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17" r:id="rId2"/>
    <p:sldId id="293" r:id="rId3"/>
    <p:sldId id="288" r:id="rId4"/>
    <p:sldId id="289" r:id="rId5"/>
    <p:sldId id="290" r:id="rId6"/>
    <p:sldId id="291" r:id="rId7"/>
    <p:sldId id="294" r:id="rId8"/>
    <p:sldId id="295" r:id="rId9"/>
    <p:sldId id="296" r:id="rId10"/>
    <p:sldId id="258" r:id="rId11"/>
    <p:sldId id="297" r:id="rId12"/>
    <p:sldId id="298" r:id="rId13"/>
    <p:sldId id="323" r:id="rId14"/>
    <p:sldId id="299" r:id="rId15"/>
    <p:sldId id="300" r:id="rId16"/>
    <p:sldId id="301" r:id="rId17"/>
    <p:sldId id="302" r:id="rId18"/>
    <p:sldId id="303" r:id="rId19"/>
    <p:sldId id="304" r:id="rId20"/>
    <p:sldId id="305" r:id="rId21"/>
    <p:sldId id="306" r:id="rId22"/>
    <p:sldId id="307" r:id="rId23"/>
    <p:sldId id="308" r:id="rId24"/>
    <p:sldId id="309" r:id="rId25"/>
    <p:sldId id="324" r:id="rId26"/>
    <p:sldId id="333" r:id="rId27"/>
    <p:sldId id="335" r:id="rId28"/>
    <p:sldId id="337" r:id="rId29"/>
    <p:sldId id="325" r:id="rId30"/>
    <p:sldId id="326" r:id="rId31"/>
    <p:sldId id="327" r:id="rId32"/>
    <p:sldId id="328" r:id="rId33"/>
    <p:sldId id="329" r:id="rId34"/>
    <p:sldId id="330" r:id="rId35"/>
    <p:sldId id="310" r:id="rId36"/>
    <p:sldId id="311" r:id="rId37"/>
    <p:sldId id="686" r:id="rId38"/>
    <p:sldId id="313" r:id="rId39"/>
    <p:sldId id="314" r:id="rId40"/>
    <p:sldId id="315" r:id="rId41"/>
    <p:sldId id="320" r:id="rId42"/>
    <p:sldId id="321" r:id="rId43"/>
    <p:sldId id="322" r:id="rId44"/>
    <p:sldId id="318" r:id="rId45"/>
    <p:sldId id="338" r:id="rId46"/>
    <p:sldId id="339" r:id="rId47"/>
    <p:sldId id="340" r:id="rId48"/>
    <p:sldId id="341" r:id="rId49"/>
    <p:sldId id="342" r:id="rId50"/>
    <p:sldId id="343" r:id="rId51"/>
    <p:sldId id="344" r:id="rId52"/>
    <p:sldId id="345" r:id="rId53"/>
    <p:sldId id="687" r:id="rId54"/>
    <p:sldId id="679" r:id="rId55"/>
    <p:sldId id="680" r:id="rId56"/>
    <p:sldId id="346" r:id="rId57"/>
    <p:sldId id="68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19" autoAdjust="0"/>
    <p:restoredTop sz="67469"/>
  </p:normalViewPr>
  <p:slideViewPr>
    <p:cSldViewPr snapToGrid="0">
      <p:cViewPr varScale="1">
        <p:scale>
          <a:sx n="74" d="100"/>
          <a:sy n="74" d="100"/>
        </p:scale>
        <p:origin x="12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4AA7E-AE83-49EE-B8E1-1F4641CDE928}"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US"/>
        </a:p>
      </dgm:t>
    </dgm:pt>
    <dgm:pt modelId="{E3AA273A-AF04-4FE2-87BD-9F722F19FC35}">
      <dgm:prSet phldrT="[Text]"/>
      <dgm:spPr/>
      <dgm:t>
        <a:bodyPr/>
        <a:lstStyle/>
        <a:p>
          <a:r>
            <a:rPr lang="en-US" dirty="0"/>
            <a:t>Who</a:t>
          </a:r>
        </a:p>
      </dgm:t>
    </dgm:pt>
    <dgm:pt modelId="{6A486845-FBDE-4FAA-A30C-E094D230A3B3}" type="parTrans" cxnId="{9BC90FC2-4184-4275-99E2-9FC9F5610C6A}">
      <dgm:prSet/>
      <dgm:spPr/>
      <dgm:t>
        <a:bodyPr/>
        <a:lstStyle/>
        <a:p>
          <a:endParaRPr lang="en-US"/>
        </a:p>
      </dgm:t>
    </dgm:pt>
    <dgm:pt modelId="{023C6BA5-BF20-4BFC-9A4D-373E3FDB7F06}" type="sibTrans" cxnId="{9BC90FC2-4184-4275-99E2-9FC9F5610C6A}">
      <dgm:prSet/>
      <dgm:spPr/>
      <dgm:t>
        <a:bodyPr/>
        <a:lstStyle/>
        <a:p>
          <a:endParaRPr lang="en-US"/>
        </a:p>
      </dgm:t>
    </dgm:pt>
    <dgm:pt modelId="{7DC0D079-E0EC-444E-870D-410B7BBBEEBD}">
      <dgm:prSet phldrT="[Text]"/>
      <dgm:spPr/>
      <dgm:t>
        <a:bodyPr/>
        <a:lstStyle/>
        <a:p>
          <a:r>
            <a:rPr lang="en-US" dirty="0"/>
            <a:t>Student</a:t>
          </a:r>
        </a:p>
      </dgm:t>
    </dgm:pt>
    <dgm:pt modelId="{7CA3F6FE-601B-468C-AFC4-820E94CBB397}" type="parTrans" cxnId="{1B0F1060-3C00-407B-92F0-8459A459F2D0}">
      <dgm:prSet/>
      <dgm:spPr/>
      <dgm:t>
        <a:bodyPr/>
        <a:lstStyle/>
        <a:p>
          <a:endParaRPr lang="en-US"/>
        </a:p>
      </dgm:t>
    </dgm:pt>
    <dgm:pt modelId="{1BCDBCC8-6D81-45E7-83CE-0BB259D15347}" type="sibTrans" cxnId="{1B0F1060-3C00-407B-92F0-8459A459F2D0}">
      <dgm:prSet/>
      <dgm:spPr/>
      <dgm:t>
        <a:bodyPr/>
        <a:lstStyle/>
        <a:p>
          <a:endParaRPr lang="en-US"/>
        </a:p>
      </dgm:t>
    </dgm:pt>
    <dgm:pt modelId="{89782111-3AA7-4F1F-A3B8-9FA156C3C340}">
      <dgm:prSet phldrT="[Text]"/>
      <dgm:spPr/>
      <dgm:t>
        <a:bodyPr/>
        <a:lstStyle/>
        <a:p>
          <a:r>
            <a:rPr lang="en-US" dirty="0"/>
            <a:t>Behavior</a:t>
          </a:r>
        </a:p>
      </dgm:t>
    </dgm:pt>
    <dgm:pt modelId="{1C765173-537A-494C-9B2A-DF6F4DFD0DEA}" type="parTrans" cxnId="{3B617886-3AA8-4D01-849A-0DD00660E4BB}">
      <dgm:prSet/>
      <dgm:spPr/>
      <dgm:t>
        <a:bodyPr/>
        <a:lstStyle/>
        <a:p>
          <a:endParaRPr lang="en-US"/>
        </a:p>
      </dgm:t>
    </dgm:pt>
    <dgm:pt modelId="{2046249F-D722-4D11-8175-183823536B3F}" type="sibTrans" cxnId="{3B617886-3AA8-4D01-849A-0DD00660E4BB}">
      <dgm:prSet/>
      <dgm:spPr/>
      <dgm:t>
        <a:bodyPr/>
        <a:lstStyle/>
        <a:p>
          <a:endParaRPr lang="en-US"/>
        </a:p>
      </dgm:t>
    </dgm:pt>
    <dgm:pt modelId="{D7F33AAA-3FD0-4E04-9826-E00A870B2A7E}">
      <dgm:prSet phldrT="[Text]"/>
      <dgm:spPr/>
      <dgm:t>
        <a:bodyPr/>
        <a:lstStyle/>
        <a:p>
          <a:r>
            <a:rPr lang="en-US" dirty="0"/>
            <a:t>Will do What</a:t>
          </a:r>
        </a:p>
      </dgm:t>
    </dgm:pt>
    <dgm:pt modelId="{96BBF384-EBEE-4E43-B2C0-41350B436FAE}" type="parTrans" cxnId="{9E3B631B-8DF5-436F-9975-D93A51AECDA1}">
      <dgm:prSet/>
      <dgm:spPr/>
      <dgm:t>
        <a:bodyPr/>
        <a:lstStyle/>
        <a:p>
          <a:endParaRPr lang="en-US"/>
        </a:p>
      </dgm:t>
    </dgm:pt>
    <dgm:pt modelId="{ABB1B8FD-8FBE-4268-A178-F2017DB2A5C9}" type="sibTrans" cxnId="{9E3B631B-8DF5-436F-9975-D93A51AECDA1}">
      <dgm:prSet/>
      <dgm:spPr/>
      <dgm:t>
        <a:bodyPr/>
        <a:lstStyle/>
        <a:p>
          <a:endParaRPr lang="en-US"/>
        </a:p>
      </dgm:t>
    </dgm:pt>
    <dgm:pt modelId="{526CCA79-CB21-4995-B192-5C4D89FD5DC4}">
      <dgm:prSet phldrT="[Text]"/>
      <dgm:spPr/>
      <dgm:t>
        <a:bodyPr/>
        <a:lstStyle/>
        <a:p>
          <a:r>
            <a:rPr lang="en-US" dirty="0"/>
            <a:t>Time Frame</a:t>
          </a:r>
        </a:p>
      </dgm:t>
    </dgm:pt>
    <dgm:pt modelId="{541338C2-772C-46C6-A294-CB599218D535}" type="parTrans" cxnId="{8C939AB9-D386-49C5-B7FC-8E572AE51BD3}">
      <dgm:prSet/>
      <dgm:spPr/>
      <dgm:t>
        <a:bodyPr/>
        <a:lstStyle/>
        <a:p>
          <a:endParaRPr lang="en-US"/>
        </a:p>
      </dgm:t>
    </dgm:pt>
    <dgm:pt modelId="{D7E0105F-5619-4E8F-ADE9-FD54EB65447A}" type="sibTrans" cxnId="{8C939AB9-D386-49C5-B7FC-8E572AE51BD3}">
      <dgm:prSet/>
      <dgm:spPr/>
      <dgm:t>
        <a:bodyPr/>
        <a:lstStyle/>
        <a:p>
          <a:endParaRPr lang="en-US"/>
        </a:p>
      </dgm:t>
    </dgm:pt>
    <dgm:pt modelId="{75CC8055-CEB2-434A-8160-6BF37FF6A550}">
      <dgm:prSet phldrT="[Text]"/>
      <dgm:spPr/>
      <dgm:t>
        <a:bodyPr/>
        <a:lstStyle/>
        <a:p>
          <a:r>
            <a:rPr lang="en-US" dirty="0"/>
            <a:t>In what length of time</a:t>
          </a:r>
        </a:p>
      </dgm:t>
    </dgm:pt>
    <dgm:pt modelId="{9D242092-3782-40E1-88EA-45A0B792FCB8}" type="parTrans" cxnId="{EBA48239-DD0A-4165-9FCB-DCBE0FB48913}">
      <dgm:prSet/>
      <dgm:spPr/>
      <dgm:t>
        <a:bodyPr/>
        <a:lstStyle/>
        <a:p>
          <a:endParaRPr lang="en-US"/>
        </a:p>
      </dgm:t>
    </dgm:pt>
    <dgm:pt modelId="{1044D17E-DDE4-4E5F-8D78-F909F9850880}" type="sibTrans" cxnId="{EBA48239-DD0A-4165-9FCB-DCBE0FB48913}">
      <dgm:prSet/>
      <dgm:spPr/>
      <dgm:t>
        <a:bodyPr/>
        <a:lstStyle/>
        <a:p>
          <a:endParaRPr lang="en-US"/>
        </a:p>
      </dgm:t>
    </dgm:pt>
    <dgm:pt modelId="{D89DAC14-0D6C-40F9-A3C1-5A4C07F8C8CA}">
      <dgm:prSet phldrT="[Text]"/>
      <dgm:spPr/>
      <dgm:t>
        <a:bodyPr/>
        <a:lstStyle/>
        <a:p>
          <a:r>
            <a:rPr lang="en-US" dirty="0"/>
            <a:t>Conditions</a:t>
          </a:r>
        </a:p>
      </dgm:t>
    </dgm:pt>
    <dgm:pt modelId="{0AD0BEF3-D932-4BDE-B7DF-DDC4C1B880CA}" type="parTrans" cxnId="{6B38DC13-A6E8-44FE-9EA5-C517EA60AD43}">
      <dgm:prSet/>
      <dgm:spPr/>
      <dgm:t>
        <a:bodyPr/>
        <a:lstStyle/>
        <a:p>
          <a:endParaRPr lang="en-US"/>
        </a:p>
      </dgm:t>
    </dgm:pt>
    <dgm:pt modelId="{2BD89D81-1FE3-4C7D-80A9-575E5B6CBA67}" type="sibTrans" cxnId="{6B38DC13-A6E8-44FE-9EA5-C517EA60AD43}">
      <dgm:prSet/>
      <dgm:spPr/>
      <dgm:t>
        <a:bodyPr/>
        <a:lstStyle/>
        <a:p>
          <a:endParaRPr lang="en-US"/>
        </a:p>
      </dgm:t>
    </dgm:pt>
    <dgm:pt modelId="{E0B3653B-4AFE-4183-AC35-D5954A8B902E}">
      <dgm:prSet phldrT="[Text]"/>
      <dgm:spPr/>
      <dgm:t>
        <a:bodyPr/>
        <a:lstStyle/>
        <a:p>
          <a:r>
            <a:rPr lang="en-US" dirty="0"/>
            <a:t>Under What  Conditions</a:t>
          </a:r>
        </a:p>
      </dgm:t>
    </dgm:pt>
    <dgm:pt modelId="{EE6DC2B6-CA17-4FFF-9EBB-452BE5E4FD53}" type="parTrans" cxnId="{DBEDF374-80BA-4A6C-9DAB-67DFB7192D97}">
      <dgm:prSet/>
      <dgm:spPr/>
      <dgm:t>
        <a:bodyPr/>
        <a:lstStyle/>
        <a:p>
          <a:endParaRPr lang="en-US"/>
        </a:p>
      </dgm:t>
    </dgm:pt>
    <dgm:pt modelId="{6B86270E-65F0-4856-AB55-BCB4B6DB130B}" type="sibTrans" cxnId="{DBEDF374-80BA-4A6C-9DAB-67DFB7192D97}">
      <dgm:prSet/>
      <dgm:spPr/>
      <dgm:t>
        <a:bodyPr/>
        <a:lstStyle/>
        <a:p>
          <a:endParaRPr lang="en-US"/>
        </a:p>
      </dgm:t>
    </dgm:pt>
    <dgm:pt modelId="{999A4834-1BF2-4AB9-BD97-7F7AC03A8ED7}">
      <dgm:prSet phldrT="[Text]"/>
      <dgm:spPr/>
      <dgm:t>
        <a:bodyPr/>
        <a:lstStyle/>
        <a:p>
          <a:r>
            <a:rPr lang="en-US" dirty="0"/>
            <a:t>Criteria</a:t>
          </a:r>
        </a:p>
      </dgm:t>
    </dgm:pt>
    <dgm:pt modelId="{75BC04EE-7EEC-42AA-8538-CAAE6779035C}" type="parTrans" cxnId="{04F0DFDD-2E9E-483C-A589-3CC79FBEACCF}">
      <dgm:prSet/>
      <dgm:spPr/>
      <dgm:t>
        <a:bodyPr/>
        <a:lstStyle/>
        <a:p>
          <a:endParaRPr lang="en-US"/>
        </a:p>
      </dgm:t>
    </dgm:pt>
    <dgm:pt modelId="{970F1E54-390A-46D7-B8F9-1640773997B8}" type="sibTrans" cxnId="{04F0DFDD-2E9E-483C-A589-3CC79FBEACCF}">
      <dgm:prSet/>
      <dgm:spPr/>
      <dgm:t>
        <a:bodyPr/>
        <a:lstStyle/>
        <a:p>
          <a:endParaRPr lang="en-US"/>
        </a:p>
      </dgm:t>
    </dgm:pt>
    <dgm:pt modelId="{47F01CD6-63FE-4FDF-BEC4-D48466A42034}">
      <dgm:prSet phldrT="[Text]"/>
      <dgm:spPr/>
      <dgm:t>
        <a:bodyPr/>
        <a:lstStyle/>
        <a:p>
          <a:r>
            <a:rPr lang="en-US" dirty="0"/>
            <a:t>To what level or degree</a:t>
          </a:r>
        </a:p>
      </dgm:t>
    </dgm:pt>
    <dgm:pt modelId="{A1B5CD8F-698A-4F5E-A3AC-ED2662E1C88E}" type="parTrans" cxnId="{786B8F39-2E8A-4856-BC0B-4A0F324D3B1D}">
      <dgm:prSet/>
      <dgm:spPr/>
      <dgm:t>
        <a:bodyPr/>
        <a:lstStyle/>
        <a:p>
          <a:endParaRPr lang="en-US"/>
        </a:p>
      </dgm:t>
    </dgm:pt>
    <dgm:pt modelId="{869F5879-5321-4F34-9952-A1D974CFCEE2}" type="sibTrans" cxnId="{786B8F39-2E8A-4856-BC0B-4A0F324D3B1D}">
      <dgm:prSet/>
      <dgm:spPr/>
      <dgm:t>
        <a:bodyPr/>
        <a:lstStyle/>
        <a:p>
          <a:endParaRPr lang="en-US"/>
        </a:p>
      </dgm:t>
    </dgm:pt>
    <dgm:pt modelId="{9D082DE6-1E66-43B6-AE3E-7FCD6C30BDD0}" type="pres">
      <dgm:prSet presAssocID="{E624AA7E-AE83-49EE-B8E1-1F4641CDE928}" presName="Name0" presStyleCnt="0">
        <dgm:presLayoutVars>
          <dgm:chPref val="3"/>
          <dgm:dir/>
          <dgm:animLvl val="lvl"/>
          <dgm:resizeHandles/>
        </dgm:presLayoutVars>
      </dgm:prSet>
      <dgm:spPr/>
      <dgm:t>
        <a:bodyPr/>
        <a:lstStyle/>
        <a:p>
          <a:endParaRPr lang="en-US"/>
        </a:p>
      </dgm:t>
    </dgm:pt>
    <dgm:pt modelId="{5D3FA402-0DE4-42E9-A52B-18E9A417EAAD}" type="pres">
      <dgm:prSet presAssocID="{E3AA273A-AF04-4FE2-87BD-9F722F19FC35}" presName="horFlow" presStyleCnt="0"/>
      <dgm:spPr/>
    </dgm:pt>
    <dgm:pt modelId="{30B7E3E6-B0C3-4254-A921-C2668BD589FB}" type="pres">
      <dgm:prSet presAssocID="{E3AA273A-AF04-4FE2-87BD-9F722F19FC35}" presName="bigChev" presStyleLbl="node1" presStyleIdx="0" presStyleCnt="5" custScaleX="153187" custLinFactNeighborY="-2251"/>
      <dgm:spPr/>
      <dgm:t>
        <a:bodyPr/>
        <a:lstStyle/>
        <a:p>
          <a:endParaRPr lang="en-US"/>
        </a:p>
      </dgm:t>
    </dgm:pt>
    <dgm:pt modelId="{A9E5D6D8-B695-4B27-9128-8094129C9ABB}" type="pres">
      <dgm:prSet presAssocID="{7CA3F6FE-601B-468C-AFC4-820E94CBB397}" presName="parTrans" presStyleCnt="0"/>
      <dgm:spPr/>
    </dgm:pt>
    <dgm:pt modelId="{DE385EAC-DB4C-4025-A095-F062E987E2B0}" type="pres">
      <dgm:prSet presAssocID="{7DC0D079-E0EC-444E-870D-410B7BBBEEBD}" presName="node" presStyleLbl="alignAccFollowNode1" presStyleIdx="0" presStyleCnt="5" custScaleX="259729">
        <dgm:presLayoutVars>
          <dgm:bulletEnabled val="1"/>
        </dgm:presLayoutVars>
      </dgm:prSet>
      <dgm:spPr/>
      <dgm:t>
        <a:bodyPr/>
        <a:lstStyle/>
        <a:p>
          <a:endParaRPr lang="en-US"/>
        </a:p>
      </dgm:t>
    </dgm:pt>
    <dgm:pt modelId="{C488E00D-9DBE-4622-9789-5D4FEDFE9327}" type="pres">
      <dgm:prSet presAssocID="{E3AA273A-AF04-4FE2-87BD-9F722F19FC35}" presName="vSp" presStyleCnt="0"/>
      <dgm:spPr/>
    </dgm:pt>
    <dgm:pt modelId="{219BD6B7-7150-442B-9B0C-5B95532BDEAE}" type="pres">
      <dgm:prSet presAssocID="{89782111-3AA7-4F1F-A3B8-9FA156C3C340}" presName="horFlow" presStyleCnt="0"/>
      <dgm:spPr/>
    </dgm:pt>
    <dgm:pt modelId="{B3D16C4C-463F-4A0B-B4C7-6F700C86D9B1}" type="pres">
      <dgm:prSet presAssocID="{89782111-3AA7-4F1F-A3B8-9FA156C3C340}" presName="bigChev" presStyleLbl="node1" presStyleIdx="1" presStyleCnt="5" custScaleX="148591"/>
      <dgm:spPr/>
      <dgm:t>
        <a:bodyPr/>
        <a:lstStyle/>
        <a:p>
          <a:endParaRPr lang="en-US"/>
        </a:p>
      </dgm:t>
    </dgm:pt>
    <dgm:pt modelId="{8A7E13AF-BB7E-460B-9678-C3AF5325F8BD}" type="pres">
      <dgm:prSet presAssocID="{96BBF384-EBEE-4E43-B2C0-41350B436FAE}" presName="parTrans" presStyleCnt="0"/>
      <dgm:spPr/>
    </dgm:pt>
    <dgm:pt modelId="{8ADD1204-3656-4D98-86A2-28326CF6D3D5}" type="pres">
      <dgm:prSet presAssocID="{D7F33AAA-3FD0-4E04-9826-E00A870B2A7E}" presName="node" presStyleLbl="alignAccFollowNode1" presStyleIdx="1" presStyleCnt="5" custScaleX="260640">
        <dgm:presLayoutVars>
          <dgm:bulletEnabled val="1"/>
        </dgm:presLayoutVars>
      </dgm:prSet>
      <dgm:spPr/>
      <dgm:t>
        <a:bodyPr/>
        <a:lstStyle/>
        <a:p>
          <a:endParaRPr lang="en-US"/>
        </a:p>
      </dgm:t>
    </dgm:pt>
    <dgm:pt modelId="{82CC2C95-F987-4B50-BC90-D90DED0A9C6A}" type="pres">
      <dgm:prSet presAssocID="{89782111-3AA7-4F1F-A3B8-9FA156C3C340}" presName="vSp" presStyleCnt="0"/>
      <dgm:spPr/>
    </dgm:pt>
    <dgm:pt modelId="{17C308F3-AC76-4A3B-B427-015DE02DEAB8}" type="pres">
      <dgm:prSet presAssocID="{D89DAC14-0D6C-40F9-A3C1-5A4C07F8C8CA}" presName="horFlow" presStyleCnt="0"/>
      <dgm:spPr/>
    </dgm:pt>
    <dgm:pt modelId="{61EFD543-FC19-4A61-B06B-BBCCBFA55553}" type="pres">
      <dgm:prSet presAssocID="{D89DAC14-0D6C-40F9-A3C1-5A4C07F8C8CA}" presName="bigChev" presStyleLbl="node1" presStyleIdx="2" presStyleCnt="5" custScaleX="147356"/>
      <dgm:spPr/>
      <dgm:t>
        <a:bodyPr/>
        <a:lstStyle/>
        <a:p>
          <a:endParaRPr lang="en-US"/>
        </a:p>
      </dgm:t>
    </dgm:pt>
    <dgm:pt modelId="{D56FC93C-E190-48E3-9C76-255BACD8E706}" type="pres">
      <dgm:prSet presAssocID="{EE6DC2B6-CA17-4FFF-9EBB-452BE5E4FD53}" presName="parTrans" presStyleCnt="0"/>
      <dgm:spPr/>
    </dgm:pt>
    <dgm:pt modelId="{37F9AA74-CCF2-46F8-8489-8260377310DF}" type="pres">
      <dgm:prSet presAssocID="{E0B3653B-4AFE-4183-AC35-D5954A8B902E}" presName="node" presStyleLbl="alignAccFollowNode1" presStyleIdx="2" presStyleCnt="5" custScaleX="259729">
        <dgm:presLayoutVars>
          <dgm:bulletEnabled val="1"/>
        </dgm:presLayoutVars>
      </dgm:prSet>
      <dgm:spPr/>
      <dgm:t>
        <a:bodyPr/>
        <a:lstStyle/>
        <a:p>
          <a:endParaRPr lang="en-US"/>
        </a:p>
      </dgm:t>
    </dgm:pt>
    <dgm:pt modelId="{C6B86A31-049C-4A4E-8565-BB8F44BE2942}" type="pres">
      <dgm:prSet presAssocID="{D89DAC14-0D6C-40F9-A3C1-5A4C07F8C8CA}" presName="vSp" presStyleCnt="0"/>
      <dgm:spPr/>
    </dgm:pt>
    <dgm:pt modelId="{7734BCEE-784E-4400-A452-A2EF952C4C97}" type="pres">
      <dgm:prSet presAssocID="{999A4834-1BF2-4AB9-BD97-7F7AC03A8ED7}" presName="horFlow" presStyleCnt="0"/>
      <dgm:spPr/>
    </dgm:pt>
    <dgm:pt modelId="{68B0B29C-6FF8-4AFB-9C61-FDBB12A5BB1F}" type="pres">
      <dgm:prSet presAssocID="{999A4834-1BF2-4AB9-BD97-7F7AC03A8ED7}" presName="bigChev" presStyleLbl="node1" presStyleIdx="3" presStyleCnt="5" custScaleX="148112"/>
      <dgm:spPr/>
      <dgm:t>
        <a:bodyPr/>
        <a:lstStyle/>
        <a:p>
          <a:endParaRPr lang="en-US"/>
        </a:p>
      </dgm:t>
    </dgm:pt>
    <dgm:pt modelId="{B0BB8A60-38F8-42A6-8D75-EFCCE605662F}" type="pres">
      <dgm:prSet presAssocID="{A1B5CD8F-698A-4F5E-A3AC-ED2662E1C88E}" presName="parTrans" presStyleCnt="0"/>
      <dgm:spPr/>
    </dgm:pt>
    <dgm:pt modelId="{7E34EBEE-C094-4EC6-A9E4-2C825B4CF10D}" type="pres">
      <dgm:prSet presAssocID="{47F01CD6-63FE-4FDF-BEC4-D48466A42034}" presName="node" presStyleLbl="alignAccFollowNode1" presStyleIdx="3" presStyleCnt="5" custScaleX="260639">
        <dgm:presLayoutVars>
          <dgm:bulletEnabled val="1"/>
        </dgm:presLayoutVars>
      </dgm:prSet>
      <dgm:spPr/>
      <dgm:t>
        <a:bodyPr/>
        <a:lstStyle/>
        <a:p>
          <a:endParaRPr lang="en-US"/>
        </a:p>
      </dgm:t>
    </dgm:pt>
    <dgm:pt modelId="{C43E7B4C-2A69-410D-8FF3-D89EEA292037}" type="pres">
      <dgm:prSet presAssocID="{999A4834-1BF2-4AB9-BD97-7F7AC03A8ED7}" presName="vSp" presStyleCnt="0"/>
      <dgm:spPr/>
    </dgm:pt>
    <dgm:pt modelId="{E4C88A51-7A58-457C-9E5F-0348BCD6A0D3}" type="pres">
      <dgm:prSet presAssocID="{526CCA79-CB21-4995-B192-5C4D89FD5DC4}" presName="horFlow" presStyleCnt="0"/>
      <dgm:spPr/>
    </dgm:pt>
    <dgm:pt modelId="{2727AB1A-ECF4-45E7-967D-0C372FE6E814}" type="pres">
      <dgm:prSet presAssocID="{526CCA79-CB21-4995-B192-5C4D89FD5DC4}" presName="bigChev" presStyleLbl="node1" presStyleIdx="4" presStyleCnt="5" custScaleX="148113"/>
      <dgm:spPr/>
      <dgm:t>
        <a:bodyPr/>
        <a:lstStyle/>
        <a:p>
          <a:endParaRPr lang="en-US"/>
        </a:p>
      </dgm:t>
    </dgm:pt>
    <dgm:pt modelId="{448EAB51-EE1E-4B03-9D2C-E8FACDDCEFC3}" type="pres">
      <dgm:prSet presAssocID="{9D242092-3782-40E1-88EA-45A0B792FCB8}" presName="parTrans" presStyleCnt="0"/>
      <dgm:spPr/>
    </dgm:pt>
    <dgm:pt modelId="{B8485F6C-6CAC-4C61-80F2-0ED7562597ED}" type="pres">
      <dgm:prSet presAssocID="{75CC8055-CEB2-434A-8160-6BF37FF6A550}" presName="node" presStyleLbl="alignAccFollowNode1" presStyleIdx="4" presStyleCnt="5" custScaleX="260640">
        <dgm:presLayoutVars>
          <dgm:bulletEnabled val="1"/>
        </dgm:presLayoutVars>
      </dgm:prSet>
      <dgm:spPr/>
      <dgm:t>
        <a:bodyPr/>
        <a:lstStyle/>
        <a:p>
          <a:endParaRPr lang="en-US"/>
        </a:p>
      </dgm:t>
    </dgm:pt>
  </dgm:ptLst>
  <dgm:cxnLst>
    <dgm:cxn modelId="{5581A6BC-B95A-4CA0-ADBD-2CAE9706B2EF}" type="presOf" srcId="{E624AA7E-AE83-49EE-B8E1-1F4641CDE928}" destId="{9D082DE6-1E66-43B6-AE3E-7FCD6C30BDD0}" srcOrd="0" destOrd="0" presId="urn:microsoft.com/office/officeart/2005/8/layout/lProcess3"/>
    <dgm:cxn modelId="{96365B58-874B-4264-9855-A2B320C2DA2F}" type="presOf" srcId="{47F01CD6-63FE-4FDF-BEC4-D48466A42034}" destId="{7E34EBEE-C094-4EC6-A9E4-2C825B4CF10D}" srcOrd="0" destOrd="0" presId="urn:microsoft.com/office/officeart/2005/8/layout/lProcess3"/>
    <dgm:cxn modelId="{B3904D12-8A63-463C-8E3B-1D6998325C49}" type="presOf" srcId="{999A4834-1BF2-4AB9-BD97-7F7AC03A8ED7}" destId="{68B0B29C-6FF8-4AFB-9C61-FDBB12A5BB1F}" srcOrd="0" destOrd="0" presId="urn:microsoft.com/office/officeart/2005/8/layout/lProcess3"/>
    <dgm:cxn modelId="{6B38DC13-A6E8-44FE-9EA5-C517EA60AD43}" srcId="{E624AA7E-AE83-49EE-B8E1-1F4641CDE928}" destId="{D89DAC14-0D6C-40F9-A3C1-5A4C07F8C8CA}" srcOrd="2" destOrd="0" parTransId="{0AD0BEF3-D932-4BDE-B7DF-DDC4C1B880CA}" sibTransId="{2BD89D81-1FE3-4C7D-80A9-575E5B6CBA67}"/>
    <dgm:cxn modelId="{EBA48239-DD0A-4165-9FCB-DCBE0FB48913}" srcId="{526CCA79-CB21-4995-B192-5C4D89FD5DC4}" destId="{75CC8055-CEB2-434A-8160-6BF37FF6A550}" srcOrd="0" destOrd="0" parTransId="{9D242092-3782-40E1-88EA-45A0B792FCB8}" sibTransId="{1044D17E-DDE4-4E5F-8D78-F909F9850880}"/>
    <dgm:cxn modelId="{61239BCB-4987-458E-A221-8D14F250A8E8}" type="presOf" srcId="{526CCA79-CB21-4995-B192-5C4D89FD5DC4}" destId="{2727AB1A-ECF4-45E7-967D-0C372FE6E814}" srcOrd="0" destOrd="0" presId="urn:microsoft.com/office/officeart/2005/8/layout/lProcess3"/>
    <dgm:cxn modelId="{8C939AB9-D386-49C5-B7FC-8E572AE51BD3}" srcId="{E624AA7E-AE83-49EE-B8E1-1F4641CDE928}" destId="{526CCA79-CB21-4995-B192-5C4D89FD5DC4}" srcOrd="4" destOrd="0" parTransId="{541338C2-772C-46C6-A294-CB599218D535}" sibTransId="{D7E0105F-5619-4E8F-ADE9-FD54EB65447A}"/>
    <dgm:cxn modelId="{FB2EBF3B-8C26-4205-8771-19F805C61E47}" type="presOf" srcId="{89782111-3AA7-4F1F-A3B8-9FA156C3C340}" destId="{B3D16C4C-463F-4A0B-B4C7-6F700C86D9B1}" srcOrd="0" destOrd="0" presId="urn:microsoft.com/office/officeart/2005/8/layout/lProcess3"/>
    <dgm:cxn modelId="{5483C123-6980-4727-8271-014FBF18242D}" type="presOf" srcId="{D89DAC14-0D6C-40F9-A3C1-5A4C07F8C8CA}" destId="{61EFD543-FC19-4A61-B06B-BBCCBFA55553}" srcOrd="0" destOrd="0" presId="urn:microsoft.com/office/officeart/2005/8/layout/lProcess3"/>
    <dgm:cxn modelId="{04F0DFDD-2E9E-483C-A589-3CC79FBEACCF}" srcId="{E624AA7E-AE83-49EE-B8E1-1F4641CDE928}" destId="{999A4834-1BF2-4AB9-BD97-7F7AC03A8ED7}" srcOrd="3" destOrd="0" parTransId="{75BC04EE-7EEC-42AA-8538-CAAE6779035C}" sibTransId="{970F1E54-390A-46D7-B8F9-1640773997B8}"/>
    <dgm:cxn modelId="{C244942F-750B-4885-8D64-14E8F117FA67}" type="presOf" srcId="{E3AA273A-AF04-4FE2-87BD-9F722F19FC35}" destId="{30B7E3E6-B0C3-4254-A921-C2668BD589FB}" srcOrd="0" destOrd="0" presId="urn:microsoft.com/office/officeart/2005/8/layout/lProcess3"/>
    <dgm:cxn modelId="{62618238-C5DD-4905-AB81-2B453EF87451}" type="presOf" srcId="{D7F33AAA-3FD0-4E04-9826-E00A870B2A7E}" destId="{8ADD1204-3656-4D98-86A2-28326CF6D3D5}" srcOrd="0" destOrd="0" presId="urn:microsoft.com/office/officeart/2005/8/layout/lProcess3"/>
    <dgm:cxn modelId="{A80538A6-A6B6-4AA4-86A2-64DBEB1E8EE9}" type="presOf" srcId="{75CC8055-CEB2-434A-8160-6BF37FF6A550}" destId="{B8485F6C-6CAC-4C61-80F2-0ED7562597ED}" srcOrd="0" destOrd="0" presId="urn:microsoft.com/office/officeart/2005/8/layout/lProcess3"/>
    <dgm:cxn modelId="{DBEDF374-80BA-4A6C-9DAB-67DFB7192D97}" srcId="{D89DAC14-0D6C-40F9-A3C1-5A4C07F8C8CA}" destId="{E0B3653B-4AFE-4183-AC35-D5954A8B902E}" srcOrd="0" destOrd="0" parTransId="{EE6DC2B6-CA17-4FFF-9EBB-452BE5E4FD53}" sibTransId="{6B86270E-65F0-4856-AB55-BCB4B6DB130B}"/>
    <dgm:cxn modelId="{1145BF12-93D3-4DC8-9745-F4A7B39983E9}" type="presOf" srcId="{7DC0D079-E0EC-444E-870D-410B7BBBEEBD}" destId="{DE385EAC-DB4C-4025-A095-F062E987E2B0}" srcOrd="0" destOrd="0" presId="urn:microsoft.com/office/officeart/2005/8/layout/lProcess3"/>
    <dgm:cxn modelId="{1B0F1060-3C00-407B-92F0-8459A459F2D0}" srcId="{E3AA273A-AF04-4FE2-87BD-9F722F19FC35}" destId="{7DC0D079-E0EC-444E-870D-410B7BBBEEBD}" srcOrd="0" destOrd="0" parTransId="{7CA3F6FE-601B-468C-AFC4-820E94CBB397}" sibTransId="{1BCDBCC8-6D81-45E7-83CE-0BB259D15347}"/>
    <dgm:cxn modelId="{3B617886-3AA8-4D01-849A-0DD00660E4BB}" srcId="{E624AA7E-AE83-49EE-B8E1-1F4641CDE928}" destId="{89782111-3AA7-4F1F-A3B8-9FA156C3C340}" srcOrd="1" destOrd="0" parTransId="{1C765173-537A-494C-9B2A-DF6F4DFD0DEA}" sibTransId="{2046249F-D722-4D11-8175-183823536B3F}"/>
    <dgm:cxn modelId="{9E3B631B-8DF5-436F-9975-D93A51AECDA1}" srcId="{89782111-3AA7-4F1F-A3B8-9FA156C3C340}" destId="{D7F33AAA-3FD0-4E04-9826-E00A870B2A7E}" srcOrd="0" destOrd="0" parTransId="{96BBF384-EBEE-4E43-B2C0-41350B436FAE}" sibTransId="{ABB1B8FD-8FBE-4268-A178-F2017DB2A5C9}"/>
    <dgm:cxn modelId="{9BC90FC2-4184-4275-99E2-9FC9F5610C6A}" srcId="{E624AA7E-AE83-49EE-B8E1-1F4641CDE928}" destId="{E3AA273A-AF04-4FE2-87BD-9F722F19FC35}" srcOrd="0" destOrd="0" parTransId="{6A486845-FBDE-4FAA-A30C-E094D230A3B3}" sibTransId="{023C6BA5-BF20-4BFC-9A4D-373E3FDB7F06}"/>
    <dgm:cxn modelId="{786B8F39-2E8A-4856-BC0B-4A0F324D3B1D}" srcId="{999A4834-1BF2-4AB9-BD97-7F7AC03A8ED7}" destId="{47F01CD6-63FE-4FDF-BEC4-D48466A42034}" srcOrd="0" destOrd="0" parTransId="{A1B5CD8F-698A-4F5E-A3AC-ED2662E1C88E}" sibTransId="{869F5879-5321-4F34-9952-A1D974CFCEE2}"/>
    <dgm:cxn modelId="{C151AA8A-AA15-4C79-AB86-C2F724959735}" type="presOf" srcId="{E0B3653B-4AFE-4183-AC35-D5954A8B902E}" destId="{37F9AA74-CCF2-46F8-8489-8260377310DF}" srcOrd="0" destOrd="0" presId="urn:microsoft.com/office/officeart/2005/8/layout/lProcess3"/>
    <dgm:cxn modelId="{27FDAE4E-8BA3-4F5F-BFD0-8AA55D3F4A92}" type="presParOf" srcId="{9D082DE6-1E66-43B6-AE3E-7FCD6C30BDD0}" destId="{5D3FA402-0DE4-42E9-A52B-18E9A417EAAD}" srcOrd="0" destOrd="0" presId="urn:microsoft.com/office/officeart/2005/8/layout/lProcess3"/>
    <dgm:cxn modelId="{F2B788DC-2996-45AF-8594-4E0D3FFB2D29}" type="presParOf" srcId="{5D3FA402-0DE4-42E9-A52B-18E9A417EAAD}" destId="{30B7E3E6-B0C3-4254-A921-C2668BD589FB}" srcOrd="0" destOrd="0" presId="urn:microsoft.com/office/officeart/2005/8/layout/lProcess3"/>
    <dgm:cxn modelId="{85120CA6-73C8-42F0-8FC4-D6A685BC7AD1}" type="presParOf" srcId="{5D3FA402-0DE4-42E9-A52B-18E9A417EAAD}" destId="{A9E5D6D8-B695-4B27-9128-8094129C9ABB}" srcOrd="1" destOrd="0" presId="urn:microsoft.com/office/officeart/2005/8/layout/lProcess3"/>
    <dgm:cxn modelId="{E2AF9E51-4C9F-4D8E-84F9-0559F3AE49C0}" type="presParOf" srcId="{5D3FA402-0DE4-42E9-A52B-18E9A417EAAD}" destId="{DE385EAC-DB4C-4025-A095-F062E987E2B0}" srcOrd="2" destOrd="0" presId="urn:microsoft.com/office/officeart/2005/8/layout/lProcess3"/>
    <dgm:cxn modelId="{6D1A19A1-AB02-4DA5-8A1C-8A6204AFF6F8}" type="presParOf" srcId="{9D082DE6-1E66-43B6-AE3E-7FCD6C30BDD0}" destId="{C488E00D-9DBE-4622-9789-5D4FEDFE9327}" srcOrd="1" destOrd="0" presId="urn:microsoft.com/office/officeart/2005/8/layout/lProcess3"/>
    <dgm:cxn modelId="{E4537490-BF03-427D-B6AA-48344C2ED5C4}" type="presParOf" srcId="{9D082DE6-1E66-43B6-AE3E-7FCD6C30BDD0}" destId="{219BD6B7-7150-442B-9B0C-5B95532BDEAE}" srcOrd="2" destOrd="0" presId="urn:microsoft.com/office/officeart/2005/8/layout/lProcess3"/>
    <dgm:cxn modelId="{14D2FD3C-F3DE-4ED9-BEC0-69536F974FF3}" type="presParOf" srcId="{219BD6B7-7150-442B-9B0C-5B95532BDEAE}" destId="{B3D16C4C-463F-4A0B-B4C7-6F700C86D9B1}" srcOrd="0" destOrd="0" presId="urn:microsoft.com/office/officeart/2005/8/layout/lProcess3"/>
    <dgm:cxn modelId="{3FC3E98A-3748-425F-8D47-F9C38889D892}" type="presParOf" srcId="{219BD6B7-7150-442B-9B0C-5B95532BDEAE}" destId="{8A7E13AF-BB7E-460B-9678-C3AF5325F8BD}" srcOrd="1" destOrd="0" presId="urn:microsoft.com/office/officeart/2005/8/layout/lProcess3"/>
    <dgm:cxn modelId="{E6F88792-D6A8-4765-8DAD-1339DE51C195}" type="presParOf" srcId="{219BD6B7-7150-442B-9B0C-5B95532BDEAE}" destId="{8ADD1204-3656-4D98-86A2-28326CF6D3D5}" srcOrd="2" destOrd="0" presId="urn:microsoft.com/office/officeart/2005/8/layout/lProcess3"/>
    <dgm:cxn modelId="{1ED73167-DA06-4D7D-A7D8-FC26B4BCE9A4}" type="presParOf" srcId="{9D082DE6-1E66-43B6-AE3E-7FCD6C30BDD0}" destId="{82CC2C95-F987-4B50-BC90-D90DED0A9C6A}" srcOrd="3" destOrd="0" presId="urn:microsoft.com/office/officeart/2005/8/layout/lProcess3"/>
    <dgm:cxn modelId="{13F13268-7892-48BA-92D9-CF5813C04281}" type="presParOf" srcId="{9D082DE6-1E66-43B6-AE3E-7FCD6C30BDD0}" destId="{17C308F3-AC76-4A3B-B427-015DE02DEAB8}" srcOrd="4" destOrd="0" presId="urn:microsoft.com/office/officeart/2005/8/layout/lProcess3"/>
    <dgm:cxn modelId="{479BC699-29A4-4CB1-AF1F-2F9611302643}" type="presParOf" srcId="{17C308F3-AC76-4A3B-B427-015DE02DEAB8}" destId="{61EFD543-FC19-4A61-B06B-BBCCBFA55553}" srcOrd="0" destOrd="0" presId="urn:microsoft.com/office/officeart/2005/8/layout/lProcess3"/>
    <dgm:cxn modelId="{DFE888E9-7EA1-48B3-98DF-95CB33424489}" type="presParOf" srcId="{17C308F3-AC76-4A3B-B427-015DE02DEAB8}" destId="{D56FC93C-E190-48E3-9C76-255BACD8E706}" srcOrd="1" destOrd="0" presId="urn:microsoft.com/office/officeart/2005/8/layout/lProcess3"/>
    <dgm:cxn modelId="{21333309-4F03-4B85-9C88-0B20CC2CCC58}" type="presParOf" srcId="{17C308F3-AC76-4A3B-B427-015DE02DEAB8}" destId="{37F9AA74-CCF2-46F8-8489-8260377310DF}" srcOrd="2" destOrd="0" presId="urn:microsoft.com/office/officeart/2005/8/layout/lProcess3"/>
    <dgm:cxn modelId="{A4AEA6A8-C9BD-4C46-AA0F-EB9112FF2A24}" type="presParOf" srcId="{9D082DE6-1E66-43B6-AE3E-7FCD6C30BDD0}" destId="{C6B86A31-049C-4A4E-8565-BB8F44BE2942}" srcOrd="5" destOrd="0" presId="urn:microsoft.com/office/officeart/2005/8/layout/lProcess3"/>
    <dgm:cxn modelId="{304BB905-E9F3-4CDE-9C6E-720E8BD1311F}" type="presParOf" srcId="{9D082DE6-1E66-43B6-AE3E-7FCD6C30BDD0}" destId="{7734BCEE-784E-4400-A452-A2EF952C4C97}" srcOrd="6" destOrd="0" presId="urn:microsoft.com/office/officeart/2005/8/layout/lProcess3"/>
    <dgm:cxn modelId="{3FAE2065-AFFC-4EBD-A2EB-1BDA404FDB19}" type="presParOf" srcId="{7734BCEE-784E-4400-A452-A2EF952C4C97}" destId="{68B0B29C-6FF8-4AFB-9C61-FDBB12A5BB1F}" srcOrd="0" destOrd="0" presId="urn:microsoft.com/office/officeart/2005/8/layout/lProcess3"/>
    <dgm:cxn modelId="{D7A7AEAF-B75C-4DA4-8D16-72091BD76902}" type="presParOf" srcId="{7734BCEE-784E-4400-A452-A2EF952C4C97}" destId="{B0BB8A60-38F8-42A6-8D75-EFCCE605662F}" srcOrd="1" destOrd="0" presId="urn:microsoft.com/office/officeart/2005/8/layout/lProcess3"/>
    <dgm:cxn modelId="{CA55FB9D-9798-4A1F-82EA-C648236E5431}" type="presParOf" srcId="{7734BCEE-784E-4400-A452-A2EF952C4C97}" destId="{7E34EBEE-C094-4EC6-A9E4-2C825B4CF10D}" srcOrd="2" destOrd="0" presId="urn:microsoft.com/office/officeart/2005/8/layout/lProcess3"/>
    <dgm:cxn modelId="{4220B647-125B-4376-825F-1663303ECE46}" type="presParOf" srcId="{9D082DE6-1E66-43B6-AE3E-7FCD6C30BDD0}" destId="{C43E7B4C-2A69-410D-8FF3-D89EEA292037}" srcOrd="7" destOrd="0" presId="urn:microsoft.com/office/officeart/2005/8/layout/lProcess3"/>
    <dgm:cxn modelId="{7D5EADFD-3127-492E-9225-BFB5B7039AEE}" type="presParOf" srcId="{9D082DE6-1E66-43B6-AE3E-7FCD6C30BDD0}" destId="{E4C88A51-7A58-457C-9E5F-0348BCD6A0D3}" srcOrd="8" destOrd="0" presId="urn:microsoft.com/office/officeart/2005/8/layout/lProcess3"/>
    <dgm:cxn modelId="{41D4E622-D9B4-493C-8908-68558BADCA65}" type="presParOf" srcId="{E4C88A51-7A58-457C-9E5F-0348BCD6A0D3}" destId="{2727AB1A-ECF4-45E7-967D-0C372FE6E814}" srcOrd="0" destOrd="0" presId="urn:microsoft.com/office/officeart/2005/8/layout/lProcess3"/>
    <dgm:cxn modelId="{9760FA1B-D4EE-49AC-9C4A-278C53483F99}" type="presParOf" srcId="{E4C88A51-7A58-457C-9E5F-0348BCD6A0D3}" destId="{448EAB51-EE1E-4B03-9D2C-E8FACDDCEFC3}" srcOrd="1" destOrd="0" presId="urn:microsoft.com/office/officeart/2005/8/layout/lProcess3"/>
    <dgm:cxn modelId="{50A901C2-91F5-4C96-857A-2BE7FD0D1A5D}" type="presParOf" srcId="{E4C88A51-7A58-457C-9E5F-0348BCD6A0D3}" destId="{B8485F6C-6CAC-4C61-80F2-0ED7562597ED}"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7E3E6-B0C3-4254-A921-C2668BD589FB}">
      <dsp:nvSpPr>
        <dsp:cNvPr id="0" name=""/>
        <dsp:cNvSpPr/>
      </dsp:nvSpPr>
      <dsp:spPr>
        <a:xfrm>
          <a:off x="2361208" y="0"/>
          <a:ext cx="3041324" cy="79414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a:t>Who</a:t>
          </a:r>
        </a:p>
      </dsp:txBody>
      <dsp:txXfrm>
        <a:off x="2758281" y="0"/>
        <a:ext cx="2247178" cy="794146"/>
      </dsp:txXfrm>
    </dsp:sp>
    <dsp:sp modelId="{DE385EAC-DB4C-4025-A095-F062E987E2B0}">
      <dsp:nvSpPr>
        <dsp:cNvPr id="0" name=""/>
        <dsp:cNvSpPr/>
      </dsp:nvSpPr>
      <dsp:spPr>
        <a:xfrm>
          <a:off x="5144434" y="69574"/>
          <a:ext cx="4279956" cy="659141"/>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a:t>Student</a:t>
          </a:r>
        </a:p>
      </dsp:txBody>
      <dsp:txXfrm>
        <a:off x="5474005" y="69574"/>
        <a:ext cx="3620815" cy="659141"/>
      </dsp:txXfrm>
    </dsp:sp>
    <dsp:sp modelId="{B3D16C4C-463F-4A0B-B4C7-6F700C86D9B1}">
      <dsp:nvSpPr>
        <dsp:cNvPr id="0" name=""/>
        <dsp:cNvSpPr/>
      </dsp:nvSpPr>
      <dsp:spPr>
        <a:xfrm>
          <a:off x="2361208" y="907399"/>
          <a:ext cx="2950076" cy="794146"/>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a:t>Behavior</a:t>
          </a:r>
        </a:p>
      </dsp:txBody>
      <dsp:txXfrm>
        <a:off x="2758281" y="907399"/>
        <a:ext cx="2155930" cy="794146"/>
      </dsp:txXfrm>
    </dsp:sp>
    <dsp:sp modelId="{8ADD1204-3656-4D98-86A2-28326CF6D3D5}">
      <dsp:nvSpPr>
        <dsp:cNvPr id="0" name=""/>
        <dsp:cNvSpPr/>
      </dsp:nvSpPr>
      <dsp:spPr>
        <a:xfrm>
          <a:off x="5053187" y="974901"/>
          <a:ext cx="4294968" cy="659141"/>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a:t>Will do What</a:t>
          </a:r>
        </a:p>
      </dsp:txBody>
      <dsp:txXfrm>
        <a:off x="5382758" y="974901"/>
        <a:ext cx="3635827" cy="659141"/>
      </dsp:txXfrm>
    </dsp:sp>
    <dsp:sp modelId="{61EFD543-FC19-4A61-B06B-BBCCBFA55553}">
      <dsp:nvSpPr>
        <dsp:cNvPr id="0" name=""/>
        <dsp:cNvSpPr/>
      </dsp:nvSpPr>
      <dsp:spPr>
        <a:xfrm>
          <a:off x="2361208" y="1812726"/>
          <a:ext cx="2925557" cy="79414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a:t>Conditions</a:t>
          </a:r>
        </a:p>
      </dsp:txBody>
      <dsp:txXfrm>
        <a:off x="2758281" y="1812726"/>
        <a:ext cx="2131411" cy="794146"/>
      </dsp:txXfrm>
    </dsp:sp>
    <dsp:sp modelId="{37F9AA74-CCF2-46F8-8489-8260377310DF}">
      <dsp:nvSpPr>
        <dsp:cNvPr id="0" name=""/>
        <dsp:cNvSpPr/>
      </dsp:nvSpPr>
      <dsp:spPr>
        <a:xfrm>
          <a:off x="5028668" y="1880229"/>
          <a:ext cx="4279956" cy="659141"/>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a:t>Under What  Conditions</a:t>
          </a:r>
        </a:p>
      </dsp:txBody>
      <dsp:txXfrm>
        <a:off x="5358239" y="1880229"/>
        <a:ext cx="3620815" cy="659141"/>
      </dsp:txXfrm>
    </dsp:sp>
    <dsp:sp modelId="{68B0B29C-6FF8-4AFB-9C61-FDBB12A5BB1F}">
      <dsp:nvSpPr>
        <dsp:cNvPr id="0" name=""/>
        <dsp:cNvSpPr/>
      </dsp:nvSpPr>
      <dsp:spPr>
        <a:xfrm>
          <a:off x="2361208" y="2718054"/>
          <a:ext cx="2940567" cy="79414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a:t>Criteria</a:t>
          </a:r>
        </a:p>
      </dsp:txBody>
      <dsp:txXfrm>
        <a:off x="2758281" y="2718054"/>
        <a:ext cx="2146421" cy="794146"/>
      </dsp:txXfrm>
    </dsp:sp>
    <dsp:sp modelId="{7E34EBEE-C094-4EC6-A9E4-2C825B4CF10D}">
      <dsp:nvSpPr>
        <dsp:cNvPr id="0" name=""/>
        <dsp:cNvSpPr/>
      </dsp:nvSpPr>
      <dsp:spPr>
        <a:xfrm>
          <a:off x="5043677" y="2785556"/>
          <a:ext cx="4294952" cy="659141"/>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a:t>To what level or degree</a:t>
          </a:r>
        </a:p>
      </dsp:txBody>
      <dsp:txXfrm>
        <a:off x="5373248" y="2785556"/>
        <a:ext cx="3635811" cy="659141"/>
      </dsp:txXfrm>
    </dsp:sp>
    <dsp:sp modelId="{2727AB1A-ECF4-45E7-967D-0C372FE6E814}">
      <dsp:nvSpPr>
        <dsp:cNvPr id="0" name=""/>
        <dsp:cNvSpPr/>
      </dsp:nvSpPr>
      <dsp:spPr>
        <a:xfrm>
          <a:off x="2361208" y="3623381"/>
          <a:ext cx="2940586" cy="794146"/>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a:t>Time Frame</a:t>
          </a:r>
        </a:p>
      </dsp:txBody>
      <dsp:txXfrm>
        <a:off x="2758281" y="3623381"/>
        <a:ext cx="2146440" cy="794146"/>
      </dsp:txXfrm>
    </dsp:sp>
    <dsp:sp modelId="{B8485F6C-6CAC-4C61-80F2-0ED7562597ED}">
      <dsp:nvSpPr>
        <dsp:cNvPr id="0" name=""/>
        <dsp:cNvSpPr/>
      </dsp:nvSpPr>
      <dsp:spPr>
        <a:xfrm>
          <a:off x="5043697" y="3690883"/>
          <a:ext cx="4294968" cy="659141"/>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a:t>In what length of time</a:t>
          </a:r>
        </a:p>
      </dsp:txBody>
      <dsp:txXfrm>
        <a:off x="5373268" y="3690883"/>
        <a:ext cx="3635827" cy="65914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FF9ED-F1BE-491F-8B4A-C48DCDF39571}"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76643-4336-4C43-92BB-17B0DC979E1F}" type="slidenum">
              <a:rPr lang="en-US" smtClean="0"/>
              <a:t>‹#›</a:t>
            </a:fld>
            <a:endParaRPr lang="en-US"/>
          </a:p>
        </p:txBody>
      </p:sp>
    </p:spTree>
    <p:extLst>
      <p:ext uri="{BB962C8B-B14F-4D97-AF65-F5344CB8AC3E}">
        <p14:creationId xmlns:p14="http://schemas.microsoft.com/office/powerpoint/2010/main" val="3053411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pecialedconnection.com/LrpSecStoryTool/servlet/GetCase?cite=46+IDELR+148"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76643-4336-4C43-92BB-17B0DC979E1F}" type="slidenum">
              <a:rPr lang="en-US" smtClean="0"/>
              <a:t>1</a:t>
            </a:fld>
            <a:endParaRPr lang="en-US"/>
          </a:p>
        </p:txBody>
      </p:sp>
    </p:spTree>
    <p:extLst>
      <p:ext uri="{BB962C8B-B14F-4D97-AF65-F5344CB8AC3E}">
        <p14:creationId xmlns:p14="http://schemas.microsoft.com/office/powerpoint/2010/main" val="2286328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rPr>
              <a:t>Students who have the most significant cognitive disabilities demonstrate smaller increments of progress therefore benchmarks or short-term objectives are required to paint a clear picture of progress towards the annual goal. </a:t>
            </a:r>
            <a:endParaRPr lang="en-US" sz="1200" b="0" i="0" dirty="0">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F76643-4336-4C43-92BB-17B0DC979E1F}" type="slidenum">
              <a:rPr lang="en-US" smtClean="0"/>
              <a:t>31</a:t>
            </a:fld>
            <a:endParaRPr lang="en-US"/>
          </a:p>
        </p:txBody>
      </p:sp>
    </p:spTree>
    <p:extLst>
      <p:ext uri="{BB962C8B-B14F-4D97-AF65-F5344CB8AC3E}">
        <p14:creationId xmlns:p14="http://schemas.microsoft.com/office/powerpoint/2010/main" val="2888363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Term Objectives are your stair steps they break down skills described in an annual goal to distinct components.</a:t>
            </a:r>
          </a:p>
          <a:p>
            <a:endParaRPr lang="en-US" dirty="0"/>
          </a:p>
          <a:p>
            <a:r>
              <a:rPr lang="en-US" dirty="0"/>
              <a:t>Where as</a:t>
            </a:r>
          </a:p>
          <a:p>
            <a:endParaRPr lang="en-US" dirty="0"/>
          </a:p>
          <a:p>
            <a:r>
              <a:rPr lang="en-US" dirty="0"/>
              <a:t>Benchmarks are your major milestones  they describe the progress the child is expected to make within a specific amount of time going- the progression of 30%- 60% over time</a:t>
            </a:r>
          </a:p>
        </p:txBody>
      </p:sp>
      <p:sp>
        <p:nvSpPr>
          <p:cNvPr id="4" name="Slide Number Placeholder 3"/>
          <p:cNvSpPr>
            <a:spLocks noGrp="1"/>
          </p:cNvSpPr>
          <p:nvPr>
            <p:ph type="sldNum" sz="quarter" idx="5"/>
          </p:nvPr>
        </p:nvSpPr>
        <p:spPr/>
        <p:txBody>
          <a:bodyPr/>
          <a:lstStyle/>
          <a:p>
            <a:fld id="{6AF76643-4336-4C43-92BB-17B0DC979E1F}" type="slidenum">
              <a:rPr lang="en-US" smtClean="0"/>
              <a:t>32</a:t>
            </a:fld>
            <a:endParaRPr lang="en-US"/>
          </a:p>
        </p:txBody>
      </p:sp>
    </p:spTree>
    <p:extLst>
      <p:ext uri="{BB962C8B-B14F-4D97-AF65-F5344CB8AC3E}">
        <p14:creationId xmlns:p14="http://schemas.microsoft.com/office/powerpoint/2010/main" val="3880160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6AF76643-4336-4C43-92BB-17B0DC979E1F}" type="slidenum">
              <a:rPr lang="en-US" smtClean="0"/>
              <a:t>33</a:t>
            </a:fld>
            <a:endParaRPr lang="en-US"/>
          </a:p>
        </p:txBody>
      </p:sp>
    </p:spTree>
    <p:extLst>
      <p:ext uri="{BB962C8B-B14F-4D97-AF65-F5344CB8AC3E}">
        <p14:creationId xmlns:p14="http://schemas.microsoft.com/office/powerpoint/2010/main" val="429204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76643-4336-4C43-92BB-17B0DC979E1F}" type="slidenum">
              <a:rPr lang="en-US" smtClean="0"/>
              <a:t>34</a:t>
            </a:fld>
            <a:endParaRPr lang="en-US"/>
          </a:p>
        </p:txBody>
      </p:sp>
    </p:spTree>
    <p:extLst>
      <p:ext uri="{BB962C8B-B14F-4D97-AF65-F5344CB8AC3E}">
        <p14:creationId xmlns:p14="http://schemas.microsoft.com/office/powerpoint/2010/main" val="1358024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76643-4336-4C43-92BB-17B0DC979E1F}" type="slidenum">
              <a:rPr lang="en-US" smtClean="0"/>
              <a:t>35</a:t>
            </a:fld>
            <a:endParaRPr lang="en-US"/>
          </a:p>
        </p:txBody>
      </p:sp>
    </p:spTree>
    <p:extLst>
      <p:ext uri="{BB962C8B-B14F-4D97-AF65-F5344CB8AC3E}">
        <p14:creationId xmlns:p14="http://schemas.microsoft.com/office/powerpoint/2010/main" val="4117719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6AF76643-4336-4C43-92BB-17B0DC979E1F}" type="slidenum">
              <a:rPr lang="en-US" smtClean="0"/>
              <a:t>36</a:t>
            </a:fld>
            <a:endParaRPr lang="en-US"/>
          </a:p>
        </p:txBody>
      </p:sp>
    </p:spTree>
    <p:extLst>
      <p:ext uri="{BB962C8B-B14F-4D97-AF65-F5344CB8AC3E}">
        <p14:creationId xmlns:p14="http://schemas.microsoft.com/office/powerpoint/2010/main" val="1679426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66C930B0-5D9E-4E08-BFE7-178954BCEA6F}" type="slidenum">
              <a:rPr lang="en-US" smtClean="0"/>
              <a:t>37</a:t>
            </a:fld>
            <a:endParaRPr lang="en-US"/>
          </a:p>
        </p:txBody>
      </p:sp>
    </p:spTree>
    <p:extLst>
      <p:ext uri="{BB962C8B-B14F-4D97-AF65-F5344CB8AC3E}">
        <p14:creationId xmlns:p14="http://schemas.microsoft.com/office/powerpoint/2010/main" val="4132352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Behavior- What will they do?</a:t>
            </a:r>
          </a:p>
          <a:p>
            <a:r>
              <a:rPr lang="en-US" dirty="0"/>
              <a:t>Condition- Under what condition?</a:t>
            </a:r>
          </a:p>
          <a:p>
            <a:r>
              <a:rPr lang="en-US" dirty="0"/>
              <a:t>Criteria- What level or degree</a:t>
            </a:r>
          </a:p>
          <a:p>
            <a:r>
              <a:rPr lang="en-US" dirty="0"/>
              <a:t>Time frame- in what length of time? </a:t>
            </a:r>
          </a:p>
        </p:txBody>
      </p:sp>
      <p:sp>
        <p:nvSpPr>
          <p:cNvPr id="4" name="Slide Number Placeholder 3"/>
          <p:cNvSpPr>
            <a:spLocks noGrp="1"/>
          </p:cNvSpPr>
          <p:nvPr>
            <p:ph type="sldNum" sz="quarter" idx="5"/>
          </p:nvPr>
        </p:nvSpPr>
        <p:spPr/>
        <p:txBody>
          <a:bodyPr/>
          <a:lstStyle/>
          <a:p>
            <a:fld id="{6AF76643-4336-4C43-92BB-17B0DC979E1F}" type="slidenum">
              <a:rPr lang="en-US" smtClean="0"/>
              <a:t>38</a:t>
            </a:fld>
            <a:endParaRPr lang="en-US"/>
          </a:p>
        </p:txBody>
      </p:sp>
    </p:spTree>
    <p:extLst>
      <p:ext uri="{BB962C8B-B14F-4D97-AF65-F5344CB8AC3E}">
        <p14:creationId xmlns:p14="http://schemas.microsoft.com/office/powerpoint/2010/main" val="2767974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Break this goal down into BCCT components</a:t>
            </a:r>
          </a:p>
          <a:p>
            <a:endParaRPr lang="en-US" dirty="0"/>
          </a:p>
          <a:p>
            <a:endParaRPr lang="en-US" dirty="0"/>
          </a:p>
          <a:p>
            <a:endParaRPr lang="en-US" dirty="0"/>
          </a:p>
          <a:p>
            <a:r>
              <a:rPr lang="en-US" dirty="0"/>
              <a:t>What is the behavior? They will do what?</a:t>
            </a:r>
          </a:p>
          <a:p>
            <a:r>
              <a:rPr lang="en-US" dirty="0"/>
              <a:t>What is the condition? Under what condition?</a:t>
            </a:r>
          </a:p>
          <a:p>
            <a:r>
              <a:rPr lang="en-US" dirty="0"/>
              <a:t>What is the criteria? To what level or degree ?</a:t>
            </a:r>
          </a:p>
          <a:p>
            <a:r>
              <a:rPr lang="en-US" dirty="0"/>
              <a:t>What is the time? What is the length of time?</a:t>
            </a:r>
          </a:p>
          <a:p>
            <a:endParaRPr lang="en-US" dirty="0"/>
          </a:p>
          <a:p>
            <a:r>
              <a:rPr lang="en-US" dirty="0"/>
              <a:t>Behavior: Start working on task </a:t>
            </a:r>
          </a:p>
          <a:p>
            <a:r>
              <a:rPr lang="en-US" dirty="0"/>
              <a:t>Condition: When given a non preferred task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Criteria: Within 1 minute of teacher prompt 4/5 data collection days</a:t>
            </a:r>
          </a:p>
          <a:p>
            <a:r>
              <a:rPr lang="en-US" dirty="0"/>
              <a:t>Time-based- duration of IEP (implied)</a:t>
            </a:r>
          </a:p>
        </p:txBody>
      </p:sp>
      <p:sp>
        <p:nvSpPr>
          <p:cNvPr id="4" name="Slide Number Placeholder 3"/>
          <p:cNvSpPr>
            <a:spLocks noGrp="1"/>
          </p:cNvSpPr>
          <p:nvPr>
            <p:ph type="sldNum" sz="quarter" idx="5"/>
          </p:nvPr>
        </p:nvSpPr>
        <p:spPr/>
        <p:txBody>
          <a:bodyPr/>
          <a:lstStyle/>
          <a:p>
            <a:fld id="{6AF76643-4336-4C43-92BB-17B0DC979E1F}" type="slidenum">
              <a:rPr lang="en-US" smtClean="0"/>
              <a:t>39</a:t>
            </a:fld>
            <a:endParaRPr lang="en-US"/>
          </a:p>
        </p:txBody>
      </p:sp>
    </p:spTree>
    <p:extLst>
      <p:ext uri="{BB962C8B-B14F-4D97-AF65-F5344CB8AC3E}">
        <p14:creationId xmlns:p14="http://schemas.microsoft.com/office/powerpoint/2010/main" val="1336379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76643-4336-4C43-92BB-17B0DC979E1F}" type="slidenum">
              <a:rPr lang="en-US" smtClean="0"/>
              <a:t>40</a:t>
            </a:fld>
            <a:endParaRPr lang="en-US"/>
          </a:p>
        </p:txBody>
      </p:sp>
    </p:spTree>
    <p:extLst>
      <p:ext uri="{BB962C8B-B14F-4D97-AF65-F5344CB8AC3E}">
        <p14:creationId xmlns:p14="http://schemas.microsoft.com/office/powerpoint/2010/main" val="396025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76643-4336-4C43-92BB-17B0DC979E1F}" type="slidenum">
              <a:rPr lang="en-US" smtClean="0"/>
              <a:t>7</a:t>
            </a:fld>
            <a:endParaRPr lang="en-US"/>
          </a:p>
        </p:txBody>
      </p:sp>
    </p:spTree>
    <p:extLst>
      <p:ext uri="{BB962C8B-B14F-4D97-AF65-F5344CB8AC3E}">
        <p14:creationId xmlns:p14="http://schemas.microsoft.com/office/powerpoint/2010/main" val="1546794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b="0" i="0" dirty="0">
                <a:solidFill>
                  <a:srgbClr val="000000"/>
                </a:solidFill>
                <a:effectLst/>
                <a:latin typeface="Arial" panose="020B0604020202020204" pitchFamily="34" charset="0"/>
              </a:rPr>
              <a:t>As special education consultant Carol </a:t>
            </a:r>
            <a:r>
              <a:rPr lang="en-US" b="0" i="0" dirty="0" err="1">
                <a:solidFill>
                  <a:srgbClr val="000000"/>
                </a:solidFill>
                <a:effectLst/>
                <a:latin typeface="Arial" panose="020B0604020202020204" pitchFamily="34" charset="0"/>
              </a:rPr>
              <a:t>Kosnitsky</a:t>
            </a:r>
            <a:r>
              <a:rPr lang="en-US" b="0" i="0" dirty="0">
                <a:solidFill>
                  <a:srgbClr val="000000"/>
                </a:solidFill>
                <a:effectLst/>
                <a:latin typeface="Arial" panose="020B0604020202020204" pitchFamily="34" charset="0"/>
              </a:rPr>
              <a:t> noted, however, that may not be adequate for some students with disabilities. Some students may need more than one goal per area of need. According to </a:t>
            </a:r>
            <a:r>
              <a:rPr lang="en-US" b="0" i="0" dirty="0" err="1">
                <a:solidFill>
                  <a:srgbClr val="000000"/>
                </a:solidFill>
                <a:effectLst/>
                <a:latin typeface="Arial" panose="020B0604020202020204" pitchFamily="34" charset="0"/>
              </a:rPr>
              <a:t>Kosnitsky</a:t>
            </a:r>
            <a:r>
              <a:rPr lang="en-US" b="0" i="0" dirty="0">
                <a:solidFill>
                  <a:srgbClr val="000000"/>
                </a:solidFill>
                <a:effectLst/>
                <a:latin typeface="Arial" panose="020B0604020202020204" pitchFamily="34" charset="0"/>
              </a:rPr>
              <a:t>, "less may be more" when deciding the number and type of goals to include in a student's IEP. She recommended that the team members consider the following question: "Which skill(s) and behavior(s) are most essential for the student to acquire now to have the most impact on the student's trajectory next year?” "The very idea that a pre-determined number of goals would appropriately apply to a group as diverse as those students with IEPs is antithetical to the whole idea of an </a:t>
            </a:r>
            <a:r>
              <a:rPr lang="en-US" b="0" i="1" dirty="0">
                <a:solidFill>
                  <a:srgbClr val="000000"/>
                </a:solidFill>
                <a:effectLst/>
                <a:latin typeface="Arial" panose="020B0604020202020204" pitchFamily="34" charset="0"/>
              </a:rPr>
              <a:t>Individualized</a:t>
            </a:r>
            <a:r>
              <a:rPr lang="en-US" b="0" i="0" dirty="0">
                <a:solidFill>
                  <a:srgbClr val="000000"/>
                </a:solidFill>
                <a:effectLst/>
                <a:latin typeface="Arial" panose="020B0604020202020204" pitchFamily="34" charset="0"/>
              </a:rPr>
              <a:t> Education Program," she said.</a:t>
            </a:r>
          </a:p>
          <a:p>
            <a:pPr lvl="3"/>
            <a:endParaRPr lang="en-US" dirty="0">
              <a:solidFill>
                <a:srgbClr val="000000"/>
              </a:solidFill>
              <a:latin typeface="Arial" panose="020B0604020202020204" pitchFamily="34" charset="0"/>
            </a:endParaRPr>
          </a:p>
          <a:p>
            <a:pPr lvl="3"/>
            <a:r>
              <a:rPr lang="en-US" dirty="0">
                <a:solidFill>
                  <a:srgbClr val="000000"/>
                </a:solidFill>
                <a:latin typeface="Arial" panose="020B0604020202020204" pitchFamily="34" charset="0"/>
              </a:rPr>
              <a:t>Retrieved 10/21 from </a:t>
            </a:r>
            <a:r>
              <a:rPr lang="en-US" dirty="0" err="1">
                <a:solidFill>
                  <a:srgbClr val="000000"/>
                </a:solidFill>
                <a:latin typeface="Arial" panose="020B0604020202020204" pitchFamily="34" charset="0"/>
              </a:rPr>
              <a:t>SpecialEdConnections</a:t>
            </a:r>
            <a:r>
              <a:rPr lang="en-US" dirty="0">
                <a:solidFill>
                  <a:srgbClr val="000000"/>
                </a:solidFill>
                <a:latin typeface="Arial" panose="020B0604020202020204" pitchFamily="34" charset="0"/>
              </a:rPr>
              <a:t>: Focus on Quality not Quantity of IEP Goals, </a:t>
            </a:r>
            <a:endParaRPr lang="en-US" dirty="0"/>
          </a:p>
          <a:p>
            <a:endParaRPr lang="en-US" dirty="0"/>
          </a:p>
        </p:txBody>
      </p:sp>
      <p:sp>
        <p:nvSpPr>
          <p:cNvPr id="4" name="Slide Number Placeholder 3"/>
          <p:cNvSpPr>
            <a:spLocks noGrp="1"/>
          </p:cNvSpPr>
          <p:nvPr>
            <p:ph type="sldNum" sz="quarter" idx="5"/>
          </p:nvPr>
        </p:nvSpPr>
        <p:spPr/>
        <p:txBody>
          <a:bodyPr/>
          <a:lstStyle/>
          <a:p>
            <a:fld id="{6AF76643-4336-4C43-92BB-17B0DC979E1F}" type="slidenum">
              <a:rPr lang="en-US" smtClean="0"/>
              <a:t>41</a:t>
            </a:fld>
            <a:endParaRPr lang="en-US"/>
          </a:p>
        </p:txBody>
      </p:sp>
    </p:spTree>
    <p:extLst>
      <p:ext uri="{BB962C8B-B14F-4D97-AF65-F5344CB8AC3E}">
        <p14:creationId xmlns:p14="http://schemas.microsoft.com/office/powerpoint/2010/main" val="3627735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000000"/>
                </a:solidFill>
                <a:effectLst/>
                <a:latin typeface="Arial" panose="020B0604020202020204" pitchFamily="34" charset="0"/>
              </a:rPr>
              <a:t>In </a:t>
            </a:r>
            <a:r>
              <a:rPr lang="en-US" sz="1600" b="0" i="1" dirty="0">
                <a:solidFill>
                  <a:srgbClr val="000000"/>
                </a:solidFill>
                <a:effectLst/>
                <a:latin typeface="Arial" panose="020B0604020202020204" pitchFamily="34" charset="0"/>
              </a:rPr>
              <a:t>Mason City Community School District</a:t>
            </a:r>
            <a:r>
              <a:rPr lang="en-US" sz="1600" b="0" i="0" dirty="0">
                <a:solidFill>
                  <a:srgbClr val="000000"/>
                </a:solidFill>
                <a:effectLst/>
                <a:latin typeface="Arial" panose="020B0604020202020204" pitchFamily="34" charset="0"/>
              </a:rPr>
              <a:t>,</a:t>
            </a:r>
            <a:r>
              <a:rPr lang="en-US" sz="1600" b="0" i="0" u="sng" dirty="0">
                <a:solidFill>
                  <a:srgbClr val="0000FF"/>
                </a:solidFill>
                <a:effectLst/>
                <a:latin typeface="Arial" panose="020B0604020202020204" pitchFamily="34" charset="0"/>
                <a:hlinkClick r:id="rId3"/>
              </a:rPr>
              <a:t> 46 IDELR 148 </a:t>
            </a:r>
            <a:r>
              <a:rPr lang="en-US" sz="1600" b="0" i="0" dirty="0">
                <a:solidFill>
                  <a:srgbClr val="000000"/>
                </a:solidFill>
                <a:effectLst/>
                <a:latin typeface="Arial" panose="020B0604020202020204" pitchFamily="34" charset="0"/>
              </a:rPr>
              <a:t>(SEA IA 2006), the administrative law judge suggested that a properly written IEP goal will pass the "stranger test." That is, a person unfamiliar with the student's IEP would be able to implement the goal, assess the student's progress on the goal, and determine whether the student's progress was satisfactory.</a:t>
            </a:r>
          </a:p>
          <a:p>
            <a:endParaRPr lang="en-US" dirty="0"/>
          </a:p>
        </p:txBody>
      </p:sp>
      <p:sp>
        <p:nvSpPr>
          <p:cNvPr id="4" name="Slide Number Placeholder 3"/>
          <p:cNvSpPr>
            <a:spLocks noGrp="1"/>
          </p:cNvSpPr>
          <p:nvPr>
            <p:ph type="sldNum" sz="quarter" idx="5"/>
          </p:nvPr>
        </p:nvSpPr>
        <p:spPr/>
        <p:txBody>
          <a:bodyPr/>
          <a:lstStyle/>
          <a:p>
            <a:fld id="{6AF76643-4336-4C43-92BB-17B0DC979E1F}" type="slidenum">
              <a:rPr lang="en-US" smtClean="0"/>
              <a:t>42</a:t>
            </a:fld>
            <a:endParaRPr lang="en-US"/>
          </a:p>
        </p:txBody>
      </p:sp>
    </p:spTree>
    <p:extLst>
      <p:ext uri="{BB962C8B-B14F-4D97-AF65-F5344CB8AC3E}">
        <p14:creationId xmlns:p14="http://schemas.microsoft.com/office/powerpoint/2010/main" val="2926845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located on the special education directors resource page as well as within the presentation. Please utilize this rubric with your staff in training them on SMART Goals. This would be a great SMART goal fidelity check to ensure our annual goals are within compliance. </a:t>
            </a:r>
          </a:p>
        </p:txBody>
      </p:sp>
      <p:sp>
        <p:nvSpPr>
          <p:cNvPr id="4" name="Slide Number Placeholder 3"/>
          <p:cNvSpPr>
            <a:spLocks noGrp="1"/>
          </p:cNvSpPr>
          <p:nvPr>
            <p:ph type="sldNum" sz="quarter" idx="5"/>
          </p:nvPr>
        </p:nvSpPr>
        <p:spPr/>
        <p:txBody>
          <a:bodyPr/>
          <a:lstStyle/>
          <a:p>
            <a:fld id="{6AF76643-4336-4C43-92BB-17B0DC979E1F}" type="slidenum">
              <a:rPr lang="en-US" smtClean="0"/>
              <a:t>45</a:t>
            </a:fld>
            <a:endParaRPr lang="en-US"/>
          </a:p>
        </p:txBody>
      </p:sp>
    </p:spTree>
    <p:extLst>
      <p:ext uri="{BB962C8B-B14F-4D97-AF65-F5344CB8AC3E}">
        <p14:creationId xmlns:p14="http://schemas.microsoft.com/office/powerpoint/2010/main" val="1065354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reasoning behind why we put the definitions on the rubric.</a:t>
            </a:r>
          </a:p>
          <a:p>
            <a:endParaRPr lang="en-US" dirty="0"/>
          </a:p>
          <a:p>
            <a:r>
              <a:rPr lang="en-US" dirty="0"/>
              <a:t>Sometimes we may see a reading comprehension goal that is written but the student is really SLD basic reading skills and therefore the goal does not align to the service being provided. It is important that our special education case managers take time to look at these definitions and discuss what goals would be appropriate for the student to work on within the eligibility category. </a:t>
            </a:r>
          </a:p>
        </p:txBody>
      </p:sp>
      <p:sp>
        <p:nvSpPr>
          <p:cNvPr id="4" name="Slide Number Placeholder 3"/>
          <p:cNvSpPr>
            <a:spLocks noGrp="1"/>
          </p:cNvSpPr>
          <p:nvPr>
            <p:ph type="sldNum" sz="quarter" idx="5"/>
          </p:nvPr>
        </p:nvSpPr>
        <p:spPr/>
        <p:txBody>
          <a:bodyPr/>
          <a:lstStyle/>
          <a:p>
            <a:fld id="{6AF76643-4336-4C43-92BB-17B0DC979E1F}" type="slidenum">
              <a:rPr lang="en-US" smtClean="0"/>
              <a:t>46</a:t>
            </a:fld>
            <a:endParaRPr lang="en-US"/>
          </a:p>
        </p:txBody>
      </p:sp>
    </p:spTree>
    <p:extLst>
      <p:ext uri="{BB962C8B-B14F-4D97-AF65-F5344CB8AC3E}">
        <p14:creationId xmlns:p14="http://schemas.microsoft.com/office/powerpoint/2010/main" val="2803696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first page of the rubric it focuses on Indicator 200.810.b (1) making sure the particular skill or behavior to be achieved is </a:t>
            </a:r>
            <a:r>
              <a:rPr lang="en-US" b="1" dirty="0"/>
              <a:t>specific</a:t>
            </a:r>
            <a:r>
              <a:rPr lang="en-US" b="0" dirty="0"/>
              <a:t>. This document provide information on what the main focus of the indicator is ( naming the specific skill or targeted behavior that the goal is addressing). It also provides you with examples of non-compliance and what it looks like to be within compliance. </a:t>
            </a:r>
          </a:p>
          <a:p>
            <a:endParaRPr lang="en-US" b="0" dirty="0"/>
          </a:p>
          <a:p>
            <a:r>
              <a:rPr lang="en-US" b="0" dirty="0"/>
              <a:t>*Non-Compliance would be when a specific skill or behavior is not listed or is vague and broad. For example when we say “Johnny will increase math calculation skills during the duration of the IEP”... I would want to know what is the specific skill that we are working on within math calculation to increase his level of knowledge...</a:t>
            </a:r>
          </a:p>
          <a:p>
            <a:endParaRPr lang="en-US" b="0" dirty="0"/>
          </a:p>
          <a:p>
            <a:r>
              <a:rPr lang="en-US" b="0" dirty="0"/>
              <a:t>Compliant Example: “Johnny  will increase single digit multiplication computation skills ....”</a:t>
            </a:r>
          </a:p>
          <a:p>
            <a:endParaRPr lang="en-US" b="0" dirty="0"/>
          </a:p>
          <a:p>
            <a:r>
              <a:rPr lang="en-US" b="0" dirty="0"/>
              <a:t>When looking at your goals if you have focused on a particular skill or target behavior you will check yes ( you want all yes to be in compliance). If you check no, then we may need to reconvene and discuss revisions to the goal. </a:t>
            </a:r>
            <a:endParaRPr lang="en-US" dirty="0"/>
          </a:p>
        </p:txBody>
      </p:sp>
      <p:sp>
        <p:nvSpPr>
          <p:cNvPr id="4" name="Slide Number Placeholder 3"/>
          <p:cNvSpPr>
            <a:spLocks noGrp="1"/>
          </p:cNvSpPr>
          <p:nvPr>
            <p:ph type="sldNum" sz="quarter" idx="5"/>
          </p:nvPr>
        </p:nvSpPr>
        <p:spPr/>
        <p:txBody>
          <a:bodyPr/>
          <a:lstStyle/>
          <a:p>
            <a:fld id="{6AF76643-4336-4C43-92BB-17B0DC979E1F}" type="slidenum">
              <a:rPr lang="en-US" smtClean="0"/>
              <a:t>49</a:t>
            </a:fld>
            <a:endParaRPr lang="en-US"/>
          </a:p>
        </p:txBody>
      </p:sp>
    </p:spTree>
    <p:extLst>
      <p:ext uri="{BB962C8B-B14F-4D97-AF65-F5344CB8AC3E}">
        <p14:creationId xmlns:p14="http://schemas.microsoft.com/office/powerpoint/2010/main" val="2018778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Pg</a:t>
            </a:r>
            <a:r>
              <a:rPr lang="en-US" dirty="0"/>
              <a:t> 2.  goes into whether a goal is measurable. Our focus is including that we have baseline and mastery criteria. We are also looking for the method for collecting data that makes sense to all (stranger/ breath test).  If there is no baseline data or the baseline data is too vague then it is out of compliance. </a:t>
            </a:r>
          </a:p>
          <a:p>
            <a:endParaRPr lang="en-US" dirty="0"/>
          </a:p>
          <a:p>
            <a:r>
              <a:rPr lang="en-US" dirty="0"/>
              <a:t>We also will mark whether or not the goal is attainable. In this section we are looking to determine whether the goal is based on data from the current and previous PLAAFP. You need to ask yourself, can this goal be reasonably accomplished within the duration of the IEP year. If the students ability level demonstrated within the PLAAFP is unreasonable (data demonstrated in previous annual progress shows student only making 20-30 % gains per year) for the goal, this would be considered out of compliance going from 0-90%.</a:t>
            </a:r>
          </a:p>
          <a:p>
            <a:endParaRPr lang="en-US" dirty="0"/>
          </a:p>
          <a:p>
            <a:r>
              <a:rPr lang="en-US" dirty="0"/>
              <a:t>Once again for both of these sections you will need to ask your self if your goal contains the criteria set forth in the rubric for measurement and attainability . If you mark yes- your in compliance!</a:t>
            </a:r>
          </a:p>
        </p:txBody>
      </p:sp>
      <p:sp>
        <p:nvSpPr>
          <p:cNvPr id="4" name="Slide Number Placeholder 3"/>
          <p:cNvSpPr>
            <a:spLocks noGrp="1"/>
          </p:cNvSpPr>
          <p:nvPr>
            <p:ph type="sldNum" sz="quarter" idx="5"/>
          </p:nvPr>
        </p:nvSpPr>
        <p:spPr/>
        <p:txBody>
          <a:bodyPr/>
          <a:lstStyle/>
          <a:p>
            <a:fld id="{6AF76643-4336-4C43-92BB-17B0DC979E1F}" type="slidenum">
              <a:rPr lang="en-US" smtClean="0"/>
              <a:t>50</a:t>
            </a:fld>
            <a:endParaRPr lang="en-US"/>
          </a:p>
        </p:txBody>
      </p:sp>
    </p:spTree>
    <p:extLst>
      <p:ext uri="{BB962C8B-B14F-4D97-AF65-F5344CB8AC3E}">
        <p14:creationId xmlns:p14="http://schemas.microsoft.com/office/powerpoint/2010/main" val="3283767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Pg</a:t>
            </a:r>
            <a:r>
              <a:rPr lang="en-US" dirty="0"/>
              <a:t> 3 and 4 deals with goals being results oriented, the focus is to ensure that the goal has a clear outcome or result. We want to make sure that goal is relevant in terms of the student making progress and gaining educational benefit in light of the child’s circumstances. Goals should contain a description of what results will show the team that the goal has been met. </a:t>
            </a:r>
          </a:p>
          <a:p>
            <a:endParaRPr lang="en-US" dirty="0"/>
          </a:p>
          <a:p>
            <a:r>
              <a:rPr lang="en-US" dirty="0"/>
              <a:t>Time bound- usually is within one IEP year. If the team determines another timeframe is more appropriate it needs to be stated. </a:t>
            </a:r>
          </a:p>
        </p:txBody>
      </p:sp>
      <p:sp>
        <p:nvSpPr>
          <p:cNvPr id="4" name="Slide Number Placeholder 3"/>
          <p:cNvSpPr>
            <a:spLocks noGrp="1"/>
          </p:cNvSpPr>
          <p:nvPr>
            <p:ph type="sldNum" sz="quarter" idx="5"/>
          </p:nvPr>
        </p:nvSpPr>
        <p:spPr/>
        <p:txBody>
          <a:bodyPr/>
          <a:lstStyle/>
          <a:p>
            <a:fld id="{6AF76643-4336-4C43-92BB-17B0DC979E1F}" type="slidenum">
              <a:rPr lang="en-US" smtClean="0"/>
              <a:t>51</a:t>
            </a:fld>
            <a:endParaRPr lang="en-US"/>
          </a:p>
        </p:txBody>
      </p:sp>
    </p:spTree>
    <p:extLst>
      <p:ext uri="{BB962C8B-B14F-4D97-AF65-F5344CB8AC3E}">
        <p14:creationId xmlns:p14="http://schemas.microsoft.com/office/powerpoint/2010/main" val="150752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76643-4336-4C43-92BB-17B0DC979E1F}" type="slidenum">
              <a:rPr lang="en-US" smtClean="0"/>
              <a:t>53</a:t>
            </a:fld>
            <a:endParaRPr lang="en-US"/>
          </a:p>
        </p:txBody>
      </p:sp>
    </p:spTree>
    <p:extLst>
      <p:ext uri="{BB962C8B-B14F-4D97-AF65-F5344CB8AC3E}">
        <p14:creationId xmlns:p14="http://schemas.microsoft.com/office/powerpoint/2010/main" val="1057646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4784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behalf of our compliance consultants and DESE supervisors, Julie and I want to thank you for joining us today. We appreciate all the work you are doing with your staff to ensure that we are writing high quality IEPs and in particular SMART Goals. We know your time is extremely valuable and we want to thank you for spending it with us.   </a:t>
            </a:r>
          </a:p>
        </p:txBody>
      </p:sp>
      <p:sp>
        <p:nvSpPr>
          <p:cNvPr id="4" name="Slide Number Placeholder 3"/>
          <p:cNvSpPr>
            <a:spLocks noGrp="1"/>
          </p:cNvSpPr>
          <p:nvPr>
            <p:ph type="sldNum" sz="quarter" idx="5"/>
          </p:nvPr>
        </p:nvSpPr>
        <p:spPr/>
        <p:txBody>
          <a:bodyPr/>
          <a:lstStyle/>
          <a:p>
            <a:fld id="{6AF76643-4336-4C43-92BB-17B0DC979E1F}" type="slidenum">
              <a:rPr lang="en-US" smtClean="0"/>
              <a:t>55</a:t>
            </a:fld>
            <a:endParaRPr lang="en-US"/>
          </a:p>
        </p:txBody>
      </p:sp>
    </p:spTree>
    <p:extLst>
      <p:ext uri="{BB962C8B-B14F-4D97-AF65-F5344CB8AC3E}">
        <p14:creationId xmlns:p14="http://schemas.microsoft.com/office/powerpoint/2010/main" val="2892751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76643-4336-4C43-92BB-17B0DC979E1F}" type="slidenum">
              <a:rPr lang="en-US" smtClean="0"/>
              <a:t>10</a:t>
            </a:fld>
            <a:endParaRPr lang="en-US"/>
          </a:p>
        </p:txBody>
      </p:sp>
    </p:spTree>
    <p:extLst>
      <p:ext uri="{BB962C8B-B14F-4D97-AF65-F5344CB8AC3E}">
        <p14:creationId xmlns:p14="http://schemas.microsoft.com/office/powerpoint/2010/main" val="3719259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further questions, please contact your local RPDC Compliance Consultant. We want to help you make this year run as smooth as possible. All of the ladies are extremely knowledgeable and can’t wait to hear from you!</a:t>
            </a:r>
          </a:p>
          <a:p>
            <a:endParaRPr lang="en-US" dirty="0"/>
          </a:p>
          <a:p>
            <a:r>
              <a:rPr lang="en-US" dirty="0"/>
              <a:t>Thank you for your time</a:t>
            </a:r>
          </a:p>
        </p:txBody>
      </p:sp>
      <p:sp>
        <p:nvSpPr>
          <p:cNvPr id="4" name="Slide Number Placeholder 3"/>
          <p:cNvSpPr>
            <a:spLocks noGrp="1"/>
          </p:cNvSpPr>
          <p:nvPr>
            <p:ph type="sldNum" sz="quarter" idx="5"/>
          </p:nvPr>
        </p:nvSpPr>
        <p:spPr/>
        <p:txBody>
          <a:bodyPr/>
          <a:lstStyle/>
          <a:p>
            <a:fld id="{6AF76643-4336-4C43-92BB-17B0DC979E1F}" type="slidenum">
              <a:rPr lang="en-US" smtClean="0"/>
              <a:t>56</a:t>
            </a:fld>
            <a:endParaRPr lang="en-US"/>
          </a:p>
        </p:txBody>
      </p:sp>
    </p:spTree>
    <p:extLst>
      <p:ext uri="{BB962C8B-B14F-4D97-AF65-F5344CB8AC3E}">
        <p14:creationId xmlns:p14="http://schemas.microsoft.com/office/powerpoint/2010/main" val="1910406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Performance Plan- is required by IDEA and is a set of performance indicators established by OSEP that every state must address. States must set annual targets for six years and these targets apply to state and every local school district. </a:t>
            </a:r>
          </a:p>
          <a:p>
            <a:endParaRPr lang="en-US" dirty="0"/>
          </a:p>
          <a:p>
            <a:r>
              <a:rPr lang="en-US" dirty="0"/>
              <a:t>In February 2022 we will set targets for the next 6 years. Surveys are one way we are gathering input from stakeholders. We are encouraging everyone to check out an indicator or two and to please share this webpage with parents.  </a:t>
            </a:r>
          </a:p>
          <a:p>
            <a:endParaRPr lang="en-US" dirty="0"/>
          </a:p>
          <a:p>
            <a:r>
              <a:rPr lang="en-US" dirty="0"/>
              <a:t>The feedback surveys include three questions: What is happening that is making a positive difference for this indicator now? These are practices or activities that we would want to promote or expand. What is making a negative difference now? These are practices we may want to discourage or find alternatives for. Lastly what is not happening that could make a positive difference? These could be simple solutions or complex systems. All together these three questions will enable state and local school districts to meet the targets that we are setting. </a:t>
            </a:r>
          </a:p>
          <a:p>
            <a:endParaRPr lang="en-US" dirty="0"/>
          </a:p>
          <a:p>
            <a:r>
              <a:rPr lang="en-US" dirty="0"/>
              <a:t>We need a diverse group of stakeholders and want to get as much input as we can </a:t>
            </a:r>
            <a:r>
              <a:rPr lang="en-US" dirty="0">
                <a:sym typeface="Wingdings" pitchFamily="2" charset="2"/>
              </a:rPr>
              <a:t> </a:t>
            </a:r>
          </a:p>
          <a:p>
            <a:endParaRPr lang="en-US" dirty="0">
              <a:sym typeface="Wingdings" pitchFamily="2" charset="2"/>
            </a:endParaRPr>
          </a:p>
          <a:p>
            <a:endParaRPr lang="en-US" dirty="0"/>
          </a:p>
          <a:p>
            <a:r>
              <a:rPr lang="en-US" dirty="0"/>
              <a:t>Contact Mary Corey with data for further questions. </a:t>
            </a:r>
          </a:p>
        </p:txBody>
      </p:sp>
    </p:spTree>
    <p:extLst>
      <p:ext uri="{BB962C8B-B14F-4D97-AF65-F5344CB8AC3E}">
        <p14:creationId xmlns:p14="http://schemas.microsoft.com/office/powerpoint/2010/main" val="162231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76643-4336-4C43-92BB-17B0DC979E1F}" type="slidenum">
              <a:rPr lang="en-US" smtClean="0"/>
              <a:t>22</a:t>
            </a:fld>
            <a:endParaRPr lang="en-US"/>
          </a:p>
        </p:txBody>
      </p:sp>
    </p:spTree>
    <p:extLst>
      <p:ext uri="{BB962C8B-B14F-4D97-AF65-F5344CB8AC3E}">
        <p14:creationId xmlns:p14="http://schemas.microsoft.com/office/powerpoint/2010/main" val="399025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76643-4336-4C43-92BB-17B0DC979E1F}" type="slidenum">
              <a:rPr lang="en-US" smtClean="0"/>
              <a:t>26</a:t>
            </a:fld>
            <a:endParaRPr lang="en-US"/>
          </a:p>
        </p:txBody>
      </p:sp>
    </p:spTree>
    <p:extLst>
      <p:ext uri="{BB962C8B-B14F-4D97-AF65-F5344CB8AC3E}">
        <p14:creationId xmlns:p14="http://schemas.microsoft.com/office/powerpoint/2010/main" val="222797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state has academic standards that describe what students are to know and to do in each core</a:t>
            </a:r>
            <a:r>
              <a:rPr lang="en-US" baseline="0" dirty="0"/>
              <a:t> </a:t>
            </a:r>
            <a:r>
              <a:rPr lang="en-US" dirty="0"/>
              <a:t>area</a:t>
            </a:r>
            <a:r>
              <a:rPr lang="en-US" baseline="0" dirty="0"/>
              <a:t> in every grade</a:t>
            </a:r>
            <a:r>
              <a:rPr lang="en-US" dirty="0"/>
              <a:t>.  Those standards are the framework for teaching.  In Missouri, we have the Missouri Learning Standards.  The MAP Test is based on the Missouri Learning Standards.  Using the MLS to develop IEP goals helps us move our students toward achieving</a:t>
            </a:r>
            <a:r>
              <a:rPr lang="en-US" baseline="0" dirty="0"/>
              <a:t> </a:t>
            </a:r>
            <a:r>
              <a:rPr lang="en-US" dirty="0"/>
              <a:t>grade level academic standards.  It also helps provide them access to the general education curriculum and be better prepared for the MAP test.  </a:t>
            </a:r>
          </a:p>
          <a:p>
            <a:endParaRPr lang="en-US" dirty="0"/>
          </a:p>
          <a:p>
            <a:r>
              <a:rPr lang="en-US" dirty="0"/>
              <a:t>For our students who have more</a:t>
            </a:r>
            <a:r>
              <a:rPr lang="en-US" baseline="0" dirty="0"/>
              <a:t> </a:t>
            </a:r>
            <a:r>
              <a:rPr lang="en-US" dirty="0"/>
              <a:t>significant cognitive disabilities and take the MAP-A, the essential elements serve as curriculum</a:t>
            </a:r>
            <a:r>
              <a:rPr lang="en-US" baseline="0" dirty="0"/>
              <a:t>.  The Essential Elements </a:t>
            </a:r>
            <a:r>
              <a:rPr lang="en-US" dirty="0"/>
              <a:t>are used to develop IEP goals.  The Essential Elements are based on the Missouri Learning Standards, just at a lower level.  </a:t>
            </a:r>
          </a:p>
        </p:txBody>
      </p:sp>
    </p:spTree>
    <p:extLst>
      <p:ext uri="{BB962C8B-B14F-4D97-AF65-F5344CB8AC3E}">
        <p14:creationId xmlns:p14="http://schemas.microsoft.com/office/powerpoint/2010/main" val="1463233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are looking at Standards Based Goals it is important to understand that there are priority standards that can assist us with identifying what key concepts are most important for the student to utilize such as the priority standards and assessment resources for both ELA and Math. </a:t>
            </a:r>
          </a:p>
        </p:txBody>
      </p:sp>
      <p:sp>
        <p:nvSpPr>
          <p:cNvPr id="4" name="Slide Number Placeholder 3"/>
          <p:cNvSpPr>
            <a:spLocks noGrp="1"/>
          </p:cNvSpPr>
          <p:nvPr>
            <p:ph type="sldNum" sz="quarter" idx="5"/>
          </p:nvPr>
        </p:nvSpPr>
        <p:spPr/>
        <p:txBody>
          <a:bodyPr/>
          <a:lstStyle/>
          <a:p>
            <a:fld id="{6AF76643-4336-4C43-92BB-17B0DC979E1F}" type="slidenum">
              <a:rPr lang="en-US" smtClean="0"/>
              <a:t>28</a:t>
            </a:fld>
            <a:endParaRPr lang="en-US"/>
          </a:p>
        </p:txBody>
      </p:sp>
    </p:spTree>
    <p:extLst>
      <p:ext uri="{BB962C8B-B14F-4D97-AF65-F5344CB8AC3E}">
        <p14:creationId xmlns:p14="http://schemas.microsoft.com/office/powerpoint/2010/main" val="313559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rPr>
              <a:t>Goals should address</a:t>
            </a:r>
            <a:r>
              <a:rPr lang="en-US" b="0" i="0" dirty="0">
                <a:effectLst/>
                <a:latin typeface="Times New Roman" panose="02020603050405020304" pitchFamily="18" charset="0"/>
              </a:rPr>
              <a:t> academic and functional needs that are a result of the unique disability related needs</a:t>
            </a:r>
          </a:p>
          <a:p>
            <a:endParaRPr lang="en-US" dirty="0"/>
          </a:p>
        </p:txBody>
      </p:sp>
      <p:sp>
        <p:nvSpPr>
          <p:cNvPr id="4" name="Slide Number Placeholder 3"/>
          <p:cNvSpPr>
            <a:spLocks noGrp="1"/>
          </p:cNvSpPr>
          <p:nvPr>
            <p:ph type="sldNum" sz="quarter" idx="5"/>
          </p:nvPr>
        </p:nvSpPr>
        <p:spPr/>
        <p:txBody>
          <a:bodyPr/>
          <a:lstStyle/>
          <a:p>
            <a:fld id="{6AF76643-4336-4C43-92BB-17B0DC979E1F}" type="slidenum">
              <a:rPr lang="en-US" smtClean="0"/>
              <a:t>29</a:t>
            </a:fld>
            <a:endParaRPr lang="en-US"/>
          </a:p>
        </p:txBody>
      </p:sp>
    </p:spTree>
    <p:extLst>
      <p:ext uri="{BB962C8B-B14F-4D97-AF65-F5344CB8AC3E}">
        <p14:creationId xmlns:p14="http://schemas.microsoft.com/office/powerpoint/2010/main" val="1110795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rPr>
              <a:t>Example: If transportation is only necessary to enable the student to attend school and is not intended to increase the student’s skills. </a:t>
            </a:r>
            <a:r>
              <a:rPr lang="en-US" sz="1100" dirty="0">
                <a:solidFill>
                  <a:srgbClr val="000000"/>
                </a:solidFill>
                <a:latin typeface="Arial" panose="020B0604020202020204" pitchFamily="34" charset="0"/>
              </a:rPr>
              <a:t>(</a:t>
            </a:r>
            <a:r>
              <a:rPr lang="en-US" sz="1100" i="1" dirty="0">
                <a:solidFill>
                  <a:srgbClr val="000000"/>
                </a:solidFill>
                <a:latin typeface="Arial" panose="020B0604020202020204" pitchFamily="34" charset="0"/>
              </a:rPr>
              <a:t>OSEP 1994, Letter to Hayden, 22 IDELR 501)</a:t>
            </a:r>
          </a:p>
          <a:p>
            <a:endParaRPr lang="en-US" dirty="0"/>
          </a:p>
          <a:p>
            <a:r>
              <a:rPr lang="en-US" dirty="0"/>
              <a:t>We had a conversation around this indicator on when goals are appropriate for related services and are not appropriate. There may be specific situations where a goal may not be appropriate because no specialized instruction is taking place such as health or nurse services, and transportation. No instruction = no goal</a:t>
            </a:r>
          </a:p>
          <a:p>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6AF76643-4336-4C43-92BB-17B0DC979E1F}" type="slidenum">
              <a:rPr lang="en-US" smtClean="0"/>
              <a:t>30</a:t>
            </a:fld>
            <a:endParaRPr lang="en-US"/>
          </a:p>
        </p:txBody>
      </p:sp>
    </p:spTree>
    <p:extLst>
      <p:ext uri="{BB962C8B-B14F-4D97-AF65-F5344CB8AC3E}">
        <p14:creationId xmlns:p14="http://schemas.microsoft.com/office/powerpoint/2010/main" val="1662152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FDCB36-BF61-4946-A956-47CAAC435378}"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8A2BC-BABD-4A41-BC59-656407662958}" type="slidenum">
              <a:rPr lang="en-US" smtClean="0"/>
              <a:t>‹#›</a:t>
            </a:fld>
            <a:endParaRPr lang="en-US"/>
          </a:p>
        </p:txBody>
      </p:sp>
    </p:spTree>
    <p:extLst>
      <p:ext uri="{BB962C8B-B14F-4D97-AF65-F5344CB8AC3E}">
        <p14:creationId xmlns:p14="http://schemas.microsoft.com/office/powerpoint/2010/main" val="1218883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DCB36-BF61-4946-A956-47CAAC435378}"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8A2BC-BABD-4A41-BC59-656407662958}" type="slidenum">
              <a:rPr lang="en-US" smtClean="0"/>
              <a:t>‹#›</a:t>
            </a:fld>
            <a:endParaRPr lang="en-US"/>
          </a:p>
        </p:txBody>
      </p:sp>
    </p:spTree>
    <p:extLst>
      <p:ext uri="{BB962C8B-B14F-4D97-AF65-F5344CB8AC3E}">
        <p14:creationId xmlns:p14="http://schemas.microsoft.com/office/powerpoint/2010/main" val="426828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DCB36-BF61-4946-A956-47CAAC435378}"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8A2BC-BABD-4A41-BC59-656407662958}" type="slidenum">
              <a:rPr lang="en-US" smtClean="0"/>
              <a:t>‹#›</a:t>
            </a:fld>
            <a:endParaRPr lang="en-US"/>
          </a:p>
        </p:txBody>
      </p:sp>
    </p:spTree>
    <p:extLst>
      <p:ext uri="{BB962C8B-B14F-4D97-AF65-F5344CB8AC3E}">
        <p14:creationId xmlns:p14="http://schemas.microsoft.com/office/powerpoint/2010/main" val="3010872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Option 3">
    <p:spTree>
      <p:nvGrpSpPr>
        <p:cNvPr id="1" name=""/>
        <p:cNvGrpSpPr/>
        <p:nvPr/>
      </p:nvGrpSpPr>
      <p:grpSpPr>
        <a:xfrm>
          <a:off x="0" y="0"/>
          <a:ext cx="0" cy="0"/>
          <a:chOff x="0" y="0"/>
          <a:chExt cx="0" cy="0"/>
        </a:xfrm>
      </p:grpSpPr>
      <p:pic>
        <p:nvPicPr>
          <p:cNvPr id="11266" name="Picture 2" descr="R:\COM\COMM\Branding\PPT Templates\widescreen\Widescreen Powerpoint 2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8355" cy="686409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1"/>
          <p:cNvSpPr>
            <a:spLocks noGrp="1"/>
          </p:cNvSpPr>
          <p:nvPr>
            <p:ph type="sldNum" sz="quarter" idx="4"/>
          </p:nvPr>
        </p:nvSpPr>
        <p:spPr>
          <a:xfrm>
            <a:off x="203200" y="177800"/>
            <a:ext cx="1016000" cy="365125"/>
          </a:xfrm>
          <a:prstGeom prst="rect">
            <a:avLst/>
          </a:prstGeom>
        </p:spPr>
        <p:txBody>
          <a:bodyPr vert="horz" lIns="91440" tIns="45720" rIns="91440" bIns="45720" rtlCol="0" anchor="ctr"/>
          <a:lstStyle>
            <a:lvl1pPr algn="l">
              <a:defRPr sz="1600" b="1">
                <a:solidFill>
                  <a:schemeClr val="bg1"/>
                </a:solidFill>
              </a:defRPr>
            </a:lvl1pPr>
          </a:lstStyle>
          <a:p>
            <a:fld id="{3B745311-16E5-4BEF-BFE6-36758A3427EB}" type="slidenum">
              <a:rPr lang="en-US" smtClean="0"/>
              <a:pPr/>
              <a:t>‹#›</a:t>
            </a:fld>
            <a:endParaRPr lang="en-US" dirty="0"/>
          </a:p>
        </p:txBody>
      </p:sp>
      <p:sp>
        <p:nvSpPr>
          <p:cNvPr id="8" name="Content Placeholder 13"/>
          <p:cNvSpPr>
            <a:spLocks noGrp="1"/>
          </p:cNvSpPr>
          <p:nvPr>
            <p:ph sz="quarter" idx="10"/>
          </p:nvPr>
        </p:nvSpPr>
        <p:spPr>
          <a:xfrm>
            <a:off x="203200" y="2159000"/>
            <a:ext cx="117856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7"/>
          <p:cNvSpPr>
            <a:spLocks noGrp="1"/>
          </p:cNvSpPr>
          <p:nvPr>
            <p:ph type="title" hasCustomPrompt="1"/>
          </p:nvPr>
        </p:nvSpPr>
        <p:spPr>
          <a:xfrm>
            <a:off x="203200" y="990600"/>
            <a:ext cx="11785600" cy="1066800"/>
          </a:xfrm>
          <a:prstGeom prst="rect">
            <a:avLst/>
          </a:prstGeom>
        </p:spPr>
        <p:txBody>
          <a:bodyPr vert="horz" lIns="91440" tIns="45720" rIns="91440" bIns="45720" rtlCol="0" anchor="ctr">
            <a:normAutofit/>
          </a:bodyPr>
          <a:lstStyle>
            <a:lvl1pPr>
              <a:defRPr sz="5333" b="1">
                <a:effectLst/>
              </a:defRPr>
            </a:lvl1pPr>
          </a:lstStyle>
          <a:p>
            <a:r>
              <a:rPr lang="en-US" dirty="0"/>
              <a:t>Title</a:t>
            </a:r>
          </a:p>
        </p:txBody>
      </p:sp>
    </p:spTree>
    <p:extLst>
      <p:ext uri="{BB962C8B-B14F-4D97-AF65-F5344CB8AC3E}">
        <p14:creationId xmlns:p14="http://schemas.microsoft.com/office/powerpoint/2010/main" val="13089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option 2">
    <p:spTree>
      <p:nvGrpSpPr>
        <p:cNvPr id="1" name=""/>
        <p:cNvGrpSpPr/>
        <p:nvPr/>
      </p:nvGrpSpPr>
      <p:grpSpPr>
        <a:xfrm>
          <a:off x="0" y="0"/>
          <a:ext cx="0" cy="0"/>
          <a:chOff x="0" y="0"/>
          <a:chExt cx="0" cy="0"/>
        </a:xfrm>
      </p:grpSpPr>
      <p:pic>
        <p:nvPicPr>
          <p:cNvPr id="10242" name="Picture 2" descr="R:\COM\COMM\Branding\PPT Templates\widescreen\Widescreen Powerpoint 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8356" cy="6864096"/>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p:cNvSpPr>
            <a:spLocks noGrp="1"/>
          </p:cNvSpPr>
          <p:nvPr>
            <p:ph sz="quarter" idx="10"/>
          </p:nvPr>
        </p:nvSpPr>
        <p:spPr>
          <a:xfrm>
            <a:off x="203200" y="2159000"/>
            <a:ext cx="117856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7"/>
          <p:cNvSpPr>
            <a:spLocks noGrp="1"/>
          </p:cNvSpPr>
          <p:nvPr>
            <p:ph type="title" hasCustomPrompt="1"/>
          </p:nvPr>
        </p:nvSpPr>
        <p:spPr>
          <a:xfrm>
            <a:off x="203200" y="990600"/>
            <a:ext cx="11785600" cy="1066800"/>
          </a:xfrm>
          <a:prstGeom prst="rect">
            <a:avLst/>
          </a:prstGeom>
        </p:spPr>
        <p:txBody>
          <a:bodyPr vert="horz" lIns="91440" tIns="45720" rIns="91440" bIns="45720" rtlCol="0" anchor="ctr">
            <a:normAutofit/>
          </a:bodyPr>
          <a:lstStyle>
            <a:lvl1pPr>
              <a:defRPr sz="5333" b="1">
                <a:effectLst/>
              </a:defRPr>
            </a:lvl1pPr>
          </a:lstStyle>
          <a:p>
            <a:r>
              <a:rPr lang="en-US" dirty="0"/>
              <a:t>Title</a:t>
            </a:r>
          </a:p>
        </p:txBody>
      </p:sp>
      <p:sp>
        <p:nvSpPr>
          <p:cNvPr id="7" name="Slide Number Placeholder 11"/>
          <p:cNvSpPr>
            <a:spLocks noGrp="1"/>
          </p:cNvSpPr>
          <p:nvPr>
            <p:ph type="sldNum" sz="quarter" idx="4"/>
          </p:nvPr>
        </p:nvSpPr>
        <p:spPr>
          <a:xfrm>
            <a:off x="10972800" y="279400"/>
            <a:ext cx="1016000" cy="365125"/>
          </a:xfrm>
          <a:prstGeom prst="rect">
            <a:avLst/>
          </a:prstGeom>
        </p:spPr>
        <p:txBody>
          <a:bodyPr vert="horz" lIns="91440" tIns="45720" rIns="91440" bIns="45720" rtlCol="0" anchor="ctr"/>
          <a:lstStyle>
            <a:lvl1pPr algn="r">
              <a:defRPr sz="1600" b="1">
                <a:solidFill>
                  <a:schemeClr val="bg1"/>
                </a:solidFill>
              </a:defRPr>
            </a:lvl1pPr>
          </a:lstStyle>
          <a:p>
            <a:fld id="{3B745311-16E5-4BEF-BFE6-36758A3427EB}" type="slidenum">
              <a:rPr lang="en-US" smtClean="0"/>
              <a:pPr/>
              <a:t>‹#›</a:t>
            </a:fld>
            <a:endParaRPr lang="en-US" dirty="0"/>
          </a:p>
        </p:txBody>
      </p:sp>
    </p:spTree>
    <p:extLst>
      <p:ext uri="{BB962C8B-B14F-4D97-AF65-F5344CB8AC3E}">
        <p14:creationId xmlns:p14="http://schemas.microsoft.com/office/powerpoint/2010/main" val="3703507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88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12192000" cy="88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lowchart: Manual Input 6"/>
          <p:cNvSpPr/>
          <p:nvPr userDrawn="1"/>
        </p:nvSpPr>
        <p:spPr>
          <a:xfrm rot="16200000">
            <a:off x="10225349" y="-1067787"/>
            <a:ext cx="863600" cy="3026299"/>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Flowchart: Manual Input 8"/>
          <p:cNvSpPr/>
          <p:nvPr userDrawn="1"/>
        </p:nvSpPr>
        <p:spPr>
          <a:xfrm rot="16200000">
            <a:off x="10388600" y="-938075"/>
            <a:ext cx="863600" cy="27432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Slide Number Placeholder 11"/>
          <p:cNvSpPr>
            <a:spLocks noGrp="1"/>
          </p:cNvSpPr>
          <p:nvPr>
            <p:ph type="sldNum" sz="quarter" idx="4"/>
          </p:nvPr>
        </p:nvSpPr>
        <p:spPr>
          <a:xfrm>
            <a:off x="11379200" y="261938"/>
            <a:ext cx="609600" cy="365125"/>
          </a:xfrm>
          <a:prstGeom prst="rect">
            <a:avLst/>
          </a:prstGeom>
        </p:spPr>
        <p:txBody>
          <a:bodyPr vert="horz" lIns="91440" tIns="45720" rIns="91440" bIns="45720" rtlCol="0" anchor="ctr"/>
          <a:lstStyle>
            <a:lvl1pPr algn="r">
              <a:defRPr sz="1467"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10871200" y="24973"/>
            <a:ext cx="304800" cy="864027"/>
          </a:xfrm>
          <a:prstGeom prst="rect">
            <a:avLst/>
          </a:prstGeom>
        </p:spPr>
      </p:pic>
      <p:sp>
        <p:nvSpPr>
          <p:cNvPr id="12" name="Content Placeholder 13"/>
          <p:cNvSpPr>
            <a:spLocks noGrp="1"/>
          </p:cNvSpPr>
          <p:nvPr>
            <p:ph sz="quarter" idx="11" hasCustomPrompt="1"/>
          </p:nvPr>
        </p:nvSpPr>
        <p:spPr>
          <a:xfrm>
            <a:off x="203200" y="1092200"/>
            <a:ext cx="11785600" cy="5181600"/>
          </a:xfrm>
          <a:prstGeom prst="rect">
            <a:avLst/>
          </a:prstGeom>
        </p:spPr>
        <p:txBody>
          <a:bodyPr/>
          <a:lstStyle>
            <a:lvl1pPr>
              <a:defRPr/>
            </a:lvl1pPr>
            <a:lvl3pPr>
              <a:defRPr sz="4267"/>
            </a:lvl3pPr>
            <a:lvl4pPr>
              <a:defRPr sz="4267"/>
            </a:lvl4pPr>
            <a:lvl5pPr>
              <a:defRPr sz="4267"/>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0" hasCustomPrompt="1"/>
          </p:nvPr>
        </p:nvSpPr>
        <p:spPr>
          <a:xfrm>
            <a:off x="406400" y="49075"/>
            <a:ext cx="8534400" cy="789988"/>
          </a:xfrm>
          <a:prstGeom prst="rect">
            <a:avLst/>
          </a:prstGeom>
        </p:spPr>
        <p:txBody>
          <a:bodyPr/>
          <a:lstStyle>
            <a:lvl1pPr marL="150279" indent="0" algn="ctr">
              <a:buNone/>
              <a:defRPr baseline="0">
                <a:solidFill>
                  <a:schemeClr val="bg1"/>
                </a:solidFill>
              </a:defRPr>
            </a:lvl1pPr>
          </a:lstStyle>
          <a:p>
            <a:pPr lvl="0"/>
            <a:r>
              <a:rPr lang="en-US" dirty="0"/>
              <a:t>Slide Title</a:t>
            </a:r>
          </a:p>
        </p:txBody>
      </p:sp>
      <p:sp>
        <p:nvSpPr>
          <p:cNvPr id="10" name="Text Placeholder 4"/>
          <p:cNvSpPr>
            <a:spLocks noGrp="1"/>
          </p:cNvSpPr>
          <p:nvPr>
            <p:ph type="body" sz="quarter" idx="14" hasCustomPrompt="1"/>
          </p:nvPr>
        </p:nvSpPr>
        <p:spPr>
          <a:xfrm>
            <a:off x="187569" y="6375400"/>
            <a:ext cx="11801231" cy="381000"/>
          </a:xfrm>
          <a:prstGeom prst="rect">
            <a:avLst/>
          </a:prstGeom>
        </p:spPr>
        <p:txBody>
          <a:bodyPr/>
          <a:lstStyle>
            <a:lvl1pPr marL="150279" indent="0">
              <a:buNone/>
              <a:defRPr sz="1867" baseline="0"/>
            </a:lvl1pPr>
          </a:lstStyle>
          <a:p>
            <a:pPr lvl="0"/>
            <a:r>
              <a:rPr lang="en-US" sz="1867" dirty="0"/>
              <a:t>Use this box for source/credit information</a:t>
            </a:r>
            <a:endParaRPr lang="en-US" dirty="0"/>
          </a:p>
        </p:txBody>
      </p:sp>
    </p:spTree>
    <p:extLst>
      <p:ext uri="{BB962C8B-B14F-4D97-AF65-F5344CB8AC3E}">
        <p14:creationId xmlns:p14="http://schemas.microsoft.com/office/powerpoint/2010/main" val="142384724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DCB36-BF61-4946-A956-47CAAC435378}"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8A2BC-BABD-4A41-BC59-656407662958}" type="slidenum">
              <a:rPr lang="en-US" smtClean="0"/>
              <a:t>‹#›</a:t>
            </a:fld>
            <a:endParaRPr lang="en-US"/>
          </a:p>
        </p:txBody>
      </p:sp>
    </p:spTree>
    <p:extLst>
      <p:ext uri="{BB962C8B-B14F-4D97-AF65-F5344CB8AC3E}">
        <p14:creationId xmlns:p14="http://schemas.microsoft.com/office/powerpoint/2010/main" val="34318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FDCB36-BF61-4946-A956-47CAAC435378}"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8A2BC-BABD-4A41-BC59-656407662958}" type="slidenum">
              <a:rPr lang="en-US" smtClean="0"/>
              <a:t>‹#›</a:t>
            </a:fld>
            <a:endParaRPr lang="en-US"/>
          </a:p>
        </p:txBody>
      </p:sp>
    </p:spTree>
    <p:extLst>
      <p:ext uri="{BB962C8B-B14F-4D97-AF65-F5344CB8AC3E}">
        <p14:creationId xmlns:p14="http://schemas.microsoft.com/office/powerpoint/2010/main" val="382466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FDCB36-BF61-4946-A956-47CAAC435378}"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8A2BC-BABD-4A41-BC59-656407662958}" type="slidenum">
              <a:rPr lang="en-US" smtClean="0"/>
              <a:t>‹#›</a:t>
            </a:fld>
            <a:endParaRPr lang="en-US"/>
          </a:p>
        </p:txBody>
      </p:sp>
    </p:spTree>
    <p:extLst>
      <p:ext uri="{BB962C8B-B14F-4D97-AF65-F5344CB8AC3E}">
        <p14:creationId xmlns:p14="http://schemas.microsoft.com/office/powerpoint/2010/main" val="4198833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FDCB36-BF61-4946-A956-47CAAC435378}"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8A2BC-BABD-4A41-BC59-656407662958}" type="slidenum">
              <a:rPr lang="en-US" smtClean="0"/>
              <a:t>‹#›</a:t>
            </a:fld>
            <a:endParaRPr lang="en-US"/>
          </a:p>
        </p:txBody>
      </p:sp>
    </p:spTree>
    <p:extLst>
      <p:ext uri="{BB962C8B-B14F-4D97-AF65-F5344CB8AC3E}">
        <p14:creationId xmlns:p14="http://schemas.microsoft.com/office/powerpoint/2010/main" val="149581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FDCB36-BF61-4946-A956-47CAAC435378}"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8A2BC-BABD-4A41-BC59-656407662958}" type="slidenum">
              <a:rPr lang="en-US" smtClean="0"/>
              <a:t>‹#›</a:t>
            </a:fld>
            <a:endParaRPr lang="en-US"/>
          </a:p>
        </p:txBody>
      </p:sp>
    </p:spTree>
    <p:extLst>
      <p:ext uri="{BB962C8B-B14F-4D97-AF65-F5344CB8AC3E}">
        <p14:creationId xmlns:p14="http://schemas.microsoft.com/office/powerpoint/2010/main" val="52523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DCB36-BF61-4946-A956-47CAAC435378}"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68A2BC-BABD-4A41-BC59-656407662958}" type="slidenum">
              <a:rPr lang="en-US" smtClean="0"/>
              <a:t>‹#›</a:t>
            </a:fld>
            <a:endParaRPr lang="en-US"/>
          </a:p>
        </p:txBody>
      </p:sp>
    </p:spTree>
    <p:extLst>
      <p:ext uri="{BB962C8B-B14F-4D97-AF65-F5344CB8AC3E}">
        <p14:creationId xmlns:p14="http://schemas.microsoft.com/office/powerpoint/2010/main" val="305983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FDCB36-BF61-4946-A956-47CAAC435378}"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8A2BC-BABD-4A41-BC59-656407662958}" type="slidenum">
              <a:rPr lang="en-US" smtClean="0"/>
              <a:t>‹#›</a:t>
            </a:fld>
            <a:endParaRPr lang="en-US"/>
          </a:p>
        </p:txBody>
      </p:sp>
    </p:spTree>
    <p:extLst>
      <p:ext uri="{BB962C8B-B14F-4D97-AF65-F5344CB8AC3E}">
        <p14:creationId xmlns:p14="http://schemas.microsoft.com/office/powerpoint/2010/main" val="389399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FDCB36-BF61-4946-A956-47CAAC435378}"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8A2BC-BABD-4A41-BC59-656407662958}" type="slidenum">
              <a:rPr lang="en-US" smtClean="0"/>
              <a:t>‹#›</a:t>
            </a:fld>
            <a:endParaRPr lang="en-US"/>
          </a:p>
        </p:txBody>
      </p:sp>
    </p:spTree>
    <p:extLst>
      <p:ext uri="{BB962C8B-B14F-4D97-AF65-F5344CB8AC3E}">
        <p14:creationId xmlns:p14="http://schemas.microsoft.com/office/powerpoint/2010/main" val="460391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DCB36-BF61-4946-A956-47CAAC435378}" type="datetimeFigureOut">
              <a:rPr lang="en-US" smtClean="0"/>
              <a:t>11/4/2021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8A2BC-BABD-4A41-BC59-656407662958}" type="slidenum">
              <a:rPr lang="en-US" smtClean="0"/>
              <a:t>‹#›</a:t>
            </a:fld>
            <a:endParaRPr lang="en-US"/>
          </a:p>
        </p:txBody>
      </p:sp>
    </p:spTree>
    <p:extLst>
      <p:ext uri="{BB962C8B-B14F-4D97-AF65-F5344CB8AC3E}">
        <p14:creationId xmlns:p14="http://schemas.microsoft.com/office/powerpoint/2010/main" val="1110751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imgres?imgurl=https%3A%2F%2Fstevens-tate.com%2Fwp-content%2Fuploads%2Fsmart-goal-examples.jpg&amp;imgrefurl=https%3A%2F%2Fstevens-tate.com%2Farticles%2Fincorporating-smart-goals-into-your-marketing-plan-development%2F&amp;tbnid=n7-SfFgGDXxZuM&amp;vet=10CAsQMyhtahcKEwi4sICIifrzAhUAAAAAHQAAAAAQFw..i&amp;docid=bWdHNd_3Qlm2_M&amp;w=2048&amp;h=1012&amp;q=SMART%20goals&amp;client=firefox-b-1-e&amp;ved=0CAsQMyhtahcKEwi4sICIifrzAhUAAAAAHQAAAAAQFw"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understood.org/articles/en/how-to-tell-if-your-childs-iep-goals-are-smart"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sites.ed.gov/idea/files/idea/policy/speced/guid/idea/memosdcltrs/guidance-on-fape-11-17-2015.pdf"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dese.mo.gov/college-career-readiness/curriculum/missouri-learning-standard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dese.mo.gov/college-career-readiness/assessment/map-a"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ese.mo.gov/college-career-readiness/curriculum/academic-standards/priority-standard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s://dese.mo.gov/college-career-readiness/curriculum/mathematics" TargetMode="External"/><Relationship Id="rId4" Type="http://schemas.openxmlformats.org/officeDocument/2006/relationships/hyperlink" Target="https://dese.mo.gov/college-career-readiness/curriculum/english-language-art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3a47d1b4d00bbbe8c17fd7fdc4030693&amp;term_occur=999&amp;term_src=Title:34:Subtitle:B:Chapter:III:Part:300:Subpart:D:Subjgrp:58:300.320" TargetMode="External"/><Relationship Id="rId2" Type="http://schemas.openxmlformats.org/officeDocument/2006/relationships/hyperlink" Target="https://www.law.cornell.edu/definitions/index.php?width=840&amp;height=800&amp;iframe=true&amp;def_id=e67de92e9d5ee2476736d1a82000a264&amp;term_occur=999&amp;term_src=Title:34:Subtitle:B:Chapter:III:Part:300:Subpart:D:Subjgrp:58:300.320"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https://www.specialedconnection.com/LrpSecStoryTool/servlet/GetCase?cite=77+IDELR+163"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s://www.specialedconnection.com/LrpSecStoryTool/servlet/GetCase?cite=54+IDELR+141"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www.specialedconnection.com/LrpSecStoryTool/servlet/GetCase?cite=72+IDELR+261" TargetMode="External"/><Relationship Id="rId2" Type="http://schemas.openxmlformats.org/officeDocument/2006/relationships/hyperlink" Target="https://www.specialedconnection.com/LrpSecStoryTool/servlet/GetCase?cite=67+IDELR+239" TargetMode="Externa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s://www.understood.org/articles/en/how-to-tell-if-your-childs-iep-goals-are-smart" TargetMode="External"/><Relationship Id="rId2" Type="http://schemas.openxmlformats.org/officeDocument/2006/relationships/hyperlink" Target="https://www.parentcenterhub.org/iepgoals/" TargetMode="Externa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s://dese.mo.gov/media/pdf/smart-goal-rubric-pdf"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hyperlink" Target="https://dese.mo.gov/special-education/effective-practices/special-education-directors"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8" Type="http://schemas.openxmlformats.org/officeDocument/2006/relationships/hyperlink" Target="mailto:ldnd3@mst.edu" TargetMode="External"/><Relationship Id="rId3" Type="http://schemas.openxmlformats.org/officeDocument/2006/relationships/hyperlink" Target="mailto:tdsmith@semo.edu" TargetMode="External"/><Relationship Id="rId7" Type="http://schemas.openxmlformats.org/officeDocument/2006/relationships/hyperlink" Target="mailto:laurens@nwmissouri.edu"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mailto:jwalter@Truman.edu" TargetMode="External"/><Relationship Id="rId11" Type="http://schemas.openxmlformats.org/officeDocument/2006/relationships/hyperlink" Target="mailto:jharris@ucmo.edu" TargetMode="External"/><Relationship Id="rId5" Type="http://schemas.openxmlformats.org/officeDocument/2006/relationships/hyperlink" Target="mailto:tennesenb@umkc.edu" TargetMode="External"/><Relationship Id="rId10" Type="http://schemas.openxmlformats.org/officeDocument/2006/relationships/hyperlink" Target="mailto:jrothermell@edplus.org" TargetMode="External"/><Relationship Id="rId4" Type="http://schemas.openxmlformats.org/officeDocument/2006/relationships/hyperlink" Target="mailto:lynchly@missouri.edu" TargetMode="External"/><Relationship Id="rId9" Type="http://schemas.openxmlformats.org/officeDocument/2006/relationships/hyperlink" Target="mailto:amyphipps@missouristate.edu"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dese.mo.gov/spp-apr-stakeholder-information"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6D9D93-201F-45A2-8324-DDCFCE7B206D}"/>
              </a:ext>
            </a:extLst>
          </p:cNvPr>
          <p:cNvSpPr>
            <a:spLocks noGrp="1"/>
          </p:cNvSpPr>
          <p:nvPr>
            <p:ph type="title"/>
          </p:nvPr>
        </p:nvSpPr>
        <p:spPr/>
        <p:txBody>
          <a:bodyPr>
            <a:normAutofit/>
          </a:bodyPr>
          <a:lstStyle/>
          <a:p>
            <a:r>
              <a:rPr lang="en-US" dirty="0"/>
              <a:t>S.M.A.R.T. Goals</a:t>
            </a:r>
            <a:br>
              <a:rPr lang="en-US" dirty="0"/>
            </a:br>
            <a:r>
              <a:rPr lang="en-US" sz="3600" dirty="0"/>
              <a:t>DESE Zoom November 4, 2021</a:t>
            </a:r>
          </a:p>
        </p:txBody>
      </p:sp>
      <p:sp>
        <p:nvSpPr>
          <p:cNvPr id="2" name="Content Placeholder 1">
            <a:extLst>
              <a:ext uri="{FF2B5EF4-FFF2-40B4-BE49-F238E27FC236}">
                <a16:creationId xmlns:a16="http://schemas.microsoft.com/office/drawing/2014/main" id="{FEF48B39-EF3E-44CD-9B8F-C3C14AC1B917}"/>
              </a:ext>
            </a:extLst>
          </p:cNvPr>
          <p:cNvSpPr>
            <a:spLocks noGrp="1"/>
          </p:cNvSpPr>
          <p:nvPr>
            <p:ph type="body" idx="1"/>
          </p:nvPr>
        </p:nvSpPr>
        <p:spPr>
          <a:xfrm>
            <a:off x="831850" y="4589463"/>
            <a:ext cx="10515600" cy="1500187"/>
          </a:xfrm>
        </p:spPr>
        <p:txBody>
          <a:bodyPr/>
          <a:lstStyle/>
          <a:p>
            <a:r>
              <a:rPr lang="en-US" dirty="0">
                <a:solidFill>
                  <a:srgbClr val="0000FF"/>
                </a:solidFill>
              </a:rPr>
              <a:t>The Why, What and How </a:t>
            </a:r>
            <a:endParaRPr lang="en-US" dirty="0">
              <a:hlinkClick r:id="rId3"/>
            </a:endParaRPr>
          </a:p>
          <a:p>
            <a:endParaRPr lang="en-US" dirty="0">
              <a:solidFill>
                <a:srgbClr val="0000FF"/>
              </a:solidFill>
            </a:endParaRPr>
          </a:p>
        </p:txBody>
      </p:sp>
    </p:spTree>
    <p:extLst>
      <p:ext uri="{BB962C8B-B14F-4D97-AF65-F5344CB8AC3E}">
        <p14:creationId xmlns:p14="http://schemas.microsoft.com/office/powerpoint/2010/main" val="151252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10</a:t>
            </a:fld>
            <a:endParaRPr lang="en-US" dirty="0"/>
          </a:p>
        </p:txBody>
      </p:sp>
      <p:sp>
        <p:nvSpPr>
          <p:cNvPr id="3" name="Content Placeholder 2"/>
          <p:cNvSpPr>
            <a:spLocks noGrp="1"/>
          </p:cNvSpPr>
          <p:nvPr>
            <p:ph sz="quarter" idx="10"/>
          </p:nvPr>
        </p:nvSpPr>
        <p:spPr/>
        <p:txBody>
          <a:bodyPr>
            <a:normAutofit/>
          </a:bodyPr>
          <a:lstStyle/>
          <a:p>
            <a:r>
              <a:rPr lang="en-US" sz="2667" dirty="0"/>
              <a:t> ED wrote that, so that the </a:t>
            </a:r>
            <a:r>
              <a:rPr lang="en-US" sz="2667" i="1" dirty="0" err="1"/>
              <a:t>Endrew</a:t>
            </a:r>
            <a:r>
              <a:rPr lang="en-US" sz="2667" i="1" dirty="0"/>
              <a:t> F</a:t>
            </a:r>
            <a:r>
              <a:rPr lang="en-US" sz="2667" dirty="0"/>
              <a:t>. standard is met for each individual child with a disability, districts must implement policies, procedures, and practices related to: </a:t>
            </a:r>
          </a:p>
          <a:p>
            <a:pPr lvl="1"/>
            <a:r>
              <a:rPr lang="en-US" sz="2667" dirty="0">
                <a:solidFill>
                  <a:srgbClr val="003399"/>
                </a:solidFill>
              </a:rPr>
              <a:t>1) identifying present levels of academic achievement and functional performance; </a:t>
            </a:r>
          </a:p>
          <a:p>
            <a:pPr lvl="1"/>
            <a:r>
              <a:rPr lang="en-US" sz="2667" b="1" i="1" dirty="0">
                <a:solidFill>
                  <a:srgbClr val="FF0000"/>
                </a:solidFill>
              </a:rPr>
              <a:t>2) the setting of measurable annual goals, including academic and functional goals; and </a:t>
            </a:r>
          </a:p>
          <a:p>
            <a:pPr lvl="1"/>
            <a:r>
              <a:rPr lang="en-US" sz="2667" dirty="0"/>
              <a:t>3) how a child's progress toward meeting annual goals will be measured and reported.</a:t>
            </a:r>
          </a:p>
        </p:txBody>
      </p:sp>
      <p:sp>
        <p:nvSpPr>
          <p:cNvPr id="4" name="Title 3"/>
          <p:cNvSpPr>
            <a:spLocks noGrp="1"/>
          </p:cNvSpPr>
          <p:nvPr>
            <p:ph type="title"/>
          </p:nvPr>
        </p:nvSpPr>
        <p:spPr/>
        <p:txBody>
          <a:bodyPr/>
          <a:lstStyle/>
          <a:p>
            <a:r>
              <a:rPr lang="en-US" dirty="0" err="1"/>
              <a:t>Endrew</a:t>
            </a:r>
            <a:r>
              <a:rPr lang="en-US" dirty="0"/>
              <a:t> F. Standard (Cont.)</a:t>
            </a:r>
          </a:p>
        </p:txBody>
      </p:sp>
      <p:sp>
        <p:nvSpPr>
          <p:cNvPr id="5" name="Rectangle 4">
            <a:extLst>
              <a:ext uri="{FF2B5EF4-FFF2-40B4-BE49-F238E27FC236}">
                <a16:creationId xmlns:a16="http://schemas.microsoft.com/office/drawing/2014/main" id="{932343AF-06B2-3D4E-A4CA-81302CBC1D16}"/>
              </a:ext>
            </a:extLst>
          </p:cNvPr>
          <p:cNvSpPr/>
          <p:nvPr/>
        </p:nvSpPr>
        <p:spPr>
          <a:xfrm>
            <a:off x="5691674" y="6524499"/>
            <a:ext cx="10010710" cy="276999"/>
          </a:xfrm>
          <a:prstGeom prst="rect">
            <a:avLst/>
          </a:prstGeom>
        </p:spPr>
        <p:txBody>
          <a:bodyPr wrap="square">
            <a:spAutoFit/>
          </a:bodyPr>
          <a:lstStyle/>
          <a:p>
            <a:r>
              <a:rPr lang="en-US" sz="1200" dirty="0"/>
              <a:t>In </a:t>
            </a:r>
            <a:r>
              <a:rPr lang="en-US" sz="1200" i="1" dirty="0"/>
              <a:t>Questions and Answers on Endrew F. v. Douglas County School District. Re-1, </a:t>
            </a:r>
            <a:r>
              <a:rPr lang="en-US" sz="1200" dirty="0"/>
              <a:t>71 IDELR 68 (EDU 2017)</a:t>
            </a:r>
          </a:p>
        </p:txBody>
      </p:sp>
    </p:spTree>
    <p:extLst>
      <p:ext uri="{BB962C8B-B14F-4D97-AF65-F5344CB8AC3E}">
        <p14:creationId xmlns:p14="http://schemas.microsoft.com/office/powerpoint/2010/main" val="183279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436507B-D30E-4747-8CE6-1EE96E2BDB24}"/>
              </a:ext>
            </a:extLst>
          </p:cNvPr>
          <p:cNvSpPr>
            <a:spLocks noGrp="1"/>
          </p:cNvSpPr>
          <p:nvPr>
            <p:ph sz="quarter" idx="10"/>
          </p:nvPr>
        </p:nvSpPr>
        <p:spPr>
          <a:xfrm>
            <a:off x="0" y="2057399"/>
            <a:ext cx="12669078" cy="5483087"/>
          </a:xfrm>
        </p:spPr>
        <p:txBody>
          <a:bodyPr>
            <a:normAutofit fontScale="32500" lnSpcReduction="20000"/>
          </a:bodyPr>
          <a:lstStyle/>
          <a:p>
            <a:r>
              <a:rPr lang="en-US" sz="4900" dirty="0"/>
              <a:t>SMART goal indicators consistently rank among in the top 10 indicators out of compliance during DESE’s cyclical monitoring</a:t>
            </a:r>
          </a:p>
          <a:p>
            <a:endParaRPr lang="en-US" sz="4900" dirty="0"/>
          </a:p>
          <a:p>
            <a:r>
              <a:rPr lang="en-US" sz="4900" b="0" i="0" dirty="0">
                <a:effectLst/>
                <a:latin typeface="Times New Roman" panose="02020603050405020304" pitchFamily="18" charset="0"/>
              </a:rPr>
              <a:t>200.810 A statement of measurable annual goals, including academic and functional goals</a:t>
            </a:r>
          </a:p>
          <a:p>
            <a:pPr lvl="1"/>
            <a:r>
              <a:rPr lang="en-US" sz="4900" dirty="0">
                <a:effectLst/>
                <a:latin typeface="Times New Roman" panose="02020603050405020304" pitchFamily="18" charset="0"/>
              </a:rPr>
              <a:t>The IEP includes goals that:</a:t>
            </a:r>
          </a:p>
          <a:p>
            <a:pPr lvl="1"/>
            <a:r>
              <a:rPr lang="en-US" sz="4900" dirty="0">
                <a:effectLst/>
                <a:highlight>
                  <a:srgbClr val="FFFF00"/>
                </a:highlight>
                <a:latin typeface="Times New Roman" panose="02020603050405020304" pitchFamily="18" charset="0"/>
              </a:rPr>
              <a:t>200.810.a.</a:t>
            </a:r>
            <a:r>
              <a:rPr lang="en-US" sz="4900" dirty="0">
                <a:effectLst/>
                <a:latin typeface="Times New Roman" panose="02020603050405020304" pitchFamily="18" charset="0"/>
              </a:rPr>
              <a:t>Demonstrate consistency with the content of the present level of performance.</a:t>
            </a:r>
          </a:p>
          <a:p>
            <a:pPr lvl="1"/>
            <a:r>
              <a:rPr lang="en-US" sz="4900" dirty="0">
                <a:effectLst/>
                <a:latin typeface="Times New Roman" panose="02020603050405020304" pitchFamily="18" charset="0"/>
              </a:rPr>
              <a:t>200.810.b.Are written in terms that are:</a:t>
            </a:r>
          </a:p>
          <a:p>
            <a:pPr lvl="2"/>
            <a:r>
              <a:rPr lang="en-US" sz="4900" dirty="0">
                <a:effectLst/>
                <a:highlight>
                  <a:srgbClr val="FFFF00"/>
                </a:highlight>
                <a:latin typeface="Times New Roman" panose="02020603050405020304" pitchFamily="18" charset="0"/>
              </a:rPr>
              <a:t>200.810.b.(1) Specific to a particular skill or behavior to be achieved, </a:t>
            </a:r>
          </a:p>
          <a:p>
            <a:pPr lvl="2"/>
            <a:r>
              <a:rPr lang="en-US" sz="4900" dirty="0">
                <a:effectLst/>
                <a:highlight>
                  <a:srgbClr val="FFFF00"/>
                </a:highlight>
                <a:latin typeface="Times New Roman" panose="02020603050405020304" pitchFamily="18" charset="0"/>
              </a:rPr>
              <a:t>200.810.b.(2) Measurable</a:t>
            </a:r>
          </a:p>
          <a:p>
            <a:pPr lvl="2"/>
            <a:r>
              <a:rPr lang="en-US" sz="4900" dirty="0">
                <a:effectLst/>
                <a:latin typeface="Times New Roman" panose="02020603050405020304" pitchFamily="18" charset="0"/>
              </a:rPr>
              <a:t>200.810.b.(3) Attainable (can reasonably be accomplished within the duration of the IEP)</a:t>
            </a:r>
          </a:p>
          <a:p>
            <a:pPr lvl="2"/>
            <a:r>
              <a:rPr lang="en-US" sz="4900" dirty="0">
                <a:effectLst/>
                <a:latin typeface="Times New Roman" panose="02020603050405020304" pitchFamily="18" charset="0"/>
              </a:rPr>
              <a:t> 200.810.b.(4) Results oriented, and </a:t>
            </a:r>
          </a:p>
          <a:p>
            <a:pPr lvl="2"/>
            <a:r>
              <a:rPr lang="en-US" sz="4900" b="0" i="0" dirty="0">
                <a:effectLst/>
                <a:latin typeface="Times New Roman" panose="02020603050405020304" pitchFamily="18" charset="0"/>
              </a:rPr>
              <a:t>200.810.b.(5) Time-bound (generally happen within one(1)year)</a:t>
            </a:r>
          </a:p>
          <a:p>
            <a:pPr lvl="1"/>
            <a:r>
              <a:rPr lang="en-US" sz="4900" b="0" i="0" dirty="0">
                <a:effectLst/>
                <a:latin typeface="Times New Roman" panose="02020603050405020304" pitchFamily="18" charset="0"/>
              </a:rPr>
              <a:t>.200.810.c.Enable the child to be involved in the general education curriculum, as appropriate (for preschool children, participation in appropriate activities)</a:t>
            </a:r>
          </a:p>
          <a:p>
            <a:pPr lvl="1"/>
            <a:r>
              <a:rPr lang="en-US" sz="4900" b="0" i="0" dirty="0">
                <a:effectLst/>
                <a:latin typeface="Times New Roman" panose="02020603050405020304" pitchFamily="18" charset="0"/>
              </a:rPr>
              <a:t>200.810.d.Address the child’s other educational needs resulting from her/his disability.</a:t>
            </a:r>
          </a:p>
          <a:p>
            <a:pPr lvl="1"/>
            <a:r>
              <a:rPr lang="en-US" sz="4900" b="0" i="0" dirty="0">
                <a:effectLst/>
                <a:highlight>
                  <a:srgbClr val="FFFF00"/>
                </a:highlight>
                <a:latin typeface="Times New Roman" panose="02020603050405020304" pitchFamily="18" charset="0"/>
              </a:rPr>
              <a:t>200.810.e.Are present for each special education and related service </a:t>
            </a:r>
            <a:r>
              <a:rPr lang="en-US" sz="4900" b="0" i="0" dirty="0">
                <a:effectLst/>
                <a:latin typeface="Times New Roman" panose="02020603050405020304" pitchFamily="18" charset="0"/>
              </a:rPr>
              <a:t>(N/A for transportation as a related service)</a:t>
            </a:r>
          </a:p>
          <a:p>
            <a:pPr lvl="1"/>
            <a:r>
              <a:rPr lang="en-US" sz="4900" b="0" i="0" dirty="0">
                <a:effectLst/>
                <a:latin typeface="Times New Roman" panose="02020603050405020304" pitchFamily="18" charset="0"/>
              </a:rPr>
              <a:t> </a:t>
            </a:r>
            <a:r>
              <a:rPr lang="en-US" sz="4900" b="0" i="0" dirty="0">
                <a:effectLst/>
                <a:highlight>
                  <a:srgbClr val="FFFF00"/>
                </a:highlight>
                <a:latin typeface="Times New Roman" panose="02020603050405020304" pitchFamily="18" charset="0"/>
              </a:rPr>
              <a:t>200.810.f.For children taking alternate assessments, description of benchmarks or short-term objectives aligned to alternate achievement standards. </a:t>
            </a:r>
          </a:p>
          <a:p>
            <a:pPr lvl="1"/>
            <a:endParaRPr lang="en-US" sz="4900" b="0" i="0" dirty="0">
              <a:effectLst/>
              <a:latin typeface="Times New Roman" panose="02020603050405020304" pitchFamily="18" charset="0"/>
            </a:endParaRPr>
          </a:p>
          <a:p>
            <a:pPr lvl="1"/>
            <a:r>
              <a:rPr lang="en-US" sz="4900" b="0" i="0" dirty="0">
                <a:effectLst/>
                <a:latin typeface="Times New Roman" panose="02020603050405020304" pitchFamily="18" charset="0"/>
              </a:rPr>
              <a:t>NOTE: Measurable means written in terms that includes the skill or behavior and the level of attainment that will be achieved</a:t>
            </a:r>
            <a:r>
              <a:rPr lang="en-US" sz="4900" b="0" i="0" dirty="0">
                <a:solidFill>
                  <a:srgbClr val="000000"/>
                </a:solidFill>
                <a:effectLst/>
                <a:latin typeface="Arial" panose="020B0604020202020204" pitchFamily="34" charset="0"/>
              </a:rPr>
              <a:t/>
            </a:r>
            <a:br>
              <a:rPr lang="en-US" sz="4900" b="0" i="0" dirty="0">
                <a:solidFill>
                  <a:srgbClr val="000000"/>
                </a:solidFill>
                <a:effectLst/>
                <a:latin typeface="Arial" panose="020B0604020202020204" pitchFamily="34" charset="0"/>
              </a:rPr>
            </a:br>
            <a:endParaRPr lang="en-US" sz="4900" b="0" i="0" dirty="0">
              <a:effectLst/>
              <a:latin typeface="Times New Roman" panose="02020603050405020304" pitchFamily="18" charset="0"/>
            </a:endParaRPr>
          </a:p>
          <a:p>
            <a:pPr marL="0" indent="0">
              <a:buNone/>
            </a:pPr>
            <a:r>
              <a:rPr lang="en-US" sz="4900" dirty="0"/>
              <a:t/>
            </a:r>
            <a:br>
              <a:rPr lang="en-US" sz="4900" dirty="0"/>
            </a:br>
            <a:endParaRPr lang="en-US" sz="4900" dirty="0"/>
          </a:p>
          <a:p>
            <a:endParaRPr lang="en-US" dirty="0"/>
          </a:p>
          <a:p>
            <a:endParaRPr lang="en-US" dirty="0"/>
          </a:p>
        </p:txBody>
      </p:sp>
      <p:sp>
        <p:nvSpPr>
          <p:cNvPr id="4" name="Title 3">
            <a:extLst>
              <a:ext uri="{FF2B5EF4-FFF2-40B4-BE49-F238E27FC236}">
                <a16:creationId xmlns:a16="http://schemas.microsoft.com/office/drawing/2014/main" id="{B73DC225-B1E5-42F1-83A2-21C7BAEA5FD1}"/>
              </a:ext>
            </a:extLst>
          </p:cNvPr>
          <p:cNvSpPr>
            <a:spLocks noGrp="1"/>
          </p:cNvSpPr>
          <p:nvPr>
            <p:ph type="title"/>
          </p:nvPr>
        </p:nvSpPr>
        <p:spPr/>
        <p:txBody>
          <a:bodyPr/>
          <a:lstStyle/>
          <a:p>
            <a:r>
              <a:rPr lang="en-US" dirty="0"/>
              <a:t>Top 10 Indicators Out of Compliance</a:t>
            </a:r>
          </a:p>
        </p:txBody>
      </p:sp>
    </p:spTree>
    <p:extLst>
      <p:ext uri="{BB962C8B-B14F-4D97-AF65-F5344CB8AC3E}">
        <p14:creationId xmlns:p14="http://schemas.microsoft.com/office/powerpoint/2010/main" val="510010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11CC0-EF9E-4380-AD0C-1C252D451EDE}"/>
              </a:ext>
            </a:extLst>
          </p:cNvPr>
          <p:cNvSpPr>
            <a:spLocks noGrp="1"/>
          </p:cNvSpPr>
          <p:nvPr>
            <p:ph type="title"/>
          </p:nvPr>
        </p:nvSpPr>
        <p:spPr>
          <a:xfrm>
            <a:off x="203200" y="3429000"/>
            <a:ext cx="11785600" cy="1066800"/>
          </a:xfrm>
        </p:spPr>
        <p:txBody>
          <a:bodyPr>
            <a:normAutofit fontScale="90000"/>
          </a:bodyPr>
          <a:lstStyle/>
          <a:p>
            <a:r>
              <a:rPr lang="en-US" dirty="0"/>
              <a:t>What: Unpacking the SMART Goal Components</a:t>
            </a:r>
          </a:p>
        </p:txBody>
      </p:sp>
    </p:spTree>
    <p:extLst>
      <p:ext uri="{BB962C8B-B14F-4D97-AF65-F5344CB8AC3E}">
        <p14:creationId xmlns:p14="http://schemas.microsoft.com/office/powerpoint/2010/main" val="2858174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B527D4-CB87-48E1-9954-6CF677C1FA77}"/>
              </a:ext>
            </a:extLst>
          </p:cNvPr>
          <p:cNvSpPr>
            <a:spLocks noGrp="1"/>
          </p:cNvSpPr>
          <p:nvPr>
            <p:ph sz="quarter" idx="10"/>
          </p:nvPr>
        </p:nvSpPr>
        <p:spPr/>
        <p:txBody>
          <a:bodyPr/>
          <a:lstStyle/>
          <a:p>
            <a:pPr lvl="1"/>
            <a:r>
              <a:rPr lang="en-US" sz="2800" dirty="0"/>
              <a:t>Linked to the PLAAFP &amp; Evaluation Report</a:t>
            </a:r>
          </a:p>
          <a:p>
            <a:pPr lvl="1"/>
            <a:r>
              <a:rPr lang="en-US" sz="2800" dirty="0"/>
              <a:t>Instructionally relevant</a:t>
            </a:r>
          </a:p>
          <a:p>
            <a:pPr lvl="1"/>
            <a:r>
              <a:rPr lang="en-US" sz="2800" dirty="0"/>
              <a:t>Address both academic and functional needs of the student</a:t>
            </a:r>
          </a:p>
          <a:p>
            <a:pPr lvl="1"/>
            <a:r>
              <a:rPr lang="en-US" sz="2800" dirty="0"/>
              <a:t>Written in terms parents and educators can understand. </a:t>
            </a:r>
          </a:p>
          <a:p>
            <a:pPr lvl="1"/>
            <a:r>
              <a:rPr lang="en-US" sz="2800" dirty="0"/>
              <a:t>Support participation &amp; progress in the general education curriculum.</a:t>
            </a:r>
          </a:p>
          <a:p>
            <a:pPr lvl="1"/>
            <a:r>
              <a:rPr lang="en-US" sz="2800" dirty="0"/>
              <a:t>Align and support with post secondary goals</a:t>
            </a:r>
          </a:p>
          <a:p>
            <a:pPr lvl="1"/>
            <a:endParaRPr lang="en-US" sz="2000" dirty="0"/>
          </a:p>
          <a:p>
            <a:pPr lvl="1"/>
            <a:endParaRPr lang="en-US" dirty="0"/>
          </a:p>
        </p:txBody>
      </p:sp>
      <p:sp>
        <p:nvSpPr>
          <p:cNvPr id="3" name="Title 2">
            <a:extLst>
              <a:ext uri="{FF2B5EF4-FFF2-40B4-BE49-F238E27FC236}">
                <a16:creationId xmlns:a16="http://schemas.microsoft.com/office/drawing/2014/main" id="{FD84485F-2CAC-4084-80A5-02B5CDF87889}"/>
              </a:ext>
            </a:extLst>
          </p:cNvPr>
          <p:cNvSpPr>
            <a:spLocks noGrp="1"/>
          </p:cNvSpPr>
          <p:nvPr>
            <p:ph type="title"/>
          </p:nvPr>
        </p:nvSpPr>
        <p:spPr/>
        <p:txBody>
          <a:bodyPr/>
          <a:lstStyle/>
          <a:p>
            <a:r>
              <a:rPr lang="en-US" dirty="0"/>
              <a:t>In general, SMART Goals are: </a:t>
            </a:r>
          </a:p>
        </p:txBody>
      </p:sp>
    </p:spTree>
    <p:extLst>
      <p:ext uri="{BB962C8B-B14F-4D97-AF65-F5344CB8AC3E}">
        <p14:creationId xmlns:p14="http://schemas.microsoft.com/office/powerpoint/2010/main" val="2920616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6B7A9B-C450-4BA4-A59D-0C5D17DBB6A5}"/>
              </a:ext>
            </a:extLst>
          </p:cNvPr>
          <p:cNvSpPr>
            <a:spLocks noGrp="1"/>
          </p:cNvSpPr>
          <p:nvPr>
            <p:ph sz="quarter" idx="10"/>
          </p:nvPr>
        </p:nvSpPr>
        <p:spPr>
          <a:xfrm>
            <a:off x="203200" y="1815548"/>
            <a:ext cx="11785600" cy="4837043"/>
          </a:xfrm>
        </p:spPr>
        <p:txBody>
          <a:bodyPr>
            <a:noAutofit/>
          </a:bodyPr>
          <a:lstStyle/>
          <a:p>
            <a:r>
              <a:rPr lang="en-US" sz="1600" b="0" i="0" dirty="0">
                <a:effectLst/>
                <a:latin typeface="Times New Roman" panose="02020603050405020304" pitchFamily="18" charset="0"/>
              </a:rPr>
              <a:t>200.810 A statement of measurable annual goals, including academic and functional goals</a:t>
            </a:r>
          </a:p>
          <a:p>
            <a:pPr marL="457200" lvl="1" indent="0">
              <a:buNone/>
            </a:pPr>
            <a:r>
              <a:rPr lang="en-US" sz="1600" dirty="0">
                <a:effectLst/>
                <a:latin typeface="Times New Roman" panose="02020603050405020304" pitchFamily="18" charset="0"/>
              </a:rPr>
              <a:t>The IEP includes goals that:</a:t>
            </a:r>
          </a:p>
          <a:p>
            <a:pPr lvl="1"/>
            <a:r>
              <a:rPr lang="en-US" sz="1600" dirty="0">
                <a:effectLst/>
                <a:latin typeface="Times New Roman" panose="02020603050405020304" pitchFamily="18" charset="0"/>
              </a:rPr>
              <a:t>200.810.a.Demonstrate consistency with the content of the present level of performance.</a:t>
            </a:r>
          </a:p>
          <a:p>
            <a:pPr lvl="1"/>
            <a:r>
              <a:rPr lang="en-US" sz="1600" dirty="0">
                <a:effectLst/>
                <a:latin typeface="Times New Roman" panose="02020603050405020304" pitchFamily="18" charset="0"/>
              </a:rPr>
              <a:t>200.810.b.Are written in terms that are:</a:t>
            </a:r>
          </a:p>
          <a:p>
            <a:pPr lvl="2"/>
            <a:r>
              <a:rPr lang="en-US" sz="1600" dirty="0">
                <a:effectLst/>
                <a:latin typeface="Times New Roman" panose="02020603050405020304" pitchFamily="18" charset="0"/>
              </a:rPr>
              <a:t>200.810.b.(1) Specific to a particular skill or behavior to be achieved, </a:t>
            </a:r>
          </a:p>
          <a:p>
            <a:pPr lvl="2"/>
            <a:r>
              <a:rPr lang="en-US" sz="1600" dirty="0">
                <a:effectLst/>
                <a:latin typeface="Times New Roman" panose="02020603050405020304" pitchFamily="18" charset="0"/>
              </a:rPr>
              <a:t>200.810.b.(2) Measurable</a:t>
            </a:r>
          </a:p>
          <a:p>
            <a:pPr lvl="2"/>
            <a:r>
              <a:rPr lang="en-US" sz="1600" dirty="0">
                <a:effectLst/>
                <a:latin typeface="Times New Roman" panose="02020603050405020304" pitchFamily="18" charset="0"/>
              </a:rPr>
              <a:t>200.810.b.(3) Attainable (can reasonably be accomplished within the duration of the IEP)</a:t>
            </a:r>
          </a:p>
          <a:p>
            <a:pPr lvl="2"/>
            <a:r>
              <a:rPr lang="en-US" sz="1600" dirty="0">
                <a:effectLst/>
                <a:latin typeface="Times New Roman" panose="02020603050405020304" pitchFamily="18" charset="0"/>
              </a:rPr>
              <a:t> 200.810.b.(4) Results oriented, and </a:t>
            </a:r>
          </a:p>
          <a:p>
            <a:pPr lvl="2"/>
            <a:r>
              <a:rPr lang="en-US" sz="1600" b="0" i="0" dirty="0">
                <a:effectLst/>
                <a:latin typeface="Times New Roman" panose="02020603050405020304" pitchFamily="18" charset="0"/>
              </a:rPr>
              <a:t>200.810.b.(5) Time-bound (generally happen within one(1)year)</a:t>
            </a:r>
          </a:p>
          <a:p>
            <a:pPr lvl="1"/>
            <a:r>
              <a:rPr lang="en-US" sz="1600" b="0" i="0" dirty="0">
                <a:effectLst/>
                <a:latin typeface="Times New Roman" panose="02020603050405020304" pitchFamily="18" charset="0"/>
              </a:rPr>
              <a:t>.200.810.c.Enable the child to be involved in the general education curriculum, as appropriate (for preschool children, participation in appropriate activities)</a:t>
            </a:r>
          </a:p>
          <a:p>
            <a:pPr lvl="1"/>
            <a:r>
              <a:rPr lang="en-US" sz="1600" b="0" i="0" dirty="0">
                <a:effectLst/>
                <a:latin typeface="Times New Roman" panose="02020603050405020304" pitchFamily="18" charset="0"/>
              </a:rPr>
              <a:t>200.810.d.Address the child’s other educational needs resulting from her/his disability.</a:t>
            </a:r>
          </a:p>
          <a:p>
            <a:pPr lvl="1"/>
            <a:r>
              <a:rPr lang="en-US" sz="1600" b="0" i="0" dirty="0">
                <a:effectLst/>
                <a:latin typeface="Times New Roman" panose="02020603050405020304" pitchFamily="18" charset="0"/>
              </a:rPr>
              <a:t>200.810.e.Are present for each special education and related service (N/A for transportation as a related service)</a:t>
            </a:r>
          </a:p>
          <a:p>
            <a:pPr lvl="1"/>
            <a:r>
              <a:rPr lang="en-US" sz="1600" b="0" i="0" dirty="0">
                <a:effectLst/>
                <a:latin typeface="Times New Roman" panose="02020603050405020304" pitchFamily="18" charset="0"/>
              </a:rPr>
              <a:t> 200.810.f.For children taking alternate assessments, description of benchmarks or short-term objectives aligned to alternate achievement standards. </a:t>
            </a:r>
          </a:p>
          <a:p>
            <a:pPr lvl="1"/>
            <a:endParaRPr lang="en-US" sz="1600" b="0" i="0" dirty="0">
              <a:effectLst/>
              <a:latin typeface="Times New Roman" panose="02020603050405020304" pitchFamily="18" charset="0"/>
            </a:endParaRPr>
          </a:p>
          <a:p>
            <a:pPr lvl="1"/>
            <a:r>
              <a:rPr lang="en-US" sz="1600" b="0" i="0" dirty="0">
                <a:effectLst/>
                <a:latin typeface="Times New Roman" panose="02020603050405020304" pitchFamily="18" charset="0"/>
              </a:rPr>
              <a:t>NOTE: Measurable means written in terms that includes the skill or behavior and the level of attainment that will be achieved</a:t>
            </a:r>
            <a:endParaRPr lang="en-US" sz="1600" dirty="0"/>
          </a:p>
        </p:txBody>
      </p:sp>
      <p:sp>
        <p:nvSpPr>
          <p:cNvPr id="3" name="Title 2">
            <a:extLst>
              <a:ext uri="{FF2B5EF4-FFF2-40B4-BE49-F238E27FC236}">
                <a16:creationId xmlns:a16="http://schemas.microsoft.com/office/drawing/2014/main" id="{D49FC3E6-1BF3-4DB0-AB0B-3444909003B2}"/>
              </a:ext>
            </a:extLst>
          </p:cNvPr>
          <p:cNvSpPr>
            <a:spLocks noGrp="1"/>
          </p:cNvSpPr>
          <p:nvPr>
            <p:ph type="title"/>
          </p:nvPr>
        </p:nvSpPr>
        <p:spPr/>
        <p:txBody>
          <a:bodyPr/>
          <a:lstStyle/>
          <a:p>
            <a:r>
              <a:rPr lang="en-US" dirty="0"/>
              <a:t>Standards and Indicators</a:t>
            </a:r>
          </a:p>
        </p:txBody>
      </p:sp>
    </p:spTree>
    <p:extLst>
      <p:ext uri="{BB962C8B-B14F-4D97-AF65-F5344CB8AC3E}">
        <p14:creationId xmlns:p14="http://schemas.microsoft.com/office/powerpoint/2010/main" val="2780907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F39233-C623-4764-BE9F-BA33F374C32F}"/>
              </a:ext>
            </a:extLst>
          </p:cNvPr>
          <p:cNvSpPr>
            <a:spLocks noGrp="1"/>
          </p:cNvSpPr>
          <p:nvPr>
            <p:ph sz="quarter" idx="10"/>
          </p:nvPr>
        </p:nvSpPr>
        <p:spPr/>
        <p:txBody>
          <a:bodyPr/>
          <a:lstStyle/>
          <a:p>
            <a:r>
              <a:rPr lang="en-US" sz="2800" dirty="0">
                <a:effectLst/>
                <a:latin typeface="Times New Roman" panose="02020603050405020304" pitchFamily="18" charset="0"/>
              </a:rPr>
              <a:t>200.810.a.Demonstrate consistency with the content of the present level of performance</a:t>
            </a:r>
          </a:p>
          <a:p>
            <a:pPr lvl="1"/>
            <a:r>
              <a:rPr lang="en-US" dirty="0">
                <a:latin typeface="Times New Roman" panose="02020603050405020304" pitchFamily="18" charset="0"/>
              </a:rPr>
              <a:t>Goals address specific skills or behaviors noted in the PLAAFP as a disability related need of the child based on their unique circumstances and individualized needs</a:t>
            </a:r>
          </a:p>
          <a:p>
            <a:pPr lvl="1"/>
            <a:r>
              <a:rPr lang="en-US" dirty="0">
                <a:latin typeface="Times New Roman" panose="02020603050405020304" pitchFamily="18" charset="0"/>
              </a:rPr>
              <a:t> A goal is not necessary to address each specific skill or behavior noted in the PLAAFP, but there should be a goal to address each area of disability related need</a:t>
            </a:r>
          </a:p>
          <a:p>
            <a:pPr lvl="2"/>
            <a:r>
              <a:rPr lang="en-US" dirty="0">
                <a:latin typeface="Times New Roman" panose="02020603050405020304" pitchFamily="18" charset="0"/>
              </a:rPr>
              <a:t>Example: If student is SLD in reading comprehension and math calculation, it is expected that there would be at least one goal for each area of disability related need, </a:t>
            </a:r>
            <a:r>
              <a:rPr lang="en-US" dirty="0" err="1">
                <a:latin typeface="Times New Roman" panose="02020603050405020304" pitchFamily="18" charset="0"/>
              </a:rPr>
              <a:t>ie</a:t>
            </a:r>
            <a:r>
              <a:rPr lang="en-US" dirty="0">
                <a:latin typeface="Times New Roman" panose="02020603050405020304" pitchFamily="18" charset="0"/>
              </a:rPr>
              <a:t> no less than one goal that addresses reading comprehension and no less than one goal that addresses math calculation</a:t>
            </a:r>
          </a:p>
          <a:p>
            <a:pPr marL="457200" lvl="1" indent="0">
              <a:buNone/>
            </a:pPr>
            <a:endParaRPr lang="en-US" dirty="0">
              <a:latin typeface="Times New Roman" panose="02020603050405020304" pitchFamily="18" charset="0"/>
            </a:endParaRPr>
          </a:p>
          <a:p>
            <a:pPr lvl="2"/>
            <a:endParaRPr lang="en-US" dirty="0">
              <a:latin typeface="Times New Roman" panose="02020603050405020304" pitchFamily="18" charset="0"/>
            </a:endParaRPr>
          </a:p>
          <a:p>
            <a:pPr lvl="2"/>
            <a:endParaRPr lang="en-US" dirty="0"/>
          </a:p>
        </p:txBody>
      </p:sp>
      <p:sp>
        <p:nvSpPr>
          <p:cNvPr id="3" name="Title 2">
            <a:extLst>
              <a:ext uri="{FF2B5EF4-FFF2-40B4-BE49-F238E27FC236}">
                <a16:creationId xmlns:a16="http://schemas.microsoft.com/office/drawing/2014/main" id="{51EB96E5-7B67-4992-8F76-BAD7A9FF63F6}"/>
              </a:ext>
            </a:extLst>
          </p:cNvPr>
          <p:cNvSpPr>
            <a:spLocks noGrp="1"/>
          </p:cNvSpPr>
          <p:nvPr>
            <p:ph type="title"/>
          </p:nvPr>
        </p:nvSpPr>
        <p:spPr/>
        <p:txBody>
          <a:bodyPr/>
          <a:lstStyle/>
          <a:p>
            <a:r>
              <a:rPr lang="en-US" dirty="0"/>
              <a:t>200.810.a</a:t>
            </a:r>
          </a:p>
        </p:txBody>
      </p:sp>
    </p:spTree>
    <p:extLst>
      <p:ext uri="{BB962C8B-B14F-4D97-AF65-F5344CB8AC3E}">
        <p14:creationId xmlns:p14="http://schemas.microsoft.com/office/powerpoint/2010/main" val="2891619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9EA158-3DEC-4332-81E2-1AD625B6D25C}"/>
              </a:ext>
            </a:extLst>
          </p:cNvPr>
          <p:cNvSpPr>
            <a:spLocks noGrp="1"/>
          </p:cNvSpPr>
          <p:nvPr>
            <p:ph sz="quarter" idx="10"/>
          </p:nvPr>
        </p:nvSpPr>
        <p:spPr/>
        <p:txBody>
          <a:bodyPr/>
          <a:lstStyle/>
          <a:p>
            <a:pPr lvl="1"/>
            <a:r>
              <a:rPr lang="en-US" sz="2800" dirty="0">
                <a:effectLst/>
                <a:latin typeface="Times New Roman" panose="02020603050405020304" pitchFamily="18" charset="0"/>
              </a:rPr>
              <a:t>200.810.b.Are written in terms that are:</a:t>
            </a:r>
          </a:p>
          <a:p>
            <a:pPr lvl="2"/>
            <a:r>
              <a:rPr lang="en-US" sz="2800" dirty="0">
                <a:effectLst/>
                <a:latin typeface="Times New Roman" panose="02020603050405020304" pitchFamily="18" charset="0"/>
              </a:rPr>
              <a:t>200.810.b.(1) Specific to a particular skill or behavior to be achieved, </a:t>
            </a:r>
          </a:p>
          <a:p>
            <a:pPr lvl="2"/>
            <a:r>
              <a:rPr lang="en-US" sz="2800" dirty="0">
                <a:effectLst/>
                <a:latin typeface="Times New Roman" panose="02020603050405020304" pitchFamily="18" charset="0"/>
              </a:rPr>
              <a:t>200.810.b.(2) Measurable</a:t>
            </a:r>
          </a:p>
          <a:p>
            <a:pPr lvl="2"/>
            <a:r>
              <a:rPr lang="en-US" sz="2800" dirty="0">
                <a:effectLst/>
                <a:latin typeface="Times New Roman" panose="02020603050405020304" pitchFamily="18" charset="0"/>
              </a:rPr>
              <a:t>200.810.b.(3) Attainable (can reasonably be accomplished within the duration of the IEP)</a:t>
            </a:r>
          </a:p>
          <a:p>
            <a:pPr lvl="2"/>
            <a:r>
              <a:rPr lang="en-US" sz="2800" dirty="0">
                <a:effectLst/>
                <a:latin typeface="Times New Roman" panose="02020603050405020304" pitchFamily="18" charset="0"/>
              </a:rPr>
              <a:t> 200.810.b.(4) Results oriented, and </a:t>
            </a:r>
          </a:p>
          <a:p>
            <a:pPr lvl="2"/>
            <a:r>
              <a:rPr lang="en-US" sz="2800" b="0" i="0" dirty="0">
                <a:effectLst/>
                <a:latin typeface="Times New Roman" panose="02020603050405020304" pitchFamily="18" charset="0"/>
              </a:rPr>
              <a:t>200.810.b.(5) Time-bound (generally happen within one(1)year)</a:t>
            </a:r>
          </a:p>
          <a:p>
            <a:endParaRPr lang="en-US" dirty="0"/>
          </a:p>
        </p:txBody>
      </p:sp>
      <p:sp>
        <p:nvSpPr>
          <p:cNvPr id="3" name="Title 2">
            <a:extLst>
              <a:ext uri="{FF2B5EF4-FFF2-40B4-BE49-F238E27FC236}">
                <a16:creationId xmlns:a16="http://schemas.microsoft.com/office/drawing/2014/main" id="{0BD3AAB6-90BB-467A-85E9-53EC2024E530}"/>
              </a:ext>
            </a:extLst>
          </p:cNvPr>
          <p:cNvSpPr>
            <a:spLocks noGrp="1"/>
          </p:cNvSpPr>
          <p:nvPr>
            <p:ph type="title"/>
          </p:nvPr>
        </p:nvSpPr>
        <p:spPr/>
        <p:txBody>
          <a:bodyPr/>
          <a:lstStyle/>
          <a:p>
            <a:r>
              <a:rPr lang="en-US" dirty="0"/>
              <a:t>200.810.b</a:t>
            </a:r>
          </a:p>
        </p:txBody>
      </p:sp>
    </p:spTree>
    <p:extLst>
      <p:ext uri="{BB962C8B-B14F-4D97-AF65-F5344CB8AC3E}">
        <p14:creationId xmlns:p14="http://schemas.microsoft.com/office/powerpoint/2010/main" val="722306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9EA158-3DEC-4332-81E2-1AD625B6D25C}"/>
              </a:ext>
            </a:extLst>
          </p:cNvPr>
          <p:cNvSpPr>
            <a:spLocks noGrp="1"/>
          </p:cNvSpPr>
          <p:nvPr>
            <p:ph sz="quarter" idx="10"/>
          </p:nvPr>
        </p:nvSpPr>
        <p:spPr/>
        <p:txBody>
          <a:bodyPr>
            <a:normAutofit fontScale="92500" lnSpcReduction="10000"/>
          </a:bodyPr>
          <a:lstStyle/>
          <a:p>
            <a:pPr lvl="1"/>
            <a:r>
              <a:rPr lang="en-US" sz="3200" dirty="0">
                <a:effectLst/>
                <a:latin typeface="Times New Roman" panose="02020603050405020304" pitchFamily="18" charset="0"/>
              </a:rPr>
              <a:t>200.810.b.(1) Specific to a particular skill or behavior to be achieved, </a:t>
            </a:r>
          </a:p>
          <a:p>
            <a:pPr lvl="1"/>
            <a:r>
              <a:rPr lang="en-US" sz="3200" dirty="0">
                <a:effectLst/>
                <a:latin typeface="Times New Roman" panose="02020603050405020304" pitchFamily="18" charset="0"/>
              </a:rPr>
              <a:t>Answers the questions</a:t>
            </a:r>
          </a:p>
          <a:p>
            <a:pPr lvl="2"/>
            <a:r>
              <a:rPr lang="en-US" sz="2800" dirty="0">
                <a:effectLst/>
                <a:latin typeface="Times New Roman" panose="02020603050405020304" pitchFamily="18" charset="0"/>
              </a:rPr>
              <a:t> “What do we want the student to do?”</a:t>
            </a:r>
          </a:p>
          <a:p>
            <a:pPr lvl="2"/>
            <a:r>
              <a:rPr lang="en-US" sz="2800" dirty="0">
                <a:latin typeface="Times New Roman" panose="02020603050405020304" pitchFamily="18" charset="0"/>
              </a:rPr>
              <a:t>“What specific skills will the student need to do to accomplish the goal?”</a:t>
            </a:r>
            <a:endParaRPr lang="en-US" sz="2800" dirty="0">
              <a:effectLst/>
              <a:latin typeface="Times New Roman" panose="02020603050405020304" pitchFamily="18" charset="0"/>
            </a:endParaRPr>
          </a:p>
          <a:p>
            <a:pPr lvl="1"/>
            <a:r>
              <a:rPr lang="en-US" sz="3200" dirty="0">
                <a:latin typeface="Times New Roman" panose="02020603050405020304" pitchFamily="18" charset="0"/>
              </a:rPr>
              <a:t>Key word “specific”</a:t>
            </a:r>
          </a:p>
          <a:p>
            <a:pPr lvl="1"/>
            <a:r>
              <a:rPr lang="en-US" sz="3200" dirty="0">
                <a:latin typeface="Times New Roman" panose="02020603050405020304" pitchFamily="18" charset="0"/>
              </a:rPr>
              <a:t>Describes the precise skill or behavior we want the student to do</a:t>
            </a:r>
          </a:p>
          <a:p>
            <a:pPr lvl="1"/>
            <a:r>
              <a:rPr lang="en-US" sz="3200" dirty="0">
                <a:latin typeface="Times New Roman" panose="02020603050405020304" pitchFamily="18" charset="0"/>
              </a:rPr>
              <a:t>Uses an action verb</a:t>
            </a:r>
          </a:p>
          <a:p>
            <a:pPr lvl="2"/>
            <a:r>
              <a:rPr lang="en-US" sz="2800" dirty="0">
                <a:latin typeface="Times New Roman" panose="02020603050405020304" pitchFamily="18" charset="0"/>
              </a:rPr>
              <a:t>Avoid using vague open ended verbs such as know, understand, appreciate, learn, remember or comprehend</a:t>
            </a:r>
          </a:p>
          <a:p>
            <a:pPr lvl="1"/>
            <a:r>
              <a:rPr lang="en-US" sz="3200" dirty="0"/>
              <a:t>Skill or behavior must be able to be observed and measured</a:t>
            </a:r>
          </a:p>
          <a:p>
            <a:r>
              <a:rPr lang="en-US" sz="1050" dirty="0"/>
              <a:t>Reference:  ModelTeaching.com </a:t>
            </a:r>
          </a:p>
          <a:p>
            <a:pPr lvl="1"/>
            <a:endParaRPr lang="en-US" sz="3200" dirty="0">
              <a:effectLst/>
              <a:latin typeface="Times New Roman" panose="02020603050405020304" pitchFamily="18" charset="0"/>
            </a:endParaRPr>
          </a:p>
          <a:p>
            <a:pPr marL="0" indent="0">
              <a:buNone/>
            </a:pPr>
            <a:endParaRPr lang="en-US" dirty="0"/>
          </a:p>
        </p:txBody>
      </p:sp>
      <p:sp>
        <p:nvSpPr>
          <p:cNvPr id="3" name="Title 2">
            <a:extLst>
              <a:ext uri="{FF2B5EF4-FFF2-40B4-BE49-F238E27FC236}">
                <a16:creationId xmlns:a16="http://schemas.microsoft.com/office/drawing/2014/main" id="{0BD3AAB6-90BB-467A-85E9-53EC2024E530}"/>
              </a:ext>
            </a:extLst>
          </p:cNvPr>
          <p:cNvSpPr>
            <a:spLocks noGrp="1"/>
          </p:cNvSpPr>
          <p:nvPr>
            <p:ph type="title"/>
          </p:nvPr>
        </p:nvSpPr>
        <p:spPr/>
        <p:txBody>
          <a:bodyPr/>
          <a:lstStyle/>
          <a:p>
            <a:r>
              <a:rPr lang="en-US" dirty="0"/>
              <a:t>200.810.b (1)</a:t>
            </a:r>
          </a:p>
        </p:txBody>
      </p:sp>
    </p:spTree>
    <p:extLst>
      <p:ext uri="{BB962C8B-B14F-4D97-AF65-F5344CB8AC3E}">
        <p14:creationId xmlns:p14="http://schemas.microsoft.com/office/powerpoint/2010/main" val="3761654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9EA44B-E78C-444E-AF18-F0281C471495}"/>
              </a:ext>
            </a:extLst>
          </p:cNvPr>
          <p:cNvSpPr>
            <a:spLocks noGrp="1"/>
          </p:cNvSpPr>
          <p:nvPr>
            <p:ph sz="quarter" idx="10"/>
          </p:nvPr>
        </p:nvSpPr>
        <p:spPr/>
        <p:txBody>
          <a:bodyPr>
            <a:normAutofit fontScale="77500" lnSpcReduction="20000"/>
          </a:bodyPr>
          <a:lstStyle/>
          <a:p>
            <a:r>
              <a:rPr lang="en-US" sz="3400" dirty="0"/>
              <a:t>Specific:  </a:t>
            </a:r>
            <a:r>
              <a:rPr lang="en-US" sz="3400" dirty="0">
                <a:solidFill>
                  <a:srgbClr val="C00000"/>
                </a:solidFill>
              </a:rPr>
              <a:t>Non-examples</a:t>
            </a:r>
            <a:r>
              <a:rPr lang="en-US" sz="3400" dirty="0"/>
              <a:t>**</a:t>
            </a:r>
          </a:p>
          <a:p>
            <a:pPr lvl="1"/>
            <a:r>
              <a:rPr lang="en-US" sz="2800" dirty="0"/>
              <a:t>“Increase his </a:t>
            </a:r>
            <a:r>
              <a:rPr lang="en-US" sz="2800" dirty="0" err="1"/>
              <a:t>Aimsweb</a:t>
            </a:r>
            <a:r>
              <a:rPr lang="en-US" sz="2800" dirty="0"/>
              <a:t> reading score to a 334”</a:t>
            </a:r>
          </a:p>
          <a:p>
            <a:pPr lvl="1"/>
            <a:r>
              <a:rPr lang="en-US" sz="2800" dirty="0"/>
              <a:t>“Decrease inappropriate behavior”</a:t>
            </a:r>
          </a:p>
          <a:p>
            <a:pPr lvl="1"/>
            <a:r>
              <a:rPr lang="en-US" sz="2800" dirty="0"/>
              <a:t>“Make and maintain passing grades”</a:t>
            </a:r>
          </a:p>
          <a:p>
            <a:pPr lvl="1"/>
            <a:r>
              <a:rPr lang="en-US" sz="2800" dirty="0"/>
              <a:t>“complete grade level writing assignments”</a:t>
            </a:r>
          </a:p>
          <a:p>
            <a:pPr lvl="1"/>
            <a:endParaRPr lang="en-US" dirty="0"/>
          </a:p>
          <a:p>
            <a:r>
              <a:rPr lang="en-US" sz="3400" dirty="0"/>
              <a:t>Specific: </a:t>
            </a:r>
            <a:r>
              <a:rPr lang="en-US" sz="3400" dirty="0">
                <a:solidFill>
                  <a:srgbClr val="00B050"/>
                </a:solidFill>
              </a:rPr>
              <a:t>Examples</a:t>
            </a:r>
            <a:r>
              <a:rPr lang="en-US" sz="3400" dirty="0"/>
              <a:t>**</a:t>
            </a:r>
          </a:p>
          <a:p>
            <a:pPr lvl="1"/>
            <a:r>
              <a:rPr lang="en-US" dirty="0"/>
              <a:t>“</a:t>
            </a:r>
            <a:r>
              <a:rPr lang="en-US" sz="2800" dirty="0"/>
              <a:t>Increase his ability to decode words containing long vowel patterns”</a:t>
            </a:r>
          </a:p>
          <a:p>
            <a:pPr lvl="1"/>
            <a:r>
              <a:rPr lang="en-US" sz="2800" dirty="0"/>
              <a:t>“ Decrease incidents of biting when she is asked to transition to a nonpreferred activity”</a:t>
            </a:r>
          </a:p>
          <a:p>
            <a:pPr lvl="1"/>
            <a:r>
              <a:rPr lang="en-US" sz="2800" dirty="0"/>
              <a:t>“Increase the accuracy of his note taking skills when using a 3 column note taking graphic organizer” </a:t>
            </a:r>
          </a:p>
          <a:p>
            <a:pPr lvl="1"/>
            <a:r>
              <a:rPr lang="en-US" sz="2800" dirty="0"/>
              <a:t>“Increase her sentence composition skills by constructing grammatically correct sentences over given topic”</a:t>
            </a:r>
          </a:p>
          <a:p>
            <a:pPr marL="457200" lvl="1" indent="0">
              <a:buNone/>
            </a:pPr>
            <a:endParaRPr lang="en-US" dirty="0"/>
          </a:p>
          <a:p>
            <a:pPr marL="457200" lvl="1" indent="0">
              <a:buNone/>
            </a:pPr>
            <a:r>
              <a:rPr lang="en-US" sz="1800" dirty="0"/>
              <a:t>** These are not complete goals </a:t>
            </a:r>
          </a:p>
        </p:txBody>
      </p:sp>
      <p:sp>
        <p:nvSpPr>
          <p:cNvPr id="3" name="Title 2">
            <a:extLst>
              <a:ext uri="{FF2B5EF4-FFF2-40B4-BE49-F238E27FC236}">
                <a16:creationId xmlns:a16="http://schemas.microsoft.com/office/drawing/2014/main" id="{F63E8881-32AA-4DDE-850C-E73A1257B8DA}"/>
              </a:ext>
            </a:extLst>
          </p:cNvPr>
          <p:cNvSpPr>
            <a:spLocks noGrp="1"/>
          </p:cNvSpPr>
          <p:nvPr>
            <p:ph type="title"/>
          </p:nvPr>
        </p:nvSpPr>
        <p:spPr/>
        <p:txBody>
          <a:bodyPr/>
          <a:lstStyle/>
          <a:p>
            <a:r>
              <a:rPr lang="en-US" dirty="0"/>
              <a:t>Specific Examples</a:t>
            </a:r>
          </a:p>
        </p:txBody>
      </p:sp>
    </p:spTree>
    <p:extLst>
      <p:ext uri="{BB962C8B-B14F-4D97-AF65-F5344CB8AC3E}">
        <p14:creationId xmlns:p14="http://schemas.microsoft.com/office/powerpoint/2010/main" val="1342520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9EA158-3DEC-4332-81E2-1AD625B6D25C}"/>
              </a:ext>
            </a:extLst>
          </p:cNvPr>
          <p:cNvSpPr>
            <a:spLocks noGrp="1"/>
          </p:cNvSpPr>
          <p:nvPr>
            <p:ph sz="quarter" idx="10"/>
          </p:nvPr>
        </p:nvSpPr>
        <p:spPr>
          <a:xfrm>
            <a:off x="203200" y="2057400"/>
            <a:ext cx="11785600" cy="4521200"/>
          </a:xfrm>
        </p:spPr>
        <p:txBody>
          <a:bodyPr>
            <a:normAutofit fontScale="92500" lnSpcReduction="10000"/>
          </a:bodyPr>
          <a:lstStyle/>
          <a:p>
            <a:r>
              <a:rPr lang="en-US" sz="3600" dirty="0">
                <a:effectLst/>
                <a:latin typeface="Times New Roman" panose="02020603050405020304" pitchFamily="18" charset="0"/>
              </a:rPr>
              <a:t>200.810.b.(2) Measurable</a:t>
            </a:r>
          </a:p>
          <a:p>
            <a:pPr lvl="1"/>
            <a:r>
              <a:rPr lang="en-US" sz="3200" dirty="0">
                <a:effectLst/>
                <a:latin typeface="Times New Roman" panose="02020603050405020304" pitchFamily="18" charset="0"/>
              </a:rPr>
              <a:t>Answers the </a:t>
            </a:r>
            <a:r>
              <a:rPr lang="en-US" sz="3200" dirty="0">
                <a:latin typeface="Times New Roman" panose="02020603050405020304" pitchFamily="18" charset="0"/>
              </a:rPr>
              <a:t>questions:</a:t>
            </a:r>
          </a:p>
          <a:p>
            <a:pPr lvl="2"/>
            <a:r>
              <a:rPr lang="en-US" sz="2800" dirty="0">
                <a:latin typeface="Times New Roman" panose="02020603050405020304" pitchFamily="18" charset="0"/>
              </a:rPr>
              <a:t>“How are we measuring the skill/behavior?”</a:t>
            </a:r>
          </a:p>
          <a:p>
            <a:pPr lvl="2"/>
            <a:r>
              <a:rPr lang="en-US" sz="2800" dirty="0">
                <a:latin typeface="Times New Roman" panose="02020603050405020304" pitchFamily="18" charset="0"/>
              </a:rPr>
              <a:t> “To what degree or mastery level should the student be able to perform skill/behavior?”</a:t>
            </a:r>
          </a:p>
          <a:p>
            <a:pPr lvl="2"/>
            <a:r>
              <a:rPr lang="en-US" sz="2800" dirty="0">
                <a:latin typeface="Times New Roman" panose="02020603050405020304" pitchFamily="18" charset="0"/>
              </a:rPr>
              <a:t>“Would a stranger be able to determine what the goal is measuring, how it is being measured and when the goal would be considered mastered?”</a:t>
            </a:r>
          </a:p>
          <a:p>
            <a:pPr lvl="1"/>
            <a:r>
              <a:rPr lang="en-US" sz="3200" dirty="0"/>
              <a:t>Describes the quantity, quality, and/or time measurement for mastery of the behavior or skill</a:t>
            </a:r>
          </a:p>
          <a:p>
            <a:pPr lvl="1"/>
            <a:r>
              <a:rPr lang="en-US" sz="3200" dirty="0"/>
              <a:t>Teams need to determine measurement tool while developing the goal</a:t>
            </a:r>
          </a:p>
          <a:p>
            <a:pPr lvl="1"/>
            <a:endParaRPr lang="en-US" sz="3200" dirty="0"/>
          </a:p>
          <a:p>
            <a:pPr lvl="1"/>
            <a:endParaRPr lang="en-US" sz="3200" dirty="0">
              <a:effectLst/>
              <a:latin typeface="Times New Roman" panose="02020603050405020304" pitchFamily="18" charset="0"/>
            </a:endParaRPr>
          </a:p>
          <a:p>
            <a:pPr marL="112707" indent="0">
              <a:buNone/>
            </a:pPr>
            <a:endParaRPr lang="en-US" altLang="en-US" sz="2800" dirty="0"/>
          </a:p>
          <a:p>
            <a:pPr lvl="2"/>
            <a:endParaRPr lang="en-US" sz="2800" dirty="0">
              <a:effectLst/>
              <a:latin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0BD3AAB6-90BB-467A-85E9-53EC2024E530}"/>
              </a:ext>
            </a:extLst>
          </p:cNvPr>
          <p:cNvSpPr>
            <a:spLocks noGrp="1"/>
          </p:cNvSpPr>
          <p:nvPr>
            <p:ph type="title"/>
          </p:nvPr>
        </p:nvSpPr>
        <p:spPr/>
        <p:txBody>
          <a:bodyPr/>
          <a:lstStyle/>
          <a:p>
            <a:r>
              <a:rPr lang="en-US" dirty="0"/>
              <a:t>200.810.b (2)</a:t>
            </a:r>
          </a:p>
        </p:txBody>
      </p:sp>
    </p:spTree>
    <p:extLst>
      <p:ext uri="{BB962C8B-B14F-4D97-AF65-F5344CB8AC3E}">
        <p14:creationId xmlns:p14="http://schemas.microsoft.com/office/powerpoint/2010/main" val="104004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FAFAE5FC-081C-4B61-BBF1-AF451BEFF5A5}"/>
              </a:ext>
            </a:extLst>
          </p:cNvPr>
          <p:cNvSpPr>
            <a:spLocks noGrp="1"/>
          </p:cNvSpPr>
          <p:nvPr>
            <p:ph sz="quarter" idx="10"/>
          </p:nvPr>
        </p:nvSpPr>
        <p:spPr/>
        <p:txBody>
          <a:bodyPr/>
          <a:lstStyle/>
          <a:p>
            <a:r>
              <a:rPr lang="en-US" dirty="0"/>
              <a:t>Before we begin: Definitions and reminders</a:t>
            </a:r>
          </a:p>
          <a:p>
            <a:r>
              <a:rPr lang="en-US" dirty="0"/>
              <a:t>Why: The case for SMART goals</a:t>
            </a:r>
          </a:p>
          <a:p>
            <a:r>
              <a:rPr lang="en-US" dirty="0"/>
              <a:t>What: Unpacking the required components of a SMART goal</a:t>
            </a:r>
          </a:p>
          <a:p>
            <a:r>
              <a:rPr lang="en-US" dirty="0"/>
              <a:t>How: Step by step recipe for SMART goal development</a:t>
            </a:r>
          </a:p>
          <a:p>
            <a:r>
              <a:rPr lang="en-US" dirty="0"/>
              <a:t>Review of the S.M.A.R.T. Goal Rubric </a:t>
            </a:r>
          </a:p>
        </p:txBody>
      </p:sp>
      <p:sp>
        <p:nvSpPr>
          <p:cNvPr id="10" name="Title 9">
            <a:extLst>
              <a:ext uri="{FF2B5EF4-FFF2-40B4-BE49-F238E27FC236}">
                <a16:creationId xmlns:a16="http://schemas.microsoft.com/office/drawing/2014/main" id="{5F117A80-7A97-4031-86A0-2F13BB49B942}"/>
              </a:ext>
            </a:extLst>
          </p:cNvPr>
          <p:cNvSpPr>
            <a:spLocks noGrp="1"/>
          </p:cNvSpPr>
          <p:nvPr>
            <p:ph type="title"/>
          </p:nvPr>
        </p:nvSpPr>
        <p:spPr/>
        <p:txBody>
          <a:bodyPr/>
          <a:lstStyle/>
          <a:p>
            <a:r>
              <a:rPr lang="en-US" dirty="0"/>
              <a:t>Training Agenda</a:t>
            </a:r>
          </a:p>
        </p:txBody>
      </p:sp>
    </p:spTree>
    <p:extLst>
      <p:ext uri="{BB962C8B-B14F-4D97-AF65-F5344CB8AC3E}">
        <p14:creationId xmlns:p14="http://schemas.microsoft.com/office/powerpoint/2010/main" val="1063947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8CC197-C12B-4F2C-9270-3DB9AD2BFE97}"/>
              </a:ext>
            </a:extLst>
          </p:cNvPr>
          <p:cNvSpPr>
            <a:spLocks noGrp="1"/>
          </p:cNvSpPr>
          <p:nvPr>
            <p:ph sz="quarter" idx="10"/>
          </p:nvPr>
        </p:nvSpPr>
        <p:spPr/>
        <p:txBody>
          <a:bodyPr>
            <a:normAutofit fontScale="92500" lnSpcReduction="10000"/>
          </a:bodyPr>
          <a:lstStyle/>
          <a:p>
            <a:r>
              <a:rPr lang="en-US" dirty="0"/>
              <a:t>Measurable: </a:t>
            </a:r>
            <a:r>
              <a:rPr lang="en-US" dirty="0">
                <a:solidFill>
                  <a:srgbClr val="C00000"/>
                </a:solidFill>
              </a:rPr>
              <a:t>Non-examples</a:t>
            </a:r>
          </a:p>
          <a:p>
            <a:pPr lvl="1"/>
            <a:r>
              <a:rPr lang="en-US" dirty="0"/>
              <a:t>“Increase reading decoding”</a:t>
            </a:r>
          </a:p>
          <a:p>
            <a:pPr lvl="1"/>
            <a:r>
              <a:rPr lang="en-US" dirty="0"/>
              <a:t>“ Will obtain a passing score”</a:t>
            </a:r>
          </a:p>
          <a:p>
            <a:pPr lvl="1"/>
            <a:r>
              <a:rPr lang="en-US" dirty="0"/>
              <a:t>“Will stay on task”</a:t>
            </a:r>
          </a:p>
          <a:p>
            <a:pPr lvl="1"/>
            <a:endParaRPr lang="en-US" dirty="0"/>
          </a:p>
          <a:p>
            <a:r>
              <a:rPr lang="en-US" dirty="0"/>
              <a:t>Measurable: </a:t>
            </a:r>
            <a:r>
              <a:rPr lang="en-US" dirty="0">
                <a:solidFill>
                  <a:srgbClr val="00B050"/>
                </a:solidFill>
              </a:rPr>
              <a:t>Examples</a:t>
            </a:r>
          </a:p>
          <a:p>
            <a:pPr lvl="1"/>
            <a:r>
              <a:rPr lang="en-US" dirty="0"/>
              <a:t>“Will increase his ability to decode long vowel sounds from 60% accuracy to 95% accuracy 4/5 data collection days”</a:t>
            </a:r>
          </a:p>
          <a:p>
            <a:pPr lvl="1"/>
            <a:r>
              <a:rPr lang="en-US" dirty="0"/>
              <a:t>“Will compute 15/20 single digit multiplication facts accurately on teacher created weekly fact assessments on 15/15 assessments given this semester”</a:t>
            </a:r>
          </a:p>
          <a:p>
            <a:pPr lvl="1"/>
            <a:r>
              <a:rPr lang="en-US" dirty="0"/>
              <a:t>“will increase his time on task during preferred activities (independent reading and computer time) from his current baseline of 5 minutes to 7 minutes, as measured by teacher observations during 4/5 data collection periods.”</a:t>
            </a:r>
          </a:p>
          <a:p>
            <a:pPr lvl="1"/>
            <a:endParaRPr lang="en-US" dirty="0"/>
          </a:p>
          <a:p>
            <a:pPr lvl="1"/>
            <a:endParaRPr lang="en-US" dirty="0"/>
          </a:p>
        </p:txBody>
      </p:sp>
      <p:sp>
        <p:nvSpPr>
          <p:cNvPr id="3" name="Title 2">
            <a:extLst>
              <a:ext uri="{FF2B5EF4-FFF2-40B4-BE49-F238E27FC236}">
                <a16:creationId xmlns:a16="http://schemas.microsoft.com/office/drawing/2014/main" id="{1591C116-13F2-4770-B1E8-2494B7CABC5F}"/>
              </a:ext>
            </a:extLst>
          </p:cNvPr>
          <p:cNvSpPr>
            <a:spLocks noGrp="1"/>
          </p:cNvSpPr>
          <p:nvPr>
            <p:ph type="title"/>
          </p:nvPr>
        </p:nvSpPr>
        <p:spPr/>
        <p:txBody>
          <a:bodyPr/>
          <a:lstStyle/>
          <a:p>
            <a:r>
              <a:rPr lang="en-US" dirty="0"/>
              <a:t>Measurable Examples</a:t>
            </a:r>
          </a:p>
        </p:txBody>
      </p:sp>
    </p:spTree>
    <p:extLst>
      <p:ext uri="{BB962C8B-B14F-4D97-AF65-F5344CB8AC3E}">
        <p14:creationId xmlns:p14="http://schemas.microsoft.com/office/powerpoint/2010/main" val="461875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87707-5027-4795-821A-A026E534B46F}"/>
              </a:ext>
            </a:extLst>
          </p:cNvPr>
          <p:cNvSpPr>
            <a:spLocks noGrp="1"/>
          </p:cNvSpPr>
          <p:nvPr>
            <p:ph sz="quarter" idx="10"/>
          </p:nvPr>
        </p:nvSpPr>
        <p:spPr/>
        <p:txBody>
          <a:bodyPr/>
          <a:lstStyle/>
          <a:p>
            <a:r>
              <a:rPr lang="en-US" sz="2800" dirty="0">
                <a:effectLst/>
                <a:latin typeface="Times New Roman" panose="02020603050405020304" pitchFamily="18" charset="0"/>
              </a:rPr>
              <a:t>200.810.b.(3) Attainable (can reasonably be accomplished within the duration of the IEP)</a:t>
            </a:r>
          </a:p>
          <a:p>
            <a:pPr lvl="1"/>
            <a:r>
              <a:rPr lang="en-US" dirty="0">
                <a:effectLst/>
                <a:latin typeface="Times New Roman" panose="02020603050405020304" pitchFamily="18" charset="0"/>
              </a:rPr>
              <a:t>Answer</a:t>
            </a:r>
            <a:r>
              <a:rPr lang="en-US" dirty="0">
                <a:latin typeface="Times New Roman" panose="02020603050405020304" pitchFamily="18" charset="0"/>
              </a:rPr>
              <a:t>s the questions:</a:t>
            </a:r>
          </a:p>
          <a:p>
            <a:pPr lvl="2"/>
            <a:r>
              <a:rPr lang="en-US" dirty="0">
                <a:effectLst/>
                <a:latin typeface="Times New Roman" panose="02020603050405020304" pitchFamily="18" charset="0"/>
              </a:rPr>
              <a:t>“Given what we know of student’s </a:t>
            </a:r>
            <a:r>
              <a:rPr lang="en-US" dirty="0">
                <a:latin typeface="Times New Roman" panose="02020603050405020304" pitchFamily="18" charset="0"/>
              </a:rPr>
              <a:t>current performance and past rate of progress, what skills/behaviors would be reasonably calculated to be attainable during this IEP cycle? And to what degree of mastery?”</a:t>
            </a:r>
          </a:p>
          <a:p>
            <a:pPr lvl="2"/>
            <a:r>
              <a:rPr lang="en-US" dirty="0">
                <a:latin typeface="Times New Roman" panose="02020603050405020304" pitchFamily="18" charset="0"/>
              </a:rPr>
              <a:t>“ Based on student’s current functioning, is it reasonable to expect the student to attain this goal within this IEP cycle?</a:t>
            </a:r>
          </a:p>
          <a:p>
            <a:pPr lvl="1"/>
            <a:r>
              <a:rPr lang="en-US" dirty="0">
                <a:effectLst/>
                <a:latin typeface="Times New Roman" panose="02020603050405020304" pitchFamily="18" charset="0"/>
              </a:rPr>
              <a:t>Use data in </a:t>
            </a:r>
            <a:r>
              <a:rPr lang="en-US" dirty="0">
                <a:latin typeface="Times New Roman" panose="02020603050405020304" pitchFamily="18" charset="0"/>
              </a:rPr>
              <a:t>PLAAFP, including parent input to guide discussion regarding attainability of goal</a:t>
            </a:r>
          </a:p>
          <a:p>
            <a:r>
              <a:rPr lang="en-US" dirty="0">
                <a:effectLst/>
                <a:latin typeface="Times New Roman" panose="02020603050405020304" pitchFamily="18" charset="0"/>
              </a:rPr>
              <a:t>Be careful not to set the bar too low; have high expectations for success, yet base those expectations on student data</a:t>
            </a:r>
          </a:p>
        </p:txBody>
      </p:sp>
      <p:sp>
        <p:nvSpPr>
          <p:cNvPr id="3" name="Title 2">
            <a:extLst>
              <a:ext uri="{FF2B5EF4-FFF2-40B4-BE49-F238E27FC236}">
                <a16:creationId xmlns:a16="http://schemas.microsoft.com/office/drawing/2014/main" id="{F99C1EC7-DC34-4A8F-920C-E6ACC8473A55}"/>
              </a:ext>
            </a:extLst>
          </p:cNvPr>
          <p:cNvSpPr>
            <a:spLocks noGrp="1"/>
          </p:cNvSpPr>
          <p:nvPr>
            <p:ph type="title"/>
          </p:nvPr>
        </p:nvSpPr>
        <p:spPr/>
        <p:txBody>
          <a:bodyPr/>
          <a:lstStyle/>
          <a:p>
            <a:r>
              <a:rPr lang="en-US" dirty="0"/>
              <a:t>200.810.b (3)</a:t>
            </a:r>
          </a:p>
        </p:txBody>
      </p:sp>
    </p:spTree>
    <p:extLst>
      <p:ext uri="{BB962C8B-B14F-4D97-AF65-F5344CB8AC3E}">
        <p14:creationId xmlns:p14="http://schemas.microsoft.com/office/powerpoint/2010/main" val="4084248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3C8E8E-DA5F-45B0-86C5-8FDA7738EFFC}"/>
              </a:ext>
            </a:extLst>
          </p:cNvPr>
          <p:cNvSpPr>
            <a:spLocks noGrp="1"/>
          </p:cNvSpPr>
          <p:nvPr>
            <p:ph sz="quarter" idx="10"/>
          </p:nvPr>
        </p:nvSpPr>
        <p:spPr/>
        <p:txBody>
          <a:bodyPr>
            <a:normAutofit/>
          </a:bodyPr>
          <a:lstStyle/>
          <a:p>
            <a:r>
              <a:rPr lang="en-US" sz="2800" dirty="0">
                <a:effectLst/>
                <a:latin typeface="Times New Roman" panose="02020603050405020304" pitchFamily="18" charset="0"/>
              </a:rPr>
              <a:t> 200.810.b.(4) Results oriented</a:t>
            </a:r>
          </a:p>
          <a:p>
            <a:r>
              <a:rPr lang="en-US" dirty="0">
                <a:latin typeface="Times New Roman" panose="02020603050405020304" pitchFamily="18" charset="0"/>
              </a:rPr>
              <a:t>This component goes hand in hand with “measurable”  and “specific” components</a:t>
            </a:r>
          </a:p>
          <a:p>
            <a:r>
              <a:rPr lang="en-US" dirty="0">
                <a:latin typeface="Times New Roman" panose="02020603050405020304" pitchFamily="18" charset="0"/>
              </a:rPr>
              <a:t>Answers the questions:</a:t>
            </a:r>
          </a:p>
          <a:p>
            <a:pPr lvl="1"/>
            <a:r>
              <a:rPr lang="en-US" dirty="0">
                <a:effectLst/>
                <a:latin typeface="Times New Roman" panose="02020603050405020304" pitchFamily="18" charset="0"/>
              </a:rPr>
              <a:t>“What </a:t>
            </a:r>
            <a:r>
              <a:rPr lang="en-US" dirty="0">
                <a:latin typeface="Times New Roman" panose="02020603050405020304" pitchFamily="18" charset="0"/>
              </a:rPr>
              <a:t>is the end result we expect to see when this goal is mastered?”</a:t>
            </a:r>
          </a:p>
          <a:p>
            <a:pPr lvl="1"/>
            <a:r>
              <a:rPr lang="en-US" dirty="0">
                <a:effectLst/>
                <a:latin typeface="Times New Roman" panose="02020603050405020304" pitchFamily="18" charset="0"/>
              </a:rPr>
              <a:t>“What specifically will the student need to do to accomplish the goal?”</a:t>
            </a:r>
          </a:p>
          <a:p>
            <a:pPr lvl="1"/>
            <a:r>
              <a:rPr lang="en-US" dirty="0">
                <a:latin typeface="Times New Roman" panose="02020603050405020304" pitchFamily="18" charset="0"/>
              </a:rPr>
              <a:t>“What is the level of educational benefit that we expect to see when this student masters the goal?”</a:t>
            </a:r>
          </a:p>
          <a:p>
            <a:pPr lvl="1"/>
            <a:r>
              <a:rPr lang="en-US" dirty="0">
                <a:latin typeface="Times New Roman" panose="02020603050405020304" pitchFamily="18" charset="0"/>
              </a:rPr>
              <a:t> “ How will mastery be measured?”</a:t>
            </a:r>
          </a:p>
          <a:p>
            <a:pPr lvl="1"/>
            <a:r>
              <a:rPr lang="en-US" dirty="0">
                <a:effectLst/>
                <a:latin typeface="Times New Roman" panose="02020603050405020304" pitchFamily="18" charset="0"/>
              </a:rPr>
              <a:t>“What condition needs to be present in order for student to achieve goal?”</a:t>
            </a:r>
          </a:p>
          <a:p>
            <a:pPr marL="457200" lvl="1" indent="0">
              <a:buNone/>
            </a:pPr>
            <a:endParaRPr lang="en-US" dirty="0">
              <a:effectLst/>
              <a:latin typeface="Times New Roman" panose="02020603050405020304" pitchFamily="18" charset="0"/>
            </a:endParaRPr>
          </a:p>
          <a:p>
            <a:pPr marL="0" indent="0">
              <a:buNone/>
            </a:pPr>
            <a:endParaRPr lang="en-US" sz="1800" dirty="0">
              <a:hlinkClick r:id="rId3"/>
            </a:endParaRPr>
          </a:p>
          <a:p>
            <a:pPr marL="0" indent="0">
              <a:buNone/>
            </a:pPr>
            <a:endParaRPr lang="en-US" sz="1800" dirty="0">
              <a:hlinkClick r:id="rId3"/>
            </a:endParaRPr>
          </a:p>
        </p:txBody>
      </p:sp>
      <p:sp>
        <p:nvSpPr>
          <p:cNvPr id="3" name="Title 2">
            <a:extLst>
              <a:ext uri="{FF2B5EF4-FFF2-40B4-BE49-F238E27FC236}">
                <a16:creationId xmlns:a16="http://schemas.microsoft.com/office/drawing/2014/main" id="{50F0D93E-AF07-44C8-B362-585D489DE8EE}"/>
              </a:ext>
            </a:extLst>
          </p:cNvPr>
          <p:cNvSpPr>
            <a:spLocks noGrp="1"/>
          </p:cNvSpPr>
          <p:nvPr>
            <p:ph type="title"/>
          </p:nvPr>
        </p:nvSpPr>
        <p:spPr/>
        <p:txBody>
          <a:bodyPr/>
          <a:lstStyle/>
          <a:p>
            <a:r>
              <a:rPr lang="en-US" dirty="0"/>
              <a:t>200.810.b(4)</a:t>
            </a:r>
          </a:p>
        </p:txBody>
      </p:sp>
      <p:sp>
        <p:nvSpPr>
          <p:cNvPr id="4" name="Rectangle 3">
            <a:extLst>
              <a:ext uri="{FF2B5EF4-FFF2-40B4-BE49-F238E27FC236}">
                <a16:creationId xmlns:a16="http://schemas.microsoft.com/office/drawing/2014/main" id="{453F473B-C7B0-5D44-B689-0EA666AED358}"/>
              </a:ext>
            </a:extLst>
          </p:cNvPr>
          <p:cNvSpPr/>
          <p:nvPr/>
        </p:nvSpPr>
        <p:spPr>
          <a:xfrm>
            <a:off x="4030824" y="6578600"/>
            <a:ext cx="8161176" cy="276999"/>
          </a:xfrm>
          <a:prstGeom prst="rect">
            <a:avLst/>
          </a:prstGeom>
        </p:spPr>
        <p:txBody>
          <a:bodyPr wrap="square">
            <a:spAutoFit/>
          </a:bodyPr>
          <a:lstStyle/>
          <a:p>
            <a:r>
              <a:rPr lang="en-US" sz="1200" dirty="0">
                <a:hlinkClick r:id="rId3"/>
              </a:rPr>
              <a:t>How to Recognize SMART IEP Goals | Individualized Education Program | Understood - For learning and thinking differences</a:t>
            </a:r>
            <a:endParaRPr lang="en-US" sz="1200" dirty="0"/>
          </a:p>
        </p:txBody>
      </p:sp>
    </p:spTree>
    <p:extLst>
      <p:ext uri="{BB962C8B-B14F-4D97-AF65-F5344CB8AC3E}">
        <p14:creationId xmlns:p14="http://schemas.microsoft.com/office/powerpoint/2010/main" val="1735768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7C0E46-4C35-445C-B429-73D732BF42D0}"/>
              </a:ext>
            </a:extLst>
          </p:cNvPr>
          <p:cNvSpPr>
            <a:spLocks noGrp="1"/>
          </p:cNvSpPr>
          <p:nvPr>
            <p:ph sz="quarter" idx="10"/>
          </p:nvPr>
        </p:nvSpPr>
        <p:spPr/>
        <p:txBody>
          <a:bodyPr/>
          <a:lstStyle/>
          <a:p>
            <a:r>
              <a:rPr lang="en-US" sz="2800" b="0" i="0" dirty="0">
                <a:effectLst/>
                <a:latin typeface="Times New Roman" panose="02020603050405020304" pitchFamily="18" charset="0"/>
              </a:rPr>
              <a:t>200.810.b.(5) Time-bound (generally happen within one(1)year)</a:t>
            </a:r>
          </a:p>
          <a:p>
            <a:r>
              <a:rPr lang="en-US" dirty="0"/>
              <a:t>Generally, it is assumed goal will be addressed and mastered within one annual IEP cycle, unless another timeframe is specifically stated in goal</a:t>
            </a:r>
          </a:p>
          <a:p>
            <a:r>
              <a:rPr lang="en-US" dirty="0"/>
              <a:t>Goals can be created for less than one year (</a:t>
            </a:r>
            <a:r>
              <a:rPr lang="en-US" dirty="0" err="1"/>
              <a:t>i.e</a:t>
            </a:r>
            <a:r>
              <a:rPr lang="en-US" dirty="0"/>
              <a:t> for a semester or quarter) if team determines that is most appropriate timeframe to address goal</a:t>
            </a:r>
          </a:p>
          <a:p>
            <a:pPr lvl="1"/>
            <a:r>
              <a:rPr lang="en-US" dirty="0"/>
              <a:t>Must be clearly stated in goal if using another timeframe other than the IEP cycle</a:t>
            </a:r>
          </a:p>
          <a:p>
            <a:pPr lvl="1"/>
            <a:r>
              <a:rPr lang="en-US" dirty="0"/>
              <a:t>Example: “During first semester of the 2021-2022 school year, Student will….”</a:t>
            </a:r>
          </a:p>
          <a:p>
            <a:pPr lvl="1"/>
            <a:r>
              <a:rPr lang="en-US" dirty="0"/>
              <a:t>Example: “…this goal will be addressed during the third and fourth quarters of student’s 4</a:t>
            </a:r>
            <a:r>
              <a:rPr lang="en-US" baseline="30000" dirty="0"/>
              <a:t>th</a:t>
            </a:r>
            <a:r>
              <a:rPr lang="en-US" dirty="0"/>
              <a:t> grade year.”</a:t>
            </a:r>
          </a:p>
          <a:p>
            <a:pPr marL="457200" lvl="1" indent="0">
              <a:buNone/>
            </a:pPr>
            <a:endParaRPr lang="en-US" dirty="0"/>
          </a:p>
          <a:p>
            <a:pPr lvl="1"/>
            <a:endParaRPr lang="en-US" dirty="0"/>
          </a:p>
          <a:p>
            <a:pPr lvl="1"/>
            <a:endParaRPr lang="en-US" dirty="0"/>
          </a:p>
          <a:p>
            <a:endParaRPr lang="en-US" dirty="0"/>
          </a:p>
        </p:txBody>
      </p:sp>
      <p:sp>
        <p:nvSpPr>
          <p:cNvPr id="3" name="Title 2">
            <a:extLst>
              <a:ext uri="{FF2B5EF4-FFF2-40B4-BE49-F238E27FC236}">
                <a16:creationId xmlns:a16="http://schemas.microsoft.com/office/drawing/2014/main" id="{0F1C1B2B-3615-4A83-AAFD-EC7DFC6D34AE}"/>
              </a:ext>
            </a:extLst>
          </p:cNvPr>
          <p:cNvSpPr>
            <a:spLocks noGrp="1"/>
          </p:cNvSpPr>
          <p:nvPr>
            <p:ph type="title"/>
          </p:nvPr>
        </p:nvSpPr>
        <p:spPr/>
        <p:txBody>
          <a:bodyPr/>
          <a:lstStyle/>
          <a:p>
            <a:r>
              <a:rPr lang="en-US" dirty="0"/>
              <a:t>200.810.b (5)</a:t>
            </a:r>
          </a:p>
        </p:txBody>
      </p:sp>
    </p:spTree>
    <p:extLst>
      <p:ext uri="{BB962C8B-B14F-4D97-AF65-F5344CB8AC3E}">
        <p14:creationId xmlns:p14="http://schemas.microsoft.com/office/powerpoint/2010/main" val="2547336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E53DE08-9CD8-4203-85F4-801FD25A0BE3}"/>
              </a:ext>
            </a:extLst>
          </p:cNvPr>
          <p:cNvSpPr>
            <a:spLocks noGrp="1"/>
          </p:cNvSpPr>
          <p:nvPr>
            <p:ph sz="quarter" idx="10"/>
          </p:nvPr>
        </p:nvSpPr>
        <p:spPr>
          <a:xfrm>
            <a:off x="203200" y="2057400"/>
            <a:ext cx="11785600" cy="4521200"/>
          </a:xfrm>
        </p:spPr>
        <p:txBody>
          <a:bodyPr>
            <a:normAutofit fontScale="92500" lnSpcReduction="20000"/>
          </a:bodyPr>
          <a:lstStyle/>
          <a:p>
            <a:r>
              <a:rPr lang="en-US" dirty="0"/>
              <a:t>Over the course of the IEP cycle, when given a teacher created text passage of 100 words at the 2.0 reading grade level, Student will orally read aloud the text passage with 95% or greater accuracy on 4/5 data collection days each quarter. Student’s current baseline is 70% accuracy on 2.0 grade level passage of 100 words. </a:t>
            </a:r>
          </a:p>
          <a:p>
            <a:r>
              <a:rPr lang="en-US" dirty="0">
                <a:solidFill>
                  <a:srgbClr val="0070C0"/>
                </a:solidFill>
              </a:rPr>
              <a:t>Specific Skill: Orally read aloud</a:t>
            </a:r>
          </a:p>
          <a:p>
            <a:r>
              <a:rPr lang="en-US" dirty="0">
                <a:solidFill>
                  <a:srgbClr val="7030A0"/>
                </a:solidFill>
              </a:rPr>
              <a:t>Measurable: 95% or greater accuracy on teacher created 100 word passage, on 4/5 data collection days each quarter</a:t>
            </a:r>
          </a:p>
          <a:p>
            <a:r>
              <a:rPr lang="en-US" dirty="0">
                <a:solidFill>
                  <a:schemeClr val="accent6">
                    <a:lumMod val="75000"/>
                  </a:schemeClr>
                </a:solidFill>
              </a:rPr>
              <a:t>Attainable: Current baseline 70% accuracy, rate of improvement noted in PLAAFP indicated 2.0 words per week improvement goal is reasonable based on past performance</a:t>
            </a:r>
          </a:p>
          <a:p>
            <a:r>
              <a:rPr lang="en-US" dirty="0">
                <a:solidFill>
                  <a:schemeClr val="accent2">
                    <a:lumMod val="75000"/>
                  </a:schemeClr>
                </a:solidFill>
              </a:rPr>
              <a:t>Results oriented: when given 2.0 grade level text passage of 100 words student will read with 95%+ accuracy</a:t>
            </a:r>
          </a:p>
          <a:p>
            <a:r>
              <a:rPr lang="en-US" dirty="0"/>
              <a:t>Time-bound: Over the course of the IEP cycle</a:t>
            </a:r>
          </a:p>
        </p:txBody>
      </p:sp>
      <p:sp>
        <p:nvSpPr>
          <p:cNvPr id="4" name="Title 3">
            <a:extLst>
              <a:ext uri="{FF2B5EF4-FFF2-40B4-BE49-F238E27FC236}">
                <a16:creationId xmlns:a16="http://schemas.microsoft.com/office/drawing/2014/main" id="{706E162A-ABE9-4451-9714-98F32AE409E0}"/>
              </a:ext>
            </a:extLst>
          </p:cNvPr>
          <p:cNvSpPr>
            <a:spLocks noGrp="1"/>
          </p:cNvSpPr>
          <p:nvPr>
            <p:ph type="title"/>
          </p:nvPr>
        </p:nvSpPr>
        <p:spPr/>
        <p:txBody>
          <a:bodyPr/>
          <a:lstStyle/>
          <a:p>
            <a:r>
              <a:rPr lang="en-US" dirty="0"/>
              <a:t>Let’s Review A SMART Goal</a:t>
            </a:r>
          </a:p>
        </p:txBody>
      </p:sp>
    </p:spTree>
    <p:extLst>
      <p:ext uri="{BB962C8B-B14F-4D97-AF65-F5344CB8AC3E}">
        <p14:creationId xmlns:p14="http://schemas.microsoft.com/office/powerpoint/2010/main" val="417541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6EA200-D445-4918-97B7-4A44D6697FB6}"/>
              </a:ext>
            </a:extLst>
          </p:cNvPr>
          <p:cNvSpPr>
            <a:spLocks noGrp="1"/>
          </p:cNvSpPr>
          <p:nvPr>
            <p:ph sz="quarter" idx="10"/>
          </p:nvPr>
        </p:nvSpPr>
        <p:spPr>
          <a:xfrm>
            <a:off x="203200" y="2057400"/>
            <a:ext cx="11785600" cy="4521200"/>
          </a:xfrm>
        </p:spPr>
        <p:txBody>
          <a:bodyPr>
            <a:normAutofit lnSpcReduction="10000"/>
          </a:bodyPr>
          <a:lstStyle/>
          <a:p>
            <a:r>
              <a:rPr lang="en-US" sz="2800" b="0" i="0" dirty="0">
                <a:effectLst/>
                <a:latin typeface="Times New Roman" panose="02020603050405020304" pitchFamily="18" charset="0"/>
              </a:rPr>
              <a:t>200.810.c.Enable the child to be involved in the general education curriculum, as appropriate (for preschool children, participation in appropriate activities)</a:t>
            </a:r>
          </a:p>
          <a:p>
            <a:pPr lvl="1"/>
            <a:endParaRPr lang="en-US" dirty="0"/>
          </a:p>
          <a:p>
            <a:pPr lvl="1"/>
            <a:r>
              <a:rPr lang="en-US" dirty="0"/>
              <a:t>Link goals to skills necessary for student to be involved in and make progress in the general education curriculum</a:t>
            </a:r>
          </a:p>
          <a:p>
            <a:pPr lvl="1"/>
            <a:endParaRPr lang="en-US" dirty="0"/>
          </a:p>
          <a:p>
            <a:pPr lvl="1"/>
            <a:r>
              <a:rPr lang="en-US" dirty="0"/>
              <a:t>Aligned to grade level standards (Missouri Learning Standards or Essential Elements)</a:t>
            </a:r>
          </a:p>
          <a:p>
            <a:pPr lvl="1"/>
            <a:endParaRPr lang="en-US" dirty="0"/>
          </a:p>
          <a:p>
            <a:pPr lvl="1"/>
            <a:r>
              <a:rPr lang="en-US" dirty="0"/>
              <a:t>Examine student’s current functioning and the expectations for student’s age/grade/courses then create goals that develop skills and behaviors necessary for the student to make progress towards age/grade/course level expectations</a:t>
            </a:r>
          </a:p>
          <a:p>
            <a:pPr lvl="1"/>
            <a:r>
              <a:rPr lang="en-US" dirty="0"/>
              <a:t>Academic and functional goals may be necessary for the child to be involved in the general education curriculum</a:t>
            </a:r>
          </a:p>
        </p:txBody>
      </p:sp>
      <p:sp>
        <p:nvSpPr>
          <p:cNvPr id="3" name="Title 2">
            <a:extLst>
              <a:ext uri="{FF2B5EF4-FFF2-40B4-BE49-F238E27FC236}">
                <a16:creationId xmlns:a16="http://schemas.microsoft.com/office/drawing/2014/main" id="{2A045C33-139E-4A4B-B07B-B7D25FD1120D}"/>
              </a:ext>
            </a:extLst>
          </p:cNvPr>
          <p:cNvSpPr>
            <a:spLocks noGrp="1"/>
          </p:cNvSpPr>
          <p:nvPr>
            <p:ph type="title"/>
          </p:nvPr>
        </p:nvSpPr>
        <p:spPr/>
        <p:txBody>
          <a:bodyPr/>
          <a:lstStyle/>
          <a:p>
            <a:r>
              <a:rPr lang="en-US" dirty="0"/>
              <a:t>200.810.c</a:t>
            </a:r>
          </a:p>
        </p:txBody>
      </p:sp>
    </p:spTree>
    <p:extLst>
      <p:ext uri="{BB962C8B-B14F-4D97-AF65-F5344CB8AC3E}">
        <p14:creationId xmlns:p14="http://schemas.microsoft.com/office/powerpoint/2010/main" val="4250980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Connecting to the Standards</a:t>
            </a:r>
          </a:p>
        </p:txBody>
      </p:sp>
      <p:sp>
        <p:nvSpPr>
          <p:cNvPr id="4" name="Slide Number Placeholder 3"/>
          <p:cNvSpPr>
            <a:spLocks noGrp="1"/>
          </p:cNvSpPr>
          <p:nvPr>
            <p:ph type="sldNum" sz="quarter" idx="4"/>
          </p:nvPr>
        </p:nvSpPr>
        <p:spPr/>
        <p:txBody>
          <a:bodyPr/>
          <a:lstStyle/>
          <a:p>
            <a:fld id="{3B745311-16E5-4BEF-BFE6-36758A3427EB}" type="slidenum">
              <a:rPr lang="en-US" smtClean="0"/>
              <a:pPr/>
              <a:t>26</a:t>
            </a:fld>
            <a:endParaRPr lang="en-US" dirty="0"/>
          </a:p>
        </p:txBody>
      </p:sp>
      <p:sp>
        <p:nvSpPr>
          <p:cNvPr id="2" name="Content Placeholder 1"/>
          <p:cNvSpPr>
            <a:spLocks noGrp="1"/>
          </p:cNvSpPr>
          <p:nvPr>
            <p:ph sz="quarter" idx="10"/>
          </p:nvPr>
        </p:nvSpPr>
        <p:spPr>
          <a:xfrm>
            <a:off x="0" y="2034916"/>
            <a:ext cx="11785600" cy="5054600"/>
          </a:xfrm>
        </p:spPr>
        <p:txBody>
          <a:bodyPr>
            <a:normAutofit/>
          </a:bodyPr>
          <a:lstStyle/>
          <a:p>
            <a:pPr lvl="1"/>
            <a:r>
              <a:rPr lang="en-US" dirty="0"/>
              <a:t>“To help make certain that children with disabilities are held to high expectations and have meaningful access to a State’s academic content standards, we write to clarify that an individualized education program (IEP) for an eligible child with a disability under the Individuals with Disabilities Education Act (IDEA) must be aligned with the State’s academic content standards for the grade in which the child is enrolled.”</a:t>
            </a:r>
          </a:p>
          <a:p>
            <a:pPr marL="457200" lvl="1" indent="0">
              <a:buNone/>
            </a:pPr>
            <a:endParaRPr lang="en-US" dirty="0"/>
          </a:p>
          <a:p>
            <a:pPr lvl="1"/>
            <a:r>
              <a:rPr lang="en-US" dirty="0"/>
              <a:t>“IEP goals must be aligned with grade-level content standards for all children with disabilities.”</a:t>
            </a:r>
          </a:p>
          <a:p>
            <a:pPr marL="457200" lvl="1" indent="0">
              <a:buNone/>
            </a:pPr>
            <a:endParaRPr lang="en-US" dirty="0"/>
          </a:p>
          <a:p>
            <a:pPr lvl="1"/>
            <a:r>
              <a:rPr lang="en-US" dirty="0"/>
              <a:t>Add statement about uniqueness of needs</a:t>
            </a:r>
          </a:p>
        </p:txBody>
      </p:sp>
      <p:sp>
        <p:nvSpPr>
          <p:cNvPr id="5" name="Rectangle 4">
            <a:extLst>
              <a:ext uri="{FF2B5EF4-FFF2-40B4-BE49-F238E27FC236}">
                <a16:creationId xmlns:a16="http://schemas.microsoft.com/office/drawing/2014/main" id="{2585F858-08C2-9C45-993C-473B1BC75644}"/>
              </a:ext>
            </a:extLst>
          </p:cNvPr>
          <p:cNvSpPr/>
          <p:nvPr/>
        </p:nvSpPr>
        <p:spPr>
          <a:xfrm>
            <a:off x="1138334" y="6581001"/>
            <a:ext cx="12192000" cy="276999"/>
          </a:xfrm>
          <a:prstGeom prst="rect">
            <a:avLst/>
          </a:prstGeom>
        </p:spPr>
        <p:txBody>
          <a:bodyPr wrap="square">
            <a:spAutoFit/>
          </a:bodyPr>
          <a:lstStyle/>
          <a:p>
            <a:r>
              <a:rPr lang="en-US" sz="1200" dirty="0"/>
              <a:t>Taken from the OSEP Guidance Letter on FAPE, November 16, 2015; </a:t>
            </a:r>
            <a:r>
              <a:rPr lang="en-US" sz="1200" dirty="0">
                <a:hlinkClick r:id="rId3"/>
              </a:rPr>
              <a:t>https://sites.ed.gov/idea/files/idea/policy/speced/guid/idea/memosdcltrs/guidance-on-fape-11-17-2015.pdf</a:t>
            </a:r>
            <a:endParaRPr lang="en-US" sz="1200" dirty="0"/>
          </a:p>
        </p:txBody>
      </p:sp>
    </p:spTree>
    <p:extLst>
      <p:ext uri="{BB962C8B-B14F-4D97-AF65-F5344CB8AC3E}">
        <p14:creationId xmlns:p14="http://schemas.microsoft.com/office/powerpoint/2010/main" val="1501135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03200" y="2403475"/>
            <a:ext cx="11785600" cy="4419600"/>
          </a:xfrm>
        </p:spPr>
        <p:txBody>
          <a:bodyPr/>
          <a:lstStyle/>
          <a:p>
            <a:pPr marL="112707" indent="0">
              <a:buNone/>
            </a:pPr>
            <a:r>
              <a:rPr lang="en-US" dirty="0"/>
              <a:t>For academic standards the Missouri Learning Standards (MLS) or Essential Elements (EE) should be used to develop goals.</a:t>
            </a:r>
          </a:p>
          <a:p>
            <a:pPr marL="112707" indent="0">
              <a:buNone/>
            </a:pPr>
            <a:r>
              <a:rPr lang="en-US" dirty="0"/>
              <a:t>MLS:  </a:t>
            </a:r>
          </a:p>
          <a:p>
            <a:pPr marL="112707" indent="0">
              <a:buNone/>
            </a:pPr>
            <a:r>
              <a:rPr lang="en-US" dirty="0">
                <a:solidFill>
                  <a:srgbClr val="0033CC"/>
                </a:solidFill>
                <a:hlinkClick r:id="rId3"/>
              </a:rPr>
              <a:t>https://dese.mo.gov/college-career-readiness/curriculum/missouri-learning-standards</a:t>
            </a:r>
            <a:endParaRPr lang="en-US" dirty="0">
              <a:solidFill>
                <a:srgbClr val="0033CC"/>
              </a:solidFill>
            </a:endParaRPr>
          </a:p>
          <a:p>
            <a:pPr marL="112707" indent="0">
              <a:buNone/>
            </a:pPr>
            <a:r>
              <a:rPr lang="en-US" dirty="0"/>
              <a:t>EE:</a:t>
            </a:r>
          </a:p>
          <a:p>
            <a:pPr marL="112707" indent="0">
              <a:buNone/>
            </a:pPr>
            <a:r>
              <a:rPr lang="en-US" dirty="0">
                <a:hlinkClick r:id="rId4"/>
              </a:rPr>
              <a:t>https://dese.mo.gov/college-career-readiness/assessment/map-a</a:t>
            </a:r>
            <a:endParaRPr lang="en-US" dirty="0"/>
          </a:p>
          <a:p>
            <a:pPr marL="112707" indent="0">
              <a:buNone/>
            </a:pPr>
            <a:endParaRPr lang="en-US" dirty="0"/>
          </a:p>
        </p:txBody>
      </p:sp>
      <p:sp>
        <p:nvSpPr>
          <p:cNvPr id="4" name="Title 3"/>
          <p:cNvSpPr>
            <a:spLocks noGrp="1"/>
          </p:cNvSpPr>
          <p:nvPr>
            <p:ph type="title"/>
          </p:nvPr>
        </p:nvSpPr>
        <p:spPr/>
        <p:txBody>
          <a:bodyPr>
            <a:normAutofit fontScale="90000"/>
          </a:bodyPr>
          <a:lstStyle/>
          <a:p>
            <a:r>
              <a:rPr lang="en-US" dirty="0"/>
              <a:t>Missouri Learning Standards and Essential Elements are KEY! </a:t>
            </a:r>
          </a:p>
        </p:txBody>
      </p:sp>
      <p:sp>
        <p:nvSpPr>
          <p:cNvPr id="3" name="Slide Number Placeholder 2"/>
          <p:cNvSpPr>
            <a:spLocks noGrp="1"/>
          </p:cNvSpPr>
          <p:nvPr>
            <p:ph type="sldNum" sz="quarter" idx="4"/>
          </p:nvPr>
        </p:nvSpPr>
        <p:spPr/>
        <p:txBody>
          <a:bodyPr/>
          <a:lstStyle/>
          <a:p>
            <a:fld id="{3B745311-16E5-4BEF-BFE6-36758A3427EB}" type="slidenum">
              <a:rPr lang="en-US" smtClean="0"/>
              <a:pPr/>
              <a:t>27</a:t>
            </a:fld>
            <a:endParaRPr lang="en-US" dirty="0"/>
          </a:p>
        </p:txBody>
      </p:sp>
    </p:spTree>
    <p:extLst>
      <p:ext uri="{BB962C8B-B14F-4D97-AF65-F5344CB8AC3E}">
        <p14:creationId xmlns:p14="http://schemas.microsoft.com/office/powerpoint/2010/main" val="409450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a:bodyPr>
          <a:lstStyle/>
          <a:p>
            <a:pPr marL="457200" lvl="1" indent="0">
              <a:buNone/>
            </a:pPr>
            <a:r>
              <a:rPr lang="en-US" sz="4400" dirty="0">
                <a:solidFill>
                  <a:schemeClr val="tx1">
                    <a:lumMod val="95000"/>
                    <a:lumOff val="5000"/>
                  </a:schemeClr>
                </a:solidFill>
              </a:rPr>
              <a:t>Priority Standards</a:t>
            </a:r>
          </a:p>
          <a:p>
            <a:pPr lvl="1"/>
            <a:r>
              <a:rPr lang="en-US" sz="2800" dirty="0">
                <a:solidFill>
                  <a:schemeClr val="tx1">
                    <a:lumMod val="95000"/>
                    <a:lumOff val="5000"/>
                  </a:schemeClr>
                </a:solidFill>
                <a:hlinkClick r:id="rId3">
                  <a:extLst>
                    <a:ext uri="{A12FA001-AC4F-418D-AE19-62706E023703}">
                      <ahyp:hlinkClr xmlns:ahyp="http://schemas.microsoft.com/office/drawing/2018/hyperlinkcolor" xmlns="" val="tx"/>
                    </a:ext>
                  </a:extLst>
                </a:hlinkClick>
              </a:rPr>
              <a:t>https://dese.mo.gov/college-career-readiness/curriculum/academic-standards/priority-standards</a:t>
            </a:r>
            <a:endParaRPr lang="en-US" sz="2800" dirty="0">
              <a:solidFill>
                <a:schemeClr val="tx1">
                  <a:lumMod val="95000"/>
                  <a:lumOff val="5000"/>
                </a:schemeClr>
              </a:solidFill>
            </a:endParaRPr>
          </a:p>
          <a:p>
            <a:endParaRPr lang="en-US" sz="4800" dirty="0">
              <a:solidFill>
                <a:schemeClr val="tx1">
                  <a:lumMod val="95000"/>
                  <a:lumOff val="5000"/>
                </a:schemeClr>
              </a:solidFill>
            </a:endParaRPr>
          </a:p>
          <a:p>
            <a:pPr marL="457200" lvl="1" indent="0">
              <a:buNone/>
            </a:pPr>
            <a:r>
              <a:rPr lang="en-US" sz="4400" dirty="0">
                <a:solidFill>
                  <a:schemeClr val="tx1">
                    <a:lumMod val="95000"/>
                    <a:lumOff val="5000"/>
                  </a:schemeClr>
                </a:solidFill>
              </a:rPr>
              <a:t>Assessment Resources</a:t>
            </a:r>
          </a:p>
          <a:p>
            <a:pPr lvl="1"/>
            <a:r>
              <a:rPr lang="en-US" sz="2800" dirty="0">
                <a:solidFill>
                  <a:schemeClr val="tx1">
                    <a:lumMod val="95000"/>
                    <a:lumOff val="5000"/>
                  </a:schemeClr>
                </a:solidFill>
              </a:rPr>
              <a:t>ELA </a:t>
            </a:r>
            <a:r>
              <a:rPr lang="en-US" sz="2800" dirty="0">
                <a:solidFill>
                  <a:schemeClr val="tx1">
                    <a:lumMod val="95000"/>
                    <a:lumOff val="5000"/>
                  </a:schemeClr>
                </a:solidFill>
                <a:hlinkClick r:id="rId4">
                  <a:extLst>
                    <a:ext uri="{A12FA001-AC4F-418D-AE19-62706E023703}">
                      <ahyp:hlinkClr xmlns:ahyp="http://schemas.microsoft.com/office/drawing/2018/hyperlinkcolor" xmlns="" val="tx"/>
                    </a:ext>
                  </a:extLst>
                </a:hlinkClick>
              </a:rPr>
              <a:t>https://dese.mo.gov/college-career-readiness/curriculum/english-language-arts</a:t>
            </a:r>
            <a:endParaRPr lang="en-US" sz="2800" dirty="0">
              <a:solidFill>
                <a:schemeClr val="tx1">
                  <a:lumMod val="95000"/>
                  <a:lumOff val="5000"/>
                </a:schemeClr>
              </a:solidFill>
            </a:endParaRPr>
          </a:p>
          <a:p>
            <a:pPr marL="457200" lvl="1" indent="0">
              <a:buNone/>
            </a:pPr>
            <a:endParaRPr lang="en-US" sz="2800" dirty="0">
              <a:solidFill>
                <a:schemeClr val="tx1">
                  <a:lumMod val="95000"/>
                  <a:lumOff val="5000"/>
                </a:schemeClr>
              </a:solidFill>
            </a:endParaRPr>
          </a:p>
          <a:p>
            <a:pPr lvl="1"/>
            <a:r>
              <a:rPr lang="en-US" sz="2800" dirty="0">
                <a:solidFill>
                  <a:schemeClr val="tx1">
                    <a:lumMod val="95000"/>
                    <a:lumOff val="5000"/>
                  </a:schemeClr>
                </a:solidFill>
              </a:rPr>
              <a:t>Math </a:t>
            </a:r>
            <a:r>
              <a:rPr lang="en-US" sz="2800" dirty="0">
                <a:solidFill>
                  <a:schemeClr val="tx1">
                    <a:lumMod val="95000"/>
                    <a:lumOff val="5000"/>
                  </a:schemeClr>
                </a:solidFill>
                <a:hlinkClick r:id="rId5">
                  <a:extLst>
                    <a:ext uri="{A12FA001-AC4F-418D-AE19-62706E023703}">
                      <ahyp:hlinkClr xmlns:ahyp="http://schemas.microsoft.com/office/drawing/2018/hyperlinkcolor" xmlns="" val="tx"/>
                    </a:ext>
                  </a:extLst>
                </a:hlinkClick>
              </a:rPr>
              <a:t>https://dese.mo.gov/college-career-readiness/curriculum/mathematics</a:t>
            </a:r>
            <a:endParaRPr lang="en-US" sz="2800" dirty="0">
              <a:solidFill>
                <a:schemeClr val="tx1">
                  <a:lumMod val="95000"/>
                  <a:lumOff val="5000"/>
                </a:schemeClr>
              </a:solidFill>
            </a:endParaRPr>
          </a:p>
          <a:p>
            <a:pPr marL="112709" indent="0">
              <a:buNone/>
            </a:pPr>
            <a:endParaRPr lang="en-US" sz="1600" dirty="0">
              <a:solidFill>
                <a:srgbClr val="FF0000"/>
              </a:solidFill>
            </a:endParaRPr>
          </a:p>
        </p:txBody>
      </p:sp>
      <p:sp>
        <p:nvSpPr>
          <p:cNvPr id="3" name="Title 2"/>
          <p:cNvSpPr>
            <a:spLocks noGrp="1"/>
          </p:cNvSpPr>
          <p:nvPr>
            <p:ph type="title"/>
          </p:nvPr>
        </p:nvSpPr>
        <p:spPr/>
        <p:txBody>
          <a:bodyPr>
            <a:normAutofit/>
          </a:bodyPr>
          <a:lstStyle/>
          <a:p>
            <a:r>
              <a:rPr lang="en-US" dirty="0">
                <a:solidFill>
                  <a:schemeClr val="tx1">
                    <a:lumMod val="95000"/>
                    <a:lumOff val="5000"/>
                  </a:schemeClr>
                </a:solidFill>
              </a:rPr>
              <a:t>Links to Assist with Standards Based Goals</a:t>
            </a:r>
          </a:p>
        </p:txBody>
      </p:sp>
      <p:sp>
        <p:nvSpPr>
          <p:cNvPr id="4" name="Slide Number Placeholder 3"/>
          <p:cNvSpPr>
            <a:spLocks noGrp="1"/>
          </p:cNvSpPr>
          <p:nvPr>
            <p:ph type="sldNum" sz="quarter" idx="4"/>
          </p:nvPr>
        </p:nvSpPr>
        <p:spPr/>
        <p:txBody>
          <a:bodyPr/>
          <a:lstStyle/>
          <a:p>
            <a:fld id="{3B745311-16E5-4BEF-BFE6-36758A3427EB}" type="slidenum">
              <a:rPr lang="en-US" smtClean="0"/>
              <a:pPr/>
              <a:t>28</a:t>
            </a:fld>
            <a:endParaRPr lang="en-US" dirty="0"/>
          </a:p>
        </p:txBody>
      </p:sp>
    </p:spTree>
    <p:extLst>
      <p:ext uri="{BB962C8B-B14F-4D97-AF65-F5344CB8AC3E}">
        <p14:creationId xmlns:p14="http://schemas.microsoft.com/office/powerpoint/2010/main" val="3866632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6F58EA-50D5-4B0D-886B-445A0B320D65}"/>
              </a:ext>
            </a:extLst>
          </p:cNvPr>
          <p:cNvSpPr>
            <a:spLocks noGrp="1"/>
          </p:cNvSpPr>
          <p:nvPr>
            <p:ph sz="quarter" idx="10"/>
          </p:nvPr>
        </p:nvSpPr>
        <p:spPr/>
        <p:txBody>
          <a:bodyPr/>
          <a:lstStyle/>
          <a:p>
            <a:r>
              <a:rPr lang="en-US" sz="2800" b="0" i="0" dirty="0">
                <a:effectLst/>
                <a:latin typeface="Times New Roman" panose="02020603050405020304" pitchFamily="18" charset="0"/>
              </a:rPr>
              <a:t>200.810.d.Address the child’s other educational needs resulting from her/his disability.</a:t>
            </a:r>
            <a:endParaRPr lang="en-US" dirty="0">
              <a:latin typeface="Times New Roman" panose="02020603050405020304" pitchFamily="18" charset="0"/>
            </a:endParaRPr>
          </a:p>
          <a:p>
            <a:pPr marL="457200" lvl="1" indent="0">
              <a:buNone/>
            </a:pPr>
            <a:endParaRPr lang="en-US" b="0" i="0" dirty="0">
              <a:effectLst/>
              <a:latin typeface="Times New Roman" panose="02020603050405020304" pitchFamily="18" charset="0"/>
            </a:endParaRPr>
          </a:p>
          <a:p>
            <a:pPr lvl="1"/>
            <a:endParaRPr lang="en-US" dirty="0">
              <a:latin typeface="Times New Roman" panose="02020603050405020304" pitchFamily="18" charset="0"/>
            </a:endParaRPr>
          </a:p>
          <a:p>
            <a:pPr marL="457200" lvl="1" indent="0">
              <a:buNone/>
            </a:pPr>
            <a:endParaRPr lang="en-US" b="0" i="0" dirty="0">
              <a:effectLst/>
              <a:latin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EE3BFFE2-5E16-47E8-BE43-B8A799E70B59}"/>
              </a:ext>
            </a:extLst>
          </p:cNvPr>
          <p:cNvSpPr>
            <a:spLocks noGrp="1"/>
          </p:cNvSpPr>
          <p:nvPr>
            <p:ph type="title"/>
          </p:nvPr>
        </p:nvSpPr>
        <p:spPr/>
        <p:txBody>
          <a:bodyPr>
            <a:normAutofit/>
          </a:bodyPr>
          <a:lstStyle/>
          <a:p>
            <a:r>
              <a:rPr lang="en-US" sz="5400" dirty="0"/>
              <a:t>200.810.d</a:t>
            </a:r>
          </a:p>
        </p:txBody>
      </p:sp>
      <p:pic>
        <p:nvPicPr>
          <p:cNvPr id="5" name="Picture 4">
            <a:extLst>
              <a:ext uri="{FF2B5EF4-FFF2-40B4-BE49-F238E27FC236}">
                <a16:creationId xmlns:a16="http://schemas.microsoft.com/office/drawing/2014/main" id="{AEDEE430-3DBA-B14A-8811-5135166F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938" y="3618467"/>
            <a:ext cx="3097358" cy="2960133"/>
          </a:xfrm>
          <a:prstGeom prst="rect">
            <a:avLst/>
          </a:prstGeom>
        </p:spPr>
      </p:pic>
    </p:spTree>
    <p:extLst>
      <p:ext uri="{BB962C8B-B14F-4D97-AF65-F5344CB8AC3E}">
        <p14:creationId xmlns:p14="http://schemas.microsoft.com/office/powerpoint/2010/main" val="57031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27A38F6-4943-4B4C-BB4B-7DAB657A5691}"/>
              </a:ext>
            </a:extLst>
          </p:cNvPr>
          <p:cNvSpPr>
            <a:spLocks noGrp="1"/>
          </p:cNvSpPr>
          <p:nvPr>
            <p:ph sz="quarter" idx="10"/>
          </p:nvPr>
        </p:nvSpPr>
        <p:spPr/>
        <p:txBody>
          <a:bodyPr/>
          <a:lstStyle/>
          <a:p>
            <a:r>
              <a:rPr lang="en-US" dirty="0"/>
              <a:t>SMART Goals: Annual IEP goals that are written in a manner so they are </a:t>
            </a:r>
            <a:r>
              <a:rPr lang="en-US" u="sng" dirty="0"/>
              <a:t>s</a:t>
            </a:r>
            <a:r>
              <a:rPr lang="en-US" dirty="0"/>
              <a:t>pecific, </a:t>
            </a:r>
            <a:r>
              <a:rPr lang="en-US" u="sng" dirty="0"/>
              <a:t>m</a:t>
            </a:r>
            <a:r>
              <a:rPr lang="en-US" dirty="0"/>
              <a:t>easurable, </a:t>
            </a:r>
            <a:r>
              <a:rPr lang="en-US" u="sng" dirty="0"/>
              <a:t>a</a:t>
            </a:r>
            <a:r>
              <a:rPr lang="en-US" dirty="0"/>
              <a:t>ttainable, </a:t>
            </a:r>
            <a:r>
              <a:rPr lang="en-US" u="sng" dirty="0"/>
              <a:t>r</a:t>
            </a:r>
            <a:r>
              <a:rPr lang="en-US" dirty="0"/>
              <a:t>esults oriented and </a:t>
            </a:r>
            <a:r>
              <a:rPr lang="en-US" u="sng" dirty="0"/>
              <a:t>t</a:t>
            </a:r>
            <a:r>
              <a:rPr lang="en-US" dirty="0"/>
              <a:t>imebound.</a:t>
            </a:r>
          </a:p>
          <a:p>
            <a:endParaRPr lang="en-US" dirty="0"/>
          </a:p>
          <a:p>
            <a:r>
              <a:rPr lang="en-US" dirty="0"/>
              <a:t>SMART acronym does not appear in IDEA but does appear in Missouri State Plan for Special Education (Regulation IV) and in Missouri Compliance Standards and Indicators (200.810) </a:t>
            </a:r>
          </a:p>
        </p:txBody>
      </p:sp>
      <p:sp>
        <p:nvSpPr>
          <p:cNvPr id="4" name="Title 3">
            <a:extLst>
              <a:ext uri="{FF2B5EF4-FFF2-40B4-BE49-F238E27FC236}">
                <a16:creationId xmlns:a16="http://schemas.microsoft.com/office/drawing/2014/main" id="{7BE046C3-793E-4871-8CF9-A98B0744C592}"/>
              </a:ext>
            </a:extLst>
          </p:cNvPr>
          <p:cNvSpPr>
            <a:spLocks noGrp="1"/>
          </p:cNvSpPr>
          <p:nvPr>
            <p:ph type="title"/>
          </p:nvPr>
        </p:nvSpPr>
        <p:spPr/>
        <p:txBody>
          <a:bodyPr/>
          <a:lstStyle/>
          <a:p>
            <a:r>
              <a:rPr lang="en-US" dirty="0"/>
              <a:t>SMART Goals: Common Vocabulary</a:t>
            </a:r>
          </a:p>
        </p:txBody>
      </p:sp>
    </p:spTree>
    <p:extLst>
      <p:ext uri="{BB962C8B-B14F-4D97-AF65-F5344CB8AC3E}">
        <p14:creationId xmlns:p14="http://schemas.microsoft.com/office/powerpoint/2010/main" val="2258823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DB7357-4ADF-4B31-83BF-D3A731828EA3}"/>
              </a:ext>
            </a:extLst>
          </p:cNvPr>
          <p:cNvSpPr>
            <a:spLocks noGrp="1"/>
          </p:cNvSpPr>
          <p:nvPr>
            <p:ph sz="quarter" idx="10"/>
          </p:nvPr>
        </p:nvSpPr>
        <p:spPr/>
        <p:txBody>
          <a:bodyPr/>
          <a:lstStyle/>
          <a:p>
            <a:r>
              <a:rPr lang="en-US" sz="2800" b="0" i="0" dirty="0">
                <a:effectLst/>
              </a:rPr>
              <a:t>200.810.e. Are present for each special education and related service (N/A for transportation as a related service)</a:t>
            </a:r>
          </a:p>
          <a:p>
            <a:pPr lvl="1"/>
            <a:endParaRPr lang="en-US" sz="2800" b="0" i="0" dirty="0">
              <a:solidFill>
                <a:srgbClr val="000000"/>
              </a:solidFill>
              <a:effectLst/>
              <a:latin typeface="Times New Roman" panose="02020603050405020304" pitchFamily="18" charset="0"/>
            </a:endParaRPr>
          </a:p>
          <a:p>
            <a:pPr lvl="1"/>
            <a:r>
              <a:rPr lang="en-US" sz="2800" b="0" i="0" dirty="0">
                <a:solidFill>
                  <a:srgbClr val="000000"/>
                </a:solidFill>
                <a:effectLst/>
              </a:rPr>
              <a:t>Each IEP goal should have at least one corresponding service </a:t>
            </a:r>
          </a:p>
          <a:p>
            <a:pPr lvl="1"/>
            <a:r>
              <a:rPr lang="en-US" sz="2800" b="0" i="0" dirty="0">
                <a:solidFill>
                  <a:srgbClr val="000000"/>
                </a:solidFill>
                <a:effectLst/>
              </a:rPr>
              <a:t>Having goals without related programming indicates that the district is not providing FAPE</a:t>
            </a:r>
          </a:p>
          <a:p>
            <a:pPr lvl="1"/>
            <a:r>
              <a:rPr lang="en-US" sz="2800" dirty="0">
                <a:solidFill>
                  <a:srgbClr val="000000"/>
                </a:solidFill>
              </a:rPr>
              <a:t>Related services are required to have goals if the student receives instruction during the provision of the related service </a:t>
            </a:r>
            <a:endParaRPr lang="en-US" sz="2800" b="0" dirty="0">
              <a:effectLst/>
            </a:endParaRPr>
          </a:p>
          <a:p>
            <a:pPr marL="0" indent="0">
              <a:buNone/>
            </a:pPr>
            <a:endParaRPr lang="en-US" dirty="0"/>
          </a:p>
        </p:txBody>
      </p:sp>
      <p:sp>
        <p:nvSpPr>
          <p:cNvPr id="3" name="Title 2">
            <a:extLst>
              <a:ext uri="{FF2B5EF4-FFF2-40B4-BE49-F238E27FC236}">
                <a16:creationId xmlns:a16="http://schemas.microsoft.com/office/drawing/2014/main" id="{384BD0C2-5782-4668-AE4A-42A23E06177E}"/>
              </a:ext>
            </a:extLst>
          </p:cNvPr>
          <p:cNvSpPr>
            <a:spLocks noGrp="1"/>
          </p:cNvSpPr>
          <p:nvPr>
            <p:ph type="title"/>
          </p:nvPr>
        </p:nvSpPr>
        <p:spPr/>
        <p:txBody>
          <a:bodyPr/>
          <a:lstStyle/>
          <a:p>
            <a:r>
              <a:rPr lang="en-US" dirty="0"/>
              <a:t>200.810.e</a:t>
            </a:r>
          </a:p>
        </p:txBody>
      </p:sp>
    </p:spTree>
    <p:extLst>
      <p:ext uri="{BB962C8B-B14F-4D97-AF65-F5344CB8AC3E}">
        <p14:creationId xmlns:p14="http://schemas.microsoft.com/office/powerpoint/2010/main" val="2329643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D2402A-A837-4A07-B6B1-F7F730889CFA}"/>
              </a:ext>
            </a:extLst>
          </p:cNvPr>
          <p:cNvSpPr>
            <a:spLocks noGrp="1"/>
          </p:cNvSpPr>
          <p:nvPr>
            <p:ph sz="quarter" idx="10"/>
          </p:nvPr>
        </p:nvSpPr>
        <p:spPr/>
        <p:txBody>
          <a:bodyPr/>
          <a:lstStyle/>
          <a:p>
            <a:pPr lvl="1"/>
            <a:r>
              <a:rPr lang="en-US" sz="2800" b="0" i="0" dirty="0">
                <a:effectLst/>
                <a:latin typeface="Times New Roman" panose="02020603050405020304" pitchFamily="18" charset="0"/>
              </a:rPr>
              <a:t> 200.810.f.For children taking alternate assessments, description of benchmarks or short-term objectives aligned to alternate achievement standards. </a:t>
            </a:r>
          </a:p>
          <a:p>
            <a:pPr lvl="2"/>
            <a:r>
              <a:rPr lang="en-US" sz="2800" dirty="0">
                <a:latin typeface="Times New Roman" panose="02020603050405020304" pitchFamily="18" charset="0"/>
              </a:rPr>
              <a:t>MAP A eligible students are required to have benchmarks of short-term objectives for each annual goal, including related services goals</a:t>
            </a:r>
            <a:endParaRPr lang="en-US" sz="3200" b="0" i="0" dirty="0">
              <a:effectLst/>
              <a:latin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42E6528C-1F35-4E0F-A9F1-9CC76864CA8A}"/>
              </a:ext>
            </a:extLst>
          </p:cNvPr>
          <p:cNvSpPr>
            <a:spLocks noGrp="1"/>
          </p:cNvSpPr>
          <p:nvPr>
            <p:ph type="title"/>
          </p:nvPr>
        </p:nvSpPr>
        <p:spPr/>
        <p:txBody>
          <a:bodyPr/>
          <a:lstStyle/>
          <a:p>
            <a:r>
              <a:rPr lang="en-US" dirty="0"/>
              <a:t>200.810.f</a:t>
            </a:r>
          </a:p>
        </p:txBody>
      </p:sp>
    </p:spTree>
    <p:extLst>
      <p:ext uri="{BB962C8B-B14F-4D97-AF65-F5344CB8AC3E}">
        <p14:creationId xmlns:p14="http://schemas.microsoft.com/office/powerpoint/2010/main" val="723621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AF1292-3F34-4FC3-AA46-2B4436981E78}"/>
              </a:ext>
            </a:extLst>
          </p:cNvPr>
          <p:cNvSpPr>
            <a:spLocks noGrp="1"/>
          </p:cNvSpPr>
          <p:nvPr>
            <p:ph sz="quarter" idx="10"/>
          </p:nvPr>
        </p:nvSpPr>
        <p:spPr/>
        <p:txBody>
          <a:bodyPr>
            <a:normAutofit/>
          </a:bodyPr>
          <a:lstStyle/>
          <a:p>
            <a:pPr marL="0" indent="0">
              <a:buNone/>
            </a:pPr>
            <a:endParaRPr lang="en-US" dirty="0"/>
          </a:p>
          <a:p>
            <a:endParaRPr lang="en-US" dirty="0"/>
          </a:p>
        </p:txBody>
      </p:sp>
      <p:sp>
        <p:nvSpPr>
          <p:cNvPr id="3" name="Title 2">
            <a:extLst>
              <a:ext uri="{FF2B5EF4-FFF2-40B4-BE49-F238E27FC236}">
                <a16:creationId xmlns:a16="http://schemas.microsoft.com/office/drawing/2014/main" id="{1A5324EF-5A60-4341-BFA3-D6B2D299154B}"/>
              </a:ext>
            </a:extLst>
          </p:cNvPr>
          <p:cNvSpPr>
            <a:spLocks noGrp="1"/>
          </p:cNvSpPr>
          <p:nvPr>
            <p:ph type="title"/>
          </p:nvPr>
        </p:nvSpPr>
        <p:spPr/>
        <p:txBody>
          <a:bodyPr/>
          <a:lstStyle/>
          <a:p>
            <a:r>
              <a:rPr lang="en-US" dirty="0"/>
              <a:t>Short-Term Objectives Vs. Benchmarks</a:t>
            </a:r>
          </a:p>
        </p:txBody>
      </p:sp>
      <p:graphicFrame>
        <p:nvGraphicFramePr>
          <p:cNvPr id="4" name="Table 4">
            <a:extLst>
              <a:ext uri="{FF2B5EF4-FFF2-40B4-BE49-F238E27FC236}">
                <a16:creationId xmlns:a16="http://schemas.microsoft.com/office/drawing/2014/main" id="{23C5AEB5-A91B-414E-B555-9AEE76D9FBC1}"/>
              </a:ext>
            </a:extLst>
          </p:cNvPr>
          <p:cNvGraphicFramePr>
            <a:graphicFrameLocks noGrp="1"/>
          </p:cNvGraphicFramePr>
          <p:nvPr>
            <p:extLst>
              <p:ext uri="{D42A27DB-BD31-4B8C-83A1-F6EECF244321}">
                <p14:modId xmlns:p14="http://schemas.microsoft.com/office/powerpoint/2010/main" val="119703264"/>
              </p:ext>
            </p:extLst>
          </p:nvPr>
        </p:nvGraphicFramePr>
        <p:xfrm>
          <a:off x="609599" y="2760501"/>
          <a:ext cx="10204175" cy="2349521"/>
        </p:xfrm>
        <a:graphic>
          <a:graphicData uri="http://schemas.openxmlformats.org/drawingml/2006/table">
            <a:tbl>
              <a:tblPr firstRow="1" bandRow="1">
                <a:tableStyleId>{5C22544A-7EE6-4342-B048-85BDC9FD1C3A}</a:tableStyleId>
              </a:tblPr>
              <a:tblGrid>
                <a:gridCol w="4994496">
                  <a:extLst>
                    <a:ext uri="{9D8B030D-6E8A-4147-A177-3AD203B41FA5}">
                      <a16:colId xmlns:a16="http://schemas.microsoft.com/office/drawing/2014/main" val="1769856339"/>
                    </a:ext>
                  </a:extLst>
                </a:gridCol>
                <a:gridCol w="5209679">
                  <a:extLst>
                    <a:ext uri="{9D8B030D-6E8A-4147-A177-3AD203B41FA5}">
                      <a16:colId xmlns:a16="http://schemas.microsoft.com/office/drawing/2014/main" val="706199172"/>
                    </a:ext>
                  </a:extLst>
                </a:gridCol>
              </a:tblGrid>
              <a:tr h="526120">
                <a:tc>
                  <a:txBody>
                    <a:bodyPr/>
                    <a:lstStyle/>
                    <a:p>
                      <a:r>
                        <a:rPr lang="en-US" dirty="0"/>
                        <a:t>Short Term Objective </a:t>
                      </a:r>
                    </a:p>
                  </a:txBody>
                  <a:tcPr/>
                </a:tc>
                <a:tc>
                  <a:txBody>
                    <a:bodyPr/>
                    <a:lstStyle/>
                    <a:p>
                      <a:r>
                        <a:rPr lang="en-US" dirty="0"/>
                        <a:t>Benchmark</a:t>
                      </a:r>
                    </a:p>
                  </a:txBody>
                  <a:tcPr/>
                </a:tc>
                <a:extLst>
                  <a:ext uri="{0D108BD9-81ED-4DB2-BD59-A6C34878D82A}">
                    <a16:rowId xmlns:a16="http://schemas.microsoft.com/office/drawing/2014/main" val="234783155"/>
                  </a:ext>
                </a:extLst>
              </a:tr>
              <a:tr h="526120">
                <a:tc>
                  <a:txBody>
                    <a:bodyPr/>
                    <a:lstStyle/>
                    <a:p>
                      <a:r>
                        <a:rPr lang="en-US" dirty="0"/>
                        <a:t>Measurable intermediate steps</a:t>
                      </a:r>
                    </a:p>
                  </a:txBody>
                  <a:tcPr/>
                </a:tc>
                <a:tc>
                  <a:txBody>
                    <a:bodyPr/>
                    <a:lstStyle/>
                    <a:p>
                      <a:r>
                        <a:rPr lang="en-US" dirty="0"/>
                        <a:t>Major milestones</a:t>
                      </a:r>
                    </a:p>
                  </a:txBody>
                  <a:tcPr/>
                </a:tc>
                <a:extLst>
                  <a:ext uri="{0D108BD9-81ED-4DB2-BD59-A6C34878D82A}">
                    <a16:rowId xmlns:a16="http://schemas.microsoft.com/office/drawing/2014/main" val="235940398"/>
                  </a:ext>
                </a:extLst>
              </a:tr>
              <a:tr h="1297281">
                <a:tc>
                  <a:txBody>
                    <a:bodyPr/>
                    <a:lstStyle/>
                    <a:p>
                      <a:r>
                        <a:rPr lang="en-US" dirty="0"/>
                        <a:t>Break down skills described in annual goal to discrete components</a:t>
                      </a:r>
                    </a:p>
                  </a:txBody>
                  <a:tcPr/>
                </a:tc>
                <a:tc>
                  <a:txBody>
                    <a:bodyPr/>
                    <a:lstStyle/>
                    <a:p>
                      <a:r>
                        <a:rPr lang="en-US" dirty="0"/>
                        <a:t>Describe the progress the child is expected to make within specified segments of time </a:t>
                      </a:r>
                    </a:p>
                  </a:txBody>
                  <a:tcPr/>
                </a:tc>
                <a:extLst>
                  <a:ext uri="{0D108BD9-81ED-4DB2-BD59-A6C34878D82A}">
                    <a16:rowId xmlns:a16="http://schemas.microsoft.com/office/drawing/2014/main" val="3713345802"/>
                  </a:ext>
                </a:extLst>
              </a:tr>
            </a:tbl>
          </a:graphicData>
        </a:graphic>
      </p:graphicFrame>
    </p:spTree>
    <p:extLst>
      <p:ext uri="{BB962C8B-B14F-4D97-AF65-F5344CB8AC3E}">
        <p14:creationId xmlns:p14="http://schemas.microsoft.com/office/powerpoint/2010/main" val="3403528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62E793-9EF7-4A79-A9A5-57EDED2BC8A6}"/>
              </a:ext>
            </a:extLst>
          </p:cNvPr>
          <p:cNvSpPr>
            <a:spLocks noGrp="1"/>
          </p:cNvSpPr>
          <p:nvPr>
            <p:ph sz="quarter" idx="10"/>
          </p:nvPr>
        </p:nvSpPr>
        <p:spPr>
          <a:xfrm>
            <a:off x="203200" y="1889449"/>
            <a:ext cx="11785600" cy="4657035"/>
          </a:xfrm>
        </p:spPr>
        <p:txBody>
          <a:bodyPr>
            <a:normAutofit fontScale="92500" lnSpcReduction="20000"/>
          </a:bodyPr>
          <a:lstStyle/>
          <a:p>
            <a:pPr marL="0" indent="0">
              <a:buNone/>
            </a:pPr>
            <a:r>
              <a:rPr lang="en-US" dirty="0"/>
              <a:t>By the end of the IEP cycle, when presented with a 100 word 1.0 grade level passage, David will orally read the passage with 95% or greater accuracy on 4/4 consecutive data collection days,  as measured teacher created oral reading probes  </a:t>
            </a:r>
          </a:p>
          <a:p>
            <a:pPr marL="0" indent="0">
              <a:buNone/>
            </a:pPr>
            <a:endParaRPr lang="en-US" dirty="0"/>
          </a:p>
          <a:p>
            <a:pPr algn="l" fontAlgn="base">
              <a:buFont typeface="+mj-lt"/>
              <a:buAutoNum type="arabicPeriod"/>
            </a:pPr>
            <a:r>
              <a:rPr lang="en-US" sz="2600" dirty="0">
                <a:solidFill>
                  <a:srgbClr val="000000"/>
                </a:solidFill>
                <a:latin typeface="inherit"/>
              </a:rPr>
              <a:t>By</a:t>
            </a:r>
            <a:r>
              <a:rPr lang="en-US" sz="2600" b="0" i="0" dirty="0">
                <a:solidFill>
                  <a:srgbClr val="000000"/>
                </a:solidFill>
                <a:effectLst/>
                <a:latin typeface="inherit"/>
              </a:rPr>
              <a:t> October, when given a list of 20 unfamiliar words that </a:t>
            </a:r>
            <a:r>
              <a:rPr lang="en-US" sz="2600" b="1" i="0" u="sng" dirty="0">
                <a:solidFill>
                  <a:srgbClr val="000000"/>
                </a:solidFill>
                <a:effectLst/>
                <a:latin typeface="inherit"/>
              </a:rPr>
              <a:t>contain short-vowel sounds</a:t>
            </a:r>
            <a:r>
              <a:rPr lang="en-US" sz="2600" b="0" i="0" dirty="0">
                <a:solidFill>
                  <a:srgbClr val="000000"/>
                </a:solidFill>
                <a:effectLst/>
                <a:latin typeface="inherit"/>
              </a:rPr>
              <a:t>, David will decode them with 95% accuracy on each of 5 trials.</a:t>
            </a:r>
          </a:p>
          <a:p>
            <a:pPr algn="l" fontAlgn="base">
              <a:buFont typeface="+mj-lt"/>
              <a:buAutoNum type="arabicPeriod"/>
            </a:pPr>
            <a:r>
              <a:rPr lang="en-US" sz="2600" b="0" i="0" dirty="0">
                <a:solidFill>
                  <a:srgbClr val="000000"/>
                </a:solidFill>
                <a:effectLst/>
                <a:latin typeface="inherit"/>
              </a:rPr>
              <a:t>By November, when given 20 unfamiliar words that </a:t>
            </a:r>
            <a:r>
              <a:rPr lang="en-US" sz="2600" b="1" i="0" u="sng" dirty="0">
                <a:solidFill>
                  <a:srgbClr val="000000"/>
                </a:solidFill>
                <a:effectLst/>
                <a:latin typeface="inherit"/>
              </a:rPr>
              <a:t>contain long-vowel sounds, </a:t>
            </a:r>
            <a:r>
              <a:rPr lang="en-US" sz="2600" b="0" i="0" dirty="0">
                <a:solidFill>
                  <a:srgbClr val="000000"/>
                </a:solidFill>
                <a:effectLst/>
                <a:latin typeface="inherit"/>
              </a:rPr>
              <a:t>David will decode them with 95% accuracy on each of 5 trials.</a:t>
            </a:r>
          </a:p>
          <a:p>
            <a:pPr algn="l" fontAlgn="base">
              <a:buFont typeface="+mj-lt"/>
              <a:buAutoNum type="arabicPeriod"/>
            </a:pPr>
            <a:r>
              <a:rPr lang="en-US" sz="2600" b="0" i="0" dirty="0">
                <a:solidFill>
                  <a:srgbClr val="000000"/>
                </a:solidFill>
                <a:effectLst/>
                <a:latin typeface="inherit"/>
              </a:rPr>
              <a:t>By January, David will correctly pronounce 20 words with 95% accuracy on each of 5 trials </a:t>
            </a:r>
            <a:r>
              <a:rPr lang="en-US" sz="2600" b="1" i="0" u="sng" dirty="0">
                <a:solidFill>
                  <a:srgbClr val="000000"/>
                </a:solidFill>
                <a:effectLst/>
                <a:latin typeface="inherit"/>
              </a:rPr>
              <a:t>to demonstrate understanding of the rule that where one vowel follows another, the first vowel is pronounced with a long sound and the second vowel is silent (ordeal, coast).</a:t>
            </a:r>
          </a:p>
          <a:p>
            <a:pPr algn="l" fontAlgn="base">
              <a:buFont typeface="+mj-lt"/>
              <a:buAutoNum type="arabicPeriod"/>
            </a:pPr>
            <a:r>
              <a:rPr lang="en-US" sz="2600" b="0" i="0" dirty="0">
                <a:solidFill>
                  <a:srgbClr val="000000"/>
                </a:solidFill>
                <a:effectLst/>
                <a:latin typeface="inherit"/>
              </a:rPr>
              <a:t>By April, David will correctly separate 20 words </a:t>
            </a:r>
            <a:r>
              <a:rPr lang="en-US" sz="2600" b="1" i="0" u="sng" dirty="0">
                <a:solidFill>
                  <a:srgbClr val="000000"/>
                </a:solidFill>
                <a:effectLst/>
                <a:latin typeface="inherit"/>
              </a:rPr>
              <a:t>by syllables </a:t>
            </a:r>
            <a:r>
              <a:rPr lang="en-US" sz="2600" b="0" i="0" dirty="0">
                <a:solidFill>
                  <a:srgbClr val="000000"/>
                </a:solidFill>
                <a:effectLst/>
                <a:latin typeface="inherit"/>
              </a:rPr>
              <a:t>with 95% accuracy on each of 5 trials to </a:t>
            </a:r>
            <a:r>
              <a:rPr lang="en-US" sz="2600" b="1" i="0" u="sng" dirty="0">
                <a:solidFill>
                  <a:srgbClr val="000000"/>
                </a:solidFill>
                <a:effectLst/>
                <a:latin typeface="inherit"/>
              </a:rPr>
              <a:t>demonstrate understanding of the rule that each syllable in a word must contain a vowel (les-son</a:t>
            </a:r>
            <a:r>
              <a:rPr lang="en-US" sz="2600" b="0" i="0" dirty="0">
                <a:solidFill>
                  <a:srgbClr val="000000"/>
                </a:solidFill>
                <a:effectLst/>
                <a:latin typeface="inherit"/>
              </a:rPr>
              <a:t>).</a:t>
            </a:r>
          </a:p>
          <a:p>
            <a:pPr marL="0" indent="0">
              <a:buNone/>
            </a:pPr>
            <a:endParaRPr lang="en-US" dirty="0"/>
          </a:p>
        </p:txBody>
      </p:sp>
      <p:sp>
        <p:nvSpPr>
          <p:cNvPr id="3" name="Title 2">
            <a:extLst>
              <a:ext uri="{FF2B5EF4-FFF2-40B4-BE49-F238E27FC236}">
                <a16:creationId xmlns:a16="http://schemas.microsoft.com/office/drawing/2014/main" id="{4F720447-7DB3-41FD-AC13-E6B3DB6F02C6}"/>
              </a:ext>
            </a:extLst>
          </p:cNvPr>
          <p:cNvSpPr>
            <a:spLocks noGrp="1"/>
          </p:cNvSpPr>
          <p:nvPr>
            <p:ph type="title"/>
          </p:nvPr>
        </p:nvSpPr>
        <p:spPr>
          <a:xfrm>
            <a:off x="203200" y="822649"/>
            <a:ext cx="11785600" cy="1066800"/>
          </a:xfrm>
        </p:spPr>
        <p:txBody>
          <a:bodyPr/>
          <a:lstStyle/>
          <a:p>
            <a:r>
              <a:rPr lang="en-US" dirty="0"/>
              <a:t>Short Term Objectives Example</a:t>
            </a:r>
          </a:p>
        </p:txBody>
      </p:sp>
    </p:spTree>
    <p:extLst>
      <p:ext uri="{BB962C8B-B14F-4D97-AF65-F5344CB8AC3E}">
        <p14:creationId xmlns:p14="http://schemas.microsoft.com/office/powerpoint/2010/main" val="4161847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55FD81-0FFD-456A-9DF0-4EA5AA6ABED3}"/>
              </a:ext>
            </a:extLst>
          </p:cNvPr>
          <p:cNvSpPr>
            <a:spLocks noGrp="1"/>
          </p:cNvSpPr>
          <p:nvPr>
            <p:ph sz="quarter" idx="10"/>
          </p:nvPr>
        </p:nvSpPr>
        <p:spPr>
          <a:xfrm>
            <a:off x="203200" y="2057400"/>
            <a:ext cx="11785600" cy="4710043"/>
          </a:xfrm>
        </p:spPr>
        <p:txBody>
          <a:bodyPr>
            <a:normAutofit fontScale="92500" lnSpcReduction="10000"/>
          </a:bodyPr>
          <a:lstStyle/>
          <a:p>
            <a:pPr marL="0" indent="0">
              <a:buNone/>
            </a:pPr>
            <a:r>
              <a:rPr lang="en-US" dirty="0"/>
              <a:t>By the end of the IEP cycle, when presented with a 100 word 1.0 grade level passage, David will orally read the passage with 95% or greater accuracy on 4/4 consecutive data collection days,  as measured teacher created oral reading probes </a:t>
            </a:r>
          </a:p>
          <a:p>
            <a:pPr marL="0" indent="0">
              <a:buNone/>
            </a:pPr>
            <a:r>
              <a:rPr lang="en-US" dirty="0"/>
              <a:t> </a:t>
            </a:r>
          </a:p>
          <a:p>
            <a:pPr marL="514350" indent="-514350">
              <a:buAutoNum type="arabicPeriod"/>
            </a:pPr>
            <a:r>
              <a:rPr lang="en-US" sz="2600" dirty="0"/>
              <a:t>By the end of first quarter David will orally read a 100 word </a:t>
            </a:r>
            <a:r>
              <a:rPr lang="en-US" sz="2600" b="1" u="sng" dirty="0" err="1"/>
              <a:t>Kdg</a:t>
            </a:r>
            <a:r>
              <a:rPr lang="en-US" sz="2600" b="1" u="sng" dirty="0"/>
              <a:t> level </a:t>
            </a:r>
            <a:r>
              <a:rPr lang="en-US" sz="2600" dirty="0"/>
              <a:t>passage with </a:t>
            </a:r>
            <a:r>
              <a:rPr lang="en-US" sz="2600" b="1" u="sng" dirty="0"/>
              <a:t>95% accuracy on 4/4 data collection days </a:t>
            </a:r>
            <a:r>
              <a:rPr lang="en-US" sz="2600" dirty="0"/>
              <a:t>as measured by teacher created oral reading probes.</a:t>
            </a:r>
          </a:p>
          <a:p>
            <a:pPr marL="514350" indent="-514350">
              <a:buAutoNum type="arabicPeriod"/>
            </a:pPr>
            <a:r>
              <a:rPr lang="en-US" sz="2600" dirty="0"/>
              <a:t>By end of second quarter David will orally read a 100 word </a:t>
            </a:r>
            <a:r>
              <a:rPr lang="en-US" sz="2600" b="1" u="sng" dirty="0"/>
              <a:t>1.0 grade level passage with 80% accuracy on 2/4 data collection</a:t>
            </a:r>
            <a:r>
              <a:rPr lang="en-US" sz="2600" u="sng" dirty="0"/>
              <a:t> </a:t>
            </a:r>
            <a:r>
              <a:rPr lang="en-US" sz="2600" b="1" u="sng" dirty="0"/>
              <a:t>days</a:t>
            </a:r>
            <a:r>
              <a:rPr lang="en-US" sz="2600" dirty="0"/>
              <a:t> as measured by teacher created oral reading probes.</a:t>
            </a:r>
          </a:p>
          <a:p>
            <a:pPr marL="514350" indent="-514350">
              <a:buAutoNum type="arabicPeriod"/>
            </a:pPr>
            <a:r>
              <a:rPr lang="en-US" sz="2600" dirty="0"/>
              <a:t>By end of third quarter, David will orally read a 100 word </a:t>
            </a:r>
            <a:r>
              <a:rPr lang="en-US" sz="2600" b="1" u="sng" dirty="0"/>
              <a:t>1.0 grade level passage with 95% accuracy on 3 / 4 data collection days </a:t>
            </a:r>
            <a:r>
              <a:rPr lang="en-US" sz="2600" dirty="0"/>
              <a:t>as measured by teacher created oral reading probes. </a:t>
            </a:r>
          </a:p>
          <a:p>
            <a:endParaRPr lang="en-US" sz="2600" dirty="0"/>
          </a:p>
          <a:p>
            <a:endParaRPr lang="en-US" dirty="0"/>
          </a:p>
        </p:txBody>
      </p:sp>
      <p:sp>
        <p:nvSpPr>
          <p:cNvPr id="3" name="Title 2">
            <a:extLst>
              <a:ext uri="{FF2B5EF4-FFF2-40B4-BE49-F238E27FC236}">
                <a16:creationId xmlns:a16="http://schemas.microsoft.com/office/drawing/2014/main" id="{AA9ECB6A-F10F-437E-B5C2-74EFE708F39A}"/>
              </a:ext>
            </a:extLst>
          </p:cNvPr>
          <p:cNvSpPr>
            <a:spLocks noGrp="1"/>
          </p:cNvSpPr>
          <p:nvPr>
            <p:ph type="title"/>
          </p:nvPr>
        </p:nvSpPr>
        <p:spPr/>
        <p:txBody>
          <a:bodyPr/>
          <a:lstStyle/>
          <a:p>
            <a:r>
              <a:rPr lang="en-US" dirty="0"/>
              <a:t>Benchmark Examples</a:t>
            </a:r>
          </a:p>
        </p:txBody>
      </p:sp>
    </p:spTree>
    <p:extLst>
      <p:ext uri="{BB962C8B-B14F-4D97-AF65-F5344CB8AC3E}">
        <p14:creationId xmlns:p14="http://schemas.microsoft.com/office/powerpoint/2010/main" val="105246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518C8-D6A4-4EED-BD8B-8A2438CBF275}"/>
              </a:ext>
            </a:extLst>
          </p:cNvPr>
          <p:cNvSpPr>
            <a:spLocks noGrp="1"/>
          </p:cNvSpPr>
          <p:nvPr>
            <p:ph sz="quarter" idx="10"/>
          </p:nvPr>
        </p:nvSpPr>
        <p:spPr>
          <a:xfrm>
            <a:off x="203200" y="4333460"/>
            <a:ext cx="11785600" cy="2245139"/>
          </a:xfrm>
        </p:spPr>
        <p:txBody>
          <a:bodyPr/>
          <a:lstStyle/>
          <a:p>
            <a:r>
              <a:rPr lang="en-US" dirty="0"/>
              <a:t>Step by Step Recipe for Creating SMART Goals</a:t>
            </a:r>
          </a:p>
        </p:txBody>
      </p:sp>
      <p:sp>
        <p:nvSpPr>
          <p:cNvPr id="3" name="Title 2">
            <a:extLst>
              <a:ext uri="{FF2B5EF4-FFF2-40B4-BE49-F238E27FC236}">
                <a16:creationId xmlns:a16="http://schemas.microsoft.com/office/drawing/2014/main" id="{321E8322-7806-41A8-B719-8168FDDDAE5F}"/>
              </a:ext>
            </a:extLst>
          </p:cNvPr>
          <p:cNvSpPr>
            <a:spLocks noGrp="1"/>
          </p:cNvSpPr>
          <p:nvPr>
            <p:ph type="title"/>
          </p:nvPr>
        </p:nvSpPr>
        <p:spPr>
          <a:xfrm>
            <a:off x="203200" y="3298687"/>
            <a:ext cx="11785600" cy="1066800"/>
          </a:xfrm>
        </p:spPr>
        <p:txBody>
          <a:bodyPr/>
          <a:lstStyle/>
          <a:p>
            <a:r>
              <a:rPr lang="en-US" dirty="0"/>
              <a:t>How To Create SMART Goals</a:t>
            </a:r>
          </a:p>
        </p:txBody>
      </p:sp>
    </p:spTree>
    <p:extLst>
      <p:ext uri="{BB962C8B-B14F-4D97-AF65-F5344CB8AC3E}">
        <p14:creationId xmlns:p14="http://schemas.microsoft.com/office/powerpoint/2010/main" val="642075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492EBB-AA9A-4AA8-99B6-6CD7307F36DD}"/>
              </a:ext>
            </a:extLst>
          </p:cNvPr>
          <p:cNvSpPr>
            <a:spLocks noGrp="1"/>
          </p:cNvSpPr>
          <p:nvPr>
            <p:ph sz="quarter" idx="10"/>
          </p:nvPr>
        </p:nvSpPr>
        <p:spPr/>
        <p:txBody>
          <a:bodyPr/>
          <a:lstStyle/>
          <a:p>
            <a:r>
              <a:rPr lang="en-US" dirty="0"/>
              <a:t>Remember “BCCT” to “B” Compliant</a:t>
            </a:r>
          </a:p>
          <a:p>
            <a:r>
              <a:rPr lang="en-US" dirty="0"/>
              <a:t>Behavior</a:t>
            </a:r>
          </a:p>
          <a:p>
            <a:r>
              <a:rPr lang="en-US" dirty="0"/>
              <a:t>Condition</a:t>
            </a:r>
          </a:p>
          <a:p>
            <a:r>
              <a:rPr lang="en-US" dirty="0"/>
              <a:t>Criteria</a:t>
            </a:r>
          </a:p>
          <a:p>
            <a:r>
              <a:rPr lang="en-US" dirty="0"/>
              <a:t>Time-bound</a:t>
            </a:r>
          </a:p>
          <a:p>
            <a:endParaRPr lang="en-US" dirty="0"/>
          </a:p>
          <a:p>
            <a:endParaRPr lang="en-US" dirty="0"/>
          </a:p>
          <a:p>
            <a:endParaRPr lang="en-US" dirty="0"/>
          </a:p>
        </p:txBody>
      </p:sp>
      <p:sp>
        <p:nvSpPr>
          <p:cNvPr id="3" name="Title 2">
            <a:extLst>
              <a:ext uri="{FF2B5EF4-FFF2-40B4-BE49-F238E27FC236}">
                <a16:creationId xmlns:a16="http://schemas.microsoft.com/office/drawing/2014/main" id="{8A2D3A17-3D13-431C-BB39-D4CECE4E301F}"/>
              </a:ext>
            </a:extLst>
          </p:cNvPr>
          <p:cNvSpPr>
            <a:spLocks noGrp="1"/>
          </p:cNvSpPr>
          <p:nvPr>
            <p:ph type="title"/>
          </p:nvPr>
        </p:nvSpPr>
        <p:spPr/>
        <p:txBody>
          <a:bodyPr/>
          <a:lstStyle/>
          <a:p>
            <a:r>
              <a:rPr lang="en-US" dirty="0"/>
              <a:t>SMART Goals</a:t>
            </a:r>
          </a:p>
        </p:txBody>
      </p:sp>
      <p:graphicFrame>
        <p:nvGraphicFramePr>
          <p:cNvPr id="5" name="Table 5">
            <a:extLst>
              <a:ext uri="{FF2B5EF4-FFF2-40B4-BE49-F238E27FC236}">
                <a16:creationId xmlns:a16="http://schemas.microsoft.com/office/drawing/2014/main" id="{85161AF8-EF87-4435-AE2A-BC7CAC2B7FC3}"/>
              </a:ext>
            </a:extLst>
          </p:cNvPr>
          <p:cNvGraphicFramePr>
            <a:graphicFrameLocks noGrp="1"/>
          </p:cNvGraphicFramePr>
          <p:nvPr>
            <p:extLst>
              <p:ext uri="{D42A27DB-BD31-4B8C-83A1-F6EECF244321}">
                <p14:modId xmlns:p14="http://schemas.microsoft.com/office/powerpoint/2010/main" val="628671591"/>
              </p:ext>
            </p:extLst>
          </p:nvPr>
        </p:nvGraphicFramePr>
        <p:xfrm>
          <a:off x="3644347" y="3604592"/>
          <a:ext cx="8066157" cy="2287792"/>
        </p:xfrm>
        <a:graphic>
          <a:graphicData uri="http://schemas.openxmlformats.org/drawingml/2006/table">
            <a:tbl>
              <a:tblPr firstRow="1" bandRow="1">
                <a:tableStyleId>{5940675A-B579-460E-94D1-54222C63F5DA}</a:tableStyleId>
              </a:tblPr>
              <a:tblGrid>
                <a:gridCol w="4006775">
                  <a:extLst>
                    <a:ext uri="{9D8B030D-6E8A-4147-A177-3AD203B41FA5}">
                      <a16:colId xmlns:a16="http://schemas.microsoft.com/office/drawing/2014/main" val="1038601235"/>
                    </a:ext>
                  </a:extLst>
                </a:gridCol>
                <a:gridCol w="4059382">
                  <a:extLst>
                    <a:ext uri="{9D8B030D-6E8A-4147-A177-3AD203B41FA5}">
                      <a16:colId xmlns:a16="http://schemas.microsoft.com/office/drawing/2014/main" val="489939588"/>
                    </a:ext>
                  </a:extLst>
                </a:gridCol>
              </a:tblGrid>
              <a:tr h="1087250">
                <a:tc>
                  <a:txBody>
                    <a:bodyPr/>
                    <a:lstStyle/>
                    <a:p>
                      <a:r>
                        <a:rPr lang="en-US" b="1" dirty="0"/>
                        <a:t>Behavior:</a:t>
                      </a:r>
                    </a:p>
                    <a:p>
                      <a:endParaRPr lang="en-US" dirty="0"/>
                    </a:p>
                  </a:txBody>
                  <a:tcPr/>
                </a:tc>
                <a:tc>
                  <a:txBody>
                    <a:bodyPr/>
                    <a:lstStyle/>
                    <a:p>
                      <a:r>
                        <a:rPr lang="en-US" b="1" dirty="0"/>
                        <a:t>Criteria:</a:t>
                      </a:r>
                    </a:p>
                  </a:txBody>
                  <a:tcPr/>
                </a:tc>
                <a:extLst>
                  <a:ext uri="{0D108BD9-81ED-4DB2-BD59-A6C34878D82A}">
                    <a16:rowId xmlns:a16="http://schemas.microsoft.com/office/drawing/2014/main" val="2167546698"/>
                  </a:ext>
                </a:extLst>
              </a:tr>
              <a:tr h="1200542">
                <a:tc>
                  <a:txBody>
                    <a:bodyPr/>
                    <a:lstStyle/>
                    <a:p>
                      <a:r>
                        <a:rPr lang="en-US" b="1" dirty="0"/>
                        <a:t>Condition:</a:t>
                      </a:r>
                    </a:p>
                    <a:p>
                      <a:endParaRPr lang="en-US" dirty="0"/>
                    </a:p>
                    <a:p>
                      <a:endParaRPr lang="en-US" dirty="0"/>
                    </a:p>
                    <a:p>
                      <a:endParaRPr lang="en-US" dirty="0"/>
                    </a:p>
                  </a:txBody>
                  <a:tcPr/>
                </a:tc>
                <a:tc>
                  <a:txBody>
                    <a:bodyPr/>
                    <a:lstStyle/>
                    <a:p>
                      <a:r>
                        <a:rPr lang="en-US" b="1" dirty="0"/>
                        <a:t>Time-bound:</a:t>
                      </a:r>
                    </a:p>
                    <a:p>
                      <a:endParaRPr lang="en-US" dirty="0"/>
                    </a:p>
                  </a:txBody>
                  <a:tcPr/>
                </a:tc>
                <a:extLst>
                  <a:ext uri="{0D108BD9-81ED-4DB2-BD59-A6C34878D82A}">
                    <a16:rowId xmlns:a16="http://schemas.microsoft.com/office/drawing/2014/main" val="3764810628"/>
                  </a:ext>
                </a:extLst>
              </a:tr>
            </a:tbl>
          </a:graphicData>
        </a:graphic>
      </p:graphicFrame>
    </p:spTree>
    <p:extLst>
      <p:ext uri="{BB962C8B-B14F-4D97-AF65-F5344CB8AC3E}">
        <p14:creationId xmlns:p14="http://schemas.microsoft.com/office/powerpoint/2010/main" val="1783970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2793710845"/>
              </p:ext>
            </p:extLst>
          </p:nvPr>
        </p:nvGraphicFramePr>
        <p:xfrm>
          <a:off x="203200" y="2159000"/>
          <a:ext cx="11785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fontScale="90000"/>
          </a:bodyPr>
          <a:lstStyle/>
          <a:p>
            <a:pPr algn="ctr"/>
            <a:r>
              <a:rPr lang="en-US" sz="4000" dirty="0"/>
              <a:t/>
            </a:r>
            <a:br>
              <a:rPr lang="en-US" sz="4000" dirty="0"/>
            </a:br>
            <a:r>
              <a:rPr lang="en-US" sz="4000" dirty="0"/>
              <a:t>BCCT Goal Formula</a:t>
            </a:r>
          </a:p>
        </p:txBody>
      </p:sp>
    </p:spTree>
    <p:extLst>
      <p:ext uri="{BB962C8B-B14F-4D97-AF65-F5344CB8AC3E}">
        <p14:creationId xmlns:p14="http://schemas.microsoft.com/office/powerpoint/2010/main" val="3213068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F11F42-2977-4020-933A-14254DC94779}"/>
              </a:ext>
            </a:extLst>
          </p:cNvPr>
          <p:cNvSpPr>
            <a:spLocks noGrp="1"/>
          </p:cNvSpPr>
          <p:nvPr>
            <p:ph sz="quarter" idx="10"/>
          </p:nvPr>
        </p:nvSpPr>
        <p:spPr/>
        <p:txBody>
          <a:bodyPr/>
          <a:lstStyle/>
          <a:p>
            <a:r>
              <a:rPr lang="en-US" sz="2800" dirty="0"/>
              <a:t>During the course of this IEP, Amy will answer comprehension questions when reading 3</a:t>
            </a:r>
            <a:r>
              <a:rPr lang="en-US" sz="2800" baseline="30000" dirty="0"/>
              <a:t>rd</a:t>
            </a:r>
            <a:r>
              <a:rPr lang="en-US" sz="2800" dirty="0"/>
              <a:t> grade level text from a baseline of 40% accuracy to 70% accuracy on 3 of 4 trials.</a:t>
            </a:r>
          </a:p>
          <a:p>
            <a:pPr marL="0" indent="0">
              <a:buNone/>
            </a:pPr>
            <a:endParaRPr lang="en-US" sz="2800" dirty="0"/>
          </a:p>
          <a:p>
            <a:endParaRPr lang="en-US" dirty="0"/>
          </a:p>
        </p:txBody>
      </p:sp>
      <p:sp>
        <p:nvSpPr>
          <p:cNvPr id="3" name="Title 2">
            <a:extLst>
              <a:ext uri="{FF2B5EF4-FFF2-40B4-BE49-F238E27FC236}">
                <a16:creationId xmlns:a16="http://schemas.microsoft.com/office/drawing/2014/main" id="{59D47B54-75A0-4958-A663-AB0C8EC00F9C}"/>
              </a:ext>
            </a:extLst>
          </p:cNvPr>
          <p:cNvSpPr>
            <a:spLocks noGrp="1"/>
          </p:cNvSpPr>
          <p:nvPr>
            <p:ph type="title"/>
          </p:nvPr>
        </p:nvSpPr>
        <p:spPr/>
        <p:txBody>
          <a:bodyPr/>
          <a:lstStyle/>
          <a:p>
            <a:r>
              <a:rPr lang="en-US" dirty="0"/>
              <a:t>BCCT SMART Goal Example</a:t>
            </a:r>
          </a:p>
        </p:txBody>
      </p:sp>
      <p:pic>
        <p:nvPicPr>
          <p:cNvPr id="5" name="Picture 4">
            <a:extLst>
              <a:ext uri="{FF2B5EF4-FFF2-40B4-BE49-F238E27FC236}">
                <a16:creationId xmlns:a16="http://schemas.microsoft.com/office/drawing/2014/main" id="{97A9A927-4BB9-4478-B831-AE774815149C}"/>
              </a:ext>
            </a:extLst>
          </p:cNvPr>
          <p:cNvPicPr>
            <a:picLocks noChangeAspect="1"/>
          </p:cNvPicPr>
          <p:nvPr/>
        </p:nvPicPr>
        <p:blipFill>
          <a:blip r:embed="rId3"/>
          <a:stretch>
            <a:fillRect/>
          </a:stretch>
        </p:blipFill>
        <p:spPr>
          <a:xfrm>
            <a:off x="1597738" y="3780825"/>
            <a:ext cx="9010669" cy="2598709"/>
          </a:xfrm>
          <a:prstGeom prst="rect">
            <a:avLst/>
          </a:prstGeom>
        </p:spPr>
      </p:pic>
      <p:sp>
        <p:nvSpPr>
          <p:cNvPr id="6" name="TextBox 5">
            <a:extLst>
              <a:ext uri="{FF2B5EF4-FFF2-40B4-BE49-F238E27FC236}">
                <a16:creationId xmlns:a16="http://schemas.microsoft.com/office/drawing/2014/main" id="{C3CD2957-7D17-4811-9239-4683BCF027BE}"/>
              </a:ext>
            </a:extLst>
          </p:cNvPr>
          <p:cNvSpPr txBox="1"/>
          <p:nvPr/>
        </p:nvSpPr>
        <p:spPr>
          <a:xfrm>
            <a:off x="1597739" y="4202275"/>
            <a:ext cx="3246783" cy="707886"/>
          </a:xfrm>
          <a:prstGeom prst="rect">
            <a:avLst/>
          </a:prstGeom>
          <a:noFill/>
        </p:spPr>
        <p:txBody>
          <a:bodyPr wrap="square" rtlCol="0">
            <a:spAutoFit/>
          </a:bodyPr>
          <a:lstStyle/>
          <a:p>
            <a:r>
              <a:rPr lang="en-US" sz="2000" dirty="0">
                <a:solidFill>
                  <a:srgbClr val="7030A0"/>
                </a:solidFill>
              </a:rPr>
              <a:t>Answer comprehension questions</a:t>
            </a:r>
          </a:p>
        </p:txBody>
      </p:sp>
      <p:sp>
        <p:nvSpPr>
          <p:cNvPr id="7" name="TextBox 6">
            <a:extLst>
              <a:ext uri="{FF2B5EF4-FFF2-40B4-BE49-F238E27FC236}">
                <a16:creationId xmlns:a16="http://schemas.microsoft.com/office/drawing/2014/main" id="{C9F40DD4-FF43-4F6C-8699-FAA216F2CD42}"/>
              </a:ext>
            </a:extLst>
          </p:cNvPr>
          <p:cNvSpPr txBox="1"/>
          <p:nvPr/>
        </p:nvSpPr>
        <p:spPr>
          <a:xfrm>
            <a:off x="6103072" y="4092677"/>
            <a:ext cx="3538331" cy="1015663"/>
          </a:xfrm>
          <a:prstGeom prst="rect">
            <a:avLst/>
          </a:prstGeom>
          <a:noFill/>
        </p:spPr>
        <p:txBody>
          <a:bodyPr wrap="square" rtlCol="0">
            <a:spAutoFit/>
          </a:bodyPr>
          <a:lstStyle/>
          <a:p>
            <a:r>
              <a:rPr lang="en-US" sz="2000" dirty="0">
                <a:solidFill>
                  <a:schemeClr val="accent2">
                    <a:lumMod val="50000"/>
                  </a:schemeClr>
                </a:solidFill>
              </a:rPr>
              <a:t>From a baseline of 40% accuracy to 70% accuracy 3 out of 4 trials</a:t>
            </a:r>
          </a:p>
        </p:txBody>
      </p:sp>
      <p:sp>
        <p:nvSpPr>
          <p:cNvPr id="9" name="TextBox 8">
            <a:extLst>
              <a:ext uri="{FF2B5EF4-FFF2-40B4-BE49-F238E27FC236}">
                <a16:creationId xmlns:a16="http://schemas.microsoft.com/office/drawing/2014/main" id="{3542D437-69DC-4E33-8F09-979612A470DC}"/>
              </a:ext>
            </a:extLst>
          </p:cNvPr>
          <p:cNvSpPr txBox="1"/>
          <p:nvPr/>
        </p:nvSpPr>
        <p:spPr>
          <a:xfrm>
            <a:off x="1597739" y="5367130"/>
            <a:ext cx="3246783" cy="707886"/>
          </a:xfrm>
          <a:prstGeom prst="rect">
            <a:avLst/>
          </a:prstGeom>
          <a:noFill/>
        </p:spPr>
        <p:txBody>
          <a:bodyPr wrap="square" rtlCol="0">
            <a:spAutoFit/>
          </a:bodyPr>
          <a:lstStyle/>
          <a:p>
            <a:r>
              <a:rPr lang="en-US" sz="2000" dirty="0">
                <a:solidFill>
                  <a:srgbClr val="C00000"/>
                </a:solidFill>
              </a:rPr>
              <a:t>When given a 3</a:t>
            </a:r>
            <a:r>
              <a:rPr lang="en-US" sz="2000" baseline="30000" dirty="0">
                <a:solidFill>
                  <a:srgbClr val="C00000"/>
                </a:solidFill>
              </a:rPr>
              <a:t>rd</a:t>
            </a:r>
            <a:r>
              <a:rPr lang="en-US" sz="2000" dirty="0">
                <a:solidFill>
                  <a:srgbClr val="C00000"/>
                </a:solidFill>
              </a:rPr>
              <a:t> grade level text</a:t>
            </a:r>
          </a:p>
        </p:txBody>
      </p:sp>
      <p:sp>
        <p:nvSpPr>
          <p:cNvPr id="11" name="TextBox 10">
            <a:extLst>
              <a:ext uri="{FF2B5EF4-FFF2-40B4-BE49-F238E27FC236}">
                <a16:creationId xmlns:a16="http://schemas.microsoft.com/office/drawing/2014/main" id="{A22A8ECA-1D79-4DE8-A2AB-5D012DE0155E}"/>
              </a:ext>
            </a:extLst>
          </p:cNvPr>
          <p:cNvSpPr txBox="1"/>
          <p:nvPr/>
        </p:nvSpPr>
        <p:spPr>
          <a:xfrm>
            <a:off x="6103072" y="5417779"/>
            <a:ext cx="3392558" cy="400110"/>
          </a:xfrm>
          <a:prstGeom prst="rect">
            <a:avLst/>
          </a:prstGeom>
          <a:noFill/>
        </p:spPr>
        <p:txBody>
          <a:bodyPr wrap="square" rtlCol="0">
            <a:spAutoFit/>
          </a:bodyPr>
          <a:lstStyle/>
          <a:p>
            <a:r>
              <a:rPr lang="en-US" sz="2000" dirty="0"/>
              <a:t>During course of IEP</a:t>
            </a:r>
          </a:p>
        </p:txBody>
      </p:sp>
    </p:spTree>
    <p:extLst>
      <p:ext uri="{BB962C8B-B14F-4D97-AF65-F5344CB8AC3E}">
        <p14:creationId xmlns:p14="http://schemas.microsoft.com/office/powerpoint/2010/main" val="1730752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AFD74D-B141-4940-9155-708077139C33}"/>
              </a:ext>
            </a:extLst>
          </p:cNvPr>
          <p:cNvSpPr>
            <a:spLocks noGrp="1"/>
          </p:cNvSpPr>
          <p:nvPr>
            <p:ph sz="quarter" idx="10"/>
          </p:nvPr>
        </p:nvSpPr>
        <p:spPr>
          <a:xfrm>
            <a:off x="203200" y="2159000"/>
            <a:ext cx="6160278" cy="4419600"/>
          </a:xfrm>
        </p:spPr>
        <p:txBody>
          <a:bodyPr/>
          <a:lstStyle/>
          <a:p>
            <a:pPr marL="0" indent="0">
              <a:buNone/>
            </a:pPr>
            <a:r>
              <a:rPr lang="en-US" dirty="0"/>
              <a:t>Annual Goal:</a:t>
            </a:r>
          </a:p>
          <a:p>
            <a:pPr marL="0" indent="0">
              <a:buNone/>
            </a:pPr>
            <a:r>
              <a:rPr lang="en-US" dirty="0"/>
              <a:t>When given a nonpreferred task (independent math assignment or journal writing assignment), Student will start working on task within 1 minute of teacher prompt as measured by teacher observation 4/5 data collection days per month. </a:t>
            </a:r>
          </a:p>
        </p:txBody>
      </p:sp>
      <p:sp>
        <p:nvSpPr>
          <p:cNvPr id="3" name="Title 2">
            <a:extLst>
              <a:ext uri="{FF2B5EF4-FFF2-40B4-BE49-F238E27FC236}">
                <a16:creationId xmlns:a16="http://schemas.microsoft.com/office/drawing/2014/main" id="{252F664E-E218-4E84-9963-C9D2B4EE371B}"/>
              </a:ext>
            </a:extLst>
          </p:cNvPr>
          <p:cNvSpPr>
            <a:spLocks noGrp="1"/>
          </p:cNvSpPr>
          <p:nvPr>
            <p:ph type="title"/>
          </p:nvPr>
        </p:nvSpPr>
        <p:spPr/>
        <p:txBody>
          <a:bodyPr/>
          <a:lstStyle/>
          <a:p>
            <a:r>
              <a:rPr lang="en-US" dirty="0"/>
              <a:t>Let’s Practice</a:t>
            </a:r>
          </a:p>
        </p:txBody>
      </p:sp>
      <p:pic>
        <p:nvPicPr>
          <p:cNvPr id="4" name="Picture 2" descr="Great Practice Quotes. QuotesGram">
            <a:extLst>
              <a:ext uri="{FF2B5EF4-FFF2-40B4-BE49-F238E27FC236}">
                <a16:creationId xmlns:a16="http://schemas.microsoft.com/office/drawing/2014/main" id="{C5AAFB95-32F6-1A46-B63A-56F78BA23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0" y="2011050"/>
            <a:ext cx="5156200" cy="4715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73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4E1940-6426-4A0D-B777-31194F4A5AAE}"/>
              </a:ext>
            </a:extLst>
          </p:cNvPr>
          <p:cNvSpPr>
            <a:spLocks noGrp="1"/>
          </p:cNvSpPr>
          <p:nvPr>
            <p:ph sz="quarter" idx="10"/>
          </p:nvPr>
        </p:nvSpPr>
        <p:spPr/>
        <p:txBody>
          <a:bodyPr>
            <a:normAutofit lnSpcReduction="10000"/>
          </a:bodyPr>
          <a:lstStyle/>
          <a:p>
            <a:pPr marL="0" indent="0" algn="l">
              <a:buNone/>
            </a:pPr>
            <a:r>
              <a:rPr lang="en-US" sz="3200" b="1" i="0" dirty="0">
                <a:solidFill>
                  <a:srgbClr val="333333"/>
                </a:solidFill>
                <a:effectLst/>
              </a:rPr>
              <a:t>§ 300.320 Definition of </a:t>
            </a:r>
            <a:r>
              <a:rPr lang="en-US" sz="3200" b="1" i="0" u="none" strike="noStrike" dirty="0">
                <a:solidFill>
                  <a:srgbClr val="8B0000"/>
                </a:solidFill>
                <a:effectLst/>
                <a:hlinkClick r:id="rId2"/>
              </a:rPr>
              <a:t>individualized education program</a:t>
            </a:r>
            <a:r>
              <a:rPr lang="en-US" sz="1800" b="1" i="0" dirty="0">
                <a:solidFill>
                  <a:srgbClr val="333333"/>
                </a:solidFill>
                <a:effectLst/>
              </a:rPr>
              <a:t>.</a:t>
            </a:r>
          </a:p>
          <a:p>
            <a:pPr marL="0" indent="0" algn="l">
              <a:buNone/>
            </a:pPr>
            <a:r>
              <a:rPr lang="en-US" b="1" i="0" dirty="0">
                <a:solidFill>
                  <a:srgbClr val="333333"/>
                </a:solidFill>
                <a:effectLst/>
              </a:rPr>
              <a:t>(2)</a:t>
            </a:r>
            <a:r>
              <a:rPr lang="en-US" dirty="0">
                <a:solidFill>
                  <a:srgbClr val="333333"/>
                </a:solidFill>
              </a:rPr>
              <a:t> </a:t>
            </a:r>
            <a:r>
              <a:rPr lang="en-US" b="1" i="0" dirty="0">
                <a:solidFill>
                  <a:srgbClr val="333333"/>
                </a:solidFill>
                <a:effectLst/>
              </a:rPr>
              <a:t>(</a:t>
            </a:r>
            <a:r>
              <a:rPr lang="en-US" b="1" i="0" dirty="0" err="1">
                <a:solidFill>
                  <a:srgbClr val="333333"/>
                </a:solidFill>
                <a:effectLst/>
              </a:rPr>
              <a:t>i</a:t>
            </a:r>
            <a:r>
              <a:rPr lang="en-US" b="1" i="0" dirty="0">
                <a:solidFill>
                  <a:srgbClr val="333333"/>
                </a:solidFill>
                <a:effectLst/>
              </a:rPr>
              <a:t>)</a:t>
            </a:r>
            <a:r>
              <a:rPr lang="en-US" b="0" i="0" dirty="0">
                <a:solidFill>
                  <a:srgbClr val="333333"/>
                </a:solidFill>
                <a:effectLst/>
              </a:rPr>
              <a:t> A statement of measurable annual goals, including academic and functional goals designed to -</a:t>
            </a:r>
          </a:p>
          <a:p>
            <a:pPr marL="0" indent="0" algn="l">
              <a:buNone/>
            </a:pPr>
            <a:r>
              <a:rPr lang="en-US" b="1" i="0" dirty="0">
                <a:solidFill>
                  <a:srgbClr val="333333"/>
                </a:solidFill>
                <a:effectLst/>
              </a:rPr>
              <a:t>(A)</a:t>
            </a:r>
            <a:r>
              <a:rPr lang="en-US" b="0" i="0" dirty="0">
                <a:solidFill>
                  <a:srgbClr val="333333"/>
                </a:solidFill>
                <a:effectLst/>
              </a:rPr>
              <a:t> Meet the child's needs that result from the child's disability to enable the child to be involved in and make progress in the general education curriculum; and</a:t>
            </a:r>
          </a:p>
          <a:p>
            <a:pPr marL="0" indent="0" algn="l">
              <a:buNone/>
            </a:pPr>
            <a:r>
              <a:rPr lang="en-US" b="1" i="0" dirty="0">
                <a:solidFill>
                  <a:srgbClr val="333333"/>
                </a:solidFill>
                <a:effectLst/>
              </a:rPr>
              <a:t>(B)</a:t>
            </a:r>
            <a:r>
              <a:rPr lang="en-US" b="0" i="0" dirty="0">
                <a:solidFill>
                  <a:srgbClr val="333333"/>
                </a:solidFill>
                <a:effectLst/>
              </a:rPr>
              <a:t> Meet each of the child's other educational needs that result from the child's disability;</a:t>
            </a:r>
          </a:p>
          <a:p>
            <a:pPr marL="0" indent="0" algn="l">
              <a:buNone/>
            </a:pPr>
            <a:r>
              <a:rPr lang="en-US" b="1" i="0" dirty="0">
                <a:solidFill>
                  <a:srgbClr val="333333"/>
                </a:solidFill>
                <a:effectLst/>
              </a:rPr>
              <a:t>(ii)</a:t>
            </a:r>
            <a:r>
              <a:rPr lang="en-US" b="0" i="0" dirty="0">
                <a:solidFill>
                  <a:srgbClr val="333333"/>
                </a:solidFill>
                <a:effectLst/>
              </a:rPr>
              <a:t> For </a:t>
            </a:r>
            <a:r>
              <a:rPr lang="en-US" b="0" i="0" u="none" strike="noStrike" dirty="0">
                <a:solidFill>
                  <a:srgbClr val="0068AC"/>
                </a:solidFill>
                <a:effectLst/>
                <a:hlinkClick r:id="rId3"/>
              </a:rPr>
              <a:t>children</a:t>
            </a:r>
            <a:r>
              <a:rPr lang="en-US" b="0" i="0" dirty="0">
                <a:solidFill>
                  <a:srgbClr val="333333"/>
                </a:solidFill>
                <a:effectLst/>
              </a:rPr>
              <a:t> with disabilities who take alternate assessments aligned to alternate academic achievement standards, a description of benchmarks or short-term objectives;</a:t>
            </a:r>
          </a:p>
          <a:p>
            <a:pPr lvl="1"/>
            <a:endParaRPr lang="en-US" dirty="0"/>
          </a:p>
        </p:txBody>
      </p:sp>
      <p:sp>
        <p:nvSpPr>
          <p:cNvPr id="3" name="Title 2">
            <a:extLst>
              <a:ext uri="{FF2B5EF4-FFF2-40B4-BE49-F238E27FC236}">
                <a16:creationId xmlns:a16="http://schemas.microsoft.com/office/drawing/2014/main" id="{34DC666B-A9C5-4059-84AC-7D47DFB2C310}"/>
              </a:ext>
            </a:extLst>
          </p:cNvPr>
          <p:cNvSpPr>
            <a:spLocks noGrp="1"/>
          </p:cNvSpPr>
          <p:nvPr>
            <p:ph type="title"/>
          </p:nvPr>
        </p:nvSpPr>
        <p:spPr/>
        <p:txBody>
          <a:bodyPr/>
          <a:lstStyle/>
          <a:p>
            <a:r>
              <a:rPr lang="en-US" dirty="0"/>
              <a:t>IDEA’s Exact Words</a:t>
            </a:r>
          </a:p>
        </p:txBody>
      </p:sp>
    </p:spTree>
    <p:extLst>
      <p:ext uri="{BB962C8B-B14F-4D97-AF65-F5344CB8AC3E}">
        <p14:creationId xmlns:p14="http://schemas.microsoft.com/office/powerpoint/2010/main" val="4056536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F11F42-2977-4020-933A-14254DC94779}"/>
              </a:ext>
            </a:extLst>
          </p:cNvPr>
          <p:cNvSpPr>
            <a:spLocks noGrp="1"/>
          </p:cNvSpPr>
          <p:nvPr>
            <p:ph sz="quarter" idx="10"/>
          </p:nvPr>
        </p:nvSpPr>
        <p:spPr/>
        <p:txBody>
          <a:bodyPr/>
          <a:lstStyle/>
          <a:p>
            <a:r>
              <a:rPr lang="en-US" dirty="0"/>
              <a:t>When given a nonpreferred task (independent math assignment or journal writing assignment), Student will start working on task within 1 minute of teacher prompt as measured by teacher observation 4/5 data collection days per month. Current baseline: student starts work on tasks greater than 3 min after teacher prompting</a:t>
            </a:r>
          </a:p>
          <a:p>
            <a:pPr marL="0" indent="0">
              <a:buNone/>
            </a:pPr>
            <a:endParaRPr lang="en-US" sz="2800" dirty="0"/>
          </a:p>
          <a:p>
            <a:pPr marL="0" indent="0">
              <a:buNone/>
            </a:pPr>
            <a:endParaRPr lang="en-US" sz="2800" dirty="0"/>
          </a:p>
          <a:p>
            <a:endParaRPr lang="en-US" dirty="0"/>
          </a:p>
        </p:txBody>
      </p:sp>
      <p:sp>
        <p:nvSpPr>
          <p:cNvPr id="3" name="Title 2">
            <a:extLst>
              <a:ext uri="{FF2B5EF4-FFF2-40B4-BE49-F238E27FC236}">
                <a16:creationId xmlns:a16="http://schemas.microsoft.com/office/drawing/2014/main" id="{59D47B54-75A0-4958-A663-AB0C8EC00F9C}"/>
              </a:ext>
            </a:extLst>
          </p:cNvPr>
          <p:cNvSpPr>
            <a:spLocks noGrp="1"/>
          </p:cNvSpPr>
          <p:nvPr>
            <p:ph type="title"/>
          </p:nvPr>
        </p:nvSpPr>
        <p:spPr/>
        <p:txBody>
          <a:bodyPr/>
          <a:lstStyle/>
          <a:p>
            <a:r>
              <a:rPr lang="en-US" dirty="0"/>
              <a:t>Answer</a:t>
            </a:r>
          </a:p>
        </p:txBody>
      </p:sp>
      <p:pic>
        <p:nvPicPr>
          <p:cNvPr id="5" name="Picture 4">
            <a:extLst>
              <a:ext uri="{FF2B5EF4-FFF2-40B4-BE49-F238E27FC236}">
                <a16:creationId xmlns:a16="http://schemas.microsoft.com/office/drawing/2014/main" id="{97A9A927-4BB9-4478-B831-AE774815149C}"/>
              </a:ext>
            </a:extLst>
          </p:cNvPr>
          <p:cNvPicPr>
            <a:picLocks noChangeAspect="1"/>
          </p:cNvPicPr>
          <p:nvPr/>
        </p:nvPicPr>
        <p:blipFill>
          <a:blip r:embed="rId3"/>
          <a:stretch>
            <a:fillRect/>
          </a:stretch>
        </p:blipFill>
        <p:spPr>
          <a:xfrm>
            <a:off x="669572" y="4208381"/>
            <a:ext cx="8754345" cy="2524784"/>
          </a:xfrm>
          <a:prstGeom prst="rect">
            <a:avLst/>
          </a:prstGeom>
        </p:spPr>
      </p:pic>
      <p:sp>
        <p:nvSpPr>
          <p:cNvPr id="6" name="TextBox 5">
            <a:extLst>
              <a:ext uri="{FF2B5EF4-FFF2-40B4-BE49-F238E27FC236}">
                <a16:creationId xmlns:a16="http://schemas.microsoft.com/office/drawing/2014/main" id="{C3CD2957-7D17-4811-9239-4683BCF027BE}"/>
              </a:ext>
            </a:extLst>
          </p:cNvPr>
          <p:cNvSpPr txBox="1"/>
          <p:nvPr/>
        </p:nvSpPr>
        <p:spPr>
          <a:xfrm>
            <a:off x="1246994" y="4670971"/>
            <a:ext cx="3246783" cy="400110"/>
          </a:xfrm>
          <a:prstGeom prst="rect">
            <a:avLst/>
          </a:prstGeom>
          <a:noFill/>
        </p:spPr>
        <p:txBody>
          <a:bodyPr wrap="square" rtlCol="0">
            <a:spAutoFit/>
          </a:bodyPr>
          <a:lstStyle/>
          <a:p>
            <a:r>
              <a:rPr lang="en-US" sz="2000" dirty="0">
                <a:solidFill>
                  <a:srgbClr val="7030A0"/>
                </a:solidFill>
              </a:rPr>
              <a:t>Start working on task</a:t>
            </a:r>
          </a:p>
        </p:txBody>
      </p:sp>
      <p:sp>
        <p:nvSpPr>
          <p:cNvPr id="9" name="TextBox 8">
            <a:extLst>
              <a:ext uri="{FF2B5EF4-FFF2-40B4-BE49-F238E27FC236}">
                <a16:creationId xmlns:a16="http://schemas.microsoft.com/office/drawing/2014/main" id="{3542D437-69DC-4E33-8F09-979612A470DC}"/>
              </a:ext>
            </a:extLst>
          </p:cNvPr>
          <p:cNvSpPr txBox="1"/>
          <p:nvPr/>
        </p:nvSpPr>
        <p:spPr>
          <a:xfrm>
            <a:off x="1246995" y="5867400"/>
            <a:ext cx="3246783" cy="707886"/>
          </a:xfrm>
          <a:prstGeom prst="rect">
            <a:avLst/>
          </a:prstGeom>
          <a:noFill/>
        </p:spPr>
        <p:txBody>
          <a:bodyPr wrap="square" rtlCol="0">
            <a:spAutoFit/>
          </a:bodyPr>
          <a:lstStyle/>
          <a:p>
            <a:r>
              <a:rPr lang="en-US" sz="2000" dirty="0">
                <a:solidFill>
                  <a:srgbClr val="C00000"/>
                </a:solidFill>
              </a:rPr>
              <a:t>When given a nonpreferred task</a:t>
            </a:r>
          </a:p>
        </p:txBody>
      </p:sp>
      <p:sp>
        <p:nvSpPr>
          <p:cNvPr id="11" name="TextBox 10">
            <a:extLst>
              <a:ext uri="{FF2B5EF4-FFF2-40B4-BE49-F238E27FC236}">
                <a16:creationId xmlns:a16="http://schemas.microsoft.com/office/drawing/2014/main" id="{A22A8ECA-1D79-4DE8-A2AB-5D012DE0155E}"/>
              </a:ext>
            </a:extLst>
          </p:cNvPr>
          <p:cNvSpPr txBox="1"/>
          <p:nvPr/>
        </p:nvSpPr>
        <p:spPr>
          <a:xfrm>
            <a:off x="5920805" y="5867400"/>
            <a:ext cx="3392558" cy="400110"/>
          </a:xfrm>
          <a:prstGeom prst="rect">
            <a:avLst/>
          </a:prstGeom>
          <a:noFill/>
        </p:spPr>
        <p:txBody>
          <a:bodyPr wrap="square" rtlCol="0">
            <a:spAutoFit/>
          </a:bodyPr>
          <a:lstStyle/>
          <a:p>
            <a:r>
              <a:rPr lang="en-US" sz="2000" dirty="0"/>
              <a:t>IEP cycle (implied)</a:t>
            </a:r>
          </a:p>
        </p:txBody>
      </p:sp>
      <p:sp>
        <p:nvSpPr>
          <p:cNvPr id="4" name="TextBox 3">
            <a:extLst>
              <a:ext uri="{FF2B5EF4-FFF2-40B4-BE49-F238E27FC236}">
                <a16:creationId xmlns:a16="http://schemas.microsoft.com/office/drawing/2014/main" id="{4779FCC1-1DDB-4881-9E0B-4A8D5006A118}"/>
              </a:ext>
            </a:extLst>
          </p:cNvPr>
          <p:cNvSpPr txBox="1"/>
          <p:nvPr/>
        </p:nvSpPr>
        <p:spPr>
          <a:xfrm>
            <a:off x="5920805" y="4512506"/>
            <a:ext cx="2782550" cy="1015663"/>
          </a:xfrm>
          <a:prstGeom prst="rect">
            <a:avLst/>
          </a:prstGeom>
          <a:noFill/>
        </p:spPr>
        <p:txBody>
          <a:bodyPr wrap="square" rtlCol="0">
            <a:spAutoFit/>
          </a:bodyPr>
          <a:lstStyle/>
          <a:p>
            <a:r>
              <a:rPr lang="en-US" sz="2000" dirty="0">
                <a:solidFill>
                  <a:schemeClr val="accent4">
                    <a:lumMod val="50000"/>
                  </a:schemeClr>
                </a:solidFill>
              </a:rPr>
              <a:t>Within 1 minute of teacher prompt, on 4/5 data collection days</a:t>
            </a:r>
          </a:p>
        </p:txBody>
      </p:sp>
    </p:spTree>
    <p:extLst>
      <p:ext uri="{BB962C8B-B14F-4D97-AF65-F5344CB8AC3E}">
        <p14:creationId xmlns:p14="http://schemas.microsoft.com/office/powerpoint/2010/main" val="933476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715FB7-7095-421D-AA97-0026044D810B}"/>
              </a:ext>
            </a:extLst>
          </p:cNvPr>
          <p:cNvSpPr>
            <a:spLocks noGrp="1"/>
          </p:cNvSpPr>
          <p:nvPr>
            <p:ph sz="quarter" idx="10"/>
          </p:nvPr>
        </p:nvSpPr>
        <p:spPr>
          <a:xfrm>
            <a:off x="103187" y="2057400"/>
            <a:ext cx="11785600" cy="5035826"/>
          </a:xfrm>
        </p:spPr>
        <p:txBody>
          <a:bodyPr>
            <a:normAutofit/>
          </a:bodyPr>
          <a:lstStyle/>
          <a:p>
            <a:pPr marL="0" indent="0">
              <a:buNone/>
            </a:pPr>
            <a:endParaRPr lang="en-US" dirty="0"/>
          </a:p>
          <a:p>
            <a:pPr lvl="2"/>
            <a:r>
              <a:rPr lang="en-US" sz="2800" dirty="0">
                <a:solidFill>
                  <a:srgbClr val="000000"/>
                </a:solidFill>
                <a:latin typeface="Arial" panose="020B0604020202020204" pitchFamily="34" charset="0"/>
              </a:rPr>
              <a:t>It depends on the unique needs of the student. Court</a:t>
            </a:r>
            <a:r>
              <a:rPr lang="en-US" sz="2800" b="0" i="0" dirty="0">
                <a:solidFill>
                  <a:srgbClr val="000000"/>
                </a:solidFill>
                <a:effectLst/>
                <a:latin typeface="Arial" panose="020B0604020202020204" pitchFamily="34" charset="0"/>
              </a:rPr>
              <a:t> rulings and state administrative decisions indicate that an IEP should have at least one annual goal for each area of need</a:t>
            </a:r>
            <a:r>
              <a:rPr lang="en-US" sz="2400" b="0" i="0" dirty="0">
                <a:solidFill>
                  <a:srgbClr val="000000"/>
                </a:solidFill>
                <a:effectLst/>
                <a:latin typeface="Arial" panose="020B0604020202020204" pitchFamily="34" charset="0"/>
              </a:rPr>
              <a:t>. </a:t>
            </a:r>
            <a:r>
              <a:rPr lang="en-US" sz="1600" b="0" i="1" dirty="0">
                <a:solidFill>
                  <a:srgbClr val="000000"/>
                </a:solidFill>
                <a:effectLst/>
                <a:latin typeface="Arial" panose="020B0604020202020204" pitchFamily="34" charset="0"/>
              </a:rPr>
              <a:t>See, e.g., A.D. v. Creative Minds Int'l Pub. Charter Sch.</a:t>
            </a:r>
            <a:r>
              <a:rPr lang="en-US" sz="1600" b="0" i="0" dirty="0">
                <a:solidFill>
                  <a:srgbClr val="000000"/>
                </a:solidFill>
                <a:effectLst/>
                <a:latin typeface="Arial" panose="020B0604020202020204" pitchFamily="34" charset="0"/>
              </a:rPr>
              <a:t>,</a:t>
            </a:r>
            <a:r>
              <a:rPr lang="en-US" sz="1600" b="0" i="0" dirty="0">
                <a:effectLst/>
                <a:latin typeface="Arial" panose="020B0604020202020204" pitchFamily="34" charset="0"/>
                <a:hlinkClick r:id="rId3"/>
              </a:rPr>
              <a:t> 77 IDELR 163 </a:t>
            </a:r>
            <a:r>
              <a:rPr lang="en-US" sz="1600" b="0" i="0" dirty="0">
                <a:solidFill>
                  <a:srgbClr val="000000"/>
                </a:solidFill>
                <a:effectLst/>
                <a:latin typeface="Arial" panose="020B0604020202020204" pitchFamily="34" charset="0"/>
              </a:rPr>
              <a:t>(D.D.C. 2020) (holding that a public charter school violated the IDEA by failing to include math goals in a fourth-grader's IEP despite her documented struggles in math). </a:t>
            </a:r>
            <a:endParaRPr lang="en-US" sz="2400" dirty="0"/>
          </a:p>
        </p:txBody>
      </p:sp>
      <p:sp>
        <p:nvSpPr>
          <p:cNvPr id="3" name="Title 2">
            <a:extLst>
              <a:ext uri="{FF2B5EF4-FFF2-40B4-BE49-F238E27FC236}">
                <a16:creationId xmlns:a16="http://schemas.microsoft.com/office/drawing/2014/main" id="{B02D264B-A4A6-4D18-88F1-E6D75613F327}"/>
              </a:ext>
            </a:extLst>
          </p:cNvPr>
          <p:cNvSpPr>
            <a:spLocks noGrp="1"/>
          </p:cNvSpPr>
          <p:nvPr>
            <p:ph type="title"/>
          </p:nvPr>
        </p:nvSpPr>
        <p:spPr/>
        <p:txBody>
          <a:bodyPr>
            <a:normAutofit/>
          </a:bodyPr>
          <a:lstStyle/>
          <a:p>
            <a:pPr lvl="1"/>
            <a:r>
              <a:rPr lang="en-US" sz="3600" dirty="0">
                <a:solidFill>
                  <a:srgbClr val="0070C0"/>
                </a:solidFill>
              </a:rPr>
              <a:t>How many SMART goals do we need to create per IEP?</a:t>
            </a:r>
          </a:p>
        </p:txBody>
      </p:sp>
      <p:sp>
        <p:nvSpPr>
          <p:cNvPr id="4" name="Rectangle 3">
            <a:extLst>
              <a:ext uri="{FF2B5EF4-FFF2-40B4-BE49-F238E27FC236}">
                <a16:creationId xmlns:a16="http://schemas.microsoft.com/office/drawing/2014/main" id="{0C934715-03E0-FB4E-8E29-AC40733702F8}"/>
              </a:ext>
            </a:extLst>
          </p:cNvPr>
          <p:cNvSpPr/>
          <p:nvPr/>
        </p:nvSpPr>
        <p:spPr>
          <a:xfrm>
            <a:off x="4519808" y="6581001"/>
            <a:ext cx="11872912" cy="276999"/>
          </a:xfrm>
          <a:prstGeom prst="rect">
            <a:avLst/>
          </a:prstGeom>
        </p:spPr>
        <p:txBody>
          <a:bodyPr wrap="square">
            <a:spAutoFit/>
          </a:bodyPr>
          <a:lstStyle/>
          <a:p>
            <a:pPr lvl="3"/>
            <a:r>
              <a:rPr lang="en-US" sz="1200" dirty="0">
                <a:solidFill>
                  <a:srgbClr val="000000"/>
                </a:solidFill>
                <a:latin typeface="Arial" panose="020B0604020202020204" pitchFamily="34" charset="0"/>
              </a:rPr>
              <a:t>Retrieved 10/21 from </a:t>
            </a:r>
            <a:r>
              <a:rPr lang="en-US" sz="1200" dirty="0" err="1">
                <a:solidFill>
                  <a:srgbClr val="000000"/>
                </a:solidFill>
                <a:latin typeface="Arial" panose="020B0604020202020204" pitchFamily="34" charset="0"/>
              </a:rPr>
              <a:t>SpecialEdConnections</a:t>
            </a:r>
            <a:r>
              <a:rPr lang="en-US" sz="1200" dirty="0">
                <a:solidFill>
                  <a:srgbClr val="000000"/>
                </a:solidFill>
                <a:latin typeface="Arial" panose="020B0604020202020204" pitchFamily="34" charset="0"/>
              </a:rPr>
              <a:t>: Focus on Quality not Quantity of IEP Goals </a:t>
            </a:r>
            <a:endParaRPr lang="en-US" sz="1200" dirty="0"/>
          </a:p>
        </p:txBody>
      </p:sp>
    </p:spTree>
    <p:extLst>
      <p:ext uri="{BB962C8B-B14F-4D97-AF65-F5344CB8AC3E}">
        <p14:creationId xmlns:p14="http://schemas.microsoft.com/office/powerpoint/2010/main" val="4077173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01A4EF-E6F0-4024-B22F-1207742D4460}"/>
              </a:ext>
            </a:extLst>
          </p:cNvPr>
          <p:cNvSpPr>
            <a:spLocks noGrp="1"/>
          </p:cNvSpPr>
          <p:nvPr>
            <p:ph sz="quarter" idx="10"/>
          </p:nvPr>
        </p:nvSpPr>
        <p:spPr>
          <a:xfrm>
            <a:off x="203200" y="2414587"/>
            <a:ext cx="11785600" cy="4243387"/>
          </a:xfrm>
        </p:spPr>
        <p:txBody>
          <a:bodyPr>
            <a:normAutofit fontScale="92500" lnSpcReduction="10000"/>
          </a:bodyPr>
          <a:lstStyle/>
          <a:p>
            <a:pPr lvl="2"/>
            <a:r>
              <a:rPr lang="en-US" sz="3100" b="0" i="0" dirty="0">
                <a:solidFill>
                  <a:srgbClr val="000000"/>
                </a:solidFill>
                <a:effectLst/>
                <a:latin typeface="Arial" panose="020B0604020202020204" pitchFamily="34" charset="0"/>
              </a:rPr>
              <a:t>The description of annual goals should be specific enough to allow the district to determine whether the student made progress and also make clear which specific skills will be required in order to achieve those goals. </a:t>
            </a:r>
            <a:r>
              <a:rPr lang="en-US" sz="1700" b="0" i="0" dirty="0">
                <a:solidFill>
                  <a:srgbClr val="000000"/>
                </a:solidFill>
                <a:effectLst/>
                <a:latin typeface="Arial" panose="020B0604020202020204" pitchFamily="34" charset="0"/>
              </a:rPr>
              <a:t>64 Fed. Reg. 12,471 (1999). </a:t>
            </a:r>
            <a:r>
              <a:rPr lang="en-US" sz="1700" b="0" i="1" dirty="0">
                <a:solidFill>
                  <a:srgbClr val="000000"/>
                </a:solidFill>
                <a:effectLst/>
                <a:latin typeface="Arial" panose="020B0604020202020204" pitchFamily="34" charset="0"/>
              </a:rPr>
              <a:t>See D.S. and A.S. v. Bayonne Bd. of Educ.</a:t>
            </a:r>
            <a:r>
              <a:rPr lang="en-US" sz="1700" b="0" i="0" dirty="0">
                <a:solidFill>
                  <a:srgbClr val="000000"/>
                </a:solidFill>
                <a:effectLst/>
                <a:latin typeface="Arial" panose="020B0604020202020204" pitchFamily="34" charset="0"/>
              </a:rPr>
              <a:t>,</a:t>
            </a:r>
            <a:r>
              <a:rPr lang="en-US" sz="1700" b="0" i="0" u="sng" dirty="0">
                <a:solidFill>
                  <a:srgbClr val="0000FF"/>
                </a:solidFill>
                <a:effectLst/>
                <a:latin typeface="Arial" panose="020B0604020202020204" pitchFamily="34" charset="0"/>
                <a:hlinkClick r:id="rId3"/>
              </a:rPr>
              <a:t> 54 IDELR 141 </a:t>
            </a:r>
            <a:r>
              <a:rPr lang="en-US" sz="1700" b="0" i="0" dirty="0">
                <a:solidFill>
                  <a:srgbClr val="000000"/>
                </a:solidFill>
                <a:effectLst/>
                <a:latin typeface="Arial" panose="020B0604020202020204" pitchFamily="34" charset="0"/>
              </a:rPr>
              <a:t>(3d Cir. 2010)</a:t>
            </a:r>
          </a:p>
          <a:p>
            <a:pPr lvl="2"/>
            <a:endParaRPr lang="en-US" sz="3100" dirty="0">
              <a:solidFill>
                <a:srgbClr val="000000"/>
              </a:solidFill>
              <a:latin typeface="Arial" panose="020B0604020202020204" pitchFamily="34" charset="0"/>
            </a:endParaRPr>
          </a:p>
          <a:p>
            <a:pPr lvl="2"/>
            <a:r>
              <a:rPr lang="en-US" sz="3100" b="0" i="0" dirty="0">
                <a:solidFill>
                  <a:srgbClr val="000000"/>
                </a:solidFill>
                <a:effectLst/>
                <a:latin typeface="Arial" panose="020B0604020202020204" pitchFamily="34" charset="0"/>
              </a:rPr>
              <a:t>The IEP team must write IEP goals in a way that allows for an objective measurement of the child's progress toward achieving the annual goals.</a:t>
            </a:r>
          </a:p>
          <a:p>
            <a:pPr lvl="2"/>
            <a:endParaRPr lang="en-US" sz="3100" dirty="0">
              <a:solidFill>
                <a:srgbClr val="000000"/>
              </a:solidFill>
              <a:latin typeface="Arial" panose="020B0604020202020204" pitchFamily="34" charset="0"/>
            </a:endParaRPr>
          </a:p>
          <a:p>
            <a:pPr lvl="2"/>
            <a:r>
              <a:rPr lang="en-US" sz="3100" b="0" i="0" dirty="0">
                <a:solidFill>
                  <a:srgbClr val="000000"/>
                </a:solidFill>
                <a:effectLst/>
                <a:latin typeface="Arial" panose="020B0604020202020204" pitchFamily="34" charset="0"/>
              </a:rPr>
              <a:t>Use the stranger test</a:t>
            </a:r>
            <a:endParaRPr lang="en-US" dirty="0">
              <a:solidFill>
                <a:srgbClr val="000000"/>
              </a:solidFill>
              <a:latin typeface="Arial" panose="020B0604020202020204" pitchFamily="34" charset="0"/>
            </a:endParaRPr>
          </a:p>
          <a:p>
            <a:pPr lvl="3"/>
            <a:endParaRPr lang="en-US" dirty="0">
              <a:solidFill>
                <a:srgbClr val="000000"/>
              </a:solidFill>
              <a:latin typeface="Arial" panose="020B0604020202020204" pitchFamily="34" charset="0"/>
            </a:endParaRPr>
          </a:p>
          <a:p>
            <a:pPr lvl="3"/>
            <a:endParaRPr lang="en-US" dirty="0">
              <a:solidFill>
                <a:srgbClr val="000000"/>
              </a:solidFill>
              <a:latin typeface="Arial" panose="020B0604020202020204" pitchFamily="34" charset="0"/>
            </a:endParaRPr>
          </a:p>
          <a:p>
            <a:pPr lvl="3"/>
            <a:endParaRPr lang="en-US" dirty="0">
              <a:solidFill>
                <a:srgbClr val="000000"/>
              </a:solidFill>
              <a:latin typeface="Arial" panose="020B0604020202020204" pitchFamily="34" charset="0"/>
            </a:endParaRPr>
          </a:p>
          <a:p>
            <a:pPr marL="1371600" lvl="3" indent="0">
              <a:buNone/>
            </a:pPr>
            <a:endParaRPr lang="en-US" dirty="0">
              <a:solidFill>
                <a:srgbClr val="000000"/>
              </a:solidFill>
              <a:latin typeface="Arial" panose="020B0604020202020204" pitchFamily="34" charset="0"/>
            </a:endParaRPr>
          </a:p>
        </p:txBody>
      </p:sp>
      <p:sp>
        <p:nvSpPr>
          <p:cNvPr id="3" name="Title 2">
            <a:extLst>
              <a:ext uri="{FF2B5EF4-FFF2-40B4-BE49-F238E27FC236}">
                <a16:creationId xmlns:a16="http://schemas.microsoft.com/office/drawing/2014/main" id="{7E497A7E-76E3-40A1-937A-29387C2CAD47}"/>
              </a:ext>
            </a:extLst>
          </p:cNvPr>
          <p:cNvSpPr>
            <a:spLocks noGrp="1"/>
          </p:cNvSpPr>
          <p:nvPr>
            <p:ph type="title"/>
          </p:nvPr>
        </p:nvSpPr>
        <p:spPr/>
        <p:txBody>
          <a:bodyPr>
            <a:noAutofit/>
          </a:bodyPr>
          <a:lstStyle/>
          <a:p>
            <a:pPr lvl="1"/>
            <a:r>
              <a:rPr lang="en-US" sz="3600" dirty="0">
                <a:solidFill>
                  <a:srgbClr val="0070C0"/>
                </a:solidFill>
              </a:rPr>
              <a:t>Can we write broad generalized goals, such as “student will use study skills”?</a:t>
            </a:r>
          </a:p>
        </p:txBody>
      </p:sp>
      <p:sp>
        <p:nvSpPr>
          <p:cNvPr id="4" name="Rectangle 3">
            <a:extLst>
              <a:ext uri="{FF2B5EF4-FFF2-40B4-BE49-F238E27FC236}">
                <a16:creationId xmlns:a16="http://schemas.microsoft.com/office/drawing/2014/main" id="{24F83A69-31B3-6340-9536-EA01CA728DCD}"/>
              </a:ext>
            </a:extLst>
          </p:cNvPr>
          <p:cNvSpPr/>
          <p:nvPr/>
        </p:nvSpPr>
        <p:spPr>
          <a:xfrm>
            <a:off x="5910068" y="6519474"/>
            <a:ext cx="9215437" cy="276999"/>
          </a:xfrm>
          <a:prstGeom prst="rect">
            <a:avLst/>
          </a:prstGeom>
        </p:spPr>
        <p:txBody>
          <a:bodyPr wrap="square">
            <a:spAutoFit/>
          </a:bodyPr>
          <a:lstStyle/>
          <a:p>
            <a:pPr lvl="3"/>
            <a:r>
              <a:rPr lang="en-US" sz="1200" dirty="0">
                <a:solidFill>
                  <a:srgbClr val="000000"/>
                </a:solidFill>
                <a:latin typeface="Arial" panose="020B0604020202020204" pitchFamily="34" charset="0"/>
              </a:rPr>
              <a:t>Retrieved 10/21 from </a:t>
            </a:r>
            <a:r>
              <a:rPr lang="en-US" sz="1200" dirty="0" err="1">
                <a:solidFill>
                  <a:srgbClr val="000000"/>
                </a:solidFill>
                <a:latin typeface="Arial" panose="020B0604020202020204" pitchFamily="34" charset="0"/>
              </a:rPr>
              <a:t>SpecialEdConnections:Smart</a:t>
            </a:r>
            <a:r>
              <a:rPr lang="en-US" sz="1200" dirty="0">
                <a:solidFill>
                  <a:srgbClr val="000000"/>
                </a:solidFill>
                <a:latin typeface="Arial" panose="020B0604020202020204" pitchFamily="34" charset="0"/>
              </a:rPr>
              <a:t> Starts IEP Goals</a:t>
            </a:r>
            <a:endParaRPr lang="en-US" sz="1200" dirty="0"/>
          </a:p>
        </p:txBody>
      </p:sp>
    </p:spTree>
    <p:extLst>
      <p:ext uri="{BB962C8B-B14F-4D97-AF65-F5344CB8AC3E}">
        <p14:creationId xmlns:p14="http://schemas.microsoft.com/office/powerpoint/2010/main" val="2183699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539D2E-9357-447E-AC19-FD10D5C29C49}"/>
              </a:ext>
            </a:extLst>
          </p:cNvPr>
          <p:cNvSpPr>
            <a:spLocks noGrp="1"/>
          </p:cNvSpPr>
          <p:nvPr>
            <p:ph sz="quarter" idx="10"/>
          </p:nvPr>
        </p:nvSpPr>
        <p:spPr/>
        <p:txBody>
          <a:bodyPr/>
          <a:lstStyle/>
          <a:p>
            <a:pPr lvl="1"/>
            <a:r>
              <a:rPr lang="en-US" b="0" i="0" dirty="0">
                <a:solidFill>
                  <a:srgbClr val="000000"/>
                </a:solidFill>
                <a:effectLst/>
                <a:latin typeface="Arial" panose="020B0604020202020204" pitchFamily="34" charset="0"/>
              </a:rPr>
              <a:t>If a student's annual IEP goals appear substantially similar or the same year-to-year, that's a red flag that the student may not be receiving FAPE. </a:t>
            </a:r>
            <a:r>
              <a:rPr lang="en-US" sz="1800" b="0" i="1" dirty="0">
                <a:solidFill>
                  <a:srgbClr val="000000"/>
                </a:solidFill>
                <a:effectLst/>
                <a:latin typeface="Arial" panose="020B0604020202020204" pitchFamily="34" charset="0"/>
              </a:rPr>
              <a:t>See, e.g. Damarcus S. v. District of Columbia</a:t>
            </a:r>
            <a:r>
              <a:rPr lang="en-US" sz="1800" b="0" i="0" dirty="0">
                <a:solidFill>
                  <a:srgbClr val="000000"/>
                </a:solidFill>
                <a:effectLst/>
                <a:latin typeface="Arial" panose="020B0604020202020204" pitchFamily="34" charset="0"/>
              </a:rPr>
              <a:t>,</a:t>
            </a:r>
            <a:r>
              <a:rPr lang="en-US" sz="1800" b="0" i="0" u="sng" dirty="0">
                <a:solidFill>
                  <a:srgbClr val="0000FF"/>
                </a:solidFill>
                <a:effectLst/>
                <a:latin typeface="Arial" panose="020B0604020202020204" pitchFamily="34" charset="0"/>
                <a:hlinkClick r:id="rId2"/>
              </a:rPr>
              <a:t> 67 IDELR 239 </a:t>
            </a:r>
            <a:r>
              <a:rPr lang="en-US" sz="1800" b="0" i="0" dirty="0">
                <a:solidFill>
                  <a:srgbClr val="000000"/>
                </a:solidFill>
                <a:effectLst/>
                <a:latin typeface="Arial" panose="020B0604020202020204" pitchFamily="34" charset="0"/>
              </a:rPr>
              <a:t>(D.D.C. 2016) (The fact that an IEP team repeated a District of Columbia student's goals across multiple IEPs was a good indication that the IEPs weren't designed to produce progress.). </a:t>
            </a:r>
          </a:p>
          <a:p>
            <a:pPr marL="457200" lvl="1" indent="0">
              <a:buNone/>
            </a:pPr>
            <a:endParaRPr lang="en-US" b="0" i="0" dirty="0">
              <a:solidFill>
                <a:srgbClr val="000000"/>
              </a:solidFill>
              <a:effectLst/>
              <a:latin typeface="Arial" panose="020B0604020202020204" pitchFamily="34" charset="0"/>
            </a:endParaRPr>
          </a:p>
          <a:p>
            <a:pPr lvl="1"/>
            <a:r>
              <a:rPr lang="en-US" b="0" i="1" dirty="0">
                <a:solidFill>
                  <a:srgbClr val="000000"/>
                </a:solidFill>
                <a:effectLst/>
                <a:latin typeface="Arial" panose="020B0604020202020204" pitchFamily="34" charset="0"/>
              </a:rPr>
              <a:t>BUT- </a:t>
            </a:r>
            <a:r>
              <a:rPr lang="en-US" b="0" i="0" dirty="0">
                <a:solidFill>
                  <a:srgbClr val="000000"/>
                </a:solidFill>
                <a:effectLst/>
                <a:latin typeface="Arial" panose="020B0604020202020204" pitchFamily="34" charset="0"/>
              </a:rPr>
              <a:t>The parents of a child with ADHD and specific learning disabilities could not convince the 3d Circuit that the repetition of their daughter's annual goals in two successive IEPs established a denial of FAPE. Noting that the student's baseline performance improved during that time, the 3d Circuit held that the student made progress that was appropriate in light of her circumstances. </a:t>
            </a:r>
            <a:r>
              <a:rPr lang="en-US" sz="1800" i="1" dirty="0">
                <a:solidFill>
                  <a:srgbClr val="000000"/>
                </a:solidFill>
                <a:latin typeface="Arial" panose="020B0604020202020204" pitchFamily="34" charset="0"/>
              </a:rPr>
              <a:t>see K.D. v. </a:t>
            </a:r>
            <a:r>
              <a:rPr lang="en-US" sz="1800" i="1" dirty="0" err="1">
                <a:solidFill>
                  <a:srgbClr val="000000"/>
                </a:solidFill>
                <a:latin typeface="Arial" panose="020B0604020202020204" pitchFamily="34" charset="0"/>
              </a:rPr>
              <a:t>Downington</a:t>
            </a:r>
            <a:r>
              <a:rPr lang="en-US" sz="1800" i="1" dirty="0">
                <a:solidFill>
                  <a:srgbClr val="000000"/>
                </a:solidFill>
                <a:latin typeface="Arial" panose="020B0604020202020204" pitchFamily="34" charset="0"/>
              </a:rPr>
              <a:t> Area Sch. Dist.,</a:t>
            </a:r>
            <a:r>
              <a:rPr lang="en-US" sz="1800" dirty="0">
                <a:solidFill>
                  <a:srgbClr val="000000"/>
                </a:solidFill>
                <a:latin typeface="Arial" panose="020B0604020202020204" pitchFamily="34" charset="0"/>
              </a:rPr>
              <a:t> </a:t>
            </a:r>
            <a:r>
              <a:rPr lang="en-US" sz="1800" u="sng" dirty="0">
                <a:solidFill>
                  <a:srgbClr val="0000FF"/>
                </a:solidFill>
                <a:latin typeface="Arial" panose="020B0604020202020204" pitchFamily="34" charset="0"/>
                <a:hlinkClick r:id="rId3"/>
              </a:rPr>
              <a:t>72 IDELR 261 </a:t>
            </a:r>
            <a:r>
              <a:rPr lang="en-US" sz="1800" dirty="0">
                <a:solidFill>
                  <a:srgbClr val="000000"/>
                </a:solidFill>
                <a:latin typeface="Arial" panose="020B0604020202020204" pitchFamily="34" charset="0"/>
              </a:rPr>
              <a:t>(3d Cir. 2018)</a:t>
            </a:r>
            <a:endParaRPr lang="en-US" sz="1800" b="0" i="0" dirty="0">
              <a:solidFill>
                <a:srgbClr val="000000"/>
              </a:solidFill>
              <a:effectLst/>
              <a:latin typeface="Arial" panose="020B0604020202020204" pitchFamily="34" charset="0"/>
            </a:endParaRPr>
          </a:p>
          <a:p>
            <a:pPr lvl="1"/>
            <a:endParaRPr lang="en-US" sz="1800" dirty="0">
              <a:solidFill>
                <a:srgbClr val="000000"/>
              </a:solidFill>
              <a:latin typeface="Arial" panose="020B0604020202020204" pitchFamily="34" charset="0"/>
            </a:endParaRPr>
          </a:p>
        </p:txBody>
      </p:sp>
      <p:sp>
        <p:nvSpPr>
          <p:cNvPr id="3" name="Title 2">
            <a:extLst>
              <a:ext uri="{FF2B5EF4-FFF2-40B4-BE49-F238E27FC236}">
                <a16:creationId xmlns:a16="http://schemas.microsoft.com/office/drawing/2014/main" id="{94EB7EA0-421D-42AC-9203-ECAFEB366FD4}"/>
              </a:ext>
            </a:extLst>
          </p:cNvPr>
          <p:cNvSpPr>
            <a:spLocks noGrp="1"/>
          </p:cNvSpPr>
          <p:nvPr>
            <p:ph type="title"/>
          </p:nvPr>
        </p:nvSpPr>
        <p:spPr/>
        <p:txBody>
          <a:bodyPr>
            <a:normAutofit/>
          </a:bodyPr>
          <a:lstStyle/>
          <a:p>
            <a:pPr lvl="1"/>
            <a:r>
              <a:rPr lang="en-US" sz="3600" dirty="0">
                <a:solidFill>
                  <a:srgbClr val="0070C0"/>
                </a:solidFill>
              </a:rPr>
              <a:t>Can IEP goals be recycled each year? </a:t>
            </a:r>
          </a:p>
        </p:txBody>
      </p:sp>
      <p:sp>
        <p:nvSpPr>
          <p:cNvPr id="4" name="Rectangle 3">
            <a:extLst>
              <a:ext uri="{FF2B5EF4-FFF2-40B4-BE49-F238E27FC236}">
                <a16:creationId xmlns:a16="http://schemas.microsoft.com/office/drawing/2014/main" id="{41922D3A-DD10-0740-A637-085572C3A7C7}"/>
              </a:ext>
            </a:extLst>
          </p:cNvPr>
          <p:cNvSpPr/>
          <p:nvPr/>
        </p:nvSpPr>
        <p:spPr>
          <a:xfrm>
            <a:off x="6338596" y="6578600"/>
            <a:ext cx="6096000" cy="492443"/>
          </a:xfrm>
          <a:prstGeom prst="rect">
            <a:avLst/>
          </a:prstGeom>
        </p:spPr>
        <p:txBody>
          <a:bodyPr>
            <a:spAutoFit/>
          </a:bodyPr>
          <a:lstStyle/>
          <a:p>
            <a:pPr lvl="2"/>
            <a:r>
              <a:rPr lang="en-US" sz="1200" dirty="0">
                <a:solidFill>
                  <a:srgbClr val="000000"/>
                </a:solidFill>
                <a:latin typeface="Arial" panose="020B0604020202020204" pitchFamily="34" charset="0"/>
              </a:rPr>
              <a:t>Retrieved 10/21 from </a:t>
            </a:r>
            <a:r>
              <a:rPr lang="en-US" sz="1200" dirty="0" err="1">
                <a:solidFill>
                  <a:srgbClr val="000000"/>
                </a:solidFill>
                <a:latin typeface="Arial" panose="020B0604020202020204" pitchFamily="34" charset="0"/>
              </a:rPr>
              <a:t>SpecialEdConnections:Smart</a:t>
            </a:r>
            <a:r>
              <a:rPr lang="en-US" sz="1200" dirty="0">
                <a:solidFill>
                  <a:srgbClr val="000000"/>
                </a:solidFill>
                <a:latin typeface="Arial" panose="020B0604020202020204" pitchFamily="34" charset="0"/>
              </a:rPr>
              <a:t> Starts IEP Goals</a:t>
            </a:r>
            <a:endParaRPr lang="en-US" sz="1200" dirty="0"/>
          </a:p>
          <a:p>
            <a:pPr lvl="2"/>
            <a:endParaRPr lang="en-US" sz="1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578843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94E94C-3D49-450B-A689-5B4E1E94A94C}"/>
              </a:ext>
            </a:extLst>
          </p:cNvPr>
          <p:cNvSpPr>
            <a:spLocks noGrp="1"/>
          </p:cNvSpPr>
          <p:nvPr>
            <p:ph sz="quarter" idx="10"/>
          </p:nvPr>
        </p:nvSpPr>
        <p:spPr/>
        <p:txBody>
          <a:bodyPr/>
          <a:lstStyle/>
          <a:p>
            <a:pPr marL="0" indent="0">
              <a:buNone/>
            </a:pPr>
            <a:endParaRPr lang="en-US" dirty="0"/>
          </a:p>
          <a:p>
            <a:r>
              <a:rPr lang="en-US" dirty="0"/>
              <a:t>LRP </a:t>
            </a:r>
            <a:r>
              <a:rPr lang="en-US" dirty="0" err="1"/>
              <a:t>SpecialEdConnections</a:t>
            </a:r>
            <a:r>
              <a:rPr lang="en-US" dirty="0"/>
              <a:t>: Smart Starts Annual Goals</a:t>
            </a:r>
          </a:p>
          <a:p>
            <a:endParaRPr lang="en-US" dirty="0"/>
          </a:p>
          <a:p>
            <a:r>
              <a:rPr lang="en-US" dirty="0" err="1"/>
              <a:t>Parentcenterhub.org</a:t>
            </a:r>
            <a:r>
              <a:rPr lang="en-US" dirty="0"/>
              <a:t>: </a:t>
            </a:r>
            <a:r>
              <a:rPr lang="en-US" dirty="0">
                <a:hlinkClick r:id="rId2"/>
              </a:rPr>
              <a:t>https://www.parentcenterhub.org/iepgoals/</a:t>
            </a:r>
            <a:r>
              <a:rPr lang="en-US" dirty="0"/>
              <a:t> </a:t>
            </a:r>
          </a:p>
          <a:p>
            <a:endParaRPr lang="en-US" dirty="0"/>
          </a:p>
          <a:p>
            <a:r>
              <a:rPr lang="en-US" dirty="0"/>
              <a:t>Understood.org : </a:t>
            </a:r>
            <a:r>
              <a:rPr lang="en-US" dirty="0">
                <a:hlinkClick r:id="rId3"/>
              </a:rPr>
              <a:t>https://www.understood.org/articles/en/how-to-tell-if-your-childs-iep-goals-are-smart</a:t>
            </a:r>
            <a:endParaRPr lang="en-US" dirty="0"/>
          </a:p>
          <a:p>
            <a:pPr marL="0" indent="0">
              <a:buNone/>
            </a:pPr>
            <a:endParaRPr lang="en-US" dirty="0"/>
          </a:p>
        </p:txBody>
      </p:sp>
      <p:sp>
        <p:nvSpPr>
          <p:cNvPr id="3" name="Title 2">
            <a:extLst>
              <a:ext uri="{FF2B5EF4-FFF2-40B4-BE49-F238E27FC236}">
                <a16:creationId xmlns:a16="http://schemas.microsoft.com/office/drawing/2014/main" id="{88180097-94F5-4C21-810B-E7B9D4B90EEF}"/>
              </a:ext>
            </a:extLst>
          </p:cNvPr>
          <p:cNvSpPr>
            <a:spLocks noGrp="1"/>
          </p:cNvSpPr>
          <p:nvPr>
            <p:ph type="title"/>
          </p:nvPr>
        </p:nvSpPr>
        <p:spPr/>
        <p:txBody>
          <a:bodyPr/>
          <a:lstStyle/>
          <a:p>
            <a:r>
              <a:rPr lang="en-US" dirty="0"/>
              <a:t>SMART Goal Resources</a:t>
            </a:r>
          </a:p>
        </p:txBody>
      </p:sp>
    </p:spTree>
    <p:extLst>
      <p:ext uri="{BB962C8B-B14F-4D97-AF65-F5344CB8AC3E}">
        <p14:creationId xmlns:p14="http://schemas.microsoft.com/office/powerpoint/2010/main" val="691656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r>
              <a:rPr lang="en-US" dirty="0"/>
              <a:t>PDF Link:  </a:t>
            </a:r>
            <a:r>
              <a:rPr lang="en-US" dirty="0">
                <a:hlinkClick r:id="rId3"/>
              </a:rPr>
              <a:t>https://dese.mo.gov/media/pdf/smart-goal-rubric-pdf</a:t>
            </a:r>
            <a:endParaRPr lang="en-US" dirty="0"/>
          </a:p>
          <a:p>
            <a:endParaRPr lang="en-US" dirty="0"/>
          </a:p>
          <a:p>
            <a:r>
              <a:rPr lang="en-US" dirty="0"/>
              <a:t>Word Link found under Topic Resources: </a:t>
            </a:r>
            <a:r>
              <a:rPr lang="en-US" dirty="0">
                <a:hlinkClick r:id="rId4"/>
              </a:rPr>
              <a:t>https://dese.mo.gov/special-education/effective-practices/special-education-directors</a:t>
            </a:r>
            <a:endParaRPr lang="en-US" dirty="0"/>
          </a:p>
          <a:p>
            <a:endParaRPr lang="en-US" dirty="0"/>
          </a:p>
        </p:txBody>
      </p:sp>
      <p:sp>
        <p:nvSpPr>
          <p:cNvPr id="3" name="Title 2"/>
          <p:cNvSpPr>
            <a:spLocks noGrp="1"/>
          </p:cNvSpPr>
          <p:nvPr>
            <p:ph type="title"/>
          </p:nvPr>
        </p:nvSpPr>
        <p:spPr/>
        <p:txBody>
          <a:bodyPr/>
          <a:lstStyle/>
          <a:p>
            <a:r>
              <a:rPr lang="en-US" dirty="0"/>
              <a:t>S.M.A.R.T. Goal Rubric </a:t>
            </a:r>
          </a:p>
        </p:txBody>
      </p:sp>
    </p:spTree>
    <p:extLst>
      <p:ext uri="{BB962C8B-B14F-4D97-AF65-F5344CB8AC3E}">
        <p14:creationId xmlns:p14="http://schemas.microsoft.com/office/powerpoint/2010/main" val="2466210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lnSpcReduction="10000"/>
          </a:bodyPr>
          <a:lstStyle/>
          <a:p>
            <a:pPr marL="0" indent="0">
              <a:buNone/>
            </a:pPr>
            <a:r>
              <a:rPr lang="en-US" b="1" dirty="0"/>
              <a:t>READING - </a:t>
            </a:r>
            <a:endParaRPr lang="en-US" dirty="0"/>
          </a:p>
          <a:p>
            <a:pPr lvl="0"/>
            <a:r>
              <a:rPr lang="en-US" dirty="0"/>
              <a:t>Basic Reading skills include phonemic awareness, sight word recognition, phonic and word analysis, Essential skills include identification of individual sounds, and the ability to manipulate them. Identification of printed letters, and sounds associated with letters, and decoding of written language.</a:t>
            </a:r>
          </a:p>
          <a:p>
            <a:pPr lvl="0"/>
            <a:r>
              <a:rPr lang="en-US" dirty="0"/>
              <a:t>Reading Comprehension: ability to process text, understand its meaning, and integrate what the reader already knows. Skills within reading comprehension include fact/opinion, prediction of outcomes, sequencing, evaluate, main idea, cause/effect, basic recall of details, stating inferential and literal facts.</a:t>
            </a:r>
          </a:p>
          <a:p>
            <a:pPr lvl="0"/>
            <a:r>
              <a:rPr lang="en-US" dirty="0"/>
              <a:t>Reading Fluency:  ability to read like you speak.  Accuracy rate, proper expression, speed. </a:t>
            </a:r>
          </a:p>
          <a:p>
            <a:endParaRPr lang="en-US" dirty="0"/>
          </a:p>
        </p:txBody>
      </p:sp>
      <p:sp>
        <p:nvSpPr>
          <p:cNvPr id="2" name="Title 1"/>
          <p:cNvSpPr>
            <a:spLocks noGrp="1"/>
          </p:cNvSpPr>
          <p:nvPr>
            <p:ph type="title"/>
          </p:nvPr>
        </p:nvSpPr>
        <p:spPr/>
        <p:txBody>
          <a:bodyPr/>
          <a:lstStyle/>
          <a:p>
            <a:r>
              <a:rPr lang="en-US" b="1" u="sng" dirty="0"/>
              <a:t>Definitions: </a:t>
            </a:r>
            <a:endParaRPr lang="en-US" dirty="0"/>
          </a:p>
        </p:txBody>
      </p:sp>
    </p:spTree>
    <p:extLst>
      <p:ext uri="{BB962C8B-B14F-4D97-AF65-F5344CB8AC3E}">
        <p14:creationId xmlns:p14="http://schemas.microsoft.com/office/powerpoint/2010/main" val="3549678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fontScale="85000" lnSpcReduction="20000"/>
          </a:bodyPr>
          <a:lstStyle/>
          <a:p>
            <a:pPr marL="0" indent="0">
              <a:buNone/>
            </a:pPr>
            <a:r>
              <a:rPr lang="en-US" b="1" dirty="0"/>
              <a:t>WRITTEN EXPRESSION:  </a:t>
            </a:r>
            <a:endParaRPr lang="en-US" dirty="0"/>
          </a:p>
          <a:p>
            <a:pPr lvl="0"/>
            <a:r>
              <a:rPr lang="en-US" dirty="0"/>
              <a:t>Highly complex, cognitive, self-directed process, including planning, translating (drafting), review and revising.</a:t>
            </a:r>
          </a:p>
          <a:p>
            <a:pPr lvl="0"/>
            <a:r>
              <a:rPr lang="en-US" dirty="0"/>
              <a:t>Skills include: grammar, composition, organization of writing, ideas, voice, word choice, sentence fluency, spelling, punctuation, sentence and paragraph structures, types of writing (entertainment, factual, biography), editing, and revisions. </a:t>
            </a:r>
          </a:p>
          <a:p>
            <a:pPr marL="0" indent="0">
              <a:buNone/>
            </a:pPr>
            <a:r>
              <a:rPr lang="en-US" b="1" dirty="0"/>
              <a:t>MATHEMATICS:  </a:t>
            </a:r>
            <a:endParaRPr lang="en-US" dirty="0"/>
          </a:p>
          <a:p>
            <a:pPr lvl="0"/>
            <a:r>
              <a:rPr lang="en-US" dirty="0"/>
              <a:t>Math Calculation: count, objects, compute simple math facts and operations.   Skills:  basic addition, subtraction, multiplication, division facts; step-by-step processes with 1,2,3 digits…</a:t>
            </a:r>
          </a:p>
          <a:p>
            <a:pPr lvl="0"/>
            <a:r>
              <a:rPr lang="en-US" dirty="0"/>
              <a:t>Math Problem Solving: examining questions to find the key ideas choosing appropriate strategy, doing the math facts, finding the answer and rechecking.  Skills: interpreting charts/graphs, money, multiple step word problems, higher thinking math, algebra, geometry. </a:t>
            </a:r>
          </a:p>
        </p:txBody>
      </p:sp>
      <p:sp>
        <p:nvSpPr>
          <p:cNvPr id="2" name="Title 1"/>
          <p:cNvSpPr>
            <a:spLocks noGrp="1"/>
          </p:cNvSpPr>
          <p:nvPr>
            <p:ph type="title"/>
          </p:nvPr>
        </p:nvSpPr>
        <p:spPr/>
        <p:txBody>
          <a:bodyPr/>
          <a:lstStyle/>
          <a:p>
            <a:r>
              <a:rPr lang="en-US" b="1" dirty="0"/>
              <a:t>Definitions, continued</a:t>
            </a:r>
          </a:p>
        </p:txBody>
      </p:sp>
    </p:spTree>
    <p:extLst>
      <p:ext uri="{BB962C8B-B14F-4D97-AF65-F5344CB8AC3E}">
        <p14:creationId xmlns:p14="http://schemas.microsoft.com/office/powerpoint/2010/main" val="529921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marL="0" indent="0">
              <a:buNone/>
            </a:pPr>
            <a:r>
              <a:rPr lang="en-US" b="1" dirty="0"/>
              <a:t>BEHAVIOR/SOCIAL SKILLS: </a:t>
            </a:r>
            <a:endParaRPr lang="en-US" dirty="0"/>
          </a:p>
          <a:p>
            <a:pPr lvl="0"/>
            <a:r>
              <a:rPr lang="en-US" dirty="0"/>
              <a:t>SKILLS used daily to interact and communicate appropriately with others, includes verbal and nonverbal communication, body language, facial expressions, gestures. </a:t>
            </a:r>
          </a:p>
          <a:p>
            <a:pPr lvl="0"/>
            <a:r>
              <a:rPr lang="en-US" dirty="0"/>
              <a:t>Skills:  show empathy, group activities, solve own problems, conflict resolution, relationship management, respect, active listening, and effective communication. </a:t>
            </a:r>
          </a:p>
          <a:p>
            <a:pPr marL="0" indent="0">
              <a:buNone/>
            </a:pPr>
            <a:endParaRPr lang="en-US" dirty="0"/>
          </a:p>
        </p:txBody>
      </p:sp>
      <p:sp>
        <p:nvSpPr>
          <p:cNvPr id="2" name="Title 1"/>
          <p:cNvSpPr>
            <a:spLocks noGrp="1"/>
          </p:cNvSpPr>
          <p:nvPr>
            <p:ph type="title"/>
          </p:nvPr>
        </p:nvSpPr>
        <p:spPr/>
        <p:txBody>
          <a:bodyPr/>
          <a:lstStyle/>
          <a:p>
            <a:r>
              <a:rPr lang="en-US" b="1" dirty="0"/>
              <a:t>Definitions, Continued</a:t>
            </a:r>
          </a:p>
        </p:txBody>
      </p:sp>
    </p:spTree>
    <p:extLst>
      <p:ext uri="{BB962C8B-B14F-4D97-AF65-F5344CB8AC3E}">
        <p14:creationId xmlns:p14="http://schemas.microsoft.com/office/powerpoint/2010/main" val="41496748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01805"/>
            <a:ext cx="12192000" cy="6959806"/>
          </a:xfrm>
          <a:prstGeom prst="rect">
            <a:avLst/>
          </a:prstGeom>
        </p:spPr>
      </p:pic>
    </p:spTree>
    <p:extLst>
      <p:ext uri="{BB962C8B-B14F-4D97-AF65-F5344CB8AC3E}">
        <p14:creationId xmlns:p14="http://schemas.microsoft.com/office/powerpoint/2010/main" val="268388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634436-73EE-4D61-8984-9C87BD133558}"/>
              </a:ext>
            </a:extLst>
          </p:cNvPr>
          <p:cNvSpPr>
            <a:spLocks noGrp="1"/>
          </p:cNvSpPr>
          <p:nvPr>
            <p:ph sz="quarter" idx="10"/>
          </p:nvPr>
        </p:nvSpPr>
        <p:spPr>
          <a:xfrm>
            <a:off x="0" y="2159000"/>
            <a:ext cx="11988800" cy="4419600"/>
          </a:xfrm>
        </p:spPr>
        <p:txBody>
          <a:bodyPr>
            <a:normAutofit lnSpcReduction="10000"/>
          </a:bodyPr>
          <a:lstStyle/>
          <a:p>
            <a:r>
              <a:rPr lang="en-US" dirty="0"/>
              <a:t>Present level of academic and functional performance statement (PLAAFP) provides the foundation for SMART goal development</a:t>
            </a:r>
          </a:p>
          <a:p>
            <a:r>
              <a:rPr lang="en-US" dirty="0"/>
              <a:t>The quality and appropriateness of SMART goals is directly linked to the quality and appropriateness of PLAFFP statement in IEP</a:t>
            </a:r>
          </a:p>
          <a:p>
            <a:pPr lvl="1"/>
            <a:r>
              <a:rPr lang="en-US" dirty="0"/>
              <a:t>A well written PLAAFP = SMART goals that provide FAPE and educational benefit</a:t>
            </a:r>
          </a:p>
          <a:p>
            <a:pPr lvl="1"/>
            <a:r>
              <a:rPr lang="en-US" dirty="0"/>
              <a:t>A poorly written PLAAFP = SMART goals that will most likely not provide FAPE or provide educational benefit</a:t>
            </a:r>
          </a:p>
          <a:p>
            <a:r>
              <a:rPr lang="en-US" dirty="0"/>
              <a:t>The foundation for the PLAAFP is the evaluation report</a:t>
            </a:r>
          </a:p>
          <a:p>
            <a:pPr lvl="1"/>
            <a:r>
              <a:rPr lang="en-US" dirty="0"/>
              <a:t>Poorly written evaluation report=&gt; weak PLAFFP=&gt;  “non” SMART goals</a:t>
            </a:r>
          </a:p>
          <a:p>
            <a:pPr lvl="1"/>
            <a:r>
              <a:rPr lang="en-US" dirty="0"/>
              <a:t>Comprehensive evaluation report =&gt;data rich, comprehensive PLAAFP=&gt; SMART Goals</a:t>
            </a:r>
          </a:p>
          <a:p>
            <a:r>
              <a:rPr lang="en-US" dirty="0"/>
              <a:t>Remember the Golden Thread </a:t>
            </a:r>
          </a:p>
          <a:p>
            <a:pPr lvl="1"/>
            <a:endParaRPr lang="en-US" dirty="0"/>
          </a:p>
          <a:p>
            <a:endParaRPr lang="en-US" dirty="0"/>
          </a:p>
        </p:txBody>
      </p:sp>
      <p:sp>
        <p:nvSpPr>
          <p:cNvPr id="3" name="Title 2">
            <a:extLst>
              <a:ext uri="{FF2B5EF4-FFF2-40B4-BE49-F238E27FC236}">
                <a16:creationId xmlns:a16="http://schemas.microsoft.com/office/drawing/2014/main" id="{7D3D42D0-7195-4A77-96C9-31AE2B0757C9}"/>
              </a:ext>
            </a:extLst>
          </p:cNvPr>
          <p:cNvSpPr>
            <a:spLocks noGrp="1"/>
          </p:cNvSpPr>
          <p:nvPr>
            <p:ph type="title"/>
          </p:nvPr>
        </p:nvSpPr>
        <p:spPr/>
        <p:txBody>
          <a:bodyPr/>
          <a:lstStyle/>
          <a:p>
            <a:r>
              <a:rPr lang="en-US" dirty="0"/>
              <a:t>SMART Goals: A Few Reminders</a:t>
            </a:r>
          </a:p>
        </p:txBody>
      </p:sp>
    </p:spTree>
    <p:extLst>
      <p:ext uri="{BB962C8B-B14F-4D97-AF65-F5344CB8AC3E}">
        <p14:creationId xmlns:p14="http://schemas.microsoft.com/office/powerpoint/2010/main" val="26597493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AA61C5-2EE2-F24F-A5FB-F54779004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86" y="1"/>
            <a:ext cx="12383386" cy="6858000"/>
          </a:xfrm>
          <a:prstGeom prst="rect">
            <a:avLst/>
          </a:prstGeom>
        </p:spPr>
      </p:pic>
    </p:spTree>
    <p:extLst>
      <p:ext uri="{BB962C8B-B14F-4D97-AF65-F5344CB8AC3E}">
        <p14:creationId xmlns:p14="http://schemas.microsoft.com/office/powerpoint/2010/main" val="2932013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7561"/>
            <a:ext cx="12192001" cy="6865561"/>
          </a:xfrm>
          <a:prstGeom prst="rect">
            <a:avLst/>
          </a:prstGeom>
        </p:spPr>
      </p:pic>
    </p:spTree>
    <p:extLst>
      <p:ext uri="{BB962C8B-B14F-4D97-AF65-F5344CB8AC3E}">
        <p14:creationId xmlns:p14="http://schemas.microsoft.com/office/powerpoint/2010/main" val="10174888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3653" y="0"/>
            <a:ext cx="12455653" cy="6858000"/>
          </a:xfrm>
          <a:prstGeom prst="rect">
            <a:avLst/>
          </a:prstGeom>
        </p:spPr>
      </p:pic>
    </p:spTree>
    <p:extLst>
      <p:ext uri="{BB962C8B-B14F-4D97-AF65-F5344CB8AC3E}">
        <p14:creationId xmlns:p14="http://schemas.microsoft.com/office/powerpoint/2010/main" val="1313658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F0550D-ECB6-0F42-8988-B8FA6755E0B1}"/>
              </a:ext>
            </a:extLst>
          </p:cNvPr>
          <p:cNvSpPr>
            <a:spLocks noGrp="1"/>
          </p:cNvSpPr>
          <p:nvPr>
            <p:ph sz="quarter" idx="10"/>
          </p:nvPr>
        </p:nvSpPr>
        <p:spPr/>
        <p:txBody>
          <a:bodyPr>
            <a:normAutofit/>
          </a:bodyPr>
          <a:lstStyle/>
          <a:p>
            <a:r>
              <a:rPr lang="en-US" dirty="0"/>
              <a:t>Top 10 out of Compliance List (annually)</a:t>
            </a:r>
          </a:p>
          <a:p>
            <a:r>
              <a:rPr lang="en-US" dirty="0"/>
              <a:t>Present level of academic and functional performance statement (PLAAFP) provides the foundation for SMART goal development</a:t>
            </a:r>
          </a:p>
          <a:p>
            <a:r>
              <a:rPr lang="en-US" dirty="0"/>
              <a:t>Address both academic and functional needs of the student</a:t>
            </a:r>
          </a:p>
          <a:p>
            <a:r>
              <a:rPr lang="en-US" dirty="0"/>
              <a:t>Written in terms parents and educators can understand. </a:t>
            </a:r>
          </a:p>
          <a:p>
            <a:r>
              <a:rPr lang="en-US" dirty="0"/>
              <a:t>Support participation &amp; progress in the general education curriculum.</a:t>
            </a:r>
          </a:p>
          <a:p>
            <a:r>
              <a:rPr lang="en-US" dirty="0"/>
              <a:t>Align and support with post secondary goals</a:t>
            </a:r>
          </a:p>
        </p:txBody>
      </p:sp>
      <p:sp>
        <p:nvSpPr>
          <p:cNvPr id="3" name="Title 2">
            <a:extLst>
              <a:ext uri="{FF2B5EF4-FFF2-40B4-BE49-F238E27FC236}">
                <a16:creationId xmlns:a16="http://schemas.microsoft.com/office/drawing/2014/main" id="{D14D11F3-8038-AC4D-A8DD-214E038DFE69}"/>
              </a:ext>
            </a:extLst>
          </p:cNvPr>
          <p:cNvSpPr>
            <a:spLocks noGrp="1"/>
          </p:cNvSpPr>
          <p:nvPr>
            <p:ph type="title"/>
          </p:nvPr>
        </p:nvSpPr>
        <p:spPr/>
        <p:txBody>
          <a:bodyPr/>
          <a:lstStyle/>
          <a:p>
            <a:r>
              <a:rPr lang="en-US" dirty="0"/>
              <a:t>In Summary</a:t>
            </a:r>
          </a:p>
        </p:txBody>
      </p:sp>
    </p:spTree>
    <p:extLst>
      <p:ext uri="{BB962C8B-B14F-4D97-AF65-F5344CB8AC3E}">
        <p14:creationId xmlns:p14="http://schemas.microsoft.com/office/powerpoint/2010/main" val="35224324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176000" y="279400"/>
            <a:ext cx="1016000" cy="366184"/>
          </a:xfrm>
          <a:prstGeom prst="rect">
            <a:avLst/>
          </a:prstGeom>
        </p:spPr>
        <p:txBody>
          <a:bodyPr/>
          <a:lstStyle/>
          <a:p>
            <a:fld id="{3B745311-16E5-4BEF-BFE6-36758A3427EB}" type="slidenum">
              <a:rPr lang="en-US" smtClean="0"/>
              <a:pPr/>
              <a:t>54</a:t>
            </a:fld>
            <a:endParaRPr lang="en-US" dirty="0"/>
          </a:p>
        </p:txBody>
      </p:sp>
      <p:sp>
        <p:nvSpPr>
          <p:cNvPr id="5" name="TextBox 4"/>
          <p:cNvSpPr txBox="1"/>
          <p:nvPr/>
        </p:nvSpPr>
        <p:spPr>
          <a:xfrm>
            <a:off x="711200" y="98189"/>
            <a:ext cx="6096000" cy="6247864"/>
          </a:xfrm>
          <a:prstGeom prst="rect">
            <a:avLst/>
          </a:prstGeom>
          <a:noFill/>
        </p:spPr>
        <p:txBody>
          <a:bodyPr wrap="square" rtlCol="0">
            <a:spAutoFit/>
          </a:bodyPr>
          <a:lstStyle/>
          <a:p>
            <a:pPr algn="ctr"/>
            <a:r>
              <a:rPr lang="en-US" sz="4800" dirty="0">
                <a:solidFill>
                  <a:srgbClr val="FF0000"/>
                </a:solidFill>
                <a:latin typeface="Apple Braille Pinpoint 8 Dot" pitchFamily="2" charset="0"/>
              </a:rPr>
              <a:t>Waterfall in the Chat</a:t>
            </a:r>
            <a:endParaRPr lang="en-US" sz="3200" dirty="0">
              <a:solidFill>
                <a:srgbClr val="FF0000"/>
              </a:solidFill>
            </a:endParaRPr>
          </a:p>
          <a:p>
            <a:endParaRPr lang="en-US" sz="3200" dirty="0">
              <a:solidFill>
                <a:srgbClr val="FF0000"/>
              </a:solidFill>
            </a:endParaRPr>
          </a:p>
          <a:p>
            <a:r>
              <a:rPr lang="en-US" sz="3200" dirty="0">
                <a:solidFill>
                  <a:srgbClr val="FF0000"/>
                </a:solidFill>
              </a:rPr>
              <a:t>DO NOT write until I say </a:t>
            </a:r>
            <a:r>
              <a:rPr lang="en-US" sz="3200" b="1" dirty="0">
                <a:solidFill>
                  <a:srgbClr val="008000"/>
                </a:solidFill>
              </a:rPr>
              <a:t>“GO!”</a:t>
            </a:r>
          </a:p>
          <a:p>
            <a:endParaRPr lang="en-US" sz="3200" b="1" dirty="0">
              <a:solidFill>
                <a:srgbClr val="008000"/>
              </a:solidFill>
            </a:endParaRPr>
          </a:p>
          <a:p>
            <a:r>
              <a:rPr lang="en-US" sz="3200" b="1" dirty="0"/>
              <a:t>In the chat, write one thing you need to focus on to increase compliance within the 200.810 Indicators for SMART Goals</a:t>
            </a:r>
            <a:endParaRPr lang="en-US" sz="3200" dirty="0"/>
          </a:p>
          <a:p>
            <a:r>
              <a:rPr lang="en-US" sz="3200" dirty="0"/>
              <a:t>I am going to give you 30 seconds to write </a:t>
            </a:r>
            <a:r>
              <a:rPr lang="en-US" sz="3200" b="1" u="sng" dirty="0"/>
              <a:t>but do not hit enter until I say GO</a:t>
            </a:r>
          </a:p>
          <a:p>
            <a:endParaRPr lang="en-US" sz="3200" dirty="0"/>
          </a:p>
        </p:txBody>
      </p:sp>
      <p:pic>
        <p:nvPicPr>
          <p:cNvPr id="6" name="Picture 2" descr="10 Spectacular and Stirring Waterfall Hikes in the USA">
            <a:extLst>
              <a:ext uri="{FF2B5EF4-FFF2-40B4-BE49-F238E27FC236}">
                <a16:creationId xmlns:a16="http://schemas.microsoft.com/office/drawing/2014/main" id="{6CE27DAC-FCB0-F04F-A8F9-C3BCFFF8E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0667" y="2101519"/>
            <a:ext cx="4741333"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567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yan Gosling Hey Girl 3 - Hey Girl, Keep working on those SMART goals You can do it.">
            <a:extLst>
              <a:ext uri="{FF2B5EF4-FFF2-40B4-BE49-F238E27FC236}">
                <a16:creationId xmlns:a16="http://schemas.microsoft.com/office/drawing/2014/main" id="{47CD849B-C5D5-EA49-B0B5-A4E036515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946149"/>
            <a:ext cx="5640388" cy="56403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3B9A59-18F8-0D4D-89A5-9FD9B1C7318A}"/>
              </a:ext>
            </a:extLst>
          </p:cNvPr>
          <p:cNvSpPr txBox="1"/>
          <p:nvPr/>
        </p:nvSpPr>
        <p:spPr>
          <a:xfrm>
            <a:off x="228599" y="3350844"/>
            <a:ext cx="3004457" cy="830997"/>
          </a:xfrm>
          <a:prstGeom prst="rect">
            <a:avLst/>
          </a:prstGeom>
          <a:noFill/>
        </p:spPr>
        <p:txBody>
          <a:bodyPr wrap="square" rtlCol="0">
            <a:spAutoFit/>
          </a:bodyPr>
          <a:lstStyle/>
          <a:p>
            <a:r>
              <a:rPr lang="en-US" sz="4800" dirty="0"/>
              <a:t>Questions?</a:t>
            </a:r>
          </a:p>
        </p:txBody>
      </p:sp>
    </p:spTree>
    <p:extLst>
      <p:ext uri="{BB962C8B-B14F-4D97-AF65-F5344CB8AC3E}">
        <p14:creationId xmlns:p14="http://schemas.microsoft.com/office/powerpoint/2010/main" val="4027596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49FF7-B73A-C647-9A08-F142DB0DF642}"/>
              </a:ext>
            </a:extLst>
          </p:cNvPr>
          <p:cNvSpPr>
            <a:spLocks noGrp="1"/>
          </p:cNvSpPr>
          <p:nvPr>
            <p:ph type="ctrTitle"/>
          </p:nvPr>
        </p:nvSpPr>
        <p:spPr>
          <a:xfrm>
            <a:off x="1509712" y="357188"/>
            <a:ext cx="9144000" cy="1223962"/>
          </a:xfrm>
        </p:spPr>
        <p:txBody>
          <a:bodyPr>
            <a:noAutofit/>
          </a:bodyPr>
          <a:lstStyle/>
          <a:p>
            <a:r>
              <a:rPr lang="en-US" sz="3600" dirty="0"/>
              <a:t>Please Contact your Special Education Compliance Consultants for Further Questions</a:t>
            </a:r>
          </a:p>
        </p:txBody>
      </p:sp>
      <p:sp>
        <p:nvSpPr>
          <p:cNvPr id="3" name="Subtitle 2">
            <a:extLst>
              <a:ext uri="{FF2B5EF4-FFF2-40B4-BE49-F238E27FC236}">
                <a16:creationId xmlns:a16="http://schemas.microsoft.com/office/drawing/2014/main" id="{F986D3B5-E48D-6A42-A259-8EE0A07C03F8}"/>
              </a:ext>
            </a:extLst>
          </p:cNvPr>
          <p:cNvSpPr>
            <a:spLocks noGrp="1"/>
          </p:cNvSpPr>
          <p:nvPr>
            <p:ph type="subTitle" idx="1"/>
          </p:nvPr>
        </p:nvSpPr>
        <p:spPr>
          <a:xfrm>
            <a:off x="1509712" y="1973264"/>
            <a:ext cx="9144000" cy="4884736"/>
          </a:xfrm>
        </p:spPr>
        <p:txBody>
          <a:bodyPr>
            <a:normAutofit/>
          </a:bodyPr>
          <a:lstStyle/>
          <a:p>
            <a:pPr algn="l"/>
            <a:r>
              <a:rPr lang="en-US" b="1" dirty="0"/>
              <a:t>Region 1: </a:t>
            </a:r>
            <a:r>
              <a:rPr lang="en-US" dirty="0"/>
              <a:t>Tiffiney Smith 		</a:t>
            </a:r>
            <a:r>
              <a:rPr lang="en-US" dirty="0">
                <a:hlinkClick r:id="rId3"/>
              </a:rPr>
              <a:t>tdsmith@semo.edu</a:t>
            </a:r>
            <a:endParaRPr lang="en-US" dirty="0"/>
          </a:p>
          <a:p>
            <a:pPr algn="l"/>
            <a:r>
              <a:rPr lang="en-US" b="1" dirty="0"/>
              <a:t>Region 2: </a:t>
            </a:r>
            <a:r>
              <a:rPr lang="en-US" dirty="0"/>
              <a:t>Lynn Lynch			</a:t>
            </a:r>
            <a:r>
              <a:rPr lang="en-US" dirty="0">
                <a:hlinkClick r:id="rId4"/>
              </a:rPr>
              <a:t>lynchly@missouri.edu</a:t>
            </a:r>
            <a:endParaRPr lang="en-US" dirty="0"/>
          </a:p>
          <a:p>
            <a:pPr algn="l"/>
            <a:r>
              <a:rPr lang="en-US" b="1" dirty="0"/>
              <a:t>Region 3:</a:t>
            </a:r>
            <a:r>
              <a:rPr lang="en-US" dirty="0"/>
              <a:t> Bailey Tennesen		</a:t>
            </a:r>
            <a:r>
              <a:rPr lang="en-US" dirty="0">
                <a:hlinkClick r:id="rId5"/>
              </a:rPr>
              <a:t>tennesenb@umkc.edu</a:t>
            </a:r>
            <a:endParaRPr lang="en-US" dirty="0"/>
          </a:p>
          <a:p>
            <a:pPr algn="l"/>
            <a:r>
              <a:rPr lang="en-US" b="1" dirty="0"/>
              <a:t>Region 4: </a:t>
            </a:r>
            <a:r>
              <a:rPr lang="en-US" dirty="0"/>
              <a:t>Joetta Walter		</a:t>
            </a:r>
            <a:r>
              <a:rPr lang="en-US" dirty="0">
                <a:hlinkClick r:id="rId6"/>
              </a:rPr>
              <a:t>jwalter@Truman.edu</a:t>
            </a:r>
            <a:endParaRPr lang="en-US" dirty="0"/>
          </a:p>
          <a:p>
            <a:pPr algn="l"/>
            <a:r>
              <a:rPr lang="en-US" b="1" dirty="0"/>
              <a:t>Region 5: </a:t>
            </a:r>
            <a:r>
              <a:rPr lang="en-US" dirty="0"/>
              <a:t>Lauren Struthers		</a:t>
            </a:r>
            <a:r>
              <a:rPr lang="en-US" dirty="0">
                <a:hlinkClick r:id="rId7"/>
              </a:rPr>
              <a:t>laurens@nwmissouri.edu</a:t>
            </a:r>
            <a:endParaRPr lang="en-US" dirty="0"/>
          </a:p>
          <a:p>
            <a:pPr algn="l"/>
            <a:r>
              <a:rPr lang="en-US" b="1" dirty="0"/>
              <a:t>Region 6: </a:t>
            </a:r>
            <a:r>
              <a:rPr lang="en-US" dirty="0"/>
              <a:t>Leasa Day			</a:t>
            </a:r>
            <a:r>
              <a:rPr lang="en-US" dirty="0">
                <a:hlinkClick r:id="rId8"/>
              </a:rPr>
              <a:t>ldnd3@mst.edu</a:t>
            </a:r>
            <a:endParaRPr lang="en-US" dirty="0"/>
          </a:p>
          <a:p>
            <a:pPr algn="l"/>
            <a:r>
              <a:rPr lang="en-US" b="1" dirty="0"/>
              <a:t>Region 7: </a:t>
            </a:r>
            <a:r>
              <a:rPr lang="en-US" dirty="0"/>
              <a:t>Amy Phipps			</a:t>
            </a:r>
            <a:r>
              <a:rPr lang="en-US" dirty="0">
                <a:hlinkClick r:id="rId9"/>
              </a:rPr>
              <a:t>amyphipps@missouristate.edu</a:t>
            </a:r>
            <a:endParaRPr lang="en-US" dirty="0"/>
          </a:p>
          <a:p>
            <a:pPr algn="l"/>
            <a:r>
              <a:rPr lang="en-US" b="1" dirty="0"/>
              <a:t>Region 8:</a:t>
            </a:r>
            <a:r>
              <a:rPr lang="en-US" dirty="0"/>
              <a:t> Jeanne Rothermel		</a:t>
            </a:r>
            <a:r>
              <a:rPr lang="en-US" dirty="0">
                <a:hlinkClick r:id="rId10"/>
              </a:rPr>
              <a:t>jrothermel@edplus.org</a:t>
            </a:r>
            <a:endParaRPr lang="en-US" dirty="0"/>
          </a:p>
          <a:p>
            <a:pPr algn="l"/>
            <a:r>
              <a:rPr lang="en-US" b="1" dirty="0"/>
              <a:t>Region 9: </a:t>
            </a:r>
            <a:r>
              <a:rPr lang="en-US" dirty="0"/>
              <a:t>Julie Harris			</a:t>
            </a:r>
            <a:r>
              <a:rPr lang="en-US" dirty="0">
                <a:hlinkClick r:id="rId11"/>
              </a:rPr>
              <a:t>jharris@ucmo.edu</a:t>
            </a:r>
            <a:r>
              <a:rPr lang="en-US" dirty="0"/>
              <a:t> </a:t>
            </a:r>
            <a:endParaRPr lang="en-US" b="1" dirty="0"/>
          </a:p>
          <a:p>
            <a:pPr algn="l"/>
            <a:endParaRPr lang="en-US" b="1" dirty="0"/>
          </a:p>
        </p:txBody>
      </p:sp>
    </p:spTree>
    <p:extLst>
      <p:ext uri="{BB962C8B-B14F-4D97-AF65-F5344CB8AC3E}">
        <p14:creationId xmlns:p14="http://schemas.microsoft.com/office/powerpoint/2010/main" val="39549183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a:t>SPP/APR Stakeholder Information</a:t>
            </a:r>
          </a:p>
        </p:txBody>
      </p:sp>
      <p:sp>
        <p:nvSpPr>
          <p:cNvPr id="4" name="Slide Number Placeholder 1"/>
          <p:cNvSpPr>
            <a:spLocks noGrp="1"/>
          </p:cNvSpPr>
          <p:nvPr>
            <p:ph type="sldNum" sz="quarter" idx="4"/>
          </p:nvPr>
        </p:nvSpPr>
        <p:spPr>
          <a:xfrm>
            <a:off x="11277600" y="261938"/>
            <a:ext cx="711200" cy="365125"/>
          </a:xfrm>
        </p:spPr>
        <p:txBody>
          <a:bodyPr/>
          <a:lstStyle/>
          <a:p>
            <a:pPr defTabSz="1219170"/>
            <a:fld id="{3B745311-16E5-4BEF-BFE6-36758A3427EB}" type="slidenum">
              <a:rPr lang="en-US">
                <a:solidFill>
                  <a:prstClr val="white"/>
                </a:solidFill>
                <a:latin typeface="Calibri"/>
              </a:rPr>
              <a:pPr defTabSz="1219170"/>
              <a:t>57</a:t>
            </a:fld>
            <a:endParaRPr lang="en-US" dirty="0">
              <a:solidFill>
                <a:prstClr val="white"/>
              </a:solidFill>
              <a:latin typeface="Calibri"/>
            </a:endParaRPr>
          </a:p>
        </p:txBody>
      </p:sp>
      <p:sp>
        <p:nvSpPr>
          <p:cNvPr id="3" name="Content Placeholder 2"/>
          <p:cNvSpPr>
            <a:spLocks noGrp="1"/>
          </p:cNvSpPr>
          <p:nvPr>
            <p:ph sz="quarter" idx="11"/>
          </p:nvPr>
        </p:nvSpPr>
        <p:spPr>
          <a:xfrm>
            <a:off x="203200" y="1092200"/>
            <a:ext cx="4876800" cy="5181600"/>
          </a:xfrm>
        </p:spPr>
        <p:txBody>
          <a:bodyPr>
            <a:normAutofit/>
          </a:bodyPr>
          <a:lstStyle/>
          <a:p>
            <a:r>
              <a:rPr lang="en-US" dirty="0"/>
              <a:t>Web page </a:t>
            </a:r>
          </a:p>
          <a:p>
            <a:pPr lvl="1"/>
            <a:r>
              <a:rPr lang="en-US" dirty="0"/>
              <a:t>Short videos</a:t>
            </a:r>
          </a:p>
          <a:p>
            <a:pPr lvl="1"/>
            <a:r>
              <a:rPr lang="en-US" dirty="0"/>
              <a:t>Presentation with notes</a:t>
            </a:r>
          </a:p>
          <a:p>
            <a:pPr lvl="1"/>
            <a:r>
              <a:rPr lang="en-US" dirty="0"/>
              <a:t>Feedback surveys</a:t>
            </a:r>
          </a:p>
          <a:p>
            <a:r>
              <a:rPr lang="en-US" dirty="0">
                <a:hlinkClick r:id="rId3"/>
              </a:rPr>
              <a:t>https://dese.mo.gov/spp-apr-stakeholder-information</a:t>
            </a:r>
            <a:endParaRPr lang="en-US" dirty="0"/>
          </a:p>
          <a:p>
            <a:pPr marL="150279" indent="0">
              <a:buNone/>
            </a:pPr>
            <a:endParaRPr lang="en-US" dirty="0"/>
          </a:p>
        </p:txBody>
      </p:sp>
      <p:pic>
        <p:nvPicPr>
          <p:cNvPr id="5" name="Picture 4"/>
          <p:cNvPicPr>
            <a:picLocks noChangeAspect="1"/>
          </p:cNvPicPr>
          <p:nvPr/>
        </p:nvPicPr>
        <p:blipFill>
          <a:blip r:embed="rId4"/>
          <a:stretch>
            <a:fillRect/>
          </a:stretch>
        </p:blipFill>
        <p:spPr>
          <a:xfrm>
            <a:off x="5486400" y="923237"/>
            <a:ext cx="6705600" cy="5940624"/>
          </a:xfrm>
          <a:prstGeom prst="rect">
            <a:avLst/>
          </a:prstGeom>
        </p:spPr>
      </p:pic>
      <p:sp>
        <p:nvSpPr>
          <p:cNvPr id="6" name="Oval 5"/>
          <p:cNvSpPr/>
          <p:nvPr/>
        </p:nvSpPr>
        <p:spPr>
          <a:xfrm>
            <a:off x="6604000" y="2760319"/>
            <a:ext cx="1016000" cy="304800"/>
          </a:xfrm>
          <a:prstGeom prst="ellipse">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4B8D"/>
              </a:solidFill>
              <a:latin typeface="Calibri"/>
            </a:endParaRPr>
          </a:p>
        </p:txBody>
      </p:sp>
      <p:sp>
        <p:nvSpPr>
          <p:cNvPr id="9" name="Oval 8"/>
          <p:cNvSpPr/>
          <p:nvPr/>
        </p:nvSpPr>
        <p:spPr>
          <a:xfrm>
            <a:off x="6283569" y="4468357"/>
            <a:ext cx="1219200" cy="354668"/>
          </a:xfrm>
          <a:prstGeom prst="ellipse">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4B8D"/>
              </a:solidFill>
              <a:latin typeface="Calibri"/>
            </a:endParaRPr>
          </a:p>
        </p:txBody>
      </p:sp>
      <p:sp>
        <p:nvSpPr>
          <p:cNvPr id="10" name="Oval 9"/>
          <p:cNvSpPr/>
          <p:nvPr/>
        </p:nvSpPr>
        <p:spPr>
          <a:xfrm>
            <a:off x="5588001" y="4805845"/>
            <a:ext cx="1906953" cy="313353"/>
          </a:xfrm>
          <a:prstGeom prst="ellipse">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4B8D"/>
              </a:solidFill>
              <a:latin typeface="Calibri"/>
            </a:endParaRPr>
          </a:p>
        </p:txBody>
      </p:sp>
      <p:sp>
        <p:nvSpPr>
          <p:cNvPr id="11" name="Oval 10"/>
          <p:cNvSpPr/>
          <p:nvPr/>
        </p:nvSpPr>
        <p:spPr>
          <a:xfrm>
            <a:off x="6299200" y="5411133"/>
            <a:ext cx="1524000" cy="456268"/>
          </a:xfrm>
          <a:prstGeom prst="ellipse">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4B8D"/>
              </a:solidFill>
              <a:latin typeface="Calibri"/>
            </a:endParaRPr>
          </a:p>
        </p:txBody>
      </p:sp>
    </p:spTree>
    <p:extLst>
      <p:ext uri="{BB962C8B-B14F-4D97-AF65-F5344CB8AC3E}">
        <p14:creationId xmlns:p14="http://schemas.microsoft.com/office/powerpoint/2010/main" val="2546436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C9677D-8707-4774-8A2E-3018909A87D9}"/>
              </a:ext>
            </a:extLst>
          </p:cNvPr>
          <p:cNvPicPr>
            <a:picLocks noGrp="1" noChangeAspect="1"/>
          </p:cNvPicPr>
          <p:nvPr>
            <p:ph sz="quarter" idx="10"/>
          </p:nvPr>
        </p:nvPicPr>
        <p:blipFill>
          <a:blip r:embed="rId2"/>
          <a:stretch>
            <a:fillRect/>
          </a:stretch>
        </p:blipFill>
        <p:spPr>
          <a:xfrm>
            <a:off x="404812" y="1948070"/>
            <a:ext cx="11382375" cy="4378117"/>
          </a:xfrm>
          <a:prstGeom prst="rect">
            <a:avLst/>
          </a:prstGeom>
        </p:spPr>
      </p:pic>
      <p:sp>
        <p:nvSpPr>
          <p:cNvPr id="2" name="Title 1">
            <a:extLst>
              <a:ext uri="{FF2B5EF4-FFF2-40B4-BE49-F238E27FC236}">
                <a16:creationId xmlns:a16="http://schemas.microsoft.com/office/drawing/2014/main" id="{52A64134-31B0-4979-87C6-5DE8FE231A92}"/>
              </a:ext>
            </a:extLst>
          </p:cNvPr>
          <p:cNvSpPr>
            <a:spLocks noGrp="1"/>
          </p:cNvSpPr>
          <p:nvPr>
            <p:ph type="title"/>
          </p:nvPr>
        </p:nvSpPr>
        <p:spPr/>
        <p:txBody>
          <a:bodyPr/>
          <a:lstStyle/>
          <a:p>
            <a:r>
              <a:rPr lang="en-US" dirty="0"/>
              <a:t>Golden Thread </a:t>
            </a:r>
          </a:p>
        </p:txBody>
      </p:sp>
      <p:sp>
        <p:nvSpPr>
          <p:cNvPr id="7" name="TextBox 6">
            <a:extLst>
              <a:ext uri="{FF2B5EF4-FFF2-40B4-BE49-F238E27FC236}">
                <a16:creationId xmlns:a16="http://schemas.microsoft.com/office/drawing/2014/main" id="{AE89E299-93D2-47FA-BCA4-95D46C15B474}"/>
              </a:ext>
            </a:extLst>
          </p:cNvPr>
          <p:cNvSpPr txBox="1"/>
          <p:nvPr/>
        </p:nvSpPr>
        <p:spPr>
          <a:xfrm>
            <a:off x="1524001" y="4257551"/>
            <a:ext cx="1722782" cy="1477328"/>
          </a:xfrm>
          <a:prstGeom prst="rect">
            <a:avLst/>
          </a:prstGeom>
          <a:noFill/>
        </p:spPr>
        <p:txBody>
          <a:bodyPr wrap="square" rtlCol="0">
            <a:spAutoFit/>
          </a:bodyPr>
          <a:lstStyle/>
          <a:p>
            <a:r>
              <a:rPr lang="en-US" dirty="0"/>
              <a:t>Evaluation Report: Eligibility Determination Data</a:t>
            </a:r>
          </a:p>
        </p:txBody>
      </p:sp>
    </p:spTree>
    <p:extLst>
      <p:ext uri="{BB962C8B-B14F-4D97-AF65-F5344CB8AC3E}">
        <p14:creationId xmlns:p14="http://schemas.microsoft.com/office/powerpoint/2010/main" val="441797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11CC0-EF9E-4380-AD0C-1C252D451EDE}"/>
              </a:ext>
            </a:extLst>
          </p:cNvPr>
          <p:cNvSpPr>
            <a:spLocks noGrp="1"/>
          </p:cNvSpPr>
          <p:nvPr>
            <p:ph type="title"/>
          </p:nvPr>
        </p:nvSpPr>
        <p:spPr>
          <a:xfrm>
            <a:off x="203200" y="3429000"/>
            <a:ext cx="11785600" cy="1066800"/>
          </a:xfrm>
        </p:spPr>
        <p:txBody>
          <a:bodyPr/>
          <a:lstStyle/>
          <a:p>
            <a:r>
              <a:rPr lang="en-US" dirty="0"/>
              <a:t>Why: The Case For SMART Goals</a:t>
            </a:r>
          </a:p>
        </p:txBody>
      </p:sp>
    </p:spTree>
    <p:extLst>
      <p:ext uri="{BB962C8B-B14F-4D97-AF65-F5344CB8AC3E}">
        <p14:creationId xmlns:p14="http://schemas.microsoft.com/office/powerpoint/2010/main" val="4197648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489B4A-D1F1-4A26-A108-851F126889A3}"/>
              </a:ext>
            </a:extLst>
          </p:cNvPr>
          <p:cNvSpPr>
            <a:spLocks noGrp="1"/>
          </p:cNvSpPr>
          <p:nvPr>
            <p:ph sz="quarter" idx="10"/>
          </p:nvPr>
        </p:nvSpPr>
        <p:spPr/>
        <p:txBody>
          <a:bodyPr/>
          <a:lstStyle/>
          <a:p>
            <a:r>
              <a:rPr lang="en-US" dirty="0" err="1"/>
              <a:t>Endrew</a:t>
            </a:r>
            <a:r>
              <a:rPr lang="en-US" dirty="0"/>
              <a:t> F. clarified the substantive standard for determining whether a child’s IEP – the centerpiece of each child’s entitlement to FAPE under the IDEA – is sufficient to confer educational benefit on a child with a disability. </a:t>
            </a:r>
          </a:p>
          <a:p>
            <a:r>
              <a:rPr lang="en-US" dirty="0"/>
              <a:t>The Supreme Court determined that, “[t]o meet its substantive obligation under the IDEA, a school must offer an IEP [individualized education program] that is reasonably calculated to enable a child to make progress appropriate in light of the child’s circumstances.”</a:t>
            </a:r>
          </a:p>
          <a:p>
            <a:r>
              <a:rPr lang="en-US" dirty="0"/>
              <a:t> The Court additionally emphasized the requirement that “every child should have the chance to meet challenging objectives.”</a:t>
            </a:r>
          </a:p>
        </p:txBody>
      </p:sp>
      <p:sp>
        <p:nvSpPr>
          <p:cNvPr id="3" name="Title 2">
            <a:extLst>
              <a:ext uri="{FF2B5EF4-FFF2-40B4-BE49-F238E27FC236}">
                <a16:creationId xmlns:a16="http://schemas.microsoft.com/office/drawing/2014/main" id="{3BBE62EF-943A-4D0A-A2A7-8C1D1B3AD190}"/>
              </a:ext>
            </a:extLst>
          </p:cNvPr>
          <p:cNvSpPr>
            <a:spLocks noGrp="1"/>
          </p:cNvSpPr>
          <p:nvPr>
            <p:ph type="title"/>
          </p:nvPr>
        </p:nvSpPr>
        <p:spPr/>
        <p:txBody>
          <a:bodyPr/>
          <a:lstStyle/>
          <a:p>
            <a:r>
              <a:rPr lang="en-US" dirty="0" err="1"/>
              <a:t>Endrew</a:t>
            </a:r>
            <a:r>
              <a:rPr lang="en-US" dirty="0"/>
              <a:t> F. Standard </a:t>
            </a:r>
          </a:p>
        </p:txBody>
      </p:sp>
    </p:spTree>
    <p:extLst>
      <p:ext uri="{BB962C8B-B14F-4D97-AF65-F5344CB8AC3E}">
        <p14:creationId xmlns:p14="http://schemas.microsoft.com/office/powerpoint/2010/main" val="1221315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50EE86-8705-4404-B066-AE6362732674}"/>
              </a:ext>
            </a:extLst>
          </p:cNvPr>
          <p:cNvSpPr>
            <a:spLocks noGrp="1"/>
          </p:cNvSpPr>
          <p:nvPr>
            <p:ph sz="quarter" idx="10"/>
          </p:nvPr>
        </p:nvSpPr>
        <p:spPr>
          <a:xfrm>
            <a:off x="203200" y="2057400"/>
            <a:ext cx="11785600" cy="4521200"/>
          </a:xfrm>
        </p:spPr>
        <p:txBody>
          <a:bodyPr>
            <a:normAutofit fontScale="85000" lnSpcReduction="20000"/>
          </a:bodyPr>
          <a:lstStyle/>
          <a:p>
            <a:r>
              <a:rPr lang="en-US" dirty="0"/>
              <a:t>The IEP must include annual goals that aim to improve educational results and functional performance for each child with a disability. </a:t>
            </a:r>
          </a:p>
          <a:p>
            <a:r>
              <a:rPr lang="en-US" dirty="0"/>
              <a:t> Each child with a disability must be offered an IEP that is designed to provide access to instructional strategies and curricula aligned to both challenging State academic content standards and ambitious goals, based on the unique circumstances of that child. </a:t>
            </a:r>
          </a:p>
          <a:p>
            <a:r>
              <a:rPr lang="en-US" dirty="0"/>
              <a:t>The IEP must be developed in a way that ensures that children with disabilities have the chance to meet challenging objectives, as reflected in the child’s IEP goals.</a:t>
            </a:r>
          </a:p>
          <a:p>
            <a:r>
              <a:rPr lang="en-US" dirty="0"/>
              <a:t> Each child’s IEP must include, among other information, an accurate statement of the child's present levels of academic achievement and functional performance and measurable annual goals, including academic and functional goals. This information must include how the child's disability affects the child's involvement and progress in the general education curriculum.</a:t>
            </a:r>
          </a:p>
          <a:p>
            <a:r>
              <a:rPr lang="en-US" dirty="0"/>
              <a:t> The IEP Team’s effectiveness in gathering and interpreting this information will ensure that, in establishing IEP goals, the child has the opportunity to meet challenging objectives. </a:t>
            </a:r>
          </a:p>
        </p:txBody>
      </p:sp>
      <p:sp>
        <p:nvSpPr>
          <p:cNvPr id="3" name="Title 2">
            <a:extLst>
              <a:ext uri="{FF2B5EF4-FFF2-40B4-BE49-F238E27FC236}">
                <a16:creationId xmlns:a16="http://schemas.microsoft.com/office/drawing/2014/main" id="{877D970B-7D83-4359-AB93-121CFBF5719C}"/>
              </a:ext>
            </a:extLst>
          </p:cNvPr>
          <p:cNvSpPr>
            <a:spLocks noGrp="1"/>
          </p:cNvSpPr>
          <p:nvPr>
            <p:ph type="title"/>
          </p:nvPr>
        </p:nvSpPr>
        <p:spPr/>
        <p:txBody>
          <a:bodyPr/>
          <a:lstStyle/>
          <a:p>
            <a:r>
              <a:rPr lang="en-US" dirty="0" err="1"/>
              <a:t>Endrew</a:t>
            </a:r>
            <a:r>
              <a:rPr lang="en-US" dirty="0"/>
              <a:t> F Standard (Cont.)</a:t>
            </a:r>
          </a:p>
        </p:txBody>
      </p:sp>
    </p:spTree>
    <p:extLst>
      <p:ext uri="{BB962C8B-B14F-4D97-AF65-F5344CB8AC3E}">
        <p14:creationId xmlns:p14="http://schemas.microsoft.com/office/powerpoint/2010/main" val="4269513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4460</TotalTime>
  <Words>6098</Words>
  <Application>Microsoft Office PowerPoint</Application>
  <PresentationFormat>Widescreen</PresentationFormat>
  <Paragraphs>466</Paragraphs>
  <Slides>57</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Apple Braille Pinpoint 8 Dot</vt:lpstr>
      <vt:lpstr>Arial</vt:lpstr>
      <vt:lpstr>Calibri</vt:lpstr>
      <vt:lpstr>Calibri Light</vt:lpstr>
      <vt:lpstr>inherit</vt:lpstr>
      <vt:lpstr>Times New Roman</vt:lpstr>
      <vt:lpstr>Wingdings</vt:lpstr>
      <vt:lpstr>Office Theme</vt:lpstr>
      <vt:lpstr>S.M.A.R.T. Goals DESE Zoom November 4, 2021</vt:lpstr>
      <vt:lpstr>Training Agenda</vt:lpstr>
      <vt:lpstr>SMART Goals: Common Vocabulary</vt:lpstr>
      <vt:lpstr>IDEA’s Exact Words</vt:lpstr>
      <vt:lpstr>SMART Goals: A Few Reminders</vt:lpstr>
      <vt:lpstr>Golden Thread </vt:lpstr>
      <vt:lpstr>Why: The Case For SMART Goals</vt:lpstr>
      <vt:lpstr>Endrew F. Standard </vt:lpstr>
      <vt:lpstr>Endrew F Standard (Cont.)</vt:lpstr>
      <vt:lpstr>Endrew F. Standard (Cont.)</vt:lpstr>
      <vt:lpstr>Top 10 Indicators Out of Compliance</vt:lpstr>
      <vt:lpstr>What: Unpacking the SMART Goal Components</vt:lpstr>
      <vt:lpstr>In general, SMART Goals are: </vt:lpstr>
      <vt:lpstr>Standards and Indicators</vt:lpstr>
      <vt:lpstr>200.810.a</vt:lpstr>
      <vt:lpstr>200.810.b</vt:lpstr>
      <vt:lpstr>200.810.b (1)</vt:lpstr>
      <vt:lpstr>Specific Examples</vt:lpstr>
      <vt:lpstr>200.810.b (2)</vt:lpstr>
      <vt:lpstr>Measurable Examples</vt:lpstr>
      <vt:lpstr>200.810.b (3)</vt:lpstr>
      <vt:lpstr>200.810.b(4)</vt:lpstr>
      <vt:lpstr>200.810.b (5)</vt:lpstr>
      <vt:lpstr>Let’s Review A SMART Goal</vt:lpstr>
      <vt:lpstr>200.810.c</vt:lpstr>
      <vt:lpstr>Connecting to the Standards</vt:lpstr>
      <vt:lpstr>Missouri Learning Standards and Essential Elements are KEY! </vt:lpstr>
      <vt:lpstr>Links to Assist with Standards Based Goals</vt:lpstr>
      <vt:lpstr>200.810.d</vt:lpstr>
      <vt:lpstr>200.810.e</vt:lpstr>
      <vt:lpstr>200.810.f</vt:lpstr>
      <vt:lpstr>Short-Term Objectives Vs. Benchmarks</vt:lpstr>
      <vt:lpstr>Short Term Objectives Example</vt:lpstr>
      <vt:lpstr>Benchmark Examples</vt:lpstr>
      <vt:lpstr>How To Create SMART Goals</vt:lpstr>
      <vt:lpstr>SMART Goals</vt:lpstr>
      <vt:lpstr> BCCT Goal Formula</vt:lpstr>
      <vt:lpstr>BCCT SMART Goal Example</vt:lpstr>
      <vt:lpstr>Let’s Practice</vt:lpstr>
      <vt:lpstr>Answer</vt:lpstr>
      <vt:lpstr>How many SMART goals do we need to create per IEP?</vt:lpstr>
      <vt:lpstr>Can we write broad generalized goals, such as “student will use study skills”?</vt:lpstr>
      <vt:lpstr>Can IEP goals be recycled each year? </vt:lpstr>
      <vt:lpstr>SMART Goal Resources</vt:lpstr>
      <vt:lpstr>S.M.A.R.T. Goal Rubric </vt:lpstr>
      <vt:lpstr>Definitions: </vt:lpstr>
      <vt:lpstr>Definitions, continued</vt:lpstr>
      <vt:lpstr>Definitions, Continued</vt:lpstr>
      <vt:lpstr>PowerPoint Presentation</vt:lpstr>
      <vt:lpstr>PowerPoint Presentation</vt:lpstr>
      <vt:lpstr>PowerPoint Presentation</vt:lpstr>
      <vt:lpstr>PowerPoint Presentation</vt:lpstr>
      <vt:lpstr>In Summary</vt:lpstr>
      <vt:lpstr>PowerPoint Presentation</vt:lpstr>
      <vt:lpstr>PowerPoint Presentation</vt:lpstr>
      <vt:lpstr>Please Contact your Special Education Compliance Consultants for Further Questions</vt:lpstr>
      <vt:lpstr>PowerPoint Presentation</vt:lpstr>
    </vt:vector>
  </TitlesOfParts>
  <Company>Missouri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Goals from August 2021</dc:title>
  <dc:creator>Phipps, Amy</dc:creator>
  <cp:lastModifiedBy>Welch, Dana</cp:lastModifiedBy>
  <cp:revision>34</cp:revision>
  <dcterms:created xsi:type="dcterms:W3CDTF">2021-10-11T20:32:51Z</dcterms:created>
  <dcterms:modified xsi:type="dcterms:W3CDTF">2021-11-04T15:51:46Z</dcterms:modified>
</cp:coreProperties>
</file>