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8" r:id="rId4"/>
    <p:sldMasterId id="2147483648" r:id="rId5"/>
    <p:sldMasterId id="2147483691" r:id="rId6"/>
    <p:sldMasterId id="2147483694" r:id="rId7"/>
    <p:sldMasterId id="2147483692" r:id="rId8"/>
    <p:sldMasterId id="2147483737" r:id="rId9"/>
  </p:sldMasterIdLst>
  <p:notesMasterIdLst>
    <p:notesMasterId r:id="rId81"/>
  </p:notesMasterIdLst>
  <p:handoutMasterIdLst>
    <p:handoutMasterId r:id="rId82"/>
  </p:handoutMasterIdLst>
  <p:sldIdLst>
    <p:sldId id="267" r:id="rId10"/>
    <p:sldId id="260" r:id="rId11"/>
    <p:sldId id="268" r:id="rId12"/>
    <p:sldId id="335" r:id="rId13"/>
    <p:sldId id="295" r:id="rId14"/>
    <p:sldId id="269" r:id="rId15"/>
    <p:sldId id="336" r:id="rId16"/>
    <p:sldId id="292" r:id="rId17"/>
    <p:sldId id="271" r:id="rId18"/>
    <p:sldId id="337" r:id="rId19"/>
    <p:sldId id="289" r:id="rId20"/>
    <p:sldId id="293" r:id="rId21"/>
    <p:sldId id="294" r:id="rId22"/>
    <p:sldId id="274" r:id="rId23"/>
    <p:sldId id="276" r:id="rId24"/>
    <p:sldId id="277" r:id="rId25"/>
    <p:sldId id="278" r:id="rId26"/>
    <p:sldId id="279" r:id="rId27"/>
    <p:sldId id="280" r:id="rId28"/>
    <p:sldId id="282" r:id="rId29"/>
    <p:sldId id="281" r:id="rId30"/>
    <p:sldId id="273" r:id="rId31"/>
    <p:sldId id="338" r:id="rId32"/>
    <p:sldId id="303" r:id="rId33"/>
    <p:sldId id="304" r:id="rId34"/>
    <p:sldId id="305" r:id="rId35"/>
    <p:sldId id="306" r:id="rId36"/>
    <p:sldId id="307" r:id="rId37"/>
    <p:sldId id="283" r:id="rId38"/>
    <p:sldId id="284" r:id="rId39"/>
    <p:sldId id="339" r:id="rId40"/>
    <p:sldId id="301" r:id="rId41"/>
    <p:sldId id="302" r:id="rId42"/>
    <p:sldId id="287" r:id="rId43"/>
    <p:sldId id="288" r:id="rId44"/>
    <p:sldId id="340" r:id="rId45"/>
    <p:sldId id="308" r:id="rId46"/>
    <p:sldId id="341" r:id="rId47"/>
    <p:sldId id="309" r:id="rId48"/>
    <p:sldId id="310" r:id="rId49"/>
    <p:sldId id="311" r:id="rId50"/>
    <p:sldId id="297" r:id="rId51"/>
    <p:sldId id="315" r:id="rId52"/>
    <p:sldId id="312" r:id="rId53"/>
    <p:sldId id="343" r:id="rId54"/>
    <p:sldId id="342" r:id="rId55"/>
    <p:sldId id="313" r:id="rId56"/>
    <p:sldId id="314" r:id="rId57"/>
    <p:sldId id="299" r:id="rId58"/>
    <p:sldId id="318" r:id="rId59"/>
    <p:sldId id="316" r:id="rId60"/>
    <p:sldId id="319" r:id="rId61"/>
    <p:sldId id="317" r:id="rId62"/>
    <p:sldId id="322" r:id="rId63"/>
    <p:sldId id="321" r:id="rId64"/>
    <p:sldId id="320" r:id="rId65"/>
    <p:sldId id="323" r:id="rId66"/>
    <p:sldId id="324" r:id="rId67"/>
    <p:sldId id="325" r:id="rId68"/>
    <p:sldId id="300" r:id="rId69"/>
    <p:sldId id="326" r:id="rId70"/>
    <p:sldId id="328" r:id="rId71"/>
    <p:sldId id="329" r:id="rId72"/>
    <p:sldId id="330" r:id="rId73"/>
    <p:sldId id="327" r:id="rId74"/>
    <p:sldId id="331" r:id="rId75"/>
    <p:sldId id="332" r:id="rId76"/>
    <p:sldId id="259" r:id="rId77"/>
    <p:sldId id="333" r:id="rId78"/>
    <p:sldId id="334" r:id="rId79"/>
    <p:sldId id="261" r:id="rId8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0808"/>
    <a:srgbClr val="003399"/>
    <a:srgbClr val="FFFFFF"/>
    <a:srgbClr val="0083A9"/>
    <a:srgbClr val="000099"/>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06" autoAdjust="0"/>
    <p:restoredTop sz="94737" autoAdjust="0"/>
  </p:normalViewPr>
  <p:slideViewPr>
    <p:cSldViewPr>
      <p:cViewPr varScale="1">
        <p:scale>
          <a:sx n="147" d="100"/>
          <a:sy n="147" d="100"/>
        </p:scale>
        <p:origin x="540" y="120"/>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1" d="100"/>
          <a:sy n="81" d="100"/>
        </p:scale>
        <p:origin x="-2124"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slide" Target="slides/slide54.xml"/><Relationship Id="rId68" Type="http://schemas.openxmlformats.org/officeDocument/2006/relationships/slide" Target="slides/slide59.xml"/><Relationship Id="rId76" Type="http://schemas.openxmlformats.org/officeDocument/2006/relationships/slide" Target="slides/slide67.xml"/><Relationship Id="rId84"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62.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2.xml"/><Relationship Id="rId61" Type="http://schemas.openxmlformats.org/officeDocument/2006/relationships/slide" Target="slides/slide52.xml"/><Relationship Id="rId82" Type="http://schemas.openxmlformats.org/officeDocument/2006/relationships/handoutMaster" Target="handoutMasters/handoutMaster1.xml"/><Relationship Id="rId19" Type="http://schemas.openxmlformats.org/officeDocument/2006/relationships/slide" Target="slides/slide1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notesMaster" Target="notesMasters/notesMaster1.xml"/><Relationship Id="rId86"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D5B9D7-53F1-417C-9541-6121B6017705}" type="doc">
      <dgm:prSet loTypeId="urn:microsoft.com/office/officeart/2011/layout/HexagonRadial" loCatId="officeonline" qsTypeId="urn:microsoft.com/office/officeart/2005/8/quickstyle/simple1" qsCatId="simple" csTypeId="urn:microsoft.com/office/officeart/2005/8/colors/accent1_2" csCatId="accent1" phldr="1"/>
      <dgm:spPr/>
      <dgm:t>
        <a:bodyPr/>
        <a:lstStyle/>
        <a:p>
          <a:endParaRPr lang="en-US"/>
        </a:p>
      </dgm:t>
    </dgm:pt>
    <dgm:pt modelId="{8607B40C-8985-414F-B889-E18231D3722A}">
      <dgm:prSet phldrT="[Text]" custT="1"/>
      <dgm:spPr>
        <a:solidFill>
          <a:schemeClr val="accent3"/>
        </a:solidFill>
      </dgm:spPr>
      <dgm:t>
        <a:bodyPr/>
        <a:lstStyle/>
        <a:p>
          <a:r>
            <a:rPr lang="en-US" sz="1600" dirty="0">
              <a:latin typeface="Calibri" panose="020F0502020204030204" pitchFamily="34" charset="0"/>
              <a:cs typeface="Calibri" panose="020F0502020204030204" pitchFamily="34" charset="0"/>
            </a:rPr>
            <a:t>Where do we get this information?</a:t>
          </a:r>
        </a:p>
      </dgm:t>
    </dgm:pt>
    <dgm:pt modelId="{BB64E0AA-73E4-4F9A-BDA8-DEFF639A2664}" type="parTrans" cxnId="{292138EE-3502-447A-BEEB-35B58499B27C}">
      <dgm:prSet/>
      <dgm:spPr/>
      <dgm:t>
        <a:bodyPr/>
        <a:lstStyle/>
        <a:p>
          <a:endParaRPr lang="en-US"/>
        </a:p>
      </dgm:t>
    </dgm:pt>
    <dgm:pt modelId="{31A54F66-1211-4974-B6BB-6FF7ABD198AC}" type="sibTrans" cxnId="{292138EE-3502-447A-BEEB-35B58499B27C}">
      <dgm:prSet/>
      <dgm:spPr/>
      <dgm:t>
        <a:bodyPr/>
        <a:lstStyle/>
        <a:p>
          <a:endParaRPr lang="en-US"/>
        </a:p>
      </dgm:t>
    </dgm:pt>
    <dgm:pt modelId="{E8AC3350-B5EC-4A59-95AB-A81AF67BCA67}">
      <dgm:prSet phldrT="[Text]" custT="1"/>
      <dgm:spPr>
        <a:solidFill>
          <a:schemeClr val="accent2"/>
        </a:solidFill>
      </dgm:spPr>
      <dgm:t>
        <a:bodyPr/>
        <a:lstStyle/>
        <a:p>
          <a:r>
            <a:rPr lang="en-US" sz="1400" dirty="0">
              <a:latin typeface="Calibri" panose="020F0502020204030204" pitchFamily="34" charset="0"/>
              <a:cs typeface="Calibri" panose="020F0502020204030204" pitchFamily="34" charset="0"/>
            </a:rPr>
            <a:t>Previous evaluations</a:t>
          </a:r>
        </a:p>
      </dgm:t>
    </dgm:pt>
    <dgm:pt modelId="{5C87E386-4E12-4B79-8E8A-09CAEA8B01B5}" type="parTrans" cxnId="{F227F8DF-64A4-43C6-B186-D03105821641}">
      <dgm:prSet/>
      <dgm:spPr/>
      <dgm:t>
        <a:bodyPr/>
        <a:lstStyle/>
        <a:p>
          <a:endParaRPr lang="en-US"/>
        </a:p>
      </dgm:t>
    </dgm:pt>
    <dgm:pt modelId="{F06E71CC-66CF-4B65-8493-B5C99F5E2AF9}" type="sibTrans" cxnId="{F227F8DF-64A4-43C6-B186-D03105821641}">
      <dgm:prSet/>
      <dgm:spPr/>
      <dgm:t>
        <a:bodyPr/>
        <a:lstStyle/>
        <a:p>
          <a:endParaRPr lang="en-US"/>
        </a:p>
      </dgm:t>
    </dgm:pt>
    <dgm:pt modelId="{733D1023-9BD0-4FEA-B7B9-611A98FD4A54}">
      <dgm:prSet phldrT="[Text]" custT="1"/>
      <dgm:spPr>
        <a:solidFill>
          <a:schemeClr val="accent2"/>
        </a:solidFill>
      </dgm:spPr>
      <dgm:t>
        <a:bodyPr/>
        <a:lstStyle/>
        <a:p>
          <a:r>
            <a:rPr lang="en-US" sz="1400" dirty="0">
              <a:latin typeface="Calibri" panose="020F0502020204030204" pitchFamily="34" charset="0"/>
              <a:cs typeface="Calibri" panose="020F0502020204030204" pitchFamily="34" charset="0"/>
            </a:rPr>
            <a:t>Info provided by parents</a:t>
          </a:r>
        </a:p>
      </dgm:t>
    </dgm:pt>
    <dgm:pt modelId="{57A32185-8C59-4092-9BD3-3500A5AC6461}" type="parTrans" cxnId="{C5D56859-DCA3-4000-9F4A-F04EB1377E57}">
      <dgm:prSet/>
      <dgm:spPr/>
      <dgm:t>
        <a:bodyPr/>
        <a:lstStyle/>
        <a:p>
          <a:endParaRPr lang="en-US"/>
        </a:p>
      </dgm:t>
    </dgm:pt>
    <dgm:pt modelId="{CC16E2FE-DCAC-40E2-A011-4B5626C202D9}" type="sibTrans" cxnId="{C5D56859-DCA3-4000-9F4A-F04EB1377E57}">
      <dgm:prSet/>
      <dgm:spPr/>
      <dgm:t>
        <a:bodyPr/>
        <a:lstStyle/>
        <a:p>
          <a:endParaRPr lang="en-US"/>
        </a:p>
      </dgm:t>
    </dgm:pt>
    <dgm:pt modelId="{54A99A11-58E3-4B66-A585-1428EF8E3C57}">
      <dgm:prSet phldrT="[Text]" custT="1"/>
      <dgm:spPr>
        <a:solidFill>
          <a:schemeClr val="accent2"/>
        </a:solidFill>
      </dgm:spPr>
      <dgm:t>
        <a:bodyPr/>
        <a:lstStyle/>
        <a:p>
          <a:r>
            <a:rPr lang="en-US" sz="1200" dirty="0">
              <a:latin typeface="Calibri" panose="020F0502020204030204" pitchFamily="34" charset="0"/>
              <a:cs typeface="Calibri" panose="020F0502020204030204" pitchFamily="34" charset="0"/>
            </a:rPr>
            <a:t>Observations by others</a:t>
          </a:r>
        </a:p>
      </dgm:t>
    </dgm:pt>
    <dgm:pt modelId="{DCF5B5D8-FBB0-420F-8FFF-FDE85481A2E2}" type="parTrans" cxnId="{F2A87557-27CB-4C60-B44C-ACB1DDAB5DCC}">
      <dgm:prSet/>
      <dgm:spPr/>
      <dgm:t>
        <a:bodyPr/>
        <a:lstStyle/>
        <a:p>
          <a:endParaRPr lang="en-US"/>
        </a:p>
      </dgm:t>
    </dgm:pt>
    <dgm:pt modelId="{CB09A838-06D6-47F0-B7BD-DAAB22EB39F0}" type="sibTrans" cxnId="{F2A87557-27CB-4C60-B44C-ACB1DDAB5DCC}">
      <dgm:prSet/>
      <dgm:spPr/>
      <dgm:t>
        <a:bodyPr/>
        <a:lstStyle/>
        <a:p>
          <a:endParaRPr lang="en-US"/>
        </a:p>
      </dgm:t>
    </dgm:pt>
    <dgm:pt modelId="{3963165A-3AD1-43BC-A3E0-8354134A5E7A}">
      <dgm:prSet phldrT="[Text]" custT="1"/>
      <dgm:spPr>
        <a:solidFill>
          <a:schemeClr val="accent2"/>
        </a:solidFill>
      </dgm:spPr>
      <dgm:t>
        <a:bodyPr/>
        <a:lstStyle/>
        <a:p>
          <a:r>
            <a:rPr lang="en-US" sz="1400" dirty="0">
              <a:latin typeface="Calibri" panose="020F0502020204030204" pitchFamily="34" charset="0"/>
              <a:cs typeface="Calibri" panose="020F0502020204030204" pitchFamily="34" charset="0"/>
            </a:rPr>
            <a:t>Classroom data</a:t>
          </a:r>
        </a:p>
      </dgm:t>
    </dgm:pt>
    <dgm:pt modelId="{4B19C6D6-3FB9-4C22-A263-B955B04DBFDF}" type="parTrans" cxnId="{D71CE31D-95B6-47CD-964C-130C7448DEA9}">
      <dgm:prSet/>
      <dgm:spPr/>
      <dgm:t>
        <a:bodyPr/>
        <a:lstStyle/>
        <a:p>
          <a:endParaRPr lang="en-US"/>
        </a:p>
      </dgm:t>
    </dgm:pt>
    <dgm:pt modelId="{5BFB22E0-B031-40A5-A0DF-373708B1D0AE}" type="sibTrans" cxnId="{D71CE31D-95B6-47CD-964C-130C7448DEA9}">
      <dgm:prSet/>
      <dgm:spPr/>
      <dgm:t>
        <a:bodyPr/>
        <a:lstStyle/>
        <a:p>
          <a:endParaRPr lang="en-US"/>
        </a:p>
      </dgm:t>
    </dgm:pt>
    <dgm:pt modelId="{40879E82-F7C9-48E8-9C0D-3C34FB804C5A}">
      <dgm:prSet phldrT="[Text]" custT="1"/>
      <dgm:spPr>
        <a:solidFill>
          <a:schemeClr val="accent2"/>
        </a:solidFill>
      </dgm:spPr>
      <dgm:t>
        <a:bodyPr/>
        <a:lstStyle/>
        <a:p>
          <a:r>
            <a:rPr lang="en-US" sz="1400" dirty="0">
              <a:latin typeface="Calibri" panose="020F0502020204030204" pitchFamily="34" charset="0"/>
              <a:cs typeface="Calibri" panose="020F0502020204030204" pitchFamily="34" charset="0"/>
            </a:rPr>
            <a:t>District and State testing</a:t>
          </a:r>
        </a:p>
      </dgm:t>
    </dgm:pt>
    <dgm:pt modelId="{7478C5E4-2DFE-4FD7-8391-7A740695B7FF}" type="parTrans" cxnId="{775CB550-8BBA-47E7-B94B-BACB78878E89}">
      <dgm:prSet/>
      <dgm:spPr/>
      <dgm:t>
        <a:bodyPr/>
        <a:lstStyle/>
        <a:p>
          <a:endParaRPr lang="en-US"/>
        </a:p>
      </dgm:t>
    </dgm:pt>
    <dgm:pt modelId="{0F29591B-7EF4-4AAE-AB17-76B84DF055AE}" type="sibTrans" cxnId="{775CB550-8BBA-47E7-B94B-BACB78878E89}">
      <dgm:prSet/>
      <dgm:spPr/>
      <dgm:t>
        <a:bodyPr/>
        <a:lstStyle/>
        <a:p>
          <a:endParaRPr lang="en-US"/>
        </a:p>
      </dgm:t>
    </dgm:pt>
    <dgm:pt modelId="{FD0AB8B2-0CFF-41AA-AFE8-7B7EF1EC46E8}">
      <dgm:prSet phldrT="[Text]" custT="1"/>
      <dgm:spPr>
        <a:solidFill>
          <a:schemeClr val="accent2"/>
        </a:solidFill>
      </dgm:spPr>
      <dgm:t>
        <a:bodyPr/>
        <a:lstStyle/>
        <a:p>
          <a:r>
            <a:rPr lang="en-US" sz="1400" dirty="0">
              <a:latin typeface="Calibri" panose="020F0502020204030204" pitchFamily="34" charset="0"/>
              <a:cs typeface="Calibri" panose="020F0502020204030204" pitchFamily="34" charset="0"/>
            </a:rPr>
            <a:t>Current classroom based assessment</a:t>
          </a:r>
        </a:p>
      </dgm:t>
    </dgm:pt>
    <dgm:pt modelId="{020CB79F-9C9F-45FE-9B52-C4CDA7AEF508}" type="parTrans" cxnId="{C77D6D00-8C6C-443A-8BD0-AB80878F01D1}">
      <dgm:prSet/>
      <dgm:spPr/>
      <dgm:t>
        <a:bodyPr/>
        <a:lstStyle/>
        <a:p>
          <a:endParaRPr lang="en-US"/>
        </a:p>
      </dgm:t>
    </dgm:pt>
    <dgm:pt modelId="{76A81752-FD0E-4BF1-B1DA-B691A62F9B5B}" type="sibTrans" cxnId="{C77D6D00-8C6C-443A-8BD0-AB80878F01D1}">
      <dgm:prSet/>
      <dgm:spPr/>
      <dgm:t>
        <a:bodyPr/>
        <a:lstStyle/>
        <a:p>
          <a:endParaRPr lang="en-US"/>
        </a:p>
      </dgm:t>
    </dgm:pt>
    <dgm:pt modelId="{341C06F7-803A-4EA0-A804-DB9335169615}" type="pres">
      <dgm:prSet presAssocID="{C4D5B9D7-53F1-417C-9541-6121B6017705}" presName="Name0" presStyleCnt="0">
        <dgm:presLayoutVars>
          <dgm:chMax val="1"/>
          <dgm:chPref val="1"/>
          <dgm:dir/>
          <dgm:animOne val="branch"/>
          <dgm:animLvl val="lvl"/>
        </dgm:presLayoutVars>
      </dgm:prSet>
      <dgm:spPr/>
      <dgm:t>
        <a:bodyPr/>
        <a:lstStyle/>
        <a:p>
          <a:endParaRPr lang="en-US"/>
        </a:p>
      </dgm:t>
    </dgm:pt>
    <dgm:pt modelId="{9E897A43-608A-4BBC-A89D-95F24383D0E0}" type="pres">
      <dgm:prSet presAssocID="{8607B40C-8985-414F-B889-E18231D3722A}" presName="Parent" presStyleLbl="node0" presStyleIdx="0" presStyleCnt="1" custScaleX="108049" custScaleY="101131" custLinFactNeighborX="1450" custLinFactNeighborY="474">
        <dgm:presLayoutVars>
          <dgm:chMax val="6"/>
          <dgm:chPref val="6"/>
        </dgm:presLayoutVars>
      </dgm:prSet>
      <dgm:spPr/>
      <dgm:t>
        <a:bodyPr/>
        <a:lstStyle/>
        <a:p>
          <a:endParaRPr lang="en-US"/>
        </a:p>
      </dgm:t>
    </dgm:pt>
    <dgm:pt modelId="{721BB167-299B-45DB-AA51-E6A64A779FA4}" type="pres">
      <dgm:prSet presAssocID="{E8AC3350-B5EC-4A59-95AB-A81AF67BCA67}" presName="Accent1" presStyleCnt="0"/>
      <dgm:spPr/>
    </dgm:pt>
    <dgm:pt modelId="{9749C80B-4971-4736-9076-CB524515B3AA}" type="pres">
      <dgm:prSet presAssocID="{E8AC3350-B5EC-4A59-95AB-A81AF67BCA67}" presName="Accent" presStyleLbl="bgShp" presStyleIdx="0" presStyleCnt="6"/>
      <dgm:spPr/>
    </dgm:pt>
    <dgm:pt modelId="{8913677B-9702-44BB-A768-D472F7BD9163}" type="pres">
      <dgm:prSet presAssocID="{E8AC3350-B5EC-4A59-95AB-A81AF67BCA67}" presName="Child1" presStyleLbl="node1" presStyleIdx="0" presStyleCnt="6">
        <dgm:presLayoutVars>
          <dgm:chMax val="0"/>
          <dgm:chPref val="0"/>
          <dgm:bulletEnabled val="1"/>
        </dgm:presLayoutVars>
      </dgm:prSet>
      <dgm:spPr/>
      <dgm:t>
        <a:bodyPr/>
        <a:lstStyle/>
        <a:p>
          <a:endParaRPr lang="en-US"/>
        </a:p>
      </dgm:t>
    </dgm:pt>
    <dgm:pt modelId="{E2096D02-3D7C-43A6-82DA-8B2788339BFF}" type="pres">
      <dgm:prSet presAssocID="{733D1023-9BD0-4FEA-B7B9-611A98FD4A54}" presName="Accent2" presStyleCnt="0"/>
      <dgm:spPr/>
    </dgm:pt>
    <dgm:pt modelId="{D0ECBAD4-0EB6-4FD4-AE37-3F3C3873FA18}" type="pres">
      <dgm:prSet presAssocID="{733D1023-9BD0-4FEA-B7B9-611A98FD4A54}" presName="Accent" presStyleLbl="bgShp" presStyleIdx="1" presStyleCnt="6"/>
      <dgm:spPr/>
    </dgm:pt>
    <dgm:pt modelId="{C278CFF5-9DDF-4699-8AD0-EADF2C2A5CF6}" type="pres">
      <dgm:prSet presAssocID="{733D1023-9BD0-4FEA-B7B9-611A98FD4A54}" presName="Child2" presStyleLbl="node1" presStyleIdx="1" presStyleCnt="6">
        <dgm:presLayoutVars>
          <dgm:chMax val="0"/>
          <dgm:chPref val="0"/>
          <dgm:bulletEnabled val="1"/>
        </dgm:presLayoutVars>
      </dgm:prSet>
      <dgm:spPr/>
      <dgm:t>
        <a:bodyPr/>
        <a:lstStyle/>
        <a:p>
          <a:endParaRPr lang="en-US"/>
        </a:p>
      </dgm:t>
    </dgm:pt>
    <dgm:pt modelId="{399FDC04-8ED1-441B-8299-F1AD7137A27E}" type="pres">
      <dgm:prSet presAssocID="{54A99A11-58E3-4B66-A585-1428EF8E3C57}" presName="Accent3" presStyleCnt="0"/>
      <dgm:spPr/>
    </dgm:pt>
    <dgm:pt modelId="{B3F2BB64-DD41-4650-A0BF-4E03A0686257}" type="pres">
      <dgm:prSet presAssocID="{54A99A11-58E3-4B66-A585-1428EF8E3C57}" presName="Accent" presStyleLbl="bgShp" presStyleIdx="2" presStyleCnt="6"/>
      <dgm:spPr/>
    </dgm:pt>
    <dgm:pt modelId="{AB052599-E2B8-4E4C-B1F4-2076F535F6DC}" type="pres">
      <dgm:prSet presAssocID="{54A99A11-58E3-4B66-A585-1428EF8E3C57}" presName="Child3" presStyleLbl="node1" presStyleIdx="2" presStyleCnt="6" custScaleX="103704" custScaleY="99652">
        <dgm:presLayoutVars>
          <dgm:chMax val="0"/>
          <dgm:chPref val="0"/>
          <dgm:bulletEnabled val="1"/>
        </dgm:presLayoutVars>
      </dgm:prSet>
      <dgm:spPr/>
      <dgm:t>
        <a:bodyPr/>
        <a:lstStyle/>
        <a:p>
          <a:endParaRPr lang="en-US"/>
        </a:p>
      </dgm:t>
    </dgm:pt>
    <dgm:pt modelId="{2F6E0641-ADCC-42B3-9A88-F5AA2EEF8541}" type="pres">
      <dgm:prSet presAssocID="{3963165A-3AD1-43BC-A3E0-8354134A5E7A}" presName="Accent4" presStyleCnt="0"/>
      <dgm:spPr/>
    </dgm:pt>
    <dgm:pt modelId="{240DACA1-6FFB-4B74-ABD8-B0159FBBAA8C}" type="pres">
      <dgm:prSet presAssocID="{3963165A-3AD1-43BC-A3E0-8354134A5E7A}" presName="Accent" presStyleLbl="bgShp" presStyleIdx="3" presStyleCnt="6"/>
      <dgm:spPr/>
    </dgm:pt>
    <dgm:pt modelId="{721B69E0-0A10-4F75-8848-BA8178749C62}" type="pres">
      <dgm:prSet presAssocID="{3963165A-3AD1-43BC-A3E0-8354134A5E7A}" presName="Child4" presStyleLbl="node1" presStyleIdx="3" presStyleCnt="6" custLinFactNeighborX="1908" custLinFactNeighborY="316">
        <dgm:presLayoutVars>
          <dgm:chMax val="0"/>
          <dgm:chPref val="0"/>
          <dgm:bulletEnabled val="1"/>
        </dgm:presLayoutVars>
      </dgm:prSet>
      <dgm:spPr/>
      <dgm:t>
        <a:bodyPr/>
        <a:lstStyle/>
        <a:p>
          <a:endParaRPr lang="en-US"/>
        </a:p>
      </dgm:t>
    </dgm:pt>
    <dgm:pt modelId="{5EF5B509-7ECA-44CC-9A17-3CBA89E971CB}" type="pres">
      <dgm:prSet presAssocID="{40879E82-F7C9-48E8-9C0D-3C34FB804C5A}" presName="Accent5" presStyleCnt="0"/>
      <dgm:spPr/>
    </dgm:pt>
    <dgm:pt modelId="{772761F3-4D6F-489C-B3AE-AC5547E288F8}" type="pres">
      <dgm:prSet presAssocID="{40879E82-F7C9-48E8-9C0D-3C34FB804C5A}" presName="Accent" presStyleLbl="bgShp" presStyleIdx="4" presStyleCnt="6"/>
      <dgm:spPr/>
    </dgm:pt>
    <dgm:pt modelId="{D4859029-AB74-4BC2-B740-32300F292A2A}" type="pres">
      <dgm:prSet presAssocID="{40879E82-F7C9-48E8-9C0D-3C34FB804C5A}" presName="Child5" presStyleLbl="node1" presStyleIdx="4" presStyleCnt="6">
        <dgm:presLayoutVars>
          <dgm:chMax val="0"/>
          <dgm:chPref val="0"/>
          <dgm:bulletEnabled val="1"/>
        </dgm:presLayoutVars>
      </dgm:prSet>
      <dgm:spPr/>
      <dgm:t>
        <a:bodyPr/>
        <a:lstStyle/>
        <a:p>
          <a:endParaRPr lang="en-US"/>
        </a:p>
      </dgm:t>
    </dgm:pt>
    <dgm:pt modelId="{62304C89-811B-4DF5-A47B-BBDD5D16982E}" type="pres">
      <dgm:prSet presAssocID="{FD0AB8B2-0CFF-41AA-AFE8-7B7EF1EC46E8}" presName="Accent6" presStyleCnt="0"/>
      <dgm:spPr/>
    </dgm:pt>
    <dgm:pt modelId="{8B94029C-698B-479D-940D-6F26FF963D99}" type="pres">
      <dgm:prSet presAssocID="{FD0AB8B2-0CFF-41AA-AFE8-7B7EF1EC46E8}" presName="Accent" presStyleLbl="bgShp" presStyleIdx="5" presStyleCnt="6"/>
      <dgm:spPr/>
    </dgm:pt>
    <dgm:pt modelId="{267DEFF5-5107-4833-9247-14F619128AEE}" type="pres">
      <dgm:prSet presAssocID="{FD0AB8B2-0CFF-41AA-AFE8-7B7EF1EC46E8}" presName="Child6" presStyleLbl="node1" presStyleIdx="5" presStyleCnt="6">
        <dgm:presLayoutVars>
          <dgm:chMax val="0"/>
          <dgm:chPref val="0"/>
          <dgm:bulletEnabled val="1"/>
        </dgm:presLayoutVars>
      </dgm:prSet>
      <dgm:spPr/>
      <dgm:t>
        <a:bodyPr/>
        <a:lstStyle/>
        <a:p>
          <a:endParaRPr lang="en-US"/>
        </a:p>
      </dgm:t>
    </dgm:pt>
  </dgm:ptLst>
  <dgm:cxnLst>
    <dgm:cxn modelId="{9E3343A3-27F1-40E6-AA4C-E34CEFC22660}" type="presOf" srcId="{3963165A-3AD1-43BC-A3E0-8354134A5E7A}" destId="{721B69E0-0A10-4F75-8848-BA8178749C62}" srcOrd="0" destOrd="0" presId="urn:microsoft.com/office/officeart/2011/layout/HexagonRadial"/>
    <dgm:cxn modelId="{F2A87557-27CB-4C60-B44C-ACB1DDAB5DCC}" srcId="{8607B40C-8985-414F-B889-E18231D3722A}" destId="{54A99A11-58E3-4B66-A585-1428EF8E3C57}" srcOrd="2" destOrd="0" parTransId="{DCF5B5D8-FBB0-420F-8FFF-FDE85481A2E2}" sibTransId="{CB09A838-06D6-47F0-B7BD-DAAB22EB39F0}"/>
    <dgm:cxn modelId="{F227F8DF-64A4-43C6-B186-D03105821641}" srcId="{8607B40C-8985-414F-B889-E18231D3722A}" destId="{E8AC3350-B5EC-4A59-95AB-A81AF67BCA67}" srcOrd="0" destOrd="0" parTransId="{5C87E386-4E12-4B79-8E8A-09CAEA8B01B5}" sibTransId="{F06E71CC-66CF-4B65-8493-B5C99F5E2AF9}"/>
    <dgm:cxn modelId="{292138EE-3502-447A-BEEB-35B58499B27C}" srcId="{C4D5B9D7-53F1-417C-9541-6121B6017705}" destId="{8607B40C-8985-414F-B889-E18231D3722A}" srcOrd="0" destOrd="0" parTransId="{BB64E0AA-73E4-4F9A-BDA8-DEFF639A2664}" sibTransId="{31A54F66-1211-4974-B6BB-6FF7ABD198AC}"/>
    <dgm:cxn modelId="{C5D56859-DCA3-4000-9F4A-F04EB1377E57}" srcId="{8607B40C-8985-414F-B889-E18231D3722A}" destId="{733D1023-9BD0-4FEA-B7B9-611A98FD4A54}" srcOrd="1" destOrd="0" parTransId="{57A32185-8C59-4092-9BD3-3500A5AC6461}" sibTransId="{CC16E2FE-DCAC-40E2-A011-4B5626C202D9}"/>
    <dgm:cxn modelId="{DE0F63D4-315A-4710-ABE6-8F38C2B37DDC}" type="presOf" srcId="{E8AC3350-B5EC-4A59-95AB-A81AF67BCA67}" destId="{8913677B-9702-44BB-A768-D472F7BD9163}" srcOrd="0" destOrd="0" presId="urn:microsoft.com/office/officeart/2011/layout/HexagonRadial"/>
    <dgm:cxn modelId="{F8881A86-C8E0-4097-91FA-0C6C64BBB616}" type="presOf" srcId="{C4D5B9D7-53F1-417C-9541-6121B6017705}" destId="{341C06F7-803A-4EA0-A804-DB9335169615}" srcOrd="0" destOrd="0" presId="urn:microsoft.com/office/officeart/2011/layout/HexagonRadial"/>
    <dgm:cxn modelId="{C77D6D00-8C6C-443A-8BD0-AB80878F01D1}" srcId="{8607B40C-8985-414F-B889-E18231D3722A}" destId="{FD0AB8B2-0CFF-41AA-AFE8-7B7EF1EC46E8}" srcOrd="5" destOrd="0" parTransId="{020CB79F-9C9F-45FE-9B52-C4CDA7AEF508}" sibTransId="{76A81752-FD0E-4BF1-B1DA-B691A62F9B5B}"/>
    <dgm:cxn modelId="{5B1CD64E-AB2A-426F-811E-83C999106404}" type="presOf" srcId="{54A99A11-58E3-4B66-A585-1428EF8E3C57}" destId="{AB052599-E2B8-4E4C-B1F4-2076F535F6DC}" srcOrd="0" destOrd="0" presId="urn:microsoft.com/office/officeart/2011/layout/HexagonRadial"/>
    <dgm:cxn modelId="{80778D26-D359-4385-AAD5-9CA3FA7C983D}" type="presOf" srcId="{FD0AB8B2-0CFF-41AA-AFE8-7B7EF1EC46E8}" destId="{267DEFF5-5107-4833-9247-14F619128AEE}" srcOrd="0" destOrd="0" presId="urn:microsoft.com/office/officeart/2011/layout/HexagonRadial"/>
    <dgm:cxn modelId="{FB387B51-6ECF-42C6-8342-C209A059169F}" type="presOf" srcId="{8607B40C-8985-414F-B889-E18231D3722A}" destId="{9E897A43-608A-4BBC-A89D-95F24383D0E0}" srcOrd="0" destOrd="0" presId="urn:microsoft.com/office/officeart/2011/layout/HexagonRadial"/>
    <dgm:cxn modelId="{D71CE31D-95B6-47CD-964C-130C7448DEA9}" srcId="{8607B40C-8985-414F-B889-E18231D3722A}" destId="{3963165A-3AD1-43BC-A3E0-8354134A5E7A}" srcOrd="3" destOrd="0" parTransId="{4B19C6D6-3FB9-4C22-A263-B955B04DBFDF}" sibTransId="{5BFB22E0-B031-40A5-A0DF-373708B1D0AE}"/>
    <dgm:cxn modelId="{6FE6F33B-63AF-4FBB-A779-F8CC613FA761}" type="presOf" srcId="{733D1023-9BD0-4FEA-B7B9-611A98FD4A54}" destId="{C278CFF5-9DDF-4699-8AD0-EADF2C2A5CF6}" srcOrd="0" destOrd="0" presId="urn:microsoft.com/office/officeart/2011/layout/HexagonRadial"/>
    <dgm:cxn modelId="{775CB550-8BBA-47E7-B94B-BACB78878E89}" srcId="{8607B40C-8985-414F-B889-E18231D3722A}" destId="{40879E82-F7C9-48E8-9C0D-3C34FB804C5A}" srcOrd="4" destOrd="0" parTransId="{7478C5E4-2DFE-4FD7-8391-7A740695B7FF}" sibTransId="{0F29591B-7EF4-4AAE-AB17-76B84DF055AE}"/>
    <dgm:cxn modelId="{4B99EA9A-33EA-4795-B4FC-01C172109814}" type="presOf" srcId="{40879E82-F7C9-48E8-9C0D-3C34FB804C5A}" destId="{D4859029-AB74-4BC2-B740-32300F292A2A}" srcOrd="0" destOrd="0" presId="urn:microsoft.com/office/officeart/2011/layout/HexagonRadial"/>
    <dgm:cxn modelId="{CC2E5EA6-634B-480F-9ECA-7CE26085B72F}" type="presParOf" srcId="{341C06F7-803A-4EA0-A804-DB9335169615}" destId="{9E897A43-608A-4BBC-A89D-95F24383D0E0}" srcOrd="0" destOrd="0" presId="urn:microsoft.com/office/officeart/2011/layout/HexagonRadial"/>
    <dgm:cxn modelId="{01C0990B-0DDC-4621-839C-BEF6E9AF4DA1}" type="presParOf" srcId="{341C06F7-803A-4EA0-A804-DB9335169615}" destId="{721BB167-299B-45DB-AA51-E6A64A779FA4}" srcOrd="1" destOrd="0" presId="urn:microsoft.com/office/officeart/2011/layout/HexagonRadial"/>
    <dgm:cxn modelId="{81B9286B-BA74-49D2-8AC4-18DC8CB97076}" type="presParOf" srcId="{721BB167-299B-45DB-AA51-E6A64A779FA4}" destId="{9749C80B-4971-4736-9076-CB524515B3AA}" srcOrd="0" destOrd="0" presId="urn:microsoft.com/office/officeart/2011/layout/HexagonRadial"/>
    <dgm:cxn modelId="{EDCB9B64-CFB6-429C-B5DD-45722B9024A5}" type="presParOf" srcId="{341C06F7-803A-4EA0-A804-DB9335169615}" destId="{8913677B-9702-44BB-A768-D472F7BD9163}" srcOrd="2" destOrd="0" presId="urn:microsoft.com/office/officeart/2011/layout/HexagonRadial"/>
    <dgm:cxn modelId="{5D39390C-1BD7-4843-8C55-FBB44AC752D8}" type="presParOf" srcId="{341C06F7-803A-4EA0-A804-DB9335169615}" destId="{E2096D02-3D7C-43A6-82DA-8B2788339BFF}" srcOrd="3" destOrd="0" presId="urn:microsoft.com/office/officeart/2011/layout/HexagonRadial"/>
    <dgm:cxn modelId="{1531FB4C-E53C-46EC-9145-263C86EF8D2F}" type="presParOf" srcId="{E2096D02-3D7C-43A6-82DA-8B2788339BFF}" destId="{D0ECBAD4-0EB6-4FD4-AE37-3F3C3873FA18}" srcOrd="0" destOrd="0" presId="urn:microsoft.com/office/officeart/2011/layout/HexagonRadial"/>
    <dgm:cxn modelId="{D0BD7830-12B2-491E-A728-D68A43EFBE90}" type="presParOf" srcId="{341C06F7-803A-4EA0-A804-DB9335169615}" destId="{C278CFF5-9DDF-4699-8AD0-EADF2C2A5CF6}" srcOrd="4" destOrd="0" presId="urn:microsoft.com/office/officeart/2011/layout/HexagonRadial"/>
    <dgm:cxn modelId="{8F8EC8B5-FA92-4C50-83AF-3E04583038EA}" type="presParOf" srcId="{341C06F7-803A-4EA0-A804-DB9335169615}" destId="{399FDC04-8ED1-441B-8299-F1AD7137A27E}" srcOrd="5" destOrd="0" presId="urn:microsoft.com/office/officeart/2011/layout/HexagonRadial"/>
    <dgm:cxn modelId="{8D180E47-D9B3-4369-A5CB-DF8700793D8D}" type="presParOf" srcId="{399FDC04-8ED1-441B-8299-F1AD7137A27E}" destId="{B3F2BB64-DD41-4650-A0BF-4E03A0686257}" srcOrd="0" destOrd="0" presId="urn:microsoft.com/office/officeart/2011/layout/HexagonRadial"/>
    <dgm:cxn modelId="{4B006C0D-908C-4714-A552-744D14F96614}" type="presParOf" srcId="{341C06F7-803A-4EA0-A804-DB9335169615}" destId="{AB052599-E2B8-4E4C-B1F4-2076F535F6DC}" srcOrd="6" destOrd="0" presId="urn:microsoft.com/office/officeart/2011/layout/HexagonRadial"/>
    <dgm:cxn modelId="{CDF0CCB1-9BE9-4C2E-91D9-1A6A628F2601}" type="presParOf" srcId="{341C06F7-803A-4EA0-A804-DB9335169615}" destId="{2F6E0641-ADCC-42B3-9A88-F5AA2EEF8541}" srcOrd="7" destOrd="0" presId="urn:microsoft.com/office/officeart/2011/layout/HexagonRadial"/>
    <dgm:cxn modelId="{3E7C0C33-00CE-442B-BD36-836E0312C729}" type="presParOf" srcId="{2F6E0641-ADCC-42B3-9A88-F5AA2EEF8541}" destId="{240DACA1-6FFB-4B74-ABD8-B0159FBBAA8C}" srcOrd="0" destOrd="0" presId="urn:microsoft.com/office/officeart/2011/layout/HexagonRadial"/>
    <dgm:cxn modelId="{8DB5E6E4-04BB-48E1-BBEE-773EFC8F2F8F}" type="presParOf" srcId="{341C06F7-803A-4EA0-A804-DB9335169615}" destId="{721B69E0-0A10-4F75-8848-BA8178749C62}" srcOrd="8" destOrd="0" presId="urn:microsoft.com/office/officeart/2011/layout/HexagonRadial"/>
    <dgm:cxn modelId="{CA6A82B9-7A15-419A-AC67-6211069BD6F2}" type="presParOf" srcId="{341C06F7-803A-4EA0-A804-DB9335169615}" destId="{5EF5B509-7ECA-44CC-9A17-3CBA89E971CB}" srcOrd="9" destOrd="0" presId="urn:microsoft.com/office/officeart/2011/layout/HexagonRadial"/>
    <dgm:cxn modelId="{E3682F65-B270-4CEB-A597-CF0F29F7C5B6}" type="presParOf" srcId="{5EF5B509-7ECA-44CC-9A17-3CBA89E971CB}" destId="{772761F3-4D6F-489C-B3AE-AC5547E288F8}" srcOrd="0" destOrd="0" presId="urn:microsoft.com/office/officeart/2011/layout/HexagonRadial"/>
    <dgm:cxn modelId="{8B5F8A11-AD84-4451-9C7E-22774F4AA63D}" type="presParOf" srcId="{341C06F7-803A-4EA0-A804-DB9335169615}" destId="{D4859029-AB74-4BC2-B740-32300F292A2A}" srcOrd="10" destOrd="0" presId="urn:microsoft.com/office/officeart/2011/layout/HexagonRadial"/>
    <dgm:cxn modelId="{52E9FE4F-1191-4AD8-B42D-049D9924F596}" type="presParOf" srcId="{341C06F7-803A-4EA0-A804-DB9335169615}" destId="{62304C89-811B-4DF5-A47B-BBDD5D16982E}" srcOrd="11" destOrd="0" presId="urn:microsoft.com/office/officeart/2011/layout/HexagonRadial"/>
    <dgm:cxn modelId="{E2AC84ED-83D7-40E0-AE61-C61D1CF3AA05}" type="presParOf" srcId="{62304C89-811B-4DF5-A47B-BBDD5D16982E}" destId="{8B94029C-698B-479D-940D-6F26FF963D99}" srcOrd="0" destOrd="0" presId="urn:microsoft.com/office/officeart/2011/layout/HexagonRadial"/>
    <dgm:cxn modelId="{8545C162-C2C2-4569-BC7F-479E1B4FBA26}" type="presParOf" srcId="{341C06F7-803A-4EA0-A804-DB9335169615}" destId="{267DEFF5-5107-4833-9247-14F619128AEE}"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897A43-608A-4BBC-A89D-95F24383D0E0}">
      <dsp:nvSpPr>
        <dsp:cNvPr id="0" name=""/>
        <dsp:cNvSpPr/>
      </dsp:nvSpPr>
      <dsp:spPr>
        <a:xfrm>
          <a:off x="2225933" y="1295402"/>
          <a:ext cx="1780831" cy="1441859"/>
        </a:xfrm>
        <a:prstGeom prst="hexagon">
          <a:avLst>
            <a:gd name="adj" fmla="val 28570"/>
            <a:gd name="vf" fmla="val 11547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a:latin typeface="Calibri" panose="020F0502020204030204" pitchFamily="34" charset="0"/>
              <a:cs typeface="Calibri" panose="020F0502020204030204" pitchFamily="34" charset="0"/>
            </a:rPr>
            <a:t>Where do we get this information?</a:t>
          </a:r>
        </a:p>
      </dsp:txBody>
      <dsp:txXfrm>
        <a:off x="2511649" y="1526733"/>
        <a:ext cx="1209399" cy="979197"/>
      </dsp:txXfrm>
    </dsp:sp>
    <dsp:sp modelId="{D0ECBAD4-0EB6-4FD4-AE37-3F3C3873FA18}">
      <dsp:nvSpPr>
        <dsp:cNvPr id="0" name=""/>
        <dsp:cNvSpPr/>
      </dsp:nvSpPr>
      <dsp:spPr>
        <a:xfrm>
          <a:off x="3300437" y="614589"/>
          <a:ext cx="621849" cy="535806"/>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13677B-9702-44BB-A768-D472F7BD9163}">
      <dsp:nvSpPr>
        <dsp:cNvPr id="0" name=""/>
        <dsp:cNvSpPr/>
      </dsp:nvSpPr>
      <dsp:spPr>
        <a:xfrm>
          <a:off x="2420186" y="0"/>
          <a:ext cx="1350664" cy="1168483"/>
        </a:xfrm>
        <a:prstGeom prst="hexagon">
          <a:avLst>
            <a:gd name="adj" fmla="val 28570"/>
            <a:gd name="vf" fmla="val 11547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a:latin typeface="Calibri" panose="020F0502020204030204" pitchFamily="34" charset="0"/>
              <a:cs typeface="Calibri" panose="020F0502020204030204" pitchFamily="34" charset="0"/>
            </a:rPr>
            <a:t>Previous evaluations</a:t>
          </a:r>
        </a:p>
      </dsp:txBody>
      <dsp:txXfrm>
        <a:off x="2644020" y="193643"/>
        <a:ext cx="902996" cy="781197"/>
      </dsp:txXfrm>
    </dsp:sp>
    <dsp:sp modelId="{B3F2BB64-DD41-4650-A0BF-4E03A0686257}">
      <dsp:nvSpPr>
        <dsp:cNvPr id="0" name=""/>
        <dsp:cNvSpPr/>
      </dsp:nvSpPr>
      <dsp:spPr>
        <a:xfrm>
          <a:off x="4026184" y="1616261"/>
          <a:ext cx="621849" cy="535806"/>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78CFF5-9DDF-4699-8AD0-EADF2C2A5CF6}">
      <dsp:nvSpPr>
        <dsp:cNvPr id="0" name=""/>
        <dsp:cNvSpPr/>
      </dsp:nvSpPr>
      <dsp:spPr>
        <a:xfrm>
          <a:off x="3658902" y="718695"/>
          <a:ext cx="1350664" cy="1168483"/>
        </a:xfrm>
        <a:prstGeom prst="hexagon">
          <a:avLst>
            <a:gd name="adj" fmla="val 28570"/>
            <a:gd name="vf" fmla="val 11547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a:latin typeface="Calibri" panose="020F0502020204030204" pitchFamily="34" charset="0"/>
              <a:cs typeface="Calibri" panose="020F0502020204030204" pitchFamily="34" charset="0"/>
            </a:rPr>
            <a:t>Info provided by parents</a:t>
          </a:r>
        </a:p>
      </dsp:txBody>
      <dsp:txXfrm>
        <a:off x="3882736" y="912338"/>
        <a:ext cx="902996" cy="781197"/>
      </dsp:txXfrm>
    </dsp:sp>
    <dsp:sp modelId="{240DACA1-6FFB-4B74-ABD8-B0159FBBAA8C}">
      <dsp:nvSpPr>
        <dsp:cNvPr id="0" name=""/>
        <dsp:cNvSpPr/>
      </dsp:nvSpPr>
      <dsp:spPr>
        <a:xfrm>
          <a:off x="3522033" y="2746960"/>
          <a:ext cx="621849" cy="535806"/>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052599-E2B8-4E4C-B1F4-2076F535F6DC}">
      <dsp:nvSpPr>
        <dsp:cNvPr id="0" name=""/>
        <dsp:cNvSpPr/>
      </dsp:nvSpPr>
      <dsp:spPr>
        <a:xfrm>
          <a:off x="3633887" y="2133600"/>
          <a:ext cx="1400692" cy="1164416"/>
        </a:xfrm>
        <a:prstGeom prst="hexagon">
          <a:avLst>
            <a:gd name="adj" fmla="val 28570"/>
            <a:gd name="vf" fmla="val 11547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a:latin typeface="Calibri" panose="020F0502020204030204" pitchFamily="34" charset="0"/>
              <a:cs typeface="Calibri" panose="020F0502020204030204" pitchFamily="34" charset="0"/>
            </a:rPr>
            <a:t>Observations by others</a:t>
          </a:r>
        </a:p>
      </dsp:txBody>
      <dsp:txXfrm>
        <a:off x="3861503" y="2322820"/>
        <a:ext cx="945460" cy="785976"/>
      </dsp:txXfrm>
    </dsp:sp>
    <dsp:sp modelId="{772761F3-4D6F-489C-B3AE-AC5547E288F8}">
      <dsp:nvSpPr>
        <dsp:cNvPr id="0" name=""/>
        <dsp:cNvSpPr/>
      </dsp:nvSpPr>
      <dsp:spPr>
        <a:xfrm>
          <a:off x="2271432" y="2864331"/>
          <a:ext cx="621849" cy="535806"/>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1B69E0-0A10-4F75-8848-BA8178749C62}">
      <dsp:nvSpPr>
        <dsp:cNvPr id="0" name=""/>
        <dsp:cNvSpPr/>
      </dsp:nvSpPr>
      <dsp:spPr>
        <a:xfrm>
          <a:off x="2445956" y="2851066"/>
          <a:ext cx="1350664" cy="1168483"/>
        </a:xfrm>
        <a:prstGeom prst="hexagon">
          <a:avLst>
            <a:gd name="adj" fmla="val 28570"/>
            <a:gd name="vf" fmla="val 11547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a:latin typeface="Calibri" panose="020F0502020204030204" pitchFamily="34" charset="0"/>
              <a:cs typeface="Calibri" panose="020F0502020204030204" pitchFamily="34" charset="0"/>
            </a:rPr>
            <a:t>Classroom data</a:t>
          </a:r>
        </a:p>
      </dsp:txBody>
      <dsp:txXfrm>
        <a:off x="2669790" y="3044709"/>
        <a:ext cx="902996" cy="781197"/>
      </dsp:txXfrm>
    </dsp:sp>
    <dsp:sp modelId="{8B94029C-698B-479D-940D-6F26FF963D99}">
      <dsp:nvSpPr>
        <dsp:cNvPr id="0" name=""/>
        <dsp:cNvSpPr/>
      </dsp:nvSpPr>
      <dsp:spPr>
        <a:xfrm>
          <a:off x="1533800" y="1863061"/>
          <a:ext cx="621849" cy="535806"/>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859029-AB74-4BC2-B740-32300F292A2A}">
      <dsp:nvSpPr>
        <dsp:cNvPr id="0" name=""/>
        <dsp:cNvSpPr/>
      </dsp:nvSpPr>
      <dsp:spPr>
        <a:xfrm>
          <a:off x="1175719" y="2132371"/>
          <a:ext cx="1350664" cy="1168483"/>
        </a:xfrm>
        <a:prstGeom prst="hexagon">
          <a:avLst>
            <a:gd name="adj" fmla="val 28570"/>
            <a:gd name="vf" fmla="val 11547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a:latin typeface="Calibri" panose="020F0502020204030204" pitchFamily="34" charset="0"/>
              <a:cs typeface="Calibri" panose="020F0502020204030204" pitchFamily="34" charset="0"/>
            </a:rPr>
            <a:t>District and State testing</a:t>
          </a:r>
        </a:p>
      </dsp:txBody>
      <dsp:txXfrm>
        <a:off x="1399553" y="2326014"/>
        <a:ext cx="902996" cy="781197"/>
      </dsp:txXfrm>
    </dsp:sp>
    <dsp:sp modelId="{267DEFF5-5107-4833-9247-14F619128AEE}">
      <dsp:nvSpPr>
        <dsp:cNvPr id="0" name=""/>
        <dsp:cNvSpPr/>
      </dsp:nvSpPr>
      <dsp:spPr>
        <a:xfrm>
          <a:off x="1175719" y="717087"/>
          <a:ext cx="1350664" cy="1168483"/>
        </a:xfrm>
        <a:prstGeom prst="hexagon">
          <a:avLst>
            <a:gd name="adj" fmla="val 28570"/>
            <a:gd name="vf" fmla="val 11547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a:latin typeface="Calibri" panose="020F0502020204030204" pitchFamily="34" charset="0"/>
              <a:cs typeface="Calibri" panose="020F0502020204030204" pitchFamily="34" charset="0"/>
            </a:rPr>
            <a:t>Current classroom based assessment</a:t>
          </a:r>
        </a:p>
      </dsp:txBody>
      <dsp:txXfrm>
        <a:off x="1399553" y="910730"/>
        <a:ext cx="902996" cy="781197"/>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75B3549-48AF-4A47-A563-37BCF58341FB}" type="datetimeFigureOut">
              <a:rPr lang="en-US" smtClean="0"/>
              <a:t>11/12/2021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C16766F-B39D-42FD-ACBC-1002D130679C}" type="slidenum">
              <a:rPr lang="en-US" smtClean="0"/>
              <a:t>‹#›</a:t>
            </a:fld>
            <a:endParaRPr lang="en-US"/>
          </a:p>
        </p:txBody>
      </p:sp>
    </p:spTree>
    <p:extLst>
      <p:ext uri="{BB962C8B-B14F-4D97-AF65-F5344CB8AC3E}">
        <p14:creationId xmlns:p14="http://schemas.microsoft.com/office/powerpoint/2010/main" val="349892761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8CF8AA-71CD-48AE-96C2-778BE54C3BBB}" type="datetimeFigureOut">
              <a:rPr lang="en-US" smtClean="0"/>
              <a:t>11/12/2021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84A2F3-949C-4DF8-B8FE-27C48E8E5C0D}" type="slidenum">
              <a:rPr lang="en-US" smtClean="0"/>
              <a:t>‹#›</a:t>
            </a:fld>
            <a:endParaRPr lang="en-US"/>
          </a:p>
        </p:txBody>
      </p:sp>
    </p:spTree>
    <p:extLst>
      <p:ext uri="{BB962C8B-B14F-4D97-AF65-F5344CB8AC3E}">
        <p14:creationId xmlns:p14="http://schemas.microsoft.com/office/powerpoint/2010/main" val="131527579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1BA44D8-181B-4683-9FF6-736DB55C8DBB}" type="slidenum">
              <a:rPr lang="en-US" altLang="en-US" sz="1300" smtClean="0"/>
              <a:pPr>
                <a:spcBef>
                  <a:spcPct val="0"/>
                </a:spcBef>
              </a:pPr>
              <a:t>3</a:t>
            </a:fld>
            <a:endParaRPr lang="en-US" altLang="en-US" sz="1300"/>
          </a:p>
        </p:txBody>
      </p:sp>
      <p:sp>
        <p:nvSpPr>
          <p:cNvPr id="430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8" name="Rectangle 3"/>
          <p:cNvSpPr>
            <a:spLocks noGrp="1" noChangeArrowheads="1"/>
          </p:cNvSpPr>
          <p:nvPr>
            <p:ph type="body" idx="1"/>
          </p:nvPr>
        </p:nvSpPr>
        <p:spPr>
          <a:ln/>
        </p:spPr>
        <p:txBody>
          <a:bodyPr>
            <a:normAutofit fontScale="40000" lnSpcReduction="20000"/>
          </a:bodyPr>
          <a:lstStyle/>
          <a:p>
            <a:pPr marL="232114" indent="-232114" eaLnBrk="1" fontAlgn="auto" hangingPunct="1">
              <a:spcBef>
                <a:spcPts val="0"/>
              </a:spcBef>
              <a:spcAft>
                <a:spcPts val="0"/>
              </a:spcAft>
              <a:defRPr/>
            </a:pPr>
            <a:r>
              <a:rPr lang="en-US" sz="2000" b="1" dirty="0"/>
              <a:t>To Say: </a:t>
            </a:r>
            <a:r>
              <a:rPr lang="en-US" sz="2000" dirty="0"/>
              <a:t>The first step in the evaluation process</a:t>
            </a:r>
            <a:r>
              <a:rPr lang="en-US" sz="2000" baseline="0" dirty="0"/>
              <a:t> is the </a:t>
            </a:r>
            <a:r>
              <a:rPr lang="en-US" sz="2000" dirty="0"/>
              <a:t>Review of Existing Data (RED).  Remember this is the “foundation” of the eligibility determination</a:t>
            </a:r>
            <a:r>
              <a:rPr lang="en-US" sz="2000" baseline="0" dirty="0"/>
              <a:t> and what you include in this document</a:t>
            </a:r>
            <a:r>
              <a:rPr lang="en-US" sz="2000" dirty="0"/>
              <a:t> is very important to the determination of eligibility.</a:t>
            </a:r>
          </a:p>
          <a:p>
            <a:pPr marL="232114" indent="-232114" eaLnBrk="1" fontAlgn="auto" hangingPunct="1">
              <a:spcBef>
                <a:spcPts val="0"/>
              </a:spcBef>
              <a:spcAft>
                <a:spcPts val="0"/>
              </a:spcAft>
              <a:defRPr/>
            </a:pPr>
            <a:endParaRPr lang="en-US" sz="2000" dirty="0"/>
          </a:p>
          <a:p>
            <a:pPr marL="232114" indent="-232114" eaLnBrk="1" fontAlgn="auto" hangingPunct="1">
              <a:spcBef>
                <a:spcPts val="0"/>
              </a:spcBef>
              <a:spcAft>
                <a:spcPts val="0"/>
              </a:spcAft>
              <a:defRPr/>
            </a:pPr>
            <a:r>
              <a:rPr lang="en-US" sz="2000" u="sng" dirty="0"/>
              <a:t>Participants-</a:t>
            </a:r>
            <a:r>
              <a:rPr lang="en-US" sz="2000" dirty="0"/>
              <a:t> A group of individuals meeting the requirements of an IEP Team and other qualified individuals as appropriate to review of all relevant existing data on the child.   Remember that the parent is a required member of this team.   Document the participation of all required team members.</a:t>
            </a:r>
          </a:p>
          <a:p>
            <a:pPr marL="232114" indent="-232114" eaLnBrk="1" fontAlgn="auto" hangingPunct="1">
              <a:spcBef>
                <a:spcPts val="0"/>
              </a:spcBef>
              <a:spcAft>
                <a:spcPts val="0"/>
              </a:spcAft>
              <a:defRPr/>
            </a:pPr>
            <a:endParaRPr lang="en-US" sz="2000" dirty="0"/>
          </a:p>
          <a:p>
            <a:pPr marL="232114" indent="-232114" eaLnBrk="1" fontAlgn="auto" hangingPunct="1">
              <a:spcBef>
                <a:spcPts val="0"/>
              </a:spcBef>
              <a:spcAft>
                <a:spcPts val="0"/>
              </a:spcAft>
              <a:defRPr/>
            </a:pPr>
            <a:r>
              <a:rPr lang="en-US" sz="2000" u="sng" dirty="0"/>
              <a:t>Meet in person or confer</a:t>
            </a:r>
            <a:r>
              <a:rPr lang="en-US" sz="2000" dirty="0"/>
              <a:t>: This review may be conducted without a meeting.  However, all participants must review all the same data and provide input into the conclusion/decision.</a:t>
            </a:r>
          </a:p>
          <a:p>
            <a:pPr marL="232114" indent="-232114" eaLnBrk="1" fontAlgn="auto" hangingPunct="1">
              <a:spcBef>
                <a:spcPts val="0"/>
              </a:spcBef>
              <a:spcAft>
                <a:spcPts val="0"/>
              </a:spcAft>
              <a:defRPr/>
            </a:pPr>
            <a:r>
              <a:rPr lang="en-US" sz="2000" u="sng" dirty="0"/>
              <a:t>Purposes: </a:t>
            </a:r>
            <a:r>
              <a:rPr lang="en-US" sz="2000" u="none" dirty="0"/>
              <a:t> The RED  has four distinct purposes. The team needs to review all relevant existing data in order to determine what additional data, if any, is needed to determine the following: </a:t>
            </a:r>
          </a:p>
          <a:p>
            <a:pPr marL="457200" indent="-457200" eaLnBrk="1" fontAlgn="auto" hangingPunct="1">
              <a:spcBef>
                <a:spcPts val="0"/>
              </a:spcBef>
              <a:spcAft>
                <a:spcPts val="0"/>
              </a:spcAft>
              <a:buAutoNum type="arabicPeriod"/>
              <a:defRPr/>
            </a:pPr>
            <a:r>
              <a:rPr lang="en-US" sz="2000" u="none" dirty="0"/>
              <a:t>Whether the child has a particular category of disability or in the case of a reevaluation, whether the child continues to have a disability.</a:t>
            </a:r>
          </a:p>
          <a:p>
            <a:pPr marL="457200" indent="-457200" eaLnBrk="1" fontAlgn="auto" hangingPunct="1">
              <a:spcBef>
                <a:spcPts val="0"/>
              </a:spcBef>
              <a:spcAft>
                <a:spcPts val="0"/>
              </a:spcAft>
              <a:buAutoNum type="arabicPeriod"/>
              <a:defRPr/>
            </a:pPr>
            <a:r>
              <a:rPr lang="en-US" sz="2000" u="none" dirty="0"/>
              <a:t>The present levels of performance and education needs of the student.</a:t>
            </a:r>
          </a:p>
          <a:p>
            <a:pPr marL="457200" indent="-457200" eaLnBrk="1" fontAlgn="auto" hangingPunct="1">
              <a:spcBef>
                <a:spcPts val="0"/>
              </a:spcBef>
              <a:spcAft>
                <a:spcPts val="0"/>
              </a:spcAft>
              <a:buAutoNum type="arabicPeriod"/>
              <a:defRPr/>
            </a:pPr>
            <a:r>
              <a:rPr lang="en-US" sz="2000" u="none" dirty="0"/>
              <a:t>Whether the child needs special education and related services.</a:t>
            </a:r>
          </a:p>
          <a:p>
            <a:pPr marL="457200" indent="-457200" eaLnBrk="1" fontAlgn="auto" hangingPunct="1">
              <a:spcBef>
                <a:spcPts val="0"/>
              </a:spcBef>
              <a:spcAft>
                <a:spcPts val="0"/>
              </a:spcAft>
              <a:buAutoNum type="arabicPeriod"/>
              <a:defRPr/>
            </a:pPr>
            <a:r>
              <a:rPr lang="en-US" sz="2000" u="none" dirty="0"/>
              <a:t>Whether any additions of modifications to the special education and related services are needed to enable the child to meet the measurable annual goals set out in the individualized education program  (IEP) of the child and to participates, as appropriate, in the general curriculum.</a:t>
            </a:r>
          </a:p>
          <a:p>
            <a:pPr marL="457200" indent="-457200" eaLnBrk="1" fontAlgn="auto" hangingPunct="1">
              <a:spcBef>
                <a:spcPts val="0"/>
              </a:spcBef>
              <a:spcAft>
                <a:spcPts val="0"/>
              </a:spcAft>
              <a:buAutoNum type="arabicPeriod"/>
              <a:defRPr/>
            </a:pPr>
            <a:endParaRPr lang="en-US" sz="2000" u="none" dirty="0"/>
          </a:p>
          <a:p>
            <a:pPr marL="457200" indent="-457200" eaLnBrk="1" fontAlgn="auto" hangingPunct="1">
              <a:spcBef>
                <a:spcPts val="0"/>
              </a:spcBef>
              <a:spcAft>
                <a:spcPts val="0"/>
              </a:spcAft>
              <a:buAutoNum type="arabicPeriod"/>
              <a:defRPr/>
            </a:pPr>
            <a:endParaRPr lang="en-US" sz="2000" dirty="0"/>
          </a:p>
          <a:p>
            <a:pPr marL="232114" indent="-232114" eaLnBrk="1" fontAlgn="auto" hangingPunct="1">
              <a:spcBef>
                <a:spcPts val="0"/>
              </a:spcBef>
              <a:spcAft>
                <a:spcPts val="0"/>
              </a:spcAft>
              <a:defRPr/>
            </a:pPr>
            <a:r>
              <a:rPr lang="en-US" sz="2000" u="sng" dirty="0"/>
              <a:t>Contents</a:t>
            </a:r>
            <a:r>
              <a:rPr lang="en-US" sz="2000" dirty="0"/>
              <a:t>- The Review of Existing Data must include a description of all data reviewed (such as previous evaluations, teacher observations or interviews, classroom performance, and state and agency assessments). In addition it must document a </a:t>
            </a:r>
            <a:r>
              <a:rPr lang="en-US" sz="2000" u="sng" dirty="0"/>
              <a:t>summary</a:t>
            </a:r>
            <a:r>
              <a:rPr lang="en-US" sz="2000" dirty="0"/>
              <a:t> of the information gained from the review of the data.  Please don’t use phrases like ‘no concerns’</a:t>
            </a:r>
            <a:r>
              <a:rPr lang="en-US" sz="2000" baseline="0" dirty="0"/>
              <a:t> or  ‘not relevant’ when completing this document.  Putting what the student CAN do and IS doing on this document is just as important as putting what the student has difficulty doing.</a:t>
            </a:r>
            <a:endParaRPr lang="en-US" sz="2000" dirty="0"/>
          </a:p>
          <a:p>
            <a:pPr marL="232114" indent="-232114" eaLnBrk="1" fontAlgn="auto" hangingPunct="1">
              <a:spcBef>
                <a:spcPts val="0"/>
              </a:spcBef>
              <a:spcAft>
                <a:spcPts val="0"/>
              </a:spcAft>
              <a:defRPr/>
            </a:pPr>
            <a:endParaRPr lang="en-US" sz="2000" dirty="0"/>
          </a:p>
          <a:p>
            <a:pPr marL="232114" indent="-232114" eaLnBrk="1" fontAlgn="auto" hangingPunct="1">
              <a:spcBef>
                <a:spcPts val="0"/>
              </a:spcBef>
              <a:spcAft>
                <a:spcPts val="0"/>
              </a:spcAft>
              <a:defRPr/>
            </a:pPr>
            <a:r>
              <a:rPr lang="en-US" sz="2000" u="sng" dirty="0"/>
              <a:t>Date of Conclusions</a:t>
            </a:r>
            <a:r>
              <a:rPr lang="en-US" sz="2000" dirty="0"/>
              <a:t>: The RED must also include the decisions that you made and the date that you made it as well as identify what additional data are needed, if any, to determine eligibility. </a:t>
            </a:r>
          </a:p>
          <a:p>
            <a:pPr marL="232114" indent="-232114" eaLnBrk="1" fontAlgn="auto" hangingPunct="1">
              <a:spcBef>
                <a:spcPts val="0"/>
              </a:spcBef>
              <a:spcAft>
                <a:spcPts val="0"/>
              </a:spcAft>
              <a:defRPr/>
            </a:pPr>
            <a:endParaRPr lang="en-US" sz="2000" dirty="0"/>
          </a:p>
          <a:p>
            <a:pPr marL="232114" indent="-232114" eaLnBrk="1" fontAlgn="auto" hangingPunct="1">
              <a:spcBef>
                <a:spcPts val="0"/>
              </a:spcBef>
              <a:spcAft>
                <a:spcPts val="0"/>
              </a:spcAft>
              <a:defRPr/>
            </a:pPr>
            <a:r>
              <a:rPr lang="en-US" sz="2000" u="sng" dirty="0"/>
              <a:t>Identify additional data</a:t>
            </a:r>
            <a:r>
              <a:rPr lang="en-US" sz="2000" dirty="0"/>
              <a:t>:.  Remember the RED is the end of the first 30 days in the evaluation process.  The RED process always ends with a Notice of Action and</a:t>
            </a:r>
            <a:r>
              <a:rPr lang="en-US" sz="2000" baseline="0" dirty="0"/>
              <a:t> an</a:t>
            </a:r>
            <a:r>
              <a:rPr lang="en-US" sz="2000" dirty="0"/>
              <a:t> evaluation report for all initial evaluations. </a:t>
            </a:r>
          </a:p>
          <a:p>
            <a:pPr marL="232114" indent="-232114" eaLnBrk="1" fontAlgn="auto" hangingPunct="1">
              <a:spcBef>
                <a:spcPts val="0"/>
              </a:spcBef>
              <a:spcAft>
                <a:spcPts val="0"/>
              </a:spcAft>
              <a:defRPr/>
            </a:pPr>
            <a:r>
              <a:rPr lang="en-US" sz="2000" u="sng" dirty="0"/>
              <a:t>Prior Written</a:t>
            </a:r>
            <a:r>
              <a:rPr lang="en-US" sz="2000" u="sng" baseline="0" dirty="0"/>
              <a:t> Notice:  </a:t>
            </a:r>
            <a:r>
              <a:rPr lang="en-US" sz="2000" u="none" baseline="0" dirty="0"/>
              <a:t>Before moving on to actually evaluating the student, there must be a Notice of Action signed.</a:t>
            </a:r>
            <a:endParaRPr lang="en-US" sz="2000" u="sng" dirty="0"/>
          </a:p>
          <a:p>
            <a:pPr marL="232114" indent="-232114" eaLnBrk="1" fontAlgn="auto" hangingPunct="1">
              <a:spcBef>
                <a:spcPts val="0"/>
              </a:spcBef>
              <a:spcAft>
                <a:spcPts val="0"/>
              </a:spcAft>
              <a:defRPr/>
            </a:pPr>
            <a:endParaRPr lang="en-US" sz="2000" u="sng" dirty="0"/>
          </a:p>
          <a:p>
            <a:pPr marL="232114" indent="-232114" eaLnBrk="1" fontAlgn="auto" hangingPunct="1">
              <a:spcBef>
                <a:spcPts val="0"/>
              </a:spcBef>
              <a:spcAft>
                <a:spcPts val="0"/>
              </a:spcAft>
              <a:defRPr/>
            </a:pPr>
            <a:endParaRPr lang="en-US" sz="2000" dirty="0"/>
          </a:p>
        </p:txBody>
      </p:sp>
    </p:spTree>
    <p:extLst>
      <p:ext uri="{BB962C8B-B14F-4D97-AF65-F5344CB8AC3E}">
        <p14:creationId xmlns:p14="http://schemas.microsoft.com/office/powerpoint/2010/main" val="3627331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1" dirty="0"/>
              <a:t>To Say: </a:t>
            </a:r>
            <a:r>
              <a:rPr lang="en-US" altLang="en-US" dirty="0"/>
              <a:t>Often times,</a:t>
            </a:r>
            <a:r>
              <a:rPr lang="en-US" altLang="en-US" baseline="0" dirty="0"/>
              <a:t> as consultants, we see</a:t>
            </a:r>
            <a:r>
              <a:rPr lang="en-US" altLang="en-US" dirty="0"/>
              <a:t> REDs that don’t meet standards and don’t have much useful information.  Remember this is the cornerstone of your evaluation. Use descriptive phrases that summarize what you know.  One example is, “child’s functioning or achievement or behavior is within normal limits or age-appropriate or commensurate with peers.” </a:t>
            </a:r>
          </a:p>
          <a:p>
            <a:pPr eaLnBrk="1" hangingPunct="1">
              <a:spcBef>
                <a:spcPct val="0"/>
              </a:spcBef>
            </a:pPr>
            <a:endParaRPr lang="en-US" altLang="en-US" dirty="0"/>
          </a:p>
          <a:p>
            <a:pPr eaLnBrk="1" hangingPunct="1">
              <a:spcBef>
                <a:spcPct val="0"/>
              </a:spcBef>
            </a:pPr>
            <a:r>
              <a:rPr lang="en-US" altLang="en-US" dirty="0"/>
              <a:t>To Do: Point</a:t>
            </a:r>
            <a:r>
              <a:rPr lang="en-US" altLang="en-US" baseline="0" dirty="0"/>
              <a:t> out the headings for each column…this is what is expected to be put in these columns.  Don’t need to have something from every data source.  Best practice would be at least 2. </a:t>
            </a:r>
          </a:p>
          <a:p>
            <a:pPr eaLnBrk="1" hangingPunct="1">
              <a:spcBef>
                <a:spcPct val="0"/>
              </a:spcBef>
            </a:pPr>
            <a:endParaRPr lang="en-US" altLang="en-US" baseline="0" dirty="0"/>
          </a:p>
          <a:p>
            <a:pPr eaLnBrk="1" hangingPunct="1">
              <a:spcBef>
                <a:spcPct val="0"/>
              </a:spcBef>
            </a:pPr>
            <a:r>
              <a:rPr lang="en-US" altLang="en-US" baseline="0" dirty="0"/>
              <a:t>We are going to look at a few sample REDs.  You help us decide if these are good examples or not so good examples.</a:t>
            </a:r>
            <a:endParaRPr lang="en-US" altLang="en-US" dirty="0"/>
          </a:p>
          <a:p>
            <a:pPr eaLnBrk="1" hangingPunct="1">
              <a:spcBef>
                <a:spcPct val="0"/>
              </a:spcBef>
            </a:pPr>
            <a:endParaRPr lang="en-US" altLang="en-US" dirty="0"/>
          </a:p>
          <a:p>
            <a:pPr eaLnBrk="1" hangingPunct="1">
              <a:spcBef>
                <a:spcPct val="0"/>
              </a:spcBef>
            </a:pPr>
            <a:endParaRPr lang="en-US" altLang="en-US" dirty="0"/>
          </a:p>
        </p:txBody>
      </p:sp>
      <p:sp>
        <p:nvSpPr>
          <p:cNvPr id="4" name="Slide Number Placeholder 3"/>
          <p:cNvSpPr>
            <a:spLocks noGrp="1"/>
          </p:cNvSpPr>
          <p:nvPr>
            <p:ph type="sldNum" sz="quarter" idx="10"/>
          </p:nvPr>
        </p:nvSpPr>
        <p:spPr/>
        <p:txBody>
          <a:bodyPr/>
          <a:lstStyle/>
          <a:p>
            <a:fld id="{852A14D8-711E-44AB-931D-869D422D69E4}" type="slidenum">
              <a:rPr lang="en-US" smtClean="0"/>
              <a:t>9</a:t>
            </a:fld>
            <a:endParaRPr lang="en-US" dirty="0"/>
          </a:p>
        </p:txBody>
      </p:sp>
    </p:spTree>
    <p:extLst>
      <p:ext uri="{BB962C8B-B14F-4D97-AF65-F5344CB8AC3E}">
        <p14:creationId xmlns:p14="http://schemas.microsoft.com/office/powerpoint/2010/main" val="357571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Say:  </a:t>
            </a:r>
            <a:r>
              <a:rPr lang="en-US" b="1" baseline="0" dirty="0"/>
              <a:t> </a:t>
            </a:r>
            <a:r>
              <a:rPr lang="en-US" baseline="0" dirty="0"/>
              <a:t>You want to make sure you are getting data from VARIOUS/MULTIPLE sources over time.  And it’s certainly best practice to have this data available in visible, hands on form and not just from someone’s memory or what they ‘think’ or ‘feel’ is the information.  Read each section of this slide.  You also want to make sure that you keep in mind the purpose of the referral.  What was the original reason a request or a referral was made?  Consider all things that might be a concern about this child.</a:t>
            </a:r>
            <a:r>
              <a:rPr lang="en-US" dirty="0"/>
              <a:t> Classroom grades are NOT</a:t>
            </a:r>
            <a:r>
              <a:rPr lang="en-US" baseline="0" dirty="0"/>
              <a:t> the sole determining factor!</a:t>
            </a:r>
            <a:endParaRPr lang="en-US" dirty="0"/>
          </a:p>
          <a:p>
            <a:endParaRPr lang="en-US" dirty="0"/>
          </a:p>
        </p:txBody>
      </p:sp>
      <p:sp>
        <p:nvSpPr>
          <p:cNvPr id="4" name="Slide Number Placeholder 3"/>
          <p:cNvSpPr>
            <a:spLocks noGrp="1"/>
          </p:cNvSpPr>
          <p:nvPr>
            <p:ph type="sldNum" sz="quarter" idx="10"/>
          </p:nvPr>
        </p:nvSpPr>
        <p:spPr/>
        <p:txBody>
          <a:bodyPr/>
          <a:lstStyle/>
          <a:p>
            <a:fld id="{852A14D8-711E-44AB-931D-869D422D69E4}" type="slidenum">
              <a:rPr lang="en-US" smtClean="0"/>
              <a:t>11</a:t>
            </a:fld>
            <a:endParaRPr lang="en-US" dirty="0"/>
          </a:p>
        </p:txBody>
      </p:sp>
    </p:spTree>
    <p:extLst>
      <p:ext uri="{BB962C8B-B14F-4D97-AF65-F5344CB8AC3E}">
        <p14:creationId xmlns:p14="http://schemas.microsoft.com/office/powerpoint/2010/main" val="3896264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Say:  </a:t>
            </a:r>
            <a:r>
              <a:rPr lang="en-US" b="1" baseline="0" dirty="0"/>
              <a:t> </a:t>
            </a:r>
            <a:r>
              <a:rPr lang="en-US" baseline="0" dirty="0"/>
              <a:t>You want to make sure you are getting data from VARIOUS/MULTIPLE sources over time.  And it’s certainly best practice to have this data available in visible, hands on form and not just from someone’s memory or what they ‘think’ or ‘feel’ is the information.  Read each section of this slide.  You also want to make sure that you keep in mind the purpose of the referral.  What was the original reason a request or a referral was made?  Consider all things that might be a concern about this child.</a:t>
            </a:r>
            <a:r>
              <a:rPr lang="en-US" dirty="0"/>
              <a:t> Classroom grades are NOT</a:t>
            </a:r>
            <a:r>
              <a:rPr lang="en-US" baseline="0" dirty="0"/>
              <a:t> the sole determining factor!</a:t>
            </a:r>
            <a:endParaRPr lang="en-US" dirty="0"/>
          </a:p>
          <a:p>
            <a:endParaRPr lang="en-US" dirty="0"/>
          </a:p>
        </p:txBody>
      </p:sp>
      <p:sp>
        <p:nvSpPr>
          <p:cNvPr id="4" name="Slide Number Placeholder 3"/>
          <p:cNvSpPr>
            <a:spLocks noGrp="1"/>
          </p:cNvSpPr>
          <p:nvPr>
            <p:ph type="sldNum" sz="quarter" idx="10"/>
          </p:nvPr>
        </p:nvSpPr>
        <p:spPr/>
        <p:txBody>
          <a:bodyPr/>
          <a:lstStyle/>
          <a:p>
            <a:fld id="{852A14D8-711E-44AB-931D-869D422D69E4}" type="slidenum">
              <a:rPr lang="en-US" smtClean="0"/>
              <a:t>12</a:t>
            </a:fld>
            <a:endParaRPr lang="en-US" dirty="0"/>
          </a:p>
        </p:txBody>
      </p:sp>
    </p:spTree>
    <p:extLst>
      <p:ext uri="{BB962C8B-B14F-4D97-AF65-F5344CB8AC3E}">
        <p14:creationId xmlns:p14="http://schemas.microsoft.com/office/powerpoint/2010/main" val="1569517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Say:  </a:t>
            </a:r>
            <a:r>
              <a:rPr lang="en-US" b="1" baseline="0" dirty="0"/>
              <a:t> </a:t>
            </a:r>
            <a:r>
              <a:rPr lang="en-US" baseline="0" dirty="0"/>
              <a:t>You want to make sure you are getting data from VARIOUS/MULTIPLE sources over time.  And it’s certainly best practice to have this data available in visible, hands on form and not just from someone’s memory or what they ‘think’ or ‘feel’ is the information.  Read each section of this slide.  You also want to make sure that you keep in mind the purpose of the referral.  What was the original reason a request or a referral was made?  Consider all things that might be a concern about this child.</a:t>
            </a:r>
            <a:r>
              <a:rPr lang="en-US" dirty="0"/>
              <a:t> Classroom grades are NOT</a:t>
            </a:r>
            <a:r>
              <a:rPr lang="en-US" baseline="0" dirty="0"/>
              <a:t> the sole determining factor!</a:t>
            </a:r>
            <a:endParaRPr lang="en-US" dirty="0"/>
          </a:p>
          <a:p>
            <a:endParaRPr lang="en-US" dirty="0"/>
          </a:p>
        </p:txBody>
      </p:sp>
      <p:sp>
        <p:nvSpPr>
          <p:cNvPr id="4" name="Slide Number Placeholder 3"/>
          <p:cNvSpPr>
            <a:spLocks noGrp="1"/>
          </p:cNvSpPr>
          <p:nvPr>
            <p:ph type="sldNum" sz="quarter" idx="10"/>
          </p:nvPr>
        </p:nvSpPr>
        <p:spPr/>
        <p:txBody>
          <a:bodyPr/>
          <a:lstStyle/>
          <a:p>
            <a:fld id="{852A14D8-711E-44AB-931D-869D422D69E4}" type="slidenum">
              <a:rPr lang="en-US" smtClean="0"/>
              <a:t>13</a:t>
            </a:fld>
            <a:endParaRPr lang="en-US" dirty="0"/>
          </a:p>
        </p:txBody>
      </p:sp>
    </p:spTree>
    <p:extLst>
      <p:ext uri="{BB962C8B-B14F-4D97-AF65-F5344CB8AC3E}">
        <p14:creationId xmlns:p14="http://schemas.microsoft.com/office/powerpoint/2010/main" val="3691294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baseline="0" dirty="0"/>
              <a:t>To Do:  </a:t>
            </a:r>
            <a:r>
              <a:rPr lang="en-US" b="0" baseline="0" dirty="0"/>
              <a:t>A</a:t>
            </a:r>
            <a:r>
              <a:rPr lang="en-US" altLang="en-US" dirty="0"/>
              <a:t>llow participants the opportunity to read the example. </a:t>
            </a:r>
          </a:p>
          <a:p>
            <a:r>
              <a:rPr lang="en-US" altLang="en-US" dirty="0"/>
              <a:t>Read each section of the RED aloud and then ask the participants to give a thumbs up if they think it is a compliant example of a RED or thumbs down if it is not a compliant example.</a:t>
            </a:r>
          </a:p>
          <a:p>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r>
              <a:rPr lang="en-US" altLang="en-US" b="1" dirty="0"/>
              <a:t>To</a:t>
            </a:r>
            <a:r>
              <a:rPr lang="en-US" altLang="en-US" b="1" baseline="0" dirty="0"/>
              <a:t> Say:  </a:t>
            </a:r>
            <a:r>
              <a:rPr lang="en-US" altLang="en-US" dirty="0"/>
              <a:t>State that this is not a compliant example. </a:t>
            </a:r>
            <a:endParaRPr lang="en-US" altLang="en-US" baseline="0" dirty="0"/>
          </a:p>
          <a:p>
            <a:r>
              <a:rPr lang="en-US" altLang="en-US" baseline="0" dirty="0"/>
              <a:t>There is not enough information on this RED to be considered compliant. There is no date or title of screening, no date for grade card, the teacher had no input on a kid who is failing all classes??  How can the parent input be not applicable?</a:t>
            </a:r>
            <a:endParaRPr lang="en-US" altLang="en-US" dirty="0"/>
          </a:p>
          <a:p>
            <a:endParaRPr lang="en-US" altLang="en-US" b="1" baseline="0" dirty="0"/>
          </a:p>
          <a:p>
            <a:endParaRPr lang="en-US" altLang="en-US" baseline="0" dirty="0"/>
          </a:p>
          <a:p>
            <a:endParaRPr lang="en-US" altLang="en-US" dirty="0"/>
          </a:p>
          <a:p>
            <a:endParaRPr lang="en-US" baseline="0" dirty="0"/>
          </a:p>
          <a:p>
            <a:endParaRPr lang="en-US" baseline="0" dirty="0"/>
          </a:p>
          <a:p>
            <a:endParaRPr lang="en-US" altLang="en-US" dirty="0"/>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B8E19AC-42EE-4B9E-80C7-FA984FB37A8C}" type="slidenum">
              <a:rPr lang="en-US" altLang="en-US" sz="1300" smtClean="0"/>
              <a:pPr>
                <a:spcBef>
                  <a:spcPct val="0"/>
                </a:spcBef>
              </a:pPr>
              <a:t>14</a:t>
            </a:fld>
            <a:endParaRPr lang="en-US" altLang="en-US" sz="1300" dirty="0"/>
          </a:p>
        </p:txBody>
      </p:sp>
    </p:spTree>
    <p:extLst>
      <p:ext uri="{BB962C8B-B14F-4D97-AF65-F5344CB8AC3E}">
        <p14:creationId xmlns:p14="http://schemas.microsoft.com/office/powerpoint/2010/main" val="677363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May want</a:t>
            </a:r>
            <a:r>
              <a:rPr lang="en-US" baseline="0" dirty="0" smtClean="0"/>
              <a:t> to include some samples of good and not-so-good RED’s (not this first time because don’t have time, but…)</a:t>
            </a:r>
          </a:p>
          <a:p>
            <a:endParaRPr lang="en-US" baseline="0" dirty="0" smtClean="0"/>
          </a:p>
          <a:p>
            <a:r>
              <a:rPr lang="en-US" baseline="0" dirty="0" smtClean="0"/>
              <a:t>Took out slide that used samples:  What do you notice in these RED’s that you really like?  Are there areas that are unclear or info that is unnecessary?</a:t>
            </a:r>
            <a:endParaRPr lang="en-US" dirty="0"/>
          </a:p>
        </p:txBody>
      </p:sp>
      <p:sp>
        <p:nvSpPr>
          <p:cNvPr id="4" name="Slide Number Placeholder 3"/>
          <p:cNvSpPr>
            <a:spLocks noGrp="1"/>
          </p:cNvSpPr>
          <p:nvPr>
            <p:ph type="sldNum" sz="quarter" idx="10"/>
          </p:nvPr>
        </p:nvSpPr>
        <p:spPr/>
        <p:txBody>
          <a:bodyPr/>
          <a:lstStyle/>
          <a:p>
            <a:fld id="{C5BD1D2F-8A95-4B81-BFEF-BEA9E18B2AA0}" type="slidenum">
              <a:rPr lang="en-US" smtClean="0"/>
              <a:pPr/>
              <a:t>21</a:t>
            </a:fld>
            <a:endParaRPr lang="en-US" dirty="0"/>
          </a:p>
        </p:txBody>
      </p:sp>
    </p:spTree>
    <p:extLst>
      <p:ext uri="{BB962C8B-B14F-4D97-AF65-F5344CB8AC3E}">
        <p14:creationId xmlns:p14="http://schemas.microsoft.com/office/powerpoint/2010/main" val="1214630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30188" indent="-230188" eaLnBrk="1" hangingPunct="1">
              <a:spcBef>
                <a:spcPct val="0"/>
              </a:spcBef>
            </a:pPr>
            <a:r>
              <a:rPr lang="en-US" altLang="en-US" sz="1200" b="1" dirty="0"/>
              <a:t>To Say:  </a:t>
            </a:r>
            <a:r>
              <a:rPr lang="en-US" altLang="en-US" sz="1200" dirty="0"/>
              <a:t>Once all areas of this document have been addressed, it’s time to make some decisions. The Team Conclusions and Decisions are based upon the information in the previous pages of the Review. </a:t>
            </a:r>
          </a:p>
          <a:p>
            <a:pPr marL="230188" indent="-230188" eaLnBrk="1" hangingPunct="1">
              <a:spcBef>
                <a:spcPct val="0"/>
              </a:spcBef>
            </a:pPr>
            <a:endParaRPr lang="en-US" altLang="en-US" sz="1200" dirty="0"/>
          </a:p>
          <a:p>
            <a:pPr marL="230188" indent="-230188" eaLnBrk="1" hangingPunct="1">
              <a:spcBef>
                <a:spcPct val="0"/>
              </a:spcBef>
            </a:pPr>
            <a:r>
              <a:rPr lang="en-US" altLang="en-US" sz="1200" dirty="0"/>
              <a:t>The</a:t>
            </a:r>
            <a:r>
              <a:rPr lang="en-US" altLang="en-US" sz="1200" baseline="0" dirty="0"/>
              <a:t> </a:t>
            </a:r>
            <a:r>
              <a:rPr lang="en-US" altLang="en-US" sz="1200" dirty="0"/>
              <a:t>first decision to be made is whether additional data is needed in order to make an eligibility determination.  The form divides this first decision into two separate columns.  </a:t>
            </a:r>
          </a:p>
          <a:p>
            <a:pPr marL="230188" indent="-230188" eaLnBrk="1" hangingPunct="1">
              <a:spcBef>
                <a:spcPct val="0"/>
              </a:spcBef>
            </a:pPr>
            <a:endParaRPr lang="en-US" altLang="en-US" sz="1200" dirty="0"/>
          </a:p>
          <a:p>
            <a:pPr marL="230188" indent="-230188" eaLnBrk="1" hangingPunct="1">
              <a:spcBef>
                <a:spcPct val="0"/>
              </a:spcBef>
            </a:pPr>
            <a:r>
              <a:rPr lang="en-US" altLang="en-US" sz="1200" dirty="0"/>
              <a:t>The second decision to be made is whether this is an initial or a reevaluation.  An initial evaluation is the first evaluation that results in determining a child is eligible for special education.  If the child is evaluated and, found NOT eligible, and then subsequently evaluationd again, that second evaluation is still considered an initial evaluation as the child MUST meet the INITIAL eligibility standards.  </a:t>
            </a:r>
          </a:p>
          <a:p>
            <a:pPr marL="230188" indent="-230188" eaLnBrk="1" hangingPunct="1">
              <a:spcBef>
                <a:spcPct val="0"/>
              </a:spcBef>
            </a:pPr>
            <a:endParaRPr lang="en-US" altLang="en-US" sz="1200" dirty="0"/>
          </a:p>
          <a:p>
            <a:pPr marL="230188" indent="-230188" eaLnBrk="1" hangingPunct="1">
              <a:spcBef>
                <a:spcPct val="0"/>
              </a:spcBef>
            </a:pPr>
            <a:r>
              <a:rPr lang="en-US" altLang="en-US" sz="1200" dirty="0"/>
              <a:t>Please note how the model RED form provides compliance reminders about the next steps in the process based upon the decisions of the team.  And also note that no matter what the decision, the RED steps for an initial evaluation ALWAYS end with the parent being provided prior written notice and an evaluation report.</a:t>
            </a:r>
          </a:p>
          <a:p>
            <a:pPr marL="230188" marR="0" lvl="0" indent="-230188" algn="l" defTabSz="914400" rtl="0" eaLnBrk="1" fontAlgn="auto" latinLnBrk="0" hangingPunct="1">
              <a:lnSpc>
                <a:spcPct val="100000"/>
              </a:lnSpc>
              <a:spcBef>
                <a:spcPct val="0"/>
              </a:spcBef>
              <a:spcAft>
                <a:spcPts val="0"/>
              </a:spcAft>
              <a:buClrTx/>
              <a:buSzTx/>
              <a:buFontTx/>
              <a:buNone/>
              <a:tabLst/>
              <a:defRPr/>
            </a:pPr>
            <a:endParaRPr lang="en-US" altLang="en-US" sz="1200" dirty="0"/>
          </a:p>
          <a:p>
            <a:pPr marL="230188" marR="0" lvl="0" indent="-230188" algn="l" defTabSz="914400" rtl="0" eaLnBrk="1" fontAlgn="auto" latinLnBrk="0" hangingPunct="1">
              <a:lnSpc>
                <a:spcPct val="100000"/>
              </a:lnSpc>
              <a:spcBef>
                <a:spcPct val="0"/>
              </a:spcBef>
              <a:spcAft>
                <a:spcPts val="0"/>
              </a:spcAft>
              <a:buClrTx/>
              <a:buSzTx/>
              <a:buFontTx/>
              <a:buNone/>
              <a:tabLst/>
              <a:defRPr/>
            </a:pPr>
            <a:r>
              <a:rPr lang="en-US" altLang="en-US" sz="1200" dirty="0"/>
              <a:t>It is required to document the date conclusions and decisions are finalized indicating the month, day, </a:t>
            </a:r>
            <a:r>
              <a:rPr lang="en-US" altLang="en-US" sz="1200" u="sng" dirty="0"/>
              <a:t>and</a:t>
            </a:r>
            <a:r>
              <a:rPr lang="en-US" altLang="en-US" sz="1200" dirty="0"/>
              <a:t> year</a:t>
            </a:r>
            <a:r>
              <a:rPr lang="en-US" altLang="en-US" sz="1200" baseline="0" dirty="0"/>
              <a:t> at the bottom of this page.  This is also where you document </a:t>
            </a:r>
            <a:r>
              <a:rPr lang="en-US" altLang="en-US" dirty="0"/>
              <a:t>the team participants.  (Process</a:t>
            </a:r>
            <a:r>
              <a:rPr lang="en-US" altLang="en-US" baseline="0" dirty="0"/>
              <a:t> more important than form but have to make sure compliant items are included)</a:t>
            </a:r>
          </a:p>
          <a:p>
            <a:pPr marL="230188" marR="0" lvl="0" indent="-230188" algn="l" defTabSz="914400" rtl="0" eaLnBrk="1" fontAlgn="auto" latinLnBrk="0" hangingPunct="1">
              <a:lnSpc>
                <a:spcPct val="100000"/>
              </a:lnSpc>
              <a:spcBef>
                <a:spcPct val="0"/>
              </a:spcBef>
              <a:spcAft>
                <a:spcPts val="0"/>
              </a:spcAft>
              <a:buClrTx/>
              <a:buSzTx/>
              <a:buFontTx/>
              <a:buNone/>
              <a:tabLst/>
              <a:defRPr/>
            </a:pPr>
            <a:endParaRPr lang="en-US" altLang="en-US" baseline="0" dirty="0"/>
          </a:p>
          <a:p>
            <a:pPr marL="230188" marR="0" lvl="0" indent="-230188" algn="l" defTabSz="914400" rtl="0" eaLnBrk="1" fontAlgn="auto" latinLnBrk="0" hangingPunct="1">
              <a:lnSpc>
                <a:spcPct val="100000"/>
              </a:lnSpc>
              <a:spcBef>
                <a:spcPct val="0"/>
              </a:spcBef>
              <a:spcAft>
                <a:spcPts val="0"/>
              </a:spcAft>
              <a:buClrTx/>
              <a:buSzTx/>
              <a:buFontTx/>
              <a:buNone/>
              <a:tabLst/>
              <a:defRPr/>
            </a:pPr>
            <a:r>
              <a:rPr lang="en-US" altLang="en-US" baseline="0" dirty="0"/>
              <a:t>If you have determined that you need additional data, this is the point in the process at which you need parent consent to move forward.  This would be done by completing the Notice of Action and getting a parent or guardian signature.  You must provide the parents with information about the areas in which the team decided needed to be assessed and what tests were decided upon, if known.  That can either be done by writing that under the ‘Explanation of the Action’ part of the NOA or by including the Description of Areas to Be Assessed form with the NOA.  You cannot move forward with the process at this point until you have consent from the parent or guardian to do so.</a:t>
            </a:r>
            <a:endParaRPr lang="en-US" altLang="en-US" dirty="0"/>
          </a:p>
          <a:p>
            <a:pPr marL="230188" indent="-230188" eaLnBrk="1" hangingPunct="1">
              <a:spcBef>
                <a:spcPct val="0"/>
              </a:spcBef>
            </a:pPr>
            <a:endParaRPr lang="en-US" altLang="en-US" dirty="0"/>
          </a:p>
          <a:p>
            <a:pPr marL="230188" indent="-230188" eaLnBrk="1" hangingPunct="1">
              <a:spcBef>
                <a:spcPct val="0"/>
              </a:spcBef>
            </a:pPr>
            <a:r>
              <a:rPr lang="en-US" altLang="en-US" dirty="0"/>
              <a:t>While your district may chose not to use the Missouri model forms, this is an example of how using the model forms can help guide a team’s thinking and decision making process. </a:t>
            </a:r>
          </a:p>
          <a:p>
            <a:pPr marL="230188" indent="-230188" eaLnBrk="1" hangingPunct="1">
              <a:spcBef>
                <a:spcPct val="0"/>
              </a:spcBef>
            </a:pPr>
            <a:endParaRPr lang="en-US" altLang="en-US" dirty="0"/>
          </a:p>
          <a:p>
            <a:pPr marL="230188" indent="-230188" eaLnBrk="1" hangingPunct="1">
              <a:spcBef>
                <a:spcPct val="0"/>
              </a:spcBef>
            </a:pPr>
            <a:endParaRPr lang="en-US" altLang="en-US" dirty="0"/>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8A43CA8-8E1B-413D-AF91-7BAEE7FE26BA}" type="slidenum">
              <a:rPr lang="en-US" altLang="en-US" sz="1300" smtClean="0"/>
              <a:pPr>
                <a:spcBef>
                  <a:spcPct val="0"/>
                </a:spcBef>
              </a:pPr>
              <a:t>29</a:t>
            </a:fld>
            <a:endParaRPr lang="en-US" altLang="en-US" sz="1300" dirty="0"/>
          </a:p>
        </p:txBody>
      </p:sp>
    </p:spTree>
    <p:extLst>
      <p:ext uri="{BB962C8B-B14F-4D97-AF65-F5344CB8AC3E}">
        <p14:creationId xmlns:p14="http://schemas.microsoft.com/office/powerpoint/2010/main" val="3486176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BD1D2F-8A95-4B81-BFEF-BEA9E18B2AA0}" type="slidenum">
              <a:rPr lang="en-US" smtClean="0"/>
              <a:pPr/>
              <a:t>30</a:t>
            </a:fld>
            <a:endParaRPr lang="en-US"/>
          </a:p>
        </p:txBody>
      </p:sp>
    </p:spTree>
    <p:extLst>
      <p:ext uri="{BB962C8B-B14F-4D97-AF65-F5344CB8AC3E}">
        <p14:creationId xmlns:p14="http://schemas.microsoft.com/office/powerpoint/2010/main" val="11323859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Option 1">
    <p:spTree>
      <p:nvGrpSpPr>
        <p:cNvPr id="1" name=""/>
        <p:cNvGrpSpPr/>
        <p:nvPr/>
      </p:nvGrpSpPr>
      <p:grpSpPr>
        <a:xfrm>
          <a:off x="0" y="0"/>
          <a:ext cx="0" cy="0"/>
          <a:chOff x="0" y="0"/>
          <a:chExt cx="0" cy="0"/>
        </a:xfrm>
      </p:grpSpPr>
      <p:pic>
        <p:nvPicPr>
          <p:cNvPr id="2" name="Picture 2" descr="R:\COM\COMM\Branding\PPT Templates\widescreen\Widescreen Powerpoint 2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Placeholder 1"/>
          <p:cNvSpPr>
            <a:spLocks noGrp="1"/>
          </p:cNvSpPr>
          <p:nvPr>
            <p:ph type="title" hasCustomPrompt="1"/>
          </p:nvPr>
        </p:nvSpPr>
        <p:spPr>
          <a:xfrm>
            <a:off x="3352800" y="1123950"/>
            <a:ext cx="5715000" cy="1371600"/>
          </a:xfrm>
          <a:prstGeom prst="rect">
            <a:avLst/>
          </a:prstGeom>
        </p:spPr>
        <p:txBody>
          <a:bodyPr vert="horz" lIns="91440" tIns="45720" rIns="91440" bIns="45720" rtlCol="0" anchor="ctr">
            <a:normAutofit/>
          </a:bodyPr>
          <a:lstStyle>
            <a:lvl1pPr marL="0" indent="0">
              <a:buFont typeface="Arial" panose="020B0604020202020204" pitchFamily="34" charset="0"/>
              <a:buNone/>
              <a:defRPr sz="4000"/>
            </a:lvl1pPr>
          </a:lstStyle>
          <a:p>
            <a:r>
              <a:rPr lang="en-US" dirty="0" smtClean="0"/>
              <a:t>Click to enter Title</a:t>
            </a:r>
            <a:endParaRPr lang="en-US" dirty="0"/>
          </a:p>
        </p:txBody>
      </p:sp>
      <p:sp>
        <p:nvSpPr>
          <p:cNvPr id="5" name="Text Placeholder 4"/>
          <p:cNvSpPr>
            <a:spLocks noGrp="1"/>
          </p:cNvSpPr>
          <p:nvPr>
            <p:ph type="body" sz="quarter" idx="10" hasCustomPrompt="1"/>
          </p:nvPr>
        </p:nvSpPr>
        <p:spPr>
          <a:xfrm>
            <a:off x="304800" y="3028950"/>
            <a:ext cx="1676400" cy="342900"/>
          </a:xfrm>
          <a:prstGeom prst="rect">
            <a:avLst/>
          </a:prstGeom>
        </p:spPr>
        <p:txBody>
          <a:bodyPr/>
          <a:lstStyle>
            <a:lvl1pPr marL="0" indent="0" algn="ctr">
              <a:buFont typeface="Arial" panose="020B0604020202020204" pitchFamily="34" charset="0"/>
              <a:buNone/>
              <a:defRPr sz="2000" b="1">
                <a:solidFill>
                  <a:schemeClr val="bg1"/>
                </a:solidFill>
              </a:defRPr>
            </a:lvl1pPr>
          </a:lstStyle>
          <a:p>
            <a:pPr lvl="0"/>
            <a:r>
              <a:rPr lang="en-US" dirty="0" smtClean="0"/>
              <a:t>Date</a:t>
            </a:r>
            <a:endParaRPr lang="en-US" dirty="0"/>
          </a:p>
        </p:txBody>
      </p:sp>
      <p:sp>
        <p:nvSpPr>
          <p:cNvPr id="3" name="Text Placeholder 2"/>
          <p:cNvSpPr>
            <a:spLocks noGrp="1"/>
          </p:cNvSpPr>
          <p:nvPr>
            <p:ph type="body" sz="quarter" idx="11" hasCustomPrompt="1"/>
          </p:nvPr>
        </p:nvSpPr>
        <p:spPr>
          <a:xfrm>
            <a:off x="4486275" y="57150"/>
            <a:ext cx="4629150" cy="9144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242304900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3834" y="-4572"/>
            <a:ext cx="9146900"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a:spLocks noGrp="1"/>
          </p:cNvSpPr>
          <p:nvPr>
            <p:ph type="title" hasCustomPrompt="1"/>
          </p:nvPr>
        </p:nvSpPr>
        <p:spPr>
          <a:xfrm>
            <a:off x="76200" y="950214"/>
            <a:ext cx="5943600" cy="16002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5" name="Text Placeholder 4"/>
          <p:cNvSpPr>
            <a:spLocks noGrp="1"/>
          </p:cNvSpPr>
          <p:nvPr>
            <p:ph type="body" sz="quarter" idx="10" hasCustomPrompt="1"/>
          </p:nvPr>
        </p:nvSpPr>
        <p:spPr>
          <a:xfrm>
            <a:off x="7315200" y="424815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6" name="Text Placeholder 2"/>
          <p:cNvSpPr>
            <a:spLocks noGrp="1"/>
          </p:cNvSpPr>
          <p:nvPr>
            <p:ph type="body" sz="quarter" idx="11" hasCustomPrompt="1"/>
          </p:nvPr>
        </p:nvSpPr>
        <p:spPr>
          <a:xfrm>
            <a:off x="76200" y="57150"/>
            <a:ext cx="4114800" cy="7620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284429273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Page Option 7">
    <p:spTree>
      <p:nvGrpSpPr>
        <p:cNvPr id="1" name=""/>
        <p:cNvGrpSpPr/>
        <p:nvPr/>
      </p:nvGrpSpPr>
      <p:grpSpPr>
        <a:xfrm>
          <a:off x="0" y="0"/>
          <a:ext cx="0" cy="0"/>
          <a:chOff x="0" y="0"/>
          <a:chExt cx="0" cy="0"/>
        </a:xfrm>
      </p:grpSpPr>
      <p:pic>
        <p:nvPicPr>
          <p:cNvPr id="6146" name="Picture 2" descr="R:\COM\COMM\Branding\PPT Templates\widescreen\Widescreen Powerpoint 28.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Placeholder 1"/>
          <p:cNvSpPr>
            <a:spLocks noGrp="1"/>
          </p:cNvSpPr>
          <p:nvPr>
            <p:ph type="title" hasCustomPrompt="1"/>
          </p:nvPr>
        </p:nvSpPr>
        <p:spPr>
          <a:xfrm>
            <a:off x="76200" y="1428750"/>
            <a:ext cx="5867400" cy="16002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13" name="Text Placeholder 4"/>
          <p:cNvSpPr>
            <a:spLocks noGrp="1"/>
          </p:cNvSpPr>
          <p:nvPr>
            <p:ph type="body" sz="quarter" idx="10" hasCustomPrompt="1"/>
          </p:nvPr>
        </p:nvSpPr>
        <p:spPr>
          <a:xfrm>
            <a:off x="7239000" y="457200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9" name="Text Placeholder 2"/>
          <p:cNvSpPr>
            <a:spLocks noGrp="1"/>
          </p:cNvSpPr>
          <p:nvPr>
            <p:ph type="body" sz="quarter" idx="11" hasCustomPrompt="1"/>
          </p:nvPr>
        </p:nvSpPr>
        <p:spPr>
          <a:xfrm>
            <a:off x="76200" y="3333750"/>
            <a:ext cx="5181600" cy="16002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189040103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option 2">
    <p:spTree>
      <p:nvGrpSpPr>
        <p:cNvPr id="1" name=""/>
        <p:cNvGrpSpPr/>
        <p:nvPr/>
      </p:nvGrpSpPr>
      <p:grpSpPr>
        <a:xfrm>
          <a:off x="0" y="0"/>
          <a:ext cx="0" cy="0"/>
          <a:chOff x="0" y="0"/>
          <a:chExt cx="0" cy="0"/>
        </a:xfrm>
      </p:grpSpPr>
      <p:pic>
        <p:nvPicPr>
          <p:cNvPr id="10242" name="Picture 2" descr="R:\COM\COMM\Branding\PPT Templates\widescreen\Widescreen Powerpoint 5.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 y="0"/>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13"/>
          <p:cNvSpPr>
            <a:spLocks noGrp="1"/>
          </p:cNvSpPr>
          <p:nvPr>
            <p:ph sz="quarter" idx="10"/>
          </p:nvPr>
        </p:nvSpPr>
        <p:spPr>
          <a:xfrm>
            <a:off x="152400" y="1619250"/>
            <a:ext cx="8839200" cy="33147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Placeholder 7"/>
          <p:cNvSpPr>
            <a:spLocks noGrp="1"/>
          </p:cNvSpPr>
          <p:nvPr>
            <p:ph type="title" hasCustomPrompt="1"/>
          </p:nvPr>
        </p:nvSpPr>
        <p:spPr>
          <a:xfrm>
            <a:off x="152400" y="742950"/>
            <a:ext cx="8839200" cy="800100"/>
          </a:xfrm>
          <a:prstGeom prst="rect">
            <a:avLst/>
          </a:prstGeom>
        </p:spPr>
        <p:txBody>
          <a:bodyPr vert="horz" lIns="91440" tIns="45720" rIns="91440" bIns="45720" rtlCol="0" anchor="ctr">
            <a:normAutofit/>
          </a:bodyPr>
          <a:lstStyle>
            <a:lvl1pPr>
              <a:defRPr sz="3000" b="1">
                <a:effectLst/>
              </a:defRPr>
            </a:lvl1pPr>
          </a:lstStyle>
          <a:p>
            <a:r>
              <a:rPr lang="en-US" dirty="0"/>
              <a:t>Title</a:t>
            </a:r>
          </a:p>
        </p:txBody>
      </p:sp>
    </p:spTree>
    <p:extLst>
      <p:ext uri="{BB962C8B-B14F-4D97-AF65-F5344CB8AC3E}">
        <p14:creationId xmlns:p14="http://schemas.microsoft.com/office/powerpoint/2010/main" val="24856301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6CD0ECF-B2BF-477C-B515-4F0D32080570}" type="slidenum">
              <a:rPr lang="en-US" smtClean="0"/>
              <a:pPr>
                <a:defRPr/>
              </a:pPr>
              <a:t>‹#›</a:t>
            </a:fld>
            <a:endParaRPr lang="en-US"/>
          </a:p>
        </p:txBody>
      </p:sp>
    </p:spTree>
    <p:extLst>
      <p:ext uri="{BB962C8B-B14F-4D97-AF65-F5344CB8AC3E}">
        <p14:creationId xmlns:p14="http://schemas.microsoft.com/office/powerpoint/2010/main" val="1319180520"/>
      </p:ext>
    </p:extLst>
  </p:cSld>
  <p:clrMapOvr>
    <a:masterClrMapping/>
  </p:clrMapOvr>
  <p:transition>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Option 1">
    <p:spTree>
      <p:nvGrpSpPr>
        <p:cNvPr id="1" name=""/>
        <p:cNvGrpSpPr/>
        <p:nvPr/>
      </p:nvGrpSpPr>
      <p:grpSpPr>
        <a:xfrm>
          <a:off x="0" y="0"/>
          <a:ext cx="0" cy="0"/>
          <a:chOff x="0" y="0"/>
          <a:chExt cx="0" cy="0"/>
        </a:xfrm>
      </p:grpSpPr>
      <p:pic>
        <p:nvPicPr>
          <p:cNvPr id="9218" name="Picture 2" descr="R:\COM\COMM\Branding\PPT Templates\widescreen\Widescreen Powerpoint 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6"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7"/>
          <p:cNvSpPr>
            <a:spLocks noGrp="1"/>
          </p:cNvSpPr>
          <p:nvPr>
            <p:ph type="title" hasCustomPrompt="1"/>
          </p:nvPr>
        </p:nvSpPr>
        <p:spPr>
          <a:xfrm>
            <a:off x="228602" y="666750"/>
            <a:ext cx="6696075" cy="800100"/>
          </a:xfrm>
          <a:prstGeom prst="rect">
            <a:avLst/>
          </a:prstGeom>
        </p:spPr>
        <p:txBody>
          <a:bodyPr vert="horz" lIns="91440" tIns="45720" rIns="91440" bIns="45720" rtlCol="0" anchor="ctr">
            <a:noAutofit/>
          </a:bodyPr>
          <a:lstStyle>
            <a:lvl1pPr>
              <a:defRPr sz="3000" b="1">
                <a:solidFill>
                  <a:schemeClr val="tx1"/>
                </a:solidFill>
                <a:effectLst/>
              </a:defRPr>
            </a:lvl1pPr>
          </a:lstStyle>
          <a:p>
            <a:r>
              <a:rPr lang="en-US" dirty="0"/>
              <a:t>Title</a:t>
            </a:r>
          </a:p>
        </p:txBody>
      </p:sp>
      <p:sp>
        <p:nvSpPr>
          <p:cNvPr id="8" name="Content Placeholder 7"/>
          <p:cNvSpPr>
            <a:spLocks noGrp="1"/>
          </p:cNvSpPr>
          <p:nvPr>
            <p:ph sz="quarter" idx="10"/>
          </p:nvPr>
        </p:nvSpPr>
        <p:spPr>
          <a:xfrm>
            <a:off x="228602" y="1581150"/>
            <a:ext cx="8610599" cy="3352800"/>
          </a:xfrm>
        </p:spPr>
        <p:txBody>
          <a:bodyPr/>
          <a:lstStyle>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572386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7DAE26BE-A01C-4940-B7B8-6A5A55DB3B04}" type="slidenum">
              <a:rPr lang="en-US" smtClean="0"/>
              <a:pPr>
                <a:defRPr/>
              </a:pPr>
              <a:t>‹#›</a:t>
            </a:fld>
            <a:endParaRPr lang="en-US"/>
          </a:p>
        </p:txBody>
      </p:sp>
    </p:spTree>
    <p:extLst>
      <p:ext uri="{BB962C8B-B14F-4D97-AF65-F5344CB8AC3E}">
        <p14:creationId xmlns:p14="http://schemas.microsoft.com/office/powerpoint/2010/main" val="3177207634"/>
      </p:ext>
    </p:extLst>
  </p:cSld>
  <p:clrMapOvr>
    <a:masterClrMapping/>
  </p:clrMapOvr>
  <p:transition>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034498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6" y="0"/>
            <a:ext cx="9141768" cy="5143500"/>
          </a:xfrm>
          <a:prstGeom prst="rect">
            <a:avLst/>
          </a:prstGeom>
        </p:spPr>
      </p:pic>
    </p:spTree>
    <p:extLst>
      <p:ext uri="{BB962C8B-B14F-4D97-AF65-F5344CB8AC3E}">
        <p14:creationId xmlns:p14="http://schemas.microsoft.com/office/powerpoint/2010/main" val="13603007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Break Option 1">
    <p:spTree>
      <p:nvGrpSpPr>
        <p:cNvPr id="1" name=""/>
        <p:cNvGrpSpPr/>
        <p:nvPr/>
      </p:nvGrpSpPr>
      <p:grpSpPr>
        <a:xfrm>
          <a:off x="0" y="0"/>
          <a:ext cx="0" cy="0"/>
          <a:chOff x="0" y="0"/>
          <a:chExt cx="0" cy="0"/>
        </a:xfrm>
      </p:grpSpPr>
      <p:pic>
        <p:nvPicPr>
          <p:cNvPr id="7170" name="Picture 2" descr="R:\COM\COMM\Branding\PPT Templates\widescreen\Widescreen Powerpoint 6.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10"/>
          <p:cNvSpPr>
            <a:spLocks noGrp="1"/>
          </p:cNvSpPr>
          <p:nvPr>
            <p:ph type="body" sz="quarter" idx="10" hasCustomPrompt="1"/>
          </p:nvPr>
        </p:nvSpPr>
        <p:spPr>
          <a:xfrm>
            <a:off x="152400" y="2800350"/>
            <a:ext cx="8763000" cy="646331"/>
          </a:xfrm>
          <a:prstGeom prst="rect">
            <a:avLst/>
          </a:prstGeom>
        </p:spPr>
        <p:txBody>
          <a:bodyPr wrap="square" anchor="ctr">
            <a:spAutoFit/>
          </a:bodyPr>
          <a:lstStyle>
            <a:lvl1pPr marL="0" indent="0" algn="ctr">
              <a:buNone/>
              <a:defRPr sz="3600" b="1" baseline="0">
                <a:latin typeface="+mj-lt"/>
              </a:defRPr>
            </a:lvl1pPr>
          </a:lstStyle>
          <a:p>
            <a:pPr lvl="0"/>
            <a:r>
              <a:rPr lang="en-US" dirty="0" smtClean="0"/>
              <a:t>Insert Title Here</a:t>
            </a:r>
          </a:p>
        </p:txBody>
      </p:sp>
      <p:sp>
        <p:nvSpPr>
          <p:cNvPr id="21" name="Slide Number Placeholder 11"/>
          <p:cNvSpPr>
            <a:spLocks noGrp="1"/>
          </p:cNvSpPr>
          <p:nvPr>
            <p:ph type="sldNum" sz="quarter" idx="4"/>
          </p:nvPr>
        </p:nvSpPr>
        <p:spPr>
          <a:xfrm>
            <a:off x="8229600" y="4743450"/>
            <a:ext cx="762000" cy="273844"/>
          </a:xfrm>
          <a:prstGeom prst="rect">
            <a:avLst/>
          </a:prstGeom>
        </p:spPr>
        <p:txBody>
          <a:bodyPr vert="horz" lIns="91440" tIns="45720" rIns="91440" bIns="45720" rtlCol="0" anchor="ctr"/>
          <a:lstStyle>
            <a:lvl1pPr algn="r">
              <a:defRPr sz="1200" b="1">
                <a:solidFill>
                  <a:schemeClr val="tx1"/>
                </a:solidFill>
              </a:defRPr>
            </a:lvl1pPr>
          </a:lstStyle>
          <a:p>
            <a:fld id="{3B745311-16E5-4BEF-BFE6-36758A3427EB}" type="slidenum">
              <a:rPr lang="en-US" smtClean="0"/>
              <a:pPr/>
              <a:t>‹#›</a:t>
            </a:fld>
            <a:endParaRPr lang="en-US" dirty="0"/>
          </a:p>
        </p:txBody>
      </p:sp>
      <p:sp>
        <p:nvSpPr>
          <p:cNvPr id="5"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121130438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Break Option 2">
    <p:spTree>
      <p:nvGrpSpPr>
        <p:cNvPr id="1" name=""/>
        <p:cNvGrpSpPr/>
        <p:nvPr/>
      </p:nvGrpSpPr>
      <p:grpSpPr>
        <a:xfrm>
          <a:off x="0" y="0"/>
          <a:ext cx="0" cy="0"/>
          <a:chOff x="0" y="0"/>
          <a:chExt cx="0" cy="0"/>
        </a:xfrm>
      </p:grpSpPr>
      <p:pic>
        <p:nvPicPr>
          <p:cNvPr id="7170" name="Picture 2" descr="R:\COM\COMM\Branding\PPT Templates\widescreen\Widescreen Powerpoint 2.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762" y="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p:cNvSpPr>
            <a:spLocks noGrp="1"/>
          </p:cNvSpPr>
          <p:nvPr>
            <p:ph type="body" sz="quarter" idx="10" hasCustomPrompt="1"/>
          </p:nvPr>
        </p:nvSpPr>
        <p:spPr>
          <a:xfrm>
            <a:off x="76200" y="895350"/>
            <a:ext cx="3352800" cy="514350"/>
          </a:xfrm>
          <a:prstGeom prst="rect">
            <a:avLst/>
          </a:prstGeom>
        </p:spPr>
        <p:txBody>
          <a:bodyPr anchor="ctr"/>
          <a:lstStyle>
            <a:lvl1pPr marL="0" indent="0" algn="ctr">
              <a:buClr>
                <a:srgbClr val="00B050"/>
              </a:buClr>
              <a:buFont typeface="Wingdings" panose="05000000000000000000" pitchFamily="2" charset="2"/>
              <a:buNone/>
              <a:defRPr b="1">
                <a:solidFill>
                  <a:schemeClr val="bg1"/>
                </a:solidFill>
                <a:effectLst>
                  <a:outerShdw blurRad="38100" dist="38100" dir="2700000" algn="tl">
                    <a:srgbClr val="000000">
                      <a:alpha val="43137"/>
                    </a:srgbClr>
                  </a:outerShdw>
                </a:effectLst>
                <a:latin typeface="+mj-lt"/>
              </a:defRPr>
            </a:lvl1pPr>
          </a:lstStyle>
          <a:p>
            <a:pPr lvl="0"/>
            <a:r>
              <a:rPr lang="en-US" dirty="0" smtClean="0"/>
              <a:t>Title</a:t>
            </a:r>
          </a:p>
        </p:txBody>
      </p:sp>
      <p:sp>
        <p:nvSpPr>
          <p:cNvPr id="11" name="Text Placeholder 9"/>
          <p:cNvSpPr>
            <a:spLocks noGrp="1"/>
          </p:cNvSpPr>
          <p:nvPr>
            <p:ph type="body" sz="quarter" idx="11" hasCustomPrompt="1"/>
          </p:nvPr>
        </p:nvSpPr>
        <p:spPr>
          <a:xfrm>
            <a:off x="2514600" y="2190750"/>
            <a:ext cx="2590800" cy="514350"/>
          </a:xfrm>
          <a:prstGeom prst="rect">
            <a:avLst/>
          </a:prstGeom>
        </p:spPr>
        <p:txBody>
          <a:bodyPr anchor="ctr">
            <a:normAutofit/>
          </a:bodyPr>
          <a:lstStyle>
            <a:lvl1pPr marL="0" indent="0" algn="ctr">
              <a:buClr>
                <a:srgbClr val="00B050"/>
              </a:buClr>
              <a:buFont typeface="Wingdings" panose="05000000000000000000" pitchFamily="2" charset="2"/>
              <a:buNone/>
              <a:defRPr sz="2400" b="1">
                <a:solidFill>
                  <a:schemeClr val="bg1"/>
                </a:solidFill>
                <a:effectLst>
                  <a:outerShdw blurRad="38100" dist="38100" dir="2700000" algn="tl">
                    <a:srgbClr val="000000">
                      <a:alpha val="43137"/>
                    </a:srgbClr>
                  </a:outerShdw>
                </a:effectLst>
                <a:latin typeface="+mj-lt"/>
              </a:defRPr>
            </a:lvl1pPr>
          </a:lstStyle>
          <a:p>
            <a:pPr lvl="0"/>
            <a:r>
              <a:rPr lang="en-US" dirty="0" smtClean="0"/>
              <a:t>Subtitle</a:t>
            </a:r>
          </a:p>
        </p:txBody>
      </p:sp>
      <p:sp>
        <p:nvSpPr>
          <p:cNvPr id="7"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6" name="Text Placeholder 9"/>
          <p:cNvSpPr>
            <a:spLocks noGrp="1"/>
          </p:cNvSpPr>
          <p:nvPr>
            <p:ph type="body" sz="quarter" idx="12" hasCustomPrompt="1"/>
          </p:nvPr>
        </p:nvSpPr>
        <p:spPr>
          <a:xfrm>
            <a:off x="457200" y="3638550"/>
            <a:ext cx="8229600" cy="990600"/>
          </a:xfrm>
          <a:prstGeom prst="rect">
            <a:avLst/>
          </a:prstGeom>
        </p:spPr>
        <p:txBody>
          <a:bodyPr anchor="ctr">
            <a:normAutofit/>
          </a:bodyPr>
          <a:lstStyle>
            <a:lvl1pPr marL="0" indent="0" algn="ctr">
              <a:buClr>
                <a:srgbClr val="00B050"/>
              </a:buClr>
              <a:buFont typeface="Wingdings" panose="05000000000000000000" pitchFamily="2" charset="2"/>
              <a:buNone/>
              <a:defRPr lang="en-US" sz="3600" b="1" kern="1200" baseline="0" dirty="0" smtClean="0">
                <a:solidFill>
                  <a:schemeClr val="tx1"/>
                </a:solidFill>
                <a:latin typeface="+mj-lt"/>
                <a:ea typeface="+mn-ea"/>
                <a:cs typeface="+mn-cs"/>
              </a:defRPr>
            </a:lvl1pPr>
          </a:lstStyle>
          <a:p>
            <a:pPr lvl="0"/>
            <a:r>
              <a:rPr lang="en-US" dirty="0" smtClean="0"/>
              <a:t>Title</a:t>
            </a:r>
          </a:p>
        </p:txBody>
      </p:sp>
    </p:spTree>
    <p:extLst>
      <p:ext uri="{BB962C8B-B14F-4D97-AF65-F5344CB8AC3E}">
        <p14:creationId xmlns:p14="http://schemas.microsoft.com/office/powerpoint/2010/main" val="205464541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Option 2">
    <p:spTree>
      <p:nvGrpSpPr>
        <p:cNvPr id="1" name=""/>
        <p:cNvGrpSpPr/>
        <p:nvPr/>
      </p:nvGrpSpPr>
      <p:grpSpPr>
        <a:xfrm>
          <a:off x="0" y="0"/>
          <a:ext cx="0" cy="0"/>
          <a:chOff x="0" y="0"/>
          <a:chExt cx="0" cy="0"/>
        </a:xfrm>
      </p:grpSpPr>
      <p:pic>
        <p:nvPicPr>
          <p:cNvPr id="2050" name="Picture 2" descr="R:\COM\COMM\Branding\PPT Templates\widescreen\Widescreen Powerpoint 24.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Placeholder 1"/>
          <p:cNvSpPr>
            <a:spLocks noGrp="1"/>
          </p:cNvSpPr>
          <p:nvPr>
            <p:ph type="title" hasCustomPrompt="1"/>
          </p:nvPr>
        </p:nvSpPr>
        <p:spPr>
          <a:xfrm>
            <a:off x="76200" y="1116330"/>
            <a:ext cx="8991600" cy="14859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14" name="Text Placeholder 4"/>
          <p:cNvSpPr>
            <a:spLocks noGrp="1"/>
          </p:cNvSpPr>
          <p:nvPr>
            <p:ph type="body" sz="quarter" idx="10" hasCustomPrompt="1"/>
          </p:nvPr>
        </p:nvSpPr>
        <p:spPr>
          <a:xfrm>
            <a:off x="304800" y="331470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6" name="Text Placeholder 2"/>
          <p:cNvSpPr>
            <a:spLocks noGrp="1"/>
          </p:cNvSpPr>
          <p:nvPr>
            <p:ph type="body" sz="quarter" idx="11" hasCustomPrompt="1"/>
          </p:nvPr>
        </p:nvSpPr>
        <p:spPr>
          <a:xfrm>
            <a:off x="4191000" y="57150"/>
            <a:ext cx="4876800" cy="9144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413681579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146" name="Picture 2" descr="R:\COM\COMM\Branding\PPT Templates\widescreen\Widescreen Powerpoint 2-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525" y="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9"/>
          <p:cNvSpPr>
            <a:spLocks noGrp="1"/>
          </p:cNvSpPr>
          <p:nvPr>
            <p:ph type="body" sz="quarter" idx="10" hasCustomPrompt="1"/>
          </p:nvPr>
        </p:nvSpPr>
        <p:spPr>
          <a:xfrm>
            <a:off x="76200" y="895350"/>
            <a:ext cx="3352800" cy="514350"/>
          </a:xfrm>
          <a:prstGeom prst="rect">
            <a:avLst/>
          </a:prstGeom>
        </p:spPr>
        <p:txBody>
          <a:bodyPr anchor="ctr"/>
          <a:lstStyle>
            <a:lvl1pPr marL="0" indent="0" algn="ctr">
              <a:buClr>
                <a:srgbClr val="00B050"/>
              </a:buClr>
              <a:buFont typeface="Wingdings" panose="05000000000000000000" pitchFamily="2" charset="2"/>
              <a:buNone/>
              <a:defRPr b="1">
                <a:solidFill>
                  <a:schemeClr val="bg1"/>
                </a:solidFill>
                <a:effectLst>
                  <a:outerShdw blurRad="38100" dist="38100" dir="2700000" algn="tl">
                    <a:srgbClr val="000000">
                      <a:alpha val="43137"/>
                    </a:srgbClr>
                  </a:outerShdw>
                </a:effectLst>
                <a:latin typeface="+mj-lt"/>
              </a:defRPr>
            </a:lvl1pPr>
          </a:lstStyle>
          <a:p>
            <a:pPr lvl="0"/>
            <a:r>
              <a:rPr lang="en-US" dirty="0" smtClean="0"/>
              <a:t>Title</a:t>
            </a:r>
          </a:p>
        </p:txBody>
      </p:sp>
      <p:sp>
        <p:nvSpPr>
          <p:cNvPr id="6" name="Text Placeholder 9"/>
          <p:cNvSpPr>
            <a:spLocks noGrp="1"/>
          </p:cNvSpPr>
          <p:nvPr>
            <p:ph type="body" sz="quarter" idx="11" hasCustomPrompt="1"/>
          </p:nvPr>
        </p:nvSpPr>
        <p:spPr>
          <a:xfrm>
            <a:off x="2514600" y="2190750"/>
            <a:ext cx="5257800" cy="514350"/>
          </a:xfrm>
          <a:prstGeom prst="rect">
            <a:avLst/>
          </a:prstGeom>
        </p:spPr>
        <p:txBody>
          <a:bodyPr anchor="ctr">
            <a:normAutofit/>
          </a:bodyPr>
          <a:lstStyle>
            <a:lvl1pPr marL="0" indent="0" algn="ctr">
              <a:buClr>
                <a:srgbClr val="00B050"/>
              </a:buClr>
              <a:buFont typeface="Wingdings" panose="05000000000000000000" pitchFamily="2" charset="2"/>
              <a:buNone/>
              <a:defRPr sz="2400" b="1">
                <a:solidFill>
                  <a:schemeClr val="bg1"/>
                </a:solidFill>
                <a:effectLst>
                  <a:outerShdw blurRad="38100" dist="38100" dir="2700000" algn="tl">
                    <a:srgbClr val="000000">
                      <a:alpha val="43137"/>
                    </a:srgbClr>
                  </a:outerShdw>
                </a:effectLst>
                <a:latin typeface="+mj-lt"/>
              </a:defRPr>
            </a:lvl1pPr>
          </a:lstStyle>
          <a:p>
            <a:pPr lvl="0"/>
            <a:r>
              <a:rPr lang="en-US" dirty="0" smtClean="0"/>
              <a:t>Subtitle</a:t>
            </a:r>
          </a:p>
        </p:txBody>
      </p:sp>
      <p:sp>
        <p:nvSpPr>
          <p:cNvPr id="7" name="Text Placeholder 9"/>
          <p:cNvSpPr>
            <a:spLocks noGrp="1"/>
          </p:cNvSpPr>
          <p:nvPr>
            <p:ph type="body" sz="quarter" idx="12" hasCustomPrompt="1"/>
          </p:nvPr>
        </p:nvSpPr>
        <p:spPr>
          <a:xfrm>
            <a:off x="457200" y="3638550"/>
            <a:ext cx="8229600" cy="990600"/>
          </a:xfrm>
          <a:prstGeom prst="rect">
            <a:avLst/>
          </a:prstGeom>
        </p:spPr>
        <p:txBody>
          <a:bodyPr anchor="ctr">
            <a:normAutofit/>
          </a:bodyPr>
          <a:lstStyle>
            <a:lvl1pPr marL="0" indent="0" algn="ctr">
              <a:buClr>
                <a:srgbClr val="00B050"/>
              </a:buClr>
              <a:buFont typeface="Wingdings" panose="05000000000000000000" pitchFamily="2" charset="2"/>
              <a:buNone/>
              <a:defRPr lang="en-US" sz="3600" b="1" kern="1200" baseline="0" dirty="0" smtClean="0">
                <a:solidFill>
                  <a:schemeClr val="tx1"/>
                </a:solidFill>
                <a:latin typeface="+mj-lt"/>
                <a:ea typeface="+mn-ea"/>
                <a:cs typeface="+mn-cs"/>
              </a:defRPr>
            </a:lvl1pPr>
          </a:lstStyle>
          <a:p>
            <a:pPr lvl="0"/>
            <a:r>
              <a:rPr lang="en-US" dirty="0" smtClean="0"/>
              <a:t>Title</a:t>
            </a:r>
          </a:p>
        </p:txBody>
      </p:sp>
    </p:spTree>
    <p:extLst>
      <p:ext uri="{BB962C8B-B14F-4D97-AF65-F5344CB8AC3E}">
        <p14:creationId xmlns:p14="http://schemas.microsoft.com/office/powerpoint/2010/main" val="605414898"/>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Option 1">
    <p:spTree>
      <p:nvGrpSpPr>
        <p:cNvPr id="1" name=""/>
        <p:cNvGrpSpPr/>
        <p:nvPr/>
      </p:nvGrpSpPr>
      <p:grpSpPr>
        <a:xfrm>
          <a:off x="0" y="0"/>
          <a:ext cx="0" cy="0"/>
          <a:chOff x="0" y="0"/>
          <a:chExt cx="0" cy="0"/>
        </a:xfrm>
      </p:grpSpPr>
      <p:pic>
        <p:nvPicPr>
          <p:cNvPr id="9218" name="Picture 2" descr="R:\COM\COMM\Branding\PPT Templates\widescreen\Widescreen Powerpoint 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7"/>
          <p:cNvSpPr>
            <a:spLocks noGrp="1"/>
          </p:cNvSpPr>
          <p:nvPr>
            <p:ph type="title" hasCustomPrompt="1"/>
          </p:nvPr>
        </p:nvSpPr>
        <p:spPr>
          <a:xfrm>
            <a:off x="228600" y="666750"/>
            <a:ext cx="6696075" cy="800100"/>
          </a:xfrm>
          <a:prstGeom prst="rect">
            <a:avLst/>
          </a:prstGeom>
        </p:spPr>
        <p:txBody>
          <a:bodyPr vert="horz" lIns="91440" tIns="45720" rIns="91440" bIns="45720" rtlCol="0" anchor="ctr">
            <a:noAutofit/>
          </a:bodyPr>
          <a:lstStyle>
            <a:lvl1pPr>
              <a:defRPr sz="4000" b="1">
                <a:effectLst/>
              </a:defRPr>
            </a:lvl1pPr>
          </a:lstStyle>
          <a:p>
            <a:r>
              <a:rPr lang="en-US" dirty="0" smtClean="0"/>
              <a:t>Title</a:t>
            </a:r>
            <a:endParaRPr lang="en-US" dirty="0"/>
          </a:p>
        </p:txBody>
      </p:sp>
      <p:sp>
        <p:nvSpPr>
          <p:cNvPr id="9"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8" name="Content Placeholder 7"/>
          <p:cNvSpPr>
            <a:spLocks noGrp="1"/>
          </p:cNvSpPr>
          <p:nvPr>
            <p:ph sz="quarter" idx="10"/>
          </p:nvPr>
        </p:nvSpPr>
        <p:spPr>
          <a:xfrm>
            <a:off x="228600" y="1581150"/>
            <a:ext cx="8610599" cy="3352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8021562"/>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option 2">
    <p:spTree>
      <p:nvGrpSpPr>
        <p:cNvPr id="1" name=""/>
        <p:cNvGrpSpPr/>
        <p:nvPr/>
      </p:nvGrpSpPr>
      <p:grpSpPr>
        <a:xfrm>
          <a:off x="0" y="0"/>
          <a:ext cx="0" cy="0"/>
          <a:chOff x="0" y="0"/>
          <a:chExt cx="0" cy="0"/>
        </a:xfrm>
      </p:grpSpPr>
      <p:pic>
        <p:nvPicPr>
          <p:cNvPr id="10242" name="Picture 2" descr="R:\COM\COMM\Branding\PPT Templates\widescreen\Widescreen Powerpoint 5.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13"/>
          <p:cNvSpPr>
            <a:spLocks noGrp="1"/>
          </p:cNvSpPr>
          <p:nvPr>
            <p:ph sz="quarter" idx="10"/>
          </p:nvPr>
        </p:nvSpPr>
        <p:spPr>
          <a:xfrm>
            <a:off x="152400" y="1619250"/>
            <a:ext cx="8839200" cy="33147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Placeholder 7"/>
          <p:cNvSpPr>
            <a:spLocks noGrp="1"/>
          </p:cNvSpPr>
          <p:nvPr>
            <p:ph type="title" hasCustomPrompt="1"/>
          </p:nvPr>
        </p:nvSpPr>
        <p:spPr>
          <a:xfrm>
            <a:off x="152400" y="742950"/>
            <a:ext cx="8839200" cy="800100"/>
          </a:xfrm>
          <a:prstGeom prst="rect">
            <a:avLst/>
          </a:prstGeom>
        </p:spPr>
        <p:txBody>
          <a:bodyPr vert="horz" lIns="91440" tIns="45720" rIns="91440" bIns="45720" rtlCol="0" anchor="ctr">
            <a:normAutofit/>
          </a:bodyPr>
          <a:lstStyle>
            <a:lvl1pPr>
              <a:defRPr sz="4000" b="1">
                <a:effectLst/>
              </a:defRPr>
            </a:lvl1pPr>
          </a:lstStyle>
          <a:p>
            <a:r>
              <a:rPr lang="en-US" dirty="0" smtClean="0"/>
              <a:t>Title</a:t>
            </a:r>
            <a:endParaRPr lang="en-US" dirty="0"/>
          </a:p>
        </p:txBody>
      </p:sp>
      <p:sp>
        <p:nvSpPr>
          <p:cNvPr id="7"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363767214"/>
      </p:ext>
    </p:extLst>
  </p:cSld>
  <p:clrMapOvr>
    <a:masterClrMapping/>
  </p:clrMapOvr>
  <p:timing>
    <p:tnLst>
      <p:par>
        <p:cTn id="1" dur="indefinite" restart="never" nodeType="tmRoot"/>
      </p:par>
    </p:tnLst>
  </p:timing>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Option 3">
    <p:spTree>
      <p:nvGrpSpPr>
        <p:cNvPr id="1" name=""/>
        <p:cNvGrpSpPr/>
        <p:nvPr/>
      </p:nvGrpSpPr>
      <p:grpSpPr>
        <a:xfrm>
          <a:off x="0" y="0"/>
          <a:ext cx="0" cy="0"/>
          <a:chOff x="0" y="0"/>
          <a:chExt cx="0" cy="0"/>
        </a:xfrm>
      </p:grpSpPr>
      <p:pic>
        <p:nvPicPr>
          <p:cNvPr id="11266" name="Picture 2" descr="R:\COM\COMM\Branding\PPT Templates\widescreen\Widescreen Powerpoint 20.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1"/>
          <p:cNvSpPr>
            <a:spLocks noGrp="1"/>
          </p:cNvSpPr>
          <p:nvPr>
            <p:ph type="sldNum" sz="quarter" idx="4"/>
          </p:nvPr>
        </p:nvSpPr>
        <p:spPr>
          <a:xfrm>
            <a:off x="152400" y="133350"/>
            <a:ext cx="762000" cy="273844"/>
          </a:xfrm>
          <a:prstGeom prst="rect">
            <a:avLst/>
          </a:prstGeom>
        </p:spPr>
        <p:txBody>
          <a:bodyPr vert="horz" lIns="91440" tIns="45720" rIns="91440" bIns="45720" rtlCol="0" anchor="ctr"/>
          <a:lstStyle>
            <a:lvl1pPr algn="l">
              <a:defRPr sz="1200" b="1">
                <a:solidFill>
                  <a:schemeClr val="bg1"/>
                </a:solidFill>
              </a:defRPr>
            </a:lvl1pPr>
          </a:lstStyle>
          <a:p>
            <a:fld id="{3B745311-16E5-4BEF-BFE6-36758A3427EB}" type="slidenum">
              <a:rPr lang="en-US" smtClean="0"/>
              <a:pPr/>
              <a:t>‹#›</a:t>
            </a:fld>
            <a:endParaRPr lang="en-US"/>
          </a:p>
        </p:txBody>
      </p:sp>
      <p:sp>
        <p:nvSpPr>
          <p:cNvPr id="8" name="Content Placeholder 13"/>
          <p:cNvSpPr>
            <a:spLocks noGrp="1"/>
          </p:cNvSpPr>
          <p:nvPr>
            <p:ph sz="quarter" idx="10"/>
          </p:nvPr>
        </p:nvSpPr>
        <p:spPr>
          <a:xfrm>
            <a:off x="152400" y="1619250"/>
            <a:ext cx="8839200" cy="33147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Title Placeholder 7"/>
          <p:cNvSpPr>
            <a:spLocks noGrp="1"/>
          </p:cNvSpPr>
          <p:nvPr>
            <p:ph type="title" hasCustomPrompt="1"/>
          </p:nvPr>
        </p:nvSpPr>
        <p:spPr>
          <a:xfrm>
            <a:off x="152400" y="742950"/>
            <a:ext cx="8839200" cy="800100"/>
          </a:xfrm>
          <a:prstGeom prst="rect">
            <a:avLst/>
          </a:prstGeom>
        </p:spPr>
        <p:txBody>
          <a:bodyPr vert="horz" lIns="91440" tIns="45720" rIns="91440" bIns="45720" rtlCol="0" anchor="ctr">
            <a:normAutofit/>
          </a:bodyPr>
          <a:lstStyle>
            <a:lvl1pPr>
              <a:defRPr sz="4000" b="1">
                <a:effectLst/>
              </a:defRPr>
            </a:lvl1pPr>
          </a:lstStyle>
          <a:p>
            <a:r>
              <a:rPr lang="en-US" dirty="0" smtClean="0"/>
              <a:t>Title</a:t>
            </a:r>
            <a:endParaRPr lang="en-US" dirty="0"/>
          </a:p>
        </p:txBody>
      </p:sp>
    </p:spTree>
    <p:extLst>
      <p:ext uri="{BB962C8B-B14F-4D97-AF65-F5344CB8AC3E}">
        <p14:creationId xmlns:p14="http://schemas.microsoft.com/office/powerpoint/2010/main" val="1596494716"/>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option 4">
    <p:spTree>
      <p:nvGrpSpPr>
        <p:cNvPr id="1" name=""/>
        <p:cNvGrpSpPr/>
        <p:nvPr/>
      </p:nvGrpSpPr>
      <p:grpSpPr>
        <a:xfrm>
          <a:off x="0" y="0"/>
          <a:ext cx="0" cy="0"/>
          <a:chOff x="0" y="0"/>
          <a:chExt cx="0" cy="0"/>
        </a:xfrm>
      </p:grpSpPr>
      <p:pic>
        <p:nvPicPr>
          <p:cNvPr id="12290" name="Picture 2" descr="R:\COM\COMM\Branding\PPT Templates\widescreen\Widescreen Powerpoint 7.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7"/>
          <p:cNvSpPr>
            <a:spLocks noGrp="1"/>
          </p:cNvSpPr>
          <p:nvPr>
            <p:ph sz="quarter" idx="11" hasCustomPrompt="1"/>
          </p:nvPr>
        </p:nvSpPr>
        <p:spPr>
          <a:xfrm>
            <a:off x="1600200" y="685800"/>
            <a:ext cx="5334000" cy="685800"/>
          </a:xfrm>
          <a:prstGeom prst="rect">
            <a:avLst/>
          </a:prstGeom>
        </p:spPr>
        <p:txBody>
          <a:bodyPr anchor="ctr"/>
          <a:lstStyle>
            <a:lvl1pPr marL="0" indent="0" algn="l">
              <a:buNone/>
              <a:defRPr sz="4400" b="1">
                <a:solidFill>
                  <a:schemeClr val="tx1"/>
                </a:solidFill>
                <a:latin typeface="+mj-lt"/>
              </a:defRPr>
            </a:lvl1pPr>
            <a:lvl5pPr marL="1828800" indent="0" algn="l">
              <a:buNone/>
              <a:defRPr/>
            </a:lvl5pPr>
          </a:lstStyle>
          <a:p>
            <a:pPr lvl="0"/>
            <a:r>
              <a:rPr lang="en-US" dirty="0" smtClean="0"/>
              <a:t>Title</a:t>
            </a:r>
            <a:endParaRPr lang="en-US" dirty="0"/>
          </a:p>
        </p:txBody>
      </p:sp>
      <p:sp>
        <p:nvSpPr>
          <p:cNvPr id="3" name="Content Placeholder 2"/>
          <p:cNvSpPr>
            <a:spLocks noGrp="1"/>
          </p:cNvSpPr>
          <p:nvPr>
            <p:ph sz="quarter" idx="12"/>
          </p:nvPr>
        </p:nvSpPr>
        <p:spPr>
          <a:xfrm>
            <a:off x="1600200" y="1485900"/>
            <a:ext cx="7315200" cy="3448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53761131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FDDD464-8F08-443D-B8EE-A73F94C2529A}" type="datetime4">
              <a:rPr lang="en-US" smtClean="0"/>
              <a:t>November 12, 2021</a:t>
            </a:fld>
            <a:endParaRPr lang="en-US" dirty="0"/>
          </a:p>
        </p:txBody>
      </p:sp>
      <p:graphicFrame>
        <p:nvGraphicFramePr>
          <p:cNvPr id="4" name="Table 3"/>
          <p:cNvGraphicFramePr>
            <a:graphicFrameLocks noGrp="1"/>
          </p:cNvGraphicFramePr>
          <p:nvPr userDrawn="1">
            <p:extLst>
              <p:ext uri="{D42A27DB-BD31-4B8C-83A1-F6EECF244321}">
                <p14:modId xmlns:p14="http://schemas.microsoft.com/office/powerpoint/2010/main" val="2869255608"/>
              </p:ext>
            </p:extLst>
          </p:nvPr>
        </p:nvGraphicFramePr>
        <p:xfrm>
          <a:off x="1600200" y="1962150"/>
          <a:ext cx="6096000" cy="741680"/>
        </p:xfrm>
        <a:graphic>
          <a:graphicData uri="http://schemas.openxmlformats.org/drawingml/2006/table">
            <a:tbl>
              <a:tblPr firstRow="1" bandRow="1">
                <a:tableStyleId>{5C22544A-7EE6-4342-B048-85BDC9FD1C3A}</a:tableStyleId>
              </a:tblPr>
              <a:tblGrid>
                <a:gridCol w="12192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tblGrid>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0"/>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797819952"/>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FDDD464-8F08-443D-B8EE-A73F94C2529A}" type="datetime4">
              <a:rPr lang="en-US" smtClean="0"/>
              <a:t>November 12, 2021</a:t>
            </a:fld>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5" name="Text Placeholder 8"/>
          <p:cNvSpPr>
            <a:spLocks noGrp="1"/>
          </p:cNvSpPr>
          <p:nvPr>
            <p:ph idx="1"/>
          </p:nvPr>
        </p:nvSpPr>
        <p:spPr>
          <a:xfrm>
            <a:off x="3124200" y="742950"/>
            <a:ext cx="5791200" cy="4114800"/>
          </a:xfrm>
          <a:prstGeom prst="rect">
            <a:avLst/>
          </a:prstGeom>
        </p:spPr>
        <p:txBody>
          <a:bodyPr vert="horz" lIns="91440" tIns="45720" rIns="91440" bIns="45720" rtlCol="0">
            <a:normAutofit/>
          </a:bodyPr>
          <a:lstStyle>
            <a:lvl1pPr>
              <a:defRPr sz="2800"/>
            </a:lvl1pPr>
          </a:lstStyle>
          <a:p>
            <a:pPr lvl="0"/>
            <a:r>
              <a:rPr lang="en-US" dirty="0" smtClean="0"/>
              <a:t>Click to enter Content</a:t>
            </a:r>
          </a:p>
        </p:txBody>
      </p:sp>
    </p:spTree>
    <p:extLst>
      <p:ext uri="{BB962C8B-B14F-4D97-AF65-F5344CB8AC3E}">
        <p14:creationId xmlns:p14="http://schemas.microsoft.com/office/powerpoint/2010/main" val="1883249784"/>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FDDD464-8F08-443D-B8EE-A73F94C2529A}" type="datetime4">
              <a:rPr lang="en-US" smtClean="0"/>
              <a:t>November 12, 2021</a:t>
            </a:fld>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5"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6" name="Text Placeholder 15"/>
          <p:cNvSpPr>
            <a:spLocks noGrp="1"/>
          </p:cNvSpPr>
          <p:nvPr>
            <p:ph type="body" sz="quarter" idx="20" hasCustomPrompt="1"/>
          </p:nvPr>
        </p:nvSpPr>
        <p:spPr>
          <a:xfrm>
            <a:off x="3048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7" name="Text Placeholder 15"/>
          <p:cNvSpPr>
            <a:spLocks noGrp="1"/>
          </p:cNvSpPr>
          <p:nvPr>
            <p:ph type="body" sz="quarter" idx="21" hasCustomPrompt="1"/>
          </p:nvPr>
        </p:nvSpPr>
        <p:spPr>
          <a:xfrm>
            <a:off x="3105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2" hasCustomPrompt="1"/>
          </p:nvPr>
        </p:nvSpPr>
        <p:spPr>
          <a:xfrm>
            <a:off x="3124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Content Placeholder 7"/>
          <p:cNvSpPr>
            <a:spLocks noGrp="1"/>
          </p:cNvSpPr>
          <p:nvPr>
            <p:ph sz="quarter" idx="23" hasCustomPrompt="1"/>
          </p:nvPr>
        </p:nvSpPr>
        <p:spPr>
          <a:xfrm>
            <a:off x="57912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3832882743"/>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FDDD464-8F08-443D-B8EE-A73F94C2529A}" type="datetime4">
              <a:rPr lang="en-US" smtClean="0"/>
              <a:t>November 12, 2021</a:t>
            </a:fld>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7" name="Text Placeholder 15"/>
          <p:cNvSpPr>
            <a:spLocks noGrp="1"/>
          </p:cNvSpPr>
          <p:nvPr>
            <p:ph type="body" sz="quarter" idx="20" hasCustomPrompt="1"/>
          </p:nvPr>
        </p:nvSpPr>
        <p:spPr>
          <a:xfrm>
            <a:off x="3048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1" hasCustomPrompt="1"/>
          </p:nvPr>
        </p:nvSpPr>
        <p:spPr>
          <a:xfrm>
            <a:off x="3105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Text Placeholder 15"/>
          <p:cNvSpPr>
            <a:spLocks noGrp="1"/>
          </p:cNvSpPr>
          <p:nvPr>
            <p:ph type="body" sz="quarter" idx="22" hasCustomPrompt="1"/>
          </p:nvPr>
        </p:nvSpPr>
        <p:spPr>
          <a:xfrm>
            <a:off x="3124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Content Placeholder 7"/>
          <p:cNvSpPr>
            <a:spLocks noGrp="1"/>
          </p:cNvSpPr>
          <p:nvPr>
            <p:ph sz="quarter" idx="23" hasCustomPrompt="1"/>
          </p:nvPr>
        </p:nvSpPr>
        <p:spPr>
          <a:xfrm>
            <a:off x="57912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3100735705"/>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7" name="Text Placeholder 15"/>
          <p:cNvSpPr>
            <a:spLocks noGrp="1"/>
          </p:cNvSpPr>
          <p:nvPr>
            <p:ph type="body" sz="quarter" idx="20" hasCustomPrompt="1"/>
          </p:nvPr>
        </p:nvSpPr>
        <p:spPr>
          <a:xfrm>
            <a:off x="3048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1" hasCustomPrompt="1"/>
          </p:nvPr>
        </p:nvSpPr>
        <p:spPr>
          <a:xfrm>
            <a:off x="3105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Text Placeholder 15"/>
          <p:cNvSpPr>
            <a:spLocks noGrp="1"/>
          </p:cNvSpPr>
          <p:nvPr>
            <p:ph type="body" sz="quarter" idx="22" hasCustomPrompt="1"/>
          </p:nvPr>
        </p:nvSpPr>
        <p:spPr>
          <a:xfrm>
            <a:off x="3124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Content Placeholder 7"/>
          <p:cNvSpPr>
            <a:spLocks noGrp="1"/>
          </p:cNvSpPr>
          <p:nvPr>
            <p:ph sz="quarter" idx="23" hasCustomPrompt="1"/>
          </p:nvPr>
        </p:nvSpPr>
        <p:spPr>
          <a:xfrm>
            <a:off x="57912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373306228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age Option 3">
    <p:spTree>
      <p:nvGrpSpPr>
        <p:cNvPr id="1" name=""/>
        <p:cNvGrpSpPr/>
        <p:nvPr/>
      </p:nvGrpSpPr>
      <p:grpSpPr>
        <a:xfrm>
          <a:off x="0" y="0"/>
          <a:ext cx="0" cy="0"/>
          <a:chOff x="0" y="0"/>
          <a:chExt cx="0" cy="0"/>
        </a:xfrm>
      </p:grpSpPr>
      <p:pic>
        <p:nvPicPr>
          <p:cNvPr id="3074" name="Picture 2" descr="R:\COM\COMM\Branding\PPT Templates\widescreen\Widescreen Powerpoint 25.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Placeholder 1"/>
          <p:cNvSpPr>
            <a:spLocks noGrp="1"/>
          </p:cNvSpPr>
          <p:nvPr>
            <p:ph type="title" hasCustomPrompt="1"/>
          </p:nvPr>
        </p:nvSpPr>
        <p:spPr>
          <a:xfrm>
            <a:off x="0" y="971550"/>
            <a:ext cx="5943600" cy="1560195"/>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9" name="Text Placeholder 4"/>
          <p:cNvSpPr>
            <a:spLocks noGrp="1"/>
          </p:cNvSpPr>
          <p:nvPr>
            <p:ph type="body" sz="quarter" idx="10" hasCustomPrompt="1"/>
          </p:nvPr>
        </p:nvSpPr>
        <p:spPr>
          <a:xfrm>
            <a:off x="7315200" y="440055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6" name="Text Placeholder 2"/>
          <p:cNvSpPr>
            <a:spLocks noGrp="1"/>
          </p:cNvSpPr>
          <p:nvPr>
            <p:ph type="body" sz="quarter" idx="11" hasCustomPrompt="1"/>
          </p:nvPr>
        </p:nvSpPr>
        <p:spPr>
          <a:xfrm>
            <a:off x="19050" y="0"/>
            <a:ext cx="4324350" cy="89535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811930719"/>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7" name="Text Placeholder 15"/>
          <p:cNvSpPr>
            <a:spLocks noGrp="1"/>
          </p:cNvSpPr>
          <p:nvPr>
            <p:ph type="body" sz="quarter" idx="20" hasCustomPrompt="1"/>
          </p:nvPr>
        </p:nvSpPr>
        <p:spPr>
          <a:xfrm>
            <a:off x="42672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1" hasCustomPrompt="1"/>
          </p:nvPr>
        </p:nvSpPr>
        <p:spPr>
          <a:xfrm>
            <a:off x="43243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Text Placeholder 15"/>
          <p:cNvSpPr>
            <a:spLocks noGrp="1"/>
          </p:cNvSpPr>
          <p:nvPr>
            <p:ph type="body" sz="quarter" idx="22" hasCustomPrompt="1"/>
          </p:nvPr>
        </p:nvSpPr>
        <p:spPr>
          <a:xfrm>
            <a:off x="43434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Content Placeholder 7"/>
          <p:cNvSpPr>
            <a:spLocks noGrp="1"/>
          </p:cNvSpPr>
          <p:nvPr>
            <p:ph sz="quarter" idx="23" hasCustomPrompt="1"/>
          </p:nvPr>
        </p:nvSpPr>
        <p:spPr>
          <a:xfrm>
            <a:off x="1524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1717445418"/>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7" name="Text Placeholder 15"/>
          <p:cNvSpPr>
            <a:spLocks noGrp="1"/>
          </p:cNvSpPr>
          <p:nvPr>
            <p:ph type="body" sz="quarter" idx="20" hasCustomPrompt="1"/>
          </p:nvPr>
        </p:nvSpPr>
        <p:spPr>
          <a:xfrm>
            <a:off x="4191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1" hasCustomPrompt="1"/>
          </p:nvPr>
        </p:nvSpPr>
        <p:spPr>
          <a:xfrm>
            <a:off x="4248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Text Placeholder 15"/>
          <p:cNvSpPr>
            <a:spLocks noGrp="1"/>
          </p:cNvSpPr>
          <p:nvPr>
            <p:ph type="body" sz="quarter" idx="22" hasCustomPrompt="1"/>
          </p:nvPr>
        </p:nvSpPr>
        <p:spPr>
          <a:xfrm>
            <a:off x="4267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Content Placeholder 7"/>
          <p:cNvSpPr>
            <a:spLocks noGrp="1"/>
          </p:cNvSpPr>
          <p:nvPr>
            <p:ph sz="quarter" idx="23" hasCustomPrompt="1"/>
          </p:nvPr>
        </p:nvSpPr>
        <p:spPr>
          <a:xfrm>
            <a:off x="152400"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3963400617"/>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5" name="Text Placeholder 8"/>
          <p:cNvSpPr>
            <a:spLocks noGrp="1"/>
          </p:cNvSpPr>
          <p:nvPr>
            <p:ph idx="1"/>
          </p:nvPr>
        </p:nvSpPr>
        <p:spPr>
          <a:xfrm>
            <a:off x="152400" y="742950"/>
            <a:ext cx="5791200" cy="4114800"/>
          </a:xfrm>
          <a:prstGeom prst="rect">
            <a:avLst/>
          </a:prstGeom>
        </p:spPr>
        <p:txBody>
          <a:bodyPr vert="horz" lIns="91440" tIns="45720" rIns="91440" bIns="45720" rtlCol="0">
            <a:normAutofit/>
          </a:bodyPr>
          <a:lstStyle>
            <a:lvl1pPr>
              <a:defRPr sz="2800"/>
            </a:lvl1pPr>
          </a:lstStyle>
          <a:p>
            <a:pPr lvl="0"/>
            <a:r>
              <a:rPr lang="en-US" dirty="0" smtClean="0"/>
              <a:t>Click to enter Content</a:t>
            </a:r>
          </a:p>
        </p:txBody>
      </p:sp>
    </p:spTree>
    <p:extLst>
      <p:ext uri="{BB962C8B-B14F-4D97-AF65-F5344CB8AC3E}">
        <p14:creationId xmlns:p14="http://schemas.microsoft.com/office/powerpoint/2010/main" val="3649022802"/>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0" y="0"/>
            <a:ext cx="9141360" cy="5143500"/>
          </a:xfrm>
          <a:prstGeom prst="rect">
            <a:avLst/>
          </a:prstGeom>
        </p:spPr>
      </p:pic>
      <p:sp>
        <p:nvSpPr>
          <p:cNvPr id="6"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7" name="Text Placeholder 15"/>
          <p:cNvSpPr>
            <a:spLocks noGrp="1"/>
          </p:cNvSpPr>
          <p:nvPr>
            <p:ph type="body" sz="quarter" idx="20" hasCustomPrompt="1"/>
          </p:nvPr>
        </p:nvSpPr>
        <p:spPr>
          <a:xfrm>
            <a:off x="4191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1" hasCustomPrompt="1"/>
          </p:nvPr>
        </p:nvSpPr>
        <p:spPr>
          <a:xfrm>
            <a:off x="4248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Text Placeholder 15"/>
          <p:cNvSpPr>
            <a:spLocks noGrp="1"/>
          </p:cNvSpPr>
          <p:nvPr>
            <p:ph type="body" sz="quarter" idx="22" hasCustomPrompt="1"/>
          </p:nvPr>
        </p:nvSpPr>
        <p:spPr>
          <a:xfrm>
            <a:off x="4267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Content Placeholder 7"/>
          <p:cNvSpPr>
            <a:spLocks noGrp="1"/>
          </p:cNvSpPr>
          <p:nvPr>
            <p:ph sz="quarter" idx="23" hasCustomPrompt="1"/>
          </p:nvPr>
        </p:nvSpPr>
        <p:spPr>
          <a:xfrm>
            <a:off x="76200" y="6667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1855511286"/>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ub Content Option 2">
    <p:spTree>
      <p:nvGrpSpPr>
        <p:cNvPr id="1" name=""/>
        <p:cNvGrpSpPr/>
        <p:nvPr/>
      </p:nvGrpSpPr>
      <p:grpSpPr>
        <a:xfrm>
          <a:off x="0" y="0"/>
          <a:ext cx="0" cy="0"/>
          <a:chOff x="0" y="0"/>
          <a:chExt cx="0" cy="0"/>
        </a:xfrm>
      </p:grpSpPr>
      <p:pic>
        <p:nvPicPr>
          <p:cNvPr id="13314" name="Picture 2" descr="R:\COM\COMM\Branding\PPT Templates\widescreen\Widescreen Powerpoint 4.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7" cy="5162550"/>
          </a:xfrm>
          <a:prstGeom prst="rect">
            <a:avLst/>
          </a:prstGeom>
          <a:noFill/>
          <a:extLst>
            <a:ext uri="{909E8E84-426E-40DD-AFC4-6F175D3DCCD1}">
              <a14:hiddenFill xmlns:a14="http://schemas.microsoft.com/office/drawing/2010/main">
                <a:solidFill>
                  <a:srgbClr val="FFFFFF"/>
                </a:solidFill>
              </a14:hiddenFill>
            </a:ext>
          </a:extLst>
        </p:spPr>
      </p:pic>
      <p:sp>
        <p:nvSpPr>
          <p:cNvPr id="15" name="Picture Placeholder 14"/>
          <p:cNvSpPr>
            <a:spLocks noGrp="1"/>
          </p:cNvSpPr>
          <p:nvPr>
            <p:ph type="pic" sz="quarter" idx="20"/>
          </p:nvPr>
        </p:nvSpPr>
        <p:spPr>
          <a:xfrm>
            <a:off x="2438400" y="1276350"/>
            <a:ext cx="685800" cy="457200"/>
          </a:xfrm>
          <a:prstGeom prst="rect">
            <a:avLst/>
          </a:prstGeom>
        </p:spPr>
        <p:txBody>
          <a:bodyPr/>
          <a:lstStyle>
            <a:lvl1pPr marL="0" indent="0">
              <a:buNone/>
              <a:defRPr sz="1100"/>
            </a:lvl1pPr>
          </a:lstStyle>
          <a:p>
            <a:endParaRPr lang="en-US" dirty="0"/>
          </a:p>
        </p:txBody>
      </p:sp>
      <p:sp>
        <p:nvSpPr>
          <p:cNvPr id="14" name="Text Placeholder 15"/>
          <p:cNvSpPr>
            <a:spLocks noGrp="1"/>
          </p:cNvSpPr>
          <p:nvPr>
            <p:ph type="body" sz="quarter" idx="23" hasCustomPrompt="1"/>
          </p:nvPr>
        </p:nvSpPr>
        <p:spPr>
          <a:xfrm>
            <a:off x="2133600" y="18859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18" name="Text Placeholder 15"/>
          <p:cNvSpPr>
            <a:spLocks noGrp="1"/>
          </p:cNvSpPr>
          <p:nvPr>
            <p:ph type="body" sz="quarter" idx="24" hasCustomPrompt="1"/>
          </p:nvPr>
        </p:nvSpPr>
        <p:spPr>
          <a:xfrm>
            <a:off x="3886200" y="1914524"/>
            <a:ext cx="1295400" cy="276225"/>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20" name="Text Placeholder 15"/>
          <p:cNvSpPr>
            <a:spLocks noGrp="1"/>
          </p:cNvSpPr>
          <p:nvPr>
            <p:ph type="body" sz="quarter" idx="25" hasCustomPrompt="1"/>
          </p:nvPr>
        </p:nvSpPr>
        <p:spPr>
          <a:xfrm>
            <a:off x="5715000" y="1885950"/>
            <a:ext cx="12192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22" name="Text Placeholder 15"/>
          <p:cNvSpPr>
            <a:spLocks noGrp="1"/>
          </p:cNvSpPr>
          <p:nvPr>
            <p:ph type="body" sz="quarter" idx="27" hasCustomPrompt="1"/>
          </p:nvPr>
        </p:nvSpPr>
        <p:spPr>
          <a:xfrm>
            <a:off x="1981200" y="2343150"/>
            <a:ext cx="1524000" cy="2667000"/>
          </a:xfrm>
          <a:prstGeom prst="rect">
            <a:avLst/>
          </a:prstGeom>
        </p:spPr>
        <p:txBody>
          <a:bodyPr/>
          <a:lstStyle>
            <a:lvl1pPr marL="0" indent="0" algn="ctr">
              <a:buNone/>
              <a:defRPr sz="2000"/>
            </a:lvl1pPr>
          </a:lstStyle>
          <a:p>
            <a:pPr lvl="0"/>
            <a:r>
              <a:rPr lang="en-US" dirty="0" smtClean="0"/>
              <a:t>More info</a:t>
            </a:r>
          </a:p>
        </p:txBody>
      </p:sp>
      <p:sp>
        <p:nvSpPr>
          <p:cNvPr id="23" name="Text Placeholder 15"/>
          <p:cNvSpPr>
            <a:spLocks noGrp="1"/>
          </p:cNvSpPr>
          <p:nvPr>
            <p:ph type="body" sz="quarter" idx="28" hasCustomPrompt="1"/>
          </p:nvPr>
        </p:nvSpPr>
        <p:spPr>
          <a:xfrm>
            <a:off x="3769516" y="2343150"/>
            <a:ext cx="1524000" cy="2667000"/>
          </a:xfrm>
          <a:prstGeom prst="rect">
            <a:avLst/>
          </a:prstGeom>
        </p:spPr>
        <p:txBody>
          <a:bodyPr/>
          <a:lstStyle>
            <a:lvl1pPr marL="0" indent="0" algn="ctr">
              <a:buNone/>
              <a:defRPr sz="2000"/>
            </a:lvl1pPr>
          </a:lstStyle>
          <a:p>
            <a:pPr lvl="0"/>
            <a:r>
              <a:rPr lang="en-US" dirty="0" smtClean="0"/>
              <a:t>More info</a:t>
            </a:r>
          </a:p>
        </p:txBody>
      </p:sp>
      <p:sp>
        <p:nvSpPr>
          <p:cNvPr id="24" name="Text Placeholder 15"/>
          <p:cNvSpPr>
            <a:spLocks noGrp="1"/>
          </p:cNvSpPr>
          <p:nvPr>
            <p:ph type="body" sz="quarter" idx="29" hasCustomPrompt="1"/>
          </p:nvPr>
        </p:nvSpPr>
        <p:spPr>
          <a:xfrm>
            <a:off x="5581650" y="2343150"/>
            <a:ext cx="1524000" cy="2667000"/>
          </a:xfrm>
          <a:prstGeom prst="rect">
            <a:avLst/>
          </a:prstGeom>
        </p:spPr>
        <p:txBody>
          <a:bodyPr/>
          <a:lstStyle>
            <a:lvl1pPr marL="0" indent="0" algn="ctr">
              <a:buNone/>
              <a:defRPr sz="2000"/>
            </a:lvl1pPr>
          </a:lstStyle>
          <a:p>
            <a:pPr lvl="0"/>
            <a:r>
              <a:rPr lang="en-US" dirty="0" smtClean="0"/>
              <a:t>More info</a:t>
            </a:r>
          </a:p>
        </p:txBody>
      </p:sp>
      <p:sp>
        <p:nvSpPr>
          <p:cNvPr id="25"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26" name="Picture Placeholder 14"/>
          <p:cNvSpPr>
            <a:spLocks noGrp="1"/>
          </p:cNvSpPr>
          <p:nvPr>
            <p:ph type="pic" sz="quarter" idx="30"/>
          </p:nvPr>
        </p:nvSpPr>
        <p:spPr>
          <a:xfrm>
            <a:off x="4226716" y="1276350"/>
            <a:ext cx="685800" cy="457200"/>
          </a:xfrm>
          <a:prstGeom prst="rect">
            <a:avLst/>
          </a:prstGeom>
        </p:spPr>
        <p:txBody>
          <a:bodyPr/>
          <a:lstStyle>
            <a:lvl1pPr marL="0" indent="0">
              <a:buNone/>
              <a:defRPr sz="1100"/>
            </a:lvl1pPr>
          </a:lstStyle>
          <a:p>
            <a:endParaRPr lang="en-US" dirty="0"/>
          </a:p>
        </p:txBody>
      </p:sp>
      <p:sp>
        <p:nvSpPr>
          <p:cNvPr id="27" name="Picture Placeholder 14"/>
          <p:cNvSpPr>
            <a:spLocks noGrp="1"/>
          </p:cNvSpPr>
          <p:nvPr>
            <p:ph type="pic" sz="quarter" idx="31"/>
          </p:nvPr>
        </p:nvSpPr>
        <p:spPr>
          <a:xfrm>
            <a:off x="6019800" y="1276350"/>
            <a:ext cx="685800" cy="457200"/>
          </a:xfrm>
          <a:prstGeom prst="rect">
            <a:avLst/>
          </a:prstGeom>
        </p:spPr>
        <p:txBody>
          <a:bodyPr/>
          <a:lstStyle>
            <a:lvl1pPr marL="0" indent="0">
              <a:buNone/>
              <a:defRPr sz="1100"/>
            </a:lvl1pPr>
          </a:lstStyle>
          <a:p>
            <a:endParaRPr lang="en-US" dirty="0"/>
          </a:p>
        </p:txBody>
      </p:sp>
    </p:spTree>
    <p:extLst>
      <p:ext uri="{BB962C8B-B14F-4D97-AF65-F5344CB8AC3E}">
        <p14:creationId xmlns:p14="http://schemas.microsoft.com/office/powerpoint/2010/main" val="3719275618"/>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026" name="Picture 2" descr="R:\COM\COMM\Branding\PPT Templates\widescreen\Widescreen Powerpoint 4-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5" name="Picture Placeholder 14"/>
          <p:cNvSpPr>
            <a:spLocks noGrp="1"/>
          </p:cNvSpPr>
          <p:nvPr>
            <p:ph type="pic" sz="quarter" idx="20"/>
          </p:nvPr>
        </p:nvSpPr>
        <p:spPr>
          <a:xfrm>
            <a:off x="1295400" y="1276350"/>
            <a:ext cx="685800" cy="457200"/>
          </a:xfrm>
          <a:prstGeom prst="rect">
            <a:avLst/>
          </a:prstGeom>
        </p:spPr>
        <p:txBody>
          <a:bodyPr/>
          <a:lstStyle>
            <a:lvl1pPr marL="0" indent="0">
              <a:buNone/>
              <a:defRPr sz="1100"/>
            </a:lvl1pPr>
          </a:lstStyle>
          <a:p>
            <a:endParaRPr lang="en-US" dirty="0"/>
          </a:p>
        </p:txBody>
      </p:sp>
      <p:sp>
        <p:nvSpPr>
          <p:cNvPr id="6" name="Text Placeholder 15"/>
          <p:cNvSpPr>
            <a:spLocks noGrp="1"/>
          </p:cNvSpPr>
          <p:nvPr>
            <p:ph type="body" sz="quarter" idx="23" hasCustomPrompt="1"/>
          </p:nvPr>
        </p:nvSpPr>
        <p:spPr>
          <a:xfrm>
            <a:off x="990600" y="18859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7" name="Text Placeholder 15"/>
          <p:cNvSpPr>
            <a:spLocks noGrp="1"/>
          </p:cNvSpPr>
          <p:nvPr>
            <p:ph type="body" sz="quarter" idx="24" hasCustomPrompt="1"/>
          </p:nvPr>
        </p:nvSpPr>
        <p:spPr>
          <a:xfrm>
            <a:off x="3886200" y="1914524"/>
            <a:ext cx="1295400" cy="276225"/>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8" name="Text Placeholder 15"/>
          <p:cNvSpPr>
            <a:spLocks noGrp="1"/>
          </p:cNvSpPr>
          <p:nvPr>
            <p:ph type="body" sz="quarter" idx="25" hasCustomPrompt="1"/>
          </p:nvPr>
        </p:nvSpPr>
        <p:spPr>
          <a:xfrm>
            <a:off x="6838950" y="1885950"/>
            <a:ext cx="12192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9" name="Text Placeholder 15"/>
          <p:cNvSpPr>
            <a:spLocks noGrp="1"/>
          </p:cNvSpPr>
          <p:nvPr>
            <p:ph type="body" sz="quarter" idx="27" hasCustomPrompt="1"/>
          </p:nvPr>
        </p:nvSpPr>
        <p:spPr>
          <a:xfrm>
            <a:off x="304800" y="2343150"/>
            <a:ext cx="2667000" cy="2667000"/>
          </a:xfrm>
          <a:prstGeom prst="rect">
            <a:avLst/>
          </a:prstGeom>
        </p:spPr>
        <p:txBody>
          <a:bodyPr/>
          <a:lstStyle>
            <a:lvl1pPr marL="0" indent="0" algn="ctr">
              <a:buNone/>
              <a:defRPr sz="2000"/>
            </a:lvl1pPr>
          </a:lstStyle>
          <a:p>
            <a:pPr lvl="0"/>
            <a:r>
              <a:rPr lang="en-US" dirty="0" smtClean="0"/>
              <a:t>More info</a:t>
            </a:r>
          </a:p>
        </p:txBody>
      </p:sp>
      <p:sp>
        <p:nvSpPr>
          <p:cNvPr id="10" name="Text Placeholder 15"/>
          <p:cNvSpPr>
            <a:spLocks noGrp="1"/>
          </p:cNvSpPr>
          <p:nvPr>
            <p:ph type="body" sz="quarter" idx="28" hasCustomPrompt="1"/>
          </p:nvPr>
        </p:nvSpPr>
        <p:spPr>
          <a:xfrm>
            <a:off x="3200400" y="2343150"/>
            <a:ext cx="2743200" cy="2667000"/>
          </a:xfrm>
          <a:prstGeom prst="rect">
            <a:avLst/>
          </a:prstGeom>
        </p:spPr>
        <p:txBody>
          <a:bodyPr/>
          <a:lstStyle>
            <a:lvl1pPr marL="0" indent="0" algn="ctr">
              <a:buNone/>
              <a:defRPr sz="2000"/>
            </a:lvl1pPr>
          </a:lstStyle>
          <a:p>
            <a:pPr lvl="0"/>
            <a:r>
              <a:rPr lang="en-US" dirty="0" smtClean="0"/>
              <a:t>More info</a:t>
            </a:r>
          </a:p>
        </p:txBody>
      </p:sp>
      <p:sp>
        <p:nvSpPr>
          <p:cNvPr id="11" name="Text Placeholder 15"/>
          <p:cNvSpPr>
            <a:spLocks noGrp="1"/>
          </p:cNvSpPr>
          <p:nvPr>
            <p:ph type="body" sz="quarter" idx="29" hasCustomPrompt="1"/>
          </p:nvPr>
        </p:nvSpPr>
        <p:spPr>
          <a:xfrm>
            <a:off x="6172200" y="2343150"/>
            <a:ext cx="2743200" cy="2667000"/>
          </a:xfrm>
          <a:prstGeom prst="rect">
            <a:avLst/>
          </a:prstGeom>
        </p:spPr>
        <p:txBody>
          <a:bodyPr/>
          <a:lstStyle>
            <a:lvl1pPr marL="0" indent="0" algn="ctr">
              <a:buNone/>
              <a:defRPr sz="2000"/>
            </a:lvl1pPr>
          </a:lstStyle>
          <a:p>
            <a:pPr lvl="0"/>
            <a:r>
              <a:rPr lang="en-US" dirty="0" smtClean="0"/>
              <a:t>More info</a:t>
            </a:r>
          </a:p>
        </p:txBody>
      </p:sp>
      <p:sp>
        <p:nvSpPr>
          <p:cNvPr id="12" name="Picture Placeholder 14"/>
          <p:cNvSpPr>
            <a:spLocks noGrp="1"/>
          </p:cNvSpPr>
          <p:nvPr>
            <p:ph type="pic" sz="quarter" idx="30"/>
          </p:nvPr>
        </p:nvSpPr>
        <p:spPr>
          <a:xfrm>
            <a:off x="4226716" y="1276350"/>
            <a:ext cx="685800" cy="457200"/>
          </a:xfrm>
          <a:prstGeom prst="rect">
            <a:avLst/>
          </a:prstGeom>
        </p:spPr>
        <p:txBody>
          <a:bodyPr/>
          <a:lstStyle>
            <a:lvl1pPr marL="0" indent="0">
              <a:buNone/>
              <a:defRPr sz="1100"/>
            </a:lvl1pPr>
          </a:lstStyle>
          <a:p>
            <a:endParaRPr lang="en-US" dirty="0"/>
          </a:p>
        </p:txBody>
      </p:sp>
      <p:sp>
        <p:nvSpPr>
          <p:cNvPr id="13" name="Picture Placeholder 14"/>
          <p:cNvSpPr>
            <a:spLocks noGrp="1"/>
          </p:cNvSpPr>
          <p:nvPr>
            <p:ph type="pic" sz="quarter" idx="31"/>
          </p:nvPr>
        </p:nvSpPr>
        <p:spPr>
          <a:xfrm>
            <a:off x="7143750" y="1276350"/>
            <a:ext cx="685800" cy="457200"/>
          </a:xfrm>
          <a:prstGeom prst="rect">
            <a:avLst/>
          </a:prstGeom>
        </p:spPr>
        <p:txBody>
          <a:bodyPr/>
          <a:lstStyle>
            <a:lvl1pPr marL="0" indent="0">
              <a:buNone/>
              <a:defRPr sz="1100"/>
            </a:lvl1pPr>
          </a:lstStyle>
          <a:p>
            <a:endParaRPr lang="en-US" dirty="0"/>
          </a:p>
        </p:txBody>
      </p:sp>
      <p:sp>
        <p:nvSpPr>
          <p:cNvPr id="14"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843981449"/>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ub Content Option 3">
    <p:spTree>
      <p:nvGrpSpPr>
        <p:cNvPr id="1" name=""/>
        <p:cNvGrpSpPr/>
        <p:nvPr/>
      </p:nvGrpSpPr>
      <p:grpSpPr>
        <a:xfrm>
          <a:off x="0" y="0"/>
          <a:ext cx="0" cy="0"/>
          <a:chOff x="0" y="0"/>
          <a:chExt cx="0" cy="0"/>
        </a:xfrm>
      </p:grpSpPr>
      <p:pic>
        <p:nvPicPr>
          <p:cNvPr id="14338" name="Picture 2" descr="R:\COM\COMM\Branding\PPT Templates\widescreen\Widescreen Powerpoint 1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15"/>
          <p:cNvSpPr>
            <a:spLocks noGrp="1"/>
          </p:cNvSpPr>
          <p:nvPr>
            <p:ph type="body" sz="quarter" idx="15" hasCustomPrompt="1"/>
          </p:nvPr>
        </p:nvSpPr>
        <p:spPr>
          <a:xfrm>
            <a:off x="2000250" y="2343150"/>
            <a:ext cx="1524000" cy="2590800"/>
          </a:xfrm>
          <a:prstGeom prst="rect">
            <a:avLst/>
          </a:prstGeom>
        </p:spPr>
        <p:txBody>
          <a:bodyPr/>
          <a:lstStyle>
            <a:lvl1pPr marL="0" indent="0">
              <a:buNone/>
              <a:defRPr sz="2000">
                <a:solidFill>
                  <a:srgbClr val="003399"/>
                </a:solidFill>
              </a:defRPr>
            </a:lvl1pPr>
          </a:lstStyle>
          <a:p>
            <a:pPr lvl="0"/>
            <a:r>
              <a:rPr lang="en-US" dirty="0" smtClean="0"/>
              <a:t>More info</a:t>
            </a:r>
          </a:p>
        </p:txBody>
      </p:sp>
      <p:sp>
        <p:nvSpPr>
          <p:cNvPr id="8" name="Text Placeholder 15"/>
          <p:cNvSpPr>
            <a:spLocks noGrp="1"/>
          </p:cNvSpPr>
          <p:nvPr>
            <p:ph type="body" sz="quarter" idx="18" hasCustomPrompt="1"/>
          </p:nvPr>
        </p:nvSpPr>
        <p:spPr>
          <a:xfrm>
            <a:off x="3781425" y="2343150"/>
            <a:ext cx="1524000" cy="2590800"/>
          </a:xfrm>
          <a:prstGeom prst="rect">
            <a:avLst/>
          </a:prstGeom>
        </p:spPr>
        <p:txBody>
          <a:bodyPr>
            <a:normAutofit/>
          </a:bodyPr>
          <a:lstStyle>
            <a:lvl1pPr marL="0" indent="0">
              <a:buNone/>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buFont typeface="Arial" panose="020B0604020202020204" pitchFamily="34" charset="0"/>
              <a:buNone/>
            </a:pPr>
            <a:r>
              <a:rPr lang="en-US" dirty="0" smtClean="0"/>
              <a:t>More info</a:t>
            </a:r>
          </a:p>
        </p:txBody>
      </p:sp>
      <p:sp>
        <p:nvSpPr>
          <p:cNvPr id="9" name="Text Placeholder 15"/>
          <p:cNvSpPr>
            <a:spLocks noGrp="1"/>
          </p:cNvSpPr>
          <p:nvPr>
            <p:ph type="body" sz="quarter" idx="19" hasCustomPrompt="1"/>
          </p:nvPr>
        </p:nvSpPr>
        <p:spPr>
          <a:xfrm>
            <a:off x="5562600" y="2343150"/>
            <a:ext cx="1524000" cy="2590800"/>
          </a:xfrm>
          <a:prstGeom prst="rect">
            <a:avLst/>
          </a:prstGeom>
        </p:spPr>
        <p:txBody>
          <a:bodyPr>
            <a:normAutofit/>
          </a:bodyPr>
          <a:lstStyle>
            <a:lvl1pPr marL="0" indent="0">
              <a:buNone/>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buFont typeface="Arial" panose="020B0604020202020204" pitchFamily="34" charset="0"/>
              <a:buNone/>
            </a:pPr>
            <a:r>
              <a:rPr lang="en-US" dirty="0" smtClean="0"/>
              <a:t>More info</a:t>
            </a:r>
          </a:p>
        </p:txBody>
      </p:sp>
      <p:sp>
        <p:nvSpPr>
          <p:cNvPr id="10" name="Text Placeholder 15"/>
          <p:cNvSpPr>
            <a:spLocks noGrp="1"/>
          </p:cNvSpPr>
          <p:nvPr>
            <p:ph type="body" sz="quarter" idx="20" hasCustomPrompt="1"/>
          </p:nvPr>
        </p:nvSpPr>
        <p:spPr>
          <a:xfrm>
            <a:off x="2162175" y="1924050"/>
            <a:ext cx="1219200" cy="2286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14"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5" name="Text Placeholder 15"/>
          <p:cNvSpPr>
            <a:spLocks noGrp="1"/>
          </p:cNvSpPr>
          <p:nvPr>
            <p:ph type="body" sz="quarter" idx="21" hasCustomPrompt="1"/>
          </p:nvPr>
        </p:nvSpPr>
        <p:spPr>
          <a:xfrm>
            <a:off x="3971508" y="1933575"/>
            <a:ext cx="1219200" cy="2286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16" name="Text Placeholder 15"/>
          <p:cNvSpPr>
            <a:spLocks noGrp="1"/>
          </p:cNvSpPr>
          <p:nvPr>
            <p:ph type="body" sz="quarter" idx="22" hasCustomPrompt="1"/>
          </p:nvPr>
        </p:nvSpPr>
        <p:spPr>
          <a:xfrm>
            <a:off x="5734050" y="1924050"/>
            <a:ext cx="1219200" cy="2286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Tree>
    <p:extLst>
      <p:ext uri="{BB962C8B-B14F-4D97-AF65-F5344CB8AC3E}">
        <p14:creationId xmlns:p14="http://schemas.microsoft.com/office/powerpoint/2010/main" val="1031773135"/>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1506" name="Picture 2" descr="R:\COM\COMM\Branding\PPT Templates\widescreen\Widescreen Powerpoint 8.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8"/>
          <p:cNvSpPr>
            <a:spLocks noGrp="1"/>
          </p:cNvSpPr>
          <p:nvPr>
            <p:ph idx="1"/>
          </p:nvPr>
        </p:nvSpPr>
        <p:spPr>
          <a:xfrm>
            <a:off x="4553366" y="1504950"/>
            <a:ext cx="4362034" cy="3352800"/>
          </a:xfrm>
          <a:prstGeom prst="rect">
            <a:avLst/>
          </a:prstGeom>
        </p:spPr>
        <p:txBody>
          <a:bodyPr vert="horz" lIns="91440" tIns="45720" rIns="91440" bIns="45720" rtlCol="0">
            <a:normAutofit/>
          </a:bodyPr>
          <a:lstStyle>
            <a:lvl1pPr marL="342900" indent="-342900">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pPr>
            <a:r>
              <a:rPr lang="en-US" dirty="0" smtClean="0"/>
              <a:t>Click to enter Content</a:t>
            </a:r>
          </a:p>
        </p:txBody>
      </p:sp>
      <p:sp>
        <p:nvSpPr>
          <p:cNvPr id="6" name="Text Placeholder 15"/>
          <p:cNvSpPr>
            <a:spLocks noGrp="1"/>
          </p:cNvSpPr>
          <p:nvPr>
            <p:ph type="body" sz="quarter" idx="23" hasCustomPrompt="1"/>
          </p:nvPr>
        </p:nvSpPr>
        <p:spPr>
          <a:xfrm>
            <a:off x="2819400" y="1581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7" name="Text Placeholder 15"/>
          <p:cNvSpPr>
            <a:spLocks noGrp="1"/>
          </p:cNvSpPr>
          <p:nvPr>
            <p:ph type="body" sz="quarter" idx="24" hasCustomPrompt="1"/>
          </p:nvPr>
        </p:nvSpPr>
        <p:spPr>
          <a:xfrm>
            <a:off x="304800" y="2343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8" name="Text Placeholder 15"/>
          <p:cNvSpPr>
            <a:spLocks noGrp="1"/>
          </p:cNvSpPr>
          <p:nvPr>
            <p:ph type="body" sz="quarter" idx="25" hasCustomPrompt="1"/>
          </p:nvPr>
        </p:nvSpPr>
        <p:spPr>
          <a:xfrm>
            <a:off x="2819400" y="3105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9" name="Text Placeholder 15"/>
          <p:cNvSpPr>
            <a:spLocks noGrp="1"/>
          </p:cNvSpPr>
          <p:nvPr>
            <p:ph type="body" sz="quarter" idx="26" hasCustomPrompt="1"/>
          </p:nvPr>
        </p:nvSpPr>
        <p:spPr>
          <a:xfrm>
            <a:off x="304800" y="3867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10"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2152139288"/>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5123" name="Picture 3" descr="R:\COM\COMM\Branding\PPT Templates\widescreen\Widescreen Powerpoint 8-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1905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15"/>
          <p:cNvSpPr>
            <a:spLocks noGrp="1"/>
          </p:cNvSpPr>
          <p:nvPr>
            <p:ph type="body" sz="quarter" idx="23" hasCustomPrompt="1"/>
          </p:nvPr>
        </p:nvSpPr>
        <p:spPr>
          <a:xfrm>
            <a:off x="5105400" y="1581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7" name="Text Placeholder 15"/>
          <p:cNvSpPr>
            <a:spLocks noGrp="1"/>
          </p:cNvSpPr>
          <p:nvPr>
            <p:ph type="body" sz="quarter" idx="24" hasCustomPrompt="1"/>
          </p:nvPr>
        </p:nvSpPr>
        <p:spPr>
          <a:xfrm>
            <a:off x="2590800" y="2343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8" name="Text Placeholder 15"/>
          <p:cNvSpPr>
            <a:spLocks noGrp="1"/>
          </p:cNvSpPr>
          <p:nvPr>
            <p:ph type="body" sz="quarter" idx="25" hasCustomPrompt="1"/>
          </p:nvPr>
        </p:nvSpPr>
        <p:spPr>
          <a:xfrm>
            <a:off x="5105400" y="3105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9" name="Text Placeholder 15"/>
          <p:cNvSpPr>
            <a:spLocks noGrp="1"/>
          </p:cNvSpPr>
          <p:nvPr>
            <p:ph type="body" sz="quarter" idx="26" hasCustomPrompt="1"/>
          </p:nvPr>
        </p:nvSpPr>
        <p:spPr>
          <a:xfrm>
            <a:off x="2590800" y="3867150"/>
            <a:ext cx="1295400" cy="304800"/>
          </a:xfrm>
          <a:prstGeom prst="rect">
            <a:avLst/>
          </a:prstGeom>
        </p:spPr>
        <p:txBody>
          <a:bodyPr anchor="ctr" anchorCtr="0"/>
          <a:lstStyle>
            <a:lvl1pPr marL="0" indent="0" algn="ctr">
              <a:buNone/>
              <a:defRPr sz="2000">
                <a:solidFill>
                  <a:schemeClr val="bg1"/>
                </a:solidFill>
              </a:defRPr>
            </a:lvl1pPr>
          </a:lstStyle>
          <a:p>
            <a:pPr lvl="0"/>
            <a:r>
              <a:rPr lang="en-US" dirty="0" smtClean="0"/>
              <a:t>More info</a:t>
            </a:r>
          </a:p>
        </p:txBody>
      </p:sp>
      <p:sp>
        <p:nvSpPr>
          <p:cNvPr id="10" name="Text Placeholder 8"/>
          <p:cNvSpPr>
            <a:spLocks noGrp="1"/>
          </p:cNvSpPr>
          <p:nvPr>
            <p:ph idx="1"/>
          </p:nvPr>
        </p:nvSpPr>
        <p:spPr>
          <a:xfrm>
            <a:off x="152400" y="742950"/>
            <a:ext cx="2286000" cy="4267200"/>
          </a:xfrm>
          <a:prstGeom prst="rect">
            <a:avLst/>
          </a:prstGeom>
        </p:spPr>
        <p:txBody>
          <a:bodyPr vert="horz" lIns="91440" tIns="45720" rIns="91440" bIns="45720" rtlCol="0">
            <a:normAutofit/>
          </a:bodyPr>
          <a:lstStyle>
            <a:lvl1pPr>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buFont typeface="Arial" panose="020B0604020202020204" pitchFamily="34" charset="0"/>
              <a:buNone/>
            </a:pPr>
            <a:r>
              <a:rPr lang="en-US" dirty="0" smtClean="0"/>
              <a:t>Click to enter Content</a:t>
            </a:r>
          </a:p>
        </p:txBody>
      </p:sp>
      <p:sp>
        <p:nvSpPr>
          <p:cNvPr id="11" name="Text Placeholder 8"/>
          <p:cNvSpPr>
            <a:spLocks noGrp="1"/>
          </p:cNvSpPr>
          <p:nvPr>
            <p:ph idx="27"/>
          </p:nvPr>
        </p:nvSpPr>
        <p:spPr>
          <a:xfrm>
            <a:off x="6705600" y="742950"/>
            <a:ext cx="2286000" cy="4267200"/>
          </a:xfrm>
          <a:prstGeom prst="rect">
            <a:avLst/>
          </a:prstGeom>
        </p:spPr>
        <p:txBody>
          <a:bodyPr vert="horz" lIns="91440" tIns="45720" rIns="91440" bIns="45720" rtlCol="0">
            <a:normAutofit/>
          </a:bodyPr>
          <a:lstStyle>
            <a:lvl1pPr>
              <a:defRPr lang="en-US" sz="2000" kern="1200" dirty="0" smtClean="0">
                <a:solidFill>
                  <a:srgbClr val="003399"/>
                </a:solidFill>
                <a:latin typeface="+mn-lt"/>
                <a:ea typeface="+mn-ea"/>
                <a:cs typeface="+mn-cs"/>
              </a:defRPr>
            </a:lvl1pPr>
          </a:lstStyle>
          <a:p>
            <a:pPr marL="0" lvl="0" indent="0" algn="l" defTabSz="914400" rtl="0" eaLnBrk="1" latinLnBrk="0" hangingPunct="1">
              <a:spcBef>
                <a:spcPct val="20000"/>
              </a:spcBef>
              <a:buClr>
                <a:srgbClr val="00B050"/>
              </a:buClr>
              <a:buFont typeface="Arial" panose="020B0604020202020204" pitchFamily="34" charset="0"/>
              <a:buNone/>
            </a:pPr>
            <a:r>
              <a:rPr lang="en-US" dirty="0" smtClean="0"/>
              <a:t>Click to enter Content</a:t>
            </a:r>
          </a:p>
        </p:txBody>
      </p:sp>
      <p:sp>
        <p:nvSpPr>
          <p:cNvPr id="12"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2294142297"/>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with Breakout Option 1">
    <p:spTree>
      <p:nvGrpSpPr>
        <p:cNvPr id="1" name=""/>
        <p:cNvGrpSpPr/>
        <p:nvPr/>
      </p:nvGrpSpPr>
      <p:grpSpPr>
        <a:xfrm>
          <a:off x="0" y="0"/>
          <a:ext cx="0" cy="0"/>
          <a:chOff x="0" y="0"/>
          <a:chExt cx="0" cy="0"/>
        </a:xfrm>
      </p:grpSpPr>
      <p:pic>
        <p:nvPicPr>
          <p:cNvPr id="15362" name="Picture 2" descr="R:\COM\COMM\Branding\PPT Templates\widescreen\Widescreen Powerpoint 1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7" cy="516255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7"/>
          <p:cNvSpPr>
            <a:spLocks noGrp="1"/>
          </p:cNvSpPr>
          <p:nvPr>
            <p:ph sz="quarter" idx="13" hasCustomPrompt="1"/>
          </p:nvPr>
        </p:nvSpPr>
        <p:spPr>
          <a:xfrm>
            <a:off x="76200" y="3333750"/>
            <a:ext cx="8991600"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8" name="Text Placeholder 15"/>
          <p:cNvSpPr>
            <a:spLocks noGrp="1"/>
          </p:cNvSpPr>
          <p:nvPr>
            <p:ph type="body" sz="quarter" idx="20" hasCustomPrompt="1"/>
          </p:nvPr>
        </p:nvSpPr>
        <p:spPr>
          <a:xfrm>
            <a:off x="4191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2" name="Text Placeholder 15"/>
          <p:cNvSpPr>
            <a:spLocks noGrp="1"/>
          </p:cNvSpPr>
          <p:nvPr>
            <p:ph type="body" sz="quarter" idx="21" hasCustomPrompt="1"/>
          </p:nvPr>
        </p:nvSpPr>
        <p:spPr>
          <a:xfrm>
            <a:off x="4248150" y="16764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3" name="Text Placeholder 15"/>
          <p:cNvSpPr>
            <a:spLocks noGrp="1"/>
          </p:cNvSpPr>
          <p:nvPr>
            <p:ph type="body" sz="quarter" idx="22" hasCustomPrompt="1"/>
          </p:nvPr>
        </p:nvSpPr>
        <p:spPr>
          <a:xfrm>
            <a:off x="4267200" y="260032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1" name="Content Placeholder 7"/>
          <p:cNvSpPr>
            <a:spLocks noGrp="1"/>
          </p:cNvSpPr>
          <p:nvPr>
            <p:ph sz="quarter" idx="23" hasCustomPrompt="1"/>
          </p:nvPr>
        </p:nvSpPr>
        <p:spPr>
          <a:xfrm>
            <a:off x="76200"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349722343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age Option 4">
    <p:spTree>
      <p:nvGrpSpPr>
        <p:cNvPr id="1" name=""/>
        <p:cNvGrpSpPr/>
        <p:nvPr/>
      </p:nvGrpSpPr>
      <p:grpSpPr>
        <a:xfrm>
          <a:off x="0" y="0"/>
          <a:ext cx="0" cy="0"/>
          <a:chOff x="0" y="0"/>
          <a:chExt cx="0" cy="0"/>
        </a:xfrm>
      </p:grpSpPr>
      <p:pic>
        <p:nvPicPr>
          <p:cNvPr id="4098" name="Picture 2" descr="R:\COM\COMM\Branding\PPT Templates\widescreen\Widescreen Powerpoint 27.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Placeholder 1"/>
          <p:cNvSpPr>
            <a:spLocks noGrp="1"/>
          </p:cNvSpPr>
          <p:nvPr>
            <p:ph type="title" hasCustomPrompt="1"/>
          </p:nvPr>
        </p:nvSpPr>
        <p:spPr>
          <a:xfrm>
            <a:off x="0" y="1657350"/>
            <a:ext cx="5943600" cy="16002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13" name="Text Placeholder 4"/>
          <p:cNvSpPr>
            <a:spLocks noGrp="1"/>
          </p:cNvSpPr>
          <p:nvPr>
            <p:ph type="body" sz="quarter" idx="10" hasCustomPrompt="1"/>
          </p:nvPr>
        </p:nvSpPr>
        <p:spPr>
          <a:xfrm>
            <a:off x="7239000" y="457200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7" name="Text Placeholder 2"/>
          <p:cNvSpPr>
            <a:spLocks noGrp="1"/>
          </p:cNvSpPr>
          <p:nvPr>
            <p:ph type="body" sz="quarter" idx="11" hasCustomPrompt="1"/>
          </p:nvPr>
        </p:nvSpPr>
        <p:spPr>
          <a:xfrm>
            <a:off x="0" y="57150"/>
            <a:ext cx="4038600" cy="15240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1485146471"/>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2050" name="Picture 2" descr="R:\COM\COMM\Branding\PPT Templates\widescreen\Widescreen Powerpoint 12-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7"/>
          <p:cNvSpPr>
            <a:spLocks noGrp="1"/>
          </p:cNvSpPr>
          <p:nvPr>
            <p:ph sz="quarter" idx="13" hasCustomPrompt="1"/>
          </p:nvPr>
        </p:nvSpPr>
        <p:spPr>
          <a:xfrm>
            <a:off x="76200" y="3409950"/>
            <a:ext cx="8915400" cy="1524000"/>
          </a:xfrm>
          <a:prstGeom prst="rect">
            <a:avLst/>
          </a:prstGeom>
        </p:spPr>
        <p:txBody>
          <a:bodyPr>
            <a:normAutofit/>
          </a:bodyPr>
          <a:lstStyle>
            <a:lvl1pPr marL="0" indent="0" algn="ctr">
              <a:buNone/>
              <a:defRPr sz="3200">
                <a:solidFill>
                  <a:srgbClr val="003399"/>
                </a:solidFill>
              </a:defRPr>
            </a:lvl1pPr>
            <a:lvl5pPr marL="1828800" indent="0" algn="l">
              <a:buNone/>
              <a:defRPr/>
            </a:lvl5pPr>
          </a:lstStyle>
          <a:p>
            <a:pPr lvl="0"/>
            <a:r>
              <a:rPr lang="en-US" dirty="0" smtClean="0"/>
              <a:t>Content</a:t>
            </a:r>
            <a:endParaRPr lang="en-US" dirty="0"/>
          </a:p>
        </p:txBody>
      </p:sp>
      <p:sp>
        <p:nvSpPr>
          <p:cNvPr id="6" name="Text Placeholder 15"/>
          <p:cNvSpPr>
            <a:spLocks noGrp="1"/>
          </p:cNvSpPr>
          <p:nvPr>
            <p:ph type="body" sz="quarter" idx="20" hasCustomPrompt="1"/>
          </p:nvPr>
        </p:nvSpPr>
        <p:spPr>
          <a:xfrm>
            <a:off x="31242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7" name="Text Placeholder 15"/>
          <p:cNvSpPr>
            <a:spLocks noGrp="1"/>
          </p:cNvSpPr>
          <p:nvPr>
            <p:ph type="body" sz="quarter" idx="21" hasCustomPrompt="1"/>
          </p:nvPr>
        </p:nvSpPr>
        <p:spPr>
          <a:xfrm>
            <a:off x="3124200" y="16954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2" hasCustomPrompt="1"/>
          </p:nvPr>
        </p:nvSpPr>
        <p:spPr>
          <a:xfrm>
            <a:off x="3124200" y="26289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Content Placeholder 7"/>
          <p:cNvSpPr>
            <a:spLocks noGrp="1"/>
          </p:cNvSpPr>
          <p:nvPr>
            <p:ph sz="quarter" idx="23" hasCustomPrompt="1"/>
          </p:nvPr>
        </p:nvSpPr>
        <p:spPr>
          <a:xfrm>
            <a:off x="5638800" y="742950"/>
            <a:ext cx="3276600" cy="2514600"/>
          </a:xfrm>
          <a:prstGeom prst="rect">
            <a:avLst/>
          </a:prstGeom>
        </p:spPr>
        <p:txBody>
          <a:bodyPr>
            <a:normAutofit/>
          </a:bodyPr>
          <a:lstStyle>
            <a:lvl1pPr marL="0" indent="0" algn="ctr">
              <a:buNone/>
              <a:defRPr sz="3200">
                <a:solidFill>
                  <a:srgbClr val="003399"/>
                </a:solidFill>
              </a:defRPr>
            </a:lvl1pPr>
            <a:lvl5pPr marL="1828800" indent="0" algn="l">
              <a:buNone/>
              <a:defRPr/>
            </a:lvl5pPr>
          </a:lstStyle>
          <a:p>
            <a:pPr lvl="0"/>
            <a:r>
              <a:rPr lang="en-US" dirty="0" smtClean="0"/>
              <a:t>Content</a:t>
            </a:r>
            <a:endParaRPr lang="en-US" dirty="0"/>
          </a:p>
        </p:txBody>
      </p:sp>
      <p:sp>
        <p:nvSpPr>
          <p:cNvPr id="10"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748283210"/>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with Breakout Option 2">
    <p:spTree>
      <p:nvGrpSpPr>
        <p:cNvPr id="1" name=""/>
        <p:cNvGrpSpPr/>
        <p:nvPr/>
      </p:nvGrpSpPr>
      <p:grpSpPr>
        <a:xfrm>
          <a:off x="0" y="0"/>
          <a:ext cx="0" cy="0"/>
          <a:chOff x="0" y="0"/>
          <a:chExt cx="0" cy="0"/>
        </a:xfrm>
      </p:grpSpPr>
      <p:pic>
        <p:nvPicPr>
          <p:cNvPr id="16386" name="Picture 2" descr="R:\COM\COMM\Branding\PPT Templates\widescreen\Widescreen Powerpoint 19.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7"/>
          <p:cNvSpPr>
            <a:spLocks noGrp="1"/>
          </p:cNvSpPr>
          <p:nvPr>
            <p:ph sz="quarter" idx="13" hasCustomPrompt="1"/>
          </p:nvPr>
        </p:nvSpPr>
        <p:spPr>
          <a:xfrm>
            <a:off x="76200" y="3409950"/>
            <a:ext cx="8915400" cy="15240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9" name="Text Placeholder 15"/>
          <p:cNvSpPr>
            <a:spLocks noGrp="1"/>
          </p:cNvSpPr>
          <p:nvPr>
            <p:ph type="body" sz="quarter" idx="20" hasCustomPrompt="1"/>
          </p:nvPr>
        </p:nvSpPr>
        <p:spPr>
          <a:xfrm>
            <a:off x="41148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Text Placeholder 15"/>
          <p:cNvSpPr>
            <a:spLocks noGrp="1"/>
          </p:cNvSpPr>
          <p:nvPr>
            <p:ph type="body" sz="quarter" idx="21" hasCustomPrompt="1"/>
          </p:nvPr>
        </p:nvSpPr>
        <p:spPr>
          <a:xfrm>
            <a:off x="4191000" y="16954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1" name="Text Placeholder 15"/>
          <p:cNvSpPr>
            <a:spLocks noGrp="1"/>
          </p:cNvSpPr>
          <p:nvPr>
            <p:ph type="body" sz="quarter" idx="22" hasCustomPrompt="1"/>
          </p:nvPr>
        </p:nvSpPr>
        <p:spPr>
          <a:xfrm>
            <a:off x="4191000" y="262890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2"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3" name="Content Placeholder 7"/>
          <p:cNvSpPr>
            <a:spLocks noGrp="1"/>
          </p:cNvSpPr>
          <p:nvPr>
            <p:ph sz="quarter" idx="23" hasCustomPrompt="1"/>
          </p:nvPr>
        </p:nvSpPr>
        <p:spPr>
          <a:xfrm>
            <a:off x="76201"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2435757236"/>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with Breakout Option 3">
    <p:spTree>
      <p:nvGrpSpPr>
        <p:cNvPr id="1" name=""/>
        <p:cNvGrpSpPr/>
        <p:nvPr/>
      </p:nvGrpSpPr>
      <p:grpSpPr>
        <a:xfrm>
          <a:off x="0" y="0"/>
          <a:ext cx="0" cy="0"/>
          <a:chOff x="0" y="0"/>
          <a:chExt cx="0" cy="0"/>
        </a:xfrm>
      </p:grpSpPr>
      <p:pic>
        <p:nvPicPr>
          <p:cNvPr id="4098" name="Picture 2" descr="R:\COM\COMM\Branding\PPT Templates\widescreen\Widescreen Powerpoint 17.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7"/>
          <p:cNvSpPr>
            <a:spLocks noGrp="1"/>
          </p:cNvSpPr>
          <p:nvPr>
            <p:ph sz="quarter" idx="13" hasCustomPrompt="1"/>
          </p:nvPr>
        </p:nvSpPr>
        <p:spPr>
          <a:xfrm>
            <a:off x="76200" y="3390900"/>
            <a:ext cx="8915400" cy="161925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9" name="Text Placeholder 15"/>
          <p:cNvSpPr>
            <a:spLocks noGrp="1"/>
          </p:cNvSpPr>
          <p:nvPr>
            <p:ph type="body" sz="quarter" idx="20" hasCustomPrompt="1"/>
          </p:nvPr>
        </p:nvSpPr>
        <p:spPr>
          <a:xfrm>
            <a:off x="4191000" y="72390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0" name="Text Placeholder 15"/>
          <p:cNvSpPr>
            <a:spLocks noGrp="1"/>
          </p:cNvSpPr>
          <p:nvPr>
            <p:ph type="body" sz="quarter" idx="21" hasCustomPrompt="1"/>
          </p:nvPr>
        </p:nvSpPr>
        <p:spPr>
          <a:xfrm>
            <a:off x="4267200" y="16573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1" name="Text Placeholder 15"/>
          <p:cNvSpPr>
            <a:spLocks noGrp="1"/>
          </p:cNvSpPr>
          <p:nvPr>
            <p:ph type="body" sz="quarter" idx="22" hasCustomPrompt="1"/>
          </p:nvPr>
        </p:nvSpPr>
        <p:spPr>
          <a:xfrm>
            <a:off x="4267200" y="2578989"/>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2"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3" name="Content Placeholder 7"/>
          <p:cNvSpPr>
            <a:spLocks noGrp="1"/>
          </p:cNvSpPr>
          <p:nvPr>
            <p:ph sz="quarter" idx="23" hasCustomPrompt="1"/>
          </p:nvPr>
        </p:nvSpPr>
        <p:spPr>
          <a:xfrm>
            <a:off x="76201"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1781554015"/>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7170" name="Picture 2" descr="R:\COM\COMM\Branding\PPT Templates\widescreen\Widescreen Powerpoint 29.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6"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7"/>
          <p:cNvSpPr>
            <a:spLocks noGrp="1"/>
          </p:cNvSpPr>
          <p:nvPr>
            <p:ph sz="quarter" idx="13" hasCustomPrompt="1"/>
          </p:nvPr>
        </p:nvSpPr>
        <p:spPr>
          <a:xfrm>
            <a:off x="76200" y="3390900"/>
            <a:ext cx="8915400" cy="161925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6" name="Text Placeholder 15"/>
          <p:cNvSpPr>
            <a:spLocks noGrp="1"/>
          </p:cNvSpPr>
          <p:nvPr>
            <p:ph type="body" sz="quarter" idx="20" hasCustomPrompt="1"/>
          </p:nvPr>
        </p:nvSpPr>
        <p:spPr>
          <a:xfrm>
            <a:off x="4114800" y="754761"/>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7" name="Text Placeholder 15"/>
          <p:cNvSpPr>
            <a:spLocks noGrp="1"/>
          </p:cNvSpPr>
          <p:nvPr>
            <p:ph type="body" sz="quarter" idx="21" hasCustomPrompt="1"/>
          </p:nvPr>
        </p:nvSpPr>
        <p:spPr>
          <a:xfrm>
            <a:off x="4191000" y="1688211"/>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2" hasCustomPrompt="1"/>
          </p:nvPr>
        </p:nvSpPr>
        <p:spPr>
          <a:xfrm>
            <a:off x="4191000" y="26098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0" name="Content Placeholder 7"/>
          <p:cNvSpPr>
            <a:spLocks noGrp="1"/>
          </p:cNvSpPr>
          <p:nvPr>
            <p:ph sz="quarter" idx="23" hasCustomPrompt="1"/>
          </p:nvPr>
        </p:nvSpPr>
        <p:spPr>
          <a:xfrm>
            <a:off x="76201"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3722300506"/>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8194" name="Picture 2" descr="R:\COM\COMM\Branding\PPT Templates\widescreen\Widescreen Powerpoint 16-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4287" y="0"/>
            <a:ext cx="9148762" cy="514826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7"/>
          <p:cNvSpPr>
            <a:spLocks noGrp="1"/>
          </p:cNvSpPr>
          <p:nvPr>
            <p:ph sz="quarter" idx="13" hasCustomPrompt="1"/>
          </p:nvPr>
        </p:nvSpPr>
        <p:spPr>
          <a:xfrm>
            <a:off x="76200" y="3390900"/>
            <a:ext cx="8915400" cy="161925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4" name="Text Placeholder 15"/>
          <p:cNvSpPr>
            <a:spLocks noGrp="1"/>
          </p:cNvSpPr>
          <p:nvPr>
            <p:ph type="body" sz="quarter" idx="20" hasCustomPrompt="1"/>
          </p:nvPr>
        </p:nvSpPr>
        <p:spPr>
          <a:xfrm>
            <a:off x="3581400" y="754761"/>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5" name="Text Placeholder 15"/>
          <p:cNvSpPr>
            <a:spLocks noGrp="1"/>
          </p:cNvSpPr>
          <p:nvPr>
            <p:ph type="body" sz="quarter" idx="21" hasCustomPrompt="1"/>
          </p:nvPr>
        </p:nvSpPr>
        <p:spPr>
          <a:xfrm>
            <a:off x="3657600" y="1688211"/>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6" name="Text Placeholder 15"/>
          <p:cNvSpPr>
            <a:spLocks noGrp="1"/>
          </p:cNvSpPr>
          <p:nvPr>
            <p:ph type="body" sz="quarter" idx="22" hasCustomPrompt="1"/>
          </p:nvPr>
        </p:nvSpPr>
        <p:spPr>
          <a:xfrm>
            <a:off x="3657600" y="26098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7" name="Content Placeholder 7"/>
          <p:cNvSpPr>
            <a:spLocks noGrp="1"/>
          </p:cNvSpPr>
          <p:nvPr>
            <p:ph sz="quarter" idx="23" hasCustomPrompt="1"/>
          </p:nvPr>
        </p:nvSpPr>
        <p:spPr>
          <a:xfrm>
            <a:off x="5857875" y="742950"/>
            <a:ext cx="3133725"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1658088744"/>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6146" name="Picture 2" descr="R:\COM\COMM\Branding\PPT Templates\widescreen\Widescreen Powerpoint 30.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762" y="-4762"/>
            <a:ext cx="9148762" cy="5148262"/>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7"/>
          <p:cNvSpPr>
            <a:spLocks noGrp="1"/>
          </p:cNvSpPr>
          <p:nvPr>
            <p:ph sz="quarter" idx="13" hasCustomPrompt="1"/>
          </p:nvPr>
        </p:nvSpPr>
        <p:spPr>
          <a:xfrm>
            <a:off x="76200" y="3390900"/>
            <a:ext cx="8915400" cy="161925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6" name="Text Placeholder 15"/>
          <p:cNvSpPr>
            <a:spLocks noGrp="1"/>
          </p:cNvSpPr>
          <p:nvPr>
            <p:ph type="body" sz="quarter" idx="20" hasCustomPrompt="1"/>
          </p:nvPr>
        </p:nvSpPr>
        <p:spPr>
          <a:xfrm>
            <a:off x="3581400" y="754761"/>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7" name="Text Placeholder 15"/>
          <p:cNvSpPr>
            <a:spLocks noGrp="1"/>
          </p:cNvSpPr>
          <p:nvPr>
            <p:ph type="body" sz="quarter" idx="21" hasCustomPrompt="1"/>
          </p:nvPr>
        </p:nvSpPr>
        <p:spPr>
          <a:xfrm>
            <a:off x="3657600" y="1688211"/>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Text Placeholder 15"/>
          <p:cNvSpPr>
            <a:spLocks noGrp="1"/>
          </p:cNvSpPr>
          <p:nvPr>
            <p:ph type="body" sz="quarter" idx="22" hasCustomPrompt="1"/>
          </p:nvPr>
        </p:nvSpPr>
        <p:spPr>
          <a:xfrm>
            <a:off x="3657600" y="26098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Content Placeholder 7"/>
          <p:cNvSpPr>
            <a:spLocks noGrp="1"/>
          </p:cNvSpPr>
          <p:nvPr>
            <p:ph sz="quarter" idx="23" hasCustomPrompt="1"/>
          </p:nvPr>
        </p:nvSpPr>
        <p:spPr>
          <a:xfrm>
            <a:off x="5857875" y="742950"/>
            <a:ext cx="3133725"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4176357093"/>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with Breakout Option 4">
    <p:spTree>
      <p:nvGrpSpPr>
        <p:cNvPr id="1" name=""/>
        <p:cNvGrpSpPr/>
        <p:nvPr/>
      </p:nvGrpSpPr>
      <p:grpSpPr>
        <a:xfrm>
          <a:off x="0" y="0"/>
          <a:ext cx="0" cy="0"/>
          <a:chOff x="0" y="0"/>
          <a:chExt cx="0" cy="0"/>
        </a:xfrm>
      </p:grpSpPr>
      <p:pic>
        <p:nvPicPr>
          <p:cNvPr id="3074" name="Picture 2" descr="R:\COM\COMM\Branding\PPT Templates\widescreen\Widescreen Powerpoint 15.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8762" cy="5148263"/>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7"/>
          <p:cNvSpPr>
            <a:spLocks noGrp="1"/>
          </p:cNvSpPr>
          <p:nvPr>
            <p:ph sz="quarter" idx="13" hasCustomPrompt="1"/>
          </p:nvPr>
        </p:nvSpPr>
        <p:spPr>
          <a:xfrm>
            <a:off x="76200" y="3333750"/>
            <a:ext cx="8918448"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
        <p:nvSpPr>
          <p:cNvPr id="10" name="Text Placeholder 15"/>
          <p:cNvSpPr>
            <a:spLocks noGrp="1"/>
          </p:cNvSpPr>
          <p:nvPr>
            <p:ph type="body" sz="quarter" idx="20" hasCustomPrompt="1"/>
          </p:nvPr>
        </p:nvSpPr>
        <p:spPr>
          <a:xfrm>
            <a:off x="41910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1" name="Text Placeholder 15"/>
          <p:cNvSpPr>
            <a:spLocks noGrp="1"/>
          </p:cNvSpPr>
          <p:nvPr>
            <p:ph type="body" sz="quarter" idx="21" hasCustomPrompt="1"/>
          </p:nvPr>
        </p:nvSpPr>
        <p:spPr>
          <a:xfrm>
            <a:off x="4267200" y="16573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12" name="Text Placeholder 15"/>
          <p:cNvSpPr>
            <a:spLocks noGrp="1"/>
          </p:cNvSpPr>
          <p:nvPr>
            <p:ph type="body" sz="quarter" idx="22" hasCustomPrompt="1"/>
          </p:nvPr>
        </p:nvSpPr>
        <p:spPr>
          <a:xfrm>
            <a:off x="4267200" y="259270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9"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13" name="Content Placeholder 7"/>
          <p:cNvSpPr>
            <a:spLocks noGrp="1"/>
          </p:cNvSpPr>
          <p:nvPr>
            <p:ph sz="quarter" idx="23" hasCustomPrompt="1"/>
          </p:nvPr>
        </p:nvSpPr>
        <p:spPr>
          <a:xfrm>
            <a:off x="76201" y="742950"/>
            <a:ext cx="3276600" cy="25146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638254013"/>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8194" name="Picture 2" descr="R:\COM\COMM\Branding\PPT Templates\widescreen\Widescreen Powerpoint 3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572"/>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15"/>
          <p:cNvSpPr>
            <a:spLocks noGrp="1"/>
          </p:cNvSpPr>
          <p:nvPr>
            <p:ph type="body" sz="quarter" idx="20" hasCustomPrompt="1"/>
          </p:nvPr>
        </p:nvSpPr>
        <p:spPr>
          <a:xfrm>
            <a:off x="990600" y="742950"/>
            <a:ext cx="17526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6" name="Text Placeholder 15"/>
          <p:cNvSpPr>
            <a:spLocks noGrp="1"/>
          </p:cNvSpPr>
          <p:nvPr>
            <p:ph type="body" sz="quarter" idx="21" hasCustomPrompt="1"/>
          </p:nvPr>
        </p:nvSpPr>
        <p:spPr>
          <a:xfrm>
            <a:off x="1066800" y="1657350"/>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7" name="Text Placeholder 15"/>
          <p:cNvSpPr>
            <a:spLocks noGrp="1"/>
          </p:cNvSpPr>
          <p:nvPr>
            <p:ph type="body" sz="quarter" idx="22" hasCustomPrompt="1"/>
          </p:nvPr>
        </p:nvSpPr>
        <p:spPr>
          <a:xfrm>
            <a:off x="1066800" y="2592705"/>
            <a:ext cx="1676400" cy="571500"/>
          </a:xfrm>
          <a:prstGeom prst="rect">
            <a:avLst/>
          </a:prstGeom>
        </p:spPr>
        <p:txBody>
          <a:bodyPr anchor="ctr" anchorCtr="0"/>
          <a:lstStyle>
            <a:lvl1pPr marL="0" indent="0" algn="ctr">
              <a:buNone/>
              <a:defRPr sz="2800">
                <a:solidFill>
                  <a:schemeClr val="bg1"/>
                </a:solidFill>
              </a:defRPr>
            </a:lvl1pPr>
          </a:lstStyle>
          <a:p>
            <a:pPr lvl="0"/>
            <a:r>
              <a:rPr lang="en-US" dirty="0" smtClean="0"/>
              <a:t>More info</a:t>
            </a:r>
          </a:p>
        </p:txBody>
      </p:sp>
      <p:sp>
        <p:nvSpPr>
          <p:cNvPr id="8" name="Content Placeholder 7"/>
          <p:cNvSpPr>
            <a:spLocks noGrp="1"/>
          </p:cNvSpPr>
          <p:nvPr>
            <p:ph sz="quarter" idx="13" hasCustomPrompt="1"/>
          </p:nvPr>
        </p:nvSpPr>
        <p:spPr>
          <a:xfrm>
            <a:off x="76200" y="3333750"/>
            <a:ext cx="8918448" cy="1676400"/>
          </a:xfrm>
          <a:prstGeom prst="rect">
            <a:avLst/>
          </a:prstGeom>
        </p:spPr>
        <p:txBody>
          <a:bodyPr>
            <a:normAutofit/>
          </a:bodyPr>
          <a:lstStyle>
            <a:lvl1pPr marL="0" indent="0" algn="ctr">
              <a:buNone/>
              <a:defRPr sz="3200">
                <a:solidFill>
                  <a:schemeClr val="tx1"/>
                </a:solidFill>
              </a:defRPr>
            </a:lvl1pPr>
            <a:lvl5pPr marL="1828800" indent="0" algn="l">
              <a:buNone/>
              <a:defRPr/>
            </a:lvl5pPr>
          </a:lstStyle>
          <a:p>
            <a:pPr lvl="0"/>
            <a:r>
              <a:rPr lang="en-US" dirty="0" smtClean="0"/>
              <a:t>Content</a:t>
            </a:r>
            <a:endParaRPr lang="en-US" dirty="0"/>
          </a:p>
        </p:txBody>
      </p:sp>
    </p:spTree>
    <p:extLst>
      <p:ext uri="{BB962C8B-B14F-4D97-AF65-F5344CB8AC3E}">
        <p14:creationId xmlns:p14="http://schemas.microsoft.com/office/powerpoint/2010/main" val="4112461079"/>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hart and table">
    <p:spTree>
      <p:nvGrpSpPr>
        <p:cNvPr id="1" name=""/>
        <p:cNvGrpSpPr/>
        <p:nvPr/>
      </p:nvGrpSpPr>
      <p:grpSpPr>
        <a:xfrm>
          <a:off x="0" y="0"/>
          <a:ext cx="0" cy="0"/>
          <a:chOff x="0" y="0"/>
          <a:chExt cx="0" cy="0"/>
        </a:xfrm>
      </p:grpSpPr>
      <p:pic>
        <p:nvPicPr>
          <p:cNvPr id="19458" name="Picture 2" descr="R:\COM\COMM\Branding\PPT Templates\widescreen\Widescreen Powerpoint 10.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9" name="Chart Placeholder 8"/>
          <p:cNvSpPr>
            <a:spLocks noGrp="1"/>
          </p:cNvSpPr>
          <p:nvPr>
            <p:ph type="chart" sz="quarter" idx="14" hasCustomPrompt="1"/>
          </p:nvPr>
        </p:nvSpPr>
        <p:spPr>
          <a:xfrm>
            <a:off x="2514600" y="895350"/>
            <a:ext cx="4419600" cy="3733800"/>
          </a:xfrm>
        </p:spPr>
        <p:txBody>
          <a:bodyPr/>
          <a:lstStyle>
            <a:lvl1pPr marL="0" indent="0">
              <a:buNone/>
              <a:defRPr/>
            </a:lvl1pPr>
          </a:lstStyle>
          <a:p>
            <a:r>
              <a:rPr lang="en-US" dirty="0" smtClean="0"/>
              <a:t>Chart/Text</a:t>
            </a:r>
            <a:endParaRPr lang="en-US" dirty="0"/>
          </a:p>
        </p:txBody>
      </p:sp>
      <p:sp>
        <p:nvSpPr>
          <p:cNvPr id="10" name="Text Placeholder 15"/>
          <p:cNvSpPr>
            <a:spLocks noGrp="1"/>
          </p:cNvSpPr>
          <p:nvPr>
            <p:ph type="body" sz="quarter" idx="20" hasCustomPrompt="1"/>
          </p:nvPr>
        </p:nvSpPr>
        <p:spPr>
          <a:xfrm>
            <a:off x="457200" y="914400"/>
            <a:ext cx="1600200" cy="400050"/>
          </a:xfrm>
          <a:prstGeom prst="rect">
            <a:avLst/>
          </a:prstGeom>
        </p:spPr>
        <p:txBody>
          <a:bodyPr anchor="ctr" anchorCtr="0">
            <a:noAutofit/>
          </a:bodyPr>
          <a:lstStyle>
            <a:lvl1pPr marL="0" indent="0" algn="ctr">
              <a:buNone/>
              <a:defRPr sz="2400">
                <a:solidFill>
                  <a:schemeClr val="bg1"/>
                </a:solidFill>
              </a:defRPr>
            </a:lvl1pPr>
          </a:lstStyle>
          <a:p>
            <a:pPr lvl="0"/>
            <a:r>
              <a:rPr lang="en-US" dirty="0" smtClean="0"/>
              <a:t>More info</a:t>
            </a:r>
          </a:p>
        </p:txBody>
      </p:sp>
      <p:sp>
        <p:nvSpPr>
          <p:cNvPr id="13" name="Text Placeholder 15"/>
          <p:cNvSpPr>
            <a:spLocks noGrp="1"/>
          </p:cNvSpPr>
          <p:nvPr>
            <p:ph type="body" sz="quarter" idx="21" hasCustomPrompt="1"/>
          </p:nvPr>
        </p:nvSpPr>
        <p:spPr>
          <a:xfrm>
            <a:off x="457200" y="1981200"/>
            <a:ext cx="1600200" cy="400050"/>
          </a:xfrm>
          <a:prstGeom prst="rect">
            <a:avLst/>
          </a:prstGeom>
        </p:spPr>
        <p:txBody>
          <a:bodyPr anchor="ctr" anchorCtr="0">
            <a:noAutofit/>
          </a:bodyPr>
          <a:lstStyle>
            <a:lvl1pPr marL="0" indent="0" algn="ctr">
              <a:buNone/>
              <a:defRPr sz="2400">
                <a:solidFill>
                  <a:schemeClr val="bg1"/>
                </a:solidFill>
              </a:defRPr>
            </a:lvl1pPr>
          </a:lstStyle>
          <a:p>
            <a:pPr lvl="0"/>
            <a:r>
              <a:rPr lang="en-US" dirty="0" smtClean="0"/>
              <a:t>More info</a:t>
            </a:r>
          </a:p>
        </p:txBody>
      </p:sp>
      <p:sp>
        <p:nvSpPr>
          <p:cNvPr id="16" name="Text Placeholder 15"/>
          <p:cNvSpPr>
            <a:spLocks noGrp="1"/>
          </p:cNvSpPr>
          <p:nvPr>
            <p:ph type="body" sz="quarter" idx="22" hasCustomPrompt="1"/>
          </p:nvPr>
        </p:nvSpPr>
        <p:spPr>
          <a:xfrm>
            <a:off x="457200" y="3067050"/>
            <a:ext cx="1600200" cy="400050"/>
          </a:xfrm>
          <a:prstGeom prst="rect">
            <a:avLst/>
          </a:prstGeom>
        </p:spPr>
        <p:txBody>
          <a:bodyPr anchor="ctr" anchorCtr="0">
            <a:noAutofit/>
          </a:bodyPr>
          <a:lstStyle>
            <a:lvl1pPr marL="0" indent="0" algn="ctr">
              <a:buNone/>
              <a:defRPr sz="2400">
                <a:solidFill>
                  <a:schemeClr val="bg1"/>
                </a:solidFill>
              </a:defRPr>
            </a:lvl1pPr>
          </a:lstStyle>
          <a:p>
            <a:pPr lvl="0"/>
            <a:r>
              <a:rPr lang="en-US" dirty="0" smtClean="0"/>
              <a:t>More info</a:t>
            </a:r>
          </a:p>
        </p:txBody>
      </p:sp>
      <p:sp>
        <p:nvSpPr>
          <p:cNvPr id="17" name="Text Placeholder 15"/>
          <p:cNvSpPr>
            <a:spLocks noGrp="1"/>
          </p:cNvSpPr>
          <p:nvPr>
            <p:ph type="body" sz="quarter" idx="23" hasCustomPrompt="1"/>
          </p:nvPr>
        </p:nvSpPr>
        <p:spPr>
          <a:xfrm>
            <a:off x="457200" y="4133850"/>
            <a:ext cx="1600200" cy="400050"/>
          </a:xfrm>
          <a:prstGeom prst="rect">
            <a:avLst/>
          </a:prstGeom>
        </p:spPr>
        <p:txBody>
          <a:bodyPr anchor="ctr" anchorCtr="0">
            <a:noAutofit/>
          </a:bodyPr>
          <a:lstStyle>
            <a:lvl1pPr marL="0" indent="0" algn="ctr">
              <a:buNone/>
              <a:defRPr sz="2400">
                <a:solidFill>
                  <a:schemeClr val="bg1"/>
                </a:solidFill>
              </a:defRPr>
            </a:lvl1pPr>
          </a:lstStyle>
          <a:p>
            <a:pPr lvl="0"/>
            <a:r>
              <a:rPr lang="en-US" dirty="0" smtClean="0"/>
              <a:t>More info</a:t>
            </a:r>
          </a:p>
        </p:txBody>
      </p:sp>
      <p:sp>
        <p:nvSpPr>
          <p:cNvPr id="18"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2945733603"/>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reakoout Option">
    <p:spTree>
      <p:nvGrpSpPr>
        <p:cNvPr id="1" name=""/>
        <p:cNvGrpSpPr/>
        <p:nvPr/>
      </p:nvGrpSpPr>
      <p:grpSpPr>
        <a:xfrm>
          <a:off x="0" y="0"/>
          <a:ext cx="0" cy="0"/>
          <a:chOff x="0" y="0"/>
          <a:chExt cx="0" cy="0"/>
        </a:xfrm>
      </p:grpSpPr>
      <p:pic>
        <p:nvPicPr>
          <p:cNvPr id="20482" name="Picture 2" descr="R:\COM\COMM\Branding\PPT Templates\widescreen\Widescreen Powerpoint 9.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53144" cy="5150536"/>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15"/>
          <p:cNvSpPr>
            <a:spLocks noGrp="1"/>
          </p:cNvSpPr>
          <p:nvPr>
            <p:ph type="body" sz="quarter" idx="20" hasCustomPrompt="1"/>
          </p:nvPr>
        </p:nvSpPr>
        <p:spPr>
          <a:xfrm>
            <a:off x="1676400" y="1085850"/>
            <a:ext cx="1219200" cy="285750"/>
          </a:xfrm>
          <a:prstGeom prst="rect">
            <a:avLst/>
          </a:prstGeom>
        </p:spPr>
        <p:txBody>
          <a:bodyPr anchor="ctr" anchorCtr="0">
            <a:noAutofit/>
          </a:bodyPr>
          <a:lstStyle>
            <a:lvl1pPr marL="0" indent="0" algn="ctr">
              <a:buNone/>
              <a:defRPr sz="2000">
                <a:solidFill>
                  <a:schemeClr val="bg1"/>
                </a:solidFill>
              </a:defRPr>
            </a:lvl1pPr>
          </a:lstStyle>
          <a:p>
            <a:pPr lvl="0"/>
            <a:r>
              <a:rPr lang="en-US" dirty="0" smtClean="0"/>
              <a:t>More info</a:t>
            </a:r>
          </a:p>
        </p:txBody>
      </p:sp>
      <p:sp>
        <p:nvSpPr>
          <p:cNvPr id="9"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
        <p:nvSpPr>
          <p:cNvPr id="10" name="Text Placeholder 15"/>
          <p:cNvSpPr>
            <a:spLocks noGrp="1"/>
          </p:cNvSpPr>
          <p:nvPr>
            <p:ph type="body" sz="quarter" idx="21" hasCustomPrompt="1"/>
          </p:nvPr>
        </p:nvSpPr>
        <p:spPr>
          <a:xfrm>
            <a:off x="4724400" y="1076325"/>
            <a:ext cx="1219200" cy="285750"/>
          </a:xfrm>
          <a:prstGeom prst="rect">
            <a:avLst/>
          </a:prstGeom>
        </p:spPr>
        <p:txBody>
          <a:bodyPr anchor="ctr" anchorCtr="0">
            <a:noAutofit/>
          </a:bodyPr>
          <a:lstStyle>
            <a:lvl1pPr marL="0" indent="0" algn="ctr">
              <a:buNone/>
              <a:defRPr sz="2000">
                <a:solidFill>
                  <a:schemeClr val="bg1"/>
                </a:solidFill>
              </a:defRPr>
            </a:lvl1pPr>
          </a:lstStyle>
          <a:p>
            <a:pPr lvl="0"/>
            <a:r>
              <a:rPr lang="en-US" dirty="0" smtClean="0"/>
              <a:t>More info</a:t>
            </a:r>
          </a:p>
        </p:txBody>
      </p:sp>
      <p:sp>
        <p:nvSpPr>
          <p:cNvPr id="13" name="Text Placeholder 15"/>
          <p:cNvSpPr>
            <a:spLocks noGrp="1"/>
          </p:cNvSpPr>
          <p:nvPr>
            <p:ph type="body" sz="quarter" idx="22" hasCustomPrompt="1"/>
          </p:nvPr>
        </p:nvSpPr>
        <p:spPr>
          <a:xfrm>
            <a:off x="1676400" y="2647950"/>
            <a:ext cx="1219200" cy="285750"/>
          </a:xfrm>
          <a:prstGeom prst="rect">
            <a:avLst/>
          </a:prstGeom>
        </p:spPr>
        <p:txBody>
          <a:bodyPr anchor="ctr" anchorCtr="0">
            <a:noAutofit/>
          </a:bodyPr>
          <a:lstStyle>
            <a:lvl1pPr marL="0" indent="0" algn="ctr">
              <a:buNone/>
              <a:defRPr sz="2000">
                <a:solidFill>
                  <a:schemeClr val="bg1"/>
                </a:solidFill>
              </a:defRPr>
            </a:lvl1pPr>
          </a:lstStyle>
          <a:p>
            <a:pPr lvl="0"/>
            <a:r>
              <a:rPr lang="en-US" dirty="0" smtClean="0"/>
              <a:t>More info</a:t>
            </a:r>
          </a:p>
        </p:txBody>
      </p:sp>
      <p:sp>
        <p:nvSpPr>
          <p:cNvPr id="14" name="Text Placeholder 15"/>
          <p:cNvSpPr>
            <a:spLocks noGrp="1"/>
          </p:cNvSpPr>
          <p:nvPr>
            <p:ph type="body" sz="quarter" idx="23" hasCustomPrompt="1"/>
          </p:nvPr>
        </p:nvSpPr>
        <p:spPr>
          <a:xfrm>
            <a:off x="4724400" y="2647950"/>
            <a:ext cx="1219200" cy="285750"/>
          </a:xfrm>
          <a:prstGeom prst="rect">
            <a:avLst/>
          </a:prstGeom>
        </p:spPr>
        <p:txBody>
          <a:bodyPr anchor="ctr" anchorCtr="0">
            <a:noAutofit/>
          </a:bodyPr>
          <a:lstStyle>
            <a:lvl1pPr marL="0" indent="0" algn="ctr">
              <a:buNone/>
              <a:defRPr sz="2000">
                <a:solidFill>
                  <a:schemeClr val="bg1"/>
                </a:solidFill>
              </a:defRPr>
            </a:lvl1pPr>
          </a:lstStyle>
          <a:p>
            <a:pPr lvl="0"/>
            <a:r>
              <a:rPr lang="en-US" dirty="0" smtClean="0"/>
              <a:t>More info</a:t>
            </a:r>
          </a:p>
        </p:txBody>
      </p:sp>
    </p:spTree>
    <p:extLst>
      <p:ext uri="{BB962C8B-B14F-4D97-AF65-F5344CB8AC3E}">
        <p14:creationId xmlns:p14="http://schemas.microsoft.com/office/powerpoint/2010/main" val="290382595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Option 6">
    <p:spTree>
      <p:nvGrpSpPr>
        <p:cNvPr id="1" name=""/>
        <p:cNvGrpSpPr/>
        <p:nvPr/>
      </p:nvGrpSpPr>
      <p:grpSpPr>
        <a:xfrm>
          <a:off x="0" y="0"/>
          <a:ext cx="0" cy="0"/>
          <a:chOff x="0" y="0"/>
          <a:chExt cx="0" cy="0"/>
        </a:xfrm>
      </p:grpSpPr>
      <p:pic>
        <p:nvPicPr>
          <p:cNvPr id="5122" name="Picture 2" descr="R:\COM\COMM\Branding\PPT Templates\widescreen\Widescreen Powerpoint 2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Placeholder 1"/>
          <p:cNvSpPr>
            <a:spLocks noGrp="1"/>
          </p:cNvSpPr>
          <p:nvPr>
            <p:ph type="title" hasCustomPrompt="1"/>
          </p:nvPr>
        </p:nvSpPr>
        <p:spPr>
          <a:xfrm>
            <a:off x="76200" y="1428750"/>
            <a:ext cx="5943600" cy="16002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9" name="Text Placeholder 4"/>
          <p:cNvSpPr>
            <a:spLocks noGrp="1"/>
          </p:cNvSpPr>
          <p:nvPr>
            <p:ph type="body" sz="quarter" idx="10" hasCustomPrompt="1"/>
          </p:nvPr>
        </p:nvSpPr>
        <p:spPr>
          <a:xfrm>
            <a:off x="7239000" y="457200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8" name="Text Placeholder 2"/>
          <p:cNvSpPr>
            <a:spLocks noGrp="1"/>
          </p:cNvSpPr>
          <p:nvPr>
            <p:ph type="body" sz="quarter" idx="11" hasCustomPrompt="1"/>
          </p:nvPr>
        </p:nvSpPr>
        <p:spPr>
          <a:xfrm>
            <a:off x="76200" y="57150"/>
            <a:ext cx="4114800" cy="12192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1720785445"/>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losing Option 1">
    <p:spTree>
      <p:nvGrpSpPr>
        <p:cNvPr id="1" name=""/>
        <p:cNvGrpSpPr/>
        <p:nvPr/>
      </p:nvGrpSpPr>
      <p:grpSpPr>
        <a:xfrm>
          <a:off x="0" y="0"/>
          <a:ext cx="0" cy="0"/>
          <a:chOff x="0" y="0"/>
          <a:chExt cx="0" cy="0"/>
        </a:xfrm>
      </p:grpSpPr>
      <p:pic>
        <p:nvPicPr>
          <p:cNvPr id="22530" name="Picture 2" descr="R:\COM\COMM\Branding\PPT Templates\widescreen\Widescreen Powerpoint 6.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53144" cy="51505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1082040" y="1"/>
            <a:ext cx="7071360" cy="646331"/>
          </a:xfrm>
          <a:prstGeom prst="rect">
            <a:avLst/>
          </a:prstGeom>
          <a:noFill/>
        </p:spPr>
        <p:txBody>
          <a:bodyPr wrap="square" rtlCol="0">
            <a:spAutoFit/>
          </a:bodyPr>
          <a:lstStyle/>
          <a:p>
            <a:pPr algn="ctr"/>
            <a:r>
              <a:rPr lang="en-US" sz="3600" b="1" dirty="0" smtClean="0">
                <a:solidFill>
                  <a:schemeClr val="bg1"/>
                </a:solidFill>
                <a:effectLst>
                  <a:outerShdw blurRad="38100" dist="38100" dir="2700000" algn="tl">
                    <a:srgbClr val="000000">
                      <a:alpha val="43137"/>
                    </a:srgbClr>
                  </a:outerShdw>
                </a:effectLst>
              </a:rPr>
              <a:t>Contact</a:t>
            </a:r>
            <a:endParaRPr lang="en-US" sz="3600" b="1" dirty="0">
              <a:solidFill>
                <a:schemeClr val="bg1"/>
              </a:solidFill>
              <a:effectLst>
                <a:outerShdw blurRad="38100" dist="38100" dir="2700000" algn="tl">
                  <a:srgbClr val="000000">
                    <a:alpha val="43137"/>
                  </a:srgbClr>
                </a:outerShdw>
              </a:effectLst>
            </a:endParaRPr>
          </a:p>
        </p:txBody>
      </p:sp>
      <p:sp>
        <p:nvSpPr>
          <p:cNvPr id="4" name="Text Placeholder 3"/>
          <p:cNvSpPr>
            <a:spLocks noGrp="1"/>
          </p:cNvSpPr>
          <p:nvPr>
            <p:ph type="body" sz="quarter" idx="10"/>
          </p:nvPr>
        </p:nvSpPr>
        <p:spPr>
          <a:xfrm>
            <a:off x="1219200" y="2665632"/>
            <a:ext cx="6781800" cy="1885950"/>
          </a:xfrm>
          <a:prstGeom prst="rect">
            <a:avLst/>
          </a:prstGeom>
        </p:spPr>
        <p:txBody>
          <a:bodyPr>
            <a:noAutofit/>
          </a:bodyPr>
          <a:lstStyle>
            <a:lvl1pPr marL="0" indent="0">
              <a:buNone/>
              <a:defRPr sz="2400" b="0"/>
            </a:lvl1pPr>
          </a:lstStyle>
          <a:p>
            <a:pPr lvl="0" algn="ctr"/>
            <a:endParaRPr lang="en-US" sz="2800" b="1" dirty="0" smtClean="0"/>
          </a:p>
        </p:txBody>
      </p:sp>
      <p:sp>
        <p:nvSpPr>
          <p:cNvPr id="5"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mtClean="0"/>
              <a:pPr/>
              <a:t>‹#›</a:t>
            </a:fld>
            <a:endParaRPr lang="en-US" dirty="0"/>
          </a:p>
        </p:txBody>
      </p:sp>
    </p:spTree>
    <p:extLst>
      <p:ext uri="{BB962C8B-B14F-4D97-AF65-F5344CB8AC3E}">
        <p14:creationId xmlns:p14="http://schemas.microsoft.com/office/powerpoint/2010/main" val="3397980810"/>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act option 3">
    <p:spTree>
      <p:nvGrpSpPr>
        <p:cNvPr id="1" name=""/>
        <p:cNvGrpSpPr/>
        <p:nvPr/>
      </p:nvGrpSpPr>
      <p:grpSpPr>
        <a:xfrm>
          <a:off x="0" y="0"/>
          <a:ext cx="0" cy="0"/>
          <a:chOff x="0" y="0"/>
          <a:chExt cx="0" cy="0"/>
        </a:xfrm>
      </p:grpSpPr>
      <p:pic>
        <p:nvPicPr>
          <p:cNvPr id="2050" name="Picture 2" descr="R:\COM\COMM\Branding\PPT Templates\widescreen\Widescreen Powerpoint 2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1143000" y="3590925"/>
            <a:ext cx="6762333" cy="1504950"/>
          </a:xfrm>
          <a:prstGeom prst="rect">
            <a:avLst/>
          </a:prstGeom>
        </p:spPr>
        <p:txBody>
          <a:bodyPr>
            <a:noAutofit/>
          </a:bodyPr>
          <a:lstStyle>
            <a:lvl1pPr marL="0" indent="0">
              <a:buNone/>
              <a:defRPr sz="2400" b="0"/>
            </a:lvl1pPr>
          </a:lstStyle>
          <a:p>
            <a:pPr lvl="0" algn="ctr"/>
            <a:endParaRPr lang="en-US" sz="2800" b="1" dirty="0" smtClean="0"/>
          </a:p>
        </p:txBody>
      </p:sp>
      <p:sp>
        <p:nvSpPr>
          <p:cNvPr id="5" name="Text Placeholder 3"/>
          <p:cNvSpPr>
            <a:spLocks noGrp="1"/>
          </p:cNvSpPr>
          <p:nvPr>
            <p:ph type="body" sz="quarter" idx="11" hasCustomPrompt="1"/>
          </p:nvPr>
        </p:nvSpPr>
        <p:spPr>
          <a:xfrm>
            <a:off x="990600" y="3095625"/>
            <a:ext cx="7010400" cy="4572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smtClean="0"/>
              <a:t>Contact/Questions</a:t>
            </a:r>
          </a:p>
        </p:txBody>
      </p:sp>
    </p:spTree>
    <p:extLst>
      <p:ext uri="{BB962C8B-B14F-4D97-AF65-F5344CB8AC3E}">
        <p14:creationId xmlns:p14="http://schemas.microsoft.com/office/powerpoint/2010/main" val="1567268517"/>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098" name="Picture 2" descr="R:\COM\COMM\Branding\PPT Templates\widescreen\Widescreen Powerpoint 37.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7" y="-4572"/>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1064416" y="3181350"/>
            <a:ext cx="7010399" cy="1752600"/>
          </a:xfrm>
          <a:prstGeom prst="rect">
            <a:avLst/>
          </a:prstGeom>
        </p:spPr>
        <p:txBody>
          <a:bodyPr>
            <a:noAutofit/>
          </a:bodyPr>
          <a:lstStyle>
            <a:lvl1pPr marL="0" indent="0">
              <a:buNone/>
              <a:defRPr sz="2400" b="0"/>
            </a:lvl1pPr>
          </a:lstStyle>
          <a:p>
            <a:pPr lvl="0" algn="ctr"/>
            <a:endParaRPr lang="en-US" sz="2800" b="1" dirty="0" smtClean="0"/>
          </a:p>
        </p:txBody>
      </p:sp>
      <p:sp>
        <p:nvSpPr>
          <p:cNvPr id="5" name="Text Placeholder 3"/>
          <p:cNvSpPr>
            <a:spLocks noGrp="1"/>
          </p:cNvSpPr>
          <p:nvPr>
            <p:ph type="body" sz="quarter" idx="11" hasCustomPrompt="1"/>
          </p:nvPr>
        </p:nvSpPr>
        <p:spPr>
          <a:xfrm>
            <a:off x="1064416" y="2647950"/>
            <a:ext cx="7010400" cy="4572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smtClean="0"/>
              <a:t>Contact/Questions</a:t>
            </a:r>
          </a:p>
        </p:txBody>
      </p:sp>
    </p:spTree>
    <p:extLst>
      <p:ext uri="{BB962C8B-B14F-4D97-AF65-F5344CB8AC3E}">
        <p14:creationId xmlns:p14="http://schemas.microsoft.com/office/powerpoint/2010/main" val="1148131248"/>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122" name="Picture 2" descr="R:\COM\COMM\Branding\PPT Templates\widescreen\Widescreen Powerpoint 36.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7" y="3175"/>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2057401" y="3181350"/>
            <a:ext cx="5257800" cy="1752600"/>
          </a:xfrm>
          <a:prstGeom prst="rect">
            <a:avLst/>
          </a:prstGeom>
        </p:spPr>
        <p:txBody>
          <a:bodyPr>
            <a:noAutofit/>
          </a:bodyPr>
          <a:lstStyle>
            <a:lvl1pPr marL="0" indent="0">
              <a:buNone/>
              <a:defRPr sz="2400" b="0"/>
            </a:lvl1pPr>
          </a:lstStyle>
          <a:p>
            <a:pPr lvl="0" algn="ctr"/>
            <a:endParaRPr lang="en-US" sz="2800" b="1" dirty="0" smtClean="0"/>
          </a:p>
        </p:txBody>
      </p:sp>
      <p:sp>
        <p:nvSpPr>
          <p:cNvPr id="5" name="Text Placeholder 3"/>
          <p:cNvSpPr>
            <a:spLocks noGrp="1"/>
          </p:cNvSpPr>
          <p:nvPr>
            <p:ph type="body" sz="quarter" idx="11" hasCustomPrompt="1"/>
          </p:nvPr>
        </p:nvSpPr>
        <p:spPr>
          <a:xfrm>
            <a:off x="1064416" y="2647950"/>
            <a:ext cx="7010400" cy="4572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smtClean="0"/>
              <a:t>Contact/Questions</a:t>
            </a:r>
          </a:p>
        </p:txBody>
      </p:sp>
    </p:spTree>
    <p:extLst>
      <p:ext uri="{BB962C8B-B14F-4D97-AF65-F5344CB8AC3E}">
        <p14:creationId xmlns:p14="http://schemas.microsoft.com/office/powerpoint/2010/main" val="1999453724"/>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654" y="3175"/>
            <a:ext cx="9146900"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2057401" y="3181350"/>
            <a:ext cx="5257800" cy="1752600"/>
          </a:xfrm>
          <a:prstGeom prst="rect">
            <a:avLst/>
          </a:prstGeom>
        </p:spPr>
        <p:txBody>
          <a:bodyPr>
            <a:noAutofit/>
          </a:bodyPr>
          <a:lstStyle>
            <a:lvl1pPr marL="0" indent="0">
              <a:buNone/>
              <a:defRPr sz="2400" b="0"/>
            </a:lvl1pPr>
          </a:lstStyle>
          <a:p>
            <a:pPr lvl="0" algn="ctr"/>
            <a:endParaRPr lang="en-US" sz="2800" b="1" dirty="0" smtClean="0"/>
          </a:p>
        </p:txBody>
      </p:sp>
      <p:sp>
        <p:nvSpPr>
          <p:cNvPr id="5" name="Text Placeholder 3"/>
          <p:cNvSpPr>
            <a:spLocks noGrp="1"/>
          </p:cNvSpPr>
          <p:nvPr>
            <p:ph type="body" sz="quarter" idx="11" hasCustomPrompt="1"/>
          </p:nvPr>
        </p:nvSpPr>
        <p:spPr>
          <a:xfrm>
            <a:off x="1064416" y="2647950"/>
            <a:ext cx="7010400" cy="4572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smtClean="0"/>
              <a:t>Contact/Questions</a:t>
            </a:r>
          </a:p>
        </p:txBody>
      </p:sp>
    </p:spTree>
    <p:extLst>
      <p:ext uri="{BB962C8B-B14F-4D97-AF65-F5344CB8AC3E}">
        <p14:creationId xmlns:p14="http://schemas.microsoft.com/office/powerpoint/2010/main" val="930514772"/>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654" y="3175"/>
            <a:ext cx="9146900" cy="5148071"/>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2057401" y="3181350"/>
            <a:ext cx="5257800" cy="1752600"/>
          </a:xfrm>
          <a:prstGeom prst="rect">
            <a:avLst/>
          </a:prstGeom>
        </p:spPr>
        <p:txBody>
          <a:bodyPr>
            <a:noAutofit/>
          </a:bodyPr>
          <a:lstStyle>
            <a:lvl1pPr marL="0" indent="0">
              <a:buNone/>
              <a:defRPr sz="2400" b="0"/>
            </a:lvl1pPr>
          </a:lstStyle>
          <a:p>
            <a:pPr lvl="0" algn="ctr"/>
            <a:endParaRPr lang="en-US" sz="2800" b="1" dirty="0" smtClean="0"/>
          </a:p>
        </p:txBody>
      </p:sp>
      <p:sp>
        <p:nvSpPr>
          <p:cNvPr id="5" name="Text Placeholder 3"/>
          <p:cNvSpPr>
            <a:spLocks noGrp="1"/>
          </p:cNvSpPr>
          <p:nvPr>
            <p:ph type="body" sz="quarter" idx="11" hasCustomPrompt="1"/>
          </p:nvPr>
        </p:nvSpPr>
        <p:spPr>
          <a:xfrm>
            <a:off x="1064416" y="2647950"/>
            <a:ext cx="7010400" cy="4572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smtClean="0"/>
              <a:t>Contact/Questions</a:t>
            </a:r>
          </a:p>
        </p:txBody>
      </p:sp>
    </p:spTree>
    <p:extLst>
      <p:ext uri="{BB962C8B-B14F-4D97-AF65-F5344CB8AC3E}">
        <p14:creationId xmlns:p14="http://schemas.microsoft.com/office/powerpoint/2010/main" val="406392901"/>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19050"/>
            <a:ext cx="9146898" cy="5148071"/>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a:xfrm>
            <a:off x="4876800" y="1962150"/>
            <a:ext cx="3886200" cy="2971800"/>
          </a:xfrm>
          <a:prstGeom prst="rect">
            <a:avLst/>
          </a:prstGeom>
        </p:spPr>
        <p:txBody>
          <a:bodyPr>
            <a:noAutofit/>
          </a:bodyPr>
          <a:lstStyle>
            <a:lvl1pPr marL="0" indent="0">
              <a:buNone/>
              <a:defRPr sz="2400" b="0"/>
            </a:lvl1pPr>
          </a:lstStyle>
          <a:p>
            <a:pPr lvl="0" algn="ctr"/>
            <a:endParaRPr lang="en-US" sz="2800" b="1" dirty="0" smtClean="0"/>
          </a:p>
        </p:txBody>
      </p:sp>
      <p:sp>
        <p:nvSpPr>
          <p:cNvPr id="5" name="Text Placeholder 3"/>
          <p:cNvSpPr>
            <a:spLocks noGrp="1"/>
          </p:cNvSpPr>
          <p:nvPr>
            <p:ph type="body" sz="quarter" idx="11" hasCustomPrompt="1"/>
          </p:nvPr>
        </p:nvSpPr>
        <p:spPr>
          <a:xfrm>
            <a:off x="4876800" y="895350"/>
            <a:ext cx="3886200" cy="914400"/>
          </a:xfrm>
          <a:prstGeom prst="rect">
            <a:avLst/>
          </a:prstGeom>
        </p:spPr>
        <p:txBody>
          <a:bodyPr anchor="ctr" anchorCtr="0">
            <a:noAutofit/>
          </a:bodyPr>
          <a:lstStyle>
            <a:lvl1pPr marL="0" indent="0">
              <a:buNone/>
              <a:defRPr sz="2400" b="0">
                <a:solidFill>
                  <a:srgbClr val="003399"/>
                </a:solidFill>
                <a:effectLst>
                  <a:outerShdw blurRad="38100" dist="38100" dir="2700000" algn="tl">
                    <a:srgbClr val="000000">
                      <a:alpha val="43137"/>
                    </a:srgbClr>
                  </a:outerShdw>
                </a:effectLst>
              </a:defRPr>
            </a:lvl1pPr>
          </a:lstStyle>
          <a:p>
            <a:pPr lvl="0" algn="ctr"/>
            <a:r>
              <a:rPr lang="en-US" sz="2800" b="1" dirty="0" smtClean="0"/>
              <a:t>Contact/Questions</a:t>
            </a:r>
          </a:p>
        </p:txBody>
      </p:sp>
    </p:spTree>
    <p:extLst>
      <p:ext uri="{BB962C8B-B14F-4D97-AF65-F5344CB8AC3E}">
        <p14:creationId xmlns:p14="http://schemas.microsoft.com/office/powerpoint/2010/main" val="4241794627"/>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Option 1">
    <p:spTree>
      <p:nvGrpSpPr>
        <p:cNvPr id="1" name=""/>
        <p:cNvGrpSpPr/>
        <p:nvPr/>
      </p:nvGrpSpPr>
      <p:grpSpPr>
        <a:xfrm>
          <a:off x="0" y="0"/>
          <a:ext cx="0" cy="0"/>
          <a:chOff x="0" y="0"/>
          <a:chExt cx="0" cy="0"/>
        </a:xfrm>
      </p:grpSpPr>
      <p:pic>
        <p:nvPicPr>
          <p:cNvPr id="9218" name="Picture 2" descr="R:\COM\COMM\Branding\PPT Templates\widescreen\Widescreen Powerpoint 3.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7"/>
          <p:cNvSpPr>
            <a:spLocks noGrp="1"/>
          </p:cNvSpPr>
          <p:nvPr>
            <p:ph type="title" hasCustomPrompt="1"/>
          </p:nvPr>
        </p:nvSpPr>
        <p:spPr>
          <a:xfrm>
            <a:off x="228601" y="666750"/>
            <a:ext cx="6696075" cy="800100"/>
          </a:xfrm>
          <a:prstGeom prst="rect">
            <a:avLst/>
          </a:prstGeom>
        </p:spPr>
        <p:txBody>
          <a:bodyPr vert="horz" lIns="91440" tIns="45720" rIns="91440" bIns="45720" rtlCol="0" anchor="ctr">
            <a:noAutofit/>
          </a:bodyPr>
          <a:lstStyle>
            <a:lvl1pPr>
              <a:defRPr sz="4000" b="1">
                <a:effectLst/>
              </a:defRPr>
            </a:lvl1pPr>
          </a:lstStyle>
          <a:p>
            <a:r>
              <a:rPr lang="en-US" dirty="0" smtClean="0"/>
              <a:t>Title</a:t>
            </a:r>
            <a:endParaRPr lang="en-US" dirty="0"/>
          </a:p>
        </p:txBody>
      </p:sp>
      <p:sp>
        <p:nvSpPr>
          <p:cNvPr id="9"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
        <p:nvSpPr>
          <p:cNvPr id="8" name="Content Placeholder 7"/>
          <p:cNvSpPr>
            <a:spLocks noGrp="1"/>
          </p:cNvSpPr>
          <p:nvPr>
            <p:ph sz="quarter" idx="10"/>
          </p:nvPr>
        </p:nvSpPr>
        <p:spPr>
          <a:xfrm>
            <a:off x="228601" y="1581150"/>
            <a:ext cx="8610599" cy="3352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49780927"/>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option 2">
    <p:spTree>
      <p:nvGrpSpPr>
        <p:cNvPr id="1" name=""/>
        <p:cNvGrpSpPr/>
        <p:nvPr/>
      </p:nvGrpSpPr>
      <p:grpSpPr>
        <a:xfrm>
          <a:off x="0" y="0"/>
          <a:ext cx="0" cy="0"/>
          <a:chOff x="0" y="0"/>
          <a:chExt cx="0" cy="0"/>
        </a:xfrm>
      </p:grpSpPr>
      <p:pic>
        <p:nvPicPr>
          <p:cNvPr id="10242" name="Picture 2" descr="R:\COM\COMM\Branding\PPT Templates\widescreen\Widescreen Powerpoint 5.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13"/>
          <p:cNvSpPr>
            <a:spLocks noGrp="1"/>
          </p:cNvSpPr>
          <p:nvPr>
            <p:ph sz="quarter" idx="10"/>
          </p:nvPr>
        </p:nvSpPr>
        <p:spPr>
          <a:xfrm>
            <a:off x="152400" y="1619250"/>
            <a:ext cx="8839200" cy="33147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Placeholder 7"/>
          <p:cNvSpPr>
            <a:spLocks noGrp="1"/>
          </p:cNvSpPr>
          <p:nvPr>
            <p:ph type="title" hasCustomPrompt="1"/>
          </p:nvPr>
        </p:nvSpPr>
        <p:spPr>
          <a:xfrm>
            <a:off x="152400" y="742950"/>
            <a:ext cx="8839200" cy="800100"/>
          </a:xfrm>
          <a:prstGeom prst="rect">
            <a:avLst/>
          </a:prstGeom>
        </p:spPr>
        <p:txBody>
          <a:bodyPr vert="horz" lIns="91440" tIns="45720" rIns="91440" bIns="45720" rtlCol="0" anchor="ctr">
            <a:normAutofit/>
          </a:bodyPr>
          <a:lstStyle>
            <a:lvl1pPr>
              <a:defRPr sz="4000" b="1">
                <a:effectLst/>
              </a:defRPr>
            </a:lvl1pPr>
          </a:lstStyle>
          <a:p>
            <a:r>
              <a:rPr lang="en-US" dirty="0" smtClean="0"/>
              <a:t>Title</a:t>
            </a:r>
            <a:endParaRPr lang="en-US" dirty="0"/>
          </a:p>
        </p:txBody>
      </p:sp>
      <p:sp>
        <p:nvSpPr>
          <p:cNvPr id="7"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3166876626"/>
      </p:ext>
    </p:extLst>
  </p:cSld>
  <p:clrMapOvr>
    <a:masterClrMapping/>
  </p:clrMapOvr>
  <p:timing>
    <p:tnLst>
      <p:par>
        <p:cTn id="1" dur="indefinite" restart="never" nodeType="tmRoot"/>
      </p:par>
    </p:tnLst>
  </p:timing>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Option 3">
    <p:spTree>
      <p:nvGrpSpPr>
        <p:cNvPr id="1" name=""/>
        <p:cNvGrpSpPr/>
        <p:nvPr/>
      </p:nvGrpSpPr>
      <p:grpSpPr>
        <a:xfrm>
          <a:off x="0" y="0"/>
          <a:ext cx="0" cy="0"/>
          <a:chOff x="0" y="0"/>
          <a:chExt cx="0" cy="0"/>
        </a:xfrm>
      </p:grpSpPr>
      <p:pic>
        <p:nvPicPr>
          <p:cNvPr id="11266" name="Picture 2" descr="R:\COM\COMM\Branding\PPT Templates\widescreen\Widescreen Powerpoint 20.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9148766" cy="5148072"/>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1"/>
          <p:cNvSpPr>
            <a:spLocks noGrp="1"/>
          </p:cNvSpPr>
          <p:nvPr>
            <p:ph type="sldNum" sz="quarter" idx="4"/>
          </p:nvPr>
        </p:nvSpPr>
        <p:spPr>
          <a:xfrm>
            <a:off x="152400" y="133350"/>
            <a:ext cx="762000" cy="273844"/>
          </a:xfrm>
          <a:prstGeom prst="rect">
            <a:avLst/>
          </a:prstGeom>
        </p:spPr>
        <p:txBody>
          <a:bodyPr vert="horz" lIns="91440" tIns="45720" rIns="91440" bIns="45720" rtlCol="0" anchor="ctr"/>
          <a:lstStyle>
            <a:lvl1pPr algn="l">
              <a:defRPr sz="1200" b="1">
                <a:solidFill>
                  <a:schemeClr val="bg1"/>
                </a:solidFill>
              </a:defRPr>
            </a:lvl1pPr>
          </a:lstStyle>
          <a:p>
            <a:fld id="{3B745311-16E5-4BEF-BFE6-36758A3427EB}" type="slidenum">
              <a:rPr lang="en-US" smtClean="0"/>
              <a:pPr/>
              <a:t>‹#›</a:t>
            </a:fld>
            <a:endParaRPr lang="en-US"/>
          </a:p>
        </p:txBody>
      </p:sp>
      <p:sp>
        <p:nvSpPr>
          <p:cNvPr id="8" name="Content Placeholder 13"/>
          <p:cNvSpPr>
            <a:spLocks noGrp="1"/>
          </p:cNvSpPr>
          <p:nvPr>
            <p:ph sz="quarter" idx="10"/>
          </p:nvPr>
        </p:nvSpPr>
        <p:spPr>
          <a:xfrm>
            <a:off x="152400" y="1619250"/>
            <a:ext cx="8839200" cy="33147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Title Placeholder 7"/>
          <p:cNvSpPr>
            <a:spLocks noGrp="1"/>
          </p:cNvSpPr>
          <p:nvPr>
            <p:ph type="title" hasCustomPrompt="1"/>
          </p:nvPr>
        </p:nvSpPr>
        <p:spPr>
          <a:xfrm>
            <a:off x="152400" y="742950"/>
            <a:ext cx="8839200" cy="800100"/>
          </a:xfrm>
          <a:prstGeom prst="rect">
            <a:avLst/>
          </a:prstGeom>
        </p:spPr>
        <p:txBody>
          <a:bodyPr vert="horz" lIns="91440" tIns="45720" rIns="91440" bIns="45720" rtlCol="0" anchor="ctr">
            <a:normAutofit/>
          </a:bodyPr>
          <a:lstStyle>
            <a:lvl1pPr>
              <a:defRPr sz="4000" b="1">
                <a:effectLst/>
              </a:defRPr>
            </a:lvl1pPr>
          </a:lstStyle>
          <a:p>
            <a:r>
              <a:rPr lang="en-US" dirty="0" smtClean="0"/>
              <a:t>Title</a:t>
            </a:r>
            <a:endParaRPr lang="en-US" dirty="0"/>
          </a:p>
        </p:txBody>
      </p:sp>
    </p:spTree>
    <p:extLst>
      <p:ext uri="{BB962C8B-B14F-4D97-AF65-F5344CB8AC3E}">
        <p14:creationId xmlns:p14="http://schemas.microsoft.com/office/powerpoint/2010/main" val="160349632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026" name="Picture 2" descr="R:\COM\COMM\Branding\PPT Templates\widescreen\Widescreen Powerpoint 35.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7" y="-4572"/>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a:spLocks noGrp="1"/>
          </p:cNvSpPr>
          <p:nvPr>
            <p:ph type="title" hasCustomPrompt="1"/>
          </p:nvPr>
        </p:nvSpPr>
        <p:spPr>
          <a:xfrm>
            <a:off x="381000" y="1047750"/>
            <a:ext cx="8305800" cy="16002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5" name="Text Placeholder 4"/>
          <p:cNvSpPr>
            <a:spLocks noGrp="1"/>
          </p:cNvSpPr>
          <p:nvPr>
            <p:ph type="body" sz="quarter" idx="10" hasCustomPrompt="1"/>
          </p:nvPr>
        </p:nvSpPr>
        <p:spPr>
          <a:xfrm>
            <a:off x="9525" y="371475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6" name="Text Placeholder 2"/>
          <p:cNvSpPr>
            <a:spLocks noGrp="1"/>
          </p:cNvSpPr>
          <p:nvPr>
            <p:ph type="body" sz="quarter" idx="11" hasCustomPrompt="1"/>
          </p:nvPr>
        </p:nvSpPr>
        <p:spPr>
          <a:xfrm>
            <a:off x="4569616" y="0"/>
            <a:ext cx="4114800" cy="97155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3429112635"/>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option 4">
    <p:spTree>
      <p:nvGrpSpPr>
        <p:cNvPr id="1" name=""/>
        <p:cNvGrpSpPr/>
        <p:nvPr/>
      </p:nvGrpSpPr>
      <p:grpSpPr>
        <a:xfrm>
          <a:off x="0" y="0"/>
          <a:ext cx="0" cy="0"/>
          <a:chOff x="0" y="0"/>
          <a:chExt cx="0" cy="0"/>
        </a:xfrm>
      </p:grpSpPr>
      <p:pic>
        <p:nvPicPr>
          <p:cNvPr id="12290" name="Picture 2" descr="R:\COM\COMM\Branding\PPT Templates\widescreen\Widescreen Powerpoint 7.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7"/>
          <p:cNvSpPr>
            <a:spLocks noGrp="1"/>
          </p:cNvSpPr>
          <p:nvPr>
            <p:ph sz="quarter" idx="11" hasCustomPrompt="1"/>
          </p:nvPr>
        </p:nvSpPr>
        <p:spPr>
          <a:xfrm>
            <a:off x="1600200" y="685800"/>
            <a:ext cx="5334000" cy="685800"/>
          </a:xfrm>
          <a:prstGeom prst="rect">
            <a:avLst/>
          </a:prstGeom>
        </p:spPr>
        <p:txBody>
          <a:bodyPr anchor="ctr"/>
          <a:lstStyle>
            <a:lvl1pPr marL="0" indent="0" algn="l">
              <a:buNone/>
              <a:defRPr sz="4400" b="1">
                <a:solidFill>
                  <a:schemeClr val="tx1"/>
                </a:solidFill>
                <a:latin typeface="+mj-lt"/>
              </a:defRPr>
            </a:lvl1pPr>
            <a:lvl5pPr marL="1828754" indent="0" algn="l">
              <a:buNone/>
              <a:defRPr/>
            </a:lvl5pPr>
          </a:lstStyle>
          <a:p>
            <a:pPr lvl="0"/>
            <a:r>
              <a:rPr lang="en-US" dirty="0" smtClean="0"/>
              <a:t>Title</a:t>
            </a:r>
            <a:endParaRPr lang="en-US" dirty="0"/>
          </a:p>
        </p:txBody>
      </p:sp>
      <p:sp>
        <p:nvSpPr>
          <p:cNvPr id="3" name="Content Placeholder 2"/>
          <p:cNvSpPr>
            <a:spLocks noGrp="1"/>
          </p:cNvSpPr>
          <p:nvPr>
            <p:ph sz="quarter" idx="12"/>
          </p:nvPr>
        </p:nvSpPr>
        <p:spPr>
          <a:xfrm>
            <a:off x="1600200" y="1485900"/>
            <a:ext cx="7315200" cy="3448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Slide Number Placeholder 11"/>
          <p:cNvSpPr>
            <a:spLocks noGrp="1"/>
          </p:cNvSpPr>
          <p:nvPr>
            <p:ph type="sldNum" sz="quarter" idx="4"/>
          </p:nvPr>
        </p:nvSpPr>
        <p:spPr>
          <a:xfrm>
            <a:off x="8229600" y="209550"/>
            <a:ext cx="762000" cy="273844"/>
          </a:xfrm>
          <a:prstGeom prst="rect">
            <a:avLst/>
          </a:prstGeom>
        </p:spPr>
        <p:txBody>
          <a:bodyPr vert="horz" lIns="91440" tIns="45720" rIns="91440" bIns="45720" rtlCol="0" anchor="ctr"/>
          <a:lstStyle>
            <a:lvl1pPr algn="r">
              <a:defRPr sz="1200" b="1">
                <a:solidFill>
                  <a:schemeClr val="bg1"/>
                </a:solidFill>
              </a:defRPr>
            </a:lvl1pPr>
          </a:lstStyle>
          <a:p>
            <a:fld id="{3B745311-16E5-4BEF-BFE6-36758A3427EB}" type="slidenum">
              <a:rPr lang="en-US" smtClean="0"/>
              <a:pPr/>
              <a:t>‹#›</a:t>
            </a:fld>
            <a:endParaRPr lang="en-US"/>
          </a:p>
        </p:txBody>
      </p:sp>
    </p:spTree>
    <p:extLst>
      <p:ext uri="{BB962C8B-B14F-4D97-AF65-F5344CB8AC3E}">
        <p14:creationId xmlns:p14="http://schemas.microsoft.com/office/powerpoint/2010/main" val="4244749288"/>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Section Break Option 1">
    <p:spTree>
      <p:nvGrpSpPr>
        <p:cNvPr id="1" name=""/>
        <p:cNvGrpSpPr/>
        <p:nvPr/>
      </p:nvGrpSpPr>
      <p:grpSpPr>
        <a:xfrm>
          <a:off x="0" y="0"/>
          <a:ext cx="0" cy="0"/>
          <a:chOff x="0" y="0"/>
          <a:chExt cx="0" cy="0"/>
        </a:xfrm>
      </p:grpSpPr>
      <p:pic>
        <p:nvPicPr>
          <p:cNvPr id="7170" name="Picture 2" descr="R:\COM\COMM\Branding\PPT Templates\widescreen\Widescreen Powerpoint 6.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
            <a:ext cx="9153144" cy="5150535"/>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10"/>
          <p:cNvSpPr>
            <a:spLocks noGrp="1"/>
          </p:cNvSpPr>
          <p:nvPr>
            <p:ph type="body" sz="quarter" idx="10" hasCustomPrompt="1"/>
          </p:nvPr>
        </p:nvSpPr>
        <p:spPr>
          <a:xfrm>
            <a:off x="152400" y="2800350"/>
            <a:ext cx="8763000" cy="646331"/>
          </a:xfrm>
          <a:prstGeom prst="rect">
            <a:avLst/>
          </a:prstGeom>
        </p:spPr>
        <p:txBody>
          <a:bodyPr wrap="square" anchor="ctr">
            <a:spAutoFit/>
          </a:bodyPr>
          <a:lstStyle>
            <a:lvl1pPr marL="0" indent="0" algn="ctr">
              <a:buNone/>
              <a:defRPr sz="3600" b="1" baseline="0">
                <a:latin typeface="+mj-lt"/>
              </a:defRPr>
            </a:lvl1pPr>
          </a:lstStyle>
          <a:p>
            <a:pPr lvl="0"/>
            <a:r>
              <a:rPr lang="en-US" dirty="0" smtClean="0"/>
              <a:t>Insert Title Here</a:t>
            </a:r>
          </a:p>
        </p:txBody>
      </p:sp>
      <p:sp>
        <p:nvSpPr>
          <p:cNvPr id="21" name="Slide Number Placeholder 11"/>
          <p:cNvSpPr>
            <a:spLocks noGrp="1"/>
          </p:cNvSpPr>
          <p:nvPr>
            <p:ph type="sldNum" sz="quarter" idx="4"/>
          </p:nvPr>
        </p:nvSpPr>
        <p:spPr>
          <a:xfrm>
            <a:off x="8229600" y="4743450"/>
            <a:ext cx="762000" cy="273844"/>
          </a:xfrm>
          <a:prstGeom prst="rect">
            <a:avLst/>
          </a:prstGeom>
        </p:spPr>
        <p:txBody>
          <a:bodyPr vert="horz" lIns="91440" tIns="45720" rIns="91440" bIns="45720" rtlCol="0" anchor="ctr"/>
          <a:lstStyle>
            <a:lvl1pPr algn="r">
              <a:defRPr sz="1200" b="1">
                <a:solidFill>
                  <a:schemeClr val="tx1"/>
                </a:solidFill>
              </a:defRPr>
            </a:lvl1pPr>
          </a:lstStyle>
          <a:p>
            <a:fld id="{3B745311-16E5-4BEF-BFE6-36758A3427EB}" type="slidenum">
              <a:rPr lang="en-US" smtClean="0"/>
              <a:pPr/>
              <a:t>‹#›</a:t>
            </a:fld>
            <a:endParaRPr lang="en-US" dirty="0"/>
          </a:p>
        </p:txBody>
      </p:sp>
      <p:sp>
        <p:nvSpPr>
          <p:cNvPr id="5" name="Slide Number Placeholder 11"/>
          <p:cNvSpPr txBox="1">
            <a:spLocks/>
          </p:cNvSpPr>
          <p:nvPr userDrawn="1"/>
        </p:nvSpPr>
        <p:spPr>
          <a:xfrm>
            <a:off x="8229600" y="209550"/>
            <a:ext cx="762000" cy="273844"/>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745311-16E5-4BEF-BFE6-36758A3427EB}" type="slidenum">
              <a:rPr lang="en-US" sz="1200" smtClean="0"/>
              <a:pPr/>
              <a:t>‹#›</a:t>
            </a:fld>
            <a:endParaRPr lang="en-US" sz="1200" dirty="0"/>
          </a:p>
        </p:txBody>
      </p:sp>
    </p:spTree>
    <p:extLst>
      <p:ext uri="{BB962C8B-B14F-4D97-AF65-F5344CB8AC3E}">
        <p14:creationId xmlns:p14="http://schemas.microsoft.com/office/powerpoint/2010/main" val="385352625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0"/>
            <a:ext cx="9146900"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a:spLocks noGrp="1"/>
          </p:cNvSpPr>
          <p:nvPr>
            <p:ph type="title" hasCustomPrompt="1"/>
          </p:nvPr>
        </p:nvSpPr>
        <p:spPr>
          <a:xfrm>
            <a:off x="152400" y="1047750"/>
            <a:ext cx="5867400" cy="16002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5" name="Text Placeholder 4"/>
          <p:cNvSpPr>
            <a:spLocks noGrp="1"/>
          </p:cNvSpPr>
          <p:nvPr>
            <p:ph type="body" sz="quarter" idx="10" hasCustomPrompt="1"/>
          </p:nvPr>
        </p:nvSpPr>
        <p:spPr>
          <a:xfrm>
            <a:off x="7315200" y="447675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6" name="Text Placeholder 2"/>
          <p:cNvSpPr>
            <a:spLocks noGrp="1"/>
          </p:cNvSpPr>
          <p:nvPr>
            <p:ph type="body" sz="quarter" idx="11" hasCustomPrompt="1"/>
          </p:nvPr>
        </p:nvSpPr>
        <p:spPr>
          <a:xfrm>
            <a:off x="152400" y="9525"/>
            <a:ext cx="4114800" cy="971550"/>
          </a:xfrm>
          <a:prstGeom prst="rect">
            <a:avLst/>
          </a:prstGeom>
        </p:spPr>
        <p:txBody>
          <a:bodyPr anchor="ctr" anchorCtr="0">
            <a:normAutofit/>
          </a:bodyPr>
          <a:lstStyle>
            <a:lvl1pPr marL="0" indent="0" algn="ctr">
              <a:buNone/>
              <a:defRPr sz="2000" i="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31291085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074" name="Picture 2" descr="R:\COM\COMM\Branding\PPT Templates\widescreen\Widescreen Powerpoint 3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572"/>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a:spLocks noGrp="1"/>
          </p:cNvSpPr>
          <p:nvPr>
            <p:ph type="title" hasCustomPrompt="1"/>
          </p:nvPr>
        </p:nvSpPr>
        <p:spPr>
          <a:xfrm>
            <a:off x="76200" y="940689"/>
            <a:ext cx="5943600" cy="16002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5" name="Text Placeholder 4"/>
          <p:cNvSpPr>
            <a:spLocks noGrp="1"/>
          </p:cNvSpPr>
          <p:nvPr>
            <p:ph type="body" sz="quarter" idx="10" hasCustomPrompt="1"/>
          </p:nvPr>
        </p:nvSpPr>
        <p:spPr>
          <a:xfrm>
            <a:off x="7315200" y="386715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6" name="Text Placeholder 2"/>
          <p:cNvSpPr>
            <a:spLocks noGrp="1"/>
          </p:cNvSpPr>
          <p:nvPr>
            <p:ph type="body" sz="quarter" idx="11" hasCustomPrompt="1"/>
          </p:nvPr>
        </p:nvSpPr>
        <p:spPr>
          <a:xfrm>
            <a:off x="76200" y="57150"/>
            <a:ext cx="4114800" cy="7620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229017251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2050" name="Picture 2" descr="R:\COM\COMM\Branding\PPT Templates\widescreen\Widescreen Powerpoint 3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7" y="-4572"/>
            <a:ext cx="9148767" cy="51480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Placeholder 1"/>
          <p:cNvSpPr>
            <a:spLocks noGrp="1"/>
          </p:cNvSpPr>
          <p:nvPr>
            <p:ph type="title" hasCustomPrompt="1"/>
          </p:nvPr>
        </p:nvSpPr>
        <p:spPr>
          <a:xfrm>
            <a:off x="76200" y="950214"/>
            <a:ext cx="5943600" cy="1600200"/>
          </a:xfrm>
          <a:prstGeom prst="rect">
            <a:avLst/>
          </a:prstGeom>
        </p:spPr>
        <p:txBody>
          <a:bodyPr vert="horz" lIns="91440" tIns="45720" rIns="91440" bIns="45720" rtlCol="0" anchor="ctr">
            <a:normAutofit/>
          </a:bodyPr>
          <a:lstStyle>
            <a:lvl1pPr>
              <a:defRPr/>
            </a:lvl1pPr>
          </a:lstStyle>
          <a:p>
            <a:r>
              <a:rPr lang="en-US" dirty="0" smtClean="0"/>
              <a:t>Click to enter Title</a:t>
            </a:r>
            <a:endParaRPr lang="en-US" dirty="0"/>
          </a:p>
        </p:txBody>
      </p:sp>
      <p:sp>
        <p:nvSpPr>
          <p:cNvPr id="5" name="Text Placeholder 4"/>
          <p:cNvSpPr>
            <a:spLocks noGrp="1"/>
          </p:cNvSpPr>
          <p:nvPr>
            <p:ph type="body" sz="quarter" idx="10" hasCustomPrompt="1"/>
          </p:nvPr>
        </p:nvSpPr>
        <p:spPr>
          <a:xfrm>
            <a:off x="7315200" y="4248150"/>
            <a:ext cx="1676400" cy="342900"/>
          </a:xfrm>
          <a:prstGeom prst="rect">
            <a:avLst/>
          </a:prstGeom>
        </p:spPr>
        <p:txBody>
          <a:bodyPr/>
          <a:lstStyle>
            <a:lvl1pPr marL="0" indent="0" algn="ctr">
              <a:buNone/>
              <a:defRPr sz="2000" b="1">
                <a:solidFill>
                  <a:schemeClr val="bg1"/>
                </a:solidFill>
              </a:defRPr>
            </a:lvl1pPr>
          </a:lstStyle>
          <a:p>
            <a:pPr lvl="0"/>
            <a:r>
              <a:rPr lang="en-US" dirty="0" smtClean="0"/>
              <a:t>Date</a:t>
            </a:r>
            <a:endParaRPr lang="en-US" dirty="0"/>
          </a:p>
        </p:txBody>
      </p:sp>
      <p:sp>
        <p:nvSpPr>
          <p:cNvPr id="6" name="Text Placeholder 2"/>
          <p:cNvSpPr>
            <a:spLocks noGrp="1"/>
          </p:cNvSpPr>
          <p:nvPr>
            <p:ph type="body" sz="quarter" idx="11" hasCustomPrompt="1"/>
          </p:nvPr>
        </p:nvSpPr>
        <p:spPr>
          <a:xfrm>
            <a:off x="76200" y="57150"/>
            <a:ext cx="4114800" cy="762000"/>
          </a:xfrm>
          <a:prstGeom prst="rect">
            <a:avLst/>
          </a:prstGeom>
        </p:spPr>
        <p:txBody>
          <a:bodyPr anchor="ctr" anchorCtr="0">
            <a:normAutofit/>
          </a:bodyPr>
          <a:lstStyle>
            <a:lvl1pPr marL="0" indent="0" algn="ctr">
              <a:buNone/>
              <a:defRPr sz="2000" i="1"/>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Name/Section</a:t>
            </a:r>
          </a:p>
        </p:txBody>
      </p:sp>
    </p:spTree>
    <p:extLst>
      <p:ext uri="{BB962C8B-B14F-4D97-AF65-F5344CB8AC3E}">
        <p14:creationId xmlns:p14="http://schemas.microsoft.com/office/powerpoint/2010/main" val="251734563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2.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5" Type="http://schemas.openxmlformats.org/officeDocument/2006/relationships/theme" Target="../theme/theme3.xml"/><Relationship Id="rId4"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theme" Target="../theme/theme4.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5" Type="http://schemas.openxmlformats.org/officeDocument/2006/relationships/slideLayout" Target="../slideLayouts/slideLayout54.xml"/><Relationship Id="rId4"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theme" Target="../theme/theme6.xml"/><Relationship Id="rId5" Type="http://schemas.openxmlformats.org/officeDocument/2006/relationships/slideLayout" Target="../slideLayouts/slideLayout61.xml"/><Relationship Id="rId4"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Tree>
    <p:extLst>
      <p:ext uri="{BB962C8B-B14F-4D97-AF65-F5344CB8AC3E}">
        <p14:creationId xmlns:p14="http://schemas.microsoft.com/office/powerpoint/2010/main" val="3736092498"/>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71" r:id="rId3"/>
    <p:sldLayoutId id="2147483654" r:id="rId4"/>
    <p:sldLayoutId id="2147483653" r:id="rId5"/>
    <p:sldLayoutId id="2147483713" r:id="rId6"/>
    <p:sldLayoutId id="2147483732" r:id="rId7"/>
    <p:sldLayoutId id="2147483715" r:id="rId8"/>
    <p:sldLayoutId id="2147483714" r:id="rId9"/>
    <p:sldLayoutId id="2147483733" r:id="rId10"/>
    <p:sldLayoutId id="2147483656" r:id="rId11"/>
    <p:sldLayoutId id="2147483743" r:id="rId12"/>
    <p:sldLayoutId id="2147483744" r:id="rId13"/>
    <p:sldLayoutId id="2147483745" r:id="rId14"/>
    <p:sldLayoutId id="2147483746" r:id="rId15"/>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enter title</a:t>
            </a:r>
            <a:endParaRPr lang="en-US" dirty="0"/>
          </a:p>
        </p:txBody>
      </p:sp>
      <p:sp>
        <p:nvSpPr>
          <p:cNvPr id="9" name="Text Placeholder 8"/>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enter 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Date Placeholder 9"/>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FDDD464-8F08-443D-B8EE-A73F94C2529A}" type="datetime4">
              <a:rPr lang="en-US" smtClean="0"/>
              <a:t>November 12, 2021</a:t>
            </a:fld>
            <a:endParaRPr lang="en-US" dirty="0"/>
          </a:p>
        </p:txBody>
      </p:sp>
    </p:spTree>
    <p:extLst>
      <p:ext uri="{BB962C8B-B14F-4D97-AF65-F5344CB8AC3E}">
        <p14:creationId xmlns:p14="http://schemas.microsoft.com/office/powerpoint/2010/main" val="2089011176"/>
      </p:ext>
    </p:extLst>
  </p:cSld>
  <p:clrMap bg1="lt1" tx1="dk1" bg2="lt2" tx2="dk2" accent1="accent1" accent2="accent2" accent3="accent3" accent4="accent4" accent5="accent5" accent6="accent6" hlink="hlink" folHlink="folHlink"/>
  <p:sldLayoutIdLst>
    <p:sldLayoutId id="2147483721" r:id="rId1"/>
    <p:sldLayoutId id="2147483731" r:id="rId2"/>
    <p:sldLayoutId id="2147483649" r:id="rId3"/>
    <p:sldLayoutId id="2147483657" r:id="rId4"/>
    <p:sldLayoutId id="2147483711" r:id="rId5"/>
  </p:sldLayoutIdLst>
  <p:timing>
    <p:tnLst>
      <p:par>
        <p:cTn id="1" dur="indefinite" restart="never" nodeType="tmRoot"/>
      </p:par>
    </p:tnLst>
  </p:timing>
  <p:hf sldNum="0"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enter title</a:t>
            </a:r>
            <a:endParaRPr lang="en-US" dirty="0"/>
          </a:p>
        </p:txBody>
      </p:sp>
      <p:sp>
        <p:nvSpPr>
          <p:cNvPr id="9" name="Text Placeholder 8"/>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enter 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Date Placeholder 9"/>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FDDD464-8F08-443D-B8EE-A73F94C2529A}" type="datetime4">
              <a:rPr lang="en-US" smtClean="0"/>
              <a:t>November 12, 2021</a:t>
            </a:fld>
            <a:endParaRPr lang="en-US" dirty="0"/>
          </a:p>
        </p:txBody>
      </p:sp>
    </p:spTree>
    <p:extLst>
      <p:ext uri="{BB962C8B-B14F-4D97-AF65-F5344CB8AC3E}">
        <p14:creationId xmlns:p14="http://schemas.microsoft.com/office/powerpoint/2010/main" val="1218785721"/>
      </p:ext>
    </p:extLst>
  </p:cSld>
  <p:clrMap bg1="lt1" tx1="dk1" bg2="lt2" tx2="dk2" accent1="accent1" accent2="accent2" accent3="accent3" accent4="accent4" accent5="accent5" accent6="accent6" hlink="hlink" folHlink="folHlink"/>
  <p:sldLayoutIdLst>
    <p:sldLayoutId id="2147483665" r:id="rId1"/>
    <p:sldLayoutId id="2147483672" r:id="rId2"/>
    <p:sldLayoutId id="2147483676" r:id="rId3"/>
    <p:sldLayoutId id="2147483650" r:id="rId4"/>
  </p:sldLayoutIdLst>
  <p:timing>
    <p:tnLst>
      <p:par>
        <p:cTn id="1" dur="indefinite" restart="never" nodeType="tmRoot"/>
      </p:par>
    </p:tnLst>
  </p:timing>
  <p:hf sldNum="0"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enter title</a:t>
            </a:r>
            <a:endParaRPr lang="en-US" dirty="0"/>
          </a:p>
        </p:txBody>
      </p:sp>
      <p:sp>
        <p:nvSpPr>
          <p:cNvPr id="9" name="Text Placeholder 8"/>
          <p:cNvSpPr>
            <a:spLocks noGrp="1"/>
          </p:cNvSpPr>
          <p:nvPr>
            <p:ph type="body" idx="1"/>
          </p:nvPr>
        </p:nvSpPr>
        <p:spPr>
          <a:xfrm>
            <a:off x="457200" y="1657351"/>
            <a:ext cx="8229600" cy="2937272"/>
          </a:xfrm>
          <a:prstGeom prst="rect">
            <a:avLst/>
          </a:prstGeom>
        </p:spPr>
        <p:txBody>
          <a:bodyPr vert="horz" lIns="91440" tIns="45720" rIns="91440" bIns="45720" rtlCol="0">
            <a:normAutofit/>
          </a:bodyPr>
          <a:lstStyle/>
          <a:p>
            <a:pPr lvl="0"/>
            <a:r>
              <a:rPr lang="en-US" dirty="0" smtClean="0"/>
              <a:t>Click to enter Content</a:t>
            </a:r>
          </a:p>
        </p:txBody>
      </p:sp>
      <p:sp>
        <p:nvSpPr>
          <p:cNvPr id="10" name="Date Placeholder 9"/>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FDDD464-8F08-443D-B8EE-A73F94C2529A}" type="datetime4">
              <a:rPr lang="en-US" smtClean="0"/>
              <a:t>November 12, 2021</a:t>
            </a:fld>
            <a:endParaRPr lang="en-US" dirty="0"/>
          </a:p>
        </p:txBody>
      </p:sp>
      <p:sp>
        <p:nvSpPr>
          <p:cNvPr id="6" name="Text Placeholder 8"/>
          <p:cNvSpPr txBox="1">
            <a:spLocks/>
          </p:cNvSpPr>
          <p:nvPr/>
        </p:nvSpPr>
        <p:spPr>
          <a:xfrm>
            <a:off x="457200" y="1118509"/>
            <a:ext cx="8229600" cy="514350"/>
          </a:xfrm>
          <a:prstGeom prst="rect">
            <a:avLst/>
          </a:prstGeom>
        </p:spPr>
        <p:txBody>
          <a:bodyPr vert="horz" lIns="91440" tIns="45720" rIns="91440" bIns="45720" rtlCol="0">
            <a:normAutofit fontScale="92500" lnSpcReduction="10000"/>
          </a:bodyPr>
          <a:lst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2712" indent="0" algn="ctr">
              <a:buNone/>
            </a:pPr>
            <a:r>
              <a:rPr lang="en-US" dirty="0" smtClean="0"/>
              <a:t>Click to enter Content</a:t>
            </a:r>
          </a:p>
        </p:txBody>
      </p:sp>
    </p:spTree>
    <p:extLst>
      <p:ext uri="{BB962C8B-B14F-4D97-AF65-F5344CB8AC3E}">
        <p14:creationId xmlns:p14="http://schemas.microsoft.com/office/powerpoint/2010/main" val="1647494266"/>
      </p:ext>
    </p:extLst>
  </p:cSld>
  <p:clrMap bg1="lt1" tx1="dk1" bg2="lt2" tx2="dk2" accent1="accent1" accent2="accent2" accent3="accent3" accent4="accent4" accent5="accent5" accent6="accent6" hlink="hlink" folHlink="folHlink"/>
  <p:sldLayoutIdLst>
    <p:sldLayoutId id="2147483730" r:id="rId1"/>
    <p:sldLayoutId id="2147483722" r:id="rId2"/>
    <p:sldLayoutId id="2147483723" r:id="rId3"/>
    <p:sldLayoutId id="2147483724" r:id="rId4"/>
    <p:sldLayoutId id="2147483725" r:id="rId5"/>
    <p:sldLayoutId id="2147483727" r:id="rId6"/>
    <p:sldLayoutId id="2147483728" r:id="rId7"/>
    <p:sldLayoutId id="2147483729" r:id="rId8"/>
    <p:sldLayoutId id="2147483726" r:id="rId9"/>
    <p:sldLayoutId id="2147483697" r:id="rId10"/>
    <p:sldLayoutId id="2147483708" r:id="rId11"/>
    <p:sldLayoutId id="2147483698" r:id="rId12"/>
    <p:sldLayoutId id="2147483707" r:id="rId13"/>
    <p:sldLayoutId id="2147483710" r:id="rId14"/>
    <p:sldLayoutId id="2147483699" r:id="rId15"/>
    <p:sldLayoutId id="2147483709" r:id="rId16"/>
    <p:sldLayoutId id="2147483700" r:id="rId17"/>
    <p:sldLayoutId id="2147483701" r:id="rId18"/>
    <p:sldLayoutId id="2147483719" r:id="rId19"/>
    <p:sldLayoutId id="2147483712" r:id="rId20"/>
    <p:sldLayoutId id="2147483718" r:id="rId21"/>
    <p:sldLayoutId id="2147483702" r:id="rId22"/>
    <p:sldLayoutId id="2147483720" r:id="rId23"/>
    <p:sldLayoutId id="2147483703" r:id="rId24"/>
    <p:sldLayoutId id="2147483705" r:id="rId25"/>
  </p:sldLayoutIdLst>
  <p:timing>
    <p:tnLst>
      <p:par>
        <p:cTn id="1" dur="indefinite" restart="never" nodeType="tmRoot"/>
      </p:par>
    </p:tnLst>
  </p:timing>
  <p:hf sldNum="0"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457200" indent="-344488" algn="l" defTabSz="914400"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75" indent="-396875" algn="l" defTabSz="914400"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38" indent="-347663" algn="l" defTabSz="914400"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63" indent="-339725" algn="l" defTabSz="914400"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800" indent="-287338" algn="l" defTabSz="914400"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enter title</a:t>
            </a:r>
            <a:endParaRPr lang="en-US" dirty="0"/>
          </a:p>
        </p:txBody>
      </p:sp>
      <p:sp>
        <p:nvSpPr>
          <p:cNvPr id="9" name="Text Placeholder 8"/>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enter Content</a:t>
            </a:r>
          </a:p>
        </p:txBody>
      </p:sp>
      <p:graphicFrame>
        <p:nvGraphicFramePr>
          <p:cNvPr id="2" name="Table 1"/>
          <p:cNvGraphicFramePr>
            <a:graphicFrameLocks noGrp="1"/>
          </p:cNvGraphicFramePr>
          <p:nvPr userDrawn="1">
            <p:extLst>
              <p:ext uri="{D42A27DB-BD31-4B8C-83A1-F6EECF244321}">
                <p14:modId xmlns:p14="http://schemas.microsoft.com/office/powerpoint/2010/main" val="487360229"/>
              </p:ext>
            </p:extLst>
          </p:nvPr>
        </p:nvGraphicFramePr>
        <p:xfrm>
          <a:off x="1676400" y="2038350"/>
          <a:ext cx="6096000" cy="111252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0840">
                <a:tc>
                  <a:txBody>
                    <a:bodyPr/>
                    <a:lstStyle/>
                    <a:p>
                      <a:endParaRPr lang="en-US" dirty="0"/>
                    </a:p>
                  </a:txBody>
                  <a:tcPr/>
                </a:tc>
                <a:tc>
                  <a:txBody>
                    <a:bodyPr/>
                    <a:lstStyle/>
                    <a:p>
                      <a:endParaRPr lang="en-US"/>
                    </a:p>
                  </a:txBody>
                  <a:tcPr/>
                </a:tc>
                <a:extLst>
                  <a:ext uri="{0D108BD9-81ED-4DB2-BD59-A6C34878D82A}">
                    <a16:rowId xmlns:a16="http://schemas.microsoft.com/office/drawing/2014/main" val="10000"/>
                  </a:ext>
                </a:extLst>
              </a:tr>
              <a:tr h="370840">
                <a:tc>
                  <a:txBody>
                    <a:bodyPr/>
                    <a:lstStyle/>
                    <a:p>
                      <a:endParaRPr lang="en-US"/>
                    </a:p>
                  </a:txBody>
                  <a:tcPr/>
                </a:tc>
                <a:tc>
                  <a:txBody>
                    <a:bodyPr/>
                    <a:lstStyle/>
                    <a:p>
                      <a:endParaRPr lang="en-US"/>
                    </a:p>
                  </a:txBody>
                  <a:tcPr/>
                </a:tc>
                <a:extLst>
                  <a:ext uri="{0D108BD9-81ED-4DB2-BD59-A6C34878D82A}">
                    <a16:rowId xmlns:a16="http://schemas.microsoft.com/office/drawing/2014/main" val="10001"/>
                  </a:ext>
                </a:extLst>
              </a:tr>
              <a:tr h="370840">
                <a:tc>
                  <a:txBody>
                    <a:bodyPr/>
                    <a:lstStyle/>
                    <a:p>
                      <a:endParaRPr lang="en-US"/>
                    </a:p>
                  </a:txBody>
                  <a:tcPr/>
                </a:tc>
                <a:tc>
                  <a:txBody>
                    <a:bodyPr/>
                    <a:lstStyle/>
                    <a:p>
                      <a:endParaRPr lang="en-US"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640800625"/>
      </p:ext>
    </p:extLst>
  </p:cSld>
  <p:clrMap bg1="lt1" tx1="dk1" bg2="lt2" tx2="dk2" accent1="accent1" accent2="accent2" accent3="accent3" accent4="accent4" accent5="accent5" accent6="accent6" hlink="hlink" folHlink="folHlink"/>
  <p:sldLayoutIdLst>
    <p:sldLayoutId id="2147483673" r:id="rId1"/>
    <p:sldLayoutId id="2147483706" r:id="rId2"/>
    <p:sldLayoutId id="2147483716" r:id="rId3"/>
    <p:sldLayoutId id="2147483717" r:id="rId4"/>
    <p:sldLayoutId id="2147483734" r:id="rId5"/>
    <p:sldLayoutId id="2147483735" r:id="rId6"/>
    <p:sldLayoutId id="2147483736" r:id="rId7"/>
  </p:sldLayoutIdLst>
  <p:timing>
    <p:tnLst>
      <p:par>
        <p:cTn id="1" dur="indefinite" restart="never" nodeType="tmRoot"/>
      </p:par>
    </p:tnLst>
  </p:timing>
  <p:hf sldNum="0" hdr="0" ftr="0" dt="0"/>
  <p:txStyles>
    <p:titleStyle>
      <a:lvl1pPr algn="ctr" defTabSz="914400" rtl="0" eaLnBrk="1" latinLnBrk="0" hangingPunct="1">
        <a:spcBef>
          <a:spcPct val="0"/>
        </a:spcBef>
        <a:buNone/>
        <a:defRPr sz="4400" b="1" kern="1200">
          <a:solidFill>
            <a:schemeClr val="tx1"/>
          </a:solidFill>
          <a:latin typeface="+mj-lt"/>
          <a:ea typeface="+mj-ea"/>
          <a:cs typeface="+mj-cs"/>
        </a:defRPr>
      </a:lvl1pPr>
    </p:titleStyle>
    <p:bodyStyle>
      <a:lvl1pPr marL="112712" indent="0" algn="ctr" defTabSz="914400" rtl="0" eaLnBrk="1" latinLnBrk="0" hangingPunct="1">
        <a:spcBef>
          <a:spcPct val="20000"/>
        </a:spcBef>
        <a:buClr>
          <a:srgbClr val="00B050"/>
        </a:buClr>
        <a:buFont typeface="Arial" panose="020B0604020202020204" pitchFamily="34" charset="0"/>
        <a:buNone/>
        <a:defRPr sz="3200" kern="1200">
          <a:solidFill>
            <a:schemeClr val="tx1"/>
          </a:solidFill>
          <a:latin typeface="+mn-lt"/>
          <a:ea typeface="+mn-ea"/>
          <a:cs typeface="+mn-cs"/>
        </a:defRPr>
      </a:lvl1pPr>
      <a:lvl2pPr marL="457200" indent="0" algn="ctr" defTabSz="914400" rtl="0" eaLnBrk="1" latinLnBrk="0" hangingPunct="1">
        <a:spcBef>
          <a:spcPct val="20000"/>
        </a:spcBef>
        <a:buClr>
          <a:srgbClr val="00B050"/>
        </a:buClr>
        <a:buSzPct val="60000"/>
        <a:buFont typeface="Wingdings" panose="05000000000000000000" pitchFamily="2" charset="2"/>
        <a:buNone/>
        <a:defRPr sz="3200" kern="1200">
          <a:solidFill>
            <a:schemeClr val="tx1"/>
          </a:solidFill>
          <a:latin typeface="+mn-lt"/>
          <a:ea typeface="+mn-ea"/>
          <a:cs typeface="+mn-cs"/>
        </a:defRPr>
      </a:lvl2pPr>
      <a:lvl3pPr marL="854075" indent="0" algn="ctr" defTabSz="914400" rtl="0" eaLnBrk="1" latinLnBrk="0" hangingPunct="1">
        <a:spcBef>
          <a:spcPct val="20000"/>
        </a:spcBef>
        <a:buClr>
          <a:srgbClr val="00B050"/>
        </a:buClr>
        <a:buSzPct val="85000"/>
        <a:buFont typeface="Courier New" panose="02070309020205020404" pitchFamily="49" charset="0"/>
        <a:buNone/>
        <a:defRPr sz="2800" kern="1200">
          <a:solidFill>
            <a:schemeClr val="tx1"/>
          </a:solidFill>
          <a:latin typeface="+mn-lt"/>
          <a:ea typeface="+mn-ea"/>
          <a:cs typeface="+mn-cs"/>
        </a:defRPr>
      </a:lvl3pPr>
      <a:lvl4pPr marL="1201738" indent="0" algn="ctr" defTabSz="914400" rtl="0" eaLnBrk="1" latinLnBrk="0" hangingPunct="1">
        <a:spcBef>
          <a:spcPct val="20000"/>
        </a:spcBef>
        <a:buClr>
          <a:srgbClr val="00B050"/>
        </a:buClr>
        <a:buSzPct val="80000"/>
        <a:buFont typeface="Wingdings" panose="05000000000000000000" pitchFamily="2" charset="2"/>
        <a:buNone/>
        <a:defRPr sz="2400" kern="1200">
          <a:solidFill>
            <a:schemeClr val="tx1"/>
          </a:solidFill>
          <a:latin typeface="+mn-lt"/>
          <a:ea typeface="+mn-ea"/>
          <a:cs typeface="+mn-cs"/>
        </a:defRPr>
      </a:lvl4pPr>
      <a:lvl5pPr marL="1541462" indent="0" algn="ctr" defTabSz="914400" rtl="0" eaLnBrk="1" latinLnBrk="0" hangingPunct="1">
        <a:spcBef>
          <a:spcPct val="20000"/>
        </a:spcBef>
        <a:buClr>
          <a:srgbClr val="00B050"/>
        </a:buClr>
        <a:buFont typeface="Arial" panose="020B0604020202020204" pitchFamily="34" charset="0"/>
        <a:buNone/>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enter title</a:t>
            </a:r>
            <a:endParaRPr lang="en-US" dirty="0"/>
          </a:p>
        </p:txBody>
      </p:sp>
      <p:sp>
        <p:nvSpPr>
          <p:cNvPr id="9" name="Text Placeholder 8"/>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enter Content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Date Placeholder 9"/>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FDDD464-8F08-443D-B8EE-A73F94C2529A}" type="datetime4">
              <a:rPr lang="en-US" smtClean="0"/>
              <a:t>November 12, 2021</a:t>
            </a:fld>
            <a:endParaRPr lang="en-US" dirty="0"/>
          </a:p>
        </p:txBody>
      </p:sp>
    </p:spTree>
    <p:extLst>
      <p:ext uri="{BB962C8B-B14F-4D97-AF65-F5344CB8AC3E}">
        <p14:creationId xmlns:p14="http://schemas.microsoft.com/office/powerpoint/2010/main" val="2104181854"/>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Lst>
  <p:timing>
    <p:tnLst>
      <p:par>
        <p:cTn id="1" dur="indefinite" restart="never" nodeType="tmRoot"/>
      </p:par>
    </p:tnLst>
  </p:timing>
  <p:hf sldNum="0" hdr="0" ftr="0" dt="0"/>
  <p:txStyles>
    <p:titleStyle>
      <a:lvl1pPr algn="ctr" defTabSz="914378" rtl="0" eaLnBrk="1" latinLnBrk="0" hangingPunct="1">
        <a:spcBef>
          <a:spcPct val="0"/>
        </a:spcBef>
        <a:buNone/>
        <a:defRPr sz="4400" b="1" kern="1200">
          <a:solidFill>
            <a:schemeClr val="tx1"/>
          </a:solidFill>
          <a:latin typeface="+mj-lt"/>
          <a:ea typeface="+mj-ea"/>
          <a:cs typeface="+mj-cs"/>
        </a:defRPr>
      </a:lvl1pPr>
    </p:titleStyle>
    <p:bodyStyle>
      <a:lvl1pPr marL="457189" indent="-344480" algn="l" defTabSz="914378" rtl="0" eaLnBrk="1" latinLnBrk="0" hangingPunct="1">
        <a:spcBef>
          <a:spcPct val="20000"/>
        </a:spcBef>
        <a:buClr>
          <a:srgbClr val="00B050"/>
        </a:buClr>
        <a:buFont typeface="Arial" panose="020B0604020202020204" pitchFamily="34" charset="0"/>
        <a:buChar char="•"/>
        <a:defRPr sz="3200" kern="1200">
          <a:solidFill>
            <a:schemeClr val="tx1"/>
          </a:solidFill>
          <a:latin typeface="+mn-lt"/>
          <a:ea typeface="+mn-ea"/>
          <a:cs typeface="+mn-cs"/>
        </a:defRPr>
      </a:lvl1pPr>
      <a:lvl2pPr marL="854054" indent="-396865" algn="l" defTabSz="914378" rtl="0" eaLnBrk="1" latinLnBrk="0" hangingPunct="1">
        <a:spcBef>
          <a:spcPct val="20000"/>
        </a:spcBef>
        <a:buClr>
          <a:srgbClr val="00B050"/>
        </a:buClr>
        <a:buSzPct val="60000"/>
        <a:buFont typeface="Wingdings" panose="05000000000000000000" pitchFamily="2" charset="2"/>
        <a:buChar char="q"/>
        <a:defRPr sz="3200" kern="1200">
          <a:solidFill>
            <a:schemeClr val="tx1"/>
          </a:solidFill>
          <a:latin typeface="+mn-lt"/>
          <a:ea typeface="+mn-ea"/>
          <a:cs typeface="+mn-cs"/>
        </a:defRPr>
      </a:lvl2pPr>
      <a:lvl3pPr marL="1201708" indent="-347654" algn="l" defTabSz="914378" rtl="0" eaLnBrk="1" latinLnBrk="0" hangingPunct="1">
        <a:spcBef>
          <a:spcPct val="20000"/>
        </a:spcBef>
        <a:buClr>
          <a:srgbClr val="00B050"/>
        </a:buClr>
        <a:buSzPct val="85000"/>
        <a:buFont typeface="Courier New" panose="02070309020205020404" pitchFamily="49" charset="0"/>
        <a:buChar char="o"/>
        <a:defRPr sz="2800" kern="1200">
          <a:solidFill>
            <a:schemeClr val="tx1"/>
          </a:solidFill>
          <a:latin typeface="+mn-lt"/>
          <a:ea typeface="+mn-ea"/>
          <a:cs typeface="+mn-cs"/>
        </a:defRPr>
      </a:lvl3pPr>
      <a:lvl4pPr marL="1541425" indent="-339716" algn="l" defTabSz="914378" rtl="0" eaLnBrk="1" latinLnBrk="0" hangingPunct="1">
        <a:spcBef>
          <a:spcPct val="20000"/>
        </a:spcBef>
        <a:buClr>
          <a:srgbClr val="00B050"/>
        </a:buClr>
        <a:buSzPct val="80000"/>
        <a:buFont typeface="Wingdings" panose="05000000000000000000" pitchFamily="2" charset="2"/>
        <a:buChar char="v"/>
        <a:defRPr sz="2400" kern="1200">
          <a:solidFill>
            <a:schemeClr val="tx1"/>
          </a:solidFill>
          <a:latin typeface="+mn-lt"/>
          <a:ea typeface="+mn-ea"/>
          <a:cs typeface="+mn-cs"/>
        </a:defRPr>
      </a:lvl4pPr>
      <a:lvl5pPr marL="1828754" indent="-287331" algn="l" defTabSz="914378" rtl="0" eaLnBrk="1" latinLnBrk="0" hangingPunct="1">
        <a:spcBef>
          <a:spcPct val="20000"/>
        </a:spcBef>
        <a:buClr>
          <a:srgbClr val="00B050"/>
        </a:buClr>
        <a:buFont typeface="Arial" panose="020B0604020202020204" pitchFamily="34" charset="0"/>
        <a:buChar char="•"/>
        <a:defRPr sz="24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5.xml"/><Relationship Id="rId4" Type="http://schemas.openxmlformats.org/officeDocument/2006/relationships/image" Target="../media/image6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hyperlink" Target="tel:573-526-4404" TargetMode="External"/><Relationship Id="rId2" Type="http://schemas.openxmlformats.org/officeDocument/2006/relationships/hyperlink" Target="tel:573-751-5739" TargetMode="External"/><Relationship Id="rId1" Type="http://schemas.openxmlformats.org/officeDocument/2006/relationships/slideLayout" Target="../slideLayouts/slideLayout51.xml"/><Relationship Id="rId4" Type="http://schemas.openxmlformats.org/officeDocument/2006/relationships/hyperlink" Target="mailto:specialeducation@dese.mo.gov"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Zoom Support Meeting Norms</a:t>
            </a:r>
            <a:endParaRPr lang="en-US" dirty="0"/>
          </a:p>
        </p:txBody>
      </p:sp>
      <p:sp>
        <p:nvSpPr>
          <p:cNvPr id="6" name="Content Placeholder 5"/>
          <p:cNvSpPr>
            <a:spLocks noGrp="1"/>
          </p:cNvSpPr>
          <p:nvPr>
            <p:ph sz="quarter" idx="10"/>
          </p:nvPr>
        </p:nvSpPr>
        <p:spPr/>
        <p:txBody>
          <a:bodyPr>
            <a:normAutofit fontScale="92500" lnSpcReduction="10000"/>
          </a:bodyPr>
          <a:lstStyle/>
          <a:p>
            <a:r>
              <a:rPr lang="en-US" dirty="0"/>
              <a:t>Mute unless you are speaking to the </a:t>
            </a:r>
            <a:r>
              <a:rPr lang="en-US" dirty="0" smtClean="0"/>
              <a:t>group</a:t>
            </a:r>
          </a:p>
          <a:p>
            <a:r>
              <a:rPr lang="en-US" dirty="0"/>
              <a:t>Use the chat to ask questions</a:t>
            </a:r>
          </a:p>
          <a:p>
            <a:r>
              <a:rPr lang="en-US" dirty="0"/>
              <a:t>Be professional and </a:t>
            </a:r>
            <a:r>
              <a:rPr lang="en-US" dirty="0" smtClean="0"/>
              <a:t>helpful</a:t>
            </a:r>
          </a:p>
          <a:p>
            <a:r>
              <a:rPr lang="en-US" dirty="0"/>
              <a:t>Be mindful when asking questions about specific situations - don't give out any information that could reveal the identity of a person with a disability</a:t>
            </a:r>
          </a:p>
          <a:p>
            <a:endParaRPr lang="en-US" dirty="0"/>
          </a:p>
        </p:txBody>
      </p:sp>
    </p:spTree>
    <p:extLst>
      <p:ext uri="{BB962C8B-B14F-4D97-AF65-F5344CB8AC3E}">
        <p14:creationId xmlns:p14="http://schemas.microsoft.com/office/powerpoint/2010/main" val="22500451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76200" y="2495550"/>
            <a:ext cx="9067800" cy="1569660"/>
          </a:xfrm>
        </p:spPr>
        <p:txBody>
          <a:bodyPr/>
          <a:lstStyle/>
          <a:p>
            <a:r>
              <a:rPr lang="en-US" sz="3200" dirty="0"/>
              <a:t>Myth:  Grades can be the only data source reviewed </a:t>
            </a:r>
            <a:r>
              <a:rPr lang="en-US" sz="3200" dirty="0" smtClean="0"/>
              <a:t>during </a:t>
            </a:r>
            <a:r>
              <a:rPr lang="en-US" sz="3200" dirty="0"/>
              <a:t>the Review of Existing Data process. </a:t>
            </a:r>
          </a:p>
        </p:txBody>
      </p:sp>
    </p:spTree>
    <p:extLst>
      <p:ext uri="{BB962C8B-B14F-4D97-AF65-F5344CB8AC3E}">
        <p14:creationId xmlns:p14="http://schemas.microsoft.com/office/powerpoint/2010/main" val="36920757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29200" y="3228976"/>
            <a:ext cx="1828800" cy="646331"/>
          </a:xfrm>
          <a:prstGeom prst="rect">
            <a:avLst/>
          </a:prstGeom>
          <a:noFill/>
        </p:spPr>
        <p:txBody>
          <a:bodyPr wrap="square" rtlCol="0">
            <a:spAutoFit/>
          </a:bodyPr>
          <a:lstStyle/>
          <a:p>
            <a:pPr algn="ctr"/>
            <a:r>
              <a:rPr lang="en-US" b="1" dirty="0">
                <a:solidFill>
                  <a:schemeClr val="bg1"/>
                </a:solidFill>
                <a:latin typeface="Calibri" panose="020F0502020204030204" pitchFamily="34" charset="0"/>
                <a:cs typeface="Calibri" panose="020F0502020204030204" pitchFamily="34" charset="0"/>
              </a:rPr>
              <a:t>   Observations </a:t>
            </a:r>
          </a:p>
          <a:p>
            <a:pPr algn="ctr"/>
            <a:r>
              <a:rPr lang="en-US" b="1" dirty="0">
                <a:solidFill>
                  <a:schemeClr val="bg1"/>
                </a:solidFill>
                <a:latin typeface="Calibri" panose="020F0502020204030204" pitchFamily="34" charset="0"/>
                <a:cs typeface="Calibri" panose="020F0502020204030204" pitchFamily="34" charset="0"/>
              </a:rPr>
              <a:t>by others</a:t>
            </a:r>
          </a:p>
        </p:txBody>
      </p:sp>
      <p:sp>
        <p:nvSpPr>
          <p:cNvPr id="6" name="TextBox 5"/>
          <p:cNvSpPr txBox="1"/>
          <p:nvPr/>
        </p:nvSpPr>
        <p:spPr>
          <a:xfrm>
            <a:off x="3771900" y="4000501"/>
            <a:ext cx="1600200" cy="646331"/>
          </a:xfrm>
          <a:prstGeom prst="rect">
            <a:avLst/>
          </a:prstGeom>
          <a:noFill/>
        </p:spPr>
        <p:txBody>
          <a:bodyPr wrap="square" rtlCol="0">
            <a:spAutoFit/>
          </a:bodyPr>
          <a:lstStyle/>
          <a:p>
            <a:pPr algn="ctr"/>
            <a:r>
              <a:rPr lang="en-US" b="1" dirty="0">
                <a:solidFill>
                  <a:schemeClr val="bg1"/>
                </a:solidFill>
                <a:latin typeface="Calibri" panose="020F0502020204030204" pitchFamily="34" charset="0"/>
                <a:cs typeface="Calibri" panose="020F0502020204030204" pitchFamily="34" charset="0"/>
              </a:rPr>
              <a:t>Classroom</a:t>
            </a:r>
          </a:p>
          <a:p>
            <a:pPr algn="ctr"/>
            <a:r>
              <a:rPr lang="en-US" b="1" dirty="0">
                <a:solidFill>
                  <a:schemeClr val="bg1"/>
                </a:solidFill>
                <a:latin typeface="Calibri" panose="020F0502020204030204" pitchFamily="34" charset="0"/>
                <a:cs typeface="Calibri" panose="020F0502020204030204" pitchFamily="34" charset="0"/>
              </a:rPr>
              <a:t> data</a:t>
            </a:r>
          </a:p>
        </p:txBody>
      </p:sp>
      <p:sp>
        <p:nvSpPr>
          <p:cNvPr id="5" name="Content Placeholder 4"/>
          <p:cNvSpPr>
            <a:spLocks noGrp="1"/>
          </p:cNvSpPr>
          <p:nvPr>
            <p:ph sz="quarter" idx="10"/>
          </p:nvPr>
        </p:nvSpPr>
        <p:spPr/>
        <p:txBody>
          <a:bodyPr/>
          <a:lstStyle/>
          <a:p>
            <a:r>
              <a:rPr lang="en-US" sz="2400" dirty="0"/>
              <a:t>Fact: The data reviewed </a:t>
            </a:r>
            <a:r>
              <a:rPr lang="en-US" sz="2400" b="1" dirty="0"/>
              <a:t>must</a:t>
            </a:r>
            <a:r>
              <a:rPr lang="en-US" sz="2400" dirty="0"/>
              <a:t> </a:t>
            </a:r>
            <a:r>
              <a:rPr lang="en-US" sz="2400" dirty="0" smtClean="0"/>
              <a:t>be relevant and come </a:t>
            </a:r>
            <a:r>
              <a:rPr lang="en-US" sz="2400" dirty="0"/>
              <a:t>from a variety of sources including evaluations and information provided by the parents of the child, current assessment data from the classroom, local and state assessments, grade/building/district benchmark assessment data, district dyslexia screening data, and classroom observations from teachers and related services providers. </a:t>
            </a:r>
          </a:p>
        </p:txBody>
      </p:sp>
      <p:sp>
        <p:nvSpPr>
          <p:cNvPr id="4" name="Title 3"/>
          <p:cNvSpPr>
            <a:spLocks noGrp="1"/>
          </p:cNvSpPr>
          <p:nvPr>
            <p:ph type="title"/>
          </p:nvPr>
        </p:nvSpPr>
        <p:spPr/>
        <p:txBody>
          <a:bodyPr>
            <a:normAutofit/>
          </a:bodyPr>
          <a:lstStyle/>
          <a:p>
            <a:endParaRPr lang="en-US" dirty="0"/>
          </a:p>
        </p:txBody>
      </p:sp>
    </p:spTree>
    <p:extLst>
      <p:ext uri="{BB962C8B-B14F-4D97-AF65-F5344CB8AC3E}">
        <p14:creationId xmlns:p14="http://schemas.microsoft.com/office/powerpoint/2010/main" val="36262186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29200" y="3228976"/>
            <a:ext cx="1828800" cy="646331"/>
          </a:xfrm>
          <a:prstGeom prst="rect">
            <a:avLst/>
          </a:prstGeom>
          <a:noFill/>
        </p:spPr>
        <p:txBody>
          <a:bodyPr wrap="square" rtlCol="0">
            <a:spAutoFit/>
          </a:bodyPr>
          <a:lstStyle/>
          <a:p>
            <a:pPr algn="ctr"/>
            <a:r>
              <a:rPr lang="en-US" b="1" dirty="0">
                <a:solidFill>
                  <a:schemeClr val="bg1"/>
                </a:solidFill>
                <a:latin typeface="Calibri" panose="020F0502020204030204" pitchFamily="34" charset="0"/>
                <a:cs typeface="Calibri" panose="020F0502020204030204" pitchFamily="34" charset="0"/>
              </a:rPr>
              <a:t>   Observations </a:t>
            </a:r>
          </a:p>
          <a:p>
            <a:pPr algn="ctr"/>
            <a:r>
              <a:rPr lang="en-US" b="1" dirty="0">
                <a:solidFill>
                  <a:schemeClr val="bg1"/>
                </a:solidFill>
                <a:latin typeface="Calibri" panose="020F0502020204030204" pitchFamily="34" charset="0"/>
                <a:cs typeface="Calibri" panose="020F0502020204030204" pitchFamily="34" charset="0"/>
              </a:rPr>
              <a:t>by others</a:t>
            </a:r>
          </a:p>
        </p:txBody>
      </p:sp>
      <p:sp>
        <p:nvSpPr>
          <p:cNvPr id="6" name="TextBox 5"/>
          <p:cNvSpPr txBox="1"/>
          <p:nvPr/>
        </p:nvSpPr>
        <p:spPr>
          <a:xfrm>
            <a:off x="3771900" y="4000501"/>
            <a:ext cx="1600200" cy="646331"/>
          </a:xfrm>
          <a:prstGeom prst="rect">
            <a:avLst/>
          </a:prstGeom>
          <a:noFill/>
        </p:spPr>
        <p:txBody>
          <a:bodyPr wrap="square" rtlCol="0">
            <a:spAutoFit/>
          </a:bodyPr>
          <a:lstStyle/>
          <a:p>
            <a:pPr algn="ctr"/>
            <a:r>
              <a:rPr lang="en-US" b="1" dirty="0">
                <a:solidFill>
                  <a:schemeClr val="bg1"/>
                </a:solidFill>
                <a:latin typeface="Calibri" panose="020F0502020204030204" pitchFamily="34" charset="0"/>
                <a:cs typeface="Calibri" panose="020F0502020204030204" pitchFamily="34" charset="0"/>
              </a:rPr>
              <a:t>Classroom</a:t>
            </a:r>
          </a:p>
          <a:p>
            <a:pPr algn="ctr"/>
            <a:r>
              <a:rPr lang="en-US" b="1" dirty="0">
                <a:solidFill>
                  <a:schemeClr val="bg1"/>
                </a:solidFill>
                <a:latin typeface="Calibri" panose="020F0502020204030204" pitchFamily="34" charset="0"/>
                <a:cs typeface="Calibri" panose="020F0502020204030204" pitchFamily="34" charset="0"/>
              </a:rPr>
              <a:t> data</a:t>
            </a:r>
          </a:p>
        </p:txBody>
      </p:sp>
      <p:sp>
        <p:nvSpPr>
          <p:cNvPr id="5" name="Content Placeholder 4"/>
          <p:cNvSpPr>
            <a:spLocks noGrp="1"/>
          </p:cNvSpPr>
          <p:nvPr>
            <p:ph sz="quarter" idx="10"/>
          </p:nvPr>
        </p:nvSpPr>
        <p:spPr/>
        <p:txBody>
          <a:bodyPr/>
          <a:lstStyle/>
          <a:p>
            <a:r>
              <a:rPr lang="en-US" sz="2400" dirty="0" smtClean="0"/>
              <a:t>Other </a:t>
            </a:r>
            <a:r>
              <a:rPr lang="en-US" sz="2400" dirty="0"/>
              <a:t>sources of information that should also be reviewed and documented could include: previous assessment/evaluation data, medical information and/or clinical diagnoses</a:t>
            </a:r>
            <a:r>
              <a:rPr lang="en-US" sz="2400" dirty="0" smtClean="0"/>
              <a:t>, social </a:t>
            </a:r>
            <a:r>
              <a:rPr lang="en-US" sz="2400" dirty="0"/>
              <a:t>history, discipline records, school nurse records, attendance, intervention progress monitoring data, unit/chapter/informal classroom assessment data, classroom based observation, observations by teachers and related service providers, grades, previous T</a:t>
            </a:r>
            <a:r>
              <a:rPr lang="en-US" sz="2400" dirty="0" smtClean="0"/>
              <a:t>itle </a:t>
            </a:r>
            <a:r>
              <a:rPr lang="en-US" sz="2400" dirty="0"/>
              <a:t>or at-risk services, </a:t>
            </a:r>
            <a:r>
              <a:rPr lang="en-US" sz="2400" dirty="0" smtClean="0"/>
              <a:t>previous </a:t>
            </a:r>
            <a:r>
              <a:rPr lang="en-US" sz="2400" dirty="0"/>
              <a:t>IEP goal progress monitoring data, etc</a:t>
            </a:r>
            <a:r>
              <a:rPr lang="en-US" sz="2400" dirty="0" smtClean="0"/>
              <a:t>. </a:t>
            </a:r>
            <a:endParaRPr lang="en-US" sz="2400" dirty="0"/>
          </a:p>
        </p:txBody>
      </p:sp>
      <p:sp>
        <p:nvSpPr>
          <p:cNvPr id="4" name="Title 3"/>
          <p:cNvSpPr>
            <a:spLocks noGrp="1"/>
          </p:cNvSpPr>
          <p:nvPr>
            <p:ph type="title"/>
          </p:nvPr>
        </p:nvSpPr>
        <p:spPr/>
        <p:txBody>
          <a:bodyPr>
            <a:normAutofit/>
          </a:bodyPr>
          <a:lstStyle/>
          <a:p>
            <a:endParaRPr lang="en-US" dirty="0"/>
          </a:p>
        </p:txBody>
      </p:sp>
    </p:spTree>
    <p:extLst>
      <p:ext uri="{BB962C8B-B14F-4D97-AF65-F5344CB8AC3E}">
        <p14:creationId xmlns:p14="http://schemas.microsoft.com/office/powerpoint/2010/main" val="2375126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29200" y="3228976"/>
            <a:ext cx="1828800" cy="646331"/>
          </a:xfrm>
          <a:prstGeom prst="rect">
            <a:avLst/>
          </a:prstGeom>
          <a:noFill/>
        </p:spPr>
        <p:txBody>
          <a:bodyPr wrap="square" rtlCol="0">
            <a:spAutoFit/>
          </a:bodyPr>
          <a:lstStyle/>
          <a:p>
            <a:pPr algn="ctr"/>
            <a:r>
              <a:rPr lang="en-US" b="1" dirty="0">
                <a:solidFill>
                  <a:schemeClr val="bg1"/>
                </a:solidFill>
                <a:latin typeface="Calibri" panose="020F0502020204030204" pitchFamily="34" charset="0"/>
                <a:cs typeface="Calibri" panose="020F0502020204030204" pitchFamily="34" charset="0"/>
              </a:rPr>
              <a:t>   Observations </a:t>
            </a:r>
          </a:p>
          <a:p>
            <a:pPr algn="ctr"/>
            <a:r>
              <a:rPr lang="en-US" b="1" dirty="0">
                <a:solidFill>
                  <a:schemeClr val="bg1"/>
                </a:solidFill>
                <a:latin typeface="Calibri" panose="020F0502020204030204" pitchFamily="34" charset="0"/>
                <a:cs typeface="Calibri" panose="020F0502020204030204" pitchFamily="34" charset="0"/>
              </a:rPr>
              <a:t>by others</a:t>
            </a:r>
          </a:p>
        </p:txBody>
      </p:sp>
      <p:sp>
        <p:nvSpPr>
          <p:cNvPr id="6" name="TextBox 5"/>
          <p:cNvSpPr txBox="1"/>
          <p:nvPr/>
        </p:nvSpPr>
        <p:spPr>
          <a:xfrm>
            <a:off x="3771900" y="4000501"/>
            <a:ext cx="1600200" cy="646331"/>
          </a:xfrm>
          <a:prstGeom prst="rect">
            <a:avLst/>
          </a:prstGeom>
          <a:noFill/>
        </p:spPr>
        <p:txBody>
          <a:bodyPr wrap="square" rtlCol="0">
            <a:spAutoFit/>
          </a:bodyPr>
          <a:lstStyle/>
          <a:p>
            <a:pPr algn="ctr"/>
            <a:r>
              <a:rPr lang="en-US" b="1" dirty="0">
                <a:solidFill>
                  <a:schemeClr val="bg1"/>
                </a:solidFill>
                <a:latin typeface="Calibri" panose="020F0502020204030204" pitchFamily="34" charset="0"/>
                <a:cs typeface="Calibri" panose="020F0502020204030204" pitchFamily="34" charset="0"/>
              </a:rPr>
              <a:t>Classroom</a:t>
            </a:r>
          </a:p>
          <a:p>
            <a:pPr algn="ctr"/>
            <a:r>
              <a:rPr lang="en-US" b="1" dirty="0">
                <a:solidFill>
                  <a:schemeClr val="bg1"/>
                </a:solidFill>
                <a:latin typeface="Calibri" panose="020F0502020204030204" pitchFamily="34" charset="0"/>
                <a:cs typeface="Calibri" panose="020F0502020204030204" pitchFamily="34" charset="0"/>
              </a:rPr>
              <a:t> data</a:t>
            </a:r>
          </a:p>
        </p:txBody>
      </p:sp>
      <p:sp>
        <p:nvSpPr>
          <p:cNvPr id="5" name="Content Placeholder 4"/>
          <p:cNvSpPr>
            <a:spLocks noGrp="1"/>
          </p:cNvSpPr>
          <p:nvPr>
            <p:ph sz="quarter" idx="10"/>
          </p:nvPr>
        </p:nvSpPr>
        <p:spPr/>
        <p:txBody>
          <a:bodyPr/>
          <a:lstStyle/>
          <a:p>
            <a:r>
              <a:rPr lang="en-US" sz="2400" dirty="0" smtClean="0"/>
              <a:t>When documenting </a:t>
            </a:r>
            <a:r>
              <a:rPr lang="en-US" sz="2400" dirty="0"/>
              <a:t>these data sources on the Review of Existing Data form, you should include more than just assessment scores or grades. You need to describe the data being reviewed in enough detail that the team can determine the educational relevance of the data being reported. </a:t>
            </a:r>
            <a:endParaRPr lang="en-US" sz="2400" dirty="0" smtClean="0"/>
          </a:p>
          <a:p>
            <a:pPr lvl="1"/>
            <a:r>
              <a:rPr lang="en-US" sz="2000" dirty="0" smtClean="0"/>
              <a:t>For </a:t>
            </a:r>
            <a:r>
              <a:rPr lang="en-US" sz="2000" dirty="0"/>
              <a:t>example, dates of assessment or observations, dates of significant events such as health, medical, school district transfers, intervention sessions or discipline infractions, names of assessments (in non-abbreviated format), along with a brief explanation of any scores reported should be documented on the Review of Existing Data form.</a:t>
            </a:r>
          </a:p>
        </p:txBody>
      </p:sp>
      <p:sp>
        <p:nvSpPr>
          <p:cNvPr id="4" name="Title 3"/>
          <p:cNvSpPr>
            <a:spLocks noGrp="1"/>
          </p:cNvSpPr>
          <p:nvPr>
            <p:ph type="title"/>
          </p:nvPr>
        </p:nvSpPr>
        <p:spPr/>
        <p:txBody>
          <a:bodyPr>
            <a:normAutofit/>
          </a:bodyPr>
          <a:lstStyle/>
          <a:p>
            <a:endParaRPr lang="en-US" dirty="0"/>
          </a:p>
        </p:txBody>
      </p:sp>
    </p:spTree>
    <p:extLst>
      <p:ext uri="{BB962C8B-B14F-4D97-AF65-F5344CB8AC3E}">
        <p14:creationId xmlns:p14="http://schemas.microsoft.com/office/powerpoint/2010/main" val="35128960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228602" y="543847"/>
            <a:ext cx="5022056" cy="800100"/>
          </a:xfrm>
        </p:spPr>
        <p:txBody>
          <a:bodyPr/>
          <a:lstStyle/>
          <a:p>
            <a:r>
              <a:rPr lang="en-US" altLang="en-US" sz="2700" dirty="0"/>
              <a:t>Poor </a:t>
            </a:r>
            <a:r>
              <a:rPr lang="en-US" altLang="en-US" sz="2700" dirty="0" smtClean="0"/>
              <a:t>Example of RED Section</a:t>
            </a:r>
            <a:endParaRPr lang="en-US" altLang="en-US" sz="2700" dirty="0"/>
          </a:p>
        </p:txBody>
      </p:sp>
      <p:sp>
        <p:nvSpPr>
          <p:cNvPr id="2" name="Content Placeholder 1">
            <a:extLst>
              <a:ext uri="{FF2B5EF4-FFF2-40B4-BE49-F238E27FC236}">
                <a16:creationId xmlns:a16="http://schemas.microsoft.com/office/drawing/2014/main" id="{20A06279-5189-4723-B07D-099AA7CE3A75}"/>
              </a:ext>
            </a:extLst>
          </p:cNvPr>
          <p:cNvSpPr>
            <a:spLocks noGrp="1"/>
          </p:cNvSpPr>
          <p:nvPr>
            <p:ph sz="quarter" idx="10"/>
          </p:nvPr>
        </p:nvSpPr>
        <p:spPr/>
        <p:txBody>
          <a:bodyPr/>
          <a:lstStyle/>
          <a:p>
            <a:endParaRPr lang="en-US" dirty="0"/>
          </a:p>
        </p:txBody>
      </p:sp>
      <p:pic>
        <p:nvPicPr>
          <p:cNvPr id="48131" name="Picture 2"/>
          <p:cNvPicPr>
            <a:picLocks noChangeAspect="1" noChangeArrowheads="1"/>
          </p:cNvPicPr>
          <p:nvPr/>
        </p:nvPicPr>
        <p:blipFill>
          <a:blip r:embed="rId3">
            <a:extLst>
              <a:ext uri="{28A0092B-C50C-407E-A947-70E740481C1C}">
                <a14:useLocalDpi xmlns:a14="http://schemas.microsoft.com/office/drawing/2010/main" val="0"/>
              </a:ext>
            </a:extLst>
          </a:blip>
          <a:srcRect l="21608" t="27612" r="25421" b="27798"/>
          <a:stretch>
            <a:fillRect/>
          </a:stretch>
        </p:blipFill>
        <p:spPr bwMode="auto">
          <a:xfrm>
            <a:off x="228602" y="1333500"/>
            <a:ext cx="6641306" cy="3600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5653484"/>
      </p:ext>
    </p:extLst>
  </p:cSld>
  <p:clrMapOvr>
    <a:masterClrMapping/>
  </p:clrMapOvr>
  <p:transition>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noAutofit/>
          </a:bodyPr>
          <a:lstStyle/>
          <a:p>
            <a:r>
              <a:rPr lang="en-US" sz="2100" dirty="0">
                <a:cs typeface="Aparajita" panose="020B0604020202020204" pitchFamily="34" charset="0"/>
              </a:rPr>
              <a:t>“According to teacher reports, Johnnie’s fine motor skills appear to be commensurate with his peers. He is able to color within boundaries, cut with scissors and form letters correctly using a pencil. Johnnie’s parents do not report any concerns in the fine motor area.”</a:t>
            </a:r>
          </a:p>
          <a:p>
            <a:r>
              <a:rPr lang="en-US" sz="2100" dirty="0">
                <a:cs typeface="Aparajita" panose="020B0604020202020204" pitchFamily="34" charset="0"/>
              </a:rPr>
              <a:t>“According to file review, Emily’s general health is good. She has no chronic conditions and takes no medications on a regular basis. Parents report that Emily had RSV at age 3, but no lasting complications have been reported.”</a:t>
            </a:r>
          </a:p>
        </p:txBody>
      </p:sp>
      <p:sp>
        <p:nvSpPr>
          <p:cNvPr id="2" name="Title 1"/>
          <p:cNvSpPr>
            <a:spLocks noGrp="1"/>
          </p:cNvSpPr>
          <p:nvPr>
            <p:ph type="title"/>
          </p:nvPr>
        </p:nvSpPr>
        <p:spPr/>
        <p:txBody>
          <a:bodyPr>
            <a:normAutofit/>
          </a:bodyPr>
          <a:lstStyle/>
          <a:p>
            <a:r>
              <a:rPr lang="en-US" b="1" dirty="0" smtClean="0"/>
              <a:t>Section Examples in Narrative Form:</a:t>
            </a:r>
            <a:endParaRPr lang="en-US" b="1" dirty="0"/>
          </a:p>
        </p:txBody>
      </p:sp>
    </p:spTree>
    <p:extLst>
      <p:ext uri="{BB962C8B-B14F-4D97-AF65-F5344CB8AC3E}">
        <p14:creationId xmlns:p14="http://schemas.microsoft.com/office/powerpoint/2010/main" val="5074880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noAutofit/>
          </a:bodyPr>
          <a:lstStyle/>
          <a:p>
            <a:r>
              <a:rPr lang="en-US" sz="2700" dirty="0">
                <a:latin typeface="Aparajita" panose="020B0604020202020204" pitchFamily="34" charset="0"/>
                <a:cs typeface="Aparajita" panose="020B0604020202020204" pitchFamily="34" charset="0"/>
              </a:rPr>
              <a:t>“According to file review, Max has never been administered a formal cognitive assessment. Max’s 2</a:t>
            </a:r>
            <a:r>
              <a:rPr lang="en-US" sz="2700" baseline="30000" dirty="0">
                <a:latin typeface="Aparajita" panose="020B0604020202020204" pitchFamily="34" charset="0"/>
                <a:cs typeface="Aparajita" panose="020B0604020202020204" pitchFamily="34" charset="0"/>
              </a:rPr>
              <a:t>nd</a:t>
            </a:r>
            <a:r>
              <a:rPr lang="en-US" sz="2700" dirty="0">
                <a:latin typeface="Aparajita" panose="020B0604020202020204" pitchFamily="34" charset="0"/>
                <a:cs typeface="Aparajita" panose="020B0604020202020204" pitchFamily="34" charset="0"/>
              </a:rPr>
              <a:t> grade teacher reports that Max’s reasoning and problem-solving abilities appear commensurate with his classmates.  He is able to generalize learned skills from one area to another. Parents do not report concerns in the cognitive area.”</a:t>
            </a:r>
          </a:p>
        </p:txBody>
      </p:sp>
      <p:sp>
        <p:nvSpPr>
          <p:cNvPr id="2" name="Title 1"/>
          <p:cNvSpPr>
            <a:spLocks noGrp="1"/>
          </p:cNvSpPr>
          <p:nvPr>
            <p:ph type="title"/>
          </p:nvPr>
        </p:nvSpPr>
        <p:spPr/>
        <p:txBody>
          <a:bodyPr>
            <a:normAutofit/>
          </a:bodyPr>
          <a:lstStyle/>
          <a:p>
            <a:r>
              <a:rPr lang="en-US" dirty="0" smtClean="0"/>
              <a:t>Section Examples </a:t>
            </a:r>
            <a:r>
              <a:rPr lang="en-US" dirty="0"/>
              <a:t>in Narrative Form:</a:t>
            </a:r>
          </a:p>
        </p:txBody>
      </p:sp>
    </p:spTree>
    <p:extLst>
      <p:ext uri="{BB962C8B-B14F-4D97-AF65-F5344CB8AC3E}">
        <p14:creationId xmlns:p14="http://schemas.microsoft.com/office/powerpoint/2010/main" val="4459424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Best Practice Example for the Academic Section</a:t>
            </a:r>
            <a:endParaRPr lang="en-US" dirty="0"/>
          </a:p>
        </p:txBody>
      </p:sp>
      <p:pic>
        <p:nvPicPr>
          <p:cNvPr id="6" name="Picture 5"/>
          <p:cNvPicPr>
            <a:picLocks noChangeAspect="1"/>
          </p:cNvPicPr>
          <p:nvPr/>
        </p:nvPicPr>
        <p:blipFill>
          <a:blip r:embed="rId2"/>
          <a:stretch>
            <a:fillRect/>
          </a:stretch>
        </p:blipFill>
        <p:spPr>
          <a:xfrm>
            <a:off x="609600" y="1885950"/>
            <a:ext cx="8105152" cy="1600200"/>
          </a:xfrm>
          <a:prstGeom prst="rect">
            <a:avLst/>
          </a:prstGeom>
        </p:spPr>
      </p:pic>
    </p:spTree>
    <p:extLst>
      <p:ext uri="{BB962C8B-B14F-4D97-AF65-F5344CB8AC3E}">
        <p14:creationId xmlns:p14="http://schemas.microsoft.com/office/powerpoint/2010/main" val="38659542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334000" y="3333750"/>
            <a:ext cx="1600200"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642020" y="3333750"/>
            <a:ext cx="225919" cy="7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stretch>
            <a:fillRect/>
          </a:stretch>
        </p:blipFill>
        <p:spPr>
          <a:xfrm>
            <a:off x="302020" y="514350"/>
            <a:ext cx="8384780" cy="4040028"/>
          </a:xfrm>
          <a:prstGeom prst="rect">
            <a:avLst/>
          </a:prstGeom>
        </p:spPr>
      </p:pic>
    </p:spTree>
    <p:extLst>
      <p:ext uri="{BB962C8B-B14F-4D97-AF65-F5344CB8AC3E}">
        <p14:creationId xmlns:p14="http://schemas.microsoft.com/office/powerpoint/2010/main" val="579635869"/>
      </p:ext>
    </p:extLst>
  </p:cSld>
  <p:clrMapOvr>
    <a:masterClrMapping/>
  </p:clrMapOvr>
  <p:transition>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066800" y="285750"/>
            <a:ext cx="7239000" cy="4654185"/>
          </a:xfrm>
          <a:prstGeom prst="rect">
            <a:avLst/>
          </a:prstGeom>
        </p:spPr>
      </p:pic>
    </p:spTree>
    <p:extLst>
      <p:ext uri="{BB962C8B-B14F-4D97-AF65-F5344CB8AC3E}">
        <p14:creationId xmlns:p14="http://schemas.microsoft.com/office/powerpoint/2010/main" val="3690388454"/>
      </p:ext>
    </p:extLst>
  </p:cSld>
  <p:clrMapOvr>
    <a:masterClrMapping/>
  </p:clrMapOvr>
  <p:transition>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of Existing Data</a:t>
            </a:r>
            <a:endParaRPr lang="en-US" dirty="0"/>
          </a:p>
        </p:txBody>
      </p:sp>
      <p:sp>
        <p:nvSpPr>
          <p:cNvPr id="3" name="Text Placeholder 2"/>
          <p:cNvSpPr>
            <a:spLocks noGrp="1"/>
          </p:cNvSpPr>
          <p:nvPr>
            <p:ph type="body" sz="quarter" idx="10"/>
          </p:nvPr>
        </p:nvSpPr>
        <p:spPr>
          <a:xfrm>
            <a:off x="152400" y="3028950"/>
            <a:ext cx="1981200" cy="342900"/>
          </a:xfrm>
        </p:spPr>
        <p:txBody>
          <a:bodyPr/>
          <a:lstStyle/>
          <a:p>
            <a:r>
              <a:rPr lang="en-US" dirty="0" smtClean="0"/>
              <a:t>October 7, 2021</a:t>
            </a:r>
            <a:endParaRPr lang="en-US" dirty="0"/>
          </a:p>
        </p:txBody>
      </p:sp>
      <p:sp>
        <p:nvSpPr>
          <p:cNvPr id="4" name="Text Placeholder 3"/>
          <p:cNvSpPr>
            <a:spLocks noGrp="1"/>
          </p:cNvSpPr>
          <p:nvPr>
            <p:ph type="body" sz="quarter" idx="11"/>
          </p:nvPr>
        </p:nvSpPr>
        <p:spPr/>
        <p:txBody>
          <a:bodyPr/>
          <a:lstStyle/>
          <a:p>
            <a:r>
              <a:rPr lang="en-US" dirty="0" smtClean="0"/>
              <a:t>Compliance Team</a:t>
            </a:r>
            <a:endParaRPr lang="en-US" dirty="0"/>
          </a:p>
        </p:txBody>
      </p:sp>
    </p:spTree>
    <p:extLst>
      <p:ext uri="{BB962C8B-B14F-4D97-AF65-F5344CB8AC3E}">
        <p14:creationId xmlns:p14="http://schemas.microsoft.com/office/powerpoint/2010/main" val="39365835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719695-0C4A-4BFB-B11C-4FF45058E828}"/>
              </a:ext>
            </a:extLst>
          </p:cNvPr>
          <p:cNvSpPr>
            <a:spLocks noGrp="1"/>
          </p:cNvSpPr>
          <p:nvPr>
            <p:ph sz="quarter" idx="10"/>
          </p:nvPr>
        </p:nvSpPr>
        <p:spPr/>
        <p:txBody>
          <a:bodyPr>
            <a:normAutofit fontScale="70000" lnSpcReduction="20000"/>
          </a:bodyPr>
          <a:lstStyle/>
          <a:p>
            <a:r>
              <a:rPr lang="en-US" dirty="0"/>
              <a:t>Wide range of data is gathered, analyzed, and examined by all team members</a:t>
            </a:r>
          </a:p>
          <a:p>
            <a:r>
              <a:rPr lang="en-US" dirty="0"/>
              <a:t>Data is clearly documented on RED in a manner that is understandable to all team members, including parents (explain test scores, avoid acronyms)</a:t>
            </a:r>
          </a:p>
          <a:p>
            <a:r>
              <a:rPr lang="en-US" dirty="0"/>
              <a:t>Multiple sources of data provided by various team members are present for each section</a:t>
            </a:r>
          </a:p>
          <a:p>
            <a:r>
              <a:rPr lang="en-US" dirty="0"/>
              <a:t>Critical problem-solving discussions lead to in depth analysis of what additional assessment data needs to be gathered (if any) to fully meet all of the purposes of RED</a:t>
            </a:r>
          </a:p>
        </p:txBody>
      </p:sp>
      <p:sp>
        <p:nvSpPr>
          <p:cNvPr id="2" name="Title 1">
            <a:extLst>
              <a:ext uri="{FF2B5EF4-FFF2-40B4-BE49-F238E27FC236}">
                <a16:creationId xmlns:a16="http://schemas.microsoft.com/office/drawing/2014/main" id="{11D07AC8-CBBF-49E9-AE57-1AFE2ECA5771}"/>
              </a:ext>
            </a:extLst>
          </p:cNvPr>
          <p:cNvSpPr>
            <a:spLocks noGrp="1"/>
          </p:cNvSpPr>
          <p:nvPr>
            <p:ph type="title"/>
          </p:nvPr>
        </p:nvSpPr>
        <p:spPr/>
        <p:txBody>
          <a:bodyPr>
            <a:normAutofit/>
          </a:bodyPr>
          <a:lstStyle/>
          <a:p>
            <a:r>
              <a:rPr lang="en-US" b="1" dirty="0"/>
              <a:t>Characteristics of a Strong RED</a:t>
            </a:r>
          </a:p>
        </p:txBody>
      </p:sp>
    </p:spTree>
    <p:extLst>
      <p:ext uri="{BB962C8B-B14F-4D97-AF65-F5344CB8AC3E}">
        <p14:creationId xmlns:p14="http://schemas.microsoft.com/office/powerpoint/2010/main" val="41804234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noAutofit/>
          </a:bodyPr>
          <a:lstStyle/>
          <a:p>
            <a:r>
              <a:rPr lang="en-US" sz="2400" dirty="0">
                <a:latin typeface="Aparajita" panose="020B0604020202020204" pitchFamily="34" charset="0"/>
                <a:cs typeface="Aparajita" panose="020B0604020202020204" pitchFamily="34" charset="0"/>
              </a:rPr>
              <a:t>Involve general education teachers early and often!</a:t>
            </a:r>
          </a:p>
          <a:p>
            <a:r>
              <a:rPr lang="en-US" sz="2400" dirty="0">
                <a:latin typeface="Aparajita" panose="020B0604020202020204" pitchFamily="34" charset="0"/>
                <a:cs typeface="Aparajita" panose="020B0604020202020204" pitchFamily="34" charset="0"/>
              </a:rPr>
              <a:t>Use standardized checklists to determine possible academic skill deficits…</a:t>
            </a:r>
          </a:p>
          <a:p>
            <a:r>
              <a:rPr lang="en-US" sz="2400" dirty="0">
                <a:latin typeface="Aparajita" panose="020B0604020202020204" pitchFamily="34" charset="0"/>
                <a:cs typeface="Aparajita" panose="020B0604020202020204" pitchFamily="34" charset="0"/>
              </a:rPr>
              <a:t>But don’t rely solely on checklists – INTERVIEW TEACHERS and ask lots of questions. Puzzles are often solved using the informal observation information that checklists can’t provide.</a:t>
            </a:r>
          </a:p>
          <a:p>
            <a:endParaRPr lang="en-US" sz="2400" dirty="0">
              <a:latin typeface="Aparajita" panose="020B0604020202020204" pitchFamily="34" charset="0"/>
              <a:cs typeface="Aparajita" panose="020B0604020202020204" pitchFamily="34" charset="0"/>
            </a:endParaRPr>
          </a:p>
          <a:p>
            <a:endParaRPr lang="en-US" sz="2250" dirty="0"/>
          </a:p>
        </p:txBody>
      </p:sp>
      <p:sp>
        <p:nvSpPr>
          <p:cNvPr id="2" name="Title 1"/>
          <p:cNvSpPr>
            <a:spLocks noGrp="1"/>
          </p:cNvSpPr>
          <p:nvPr>
            <p:ph type="title"/>
          </p:nvPr>
        </p:nvSpPr>
        <p:spPr/>
        <p:txBody>
          <a:bodyPr/>
          <a:lstStyle/>
          <a:p>
            <a:r>
              <a:rPr lang="en-US" dirty="0" smtClean="0"/>
              <a:t>Helpful Tips	</a:t>
            </a:r>
            <a:endParaRPr lang="en-US" dirty="0"/>
          </a:p>
        </p:txBody>
      </p:sp>
      <p:pic>
        <p:nvPicPr>
          <p:cNvPr id="1026" name="Picture 2" descr="C:\Users\mckenziej\AppData\Local\Microsoft\Windows\Temporary Internet Files\Content.IE5\2IPXH5PV\MC90007086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4171950"/>
            <a:ext cx="1107443" cy="1085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25801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noAutofit/>
          </a:bodyPr>
          <a:lstStyle/>
          <a:p>
            <a:r>
              <a:rPr lang="en-US" sz="2400" dirty="0">
                <a:latin typeface="Aparajita" panose="020B0604020202020204" pitchFamily="34" charset="0"/>
                <a:cs typeface="Aparajita" panose="020B0604020202020204" pitchFamily="34" charset="0"/>
              </a:rPr>
              <a:t>Person completing the RED is not specific enough when documenting information gained and what was learned from that information</a:t>
            </a:r>
          </a:p>
          <a:p>
            <a:endParaRPr lang="en-US" sz="2400" dirty="0">
              <a:latin typeface="Aparajita" panose="020B0604020202020204" pitchFamily="34" charset="0"/>
              <a:cs typeface="Aparajita" panose="020B0604020202020204" pitchFamily="34" charset="0"/>
            </a:endParaRPr>
          </a:p>
          <a:p>
            <a:r>
              <a:rPr lang="en-US" sz="2400" dirty="0">
                <a:latin typeface="Aparajita" panose="020B0604020202020204" pitchFamily="34" charset="0"/>
                <a:cs typeface="Aparajita" panose="020B0604020202020204" pitchFamily="34" charset="0"/>
              </a:rPr>
              <a:t>“No concerns”</a:t>
            </a:r>
          </a:p>
          <a:p>
            <a:endParaRPr lang="en-US" sz="2400" dirty="0">
              <a:latin typeface="Aparajita" panose="020B0604020202020204" pitchFamily="34" charset="0"/>
              <a:cs typeface="Aparajita" panose="020B0604020202020204" pitchFamily="34" charset="0"/>
            </a:endParaRPr>
          </a:p>
          <a:p>
            <a:r>
              <a:rPr lang="en-US" sz="2400" dirty="0">
                <a:latin typeface="Aparajita" panose="020B0604020202020204" pitchFamily="34" charset="0"/>
                <a:cs typeface="Aparajita" panose="020B0604020202020204" pitchFamily="34" charset="0"/>
              </a:rPr>
              <a:t>“N/A”</a:t>
            </a:r>
          </a:p>
        </p:txBody>
      </p:sp>
      <p:sp>
        <p:nvSpPr>
          <p:cNvPr id="2" name="Title 1"/>
          <p:cNvSpPr>
            <a:spLocks noGrp="1"/>
          </p:cNvSpPr>
          <p:nvPr>
            <p:ph type="title"/>
          </p:nvPr>
        </p:nvSpPr>
        <p:spPr/>
        <p:txBody>
          <a:bodyPr>
            <a:normAutofit/>
          </a:bodyPr>
          <a:lstStyle/>
          <a:p>
            <a:r>
              <a:rPr lang="en-US" dirty="0" smtClean="0"/>
              <a:t>The Main </a:t>
            </a:r>
            <a:r>
              <a:rPr lang="en-US" dirty="0"/>
              <a:t>M</a:t>
            </a:r>
            <a:r>
              <a:rPr lang="en-US" dirty="0" smtClean="0"/>
              <a:t>istake on REDs:</a:t>
            </a:r>
            <a:endParaRPr lang="en-US" dirty="0"/>
          </a:p>
        </p:txBody>
      </p:sp>
      <p:pic>
        <p:nvPicPr>
          <p:cNvPr id="5122" name="Picture 2" descr="C:\Users\mckenziej\AppData\Local\Microsoft\Windows\Temporary Internet Files\Content.IE5\FGEZPQO1\MC900056201[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72200" y="2903676"/>
            <a:ext cx="1461643" cy="1806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75939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0" y="2485574"/>
            <a:ext cx="9144000" cy="1557349"/>
          </a:xfrm>
        </p:spPr>
        <p:txBody>
          <a:bodyPr/>
          <a:lstStyle/>
          <a:p>
            <a:r>
              <a:rPr lang="en-US" sz="2800" dirty="0"/>
              <a:t>MYTH: The LEA must provide the parents with </a:t>
            </a:r>
            <a:endParaRPr lang="en-US" sz="2800" dirty="0" smtClean="0"/>
          </a:p>
          <a:p>
            <a:r>
              <a:rPr lang="en-US" sz="2800" dirty="0" smtClean="0"/>
              <a:t>two </a:t>
            </a:r>
            <a:r>
              <a:rPr lang="en-US" sz="2800" dirty="0"/>
              <a:t>10-day Notifications of Meeting to </a:t>
            </a:r>
            <a:endParaRPr lang="en-US" sz="2800" dirty="0" smtClean="0"/>
          </a:p>
          <a:p>
            <a:r>
              <a:rPr lang="en-US" sz="2800" dirty="0" smtClean="0"/>
              <a:t>conduct </a:t>
            </a:r>
            <a:r>
              <a:rPr lang="en-US" sz="2800" dirty="0"/>
              <a:t>the Review of Existing Data</a:t>
            </a:r>
          </a:p>
        </p:txBody>
      </p:sp>
    </p:spTree>
    <p:extLst>
      <p:ext uri="{BB962C8B-B14F-4D97-AF65-F5344CB8AC3E}">
        <p14:creationId xmlns:p14="http://schemas.microsoft.com/office/powerpoint/2010/main" val="23664529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52400" y="1352550"/>
            <a:ext cx="8839200" cy="3581400"/>
          </a:xfrm>
        </p:spPr>
        <p:txBody>
          <a:bodyPr/>
          <a:lstStyle/>
          <a:p>
            <a:r>
              <a:rPr lang="en-US" sz="2400" dirty="0"/>
              <a:t>FACT: A Review of Existing Data may be conducted with or without a meeting. IDEA provides some flexibility as to how IEP teams can complete the Review of Existing Data. </a:t>
            </a:r>
            <a:endParaRPr lang="en-US" sz="2400" dirty="0" smtClean="0"/>
          </a:p>
          <a:p>
            <a:r>
              <a:rPr lang="en-US" sz="2400" dirty="0" smtClean="0"/>
              <a:t>A </a:t>
            </a:r>
            <a:r>
              <a:rPr lang="en-US" sz="2400" dirty="0"/>
              <a:t>Review of Existing Data can be conducted through a meeting in which all required participants meet to review all the existing data on the child. Or, a Review of Existing Data can be conducted without holding a meeting. Instead of holding a meeting to conduct a Review of Existing Data all required participants can confer regarding the existing data on the child.</a:t>
            </a:r>
          </a:p>
        </p:txBody>
      </p:sp>
      <p:sp>
        <p:nvSpPr>
          <p:cNvPr id="3" name="Title 2"/>
          <p:cNvSpPr>
            <a:spLocks noGrp="1"/>
          </p:cNvSpPr>
          <p:nvPr>
            <p:ph type="title"/>
          </p:nvPr>
        </p:nvSpPr>
        <p:spPr>
          <a:xfrm>
            <a:off x="152400" y="742950"/>
            <a:ext cx="8839200" cy="304800"/>
          </a:xfrm>
        </p:spPr>
        <p:txBody>
          <a:bodyPr>
            <a:noAutofit/>
          </a:bodyPr>
          <a:lstStyle/>
          <a:p>
            <a:endParaRPr lang="en-US" sz="2400" dirty="0"/>
          </a:p>
        </p:txBody>
      </p:sp>
    </p:spTree>
    <p:extLst>
      <p:ext uri="{BB962C8B-B14F-4D97-AF65-F5344CB8AC3E}">
        <p14:creationId xmlns:p14="http://schemas.microsoft.com/office/powerpoint/2010/main" val="38496037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If this review is conducted at a </a:t>
            </a:r>
            <a:r>
              <a:rPr lang="en-US" dirty="0" smtClean="0"/>
              <a:t>meeting </a:t>
            </a:r>
            <a:r>
              <a:rPr lang="en-US" dirty="0"/>
              <a:t>it would </a:t>
            </a:r>
            <a:r>
              <a:rPr lang="en-US" dirty="0" smtClean="0"/>
              <a:t>be necessary </a:t>
            </a:r>
            <a:r>
              <a:rPr lang="en-US" dirty="0"/>
              <a:t>to provide the parent with notification of the meeting just like any other IEP team meeting to ensure and document that the parent had the opportunity to participate in the Review of Existing Data process. </a:t>
            </a:r>
            <a:br>
              <a:rPr lang="en-US" dirty="0"/>
            </a:br>
            <a:endParaRPr lang="en-US" dirty="0"/>
          </a:p>
        </p:txBody>
      </p:sp>
      <p:sp>
        <p:nvSpPr>
          <p:cNvPr id="3" name="Title 2"/>
          <p:cNvSpPr>
            <a:spLocks noGrp="1"/>
          </p:cNvSpPr>
          <p:nvPr>
            <p:ph type="title"/>
          </p:nvPr>
        </p:nvSpPr>
        <p:spPr/>
        <p:txBody>
          <a:bodyPr/>
          <a:lstStyle/>
          <a:p>
            <a:r>
              <a:rPr lang="en-US" dirty="0" smtClean="0"/>
              <a:t>Meeting Notice, continued</a:t>
            </a:r>
            <a:endParaRPr lang="en-US" dirty="0"/>
          </a:p>
        </p:txBody>
      </p:sp>
    </p:spTree>
    <p:extLst>
      <p:ext uri="{BB962C8B-B14F-4D97-AF65-F5344CB8AC3E}">
        <p14:creationId xmlns:p14="http://schemas.microsoft.com/office/powerpoint/2010/main" val="11478217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sz="2400" dirty="0"/>
              <a:t>Conversely, if the review is conducted without a meeting using the confer process, there is no need to have a Notice of Meeting</a:t>
            </a:r>
            <a:r>
              <a:rPr lang="en-US" sz="2400" dirty="0" smtClean="0"/>
              <a:t>. If </a:t>
            </a:r>
            <a:r>
              <a:rPr lang="en-US" sz="2400" dirty="0"/>
              <a:t>this review is conducted without a meeting, it is essential that all parties confer and hear all the information </a:t>
            </a:r>
            <a:r>
              <a:rPr lang="en-US" sz="2400" dirty="0" smtClean="0"/>
              <a:t>to make </a:t>
            </a:r>
            <a:r>
              <a:rPr lang="en-US" sz="2400" dirty="0"/>
              <a:t>the determination. </a:t>
            </a:r>
            <a:endParaRPr lang="en-US" dirty="0"/>
          </a:p>
        </p:txBody>
      </p:sp>
      <p:sp>
        <p:nvSpPr>
          <p:cNvPr id="3" name="Title 2"/>
          <p:cNvSpPr>
            <a:spLocks noGrp="1"/>
          </p:cNvSpPr>
          <p:nvPr>
            <p:ph type="title"/>
          </p:nvPr>
        </p:nvSpPr>
        <p:spPr/>
        <p:txBody>
          <a:bodyPr/>
          <a:lstStyle/>
          <a:p>
            <a:r>
              <a:rPr lang="en-US" dirty="0" smtClean="0"/>
              <a:t>Conferring</a:t>
            </a:r>
            <a:endParaRPr lang="en-US" dirty="0"/>
          </a:p>
        </p:txBody>
      </p:sp>
    </p:spTree>
    <p:extLst>
      <p:ext uri="{BB962C8B-B14F-4D97-AF65-F5344CB8AC3E}">
        <p14:creationId xmlns:p14="http://schemas.microsoft.com/office/powerpoint/2010/main" val="8048976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sz="2400" dirty="0"/>
              <a:t>By definition, to confer means to “have discussions” and “exchange opinions”. This Review of Existing Data means all school and parent input provided in writing and through interviews must be shared with both the school team members and the parent.</a:t>
            </a:r>
          </a:p>
        </p:txBody>
      </p:sp>
      <p:sp>
        <p:nvSpPr>
          <p:cNvPr id="3" name="Title 2"/>
          <p:cNvSpPr>
            <a:spLocks noGrp="1"/>
          </p:cNvSpPr>
          <p:nvPr>
            <p:ph type="title"/>
          </p:nvPr>
        </p:nvSpPr>
        <p:spPr/>
        <p:txBody>
          <a:bodyPr/>
          <a:lstStyle/>
          <a:p>
            <a:r>
              <a:rPr lang="en-US" dirty="0" smtClean="0"/>
              <a:t>Definition of Confer</a:t>
            </a:r>
            <a:endParaRPr lang="en-US" dirty="0"/>
          </a:p>
        </p:txBody>
      </p:sp>
    </p:spTree>
    <p:extLst>
      <p:ext uri="{BB962C8B-B14F-4D97-AF65-F5344CB8AC3E}">
        <p14:creationId xmlns:p14="http://schemas.microsoft.com/office/powerpoint/2010/main" val="11557039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sz="2000" dirty="0" smtClean="0"/>
              <a:t>In </a:t>
            </a:r>
            <a:r>
              <a:rPr lang="en-US" sz="2000" dirty="0"/>
              <a:t>practice this would mean at least three conferring sessions between the parties e.g. case manager confers with parent; case manager confers with school team to share parent input and gather/share school input with all school team members of the IEP team; case manager then confers with the parent again to share the information gained through the school conferring process. </a:t>
            </a:r>
            <a:r>
              <a:rPr lang="en-US" sz="2000" dirty="0" smtClean="0"/>
              <a:t/>
            </a:r>
            <a:br>
              <a:rPr lang="en-US" sz="2000" dirty="0" smtClean="0"/>
            </a:br>
            <a:r>
              <a:rPr lang="en-US" sz="2000" dirty="0" smtClean="0"/>
              <a:t>Conferring </a:t>
            </a:r>
            <a:r>
              <a:rPr lang="en-US" sz="2000" b="1" dirty="0"/>
              <a:t>is not </a:t>
            </a:r>
            <a:r>
              <a:rPr lang="en-US" sz="2000" dirty="0" smtClean="0"/>
              <a:t>putting questionnaires </a:t>
            </a:r>
            <a:r>
              <a:rPr lang="en-US" sz="2000" dirty="0"/>
              <a:t>in teacher’s mailboxes and then calling the parent to discuss the responses. All data reviewed must be shared, reviewed, and discussed by all Review of Existing Data participants, in order to make the determination as to what, if any, additional date must be collected based on the review data and input from the parent. </a:t>
            </a:r>
          </a:p>
        </p:txBody>
      </p:sp>
      <p:sp>
        <p:nvSpPr>
          <p:cNvPr id="3" name="Title 2"/>
          <p:cNvSpPr>
            <a:spLocks noGrp="1"/>
          </p:cNvSpPr>
          <p:nvPr>
            <p:ph type="title"/>
          </p:nvPr>
        </p:nvSpPr>
        <p:spPr/>
        <p:txBody>
          <a:bodyPr/>
          <a:lstStyle/>
          <a:p>
            <a:r>
              <a:rPr lang="en-US" dirty="0" smtClean="0"/>
              <a:t>Confer, cont.</a:t>
            </a:r>
            <a:endParaRPr lang="en-US" dirty="0"/>
          </a:p>
        </p:txBody>
      </p:sp>
    </p:spTree>
    <p:extLst>
      <p:ext uri="{BB962C8B-B14F-4D97-AF65-F5344CB8AC3E}">
        <p14:creationId xmlns:p14="http://schemas.microsoft.com/office/powerpoint/2010/main" val="9361436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C80756-49E9-428B-81D2-41275C759CED}"/>
              </a:ext>
            </a:extLst>
          </p:cNvPr>
          <p:cNvSpPr>
            <a:spLocks noGrp="1"/>
          </p:cNvSpPr>
          <p:nvPr>
            <p:ph sz="quarter" idx="10"/>
          </p:nvPr>
        </p:nvSpPr>
        <p:spPr/>
        <p:txBody>
          <a:bodyPr/>
          <a:lstStyle/>
          <a:p>
            <a:endParaRPr lang="en-US" dirty="0"/>
          </a:p>
        </p:txBody>
      </p:sp>
      <p:sp>
        <p:nvSpPr>
          <p:cNvPr id="54274" name="Title 2"/>
          <p:cNvSpPr>
            <a:spLocks noGrp="1"/>
          </p:cNvSpPr>
          <p:nvPr>
            <p:ph type="title"/>
          </p:nvPr>
        </p:nvSpPr>
        <p:spPr>
          <a:xfrm>
            <a:off x="1257300" y="490539"/>
            <a:ext cx="6629400" cy="800100"/>
          </a:xfrm>
        </p:spPr>
        <p:txBody>
          <a:bodyPr>
            <a:normAutofit/>
          </a:bodyPr>
          <a:lstStyle/>
          <a:p>
            <a:pPr algn="ctr" eaLnBrk="1" hangingPunct="1"/>
            <a:r>
              <a:rPr lang="en-US" altLang="en-US" sz="2700" dirty="0"/>
              <a:t>Team Conclusions and Decisions</a:t>
            </a:r>
          </a:p>
        </p:txBody>
      </p:sp>
      <p:pic>
        <p:nvPicPr>
          <p:cNvPr id="54275" name="Picture 1"/>
          <p:cNvPicPr>
            <a:picLocks noChangeAspect="1" noChangeArrowheads="1"/>
          </p:cNvPicPr>
          <p:nvPr/>
        </p:nvPicPr>
        <p:blipFill>
          <a:blip r:embed="rId3">
            <a:extLst>
              <a:ext uri="{28A0092B-C50C-407E-A947-70E740481C1C}">
                <a14:useLocalDpi xmlns:a14="http://schemas.microsoft.com/office/drawing/2010/main" val="0"/>
              </a:ext>
            </a:extLst>
          </a:blip>
          <a:srcRect l="21083" t="19792" r="22694" b="12500"/>
          <a:stretch>
            <a:fillRect/>
          </a:stretch>
        </p:blipFill>
        <p:spPr bwMode="auto">
          <a:xfrm>
            <a:off x="1322785" y="1085850"/>
            <a:ext cx="6498431"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0031024"/>
      </p:ext>
    </p:extLst>
  </p:cSld>
  <p:clrMapOvr>
    <a:masterClrMapping/>
  </p:clrMapOvr>
  <p:transition>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11"/>
          <p:cNvSpPr>
            <a:spLocks noGrp="1" noChangeArrowheads="1"/>
          </p:cNvSpPr>
          <p:nvPr>
            <p:ph sz="quarter" idx="10"/>
          </p:nvPr>
        </p:nvSpPr>
        <p:spPr/>
        <p:txBody>
          <a:bodyPr/>
          <a:lstStyle/>
          <a:p>
            <a:pPr eaLnBrk="1" hangingPunct="1">
              <a:spcBef>
                <a:spcPct val="0"/>
              </a:spcBef>
            </a:pPr>
            <a:r>
              <a:rPr lang="en-US" altLang="en-US" sz="1950" dirty="0" smtClean="0"/>
              <a:t>Participants</a:t>
            </a:r>
            <a:endParaRPr lang="en-US" altLang="en-US" sz="1950" dirty="0"/>
          </a:p>
          <a:p>
            <a:pPr eaLnBrk="1" hangingPunct="1">
              <a:spcBef>
                <a:spcPct val="0"/>
              </a:spcBef>
            </a:pPr>
            <a:r>
              <a:rPr lang="en-US" altLang="en-US" sz="1950" dirty="0" smtClean="0"/>
              <a:t>Meet </a:t>
            </a:r>
            <a:r>
              <a:rPr lang="en-US" altLang="en-US" sz="1950" dirty="0"/>
              <a:t>in person </a:t>
            </a:r>
            <a:r>
              <a:rPr lang="en-US" altLang="en-US" sz="1950" u="sng" dirty="0"/>
              <a:t>or</a:t>
            </a:r>
            <a:r>
              <a:rPr lang="en-US" altLang="en-US" sz="1950" dirty="0"/>
              <a:t> </a:t>
            </a:r>
            <a:r>
              <a:rPr lang="en-US" altLang="en-US" sz="1950" dirty="0" smtClean="0"/>
              <a:t>confer</a:t>
            </a:r>
            <a:endParaRPr lang="en-US" altLang="en-US" sz="1950" dirty="0"/>
          </a:p>
          <a:p>
            <a:pPr eaLnBrk="1" hangingPunct="1">
              <a:spcBef>
                <a:spcPct val="0"/>
              </a:spcBef>
            </a:pPr>
            <a:r>
              <a:rPr lang="en-US" altLang="en-US" sz="1950" dirty="0"/>
              <a:t>Purposes </a:t>
            </a:r>
          </a:p>
          <a:p>
            <a:pPr>
              <a:spcBef>
                <a:spcPct val="0"/>
              </a:spcBef>
            </a:pPr>
            <a:r>
              <a:rPr lang="en-US" altLang="en-US" sz="1950" dirty="0" smtClean="0"/>
              <a:t>Content</a:t>
            </a:r>
          </a:p>
          <a:p>
            <a:pPr>
              <a:spcBef>
                <a:spcPct val="0"/>
              </a:spcBef>
            </a:pPr>
            <a:r>
              <a:rPr lang="en-US" altLang="en-US" sz="1950" dirty="0" smtClean="0"/>
              <a:t>Date </a:t>
            </a:r>
            <a:r>
              <a:rPr lang="en-US" altLang="en-US" sz="1950" dirty="0"/>
              <a:t>conclusions and decisions are finalized</a:t>
            </a:r>
          </a:p>
          <a:p>
            <a:pPr eaLnBrk="1" hangingPunct="1">
              <a:spcBef>
                <a:spcPct val="0"/>
              </a:spcBef>
            </a:pPr>
            <a:r>
              <a:rPr lang="en-US" altLang="en-US" sz="1950" dirty="0"/>
              <a:t>Identify what additional data, if any, are needed</a:t>
            </a:r>
          </a:p>
          <a:p>
            <a:pPr eaLnBrk="1" hangingPunct="1">
              <a:spcBef>
                <a:spcPct val="0"/>
              </a:spcBef>
            </a:pPr>
            <a:r>
              <a:rPr lang="en-US" altLang="en-US" sz="1950" dirty="0"/>
              <a:t>Prior Written Notice</a:t>
            </a:r>
          </a:p>
        </p:txBody>
      </p:sp>
      <p:sp>
        <p:nvSpPr>
          <p:cNvPr id="46082" name="Rectangle 10"/>
          <p:cNvSpPr>
            <a:spLocks noGrp="1" noChangeArrowheads="1"/>
          </p:cNvSpPr>
          <p:nvPr>
            <p:ph type="title"/>
          </p:nvPr>
        </p:nvSpPr>
        <p:spPr/>
        <p:txBody>
          <a:bodyPr>
            <a:normAutofit/>
          </a:bodyPr>
          <a:lstStyle/>
          <a:p>
            <a:pPr>
              <a:spcBef>
                <a:spcPts val="0"/>
              </a:spcBef>
              <a:defRPr/>
            </a:pPr>
            <a:r>
              <a:rPr sz="2700" dirty="0"/>
              <a:t>Review of Existing Data</a:t>
            </a:r>
            <a:r>
              <a:rPr lang="en-US" sz="2700" dirty="0"/>
              <a:t> (RED</a:t>
            </a:r>
            <a:r>
              <a:rPr lang="en-US" sz="2700" dirty="0" smtClean="0"/>
              <a:t>) Process</a:t>
            </a:r>
            <a:endParaRPr sz="2700" dirty="0"/>
          </a:p>
        </p:txBody>
      </p:sp>
      <p:pic>
        <p:nvPicPr>
          <p:cNvPr id="4198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3028950"/>
            <a:ext cx="2512219" cy="1582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844275"/>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normAutofit lnSpcReduction="10000"/>
          </a:bodyPr>
          <a:lstStyle/>
          <a:p>
            <a:r>
              <a:rPr lang="en-US" sz="2100" dirty="0">
                <a:latin typeface="Aparajita" panose="020B0604020202020204" pitchFamily="34" charset="0"/>
                <a:cs typeface="Aparajita" panose="020B0604020202020204" pitchFamily="34" charset="0"/>
              </a:rPr>
              <a:t>Must be done every 3 years (often hear term triennial </a:t>
            </a:r>
            <a:r>
              <a:rPr lang="en-US" sz="2100" dirty="0" err="1">
                <a:latin typeface="Aparajita" panose="020B0604020202020204" pitchFamily="34" charset="0"/>
                <a:cs typeface="Aparajita" panose="020B0604020202020204" pitchFamily="34" charset="0"/>
              </a:rPr>
              <a:t>eval</a:t>
            </a:r>
            <a:r>
              <a:rPr lang="en-US" sz="2100" dirty="0">
                <a:latin typeface="Aparajita" panose="020B0604020202020204" pitchFamily="34" charset="0"/>
                <a:cs typeface="Aparajita" panose="020B0604020202020204" pitchFamily="34" charset="0"/>
              </a:rPr>
              <a:t>)</a:t>
            </a:r>
          </a:p>
          <a:p>
            <a:pPr lvl="1"/>
            <a:r>
              <a:rPr lang="en-US" sz="1800" dirty="0">
                <a:latin typeface="Aparajita" panose="020B0604020202020204" pitchFamily="34" charset="0"/>
                <a:cs typeface="Aparajita" panose="020B0604020202020204" pitchFamily="34" charset="0"/>
              </a:rPr>
              <a:t>Can consist of the Review of Existing data ONLY </a:t>
            </a:r>
          </a:p>
          <a:p>
            <a:pPr lvl="1"/>
            <a:r>
              <a:rPr lang="en-US" sz="1800" dirty="0">
                <a:latin typeface="Aparajita" panose="020B0604020202020204" pitchFamily="34" charset="0"/>
                <a:cs typeface="Aparajita" panose="020B0604020202020204" pitchFamily="34" charset="0"/>
              </a:rPr>
              <a:t>Option for all parties (agency and parent) to determine NOT needed.  This option is intended ONLY for rare circumstances and is NOT best practice to use routinely</a:t>
            </a:r>
          </a:p>
          <a:p>
            <a:r>
              <a:rPr lang="en-US" sz="2100" dirty="0">
                <a:latin typeface="Aparajita" panose="020B0604020202020204" pitchFamily="34" charset="0"/>
                <a:cs typeface="Aparajita" panose="020B0604020202020204" pitchFamily="34" charset="0"/>
              </a:rPr>
              <a:t>Should not occur more than once per year, unless public agency and parent agree otherwise</a:t>
            </a:r>
          </a:p>
          <a:p>
            <a:r>
              <a:rPr lang="en-US" sz="2100" dirty="0">
                <a:latin typeface="Aparajita" panose="020B0604020202020204" pitchFamily="34" charset="0"/>
                <a:cs typeface="Aparajita" panose="020B0604020202020204" pitchFamily="34" charset="0"/>
              </a:rPr>
              <a:t>Parents and teachers have the right to request a re-</a:t>
            </a:r>
            <a:r>
              <a:rPr lang="en-US" sz="2100" dirty="0" err="1">
                <a:latin typeface="Aparajita" panose="020B0604020202020204" pitchFamily="34" charset="0"/>
                <a:cs typeface="Aparajita" panose="020B0604020202020204" pitchFamily="34" charset="0"/>
              </a:rPr>
              <a:t>eval</a:t>
            </a:r>
            <a:r>
              <a:rPr lang="en-US" sz="2100" dirty="0">
                <a:latin typeface="Aparajita" panose="020B0604020202020204" pitchFamily="34" charset="0"/>
                <a:cs typeface="Aparajita" panose="020B0604020202020204" pitchFamily="34" charset="0"/>
              </a:rPr>
              <a:t>  prior to the 3 year date</a:t>
            </a:r>
          </a:p>
          <a:p>
            <a:pPr lvl="1"/>
            <a:r>
              <a:rPr lang="en-US" sz="1800" dirty="0">
                <a:latin typeface="Aparajita" panose="020B0604020202020204" pitchFamily="34" charset="0"/>
                <a:cs typeface="Aparajita" panose="020B0604020202020204" pitchFamily="34" charset="0"/>
              </a:rPr>
              <a:t>For parent or district requested reevaluations, initial evaluation timelines specified in this section must be followed.”</a:t>
            </a:r>
          </a:p>
          <a:p>
            <a:pPr marL="0" indent="0">
              <a:buNone/>
            </a:pPr>
            <a:endParaRPr lang="en-US" dirty="0">
              <a:latin typeface="Aparajita" panose="020B0604020202020204" pitchFamily="34" charset="0"/>
              <a:cs typeface="Aparajita" panose="020B0604020202020204" pitchFamily="34" charset="0"/>
            </a:endParaRPr>
          </a:p>
          <a:p>
            <a:endParaRPr lang="en-US" dirty="0" smtClean="0"/>
          </a:p>
          <a:p>
            <a:pPr marL="205740" lvl="1" indent="0">
              <a:buNone/>
            </a:pPr>
            <a:endParaRPr lang="en-US" dirty="0"/>
          </a:p>
        </p:txBody>
      </p:sp>
      <p:sp>
        <p:nvSpPr>
          <p:cNvPr id="2" name="Title 1"/>
          <p:cNvSpPr>
            <a:spLocks noGrp="1"/>
          </p:cNvSpPr>
          <p:nvPr>
            <p:ph type="title"/>
          </p:nvPr>
        </p:nvSpPr>
        <p:spPr/>
        <p:txBody>
          <a:bodyPr/>
          <a:lstStyle/>
          <a:p>
            <a:r>
              <a:rPr lang="en-US" dirty="0" smtClean="0"/>
              <a:t>Re-evaluation</a:t>
            </a:r>
            <a:endParaRPr lang="en-US" dirty="0"/>
          </a:p>
        </p:txBody>
      </p:sp>
    </p:spTree>
    <p:extLst>
      <p:ext uri="{BB962C8B-B14F-4D97-AF65-F5344CB8AC3E}">
        <p14:creationId xmlns:p14="http://schemas.microsoft.com/office/powerpoint/2010/main" val="16629590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52400" y="2495550"/>
            <a:ext cx="8763000" cy="1815882"/>
          </a:xfrm>
        </p:spPr>
        <p:txBody>
          <a:bodyPr/>
          <a:lstStyle/>
          <a:p>
            <a:r>
              <a:rPr lang="en-US" sz="2800" dirty="0"/>
              <a:t>Myth: When a three-year reevaluation is due, there is rarely any reason to conduct a reevaluation with assessment. The Review of Existing Data without assessment is sufficient.</a:t>
            </a:r>
          </a:p>
        </p:txBody>
      </p:sp>
    </p:spTree>
    <p:extLst>
      <p:ext uri="{BB962C8B-B14F-4D97-AF65-F5344CB8AC3E}">
        <p14:creationId xmlns:p14="http://schemas.microsoft.com/office/powerpoint/2010/main" val="11161453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52400" y="1428750"/>
            <a:ext cx="8839200" cy="3505200"/>
          </a:xfrm>
        </p:spPr>
        <p:txBody>
          <a:bodyPr/>
          <a:lstStyle/>
          <a:p>
            <a:r>
              <a:rPr lang="en-US" sz="2000" dirty="0"/>
              <a:t>FACT: If the Review of Existing Data contains enough information and data in order to 1) determine the student continues to be a student with a particular disability, 2) continues to have an adverse educational impact, 3) continues to require special education services, AND 4) has the data necessary to prepare a new Present level of Academic Achievement and Function Performance AND determine new goals, then additional assessment would not be necessary. </a:t>
            </a:r>
          </a:p>
          <a:p>
            <a:r>
              <a:rPr lang="en-US" sz="2000" dirty="0" smtClean="0"/>
              <a:t>It would be best practice, for </a:t>
            </a:r>
            <a:r>
              <a:rPr lang="en-US" sz="2000" dirty="0"/>
              <a:t>reevaluations, </a:t>
            </a:r>
            <a:r>
              <a:rPr lang="en-US" sz="2000" dirty="0" smtClean="0"/>
              <a:t>to include IEP </a:t>
            </a:r>
            <a:r>
              <a:rPr lang="en-US" sz="2000" dirty="0"/>
              <a:t>goal progress </a:t>
            </a:r>
            <a:r>
              <a:rPr lang="en-US" sz="2000" dirty="0" smtClean="0"/>
              <a:t>data </a:t>
            </a:r>
            <a:r>
              <a:rPr lang="en-US" sz="2000" dirty="0"/>
              <a:t>in the Review of Existing Data in order to help draft the new annual IEP. </a:t>
            </a:r>
          </a:p>
        </p:txBody>
      </p:sp>
      <p:sp>
        <p:nvSpPr>
          <p:cNvPr id="3" name="Title 2"/>
          <p:cNvSpPr>
            <a:spLocks noGrp="1"/>
          </p:cNvSpPr>
          <p:nvPr>
            <p:ph type="title"/>
          </p:nvPr>
        </p:nvSpPr>
        <p:spPr>
          <a:xfrm>
            <a:off x="152400" y="805016"/>
            <a:ext cx="8969477" cy="318934"/>
          </a:xfrm>
        </p:spPr>
        <p:txBody>
          <a:bodyPr>
            <a:noAutofit/>
          </a:bodyPr>
          <a:lstStyle/>
          <a:p>
            <a:endParaRPr lang="en-US" sz="1800" dirty="0"/>
          </a:p>
        </p:txBody>
      </p:sp>
    </p:spTree>
    <p:extLst>
      <p:ext uri="{BB962C8B-B14F-4D97-AF65-F5344CB8AC3E}">
        <p14:creationId xmlns:p14="http://schemas.microsoft.com/office/powerpoint/2010/main" val="19362847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sz="2000" dirty="0"/>
              <a:t>When the Review of Existing Data is for a high school student who will be turning 16, or already has a post-secondary transition plan in place, give consideration to what type of data the team may need in order to guide the post-secondary transition planning process. Teams must ensure the plan takes into consideration the student’s needs, preferences, and interests. There may be a need for further assessment in order to collect transition assessment data that informs development of postsecondary goals in the areas of employment, education/training, and independent living, when support for independent living is needed.</a:t>
            </a:r>
          </a:p>
        </p:txBody>
      </p:sp>
      <p:sp>
        <p:nvSpPr>
          <p:cNvPr id="3" name="Title 2"/>
          <p:cNvSpPr>
            <a:spLocks noGrp="1"/>
          </p:cNvSpPr>
          <p:nvPr>
            <p:ph type="title"/>
          </p:nvPr>
        </p:nvSpPr>
        <p:spPr>
          <a:xfrm>
            <a:off x="0" y="742950"/>
            <a:ext cx="9144000" cy="800100"/>
          </a:xfrm>
        </p:spPr>
        <p:txBody>
          <a:bodyPr>
            <a:noAutofit/>
          </a:bodyPr>
          <a:lstStyle/>
          <a:p>
            <a:endParaRPr lang="en-US" sz="1800" dirty="0"/>
          </a:p>
        </p:txBody>
      </p:sp>
    </p:spTree>
    <p:extLst>
      <p:ext uri="{BB962C8B-B14F-4D97-AF65-F5344CB8AC3E}">
        <p14:creationId xmlns:p14="http://schemas.microsoft.com/office/powerpoint/2010/main" val="340384027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normAutofit fontScale="77500" lnSpcReduction="20000"/>
          </a:bodyPr>
          <a:lstStyle/>
          <a:p>
            <a:r>
              <a:rPr lang="en-US" sz="2400" dirty="0"/>
              <a:t>The RED MUST contain enough data and information for the team to:</a:t>
            </a:r>
          </a:p>
          <a:p>
            <a:pPr lvl="1"/>
            <a:r>
              <a:rPr lang="en-US" sz="2400" dirty="0"/>
              <a:t>Confirm the continued eligibility </a:t>
            </a:r>
          </a:p>
          <a:p>
            <a:pPr lvl="1"/>
            <a:r>
              <a:rPr lang="en-US" sz="2400" dirty="0"/>
              <a:t>Document continued adverse educational impact</a:t>
            </a:r>
          </a:p>
          <a:p>
            <a:pPr lvl="1"/>
            <a:r>
              <a:rPr lang="en-US" sz="2400" dirty="0"/>
              <a:t>Document the need for specially designed instruction </a:t>
            </a:r>
          </a:p>
          <a:p>
            <a:pPr marL="457200" lvl="1" indent="0">
              <a:buNone/>
            </a:pPr>
            <a:r>
              <a:rPr lang="en-US" sz="2400" dirty="0"/>
              <a:t>AND</a:t>
            </a:r>
          </a:p>
          <a:p>
            <a:pPr lvl="1"/>
            <a:r>
              <a:rPr lang="en-US" sz="2400" dirty="0"/>
              <a:t>Write a new PLAAFP</a:t>
            </a:r>
          </a:p>
          <a:p>
            <a:pPr lvl="1"/>
            <a:r>
              <a:rPr lang="en-US" sz="2400" dirty="0" smtClean="0"/>
              <a:t>Determine new </a:t>
            </a:r>
            <a:r>
              <a:rPr lang="en-US" sz="2400" dirty="0"/>
              <a:t>goals </a:t>
            </a:r>
          </a:p>
          <a:p>
            <a:pPr lvl="1"/>
            <a:r>
              <a:rPr lang="en-US" sz="2400" dirty="0"/>
              <a:t>Determine special education services </a:t>
            </a:r>
            <a:r>
              <a:rPr lang="en-US" sz="2400" dirty="0" smtClean="0"/>
              <a:t>and accommodations/modifications</a:t>
            </a:r>
            <a:endParaRPr lang="en-US" sz="2400" dirty="0"/>
          </a:p>
          <a:p>
            <a:pPr lvl="1"/>
            <a:endParaRPr lang="en-US" sz="2400" dirty="0"/>
          </a:p>
          <a:p>
            <a:pPr lvl="1"/>
            <a:r>
              <a:rPr lang="en-US" sz="2400" dirty="0"/>
              <a:t>If you cannot do those things, you need </a:t>
            </a:r>
            <a:r>
              <a:rPr lang="en-US" sz="2400" dirty="0" smtClean="0"/>
              <a:t>more data in the RED or you may need additional </a:t>
            </a:r>
            <a:r>
              <a:rPr lang="en-US" sz="2400" dirty="0"/>
              <a:t>assessment!</a:t>
            </a:r>
          </a:p>
        </p:txBody>
      </p:sp>
      <p:sp>
        <p:nvSpPr>
          <p:cNvPr id="3" name="Title 2"/>
          <p:cNvSpPr>
            <a:spLocks noGrp="1"/>
          </p:cNvSpPr>
          <p:nvPr>
            <p:ph type="title"/>
          </p:nvPr>
        </p:nvSpPr>
        <p:spPr/>
        <p:txBody>
          <a:bodyPr>
            <a:normAutofit/>
          </a:bodyPr>
          <a:lstStyle/>
          <a:p>
            <a:r>
              <a:rPr lang="en-US" dirty="0" smtClean="0"/>
              <a:t>RED without Assessment (3 year re-</a:t>
            </a:r>
            <a:r>
              <a:rPr lang="en-US" dirty="0" err="1" smtClean="0"/>
              <a:t>eval</a:t>
            </a:r>
            <a:r>
              <a:rPr lang="en-US" dirty="0" smtClean="0"/>
              <a:t>)</a:t>
            </a:r>
            <a:endParaRPr lang="en-US" dirty="0"/>
          </a:p>
        </p:txBody>
      </p:sp>
    </p:spTree>
    <p:extLst>
      <p:ext uri="{BB962C8B-B14F-4D97-AF65-F5344CB8AC3E}">
        <p14:creationId xmlns:p14="http://schemas.microsoft.com/office/powerpoint/2010/main" val="24176144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normAutofit fontScale="77500" lnSpcReduction="20000"/>
          </a:bodyPr>
          <a:lstStyle/>
          <a:p>
            <a:pPr marL="385763" indent="-385763">
              <a:buFont typeface="+mj-lt"/>
              <a:buAutoNum type="arabicPeriod"/>
            </a:pPr>
            <a:r>
              <a:rPr lang="en-US" sz="2100" dirty="0">
                <a:latin typeface="Aparajita" panose="020B0604020202020204" pitchFamily="34" charset="0"/>
                <a:cs typeface="Aparajita" panose="020B0604020202020204" pitchFamily="34" charset="0"/>
              </a:rPr>
              <a:t>Must a district re-test a student every three years?</a:t>
            </a:r>
          </a:p>
          <a:p>
            <a:pPr marL="205740" lvl="1" indent="0">
              <a:buNone/>
            </a:pPr>
            <a:r>
              <a:rPr lang="en-US" sz="1800" dirty="0">
                <a:latin typeface="Aparajita" panose="020B0604020202020204" pitchFamily="34" charset="0"/>
                <a:cs typeface="Aparajita" panose="020B0604020202020204" pitchFamily="34" charset="0"/>
              </a:rPr>
              <a:t>   </a:t>
            </a:r>
            <a:r>
              <a:rPr lang="en-US" sz="1800" dirty="0" smtClean="0">
                <a:latin typeface="Aparajita" panose="020B0604020202020204" pitchFamily="34" charset="0"/>
                <a:cs typeface="Aparajita" panose="020B0604020202020204" pitchFamily="34" charset="0"/>
              </a:rPr>
              <a:t> NO</a:t>
            </a:r>
            <a:r>
              <a:rPr lang="en-US" sz="1800" dirty="0">
                <a:latin typeface="Aparajita" panose="020B0604020202020204" pitchFamily="34" charset="0"/>
                <a:cs typeface="Aparajita" panose="020B0604020202020204" pitchFamily="34" charset="0"/>
              </a:rPr>
              <a:t>. A district must conduct a reevaluation, which can consist </a:t>
            </a:r>
            <a:r>
              <a:rPr lang="en-US" sz="1800" dirty="0" smtClean="0">
                <a:latin typeface="Aparajita" panose="020B0604020202020204" pitchFamily="34" charset="0"/>
                <a:cs typeface="Aparajita" panose="020B0604020202020204" pitchFamily="34" charset="0"/>
              </a:rPr>
              <a:t>of </a:t>
            </a:r>
            <a:r>
              <a:rPr lang="en-US" sz="1800" dirty="0">
                <a:latin typeface="Aparajita" panose="020B0604020202020204" pitchFamily="34" charset="0"/>
                <a:cs typeface="Aparajita" panose="020B0604020202020204" pitchFamily="34" charset="0"/>
              </a:rPr>
              <a:t>ONLY a RED, or the parent and LEA </a:t>
            </a:r>
            <a:endParaRPr lang="en-US" sz="1800" dirty="0" smtClean="0">
              <a:latin typeface="Aparajita" panose="020B0604020202020204" pitchFamily="34" charset="0"/>
              <a:cs typeface="Aparajita" panose="020B0604020202020204" pitchFamily="34" charset="0"/>
            </a:endParaRPr>
          </a:p>
          <a:p>
            <a:pPr marL="205740" lvl="1" indent="0">
              <a:buNone/>
            </a:pPr>
            <a:r>
              <a:rPr lang="en-US" sz="1800" dirty="0">
                <a:latin typeface="Aparajita" panose="020B0604020202020204" pitchFamily="34" charset="0"/>
                <a:cs typeface="Aparajita" panose="020B0604020202020204" pitchFamily="34" charset="0"/>
              </a:rPr>
              <a:t> </a:t>
            </a:r>
            <a:r>
              <a:rPr lang="en-US" sz="1800" dirty="0" smtClean="0">
                <a:latin typeface="Aparajita" panose="020B0604020202020204" pitchFamily="34" charset="0"/>
                <a:cs typeface="Aparajita" panose="020B0604020202020204" pitchFamily="34" charset="0"/>
              </a:rPr>
              <a:t>   can agree </a:t>
            </a:r>
            <a:r>
              <a:rPr lang="en-US" sz="1800" dirty="0">
                <a:latin typeface="Aparajita" panose="020B0604020202020204" pitchFamily="34" charset="0"/>
                <a:cs typeface="Aparajita" panose="020B0604020202020204" pitchFamily="34" charset="0"/>
              </a:rPr>
              <a:t>no </a:t>
            </a:r>
            <a:r>
              <a:rPr lang="en-US" sz="1800" dirty="0" smtClean="0">
                <a:latin typeface="Aparajita" panose="020B0604020202020204" pitchFamily="34" charset="0"/>
                <a:cs typeface="Aparajita" panose="020B0604020202020204" pitchFamily="34" charset="0"/>
              </a:rPr>
              <a:t>evaluation is </a:t>
            </a:r>
            <a:r>
              <a:rPr lang="en-US" sz="1800" dirty="0">
                <a:latin typeface="Aparajita" panose="020B0604020202020204" pitchFamily="34" charset="0"/>
                <a:cs typeface="Aparajita" panose="020B0604020202020204" pitchFamily="34" charset="0"/>
              </a:rPr>
              <a:t>necessary (but it is not advisable to do so)</a:t>
            </a:r>
          </a:p>
          <a:p>
            <a:pPr marL="385763" indent="-385763">
              <a:buFont typeface="+mj-lt"/>
              <a:buAutoNum type="arabicPeriod"/>
            </a:pPr>
            <a:endParaRPr lang="en-US" sz="825" dirty="0" smtClean="0">
              <a:latin typeface="Aparajita" panose="020B0604020202020204" pitchFamily="34" charset="0"/>
              <a:cs typeface="Aparajita" panose="020B0604020202020204" pitchFamily="34" charset="0"/>
            </a:endParaRPr>
          </a:p>
          <a:p>
            <a:pPr marL="385763" indent="-385763">
              <a:buFont typeface="+mj-lt"/>
              <a:buAutoNum type="arabicPeriod"/>
            </a:pPr>
            <a:endParaRPr lang="en-US" sz="825" dirty="0">
              <a:latin typeface="Aparajita" panose="020B0604020202020204" pitchFamily="34" charset="0"/>
              <a:cs typeface="Aparajita" panose="020B0604020202020204" pitchFamily="34" charset="0"/>
            </a:endParaRPr>
          </a:p>
          <a:p>
            <a:pPr marL="385763" indent="-385763">
              <a:lnSpc>
                <a:spcPct val="120000"/>
              </a:lnSpc>
              <a:spcBef>
                <a:spcPts val="0"/>
              </a:spcBef>
              <a:buFont typeface="+mj-lt"/>
              <a:buAutoNum type="arabicPeriod"/>
            </a:pPr>
            <a:r>
              <a:rPr lang="en-US" sz="2100" dirty="0">
                <a:latin typeface="Aparajita" panose="020B0604020202020204" pitchFamily="34" charset="0"/>
                <a:cs typeface="Aparajita" panose="020B0604020202020204" pitchFamily="34" charset="0"/>
              </a:rPr>
              <a:t>Must a student be reevaluated prior to being dismissed/exited from a related service</a:t>
            </a:r>
            <a:r>
              <a:rPr lang="en-US" sz="2100" dirty="0" smtClean="0">
                <a:latin typeface="Aparajita" panose="020B0604020202020204" pitchFamily="34" charset="0"/>
                <a:cs typeface="Aparajita" panose="020B0604020202020204" pitchFamily="34" charset="0"/>
              </a:rPr>
              <a:t>?</a:t>
            </a:r>
          </a:p>
          <a:p>
            <a:pPr marL="0" indent="0">
              <a:lnSpc>
                <a:spcPct val="120000"/>
              </a:lnSpc>
              <a:spcBef>
                <a:spcPts val="0"/>
              </a:spcBef>
              <a:buNone/>
            </a:pPr>
            <a:r>
              <a:rPr lang="en-US" dirty="0" smtClean="0">
                <a:latin typeface="Aparajita" panose="020B0604020202020204" pitchFamily="34" charset="0"/>
                <a:cs typeface="Aparajita" panose="020B0604020202020204" pitchFamily="34" charset="0"/>
              </a:rPr>
              <a:t>     </a:t>
            </a:r>
            <a:r>
              <a:rPr lang="en-US" sz="1800" dirty="0" smtClean="0">
                <a:latin typeface="Aparajita" panose="020B0604020202020204" pitchFamily="34" charset="0"/>
                <a:cs typeface="Aparajita" panose="020B0604020202020204" pitchFamily="34" charset="0"/>
              </a:rPr>
              <a:t>NO</a:t>
            </a:r>
            <a:r>
              <a:rPr lang="en-US" sz="1800" dirty="0">
                <a:latin typeface="Aparajita" panose="020B0604020202020204" pitchFamily="34" charset="0"/>
                <a:cs typeface="Aparajita" panose="020B0604020202020204" pitchFamily="34" charset="0"/>
              </a:rPr>
              <a:t>. Related services are IEP team decisions and can be ended at </a:t>
            </a:r>
            <a:r>
              <a:rPr lang="en-US" sz="1800" dirty="0" smtClean="0">
                <a:latin typeface="Aparajita" panose="020B0604020202020204" pitchFamily="34" charset="0"/>
                <a:cs typeface="Aparajita" panose="020B0604020202020204" pitchFamily="34" charset="0"/>
              </a:rPr>
              <a:t>the </a:t>
            </a:r>
            <a:r>
              <a:rPr lang="en-US" sz="1800" dirty="0">
                <a:latin typeface="Aparajita" panose="020B0604020202020204" pitchFamily="34" charset="0"/>
                <a:cs typeface="Aparajita" panose="020B0604020202020204" pitchFamily="34" charset="0"/>
              </a:rPr>
              <a:t>discretion of the IEP team </a:t>
            </a:r>
            <a:r>
              <a:rPr lang="en-US" sz="1800" b="1" dirty="0">
                <a:latin typeface="Aparajita" panose="020B0604020202020204" pitchFamily="34" charset="0"/>
                <a:cs typeface="Aparajita" panose="020B0604020202020204" pitchFamily="34" charset="0"/>
              </a:rPr>
              <a:t>as </a:t>
            </a:r>
            <a:endParaRPr lang="en-US" sz="1800" b="1" dirty="0" smtClean="0">
              <a:latin typeface="Aparajita" panose="020B0604020202020204" pitchFamily="34" charset="0"/>
              <a:cs typeface="Aparajita" panose="020B0604020202020204" pitchFamily="34" charset="0"/>
            </a:endParaRPr>
          </a:p>
          <a:p>
            <a:pPr marL="0" indent="0">
              <a:lnSpc>
                <a:spcPct val="120000"/>
              </a:lnSpc>
              <a:spcBef>
                <a:spcPts val="0"/>
              </a:spcBef>
              <a:buNone/>
            </a:pPr>
            <a:r>
              <a:rPr lang="en-US" sz="1800" b="1" dirty="0">
                <a:latin typeface="Aparajita" panose="020B0604020202020204" pitchFamily="34" charset="0"/>
                <a:cs typeface="Aparajita" panose="020B0604020202020204" pitchFamily="34" charset="0"/>
              </a:rPr>
              <a:t> </a:t>
            </a:r>
            <a:r>
              <a:rPr lang="en-US" sz="1800" b="1" dirty="0" smtClean="0">
                <a:latin typeface="Aparajita" panose="020B0604020202020204" pitchFamily="34" charset="0"/>
                <a:cs typeface="Aparajita" panose="020B0604020202020204" pitchFamily="34" charset="0"/>
              </a:rPr>
              <a:t>        long </a:t>
            </a:r>
            <a:r>
              <a:rPr lang="en-US" sz="1800" b="1" dirty="0">
                <a:latin typeface="Aparajita" panose="020B0604020202020204" pitchFamily="34" charset="0"/>
                <a:cs typeface="Aparajita" panose="020B0604020202020204" pitchFamily="34" charset="0"/>
              </a:rPr>
              <a:t>as </a:t>
            </a:r>
            <a:r>
              <a:rPr lang="en-US" sz="1800" b="1" dirty="0" smtClean="0">
                <a:latin typeface="Aparajita" panose="020B0604020202020204" pitchFamily="34" charset="0"/>
                <a:cs typeface="Aparajita" panose="020B0604020202020204" pitchFamily="34" charset="0"/>
              </a:rPr>
              <a:t>the team </a:t>
            </a:r>
            <a:r>
              <a:rPr lang="en-US" sz="1800" b="1" dirty="0">
                <a:latin typeface="Aparajita" panose="020B0604020202020204" pitchFamily="34" charset="0"/>
                <a:cs typeface="Aparajita" panose="020B0604020202020204" pitchFamily="34" charset="0"/>
              </a:rPr>
              <a:t>didn’t use </a:t>
            </a:r>
            <a:r>
              <a:rPr lang="en-US" sz="1800" b="1" dirty="0" smtClean="0">
                <a:latin typeface="Aparajita" panose="020B0604020202020204" pitchFamily="34" charset="0"/>
                <a:cs typeface="Aparajita" panose="020B0604020202020204" pitchFamily="34" charset="0"/>
              </a:rPr>
              <a:t>a secondary </a:t>
            </a:r>
            <a:r>
              <a:rPr lang="en-US" sz="1800" b="1" dirty="0">
                <a:latin typeface="Aparajita" panose="020B0604020202020204" pitchFamily="34" charset="0"/>
                <a:cs typeface="Aparajita" panose="020B0604020202020204" pitchFamily="34" charset="0"/>
              </a:rPr>
              <a:t>eligibility </a:t>
            </a:r>
            <a:r>
              <a:rPr lang="en-US" sz="1800" dirty="0">
                <a:latin typeface="Aparajita" panose="020B0604020202020204" pitchFamily="34" charset="0"/>
                <a:cs typeface="Aparajita" panose="020B0604020202020204" pitchFamily="34" charset="0"/>
              </a:rPr>
              <a:t>(ex:  SLD and Language Impaired)</a:t>
            </a:r>
          </a:p>
          <a:p>
            <a:pPr marL="570929" lvl="1" indent="-385763"/>
            <a:endParaRPr lang="en-US" sz="825" dirty="0" smtClean="0">
              <a:latin typeface="Aparajita" panose="020B0604020202020204" pitchFamily="34" charset="0"/>
              <a:cs typeface="Aparajita" panose="020B0604020202020204" pitchFamily="34" charset="0"/>
            </a:endParaRPr>
          </a:p>
          <a:p>
            <a:pPr marL="570929" lvl="1" indent="-385763"/>
            <a:endParaRPr lang="en-US" sz="825" dirty="0">
              <a:latin typeface="Aparajita" panose="020B0604020202020204" pitchFamily="34" charset="0"/>
              <a:cs typeface="Aparajita" panose="020B0604020202020204" pitchFamily="34" charset="0"/>
            </a:endParaRPr>
          </a:p>
          <a:p>
            <a:pPr marL="457200" indent="-457200">
              <a:buAutoNum type="arabicPeriod" startAt="3"/>
            </a:pPr>
            <a:r>
              <a:rPr lang="en-US" sz="2100" dirty="0" smtClean="0">
                <a:latin typeface="Aparajita" panose="020B0604020202020204" pitchFamily="34" charset="0"/>
                <a:cs typeface="Aparajita" panose="020B0604020202020204" pitchFamily="34" charset="0"/>
              </a:rPr>
              <a:t>Must </a:t>
            </a:r>
            <a:r>
              <a:rPr lang="en-US" sz="2100" dirty="0">
                <a:latin typeface="Aparajita" panose="020B0604020202020204" pitchFamily="34" charset="0"/>
                <a:cs typeface="Aparajita" panose="020B0604020202020204" pitchFamily="34" charset="0"/>
              </a:rPr>
              <a:t>a reevaluation be completed prior to dismissing/exiting a student from ALL special </a:t>
            </a:r>
            <a:r>
              <a:rPr lang="en-US" sz="2100" dirty="0" smtClean="0">
                <a:latin typeface="Aparajita" panose="020B0604020202020204" pitchFamily="34" charset="0"/>
                <a:cs typeface="Aparajita" panose="020B0604020202020204" pitchFamily="34" charset="0"/>
              </a:rPr>
              <a:t>education services</a:t>
            </a:r>
            <a:r>
              <a:rPr lang="en-US" sz="2100" dirty="0">
                <a:latin typeface="Aparajita" panose="020B0604020202020204" pitchFamily="34" charset="0"/>
                <a:cs typeface="Aparajita" panose="020B0604020202020204" pitchFamily="34" charset="0"/>
              </a:rPr>
              <a:t>?</a:t>
            </a:r>
          </a:p>
          <a:p>
            <a:pPr marL="185166" lvl="1" indent="0">
              <a:buNone/>
            </a:pPr>
            <a:r>
              <a:rPr lang="en-US" dirty="0">
                <a:latin typeface="Aparajita" panose="020B0604020202020204" pitchFamily="34" charset="0"/>
                <a:cs typeface="Aparajita" panose="020B0604020202020204" pitchFamily="34" charset="0"/>
              </a:rPr>
              <a:t> </a:t>
            </a:r>
            <a:r>
              <a:rPr lang="en-US" dirty="0" smtClean="0">
                <a:latin typeface="Aparajita" panose="020B0604020202020204" pitchFamily="34" charset="0"/>
                <a:cs typeface="Aparajita" panose="020B0604020202020204" pitchFamily="34" charset="0"/>
              </a:rPr>
              <a:t>   </a:t>
            </a:r>
            <a:r>
              <a:rPr lang="en-US" sz="1800" dirty="0" smtClean="0">
                <a:latin typeface="Aparajita" panose="020B0604020202020204" pitchFamily="34" charset="0"/>
                <a:cs typeface="Aparajita" panose="020B0604020202020204" pitchFamily="34" charset="0"/>
              </a:rPr>
              <a:t>YES</a:t>
            </a:r>
            <a:r>
              <a:rPr lang="en-US" sz="1800" dirty="0">
                <a:latin typeface="Aparajita" panose="020B0604020202020204" pitchFamily="34" charset="0"/>
                <a:cs typeface="Aparajita" panose="020B0604020202020204" pitchFamily="34" charset="0"/>
              </a:rPr>
              <a:t>. A reevaluation must be conducted and an evaluation </a:t>
            </a:r>
            <a:r>
              <a:rPr lang="en-US" sz="1800" dirty="0" smtClean="0">
                <a:latin typeface="Aparajita" panose="020B0604020202020204" pitchFamily="34" charset="0"/>
                <a:cs typeface="Aparajita" panose="020B0604020202020204" pitchFamily="34" charset="0"/>
              </a:rPr>
              <a:t>report </a:t>
            </a:r>
            <a:r>
              <a:rPr lang="en-US" sz="1800" dirty="0">
                <a:latin typeface="Aparajita" panose="020B0604020202020204" pitchFamily="34" charset="0"/>
                <a:cs typeface="Aparajita" panose="020B0604020202020204" pitchFamily="34" charset="0"/>
              </a:rPr>
              <a:t>must be provided to the parents for </a:t>
            </a:r>
            <a:r>
              <a:rPr lang="en-US" sz="1800" dirty="0" smtClean="0">
                <a:latin typeface="Aparajita" panose="020B0604020202020204" pitchFamily="34" charset="0"/>
                <a:cs typeface="Aparajita" panose="020B0604020202020204" pitchFamily="34" charset="0"/>
              </a:rPr>
              <a:t>all</a:t>
            </a:r>
          </a:p>
          <a:p>
            <a:pPr marL="185166" lvl="1" indent="0">
              <a:buNone/>
            </a:pPr>
            <a:r>
              <a:rPr lang="en-US" sz="1800" dirty="0">
                <a:latin typeface="Aparajita" panose="020B0604020202020204" pitchFamily="34" charset="0"/>
                <a:cs typeface="Aparajita" panose="020B0604020202020204" pitchFamily="34" charset="0"/>
              </a:rPr>
              <a:t> </a:t>
            </a:r>
            <a:r>
              <a:rPr lang="en-US" sz="1800" dirty="0" smtClean="0">
                <a:latin typeface="Aparajita" panose="020B0604020202020204" pitchFamily="34" charset="0"/>
                <a:cs typeface="Aparajita" panose="020B0604020202020204" pitchFamily="34" charset="0"/>
              </a:rPr>
              <a:t>     significant </a:t>
            </a:r>
            <a:r>
              <a:rPr lang="en-US" sz="1800" dirty="0">
                <a:latin typeface="Aparajita" panose="020B0604020202020204" pitchFamily="34" charset="0"/>
                <a:cs typeface="Aparajita" panose="020B0604020202020204" pitchFamily="34" charset="0"/>
              </a:rPr>
              <a:t>changes </a:t>
            </a:r>
            <a:r>
              <a:rPr lang="en-US" sz="1800" dirty="0" smtClean="0">
                <a:latin typeface="Aparajita" panose="020B0604020202020204" pitchFamily="34" charset="0"/>
                <a:cs typeface="Aparajita" panose="020B0604020202020204" pitchFamily="34" charset="0"/>
              </a:rPr>
              <a:t>of </a:t>
            </a:r>
            <a:r>
              <a:rPr lang="en-US" sz="1800" dirty="0">
                <a:latin typeface="Aparajita" panose="020B0604020202020204" pitchFamily="34" charset="0"/>
                <a:cs typeface="Aparajita" panose="020B0604020202020204" pitchFamily="34" charset="0"/>
              </a:rPr>
              <a:t>placement. </a:t>
            </a:r>
            <a:r>
              <a:rPr lang="en-US" sz="1500" dirty="0">
                <a:latin typeface="Aparajita" panose="020B0604020202020204" pitchFamily="34" charset="0"/>
                <a:cs typeface="Aparajita" panose="020B0604020202020204" pitchFamily="34" charset="0"/>
              </a:rPr>
              <a:t>The reevaluation may consist of only a review of existing </a:t>
            </a:r>
            <a:r>
              <a:rPr lang="en-US" sz="1500" dirty="0" smtClean="0">
                <a:latin typeface="Aparajita" panose="020B0604020202020204" pitchFamily="34" charset="0"/>
                <a:cs typeface="Aparajita" panose="020B0604020202020204" pitchFamily="34" charset="0"/>
              </a:rPr>
              <a:t>data, eligibility </a:t>
            </a:r>
          </a:p>
          <a:p>
            <a:pPr marL="185166" lvl="1" indent="0">
              <a:buNone/>
            </a:pPr>
            <a:r>
              <a:rPr lang="en-US" sz="1500" dirty="0">
                <a:latin typeface="Aparajita" panose="020B0604020202020204" pitchFamily="34" charset="0"/>
                <a:cs typeface="Aparajita" panose="020B0604020202020204" pitchFamily="34" charset="0"/>
              </a:rPr>
              <a:t> </a:t>
            </a:r>
            <a:r>
              <a:rPr lang="en-US" sz="1500" dirty="0" smtClean="0">
                <a:latin typeface="Aparajita" panose="020B0604020202020204" pitchFamily="34" charset="0"/>
                <a:cs typeface="Aparajita" panose="020B0604020202020204" pitchFamily="34" charset="0"/>
              </a:rPr>
              <a:t>      determination </a:t>
            </a:r>
            <a:r>
              <a:rPr lang="en-US" sz="1500" dirty="0">
                <a:latin typeface="Aparajita" panose="020B0604020202020204" pitchFamily="34" charset="0"/>
                <a:cs typeface="Aparajita" panose="020B0604020202020204" pitchFamily="34" charset="0"/>
              </a:rPr>
              <a:t>(</a:t>
            </a:r>
            <a:r>
              <a:rPr lang="en-US" sz="1500" dirty="0" err="1">
                <a:latin typeface="Aparajita" panose="020B0604020202020204" pitchFamily="34" charset="0"/>
                <a:cs typeface="Aparajita" panose="020B0604020202020204" pitchFamily="34" charset="0"/>
              </a:rPr>
              <a:t>eval</a:t>
            </a:r>
            <a:r>
              <a:rPr lang="en-US" sz="1500" dirty="0">
                <a:latin typeface="Aparajita" panose="020B0604020202020204" pitchFamily="34" charset="0"/>
                <a:cs typeface="Aparajita" panose="020B0604020202020204" pitchFamily="34" charset="0"/>
              </a:rPr>
              <a:t> report) and prior written notice.</a:t>
            </a:r>
          </a:p>
        </p:txBody>
      </p:sp>
      <p:sp>
        <p:nvSpPr>
          <p:cNvPr id="2" name="Title 1"/>
          <p:cNvSpPr>
            <a:spLocks noGrp="1"/>
          </p:cNvSpPr>
          <p:nvPr>
            <p:ph type="title"/>
          </p:nvPr>
        </p:nvSpPr>
        <p:spPr/>
        <p:txBody>
          <a:bodyPr>
            <a:normAutofit/>
          </a:bodyPr>
          <a:lstStyle/>
          <a:p>
            <a:r>
              <a:rPr lang="en-US" dirty="0" smtClean="0"/>
              <a:t>FAQs about Re-Evaluations</a:t>
            </a:r>
            <a:endParaRPr lang="en-US" dirty="0"/>
          </a:p>
        </p:txBody>
      </p:sp>
    </p:spTree>
    <p:extLst>
      <p:ext uri="{BB962C8B-B14F-4D97-AF65-F5344CB8AC3E}">
        <p14:creationId xmlns:p14="http://schemas.microsoft.com/office/powerpoint/2010/main" val="40970642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52400" y="2571750"/>
            <a:ext cx="8763000" cy="1569660"/>
          </a:xfrm>
        </p:spPr>
        <p:txBody>
          <a:bodyPr/>
          <a:lstStyle/>
          <a:p>
            <a:r>
              <a:rPr lang="en-US" sz="3200" dirty="0"/>
              <a:t>Myth: There is never a need to create an evaluation report when a Review of Existing Data without assessment has been completed</a:t>
            </a:r>
            <a:r>
              <a:rPr lang="en-US" sz="3200" b="0" dirty="0"/>
              <a:t>. </a:t>
            </a:r>
            <a:endParaRPr lang="en-US" sz="3200" dirty="0"/>
          </a:p>
        </p:txBody>
      </p:sp>
    </p:spTree>
    <p:extLst>
      <p:ext uri="{BB962C8B-B14F-4D97-AF65-F5344CB8AC3E}">
        <p14:creationId xmlns:p14="http://schemas.microsoft.com/office/powerpoint/2010/main" val="29190055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pPr marL="0" indent="0">
              <a:buNone/>
            </a:pPr>
            <a:r>
              <a:rPr lang="en-US" sz="1600" dirty="0"/>
              <a:t>Fact: There are three instances in which a Review of Existing Data without assessment must have an evaluation report created. Those three times are: </a:t>
            </a:r>
            <a:endParaRPr lang="en-US" sz="1600" dirty="0" smtClean="0"/>
          </a:p>
          <a:p>
            <a:r>
              <a:rPr lang="en-US" sz="1600" dirty="0" smtClean="0"/>
              <a:t>1</a:t>
            </a:r>
            <a:r>
              <a:rPr lang="en-US" sz="1600" dirty="0"/>
              <a:t>) when determining initial eligibility using a Review of Existing Data without further assessment, </a:t>
            </a:r>
            <a:endParaRPr lang="en-US" sz="1600" dirty="0" smtClean="0"/>
          </a:p>
          <a:p>
            <a:r>
              <a:rPr lang="en-US" sz="1600" dirty="0" smtClean="0"/>
              <a:t>2</a:t>
            </a:r>
            <a:r>
              <a:rPr lang="en-US" sz="1600" dirty="0"/>
              <a:t>) when changing eligibility using a Review of Existing Data without further assessment and </a:t>
            </a:r>
            <a:endParaRPr lang="en-US" sz="1600" dirty="0" smtClean="0"/>
          </a:p>
          <a:p>
            <a:r>
              <a:rPr lang="en-US" sz="1600" dirty="0" smtClean="0"/>
              <a:t>3</a:t>
            </a:r>
            <a:r>
              <a:rPr lang="en-US" sz="1600" dirty="0"/>
              <a:t>) when sufficient information exists on which to base the decision that the student does </a:t>
            </a:r>
            <a:r>
              <a:rPr lang="en-US" sz="1600" dirty="0" smtClean="0"/>
              <a:t>not </a:t>
            </a:r>
            <a:r>
              <a:rPr lang="en-US" sz="1600" dirty="0"/>
              <a:t>continue to show evidence of the disability indicated in the initial or most recent evaluation and does not continue to need special education and related service. Information described in the Review of Existing Data must be transferred into an evaluation report to ensure there is an eligibility statement, basis for determination, and synthesis. Some districts have a practice of “rolling” information from every Review of Existing Data without assessment into an evaluation report, but this is not a compliance requirement</a:t>
            </a:r>
          </a:p>
        </p:txBody>
      </p:sp>
      <p:sp>
        <p:nvSpPr>
          <p:cNvPr id="3" name="Title 2"/>
          <p:cNvSpPr>
            <a:spLocks noGrp="1"/>
          </p:cNvSpPr>
          <p:nvPr>
            <p:ph type="title"/>
          </p:nvPr>
        </p:nvSpPr>
        <p:spPr/>
        <p:txBody>
          <a:bodyPr>
            <a:normAutofit/>
          </a:bodyPr>
          <a:lstStyle/>
          <a:p>
            <a:endParaRPr lang="en-US" dirty="0"/>
          </a:p>
        </p:txBody>
      </p:sp>
    </p:spTree>
    <p:extLst>
      <p:ext uri="{BB962C8B-B14F-4D97-AF65-F5344CB8AC3E}">
        <p14:creationId xmlns:p14="http://schemas.microsoft.com/office/powerpoint/2010/main" val="259699449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52400" y="2647950"/>
            <a:ext cx="8763000" cy="1569660"/>
          </a:xfrm>
        </p:spPr>
        <p:txBody>
          <a:bodyPr/>
          <a:lstStyle/>
          <a:p>
            <a:r>
              <a:rPr lang="en-US" sz="3200" dirty="0"/>
              <a:t>Myth: A Review of Existing Data must still be completed when the parent and LEA decide to waive the required triennial reevaluation. </a:t>
            </a:r>
          </a:p>
        </p:txBody>
      </p:sp>
    </p:spTree>
    <p:extLst>
      <p:ext uri="{BB962C8B-B14F-4D97-AF65-F5344CB8AC3E}">
        <p14:creationId xmlns:p14="http://schemas.microsoft.com/office/powerpoint/2010/main" val="76872325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sz="2400" dirty="0"/>
              <a:t>Fact: A reevaluation must occur every 3 years, unless the parent and the local education agency (LEA) agree otherwise. By agreeing to waive the reevaluation, the parent and the LEA are making the joint determination that the entire mandated triennial reevaluation process is not warranted. The determination to waive the triennial reevaluation is made prior to the start of the reevaluation process. The Review of Existing Data is part of the reevaluation process and does not occur if the parent and LEA agree to waive the triennial evaluation. </a:t>
            </a:r>
          </a:p>
        </p:txBody>
      </p:sp>
      <p:sp>
        <p:nvSpPr>
          <p:cNvPr id="3" name="Title 2"/>
          <p:cNvSpPr>
            <a:spLocks noGrp="1"/>
          </p:cNvSpPr>
          <p:nvPr>
            <p:ph type="title"/>
          </p:nvPr>
        </p:nvSpPr>
        <p:spPr/>
        <p:txBody>
          <a:bodyPr>
            <a:noAutofit/>
          </a:bodyPr>
          <a:lstStyle/>
          <a:p>
            <a:endParaRPr lang="en-US" sz="2400" dirty="0"/>
          </a:p>
        </p:txBody>
      </p:sp>
    </p:spTree>
    <p:extLst>
      <p:ext uri="{BB962C8B-B14F-4D97-AF65-F5344CB8AC3E}">
        <p14:creationId xmlns:p14="http://schemas.microsoft.com/office/powerpoint/2010/main" val="35762108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52400" y="2863394"/>
            <a:ext cx="8839200" cy="769441"/>
          </a:xfrm>
        </p:spPr>
        <p:txBody>
          <a:bodyPr/>
          <a:lstStyle/>
          <a:p>
            <a:r>
              <a:rPr lang="en-US" sz="2200" dirty="0"/>
              <a:t>MYTH: When a parent makes a request for a special education evaluation </a:t>
            </a:r>
            <a:r>
              <a:rPr lang="en-US" sz="2200" dirty="0" smtClean="0"/>
              <a:t>for </a:t>
            </a:r>
            <a:r>
              <a:rPr lang="en-US" sz="2200" dirty="0"/>
              <a:t>their child, the first step is to conduct a Review of Existing Data.</a:t>
            </a:r>
          </a:p>
        </p:txBody>
      </p:sp>
    </p:spTree>
    <p:extLst>
      <p:ext uri="{BB962C8B-B14F-4D97-AF65-F5344CB8AC3E}">
        <p14:creationId xmlns:p14="http://schemas.microsoft.com/office/powerpoint/2010/main" val="220366942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52400" y="1123950"/>
            <a:ext cx="8839200" cy="3810000"/>
          </a:xfrm>
        </p:spPr>
        <p:txBody>
          <a:bodyPr/>
          <a:lstStyle/>
          <a:p>
            <a:r>
              <a:rPr lang="en-US" sz="2000" dirty="0"/>
              <a:t>Utilizing the triennial waiver option should be done only in rare cases where it has been agreed upon in writing by both the LEA and the parent that conducting a reevaluation of the child is not in the child’s best interest (e.g. Terminal illness, or some other reason where assessment and data are not readily available or a priority due to the student’s fragile medical condition). When using a triennial waiver, it should be noted the waiver process does not provide any current information on the student’s level of functioning</a:t>
            </a:r>
            <a:r>
              <a:rPr lang="en-US" sz="2000" dirty="0" smtClean="0"/>
              <a:t>.</a:t>
            </a:r>
          </a:p>
          <a:p>
            <a:r>
              <a:rPr lang="en-US" sz="2000" dirty="0" smtClean="0"/>
              <a:t>The </a:t>
            </a:r>
            <a:r>
              <a:rPr lang="en-US" sz="2000" dirty="0"/>
              <a:t>triennial waiver is different from a reevaluation without assessment. The triennial waiver circumvents the required reevaluation process and does not require a Review of Existing Data whereas a reevaluation without assessment is considered a reevaluation and does require a Review of Existing Data. </a:t>
            </a:r>
          </a:p>
        </p:txBody>
      </p:sp>
      <p:sp>
        <p:nvSpPr>
          <p:cNvPr id="3" name="Title 2"/>
          <p:cNvSpPr>
            <a:spLocks noGrp="1"/>
          </p:cNvSpPr>
          <p:nvPr>
            <p:ph type="title"/>
          </p:nvPr>
        </p:nvSpPr>
        <p:spPr>
          <a:xfrm>
            <a:off x="152400" y="742950"/>
            <a:ext cx="8839200" cy="45719"/>
          </a:xfrm>
        </p:spPr>
        <p:txBody>
          <a:bodyPr>
            <a:normAutofit fontScale="90000"/>
          </a:bodyPr>
          <a:lstStyle/>
          <a:p>
            <a:endParaRPr lang="en-US" dirty="0"/>
          </a:p>
        </p:txBody>
      </p:sp>
    </p:spTree>
    <p:extLst>
      <p:ext uri="{BB962C8B-B14F-4D97-AF65-F5344CB8AC3E}">
        <p14:creationId xmlns:p14="http://schemas.microsoft.com/office/powerpoint/2010/main" val="81205656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normAutofit/>
          </a:bodyPr>
          <a:lstStyle/>
          <a:p>
            <a:r>
              <a:rPr lang="en-US" sz="2400" dirty="0" smtClean="0"/>
              <a:t>In Compliance?</a:t>
            </a:r>
            <a:endParaRPr lang="en-US" sz="2400" dirty="0"/>
          </a:p>
        </p:txBody>
      </p:sp>
      <p:sp>
        <p:nvSpPr>
          <p:cNvPr id="5" name="Text Placeholder 4"/>
          <p:cNvSpPr>
            <a:spLocks noGrp="1"/>
          </p:cNvSpPr>
          <p:nvPr>
            <p:ph type="body" sz="quarter" idx="11"/>
          </p:nvPr>
        </p:nvSpPr>
        <p:spPr>
          <a:xfrm>
            <a:off x="2514600" y="2190750"/>
            <a:ext cx="2743200" cy="514350"/>
          </a:xfrm>
        </p:spPr>
        <p:txBody>
          <a:bodyPr>
            <a:noAutofit/>
          </a:bodyPr>
          <a:lstStyle/>
          <a:p>
            <a:r>
              <a:rPr lang="en-US" dirty="0" smtClean="0"/>
              <a:t>Out of Compliance?</a:t>
            </a:r>
            <a:endParaRPr lang="en-US" dirty="0"/>
          </a:p>
        </p:txBody>
      </p:sp>
      <p:sp>
        <p:nvSpPr>
          <p:cNvPr id="6" name="Text Placeholder 5"/>
          <p:cNvSpPr>
            <a:spLocks noGrp="1"/>
          </p:cNvSpPr>
          <p:nvPr>
            <p:ph type="body" sz="quarter" idx="12"/>
          </p:nvPr>
        </p:nvSpPr>
        <p:spPr/>
        <p:txBody>
          <a:bodyPr>
            <a:normAutofit fontScale="92500"/>
          </a:bodyPr>
          <a:lstStyle/>
          <a:p>
            <a:r>
              <a:rPr lang="en-US" dirty="0" smtClean="0"/>
              <a:t>The rubric for the RED will be coming soon! </a:t>
            </a:r>
            <a:endParaRPr lang="en-US" dirty="0"/>
          </a:p>
        </p:txBody>
      </p:sp>
    </p:spTree>
    <p:extLst>
      <p:ext uri="{BB962C8B-B14F-4D97-AF65-F5344CB8AC3E}">
        <p14:creationId xmlns:p14="http://schemas.microsoft.com/office/powerpoint/2010/main" val="284722887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6CD0ECF-B2BF-477C-B515-4F0D32080570}" type="slidenum">
              <a:rPr lang="en-US" smtClean="0"/>
              <a:pPr>
                <a:defRPr/>
              </a:pPr>
              <a:t>42</a:t>
            </a:fld>
            <a:endParaRPr lang="en-US"/>
          </a:p>
        </p:txBody>
      </p:sp>
      <p:pic>
        <p:nvPicPr>
          <p:cNvPr id="5" name="Picture 4"/>
          <p:cNvPicPr>
            <a:picLocks noChangeAspect="1"/>
          </p:cNvPicPr>
          <p:nvPr/>
        </p:nvPicPr>
        <p:blipFill>
          <a:blip r:embed="rId2"/>
          <a:stretch>
            <a:fillRect/>
          </a:stretch>
        </p:blipFill>
        <p:spPr>
          <a:xfrm>
            <a:off x="4572000" y="2437170"/>
            <a:ext cx="4193705" cy="2686050"/>
          </a:xfrm>
          <a:prstGeom prst="rect">
            <a:avLst/>
          </a:prstGeom>
        </p:spPr>
      </p:pic>
      <p:sp>
        <p:nvSpPr>
          <p:cNvPr id="2" name="Oval 1"/>
          <p:cNvSpPr/>
          <p:nvPr/>
        </p:nvSpPr>
        <p:spPr>
          <a:xfrm>
            <a:off x="5533103" y="3683614"/>
            <a:ext cx="457200" cy="2286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extBox 2"/>
          <p:cNvSpPr txBox="1"/>
          <p:nvPr/>
        </p:nvSpPr>
        <p:spPr>
          <a:xfrm>
            <a:off x="4194697" y="3683614"/>
            <a:ext cx="1338406" cy="715581"/>
          </a:xfrm>
          <a:prstGeom prst="rect">
            <a:avLst/>
          </a:prstGeom>
          <a:noFill/>
        </p:spPr>
        <p:txBody>
          <a:bodyPr wrap="square" rtlCol="0">
            <a:spAutoFit/>
          </a:bodyPr>
          <a:lstStyle/>
          <a:p>
            <a:r>
              <a:rPr lang="en-US" sz="1350" b="1" dirty="0">
                <a:solidFill>
                  <a:srgbClr val="FF0000"/>
                </a:solidFill>
              </a:rPr>
              <a:t>#9 on the Top 10 Out of Compliance</a:t>
            </a:r>
          </a:p>
        </p:txBody>
      </p:sp>
      <p:pic>
        <p:nvPicPr>
          <p:cNvPr id="6" name="Picture 5"/>
          <p:cNvPicPr>
            <a:picLocks noChangeAspect="1"/>
          </p:cNvPicPr>
          <p:nvPr/>
        </p:nvPicPr>
        <p:blipFill>
          <a:blip r:embed="rId3"/>
          <a:stretch>
            <a:fillRect/>
          </a:stretch>
        </p:blipFill>
        <p:spPr>
          <a:xfrm>
            <a:off x="457201" y="494670"/>
            <a:ext cx="5638800" cy="1977938"/>
          </a:xfrm>
          <a:prstGeom prst="rect">
            <a:avLst/>
          </a:prstGeom>
        </p:spPr>
      </p:pic>
      <p:sp>
        <p:nvSpPr>
          <p:cNvPr id="7" name="TextBox 6"/>
          <p:cNvSpPr txBox="1"/>
          <p:nvPr/>
        </p:nvSpPr>
        <p:spPr>
          <a:xfrm flipH="1">
            <a:off x="457201" y="1352550"/>
            <a:ext cx="1066798" cy="646331"/>
          </a:xfrm>
          <a:prstGeom prst="rect">
            <a:avLst/>
          </a:prstGeom>
          <a:noFill/>
        </p:spPr>
        <p:txBody>
          <a:bodyPr wrap="square" rtlCol="0">
            <a:spAutoFit/>
          </a:bodyPr>
          <a:lstStyle/>
          <a:p>
            <a:pPr algn="ctr"/>
            <a:r>
              <a:rPr lang="en-US" dirty="0" smtClean="0">
                <a:solidFill>
                  <a:srgbClr val="FF0000"/>
                </a:solidFill>
              </a:rPr>
              <a:t>For Initial </a:t>
            </a:r>
            <a:r>
              <a:rPr lang="en-US" dirty="0" err="1" smtClean="0">
                <a:solidFill>
                  <a:srgbClr val="FF0000"/>
                </a:solidFill>
              </a:rPr>
              <a:t>Evals</a:t>
            </a:r>
            <a:r>
              <a:rPr lang="en-US" dirty="0" smtClean="0">
                <a:solidFill>
                  <a:srgbClr val="FF0000"/>
                </a:solidFill>
              </a:rPr>
              <a:t> </a:t>
            </a:r>
            <a:endParaRPr lang="en-US" dirty="0">
              <a:solidFill>
                <a:srgbClr val="FF0000"/>
              </a:solidFill>
            </a:endParaRPr>
          </a:p>
        </p:txBody>
      </p:sp>
      <p:sp>
        <p:nvSpPr>
          <p:cNvPr id="8" name="TextBox 7"/>
          <p:cNvSpPr txBox="1"/>
          <p:nvPr/>
        </p:nvSpPr>
        <p:spPr>
          <a:xfrm>
            <a:off x="4542503" y="2887490"/>
            <a:ext cx="990600" cy="646331"/>
          </a:xfrm>
          <a:prstGeom prst="rect">
            <a:avLst/>
          </a:prstGeom>
          <a:noFill/>
        </p:spPr>
        <p:txBody>
          <a:bodyPr wrap="square" rtlCol="0">
            <a:spAutoFit/>
          </a:bodyPr>
          <a:lstStyle/>
          <a:p>
            <a:r>
              <a:rPr lang="en-US" dirty="0" smtClean="0">
                <a:solidFill>
                  <a:srgbClr val="FF0000"/>
                </a:solidFill>
              </a:rPr>
              <a:t>For </a:t>
            </a:r>
          </a:p>
          <a:p>
            <a:r>
              <a:rPr lang="en-US" dirty="0" smtClean="0">
                <a:solidFill>
                  <a:srgbClr val="FF0000"/>
                </a:solidFill>
              </a:rPr>
              <a:t>Re-</a:t>
            </a:r>
            <a:r>
              <a:rPr lang="en-US" dirty="0" err="1" smtClean="0">
                <a:solidFill>
                  <a:srgbClr val="FF0000"/>
                </a:solidFill>
              </a:rPr>
              <a:t>evals</a:t>
            </a:r>
            <a:endParaRPr lang="en-US" dirty="0">
              <a:solidFill>
                <a:srgbClr val="FF0000"/>
              </a:solidFill>
            </a:endParaRPr>
          </a:p>
        </p:txBody>
      </p:sp>
    </p:spTree>
    <p:extLst>
      <p:ext uri="{BB962C8B-B14F-4D97-AF65-F5344CB8AC3E}">
        <p14:creationId xmlns:p14="http://schemas.microsoft.com/office/powerpoint/2010/main" val="2072790730"/>
      </p:ext>
    </p:extLst>
  </p:cSld>
  <p:clrMapOvr>
    <a:masterClrMapping/>
  </p:clrMapOvr>
  <p:transition>
    <p:fade thruBlk="1"/>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Indicator 200.30 (Initial) and Indicator 200.330 (Re-</a:t>
            </a:r>
            <a:r>
              <a:rPr lang="en-US" dirty="0" err="1" smtClean="0"/>
              <a:t>eval</a:t>
            </a:r>
            <a:r>
              <a:rPr lang="en-US" dirty="0" smtClean="0"/>
              <a:t>)</a:t>
            </a:r>
            <a:endParaRPr lang="en-US" dirty="0"/>
          </a:p>
        </p:txBody>
      </p:sp>
      <p:sp>
        <p:nvSpPr>
          <p:cNvPr id="3" name="Content Placeholder 2"/>
          <p:cNvSpPr>
            <a:spLocks noGrp="1"/>
          </p:cNvSpPr>
          <p:nvPr>
            <p:ph sz="quarter" idx="10"/>
          </p:nvPr>
        </p:nvSpPr>
        <p:spPr/>
        <p:txBody>
          <a:bodyPr/>
          <a:lstStyle/>
          <a:p>
            <a:r>
              <a:rPr lang="en-US" sz="2000" dirty="0" smtClean="0"/>
              <a:t>A </a:t>
            </a:r>
            <a:r>
              <a:rPr lang="en-US" sz="2000" dirty="0"/>
              <a:t>group of individuals meeting the requirements of an IEP Team and other qualified professionals, as appropriate, reviewed all relevant existing evaluation data on the child. The information reviewed must </a:t>
            </a:r>
            <a:r>
              <a:rPr lang="en-US" sz="2000" dirty="0" smtClean="0"/>
              <a:t>include:</a:t>
            </a:r>
          </a:p>
          <a:p>
            <a:pPr lvl="1"/>
            <a:r>
              <a:rPr lang="en-US" sz="2000" dirty="0" smtClean="0"/>
              <a:t>Evaluations </a:t>
            </a:r>
            <a:r>
              <a:rPr lang="en-US" sz="2000" dirty="0"/>
              <a:t>and information provided by the parents of the </a:t>
            </a:r>
            <a:r>
              <a:rPr lang="en-US" sz="2000" dirty="0" smtClean="0"/>
              <a:t>child.</a:t>
            </a:r>
          </a:p>
          <a:p>
            <a:pPr lvl="1"/>
            <a:r>
              <a:rPr lang="en-US" sz="2000" dirty="0" smtClean="0"/>
              <a:t>Performance </a:t>
            </a:r>
            <a:r>
              <a:rPr lang="en-US" sz="2000" dirty="0"/>
              <a:t>on current classroom-based assessments. </a:t>
            </a:r>
          </a:p>
          <a:p>
            <a:pPr lvl="1"/>
            <a:r>
              <a:rPr lang="en-US" sz="2000" dirty="0" smtClean="0"/>
              <a:t>Performance </a:t>
            </a:r>
            <a:r>
              <a:rPr lang="en-US" sz="2000" dirty="0"/>
              <a:t>on State and agency-wide </a:t>
            </a:r>
            <a:r>
              <a:rPr lang="en-US" sz="2000" dirty="0" smtClean="0"/>
              <a:t>assessments</a:t>
            </a:r>
          </a:p>
          <a:p>
            <a:pPr lvl="1"/>
            <a:r>
              <a:rPr lang="en-US" sz="2000" dirty="0" smtClean="0"/>
              <a:t>Classroom-based observations.</a:t>
            </a:r>
          </a:p>
          <a:p>
            <a:pPr lvl="1"/>
            <a:r>
              <a:rPr lang="en-US" sz="2000" dirty="0" smtClean="0"/>
              <a:t>Observations </a:t>
            </a:r>
            <a:r>
              <a:rPr lang="en-US" sz="2000" dirty="0"/>
              <a:t>by teachers and related services providers, if available and applicable.</a:t>
            </a:r>
          </a:p>
        </p:txBody>
      </p:sp>
    </p:spTree>
    <p:extLst>
      <p:ext uri="{BB962C8B-B14F-4D97-AF65-F5344CB8AC3E}">
        <p14:creationId xmlns:p14="http://schemas.microsoft.com/office/powerpoint/2010/main" val="35632545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DRAFT RED Rubric:  In Compliance for </a:t>
            </a:r>
            <a:r>
              <a:rPr lang="en-US" dirty="0" smtClean="0"/>
              <a:t>200.30/200.330</a:t>
            </a:r>
            <a:endParaRPr lang="en-US" dirty="0"/>
          </a:p>
        </p:txBody>
      </p:sp>
      <p:sp>
        <p:nvSpPr>
          <p:cNvPr id="3" name="Content Placeholder 2"/>
          <p:cNvSpPr>
            <a:spLocks noGrp="1"/>
          </p:cNvSpPr>
          <p:nvPr>
            <p:ph sz="quarter" idx="10"/>
          </p:nvPr>
        </p:nvSpPr>
        <p:spPr/>
        <p:txBody>
          <a:bodyPr/>
          <a:lstStyle/>
          <a:p>
            <a:r>
              <a:rPr lang="en-US" sz="2400" dirty="0"/>
              <a:t>The team conducting the RED does meet the requirements of the IEP </a:t>
            </a:r>
            <a:r>
              <a:rPr lang="en-US" sz="2400" dirty="0" smtClean="0"/>
              <a:t>team</a:t>
            </a:r>
            <a:endParaRPr lang="en-US" sz="2400" dirty="0"/>
          </a:p>
          <a:p>
            <a:r>
              <a:rPr lang="en-US" sz="2400" dirty="0"/>
              <a:t>Parent input is clearly documented on the RED form</a:t>
            </a:r>
          </a:p>
          <a:p>
            <a:pPr lvl="0"/>
            <a:r>
              <a:rPr lang="en-US" sz="2400" dirty="0"/>
              <a:t>Parent input can be noted in various ways</a:t>
            </a:r>
          </a:p>
          <a:p>
            <a:endParaRPr lang="en-US" sz="2000" dirty="0"/>
          </a:p>
        </p:txBody>
      </p:sp>
    </p:spTree>
    <p:extLst>
      <p:ext uri="{BB962C8B-B14F-4D97-AF65-F5344CB8AC3E}">
        <p14:creationId xmlns:p14="http://schemas.microsoft.com/office/powerpoint/2010/main" val="27616772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pPr lvl="0"/>
            <a:r>
              <a:rPr lang="en-US" sz="2400" dirty="0"/>
              <a:t>Examples</a:t>
            </a:r>
          </a:p>
          <a:p>
            <a:pPr lvl="1"/>
            <a:r>
              <a:rPr lang="en-US" sz="2400" dirty="0"/>
              <a:t>“Parent stated…”</a:t>
            </a:r>
          </a:p>
          <a:p>
            <a:pPr lvl="1"/>
            <a:r>
              <a:rPr lang="en-US" sz="2400" dirty="0"/>
              <a:t>“Parent reports…”</a:t>
            </a:r>
          </a:p>
          <a:p>
            <a:pPr lvl="1"/>
            <a:r>
              <a:rPr lang="en-US" sz="2400" dirty="0"/>
              <a:t>“Parent indicated on interview form…”</a:t>
            </a:r>
          </a:p>
          <a:p>
            <a:pPr lvl="1"/>
            <a:r>
              <a:rPr lang="en-US" sz="2400" dirty="0"/>
              <a:t>“Parent input form indicates….”</a:t>
            </a:r>
          </a:p>
          <a:p>
            <a:pPr lvl="1"/>
            <a:r>
              <a:rPr lang="en-US" sz="2400" dirty="0"/>
              <a:t>“Parent noted…during phone conversation.”</a:t>
            </a:r>
          </a:p>
          <a:p>
            <a:pPr lvl="1"/>
            <a:r>
              <a:rPr lang="en-US" sz="2400" dirty="0"/>
              <a:t>“Teacher reports that parent indicated the following concerns during parent teacher conferences last week….”</a:t>
            </a:r>
          </a:p>
          <a:p>
            <a:pPr marL="0" indent="0">
              <a:buNone/>
            </a:pPr>
            <a:endParaRPr lang="en-US" dirty="0"/>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4930551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DRAFT RED Rubric:  In Compliance for </a:t>
            </a:r>
            <a:r>
              <a:rPr lang="en-US" dirty="0" smtClean="0"/>
              <a:t>200.30/200.330</a:t>
            </a:r>
            <a:endParaRPr lang="en-US" dirty="0"/>
          </a:p>
        </p:txBody>
      </p:sp>
      <p:sp>
        <p:nvSpPr>
          <p:cNvPr id="3" name="Content Placeholder 2"/>
          <p:cNvSpPr>
            <a:spLocks noGrp="1"/>
          </p:cNvSpPr>
          <p:nvPr>
            <p:ph sz="quarter" idx="10"/>
          </p:nvPr>
        </p:nvSpPr>
        <p:spPr/>
        <p:txBody>
          <a:bodyPr/>
          <a:lstStyle/>
          <a:p>
            <a:r>
              <a:rPr lang="en-US" sz="1800" dirty="0"/>
              <a:t>It is evident that a variety of relevant sources of data were reviewed to support the adverse educational impact in the area(s) of concern. Data reviewed must include:</a:t>
            </a:r>
          </a:p>
          <a:p>
            <a:pPr lvl="1"/>
            <a:r>
              <a:rPr lang="en-US" sz="1600" dirty="0"/>
              <a:t>Evaluations and information provided by the parents of the child</a:t>
            </a:r>
          </a:p>
          <a:p>
            <a:pPr lvl="1"/>
            <a:r>
              <a:rPr lang="en-US" sz="1600" dirty="0"/>
              <a:t>Current classroom assessment data</a:t>
            </a:r>
          </a:p>
          <a:p>
            <a:pPr lvl="1"/>
            <a:r>
              <a:rPr lang="en-US" sz="1600" dirty="0"/>
              <a:t>District assessments (if </a:t>
            </a:r>
            <a:r>
              <a:rPr lang="en-US" sz="1600" dirty="0" smtClean="0"/>
              <a:t>applicable)</a:t>
            </a:r>
          </a:p>
          <a:p>
            <a:pPr lvl="2"/>
            <a:r>
              <a:rPr lang="en-US" sz="1600" dirty="0" smtClean="0"/>
              <a:t>Grade/building/district </a:t>
            </a:r>
            <a:r>
              <a:rPr lang="en-US" sz="1600" dirty="0"/>
              <a:t>benchmark assessment </a:t>
            </a:r>
            <a:r>
              <a:rPr lang="en-US" sz="1600" dirty="0" smtClean="0"/>
              <a:t>data</a:t>
            </a:r>
          </a:p>
          <a:p>
            <a:pPr lvl="2"/>
            <a:r>
              <a:rPr lang="en-US" sz="1600" dirty="0" smtClean="0"/>
              <a:t>District </a:t>
            </a:r>
            <a:r>
              <a:rPr lang="en-US" sz="1600" dirty="0"/>
              <a:t>dyslexia screening data (if applicable) </a:t>
            </a:r>
          </a:p>
          <a:p>
            <a:pPr lvl="1"/>
            <a:r>
              <a:rPr lang="en-US" sz="1600" dirty="0"/>
              <a:t>State assessments (if applicable) </a:t>
            </a:r>
          </a:p>
          <a:p>
            <a:pPr lvl="1"/>
            <a:r>
              <a:rPr lang="en-US" sz="1600" dirty="0"/>
              <a:t>Classroom based observations</a:t>
            </a:r>
          </a:p>
          <a:p>
            <a:pPr lvl="1"/>
            <a:r>
              <a:rPr lang="en-US" sz="1600" dirty="0"/>
              <a:t>Observations from related services providers (if applicable). </a:t>
            </a:r>
          </a:p>
          <a:p>
            <a:endParaRPr lang="en-US" sz="2000" dirty="0"/>
          </a:p>
        </p:txBody>
      </p:sp>
    </p:spTree>
    <p:extLst>
      <p:ext uri="{BB962C8B-B14F-4D97-AF65-F5344CB8AC3E}">
        <p14:creationId xmlns:p14="http://schemas.microsoft.com/office/powerpoint/2010/main" val="28891131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DRAFT RED Rubric:  In Compliance for </a:t>
            </a:r>
            <a:r>
              <a:rPr lang="en-US" dirty="0" smtClean="0"/>
              <a:t>200.30/200.330</a:t>
            </a:r>
            <a:endParaRPr lang="en-US" dirty="0"/>
          </a:p>
        </p:txBody>
      </p:sp>
      <p:sp>
        <p:nvSpPr>
          <p:cNvPr id="3" name="Content Placeholder 2"/>
          <p:cNvSpPr>
            <a:spLocks noGrp="1"/>
          </p:cNvSpPr>
          <p:nvPr>
            <p:ph sz="quarter" idx="10"/>
          </p:nvPr>
        </p:nvSpPr>
        <p:spPr/>
        <p:txBody>
          <a:bodyPr/>
          <a:lstStyle/>
          <a:p>
            <a:r>
              <a:rPr lang="en-US" sz="2000" dirty="0"/>
              <a:t>Other sources of information that should also be reviewed could include: </a:t>
            </a:r>
          </a:p>
          <a:p>
            <a:pPr lvl="0"/>
            <a:r>
              <a:rPr lang="en-US" sz="2000" dirty="0"/>
              <a:t>Previous assessment/evaluation data </a:t>
            </a:r>
          </a:p>
          <a:p>
            <a:pPr lvl="0"/>
            <a:r>
              <a:rPr lang="en-US" sz="2000" dirty="0"/>
              <a:t>Medical information and/or clinical diagnoses, </a:t>
            </a:r>
          </a:p>
          <a:p>
            <a:pPr lvl="0"/>
            <a:r>
              <a:rPr lang="en-US" sz="2000" dirty="0"/>
              <a:t>Evaluations from outside providers</a:t>
            </a:r>
          </a:p>
          <a:p>
            <a:pPr lvl="0"/>
            <a:r>
              <a:rPr lang="en-US" sz="2000" dirty="0"/>
              <a:t>Social history</a:t>
            </a:r>
          </a:p>
          <a:p>
            <a:pPr lvl="0"/>
            <a:r>
              <a:rPr lang="en-US" sz="2000" dirty="0"/>
              <a:t>Discipline records</a:t>
            </a:r>
          </a:p>
          <a:p>
            <a:pPr lvl="0"/>
            <a:r>
              <a:rPr lang="en-US" sz="2000" dirty="0"/>
              <a:t>School nurse records</a:t>
            </a:r>
          </a:p>
          <a:p>
            <a:pPr lvl="0"/>
            <a:r>
              <a:rPr lang="en-US" sz="2000" dirty="0"/>
              <a:t>Attendance records  </a:t>
            </a:r>
          </a:p>
        </p:txBody>
      </p:sp>
    </p:spTree>
    <p:extLst>
      <p:ext uri="{BB962C8B-B14F-4D97-AF65-F5344CB8AC3E}">
        <p14:creationId xmlns:p14="http://schemas.microsoft.com/office/powerpoint/2010/main" val="36403406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52400" y="1200150"/>
            <a:ext cx="8839200" cy="3733800"/>
          </a:xfrm>
        </p:spPr>
        <p:txBody>
          <a:bodyPr/>
          <a:lstStyle/>
          <a:p>
            <a:pPr lvl="0"/>
            <a:r>
              <a:rPr lang="en-US" sz="2000" dirty="0"/>
              <a:t>Intervention progress monitoring data</a:t>
            </a:r>
          </a:p>
          <a:p>
            <a:pPr lvl="0"/>
            <a:r>
              <a:rPr lang="en-US" sz="2000" dirty="0"/>
              <a:t>Unit/chapter/informal classroom assessment data</a:t>
            </a:r>
          </a:p>
          <a:p>
            <a:pPr lvl="0"/>
            <a:r>
              <a:rPr lang="en-US" sz="2000" dirty="0"/>
              <a:t>Observations in educational environments other than the classroom</a:t>
            </a:r>
          </a:p>
          <a:p>
            <a:pPr lvl="0"/>
            <a:r>
              <a:rPr lang="en-US" sz="2000" dirty="0"/>
              <a:t>Grades</a:t>
            </a:r>
          </a:p>
          <a:p>
            <a:pPr lvl="0"/>
            <a:r>
              <a:rPr lang="en-US" sz="2000" dirty="0"/>
              <a:t>Previous Title or At-Risk Services</a:t>
            </a:r>
          </a:p>
          <a:p>
            <a:pPr lvl="0"/>
            <a:r>
              <a:rPr lang="en-US" sz="2000" dirty="0"/>
              <a:t>Previous IEP goal progress monitoring data, etc. </a:t>
            </a:r>
          </a:p>
          <a:p>
            <a:pPr lvl="0"/>
            <a:r>
              <a:rPr lang="en-US" sz="2000" dirty="0"/>
              <a:t>Transfer related information</a:t>
            </a:r>
          </a:p>
          <a:p>
            <a:pPr lvl="0"/>
            <a:r>
              <a:rPr lang="en-US" sz="2000" dirty="0"/>
              <a:t>Transition assessment data</a:t>
            </a:r>
          </a:p>
          <a:p>
            <a:endParaRPr lang="en-US" dirty="0"/>
          </a:p>
        </p:txBody>
      </p:sp>
      <p:sp>
        <p:nvSpPr>
          <p:cNvPr id="3" name="Title 2"/>
          <p:cNvSpPr>
            <a:spLocks noGrp="1"/>
          </p:cNvSpPr>
          <p:nvPr>
            <p:ph type="title"/>
          </p:nvPr>
        </p:nvSpPr>
        <p:spPr>
          <a:xfrm>
            <a:off x="152400" y="742950"/>
            <a:ext cx="8839200" cy="457200"/>
          </a:xfrm>
        </p:spPr>
        <p:txBody>
          <a:bodyPr>
            <a:normAutofit fontScale="90000"/>
          </a:bodyPr>
          <a:lstStyle/>
          <a:p>
            <a:r>
              <a:rPr lang="en-US" dirty="0" smtClean="0"/>
              <a:t>Other Sources, continued</a:t>
            </a:r>
            <a:endParaRPr lang="en-US" dirty="0"/>
          </a:p>
        </p:txBody>
      </p:sp>
    </p:spTree>
    <p:extLst>
      <p:ext uri="{BB962C8B-B14F-4D97-AF65-F5344CB8AC3E}">
        <p14:creationId xmlns:p14="http://schemas.microsoft.com/office/powerpoint/2010/main" val="37187379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Draft RED Rubric:  Out of Compliance for 200.30/200.330</a:t>
            </a:r>
            <a:endParaRPr lang="en-US" dirty="0"/>
          </a:p>
        </p:txBody>
      </p:sp>
      <p:sp>
        <p:nvSpPr>
          <p:cNvPr id="3" name="Content Placeholder 2"/>
          <p:cNvSpPr>
            <a:spLocks noGrp="1"/>
          </p:cNvSpPr>
          <p:nvPr>
            <p:ph sz="quarter" idx="10"/>
          </p:nvPr>
        </p:nvSpPr>
        <p:spPr/>
        <p:txBody>
          <a:bodyPr/>
          <a:lstStyle/>
          <a:p>
            <a:r>
              <a:rPr lang="en-US" sz="2000" dirty="0"/>
              <a:t>Team conducting RED does not meet the requirements of an IEP team </a:t>
            </a:r>
          </a:p>
          <a:p>
            <a:r>
              <a:rPr lang="en-US" sz="2000" dirty="0"/>
              <a:t>Parent input on RED </a:t>
            </a:r>
            <a:r>
              <a:rPr lang="en-US" sz="2000" dirty="0" smtClean="0"/>
              <a:t>form</a:t>
            </a:r>
            <a:endParaRPr lang="en-US" sz="2000" dirty="0"/>
          </a:p>
          <a:p>
            <a:r>
              <a:rPr lang="en-US" sz="2000" dirty="0"/>
              <a:t>Documentation on RED form does not include reference to student’s performance on the following:  </a:t>
            </a:r>
          </a:p>
          <a:p>
            <a:pPr lvl="1"/>
            <a:r>
              <a:rPr lang="en-US" sz="1600" dirty="0"/>
              <a:t>classroom based assessments</a:t>
            </a:r>
          </a:p>
          <a:p>
            <a:pPr lvl="1"/>
            <a:r>
              <a:rPr lang="en-US" sz="1600" dirty="0"/>
              <a:t>state assessments (if applicable)</a:t>
            </a:r>
          </a:p>
          <a:p>
            <a:pPr lvl="1"/>
            <a:r>
              <a:rPr lang="en-US" sz="1600" dirty="0"/>
              <a:t>district assessments (if applicable</a:t>
            </a:r>
            <a:r>
              <a:rPr lang="en-US" sz="1600" dirty="0" smtClean="0"/>
              <a:t>)</a:t>
            </a:r>
            <a:endParaRPr lang="en-US" sz="1600" dirty="0"/>
          </a:p>
          <a:p>
            <a:r>
              <a:rPr lang="en-US" sz="2000" dirty="0"/>
              <a:t>The RED form does not contain observational data and input from teacher(s) and related services providers, if </a:t>
            </a:r>
            <a:r>
              <a:rPr lang="en-US" sz="2000" dirty="0" smtClean="0"/>
              <a:t>applicable</a:t>
            </a:r>
            <a:endParaRPr lang="en-US" sz="2000" dirty="0"/>
          </a:p>
        </p:txBody>
      </p:sp>
    </p:spTree>
    <p:extLst>
      <p:ext uri="{BB962C8B-B14F-4D97-AF65-F5344CB8AC3E}">
        <p14:creationId xmlns:p14="http://schemas.microsoft.com/office/powerpoint/2010/main" val="689539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37652" y="742950"/>
            <a:ext cx="8839200" cy="3867150"/>
          </a:xfrm>
        </p:spPr>
        <p:txBody>
          <a:bodyPr/>
          <a:lstStyle/>
          <a:p>
            <a:pPr marL="0" indent="0">
              <a:buNone/>
            </a:pPr>
            <a:r>
              <a:rPr lang="en-US" sz="1800" dirty="0"/>
              <a:t>FACT: The first step is to determine if the LEA suspects the student may be a child with a disability and in need of special education services. If there is no reason to suspect a disability, the LEA provides the parent with a Prior Written Notice Refused for the </a:t>
            </a:r>
            <a:r>
              <a:rPr lang="en-US" sz="1800" dirty="0" smtClean="0"/>
              <a:t>evaluation request. </a:t>
            </a:r>
          </a:p>
          <a:p>
            <a:pPr marL="0" indent="0">
              <a:buNone/>
            </a:pPr>
            <a:r>
              <a:rPr lang="en-US" sz="1800" dirty="0" smtClean="0"/>
              <a:t>However</a:t>
            </a:r>
            <a:r>
              <a:rPr lang="en-US" sz="1800" dirty="0"/>
              <a:t>, if there is reason to suspect a disability, the decision is documented on the second section of the Request for an Initial Special Education Evaluation form, along with a description of what data was used to make the determination a disability is suspected. </a:t>
            </a:r>
            <a:endParaRPr lang="en-US" sz="1800" dirty="0" smtClean="0"/>
          </a:p>
          <a:p>
            <a:pPr marL="0" indent="0">
              <a:buNone/>
            </a:pPr>
            <a:r>
              <a:rPr lang="en-US" sz="1800" dirty="0" smtClean="0"/>
              <a:t>The </a:t>
            </a:r>
            <a:r>
              <a:rPr lang="en-US" sz="1800" dirty="0"/>
              <a:t>LEA then proceeds to conducting a Review of Existing Data to determine what, if any, additional data is needed to determine if the student is a child with a disability and in need of special education services. </a:t>
            </a:r>
            <a:endParaRPr lang="en-US" sz="1800" dirty="0" smtClean="0"/>
          </a:p>
          <a:p>
            <a:pPr marL="0" indent="0">
              <a:buNone/>
            </a:pPr>
            <a:r>
              <a:rPr lang="en-US" sz="1800" dirty="0" smtClean="0"/>
              <a:t>When </a:t>
            </a:r>
            <a:r>
              <a:rPr lang="en-US" sz="1800" dirty="0"/>
              <a:t>a Review of Existing Data is conducted, an evaluation for special education is in </a:t>
            </a:r>
            <a:r>
              <a:rPr lang="en-US" sz="1800" dirty="0" smtClean="0"/>
              <a:t>progress and </a:t>
            </a:r>
            <a:r>
              <a:rPr lang="en-US" sz="1800" dirty="0"/>
              <a:t>can only be concluded through a Prior Written Notice to the parent regarding the eligibility determination and the provision of an Evaluation Report to the parent describing the results of the Review of Existing Data , the evaluation, and the rationale for the eligibility determination (eligible or not</a:t>
            </a:r>
            <a:r>
              <a:rPr lang="en-US" sz="1800" dirty="0" smtClean="0"/>
              <a:t>).</a:t>
            </a:r>
            <a:endParaRPr lang="en-US" sz="1800" dirty="0"/>
          </a:p>
        </p:txBody>
      </p:sp>
      <p:sp>
        <p:nvSpPr>
          <p:cNvPr id="4" name="Title 3"/>
          <p:cNvSpPr>
            <a:spLocks noGrp="1"/>
          </p:cNvSpPr>
          <p:nvPr>
            <p:ph type="title"/>
          </p:nvPr>
        </p:nvSpPr>
        <p:spPr>
          <a:xfrm>
            <a:off x="137652" y="361950"/>
            <a:ext cx="8839200" cy="228600"/>
          </a:xfrm>
        </p:spPr>
        <p:txBody>
          <a:bodyPr>
            <a:normAutofit fontScale="90000"/>
          </a:bodyPr>
          <a:lstStyle/>
          <a:p>
            <a:endParaRPr lang="en-US" dirty="0"/>
          </a:p>
        </p:txBody>
      </p:sp>
    </p:spTree>
    <p:extLst>
      <p:ext uri="{BB962C8B-B14F-4D97-AF65-F5344CB8AC3E}">
        <p14:creationId xmlns:p14="http://schemas.microsoft.com/office/powerpoint/2010/main" val="24157159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smtClean="0"/>
              <a:t>A </a:t>
            </a:r>
            <a:r>
              <a:rPr lang="en-US" dirty="0"/>
              <a:t>description of all data reviewed and a summary of the information gained from the review of the data.</a:t>
            </a:r>
          </a:p>
        </p:txBody>
      </p:sp>
      <p:sp>
        <p:nvSpPr>
          <p:cNvPr id="3" name="Title 2"/>
          <p:cNvSpPr>
            <a:spLocks noGrp="1"/>
          </p:cNvSpPr>
          <p:nvPr>
            <p:ph type="title"/>
          </p:nvPr>
        </p:nvSpPr>
        <p:spPr/>
        <p:txBody>
          <a:bodyPr/>
          <a:lstStyle/>
          <a:p>
            <a:r>
              <a:rPr lang="en-US" dirty="0" smtClean="0"/>
              <a:t>Indicator 200.30.a/200.330.a </a:t>
            </a:r>
            <a:endParaRPr lang="en-US" dirty="0"/>
          </a:p>
        </p:txBody>
      </p:sp>
    </p:spTree>
    <p:extLst>
      <p:ext uri="{BB962C8B-B14F-4D97-AF65-F5344CB8AC3E}">
        <p14:creationId xmlns:p14="http://schemas.microsoft.com/office/powerpoint/2010/main" val="21544250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sz="2000" dirty="0"/>
              <a:t>The data reviewed by the team is documented on the RED form in enough detail that the team can determine the educational relevance of the data being reported. </a:t>
            </a:r>
          </a:p>
          <a:p>
            <a:pPr lvl="0"/>
            <a:r>
              <a:rPr lang="en-US" sz="2000" dirty="0"/>
              <a:t>Dates should be noted for assessments, significant events such as health events or medical diagnosis, school district transfers, intervention sessions and discipline </a:t>
            </a:r>
            <a:r>
              <a:rPr lang="en-US" sz="2000" dirty="0" smtClean="0"/>
              <a:t>infractions</a:t>
            </a:r>
            <a:endParaRPr lang="en-US" sz="2000" dirty="0"/>
          </a:p>
          <a:p>
            <a:pPr lvl="0"/>
            <a:r>
              <a:rPr lang="en-US" sz="2000" dirty="0"/>
              <a:t> Names of assessments (in non-abbreviated format) along with a brief explanation of any scores reported. </a:t>
            </a:r>
          </a:p>
          <a:p>
            <a:endParaRPr lang="en-US" dirty="0"/>
          </a:p>
        </p:txBody>
      </p:sp>
      <p:sp>
        <p:nvSpPr>
          <p:cNvPr id="3" name="Title 2"/>
          <p:cNvSpPr>
            <a:spLocks noGrp="1"/>
          </p:cNvSpPr>
          <p:nvPr>
            <p:ph type="title"/>
          </p:nvPr>
        </p:nvSpPr>
        <p:spPr/>
        <p:txBody>
          <a:bodyPr>
            <a:normAutofit fontScale="90000"/>
          </a:bodyPr>
          <a:lstStyle/>
          <a:p>
            <a:r>
              <a:rPr lang="en-US" dirty="0"/>
              <a:t>DRAFT RED Rubric:  In Compliance for </a:t>
            </a:r>
            <a:r>
              <a:rPr lang="en-US" dirty="0" smtClean="0"/>
              <a:t>200.30.a/200.330.a</a:t>
            </a:r>
            <a:endParaRPr lang="en-US" dirty="0"/>
          </a:p>
        </p:txBody>
      </p:sp>
    </p:spTree>
    <p:extLst>
      <p:ext uri="{BB962C8B-B14F-4D97-AF65-F5344CB8AC3E}">
        <p14:creationId xmlns:p14="http://schemas.microsoft.com/office/powerpoint/2010/main" val="26739512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pPr marL="0" lvl="0" indent="0">
              <a:buNone/>
            </a:pPr>
            <a:r>
              <a:rPr lang="en-US" sz="1800" dirty="0" smtClean="0"/>
              <a:t>Examples</a:t>
            </a:r>
            <a:r>
              <a:rPr lang="en-US" sz="1800" dirty="0"/>
              <a:t>:</a:t>
            </a:r>
          </a:p>
          <a:p>
            <a:pPr lvl="1"/>
            <a:r>
              <a:rPr lang="en-US" sz="1800" dirty="0"/>
              <a:t>“</a:t>
            </a:r>
            <a:r>
              <a:rPr lang="en-US" sz="1800" dirty="0" err="1"/>
              <a:t>Weschler</a:t>
            </a:r>
            <a:r>
              <a:rPr lang="en-US" sz="1800" dirty="0"/>
              <a:t> Intelligence Scale for Children, 5</a:t>
            </a:r>
            <a:r>
              <a:rPr lang="en-US" sz="1800" baseline="30000" dirty="0"/>
              <a:t>th</a:t>
            </a:r>
            <a:r>
              <a:rPr lang="en-US" sz="1800" dirty="0"/>
              <a:t> edition, given on 9/30/21 indicated full scale IQ score of 100, which falls in the average range of intelligence.”</a:t>
            </a:r>
          </a:p>
          <a:p>
            <a:pPr lvl="1"/>
            <a:r>
              <a:rPr lang="en-US" sz="1800" dirty="0"/>
              <a:t>“Student received a 10 day suspension for insubordination on 9/1/21, and another 10 day suspension for fighting on 9/30/21”</a:t>
            </a:r>
          </a:p>
          <a:p>
            <a:pPr lvl="1"/>
            <a:r>
              <a:rPr lang="en-US" sz="1800" dirty="0"/>
              <a:t>“Vineland Adaptive Behavior Scale was filled out by special education teacher on 9/1/19 and Student received a global adaptive score of 69, which indicates a low level of adaptive skill functioning.”</a:t>
            </a:r>
          </a:p>
          <a:p>
            <a:pPr lvl="1"/>
            <a:r>
              <a:rPr lang="en-US" sz="1800" dirty="0"/>
              <a:t>“Student transferred to XY School district on 9/1/21, previously student had attended ABC school district for k, 1, 2 grades”</a:t>
            </a:r>
          </a:p>
          <a:p>
            <a:endParaRPr lang="en-US" dirty="0"/>
          </a:p>
        </p:txBody>
      </p:sp>
      <p:sp>
        <p:nvSpPr>
          <p:cNvPr id="3" name="Title 2"/>
          <p:cNvSpPr>
            <a:spLocks noGrp="1"/>
          </p:cNvSpPr>
          <p:nvPr>
            <p:ph type="title"/>
          </p:nvPr>
        </p:nvSpPr>
        <p:spPr/>
        <p:txBody>
          <a:bodyPr>
            <a:normAutofit fontScale="90000"/>
          </a:bodyPr>
          <a:lstStyle/>
          <a:p>
            <a:r>
              <a:rPr lang="en-US" dirty="0"/>
              <a:t>DRAFT RED Rubric:  In Compliance for </a:t>
            </a:r>
            <a:r>
              <a:rPr lang="en-US" dirty="0" smtClean="0"/>
              <a:t>200.30.a/200.330.a</a:t>
            </a:r>
            <a:endParaRPr lang="en-US" dirty="0"/>
          </a:p>
        </p:txBody>
      </p:sp>
    </p:spTree>
    <p:extLst>
      <p:ext uri="{BB962C8B-B14F-4D97-AF65-F5344CB8AC3E}">
        <p14:creationId xmlns:p14="http://schemas.microsoft.com/office/powerpoint/2010/main" val="8085275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sz="2400" dirty="0"/>
              <a:t>The data reviewed by the team is not documented on the RED form with enough detail to determine the educational relevance of the data being </a:t>
            </a:r>
            <a:r>
              <a:rPr lang="en-US" sz="2400" dirty="0" smtClean="0"/>
              <a:t>reported</a:t>
            </a:r>
            <a:endParaRPr lang="en-US" sz="2400" dirty="0"/>
          </a:p>
          <a:p>
            <a:pPr lvl="0"/>
            <a:r>
              <a:rPr lang="en-US" sz="2400" dirty="0"/>
              <a:t>For example, simply stating the following does not provide enough detail to determine the educational relevance of the data being reported:</a:t>
            </a:r>
          </a:p>
          <a:p>
            <a:pPr lvl="1"/>
            <a:r>
              <a:rPr lang="en-US" sz="1800" dirty="0"/>
              <a:t>“ADHD” under Health</a:t>
            </a:r>
          </a:p>
          <a:p>
            <a:pPr lvl="1"/>
            <a:r>
              <a:rPr lang="en-US" sz="1800" dirty="0"/>
              <a:t>“78” under </a:t>
            </a:r>
            <a:r>
              <a:rPr lang="en-US" sz="1800" dirty="0" smtClean="0"/>
              <a:t>Cognitive</a:t>
            </a:r>
          </a:p>
          <a:p>
            <a:pPr lvl="1"/>
            <a:r>
              <a:rPr lang="en-US" sz="1800" dirty="0" smtClean="0"/>
              <a:t>“behavior </a:t>
            </a:r>
            <a:r>
              <a:rPr lang="en-US" sz="1800" dirty="0"/>
              <a:t>problems” under Social/Emotional</a:t>
            </a:r>
          </a:p>
        </p:txBody>
      </p:sp>
      <p:sp>
        <p:nvSpPr>
          <p:cNvPr id="3" name="Title 2"/>
          <p:cNvSpPr>
            <a:spLocks noGrp="1"/>
          </p:cNvSpPr>
          <p:nvPr>
            <p:ph type="title"/>
          </p:nvPr>
        </p:nvSpPr>
        <p:spPr>
          <a:xfrm>
            <a:off x="0" y="742950"/>
            <a:ext cx="9067800" cy="800100"/>
          </a:xfrm>
        </p:spPr>
        <p:txBody>
          <a:bodyPr>
            <a:normAutofit fontScale="90000"/>
          </a:bodyPr>
          <a:lstStyle/>
          <a:p>
            <a:r>
              <a:rPr lang="en-US" dirty="0"/>
              <a:t>DRAFT RED Rubric:  </a:t>
            </a:r>
            <a:r>
              <a:rPr lang="en-US" dirty="0" smtClean="0"/>
              <a:t>Out of </a:t>
            </a:r>
            <a:r>
              <a:rPr lang="en-US" dirty="0"/>
              <a:t>Compliance for </a:t>
            </a:r>
            <a:r>
              <a:rPr lang="en-US" dirty="0" smtClean="0"/>
              <a:t>200.30.a/200.330.a</a:t>
            </a:r>
            <a:endParaRPr lang="en-US" dirty="0"/>
          </a:p>
        </p:txBody>
      </p:sp>
    </p:spTree>
    <p:extLst>
      <p:ext uri="{BB962C8B-B14F-4D97-AF65-F5344CB8AC3E}">
        <p14:creationId xmlns:p14="http://schemas.microsoft.com/office/powerpoint/2010/main" val="18397801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The date conclusions and decisions are finalized.</a:t>
            </a:r>
          </a:p>
        </p:txBody>
      </p:sp>
      <p:sp>
        <p:nvSpPr>
          <p:cNvPr id="3" name="Title 2"/>
          <p:cNvSpPr>
            <a:spLocks noGrp="1"/>
          </p:cNvSpPr>
          <p:nvPr>
            <p:ph type="title"/>
          </p:nvPr>
        </p:nvSpPr>
        <p:spPr/>
        <p:txBody>
          <a:bodyPr/>
          <a:lstStyle/>
          <a:p>
            <a:r>
              <a:rPr lang="en-US" dirty="0" smtClean="0"/>
              <a:t>Indicator 200.30.b/200.330.b</a:t>
            </a:r>
            <a:endParaRPr lang="en-US" dirty="0"/>
          </a:p>
        </p:txBody>
      </p:sp>
    </p:spTree>
    <p:extLst>
      <p:ext uri="{BB962C8B-B14F-4D97-AF65-F5344CB8AC3E}">
        <p14:creationId xmlns:p14="http://schemas.microsoft.com/office/powerpoint/2010/main" val="3339532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endParaRPr lang="en-US" dirty="0" smtClean="0"/>
          </a:p>
          <a:p>
            <a:r>
              <a:rPr lang="en-US" dirty="0"/>
              <a:t>Date conclusions are finalized is listed on the RED </a:t>
            </a:r>
            <a:r>
              <a:rPr lang="en-US" dirty="0" smtClean="0"/>
              <a:t>form</a:t>
            </a:r>
            <a:endParaRPr lang="en-US" dirty="0"/>
          </a:p>
          <a:p>
            <a:r>
              <a:rPr lang="en-US" dirty="0"/>
              <a:t>Team’s conclusion is documented on the RED form</a:t>
            </a:r>
          </a:p>
        </p:txBody>
      </p:sp>
      <p:sp>
        <p:nvSpPr>
          <p:cNvPr id="3" name="Title 2"/>
          <p:cNvSpPr>
            <a:spLocks noGrp="1"/>
          </p:cNvSpPr>
          <p:nvPr>
            <p:ph type="title"/>
          </p:nvPr>
        </p:nvSpPr>
        <p:spPr/>
        <p:txBody>
          <a:bodyPr>
            <a:normAutofit fontScale="90000"/>
          </a:bodyPr>
          <a:lstStyle/>
          <a:p>
            <a:r>
              <a:rPr lang="en-US" dirty="0"/>
              <a:t>DRAFT RED Rubric:  In Compliance for </a:t>
            </a:r>
            <a:r>
              <a:rPr lang="en-US" dirty="0" smtClean="0"/>
              <a:t>200.30.b/200.330.b</a:t>
            </a:r>
            <a:endParaRPr lang="en-US" dirty="0"/>
          </a:p>
        </p:txBody>
      </p:sp>
    </p:spTree>
    <p:extLst>
      <p:ext uri="{BB962C8B-B14F-4D97-AF65-F5344CB8AC3E}">
        <p14:creationId xmlns:p14="http://schemas.microsoft.com/office/powerpoint/2010/main" val="13399510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endParaRPr lang="en-US" dirty="0" smtClean="0"/>
          </a:p>
          <a:p>
            <a:r>
              <a:rPr lang="en-US" dirty="0"/>
              <a:t>No date is listed on the RED form</a:t>
            </a:r>
          </a:p>
          <a:p>
            <a:r>
              <a:rPr lang="en-US" dirty="0"/>
              <a:t>Team’s conclusion is not documented on the RED form</a:t>
            </a:r>
          </a:p>
          <a:p>
            <a:pPr marL="0" indent="0">
              <a:buNone/>
            </a:pPr>
            <a:endParaRPr lang="en-US" dirty="0"/>
          </a:p>
        </p:txBody>
      </p:sp>
      <p:sp>
        <p:nvSpPr>
          <p:cNvPr id="3" name="Title 2"/>
          <p:cNvSpPr>
            <a:spLocks noGrp="1"/>
          </p:cNvSpPr>
          <p:nvPr>
            <p:ph type="title"/>
          </p:nvPr>
        </p:nvSpPr>
        <p:spPr>
          <a:xfrm>
            <a:off x="0" y="742950"/>
            <a:ext cx="9144000" cy="800100"/>
          </a:xfrm>
        </p:spPr>
        <p:txBody>
          <a:bodyPr>
            <a:normAutofit fontScale="90000"/>
          </a:bodyPr>
          <a:lstStyle/>
          <a:p>
            <a:r>
              <a:rPr lang="en-US" dirty="0"/>
              <a:t>DRAFT RED Rubric:  Out of Compliance for </a:t>
            </a:r>
            <a:r>
              <a:rPr lang="en-US" dirty="0" smtClean="0"/>
              <a:t>200.30.b/200.330.b</a:t>
            </a:r>
            <a:endParaRPr lang="en-US" dirty="0"/>
          </a:p>
        </p:txBody>
      </p:sp>
    </p:spTree>
    <p:extLst>
      <p:ext uri="{BB962C8B-B14F-4D97-AF65-F5344CB8AC3E}">
        <p14:creationId xmlns:p14="http://schemas.microsoft.com/office/powerpoint/2010/main" val="28571783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The name(s) and role(s) of each individual conducting the review. If an individual is serving in more than one role, all parties must be aware of each role in which the individual is serving and each role must be documented.</a:t>
            </a:r>
          </a:p>
        </p:txBody>
      </p:sp>
      <p:sp>
        <p:nvSpPr>
          <p:cNvPr id="3" name="Title 2"/>
          <p:cNvSpPr>
            <a:spLocks noGrp="1"/>
          </p:cNvSpPr>
          <p:nvPr>
            <p:ph type="title"/>
          </p:nvPr>
        </p:nvSpPr>
        <p:spPr/>
        <p:txBody>
          <a:bodyPr/>
          <a:lstStyle/>
          <a:p>
            <a:r>
              <a:rPr lang="en-US" dirty="0" smtClean="0"/>
              <a:t>Indicator 200.30.c/200.330.c</a:t>
            </a:r>
            <a:endParaRPr lang="en-US" dirty="0"/>
          </a:p>
        </p:txBody>
      </p:sp>
    </p:spTree>
    <p:extLst>
      <p:ext uri="{BB962C8B-B14F-4D97-AF65-F5344CB8AC3E}">
        <p14:creationId xmlns:p14="http://schemas.microsoft.com/office/powerpoint/2010/main" val="15493327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sz="2400" dirty="0"/>
              <a:t>A group of individuals meeting the requirements of an IEP Team and other qualified professionals participated in the </a:t>
            </a:r>
            <a:r>
              <a:rPr lang="en-US" sz="2400" dirty="0" smtClean="0"/>
              <a:t>RED</a:t>
            </a:r>
            <a:endParaRPr lang="en-US" sz="2400" dirty="0"/>
          </a:p>
          <a:p>
            <a:r>
              <a:rPr lang="en-US" sz="2400" dirty="0"/>
              <a:t>Names AND roles are listed on the RED </a:t>
            </a:r>
            <a:r>
              <a:rPr lang="en-US" sz="2400" dirty="0" smtClean="0"/>
              <a:t>form</a:t>
            </a:r>
            <a:r>
              <a:rPr lang="en-US" sz="2400" dirty="0"/>
              <a:t> </a:t>
            </a:r>
          </a:p>
          <a:p>
            <a:pPr lvl="0"/>
            <a:r>
              <a:rPr lang="en-US" sz="2400" dirty="0"/>
              <a:t>Individuals serving more than one role, must document each role they are serving on the RED form</a:t>
            </a:r>
          </a:p>
          <a:p>
            <a:endParaRPr lang="en-US" dirty="0"/>
          </a:p>
        </p:txBody>
      </p:sp>
      <p:sp>
        <p:nvSpPr>
          <p:cNvPr id="3" name="Title 2"/>
          <p:cNvSpPr>
            <a:spLocks noGrp="1"/>
          </p:cNvSpPr>
          <p:nvPr>
            <p:ph type="title"/>
          </p:nvPr>
        </p:nvSpPr>
        <p:spPr/>
        <p:txBody>
          <a:bodyPr>
            <a:normAutofit fontScale="90000"/>
          </a:bodyPr>
          <a:lstStyle/>
          <a:p>
            <a:r>
              <a:rPr lang="en-US" dirty="0"/>
              <a:t>DRAFT RED Rubric:  In Compliance for </a:t>
            </a:r>
            <a:r>
              <a:rPr lang="en-US" dirty="0" smtClean="0"/>
              <a:t>200.30.c/200.330.c</a:t>
            </a:r>
            <a:endParaRPr lang="en-US" dirty="0"/>
          </a:p>
        </p:txBody>
      </p:sp>
    </p:spTree>
    <p:extLst>
      <p:ext uri="{BB962C8B-B14F-4D97-AF65-F5344CB8AC3E}">
        <p14:creationId xmlns:p14="http://schemas.microsoft.com/office/powerpoint/2010/main" val="22562592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The team conducting the RED does not meet the requirement of an IEP team</a:t>
            </a:r>
          </a:p>
          <a:p>
            <a:r>
              <a:rPr lang="en-US" dirty="0" smtClean="0"/>
              <a:t>No </a:t>
            </a:r>
            <a:r>
              <a:rPr lang="en-US" dirty="0"/>
              <a:t>names or roles are listed on the RED form</a:t>
            </a:r>
          </a:p>
          <a:p>
            <a:endParaRPr lang="en-US" dirty="0"/>
          </a:p>
        </p:txBody>
      </p:sp>
      <p:sp>
        <p:nvSpPr>
          <p:cNvPr id="3" name="Title 2"/>
          <p:cNvSpPr>
            <a:spLocks noGrp="1"/>
          </p:cNvSpPr>
          <p:nvPr>
            <p:ph type="title"/>
          </p:nvPr>
        </p:nvSpPr>
        <p:spPr>
          <a:xfrm>
            <a:off x="0" y="742950"/>
            <a:ext cx="9144000" cy="800100"/>
          </a:xfrm>
        </p:spPr>
        <p:txBody>
          <a:bodyPr>
            <a:normAutofit fontScale="90000"/>
          </a:bodyPr>
          <a:lstStyle/>
          <a:p>
            <a:r>
              <a:rPr lang="en-US" dirty="0"/>
              <a:t>DRAFT RED Rubric:  </a:t>
            </a:r>
            <a:r>
              <a:rPr lang="en-US" dirty="0" smtClean="0"/>
              <a:t>Out of </a:t>
            </a:r>
            <a:r>
              <a:rPr lang="en-US" dirty="0"/>
              <a:t>Compliance for </a:t>
            </a:r>
            <a:r>
              <a:rPr lang="en-US" dirty="0" smtClean="0"/>
              <a:t>200.30.c/200.330.c</a:t>
            </a:r>
            <a:endParaRPr lang="en-US" dirty="0"/>
          </a:p>
        </p:txBody>
      </p:sp>
    </p:spTree>
    <p:extLst>
      <p:ext uri="{BB962C8B-B14F-4D97-AF65-F5344CB8AC3E}">
        <p14:creationId xmlns:p14="http://schemas.microsoft.com/office/powerpoint/2010/main" val="9701473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8CE9EC-5352-494D-B9EA-76A0240A7E0C}"/>
              </a:ext>
            </a:extLst>
          </p:cNvPr>
          <p:cNvSpPr>
            <a:spLocks noGrp="1"/>
          </p:cNvSpPr>
          <p:nvPr>
            <p:ph sz="quarter" idx="10"/>
          </p:nvPr>
        </p:nvSpPr>
        <p:spPr/>
        <p:txBody>
          <a:bodyPr>
            <a:normAutofit fontScale="55000" lnSpcReduction="20000"/>
          </a:bodyPr>
          <a:lstStyle/>
          <a:p>
            <a:r>
              <a:rPr lang="en-US" dirty="0" smtClean="0"/>
              <a:t>Purpose</a:t>
            </a:r>
            <a:r>
              <a:rPr lang="en-US" dirty="0"/>
              <a:t>: to review all existing data in order to determine what additional data, if any, is needed to determine:</a:t>
            </a:r>
          </a:p>
          <a:p>
            <a:pPr lvl="1"/>
            <a:r>
              <a:rPr lang="en-US" dirty="0"/>
              <a:t>Whether the child has a particular disability or continues to have a disability</a:t>
            </a:r>
          </a:p>
          <a:p>
            <a:pPr lvl="1"/>
            <a:r>
              <a:rPr lang="en-US" dirty="0"/>
              <a:t>The present level of academic and functional performance and educational needs of the child</a:t>
            </a:r>
          </a:p>
          <a:p>
            <a:pPr lvl="1"/>
            <a:r>
              <a:rPr lang="en-US" dirty="0"/>
              <a:t>Whether the child needs special education and related service or whether the child continues to need special education and related services (reevaluation)</a:t>
            </a:r>
          </a:p>
          <a:p>
            <a:pPr lvl="1"/>
            <a:r>
              <a:rPr lang="en-US" dirty="0"/>
              <a:t>What accommodations or special education services the child may need to make progress towards IEP goals and to participate in general education curriculum</a:t>
            </a:r>
          </a:p>
          <a:p>
            <a:endParaRPr lang="en-US" dirty="0" smtClean="0"/>
          </a:p>
          <a:p>
            <a:r>
              <a:rPr lang="en-US" dirty="0" smtClean="0"/>
              <a:t>Multi-disciplinary </a:t>
            </a:r>
            <a:r>
              <a:rPr lang="en-US" dirty="0"/>
              <a:t>team</a:t>
            </a:r>
          </a:p>
          <a:p>
            <a:pPr lvl="1"/>
            <a:r>
              <a:rPr lang="en-US" dirty="0"/>
              <a:t>Required team members: General Education teacher, Special Education teacher, parent, LEA Representative, person to interpret instructional implications of evaluation results</a:t>
            </a:r>
          </a:p>
          <a:p>
            <a:pPr lvl="1"/>
            <a:r>
              <a:rPr lang="en-US" dirty="0"/>
              <a:t>Others: School Nurses, SRO’s, Ancillary teachers, School Counselors, Title teachers, Academic Interventionists, Behavior Interventionists</a:t>
            </a:r>
          </a:p>
        </p:txBody>
      </p:sp>
      <p:sp>
        <p:nvSpPr>
          <p:cNvPr id="2" name="Title 1">
            <a:extLst>
              <a:ext uri="{FF2B5EF4-FFF2-40B4-BE49-F238E27FC236}">
                <a16:creationId xmlns:a16="http://schemas.microsoft.com/office/drawing/2014/main" id="{DB6A3F7C-1E3A-4483-8EAF-83A831BE851A}"/>
              </a:ext>
            </a:extLst>
          </p:cNvPr>
          <p:cNvSpPr>
            <a:spLocks noGrp="1"/>
          </p:cNvSpPr>
          <p:nvPr>
            <p:ph type="title"/>
          </p:nvPr>
        </p:nvSpPr>
        <p:spPr/>
        <p:txBody>
          <a:bodyPr>
            <a:normAutofit fontScale="90000"/>
          </a:bodyPr>
          <a:lstStyle/>
          <a:p>
            <a:r>
              <a:rPr lang="en-US" b="1" dirty="0"/>
              <a:t>Review of Existing Data (RED</a:t>
            </a:r>
            <a:r>
              <a:rPr lang="en-US" b="1" dirty="0" smtClean="0"/>
              <a:t>):  </a:t>
            </a:r>
            <a:br>
              <a:rPr lang="en-US" b="1" dirty="0" smtClean="0"/>
            </a:br>
            <a:r>
              <a:rPr lang="en-US" b="1" dirty="0" smtClean="0"/>
              <a:t>1</a:t>
            </a:r>
            <a:r>
              <a:rPr lang="en-US" b="1" baseline="30000" dirty="0" smtClean="0"/>
              <a:t>st</a:t>
            </a:r>
            <a:r>
              <a:rPr lang="en-US" b="1" dirty="0" smtClean="0"/>
              <a:t> Step in the Evaluation Process</a:t>
            </a:r>
            <a:endParaRPr lang="en-US" b="1" dirty="0"/>
          </a:p>
        </p:txBody>
      </p:sp>
    </p:spTree>
    <p:extLst>
      <p:ext uri="{BB962C8B-B14F-4D97-AF65-F5344CB8AC3E}">
        <p14:creationId xmlns:p14="http://schemas.microsoft.com/office/powerpoint/2010/main" val="11540735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DAE26BE-A01C-4940-B7B8-6A5A55DB3B04}" type="slidenum">
              <a:rPr lang="en-US" smtClean="0"/>
              <a:pPr>
                <a:defRPr/>
              </a:pPr>
              <a:t>60</a:t>
            </a:fld>
            <a:endParaRPr lang="en-US"/>
          </a:p>
        </p:txBody>
      </p:sp>
      <p:pic>
        <p:nvPicPr>
          <p:cNvPr id="3" name="Picture 2"/>
          <p:cNvPicPr>
            <a:picLocks noChangeAspect="1"/>
          </p:cNvPicPr>
          <p:nvPr/>
        </p:nvPicPr>
        <p:blipFill>
          <a:blip r:embed="rId2"/>
          <a:stretch>
            <a:fillRect/>
          </a:stretch>
        </p:blipFill>
        <p:spPr>
          <a:xfrm>
            <a:off x="2971800" y="2830525"/>
            <a:ext cx="5700390" cy="2117743"/>
          </a:xfrm>
          <a:prstGeom prst="rect">
            <a:avLst/>
          </a:prstGeom>
        </p:spPr>
      </p:pic>
      <p:pic>
        <p:nvPicPr>
          <p:cNvPr id="4" name="Picture 3"/>
          <p:cNvPicPr>
            <a:picLocks noChangeAspect="1"/>
          </p:cNvPicPr>
          <p:nvPr/>
        </p:nvPicPr>
        <p:blipFill>
          <a:blip r:embed="rId3"/>
          <a:stretch>
            <a:fillRect/>
          </a:stretch>
        </p:blipFill>
        <p:spPr>
          <a:xfrm>
            <a:off x="304800" y="626424"/>
            <a:ext cx="7086600" cy="1069025"/>
          </a:xfrm>
          <a:prstGeom prst="rect">
            <a:avLst/>
          </a:prstGeom>
        </p:spPr>
      </p:pic>
      <p:pic>
        <p:nvPicPr>
          <p:cNvPr id="5" name="Picture 4"/>
          <p:cNvPicPr>
            <a:picLocks noChangeAspect="1"/>
          </p:cNvPicPr>
          <p:nvPr/>
        </p:nvPicPr>
        <p:blipFill>
          <a:blip r:embed="rId4"/>
          <a:stretch>
            <a:fillRect/>
          </a:stretch>
        </p:blipFill>
        <p:spPr>
          <a:xfrm>
            <a:off x="1905000" y="1862537"/>
            <a:ext cx="4134170" cy="800900"/>
          </a:xfrm>
          <a:prstGeom prst="rect">
            <a:avLst/>
          </a:prstGeom>
        </p:spPr>
      </p:pic>
      <p:sp>
        <p:nvSpPr>
          <p:cNvPr id="6" name="TextBox 5"/>
          <p:cNvSpPr txBox="1"/>
          <p:nvPr/>
        </p:nvSpPr>
        <p:spPr>
          <a:xfrm>
            <a:off x="457200" y="1510783"/>
            <a:ext cx="1134478" cy="369332"/>
          </a:xfrm>
          <a:prstGeom prst="rect">
            <a:avLst/>
          </a:prstGeom>
          <a:noFill/>
        </p:spPr>
        <p:txBody>
          <a:bodyPr wrap="none" rtlCol="0">
            <a:spAutoFit/>
          </a:bodyPr>
          <a:lstStyle/>
          <a:p>
            <a:r>
              <a:rPr lang="en-US" dirty="0" smtClean="0">
                <a:solidFill>
                  <a:srgbClr val="FF0000"/>
                </a:solidFill>
              </a:rPr>
              <a:t>Initial </a:t>
            </a:r>
            <a:r>
              <a:rPr lang="en-US" dirty="0" err="1" smtClean="0">
                <a:solidFill>
                  <a:srgbClr val="FF0000"/>
                </a:solidFill>
              </a:rPr>
              <a:t>Eval</a:t>
            </a:r>
            <a:endParaRPr lang="en-US" dirty="0">
              <a:solidFill>
                <a:srgbClr val="FF0000"/>
              </a:solidFill>
            </a:endParaRPr>
          </a:p>
        </p:txBody>
      </p:sp>
      <p:sp>
        <p:nvSpPr>
          <p:cNvPr id="7" name="TextBox 6"/>
          <p:cNvSpPr txBox="1"/>
          <p:nvPr/>
        </p:nvSpPr>
        <p:spPr>
          <a:xfrm>
            <a:off x="3124200" y="3943350"/>
            <a:ext cx="870175" cy="369332"/>
          </a:xfrm>
          <a:prstGeom prst="rect">
            <a:avLst/>
          </a:prstGeom>
          <a:noFill/>
        </p:spPr>
        <p:txBody>
          <a:bodyPr wrap="none" rtlCol="0">
            <a:spAutoFit/>
          </a:bodyPr>
          <a:lstStyle/>
          <a:p>
            <a:r>
              <a:rPr lang="en-US" dirty="0" smtClean="0">
                <a:solidFill>
                  <a:srgbClr val="FF0000"/>
                </a:solidFill>
              </a:rPr>
              <a:t>Re-</a:t>
            </a:r>
            <a:r>
              <a:rPr lang="en-US" dirty="0" err="1" smtClean="0">
                <a:solidFill>
                  <a:srgbClr val="FF0000"/>
                </a:solidFill>
              </a:rPr>
              <a:t>eval</a:t>
            </a:r>
            <a:endParaRPr lang="en-US" dirty="0">
              <a:solidFill>
                <a:srgbClr val="FF0000"/>
              </a:solidFill>
            </a:endParaRPr>
          </a:p>
        </p:txBody>
      </p:sp>
    </p:spTree>
    <p:extLst>
      <p:ext uri="{BB962C8B-B14F-4D97-AF65-F5344CB8AC3E}">
        <p14:creationId xmlns:p14="http://schemas.microsoft.com/office/powerpoint/2010/main" val="3937343021"/>
      </p:ext>
    </p:extLst>
  </p:cSld>
  <p:clrMapOvr>
    <a:masterClrMapping/>
  </p:clrMapOvr>
  <p:transition>
    <p:fade thruBlk="1"/>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260555" y="1276350"/>
            <a:ext cx="8839200" cy="3314700"/>
          </a:xfrm>
        </p:spPr>
        <p:txBody>
          <a:bodyPr/>
          <a:lstStyle/>
          <a:p>
            <a:r>
              <a:rPr lang="en-US" sz="2000" dirty="0"/>
              <a:t>Documentation is present that on the basis of the review of existing evaluation data, and input from the child’s parent(s), the team made a determination of what additional data, if any, is needed to determine</a:t>
            </a:r>
            <a:r>
              <a:rPr lang="en-US" sz="2000" dirty="0" smtClean="0"/>
              <a:t>:</a:t>
            </a:r>
            <a:endParaRPr lang="en-US" sz="2000" dirty="0"/>
          </a:p>
          <a:p>
            <a:pPr lvl="1"/>
            <a:r>
              <a:rPr lang="en-US" sz="1600" dirty="0"/>
              <a:t>200.340.a.(1) Whether the child is a child with a disability and the educational needs of the child. </a:t>
            </a:r>
          </a:p>
          <a:p>
            <a:pPr lvl="1"/>
            <a:r>
              <a:rPr lang="en-US" sz="1600" dirty="0"/>
              <a:t>200.340.a.(2) The present level of academic achievement, functional performance, and related developmental needs.</a:t>
            </a:r>
          </a:p>
          <a:p>
            <a:pPr lvl="1"/>
            <a:r>
              <a:rPr lang="en-US" sz="1600" dirty="0"/>
              <a:t>200.340.a.(3) Whether the child needs special education and related services, supplementary aids and services, and/or modifications to enable the child to participate, as appropriate, in the general curriculum.</a:t>
            </a:r>
          </a:p>
          <a:p>
            <a:pPr lvl="1"/>
            <a:r>
              <a:rPr lang="en-US" sz="1600" dirty="0"/>
              <a:t>200.340.a.(4) Whether the child needs supplementary aids and services and/or modifications to enable the child to participate, as appropriate, in the general curriculum</a:t>
            </a:r>
          </a:p>
        </p:txBody>
      </p:sp>
      <p:sp>
        <p:nvSpPr>
          <p:cNvPr id="3" name="Title 2"/>
          <p:cNvSpPr>
            <a:spLocks noGrp="1"/>
          </p:cNvSpPr>
          <p:nvPr>
            <p:ph type="title"/>
          </p:nvPr>
        </p:nvSpPr>
        <p:spPr>
          <a:xfrm>
            <a:off x="152400" y="506361"/>
            <a:ext cx="8839200" cy="800100"/>
          </a:xfrm>
        </p:spPr>
        <p:txBody>
          <a:bodyPr/>
          <a:lstStyle/>
          <a:p>
            <a:r>
              <a:rPr lang="en-US" dirty="0" smtClean="0"/>
              <a:t>Indicator 200.40 (Initial) and 200.340 (Re-</a:t>
            </a:r>
            <a:r>
              <a:rPr lang="en-US" dirty="0" err="1" smtClean="0"/>
              <a:t>eval</a:t>
            </a:r>
            <a:r>
              <a:rPr lang="en-US" dirty="0" smtClean="0"/>
              <a:t>)</a:t>
            </a:r>
            <a:endParaRPr lang="en-US" dirty="0"/>
          </a:p>
        </p:txBody>
      </p:sp>
    </p:spTree>
    <p:extLst>
      <p:ext uri="{BB962C8B-B14F-4D97-AF65-F5344CB8AC3E}">
        <p14:creationId xmlns:p14="http://schemas.microsoft.com/office/powerpoint/2010/main" val="19463717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Documentation on RED form does indicate the team made the determination of what additional data, if any, was needed to make an eligibility determination, determine the current functioning of the child and to make FAPE related decisions.</a:t>
            </a:r>
          </a:p>
        </p:txBody>
      </p:sp>
      <p:sp>
        <p:nvSpPr>
          <p:cNvPr id="3" name="Title 2"/>
          <p:cNvSpPr>
            <a:spLocks noGrp="1"/>
          </p:cNvSpPr>
          <p:nvPr>
            <p:ph type="title"/>
          </p:nvPr>
        </p:nvSpPr>
        <p:spPr/>
        <p:txBody>
          <a:bodyPr>
            <a:normAutofit fontScale="90000"/>
          </a:bodyPr>
          <a:lstStyle/>
          <a:p>
            <a:r>
              <a:rPr lang="en-US" dirty="0"/>
              <a:t>DRAFT RED Rubric:  In Compliance for </a:t>
            </a:r>
            <a:r>
              <a:rPr lang="en-US" dirty="0" smtClean="0"/>
              <a:t>200.40.a/200.340.a</a:t>
            </a:r>
            <a:endParaRPr lang="en-US" dirty="0"/>
          </a:p>
        </p:txBody>
      </p:sp>
    </p:spTree>
    <p:extLst>
      <p:ext uri="{BB962C8B-B14F-4D97-AF65-F5344CB8AC3E}">
        <p14:creationId xmlns:p14="http://schemas.microsoft.com/office/powerpoint/2010/main" val="9856685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If additional data was determined necessary, the areas requiring further assessment noted on the RED document do align with areas noted on the Description of Areas to be Assessed and Known Tests to be Used Documentation Form.</a:t>
            </a:r>
          </a:p>
          <a:p>
            <a:endParaRPr lang="en-US" dirty="0"/>
          </a:p>
        </p:txBody>
      </p:sp>
      <p:sp>
        <p:nvSpPr>
          <p:cNvPr id="3" name="Title 2"/>
          <p:cNvSpPr>
            <a:spLocks noGrp="1"/>
          </p:cNvSpPr>
          <p:nvPr>
            <p:ph type="title"/>
          </p:nvPr>
        </p:nvSpPr>
        <p:spPr/>
        <p:txBody>
          <a:bodyPr>
            <a:normAutofit fontScale="90000"/>
          </a:bodyPr>
          <a:lstStyle/>
          <a:p>
            <a:r>
              <a:rPr lang="en-US" dirty="0"/>
              <a:t>DRAFT RED Rubric:  In Compliance for 200.40.a/200.340.a</a:t>
            </a:r>
          </a:p>
        </p:txBody>
      </p:sp>
    </p:spTree>
    <p:extLst>
      <p:ext uri="{BB962C8B-B14F-4D97-AF65-F5344CB8AC3E}">
        <p14:creationId xmlns:p14="http://schemas.microsoft.com/office/powerpoint/2010/main" val="31960412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For example: Team noted on RED form further assessment was necessary in the areas of Cognitive and Adaptive Behavior. Description of Areas to be Assessed and Known Tests to be Used Documentation Form indicated both Cognitive and Adaptive behavior assessments were to be given</a:t>
            </a:r>
          </a:p>
        </p:txBody>
      </p:sp>
      <p:sp>
        <p:nvSpPr>
          <p:cNvPr id="3" name="Title 2"/>
          <p:cNvSpPr>
            <a:spLocks noGrp="1"/>
          </p:cNvSpPr>
          <p:nvPr>
            <p:ph type="title"/>
          </p:nvPr>
        </p:nvSpPr>
        <p:spPr/>
        <p:txBody>
          <a:bodyPr>
            <a:normAutofit fontScale="90000"/>
          </a:bodyPr>
          <a:lstStyle/>
          <a:p>
            <a:r>
              <a:rPr lang="en-US" dirty="0"/>
              <a:t>DRAFT RED Rubric:  In Compliance for 200.40.a/200.340.a</a:t>
            </a:r>
          </a:p>
        </p:txBody>
      </p:sp>
    </p:spTree>
    <p:extLst>
      <p:ext uri="{BB962C8B-B14F-4D97-AF65-F5344CB8AC3E}">
        <p14:creationId xmlns:p14="http://schemas.microsoft.com/office/powerpoint/2010/main" val="10033086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Documentation on RED form does not indicate the team made the determination of what additional data, if any, was needed to make an eligibility determination, determine the current functioning of the child and to make FAPE related decisions. </a:t>
            </a:r>
          </a:p>
        </p:txBody>
      </p:sp>
      <p:sp>
        <p:nvSpPr>
          <p:cNvPr id="3" name="Title 2"/>
          <p:cNvSpPr>
            <a:spLocks noGrp="1"/>
          </p:cNvSpPr>
          <p:nvPr>
            <p:ph type="title"/>
          </p:nvPr>
        </p:nvSpPr>
        <p:spPr>
          <a:xfrm>
            <a:off x="0" y="666750"/>
            <a:ext cx="9144000" cy="800100"/>
          </a:xfrm>
        </p:spPr>
        <p:txBody>
          <a:bodyPr>
            <a:normAutofit fontScale="90000"/>
          </a:bodyPr>
          <a:lstStyle/>
          <a:p>
            <a:r>
              <a:rPr lang="en-US" dirty="0"/>
              <a:t>DRAFT RED Rubric:  Out of Compliance for 200.40.a/200.340.a</a:t>
            </a:r>
          </a:p>
        </p:txBody>
      </p:sp>
    </p:spTree>
    <p:extLst>
      <p:ext uri="{BB962C8B-B14F-4D97-AF65-F5344CB8AC3E}">
        <p14:creationId xmlns:p14="http://schemas.microsoft.com/office/powerpoint/2010/main" val="40203940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If additional data was determined necessary, the areas requiring further assessment noted on the RED document do not align with areas noted on the Description of Areas to be Assessed and Known Tests to be Used Documentation Form.</a:t>
            </a:r>
          </a:p>
          <a:p>
            <a:pPr marL="0" indent="0">
              <a:buNone/>
            </a:pPr>
            <a:endParaRPr lang="en-US" dirty="0"/>
          </a:p>
        </p:txBody>
      </p:sp>
      <p:sp>
        <p:nvSpPr>
          <p:cNvPr id="3" name="Title 2"/>
          <p:cNvSpPr>
            <a:spLocks noGrp="1"/>
          </p:cNvSpPr>
          <p:nvPr>
            <p:ph type="title"/>
          </p:nvPr>
        </p:nvSpPr>
        <p:spPr>
          <a:xfrm>
            <a:off x="0" y="666750"/>
            <a:ext cx="9144000" cy="800100"/>
          </a:xfrm>
        </p:spPr>
        <p:txBody>
          <a:bodyPr>
            <a:normAutofit fontScale="90000"/>
          </a:bodyPr>
          <a:lstStyle/>
          <a:p>
            <a:r>
              <a:rPr lang="en-US" dirty="0"/>
              <a:t>DRAFT RED Rubric:  Out of Compliance for 200.40.a/200.340.a</a:t>
            </a:r>
          </a:p>
        </p:txBody>
      </p:sp>
    </p:spTree>
    <p:extLst>
      <p:ext uri="{BB962C8B-B14F-4D97-AF65-F5344CB8AC3E}">
        <p14:creationId xmlns:p14="http://schemas.microsoft.com/office/powerpoint/2010/main" val="21435515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pPr lvl="0"/>
            <a:r>
              <a:rPr lang="en-US" dirty="0"/>
              <a:t>For example: Team noted on RED form further assessment was necessary in the areas of Cognitive and Adaptive Behavior. Description of Areas to be Assessed and Known Tests to be Used Documentation Form only indicated that an assessment in the area of Cognitive was to be </a:t>
            </a:r>
            <a:r>
              <a:rPr lang="en-US" dirty="0" smtClean="0"/>
              <a:t>given</a:t>
            </a:r>
            <a:endParaRPr lang="en-US" dirty="0"/>
          </a:p>
        </p:txBody>
      </p:sp>
      <p:sp>
        <p:nvSpPr>
          <p:cNvPr id="3" name="Title 2"/>
          <p:cNvSpPr>
            <a:spLocks noGrp="1"/>
          </p:cNvSpPr>
          <p:nvPr>
            <p:ph type="title"/>
          </p:nvPr>
        </p:nvSpPr>
        <p:spPr>
          <a:xfrm>
            <a:off x="0" y="666750"/>
            <a:ext cx="9144000" cy="800100"/>
          </a:xfrm>
        </p:spPr>
        <p:txBody>
          <a:bodyPr>
            <a:normAutofit fontScale="90000"/>
          </a:bodyPr>
          <a:lstStyle/>
          <a:p>
            <a:r>
              <a:rPr lang="en-US" dirty="0"/>
              <a:t>DRAFT RED Rubric:  Out of Compliance for 200.40.a/200.340.a</a:t>
            </a:r>
          </a:p>
        </p:txBody>
      </p:sp>
    </p:spTree>
    <p:extLst>
      <p:ext uri="{BB962C8B-B14F-4D97-AF65-F5344CB8AC3E}">
        <p14:creationId xmlns:p14="http://schemas.microsoft.com/office/powerpoint/2010/main" val="6987683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lstStyle/>
          <a:p>
            <a:r>
              <a:rPr lang="en-US" dirty="0"/>
              <a:t>The conclusions and decisions resulting from the review must be documented</a:t>
            </a:r>
          </a:p>
          <a:p>
            <a:pPr marL="0" indent="0">
              <a:buNone/>
            </a:pPr>
            <a:endParaRPr lang="en-US" dirty="0"/>
          </a:p>
        </p:txBody>
      </p:sp>
      <p:sp>
        <p:nvSpPr>
          <p:cNvPr id="2" name="Title 1"/>
          <p:cNvSpPr>
            <a:spLocks noGrp="1"/>
          </p:cNvSpPr>
          <p:nvPr>
            <p:ph type="title"/>
          </p:nvPr>
        </p:nvSpPr>
        <p:spPr/>
        <p:txBody>
          <a:bodyPr/>
          <a:lstStyle/>
          <a:p>
            <a:r>
              <a:rPr lang="en-US" dirty="0" smtClean="0"/>
              <a:t>Indicator 200.40.b/200.340.b</a:t>
            </a:r>
            <a:endParaRPr lang="en-US" dirty="0"/>
          </a:p>
        </p:txBody>
      </p:sp>
    </p:spTree>
    <p:extLst>
      <p:ext uri="{BB962C8B-B14F-4D97-AF65-F5344CB8AC3E}">
        <p14:creationId xmlns:p14="http://schemas.microsoft.com/office/powerpoint/2010/main" val="361787217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Conclusions are noted on the RED form</a:t>
            </a:r>
          </a:p>
        </p:txBody>
      </p:sp>
      <p:sp>
        <p:nvSpPr>
          <p:cNvPr id="3" name="Title 2"/>
          <p:cNvSpPr>
            <a:spLocks noGrp="1"/>
          </p:cNvSpPr>
          <p:nvPr>
            <p:ph type="title"/>
          </p:nvPr>
        </p:nvSpPr>
        <p:spPr/>
        <p:txBody>
          <a:bodyPr>
            <a:normAutofit fontScale="90000"/>
          </a:bodyPr>
          <a:lstStyle/>
          <a:p>
            <a:r>
              <a:rPr lang="en-US" dirty="0"/>
              <a:t>DRAFT RED Rubric:  In Compliance for 200.40.b/200.340.b</a:t>
            </a:r>
          </a:p>
        </p:txBody>
      </p:sp>
    </p:spTree>
    <p:extLst>
      <p:ext uri="{BB962C8B-B14F-4D97-AF65-F5344CB8AC3E}">
        <p14:creationId xmlns:p14="http://schemas.microsoft.com/office/powerpoint/2010/main" val="38198073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152400" y="2523351"/>
            <a:ext cx="8763000" cy="1200329"/>
          </a:xfrm>
        </p:spPr>
        <p:txBody>
          <a:bodyPr/>
          <a:lstStyle/>
          <a:p>
            <a:r>
              <a:rPr lang="en-US" dirty="0"/>
              <a:t>Myth: The Review of Existing Data process </a:t>
            </a:r>
            <a:br>
              <a:rPr lang="en-US" dirty="0"/>
            </a:br>
            <a:r>
              <a:rPr lang="en-US" dirty="0"/>
              <a:t>can be performed without parent input.</a:t>
            </a:r>
          </a:p>
        </p:txBody>
      </p:sp>
    </p:spTree>
    <p:extLst>
      <p:ext uri="{BB962C8B-B14F-4D97-AF65-F5344CB8AC3E}">
        <p14:creationId xmlns:p14="http://schemas.microsoft.com/office/powerpoint/2010/main" val="198708535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US" dirty="0"/>
              <a:t>Conclusions are not noted on the RED form</a:t>
            </a:r>
          </a:p>
          <a:p>
            <a:pPr marL="0" indent="0">
              <a:buNone/>
            </a:pPr>
            <a:endParaRPr lang="en-US" dirty="0"/>
          </a:p>
        </p:txBody>
      </p:sp>
      <p:sp>
        <p:nvSpPr>
          <p:cNvPr id="3" name="Title 2"/>
          <p:cNvSpPr>
            <a:spLocks noGrp="1"/>
          </p:cNvSpPr>
          <p:nvPr>
            <p:ph type="title"/>
          </p:nvPr>
        </p:nvSpPr>
        <p:spPr>
          <a:xfrm>
            <a:off x="0" y="742950"/>
            <a:ext cx="9144000" cy="800100"/>
          </a:xfrm>
        </p:spPr>
        <p:txBody>
          <a:bodyPr>
            <a:normAutofit fontScale="90000"/>
          </a:bodyPr>
          <a:lstStyle/>
          <a:p>
            <a:r>
              <a:rPr lang="en-US" dirty="0"/>
              <a:t>DRAFT RED Rubric:  </a:t>
            </a:r>
            <a:r>
              <a:rPr lang="en-US" dirty="0" smtClean="0"/>
              <a:t>Out of </a:t>
            </a:r>
            <a:r>
              <a:rPr lang="en-US" dirty="0"/>
              <a:t>Compliance for 200.40.b/200.340.b</a:t>
            </a:r>
          </a:p>
        </p:txBody>
      </p:sp>
    </p:spTree>
    <p:extLst>
      <p:ext uri="{BB962C8B-B14F-4D97-AF65-F5344CB8AC3E}">
        <p14:creationId xmlns:p14="http://schemas.microsoft.com/office/powerpoint/2010/main" val="778219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Phone</a:t>
            </a:r>
            <a:r>
              <a:rPr lang="en-US" dirty="0"/>
              <a:t>: </a:t>
            </a:r>
            <a:r>
              <a:rPr lang="en-US" b="1" dirty="0">
                <a:hlinkClick r:id="rId2"/>
              </a:rPr>
              <a:t>573-751-5739</a:t>
            </a:r>
            <a:endParaRPr lang="en-US" dirty="0"/>
          </a:p>
          <a:p>
            <a:r>
              <a:rPr lang="en-US" dirty="0"/>
              <a:t>Fax:  </a:t>
            </a:r>
            <a:r>
              <a:rPr lang="en-US" b="1" dirty="0">
                <a:hlinkClick r:id="rId3"/>
              </a:rPr>
              <a:t>573-526-4404</a:t>
            </a:r>
            <a:endParaRPr lang="en-US" dirty="0"/>
          </a:p>
          <a:p>
            <a:r>
              <a:rPr lang="en-US" b="1" dirty="0">
                <a:hlinkClick r:id="rId4"/>
              </a:rPr>
              <a:t>specialeducation@dese.mo.gov</a:t>
            </a:r>
            <a:endParaRPr lang="en-US" dirty="0"/>
          </a:p>
          <a:p>
            <a:endParaRPr lang="en-US" dirty="0"/>
          </a:p>
        </p:txBody>
      </p:sp>
      <p:sp>
        <p:nvSpPr>
          <p:cNvPr id="3" name="Text Placeholder 2"/>
          <p:cNvSpPr>
            <a:spLocks noGrp="1"/>
          </p:cNvSpPr>
          <p:nvPr>
            <p:ph type="body" sz="quarter" idx="11"/>
          </p:nvPr>
        </p:nvSpPr>
        <p:spPr/>
        <p:txBody>
          <a:bodyPr/>
          <a:lstStyle/>
          <a:p>
            <a:r>
              <a:rPr lang="en-US" dirty="0" smtClean="0"/>
              <a:t>Office of Special Education - Compliance</a:t>
            </a:r>
            <a:endParaRPr lang="en-US" dirty="0"/>
          </a:p>
        </p:txBody>
      </p:sp>
    </p:spTree>
    <p:extLst>
      <p:ext uri="{BB962C8B-B14F-4D97-AF65-F5344CB8AC3E}">
        <p14:creationId xmlns:p14="http://schemas.microsoft.com/office/powerpoint/2010/main" val="41143999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52400" y="1276350"/>
            <a:ext cx="8839200" cy="3657600"/>
          </a:xfrm>
        </p:spPr>
        <p:txBody>
          <a:bodyPr/>
          <a:lstStyle/>
          <a:p>
            <a:r>
              <a:rPr lang="en-US" sz="2000" dirty="0"/>
              <a:t>Fact</a:t>
            </a:r>
            <a:r>
              <a:rPr lang="en-US" sz="2000" dirty="0" smtClean="0"/>
              <a:t>:  As </a:t>
            </a:r>
            <a:r>
              <a:rPr lang="en-US" sz="2000" dirty="0"/>
              <a:t>part of an initial evaluation and as part of any reevaluation, IDEA requires the IEP team and any other qualified professionals, as appropriate, to review existing data on the child. The IEP team reviewing the data and completing the Review of Existing Data process must include the parents. One of the cornerstone IDEA procedural safeguards is parental participation in all stages of the special education process. Parental input can be gathered in multiple ways. Parents can provide input in person during a Review of Existing Data meeting or they can provide input through interviews or written parent input forms. Parent input must be documented on the Review of Existing Data form in a meaningful manner to assist the team in making determinations as to what, if any</a:t>
            </a:r>
            <a:r>
              <a:rPr lang="en-US" sz="2000" dirty="0" smtClean="0"/>
              <a:t>, additional </a:t>
            </a:r>
            <a:r>
              <a:rPr lang="en-US" sz="2000" dirty="0"/>
              <a:t>data needs to be collected through additional assessment. </a:t>
            </a:r>
          </a:p>
        </p:txBody>
      </p:sp>
      <p:sp>
        <p:nvSpPr>
          <p:cNvPr id="3" name="Title 2"/>
          <p:cNvSpPr>
            <a:spLocks noGrp="1"/>
          </p:cNvSpPr>
          <p:nvPr>
            <p:ph type="title"/>
          </p:nvPr>
        </p:nvSpPr>
        <p:spPr>
          <a:xfrm>
            <a:off x="152400" y="742950"/>
            <a:ext cx="8839200" cy="228600"/>
          </a:xfrm>
        </p:spPr>
        <p:txBody>
          <a:bodyPr>
            <a:normAutofit fontScale="90000"/>
          </a:bodyPr>
          <a:lstStyle/>
          <a:p>
            <a:endParaRPr lang="en-US" dirty="0"/>
          </a:p>
        </p:txBody>
      </p:sp>
    </p:spTree>
    <p:extLst>
      <p:ext uri="{BB962C8B-B14F-4D97-AF65-F5344CB8AC3E}">
        <p14:creationId xmlns:p14="http://schemas.microsoft.com/office/powerpoint/2010/main" val="8387790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04800" y="1309938"/>
            <a:ext cx="4419600" cy="3715978"/>
          </a:xfrm>
        </p:spPr>
        <p:txBody>
          <a:bodyPr>
            <a:normAutofit/>
          </a:bodyPr>
          <a:lstStyle/>
          <a:p>
            <a:r>
              <a:rPr lang="en-US" altLang="en-US" sz="1800" dirty="0"/>
              <a:t>USE DESCRIPTIVE TERMS </a:t>
            </a:r>
          </a:p>
          <a:p>
            <a:r>
              <a:rPr lang="en-US" altLang="en-US" sz="1800" dirty="0"/>
              <a:t>COMPLETE </a:t>
            </a:r>
            <a:r>
              <a:rPr lang="en-US" altLang="en-US" sz="1800" dirty="0" smtClean="0"/>
              <a:t>EACH </a:t>
            </a:r>
            <a:r>
              <a:rPr lang="en-US" altLang="en-US" sz="1800" dirty="0"/>
              <a:t>SECTION </a:t>
            </a:r>
            <a:r>
              <a:rPr lang="en-US" altLang="en-US" sz="1800" dirty="0" smtClean="0"/>
              <a:t>WITH RELEVANT DATA</a:t>
            </a:r>
            <a:endParaRPr lang="en-US" altLang="en-US" sz="1800" dirty="0"/>
          </a:p>
          <a:p>
            <a:r>
              <a:rPr lang="en-US" altLang="en-US" sz="1800" dirty="0"/>
              <a:t>ADDRESS </a:t>
            </a:r>
            <a:r>
              <a:rPr lang="en-US" altLang="en-US" sz="1800" dirty="0" smtClean="0"/>
              <a:t>EACH AREA </a:t>
            </a:r>
            <a:endParaRPr lang="en-US" altLang="en-US" sz="1800" dirty="0"/>
          </a:p>
          <a:p>
            <a:r>
              <a:rPr lang="en-US" altLang="en-US" sz="1800" dirty="0"/>
              <a:t>INCLUDE PARENT AND TEACHER INPUT</a:t>
            </a:r>
          </a:p>
        </p:txBody>
      </p:sp>
      <p:sp>
        <p:nvSpPr>
          <p:cNvPr id="3" name="Title 2"/>
          <p:cNvSpPr>
            <a:spLocks noGrp="1"/>
          </p:cNvSpPr>
          <p:nvPr>
            <p:ph type="title"/>
          </p:nvPr>
        </p:nvSpPr>
        <p:spPr>
          <a:xfrm>
            <a:off x="1257300" y="509837"/>
            <a:ext cx="6629400" cy="800100"/>
          </a:xfrm>
        </p:spPr>
        <p:txBody>
          <a:bodyPr>
            <a:normAutofit/>
          </a:bodyPr>
          <a:lstStyle/>
          <a:p>
            <a:pPr algn="ctr"/>
            <a:r>
              <a:rPr lang="en-US" sz="2700" dirty="0"/>
              <a:t>Tips for Completion of the RED</a:t>
            </a:r>
          </a:p>
        </p:txBody>
      </p:sp>
      <p:graphicFrame>
        <p:nvGraphicFramePr>
          <p:cNvPr id="7" name="Content Placeholder 8"/>
          <p:cNvGraphicFramePr>
            <a:graphicFrameLocks/>
          </p:cNvGraphicFramePr>
          <p:nvPr>
            <p:extLst>
              <p:ext uri="{D42A27DB-BD31-4B8C-83A1-F6EECF244321}">
                <p14:modId xmlns:p14="http://schemas.microsoft.com/office/powerpoint/2010/main" val="2647868291"/>
              </p:ext>
            </p:extLst>
          </p:nvPr>
        </p:nvGraphicFramePr>
        <p:xfrm>
          <a:off x="3657600" y="1123950"/>
          <a:ext cx="6210300" cy="4019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76737468"/>
      </p:ext>
    </p:extLst>
  </p:cSld>
  <p:clrMapOvr>
    <a:masterClrMapping/>
  </p:clrMapOvr>
  <p:timing>
    <p:tnLst>
      <p:par>
        <p:cTn id="1" dur="indefinite" restart="never" nodeType="tmRoot"/>
      </p:par>
    </p:tnLst>
  </p:timing>
</p:sld>
</file>

<file path=ppt/theme/theme1.xml><?xml version="1.0" encoding="utf-8"?>
<a:theme xmlns:a="http://schemas.openxmlformats.org/drawingml/2006/main" name="DESE PPT Template Widescreen 2017">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ection Dividers">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ntent Layouts">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ontent Breakout">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losing ">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Content Layouts">
  <a:themeElements>
    <a:clrScheme name="DESE PPT Colors">
      <a:dk1>
        <a:srgbClr val="004B8D"/>
      </a:dk1>
      <a:lt1>
        <a:sysClr val="window" lastClr="FFFFFF"/>
      </a:lt1>
      <a:dk2>
        <a:srgbClr val="009900"/>
      </a:dk2>
      <a:lt2>
        <a:srgbClr val="FFFFFF"/>
      </a:lt2>
      <a:accent1>
        <a:srgbClr val="004B8D"/>
      </a:accent1>
      <a:accent2>
        <a:srgbClr val="9C5708"/>
      </a:accent2>
      <a:accent3>
        <a:srgbClr val="D9541E"/>
      </a:accent3>
      <a:accent4>
        <a:srgbClr val="BA8748"/>
      </a:accent4>
      <a:accent5>
        <a:srgbClr val="AB0635"/>
      </a:accent5>
      <a:accent6>
        <a:srgbClr val="F79646"/>
      </a:accent6>
      <a:hlink>
        <a:srgbClr val="004B8D"/>
      </a:hlink>
      <a:folHlink>
        <a:srgbClr val="6637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1B7BBE6BC6D0D4A8761AD93B8493DCC" ma:contentTypeVersion="13" ma:contentTypeDescription="Create a new document." ma:contentTypeScope="" ma:versionID="36195f56fa6aa6fa521fed53bbf3084a">
  <xsd:schema xmlns:xsd="http://www.w3.org/2001/XMLSchema" xmlns:xs="http://www.w3.org/2001/XMLSchema" xmlns:p="http://schemas.microsoft.com/office/2006/metadata/properties" xmlns:ns3="529a9279-d292-42ef-b57c-7271344c308d" xmlns:ns4="8dfeb5fe-02f3-48c1-8e87-70bf311e09f0" targetNamespace="http://schemas.microsoft.com/office/2006/metadata/properties" ma:root="true" ma:fieldsID="986e5cdc1d4129c61f6ec28e1d0b6269" ns3:_="" ns4:_="">
    <xsd:import namespace="529a9279-d292-42ef-b57c-7271344c308d"/>
    <xsd:import namespace="8dfeb5fe-02f3-48c1-8e87-70bf311e09f0"/>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9a9279-d292-42ef-b57c-7271344c30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dfeb5fe-02f3-48c1-8e87-70bf311e09f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1DB3A2F-54BB-4409-8B1C-AAE509E030BC}">
  <ds:schemaRefs>
    <ds:schemaRef ds:uri="529a9279-d292-42ef-b57c-7271344c308d"/>
    <ds:schemaRef ds:uri="http://purl.org/dc/elements/1.1/"/>
    <ds:schemaRef ds:uri="http://schemas.microsoft.com/office/2006/metadata/properties"/>
    <ds:schemaRef ds:uri="http://schemas.microsoft.com/office/2006/documentManagement/types"/>
    <ds:schemaRef ds:uri="http://purl.org/dc/terms/"/>
    <ds:schemaRef ds:uri="http://purl.org/dc/dcmitype/"/>
    <ds:schemaRef ds:uri="8dfeb5fe-02f3-48c1-8e87-70bf311e09f0"/>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75CDB26-0774-46B5-AB3D-F2CEBCC893F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29a9279-d292-42ef-b57c-7271344c308d"/>
    <ds:schemaRef ds:uri="8dfeb5fe-02f3-48c1-8e87-70bf311e09f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1153F68-1093-4548-849F-9B39E2DABC2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DESE PPT Template 2017</Template>
  <TotalTime>824</TotalTime>
  <Words>5779</Words>
  <Application>Microsoft Office PowerPoint</Application>
  <PresentationFormat>On-screen Show (16:9)</PresentationFormat>
  <Paragraphs>336</Paragraphs>
  <Slides>71</Slides>
  <Notes>9</Notes>
  <HiddenSlides>0</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71</vt:i4>
      </vt:variant>
    </vt:vector>
  </HeadingPairs>
  <TitlesOfParts>
    <vt:vector size="82" baseType="lpstr">
      <vt:lpstr>Aparajita</vt:lpstr>
      <vt:lpstr>Arial</vt:lpstr>
      <vt:lpstr>Calibri</vt:lpstr>
      <vt:lpstr>Courier New</vt:lpstr>
      <vt:lpstr>Wingdings</vt:lpstr>
      <vt:lpstr>DESE PPT Template Widescreen 2017</vt:lpstr>
      <vt:lpstr>Section Dividers</vt:lpstr>
      <vt:lpstr>Content Layouts</vt:lpstr>
      <vt:lpstr>Content Breakout</vt:lpstr>
      <vt:lpstr>Closing </vt:lpstr>
      <vt:lpstr>1_Content Layouts</vt:lpstr>
      <vt:lpstr>Zoom Support Meeting Norms</vt:lpstr>
      <vt:lpstr>Review of Existing Data</vt:lpstr>
      <vt:lpstr>Review of Existing Data (RED) Process</vt:lpstr>
      <vt:lpstr>PowerPoint Presentation</vt:lpstr>
      <vt:lpstr>PowerPoint Presentation</vt:lpstr>
      <vt:lpstr>Review of Existing Data (RED):   1st Step in the Evaluation Process</vt:lpstr>
      <vt:lpstr>PowerPoint Presentation</vt:lpstr>
      <vt:lpstr>PowerPoint Presentation</vt:lpstr>
      <vt:lpstr>Tips for Completion of the RED</vt:lpstr>
      <vt:lpstr>PowerPoint Presentation</vt:lpstr>
      <vt:lpstr>PowerPoint Presentation</vt:lpstr>
      <vt:lpstr>PowerPoint Presentation</vt:lpstr>
      <vt:lpstr>PowerPoint Presentation</vt:lpstr>
      <vt:lpstr>Poor Example of RED Section</vt:lpstr>
      <vt:lpstr>Section Examples in Narrative Form:</vt:lpstr>
      <vt:lpstr>Section Examples in Narrative Form:</vt:lpstr>
      <vt:lpstr>Best Practice Example for the Academic Section</vt:lpstr>
      <vt:lpstr>PowerPoint Presentation</vt:lpstr>
      <vt:lpstr>PowerPoint Presentation</vt:lpstr>
      <vt:lpstr>Characteristics of a Strong RED</vt:lpstr>
      <vt:lpstr>Helpful Tips </vt:lpstr>
      <vt:lpstr>The Main Mistake on REDs:</vt:lpstr>
      <vt:lpstr>PowerPoint Presentation</vt:lpstr>
      <vt:lpstr>PowerPoint Presentation</vt:lpstr>
      <vt:lpstr>Meeting Notice, continued</vt:lpstr>
      <vt:lpstr>Conferring</vt:lpstr>
      <vt:lpstr>Definition of Confer</vt:lpstr>
      <vt:lpstr>Confer, cont.</vt:lpstr>
      <vt:lpstr>Team Conclusions and Decisions</vt:lpstr>
      <vt:lpstr>Re-evaluation</vt:lpstr>
      <vt:lpstr>PowerPoint Presentation</vt:lpstr>
      <vt:lpstr>PowerPoint Presentation</vt:lpstr>
      <vt:lpstr>PowerPoint Presentation</vt:lpstr>
      <vt:lpstr>RED without Assessment (3 year re-eval)</vt:lpstr>
      <vt:lpstr>FAQs about Re-Evaluations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Indicator 200.30 (Initial) and Indicator 200.330 (Re-eval)</vt:lpstr>
      <vt:lpstr>DRAFT RED Rubric:  In Compliance for 200.30/200.330</vt:lpstr>
      <vt:lpstr>PowerPoint Presentation</vt:lpstr>
      <vt:lpstr>DRAFT RED Rubric:  In Compliance for 200.30/200.330</vt:lpstr>
      <vt:lpstr>DRAFT RED Rubric:  In Compliance for 200.30/200.330</vt:lpstr>
      <vt:lpstr>Other Sources, continued</vt:lpstr>
      <vt:lpstr>Draft RED Rubric:  Out of Compliance for 200.30/200.330</vt:lpstr>
      <vt:lpstr>Indicator 200.30.a/200.330.a </vt:lpstr>
      <vt:lpstr>DRAFT RED Rubric:  In Compliance for 200.30.a/200.330.a</vt:lpstr>
      <vt:lpstr>DRAFT RED Rubric:  In Compliance for 200.30.a/200.330.a</vt:lpstr>
      <vt:lpstr>DRAFT RED Rubric:  Out of Compliance for 200.30.a/200.330.a</vt:lpstr>
      <vt:lpstr>Indicator 200.30.b/200.330.b</vt:lpstr>
      <vt:lpstr>DRAFT RED Rubric:  In Compliance for 200.30.b/200.330.b</vt:lpstr>
      <vt:lpstr>DRAFT RED Rubric:  Out of Compliance for 200.30.b/200.330.b</vt:lpstr>
      <vt:lpstr>Indicator 200.30.c/200.330.c</vt:lpstr>
      <vt:lpstr>DRAFT RED Rubric:  In Compliance for 200.30.c/200.330.c</vt:lpstr>
      <vt:lpstr>DRAFT RED Rubric:  Out of Compliance for 200.30.c/200.330.c</vt:lpstr>
      <vt:lpstr>PowerPoint Presentation</vt:lpstr>
      <vt:lpstr>Indicator 200.40 (Initial) and 200.340 (Re-eval)</vt:lpstr>
      <vt:lpstr>DRAFT RED Rubric:  In Compliance for 200.40.a/200.340.a</vt:lpstr>
      <vt:lpstr>DRAFT RED Rubric:  In Compliance for 200.40.a/200.340.a</vt:lpstr>
      <vt:lpstr>DRAFT RED Rubric:  In Compliance for 200.40.a/200.340.a</vt:lpstr>
      <vt:lpstr>DRAFT RED Rubric:  Out of Compliance for 200.40.a/200.340.a</vt:lpstr>
      <vt:lpstr>DRAFT RED Rubric:  Out of Compliance for 200.40.a/200.340.a</vt:lpstr>
      <vt:lpstr>DRAFT RED Rubric:  Out of Compliance for 200.40.a/200.340.a</vt:lpstr>
      <vt:lpstr>Indicator 200.40.b/200.340.b</vt:lpstr>
      <vt:lpstr>DRAFT RED Rubric:  In Compliance for 200.40.b/200.340.b</vt:lpstr>
      <vt:lpstr>DRAFT RED Rubric:  Out of Compliance for 200.40.b/200.340.b</vt:lpstr>
      <vt:lpstr>PowerPoint Presentation</vt:lpstr>
    </vt:vector>
  </TitlesOfParts>
  <Company>State of Missouri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Luetkemeyer, Beverly</dc:creator>
  <cp:lastModifiedBy>Welch, Dana</cp:lastModifiedBy>
  <cp:revision>35</cp:revision>
  <dcterms:created xsi:type="dcterms:W3CDTF">2021-09-23T13:02:44Z</dcterms:created>
  <dcterms:modified xsi:type="dcterms:W3CDTF">2021-11-12T20:28:29Z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0x010100C1B7BBE6BC6D0D4A8761AD93B8493DCC</vt:lpwstr>
  </property>
</Properties>
</file>