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28"/>
  </p:notesMasterIdLst>
  <p:handoutMasterIdLst>
    <p:handoutMasterId r:id="rId29"/>
  </p:handoutMasterIdLst>
  <p:sldIdLst>
    <p:sldId id="266" r:id="rId5"/>
    <p:sldId id="312" r:id="rId6"/>
    <p:sldId id="265" r:id="rId7"/>
    <p:sldId id="269" r:id="rId8"/>
    <p:sldId id="272" r:id="rId9"/>
    <p:sldId id="274" r:id="rId10"/>
    <p:sldId id="301" r:id="rId11"/>
    <p:sldId id="281" r:id="rId12"/>
    <p:sldId id="282" r:id="rId13"/>
    <p:sldId id="284" r:id="rId14"/>
    <p:sldId id="302" r:id="rId15"/>
    <p:sldId id="309" r:id="rId16"/>
    <p:sldId id="286" r:id="rId17"/>
    <p:sldId id="287" r:id="rId18"/>
    <p:sldId id="307" r:id="rId19"/>
    <p:sldId id="308" r:id="rId20"/>
    <p:sldId id="310" r:id="rId21"/>
    <p:sldId id="277" r:id="rId22"/>
    <p:sldId id="278" r:id="rId23"/>
    <p:sldId id="279" r:id="rId24"/>
    <p:sldId id="280" r:id="rId25"/>
    <p:sldId id="311" r:id="rId26"/>
    <p:sldId id="268"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3399"/>
    <a:srgbClr val="FFFFFF"/>
    <a:srgbClr val="0083A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737" autoAdjust="0"/>
  </p:normalViewPr>
  <p:slideViewPr>
    <p:cSldViewPr>
      <p:cViewPr varScale="1">
        <p:scale>
          <a:sx n="109" d="100"/>
          <a:sy n="109" d="100"/>
        </p:scale>
        <p:origin x="84" y="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5" d="100"/>
          <a:sy n="95" d="100"/>
        </p:scale>
        <p:origin x="36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11/18/2021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11/18/2021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66"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228601" y="666750"/>
            <a:ext cx="6696075" cy="800100"/>
          </a:xfrm>
          <a:prstGeom prst="rect">
            <a:avLst/>
          </a:prstGeom>
        </p:spPr>
        <p:txBody>
          <a:bodyPr vert="horz" lIns="91440" tIns="45720" rIns="91440" bIns="45720" rtlCol="0" anchor="ctr">
            <a:noAutofit/>
          </a:bodyPr>
          <a:lstStyle>
            <a:lvl1pPr>
              <a:defRPr sz="4000" b="1">
                <a:effectLst/>
              </a:defRPr>
            </a:lvl1pPr>
          </a:lstStyle>
          <a:p>
            <a:r>
              <a:rPr lang="en-US" dirty="0" smtClean="0"/>
              <a:t>Title</a:t>
            </a:r>
            <a:endParaRPr lang="en-US" dirty="0"/>
          </a:p>
        </p:txBody>
      </p:sp>
      <p:sp>
        <p:nvSpPr>
          <p:cNvPr id="9"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
        <p:nvSpPr>
          <p:cNvPr id="8" name="Content Placeholder 7"/>
          <p:cNvSpPr>
            <a:spLocks noGrp="1"/>
          </p:cNvSpPr>
          <p:nvPr>
            <p:ph sz="quarter" idx="10"/>
          </p:nvPr>
        </p:nvSpPr>
        <p:spPr>
          <a:xfrm>
            <a:off x="228601" y="1581150"/>
            <a:ext cx="8610599"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9981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 id="214748379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ese.mo.gov/media/pdf/students-disabilities-and-shortened-school-days-pdf-version"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tel:573-526-4404" TargetMode="External"/><Relationship Id="rId2" Type="http://schemas.openxmlformats.org/officeDocument/2006/relationships/hyperlink" Target="tel:573-751-5739" TargetMode="External"/><Relationship Id="rId1" Type="http://schemas.openxmlformats.org/officeDocument/2006/relationships/slideLayout" Target="../slideLayouts/slideLayout22.xml"/><Relationship Id="rId4" Type="http://schemas.openxmlformats.org/officeDocument/2006/relationships/hyperlink" Target="mailto:specialeducation@dese.mo.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a:t>
            </a:fld>
            <a:endParaRPr lang="en-US"/>
          </a:p>
        </p:txBody>
      </p:sp>
      <p:sp>
        <p:nvSpPr>
          <p:cNvPr id="5" name="Text Placeholder 4"/>
          <p:cNvSpPr>
            <a:spLocks noGrp="1"/>
          </p:cNvSpPr>
          <p:nvPr>
            <p:ph type="body" sz="quarter" idx="10"/>
          </p:nvPr>
        </p:nvSpPr>
        <p:spPr>
          <a:xfrm>
            <a:off x="304800" y="133350"/>
            <a:ext cx="6781800" cy="495947"/>
          </a:xfrm>
        </p:spPr>
        <p:txBody>
          <a:bodyPr>
            <a:normAutofit fontScale="85000" lnSpcReduction="10000"/>
          </a:bodyPr>
          <a:lstStyle/>
          <a:p>
            <a:r>
              <a:rPr lang="en-US" dirty="0" smtClean="0"/>
              <a:t>Zoom Support </a:t>
            </a:r>
            <a:r>
              <a:rPr lang="en-US" dirty="0" smtClean="0"/>
              <a:t>Meeting: </a:t>
            </a:r>
            <a:r>
              <a:rPr lang="en-US" dirty="0"/>
              <a:t>November 18, 2021 </a:t>
            </a:r>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76200" y="708748"/>
            <a:ext cx="9329737" cy="4354742"/>
          </a:xfrm>
        </p:spPr>
        <p:txBody>
          <a:bodyPr>
            <a:normAutofit/>
          </a:bodyPr>
          <a:lstStyle/>
          <a:p>
            <a:pPr marL="112712" indent="0">
              <a:buNone/>
            </a:pPr>
            <a:r>
              <a:rPr lang="en-US" sz="1800" dirty="0" smtClean="0">
                <a:solidFill>
                  <a:srgbClr val="080808"/>
                </a:solidFill>
              </a:rPr>
              <a:t>Today we will be discussing the new guidance document. </a:t>
            </a:r>
          </a:p>
          <a:p>
            <a:pPr marL="112712" indent="0">
              <a:buNone/>
            </a:pPr>
            <a:endParaRPr lang="en-US" sz="800" dirty="0" smtClean="0">
              <a:solidFill>
                <a:srgbClr val="080808"/>
              </a:solidFill>
            </a:endParaRPr>
          </a:p>
          <a:p>
            <a:pPr marL="112712" indent="0" algn="ctr">
              <a:buNone/>
            </a:pPr>
            <a:r>
              <a:rPr lang="en-US" sz="2000" b="1" i="1" dirty="0" smtClean="0">
                <a:solidFill>
                  <a:srgbClr val="080808"/>
                </a:solidFill>
              </a:rPr>
              <a:t>Knowing </a:t>
            </a:r>
            <a:r>
              <a:rPr lang="en-US" sz="2000" b="1" i="1" dirty="0" smtClean="0">
                <a:solidFill>
                  <a:srgbClr val="080808"/>
                </a:solidFill>
              </a:rPr>
              <a:t>When to Use a Shortened Day: Critical Considerations </a:t>
            </a:r>
            <a:r>
              <a:rPr lang="en-US" sz="2000" b="1" i="1" dirty="0" smtClean="0">
                <a:solidFill>
                  <a:srgbClr val="080808"/>
                </a:solidFill>
              </a:rPr>
              <a:t>A </a:t>
            </a:r>
          </a:p>
          <a:p>
            <a:pPr marL="112712" indent="0" algn="ctr">
              <a:buNone/>
            </a:pPr>
            <a:r>
              <a:rPr lang="en-US" sz="2000" b="1" i="1" dirty="0" smtClean="0">
                <a:solidFill>
                  <a:srgbClr val="080808"/>
                </a:solidFill>
              </a:rPr>
              <a:t>Guidance </a:t>
            </a:r>
            <a:r>
              <a:rPr lang="en-US" sz="2000" b="1" i="1" dirty="0" smtClean="0">
                <a:solidFill>
                  <a:srgbClr val="080808"/>
                </a:solidFill>
              </a:rPr>
              <a:t>Document for IEP Teams  </a:t>
            </a:r>
            <a:endParaRPr lang="en-US" sz="2000" b="1" i="1" dirty="0" smtClean="0">
              <a:solidFill>
                <a:srgbClr val="080808"/>
              </a:solidFill>
            </a:endParaRPr>
          </a:p>
          <a:p>
            <a:pPr marL="112712" indent="0" algn="ctr">
              <a:buNone/>
            </a:pPr>
            <a:endParaRPr lang="en-US" sz="1100" b="1" i="1" dirty="0" smtClean="0">
              <a:solidFill>
                <a:srgbClr val="080808"/>
              </a:solidFill>
            </a:endParaRPr>
          </a:p>
          <a:p>
            <a:pPr marL="112712" indent="0">
              <a:buNone/>
            </a:pPr>
            <a:r>
              <a:rPr lang="en-US" sz="1600" dirty="0" smtClean="0">
                <a:solidFill>
                  <a:srgbClr val="080808"/>
                </a:solidFill>
              </a:rPr>
              <a:t>The document is can be found at find the following link:</a:t>
            </a:r>
            <a:endParaRPr lang="en-US" sz="1600" dirty="0" smtClean="0">
              <a:solidFill>
                <a:srgbClr val="080808"/>
              </a:solidFill>
            </a:endParaRPr>
          </a:p>
          <a:p>
            <a:pPr marL="112712" indent="0">
              <a:buNone/>
            </a:pPr>
            <a:r>
              <a:rPr lang="en-US" sz="1600" dirty="0">
                <a:solidFill>
                  <a:srgbClr val="080808"/>
                </a:solidFill>
                <a:hlinkClick r:id="rId2"/>
              </a:rPr>
              <a:t> </a:t>
            </a:r>
            <a:r>
              <a:rPr lang="en-US" sz="1600" dirty="0" smtClean="0">
                <a:solidFill>
                  <a:srgbClr val="080808"/>
                </a:solidFill>
                <a:hlinkClick r:id="rId2"/>
              </a:rPr>
              <a:t>https</a:t>
            </a:r>
            <a:r>
              <a:rPr lang="en-US" sz="1600" dirty="0">
                <a:solidFill>
                  <a:srgbClr val="080808"/>
                </a:solidFill>
                <a:hlinkClick r:id="rId2"/>
              </a:rPr>
              <a:t>://</a:t>
            </a:r>
            <a:r>
              <a:rPr lang="en-US" sz="1600" dirty="0" smtClean="0">
                <a:solidFill>
                  <a:srgbClr val="080808"/>
                </a:solidFill>
                <a:hlinkClick r:id="rId2"/>
              </a:rPr>
              <a:t>dese.mo.gov/media/pdf/students-disabilities-and-shortened-school-days-pdf-version</a:t>
            </a:r>
            <a:r>
              <a:rPr lang="en-US" sz="1600" dirty="0" smtClean="0">
                <a:solidFill>
                  <a:srgbClr val="080808"/>
                </a:solidFill>
              </a:rPr>
              <a:t> </a:t>
            </a:r>
            <a:endParaRPr lang="en-US" sz="1600" dirty="0" smtClean="0">
              <a:solidFill>
                <a:srgbClr val="080808"/>
              </a:solidFill>
            </a:endParaRPr>
          </a:p>
          <a:p>
            <a:pPr marL="112712" indent="0">
              <a:buNone/>
            </a:pPr>
            <a:r>
              <a:rPr lang="en-US" sz="1800" dirty="0" smtClean="0">
                <a:solidFill>
                  <a:srgbClr val="080808"/>
                </a:solidFill>
              </a:rPr>
              <a:t> </a:t>
            </a:r>
          </a:p>
          <a:p>
            <a:pPr marL="112712" indent="0">
              <a:buNone/>
            </a:pPr>
            <a:r>
              <a:rPr lang="en-US" sz="1800" dirty="0" smtClean="0">
                <a:solidFill>
                  <a:srgbClr val="080808"/>
                </a:solidFill>
              </a:rPr>
              <a:t>This guidance document is also located under Special Education Director Resources in the Topic Resources file.</a:t>
            </a:r>
          </a:p>
          <a:p>
            <a:pPr marL="112712" indent="0">
              <a:buNone/>
            </a:pPr>
            <a:endParaRPr lang="en-US" dirty="0" smtClean="0">
              <a:solidFill>
                <a:srgbClr val="080808"/>
              </a:solidFill>
            </a:endParaRPr>
          </a:p>
          <a:p>
            <a:pPr marL="112712" indent="0">
              <a:buNone/>
            </a:pPr>
            <a:endParaRPr lang="en-US" dirty="0">
              <a:solidFill>
                <a:srgbClr val="080808"/>
              </a:solidFill>
            </a:endParaRPr>
          </a:p>
          <a:p>
            <a:pPr marL="112712" indent="0">
              <a:buNone/>
            </a:pPr>
            <a:endParaRPr lang="en-US" dirty="0" smtClean="0">
              <a:solidFill>
                <a:srgbClr val="080808"/>
              </a:solidFill>
            </a:endParaRPr>
          </a:p>
          <a:p>
            <a:pPr marL="112712" indent="0">
              <a:buNone/>
            </a:pPr>
            <a:endParaRPr lang="en-US" dirty="0" smtClean="0">
              <a:solidFill>
                <a:srgbClr val="080808"/>
              </a:solidFill>
            </a:endParaRPr>
          </a:p>
          <a:p>
            <a:pPr marL="112712" indent="0">
              <a:buNone/>
            </a:pPr>
            <a:endParaRPr lang="en-US" dirty="0">
              <a:solidFill>
                <a:srgbClr val="080808"/>
              </a:solidFill>
            </a:endParaRPr>
          </a:p>
          <a:p>
            <a:pPr marL="112712" indent="0">
              <a:buNone/>
            </a:pPr>
            <a:endParaRPr lang="en-US" dirty="0">
              <a:solidFill>
                <a:srgbClr val="080808"/>
              </a:solidFill>
            </a:endParaRPr>
          </a:p>
          <a:p>
            <a:pPr marL="112712" indent="0">
              <a:buNone/>
            </a:pPr>
            <a:endParaRPr lang="en-US" dirty="0" smtClean="0">
              <a:solidFill>
                <a:srgbClr val="080808"/>
              </a:solidFill>
            </a:endParaRPr>
          </a:p>
          <a:p>
            <a:pPr marL="112712" indent="0">
              <a:buNone/>
            </a:pPr>
            <a:endParaRPr lang="en-US" dirty="0">
              <a:solidFill>
                <a:srgbClr val="080808"/>
              </a:solidFill>
            </a:endParaRPr>
          </a:p>
          <a:p>
            <a:pPr marL="112712" indent="0">
              <a:buNone/>
            </a:pPr>
            <a:endParaRPr lang="en-US" dirty="0" smtClean="0"/>
          </a:p>
        </p:txBody>
      </p:sp>
      <p:pic>
        <p:nvPicPr>
          <p:cNvPr id="6" name="Picture 5"/>
          <p:cNvPicPr>
            <a:picLocks noChangeAspect="1"/>
          </p:cNvPicPr>
          <p:nvPr/>
        </p:nvPicPr>
        <p:blipFill>
          <a:blip r:embed="rId3"/>
          <a:stretch>
            <a:fillRect/>
          </a:stretch>
        </p:blipFill>
        <p:spPr>
          <a:xfrm>
            <a:off x="1695804" y="3409950"/>
            <a:ext cx="4257322" cy="1550728"/>
          </a:xfrm>
          <a:prstGeom prst="rect">
            <a:avLst/>
          </a:prstGeom>
        </p:spPr>
      </p:pic>
    </p:spTree>
    <p:extLst>
      <p:ext uri="{BB962C8B-B14F-4D97-AF65-F5344CB8AC3E}">
        <p14:creationId xmlns:p14="http://schemas.microsoft.com/office/powerpoint/2010/main" val="941554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10</a:t>
            </a:fld>
            <a:endParaRPr lang="en-US"/>
          </a:p>
        </p:txBody>
      </p:sp>
      <p:sp>
        <p:nvSpPr>
          <p:cNvPr id="5" name="Text Placeholder 4"/>
          <p:cNvSpPr>
            <a:spLocks noGrp="1"/>
          </p:cNvSpPr>
          <p:nvPr>
            <p:ph type="body" sz="quarter" idx="10"/>
          </p:nvPr>
        </p:nvSpPr>
        <p:spPr/>
        <p:txBody>
          <a:bodyPr/>
          <a:lstStyle/>
          <a:p>
            <a:r>
              <a:rPr lang="en-US" dirty="0" smtClean="0"/>
              <a:t>Medical: Questions to Ask</a:t>
            </a:r>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0" y="708748"/>
            <a:ext cx="9144000" cy="3897542"/>
          </a:xfrm>
        </p:spPr>
        <p:txBody>
          <a:bodyPr>
            <a:normAutofit fontScale="92500" lnSpcReduction="20000"/>
          </a:bodyPr>
          <a:lstStyle/>
          <a:p>
            <a:pPr marL="627062" lvl="0" indent="-514350">
              <a:buFont typeface="+mj-lt"/>
              <a:buAutoNum type="arabicPeriod"/>
            </a:pPr>
            <a:r>
              <a:rPr lang="en-US" dirty="0">
                <a:solidFill>
                  <a:srgbClr val="080808"/>
                </a:solidFill>
              </a:rPr>
              <a:t>What medical </a:t>
            </a:r>
            <a:r>
              <a:rPr lang="en-US" b="1" i="1" dirty="0">
                <a:solidFill>
                  <a:srgbClr val="080808"/>
                </a:solidFill>
              </a:rPr>
              <a:t>data</a:t>
            </a:r>
            <a:r>
              <a:rPr lang="en-US" dirty="0">
                <a:solidFill>
                  <a:srgbClr val="080808"/>
                </a:solidFill>
              </a:rPr>
              <a:t> does the IEP or 504 team have that supports a shortened school </a:t>
            </a:r>
            <a:r>
              <a:rPr lang="en-US" dirty="0" smtClean="0">
                <a:solidFill>
                  <a:srgbClr val="080808"/>
                </a:solidFill>
              </a:rPr>
              <a:t>day?</a:t>
            </a:r>
          </a:p>
          <a:p>
            <a:pPr marL="627062" lvl="0" indent="-514350">
              <a:buFont typeface="+mj-lt"/>
              <a:buAutoNum type="arabicPeriod"/>
            </a:pPr>
            <a:endParaRPr lang="en-US" dirty="0">
              <a:solidFill>
                <a:srgbClr val="080808"/>
              </a:solidFill>
            </a:endParaRPr>
          </a:p>
          <a:p>
            <a:pPr marL="627062" lvl="0" indent="-514350">
              <a:buFont typeface="+mj-lt"/>
              <a:buAutoNum type="arabicPeriod"/>
            </a:pPr>
            <a:r>
              <a:rPr lang="en-US" dirty="0" smtClean="0">
                <a:solidFill>
                  <a:srgbClr val="080808"/>
                </a:solidFill>
              </a:rPr>
              <a:t>What </a:t>
            </a:r>
            <a:r>
              <a:rPr lang="en-US" dirty="0">
                <a:solidFill>
                  <a:srgbClr val="080808"/>
                </a:solidFill>
              </a:rPr>
              <a:t>additional medical </a:t>
            </a:r>
            <a:r>
              <a:rPr lang="en-US" b="1" i="1" dirty="0">
                <a:solidFill>
                  <a:srgbClr val="080808"/>
                </a:solidFill>
              </a:rPr>
              <a:t>data</a:t>
            </a:r>
            <a:r>
              <a:rPr lang="en-US" dirty="0">
                <a:solidFill>
                  <a:srgbClr val="080808"/>
                </a:solidFill>
              </a:rPr>
              <a:t> does the IEP or 504 team need to collect before making the determination regarding shortening the school </a:t>
            </a:r>
            <a:r>
              <a:rPr lang="en-US" dirty="0" smtClean="0">
                <a:solidFill>
                  <a:srgbClr val="080808"/>
                </a:solidFill>
              </a:rPr>
              <a:t>day ?</a:t>
            </a:r>
          </a:p>
          <a:p>
            <a:pPr marL="627062" lvl="0" indent="-514350">
              <a:buFont typeface="+mj-lt"/>
              <a:buAutoNum type="arabicPeriod"/>
            </a:pPr>
            <a:endParaRPr lang="en-US" dirty="0">
              <a:solidFill>
                <a:srgbClr val="080808"/>
              </a:solidFill>
            </a:endParaRPr>
          </a:p>
          <a:p>
            <a:pPr marL="627062" lvl="0" indent="-514350">
              <a:buFont typeface="+mj-lt"/>
              <a:buAutoNum type="arabicPeriod"/>
            </a:pPr>
            <a:r>
              <a:rPr lang="en-US" dirty="0" smtClean="0">
                <a:solidFill>
                  <a:srgbClr val="080808"/>
                </a:solidFill>
              </a:rPr>
              <a:t>What </a:t>
            </a:r>
            <a:r>
              <a:rPr lang="en-US" dirty="0">
                <a:solidFill>
                  <a:srgbClr val="080808"/>
                </a:solidFill>
              </a:rPr>
              <a:t>accommodations or supports can be provided at school to enable the student to attend the full day? </a:t>
            </a:r>
          </a:p>
        </p:txBody>
      </p:sp>
    </p:spTree>
    <p:extLst>
      <p:ext uri="{BB962C8B-B14F-4D97-AF65-F5344CB8AC3E}">
        <p14:creationId xmlns:p14="http://schemas.microsoft.com/office/powerpoint/2010/main" val="3952370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11</a:t>
            </a:fld>
            <a:endParaRPr lang="en-US"/>
          </a:p>
        </p:txBody>
      </p:sp>
      <p:sp>
        <p:nvSpPr>
          <p:cNvPr id="5" name="Text Placeholder 4"/>
          <p:cNvSpPr>
            <a:spLocks noGrp="1"/>
          </p:cNvSpPr>
          <p:nvPr>
            <p:ph type="body" sz="quarter" idx="10"/>
          </p:nvPr>
        </p:nvSpPr>
        <p:spPr/>
        <p:txBody>
          <a:bodyPr/>
          <a:lstStyle/>
          <a:p>
            <a:r>
              <a:rPr lang="en-US" b="1" dirty="0" smtClean="0"/>
              <a:t>Medical: Alternatives </a:t>
            </a:r>
            <a:r>
              <a:rPr lang="en-US" b="1" dirty="0"/>
              <a:t>To </a:t>
            </a:r>
            <a:r>
              <a:rPr lang="en-US" b="1" dirty="0" smtClean="0"/>
              <a:t>Consider</a:t>
            </a:r>
            <a:endParaRPr lang="en-US" dirty="0"/>
          </a:p>
        </p:txBody>
      </p:sp>
      <p:sp>
        <p:nvSpPr>
          <p:cNvPr id="10" name="Text Placeholder 9"/>
          <p:cNvSpPr>
            <a:spLocks noGrp="1"/>
          </p:cNvSpPr>
          <p:nvPr>
            <p:ph type="body" sz="quarter" idx="14"/>
          </p:nvPr>
        </p:nvSpPr>
        <p:spPr/>
        <p:txBody>
          <a:bodyPr/>
          <a:lstStyle/>
          <a:p>
            <a:endParaRPr lang="en-US" dirty="0"/>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0" y="708748"/>
            <a:ext cx="9144000" cy="3897542"/>
          </a:xfrm>
        </p:spPr>
        <p:txBody>
          <a:bodyPr>
            <a:noAutofit/>
          </a:bodyPr>
          <a:lstStyle/>
          <a:p>
            <a:pPr marL="112712" lvl="0" indent="0">
              <a:buNone/>
            </a:pPr>
            <a:r>
              <a:rPr lang="en-US" sz="2700" dirty="0" smtClean="0">
                <a:solidFill>
                  <a:srgbClr val="080808"/>
                </a:solidFill>
              </a:rPr>
              <a:t>Consider </a:t>
            </a:r>
            <a:r>
              <a:rPr lang="en-US" sz="2700" dirty="0">
                <a:solidFill>
                  <a:srgbClr val="080808"/>
                </a:solidFill>
              </a:rPr>
              <a:t>providing accommodations or supports to meet medical needs at </a:t>
            </a:r>
            <a:r>
              <a:rPr lang="en-US" sz="2700" dirty="0" smtClean="0">
                <a:solidFill>
                  <a:srgbClr val="080808"/>
                </a:solidFill>
              </a:rPr>
              <a:t>school</a:t>
            </a:r>
            <a:r>
              <a:rPr lang="en-US" sz="2700" dirty="0">
                <a:solidFill>
                  <a:srgbClr val="080808"/>
                </a:solidFill>
              </a:rPr>
              <a:t>.</a:t>
            </a:r>
            <a:endParaRPr lang="en-US" sz="2700" dirty="0" smtClean="0">
              <a:solidFill>
                <a:srgbClr val="080808"/>
              </a:solidFill>
            </a:endParaRPr>
          </a:p>
          <a:p>
            <a:pPr lvl="1">
              <a:buFont typeface="Arial" panose="020B0604020202020204" pitchFamily="34" charset="0"/>
              <a:buChar char="•"/>
            </a:pPr>
            <a:r>
              <a:rPr lang="en-US" sz="2700" dirty="0">
                <a:solidFill>
                  <a:srgbClr val="080808"/>
                </a:solidFill>
              </a:rPr>
              <a:t>N</a:t>
            </a:r>
            <a:r>
              <a:rPr lang="en-US" sz="2700" dirty="0" smtClean="0">
                <a:solidFill>
                  <a:srgbClr val="080808"/>
                </a:solidFill>
              </a:rPr>
              <a:t>ap </a:t>
            </a:r>
            <a:r>
              <a:rPr lang="en-US" sz="2700" dirty="0">
                <a:solidFill>
                  <a:srgbClr val="080808"/>
                </a:solidFill>
              </a:rPr>
              <a:t>in the nurse's </a:t>
            </a:r>
            <a:r>
              <a:rPr lang="en-US" sz="2700" dirty="0" smtClean="0">
                <a:solidFill>
                  <a:srgbClr val="080808"/>
                </a:solidFill>
              </a:rPr>
              <a:t>room</a:t>
            </a:r>
          </a:p>
          <a:p>
            <a:pPr lvl="1">
              <a:buFont typeface="Arial" panose="020B0604020202020204" pitchFamily="34" charset="0"/>
              <a:buChar char="•"/>
            </a:pPr>
            <a:r>
              <a:rPr lang="en-US" sz="2700" dirty="0">
                <a:solidFill>
                  <a:srgbClr val="080808"/>
                </a:solidFill>
              </a:rPr>
              <a:t>R</a:t>
            </a:r>
            <a:r>
              <a:rPr lang="en-US" sz="2700" dirty="0" smtClean="0">
                <a:solidFill>
                  <a:srgbClr val="080808"/>
                </a:solidFill>
              </a:rPr>
              <a:t>earranging a </a:t>
            </a:r>
            <a:r>
              <a:rPr lang="en-US" sz="2700" dirty="0">
                <a:solidFill>
                  <a:srgbClr val="080808"/>
                </a:solidFill>
              </a:rPr>
              <a:t>class schedule to meet energy/stamina levels of </a:t>
            </a:r>
            <a:r>
              <a:rPr lang="en-US" sz="2700" dirty="0" smtClean="0">
                <a:solidFill>
                  <a:srgbClr val="080808"/>
                </a:solidFill>
              </a:rPr>
              <a:t>the student </a:t>
            </a:r>
            <a:endParaRPr lang="en-US" sz="2700" dirty="0">
              <a:solidFill>
                <a:srgbClr val="080808"/>
              </a:solidFill>
            </a:endParaRPr>
          </a:p>
          <a:p>
            <a:pPr lvl="1">
              <a:buFont typeface="Arial" panose="020B0604020202020204" pitchFamily="34" charset="0"/>
              <a:buChar char="•"/>
            </a:pPr>
            <a:r>
              <a:rPr lang="en-US" sz="2700" dirty="0">
                <a:solidFill>
                  <a:srgbClr val="080808"/>
                </a:solidFill>
              </a:rPr>
              <a:t>R</a:t>
            </a:r>
            <a:r>
              <a:rPr lang="en-US" sz="2700" dirty="0" smtClean="0">
                <a:solidFill>
                  <a:srgbClr val="080808"/>
                </a:solidFill>
              </a:rPr>
              <a:t>est </a:t>
            </a:r>
            <a:r>
              <a:rPr lang="en-US" sz="2700" dirty="0">
                <a:solidFill>
                  <a:srgbClr val="080808"/>
                </a:solidFill>
              </a:rPr>
              <a:t>breaks throughout the </a:t>
            </a:r>
            <a:r>
              <a:rPr lang="en-US" sz="2700" dirty="0" smtClean="0">
                <a:solidFill>
                  <a:srgbClr val="080808"/>
                </a:solidFill>
              </a:rPr>
              <a:t>day </a:t>
            </a:r>
          </a:p>
          <a:p>
            <a:pPr lvl="1">
              <a:buFont typeface="Arial" panose="020B0604020202020204" pitchFamily="34" charset="0"/>
              <a:buChar char="•"/>
            </a:pPr>
            <a:r>
              <a:rPr lang="en-US" sz="2700" dirty="0">
                <a:solidFill>
                  <a:srgbClr val="080808"/>
                </a:solidFill>
              </a:rPr>
              <a:t>P</a:t>
            </a:r>
            <a:r>
              <a:rPr lang="en-US" sz="2700" dirty="0" smtClean="0">
                <a:solidFill>
                  <a:srgbClr val="080808"/>
                </a:solidFill>
              </a:rPr>
              <a:t>rovision </a:t>
            </a:r>
            <a:r>
              <a:rPr lang="en-US" sz="2700" dirty="0">
                <a:solidFill>
                  <a:srgbClr val="080808"/>
                </a:solidFill>
              </a:rPr>
              <a:t>of nursing, </a:t>
            </a:r>
            <a:r>
              <a:rPr lang="en-US" sz="2700" dirty="0" smtClean="0">
                <a:solidFill>
                  <a:srgbClr val="080808"/>
                </a:solidFill>
              </a:rPr>
              <a:t>medical, </a:t>
            </a:r>
            <a:r>
              <a:rPr lang="en-US" sz="2700" dirty="0">
                <a:solidFill>
                  <a:srgbClr val="080808"/>
                </a:solidFill>
              </a:rPr>
              <a:t>or nutrition services at school as a related </a:t>
            </a:r>
            <a:r>
              <a:rPr lang="en-US" sz="2700" dirty="0" smtClean="0">
                <a:solidFill>
                  <a:srgbClr val="080808"/>
                </a:solidFill>
              </a:rPr>
              <a:t>service</a:t>
            </a:r>
          </a:p>
          <a:p>
            <a:pPr lvl="0"/>
            <a:endParaRPr lang="en-US" sz="2700" dirty="0" smtClean="0">
              <a:solidFill>
                <a:srgbClr val="080808"/>
              </a:solidFill>
            </a:endParaRPr>
          </a:p>
        </p:txBody>
      </p:sp>
    </p:spTree>
    <p:extLst>
      <p:ext uri="{BB962C8B-B14F-4D97-AF65-F5344CB8AC3E}">
        <p14:creationId xmlns:p14="http://schemas.microsoft.com/office/powerpoint/2010/main" val="2697779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12</a:t>
            </a:fld>
            <a:endParaRPr lang="en-US"/>
          </a:p>
        </p:txBody>
      </p:sp>
      <p:sp>
        <p:nvSpPr>
          <p:cNvPr id="5" name="Text Placeholder 4"/>
          <p:cNvSpPr>
            <a:spLocks noGrp="1"/>
          </p:cNvSpPr>
          <p:nvPr>
            <p:ph type="body" sz="quarter" idx="10"/>
          </p:nvPr>
        </p:nvSpPr>
        <p:spPr/>
        <p:txBody>
          <a:bodyPr/>
          <a:lstStyle/>
          <a:p>
            <a:r>
              <a:rPr lang="en-US" b="1" dirty="0" smtClean="0"/>
              <a:t>Medical</a:t>
            </a:r>
            <a:endParaRPr lang="en-US" dirty="0"/>
          </a:p>
        </p:txBody>
      </p:sp>
      <p:sp>
        <p:nvSpPr>
          <p:cNvPr id="10" name="Text Placeholder 9"/>
          <p:cNvSpPr>
            <a:spLocks noGrp="1"/>
          </p:cNvSpPr>
          <p:nvPr>
            <p:ph type="body" sz="quarter" idx="14"/>
          </p:nvPr>
        </p:nvSpPr>
        <p:spPr/>
        <p:txBody>
          <a:bodyPr/>
          <a:lstStyle/>
          <a:p>
            <a:endParaRPr lang="en-US" dirty="0"/>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0" y="708748"/>
            <a:ext cx="9144000" cy="3897542"/>
          </a:xfrm>
        </p:spPr>
        <p:txBody>
          <a:bodyPr>
            <a:noAutofit/>
          </a:bodyPr>
          <a:lstStyle/>
          <a:p>
            <a:pPr marL="112712" lvl="0" indent="0">
              <a:buNone/>
            </a:pPr>
            <a:endParaRPr lang="en-US" sz="2700" dirty="0" smtClean="0">
              <a:solidFill>
                <a:srgbClr val="080808"/>
              </a:solidFill>
            </a:endParaRPr>
          </a:p>
          <a:p>
            <a:pPr marL="112712" lvl="0" indent="0">
              <a:buNone/>
            </a:pPr>
            <a:r>
              <a:rPr lang="en-US" sz="2700" dirty="0" smtClean="0">
                <a:solidFill>
                  <a:srgbClr val="080808"/>
                </a:solidFill>
              </a:rPr>
              <a:t>In the chat please type any </a:t>
            </a:r>
            <a:r>
              <a:rPr lang="en-US" sz="2700" dirty="0" smtClean="0">
                <a:solidFill>
                  <a:srgbClr val="080808"/>
                </a:solidFill>
              </a:rPr>
              <a:t>additional </a:t>
            </a:r>
            <a:r>
              <a:rPr lang="en-US" sz="2700" dirty="0" smtClean="0">
                <a:solidFill>
                  <a:srgbClr val="080808"/>
                </a:solidFill>
              </a:rPr>
              <a:t>questions to ask when considering a shortened </a:t>
            </a:r>
            <a:r>
              <a:rPr lang="en-US" sz="2700" dirty="0" smtClean="0">
                <a:solidFill>
                  <a:srgbClr val="080808"/>
                </a:solidFill>
              </a:rPr>
              <a:t>day.</a:t>
            </a:r>
            <a:endParaRPr lang="en-US" sz="2700" dirty="0" smtClean="0">
              <a:solidFill>
                <a:srgbClr val="080808"/>
              </a:solidFill>
            </a:endParaRPr>
          </a:p>
        </p:txBody>
      </p:sp>
    </p:spTree>
    <p:extLst>
      <p:ext uri="{BB962C8B-B14F-4D97-AF65-F5344CB8AC3E}">
        <p14:creationId xmlns:p14="http://schemas.microsoft.com/office/powerpoint/2010/main" val="3929828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13</a:t>
            </a:fld>
            <a:endParaRPr lang="en-US"/>
          </a:p>
        </p:txBody>
      </p:sp>
      <p:sp>
        <p:nvSpPr>
          <p:cNvPr id="5" name="Text Placeholder 4"/>
          <p:cNvSpPr>
            <a:spLocks noGrp="1"/>
          </p:cNvSpPr>
          <p:nvPr>
            <p:ph type="body" sz="quarter" idx="10"/>
          </p:nvPr>
        </p:nvSpPr>
        <p:spPr/>
        <p:txBody>
          <a:bodyPr/>
          <a:lstStyle/>
          <a:p>
            <a:r>
              <a:rPr lang="en-US" b="1" dirty="0"/>
              <a:t>Behavior </a:t>
            </a:r>
            <a:r>
              <a:rPr lang="en-US" b="1" dirty="0" smtClean="0"/>
              <a:t>Scenarios</a:t>
            </a:r>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76200" y="708748"/>
            <a:ext cx="9220200" cy="3764280"/>
          </a:xfrm>
        </p:spPr>
        <p:txBody>
          <a:bodyPr>
            <a:normAutofit/>
          </a:bodyPr>
          <a:lstStyle/>
          <a:p>
            <a:pPr marL="112712" lvl="0" indent="0">
              <a:buNone/>
            </a:pPr>
            <a:endParaRPr lang="en-US" sz="2700" dirty="0" smtClean="0">
              <a:solidFill>
                <a:srgbClr val="080808"/>
              </a:solidFill>
            </a:endParaRPr>
          </a:p>
          <a:p>
            <a:pPr marL="112712" lvl="0" indent="0">
              <a:buNone/>
            </a:pPr>
            <a:r>
              <a:rPr lang="en-US" sz="2700" dirty="0" smtClean="0">
                <a:solidFill>
                  <a:srgbClr val="080808"/>
                </a:solidFill>
              </a:rPr>
              <a:t>Student </a:t>
            </a:r>
            <a:r>
              <a:rPr lang="en-US" sz="2700" dirty="0">
                <a:solidFill>
                  <a:srgbClr val="080808"/>
                </a:solidFill>
              </a:rPr>
              <a:t>is exhibiting challenging </a:t>
            </a:r>
            <a:r>
              <a:rPr lang="en-US" sz="2700" dirty="0" smtClean="0">
                <a:solidFill>
                  <a:srgbClr val="080808"/>
                </a:solidFill>
              </a:rPr>
              <a:t>behaviors, </a:t>
            </a:r>
            <a:r>
              <a:rPr lang="en-US" sz="2700" dirty="0">
                <a:solidFill>
                  <a:srgbClr val="080808"/>
                </a:solidFill>
              </a:rPr>
              <a:t>and the LEA shortens the student’s school day as a tool to </a:t>
            </a:r>
            <a:r>
              <a:rPr lang="en-US" sz="2700" dirty="0" smtClean="0">
                <a:solidFill>
                  <a:srgbClr val="080808"/>
                </a:solidFill>
              </a:rPr>
              <a:t>help the student manage their behavior</a:t>
            </a:r>
            <a:r>
              <a:rPr lang="en-US" sz="2700" dirty="0">
                <a:solidFill>
                  <a:srgbClr val="080808"/>
                </a:solidFill>
              </a:rPr>
              <a:t>.</a:t>
            </a:r>
          </a:p>
          <a:p>
            <a:endParaRPr lang="en-US" sz="2700" dirty="0">
              <a:solidFill>
                <a:srgbClr val="080808"/>
              </a:solidFill>
            </a:endParaRPr>
          </a:p>
          <a:p>
            <a:pPr marL="112712" indent="0">
              <a:buNone/>
            </a:pPr>
            <a:endParaRPr lang="en-US" sz="2700" dirty="0" smtClean="0">
              <a:solidFill>
                <a:srgbClr val="080808"/>
              </a:solidFill>
            </a:endParaRPr>
          </a:p>
        </p:txBody>
      </p:sp>
    </p:spTree>
    <p:extLst>
      <p:ext uri="{BB962C8B-B14F-4D97-AF65-F5344CB8AC3E}">
        <p14:creationId xmlns:p14="http://schemas.microsoft.com/office/powerpoint/2010/main" val="1568535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14</a:t>
            </a:fld>
            <a:endParaRPr lang="en-US"/>
          </a:p>
        </p:txBody>
      </p:sp>
      <p:sp>
        <p:nvSpPr>
          <p:cNvPr id="5" name="Text Placeholder 4"/>
          <p:cNvSpPr>
            <a:spLocks noGrp="1"/>
          </p:cNvSpPr>
          <p:nvPr>
            <p:ph type="body" sz="quarter" idx="10"/>
          </p:nvPr>
        </p:nvSpPr>
        <p:spPr>
          <a:xfrm>
            <a:off x="304800" y="116257"/>
            <a:ext cx="6400800" cy="592491"/>
          </a:xfrm>
        </p:spPr>
        <p:txBody>
          <a:bodyPr>
            <a:normAutofit/>
          </a:bodyPr>
          <a:lstStyle/>
          <a:p>
            <a:pPr>
              <a:lnSpc>
                <a:spcPts val="1400"/>
              </a:lnSpc>
            </a:pPr>
            <a:r>
              <a:rPr lang="en-US" sz="2700" b="1" dirty="0"/>
              <a:t>Behavior: Potential Denial of FAPE </a:t>
            </a:r>
          </a:p>
          <a:p>
            <a:pPr>
              <a:lnSpc>
                <a:spcPts val="1400"/>
              </a:lnSpc>
            </a:pPr>
            <a:r>
              <a:rPr lang="en-US" sz="2700" b="1" dirty="0" smtClean="0"/>
              <a:t>                       or </a:t>
            </a:r>
            <a:r>
              <a:rPr lang="en-US" sz="2700" b="1" dirty="0"/>
              <a:t>Disability Discrimination</a:t>
            </a:r>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0" y="708748"/>
            <a:ext cx="9144000" cy="4225202"/>
          </a:xfrm>
        </p:spPr>
        <p:txBody>
          <a:bodyPr>
            <a:normAutofit/>
          </a:bodyPr>
          <a:lstStyle/>
          <a:p>
            <a:pPr marL="112712" indent="0">
              <a:buNone/>
            </a:pPr>
            <a:r>
              <a:rPr lang="en-US" i="1" dirty="0">
                <a:solidFill>
                  <a:srgbClr val="080808"/>
                </a:solidFill>
              </a:rPr>
              <a:t>Removal from school is not a service or support that is reasonably calculated to result in educational benefit.</a:t>
            </a:r>
          </a:p>
          <a:p>
            <a:pPr marL="112712" indent="0">
              <a:buNone/>
            </a:pPr>
            <a:r>
              <a:rPr lang="en-US" sz="2900" dirty="0" smtClean="0">
                <a:solidFill>
                  <a:srgbClr val="080808"/>
                </a:solidFill>
              </a:rPr>
              <a:t>	Shortening </a:t>
            </a:r>
            <a:r>
              <a:rPr lang="en-US" sz="2900" dirty="0">
                <a:solidFill>
                  <a:srgbClr val="080808"/>
                </a:solidFill>
              </a:rPr>
              <a:t>a student’s school day should not </a:t>
            </a:r>
            <a:endParaRPr lang="en-US" sz="2900" dirty="0" smtClean="0">
              <a:solidFill>
                <a:srgbClr val="080808"/>
              </a:solidFill>
            </a:endParaRPr>
          </a:p>
          <a:p>
            <a:pPr lvl="4"/>
            <a:r>
              <a:rPr lang="en-US" sz="2900" dirty="0">
                <a:solidFill>
                  <a:srgbClr val="080808"/>
                </a:solidFill>
              </a:rPr>
              <a:t>b</a:t>
            </a:r>
            <a:r>
              <a:rPr lang="en-US" sz="2900" dirty="0" smtClean="0">
                <a:solidFill>
                  <a:srgbClr val="080808"/>
                </a:solidFill>
              </a:rPr>
              <a:t>e the behavior intervention plan, </a:t>
            </a:r>
          </a:p>
          <a:p>
            <a:pPr lvl="4"/>
            <a:r>
              <a:rPr lang="en-US" sz="2900" dirty="0" smtClean="0">
                <a:solidFill>
                  <a:srgbClr val="080808"/>
                </a:solidFill>
              </a:rPr>
              <a:t>be </a:t>
            </a:r>
            <a:r>
              <a:rPr lang="en-US" sz="2900" dirty="0">
                <a:solidFill>
                  <a:srgbClr val="080808"/>
                </a:solidFill>
              </a:rPr>
              <a:t>the first </a:t>
            </a:r>
            <a:r>
              <a:rPr lang="en-US" sz="2900" dirty="0" smtClean="0">
                <a:solidFill>
                  <a:srgbClr val="080808"/>
                </a:solidFill>
              </a:rPr>
              <a:t>option, or</a:t>
            </a:r>
          </a:p>
          <a:p>
            <a:pPr lvl="4"/>
            <a:r>
              <a:rPr lang="en-US" sz="2900" dirty="0" smtClean="0">
                <a:solidFill>
                  <a:srgbClr val="080808"/>
                </a:solidFill>
              </a:rPr>
              <a:t>be used prior to trying positive behavior supports.</a:t>
            </a:r>
          </a:p>
          <a:p>
            <a:endParaRPr lang="en-US" sz="2900" dirty="0">
              <a:solidFill>
                <a:srgbClr val="080808"/>
              </a:solidFill>
            </a:endParaRPr>
          </a:p>
          <a:p>
            <a:endParaRPr lang="en-US" sz="2900" dirty="0" smtClean="0">
              <a:solidFill>
                <a:srgbClr val="080808"/>
              </a:solidFill>
            </a:endParaRPr>
          </a:p>
        </p:txBody>
      </p:sp>
    </p:spTree>
    <p:extLst>
      <p:ext uri="{BB962C8B-B14F-4D97-AF65-F5344CB8AC3E}">
        <p14:creationId xmlns:p14="http://schemas.microsoft.com/office/powerpoint/2010/main" val="94434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15</a:t>
            </a:fld>
            <a:endParaRPr lang="en-US"/>
          </a:p>
        </p:txBody>
      </p:sp>
      <p:sp>
        <p:nvSpPr>
          <p:cNvPr id="5" name="Text Placeholder 4"/>
          <p:cNvSpPr>
            <a:spLocks noGrp="1"/>
          </p:cNvSpPr>
          <p:nvPr>
            <p:ph type="body" sz="quarter" idx="10"/>
          </p:nvPr>
        </p:nvSpPr>
        <p:spPr>
          <a:xfrm>
            <a:off x="304800" y="116257"/>
            <a:ext cx="6400800" cy="592491"/>
          </a:xfrm>
        </p:spPr>
        <p:txBody>
          <a:bodyPr>
            <a:normAutofit/>
          </a:bodyPr>
          <a:lstStyle/>
          <a:p>
            <a:r>
              <a:rPr lang="en-US" sz="2800" b="1" dirty="0"/>
              <a:t>Behavior: Questions to Ask</a:t>
            </a:r>
            <a:endParaRPr lang="en-US" sz="2800" dirty="0"/>
          </a:p>
        </p:txBody>
      </p:sp>
      <p:sp>
        <p:nvSpPr>
          <p:cNvPr id="10" name="Text Placeholder 9"/>
          <p:cNvSpPr>
            <a:spLocks noGrp="1"/>
          </p:cNvSpPr>
          <p:nvPr>
            <p:ph type="body" sz="quarter" idx="14"/>
          </p:nvPr>
        </p:nvSpPr>
        <p:spPr/>
        <p:txBody>
          <a:bodyPr/>
          <a:lstStyle/>
          <a:p>
            <a:endParaRPr lang="en-US" dirty="0"/>
          </a:p>
        </p:txBody>
      </p:sp>
      <p:sp>
        <p:nvSpPr>
          <p:cNvPr id="3" name="Content Placeholder 2"/>
          <p:cNvSpPr>
            <a:spLocks noGrp="1"/>
          </p:cNvSpPr>
          <p:nvPr>
            <p:ph sz="quarter" idx="12"/>
          </p:nvPr>
        </p:nvSpPr>
        <p:spPr>
          <a:xfrm>
            <a:off x="0" y="708748"/>
            <a:ext cx="9144000" cy="4354742"/>
          </a:xfrm>
        </p:spPr>
        <p:txBody>
          <a:bodyPr>
            <a:normAutofit fontScale="32500" lnSpcReduction="20000"/>
          </a:bodyPr>
          <a:lstStyle/>
          <a:p>
            <a:pPr marL="627062" indent="-514350">
              <a:buFont typeface="+mj-lt"/>
              <a:buAutoNum type="arabicPeriod"/>
            </a:pPr>
            <a:r>
              <a:rPr lang="en-US" sz="5700" dirty="0">
                <a:solidFill>
                  <a:srgbClr val="080808"/>
                </a:solidFill>
              </a:rPr>
              <a:t>Has the team conducted a </a:t>
            </a:r>
            <a:r>
              <a:rPr lang="en-US" sz="5700" dirty="0" smtClean="0">
                <a:solidFill>
                  <a:srgbClr val="080808"/>
                </a:solidFill>
              </a:rPr>
              <a:t>Functional Behavior </a:t>
            </a:r>
            <a:r>
              <a:rPr lang="en-US" sz="5700" dirty="0">
                <a:solidFill>
                  <a:srgbClr val="080808"/>
                </a:solidFill>
              </a:rPr>
              <a:t>Assessment  (FBA)?or </a:t>
            </a:r>
            <a:r>
              <a:rPr lang="en-US" sz="5700" dirty="0" smtClean="0">
                <a:solidFill>
                  <a:srgbClr val="080808"/>
                </a:solidFill>
              </a:rPr>
              <a:t>Behavior Intervention Plan </a:t>
            </a:r>
            <a:r>
              <a:rPr lang="en-US" sz="5700" dirty="0">
                <a:solidFill>
                  <a:srgbClr val="080808"/>
                </a:solidFill>
              </a:rPr>
              <a:t>(BIP) which has been implemented with </a:t>
            </a:r>
            <a:r>
              <a:rPr lang="en-US" sz="5700" b="1" i="1" dirty="0">
                <a:solidFill>
                  <a:srgbClr val="080808"/>
                </a:solidFill>
              </a:rPr>
              <a:t>fidelity</a:t>
            </a:r>
            <a:r>
              <a:rPr lang="en-US" sz="5700" dirty="0" smtClean="0">
                <a:solidFill>
                  <a:srgbClr val="080808"/>
                </a:solidFill>
              </a:rPr>
              <a:t>?</a:t>
            </a:r>
          </a:p>
          <a:p>
            <a:pPr marL="627062" indent="-514350">
              <a:buFont typeface="+mj-lt"/>
              <a:buAutoNum type="arabicPeriod"/>
            </a:pPr>
            <a:endParaRPr lang="en-US" sz="5700" dirty="0">
              <a:solidFill>
                <a:srgbClr val="080808"/>
              </a:solidFill>
            </a:endParaRPr>
          </a:p>
          <a:p>
            <a:pPr marL="627062" indent="-514350">
              <a:buFont typeface="+mj-lt"/>
              <a:buAutoNum type="arabicPeriod"/>
            </a:pPr>
            <a:r>
              <a:rPr lang="en-US" sz="5700" dirty="0">
                <a:solidFill>
                  <a:srgbClr val="080808"/>
                </a:solidFill>
              </a:rPr>
              <a:t>Has the IEP team met to review/revise the behavior supports listed in the current IEP? (consider adding or modifying services such as counseling, specialized instruction in behavior skills, social skills groups, Applied Behavior Analysis (ABA) therapy, or accommodations and modifications</a:t>
            </a:r>
            <a:r>
              <a:rPr lang="en-US" sz="5700" dirty="0" smtClean="0">
                <a:solidFill>
                  <a:srgbClr val="080808"/>
                </a:solidFill>
              </a:rPr>
              <a:t>)?</a:t>
            </a:r>
          </a:p>
          <a:p>
            <a:pPr marL="627062" indent="-514350">
              <a:buFont typeface="+mj-lt"/>
              <a:buAutoNum type="arabicPeriod"/>
            </a:pPr>
            <a:endParaRPr lang="en-US" sz="5700" dirty="0">
              <a:solidFill>
                <a:srgbClr val="080808"/>
              </a:solidFill>
            </a:endParaRPr>
          </a:p>
          <a:p>
            <a:pPr marL="627062" indent="-514350">
              <a:buFont typeface="+mj-lt"/>
              <a:buAutoNum type="arabicPeriod"/>
            </a:pPr>
            <a:r>
              <a:rPr lang="en-US" sz="5700" dirty="0">
                <a:solidFill>
                  <a:srgbClr val="080808"/>
                </a:solidFill>
              </a:rPr>
              <a:t>What critical skill(s) does the student need to master in order to stay at school for the full day? </a:t>
            </a:r>
            <a:endParaRPr lang="en-US" sz="5700" dirty="0" smtClean="0">
              <a:solidFill>
                <a:srgbClr val="080808"/>
              </a:solidFill>
            </a:endParaRPr>
          </a:p>
          <a:p>
            <a:pPr marL="627062" indent="-514350">
              <a:buFont typeface="+mj-lt"/>
              <a:buAutoNum type="arabicPeriod"/>
            </a:pPr>
            <a:endParaRPr lang="en-US" sz="5700" dirty="0">
              <a:solidFill>
                <a:srgbClr val="080808"/>
              </a:solidFill>
            </a:endParaRPr>
          </a:p>
          <a:p>
            <a:pPr marL="627062" indent="-514350">
              <a:buFont typeface="+mj-lt"/>
              <a:buAutoNum type="arabicPeriod"/>
            </a:pPr>
            <a:r>
              <a:rPr lang="en-US" sz="5700" dirty="0" smtClean="0">
                <a:solidFill>
                  <a:srgbClr val="080808"/>
                </a:solidFill>
              </a:rPr>
              <a:t>If shortened days are utilized, when and how will </a:t>
            </a:r>
            <a:r>
              <a:rPr lang="en-US" sz="5700" dirty="0">
                <a:solidFill>
                  <a:srgbClr val="080808"/>
                </a:solidFill>
              </a:rPr>
              <a:t>the team meet to review student data to </a:t>
            </a:r>
            <a:r>
              <a:rPr lang="en-US" sz="5700" dirty="0" smtClean="0">
                <a:solidFill>
                  <a:srgbClr val="080808"/>
                </a:solidFill>
              </a:rPr>
              <a:t>and plan for return </a:t>
            </a:r>
            <a:r>
              <a:rPr lang="en-US" sz="5700" dirty="0">
                <a:solidFill>
                  <a:srgbClr val="080808"/>
                </a:solidFill>
              </a:rPr>
              <a:t>to school full time?</a:t>
            </a:r>
          </a:p>
          <a:p>
            <a:pPr marL="627062" indent="-514350">
              <a:buFont typeface="+mj-lt"/>
              <a:buAutoNum type="arabicPeriod"/>
            </a:pPr>
            <a:endParaRPr lang="en-US" dirty="0">
              <a:solidFill>
                <a:srgbClr val="080808"/>
              </a:solidFill>
            </a:endParaRPr>
          </a:p>
          <a:p>
            <a:pPr marL="112712" lvl="0" indent="0">
              <a:buNone/>
            </a:pPr>
            <a:endParaRPr lang="en-US" dirty="0">
              <a:solidFill>
                <a:schemeClr val="tx1">
                  <a:lumMod val="50000"/>
                </a:schemeClr>
              </a:solidFill>
            </a:endParaRPr>
          </a:p>
          <a:p>
            <a:pPr marL="112712" indent="0">
              <a:buNone/>
            </a:pPr>
            <a:endParaRPr lang="en-US" dirty="0" smtClean="0"/>
          </a:p>
        </p:txBody>
      </p:sp>
    </p:spTree>
    <p:extLst>
      <p:ext uri="{BB962C8B-B14F-4D97-AF65-F5344CB8AC3E}">
        <p14:creationId xmlns:p14="http://schemas.microsoft.com/office/powerpoint/2010/main" val="979411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16</a:t>
            </a:fld>
            <a:endParaRPr lang="en-US"/>
          </a:p>
        </p:txBody>
      </p:sp>
      <p:sp>
        <p:nvSpPr>
          <p:cNvPr id="5" name="Text Placeholder 4"/>
          <p:cNvSpPr>
            <a:spLocks noGrp="1"/>
          </p:cNvSpPr>
          <p:nvPr>
            <p:ph type="body" sz="quarter" idx="10"/>
          </p:nvPr>
        </p:nvSpPr>
        <p:spPr>
          <a:xfrm>
            <a:off x="304800" y="116257"/>
            <a:ext cx="6400800" cy="592491"/>
          </a:xfrm>
        </p:spPr>
        <p:txBody>
          <a:bodyPr>
            <a:normAutofit/>
          </a:bodyPr>
          <a:lstStyle/>
          <a:p>
            <a:r>
              <a:rPr lang="en-US" sz="2800" b="1" dirty="0"/>
              <a:t>Behavior: Alternatives To Consider</a:t>
            </a:r>
            <a:endParaRPr lang="en-US" sz="2800" dirty="0"/>
          </a:p>
          <a:p>
            <a:endParaRPr lang="en-US" sz="2800"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152400" y="708748"/>
            <a:ext cx="9525000" cy="4354742"/>
          </a:xfrm>
        </p:spPr>
        <p:txBody>
          <a:bodyPr>
            <a:normAutofit lnSpcReduction="10000"/>
          </a:bodyPr>
          <a:lstStyle/>
          <a:p>
            <a:r>
              <a:rPr lang="en-US" sz="2400" dirty="0">
                <a:solidFill>
                  <a:srgbClr val="080808"/>
                </a:solidFill>
              </a:rPr>
              <a:t>If school staff lack the level of behavioral expertise necessary to determine the function, purpose, </a:t>
            </a:r>
            <a:r>
              <a:rPr lang="en-US" sz="2400" dirty="0" smtClean="0">
                <a:solidFill>
                  <a:srgbClr val="080808"/>
                </a:solidFill>
              </a:rPr>
              <a:t>and/or </a:t>
            </a:r>
            <a:r>
              <a:rPr lang="en-US" sz="2400" dirty="0">
                <a:solidFill>
                  <a:srgbClr val="080808"/>
                </a:solidFill>
              </a:rPr>
              <a:t>root cause of the student’s specific behaviors, consider hiring behavioral </a:t>
            </a:r>
            <a:r>
              <a:rPr lang="en-US" sz="2400" dirty="0" smtClean="0">
                <a:solidFill>
                  <a:srgbClr val="080808"/>
                </a:solidFill>
              </a:rPr>
              <a:t>specialists.</a:t>
            </a:r>
          </a:p>
          <a:p>
            <a:endParaRPr lang="en-US" sz="2400" dirty="0">
              <a:solidFill>
                <a:srgbClr val="080808"/>
              </a:solidFill>
            </a:endParaRPr>
          </a:p>
          <a:p>
            <a:r>
              <a:rPr lang="en-US" sz="2400" dirty="0" smtClean="0">
                <a:solidFill>
                  <a:srgbClr val="080808"/>
                </a:solidFill>
              </a:rPr>
              <a:t>Use </a:t>
            </a:r>
            <a:r>
              <a:rPr lang="en-US" sz="2400" dirty="0">
                <a:solidFill>
                  <a:srgbClr val="080808"/>
                </a:solidFill>
              </a:rPr>
              <a:t>student data to determine </a:t>
            </a:r>
            <a:r>
              <a:rPr lang="en-US" sz="2400" dirty="0" smtClean="0">
                <a:solidFill>
                  <a:srgbClr val="080808"/>
                </a:solidFill>
              </a:rPr>
              <a:t>if a related service for communication</a:t>
            </a:r>
            <a:r>
              <a:rPr lang="en-US" sz="2400" dirty="0">
                <a:solidFill>
                  <a:srgbClr val="080808"/>
                </a:solidFill>
              </a:rPr>
              <a:t>, social/emotional needs, physical, or sensory needs of the </a:t>
            </a:r>
            <a:r>
              <a:rPr lang="en-US" sz="2400" dirty="0" smtClean="0">
                <a:solidFill>
                  <a:srgbClr val="080808"/>
                </a:solidFill>
              </a:rPr>
              <a:t>student</a:t>
            </a:r>
            <a:r>
              <a:rPr lang="en-US" sz="2400" dirty="0">
                <a:solidFill>
                  <a:srgbClr val="080808"/>
                </a:solidFill>
              </a:rPr>
              <a:t> </a:t>
            </a:r>
            <a:r>
              <a:rPr lang="en-US" sz="2400" dirty="0" smtClean="0">
                <a:solidFill>
                  <a:srgbClr val="080808"/>
                </a:solidFill>
              </a:rPr>
              <a:t>would allow the student to remain at school full time.</a:t>
            </a:r>
          </a:p>
          <a:p>
            <a:endParaRPr lang="en-US" sz="2400" dirty="0">
              <a:solidFill>
                <a:srgbClr val="080808"/>
              </a:solidFill>
            </a:endParaRPr>
          </a:p>
          <a:p>
            <a:r>
              <a:rPr lang="en-US" sz="2400" dirty="0">
                <a:solidFill>
                  <a:srgbClr val="080808"/>
                </a:solidFill>
              </a:rPr>
              <a:t>Provide professional development for staff on behavior management, function of behaviors, escalation cycle, positive behavior supports, and data collection.</a:t>
            </a:r>
          </a:p>
          <a:p>
            <a:endParaRPr lang="en-US" sz="2400" dirty="0">
              <a:solidFill>
                <a:srgbClr val="080808"/>
              </a:solidFill>
            </a:endParaRPr>
          </a:p>
          <a:p>
            <a:endParaRPr lang="en-US" sz="2000" dirty="0">
              <a:solidFill>
                <a:srgbClr val="080808"/>
              </a:solidFill>
            </a:endParaRPr>
          </a:p>
          <a:p>
            <a:pPr marL="112712" lvl="0" indent="0">
              <a:buNone/>
            </a:pPr>
            <a:endParaRPr lang="en-US" sz="3900" dirty="0">
              <a:solidFill>
                <a:srgbClr val="080808"/>
              </a:solidFill>
            </a:endParaRPr>
          </a:p>
          <a:p>
            <a:pPr marL="112712" indent="0">
              <a:buNone/>
            </a:pPr>
            <a:endParaRPr lang="en-US" dirty="0" smtClean="0"/>
          </a:p>
        </p:txBody>
      </p:sp>
    </p:spTree>
    <p:extLst>
      <p:ext uri="{BB962C8B-B14F-4D97-AF65-F5344CB8AC3E}">
        <p14:creationId xmlns:p14="http://schemas.microsoft.com/office/powerpoint/2010/main" val="1893017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17</a:t>
            </a:fld>
            <a:endParaRPr lang="en-US"/>
          </a:p>
        </p:txBody>
      </p:sp>
      <p:sp>
        <p:nvSpPr>
          <p:cNvPr id="5" name="Text Placeholder 4"/>
          <p:cNvSpPr>
            <a:spLocks noGrp="1"/>
          </p:cNvSpPr>
          <p:nvPr>
            <p:ph type="body" sz="quarter" idx="10"/>
          </p:nvPr>
        </p:nvSpPr>
        <p:spPr>
          <a:xfrm>
            <a:off x="304800" y="116257"/>
            <a:ext cx="6400800" cy="592491"/>
          </a:xfrm>
        </p:spPr>
        <p:txBody>
          <a:bodyPr>
            <a:normAutofit/>
          </a:bodyPr>
          <a:lstStyle/>
          <a:p>
            <a:r>
              <a:rPr lang="en-US" sz="2800" b="1" dirty="0" smtClean="0"/>
              <a:t>Behavior</a:t>
            </a:r>
            <a:r>
              <a:rPr lang="en-US" sz="2800" b="1" dirty="0"/>
              <a:t> </a:t>
            </a:r>
            <a:endParaRPr lang="en-US" sz="2800"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0" y="708748"/>
            <a:ext cx="8991600" cy="4354742"/>
          </a:xfrm>
        </p:spPr>
        <p:txBody>
          <a:bodyPr>
            <a:normAutofit/>
          </a:bodyPr>
          <a:lstStyle/>
          <a:p>
            <a:pPr marL="112712" lvl="0" indent="0">
              <a:buNone/>
            </a:pPr>
            <a:endParaRPr lang="en-US" sz="2700" dirty="0" smtClean="0">
              <a:solidFill>
                <a:srgbClr val="080808"/>
              </a:solidFill>
            </a:endParaRPr>
          </a:p>
          <a:p>
            <a:pPr marL="112712" lvl="0" indent="0">
              <a:buNone/>
            </a:pPr>
            <a:r>
              <a:rPr lang="en-US" sz="2700" dirty="0" smtClean="0">
                <a:solidFill>
                  <a:srgbClr val="080808"/>
                </a:solidFill>
              </a:rPr>
              <a:t>In </a:t>
            </a:r>
            <a:r>
              <a:rPr lang="en-US" sz="2700" dirty="0">
                <a:solidFill>
                  <a:srgbClr val="080808"/>
                </a:solidFill>
              </a:rPr>
              <a:t>the chat please type </a:t>
            </a:r>
            <a:r>
              <a:rPr lang="en-US" sz="2700" dirty="0" smtClean="0">
                <a:solidFill>
                  <a:srgbClr val="080808"/>
                </a:solidFill>
              </a:rPr>
              <a:t>any alternatives </a:t>
            </a:r>
            <a:r>
              <a:rPr lang="en-US" sz="2700" dirty="0">
                <a:solidFill>
                  <a:srgbClr val="080808"/>
                </a:solidFill>
              </a:rPr>
              <a:t>you might have considered in the </a:t>
            </a:r>
            <a:r>
              <a:rPr lang="en-US" sz="2700" dirty="0" smtClean="0">
                <a:solidFill>
                  <a:srgbClr val="080808"/>
                </a:solidFill>
              </a:rPr>
              <a:t>past</a:t>
            </a:r>
            <a:r>
              <a:rPr lang="en-US" sz="2700" dirty="0">
                <a:solidFill>
                  <a:srgbClr val="080808"/>
                </a:solidFill>
              </a:rPr>
              <a:t>.</a:t>
            </a:r>
            <a:endParaRPr lang="en-US" sz="2400" dirty="0">
              <a:solidFill>
                <a:srgbClr val="080808"/>
              </a:solidFill>
            </a:endParaRPr>
          </a:p>
          <a:p>
            <a:endParaRPr lang="en-US" sz="2000" dirty="0">
              <a:solidFill>
                <a:srgbClr val="080808"/>
              </a:solidFill>
            </a:endParaRPr>
          </a:p>
          <a:p>
            <a:pPr marL="112712" lvl="0" indent="0">
              <a:buNone/>
            </a:pPr>
            <a:endParaRPr lang="en-US" sz="3900" dirty="0">
              <a:solidFill>
                <a:srgbClr val="080808"/>
              </a:solidFill>
            </a:endParaRPr>
          </a:p>
          <a:p>
            <a:pPr marL="112712" indent="0">
              <a:buNone/>
            </a:pPr>
            <a:endParaRPr lang="en-US" dirty="0" smtClean="0"/>
          </a:p>
        </p:txBody>
      </p:sp>
    </p:spTree>
    <p:extLst>
      <p:ext uri="{BB962C8B-B14F-4D97-AF65-F5344CB8AC3E}">
        <p14:creationId xmlns:p14="http://schemas.microsoft.com/office/powerpoint/2010/main" val="496022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18</a:t>
            </a:fld>
            <a:endParaRPr lang="en-US"/>
          </a:p>
        </p:txBody>
      </p:sp>
      <p:sp>
        <p:nvSpPr>
          <p:cNvPr id="5" name="Text Placeholder 4"/>
          <p:cNvSpPr>
            <a:spLocks noGrp="1"/>
          </p:cNvSpPr>
          <p:nvPr>
            <p:ph type="body" sz="quarter" idx="10"/>
          </p:nvPr>
        </p:nvSpPr>
        <p:spPr/>
        <p:txBody>
          <a:bodyPr/>
          <a:lstStyle/>
          <a:p>
            <a:r>
              <a:rPr lang="en-US" b="1" dirty="0"/>
              <a:t>Transportation Scenarios</a:t>
            </a:r>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p:txBody>
          <a:bodyPr>
            <a:normAutofit/>
          </a:bodyPr>
          <a:lstStyle/>
          <a:p>
            <a:r>
              <a:rPr lang="en-US" sz="2700" dirty="0" smtClean="0">
                <a:solidFill>
                  <a:srgbClr val="080808"/>
                </a:solidFill>
              </a:rPr>
              <a:t>Students </a:t>
            </a:r>
            <a:r>
              <a:rPr lang="en-US" sz="2700" dirty="0">
                <a:solidFill>
                  <a:srgbClr val="080808"/>
                </a:solidFill>
              </a:rPr>
              <a:t>with </a:t>
            </a:r>
            <a:r>
              <a:rPr lang="en-US" sz="2700" dirty="0" smtClean="0">
                <a:solidFill>
                  <a:srgbClr val="080808"/>
                </a:solidFill>
              </a:rPr>
              <a:t>disabilities </a:t>
            </a:r>
            <a:r>
              <a:rPr lang="en-US" sz="2700" dirty="0">
                <a:solidFill>
                  <a:srgbClr val="080808"/>
                </a:solidFill>
              </a:rPr>
              <a:t>are released </a:t>
            </a:r>
            <a:r>
              <a:rPr lang="en-US" sz="2700" dirty="0" smtClean="0">
                <a:solidFill>
                  <a:srgbClr val="080808"/>
                </a:solidFill>
              </a:rPr>
              <a:t>early.</a:t>
            </a:r>
          </a:p>
          <a:p>
            <a:pPr marL="112712" lvl="0" indent="0">
              <a:buNone/>
            </a:pPr>
            <a:endParaRPr lang="en-US" sz="2700" dirty="0">
              <a:solidFill>
                <a:srgbClr val="080808"/>
              </a:solidFill>
            </a:endParaRPr>
          </a:p>
          <a:p>
            <a:r>
              <a:rPr lang="en-US" sz="2700" dirty="0">
                <a:solidFill>
                  <a:srgbClr val="080808"/>
                </a:solidFill>
              </a:rPr>
              <a:t>Students with disabilities are arriving after the start of </a:t>
            </a:r>
            <a:r>
              <a:rPr lang="en-US" sz="2700" dirty="0" smtClean="0">
                <a:solidFill>
                  <a:srgbClr val="080808"/>
                </a:solidFill>
              </a:rPr>
              <a:t>school.</a:t>
            </a:r>
          </a:p>
        </p:txBody>
      </p:sp>
    </p:spTree>
    <p:extLst>
      <p:ext uri="{BB962C8B-B14F-4D97-AF65-F5344CB8AC3E}">
        <p14:creationId xmlns:p14="http://schemas.microsoft.com/office/powerpoint/2010/main" val="3389833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19</a:t>
            </a:fld>
            <a:endParaRPr lang="en-US"/>
          </a:p>
        </p:txBody>
      </p:sp>
      <p:sp>
        <p:nvSpPr>
          <p:cNvPr id="5" name="Text Placeholder 4"/>
          <p:cNvSpPr>
            <a:spLocks noGrp="1"/>
          </p:cNvSpPr>
          <p:nvPr>
            <p:ph type="body" sz="quarter" idx="10"/>
          </p:nvPr>
        </p:nvSpPr>
        <p:spPr>
          <a:xfrm>
            <a:off x="-152400" y="133350"/>
            <a:ext cx="10134600" cy="762000"/>
          </a:xfrm>
        </p:spPr>
        <p:txBody>
          <a:bodyPr>
            <a:normAutofit/>
          </a:bodyPr>
          <a:lstStyle/>
          <a:p>
            <a:pPr algn="l">
              <a:lnSpc>
                <a:spcPts val="1400"/>
              </a:lnSpc>
            </a:pPr>
            <a:r>
              <a:rPr lang="en-US" sz="2700" dirty="0" smtClean="0"/>
              <a:t>Transportation: </a:t>
            </a:r>
            <a:r>
              <a:rPr lang="en-US" sz="2700" dirty="0"/>
              <a:t>Potential Denial of FAPE </a:t>
            </a:r>
            <a:endParaRPr lang="en-US" sz="2700" dirty="0" smtClean="0"/>
          </a:p>
          <a:p>
            <a:pPr algn="l">
              <a:lnSpc>
                <a:spcPts val="1400"/>
              </a:lnSpc>
            </a:pPr>
            <a:r>
              <a:rPr lang="en-US" sz="2700" dirty="0" smtClean="0"/>
              <a:t>                            or </a:t>
            </a:r>
            <a:r>
              <a:rPr lang="en-US" sz="2700" dirty="0"/>
              <a:t>Disability Discrimination</a:t>
            </a:r>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p:txBody>
          <a:bodyPr>
            <a:normAutofit/>
          </a:bodyPr>
          <a:lstStyle/>
          <a:p>
            <a:pPr marL="112712" indent="0">
              <a:buNone/>
            </a:pPr>
            <a:r>
              <a:rPr lang="en-US" sz="2700" dirty="0" smtClean="0">
                <a:solidFill>
                  <a:srgbClr val="080808"/>
                </a:solidFill>
              </a:rPr>
              <a:t>It could be a potential denial of FAPE or disability discrimination if </a:t>
            </a:r>
            <a:r>
              <a:rPr lang="en-US" sz="2700" dirty="0">
                <a:solidFill>
                  <a:srgbClr val="080808"/>
                </a:solidFill>
              </a:rPr>
              <a:t>s</a:t>
            </a:r>
            <a:r>
              <a:rPr lang="en-US" sz="2700" dirty="0" smtClean="0">
                <a:solidFill>
                  <a:srgbClr val="080808"/>
                </a:solidFill>
              </a:rPr>
              <a:t>tudents </a:t>
            </a:r>
            <a:r>
              <a:rPr lang="en-US" sz="2700" dirty="0">
                <a:solidFill>
                  <a:srgbClr val="080808"/>
                </a:solidFill>
              </a:rPr>
              <a:t>with disabilities </a:t>
            </a:r>
            <a:r>
              <a:rPr lang="en-US" sz="2700" dirty="0" smtClean="0">
                <a:solidFill>
                  <a:srgbClr val="080808"/>
                </a:solidFill>
              </a:rPr>
              <a:t>have </a:t>
            </a:r>
            <a:r>
              <a:rPr lang="en-US" sz="2700" dirty="0">
                <a:solidFill>
                  <a:srgbClr val="080808"/>
                </a:solidFill>
              </a:rPr>
              <a:t>their day shortened to accommodate transportation schedules, not to meet the unique needs of the student. </a:t>
            </a:r>
            <a:endParaRPr lang="en-US" sz="2700" dirty="0" smtClean="0">
              <a:solidFill>
                <a:srgbClr val="080808"/>
              </a:solidFill>
            </a:endParaRPr>
          </a:p>
        </p:txBody>
      </p:sp>
    </p:spTree>
    <p:extLst>
      <p:ext uri="{BB962C8B-B14F-4D97-AF65-F5344CB8AC3E}">
        <p14:creationId xmlns:p14="http://schemas.microsoft.com/office/powerpoint/2010/main" val="3536855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Zoom Support Meeting Norms</a:t>
            </a:r>
            <a:endParaRPr lang="en-US" dirty="0"/>
          </a:p>
        </p:txBody>
      </p:sp>
      <p:sp>
        <p:nvSpPr>
          <p:cNvPr id="6" name="Content Placeholder 5"/>
          <p:cNvSpPr>
            <a:spLocks noGrp="1"/>
          </p:cNvSpPr>
          <p:nvPr>
            <p:ph sz="quarter" idx="10"/>
          </p:nvPr>
        </p:nvSpPr>
        <p:spPr/>
        <p:txBody>
          <a:bodyPr>
            <a:normAutofit fontScale="92500" lnSpcReduction="10000"/>
          </a:bodyPr>
          <a:lstStyle/>
          <a:p>
            <a:r>
              <a:rPr lang="en-US" dirty="0"/>
              <a:t>Mute unless you are speaking to the </a:t>
            </a:r>
            <a:r>
              <a:rPr lang="en-US" dirty="0" smtClean="0"/>
              <a:t>group</a:t>
            </a:r>
          </a:p>
          <a:p>
            <a:r>
              <a:rPr lang="en-US" dirty="0"/>
              <a:t>Use the chat to ask questions</a:t>
            </a:r>
          </a:p>
          <a:p>
            <a:r>
              <a:rPr lang="en-US" dirty="0"/>
              <a:t>Be professional and </a:t>
            </a:r>
            <a:r>
              <a:rPr lang="en-US" dirty="0" smtClean="0"/>
              <a:t>helpful</a:t>
            </a:r>
          </a:p>
          <a:p>
            <a:r>
              <a:rPr lang="en-US" dirty="0"/>
              <a:t>Be mindful when asking questions about specific situations - don't give out any information that could reveal the identity of a person with a disability</a:t>
            </a:r>
          </a:p>
          <a:p>
            <a:endParaRPr lang="en-US" dirty="0"/>
          </a:p>
        </p:txBody>
      </p:sp>
    </p:spTree>
    <p:extLst>
      <p:ext uri="{BB962C8B-B14F-4D97-AF65-F5344CB8AC3E}">
        <p14:creationId xmlns:p14="http://schemas.microsoft.com/office/powerpoint/2010/main" val="1907375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20</a:t>
            </a:fld>
            <a:endParaRPr lang="en-US"/>
          </a:p>
        </p:txBody>
      </p:sp>
      <p:sp>
        <p:nvSpPr>
          <p:cNvPr id="5" name="Text Placeholder 4"/>
          <p:cNvSpPr>
            <a:spLocks noGrp="1"/>
          </p:cNvSpPr>
          <p:nvPr>
            <p:ph type="body" sz="quarter" idx="10"/>
          </p:nvPr>
        </p:nvSpPr>
        <p:spPr>
          <a:xfrm>
            <a:off x="304800" y="36806"/>
            <a:ext cx="7467600" cy="592491"/>
          </a:xfrm>
        </p:spPr>
        <p:txBody>
          <a:bodyPr>
            <a:normAutofit fontScale="32500" lnSpcReduction="20000"/>
          </a:bodyPr>
          <a:lstStyle/>
          <a:p>
            <a:endParaRPr lang="en-US" b="1" dirty="0" smtClean="0"/>
          </a:p>
          <a:p>
            <a:pPr algn="l"/>
            <a:r>
              <a:rPr lang="en-US" sz="7400" b="1" dirty="0" smtClean="0"/>
              <a:t>Transportation: Questions </a:t>
            </a:r>
            <a:r>
              <a:rPr lang="en-US" sz="7400" b="1" dirty="0"/>
              <a:t>to </a:t>
            </a:r>
            <a:r>
              <a:rPr lang="en-US" sz="7400" b="1" dirty="0" smtClean="0"/>
              <a:t>Ask </a:t>
            </a:r>
            <a:endParaRPr lang="en-US" sz="7400" dirty="0"/>
          </a:p>
        </p:txBody>
      </p:sp>
      <p:sp>
        <p:nvSpPr>
          <p:cNvPr id="3" name="Content Placeholder 2"/>
          <p:cNvSpPr>
            <a:spLocks noGrp="1"/>
          </p:cNvSpPr>
          <p:nvPr>
            <p:ph sz="quarter" idx="12"/>
          </p:nvPr>
        </p:nvSpPr>
        <p:spPr>
          <a:xfrm>
            <a:off x="-76200" y="666750"/>
            <a:ext cx="9372600" cy="4476750"/>
          </a:xfrm>
        </p:spPr>
        <p:txBody>
          <a:bodyPr>
            <a:normAutofit fontScale="25000" lnSpcReduction="20000"/>
          </a:bodyPr>
          <a:lstStyle/>
          <a:p>
            <a:pPr marL="627062" lvl="0" indent="-514350">
              <a:buFont typeface="+mj-lt"/>
              <a:buAutoNum type="arabicPeriod"/>
            </a:pPr>
            <a:r>
              <a:rPr lang="en-US" sz="8300" dirty="0" smtClean="0">
                <a:solidFill>
                  <a:srgbClr val="080808"/>
                </a:solidFill>
              </a:rPr>
              <a:t>What </a:t>
            </a:r>
            <a:r>
              <a:rPr lang="en-US" sz="8300" dirty="0">
                <a:solidFill>
                  <a:srgbClr val="080808"/>
                </a:solidFill>
              </a:rPr>
              <a:t>are the unique needs of individual students that would require a shortened school day in order to access specialized </a:t>
            </a:r>
            <a:r>
              <a:rPr lang="en-US" sz="8300" dirty="0" smtClean="0">
                <a:solidFill>
                  <a:srgbClr val="080808"/>
                </a:solidFill>
              </a:rPr>
              <a:t>transportation, </a:t>
            </a:r>
            <a:r>
              <a:rPr lang="en-US" sz="8300" dirty="0">
                <a:solidFill>
                  <a:srgbClr val="080808"/>
                </a:solidFill>
              </a:rPr>
              <a:t>a</a:t>
            </a:r>
            <a:r>
              <a:rPr lang="en-US" sz="8300" dirty="0" smtClean="0">
                <a:solidFill>
                  <a:srgbClr val="080808"/>
                </a:solidFill>
              </a:rPr>
              <a:t>nd is the IEP/504 </a:t>
            </a:r>
            <a:r>
              <a:rPr lang="en-US" sz="8300" dirty="0">
                <a:solidFill>
                  <a:srgbClr val="080808"/>
                </a:solidFill>
              </a:rPr>
              <a:t>team decision based on the unique needs of the </a:t>
            </a:r>
            <a:r>
              <a:rPr lang="en-US" sz="8300" dirty="0" smtClean="0">
                <a:solidFill>
                  <a:srgbClr val="080808"/>
                </a:solidFill>
              </a:rPr>
              <a:t>students? </a:t>
            </a:r>
          </a:p>
          <a:p>
            <a:pPr marL="627062" lvl="0" indent="-514350">
              <a:buFont typeface="+mj-lt"/>
              <a:buAutoNum type="arabicPeriod"/>
            </a:pPr>
            <a:endParaRPr lang="en-US" sz="8300" dirty="0">
              <a:solidFill>
                <a:srgbClr val="080808"/>
              </a:solidFill>
            </a:endParaRPr>
          </a:p>
          <a:p>
            <a:pPr marL="627062" lvl="0" indent="-514350">
              <a:buFont typeface="+mj-lt"/>
              <a:buAutoNum type="arabicPeriod"/>
            </a:pPr>
            <a:r>
              <a:rPr lang="en-US" sz="8300" dirty="0" smtClean="0">
                <a:solidFill>
                  <a:srgbClr val="080808"/>
                </a:solidFill>
              </a:rPr>
              <a:t>Why </a:t>
            </a:r>
            <a:r>
              <a:rPr lang="en-US" sz="8300" dirty="0">
                <a:solidFill>
                  <a:srgbClr val="080808"/>
                </a:solidFill>
              </a:rPr>
              <a:t>does the student with a disability need to leave prior to general dismissal of school for the instructional day? </a:t>
            </a:r>
            <a:endParaRPr lang="en-US" sz="8300" dirty="0" smtClean="0">
              <a:solidFill>
                <a:srgbClr val="080808"/>
              </a:solidFill>
            </a:endParaRPr>
          </a:p>
          <a:p>
            <a:pPr marL="627062" lvl="0" indent="-514350">
              <a:buFont typeface="+mj-lt"/>
              <a:buAutoNum type="arabicPeriod"/>
            </a:pPr>
            <a:endParaRPr lang="en-US" sz="8300" dirty="0">
              <a:solidFill>
                <a:srgbClr val="080808"/>
              </a:solidFill>
            </a:endParaRPr>
          </a:p>
          <a:p>
            <a:pPr marL="627062" lvl="0" indent="-514350">
              <a:buFont typeface="+mj-lt"/>
              <a:buAutoNum type="arabicPeriod"/>
            </a:pPr>
            <a:r>
              <a:rPr lang="en-US" sz="8300" dirty="0" smtClean="0">
                <a:solidFill>
                  <a:srgbClr val="080808"/>
                </a:solidFill>
              </a:rPr>
              <a:t>Is </a:t>
            </a:r>
            <a:r>
              <a:rPr lang="en-US" sz="8300" dirty="0">
                <a:solidFill>
                  <a:srgbClr val="080808"/>
                </a:solidFill>
              </a:rPr>
              <a:t>the decision for the student to leave early due to a policy that is designed to meet the scheduling, </a:t>
            </a:r>
            <a:r>
              <a:rPr lang="en-US" sz="8300" dirty="0" smtClean="0">
                <a:solidFill>
                  <a:srgbClr val="080808"/>
                </a:solidFill>
              </a:rPr>
              <a:t>budgetary, </a:t>
            </a:r>
            <a:r>
              <a:rPr lang="en-US" sz="8300" dirty="0">
                <a:solidFill>
                  <a:srgbClr val="080808"/>
                </a:solidFill>
              </a:rPr>
              <a:t>or other non-student driven needs of the building or </a:t>
            </a:r>
            <a:r>
              <a:rPr lang="en-US" sz="8300" dirty="0" smtClean="0">
                <a:solidFill>
                  <a:srgbClr val="080808"/>
                </a:solidFill>
              </a:rPr>
              <a:t>district?</a:t>
            </a:r>
          </a:p>
          <a:p>
            <a:pPr marL="627062" lvl="0" indent="-514350">
              <a:buFont typeface="+mj-lt"/>
              <a:buAutoNum type="arabicPeriod"/>
            </a:pPr>
            <a:endParaRPr lang="en-US" sz="8300" dirty="0">
              <a:solidFill>
                <a:srgbClr val="080808"/>
              </a:solidFill>
            </a:endParaRPr>
          </a:p>
          <a:p>
            <a:pPr marL="627062" lvl="0" indent="-514350">
              <a:buFont typeface="+mj-lt"/>
              <a:buAutoNum type="arabicPeriod"/>
            </a:pPr>
            <a:r>
              <a:rPr lang="en-US" sz="8300" dirty="0" smtClean="0">
                <a:solidFill>
                  <a:srgbClr val="080808"/>
                </a:solidFill>
              </a:rPr>
              <a:t>Does </a:t>
            </a:r>
            <a:r>
              <a:rPr lang="en-US" sz="8300" dirty="0">
                <a:solidFill>
                  <a:srgbClr val="080808"/>
                </a:solidFill>
              </a:rPr>
              <a:t>this policy include “groups” of </a:t>
            </a:r>
            <a:r>
              <a:rPr lang="en-US" sz="8300" dirty="0" smtClean="0">
                <a:solidFill>
                  <a:srgbClr val="080808"/>
                </a:solidFill>
              </a:rPr>
              <a:t>students, </a:t>
            </a:r>
            <a:r>
              <a:rPr lang="en-US" sz="8300" dirty="0">
                <a:solidFill>
                  <a:srgbClr val="080808"/>
                </a:solidFill>
              </a:rPr>
              <a:t>or </a:t>
            </a:r>
            <a:r>
              <a:rPr lang="en-US" sz="8300" dirty="0" smtClean="0">
                <a:solidFill>
                  <a:srgbClr val="080808"/>
                </a:solidFill>
              </a:rPr>
              <a:t>is it individualized </a:t>
            </a:r>
            <a:r>
              <a:rPr lang="en-US" sz="8300" dirty="0">
                <a:solidFill>
                  <a:srgbClr val="080808"/>
                </a:solidFill>
              </a:rPr>
              <a:t>based on the unique needs of specific students</a:t>
            </a:r>
            <a:r>
              <a:rPr lang="en-US" sz="8300" dirty="0" smtClean="0">
                <a:solidFill>
                  <a:srgbClr val="080808"/>
                </a:solidFill>
              </a:rPr>
              <a:t>?</a:t>
            </a:r>
            <a:endParaRPr lang="en-US" sz="8300" dirty="0">
              <a:solidFill>
                <a:srgbClr val="080808"/>
              </a:solidFill>
            </a:endParaRPr>
          </a:p>
        </p:txBody>
      </p:sp>
    </p:spTree>
    <p:extLst>
      <p:ext uri="{BB962C8B-B14F-4D97-AF65-F5344CB8AC3E}">
        <p14:creationId xmlns:p14="http://schemas.microsoft.com/office/powerpoint/2010/main" val="3948419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21</a:t>
            </a:fld>
            <a:endParaRPr lang="en-US"/>
          </a:p>
        </p:txBody>
      </p:sp>
      <p:sp>
        <p:nvSpPr>
          <p:cNvPr id="5" name="Text Placeholder 4"/>
          <p:cNvSpPr>
            <a:spLocks noGrp="1"/>
          </p:cNvSpPr>
          <p:nvPr>
            <p:ph type="body" sz="quarter" idx="10"/>
          </p:nvPr>
        </p:nvSpPr>
        <p:spPr>
          <a:xfrm>
            <a:off x="304800" y="133350"/>
            <a:ext cx="6400800" cy="495947"/>
          </a:xfrm>
        </p:spPr>
        <p:txBody>
          <a:bodyPr>
            <a:normAutofit fontScale="85000" lnSpcReduction="10000"/>
          </a:bodyPr>
          <a:lstStyle/>
          <a:p>
            <a:pPr algn="l"/>
            <a:r>
              <a:rPr lang="en-US" b="1" dirty="0" smtClean="0"/>
              <a:t>Transportation: </a:t>
            </a:r>
            <a:r>
              <a:rPr lang="en-US" b="1" dirty="0"/>
              <a:t>Alternatives To Consider</a:t>
            </a:r>
            <a:r>
              <a:rPr lang="en-US" dirty="0"/>
              <a:t>:</a:t>
            </a:r>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152400" y="708748"/>
            <a:ext cx="9372600" cy="4225202"/>
          </a:xfrm>
        </p:spPr>
        <p:txBody>
          <a:bodyPr>
            <a:normAutofit fontScale="85000" lnSpcReduction="20000"/>
          </a:bodyPr>
          <a:lstStyle/>
          <a:p>
            <a:pPr lvl="0"/>
            <a:r>
              <a:rPr lang="en-US" dirty="0">
                <a:solidFill>
                  <a:srgbClr val="080808"/>
                </a:solidFill>
              </a:rPr>
              <a:t>Brainstorm ideas to remove scheduling </a:t>
            </a:r>
            <a:r>
              <a:rPr lang="en-US" dirty="0" smtClean="0">
                <a:solidFill>
                  <a:srgbClr val="080808"/>
                </a:solidFill>
              </a:rPr>
              <a:t>barriers.</a:t>
            </a:r>
          </a:p>
          <a:p>
            <a:pPr lvl="4"/>
            <a:r>
              <a:rPr lang="en-US" dirty="0" smtClean="0">
                <a:solidFill>
                  <a:srgbClr val="080808"/>
                </a:solidFill>
              </a:rPr>
              <a:t>additional routes </a:t>
            </a:r>
          </a:p>
          <a:p>
            <a:pPr lvl="4"/>
            <a:r>
              <a:rPr lang="en-US" dirty="0" smtClean="0">
                <a:solidFill>
                  <a:srgbClr val="080808"/>
                </a:solidFill>
              </a:rPr>
              <a:t>extra </a:t>
            </a:r>
            <a:r>
              <a:rPr lang="en-US" dirty="0">
                <a:solidFill>
                  <a:srgbClr val="080808"/>
                </a:solidFill>
              </a:rPr>
              <a:t>assistance transitioning to/from the </a:t>
            </a:r>
            <a:r>
              <a:rPr lang="en-US" dirty="0" smtClean="0">
                <a:solidFill>
                  <a:srgbClr val="080808"/>
                </a:solidFill>
              </a:rPr>
              <a:t>bus</a:t>
            </a:r>
          </a:p>
          <a:p>
            <a:pPr lvl="4"/>
            <a:r>
              <a:rPr lang="en-US" dirty="0">
                <a:solidFill>
                  <a:srgbClr val="080808"/>
                </a:solidFill>
              </a:rPr>
              <a:t>p</a:t>
            </a:r>
            <a:r>
              <a:rPr lang="en-US" dirty="0" smtClean="0">
                <a:solidFill>
                  <a:srgbClr val="080808"/>
                </a:solidFill>
              </a:rPr>
              <a:t>arking the </a:t>
            </a:r>
            <a:r>
              <a:rPr lang="en-US" dirty="0">
                <a:solidFill>
                  <a:srgbClr val="080808"/>
                </a:solidFill>
              </a:rPr>
              <a:t>special education busses at the front of the bus pick up </a:t>
            </a:r>
            <a:r>
              <a:rPr lang="en-US" dirty="0" smtClean="0">
                <a:solidFill>
                  <a:srgbClr val="080808"/>
                </a:solidFill>
              </a:rPr>
              <a:t>line</a:t>
            </a:r>
          </a:p>
          <a:p>
            <a:pPr lvl="0"/>
            <a:endParaRPr lang="en-US" dirty="0">
              <a:solidFill>
                <a:srgbClr val="080808"/>
              </a:solidFill>
            </a:endParaRPr>
          </a:p>
          <a:p>
            <a:r>
              <a:rPr lang="en-US" dirty="0">
                <a:solidFill>
                  <a:srgbClr val="080808"/>
                </a:solidFill>
              </a:rPr>
              <a:t>If an IEP or 504 team determines an individual student requires a shortened school day to accommodate special </a:t>
            </a:r>
            <a:r>
              <a:rPr lang="en-US" dirty="0" smtClean="0">
                <a:solidFill>
                  <a:srgbClr val="080808"/>
                </a:solidFill>
              </a:rPr>
              <a:t>transportation, </a:t>
            </a:r>
            <a:r>
              <a:rPr lang="en-US" dirty="0">
                <a:solidFill>
                  <a:srgbClr val="080808"/>
                </a:solidFill>
              </a:rPr>
              <a:t>the IEP must clearly indicate why and how the team proposes to provide equal educational opportunities and FAPE despite the shortened school day.</a:t>
            </a:r>
            <a:endParaRPr lang="en-US" dirty="0" smtClean="0">
              <a:solidFill>
                <a:srgbClr val="080808"/>
              </a:solidFill>
            </a:endParaRPr>
          </a:p>
        </p:txBody>
      </p:sp>
    </p:spTree>
    <p:extLst>
      <p:ext uri="{BB962C8B-B14F-4D97-AF65-F5344CB8AC3E}">
        <p14:creationId xmlns:p14="http://schemas.microsoft.com/office/powerpoint/2010/main" val="2128082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22</a:t>
            </a:fld>
            <a:endParaRPr lang="en-US"/>
          </a:p>
        </p:txBody>
      </p:sp>
      <p:sp>
        <p:nvSpPr>
          <p:cNvPr id="5" name="Text Placeholder 4"/>
          <p:cNvSpPr>
            <a:spLocks noGrp="1"/>
          </p:cNvSpPr>
          <p:nvPr>
            <p:ph type="body" sz="quarter" idx="10"/>
          </p:nvPr>
        </p:nvSpPr>
        <p:spPr>
          <a:xfrm>
            <a:off x="304800" y="133350"/>
            <a:ext cx="6400800" cy="495947"/>
          </a:xfrm>
        </p:spPr>
        <p:txBody>
          <a:bodyPr>
            <a:normAutofit fontScale="92500" lnSpcReduction="20000"/>
          </a:bodyPr>
          <a:lstStyle/>
          <a:p>
            <a:pPr algn="l"/>
            <a:r>
              <a:rPr lang="en-US" b="1" dirty="0" smtClean="0"/>
              <a:t>Transportation: </a:t>
            </a:r>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152400" y="708748"/>
            <a:ext cx="9372600" cy="4225202"/>
          </a:xfrm>
        </p:spPr>
        <p:txBody>
          <a:bodyPr>
            <a:normAutofit/>
          </a:bodyPr>
          <a:lstStyle/>
          <a:p>
            <a:pPr marL="112712" lvl="0" indent="0">
              <a:buNone/>
            </a:pPr>
            <a:endParaRPr lang="en-US" sz="2700" dirty="0" smtClean="0">
              <a:solidFill>
                <a:srgbClr val="080808"/>
              </a:solidFill>
            </a:endParaRPr>
          </a:p>
          <a:p>
            <a:pPr marL="112712" lvl="0" indent="0">
              <a:buNone/>
            </a:pPr>
            <a:r>
              <a:rPr lang="en-US" sz="2700" dirty="0" smtClean="0">
                <a:solidFill>
                  <a:srgbClr val="080808"/>
                </a:solidFill>
              </a:rPr>
              <a:t>In </a:t>
            </a:r>
            <a:r>
              <a:rPr lang="en-US" sz="2700" dirty="0">
                <a:solidFill>
                  <a:srgbClr val="080808"/>
                </a:solidFill>
              </a:rPr>
              <a:t>the chat please type any </a:t>
            </a:r>
            <a:r>
              <a:rPr lang="en-US" sz="2700" dirty="0" smtClean="0">
                <a:solidFill>
                  <a:srgbClr val="080808"/>
                </a:solidFill>
              </a:rPr>
              <a:t> additional questions </a:t>
            </a:r>
            <a:r>
              <a:rPr lang="en-US" sz="2700" dirty="0">
                <a:solidFill>
                  <a:srgbClr val="080808"/>
                </a:solidFill>
              </a:rPr>
              <a:t>or comments you may have.</a:t>
            </a:r>
          </a:p>
          <a:p>
            <a:pPr marL="112712" lvl="0" indent="0">
              <a:buNone/>
            </a:pPr>
            <a:endParaRPr lang="en-US" dirty="0" smtClean="0">
              <a:solidFill>
                <a:srgbClr val="080808"/>
              </a:solidFill>
            </a:endParaRPr>
          </a:p>
        </p:txBody>
      </p:sp>
    </p:spTree>
    <p:extLst>
      <p:ext uri="{BB962C8B-B14F-4D97-AF65-F5344CB8AC3E}">
        <p14:creationId xmlns:p14="http://schemas.microsoft.com/office/powerpoint/2010/main" val="2090864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23</a:t>
            </a:fld>
            <a:endParaRPr lang="en-US"/>
          </a:p>
        </p:txBody>
      </p:sp>
      <p:sp>
        <p:nvSpPr>
          <p:cNvPr id="8" name="Text Placeholder 7"/>
          <p:cNvSpPr>
            <a:spLocks noGrp="1"/>
          </p:cNvSpPr>
          <p:nvPr>
            <p:ph type="body" sz="quarter" idx="11"/>
          </p:nvPr>
        </p:nvSpPr>
        <p:spPr>
          <a:xfrm>
            <a:off x="1600200" y="819150"/>
            <a:ext cx="7239000" cy="4324350"/>
          </a:xfrm>
        </p:spPr>
        <p:txBody>
          <a:bodyPr>
            <a:normAutofit/>
          </a:bodyPr>
          <a:lstStyle/>
          <a:p>
            <a:r>
              <a:rPr lang="en-US" sz="3600" b="1" dirty="0" smtClean="0"/>
              <a:t>Office of Special Education Compliance</a:t>
            </a:r>
          </a:p>
          <a:p>
            <a:endParaRPr lang="en-US" dirty="0"/>
          </a:p>
          <a:p>
            <a:r>
              <a:rPr lang="en-US" dirty="0" smtClean="0"/>
              <a:t>Phone</a:t>
            </a:r>
            <a:r>
              <a:rPr lang="en-US" dirty="0"/>
              <a:t>: </a:t>
            </a:r>
            <a:r>
              <a:rPr lang="en-US" b="1" dirty="0">
                <a:hlinkClick r:id="rId2"/>
              </a:rPr>
              <a:t>573-751-5739</a:t>
            </a:r>
            <a:endParaRPr lang="en-US" dirty="0"/>
          </a:p>
          <a:p>
            <a:r>
              <a:rPr lang="en-US" dirty="0"/>
              <a:t>Fax:  </a:t>
            </a:r>
            <a:r>
              <a:rPr lang="en-US" b="1" dirty="0">
                <a:hlinkClick r:id="rId3"/>
              </a:rPr>
              <a:t>573-526-4404</a:t>
            </a:r>
            <a:endParaRPr lang="en-US" dirty="0"/>
          </a:p>
          <a:p>
            <a:r>
              <a:rPr lang="en-US" b="1" dirty="0" smtClean="0">
                <a:hlinkClick r:id="rId4"/>
              </a:rPr>
              <a:t>specialeducation@dese.mo.gov</a:t>
            </a:r>
            <a:endParaRPr lang="en-US" dirty="0"/>
          </a:p>
        </p:txBody>
      </p:sp>
      <p:sp>
        <p:nvSpPr>
          <p:cNvPr id="9" name="Text Placeholder 8"/>
          <p:cNvSpPr>
            <a:spLocks noGrp="1"/>
          </p:cNvSpPr>
          <p:nvPr>
            <p:ph type="body" sz="quarter" idx="12"/>
          </p:nvPr>
        </p:nvSpPr>
        <p:spPr>
          <a:xfrm>
            <a:off x="1752600" y="66675"/>
            <a:ext cx="5105400" cy="533400"/>
          </a:xfrm>
        </p:spPr>
        <p:txBody>
          <a:bodyPr/>
          <a:lstStyle/>
          <a:p>
            <a:endParaRPr lang="en-US" dirty="0">
              <a:solidFill>
                <a:schemeClr val="bg1"/>
              </a:solidFill>
            </a:endParaRPr>
          </a:p>
        </p:txBody>
      </p:sp>
    </p:spTree>
    <p:extLst>
      <p:ext uri="{BB962C8B-B14F-4D97-AF65-F5344CB8AC3E}">
        <p14:creationId xmlns:p14="http://schemas.microsoft.com/office/powerpoint/2010/main" val="328068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dirty="0"/>
          </a:p>
        </p:txBody>
      </p:sp>
      <p:sp>
        <p:nvSpPr>
          <p:cNvPr id="3" name="Title 2"/>
          <p:cNvSpPr>
            <a:spLocks noGrp="1"/>
          </p:cNvSpPr>
          <p:nvPr>
            <p:ph type="title"/>
          </p:nvPr>
        </p:nvSpPr>
        <p:spPr>
          <a:xfrm>
            <a:off x="381000" y="1885950"/>
            <a:ext cx="6705600" cy="2057400"/>
          </a:xfrm>
        </p:spPr>
        <p:txBody>
          <a:bodyPr>
            <a:normAutofit fontScale="90000"/>
          </a:bodyPr>
          <a:lstStyle/>
          <a:p>
            <a:pPr algn="l"/>
            <a:r>
              <a:rPr lang="en-US" sz="3600" b="1" dirty="0"/>
              <a:t>Knowing When to Use </a:t>
            </a:r>
            <a:r>
              <a:rPr lang="en-US" sz="3600" b="1" dirty="0" smtClean="0"/>
              <a:t>a Shortened </a:t>
            </a:r>
            <a:r>
              <a:rPr lang="en-US" sz="3600" b="1" dirty="0"/>
              <a:t>School Day: Critical Considerations</a:t>
            </a:r>
            <a:r>
              <a:rPr lang="en-US" dirty="0"/>
              <a:t/>
            </a:r>
            <a:br>
              <a:rPr lang="en-US" dirty="0"/>
            </a:br>
            <a:endParaRPr lang="en-US" dirty="0"/>
          </a:p>
        </p:txBody>
      </p:sp>
      <p:sp>
        <p:nvSpPr>
          <p:cNvPr id="10" name="Text Placeholder 9"/>
          <p:cNvSpPr>
            <a:spLocks noGrp="1"/>
          </p:cNvSpPr>
          <p:nvPr>
            <p:ph type="body" sz="quarter" idx="13"/>
          </p:nvPr>
        </p:nvSpPr>
        <p:spPr/>
        <p:txBody>
          <a:bodyPr>
            <a:normAutofit fontScale="92500"/>
          </a:bodyPr>
          <a:lstStyle/>
          <a:p>
            <a:r>
              <a:rPr lang="en-US" dirty="0" smtClean="0"/>
              <a:t>November 18, 2021</a:t>
            </a:r>
            <a:endParaRPr lang="en-US" dirty="0"/>
          </a:p>
        </p:txBody>
      </p:sp>
      <p:sp>
        <p:nvSpPr>
          <p:cNvPr id="2" name="Slide Number Placeholder 1"/>
          <p:cNvSpPr>
            <a:spLocks noGrp="1"/>
          </p:cNvSpPr>
          <p:nvPr>
            <p:ph type="sldNum" sz="quarter" idx="4294967295"/>
          </p:nvPr>
        </p:nvSpPr>
        <p:spPr>
          <a:xfrm>
            <a:off x="8382000" y="4781550"/>
            <a:ext cx="762000" cy="274638"/>
          </a:xfrm>
          <a:prstGeom prst="rect">
            <a:avLst/>
          </a:prstGeom>
        </p:spPr>
        <p:txBody>
          <a:bodyPr/>
          <a:lstStyle/>
          <a:p>
            <a:fld id="{3B745311-16E5-4BEF-BFE6-36758A3427EB}" type="slidenum">
              <a:rPr lang="en-US" smtClean="0"/>
              <a:pPr/>
              <a:t>3</a:t>
            </a:fld>
            <a:endParaRPr lang="en-US"/>
          </a:p>
        </p:txBody>
      </p:sp>
    </p:spTree>
    <p:extLst>
      <p:ext uri="{BB962C8B-B14F-4D97-AF65-F5344CB8AC3E}">
        <p14:creationId xmlns:p14="http://schemas.microsoft.com/office/powerpoint/2010/main" val="1273501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4</a:t>
            </a:fld>
            <a:endParaRPr lang="en-US"/>
          </a:p>
        </p:txBody>
      </p:sp>
      <p:sp>
        <p:nvSpPr>
          <p:cNvPr id="5" name="Text Placeholder 4"/>
          <p:cNvSpPr>
            <a:spLocks noGrp="1"/>
          </p:cNvSpPr>
          <p:nvPr>
            <p:ph type="body" sz="quarter" idx="10"/>
          </p:nvPr>
        </p:nvSpPr>
        <p:spPr/>
        <p:txBody>
          <a:bodyPr/>
          <a:lstStyle/>
          <a:p>
            <a:r>
              <a:rPr lang="en-US" dirty="0" smtClean="0"/>
              <a:t>Purpose of Document</a:t>
            </a:r>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p:txBody>
          <a:bodyPr>
            <a:normAutofit/>
          </a:bodyPr>
          <a:lstStyle/>
          <a:p>
            <a:pPr marL="112712" indent="0">
              <a:buNone/>
            </a:pPr>
            <a:r>
              <a:rPr lang="en-US" dirty="0" smtClean="0">
                <a:solidFill>
                  <a:srgbClr val="080808"/>
                </a:solidFill>
              </a:rPr>
              <a:t>The purpose of the document is to</a:t>
            </a:r>
          </a:p>
          <a:p>
            <a:r>
              <a:rPr lang="en-US" dirty="0" smtClean="0">
                <a:solidFill>
                  <a:srgbClr val="080808"/>
                </a:solidFill>
              </a:rPr>
              <a:t>ensure IEP </a:t>
            </a:r>
            <a:r>
              <a:rPr lang="en-US" dirty="0">
                <a:solidFill>
                  <a:srgbClr val="080808"/>
                </a:solidFill>
              </a:rPr>
              <a:t>teams </a:t>
            </a:r>
            <a:r>
              <a:rPr lang="en-US" dirty="0" smtClean="0">
                <a:solidFill>
                  <a:srgbClr val="080808"/>
                </a:solidFill>
              </a:rPr>
              <a:t>carefully </a:t>
            </a:r>
            <a:r>
              <a:rPr lang="en-US" dirty="0">
                <a:solidFill>
                  <a:srgbClr val="080808"/>
                </a:solidFill>
              </a:rPr>
              <a:t>consider all options before </a:t>
            </a:r>
            <a:r>
              <a:rPr lang="en-US" dirty="0" smtClean="0">
                <a:solidFill>
                  <a:srgbClr val="080808"/>
                </a:solidFill>
              </a:rPr>
              <a:t>determining to </a:t>
            </a:r>
            <a:r>
              <a:rPr lang="en-US" dirty="0">
                <a:solidFill>
                  <a:srgbClr val="080808"/>
                </a:solidFill>
              </a:rPr>
              <a:t>shorten the school </a:t>
            </a:r>
            <a:r>
              <a:rPr lang="en-US" dirty="0" smtClean="0">
                <a:solidFill>
                  <a:srgbClr val="080808"/>
                </a:solidFill>
              </a:rPr>
              <a:t>day and</a:t>
            </a:r>
          </a:p>
          <a:p>
            <a:r>
              <a:rPr lang="en-US" dirty="0">
                <a:solidFill>
                  <a:srgbClr val="080808"/>
                </a:solidFill>
              </a:rPr>
              <a:t>e</a:t>
            </a:r>
            <a:r>
              <a:rPr lang="en-US" dirty="0" smtClean="0">
                <a:solidFill>
                  <a:srgbClr val="080808"/>
                </a:solidFill>
              </a:rPr>
              <a:t>nsure LEAs do not put themselves at risk for violations under IDEA or Section 504.</a:t>
            </a:r>
          </a:p>
          <a:p>
            <a:pPr marL="112712" indent="0">
              <a:buNone/>
            </a:pPr>
            <a:endParaRPr lang="en-US" dirty="0" smtClean="0">
              <a:solidFill>
                <a:srgbClr val="080808"/>
              </a:solidFill>
            </a:endParaRPr>
          </a:p>
          <a:p>
            <a:pPr marL="112712" indent="0">
              <a:buNone/>
            </a:pPr>
            <a:endParaRPr lang="en-US" dirty="0" smtClean="0">
              <a:solidFill>
                <a:srgbClr val="080808"/>
              </a:solidFill>
            </a:endParaRPr>
          </a:p>
        </p:txBody>
      </p:sp>
    </p:spTree>
    <p:extLst>
      <p:ext uri="{BB962C8B-B14F-4D97-AF65-F5344CB8AC3E}">
        <p14:creationId xmlns:p14="http://schemas.microsoft.com/office/powerpoint/2010/main" val="3578574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a:t>
            </a:fld>
            <a:endParaRPr lang="en-US"/>
          </a:p>
        </p:txBody>
      </p:sp>
      <p:sp>
        <p:nvSpPr>
          <p:cNvPr id="5" name="Text Placeholder 4"/>
          <p:cNvSpPr>
            <a:spLocks noGrp="1"/>
          </p:cNvSpPr>
          <p:nvPr>
            <p:ph type="body" sz="quarter" idx="10"/>
          </p:nvPr>
        </p:nvSpPr>
        <p:spPr/>
        <p:txBody>
          <a:bodyPr/>
          <a:lstStyle/>
          <a:p>
            <a:r>
              <a:rPr lang="en-US" dirty="0" smtClean="0"/>
              <a:t>Providing FAPE</a:t>
            </a:r>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0" y="708748"/>
            <a:ext cx="9144000" cy="4354742"/>
          </a:xfrm>
        </p:spPr>
        <p:txBody>
          <a:bodyPr>
            <a:normAutofit/>
          </a:bodyPr>
          <a:lstStyle/>
          <a:p>
            <a:pPr marL="112712" indent="0">
              <a:buNone/>
            </a:pPr>
            <a:endParaRPr lang="en-US" sz="2700" dirty="0" smtClean="0">
              <a:solidFill>
                <a:srgbClr val="080808"/>
              </a:solidFill>
            </a:endParaRPr>
          </a:p>
          <a:p>
            <a:pPr marL="112712" indent="0">
              <a:buNone/>
            </a:pPr>
            <a:r>
              <a:rPr lang="en-US" sz="2700" dirty="0" smtClean="0">
                <a:solidFill>
                  <a:srgbClr val="080808"/>
                </a:solidFill>
              </a:rPr>
              <a:t>Students </a:t>
            </a:r>
            <a:r>
              <a:rPr lang="en-US" sz="2700" dirty="0">
                <a:solidFill>
                  <a:srgbClr val="080808"/>
                </a:solidFill>
              </a:rPr>
              <a:t>with disabilities are entitled to instructional time that is as long as the instructional time provided to nondisabled students </a:t>
            </a:r>
            <a:endParaRPr lang="en-US" sz="2700" dirty="0" smtClean="0">
              <a:solidFill>
                <a:srgbClr val="080808"/>
              </a:solidFill>
            </a:endParaRPr>
          </a:p>
          <a:p>
            <a:pPr marL="112712" indent="0">
              <a:buNone/>
            </a:pPr>
            <a:r>
              <a:rPr lang="en-US" sz="2700" b="1" i="1" dirty="0" smtClean="0">
                <a:solidFill>
                  <a:srgbClr val="080808"/>
                </a:solidFill>
              </a:rPr>
              <a:t>unless </a:t>
            </a:r>
            <a:r>
              <a:rPr lang="en-US" sz="2700" b="1" i="1" dirty="0">
                <a:solidFill>
                  <a:srgbClr val="080808"/>
                </a:solidFill>
              </a:rPr>
              <a:t>the IEP or 504 team has made an individualized determination based on the unique needs of the </a:t>
            </a:r>
            <a:r>
              <a:rPr lang="en-US" sz="2700" b="1" i="1" dirty="0" smtClean="0">
                <a:solidFill>
                  <a:srgbClr val="080808"/>
                </a:solidFill>
              </a:rPr>
              <a:t>student.</a:t>
            </a:r>
          </a:p>
          <a:p>
            <a:pPr marL="112712" indent="0">
              <a:buNone/>
            </a:pPr>
            <a:endParaRPr lang="en-US" sz="2700" b="1" i="1" dirty="0">
              <a:solidFill>
                <a:srgbClr val="080808"/>
              </a:solidFill>
            </a:endParaRPr>
          </a:p>
          <a:p>
            <a:pPr marL="112712" indent="0">
              <a:buNone/>
            </a:pPr>
            <a:endParaRPr lang="en-US" sz="2700" b="1" i="1" dirty="0" smtClean="0">
              <a:solidFill>
                <a:srgbClr val="080808"/>
              </a:solidFill>
            </a:endParaRPr>
          </a:p>
        </p:txBody>
      </p:sp>
    </p:spTree>
    <p:extLst>
      <p:ext uri="{BB962C8B-B14F-4D97-AF65-F5344CB8AC3E}">
        <p14:creationId xmlns:p14="http://schemas.microsoft.com/office/powerpoint/2010/main" val="3726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6</a:t>
            </a:fld>
            <a:endParaRPr lang="en-US"/>
          </a:p>
        </p:txBody>
      </p:sp>
      <p:sp>
        <p:nvSpPr>
          <p:cNvPr id="5" name="Text Placeholder 4"/>
          <p:cNvSpPr>
            <a:spLocks noGrp="1"/>
          </p:cNvSpPr>
          <p:nvPr>
            <p:ph type="body" sz="quarter" idx="10"/>
          </p:nvPr>
        </p:nvSpPr>
        <p:spPr/>
        <p:txBody>
          <a:bodyPr/>
          <a:lstStyle/>
          <a:p>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p:txBody>
          <a:bodyPr>
            <a:normAutofit/>
          </a:bodyPr>
          <a:lstStyle/>
          <a:p>
            <a:pPr marL="112712" indent="0">
              <a:buNone/>
            </a:pPr>
            <a:r>
              <a:rPr lang="en-US" sz="2700" dirty="0">
                <a:solidFill>
                  <a:srgbClr val="080808"/>
                </a:solidFill>
              </a:rPr>
              <a:t>LEAs should avoid making determinations for a shortened day for entire groups of students or individual students based on </a:t>
            </a:r>
            <a:endParaRPr lang="en-US" sz="2700" dirty="0" smtClean="0">
              <a:solidFill>
                <a:srgbClr val="080808"/>
              </a:solidFill>
            </a:endParaRPr>
          </a:p>
          <a:p>
            <a:pPr lvl="4"/>
            <a:r>
              <a:rPr lang="en-US" sz="2700" dirty="0" smtClean="0">
                <a:solidFill>
                  <a:srgbClr val="080808"/>
                </a:solidFill>
              </a:rPr>
              <a:t>transportation </a:t>
            </a:r>
            <a:r>
              <a:rPr lang="en-US" sz="2700" dirty="0">
                <a:solidFill>
                  <a:srgbClr val="080808"/>
                </a:solidFill>
              </a:rPr>
              <a:t>schedules</a:t>
            </a:r>
            <a:r>
              <a:rPr lang="en-US" sz="2700" dirty="0" smtClean="0">
                <a:solidFill>
                  <a:srgbClr val="080808"/>
                </a:solidFill>
              </a:rPr>
              <a:t>,</a:t>
            </a:r>
          </a:p>
          <a:p>
            <a:pPr lvl="4"/>
            <a:r>
              <a:rPr lang="en-US" sz="2700" dirty="0" smtClean="0">
                <a:solidFill>
                  <a:srgbClr val="080808"/>
                </a:solidFill>
              </a:rPr>
              <a:t>lack </a:t>
            </a:r>
            <a:r>
              <a:rPr lang="en-US" sz="2700" dirty="0">
                <a:solidFill>
                  <a:srgbClr val="080808"/>
                </a:solidFill>
              </a:rPr>
              <a:t>of staff, </a:t>
            </a:r>
            <a:endParaRPr lang="en-US" sz="2700" dirty="0" smtClean="0">
              <a:solidFill>
                <a:srgbClr val="080808"/>
              </a:solidFill>
            </a:endParaRPr>
          </a:p>
          <a:p>
            <a:pPr lvl="4"/>
            <a:r>
              <a:rPr lang="en-US" sz="2700" dirty="0" smtClean="0">
                <a:solidFill>
                  <a:srgbClr val="080808"/>
                </a:solidFill>
              </a:rPr>
              <a:t>scheduling convenience, </a:t>
            </a:r>
            <a:r>
              <a:rPr lang="en-US" sz="2700" dirty="0">
                <a:solidFill>
                  <a:srgbClr val="080808"/>
                </a:solidFill>
              </a:rPr>
              <a:t>or </a:t>
            </a:r>
          </a:p>
          <a:p>
            <a:pPr lvl="4"/>
            <a:r>
              <a:rPr lang="en-US" sz="2700" dirty="0">
                <a:solidFill>
                  <a:srgbClr val="080808"/>
                </a:solidFill>
              </a:rPr>
              <a:t>a</a:t>
            </a:r>
            <a:r>
              <a:rPr lang="en-US" sz="2700" dirty="0" smtClean="0">
                <a:solidFill>
                  <a:srgbClr val="080808"/>
                </a:solidFill>
              </a:rPr>
              <a:t>s a </a:t>
            </a:r>
            <a:r>
              <a:rPr lang="en-US" sz="2700" dirty="0">
                <a:solidFill>
                  <a:srgbClr val="080808"/>
                </a:solidFill>
              </a:rPr>
              <a:t>behavior management tool. </a:t>
            </a:r>
            <a:endParaRPr lang="en-US" sz="2700" dirty="0" smtClean="0">
              <a:solidFill>
                <a:srgbClr val="080808"/>
              </a:solidFill>
            </a:endParaRPr>
          </a:p>
        </p:txBody>
      </p:sp>
    </p:spTree>
    <p:extLst>
      <p:ext uri="{BB962C8B-B14F-4D97-AF65-F5344CB8AC3E}">
        <p14:creationId xmlns:p14="http://schemas.microsoft.com/office/powerpoint/2010/main" val="241440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7</a:t>
            </a:fld>
            <a:endParaRPr lang="en-US" dirty="0"/>
          </a:p>
        </p:txBody>
      </p:sp>
      <p:sp>
        <p:nvSpPr>
          <p:cNvPr id="3" name="Content Placeholder 2"/>
          <p:cNvSpPr>
            <a:spLocks noGrp="1"/>
          </p:cNvSpPr>
          <p:nvPr>
            <p:ph sz="quarter" idx="12"/>
          </p:nvPr>
        </p:nvSpPr>
        <p:spPr/>
        <p:txBody>
          <a:bodyPr/>
          <a:lstStyle/>
          <a:p>
            <a:pPr marL="112712" indent="0">
              <a:buNone/>
            </a:pPr>
            <a:r>
              <a:rPr lang="en-US" sz="2700" dirty="0" smtClean="0">
                <a:solidFill>
                  <a:srgbClr val="080808"/>
                </a:solidFill>
              </a:rPr>
              <a:t>This guidance document provides questions and alternatives  to consider </a:t>
            </a:r>
            <a:r>
              <a:rPr lang="en-US" sz="2700" b="1" i="1" dirty="0" smtClean="0">
                <a:solidFill>
                  <a:srgbClr val="080808"/>
                </a:solidFill>
              </a:rPr>
              <a:t>prior</a:t>
            </a:r>
            <a:r>
              <a:rPr lang="en-US" sz="2700" dirty="0" smtClean="0">
                <a:solidFill>
                  <a:srgbClr val="080808"/>
                </a:solidFill>
              </a:rPr>
              <a:t> to </a:t>
            </a:r>
            <a:r>
              <a:rPr lang="en-US" sz="2700" dirty="0">
                <a:solidFill>
                  <a:srgbClr val="080808"/>
                </a:solidFill>
              </a:rPr>
              <a:t>shortening a student’s school </a:t>
            </a:r>
            <a:r>
              <a:rPr lang="en-US" sz="2700" dirty="0" smtClean="0">
                <a:solidFill>
                  <a:srgbClr val="080808"/>
                </a:solidFill>
              </a:rPr>
              <a:t>day due to a student’s</a:t>
            </a:r>
          </a:p>
          <a:p>
            <a:pPr lvl="4"/>
            <a:r>
              <a:rPr lang="en-US" sz="2800" dirty="0">
                <a:solidFill>
                  <a:srgbClr val="080808"/>
                </a:solidFill>
              </a:rPr>
              <a:t>medical needs ,</a:t>
            </a:r>
          </a:p>
          <a:p>
            <a:pPr lvl="4"/>
            <a:r>
              <a:rPr lang="en-US" sz="2800" dirty="0">
                <a:solidFill>
                  <a:srgbClr val="080808"/>
                </a:solidFill>
              </a:rPr>
              <a:t>behavior needs, or</a:t>
            </a:r>
          </a:p>
          <a:p>
            <a:pPr lvl="4"/>
            <a:r>
              <a:rPr lang="en-US" sz="2800" dirty="0">
                <a:solidFill>
                  <a:srgbClr val="080808"/>
                </a:solidFill>
              </a:rPr>
              <a:t>transportation needs.</a:t>
            </a:r>
            <a:endParaRPr lang="en-US" sz="2800" dirty="0"/>
          </a:p>
          <a:p>
            <a:pPr marL="112712" indent="0">
              <a:buNone/>
            </a:pPr>
            <a:endParaRPr lang="en-US" sz="2700" dirty="0" smtClean="0">
              <a:solidFill>
                <a:srgbClr val="080808"/>
              </a:solidFill>
            </a:endParaRPr>
          </a:p>
          <a:p>
            <a:endParaRPr lang="en-US" sz="2700" dirty="0">
              <a:solidFill>
                <a:srgbClr val="080808"/>
              </a:solidFill>
            </a:endParaRPr>
          </a:p>
          <a:p>
            <a:endParaRPr lang="en-US" dirty="0"/>
          </a:p>
        </p:txBody>
      </p:sp>
      <p:sp>
        <p:nvSpPr>
          <p:cNvPr id="4" name="Text Placeholder 3"/>
          <p:cNvSpPr>
            <a:spLocks noGrp="1"/>
          </p:cNvSpPr>
          <p:nvPr>
            <p:ph type="body" sz="quarter" idx="10"/>
          </p:nvPr>
        </p:nvSpPr>
        <p:spPr/>
        <p:txBody>
          <a:bodyPr/>
          <a:lstStyle/>
          <a:p>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93727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8</a:t>
            </a:fld>
            <a:endParaRPr lang="en-US"/>
          </a:p>
        </p:txBody>
      </p:sp>
      <p:sp>
        <p:nvSpPr>
          <p:cNvPr id="5" name="Text Placeholder 4"/>
          <p:cNvSpPr>
            <a:spLocks noGrp="1"/>
          </p:cNvSpPr>
          <p:nvPr>
            <p:ph type="body" sz="quarter" idx="10"/>
          </p:nvPr>
        </p:nvSpPr>
        <p:spPr/>
        <p:txBody>
          <a:bodyPr/>
          <a:lstStyle/>
          <a:p>
            <a:r>
              <a:rPr lang="en-US" b="1" dirty="0"/>
              <a:t>Medical </a:t>
            </a:r>
            <a:r>
              <a:rPr lang="en-US" b="1" dirty="0" smtClean="0"/>
              <a:t>Scenario</a:t>
            </a:r>
            <a:endParaRPr lang="en-US"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0" y="708748"/>
            <a:ext cx="9144000" cy="3764280"/>
          </a:xfrm>
        </p:spPr>
        <p:txBody>
          <a:bodyPr>
            <a:normAutofit/>
          </a:bodyPr>
          <a:lstStyle/>
          <a:p>
            <a:pPr marL="112712" lvl="0" indent="0">
              <a:buNone/>
            </a:pPr>
            <a:r>
              <a:rPr lang="en-US" sz="2700" dirty="0" smtClean="0">
                <a:solidFill>
                  <a:srgbClr val="080808"/>
                </a:solidFill>
              </a:rPr>
              <a:t>A shortened day may be considered for a student </a:t>
            </a:r>
            <a:r>
              <a:rPr lang="en-US" sz="2700" dirty="0">
                <a:solidFill>
                  <a:srgbClr val="080808"/>
                </a:solidFill>
              </a:rPr>
              <a:t>with a disability </a:t>
            </a:r>
            <a:r>
              <a:rPr lang="en-US" sz="2700" dirty="0" smtClean="0">
                <a:solidFill>
                  <a:srgbClr val="080808"/>
                </a:solidFill>
              </a:rPr>
              <a:t>because the student has </a:t>
            </a:r>
            <a:r>
              <a:rPr lang="en-US" sz="2700" dirty="0">
                <a:solidFill>
                  <a:srgbClr val="080808"/>
                </a:solidFill>
              </a:rPr>
              <a:t>a severe medical condition that is significantly limiting their stamina, </a:t>
            </a:r>
            <a:r>
              <a:rPr lang="en-US" sz="2700" dirty="0" smtClean="0">
                <a:solidFill>
                  <a:srgbClr val="080808"/>
                </a:solidFill>
              </a:rPr>
              <a:t>strength, </a:t>
            </a:r>
            <a:r>
              <a:rPr lang="en-US" sz="2700" dirty="0">
                <a:solidFill>
                  <a:srgbClr val="080808"/>
                </a:solidFill>
              </a:rPr>
              <a:t>and endurance </a:t>
            </a:r>
            <a:r>
              <a:rPr lang="en-US" sz="2700" dirty="0" smtClean="0">
                <a:solidFill>
                  <a:srgbClr val="080808"/>
                </a:solidFill>
              </a:rPr>
              <a:t>and </a:t>
            </a:r>
            <a:r>
              <a:rPr lang="en-US" sz="2700" dirty="0">
                <a:solidFill>
                  <a:srgbClr val="080808"/>
                </a:solidFill>
              </a:rPr>
              <a:t>inhibits their ability to attend a full school day.</a:t>
            </a:r>
          </a:p>
          <a:p>
            <a:pPr marL="112712" indent="0">
              <a:buNone/>
            </a:pPr>
            <a:endParaRPr lang="en-US" dirty="0" smtClean="0"/>
          </a:p>
        </p:txBody>
      </p:sp>
    </p:spTree>
    <p:extLst>
      <p:ext uri="{BB962C8B-B14F-4D97-AF65-F5344CB8AC3E}">
        <p14:creationId xmlns:p14="http://schemas.microsoft.com/office/powerpoint/2010/main" val="3027766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9</a:t>
            </a:fld>
            <a:endParaRPr lang="en-US"/>
          </a:p>
        </p:txBody>
      </p:sp>
      <p:sp>
        <p:nvSpPr>
          <p:cNvPr id="5" name="Text Placeholder 4"/>
          <p:cNvSpPr>
            <a:spLocks noGrp="1"/>
          </p:cNvSpPr>
          <p:nvPr>
            <p:ph type="body" sz="quarter" idx="10"/>
          </p:nvPr>
        </p:nvSpPr>
        <p:spPr>
          <a:xfrm>
            <a:off x="304800" y="133350"/>
            <a:ext cx="6400800" cy="685800"/>
          </a:xfrm>
        </p:spPr>
        <p:txBody>
          <a:bodyPr>
            <a:noAutofit/>
          </a:bodyPr>
          <a:lstStyle/>
          <a:p>
            <a:pPr>
              <a:lnSpc>
                <a:spcPts val="1400"/>
              </a:lnSpc>
            </a:pPr>
            <a:r>
              <a:rPr lang="en-US" sz="2400" dirty="0" smtClean="0"/>
              <a:t>Medical: Potential </a:t>
            </a:r>
            <a:r>
              <a:rPr lang="en-US" sz="2400" dirty="0"/>
              <a:t>Denial of FAPE </a:t>
            </a:r>
            <a:endParaRPr lang="en-US" sz="2400" dirty="0" smtClean="0"/>
          </a:p>
          <a:p>
            <a:pPr>
              <a:lnSpc>
                <a:spcPts val="1400"/>
              </a:lnSpc>
            </a:pPr>
            <a:r>
              <a:rPr lang="en-US" sz="2400" dirty="0" smtClean="0"/>
              <a:t>                     or Disability Discrimination</a:t>
            </a:r>
            <a:endParaRPr lang="en-US" sz="2400" dirty="0"/>
          </a:p>
        </p:txBody>
      </p:sp>
      <p:sp>
        <p:nvSpPr>
          <p:cNvPr id="10" name="Text Placeholder 9"/>
          <p:cNvSpPr>
            <a:spLocks noGrp="1"/>
          </p:cNvSpPr>
          <p:nvPr>
            <p:ph type="body" sz="quarter" idx="14"/>
          </p:nvPr>
        </p:nvSpPr>
        <p:spPr/>
        <p:txBody>
          <a:bodyPr/>
          <a:lstStyle/>
          <a:p>
            <a:endParaRPr lang="en-US"/>
          </a:p>
        </p:txBody>
      </p:sp>
      <p:sp>
        <p:nvSpPr>
          <p:cNvPr id="8" name="Content Placeholder 7"/>
          <p:cNvSpPr>
            <a:spLocks noGrp="1"/>
          </p:cNvSpPr>
          <p:nvPr>
            <p:ph sz="quarter" idx="4294967295"/>
          </p:nvPr>
        </p:nvSpPr>
        <p:spPr>
          <a:xfrm>
            <a:off x="876300" y="2038350"/>
            <a:ext cx="8839200" cy="3886200"/>
          </a:xfrm>
        </p:spPr>
        <p:txBody>
          <a:bodyPr/>
          <a:lstStyle/>
          <a:p>
            <a:pPr marL="112712" indent="0">
              <a:buNone/>
            </a:pPr>
            <a:endParaRPr lang="en-US" sz="2400" dirty="0" smtClean="0"/>
          </a:p>
          <a:p>
            <a:endParaRPr lang="en-US" dirty="0"/>
          </a:p>
        </p:txBody>
      </p:sp>
      <p:sp>
        <p:nvSpPr>
          <p:cNvPr id="3" name="Content Placeholder 2"/>
          <p:cNvSpPr>
            <a:spLocks noGrp="1"/>
          </p:cNvSpPr>
          <p:nvPr>
            <p:ph sz="quarter" idx="12"/>
          </p:nvPr>
        </p:nvSpPr>
        <p:spPr>
          <a:xfrm>
            <a:off x="0" y="708748"/>
            <a:ext cx="9144000" cy="3764280"/>
          </a:xfrm>
        </p:spPr>
        <p:txBody>
          <a:bodyPr>
            <a:normAutofit/>
          </a:bodyPr>
          <a:lstStyle/>
          <a:p>
            <a:pPr marL="112712" indent="0">
              <a:buNone/>
            </a:pPr>
            <a:r>
              <a:rPr lang="en-US" sz="2900" dirty="0" smtClean="0">
                <a:solidFill>
                  <a:srgbClr val="080808"/>
                </a:solidFill>
              </a:rPr>
              <a:t>Avoid</a:t>
            </a:r>
          </a:p>
          <a:p>
            <a:r>
              <a:rPr lang="en-US" sz="2900" dirty="0">
                <a:solidFill>
                  <a:srgbClr val="080808"/>
                </a:solidFill>
              </a:rPr>
              <a:t>G</a:t>
            </a:r>
            <a:r>
              <a:rPr lang="en-US" sz="2900" dirty="0" smtClean="0">
                <a:solidFill>
                  <a:srgbClr val="080808"/>
                </a:solidFill>
              </a:rPr>
              <a:t>eneral </a:t>
            </a:r>
            <a:r>
              <a:rPr lang="en-US" sz="2900" dirty="0">
                <a:solidFill>
                  <a:srgbClr val="080808"/>
                </a:solidFill>
              </a:rPr>
              <a:t>policy that all students with certain medical needs (cancer, pregnancy, anxiety) need a shortened school </a:t>
            </a:r>
            <a:r>
              <a:rPr lang="en-US" sz="2900" dirty="0" smtClean="0">
                <a:solidFill>
                  <a:srgbClr val="080808"/>
                </a:solidFill>
              </a:rPr>
              <a:t>day</a:t>
            </a:r>
          </a:p>
          <a:p>
            <a:endParaRPr lang="en-US" sz="2900" dirty="0" smtClean="0">
              <a:solidFill>
                <a:srgbClr val="080808"/>
              </a:solidFill>
            </a:endParaRPr>
          </a:p>
          <a:p>
            <a:r>
              <a:rPr lang="en-US" sz="2900" dirty="0" smtClean="0">
                <a:solidFill>
                  <a:srgbClr val="080808"/>
                </a:solidFill>
              </a:rPr>
              <a:t>Relying </a:t>
            </a:r>
            <a:r>
              <a:rPr lang="en-US" sz="2900" dirty="0">
                <a:solidFill>
                  <a:srgbClr val="080808"/>
                </a:solidFill>
              </a:rPr>
              <a:t>solely on parent </a:t>
            </a:r>
            <a:r>
              <a:rPr lang="en-US" sz="2900" dirty="0" smtClean="0">
                <a:solidFill>
                  <a:srgbClr val="080808"/>
                </a:solidFill>
              </a:rPr>
              <a:t>requests</a:t>
            </a:r>
            <a:endParaRPr lang="en-US" dirty="0" smtClean="0"/>
          </a:p>
        </p:txBody>
      </p:sp>
    </p:spTree>
    <p:extLst>
      <p:ext uri="{BB962C8B-B14F-4D97-AF65-F5344CB8AC3E}">
        <p14:creationId xmlns:p14="http://schemas.microsoft.com/office/powerpoint/2010/main" val="401429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4D868DA4-3C82-4174-BFE0-B6ED9449106D}" vid="{EE6777B1-97B9-44EF-8255-4DBCFF75C7EE}"/>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4D868DA4-3C82-4174-BFE0-B6ED9449106D}" vid="{EC654397-963C-41FB-8F25-D3C2C0917139}"/>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4D868DA4-3C82-4174-BFE0-B6ED9449106D}" vid="{F52871C2-B5B6-467A-8A99-4F2F6A7DFCC5}"/>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4D868DA4-3C82-4174-BFE0-B6ED9449106D}" vid="{EA7D0E55-75C8-479E-86FA-AF84A425AC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1043</TotalTime>
  <Words>1133</Words>
  <Application>Microsoft Office PowerPoint</Application>
  <PresentationFormat>On-screen Show (16:9)</PresentationFormat>
  <Paragraphs>149</Paragraphs>
  <Slides>23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Courier New</vt:lpstr>
      <vt:lpstr>Times New Roman</vt:lpstr>
      <vt:lpstr>Wingdings</vt:lpstr>
      <vt:lpstr>DESE Title Slides</vt:lpstr>
      <vt:lpstr>DESE Content Slides</vt:lpstr>
      <vt:lpstr>DESE Section Dividers</vt:lpstr>
      <vt:lpstr>DESE Closing Slides</vt:lpstr>
      <vt:lpstr>PowerPoint Presentation</vt:lpstr>
      <vt:lpstr>Zoom Support Meeting Norms</vt:lpstr>
      <vt:lpstr>Knowing When to Use a Shortened School Day: Critical Considerations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Wales, Christina</dc:creator>
  <cp:lastModifiedBy>Holt, Stacie</cp:lastModifiedBy>
  <cp:revision>79</cp:revision>
  <cp:lastPrinted>2021-06-25T16:17:22Z</cp:lastPrinted>
  <dcterms:created xsi:type="dcterms:W3CDTF">2021-01-29T20:34:24Z</dcterms:created>
  <dcterms:modified xsi:type="dcterms:W3CDTF">2021-11-18T14:34:56Z</dcterms:modified>
</cp:coreProperties>
</file>