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7"/>
  </p:notesMasterIdLst>
  <p:sldIdLst>
    <p:sldId id="271" r:id="rId3"/>
    <p:sldId id="257" r:id="rId4"/>
    <p:sldId id="266" r:id="rId5"/>
    <p:sldId id="259" r:id="rId6"/>
    <p:sldId id="260" r:id="rId7"/>
    <p:sldId id="261" r:id="rId8"/>
    <p:sldId id="270" r:id="rId9"/>
    <p:sldId id="262" r:id="rId10"/>
    <p:sldId id="263" r:id="rId11"/>
    <p:sldId id="265" r:id="rId12"/>
    <p:sldId id="264" r:id="rId13"/>
    <p:sldId id="267"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64341-3F07-4002-B58D-0DBC355FCFBF}"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DA736-4350-4AE7-9726-61BE4DCDC5EC}" type="slidenum">
              <a:rPr lang="en-US" smtClean="0"/>
              <a:t>‹#›</a:t>
            </a:fld>
            <a:endParaRPr lang="en-US"/>
          </a:p>
        </p:txBody>
      </p:sp>
    </p:spTree>
    <p:extLst>
      <p:ext uri="{BB962C8B-B14F-4D97-AF65-F5344CB8AC3E}">
        <p14:creationId xmlns:p14="http://schemas.microsoft.com/office/powerpoint/2010/main" val="290345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903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4470400" y="1498600"/>
            <a:ext cx="7620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5333"/>
            </a:lvl1pPr>
          </a:lstStyle>
          <a:p>
            <a:r>
              <a:rPr lang="en-US" dirty="0" smtClean="0"/>
              <a:t>Click to enter Title</a:t>
            </a:r>
            <a:endParaRPr lang="en-US" dirty="0"/>
          </a:p>
        </p:txBody>
      </p:sp>
      <p:sp>
        <p:nvSpPr>
          <p:cNvPr id="5" name="Text Placeholder 4"/>
          <p:cNvSpPr>
            <a:spLocks noGrp="1"/>
          </p:cNvSpPr>
          <p:nvPr>
            <p:ph type="body" sz="quarter" idx="10" hasCustomPrompt="1"/>
          </p:nvPr>
        </p:nvSpPr>
        <p:spPr>
          <a:xfrm>
            <a:off x="406400" y="4038600"/>
            <a:ext cx="2235200" cy="457200"/>
          </a:xfrm>
          <a:prstGeom prst="rect">
            <a:avLst/>
          </a:prstGeom>
        </p:spPr>
        <p:txBody>
          <a:bodyPr/>
          <a:lstStyle>
            <a:lvl1pPr marL="0" indent="0" algn="ctr">
              <a:buFont typeface="Arial" panose="020B0604020202020204" pitchFamily="34" charset="0"/>
              <a:buNone/>
              <a:defRPr sz="2667" b="1">
                <a:solidFill>
                  <a:schemeClr val="bg1"/>
                </a:solidFill>
              </a:defRPr>
            </a:lvl1pPr>
          </a:lstStyle>
          <a:p>
            <a:pPr lvl="0"/>
            <a:r>
              <a:rPr lang="en-US" dirty="0" smtClean="0"/>
              <a:t>Date</a:t>
            </a:r>
            <a:endParaRPr lang="en-US" dirty="0"/>
          </a:p>
        </p:txBody>
      </p:sp>
      <p:sp>
        <p:nvSpPr>
          <p:cNvPr id="3" name="Text Placeholder 2"/>
          <p:cNvSpPr>
            <a:spLocks noGrp="1"/>
          </p:cNvSpPr>
          <p:nvPr>
            <p:ph type="body" sz="quarter" idx="11" hasCustomPrompt="1"/>
          </p:nvPr>
        </p:nvSpPr>
        <p:spPr>
          <a:xfrm>
            <a:off x="5981700" y="76200"/>
            <a:ext cx="6172200" cy="12192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2692811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304801" y="889000"/>
            <a:ext cx="8928100" cy="1066800"/>
          </a:xfrm>
          <a:prstGeom prst="rect">
            <a:avLst/>
          </a:prstGeom>
        </p:spPr>
        <p:txBody>
          <a:bodyPr vert="horz" lIns="91440" tIns="45720" rIns="91440" bIns="45720" rtlCol="0" anchor="ctr">
            <a:noAutofit/>
          </a:bodyPr>
          <a:lstStyle>
            <a:lvl1pPr>
              <a:defRPr sz="5333" b="1">
                <a:effectLst/>
              </a:defRPr>
            </a:lvl1pPr>
          </a:lstStyle>
          <a:p>
            <a:r>
              <a:rPr lang="en-US" dirty="0" smtClean="0"/>
              <a:t>Title</a:t>
            </a:r>
            <a:endParaRPr lang="en-US" dirty="0"/>
          </a:p>
        </p:txBody>
      </p:sp>
      <p:sp>
        <p:nvSpPr>
          <p:cNvPr id="9"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304801" y="2108200"/>
            <a:ext cx="11480799" cy="447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7743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203200" y="2159000"/>
            <a:ext cx="11785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smtClean="0"/>
              <a:t>Title</a:t>
            </a:r>
            <a:endParaRPr lang="en-US" dirty="0"/>
          </a:p>
        </p:txBody>
      </p:sp>
      <p:sp>
        <p:nvSpPr>
          <p:cNvPr id="7"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274389148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203200" y="177800"/>
            <a:ext cx="1016000" cy="365125"/>
          </a:xfrm>
          <a:prstGeom prst="rect">
            <a:avLst/>
          </a:prstGeom>
        </p:spPr>
        <p:txBody>
          <a:bodyPr vert="horz" lIns="91440" tIns="45720" rIns="91440" bIns="45720" rtlCol="0" anchor="ctr"/>
          <a:lstStyle>
            <a:lvl1pPr algn="l">
              <a:defRPr sz="16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203200" y="2159000"/>
            <a:ext cx="11785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smtClean="0"/>
              <a:t>Title</a:t>
            </a:r>
            <a:endParaRPr lang="en-US" dirty="0"/>
          </a:p>
        </p:txBody>
      </p:sp>
    </p:spTree>
    <p:extLst>
      <p:ext uri="{BB962C8B-B14F-4D97-AF65-F5344CB8AC3E}">
        <p14:creationId xmlns:p14="http://schemas.microsoft.com/office/powerpoint/2010/main" val="933687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ption 4">
    <p:spTree>
      <p:nvGrpSpPr>
        <p:cNvPr id="1" name=""/>
        <p:cNvGrpSpPr/>
        <p:nvPr/>
      </p:nvGrpSpPr>
      <p:grpSpPr>
        <a:xfrm>
          <a:off x="0" y="0"/>
          <a:ext cx="0" cy="0"/>
          <a:chOff x="0" y="0"/>
          <a:chExt cx="0" cy="0"/>
        </a:xfrm>
      </p:grpSpPr>
      <p:pic>
        <p:nvPicPr>
          <p:cNvPr id="12290" name="Picture 2" descr="R:\COM\COMM\Branding\PPT Templates\widescreen\Widescreen Powerpoint 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7"/>
          <p:cNvSpPr>
            <a:spLocks noGrp="1"/>
          </p:cNvSpPr>
          <p:nvPr>
            <p:ph sz="quarter" idx="11" hasCustomPrompt="1"/>
          </p:nvPr>
        </p:nvSpPr>
        <p:spPr>
          <a:xfrm>
            <a:off x="2133600" y="914400"/>
            <a:ext cx="7112000" cy="914400"/>
          </a:xfrm>
          <a:prstGeom prst="rect">
            <a:avLst/>
          </a:prstGeom>
        </p:spPr>
        <p:txBody>
          <a:bodyPr anchor="ctr"/>
          <a:lstStyle>
            <a:lvl1pPr marL="0" indent="0" algn="l">
              <a:buNone/>
              <a:defRPr sz="5867" b="1">
                <a:solidFill>
                  <a:schemeClr val="tx1"/>
                </a:solidFill>
                <a:latin typeface="+mj-lt"/>
              </a:defRPr>
            </a:lvl1pPr>
            <a:lvl5pPr marL="2438339" indent="0" algn="l">
              <a:buNone/>
              <a:defRPr/>
            </a:lvl5pPr>
          </a:lstStyle>
          <a:p>
            <a:pPr lvl="0"/>
            <a:r>
              <a:rPr lang="en-US" dirty="0" smtClean="0"/>
              <a:t>Title</a:t>
            </a:r>
            <a:endParaRPr lang="en-US" dirty="0"/>
          </a:p>
        </p:txBody>
      </p:sp>
      <p:sp>
        <p:nvSpPr>
          <p:cNvPr id="3" name="Content Placeholder 2"/>
          <p:cNvSpPr>
            <a:spLocks noGrp="1"/>
          </p:cNvSpPr>
          <p:nvPr>
            <p:ph sz="quarter" idx="12"/>
          </p:nvPr>
        </p:nvSpPr>
        <p:spPr>
          <a:xfrm>
            <a:off x="2133600" y="1981200"/>
            <a:ext cx="9753600" cy="459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621191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733800"/>
            <a:ext cx="11684000" cy="861775"/>
          </a:xfrm>
          <a:prstGeom prst="rect">
            <a:avLst/>
          </a:prstGeom>
        </p:spPr>
        <p:txBody>
          <a:bodyPr wrap="square" anchor="ctr">
            <a:spAutoFit/>
          </a:bodyPr>
          <a:lstStyle>
            <a:lvl1pPr marL="0" indent="0" algn="ctr">
              <a:buNone/>
              <a:defRPr sz="4800" b="1" baseline="0">
                <a:latin typeface="+mj-lt"/>
              </a:defRPr>
            </a:lvl1pPr>
          </a:lstStyle>
          <a:p>
            <a:pPr lvl="0"/>
            <a:r>
              <a:rPr lang="en-US" dirty="0" smtClean="0"/>
              <a:t>Insert Title Here</a:t>
            </a:r>
          </a:p>
        </p:txBody>
      </p:sp>
      <p:sp>
        <p:nvSpPr>
          <p:cNvPr id="21" name="Slide Number Placeholder 11"/>
          <p:cNvSpPr>
            <a:spLocks noGrp="1"/>
          </p:cNvSpPr>
          <p:nvPr>
            <p:ph type="sldNum" sz="quarter" idx="4"/>
          </p:nvPr>
        </p:nvSpPr>
        <p:spPr>
          <a:xfrm>
            <a:off x="10972800" y="6324600"/>
            <a:ext cx="1016000" cy="365125"/>
          </a:xfrm>
          <a:prstGeom prst="rect">
            <a:avLst/>
          </a:prstGeom>
        </p:spPr>
        <p:txBody>
          <a:bodyPr vert="horz" lIns="91440" tIns="45720" rIns="91440" bIns="45720" rtlCol="0" anchor="ctr"/>
          <a:lstStyle>
            <a:lvl1pPr algn="r">
              <a:defRPr sz="16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0"/>
            <a:ext cx="1016000" cy="365125"/>
          </a:xfrm>
          <a:prstGeom prst="rect">
            <a:avLst/>
          </a:prstGeom>
        </p:spPr>
        <p:txBody>
          <a:bodyPr vert="horz" lIns="121920" tIns="60960" rIns="121920" bIns="6096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45311-16E5-4BEF-BFE6-36758A3427EB}" type="slidenum">
              <a:rPr lang="en-US" sz="1600" smtClean="0"/>
              <a:pPr/>
              <a:t>‹#›</a:t>
            </a:fld>
            <a:endParaRPr lang="en-US" sz="1600" dirty="0"/>
          </a:p>
        </p:txBody>
      </p:sp>
    </p:spTree>
    <p:extLst>
      <p:ext uri="{BB962C8B-B14F-4D97-AF65-F5344CB8AC3E}">
        <p14:creationId xmlns:p14="http://schemas.microsoft.com/office/powerpoint/2010/main" val="2903201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spTree>
      <p:nvGrpSpPr>
        <p:cNvPr id="1" name=""/>
        <p:cNvGrpSpPr/>
        <p:nvPr/>
      </p:nvGrpSpPr>
      <p:grpSpPr>
        <a:xfrm>
          <a:off x="0" y="0"/>
          <a:ext cx="0" cy="0"/>
          <a:chOff x="0" y="0"/>
          <a:chExt cx="0" cy="0"/>
        </a:xfrm>
      </p:grpSpPr>
      <p:pic>
        <p:nvPicPr>
          <p:cNvPr id="2050" name="Picture 2" descr="R:\COM\COMM\Branding\PPT Templates\widescreen\Widescreen Powerpoint 2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Placeholder 1"/>
          <p:cNvSpPr>
            <a:spLocks noGrp="1"/>
          </p:cNvSpPr>
          <p:nvPr>
            <p:ph type="title" hasCustomPrompt="1"/>
          </p:nvPr>
        </p:nvSpPr>
        <p:spPr>
          <a:xfrm>
            <a:off x="101600" y="1488440"/>
            <a:ext cx="11988800" cy="19812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14" name="Text Placeholder 4"/>
          <p:cNvSpPr>
            <a:spLocks noGrp="1"/>
          </p:cNvSpPr>
          <p:nvPr>
            <p:ph type="body" sz="quarter" idx="10" hasCustomPrompt="1"/>
          </p:nvPr>
        </p:nvSpPr>
        <p:spPr>
          <a:xfrm>
            <a:off x="406400" y="44196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6" name="Text Placeholder 2"/>
          <p:cNvSpPr>
            <a:spLocks noGrp="1"/>
          </p:cNvSpPr>
          <p:nvPr>
            <p:ph type="body" sz="quarter" idx="11" hasCustomPrompt="1"/>
          </p:nvPr>
        </p:nvSpPr>
        <p:spPr>
          <a:xfrm>
            <a:off x="5588000" y="76200"/>
            <a:ext cx="6502400" cy="12192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819097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p:spTree>
      <p:nvGrpSpPr>
        <p:cNvPr id="1" name=""/>
        <p:cNvGrpSpPr/>
        <p:nvPr/>
      </p:nvGrpSpPr>
      <p:grpSpPr>
        <a:xfrm>
          <a:off x="0" y="0"/>
          <a:ext cx="0" cy="0"/>
          <a:chOff x="0" y="0"/>
          <a:chExt cx="0" cy="0"/>
        </a:xfrm>
      </p:grpSpPr>
      <p:pic>
        <p:nvPicPr>
          <p:cNvPr id="3074" name="Picture 2" descr="R:\COM\COMM\Branding\PPT Templates\widescreen\Widescreen Powerpoint 2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Placeholder 1"/>
          <p:cNvSpPr>
            <a:spLocks noGrp="1"/>
          </p:cNvSpPr>
          <p:nvPr>
            <p:ph type="title" hasCustomPrompt="1"/>
          </p:nvPr>
        </p:nvSpPr>
        <p:spPr>
          <a:xfrm>
            <a:off x="0" y="1295401"/>
            <a:ext cx="7924800" cy="208026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9" name="Text Placeholder 4"/>
          <p:cNvSpPr>
            <a:spLocks noGrp="1"/>
          </p:cNvSpPr>
          <p:nvPr>
            <p:ph type="body" sz="quarter" idx="10" hasCustomPrompt="1"/>
          </p:nvPr>
        </p:nvSpPr>
        <p:spPr>
          <a:xfrm>
            <a:off x="9753600" y="58674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6" name="Text Placeholder 2"/>
          <p:cNvSpPr>
            <a:spLocks noGrp="1"/>
          </p:cNvSpPr>
          <p:nvPr>
            <p:ph type="body" sz="quarter" idx="11" hasCustomPrompt="1"/>
          </p:nvPr>
        </p:nvSpPr>
        <p:spPr>
          <a:xfrm>
            <a:off x="25400" y="0"/>
            <a:ext cx="5765800" cy="11938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1466887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Option 4">
    <p:spTree>
      <p:nvGrpSpPr>
        <p:cNvPr id="1" name=""/>
        <p:cNvGrpSpPr/>
        <p:nvPr/>
      </p:nvGrpSpPr>
      <p:grpSpPr>
        <a:xfrm>
          <a:off x="0" y="0"/>
          <a:ext cx="0" cy="0"/>
          <a:chOff x="0" y="0"/>
          <a:chExt cx="0" cy="0"/>
        </a:xfrm>
      </p:grpSpPr>
      <p:pic>
        <p:nvPicPr>
          <p:cNvPr id="4098" name="Picture 2" descr="R:\COM\COMM\Branding\PPT Templates\widescreen\Widescreen Powerpoint 2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a:spLocks noGrp="1"/>
          </p:cNvSpPr>
          <p:nvPr>
            <p:ph type="title" hasCustomPrompt="1"/>
          </p:nvPr>
        </p:nvSpPr>
        <p:spPr>
          <a:xfrm>
            <a:off x="0" y="2209800"/>
            <a:ext cx="7924800" cy="21336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13" name="Text Placeholder 4"/>
          <p:cNvSpPr>
            <a:spLocks noGrp="1"/>
          </p:cNvSpPr>
          <p:nvPr>
            <p:ph type="body" sz="quarter" idx="10" hasCustomPrompt="1"/>
          </p:nvPr>
        </p:nvSpPr>
        <p:spPr>
          <a:xfrm>
            <a:off x="9652000" y="60960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7" name="Text Placeholder 2"/>
          <p:cNvSpPr>
            <a:spLocks noGrp="1"/>
          </p:cNvSpPr>
          <p:nvPr>
            <p:ph type="body" sz="quarter" idx="11" hasCustomPrompt="1"/>
          </p:nvPr>
        </p:nvSpPr>
        <p:spPr>
          <a:xfrm>
            <a:off x="0" y="76200"/>
            <a:ext cx="5384800" cy="20320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1632579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pic>
        <p:nvPicPr>
          <p:cNvPr id="5122" name="Picture 2" descr="R:\COM\COMM\Branding\PPT Templates\widescreen\Widescreen Powerpoint 2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Placeholder 1"/>
          <p:cNvSpPr>
            <a:spLocks noGrp="1"/>
          </p:cNvSpPr>
          <p:nvPr>
            <p:ph type="title" hasCustomPrompt="1"/>
          </p:nvPr>
        </p:nvSpPr>
        <p:spPr>
          <a:xfrm>
            <a:off x="101600" y="1905000"/>
            <a:ext cx="7924800" cy="21336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9" name="Text Placeholder 4"/>
          <p:cNvSpPr>
            <a:spLocks noGrp="1"/>
          </p:cNvSpPr>
          <p:nvPr>
            <p:ph type="body" sz="quarter" idx="10" hasCustomPrompt="1"/>
          </p:nvPr>
        </p:nvSpPr>
        <p:spPr>
          <a:xfrm>
            <a:off x="9652000" y="60960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8" name="Text Placeholder 2"/>
          <p:cNvSpPr>
            <a:spLocks noGrp="1"/>
          </p:cNvSpPr>
          <p:nvPr>
            <p:ph type="body" sz="quarter" idx="11" hasCustomPrompt="1"/>
          </p:nvPr>
        </p:nvSpPr>
        <p:spPr>
          <a:xfrm>
            <a:off x="101600" y="76200"/>
            <a:ext cx="5486400" cy="16256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1373845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R:\COM\COMM\Branding\PPT Templates\widescreen\Widescreen Powerpoint 3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5" y="-6096"/>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1"/>
          <p:cNvSpPr>
            <a:spLocks noGrp="1"/>
          </p:cNvSpPr>
          <p:nvPr>
            <p:ph type="title" hasCustomPrompt="1"/>
          </p:nvPr>
        </p:nvSpPr>
        <p:spPr>
          <a:xfrm>
            <a:off x="508000" y="1397000"/>
            <a:ext cx="11074400" cy="21336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5" name="Text Placeholder 4"/>
          <p:cNvSpPr>
            <a:spLocks noGrp="1"/>
          </p:cNvSpPr>
          <p:nvPr>
            <p:ph type="body" sz="quarter" idx="10" hasCustomPrompt="1"/>
          </p:nvPr>
        </p:nvSpPr>
        <p:spPr>
          <a:xfrm>
            <a:off x="12700" y="49530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6" name="Text Placeholder 2"/>
          <p:cNvSpPr>
            <a:spLocks noGrp="1"/>
          </p:cNvSpPr>
          <p:nvPr>
            <p:ph type="body" sz="quarter" idx="11" hasCustomPrompt="1"/>
          </p:nvPr>
        </p:nvSpPr>
        <p:spPr>
          <a:xfrm>
            <a:off x="6092821" y="0"/>
            <a:ext cx="5486400" cy="12954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1767668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74" name="Picture 2" descr="R:\COM\COMM\Branding\PPT Templates\widescreen\Widescreen Powerpoint 3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96"/>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1"/>
          <p:cNvSpPr>
            <a:spLocks noGrp="1"/>
          </p:cNvSpPr>
          <p:nvPr>
            <p:ph type="title" hasCustomPrompt="1"/>
          </p:nvPr>
        </p:nvSpPr>
        <p:spPr>
          <a:xfrm>
            <a:off x="101600" y="1254252"/>
            <a:ext cx="7924800" cy="21336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5" name="Text Placeholder 4"/>
          <p:cNvSpPr>
            <a:spLocks noGrp="1"/>
          </p:cNvSpPr>
          <p:nvPr>
            <p:ph type="body" sz="quarter" idx="10" hasCustomPrompt="1"/>
          </p:nvPr>
        </p:nvSpPr>
        <p:spPr>
          <a:xfrm>
            <a:off x="9753600" y="51562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6" name="Text Placeholder 2"/>
          <p:cNvSpPr>
            <a:spLocks noGrp="1"/>
          </p:cNvSpPr>
          <p:nvPr>
            <p:ph type="body" sz="quarter" idx="11" hasCustomPrompt="1"/>
          </p:nvPr>
        </p:nvSpPr>
        <p:spPr>
          <a:xfrm>
            <a:off x="101600" y="76200"/>
            <a:ext cx="5486400" cy="10160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802754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050" name="Picture 2" descr="R:\COM\COMM\Branding\PPT Templates\widescreen\Widescreen Powerpoint 3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5" y="-6096"/>
            <a:ext cx="12198356" cy="68640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1"/>
          <p:cNvSpPr>
            <a:spLocks noGrp="1"/>
          </p:cNvSpPr>
          <p:nvPr>
            <p:ph type="title" hasCustomPrompt="1"/>
          </p:nvPr>
        </p:nvSpPr>
        <p:spPr>
          <a:xfrm>
            <a:off x="101600" y="1266952"/>
            <a:ext cx="7924800" cy="21336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5" name="Text Placeholder 4"/>
          <p:cNvSpPr>
            <a:spLocks noGrp="1"/>
          </p:cNvSpPr>
          <p:nvPr>
            <p:ph type="body" sz="quarter" idx="10" hasCustomPrompt="1"/>
          </p:nvPr>
        </p:nvSpPr>
        <p:spPr>
          <a:xfrm>
            <a:off x="9753600" y="56642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6" name="Text Placeholder 2"/>
          <p:cNvSpPr>
            <a:spLocks noGrp="1"/>
          </p:cNvSpPr>
          <p:nvPr>
            <p:ph type="body" sz="quarter" idx="11" hasCustomPrompt="1"/>
          </p:nvPr>
        </p:nvSpPr>
        <p:spPr>
          <a:xfrm>
            <a:off x="101600" y="76200"/>
            <a:ext cx="5486400" cy="10160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50829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Option 7">
    <p:spTree>
      <p:nvGrpSpPr>
        <p:cNvPr id="1" name=""/>
        <p:cNvGrpSpPr/>
        <p:nvPr/>
      </p:nvGrpSpPr>
      <p:grpSpPr>
        <a:xfrm>
          <a:off x="0" y="0"/>
          <a:ext cx="0" cy="0"/>
          <a:chOff x="0" y="0"/>
          <a:chExt cx="0" cy="0"/>
        </a:xfrm>
      </p:grpSpPr>
      <p:pic>
        <p:nvPicPr>
          <p:cNvPr id="6146" name="Picture 2" descr="R:\COM\COMM\Branding\PPT Templates\widescreen\Widescreen Powerpoint 2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Placeholder 1"/>
          <p:cNvSpPr>
            <a:spLocks noGrp="1"/>
          </p:cNvSpPr>
          <p:nvPr>
            <p:ph type="title" hasCustomPrompt="1"/>
          </p:nvPr>
        </p:nvSpPr>
        <p:spPr>
          <a:xfrm>
            <a:off x="101600" y="1905000"/>
            <a:ext cx="7823200" cy="2133600"/>
          </a:xfrm>
          <a:prstGeom prst="rect">
            <a:avLst/>
          </a:prstGeom>
        </p:spPr>
        <p:txBody>
          <a:bodyPr vert="horz" lIns="91440" tIns="45720" rIns="91440" bIns="45720" rtlCol="0" anchor="ctr">
            <a:normAutofit/>
          </a:bodyPr>
          <a:lstStyle>
            <a:lvl1pPr>
              <a:defRPr/>
            </a:lvl1pPr>
          </a:lstStyle>
          <a:p>
            <a:r>
              <a:rPr lang="en-US" dirty="0" smtClean="0"/>
              <a:t>Click to enter Title</a:t>
            </a:r>
            <a:endParaRPr lang="en-US" dirty="0"/>
          </a:p>
        </p:txBody>
      </p:sp>
      <p:sp>
        <p:nvSpPr>
          <p:cNvPr id="13" name="Text Placeholder 4"/>
          <p:cNvSpPr>
            <a:spLocks noGrp="1"/>
          </p:cNvSpPr>
          <p:nvPr>
            <p:ph type="body" sz="quarter" idx="10" hasCustomPrompt="1"/>
          </p:nvPr>
        </p:nvSpPr>
        <p:spPr>
          <a:xfrm>
            <a:off x="9652000" y="6096000"/>
            <a:ext cx="2235200" cy="457200"/>
          </a:xfrm>
          <a:prstGeom prst="rect">
            <a:avLst/>
          </a:prstGeom>
        </p:spPr>
        <p:txBody>
          <a:bodyPr/>
          <a:lstStyle>
            <a:lvl1pPr marL="0" indent="0" algn="ctr">
              <a:buNone/>
              <a:defRPr sz="2667" b="1">
                <a:solidFill>
                  <a:schemeClr val="bg1"/>
                </a:solidFill>
              </a:defRPr>
            </a:lvl1pPr>
          </a:lstStyle>
          <a:p>
            <a:pPr lvl="0"/>
            <a:r>
              <a:rPr lang="en-US" dirty="0" smtClean="0"/>
              <a:t>Date</a:t>
            </a:r>
            <a:endParaRPr lang="en-US" dirty="0"/>
          </a:p>
        </p:txBody>
      </p:sp>
      <p:sp>
        <p:nvSpPr>
          <p:cNvPr id="9" name="Text Placeholder 2"/>
          <p:cNvSpPr>
            <a:spLocks noGrp="1"/>
          </p:cNvSpPr>
          <p:nvPr>
            <p:ph type="body" sz="quarter" idx="11" hasCustomPrompt="1"/>
          </p:nvPr>
        </p:nvSpPr>
        <p:spPr>
          <a:xfrm>
            <a:off x="101600" y="4445000"/>
            <a:ext cx="6908800" cy="2133600"/>
          </a:xfrm>
          <a:prstGeom prst="rect">
            <a:avLst/>
          </a:prstGeom>
        </p:spPr>
        <p:txBody>
          <a:bodyPr anchor="ctr" anchorCtr="0">
            <a:normAutofit/>
          </a:bodyPr>
          <a:lstStyle>
            <a:lvl1pPr marL="0" indent="0" algn="ctr">
              <a:buNone/>
              <a:defRPr sz="2667" i="1"/>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Presenter Name/Section</a:t>
            </a:r>
          </a:p>
        </p:txBody>
      </p:sp>
    </p:spTree>
    <p:extLst>
      <p:ext uri="{BB962C8B-B14F-4D97-AF65-F5344CB8AC3E}">
        <p14:creationId xmlns:p14="http://schemas.microsoft.com/office/powerpoint/2010/main" val="12227052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26457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enter title</a:t>
            </a:r>
            <a:endParaRPr lang="en-US" dirty="0"/>
          </a:p>
        </p:txBody>
      </p:sp>
      <p:sp>
        <p:nvSpPr>
          <p:cNvPr id="9" name="Text Placeholder 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enter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FDDD464-8F08-443D-B8EE-A73F94C2529A}" type="datetime4">
              <a:rPr lang="en-US" smtClean="0"/>
              <a:t>November 23, 2021</a:t>
            </a:fld>
            <a:endParaRPr lang="en-US" dirty="0"/>
          </a:p>
        </p:txBody>
      </p:sp>
    </p:spTree>
    <p:extLst>
      <p:ext uri="{BB962C8B-B14F-4D97-AF65-F5344CB8AC3E}">
        <p14:creationId xmlns:p14="http://schemas.microsoft.com/office/powerpoint/2010/main" val="36981494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sldNum="0" hdr="0" ftr="0" dt="0"/>
  <p:txStyles>
    <p:titleStyle>
      <a:lvl1pPr algn="ctr" defTabSz="1219170" rtl="0" eaLnBrk="1" latinLnBrk="0" hangingPunct="1">
        <a:spcBef>
          <a:spcPct val="0"/>
        </a:spcBef>
        <a:buNone/>
        <a:defRPr sz="5867" b="1" kern="1200">
          <a:solidFill>
            <a:schemeClr val="tx1"/>
          </a:solidFill>
          <a:latin typeface="+mj-lt"/>
          <a:ea typeface="+mj-ea"/>
          <a:cs typeface="+mj-cs"/>
        </a:defRPr>
      </a:lvl1pPr>
    </p:titleStyle>
    <p:bodyStyle>
      <a:lvl1pPr marL="609585" indent="-459306" algn="l" defTabSz="1219170" rtl="0" eaLnBrk="1" latinLnBrk="0" hangingPunct="1">
        <a:spcBef>
          <a:spcPct val="20000"/>
        </a:spcBef>
        <a:buClr>
          <a:srgbClr val="00B050"/>
        </a:buClr>
        <a:buFont typeface="Arial" panose="020B0604020202020204" pitchFamily="34" charset="0"/>
        <a:buChar char="•"/>
        <a:defRPr sz="4267" kern="1200">
          <a:solidFill>
            <a:schemeClr val="tx1"/>
          </a:solidFill>
          <a:latin typeface="+mn-lt"/>
          <a:ea typeface="+mn-ea"/>
          <a:cs typeface="+mn-cs"/>
        </a:defRPr>
      </a:lvl1pPr>
      <a:lvl2pPr marL="1138738" indent="-529153" algn="l" defTabSz="1219170" rtl="0" eaLnBrk="1" latinLnBrk="0" hangingPunct="1">
        <a:spcBef>
          <a:spcPct val="20000"/>
        </a:spcBef>
        <a:buClr>
          <a:srgbClr val="00B050"/>
        </a:buClr>
        <a:buSzPct val="60000"/>
        <a:buFont typeface="Wingdings" panose="05000000000000000000" pitchFamily="2" charset="2"/>
        <a:buChar char="q"/>
        <a:defRPr sz="4267" kern="1200">
          <a:solidFill>
            <a:schemeClr val="tx1"/>
          </a:solidFill>
          <a:latin typeface="+mn-lt"/>
          <a:ea typeface="+mn-ea"/>
          <a:cs typeface="+mn-cs"/>
        </a:defRPr>
      </a:lvl2pPr>
      <a:lvl3pPr marL="1602277" indent="-463539" algn="l" defTabSz="1219170" rtl="0" eaLnBrk="1" latinLnBrk="0" hangingPunct="1">
        <a:spcBef>
          <a:spcPct val="20000"/>
        </a:spcBef>
        <a:buClr>
          <a:srgbClr val="00B050"/>
        </a:buClr>
        <a:buSzPct val="85000"/>
        <a:buFont typeface="Courier New" panose="02070309020205020404" pitchFamily="49" charset="0"/>
        <a:buChar char="o"/>
        <a:defRPr sz="3733" kern="1200">
          <a:solidFill>
            <a:schemeClr val="tx1"/>
          </a:solidFill>
          <a:latin typeface="+mn-lt"/>
          <a:ea typeface="+mn-ea"/>
          <a:cs typeface="+mn-cs"/>
        </a:defRPr>
      </a:lvl3pPr>
      <a:lvl4pPr marL="2055233" indent="-452955" algn="l" defTabSz="121917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2438339" indent="-383108" algn="l" defTabSz="121917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nam02.safelinks.protection.outlook.com/?url=https%3A%2F%2Fdese.mo.gov%2Fmedia%2Fpdf%2Fosep-private-school-qas&amp;data=04%7C01%7C%7C5f27a8691cc348db9dc808d931cfee9f%7Ce3fefdbef7e9401ba51a355e01b05a89%7C0%7C0%7C637595592181374266%7CUnknown%7CTWFpbGZsb3d8eyJWIjoiMC4wLjAwMDAiLCJQIjoiV2luMzIiLCJBTiI6Ik1haWwiLCJXVCI6Mn0%3D%7C0&amp;sdata=uDEVX%2F8NlnT1viYGkiXAwNqXBiwn65f3LYG35oNf54Q%3D&amp;reserved=0" TargetMode="External"/><Relationship Id="rId2" Type="http://schemas.openxmlformats.org/officeDocument/2006/relationships/hyperlink" Target="https://nam02.safelinks.protection.outlook.com/?url=https%3A%2F%2Fdese.mo.gov%2Fmedia%2Fpdf%2Fproportionate-share-faqs&amp;data=04%7C01%7C%7C5f27a8691cc348db9dc808d931cfee9f%7Ce3fefdbef7e9401ba51a355e01b05a89%7C0%7C0%7C637595592181364311%7CUnknown%7CTWFpbGZsb3d8eyJWIjoiMC4wLjAwMDAiLCJQIjoiV2luMzIiLCJBTiI6Ik1haWwiLCJXVCI6Mn0%3D%7C0&amp;sdata=5g%2BE0vaDsxCpekX%2BgtkbX9bkAHXmTrjWXO92S1oejb0%3D&amp;reserved=0" TargetMode="External"/><Relationship Id="rId1" Type="http://schemas.openxmlformats.org/officeDocument/2006/relationships/slideLayout" Target="../slideLayouts/slideLayout12.xml"/><Relationship Id="rId5" Type="http://schemas.openxmlformats.org/officeDocument/2006/relationships/hyperlink" Target="https://sites.ed.gov/idea/idea-files/q-and-a-children-with-disabilities-private-schools-parentally-placed/" TargetMode="External"/><Relationship Id="rId4" Type="http://schemas.openxmlformats.org/officeDocument/2006/relationships/hyperlink" Target="https://dese.mo.gov/financial-admin-services/special-education-finance/part-b-proportionate-shar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Zoom Support Meeting Norms</a:t>
            </a:r>
            <a:endParaRPr lang="en-US" dirty="0"/>
          </a:p>
        </p:txBody>
      </p:sp>
      <p:sp>
        <p:nvSpPr>
          <p:cNvPr id="6" name="Content Placeholder 5"/>
          <p:cNvSpPr>
            <a:spLocks noGrp="1"/>
          </p:cNvSpPr>
          <p:nvPr>
            <p:ph sz="quarter" idx="10"/>
          </p:nvPr>
        </p:nvSpPr>
        <p:spPr/>
        <p:txBody>
          <a:bodyPr>
            <a:normAutofit fontScale="92500"/>
          </a:bodyPr>
          <a:lstStyle/>
          <a:p>
            <a:r>
              <a:rPr lang="en-US" dirty="0"/>
              <a:t>Mute unless you are speaking to the </a:t>
            </a:r>
            <a:r>
              <a:rPr lang="en-US" dirty="0" smtClean="0"/>
              <a:t>group</a:t>
            </a:r>
          </a:p>
          <a:p>
            <a:r>
              <a:rPr lang="en-US" dirty="0"/>
              <a:t>Use the chat to ask questions</a:t>
            </a:r>
          </a:p>
          <a:p>
            <a:r>
              <a:rPr lang="en-US" dirty="0"/>
              <a:t>Be professional and </a:t>
            </a:r>
            <a:r>
              <a:rPr lang="en-US" dirty="0" smtClean="0"/>
              <a:t>helpful</a:t>
            </a:r>
          </a:p>
          <a:p>
            <a:r>
              <a:rPr lang="en-US" dirty="0"/>
              <a:t>Be mindful when asking questions about specific situations - don't give out any information that could reveal the identity of a person with a disability</a:t>
            </a:r>
          </a:p>
          <a:p>
            <a:endParaRPr lang="en-US" dirty="0"/>
          </a:p>
        </p:txBody>
      </p:sp>
    </p:spTree>
    <p:extLst>
      <p:ext uri="{BB962C8B-B14F-4D97-AF65-F5344CB8AC3E}">
        <p14:creationId xmlns:p14="http://schemas.microsoft.com/office/powerpoint/2010/main" val="50390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20000"/>
          </a:bodyPr>
          <a:lstStyle/>
          <a:p>
            <a:r>
              <a:rPr lang="en-US" sz="2800" dirty="0"/>
              <a:t>If transportation is necessary for the child to benefit from or participate in the services provided to a parentally-placed private school child with a disability the LEA must provide transportation to the child’s home; to a site other than the private school; and from the service site to the private school, or to the child’s home, depending on </a:t>
            </a:r>
            <a:r>
              <a:rPr lang="en-US" sz="2800" dirty="0" smtClean="0"/>
              <a:t>the </a:t>
            </a:r>
            <a:r>
              <a:rPr lang="en-US" sz="2800" dirty="0"/>
              <a:t>timing of the services. </a:t>
            </a:r>
            <a:endParaRPr lang="en-US" sz="2800" dirty="0" smtClean="0"/>
          </a:p>
          <a:p>
            <a:r>
              <a:rPr lang="en-US" sz="2800" dirty="0" smtClean="0"/>
              <a:t>This should be discussed at the consultation meeting as it will affect the amount of money available to spend on other services. </a:t>
            </a:r>
          </a:p>
          <a:p>
            <a:r>
              <a:rPr lang="en-US" sz="2800" dirty="0" smtClean="0"/>
              <a:t>It is recommended that services be provided on-site at the private/parochial school whenever possible.  In MO, as long as it is done in a location that is non-secular (no crosses, no religious symbols, etc.) it is allowed.</a:t>
            </a:r>
          </a:p>
          <a:p>
            <a:r>
              <a:rPr lang="en-US" sz="2800" dirty="0" smtClean="0"/>
              <a:t>It is also allowed to pay someone from the private school to provide the services if they are properly certified. It cannot be at a time that is part of their required duties at the private/parochial school.</a:t>
            </a:r>
            <a:endParaRPr lang="en-US" sz="2800" dirty="0"/>
          </a:p>
        </p:txBody>
      </p:sp>
      <p:sp>
        <p:nvSpPr>
          <p:cNvPr id="3" name="Title 2"/>
          <p:cNvSpPr>
            <a:spLocks noGrp="1"/>
          </p:cNvSpPr>
          <p:nvPr>
            <p:ph type="title"/>
          </p:nvPr>
        </p:nvSpPr>
        <p:spPr/>
        <p:txBody>
          <a:bodyPr>
            <a:normAutofit/>
          </a:bodyPr>
          <a:lstStyle/>
          <a:p>
            <a:r>
              <a:rPr lang="en-US" sz="4000" dirty="0" smtClean="0"/>
              <a:t>What about transportation?</a:t>
            </a:r>
            <a:endParaRPr lang="en-US" sz="4000" dirty="0"/>
          </a:p>
        </p:txBody>
      </p:sp>
    </p:spTree>
    <p:extLst>
      <p:ext uri="{BB962C8B-B14F-4D97-AF65-F5344CB8AC3E}">
        <p14:creationId xmlns:p14="http://schemas.microsoft.com/office/powerpoint/2010/main" val="296059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03200" y="1382623"/>
            <a:ext cx="11785600" cy="4419600"/>
          </a:xfrm>
        </p:spPr>
        <p:txBody>
          <a:bodyPr>
            <a:normAutofit/>
          </a:bodyPr>
          <a:lstStyle/>
          <a:p>
            <a:pPr lvl="0"/>
            <a:r>
              <a:rPr lang="en-US" sz="2800" dirty="0">
                <a:solidFill>
                  <a:srgbClr val="004B8D"/>
                </a:solidFill>
              </a:rPr>
              <a:t>Parents have the right to choose not to access services for the time being</a:t>
            </a:r>
            <a:r>
              <a:rPr lang="en-US" sz="2800" dirty="0" smtClean="0">
                <a:solidFill>
                  <a:srgbClr val="004B8D"/>
                </a:solidFill>
              </a:rPr>
              <a:t>.</a:t>
            </a:r>
          </a:p>
          <a:p>
            <a:pPr lvl="0"/>
            <a:r>
              <a:rPr lang="en-US" sz="2800" dirty="0" smtClean="0">
                <a:solidFill>
                  <a:srgbClr val="004B8D"/>
                </a:solidFill>
              </a:rPr>
              <a:t>We </a:t>
            </a:r>
            <a:r>
              <a:rPr lang="en-US" sz="2800" dirty="0">
                <a:solidFill>
                  <a:srgbClr val="004B8D"/>
                </a:solidFill>
              </a:rPr>
              <a:t>still have an obligation </a:t>
            </a:r>
            <a:r>
              <a:rPr lang="en-US" sz="2800" dirty="0" smtClean="0">
                <a:solidFill>
                  <a:srgbClr val="004B8D"/>
                </a:solidFill>
              </a:rPr>
              <a:t>to </a:t>
            </a:r>
            <a:r>
              <a:rPr lang="en-US" sz="2800" dirty="0">
                <a:solidFill>
                  <a:srgbClr val="004B8D"/>
                </a:solidFill>
              </a:rPr>
              <a:t>re-evaluate </a:t>
            </a:r>
            <a:r>
              <a:rPr lang="en-US" sz="2800" dirty="0" smtClean="0">
                <a:solidFill>
                  <a:srgbClr val="004B8D"/>
                </a:solidFill>
              </a:rPr>
              <a:t>when the child’s three year re-evaluation date is due unless the parent and LEA agree to waive that requirement. </a:t>
            </a:r>
          </a:p>
          <a:p>
            <a:pPr lvl="0"/>
            <a:r>
              <a:rPr lang="en-US" sz="2800" dirty="0" smtClean="0">
                <a:solidFill>
                  <a:srgbClr val="004B8D"/>
                </a:solidFill>
              </a:rPr>
              <a:t>We have an obligation to include these parents </a:t>
            </a:r>
            <a:r>
              <a:rPr lang="en-US" sz="2800" dirty="0">
                <a:solidFill>
                  <a:srgbClr val="004B8D"/>
                </a:solidFill>
              </a:rPr>
              <a:t>in the Consultation Meetings we hold with other private/parochial schools in our district </a:t>
            </a:r>
            <a:r>
              <a:rPr lang="en-US" sz="2800" dirty="0" smtClean="0">
                <a:solidFill>
                  <a:srgbClr val="004B8D"/>
                </a:solidFill>
              </a:rPr>
              <a:t>boundaries.</a:t>
            </a:r>
          </a:p>
          <a:p>
            <a:pPr lvl="0"/>
            <a:r>
              <a:rPr lang="en-US" sz="2800" dirty="0">
                <a:solidFill>
                  <a:srgbClr val="004B8D"/>
                </a:solidFill>
              </a:rPr>
              <a:t>Home schooled students residing in your district boundaries who qualify under IDEA must </a:t>
            </a:r>
            <a:r>
              <a:rPr lang="en-US" sz="2800" dirty="0" smtClean="0">
                <a:solidFill>
                  <a:srgbClr val="004B8D"/>
                </a:solidFill>
              </a:rPr>
              <a:t>still be </a:t>
            </a:r>
            <a:r>
              <a:rPr lang="en-US" sz="2800" dirty="0">
                <a:solidFill>
                  <a:srgbClr val="004B8D"/>
                </a:solidFill>
              </a:rPr>
              <a:t>reported on the IDEA Part B FER.</a:t>
            </a:r>
            <a:endParaRPr lang="en-US" sz="2800" dirty="0">
              <a:solidFill>
                <a:srgbClr val="004B8D"/>
              </a:solidFill>
            </a:endParaRPr>
          </a:p>
          <a:p>
            <a:endParaRPr lang="en-US" dirty="0"/>
          </a:p>
        </p:txBody>
      </p:sp>
      <p:sp>
        <p:nvSpPr>
          <p:cNvPr id="3" name="Title 2"/>
          <p:cNvSpPr>
            <a:spLocks noGrp="1"/>
          </p:cNvSpPr>
          <p:nvPr>
            <p:ph type="title"/>
          </p:nvPr>
        </p:nvSpPr>
        <p:spPr>
          <a:xfrm>
            <a:off x="203200" y="593785"/>
            <a:ext cx="11785600" cy="1066800"/>
          </a:xfrm>
        </p:spPr>
        <p:txBody>
          <a:bodyPr>
            <a:normAutofit/>
          </a:bodyPr>
          <a:lstStyle/>
          <a:p>
            <a:r>
              <a:rPr lang="en-US" sz="4000" dirty="0" smtClean="0"/>
              <a:t>What if parents decline services?</a:t>
            </a:r>
            <a:endParaRPr lang="en-US" sz="4000" dirty="0"/>
          </a:p>
        </p:txBody>
      </p:sp>
      <p:pic>
        <p:nvPicPr>
          <p:cNvPr id="4" name="Picture 3"/>
          <p:cNvPicPr>
            <a:picLocks noChangeAspect="1"/>
          </p:cNvPicPr>
          <p:nvPr/>
        </p:nvPicPr>
        <p:blipFill>
          <a:blip r:embed="rId2"/>
          <a:stretch>
            <a:fillRect/>
          </a:stretch>
        </p:blipFill>
        <p:spPr>
          <a:xfrm>
            <a:off x="1433146" y="5487321"/>
            <a:ext cx="9478717" cy="977577"/>
          </a:xfrm>
          <a:prstGeom prst="rect">
            <a:avLst/>
          </a:prstGeom>
        </p:spPr>
      </p:pic>
    </p:spTree>
    <p:extLst>
      <p:ext uri="{BB962C8B-B14F-4D97-AF65-F5344CB8AC3E}">
        <p14:creationId xmlns:p14="http://schemas.microsoft.com/office/powerpoint/2010/main" val="331559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7500" lnSpcReduction="20000"/>
          </a:bodyPr>
          <a:lstStyle/>
          <a:p>
            <a:r>
              <a:rPr lang="en-US" sz="3100" dirty="0"/>
              <a:t>A child aged three through five who is enrolled by his or her parents in a private preschool or facility that </a:t>
            </a:r>
            <a:r>
              <a:rPr lang="en-US" sz="3100" b="1" i="1" dirty="0"/>
              <a:t>does not meet</a:t>
            </a:r>
            <a:r>
              <a:rPr lang="en-US" sz="3100" dirty="0"/>
              <a:t> the State’s definition of </a:t>
            </a:r>
            <a:r>
              <a:rPr lang="en-US" sz="3100" i="1" dirty="0"/>
              <a:t>elementary schoo</a:t>
            </a:r>
            <a:r>
              <a:rPr lang="en-US" sz="3100" dirty="0"/>
              <a:t>l </a:t>
            </a:r>
            <a:r>
              <a:rPr lang="en-US" sz="3100" b="1" i="1" dirty="0"/>
              <a:t>would not</a:t>
            </a:r>
            <a:r>
              <a:rPr lang="en-US" sz="3100" dirty="0"/>
              <a:t> be considered a parentally-placed private school child with a disability under IDEA and </a:t>
            </a:r>
            <a:r>
              <a:rPr lang="en-US" sz="3100" b="1" i="1" dirty="0"/>
              <a:t>would not</a:t>
            </a:r>
            <a:r>
              <a:rPr lang="en-US" sz="3100" dirty="0"/>
              <a:t> be eligible to be considered for </a:t>
            </a:r>
            <a:r>
              <a:rPr lang="en-US" sz="3100" dirty="0" smtClean="0"/>
              <a:t>proportionate share </a:t>
            </a:r>
            <a:r>
              <a:rPr lang="en-US" sz="3100" dirty="0"/>
              <a:t>services. </a:t>
            </a:r>
            <a:endParaRPr lang="en-US" sz="3100" dirty="0" smtClean="0"/>
          </a:p>
          <a:p>
            <a:r>
              <a:rPr lang="en-US" sz="3100" dirty="0"/>
              <a:t>However, children aged three through five with disabilities who are enrolled by their parents in a private preschool or facility that </a:t>
            </a:r>
            <a:r>
              <a:rPr lang="en-US" sz="3100" b="1" i="1" dirty="0"/>
              <a:t>meets</a:t>
            </a:r>
            <a:r>
              <a:rPr lang="en-US" sz="3100" dirty="0"/>
              <a:t> the State’s definition of an </a:t>
            </a:r>
            <a:r>
              <a:rPr lang="en-US" sz="3100" i="1" dirty="0"/>
              <a:t>elementary school</a:t>
            </a:r>
            <a:r>
              <a:rPr lang="en-US" sz="3100" dirty="0"/>
              <a:t> </a:t>
            </a:r>
            <a:r>
              <a:rPr lang="en-US" sz="3100" b="1" i="1" dirty="0"/>
              <a:t>would be</a:t>
            </a:r>
            <a:r>
              <a:rPr lang="en-US" sz="3100" dirty="0"/>
              <a:t> considered </a:t>
            </a:r>
            <a:r>
              <a:rPr lang="en-US" sz="3100" dirty="0" smtClean="0"/>
              <a:t>parentally placed </a:t>
            </a:r>
            <a:r>
              <a:rPr lang="en-US" sz="3100" dirty="0"/>
              <a:t>and the equitable participation provisions would apply. </a:t>
            </a:r>
            <a:endParaRPr lang="en-US" sz="3100" dirty="0" smtClean="0"/>
          </a:p>
          <a:p>
            <a:r>
              <a:rPr lang="en-US" sz="3100" dirty="0"/>
              <a:t>Children who are kindergarten age eligible whose parents chose to home-school are also eligible for services under the equitable participation provision for which proportionate share funds are expended.  </a:t>
            </a:r>
          </a:p>
          <a:p>
            <a:pPr marL="150279" indent="0">
              <a:buNone/>
            </a:pPr>
            <a:r>
              <a:rPr lang="en-US" sz="3100" dirty="0"/>
              <a:t> </a:t>
            </a:r>
          </a:p>
          <a:p>
            <a:pPr marL="150279" indent="0">
              <a:buNone/>
            </a:pPr>
            <a:r>
              <a:rPr lang="en-US" sz="3000" dirty="0" smtClean="0"/>
              <a:t> </a:t>
            </a:r>
            <a:endParaRPr lang="en-US" sz="3000" dirty="0"/>
          </a:p>
          <a:p>
            <a:endParaRPr lang="en-US" sz="3000" dirty="0"/>
          </a:p>
        </p:txBody>
      </p:sp>
      <p:sp>
        <p:nvSpPr>
          <p:cNvPr id="3" name="Title 2"/>
          <p:cNvSpPr>
            <a:spLocks noGrp="1"/>
          </p:cNvSpPr>
          <p:nvPr>
            <p:ph type="title"/>
          </p:nvPr>
        </p:nvSpPr>
        <p:spPr/>
        <p:txBody>
          <a:bodyPr/>
          <a:lstStyle/>
          <a:p>
            <a:r>
              <a:rPr lang="en-US" dirty="0" smtClean="0"/>
              <a:t>What about ECSE students?</a:t>
            </a:r>
            <a:endParaRPr lang="en-US" dirty="0"/>
          </a:p>
        </p:txBody>
      </p:sp>
    </p:spTree>
    <p:extLst>
      <p:ext uri="{BB962C8B-B14F-4D97-AF65-F5344CB8AC3E}">
        <p14:creationId xmlns:p14="http://schemas.microsoft.com/office/powerpoint/2010/main" val="254410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20000"/>
          </a:bodyPr>
          <a:lstStyle/>
          <a:p>
            <a:r>
              <a:rPr lang="en-US" sz="3300" dirty="0"/>
              <a:t>Additional resources can be found at the following sites: </a:t>
            </a:r>
            <a:r>
              <a:rPr lang="en-US" sz="3300" b="1" u="sng" dirty="0">
                <a:hlinkClick r:id="rId2"/>
              </a:rPr>
              <a:t>https://dese.mo.gov/media/pdf/proportionate-share-faqs</a:t>
            </a:r>
            <a:r>
              <a:rPr lang="en-US" sz="3300" b="1" dirty="0">
                <a:hlinkClick r:id="rId2"/>
              </a:rPr>
              <a:t> </a:t>
            </a:r>
            <a:r>
              <a:rPr lang="en-US" sz="3300" b="1" u="sng" dirty="0">
                <a:hlinkClick r:id="rId3"/>
              </a:rPr>
              <a:t>https://dese.mo.gov/media/pdf/osep-private-school-qas</a:t>
            </a:r>
            <a:r>
              <a:rPr lang="en-US" sz="3300" b="1" dirty="0">
                <a:hlinkClick r:id="rId3"/>
              </a:rPr>
              <a:t> </a:t>
            </a:r>
            <a:endParaRPr lang="en-US" sz="3300" b="1" dirty="0" smtClean="0"/>
          </a:p>
          <a:p>
            <a:pPr marL="150279" indent="0">
              <a:buNone/>
            </a:pPr>
            <a:r>
              <a:rPr lang="en-US" sz="3300" b="1" dirty="0"/>
              <a:t>     </a:t>
            </a:r>
            <a:r>
              <a:rPr lang="en-US" sz="3300" b="1" dirty="0">
                <a:hlinkClick r:id="rId4"/>
              </a:rPr>
              <a:t>https://</a:t>
            </a:r>
            <a:r>
              <a:rPr lang="en-US" sz="3300" b="1" dirty="0" smtClean="0">
                <a:hlinkClick r:id="rId4"/>
              </a:rPr>
              <a:t>dese.mo.gov/financial-admin-services/special-education-finance/part-b-proportionate-share</a:t>
            </a:r>
            <a:endParaRPr lang="en-US" sz="3300" b="1" dirty="0" smtClean="0"/>
          </a:p>
          <a:p>
            <a:pPr marL="150279" indent="0">
              <a:buNone/>
            </a:pPr>
            <a:endParaRPr lang="en-US" sz="3300" b="1" dirty="0"/>
          </a:p>
          <a:p>
            <a:r>
              <a:rPr lang="en-US" sz="3300" dirty="0"/>
              <a:t>While the following guidance document from the United States Department of Education is still in its proposed version, it does offer helpful guidance on this topic. </a:t>
            </a:r>
          </a:p>
          <a:p>
            <a:pPr marL="150279" indent="0" algn="ctr">
              <a:buNone/>
            </a:pPr>
            <a:r>
              <a:rPr lang="en-US" sz="3300" b="1" u="sng" dirty="0" smtClean="0">
                <a:hlinkClick r:id="rId5"/>
              </a:rPr>
              <a:t>https</a:t>
            </a:r>
            <a:r>
              <a:rPr lang="en-US" sz="3300" b="1" u="sng" dirty="0">
                <a:hlinkClick r:id="rId5"/>
              </a:rPr>
              <a:t>://sites.ed.gov/idea/</a:t>
            </a:r>
            <a:r>
              <a:rPr lang="en-US" sz="3300" b="1" dirty="0">
                <a:hlinkClick r:id="rId5"/>
              </a:rPr>
              <a:t> </a:t>
            </a:r>
            <a:r>
              <a:rPr lang="en-US" sz="3300" b="1" u="sng" dirty="0">
                <a:hlinkClick r:id="rId5"/>
              </a:rPr>
              <a:t>idea-files/q-and-a-children-with-disabilities-private-schools-parentally-placed</a:t>
            </a:r>
            <a:r>
              <a:rPr lang="en-US" b="1" u="sng" dirty="0">
                <a:hlinkClick r:id="rId5"/>
              </a:rPr>
              <a:t>/</a:t>
            </a: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85714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s - Handwriting image"/>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781300" y="2159000"/>
            <a:ext cx="6629400" cy="44196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0434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105" y="1225884"/>
            <a:ext cx="7620000" cy="1828800"/>
          </a:xfrm>
        </p:spPr>
        <p:txBody>
          <a:bodyPr>
            <a:normAutofit fontScale="90000"/>
          </a:bodyPr>
          <a:lstStyle/>
          <a:p>
            <a:r>
              <a:rPr lang="en-US" dirty="0" smtClean="0"/>
              <a:t> </a:t>
            </a:r>
            <a:br>
              <a:rPr lang="en-US" dirty="0" smtClean="0"/>
            </a:br>
            <a:r>
              <a:rPr lang="en-US" dirty="0" smtClean="0"/>
              <a:t>Serving Parentally Placed Private School Students</a:t>
            </a:r>
            <a:endParaRPr lang="en-US" dirty="0"/>
          </a:p>
        </p:txBody>
      </p:sp>
      <p:sp>
        <p:nvSpPr>
          <p:cNvPr id="3" name="Text Placeholder 2"/>
          <p:cNvSpPr>
            <a:spLocks noGrp="1"/>
          </p:cNvSpPr>
          <p:nvPr>
            <p:ph type="body" sz="quarter" idx="10"/>
          </p:nvPr>
        </p:nvSpPr>
        <p:spPr>
          <a:xfrm>
            <a:off x="0" y="3918285"/>
            <a:ext cx="3307347" cy="457200"/>
          </a:xfrm>
        </p:spPr>
        <p:txBody>
          <a:bodyPr/>
          <a:lstStyle/>
          <a:p>
            <a:r>
              <a:rPr lang="en-US" dirty="0" smtClean="0"/>
              <a:t>September 23, 2021</a:t>
            </a:r>
            <a:endParaRPr lang="en-US" dirty="0"/>
          </a:p>
        </p:txBody>
      </p:sp>
      <p:sp>
        <p:nvSpPr>
          <p:cNvPr id="4" name="Text Placeholder 3"/>
          <p:cNvSpPr>
            <a:spLocks noGrp="1"/>
          </p:cNvSpPr>
          <p:nvPr>
            <p:ph type="body" sz="quarter" idx="11"/>
          </p:nvPr>
        </p:nvSpPr>
        <p:spPr>
          <a:xfrm>
            <a:off x="5296394" y="76200"/>
            <a:ext cx="6857505" cy="1467592"/>
          </a:xfrm>
        </p:spPr>
        <p:txBody>
          <a:bodyPr/>
          <a:lstStyle/>
          <a:p>
            <a:r>
              <a:rPr lang="en-US" dirty="0" smtClean="0"/>
              <a:t>Jeanne Rothermel</a:t>
            </a:r>
          </a:p>
          <a:p>
            <a:r>
              <a:rPr lang="en-US" dirty="0" smtClean="0"/>
              <a:t> Special Education Compliance Consultant</a:t>
            </a:r>
            <a:endParaRPr lang="en-US" dirty="0"/>
          </a:p>
        </p:txBody>
      </p:sp>
    </p:spTree>
    <p:extLst>
      <p:ext uri="{BB962C8B-B14F-4D97-AF65-F5344CB8AC3E}">
        <p14:creationId xmlns:p14="http://schemas.microsoft.com/office/powerpoint/2010/main" val="428370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03200" y="3502968"/>
            <a:ext cx="11684000" cy="1323439"/>
          </a:xfrm>
        </p:spPr>
        <p:txBody>
          <a:bodyPr/>
          <a:lstStyle/>
          <a:p>
            <a:r>
              <a:rPr lang="en-US" sz="4000" dirty="0" smtClean="0"/>
              <a:t>Please use the Myth of the Month for September 2021 as a companion to this presentation.</a:t>
            </a:r>
            <a:endParaRPr lang="en-US" sz="4000" dirty="0"/>
          </a:p>
        </p:txBody>
      </p:sp>
    </p:spTree>
    <p:extLst>
      <p:ext uri="{BB962C8B-B14F-4D97-AF65-F5344CB8AC3E}">
        <p14:creationId xmlns:p14="http://schemas.microsoft.com/office/powerpoint/2010/main" val="43210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150279" indent="0">
              <a:buNone/>
            </a:pPr>
            <a:r>
              <a:rPr lang="en-US" sz="2800" dirty="0"/>
              <a:t>The IDEA Part B regulations define parentally-placed private school children with disabilities as </a:t>
            </a:r>
            <a:r>
              <a:rPr lang="en-US" sz="2800" b="1" dirty="0"/>
              <a:t>children with disabilities enrolled by their parents in private, including religious, schools or facilities that meet the definition of elementary school </a:t>
            </a:r>
            <a:r>
              <a:rPr lang="en-US" sz="2800" dirty="0"/>
              <a:t>in 34 C.F.R. § 300.13 </a:t>
            </a:r>
            <a:r>
              <a:rPr lang="en-US" sz="2800" b="1" dirty="0"/>
              <a:t>or secondary school </a:t>
            </a:r>
            <a:r>
              <a:rPr lang="en-US" sz="2800" dirty="0"/>
              <a:t>in 34 C.F.R. § 300.36. </a:t>
            </a:r>
            <a:endParaRPr lang="en-US" sz="2800" dirty="0" smtClean="0"/>
          </a:p>
          <a:p>
            <a:pPr marL="150279" indent="0">
              <a:buNone/>
            </a:pPr>
            <a:endParaRPr lang="en-US" sz="2800" dirty="0"/>
          </a:p>
          <a:p>
            <a:pPr marL="150279" indent="0">
              <a:buNone/>
            </a:pPr>
            <a:r>
              <a:rPr lang="en-US" sz="2800" dirty="0" smtClean="0"/>
              <a:t>In MO, this includes home-schooled students.</a:t>
            </a:r>
            <a:endParaRPr lang="en-US" sz="2800" dirty="0"/>
          </a:p>
        </p:txBody>
      </p:sp>
      <p:sp>
        <p:nvSpPr>
          <p:cNvPr id="2" name="Title 1"/>
          <p:cNvSpPr>
            <a:spLocks noGrp="1"/>
          </p:cNvSpPr>
          <p:nvPr>
            <p:ph type="title"/>
          </p:nvPr>
        </p:nvSpPr>
        <p:spPr/>
        <p:txBody>
          <a:bodyPr>
            <a:noAutofit/>
          </a:bodyPr>
          <a:lstStyle/>
          <a:p>
            <a:r>
              <a:rPr lang="en-US" sz="4000" dirty="0" smtClean="0"/>
              <a:t>Who are Parentally Placed </a:t>
            </a:r>
            <a:br>
              <a:rPr lang="en-US" sz="4000" dirty="0" smtClean="0"/>
            </a:br>
            <a:r>
              <a:rPr lang="en-US" sz="4000" dirty="0" smtClean="0"/>
              <a:t>Private School Students? </a:t>
            </a:r>
            <a:endParaRPr lang="en-US" sz="4000" dirty="0"/>
          </a:p>
        </p:txBody>
      </p:sp>
    </p:spTree>
    <p:extLst>
      <p:ext uri="{BB962C8B-B14F-4D97-AF65-F5344CB8AC3E}">
        <p14:creationId xmlns:p14="http://schemas.microsoft.com/office/powerpoint/2010/main" val="52860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2800" dirty="0" smtClean="0"/>
              <a:t>We have an obligation to offer to provide services.</a:t>
            </a:r>
          </a:p>
          <a:p>
            <a:r>
              <a:rPr lang="en-US" sz="2800" dirty="0"/>
              <a:t>We cannot tell parents they have to revoke their special </a:t>
            </a:r>
            <a:r>
              <a:rPr lang="en-US" sz="2800" dirty="0" smtClean="0"/>
              <a:t>education </a:t>
            </a:r>
            <a:r>
              <a:rPr lang="en-US" sz="2800" dirty="0"/>
              <a:t>services if they choose to </a:t>
            </a:r>
            <a:r>
              <a:rPr lang="en-US" sz="2800" dirty="0" smtClean="0"/>
              <a:t>home school</a:t>
            </a:r>
            <a:r>
              <a:rPr lang="en-US" sz="2800" dirty="0"/>
              <a:t>.</a:t>
            </a:r>
          </a:p>
          <a:p>
            <a:r>
              <a:rPr lang="en-US" sz="2800" dirty="0" smtClean="0"/>
              <a:t>We have a Child Find obligation to any child living within our district boundaries.</a:t>
            </a:r>
          </a:p>
        </p:txBody>
      </p:sp>
      <p:sp>
        <p:nvSpPr>
          <p:cNvPr id="3" name="Title 2"/>
          <p:cNvSpPr>
            <a:spLocks noGrp="1"/>
          </p:cNvSpPr>
          <p:nvPr>
            <p:ph type="title"/>
          </p:nvPr>
        </p:nvSpPr>
        <p:spPr/>
        <p:txBody>
          <a:bodyPr>
            <a:noAutofit/>
          </a:bodyPr>
          <a:lstStyle/>
          <a:p>
            <a:r>
              <a:rPr lang="en-US" sz="4000" dirty="0" smtClean="0"/>
              <a:t>Let’s talk about </a:t>
            </a:r>
            <a:br>
              <a:rPr lang="en-US" sz="4000" dirty="0" smtClean="0"/>
            </a:br>
            <a:r>
              <a:rPr lang="en-US" sz="4000" dirty="0" smtClean="0"/>
              <a:t>home </a:t>
            </a:r>
            <a:r>
              <a:rPr lang="en-US" sz="4000" dirty="0"/>
              <a:t>s</a:t>
            </a:r>
            <a:r>
              <a:rPr lang="en-US" sz="4000" dirty="0" smtClean="0"/>
              <a:t>chooled </a:t>
            </a:r>
            <a:r>
              <a:rPr lang="en-US" sz="4000" dirty="0"/>
              <a:t>s</a:t>
            </a:r>
            <a:r>
              <a:rPr lang="en-US" sz="4000" dirty="0" smtClean="0"/>
              <a:t>tudents</a:t>
            </a:r>
            <a:endParaRPr lang="en-US" sz="4000" dirty="0"/>
          </a:p>
        </p:txBody>
      </p:sp>
    </p:spTree>
    <p:extLst>
      <p:ext uri="{BB962C8B-B14F-4D97-AF65-F5344CB8AC3E}">
        <p14:creationId xmlns:p14="http://schemas.microsoft.com/office/powerpoint/2010/main" val="43011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2800" dirty="0" smtClean="0"/>
              <a:t>Even without any prop share funds, you have a Child Find obligation.  Proportionate Share funds are not available for Child Find purposes. </a:t>
            </a:r>
          </a:p>
          <a:p>
            <a:r>
              <a:rPr lang="en-US" sz="2800" dirty="0" smtClean="0"/>
              <a:t>Without current funds, you are not obligated to serve these students</a:t>
            </a:r>
          </a:p>
          <a:p>
            <a:r>
              <a:rPr lang="en-US" sz="2800" dirty="0" smtClean="0"/>
              <a:t>Nothing precludes an LEA from using state/local funds to serve these students</a:t>
            </a:r>
          </a:p>
          <a:p>
            <a:r>
              <a:rPr lang="en-US" sz="2800" dirty="0"/>
              <a:t>Home schooled students residing in your district boundaries who qualify under IDEA must be reported on the IDEA Part B </a:t>
            </a:r>
            <a:r>
              <a:rPr lang="en-US" sz="2800" dirty="0" smtClean="0"/>
              <a:t>FER.</a:t>
            </a:r>
            <a:endParaRPr lang="en-US" sz="2800" dirty="0"/>
          </a:p>
        </p:txBody>
      </p:sp>
      <p:sp>
        <p:nvSpPr>
          <p:cNvPr id="3" name="Title 2"/>
          <p:cNvSpPr>
            <a:spLocks noGrp="1"/>
          </p:cNvSpPr>
          <p:nvPr>
            <p:ph type="title"/>
          </p:nvPr>
        </p:nvSpPr>
        <p:spPr/>
        <p:txBody>
          <a:bodyPr>
            <a:noAutofit/>
          </a:bodyPr>
          <a:lstStyle/>
          <a:p>
            <a:r>
              <a:rPr lang="en-US" sz="4000" dirty="0" smtClean="0"/>
              <a:t>What if we have no proportionate share funds but have home schooled students?</a:t>
            </a:r>
            <a:endParaRPr lang="en-US" sz="4000" dirty="0"/>
          </a:p>
        </p:txBody>
      </p:sp>
    </p:spTree>
    <p:extLst>
      <p:ext uri="{BB962C8B-B14F-4D97-AF65-F5344CB8AC3E}">
        <p14:creationId xmlns:p14="http://schemas.microsoft.com/office/powerpoint/2010/main" val="238559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2800" dirty="0" smtClean="0"/>
              <a:t>Students whose parents have enrolled them in a private, </a:t>
            </a:r>
            <a:r>
              <a:rPr lang="en-US" sz="2800" b="1" dirty="0" smtClean="0"/>
              <a:t>not-for-profit </a:t>
            </a:r>
            <a:r>
              <a:rPr lang="en-US" sz="2800" dirty="0" smtClean="0"/>
              <a:t>virtual school program do have rights to proportionate share services.</a:t>
            </a:r>
          </a:p>
          <a:p>
            <a:r>
              <a:rPr lang="en-US" sz="2800" dirty="0" smtClean="0"/>
              <a:t>The responsible party is the school district where the private, </a:t>
            </a:r>
            <a:r>
              <a:rPr lang="en-US" sz="2800" b="1" dirty="0" smtClean="0"/>
              <a:t>not-for-profit </a:t>
            </a:r>
            <a:r>
              <a:rPr lang="en-US" sz="2800" dirty="0" smtClean="0"/>
              <a:t>virtual school is located.</a:t>
            </a:r>
          </a:p>
          <a:p>
            <a:r>
              <a:rPr lang="en-US" sz="2800" dirty="0" smtClean="0"/>
              <a:t>This is true even if the child lives in another district or state.</a:t>
            </a:r>
          </a:p>
          <a:p>
            <a:r>
              <a:rPr lang="en-US" sz="2800" dirty="0" smtClean="0"/>
              <a:t>This is different from kids who are enrolled in your own district virtual programs or in a virtual program through MOCAP.</a:t>
            </a:r>
            <a:endParaRPr lang="en-US" sz="2800" dirty="0"/>
          </a:p>
        </p:txBody>
      </p:sp>
      <p:sp>
        <p:nvSpPr>
          <p:cNvPr id="3" name="Title 2"/>
          <p:cNvSpPr>
            <a:spLocks noGrp="1"/>
          </p:cNvSpPr>
          <p:nvPr>
            <p:ph type="title"/>
          </p:nvPr>
        </p:nvSpPr>
        <p:spPr/>
        <p:txBody>
          <a:bodyPr>
            <a:noAutofit/>
          </a:bodyPr>
          <a:lstStyle/>
          <a:p>
            <a:r>
              <a:rPr lang="en-US" sz="3200" dirty="0" smtClean="0"/>
              <a:t>Can home schooled students using virtual private school programs receive services with proportionate share funds and who provides those?</a:t>
            </a:r>
            <a:endParaRPr lang="en-US" sz="3200" dirty="0"/>
          </a:p>
        </p:txBody>
      </p:sp>
    </p:spTree>
    <p:extLst>
      <p:ext uri="{BB962C8B-B14F-4D97-AF65-F5344CB8AC3E}">
        <p14:creationId xmlns:p14="http://schemas.microsoft.com/office/powerpoint/2010/main" val="364738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20000"/>
          </a:bodyPr>
          <a:lstStyle/>
          <a:p>
            <a:r>
              <a:rPr lang="en-US" sz="2800" dirty="0" smtClean="0"/>
              <a:t>LEA’s are required to meet with representatives from the private/parochial schools, including persons representing the parents of private/parochial schooled student and parents of home-schooled students, </a:t>
            </a:r>
            <a:r>
              <a:rPr lang="en-US" sz="2800" b="1" dirty="0" smtClean="0"/>
              <a:t>in an on-going way</a:t>
            </a:r>
            <a:r>
              <a:rPr lang="en-US" sz="2800" dirty="0" smtClean="0"/>
              <a:t> to determine the following things:</a:t>
            </a:r>
          </a:p>
          <a:p>
            <a:pPr lvl="1"/>
            <a:r>
              <a:rPr lang="en-US" sz="2800" dirty="0" smtClean="0"/>
              <a:t>The Child Find process</a:t>
            </a:r>
          </a:p>
          <a:p>
            <a:pPr lvl="1"/>
            <a:r>
              <a:rPr lang="en-US" sz="2800" dirty="0" smtClean="0"/>
              <a:t>The amount of proportionate share funds available</a:t>
            </a:r>
          </a:p>
          <a:p>
            <a:pPr lvl="1"/>
            <a:r>
              <a:rPr lang="en-US" sz="2800" dirty="0" smtClean="0"/>
              <a:t>How often consultation will occur and for what reasons</a:t>
            </a:r>
          </a:p>
          <a:p>
            <a:pPr lvl="1"/>
            <a:r>
              <a:rPr lang="en-US" sz="2800" dirty="0" smtClean="0"/>
              <a:t>The design and provision of special education and related services (when, where, by whom) to be provided that year (including transportation, school shutdown provisions, technology and materials to be provided)</a:t>
            </a:r>
          </a:p>
          <a:p>
            <a:pPr lvl="1"/>
            <a:r>
              <a:rPr lang="en-US" sz="2800" dirty="0" smtClean="0"/>
              <a:t>How funds will be re-allocated if they run low and what happens if they run out</a:t>
            </a:r>
          </a:p>
          <a:p>
            <a:pPr lvl="1"/>
            <a:r>
              <a:rPr lang="en-US" sz="2800" dirty="0" smtClean="0"/>
              <a:t>Written explanation regarding those services </a:t>
            </a:r>
          </a:p>
          <a:p>
            <a:pPr lvl="1"/>
            <a:endParaRPr lang="en-US" sz="2800" dirty="0"/>
          </a:p>
        </p:txBody>
      </p:sp>
      <p:sp>
        <p:nvSpPr>
          <p:cNvPr id="3" name="Title 2"/>
          <p:cNvSpPr>
            <a:spLocks noGrp="1"/>
          </p:cNvSpPr>
          <p:nvPr>
            <p:ph type="title"/>
          </p:nvPr>
        </p:nvSpPr>
        <p:spPr/>
        <p:txBody>
          <a:bodyPr>
            <a:normAutofit/>
          </a:bodyPr>
          <a:lstStyle/>
          <a:p>
            <a:r>
              <a:rPr lang="en-US" sz="4000" dirty="0" smtClean="0"/>
              <a:t>What is a Consultation Meeting?</a:t>
            </a:r>
            <a:endParaRPr lang="en-US" sz="4000" dirty="0"/>
          </a:p>
        </p:txBody>
      </p:sp>
    </p:spTree>
    <p:extLst>
      <p:ext uri="{BB962C8B-B14F-4D97-AF65-F5344CB8AC3E}">
        <p14:creationId xmlns:p14="http://schemas.microsoft.com/office/powerpoint/2010/main" val="149152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10000"/>
          </a:bodyPr>
          <a:lstStyle/>
          <a:p>
            <a:r>
              <a:rPr lang="en-US" sz="3200" dirty="0" smtClean="0"/>
              <a:t>IDEA does not require LEA’s to spend the proportionate share funds solely on direct services.  How those funds will be used is decided at the consultation meeting based on funds available and local circumstances. It is not a unilateral decision by the LEA.</a:t>
            </a:r>
          </a:p>
          <a:p>
            <a:pPr lvl="1"/>
            <a:r>
              <a:rPr lang="en-US" sz="3200" dirty="0" smtClean="0"/>
              <a:t>Could be direct services</a:t>
            </a:r>
          </a:p>
          <a:p>
            <a:pPr lvl="1"/>
            <a:r>
              <a:rPr lang="en-US" sz="3200" dirty="0" smtClean="0"/>
              <a:t>Could be indirect services like consultation, equipment or materials, or training for private school teachers or other personnel.</a:t>
            </a:r>
          </a:p>
          <a:p>
            <a:pPr lvl="1"/>
            <a:r>
              <a:rPr lang="en-US" sz="3200" dirty="0" smtClean="0"/>
              <a:t>Could be a combination of both</a:t>
            </a:r>
          </a:p>
          <a:p>
            <a:r>
              <a:rPr lang="en-US" sz="3200" dirty="0" smtClean="0"/>
              <a:t>The LEA is the final decision maker in this process but those decisions have to be made after meaningful consultation with those involved.</a:t>
            </a:r>
          </a:p>
          <a:p>
            <a:pPr lvl="1"/>
            <a:endParaRPr lang="en-US" sz="3200" dirty="0"/>
          </a:p>
        </p:txBody>
      </p:sp>
      <p:sp>
        <p:nvSpPr>
          <p:cNvPr id="3" name="Title 2"/>
          <p:cNvSpPr>
            <a:spLocks noGrp="1"/>
          </p:cNvSpPr>
          <p:nvPr>
            <p:ph type="title"/>
          </p:nvPr>
        </p:nvSpPr>
        <p:spPr/>
        <p:txBody>
          <a:bodyPr>
            <a:noAutofit/>
          </a:bodyPr>
          <a:lstStyle/>
          <a:p>
            <a:r>
              <a:rPr lang="en-US" sz="4000" dirty="0" smtClean="0"/>
              <a:t>Are we only allowed to provide direct services with proportionate share money?</a:t>
            </a:r>
            <a:endParaRPr lang="en-US" sz="4000" dirty="0"/>
          </a:p>
        </p:txBody>
      </p:sp>
    </p:spTree>
    <p:extLst>
      <p:ext uri="{BB962C8B-B14F-4D97-AF65-F5344CB8AC3E}">
        <p14:creationId xmlns:p14="http://schemas.microsoft.com/office/powerpoint/2010/main" val="3662283259"/>
      </p:ext>
    </p:extLst>
  </p:cSld>
  <p:clrMapOvr>
    <a:masterClrMapping/>
  </p:clrMapOvr>
</p:sld>
</file>

<file path=ppt/theme/theme1.xml><?xml version="1.0" encoding="utf-8"?>
<a:theme xmlns:a="http://schemas.openxmlformats.org/drawingml/2006/main" name="DESE PPT Template 2017">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1082</Words>
  <Application>Microsoft Office PowerPoint</Application>
  <PresentationFormat>Widescreen</PresentationFormat>
  <Paragraphs>64</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Wingdings</vt:lpstr>
      <vt:lpstr>DESE PPT Template 2017</vt:lpstr>
      <vt:lpstr>Content Layouts</vt:lpstr>
      <vt:lpstr>Zoom Support Meeting Norms</vt:lpstr>
      <vt:lpstr>  Serving Parentally Placed Private School Students</vt:lpstr>
      <vt:lpstr>PowerPoint Presentation</vt:lpstr>
      <vt:lpstr>Who are Parentally Placed  Private School Students? </vt:lpstr>
      <vt:lpstr>Let’s talk about  home schooled students</vt:lpstr>
      <vt:lpstr>What if we have no proportionate share funds but have home schooled students?</vt:lpstr>
      <vt:lpstr>Can home schooled students using virtual private school programs receive services with proportionate share funds and who provides those?</vt:lpstr>
      <vt:lpstr>What is a Consultation Meeting?</vt:lpstr>
      <vt:lpstr>Are we only allowed to provide direct services with proportionate share money?</vt:lpstr>
      <vt:lpstr>What about transportation?</vt:lpstr>
      <vt:lpstr>What if parents decline services?</vt:lpstr>
      <vt:lpstr>What about ECSE students?</vt:lpstr>
      <vt:lpstr>Resources</vt:lpstr>
      <vt:lpstr>PowerPoint Presentation</vt:lpstr>
    </vt:vector>
  </TitlesOfParts>
  <Company>Education 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Parochial Proportionate Share</dc:title>
  <dc:creator>Jeanne Rothermel</dc:creator>
  <cp:lastModifiedBy>Welch, Dana</cp:lastModifiedBy>
  <cp:revision>21</cp:revision>
  <dcterms:created xsi:type="dcterms:W3CDTF">2021-09-22T21:15:00Z</dcterms:created>
  <dcterms:modified xsi:type="dcterms:W3CDTF">2021-11-23T15:36:34Z</dcterms:modified>
</cp:coreProperties>
</file>