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0zVnNjXySZA6anApsDR0mrPf+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0d0d4b5b7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10d0d4b5b75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Good Morning! Welcome to our presentation on today’s hot topic : Observations. I would like to introduce you to my partners in this presentation, Leasa Day from the South Central RPDC, Lynn Lynch from the Heart of MO RPDC  and Special Education Compliance Supervisor Stacie Holt from DESE.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894042b6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0894042b6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Before we dive deep into unpacking the Standards and Indicators, I did want to reference this amazing resource that has been created by our sped compliance department. </a:t>
            </a:r>
            <a:r>
              <a:rPr lang="en-US" sz="1100"/>
              <a:t>Please make sure that a narrative description of the observation is attached to the Golden Thread Observation Sheet. This form is not a complete observation; it is a tool that indicates the key components of what should be included in an observation. </a:t>
            </a:r>
            <a:endParaRPr/>
          </a:p>
        </p:txBody>
      </p:sp>
      <p:sp>
        <p:nvSpPr>
          <p:cNvPr id="176" name="Google Shape;176;g10894042b6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Observations of the child’s behavior should be across multiple environments when looking at the eligibility category of Autism. . I would like to see an observation during a structured and unstructured setting for someone suspected of Autism. This will allow me, the observer,</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 to is </a:t>
            </a:r>
            <a:r>
              <a:rPr lang="en-US"/>
              <a:t>disturbances in speech, language-cognitive development, non-verbal communication, the student’s capacity to relate appropriately to people, events and/or objects and the adverse effect on educational performance.</a:t>
            </a:r>
            <a:endParaRPr/>
          </a:p>
          <a:p>
            <a:pPr marL="0" lvl="0" indent="0" algn="l" rtl="0">
              <a:lnSpc>
                <a:spcPct val="100000"/>
              </a:lnSpc>
              <a:spcBef>
                <a:spcPts val="0"/>
              </a:spcBef>
              <a:spcAft>
                <a:spcPts val="0"/>
              </a:spcAft>
              <a:buSzPts val="1400"/>
              <a:buNone/>
            </a:pPr>
            <a:endParaRPr sz="85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sz="85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a:t>Structured Setting:</a:t>
            </a:r>
            <a:endParaRPr/>
          </a:p>
          <a:p>
            <a:pPr marL="0" lvl="0" indent="0" algn="l" rtl="0">
              <a:lnSpc>
                <a:spcPct val="100000"/>
              </a:lnSpc>
              <a:spcBef>
                <a:spcPts val="0"/>
              </a:spcBef>
              <a:spcAft>
                <a:spcPts val="0"/>
              </a:spcAft>
              <a:buSzPts val="1400"/>
              <a:buNone/>
            </a:pPr>
            <a:r>
              <a:rPr lang="en-US"/>
              <a:t>academic setting</a:t>
            </a:r>
            <a:endParaRPr sz="1100"/>
          </a:p>
          <a:p>
            <a:pPr marL="0" lvl="0" indent="0" algn="l" rtl="0">
              <a:lnSpc>
                <a:spcPct val="100000"/>
              </a:lnSpc>
              <a:spcBef>
                <a:spcPts val="0"/>
              </a:spcBef>
              <a:spcAft>
                <a:spcPts val="0"/>
              </a:spcAft>
              <a:buSzPts val="1400"/>
              <a:buNone/>
            </a:pPr>
            <a:r>
              <a:rPr lang="en-US" sz="1100"/>
              <a:t> art</a:t>
            </a:r>
            <a:endParaRPr sz="1100"/>
          </a:p>
          <a:p>
            <a:pPr marL="0" lvl="0" indent="0" algn="l" rtl="0">
              <a:lnSpc>
                <a:spcPct val="100000"/>
              </a:lnSpc>
              <a:spcBef>
                <a:spcPts val="0"/>
              </a:spcBef>
              <a:spcAft>
                <a:spcPts val="0"/>
              </a:spcAft>
              <a:buSzPts val="1400"/>
              <a:buNone/>
            </a:pPr>
            <a:r>
              <a:rPr lang="en-US" sz="1100"/>
              <a:t>music </a:t>
            </a:r>
            <a:endParaRPr sz="1100"/>
          </a:p>
          <a:p>
            <a:pPr marL="0" lvl="0" indent="0" algn="l" rtl="0">
              <a:lnSpc>
                <a:spcPct val="100000"/>
              </a:lnSpc>
              <a:spcBef>
                <a:spcPts val="0"/>
              </a:spcBef>
              <a:spcAft>
                <a:spcPts val="0"/>
              </a:spcAft>
              <a:buSzPts val="1400"/>
              <a:buNone/>
            </a:pPr>
            <a:r>
              <a:rPr lang="en-US" sz="1100"/>
              <a:t>PE classes. They still have structure, routines and expectations just like core academic classes.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Unstructured Setting</a:t>
            </a:r>
            <a:endParaRPr/>
          </a:p>
          <a:p>
            <a:pPr marL="457200" lvl="0" indent="-317500" algn="l" rtl="0">
              <a:lnSpc>
                <a:spcPct val="100000"/>
              </a:lnSpc>
              <a:spcBef>
                <a:spcPts val="0"/>
              </a:spcBef>
              <a:spcAft>
                <a:spcPts val="0"/>
              </a:spcAft>
              <a:buSzPts val="1400"/>
              <a:buChar char="●"/>
            </a:pPr>
            <a:r>
              <a:rPr lang="en-US"/>
              <a:t>Transition time</a:t>
            </a:r>
            <a:endParaRPr/>
          </a:p>
          <a:p>
            <a:pPr marL="457200" lvl="0" indent="-317500" algn="l" rtl="0">
              <a:lnSpc>
                <a:spcPct val="100000"/>
              </a:lnSpc>
              <a:spcBef>
                <a:spcPts val="0"/>
              </a:spcBef>
              <a:spcAft>
                <a:spcPts val="0"/>
              </a:spcAft>
              <a:buSzPts val="1400"/>
              <a:buChar char="●"/>
            </a:pPr>
            <a:r>
              <a:rPr lang="en-US"/>
              <a:t>Cafeteria </a:t>
            </a:r>
            <a:endParaRPr/>
          </a:p>
          <a:p>
            <a:pPr marL="457200" lvl="0" indent="-317500" algn="l" rtl="0">
              <a:lnSpc>
                <a:spcPct val="100000"/>
              </a:lnSpc>
              <a:spcBef>
                <a:spcPts val="0"/>
              </a:spcBef>
              <a:spcAft>
                <a:spcPts val="0"/>
              </a:spcAft>
              <a:buSzPts val="1400"/>
              <a:buChar char="●"/>
            </a:pPr>
            <a:r>
              <a:rPr lang="en-US"/>
              <a:t>Recess</a:t>
            </a:r>
            <a:endParaRPr/>
          </a:p>
          <a:p>
            <a:pPr marL="457200" lvl="0" indent="-317500" algn="l" rtl="0">
              <a:lnSpc>
                <a:spcPct val="100000"/>
              </a:lnSpc>
              <a:spcBef>
                <a:spcPts val="0"/>
              </a:spcBef>
              <a:spcAft>
                <a:spcPts val="0"/>
              </a:spcAft>
              <a:buSzPts val="1400"/>
              <a:buChar char="●"/>
            </a:pPr>
            <a:r>
              <a:rPr lang="en-US"/>
              <a:t>Library</a:t>
            </a:r>
            <a:endParaRPr/>
          </a:p>
          <a:p>
            <a:pPr marL="457200" lvl="0" indent="-317500" algn="l" rtl="0">
              <a:lnSpc>
                <a:spcPct val="100000"/>
              </a:lnSpc>
              <a:spcBef>
                <a:spcPts val="0"/>
              </a:spcBef>
              <a:spcAft>
                <a:spcPts val="0"/>
              </a:spcAft>
              <a:buSzPts val="1400"/>
              <a:buChar char="●"/>
            </a:pPr>
            <a:r>
              <a:rPr lang="en-US"/>
              <a:t>Bus</a:t>
            </a:r>
            <a:endParaRPr/>
          </a:p>
          <a:p>
            <a:pPr marL="457200" lvl="0" indent="-317500" algn="l" rtl="0">
              <a:lnSpc>
                <a:spcPct val="100000"/>
              </a:lnSpc>
              <a:spcBef>
                <a:spcPts val="0"/>
              </a:spcBef>
              <a:spcAft>
                <a:spcPts val="0"/>
              </a:spcAft>
              <a:buSzPts val="1400"/>
              <a:buChar char="●"/>
            </a:pPr>
            <a:r>
              <a:rPr lang="en-US"/>
              <a:t>Bathroom</a:t>
            </a:r>
            <a:endParaRPr/>
          </a:p>
        </p:txBody>
      </p:sp>
      <p:sp>
        <p:nvSpPr>
          <p:cNvPr id="182" name="Google Shape;18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fa7363727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fa7363727c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If a FBA has been completed for the student, and you know that the student displays inappropriate types of behavior or feelings, general pervasive mood of unhappiness or depression, use the FBA to locate where the child is displaying these and those would be the settings where we should observe the student. You may also want to observe the student in a place where these types of behaviors are not displayed, this may help with seeing the students strengths and weaknesses on the different emotional disturbance characteristics. </a:t>
            </a:r>
            <a:endParaRPr/>
          </a:p>
        </p:txBody>
      </p:sp>
      <p:sp>
        <p:nvSpPr>
          <p:cNvPr id="190" name="Google Shape;190;gfa7363727c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fa7363727c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fa7363727c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When we are looking at observations for ID, we need to gain information of the child's academic and functional performance in a variety of educational settings that supports the adverse educational impact. </a:t>
            </a:r>
            <a:endParaRPr/>
          </a:p>
          <a:p>
            <a:pPr marL="0" lvl="0" indent="0" algn="l" rtl="0">
              <a:spcBef>
                <a:spcPts val="0"/>
              </a:spcBef>
              <a:spcAft>
                <a:spcPts val="0"/>
              </a:spcAft>
              <a:buNone/>
            </a:pPr>
            <a:endParaRPr/>
          </a:p>
          <a:p>
            <a:pPr marL="0" lvl="0" indent="0" algn="l" rtl="0">
              <a:spcBef>
                <a:spcPts val="0"/>
              </a:spcBef>
              <a:spcAft>
                <a:spcPts val="0"/>
              </a:spcAft>
              <a:buNone/>
            </a:pPr>
            <a:r>
              <a:rPr lang="en-US"/>
              <a:t>Ask yourself:</a:t>
            </a:r>
            <a:endParaRPr/>
          </a:p>
          <a:p>
            <a:pPr marL="0" lvl="0" indent="0" algn="l" rtl="0">
              <a:spcBef>
                <a:spcPts val="0"/>
              </a:spcBef>
              <a:spcAft>
                <a:spcPts val="0"/>
              </a:spcAft>
              <a:buNone/>
            </a:pPr>
            <a:r>
              <a:rPr lang="en-US"/>
              <a:t>Can the child follow procedures of the classroom?</a:t>
            </a:r>
            <a:endParaRPr/>
          </a:p>
          <a:p>
            <a:pPr marL="0" lvl="0" indent="0" algn="l" rtl="0">
              <a:spcBef>
                <a:spcPts val="0"/>
              </a:spcBef>
              <a:spcAft>
                <a:spcPts val="0"/>
              </a:spcAft>
              <a:buNone/>
            </a:pPr>
            <a:r>
              <a:rPr lang="en-US"/>
              <a:t>Do they relate to their peers in an age appropriate way when having conversations?</a:t>
            </a:r>
            <a:endParaRPr/>
          </a:p>
          <a:p>
            <a:pPr marL="0" lvl="0" indent="0" algn="l" rtl="0">
              <a:spcBef>
                <a:spcPts val="0"/>
              </a:spcBef>
              <a:spcAft>
                <a:spcPts val="0"/>
              </a:spcAft>
              <a:buNone/>
            </a:pPr>
            <a:r>
              <a:rPr lang="en-US"/>
              <a:t>Are they able to navigate the halls at the same amount of independence as their peers?</a:t>
            </a:r>
            <a:endParaRPr/>
          </a:p>
          <a:p>
            <a:pPr marL="0" lvl="0" indent="0" algn="l" rtl="0">
              <a:spcBef>
                <a:spcPts val="0"/>
              </a:spcBef>
              <a:spcAft>
                <a:spcPts val="0"/>
              </a:spcAft>
              <a:buNone/>
            </a:pPr>
            <a:r>
              <a:rPr lang="en-US"/>
              <a:t>Are they able to take care of personal needs (bathroom, cafeteria, transition to bus, putting on jacket, etc..)</a:t>
            </a:r>
            <a:endParaRPr/>
          </a:p>
          <a:p>
            <a:pPr marL="0" lvl="0" indent="0" algn="l" rtl="0">
              <a:spcBef>
                <a:spcPts val="0"/>
              </a:spcBef>
              <a:spcAft>
                <a:spcPts val="0"/>
              </a:spcAft>
              <a:buNone/>
            </a:pPr>
            <a:endParaRPr/>
          </a:p>
        </p:txBody>
      </p:sp>
      <p:sp>
        <p:nvSpPr>
          <p:cNvPr id="198" name="Google Shape;198;gfa7363727c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a7363727c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fa7363727c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the observation we should see  student academic and functional performance completed in a variety of educational settings that supports the description of adverse impact. </a:t>
            </a:r>
            <a:endParaRPr/>
          </a:p>
          <a:p>
            <a:pPr marL="0" lvl="0" indent="0" algn="l" rtl="0">
              <a:spcBef>
                <a:spcPts val="0"/>
              </a:spcBef>
              <a:spcAft>
                <a:spcPts val="0"/>
              </a:spcAft>
              <a:buNone/>
            </a:pPr>
            <a:endParaRPr/>
          </a:p>
          <a:p>
            <a:pPr marL="0" lvl="0" indent="0" algn="l" rtl="0">
              <a:spcBef>
                <a:spcPts val="0"/>
              </a:spcBef>
              <a:spcAft>
                <a:spcPts val="0"/>
              </a:spcAft>
              <a:buNone/>
            </a:pPr>
            <a:r>
              <a:rPr lang="en-US"/>
              <a:t>Remember when we are looking at OHI we should be seeing behaviors in our observations of :</a:t>
            </a:r>
            <a:endParaRPr/>
          </a:p>
          <a:p>
            <a:pPr marL="0" lvl="0" indent="0" algn="l" rtl="0">
              <a:spcBef>
                <a:spcPts val="0"/>
              </a:spcBef>
              <a:spcAft>
                <a:spcPts val="0"/>
              </a:spcAft>
              <a:buNone/>
            </a:pPr>
            <a:endParaRPr/>
          </a:p>
          <a:p>
            <a:pPr marL="0" lvl="0" indent="0" algn="l" rtl="0">
              <a:spcBef>
                <a:spcPts val="0"/>
              </a:spcBef>
              <a:spcAft>
                <a:spcPts val="0"/>
              </a:spcAft>
              <a:buNone/>
            </a:pPr>
            <a:r>
              <a:rPr lang="en-US" b="1"/>
              <a:t>limited strength</a:t>
            </a:r>
            <a:r>
              <a:rPr lang="en-US"/>
              <a:t> (physical strength and energy and includes lack of endurance for fine and/or gross motor activities  e.g. poor trunk control, slouching, tires easily, muscular power). It also refers to a students</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 </a:t>
            </a:r>
            <a:r>
              <a:rPr lang="en-US"/>
              <a:t>mental stamina and how the student responds to stress/ pain</a:t>
            </a:r>
            <a:endParaRPr/>
          </a:p>
          <a:p>
            <a:pPr marL="0" lvl="0" indent="0" algn="l" rtl="0">
              <a:spcBef>
                <a:spcPts val="0"/>
              </a:spcBef>
              <a:spcAft>
                <a:spcPts val="0"/>
              </a:spcAft>
              <a:buNone/>
            </a:pPr>
            <a:endParaRPr/>
          </a:p>
          <a:p>
            <a:pPr marL="0" lvl="0" indent="0" algn="l" rtl="0">
              <a:spcBef>
                <a:spcPts val="0"/>
              </a:spcBef>
              <a:spcAft>
                <a:spcPts val="0"/>
              </a:spcAft>
              <a:buNone/>
            </a:pPr>
            <a:r>
              <a:rPr lang="en-US" b="1"/>
              <a:t>limited vitality</a:t>
            </a:r>
            <a:r>
              <a:rPr lang="en-US"/>
              <a:t> ( refers to the capacity for endurance including duration, intensity, and frequency over time. It takes into consideration the level of sustained energy/effort displayed by the student. )</a:t>
            </a:r>
            <a:endParaRPr/>
          </a:p>
          <a:p>
            <a:pPr marL="0" lvl="0" indent="0" algn="l" rtl="0">
              <a:spcBef>
                <a:spcPts val="0"/>
              </a:spcBef>
              <a:spcAft>
                <a:spcPts val="0"/>
              </a:spcAft>
              <a:buNone/>
            </a:pPr>
            <a:endParaRPr/>
          </a:p>
          <a:p>
            <a:pPr marL="0" lvl="0" indent="0" algn="l" rtl="0">
              <a:spcBef>
                <a:spcPts val="0"/>
              </a:spcBef>
              <a:spcAft>
                <a:spcPts val="0"/>
              </a:spcAft>
              <a:buNone/>
            </a:pPr>
            <a:r>
              <a:rPr lang="en-US" b="1"/>
              <a:t>Limited alertness</a:t>
            </a:r>
            <a:r>
              <a:rPr lang="en-US"/>
              <a:t> ( refers to the mental processing and the ability to think clearly. It includes the ability to manage/maintain attention and awareness including the ability to sustain focus. It also includes heightened alertness including being overly observant, watchful or “on guard” </a:t>
            </a:r>
            <a:endParaRPr/>
          </a:p>
        </p:txBody>
      </p:sp>
      <p:sp>
        <p:nvSpPr>
          <p:cNvPr id="205" name="Google Shape;205;gfa7363727c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fa7363727c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fa7363727c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Remember for Specific Learning Disabilities: You don’t have to have observations before and after… but you must have an observation.</a:t>
            </a:r>
            <a:endParaRPr/>
          </a:p>
          <a:p>
            <a:pPr marL="0" lvl="0" indent="0" algn="l" rtl="0">
              <a:spcBef>
                <a:spcPts val="0"/>
              </a:spcBef>
              <a:spcAft>
                <a:spcPts val="0"/>
              </a:spcAft>
              <a:buNone/>
            </a:pPr>
            <a:r>
              <a:rPr lang="en-US"/>
              <a:t>Most of time you will have to have an observation after the RED in the area(s) of difficulty. The academic achievement assessments and input from teachers and parents will help you identify the academic areas where the student is struggling. </a:t>
            </a:r>
            <a:endParaRPr/>
          </a:p>
        </p:txBody>
      </p:sp>
      <p:sp>
        <p:nvSpPr>
          <p:cNvPr id="212" name="Google Shape;212;gfa7363727c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04c73cb485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04c73cb485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Remember that we should note relevant behaviors during the observation related to the subcategory of SLD and the relationship of that behavior to the students academic functioning. </a:t>
            </a:r>
            <a:endParaRPr/>
          </a:p>
        </p:txBody>
      </p:sp>
      <p:sp>
        <p:nvSpPr>
          <p:cNvPr id="219" name="Google Shape;219;g104c73cb485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0d7f3ae958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0d7f3ae958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This is a graphic from Pennsylvania that has resonated to a lot of our districts about the important role observations play in SLD eligibility determinations. Tiffiney Smith, RPDC Sped Compliance Consultant shared this with me last week and I thought it was a great idea to share this with you all. It really ties in how observations are used to either “rule in” or “rule out” SLD.  It’s basically the “glue” that makes all of the other pieces of eligibility stick together…or not.</a:t>
            </a:r>
            <a:endParaRPr sz="1100"/>
          </a:p>
          <a:p>
            <a:pPr marL="0" lvl="0" indent="0" algn="l" rtl="0">
              <a:spcBef>
                <a:spcPts val="0"/>
              </a:spcBef>
              <a:spcAft>
                <a:spcPts val="0"/>
              </a:spcAft>
              <a:buNone/>
            </a:pPr>
            <a:endParaRPr/>
          </a:p>
        </p:txBody>
      </p:sp>
      <p:sp>
        <p:nvSpPr>
          <p:cNvPr id="226" name="Google Shape;226;g10d7f3ae958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04c73cb48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04c73cb485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document is in draft mode and is still a work in progress but we did want to show you an upcoming document that should help align your observations for specific learning disability. </a:t>
            </a:r>
            <a:endParaRPr/>
          </a:p>
        </p:txBody>
      </p:sp>
      <p:sp>
        <p:nvSpPr>
          <p:cNvPr id="234" name="Google Shape;234;g104c73cb485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04f8933ecf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04f8933ecf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1000"/>
              </a:spcAft>
              <a:buNone/>
            </a:pPr>
            <a:endParaRPr/>
          </a:p>
        </p:txBody>
      </p:sp>
      <p:sp>
        <p:nvSpPr>
          <p:cNvPr id="242" name="Google Shape;242;g104f8933ecf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0d0d4b5b7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0d0d4b5b75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Our audience norms will be the same as our last presentation. Please remember to be an active listener/participant and remain on mute. For today’s session there will be  NO questions answered live in the chat or during the training. Instead we will be compiling your questions from the chat and placing them into a Observation FAQ document that we can share with everyone at a later date. We do encourage questions being placed into the chat but please do not expect replies at this time. Provide contact information in case we need additional details to answer your question.</a:t>
            </a:r>
            <a:endParaRPr/>
          </a:p>
          <a:p>
            <a:pPr marL="0" lvl="0" indent="0" algn="l" rtl="0">
              <a:spcBef>
                <a:spcPts val="0"/>
              </a:spcBef>
              <a:spcAft>
                <a:spcPts val="0"/>
              </a:spcAft>
              <a:buNone/>
            </a:pPr>
            <a:endParaRPr/>
          </a:p>
          <a:p>
            <a:pPr marL="0" lvl="0" indent="0" algn="l" rtl="0">
              <a:spcBef>
                <a:spcPts val="0"/>
              </a:spcBef>
              <a:spcAft>
                <a:spcPts val="0"/>
              </a:spcAft>
              <a:buNone/>
            </a:pPr>
            <a:r>
              <a:rPr lang="en-US"/>
              <a:t>In this presentation we have lots of great links, please remember that this will be placed on the Special Education Directors resource page at a later time</a:t>
            </a:r>
            <a:endParaRPr/>
          </a:p>
        </p:txBody>
      </p:sp>
      <p:sp>
        <p:nvSpPr>
          <p:cNvPr id="122" name="Google Shape;122;g10d0d4b5b75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0d0d4b5b75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0d0d4b5b75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10d0d4b5b75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0b776f481d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0b776f481d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l" rtl="0">
              <a:lnSpc>
                <a:spcPct val="90000"/>
              </a:lnSpc>
              <a:spcBef>
                <a:spcPts val="0"/>
              </a:spcBef>
              <a:spcAft>
                <a:spcPts val="0"/>
              </a:spcAft>
              <a:buNone/>
            </a:pPr>
            <a:r>
              <a:rPr lang="en-US"/>
              <a:t>STACIE- In the first situation we called many people out for observations not documenting relative behaviors related to  subcategories for SLD.  For one particular student, they were found eligible in SLD for math problem solving and math calculations but the student was observed in a science classroom at a time when the lesson did not require students to use math skills.  </a:t>
            </a:r>
            <a:endParaRPr/>
          </a:p>
          <a:p>
            <a:pPr marL="457200" lvl="0" indent="0" algn="l" rtl="0">
              <a:lnSpc>
                <a:spcPct val="90000"/>
              </a:lnSpc>
              <a:spcBef>
                <a:spcPts val="0"/>
              </a:spcBef>
              <a:spcAft>
                <a:spcPts val="0"/>
              </a:spcAft>
              <a:buNone/>
            </a:pPr>
            <a:endParaRPr/>
          </a:p>
          <a:p>
            <a:pPr marL="457200" lvl="0" indent="0" algn="l" rtl="0">
              <a:lnSpc>
                <a:spcPct val="90000"/>
              </a:lnSpc>
              <a:spcBef>
                <a:spcPts val="0"/>
              </a:spcBef>
              <a:spcAft>
                <a:spcPts val="0"/>
              </a:spcAft>
              <a:buNone/>
            </a:pPr>
            <a:r>
              <a:rPr lang="en-US"/>
              <a:t>Another example of this is for a child found eligible with a specific learning disability in reading fluency. An observation was conducted in an ELA regular education classroom but the observer did not not document relevant behavior related to the subcategory of reading fluency and the relationship of that behavior to the child's academic functioning. In the observation, the evaluation report did not include any details describing how the student’s reading fluency skills impacted the student’s ability to complete ELA work. If the student had read the sentences aloud to the Title 1 teacher, the observer would have been able to observe and document how the reading fluency impacted the student’s ability to complete grade level work independently. Based on the reported observation, it is unclear that reading fluency is the specific reason the student could not complete her work without the help of the Title 1 reading teacher and therefore was called out of compliance. </a:t>
            </a:r>
            <a:endParaRPr/>
          </a:p>
          <a:p>
            <a:pPr marL="457200" lvl="0" indent="0" algn="l" rtl="0">
              <a:lnSpc>
                <a:spcPct val="90000"/>
              </a:lnSpc>
              <a:spcBef>
                <a:spcPts val="0"/>
              </a:spcBef>
              <a:spcAft>
                <a:spcPts val="0"/>
              </a:spcAft>
              <a:buNone/>
            </a:pPr>
            <a:endParaRPr/>
          </a:p>
          <a:p>
            <a:pPr marL="457200" lvl="0" indent="0" algn="l" rtl="0">
              <a:lnSpc>
                <a:spcPct val="90000"/>
              </a:lnSpc>
              <a:spcBef>
                <a:spcPts val="0"/>
              </a:spcBef>
              <a:spcAft>
                <a:spcPts val="0"/>
              </a:spcAft>
              <a:buNone/>
            </a:pPr>
            <a:r>
              <a:rPr lang="en-US">
                <a:latin typeface="Arial"/>
                <a:ea typeface="Arial"/>
                <a:cs typeface="Arial"/>
                <a:sym typeface="Arial"/>
              </a:rPr>
              <a:t>In another example: a student was observed during a reading class. The student was found eligible in SLD basic reading and reading comprehension. During the observation, the class was working on a lesson about punctuation marks. If the student would have read something out loud or to the teacher, the observer may have been able to document how concerns with basic reading hinder the student’s academic functioning. It was determined that from the observation and details gathered in the reading class that this observation did not describe the relative behaviors related to the </a:t>
            </a: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subcategories</a:t>
            </a:r>
            <a:r>
              <a:rPr lang="en-US">
                <a:latin typeface="Arial"/>
                <a:ea typeface="Arial"/>
                <a:cs typeface="Arial"/>
                <a:sym typeface="Arial"/>
              </a:rPr>
              <a:t>.</a:t>
            </a:r>
            <a:endParaRPr>
              <a:latin typeface="Arial"/>
              <a:ea typeface="Arial"/>
              <a:cs typeface="Arial"/>
              <a:sym typeface="Arial"/>
            </a:endParaRPr>
          </a:p>
          <a:p>
            <a:pPr marL="457200" lvl="0" indent="0" algn="l" rtl="0">
              <a:lnSpc>
                <a:spcPct val="90000"/>
              </a:lnSpc>
              <a:spcBef>
                <a:spcPts val="0"/>
              </a:spcBef>
              <a:spcAft>
                <a:spcPts val="0"/>
              </a:spcAft>
              <a:buNone/>
            </a:pPr>
            <a:endParaRPr>
              <a:latin typeface="Arial"/>
              <a:ea typeface="Arial"/>
              <a:cs typeface="Arial"/>
              <a:sym typeface="Arial"/>
            </a:endParaRPr>
          </a:p>
          <a:p>
            <a:pPr marL="457200" lvl="0" indent="0" algn="l" rtl="0">
              <a:lnSpc>
                <a:spcPct val="90000"/>
              </a:lnSpc>
              <a:spcBef>
                <a:spcPts val="0"/>
              </a:spcBef>
              <a:spcAft>
                <a:spcPts val="0"/>
              </a:spcAft>
              <a:buNone/>
            </a:pPr>
            <a:r>
              <a:rPr lang="en-US">
                <a:latin typeface="Arial"/>
                <a:ea typeface="Arial"/>
                <a:cs typeface="Arial"/>
                <a:sym typeface="Arial"/>
              </a:rPr>
              <a:t>Remember the SLD Observation Guidance Document can provide examples of different types of activities where an observer could see reading comprehension skills.  </a:t>
            </a:r>
            <a:endParaRPr>
              <a:latin typeface="Arial"/>
              <a:ea typeface="Arial"/>
              <a:cs typeface="Arial"/>
              <a:sym typeface="Arial"/>
            </a:endParaRPr>
          </a:p>
          <a:p>
            <a:pPr marL="0" lvl="0" indent="0" algn="l" rtl="0">
              <a:lnSpc>
                <a:spcPct val="90000"/>
              </a:lnSpc>
              <a:spcBef>
                <a:spcPts val="0"/>
              </a:spcBef>
              <a:spcAft>
                <a:spcPts val="0"/>
              </a:spcAft>
              <a:buNone/>
            </a:pPr>
            <a:endParaRPr/>
          </a:p>
        </p:txBody>
      </p:sp>
      <p:sp>
        <p:nvSpPr>
          <p:cNvPr id="256" name="Google Shape;256;g10b776f481d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0b776f481d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0b776f481d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l" rtl="0">
              <a:lnSpc>
                <a:spcPct val="90000"/>
              </a:lnSpc>
              <a:spcBef>
                <a:spcPts val="0"/>
              </a:spcBef>
              <a:spcAft>
                <a:spcPts val="0"/>
              </a:spcAft>
              <a:buNone/>
            </a:pP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In this case, the student was found eligible with a specific learning disability in math problem solving. An observation was conducted during instruction in mathematics.</a:t>
            </a:r>
            <a:r>
              <a:rPr lang="en-US">
                <a:latin typeface="Arial"/>
                <a:ea typeface="Arial"/>
                <a:cs typeface="Arial"/>
                <a:sym typeface="Arial"/>
              </a:rPr>
              <a:t> The teacher asked the student “ what is 10 more than 36 (answer 46) the student  answered  26. This indicates that he was able to problem solve but did not follow the direction. When the direction was clarified, he gave the correct answer of 46. Therefore the relative behavior was not sufficient.  </a:t>
            </a: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If the student completed a worksheet during the observation on which the student displayed numerous errors in problem solving, and the observer reported and compared the accuracy he made on the paper he worked on independently compared to peers in his class, a math problem solving relationship to academic functioning may have been noted. </a:t>
            </a:r>
            <a:endParaRPr>
              <a:latin typeface="Arial"/>
              <a:ea typeface="Arial"/>
              <a:cs typeface="Arial"/>
              <a:sym typeface="Arial"/>
            </a:endParaRPr>
          </a:p>
          <a:p>
            <a:pPr marL="457200" lvl="0" indent="0" algn="l" rtl="0">
              <a:lnSpc>
                <a:spcPct val="9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None/>
            </a:pPr>
            <a:r>
              <a:rPr lang="en-US"/>
              <a:t>1</a:t>
            </a:r>
            <a:endParaRPr/>
          </a:p>
        </p:txBody>
      </p:sp>
      <p:sp>
        <p:nvSpPr>
          <p:cNvPr id="264" name="Google Shape;264;g10b776f481d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776f481d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776f481d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l" rtl="0">
              <a:lnSpc>
                <a:spcPct val="90000"/>
              </a:lnSpc>
              <a:spcBef>
                <a:spcPts val="0"/>
              </a:spcBef>
              <a:spcAft>
                <a:spcPts val="0"/>
              </a:spcAft>
              <a:buClr>
                <a:schemeClr val="dk1"/>
              </a:buClr>
              <a:buSzPts val="11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In the last situation: For this particular student, the student was found eligible in reading comprehension, basic reading and reading fluency. The child was observed during instruction in English. The activity required the students to take turns reading aloud. The observer was able to document information about the student’s reading fluency and basic reading skills. However, the activity did not require students to answer any questions about the passage being read while the observer was in the classroom. So the observation did not include any information to support the student having a disability in reading comprehension.</a:t>
            </a:r>
            <a:endParaRPr/>
          </a:p>
          <a:p>
            <a:pPr marL="0" lvl="0" indent="0" algn="l" rtl="0">
              <a:spcBef>
                <a:spcPts val="0"/>
              </a:spcBef>
              <a:spcAft>
                <a:spcPts val="0"/>
              </a:spcAft>
              <a:buNone/>
            </a:pPr>
            <a:endParaRPr/>
          </a:p>
        </p:txBody>
      </p:sp>
      <p:sp>
        <p:nvSpPr>
          <p:cNvPr id="272" name="Google Shape;272;g10b776f481d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07576ae12a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07576ae12a_0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Leasa’s turn</a:t>
            </a:r>
            <a:endParaRPr/>
          </a:p>
          <a:p>
            <a:pPr marL="0" lvl="0" indent="0" algn="l" rtl="0">
              <a:spcBef>
                <a:spcPts val="0"/>
              </a:spcBef>
              <a:spcAft>
                <a:spcPts val="0"/>
              </a:spcAft>
              <a:buNone/>
            </a:pPr>
            <a:r>
              <a:rPr lang="en-US"/>
              <a:t>Now that Bailey and Staci have shared with you some important resources and reminders about observations, we thought it would be helpful to provide some examples of actual observations in specific areas along with some useful tips and tricks for collecting those high quality observations.</a:t>
            </a:r>
            <a:endParaRPr/>
          </a:p>
          <a:p>
            <a:pPr marL="0" lvl="0" indent="0" algn="l" rtl="0">
              <a:spcBef>
                <a:spcPts val="0"/>
              </a:spcBef>
              <a:spcAft>
                <a:spcPts val="0"/>
              </a:spcAft>
              <a:buNone/>
            </a:pPr>
            <a:endParaRPr/>
          </a:p>
        </p:txBody>
      </p:sp>
      <p:sp>
        <p:nvSpPr>
          <p:cNvPr id="280" name="Google Shape;280;g107576ae12a_0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04f8933ec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04f8933ec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highlight>
                  <a:schemeClr val="lt1"/>
                </a:highlight>
              </a:rPr>
              <a:t>Our first example is in the area of Reading Comprehension which is the ability to process text, understand its meaning, and integrate what the reader already knows.  Notice that the students are engaged in a reading activity and the teacher is asking questions that require basic recall of details, but Ned is unable to provide the answer to those questions, either orally or by identifying them in the text.  This observation also has that important comparison piece indicating that the other students were able to correctly recall facts.  </a:t>
            </a:r>
            <a:endParaRPr>
              <a:highlight>
                <a:schemeClr val="lt1"/>
              </a:highlight>
            </a:endParaRPr>
          </a:p>
        </p:txBody>
      </p:sp>
      <p:sp>
        <p:nvSpPr>
          <p:cNvPr id="287" name="Google Shape;287;g104f8933ec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07576ae12a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07576ae12a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observation is in the area of Reading Fluency which is the ability to read as one speaks.  Notice that this observation does a good job of indicating Kelli’s oral reading rate is much slower than her peers and is also full of errors.  One important thing to remember about observations in this area is that you must have an opportunity to actually hear the student while reading.  Sometimes students who struggle reading aloud are reluctant to do so in a group setting, and one tip for handling this could be to have the student move to a more private place with the teacher (maybe at her desk or a table in the back) and read only to the teacher.  In any case, it will be necessary for the observer to make sure there is an opportunity for listening to the student while reading.     </a:t>
            </a:r>
            <a:endParaRPr/>
          </a:p>
        </p:txBody>
      </p:sp>
      <p:sp>
        <p:nvSpPr>
          <p:cNvPr id="294" name="Google Shape;294;g107576ae12a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07576ae12a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07576ae12a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Our last example is in the area of Behavior and it also gives us several good comparisons between Michael’s behavior versus the expectation and the behavior of his peers.  The observer notes that Michael requires four redirects to sit at the table.  The observer also indicates Michael was given a choice to sit on the therapy ball correctly or move to a chair, but he didn’t stop bouncing on the ball.  During the academic activity, the observer notes Michael requires redirection and correction after each sentence.  </a:t>
            </a:r>
            <a:endParaRPr/>
          </a:p>
          <a:p>
            <a:pPr marL="0" lvl="0" indent="0" algn="l" rtl="0">
              <a:spcBef>
                <a:spcPts val="0"/>
              </a:spcBef>
              <a:spcAft>
                <a:spcPts val="0"/>
              </a:spcAft>
              <a:buNone/>
            </a:pPr>
            <a:endParaRPr/>
          </a:p>
          <a:p>
            <a:pPr marL="0" lvl="0" indent="0" algn="l" rtl="0">
              <a:spcBef>
                <a:spcPts val="0"/>
              </a:spcBef>
              <a:spcAft>
                <a:spcPts val="0"/>
              </a:spcAft>
              <a:buNone/>
            </a:pPr>
            <a:r>
              <a:rPr lang="en-US"/>
              <a:t>Not only does this observation give us a good snapshot of how Michael functions in the classroom setting, it also gives the team some good baseline data to use in the development of goals.   </a:t>
            </a:r>
            <a:endParaRPr/>
          </a:p>
        </p:txBody>
      </p:sp>
      <p:sp>
        <p:nvSpPr>
          <p:cNvPr id="301" name="Google Shape;301;g107576ae12a_0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04c73cb485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04c73cb485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hope the examples we shared give you some insight into how important the observation piece is in the evaluation process.  Good observations provide us with information that we can’t see if we rely only on test scores.  Observations are the piece in that evaluation report that can help the team establish “adverse impact” and “need for special education services.”  </a:t>
            </a:r>
            <a:endParaRPr/>
          </a:p>
          <a:p>
            <a:pPr marL="0" lvl="0" indent="0" algn="l" rtl="0">
              <a:spcBef>
                <a:spcPts val="0"/>
              </a:spcBef>
              <a:spcAft>
                <a:spcPts val="0"/>
              </a:spcAft>
              <a:buNone/>
            </a:pPr>
            <a:endParaRPr/>
          </a:p>
          <a:p>
            <a:pPr marL="0" lvl="0" indent="0" algn="l" rtl="0">
              <a:spcBef>
                <a:spcPts val="0"/>
              </a:spcBef>
              <a:spcAft>
                <a:spcPts val="0"/>
              </a:spcAft>
              <a:buNone/>
            </a:pPr>
            <a:r>
              <a:rPr lang="en-US"/>
              <a:t>Now we want to move on to frequently asked questions about observations.  Many of these are highlighted in the November 2021 Myth of the Month, so we will only review those that are most common.  </a:t>
            </a:r>
            <a:endParaRPr/>
          </a:p>
        </p:txBody>
      </p:sp>
      <p:sp>
        <p:nvSpPr>
          <p:cNvPr id="308" name="Google Shape;308;g104c73cb485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4c73cb485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4c73cb485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So first, who is able to observe a student?  </a:t>
            </a:r>
            <a:endParaRPr/>
          </a:p>
          <a:p>
            <a:pPr marL="0" lvl="0" indent="0" algn="l" rtl="0">
              <a:spcBef>
                <a:spcPts val="0"/>
              </a:spcBef>
              <a:spcAft>
                <a:spcPts val="0"/>
              </a:spcAft>
              <a:buNone/>
            </a:pPr>
            <a:r>
              <a:rPr lang="en-US"/>
              <a:t>And the answer is any person who has knowledge of and understands what they are looking for in the particular situation.  Make sure the observer understands what skills are components in the area in which the student is being observed.  For example, if the observation required is in the area of math problem solving, the observer would need to understand that this involves more than just a demonstration of ability to compute simple math facts.  Although seeing a student perform simple math calculations would be in the AREA of math, it still doesn’t meet the criteria of observing the skills involved in SOLVING.   </a:t>
            </a:r>
            <a:endParaRPr/>
          </a:p>
        </p:txBody>
      </p:sp>
      <p:sp>
        <p:nvSpPr>
          <p:cNvPr id="314" name="Google Shape;314;g104c73cb485_0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During our training, we will be discussing the following items:</a:t>
            </a:r>
            <a:endParaRPr/>
          </a:p>
          <a:p>
            <a:pPr marL="228600" lvl="0" indent="-127000" algn="l" rtl="0">
              <a:lnSpc>
                <a:spcPct val="90000"/>
              </a:lnSpc>
              <a:spcBef>
                <a:spcPts val="1000"/>
              </a:spcBef>
              <a:spcAft>
                <a:spcPts val="0"/>
              </a:spcAft>
              <a:buClr>
                <a:schemeClr val="dk1"/>
              </a:buClr>
              <a:buSzPts val="1200"/>
              <a:buChar char="•"/>
            </a:pPr>
            <a:r>
              <a:rPr lang="en-US"/>
              <a:t>Why: What do the Federal Regulations Say?</a:t>
            </a:r>
            <a:endParaRPr/>
          </a:p>
          <a:p>
            <a:pPr marL="228600" lvl="0" indent="-127000" algn="l" rtl="0">
              <a:lnSpc>
                <a:spcPct val="90000"/>
              </a:lnSpc>
              <a:spcBef>
                <a:spcPts val="1000"/>
              </a:spcBef>
              <a:spcAft>
                <a:spcPts val="0"/>
              </a:spcAft>
              <a:buClr>
                <a:schemeClr val="dk1"/>
              </a:buClr>
              <a:buSzPts val="1200"/>
              <a:buChar char="•"/>
            </a:pPr>
            <a:r>
              <a:rPr lang="en-US"/>
              <a:t>What: Unpacking Observation Requirements</a:t>
            </a:r>
            <a:endParaRPr/>
          </a:p>
          <a:p>
            <a:pPr marL="228600" lvl="0" indent="-127000" algn="l" rtl="0">
              <a:lnSpc>
                <a:spcPct val="90000"/>
              </a:lnSpc>
              <a:spcBef>
                <a:spcPts val="1000"/>
              </a:spcBef>
              <a:spcAft>
                <a:spcPts val="0"/>
              </a:spcAft>
              <a:buClr>
                <a:schemeClr val="dk1"/>
              </a:buClr>
              <a:buSzPts val="1200"/>
              <a:buChar char="•"/>
            </a:pPr>
            <a:r>
              <a:rPr lang="en-US"/>
              <a:t>How: How do we create high quality observations?</a:t>
            </a:r>
            <a:endParaRPr/>
          </a:p>
          <a:p>
            <a:pPr marL="228600" lvl="0" indent="-127000" algn="l" rtl="0">
              <a:lnSpc>
                <a:spcPct val="90000"/>
              </a:lnSpc>
              <a:spcBef>
                <a:spcPts val="1000"/>
              </a:spcBef>
              <a:spcAft>
                <a:spcPts val="0"/>
              </a:spcAft>
              <a:buClr>
                <a:schemeClr val="dk1"/>
              </a:buClr>
              <a:buSzPts val="1200"/>
              <a:buChar char="•"/>
            </a:pPr>
            <a:r>
              <a:rPr lang="en-US"/>
              <a:t>Frequently Asked Questions</a:t>
            </a:r>
            <a:endParaRPr/>
          </a:p>
          <a:p>
            <a:pPr marL="228600" lvl="0" indent="-127000" algn="l" rtl="0">
              <a:lnSpc>
                <a:spcPct val="90000"/>
              </a:lnSpc>
              <a:spcBef>
                <a:spcPts val="1000"/>
              </a:spcBef>
              <a:spcAft>
                <a:spcPts val="0"/>
              </a:spcAft>
              <a:buClr>
                <a:schemeClr val="dk1"/>
              </a:buClr>
              <a:buSzPts val="1200"/>
              <a:buChar char="•"/>
            </a:pPr>
            <a:r>
              <a:rPr lang="en-US"/>
              <a:t>Five Tips for Effective Observations</a:t>
            </a:r>
            <a:endParaRPr/>
          </a:p>
        </p:txBody>
      </p:sp>
      <p:sp>
        <p:nvSpPr>
          <p:cNvPr id="130" name="Google Shape;1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04c73cb485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04c73cb485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Do we only need to do one observation when determining eligibility?  </a:t>
            </a:r>
            <a:endParaRPr/>
          </a:p>
          <a:p>
            <a:pPr marL="0" lvl="0" indent="0" algn="l" rtl="0">
              <a:spcBef>
                <a:spcPts val="0"/>
              </a:spcBef>
              <a:spcAft>
                <a:spcPts val="0"/>
              </a:spcAft>
              <a:buNone/>
            </a:pPr>
            <a:r>
              <a:rPr lang="en-US"/>
              <a:t>There are a number of things to unpack here.  Earlier in the presentation, Bailey reviewed the requirements in the five disability categories (Autism, ID, OHI, ED, and SLD) that must have observations.  But thinking beyond the categories where observations are required, good observational data is extremely useful when considering a student’s functional performance.  For example, the team could gain some good information about daily living skills in a student eligible under the category of TBI or document how a student being considered in the category of YCDD has significant developmental delays compared to peers in social/emotional/behavioral.    </a:t>
            </a:r>
            <a:endParaRPr/>
          </a:p>
          <a:p>
            <a:pPr marL="0" lvl="0" indent="0" algn="l" rtl="0">
              <a:spcBef>
                <a:spcPts val="0"/>
              </a:spcBef>
              <a:spcAft>
                <a:spcPts val="0"/>
              </a:spcAft>
              <a:buNone/>
            </a:pPr>
            <a:endParaRPr/>
          </a:p>
          <a:p>
            <a:pPr marL="0" lvl="0" indent="0" algn="l" rtl="0">
              <a:spcBef>
                <a:spcPts val="0"/>
              </a:spcBef>
              <a:spcAft>
                <a:spcPts val="0"/>
              </a:spcAft>
              <a:buNone/>
            </a:pPr>
            <a:r>
              <a:rPr lang="en-US"/>
              <a:t>In addition, let’s think specifically about SLD for a few moments.  If the team suspects disability in a particular area of SLD, then the evaluation must include an observation in that area.  However, that does not mean the team should not or could not do more observations in other areas.  For example, an observation in an area of SLD where a disability is not suspected can help the team support statements about a pattern of strengths and weaknesses. </a:t>
            </a:r>
            <a:endParaRPr/>
          </a:p>
          <a:p>
            <a:pPr marL="0" lvl="0" indent="0" algn="l" rtl="0">
              <a:spcBef>
                <a:spcPts val="0"/>
              </a:spcBef>
              <a:spcAft>
                <a:spcPts val="0"/>
              </a:spcAft>
              <a:buNone/>
            </a:pPr>
            <a:endParaRPr/>
          </a:p>
          <a:p>
            <a:pPr marL="0" lvl="0" indent="0" algn="l" rtl="0">
              <a:spcBef>
                <a:spcPts val="0"/>
              </a:spcBef>
              <a:spcAft>
                <a:spcPts val="0"/>
              </a:spcAft>
              <a:buNone/>
            </a:pPr>
            <a:r>
              <a:rPr lang="en-US"/>
              <a:t>       </a:t>
            </a:r>
            <a:endParaRPr/>
          </a:p>
        </p:txBody>
      </p:sp>
      <p:sp>
        <p:nvSpPr>
          <p:cNvPr id="321" name="Google Shape;321;g104c73cb485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04c73cb485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04c73cb485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If the assessment scores show the discrepancy, how important is an observation.  </a:t>
            </a:r>
            <a:endParaRPr/>
          </a:p>
          <a:p>
            <a:pPr marL="0" lvl="0" indent="0" algn="l" rtl="0">
              <a:spcBef>
                <a:spcPts val="0"/>
              </a:spcBef>
              <a:spcAft>
                <a:spcPts val="0"/>
              </a:spcAft>
              <a:buNone/>
            </a:pPr>
            <a:r>
              <a:rPr lang="en-US"/>
              <a:t>Not only are the observations a REQUIRED part of the evaluation process for five disability categories, but they are also a critical piece in establishing adverse educational impact which must be demonstrated as one of the three components of eligibility (properly evaluated, adverse impact, and need for services).  </a:t>
            </a:r>
            <a:endParaRPr/>
          </a:p>
          <a:p>
            <a:pPr marL="0" lvl="0" indent="0" algn="l" rtl="0">
              <a:spcBef>
                <a:spcPts val="0"/>
              </a:spcBef>
              <a:spcAft>
                <a:spcPts val="0"/>
              </a:spcAft>
              <a:buNone/>
            </a:pPr>
            <a:endParaRPr/>
          </a:p>
          <a:p>
            <a:pPr marL="0" lvl="0" indent="0" algn="l" rtl="0">
              <a:spcBef>
                <a:spcPts val="0"/>
              </a:spcBef>
              <a:spcAft>
                <a:spcPts val="0"/>
              </a:spcAft>
              <a:buNone/>
            </a:pPr>
            <a:r>
              <a:rPr lang="en-US"/>
              <a:t>Bottom line . . . Observations are necessary to determine eligibility.  </a:t>
            </a:r>
            <a:endParaRPr/>
          </a:p>
        </p:txBody>
      </p:sp>
      <p:sp>
        <p:nvSpPr>
          <p:cNvPr id="328" name="Google Shape;328;g104c73cb485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04c73cb485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04c73cb485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happens if the observation does not show an adverse impact?</a:t>
            </a:r>
            <a:endParaRPr/>
          </a:p>
          <a:p>
            <a:pPr marL="0" lvl="0" indent="0" algn="l" rtl="0">
              <a:spcBef>
                <a:spcPts val="0"/>
              </a:spcBef>
              <a:spcAft>
                <a:spcPts val="0"/>
              </a:spcAft>
              <a:buNone/>
            </a:pPr>
            <a:r>
              <a:rPr lang="en-US"/>
              <a:t>It’s possible that you may need to observe a student more than one time, and you are allowed to observe as many times as necessary to obtain the information you need to support adverse impact and need for services.  Remember the examples we discussed previously.  Those examples included specific skills related to the student’s disability and provided data on peers in the classroom for comparison.  With that kind of information, the team can use observations to support adverse impact.</a:t>
            </a:r>
            <a:endParaRPr/>
          </a:p>
          <a:p>
            <a:pPr marL="0" lvl="0" indent="0" algn="l" rtl="0">
              <a:spcBef>
                <a:spcPts val="0"/>
              </a:spcBef>
              <a:spcAft>
                <a:spcPts val="0"/>
              </a:spcAft>
              <a:buNone/>
            </a:pPr>
            <a:r>
              <a:rPr lang="en-US"/>
              <a:t>Remember:  Observations can help the team rule in or rule out a disability.  If your observation does not show adverse educational impact, a disability cannot be established.    </a:t>
            </a:r>
            <a:endParaRPr/>
          </a:p>
          <a:p>
            <a:pPr marL="0" lvl="0" indent="0" algn="l" rtl="0">
              <a:spcBef>
                <a:spcPts val="0"/>
              </a:spcBef>
              <a:spcAft>
                <a:spcPts val="0"/>
              </a:spcAft>
              <a:buNone/>
            </a:pPr>
            <a:endParaRPr/>
          </a:p>
        </p:txBody>
      </p:sp>
      <p:sp>
        <p:nvSpPr>
          <p:cNvPr id="335" name="Google Shape;335;g104c73cb485_0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04f8933ecf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04f8933ecf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Is it required to have at least one observation for any of the 16 disability categories used for special education determination?</a:t>
            </a:r>
            <a:endParaRPr/>
          </a:p>
          <a:p>
            <a:pPr marL="0" lvl="0" indent="0" algn="l" rtl="0">
              <a:spcBef>
                <a:spcPts val="0"/>
              </a:spcBef>
              <a:spcAft>
                <a:spcPts val="0"/>
              </a:spcAft>
              <a:buNone/>
            </a:pPr>
            <a:r>
              <a:rPr lang="en-US"/>
              <a:t>We have discussed and the required categories are listed on this slide, but please note, it would not be out of compliance to include an observation in an area where it’s not required, and we talked about some good reasons for doing those kinds of observations previously.  This slide helps to remind us that good observational data provides support for adverse impact statements and also provides information about a student’s functional performance.</a:t>
            </a:r>
            <a:endParaRPr/>
          </a:p>
        </p:txBody>
      </p:sp>
      <p:sp>
        <p:nvSpPr>
          <p:cNvPr id="342" name="Google Shape;342;g104f8933ecf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0d7f3ae958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0d7f3ae958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When reevaluating a student eligible under the category of OHI, the RED includes information from teacher observation notes about functional and academic performance in the current semester.  Does the team need to conduct additional observations to meet compliance requirements?</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a question that came up during the December OHI, and the short answer is that formal observations are not required if the team determines no additional observations are necessary because the RED includes observational information that is current, relevant, and aligned with the educational disability.   Remember that observational information should document how the OHI adversely impacts the student in a variety of settings and it must provide the data to update the PLAAFP, write the goals, and determine services.  If the observational data in the RED doesn’t do these things, then you need additional observations.  </a:t>
            </a:r>
            <a:endParaRPr/>
          </a:p>
        </p:txBody>
      </p:sp>
      <p:sp>
        <p:nvSpPr>
          <p:cNvPr id="349" name="Google Shape;349;g10d7f3ae958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0daf5e2c14_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0daf5e2c14_7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Does the same rationale about including observational information in a no-test reevaluation described in the question above apply to other categories that also require observation information, like autism and SLD?</a:t>
            </a:r>
            <a:endParaRPr/>
          </a:p>
          <a:p>
            <a:pPr marL="0" lvl="0" indent="0" algn="l" rtl="0">
              <a:spcBef>
                <a:spcPts val="0"/>
              </a:spcBef>
              <a:spcAft>
                <a:spcPts val="0"/>
              </a:spcAft>
              <a:buNone/>
            </a:pPr>
            <a:r>
              <a:rPr lang="en-US"/>
              <a:t>And the answer is yes, observation information from routine classroom instruction and performance done prior to a referral is permitted per IDEA.  And specific to SLD, if the observational data is current, relevant, and aligned with the student’s area of SLD, the team can document it in the RED to meet the requirement for observations.  But remember, if you do not have the data you need in the RED to update the PLAAFP, write goals, and determine services, you will need to do observations.    </a:t>
            </a:r>
            <a:endParaRPr/>
          </a:p>
        </p:txBody>
      </p:sp>
      <p:sp>
        <p:nvSpPr>
          <p:cNvPr id="356" name="Google Shape;356;g10daf5e2c14_7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07576ae12a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07576ae12a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want to wrap things up today by sharing some tips for obtaining that rich observation data.</a:t>
            </a:r>
            <a:endParaRPr/>
          </a:p>
        </p:txBody>
      </p:sp>
      <p:sp>
        <p:nvSpPr>
          <p:cNvPr id="363" name="Google Shape;363;g107576ae12a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0d0d4b5b75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10d0d4b5b75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#3 Plan for the Observation</a:t>
            </a:r>
            <a:endParaRPr/>
          </a:p>
          <a:p>
            <a:pPr marL="0" lvl="0" indent="0" algn="l" rtl="0">
              <a:spcBef>
                <a:spcPts val="0"/>
              </a:spcBef>
              <a:spcAft>
                <a:spcPts val="0"/>
              </a:spcAft>
              <a:buNone/>
            </a:pPr>
            <a:r>
              <a:rPr lang="en-US"/>
              <a:t>In other words, make an appointment at a time when the skill or behavior you want to observe is likely to take place and do some advance planning.  Make sure the teacher knows what you are in there to see.  If you need to hear the student read, be sure the teacher knows this is what you are after.</a:t>
            </a:r>
            <a:endParaRPr/>
          </a:p>
        </p:txBody>
      </p:sp>
      <p:sp>
        <p:nvSpPr>
          <p:cNvPr id="369" name="Google Shape;369;g10d0d4b5b75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07576ae12a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107576ae12a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#1, make sure you have included all the basics on the observation write-up: </a:t>
            </a:r>
            <a:endParaRPr/>
          </a:p>
          <a:p>
            <a:pPr marL="457200" lvl="0" indent="-317500" algn="l" rtl="0">
              <a:spcBef>
                <a:spcPts val="0"/>
              </a:spcBef>
              <a:spcAft>
                <a:spcPts val="0"/>
              </a:spcAft>
              <a:buSzPts val="1400"/>
              <a:buChar char="●"/>
            </a:pPr>
            <a:r>
              <a:rPr lang="en-US"/>
              <a:t>who you are and your title (special education teacher, process coordinator, etc.)</a:t>
            </a:r>
            <a:endParaRPr/>
          </a:p>
          <a:p>
            <a:pPr marL="457200" lvl="0" indent="-317500" algn="l" rtl="0">
              <a:spcBef>
                <a:spcPts val="0"/>
              </a:spcBef>
              <a:spcAft>
                <a:spcPts val="0"/>
              </a:spcAft>
              <a:buSzPts val="1400"/>
              <a:buChar char="●"/>
            </a:pPr>
            <a:r>
              <a:rPr lang="en-US"/>
              <a:t>who the student is you are observing</a:t>
            </a:r>
            <a:endParaRPr/>
          </a:p>
          <a:p>
            <a:pPr marL="457200" lvl="0" indent="-317500" algn="l" rtl="0">
              <a:spcBef>
                <a:spcPts val="0"/>
              </a:spcBef>
              <a:spcAft>
                <a:spcPts val="0"/>
              </a:spcAft>
              <a:buSzPts val="1400"/>
              <a:buChar char="●"/>
            </a:pPr>
            <a:r>
              <a:rPr lang="en-US"/>
              <a:t>where the observation is taking place and the time</a:t>
            </a:r>
            <a:endParaRPr/>
          </a:p>
          <a:p>
            <a:pPr marL="457200" lvl="0" indent="-317500" algn="l" rtl="0">
              <a:spcBef>
                <a:spcPts val="0"/>
              </a:spcBef>
              <a:spcAft>
                <a:spcPts val="0"/>
              </a:spcAft>
              <a:buSzPts val="1400"/>
              <a:buChar char="●"/>
            </a:pPr>
            <a:r>
              <a:rPr lang="en-US"/>
              <a:t>relevant details to include are the environment, who are the other people present, what activities are taking place</a:t>
            </a:r>
            <a:endParaRPr/>
          </a:p>
          <a:p>
            <a:pPr marL="457200" lvl="0" indent="-317500" algn="l" rtl="0">
              <a:spcBef>
                <a:spcPts val="0"/>
              </a:spcBef>
              <a:spcAft>
                <a:spcPts val="0"/>
              </a:spcAft>
              <a:buSzPts val="1400"/>
              <a:buChar char="●"/>
            </a:pPr>
            <a:r>
              <a:rPr lang="en-US"/>
              <a:t>and very important, what is the student doing? </a:t>
            </a:r>
            <a:endParaRPr/>
          </a:p>
        </p:txBody>
      </p:sp>
      <p:sp>
        <p:nvSpPr>
          <p:cNvPr id="376" name="Google Shape;376;g107576ae12a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02f9891f0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02f9891f0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As a final reminder today, your observation should pass the stranger test.  A person who doesn’t know the student or any of the details should be able to take away a clear picture of the performance being observed.    </a:t>
            </a:r>
            <a:endParaRPr/>
          </a:p>
        </p:txBody>
      </p:sp>
      <p:sp>
        <p:nvSpPr>
          <p:cNvPr id="383" name="Google Shape;383;g102f9891f0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07576ae12a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07576ae12a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#2 Make Sure Your Observation is Relevant</a:t>
            </a:r>
            <a:endParaRPr/>
          </a:p>
          <a:p>
            <a:pPr marL="0" lvl="0" indent="0" algn="l" rtl="0">
              <a:spcBef>
                <a:spcPts val="0"/>
              </a:spcBef>
              <a:spcAft>
                <a:spcPts val="0"/>
              </a:spcAft>
              <a:buNone/>
            </a:pPr>
            <a:r>
              <a:rPr lang="en-US"/>
              <a:t>Think about the skill or behavior you want to observe and then go observe the student where that skill is practiced.  Also consider that there might be more than one place where this skill can be observed.  For example, reading comprehension could be observed in a science or social studies classroom as well as an ELA setting.  Math skills could very well be observed in a science classroom, and so on.  Thinking about observing where the skill happens versus thinking narrowly about specific settings can provide good data about the student’s ability to apply the skill in multiple settings and contexts.  </a:t>
            </a:r>
            <a:endParaRPr/>
          </a:p>
        </p:txBody>
      </p:sp>
      <p:sp>
        <p:nvSpPr>
          <p:cNvPr id="393" name="Google Shape;393;g107576ae12a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07576ae12a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07576ae12a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#4 Include Information about Interactions</a:t>
            </a:r>
            <a:endParaRPr/>
          </a:p>
          <a:p>
            <a:pPr marL="0" lvl="0" indent="0" algn="l" rtl="0">
              <a:spcBef>
                <a:spcPts val="0"/>
              </a:spcBef>
              <a:spcAft>
                <a:spcPts val="0"/>
              </a:spcAft>
              <a:buNone/>
            </a:pPr>
            <a:r>
              <a:rPr lang="en-US"/>
              <a:t>Remember back to our examples.  They provided good data about what the student was able to do versus what most of the students in the class could do.  We also shared some good examples within these observations about documenting functional performance.  If the student receives an accommodation during the observation, include that in the write up.  If the student has a personal para or another type of support during the observation, that is also vital information to include.    </a:t>
            </a:r>
            <a:endParaRPr/>
          </a:p>
        </p:txBody>
      </p:sp>
      <p:sp>
        <p:nvSpPr>
          <p:cNvPr id="400" name="Google Shape;400;g107576ae12a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0d7f3ae958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0d7f3ae958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g10d7f3ae958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If you have any further questions, please contact your local RPDC Compliance Consultant. We want to help you make this year run as smooth as possible. All of the ladies are extremely knowledgeable and can’t wait to hear from you!</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Thank you for your time</a:t>
            </a:r>
            <a:endParaRPr/>
          </a:p>
        </p:txBody>
      </p:sp>
      <p:sp>
        <p:nvSpPr>
          <p:cNvPr id="414" name="Google Shape;414;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0d0d4b5b75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10d0d4b5b75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And resilience!!! FAQ will be posted at a later date</a:t>
            </a:r>
            <a:endParaRPr/>
          </a:p>
        </p:txBody>
      </p:sp>
      <p:sp>
        <p:nvSpPr>
          <p:cNvPr id="421" name="Google Shape;421;g10d0d4b5b75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Individuals with Disabilities Education Action states public agency’s must ensure that the child is observed in their learning environment. This means that we should be observing the student in the regular classroom setting and documenting the child’s performance and behaviors in the areas of difficulty.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 particular, it goes on to discuss Specific Learning Disability and how we must use information from an observation in a routine classroom instruction and monitoring of the child’s performance that was done before the child was referred for an evaluation</a:t>
            </a:r>
            <a:endParaRPr/>
          </a:p>
          <a:p>
            <a:pPr marL="0" lvl="0" indent="0" algn="l" rtl="0">
              <a:lnSpc>
                <a:spcPct val="100000"/>
              </a:lnSpc>
              <a:spcBef>
                <a:spcPts val="0"/>
              </a:spcBef>
              <a:spcAft>
                <a:spcPts val="0"/>
              </a:spcAft>
              <a:buSzPts val="1400"/>
              <a:buNone/>
            </a:pPr>
            <a:r>
              <a:rPr lang="en-US"/>
              <a:t> </a:t>
            </a:r>
            <a:r>
              <a:rPr lang="en-US" b="1"/>
              <a:t>OR</a:t>
            </a:r>
            <a:endParaRPr b="1"/>
          </a:p>
          <a:p>
            <a:pPr marL="0" lvl="0" indent="0" algn="l" rtl="0">
              <a:lnSpc>
                <a:spcPct val="100000"/>
              </a:lnSpc>
              <a:spcBef>
                <a:spcPts val="0"/>
              </a:spcBef>
              <a:spcAft>
                <a:spcPts val="0"/>
              </a:spcAft>
              <a:buSzPts val="1400"/>
              <a:buNone/>
            </a:pPr>
            <a:r>
              <a:rPr lang="en-US" b="1"/>
              <a:t>how we must </a:t>
            </a:r>
            <a:r>
              <a:rPr lang="en-US"/>
              <a:t> have at least one member of the group conduct an observation of the child’s academic performance in the reg ed classroom after the child has been referred for an evaluation and </a:t>
            </a:r>
            <a:r>
              <a:rPr lang="en-US" u="sng"/>
              <a:t>parental consent</a:t>
            </a:r>
            <a:r>
              <a:rPr lang="en-US"/>
              <a:t> is obtained. For SLD relevant behavior, if any, should be noted during the observation and the relationship  of that behavior to the child’s academic functioning. </a:t>
            </a:r>
            <a:endParaRPr/>
          </a:p>
        </p:txBody>
      </p:sp>
      <p:sp>
        <p:nvSpPr>
          <p:cNvPr id="143" name="Google Shape;14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When looking at the Missouri Standards and Indicators, these five disability categories have an indicator  that states that an observation(s) must be completed in order to meet the eligibility criteria. We will go into each one of these disability categories and their requirements in a minute. </a:t>
            </a:r>
            <a:endParaRPr/>
          </a:p>
        </p:txBody>
      </p:sp>
      <p:sp>
        <p:nvSpPr>
          <p:cNvPr id="149" name="Google Shape;14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d7f3ae958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0d7f3ae958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The Missouri Special Education Standards and Indicators also describe how observations should be incorporated into reevaluations. </a:t>
            </a:r>
            <a:endParaRPr/>
          </a:p>
          <a:p>
            <a:pPr marL="0" lvl="0" indent="0" algn="l" rtl="0">
              <a:spcBef>
                <a:spcPts val="0"/>
              </a:spcBef>
              <a:spcAft>
                <a:spcPts val="0"/>
              </a:spcAft>
              <a:buNone/>
            </a:pPr>
            <a:r>
              <a:rPr lang="en-US"/>
              <a:t>When looking at re-evaluations, it is important to note that the Standards and Indicators do reference observations. Evaluation reports should address all areas related to the suspected disability. </a:t>
            </a:r>
            <a:endParaRPr/>
          </a:p>
          <a:p>
            <a:pPr marL="0" lvl="0" indent="0" algn="l" rtl="0">
              <a:spcBef>
                <a:spcPts val="0"/>
              </a:spcBef>
              <a:spcAft>
                <a:spcPts val="0"/>
              </a:spcAft>
              <a:buNone/>
            </a:pPr>
            <a:endParaRPr/>
          </a:p>
          <a:p>
            <a:pPr marL="0" lvl="0" indent="0" algn="l" rtl="0">
              <a:spcBef>
                <a:spcPts val="0"/>
              </a:spcBef>
              <a:spcAft>
                <a:spcPts val="0"/>
              </a:spcAft>
              <a:buNone/>
            </a:pPr>
            <a:r>
              <a:rPr lang="en-US"/>
              <a:t>The evaluation report should also draw from a variety of sources and include a description of the disabilities adverse effect on the students education and is sufficiently comprehensive to identify all of the child’s sped and related service needs. One way to document adverse education impact is through observations.</a:t>
            </a:r>
            <a:endParaRPr/>
          </a:p>
          <a:p>
            <a:pPr marL="0" lvl="0" indent="0" algn="l" rtl="0">
              <a:lnSpc>
                <a:spcPct val="90000"/>
              </a:lnSpc>
              <a:spcBef>
                <a:spcPts val="1000"/>
              </a:spcBef>
              <a:spcAft>
                <a:spcPts val="0"/>
              </a:spcAft>
              <a:buClr>
                <a:schemeClr val="dk1"/>
              </a:buClr>
              <a:buSzPts val="1100"/>
              <a:buFont typeface="Arial"/>
              <a:buNone/>
            </a:pPr>
            <a:r>
              <a:rPr lang="en-US" sz="1100">
                <a:latin typeface="Arial"/>
                <a:ea typeface="Arial"/>
                <a:cs typeface="Arial"/>
                <a:sym typeface="Arial"/>
              </a:rPr>
              <a:t>During the RED for a reevaluation, the IEP team must establish that the student still has the educational disability previously determined. They also must determine that the student still needs specially designed instruction, and that they have enough information to write an appropriate IEP and that the disability continues to impact the student’s academic and functional performance. Formal observations are not required for a reevaluation if the team determines no additional observations are necessary because the RED includes observational information that is current, relevant and aligned with the educational disability. The RED, including observational information, must document how the disability adversely impacts the student in a variety of educational settings and provides the data needed to update the IEP present levels, write annual goals, and determine what specially designed instruction is required.</a:t>
            </a:r>
            <a:endParaRPr sz="1100">
              <a:latin typeface="Arial"/>
              <a:ea typeface="Arial"/>
              <a:cs typeface="Arial"/>
              <a:sym typeface="Arial"/>
            </a:endParaRPr>
          </a:p>
          <a:p>
            <a:pPr marL="0" lvl="0" indent="0" algn="l" rtl="0">
              <a:lnSpc>
                <a:spcPct val="90000"/>
              </a:lnSpc>
              <a:spcBef>
                <a:spcPts val="1000"/>
              </a:spcBef>
              <a:spcAft>
                <a:spcPts val="0"/>
              </a:spcAft>
              <a:buClr>
                <a:schemeClr val="dk1"/>
              </a:buClr>
              <a:buSzPts val="1100"/>
              <a:buFont typeface="Arial"/>
              <a:buNone/>
            </a:pPr>
            <a:r>
              <a:rPr lang="en-US" sz="1100">
                <a:latin typeface="Arial"/>
                <a:ea typeface="Arial"/>
                <a:cs typeface="Arial"/>
                <a:sym typeface="Arial"/>
              </a:rPr>
              <a:t>If the team determines that they do not have enough information to show the items listed above, then we would need to get consent and do an additional observation(s) during the evaluation process. </a:t>
            </a:r>
            <a:endParaRPr sz="1100">
              <a:latin typeface="Arial"/>
              <a:ea typeface="Arial"/>
              <a:cs typeface="Arial"/>
              <a:sym typeface="Arial"/>
            </a:endParaRPr>
          </a:p>
          <a:p>
            <a:pPr marL="0" lvl="0" indent="0" algn="l" rtl="0">
              <a:lnSpc>
                <a:spcPct val="90000"/>
              </a:lnSpc>
              <a:spcBef>
                <a:spcPts val="1000"/>
              </a:spcBef>
              <a:spcAft>
                <a:spcPts val="0"/>
              </a:spcAft>
              <a:buClr>
                <a:schemeClr val="dk1"/>
              </a:buClr>
              <a:buSzPts val="1100"/>
              <a:buFont typeface="Arial"/>
              <a:buNone/>
            </a:pPr>
            <a:r>
              <a:rPr lang="en-US" sz="1100">
                <a:latin typeface="Arial"/>
                <a:ea typeface="Arial"/>
                <a:cs typeface="Arial"/>
                <a:sym typeface="Arial"/>
              </a:rPr>
              <a:t>Finally, please pay attention to the note that is highlighted in yellow - the description of student behaviors noted during testing in the individual assessment reports written by the evaluator do not meet the observation requirements.  </a:t>
            </a:r>
            <a:endParaRPr sz="1100">
              <a:latin typeface="Arial"/>
              <a:ea typeface="Arial"/>
              <a:cs typeface="Arial"/>
              <a:sym typeface="Arial"/>
            </a:endParaRPr>
          </a:p>
        </p:txBody>
      </p:sp>
      <p:sp>
        <p:nvSpPr>
          <p:cNvPr id="156" name="Google Shape;156;g10d7f3ae958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fa7363727c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fa7363727c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gfa7363727c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t>When we are creating high quality observations we want to make sure that we </a:t>
            </a:r>
            <a:endParaRPr/>
          </a:p>
          <a:p>
            <a:pPr marL="457200" lvl="0" indent="-304800" algn="l" rtl="0">
              <a:lnSpc>
                <a:spcPct val="90000"/>
              </a:lnSpc>
              <a:spcBef>
                <a:spcPts val="0"/>
              </a:spcBef>
              <a:spcAft>
                <a:spcPts val="0"/>
              </a:spcAft>
              <a:buClr>
                <a:schemeClr val="dk1"/>
              </a:buClr>
              <a:buSzPts val="1200"/>
              <a:buChar char="•"/>
            </a:pPr>
            <a:r>
              <a:rPr lang="en-US"/>
              <a:t>Compare observations of the student skills and behaviors to peers in the classroom. Reporting a student misses 5/10 is not an adverse affect if many of the students in the class had similar progress.</a:t>
            </a:r>
            <a:endParaRPr/>
          </a:p>
          <a:p>
            <a:pPr marL="228600" lvl="0" indent="-127000" algn="l" rtl="0">
              <a:lnSpc>
                <a:spcPct val="90000"/>
              </a:lnSpc>
              <a:spcBef>
                <a:spcPts val="0"/>
              </a:spcBef>
              <a:spcAft>
                <a:spcPts val="0"/>
              </a:spcAft>
              <a:buClr>
                <a:schemeClr val="dk1"/>
              </a:buClr>
              <a:buSzPts val="1200"/>
              <a:buChar char="•"/>
            </a:pPr>
            <a:r>
              <a:rPr lang="en-US"/>
              <a:t>Give details: having a vague observation is no longer going to cut it for compliance. We want to know</a:t>
            </a:r>
            <a:endParaRPr/>
          </a:p>
          <a:p>
            <a:pPr marL="914400" lvl="1" indent="-342900" algn="l" rtl="0">
              <a:lnSpc>
                <a:spcPct val="90000"/>
              </a:lnSpc>
              <a:spcBef>
                <a:spcPts val="0"/>
              </a:spcBef>
              <a:spcAft>
                <a:spcPts val="0"/>
              </a:spcAft>
              <a:buClr>
                <a:schemeClr val="dk1"/>
              </a:buClr>
              <a:buSzPts val="1800"/>
              <a:buChar char="•"/>
            </a:pPr>
            <a:r>
              <a:rPr lang="en-US"/>
              <a:t> who you are and your title (special education teacher, process coordinator, etc.)</a:t>
            </a:r>
            <a:endParaRPr/>
          </a:p>
          <a:p>
            <a:pPr marL="914400" lvl="1" indent="-317500" algn="l" rtl="0">
              <a:spcBef>
                <a:spcPts val="0"/>
              </a:spcBef>
              <a:spcAft>
                <a:spcPts val="0"/>
              </a:spcAft>
              <a:buClr>
                <a:schemeClr val="dk1"/>
              </a:buClr>
              <a:buSzPts val="1400"/>
              <a:buChar char="•"/>
            </a:pPr>
            <a:r>
              <a:rPr lang="en-US"/>
              <a:t>who the student is you are observing</a:t>
            </a:r>
            <a:endParaRPr/>
          </a:p>
          <a:p>
            <a:pPr marL="914400" lvl="1" indent="-317500" algn="l" rtl="0">
              <a:spcBef>
                <a:spcPts val="0"/>
              </a:spcBef>
              <a:spcAft>
                <a:spcPts val="0"/>
              </a:spcAft>
              <a:buClr>
                <a:schemeClr val="dk1"/>
              </a:buClr>
              <a:buSzPts val="1400"/>
              <a:buChar char="•"/>
            </a:pPr>
            <a:r>
              <a:rPr lang="en-US"/>
              <a:t>where the observation is taking place and the time</a:t>
            </a:r>
            <a:endParaRPr/>
          </a:p>
          <a:p>
            <a:pPr marL="914400" lvl="1" indent="-317500" algn="l" rtl="0">
              <a:spcBef>
                <a:spcPts val="0"/>
              </a:spcBef>
              <a:spcAft>
                <a:spcPts val="0"/>
              </a:spcAft>
              <a:buClr>
                <a:schemeClr val="dk1"/>
              </a:buClr>
              <a:buSzPts val="1400"/>
              <a:buChar char="•"/>
            </a:pPr>
            <a:r>
              <a:rPr lang="en-US"/>
              <a:t>relevant details to include are the environment, who are the other people present, what activities are taking place</a:t>
            </a:r>
            <a:endParaRPr/>
          </a:p>
          <a:p>
            <a:pPr marL="914400" lvl="1" indent="-317500" algn="l" rtl="0">
              <a:spcBef>
                <a:spcPts val="0"/>
              </a:spcBef>
              <a:spcAft>
                <a:spcPts val="0"/>
              </a:spcAft>
              <a:buClr>
                <a:schemeClr val="dk1"/>
              </a:buClr>
              <a:buSzPts val="1400"/>
              <a:buChar char="•"/>
            </a:pPr>
            <a:r>
              <a:rPr lang="en-US"/>
              <a:t>and very important, what is the student doing and what is the adverse educational impact? </a:t>
            </a:r>
            <a:endParaRPr/>
          </a:p>
          <a:p>
            <a:pPr marL="457200" lvl="0" indent="-304800" algn="l" rtl="0">
              <a:spcBef>
                <a:spcPts val="0"/>
              </a:spcBef>
              <a:spcAft>
                <a:spcPts val="0"/>
              </a:spcAft>
              <a:buClr>
                <a:schemeClr val="dk1"/>
              </a:buClr>
              <a:buSzPts val="1200"/>
              <a:buChar char="•"/>
            </a:pPr>
            <a:r>
              <a:rPr lang="en-US"/>
              <a:t>We need to make sure that we are communicating with our general education teachers. We want to be intentional when setting up an observation. We can’t simply walk into the reading classroom and expect that the student is going to be reading aloud that particular day or is in a classroom setting where behaviors are atypical. When I would go in to do observations, I would send my classroom teacher an email letting them know these are the type of skills I am needing to see for “Georgia’s” observation, is there a time that would be best for me to be able to see these skills displayed by the student?”</a:t>
            </a:r>
            <a:endParaRPr/>
          </a:p>
          <a:p>
            <a:pPr marL="457200" lvl="0" indent="-304800" algn="l" rtl="0">
              <a:spcBef>
                <a:spcPts val="0"/>
              </a:spcBef>
              <a:spcAft>
                <a:spcPts val="0"/>
              </a:spcAft>
              <a:buClr>
                <a:schemeClr val="dk1"/>
              </a:buClr>
              <a:buSzPts val="1200"/>
              <a:buChar char="•"/>
            </a:pPr>
            <a:r>
              <a:rPr lang="en-US"/>
              <a:t>So many times I see people doing observations before gathering any data as to what skills or areas of deficit we should really be looking at. It is important that we do not go in blind to an observation. Use the referral, RED and assessment data to drive what you are looking for. </a:t>
            </a:r>
            <a:endParaRPr/>
          </a:p>
        </p:txBody>
      </p:sp>
      <p:sp>
        <p:nvSpPr>
          <p:cNvPr id="169" name="Google Shape;16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5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 name="Google Shape;18;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7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7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7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71"/>
          <p:cNvSpPr>
            <a:spLocks noGrp="1"/>
          </p:cNvSpPr>
          <p:nvPr>
            <p:ph type="pic" idx="2"/>
          </p:nvPr>
        </p:nvSpPr>
        <p:spPr>
          <a:xfrm>
            <a:off x="5183188" y="987425"/>
            <a:ext cx="6172200" cy="4873625"/>
          </a:xfrm>
          <a:prstGeom prst="rect">
            <a:avLst/>
          </a:prstGeom>
          <a:noFill/>
          <a:ln>
            <a:noFill/>
          </a:ln>
        </p:spPr>
      </p:sp>
      <p:sp>
        <p:nvSpPr>
          <p:cNvPr id="88" name="Google Shape;88;p7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7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7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7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option 2 1">
  <p:cSld name="1_Content option 2">
    <p:spTree>
      <p:nvGrpSpPr>
        <p:cNvPr id="1" name="Shape 104"/>
        <p:cNvGrpSpPr/>
        <p:nvPr/>
      </p:nvGrpSpPr>
      <p:grpSpPr>
        <a:xfrm>
          <a:off x="0" y="0"/>
          <a:ext cx="0" cy="0"/>
          <a:chOff x="0" y="0"/>
          <a:chExt cx="0" cy="0"/>
        </a:xfrm>
      </p:grpSpPr>
      <p:pic>
        <p:nvPicPr>
          <p:cNvPr id="105" name="Google Shape;105;g102f9891f0b_0_128" descr="R:\COM\COMM\Branding\PPT Templates\widescreen\Widescreen Powerpoint 5.jpg"/>
          <p:cNvPicPr preferRelativeResize="0"/>
          <p:nvPr/>
        </p:nvPicPr>
        <p:blipFill rotWithShape="1">
          <a:blip r:embed="rId2">
            <a:alphaModFix/>
          </a:blip>
          <a:srcRect/>
          <a:stretch/>
        </p:blipFill>
        <p:spPr>
          <a:xfrm>
            <a:off x="3" y="0"/>
            <a:ext cx="12198353" cy="6864096"/>
          </a:xfrm>
          <a:prstGeom prst="rect">
            <a:avLst/>
          </a:prstGeom>
          <a:noFill/>
          <a:ln>
            <a:noFill/>
          </a:ln>
        </p:spPr>
      </p:pic>
      <p:sp>
        <p:nvSpPr>
          <p:cNvPr id="106" name="Google Shape;106;g102f9891f0b_0_128"/>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Autofit/>
          </a:bodyPr>
          <a:lstStyle>
            <a:lvl1pPr marL="457200" lvl="0" indent="-325755" algn="l" rtl="0">
              <a:spcBef>
                <a:spcPts val="360"/>
              </a:spcBef>
              <a:spcAft>
                <a:spcPts val="0"/>
              </a:spcAft>
              <a:buSzPts val="1530"/>
              <a:buChar char="•"/>
              <a:defRPr/>
            </a:lvl1pPr>
            <a:lvl2pPr marL="914400" lvl="1" indent="-325755" algn="l" rtl="0">
              <a:spcBef>
                <a:spcPts val="360"/>
              </a:spcBef>
              <a:spcAft>
                <a:spcPts val="0"/>
              </a:spcAft>
              <a:buSzPts val="1530"/>
              <a:buChar char="•"/>
              <a:defRPr/>
            </a:lvl2pPr>
            <a:lvl3pPr marL="1371600" lvl="2" indent="-331469" algn="l" rtl="0">
              <a:spcBef>
                <a:spcPts val="360"/>
              </a:spcBef>
              <a:spcAft>
                <a:spcPts val="0"/>
              </a:spcAft>
              <a:buSzPts val="162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7" name="Google Shape;107;g102f9891f0b_0_128"/>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4000"/>
              <a:buFont typeface="Arial"/>
              <a:buNone/>
              <a:defRPr sz="4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108"/>
        <p:cNvGrpSpPr/>
        <p:nvPr/>
      </p:nvGrpSpPr>
      <p:grpSpPr>
        <a:xfrm>
          <a:off x="0" y="0"/>
          <a:ext cx="0" cy="0"/>
          <a:chOff x="0" y="0"/>
          <a:chExt cx="0" cy="0"/>
        </a:xfrm>
      </p:grpSpPr>
      <p:pic>
        <p:nvPicPr>
          <p:cNvPr id="109" name="Google Shape;109;g10d0d4b5b75_0_121" descr="R:\COM\COMM\Branding\PPT Templates\widescreen\Widescreen Powerpoint 23.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110" name="Google Shape;110;g10d0d4b5b75_0_121"/>
          <p:cNvSpPr txBox="1">
            <a:spLocks noGrp="1"/>
          </p:cNvSpPr>
          <p:nvPr>
            <p:ph type="title"/>
          </p:nvPr>
        </p:nvSpPr>
        <p:spPr>
          <a:xfrm>
            <a:off x="4470400" y="1498600"/>
            <a:ext cx="7620000" cy="1828800"/>
          </a:xfrm>
          <a:prstGeom prst="rect">
            <a:avLst/>
          </a:prstGeom>
          <a:noFill/>
          <a:ln>
            <a:noFill/>
          </a:ln>
        </p:spPr>
        <p:txBody>
          <a:bodyPr spcFirstLastPara="1" wrap="square" lIns="121900" tIns="60925" rIns="121900" bIns="60925" anchor="ctr" anchorCtr="0">
            <a:normAutofit/>
          </a:bodyPr>
          <a:lstStyle>
            <a:lvl1pPr lvl="0" algn="ctr" rtl="0">
              <a:lnSpc>
                <a:spcPct val="100000"/>
              </a:lnSpc>
              <a:spcBef>
                <a:spcPts val="0"/>
              </a:spcBef>
              <a:spcAft>
                <a:spcPts val="0"/>
              </a:spcAft>
              <a:buClr>
                <a:schemeClr val="dk1"/>
              </a:buClr>
              <a:buSzPts val="5300"/>
              <a:buFont typeface="Arial"/>
              <a:buNone/>
              <a:defRPr sz="5300"/>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11" name="Google Shape;111;g10d0d4b5b75_0_121"/>
          <p:cNvSpPr txBox="1">
            <a:spLocks noGrp="1"/>
          </p:cNvSpPr>
          <p:nvPr>
            <p:ph type="body" idx="1"/>
          </p:nvPr>
        </p:nvSpPr>
        <p:spPr>
          <a:xfrm>
            <a:off x="406400" y="4038600"/>
            <a:ext cx="2235300" cy="457200"/>
          </a:xfrm>
          <a:prstGeom prst="rect">
            <a:avLst/>
          </a:prstGeom>
          <a:noFill/>
          <a:ln>
            <a:noFill/>
          </a:ln>
        </p:spPr>
        <p:txBody>
          <a:bodyPr spcFirstLastPara="1" wrap="square" lIns="121900" tIns="60925" rIns="121900" bIns="60925" anchor="t" anchorCtr="0">
            <a:noAutofit/>
          </a:bodyPr>
          <a:lstStyle>
            <a:lvl1pPr marL="457200" marR="0" lvl="0" indent="-228600" algn="ctr" rtl="0">
              <a:lnSpc>
                <a:spcPct val="100000"/>
              </a:lnSpc>
              <a:spcBef>
                <a:spcPts val="500"/>
              </a:spcBef>
              <a:spcAft>
                <a:spcPts val="0"/>
              </a:spcAft>
              <a:buClr>
                <a:schemeClr val="lt1"/>
              </a:buClr>
              <a:buSzPts val="2700"/>
              <a:buFont typeface="Arial"/>
              <a:buNone/>
              <a:defRPr sz="2700" b="1" i="0" u="none" strike="noStrike" cap="none">
                <a:solidFill>
                  <a:schemeClr val="lt1"/>
                </a:solidFill>
                <a:latin typeface="Calibri"/>
                <a:ea typeface="Calibri"/>
                <a:cs typeface="Calibri"/>
                <a:sym typeface="Calibri"/>
              </a:defRPr>
            </a:lvl1pPr>
            <a:lvl2pPr marL="914400" marR="0" lvl="1" indent="-463550" algn="l" rtl="0">
              <a:lnSpc>
                <a:spcPct val="100000"/>
              </a:lnSpc>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12" name="Google Shape;112;g10d0d4b5b75_0_121"/>
          <p:cNvSpPr txBox="1">
            <a:spLocks noGrp="1"/>
          </p:cNvSpPr>
          <p:nvPr>
            <p:ph type="body" idx="2"/>
          </p:nvPr>
        </p:nvSpPr>
        <p:spPr>
          <a:xfrm>
            <a:off x="5981700" y="76200"/>
            <a:ext cx="6172500" cy="1219200"/>
          </a:xfrm>
          <a:prstGeom prst="rect">
            <a:avLst/>
          </a:prstGeom>
          <a:noFill/>
          <a:ln>
            <a:noFill/>
          </a:ln>
        </p:spPr>
        <p:txBody>
          <a:bodyPr spcFirstLastPara="1" wrap="square" lIns="121900" tIns="60925" rIns="121900" bIns="60925" anchor="ctr" anchorCtr="0">
            <a:normAutofit/>
          </a:bodyPr>
          <a:lstStyle>
            <a:lvl1pPr marL="457200" marR="0" lvl="0" indent="-228600" algn="ctr" rtl="0">
              <a:lnSpc>
                <a:spcPct val="100000"/>
              </a:lnSpc>
              <a:spcBef>
                <a:spcPts val="500"/>
              </a:spcBef>
              <a:spcAft>
                <a:spcPts val="0"/>
              </a:spcAft>
              <a:buClr>
                <a:schemeClr val="dk1"/>
              </a:buClr>
              <a:buSzPts val="2700"/>
              <a:buFont typeface="Arial"/>
              <a:buNone/>
              <a:defRPr sz="2700"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700"/>
              </a:spcBef>
              <a:spcAft>
                <a:spcPts val="0"/>
              </a:spcAft>
              <a:buClr>
                <a:schemeClr val="dk1"/>
              </a:buClr>
              <a:buSzPts val="3700"/>
              <a:buFont typeface="Arial"/>
              <a:buNone/>
              <a:defRPr sz="37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6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5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5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21"/>
        <p:cNvGrpSpPr/>
        <p:nvPr/>
      </p:nvGrpSpPr>
      <p:grpSpPr>
        <a:xfrm>
          <a:off x="0" y="0"/>
          <a:ext cx="0" cy="0"/>
          <a:chOff x="0" y="0"/>
          <a:chExt cx="0" cy="0"/>
        </a:xfrm>
      </p:grpSpPr>
      <p:pic>
        <p:nvPicPr>
          <p:cNvPr id="22" name="Google Shape;22;p60" descr="R:\COM\COMM\Branding\PPT Templates\widescreen\Widescreen Powerpoint 20.jpg"/>
          <p:cNvPicPr preferRelativeResize="0"/>
          <p:nvPr/>
        </p:nvPicPr>
        <p:blipFill rotWithShape="1">
          <a:blip r:embed="rId2">
            <a:alphaModFix/>
          </a:blip>
          <a:srcRect/>
          <a:stretch/>
        </p:blipFill>
        <p:spPr>
          <a:xfrm>
            <a:off x="0" y="0"/>
            <a:ext cx="12198354" cy="6864096"/>
          </a:xfrm>
          <a:prstGeom prst="rect">
            <a:avLst/>
          </a:prstGeom>
          <a:noFill/>
          <a:ln>
            <a:noFill/>
          </a:ln>
        </p:spPr>
      </p:pic>
      <p:sp>
        <p:nvSpPr>
          <p:cNvPr id="23" name="Google Shape;23;p60"/>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4" name="Google Shape;24;p60"/>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60"/>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333"/>
              <a:buFont typeface="Calibri"/>
              <a:buNone/>
              <a:defRPr sz="5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26"/>
        <p:cNvGrpSpPr/>
        <p:nvPr/>
      </p:nvGrpSpPr>
      <p:grpSpPr>
        <a:xfrm>
          <a:off x="0" y="0"/>
          <a:ext cx="0" cy="0"/>
          <a:chOff x="0" y="0"/>
          <a:chExt cx="0" cy="0"/>
        </a:xfrm>
      </p:grpSpPr>
      <p:pic>
        <p:nvPicPr>
          <p:cNvPr id="27" name="Google Shape;27;p61" descr="R:\COM\COMM\Branding\PPT Templates\widescreen\Widescreen Powerpoint 5.jpg"/>
          <p:cNvPicPr preferRelativeResize="0"/>
          <p:nvPr/>
        </p:nvPicPr>
        <p:blipFill rotWithShape="1">
          <a:blip r:embed="rId2">
            <a:alphaModFix/>
          </a:blip>
          <a:srcRect/>
          <a:stretch/>
        </p:blipFill>
        <p:spPr>
          <a:xfrm>
            <a:off x="1" y="0"/>
            <a:ext cx="12198356" cy="6864096"/>
          </a:xfrm>
          <a:prstGeom prst="rect">
            <a:avLst/>
          </a:prstGeom>
          <a:noFill/>
          <a:ln>
            <a:noFill/>
          </a:ln>
        </p:spPr>
      </p:pic>
      <p:sp>
        <p:nvSpPr>
          <p:cNvPr id="28" name="Google Shape;28;p61"/>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61"/>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333"/>
              <a:buFont typeface="Calibri"/>
              <a:buNone/>
              <a:defRPr sz="5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1"/>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6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4">
  <p:cSld name="Content 4">
    <p:spTree>
      <p:nvGrpSpPr>
        <p:cNvPr id="1" name="Shape 38"/>
        <p:cNvGrpSpPr/>
        <p:nvPr/>
      </p:nvGrpSpPr>
      <p:grpSpPr>
        <a:xfrm>
          <a:off x="0" y="0"/>
          <a:ext cx="0" cy="0"/>
          <a:chOff x="0" y="0"/>
          <a:chExt cx="0" cy="0"/>
        </a:xfrm>
      </p:grpSpPr>
      <p:sp>
        <p:nvSpPr>
          <p:cNvPr id="39" name="Google Shape;39;p64"/>
          <p:cNvSpPr/>
          <p:nvPr/>
        </p:nvSpPr>
        <p:spPr>
          <a:xfrm>
            <a:off x="0" y="0"/>
            <a:ext cx="12192000" cy="889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40" name="Google Shape;40;p64"/>
          <p:cNvSpPr/>
          <p:nvPr/>
        </p:nvSpPr>
        <p:spPr>
          <a:xfrm rot="-5400000">
            <a:off x="10225349" y="-1067787"/>
            <a:ext cx="863600" cy="3026299"/>
          </a:xfrm>
          <a:prstGeom prst="flowChartManualInpu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41" name="Google Shape;41;p64"/>
          <p:cNvSpPr/>
          <p:nvPr/>
        </p:nvSpPr>
        <p:spPr>
          <a:xfrm rot="-5400000">
            <a:off x="10388600" y="-938075"/>
            <a:ext cx="863600" cy="2743200"/>
          </a:xfrm>
          <a:prstGeom prst="flowChartManualInput">
            <a:avLst/>
          </a:prstGeom>
          <a:solidFill>
            <a:srgbClr val="323F4F"/>
          </a:solidFill>
          <a:ln w="12700" cap="flat" cmpd="sng">
            <a:solidFill>
              <a:srgbClr val="323F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42" name="Google Shape;42;p64"/>
          <p:cNvSpPr txBox="1">
            <a:spLocks noGrp="1"/>
          </p:cNvSpPr>
          <p:nvPr>
            <p:ph type="sldNum" idx="12"/>
          </p:nvPr>
        </p:nvSpPr>
        <p:spPr>
          <a:xfrm>
            <a:off x="11379200" y="261938"/>
            <a:ext cx="609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3" name="Google Shape;43;p64"/>
          <p:cNvPicPr preferRelativeResize="0"/>
          <p:nvPr/>
        </p:nvPicPr>
        <p:blipFill rotWithShape="1">
          <a:blip r:embed="rId2">
            <a:alphaModFix/>
          </a:blip>
          <a:srcRect r="89795" b="19641"/>
          <a:stretch/>
        </p:blipFill>
        <p:spPr>
          <a:xfrm>
            <a:off x="10871200" y="24973"/>
            <a:ext cx="304800" cy="864027"/>
          </a:xfrm>
          <a:prstGeom prst="rect">
            <a:avLst/>
          </a:prstGeom>
          <a:noFill/>
          <a:ln>
            <a:noFill/>
          </a:ln>
        </p:spPr>
      </p:pic>
      <p:sp>
        <p:nvSpPr>
          <p:cNvPr id="44" name="Google Shape;44;p64"/>
          <p:cNvSpPr txBox="1">
            <a:spLocks noGrp="1"/>
          </p:cNvSpPr>
          <p:nvPr>
            <p:ph type="body" idx="1"/>
          </p:nvPr>
        </p:nvSpPr>
        <p:spPr>
          <a:xfrm>
            <a:off x="203200" y="1092200"/>
            <a:ext cx="11785600" cy="5181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499554" algn="l">
              <a:lnSpc>
                <a:spcPct val="90000"/>
              </a:lnSpc>
              <a:spcBef>
                <a:spcPts val="500"/>
              </a:spcBef>
              <a:spcAft>
                <a:spcPts val="0"/>
              </a:spcAft>
              <a:buClr>
                <a:schemeClr val="dk1"/>
              </a:buClr>
              <a:buSzPts val="4267"/>
              <a:buChar char="•"/>
              <a:defRPr sz="4267"/>
            </a:lvl3pPr>
            <a:lvl4pPr marL="1828800" lvl="3" indent="-499554" algn="l">
              <a:lnSpc>
                <a:spcPct val="90000"/>
              </a:lnSpc>
              <a:spcBef>
                <a:spcPts val="500"/>
              </a:spcBef>
              <a:spcAft>
                <a:spcPts val="0"/>
              </a:spcAft>
              <a:buClr>
                <a:schemeClr val="dk1"/>
              </a:buClr>
              <a:buSzPts val="4267"/>
              <a:buChar char="•"/>
              <a:defRPr sz="4267"/>
            </a:lvl4pPr>
            <a:lvl5pPr marL="2286000" lvl="4" indent="-499554" algn="l">
              <a:lnSpc>
                <a:spcPct val="90000"/>
              </a:lnSpc>
              <a:spcBef>
                <a:spcPts val="500"/>
              </a:spcBef>
              <a:spcAft>
                <a:spcPts val="0"/>
              </a:spcAft>
              <a:buClr>
                <a:schemeClr val="dk1"/>
              </a:buClr>
              <a:buSzPts val="4267"/>
              <a:buChar char="•"/>
              <a:defRPr sz="4267"/>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4"/>
          <p:cNvSpPr txBox="1">
            <a:spLocks noGrp="1"/>
          </p:cNvSpPr>
          <p:nvPr>
            <p:ph type="body" idx="2"/>
          </p:nvPr>
        </p:nvSpPr>
        <p:spPr>
          <a:xfrm>
            <a:off x="406400" y="49075"/>
            <a:ext cx="8534400" cy="78998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4"/>
          <p:cNvSpPr txBox="1">
            <a:spLocks noGrp="1"/>
          </p:cNvSpPr>
          <p:nvPr>
            <p:ph type="body" idx="3"/>
          </p:nvPr>
        </p:nvSpPr>
        <p:spPr>
          <a:xfrm>
            <a:off x="187569" y="6375400"/>
            <a:ext cx="11801231" cy="381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67"/>
              <a:buNone/>
              <a:defRPr sz="1867"/>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6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6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6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6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6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REPNgfWTepA"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dese.mo.gov/media/file/intellectual-disability-criteria"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nam02.safelinks.protection.outlook.com/?url=https%3A%2F%2Fwww.pattan.net%2Fgetmedia%2F56d1bb3c-2e53-4cce-bfd4-821ee333871b%2FRtII-SLD&amp;data=04%7C01%7Ctennesenb%40umkc.edu%7C316adf59898c45c6eba908d9d5f0be03%7Ce3fefdbef7e9401ba51a355e01b05a89%7C0%7C0%7C637776052990748267%7CUnknown%7CTWFpbGZsb3d8eyJWIjoiMC4wLjAwMDAiLCJQIjoiV2luMzIiLCJBTiI6Ik1haWwiLCJXVCI6Mn0%3D%7C3000&amp;sdata=3ykbRPEqjAFIR10esL3SUraqBeC7BIIqOTyiLvNC48w%3D&amp;reserved=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iris.peabody.vanderbilt.edu/wp-content/uploads/pdf_activities/independent/IA_Frequency_and_Interval_Recording.pdf-%20I"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nam02.safelinks.protection.outlook.com/?url=https%3A%2F%2Fca01000043.schoolwires.net%2Fcms%2Flib08%2FCA01000043%2FCentricity%2Fdomain%2F361%2Fpositive%2520behavior%2FData%2FData%2520Collection%2520Methods.pdf&amp;data=04%7C01%7Ctennesenb%40umkc.edu%7C316adf59898c45c6eba908d9d5f0be03%7Ce3fefdbef7e9401ba51a355e01b05a89%7C0%7C0%7C637776052990748267%7CUnknown%7CTWFpbGZsb3d8eyJWIjoiMC4wLjAwMDAiLCJQIjoiV2luMzIiLCJBTiI6Ik1haWwiLCJXVCI6Mn0%3D%7C3000&amp;sdata=FIGEiaeA8mmOp%2BZKsVl63dlOVar6RNwIYvPKOf%2FZDF0%3D&amp;reserved=0" TargetMode="External"/><Relationship Id="rId5" Type="http://schemas.openxmlformats.org/officeDocument/2006/relationships/hyperlink" Target="http://www.sped.sbcsc.k12.in.us/ppm/behavior/datacollection.html#ir" TargetMode="External"/><Relationship Id="rId4" Type="http://schemas.openxmlformats.org/officeDocument/2006/relationships/hyperlink" Target="https://iris.peabody.vanderbilt.edu/wp-content/uploads/pdf_activities/independent/IA_Duration_and_Latency_Recording.pdf"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mailto:ldnd3@mst.edu" TargetMode="External"/><Relationship Id="rId3" Type="http://schemas.openxmlformats.org/officeDocument/2006/relationships/hyperlink" Target="mailto:tdsmith@semo.edu" TargetMode="External"/><Relationship Id="rId7" Type="http://schemas.openxmlformats.org/officeDocument/2006/relationships/hyperlink" Target="mailto:laurens@nwmissouri.edu"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hyperlink" Target="mailto:jwalter@Truman.edu" TargetMode="External"/><Relationship Id="rId11" Type="http://schemas.openxmlformats.org/officeDocument/2006/relationships/hyperlink" Target="mailto:jharris@ucmo.edu" TargetMode="External"/><Relationship Id="rId5" Type="http://schemas.openxmlformats.org/officeDocument/2006/relationships/hyperlink" Target="mailto:tennesenb@umkc.edu" TargetMode="External"/><Relationship Id="rId10" Type="http://schemas.openxmlformats.org/officeDocument/2006/relationships/hyperlink" Target="mailto:jrothermell@edplus.org" TargetMode="External"/><Relationship Id="rId4" Type="http://schemas.openxmlformats.org/officeDocument/2006/relationships/hyperlink" Target="mailto:lynchly@missouri.edu" TargetMode="External"/><Relationship Id="rId9" Type="http://schemas.openxmlformats.org/officeDocument/2006/relationships/hyperlink" Target="mailto:amyphipps@missouristate.edu"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ecfr.gov/current/title-34/section-300.306#p-300.306(a)(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ecfr.gov/current/title-34/section-300.306#p-300.306(a)(2)" TargetMode="External"/><Relationship Id="rId5" Type="http://schemas.openxmlformats.org/officeDocument/2006/relationships/hyperlink" Target="https://www.govinfo.gov/link/uscode/20/1221e-3" TargetMode="External"/><Relationship Id="rId4" Type="http://schemas.openxmlformats.org/officeDocument/2006/relationships/hyperlink" Target="https://www.ecfr.gov/current/title-34/section-300.300#p-300.300(a)"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10d0d4b5b75_0_57"/>
          <p:cNvSpPr txBox="1">
            <a:spLocks noGrp="1"/>
          </p:cNvSpPr>
          <p:nvPr>
            <p:ph type="title"/>
          </p:nvPr>
        </p:nvSpPr>
        <p:spPr>
          <a:xfrm>
            <a:off x="4064000" y="1600200"/>
            <a:ext cx="8127900" cy="1828800"/>
          </a:xfrm>
          <a:prstGeom prst="rect">
            <a:avLst/>
          </a:prstGeom>
          <a:noFill/>
          <a:ln>
            <a:noFill/>
          </a:ln>
        </p:spPr>
        <p:txBody>
          <a:bodyPr spcFirstLastPara="1" wrap="square" lIns="121900" tIns="60925" rIns="121900" bIns="60925" anchor="ctr" anchorCtr="0">
            <a:normAutofit/>
          </a:bodyPr>
          <a:lstStyle/>
          <a:p>
            <a:pPr marL="0" lvl="0" indent="0" algn="ctr" rtl="0">
              <a:lnSpc>
                <a:spcPct val="100000"/>
              </a:lnSpc>
              <a:spcBef>
                <a:spcPts val="0"/>
              </a:spcBef>
              <a:spcAft>
                <a:spcPts val="0"/>
              </a:spcAft>
              <a:buClr>
                <a:schemeClr val="dk1"/>
              </a:buClr>
              <a:buSzPts val="5300"/>
              <a:buFont typeface="Arial"/>
              <a:buNone/>
            </a:pPr>
            <a:r>
              <a:rPr lang="en-US"/>
              <a:t>Observations</a:t>
            </a:r>
            <a:endParaRPr/>
          </a:p>
        </p:txBody>
      </p:sp>
      <p:sp>
        <p:nvSpPr>
          <p:cNvPr id="118" name="Google Shape;118;g10d0d4b5b75_0_57"/>
          <p:cNvSpPr txBox="1">
            <a:spLocks noGrp="1"/>
          </p:cNvSpPr>
          <p:nvPr>
            <p:ph type="body" idx="1"/>
          </p:nvPr>
        </p:nvSpPr>
        <p:spPr>
          <a:xfrm>
            <a:off x="406400" y="4038600"/>
            <a:ext cx="2235300" cy="457200"/>
          </a:xfrm>
          <a:prstGeom prst="rect">
            <a:avLst/>
          </a:prstGeom>
          <a:noFill/>
          <a:ln>
            <a:noFill/>
          </a:ln>
        </p:spPr>
        <p:txBody>
          <a:bodyPr spcFirstLastPara="1" wrap="square" lIns="121900" tIns="60925" rIns="121900" bIns="60925" anchor="t" anchorCtr="0">
            <a:noAutofit/>
          </a:bodyPr>
          <a:lstStyle/>
          <a:p>
            <a:pPr marL="0" lvl="0" indent="0" algn="ctr" rtl="0">
              <a:lnSpc>
                <a:spcPct val="100000"/>
              </a:lnSpc>
              <a:spcBef>
                <a:spcPts val="0"/>
              </a:spcBef>
              <a:spcAft>
                <a:spcPts val="0"/>
              </a:spcAft>
              <a:buClr>
                <a:schemeClr val="lt1"/>
              </a:buClr>
              <a:buSzPts val="2700"/>
              <a:buFont typeface="Arial"/>
              <a:buNone/>
            </a:pPr>
            <a:r>
              <a:rPr lang="en-US"/>
              <a:t>January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0894042b6f_0_0"/>
          <p:cNvSpPr txBox="1">
            <a:spLocks noGrp="1"/>
          </p:cNvSpPr>
          <p:nvPr>
            <p:ph type="title"/>
          </p:nvPr>
        </p:nvSpPr>
        <p:spPr>
          <a:xfrm>
            <a:off x="203250" y="874650"/>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US" sz="4699"/>
              <a:t>Academic Performance </a:t>
            </a:r>
            <a:endParaRPr sz="4699"/>
          </a:p>
          <a:p>
            <a:pPr marL="0" lvl="0" indent="0" algn="ctr" rtl="0">
              <a:spcBef>
                <a:spcPts val="0"/>
              </a:spcBef>
              <a:spcAft>
                <a:spcPts val="0"/>
              </a:spcAft>
              <a:buSzPts val="990"/>
              <a:buNone/>
            </a:pPr>
            <a:r>
              <a:rPr lang="en-US" sz="4699"/>
              <a:t>&amp; Behavior Observation Worksheet</a:t>
            </a:r>
            <a:endParaRPr sz="4699"/>
          </a:p>
        </p:txBody>
      </p:sp>
      <p:pic>
        <p:nvPicPr>
          <p:cNvPr id="179" name="Google Shape;179;g10894042b6f_0_0"/>
          <p:cNvPicPr preferRelativeResize="0"/>
          <p:nvPr/>
        </p:nvPicPr>
        <p:blipFill>
          <a:blip r:embed="rId3">
            <a:alphaModFix/>
          </a:blip>
          <a:stretch>
            <a:fillRect/>
          </a:stretch>
        </p:blipFill>
        <p:spPr>
          <a:xfrm>
            <a:off x="2186600" y="2057400"/>
            <a:ext cx="6777574" cy="48669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6"/>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00"/>
              <a:buFont typeface="Calibri"/>
              <a:buNone/>
            </a:pPr>
            <a:r>
              <a:rPr lang="en-US"/>
              <a:t>Observations for Autism Must Include:</a:t>
            </a:r>
            <a:endParaRPr/>
          </a:p>
        </p:txBody>
      </p:sp>
      <p:sp>
        <p:nvSpPr>
          <p:cNvPr id="185" name="Google Shape;185;p6"/>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4300"/>
              <a:t>600.10.b Observations of the child’s behavior </a:t>
            </a:r>
            <a:r>
              <a:rPr lang="en-US" sz="4300">
                <a:solidFill>
                  <a:srgbClr val="980000"/>
                </a:solidFill>
              </a:rPr>
              <a:t>across multiple environments</a:t>
            </a:r>
            <a:r>
              <a:rPr lang="en-US" sz="4300"/>
              <a:t>.</a:t>
            </a:r>
            <a:endParaRPr sz="4300"/>
          </a:p>
        </p:txBody>
      </p:sp>
      <p:pic>
        <p:nvPicPr>
          <p:cNvPr id="186" name="Google Shape;186;p6"/>
          <p:cNvPicPr preferRelativeResize="0"/>
          <p:nvPr/>
        </p:nvPicPr>
        <p:blipFill>
          <a:blip r:embed="rId3">
            <a:alphaModFix/>
          </a:blip>
          <a:stretch>
            <a:fillRect/>
          </a:stretch>
        </p:blipFill>
        <p:spPr>
          <a:xfrm>
            <a:off x="9277653" y="2958799"/>
            <a:ext cx="2463550" cy="39909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fa7363727c_0_7"/>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l" rtl="0">
              <a:spcBef>
                <a:spcPts val="1000"/>
              </a:spcBef>
              <a:spcAft>
                <a:spcPts val="0"/>
              </a:spcAft>
              <a:buNone/>
            </a:pPr>
            <a:r>
              <a:rPr lang="en-US" sz="4100"/>
              <a:t>800.20.a Observations of the behavior in </a:t>
            </a:r>
            <a:r>
              <a:rPr lang="en-US" sz="4100">
                <a:solidFill>
                  <a:srgbClr val="980000"/>
                </a:solidFill>
              </a:rPr>
              <a:t>different environments. </a:t>
            </a:r>
            <a:endParaRPr sz="4100">
              <a:solidFill>
                <a:srgbClr val="980000"/>
              </a:solidFill>
            </a:endParaRPr>
          </a:p>
        </p:txBody>
      </p:sp>
      <p:sp>
        <p:nvSpPr>
          <p:cNvPr id="193" name="Google Shape;193;gfa7363727c_0_7"/>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Observations for Emotional Disturbance Must Include:</a:t>
            </a:r>
            <a:endParaRPr/>
          </a:p>
        </p:txBody>
      </p:sp>
      <p:pic>
        <p:nvPicPr>
          <p:cNvPr id="194" name="Google Shape;194;gfa7363727c_0_7"/>
          <p:cNvPicPr preferRelativeResize="0"/>
          <p:nvPr/>
        </p:nvPicPr>
        <p:blipFill>
          <a:blip r:embed="rId3">
            <a:alphaModFix/>
          </a:blip>
          <a:stretch>
            <a:fillRect/>
          </a:stretch>
        </p:blipFill>
        <p:spPr>
          <a:xfrm>
            <a:off x="6578604" y="3578099"/>
            <a:ext cx="4630702" cy="31193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fa7363727c_0_13"/>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fontScale="70000" lnSpcReduction="10000"/>
          </a:bodyPr>
          <a:lstStyle/>
          <a:p>
            <a:pPr marL="0" lvl="0" indent="0" algn="l" rtl="0">
              <a:spcBef>
                <a:spcPts val="1000"/>
              </a:spcBef>
              <a:spcAft>
                <a:spcPts val="0"/>
              </a:spcAft>
              <a:buNone/>
            </a:pPr>
            <a:endParaRPr/>
          </a:p>
          <a:p>
            <a:pPr marL="0" lvl="0" indent="0" algn="l" rtl="0">
              <a:spcBef>
                <a:spcPts val="1000"/>
              </a:spcBef>
              <a:spcAft>
                <a:spcPts val="0"/>
              </a:spcAft>
              <a:buNone/>
            </a:pPr>
            <a:r>
              <a:rPr lang="en-US"/>
              <a:t>1000.30.c Information gained through observation of the child’s academic and functional performance completed in a </a:t>
            </a:r>
            <a:r>
              <a:rPr lang="en-US">
                <a:solidFill>
                  <a:srgbClr val="980000"/>
                </a:solidFill>
              </a:rPr>
              <a:t>variety of educational settings</a:t>
            </a:r>
            <a:r>
              <a:rPr lang="en-US"/>
              <a:t> supports</a:t>
            </a:r>
            <a:r>
              <a:rPr lang="en-US">
                <a:solidFill>
                  <a:srgbClr val="980000"/>
                </a:solidFill>
              </a:rPr>
              <a:t> </a:t>
            </a:r>
            <a:r>
              <a:rPr lang="en-US"/>
              <a:t>the description of adverse educational impact</a:t>
            </a:r>
            <a:endParaRPr/>
          </a:p>
          <a:p>
            <a:pPr marL="0" lvl="0" indent="0" algn="l" rtl="0">
              <a:spcBef>
                <a:spcPts val="1000"/>
              </a:spcBef>
              <a:spcAft>
                <a:spcPts val="0"/>
              </a:spcAft>
              <a:buNone/>
            </a:pPr>
            <a:endParaRPr/>
          </a:p>
          <a:p>
            <a:pPr marL="0" lvl="0" indent="0" algn="l" rtl="0">
              <a:spcBef>
                <a:spcPts val="1000"/>
              </a:spcBef>
              <a:spcAft>
                <a:spcPts val="0"/>
              </a:spcAft>
              <a:buNone/>
            </a:pPr>
            <a:r>
              <a:rPr lang="en-US"/>
              <a:t>Note (1) Observation data should support the results obtained from adaptive behavior measures in order to support a valid eligibility determination of Intellectual Disability, The team should explain in the report any discrepancies between the scores from the standardized measures and the observational data and analyze how this impacts their eligibility determination. </a:t>
            </a:r>
            <a:endParaRPr/>
          </a:p>
          <a:p>
            <a:pPr marL="0" lvl="0" indent="0" algn="l" rtl="0">
              <a:spcBef>
                <a:spcPts val="1000"/>
              </a:spcBef>
              <a:spcAft>
                <a:spcPts val="0"/>
              </a:spcAft>
              <a:buNone/>
            </a:pPr>
            <a:endParaRPr/>
          </a:p>
          <a:p>
            <a:pPr marL="0" lvl="0" indent="0" algn="l" rtl="0">
              <a:spcBef>
                <a:spcPts val="1000"/>
              </a:spcBef>
              <a:spcAft>
                <a:spcPts val="0"/>
              </a:spcAft>
              <a:buNone/>
            </a:pPr>
            <a:r>
              <a:rPr lang="en-US"/>
              <a:t>Note (2) Data from all sources should be examined for consistency. scores in the area of adaptive behavior general intellectual functioning, and academic achievement should all triangulate to form a learning profile that has a relatively low level of variance between the scores in all three of these areas</a:t>
            </a:r>
            <a:endParaRPr/>
          </a:p>
          <a:p>
            <a:pPr marL="0" lvl="0" indent="0" algn="l" rtl="0">
              <a:spcBef>
                <a:spcPts val="1000"/>
              </a:spcBef>
              <a:spcAft>
                <a:spcPts val="0"/>
              </a:spcAft>
              <a:buNone/>
            </a:pPr>
            <a:endParaRPr/>
          </a:p>
          <a:p>
            <a:pPr marL="0" lvl="0" indent="0" algn="l" rtl="0">
              <a:spcBef>
                <a:spcPts val="1000"/>
              </a:spcBef>
              <a:spcAft>
                <a:spcPts val="0"/>
              </a:spcAft>
              <a:buNone/>
            </a:pPr>
            <a:r>
              <a:rPr lang="en-US" sz="3500" u="sng">
                <a:solidFill>
                  <a:schemeClr val="hlink"/>
                </a:solidFill>
                <a:hlinkClick r:id="rId3"/>
              </a:rPr>
              <a:t>Reference: Intellectual Disability Overview of Eligibility- Bi-Monthly Meeting Presentation</a:t>
            </a:r>
            <a:endParaRPr/>
          </a:p>
        </p:txBody>
      </p:sp>
      <p:sp>
        <p:nvSpPr>
          <p:cNvPr id="201" name="Google Shape;201;gfa7363727c_0_13"/>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Observations for Intellectual Disability Must Include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fa7363727c_0_19"/>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l" rtl="0">
              <a:spcBef>
                <a:spcPts val="1000"/>
              </a:spcBef>
              <a:spcAft>
                <a:spcPts val="0"/>
              </a:spcAft>
              <a:buNone/>
            </a:pPr>
            <a:r>
              <a:rPr lang="en-US" sz="3500"/>
              <a:t>1300.20.c Information gained through observation of the student’s academic and functional performance completed </a:t>
            </a:r>
            <a:r>
              <a:rPr lang="en-US" sz="3500">
                <a:solidFill>
                  <a:srgbClr val="980000"/>
                </a:solidFill>
              </a:rPr>
              <a:t>in a variety of educational settings </a:t>
            </a:r>
            <a:r>
              <a:rPr lang="en-US" sz="3500"/>
              <a:t>supports the description of adverse impact. </a:t>
            </a:r>
            <a:endParaRPr sz="3500"/>
          </a:p>
          <a:p>
            <a:pPr marL="0" lvl="0" indent="0" algn="l" rtl="0">
              <a:spcBef>
                <a:spcPts val="1000"/>
              </a:spcBef>
              <a:spcAft>
                <a:spcPts val="0"/>
              </a:spcAft>
              <a:buNone/>
            </a:pPr>
            <a:endParaRPr sz="3500"/>
          </a:p>
          <a:p>
            <a:pPr marL="0" lvl="0" indent="0" algn="l" rtl="0">
              <a:spcBef>
                <a:spcPts val="1000"/>
              </a:spcBef>
              <a:spcAft>
                <a:spcPts val="0"/>
              </a:spcAft>
              <a:buNone/>
            </a:pPr>
            <a:r>
              <a:rPr lang="en-US" sz="3500"/>
              <a:t>Reference: </a:t>
            </a:r>
            <a:r>
              <a:rPr lang="en-US" sz="3500" u="sng">
                <a:solidFill>
                  <a:schemeClr val="hlink"/>
                </a:solidFill>
                <a:hlinkClick r:id="rId3"/>
              </a:rPr>
              <a:t>Other Health Impairement Bi-Monthly Presentation </a:t>
            </a:r>
            <a:endParaRPr sz="3500"/>
          </a:p>
        </p:txBody>
      </p:sp>
      <p:sp>
        <p:nvSpPr>
          <p:cNvPr id="208" name="Google Shape;208;gfa7363727c_0_19"/>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ts val="990"/>
              <a:buFont typeface="Arial"/>
              <a:buNone/>
            </a:pPr>
            <a:r>
              <a:rPr lang="en-US"/>
              <a:t>Observations for Other Health Impaired Must Include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fa7363727c_0_25"/>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fontScale="85000" lnSpcReduction="10000"/>
          </a:bodyPr>
          <a:lstStyle/>
          <a:p>
            <a:pPr marL="0" lvl="0" indent="0" algn="l" rtl="0">
              <a:spcBef>
                <a:spcPts val="1000"/>
              </a:spcBef>
              <a:spcAft>
                <a:spcPts val="0"/>
              </a:spcAft>
              <a:buNone/>
            </a:pPr>
            <a:r>
              <a:rPr lang="en-US"/>
              <a:t>1400.30 The public agency must ensure that the child is observed i</a:t>
            </a:r>
            <a:r>
              <a:rPr lang="en-US">
                <a:solidFill>
                  <a:srgbClr val="980000"/>
                </a:solidFill>
              </a:rPr>
              <a:t>n the child’s learning environment (including the regular classroom setting) to document the child’s academic performance and behavior in the areas of difficulty. </a:t>
            </a:r>
            <a:r>
              <a:rPr lang="en-US"/>
              <a:t>Documentation should include:</a:t>
            </a:r>
            <a:endParaRPr/>
          </a:p>
          <a:p>
            <a:pPr marL="0" lvl="0" indent="0" algn="l" rtl="0">
              <a:spcBef>
                <a:spcPts val="1000"/>
              </a:spcBef>
              <a:spcAft>
                <a:spcPts val="0"/>
              </a:spcAft>
              <a:buNone/>
            </a:pPr>
            <a:endParaRPr/>
          </a:p>
          <a:p>
            <a:pPr marL="0" lvl="0" indent="0" algn="l" rtl="0">
              <a:spcBef>
                <a:spcPts val="1000"/>
              </a:spcBef>
              <a:spcAft>
                <a:spcPts val="0"/>
              </a:spcAft>
              <a:buNone/>
            </a:pPr>
            <a:r>
              <a:rPr lang="en-US"/>
              <a:t>1400.30.a Information from an observation in routine classroom instruction and monitoring of the child’s performance done </a:t>
            </a:r>
            <a:r>
              <a:rPr lang="en-US" b="1" u="sng"/>
              <a:t>before</a:t>
            </a:r>
            <a:r>
              <a:rPr lang="en-US"/>
              <a:t> the child was referred for an evaluation;</a:t>
            </a:r>
            <a:endParaRPr/>
          </a:p>
          <a:p>
            <a:pPr marL="0" lvl="0" indent="0" algn="l" rtl="0">
              <a:spcBef>
                <a:spcPts val="1000"/>
              </a:spcBef>
              <a:spcAft>
                <a:spcPts val="0"/>
              </a:spcAft>
              <a:buNone/>
            </a:pPr>
            <a:endParaRPr/>
          </a:p>
          <a:p>
            <a:pPr marL="0" lvl="0" indent="0" algn="l" rtl="0">
              <a:spcBef>
                <a:spcPts val="1000"/>
              </a:spcBef>
              <a:spcAft>
                <a:spcPts val="0"/>
              </a:spcAft>
              <a:buNone/>
            </a:pPr>
            <a:r>
              <a:rPr lang="en-US" b="1" u="sng"/>
              <a:t>OR</a:t>
            </a:r>
            <a:endParaRPr b="1" u="sng"/>
          </a:p>
          <a:p>
            <a:pPr marL="0" lvl="0" indent="0" algn="l" rtl="0">
              <a:spcBef>
                <a:spcPts val="1000"/>
              </a:spcBef>
              <a:spcAft>
                <a:spcPts val="0"/>
              </a:spcAft>
              <a:buNone/>
            </a:pPr>
            <a:endParaRPr/>
          </a:p>
          <a:p>
            <a:pPr marL="0" lvl="0" indent="0" algn="l" rtl="0">
              <a:spcBef>
                <a:spcPts val="1000"/>
              </a:spcBef>
              <a:spcAft>
                <a:spcPts val="0"/>
              </a:spcAft>
              <a:buNone/>
            </a:pPr>
            <a:r>
              <a:rPr lang="en-US"/>
              <a:t>1400.30.b Observation by a qualified professional in the regular classroom </a:t>
            </a:r>
            <a:r>
              <a:rPr lang="en-US" b="1" u="sng"/>
              <a:t>after</a:t>
            </a:r>
            <a:r>
              <a:rPr lang="en-US"/>
              <a:t> the child has been referred for an evaluation and parental consent was obtained </a:t>
            </a:r>
            <a:endParaRPr/>
          </a:p>
        </p:txBody>
      </p:sp>
      <p:sp>
        <p:nvSpPr>
          <p:cNvPr id="215" name="Google Shape;215;gfa7363727c_0_25"/>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ts val="990"/>
              <a:buFont typeface="Arial"/>
              <a:buNone/>
            </a:pPr>
            <a:r>
              <a:rPr lang="en-US"/>
              <a:t>Observations for Specific Learning Disabilities Must Include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04c73cb485_0_1"/>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1400.30.c Relevant behavior noted during the observation related to the subcategory of Specific Learning Disability suspected and the relationship of that behavior to the child’s academic functioning. </a:t>
            </a:r>
            <a:endParaRPr/>
          </a:p>
          <a:p>
            <a:pPr marL="0" lvl="0" indent="0" algn="l" rtl="0">
              <a:spcBef>
                <a:spcPts val="1000"/>
              </a:spcBef>
              <a:spcAft>
                <a:spcPts val="0"/>
              </a:spcAft>
              <a:buNone/>
            </a:pPr>
            <a:endParaRPr/>
          </a:p>
          <a:p>
            <a:pPr marL="0" lvl="0" indent="0" algn="l" rtl="0">
              <a:spcBef>
                <a:spcPts val="1000"/>
              </a:spcBef>
              <a:spcAft>
                <a:spcPts val="0"/>
              </a:spcAft>
              <a:buNone/>
            </a:pPr>
            <a:r>
              <a:rPr lang="en-US"/>
              <a:t>1400.30.d The observation report must contain the name and title of the qualified professional conducting the observation</a:t>
            </a:r>
            <a:endParaRPr/>
          </a:p>
          <a:p>
            <a:pPr marL="0" lvl="0" indent="0" algn="l" rtl="0">
              <a:spcBef>
                <a:spcPts val="1000"/>
              </a:spcBef>
              <a:spcAft>
                <a:spcPts val="0"/>
              </a:spcAft>
              <a:buNone/>
            </a:pPr>
            <a:endParaRPr/>
          </a:p>
          <a:p>
            <a:pPr marL="0" lvl="0" indent="0" algn="l" rtl="0">
              <a:spcBef>
                <a:spcPts val="1000"/>
              </a:spcBef>
              <a:spcAft>
                <a:spcPts val="0"/>
              </a:spcAft>
              <a:buNone/>
            </a:pPr>
            <a:r>
              <a:rPr lang="en-US"/>
              <a:t>Note: In the case of a child of less than school age or out of school, an observation must be in an environment appropriate for a child of that age. </a:t>
            </a:r>
            <a:endParaRPr/>
          </a:p>
        </p:txBody>
      </p:sp>
      <p:sp>
        <p:nvSpPr>
          <p:cNvPr id="222" name="Google Shape;222;g104c73cb485_0_1"/>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Specific Learning Disability Continued...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10d7f3ae958_0_23"/>
          <p:cNvSpPr txBox="1">
            <a:spLocks noGrp="1"/>
          </p:cNvSpPr>
          <p:nvPr>
            <p:ph type="title"/>
          </p:nvPr>
        </p:nvSpPr>
        <p:spPr>
          <a:xfrm>
            <a:off x="410550" y="1158900"/>
            <a:ext cx="3627300" cy="45402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ts val="990"/>
              <a:buFont typeface="Arial"/>
              <a:buNone/>
            </a:pPr>
            <a:r>
              <a:rPr lang="en-US" u="sng">
                <a:solidFill>
                  <a:schemeClr val="hlink"/>
                </a:solidFill>
                <a:hlinkClick r:id="rId3"/>
              </a:rPr>
              <a:t>Identifying Students with</a:t>
            </a:r>
            <a:endParaRPr/>
          </a:p>
          <a:p>
            <a:pPr marL="0" lvl="0" indent="0" algn="l" rtl="0">
              <a:spcBef>
                <a:spcPts val="0"/>
              </a:spcBef>
              <a:spcAft>
                <a:spcPts val="0"/>
              </a:spcAft>
              <a:buNone/>
            </a:pPr>
            <a:r>
              <a:rPr lang="en-US" u="sng">
                <a:solidFill>
                  <a:schemeClr val="hlink"/>
                </a:solidFill>
                <a:hlinkClick r:id="rId3"/>
              </a:rPr>
              <a:t>Specific Learning Disabilities (SLD)</a:t>
            </a:r>
            <a:endParaRPr/>
          </a:p>
        </p:txBody>
      </p:sp>
      <p:pic>
        <p:nvPicPr>
          <p:cNvPr id="229" name="Google Shape;229;g10d7f3ae958_0_23"/>
          <p:cNvPicPr preferRelativeResize="0"/>
          <p:nvPr/>
        </p:nvPicPr>
        <p:blipFill>
          <a:blip r:embed="rId4">
            <a:alphaModFix/>
          </a:blip>
          <a:stretch>
            <a:fillRect/>
          </a:stretch>
        </p:blipFill>
        <p:spPr>
          <a:xfrm>
            <a:off x="4400944" y="0"/>
            <a:ext cx="7791061" cy="6858000"/>
          </a:xfrm>
          <a:prstGeom prst="rect">
            <a:avLst/>
          </a:prstGeom>
          <a:noFill/>
          <a:ln>
            <a:noFill/>
          </a:ln>
        </p:spPr>
      </p:pic>
      <p:sp>
        <p:nvSpPr>
          <p:cNvPr id="230" name="Google Shape;230;g10d7f3ae958_0_23"/>
          <p:cNvSpPr txBox="1"/>
          <p:nvPr/>
        </p:nvSpPr>
        <p:spPr>
          <a:xfrm>
            <a:off x="0" y="6240150"/>
            <a:ext cx="339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Pennsylvania Dept of Education</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04c73cb485_0_7"/>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highlight>
                <a:schemeClr val="lt1"/>
              </a:highlight>
            </a:endParaRPr>
          </a:p>
          <a:p>
            <a:pPr marL="457200" lvl="0" indent="-342900" algn="l" rtl="0">
              <a:spcBef>
                <a:spcPts val="1000"/>
              </a:spcBef>
              <a:spcAft>
                <a:spcPts val="0"/>
              </a:spcAft>
              <a:buSzPts val="1800"/>
              <a:buChar char="•"/>
            </a:pPr>
            <a:r>
              <a:rPr lang="en-US">
                <a:highlight>
                  <a:schemeClr val="lt1"/>
                </a:highlight>
              </a:rPr>
              <a:t>Still a work in progress</a:t>
            </a:r>
            <a:endParaRPr>
              <a:highlight>
                <a:schemeClr val="lt1"/>
              </a:highlight>
            </a:endParaRPr>
          </a:p>
          <a:p>
            <a:pPr marL="457200" lvl="0" indent="-342900" algn="l" rtl="0">
              <a:spcBef>
                <a:spcPts val="0"/>
              </a:spcBef>
              <a:spcAft>
                <a:spcPts val="0"/>
              </a:spcAft>
              <a:buSzPts val="1800"/>
              <a:buChar char="•"/>
            </a:pPr>
            <a:r>
              <a:rPr lang="en-US">
                <a:highlight>
                  <a:schemeClr val="lt1"/>
                </a:highlight>
              </a:rPr>
              <a:t>TBD on roll out date</a:t>
            </a:r>
            <a:endParaRPr>
              <a:highlight>
                <a:schemeClr val="lt1"/>
              </a:highlight>
            </a:endParaRPr>
          </a:p>
        </p:txBody>
      </p:sp>
      <p:sp>
        <p:nvSpPr>
          <p:cNvPr id="237" name="Google Shape;237;g104c73cb485_0_7"/>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COMING SOON: SLD Observation Guidance Document</a:t>
            </a:r>
            <a:endParaRPr/>
          </a:p>
        </p:txBody>
      </p:sp>
      <p:pic>
        <p:nvPicPr>
          <p:cNvPr id="238" name="Google Shape;238;g104c73cb485_0_7"/>
          <p:cNvPicPr preferRelativeResize="0"/>
          <p:nvPr/>
        </p:nvPicPr>
        <p:blipFill>
          <a:blip r:embed="rId3">
            <a:alphaModFix/>
          </a:blip>
          <a:stretch>
            <a:fillRect/>
          </a:stretch>
        </p:blipFill>
        <p:spPr>
          <a:xfrm>
            <a:off x="4508850" y="2092635"/>
            <a:ext cx="7295849" cy="4552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104f8933ecf_0_14"/>
          <p:cNvSpPr txBox="1">
            <a:spLocks noGrp="1"/>
          </p:cNvSpPr>
          <p:nvPr>
            <p:ph type="body" idx="1"/>
          </p:nvPr>
        </p:nvSpPr>
        <p:spPr>
          <a:xfrm>
            <a:off x="203200" y="2159000"/>
            <a:ext cx="11785500" cy="4584300"/>
          </a:xfrm>
          <a:prstGeom prst="rect">
            <a:avLst/>
          </a:prstGeom>
        </p:spPr>
        <p:txBody>
          <a:bodyPr spcFirstLastPara="1" wrap="square" lIns="91425" tIns="45700" rIns="91425" bIns="45700" anchor="t" anchorCtr="0">
            <a:normAutofit/>
          </a:bodyPr>
          <a:lstStyle/>
          <a:p>
            <a:pPr marL="457200" lvl="0" indent="-432315" algn="l" rtl="0">
              <a:lnSpc>
                <a:spcPct val="115000"/>
              </a:lnSpc>
              <a:spcBef>
                <a:spcPts val="0"/>
              </a:spcBef>
              <a:spcAft>
                <a:spcPts val="0"/>
              </a:spcAft>
              <a:buSzPts val="3208"/>
              <a:buChar char="•"/>
            </a:pPr>
            <a:r>
              <a:rPr lang="en-US" sz="3208"/>
              <a:t>Was the student’s performance and behavior in the area of concern “typical” during the observation compared with how the student performs at other times?</a:t>
            </a:r>
            <a:endParaRPr sz="3208"/>
          </a:p>
          <a:p>
            <a:pPr marL="457200" lvl="0" indent="-432315" algn="l" rtl="0">
              <a:lnSpc>
                <a:spcPct val="115000"/>
              </a:lnSpc>
              <a:spcBef>
                <a:spcPts val="0"/>
              </a:spcBef>
              <a:spcAft>
                <a:spcPts val="0"/>
              </a:spcAft>
              <a:buSzPts val="3208"/>
              <a:buChar char="•"/>
            </a:pPr>
            <a:r>
              <a:rPr lang="en-US" sz="3208"/>
              <a:t>What learning skills were difficult for the student?</a:t>
            </a:r>
            <a:endParaRPr sz="3208"/>
          </a:p>
          <a:p>
            <a:pPr marL="457200" lvl="0" indent="-432315" algn="l" rtl="0">
              <a:lnSpc>
                <a:spcPct val="115000"/>
              </a:lnSpc>
              <a:spcBef>
                <a:spcPts val="0"/>
              </a:spcBef>
              <a:spcAft>
                <a:spcPts val="0"/>
              </a:spcAft>
              <a:buSzPts val="3208"/>
              <a:buChar char="•"/>
            </a:pPr>
            <a:r>
              <a:rPr lang="en-US" sz="3208"/>
              <a:t>What student strengths were noted during the observation?</a:t>
            </a:r>
            <a:endParaRPr sz="3208"/>
          </a:p>
          <a:p>
            <a:pPr marL="457200" lvl="0" indent="-432315" algn="l" rtl="0">
              <a:lnSpc>
                <a:spcPct val="115000"/>
              </a:lnSpc>
              <a:spcBef>
                <a:spcPts val="0"/>
              </a:spcBef>
              <a:spcAft>
                <a:spcPts val="0"/>
              </a:spcAft>
              <a:buSzPts val="3208"/>
              <a:buChar char="•"/>
            </a:pPr>
            <a:r>
              <a:rPr lang="en-US" sz="3208"/>
              <a:t> Was the student engaged and cooperative during instruction?</a:t>
            </a:r>
            <a:endParaRPr sz="3208"/>
          </a:p>
          <a:p>
            <a:pPr marL="0" lvl="0" indent="0" algn="l" rtl="0">
              <a:lnSpc>
                <a:spcPct val="115000"/>
              </a:lnSpc>
              <a:spcBef>
                <a:spcPts val="1000"/>
              </a:spcBef>
              <a:spcAft>
                <a:spcPts val="0"/>
              </a:spcAft>
              <a:buNone/>
            </a:pPr>
            <a:endParaRPr sz="2408"/>
          </a:p>
          <a:p>
            <a:pPr marL="0" lvl="0" indent="0" algn="l" rtl="0">
              <a:spcBef>
                <a:spcPts val="1000"/>
              </a:spcBef>
              <a:spcAft>
                <a:spcPts val="0"/>
              </a:spcAft>
              <a:buNone/>
            </a:pPr>
            <a:endParaRPr/>
          </a:p>
        </p:txBody>
      </p:sp>
      <p:sp>
        <p:nvSpPr>
          <p:cNvPr id="245" name="Google Shape;245;g104f8933ecf_0_14"/>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SLD Observation Questions to Consider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0d0d4b5b75_0_6"/>
          <p:cNvSpPr txBox="1">
            <a:spLocks noGrp="1"/>
          </p:cNvSpPr>
          <p:nvPr>
            <p:ph type="body" idx="1"/>
          </p:nvPr>
        </p:nvSpPr>
        <p:spPr>
          <a:xfrm>
            <a:off x="-82575" y="2171675"/>
            <a:ext cx="6116700" cy="5892900"/>
          </a:xfrm>
          <a:prstGeom prst="rect">
            <a:avLst/>
          </a:prstGeom>
        </p:spPr>
        <p:txBody>
          <a:bodyPr spcFirstLastPara="1" wrap="square" lIns="91425" tIns="45700" rIns="91425" bIns="45700" anchor="t" anchorCtr="0">
            <a:normAutofit/>
          </a:bodyPr>
          <a:lstStyle/>
          <a:p>
            <a:pPr marL="609600" lvl="0" indent="-450850" algn="l" rtl="0">
              <a:spcBef>
                <a:spcPts val="1000"/>
              </a:spcBef>
              <a:spcAft>
                <a:spcPts val="0"/>
              </a:spcAft>
              <a:buSzPts val="2300"/>
              <a:buChar char="•"/>
            </a:pPr>
            <a:r>
              <a:rPr lang="en-US" sz="3300"/>
              <a:t>Be an active listener and participant</a:t>
            </a:r>
            <a:endParaRPr sz="3300"/>
          </a:p>
          <a:p>
            <a:pPr marL="609600" lvl="0" indent="-450850" algn="l" rtl="0">
              <a:spcBef>
                <a:spcPts val="0"/>
              </a:spcBef>
              <a:spcAft>
                <a:spcPts val="0"/>
              </a:spcAft>
              <a:buSzPts val="2300"/>
              <a:buChar char="•"/>
            </a:pPr>
            <a:r>
              <a:rPr lang="en-US" sz="3300"/>
              <a:t>Remain on mute</a:t>
            </a:r>
            <a:endParaRPr sz="3300"/>
          </a:p>
          <a:p>
            <a:pPr marL="609600" lvl="0" indent="-450850" algn="l" rtl="0">
              <a:spcBef>
                <a:spcPts val="0"/>
              </a:spcBef>
              <a:spcAft>
                <a:spcPts val="0"/>
              </a:spcAft>
              <a:buSzPts val="2300"/>
              <a:buChar char="•"/>
            </a:pPr>
            <a:r>
              <a:rPr lang="en-US" sz="3300" b="1" u="sng"/>
              <a:t>If you have questions drop them into the chat. A FAQ will be created and posted after the training</a:t>
            </a:r>
            <a:endParaRPr sz="3300" b="1" u="sng"/>
          </a:p>
        </p:txBody>
      </p:sp>
      <p:sp>
        <p:nvSpPr>
          <p:cNvPr id="125" name="Google Shape;125;g10d0d4b5b75_0_6"/>
          <p:cNvSpPr txBox="1">
            <a:spLocks noGrp="1"/>
          </p:cNvSpPr>
          <p:nvPr>
            <p:ph type="title"/>
          </p:nvPr>
        </p:nvSpPr>
        <p:spPr>
          <a:xfrm>
            <a:off x="106050" y="949625"/>
            <a:ext cx="10393200" cy="1422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Audience Norms</a:t>
            </a:r>
            <a:endParaRPr/>
          </a:p>
        </p:txBody>
      </p:sp>
      <p:sp>
        <p:nvSpPr>
          <p:cNvPr id="126" name="Google Shape;126;g10d0d4b5b75_0_6"/>
          <p:cNvSpPr txBox="1">
            <a:spLocks noGrp="1"/>
          </p:cNvSpPr>
          <p:nvPr>
            <p:ph type="sldNum" idx="12"/>
          </p:nvPr>
        </p:nvSpPr>
        <p:spPr>
          <a:xfrm>
            <a:off x="14630400" y="372533"/>
            <a:ext cx="1354800" cy="486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600"/>
              <a:buFont typeface="Arial"/>
              <a:buNone/>
            </a:pPr>
            <a:fld id="{00000000-1234-1234-1234-123412341234}" type="slidenum">
              <a:rPr lang="en-US"/>
              <a:t>2</a:t>
            </a:fld>
            <a:endParaRPr/>
          </a:p>
        </p:txBody>
      </p:sp>
      <p:pic>
        <p:nvPicPr>
          <p:cNvPr id="127" name="Google Shape;127;g10d0d4b5b75_0_6"/>
          <p:cNvPicPr preferRelativeResize="0"/>
          <p:nvPr/>
        </p:nvPicPr>
        <p:blipFill>
          <a:blip r:embed="rId3">
            <a:alphaModFix/>
          </a:blip>
          <a:stretch>
            <a:fillRect/>
          </a:stretch>
        </p:blipFill>
        <p:spPr>
          <a:xfrm>
            <a:off x="6034125" y="1490850"/>
            <a:ext cx="5593875" cy="45198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10d0d4b5b75_0_38"/>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Autofit/>
          </a:bodyPr>
          <a:lstStyle/>
          <a:p>
            <a:pPr marL="457200" lvl="0" indent="-412750" algn="l" rtl="0">
              <a:lnSpc>
                <a:spcPct val="115000"/>
              </a:lnSpc>
              <a:spcBef>
                <a:spcPts val="0"/>
              </a:spcBef>
              <a:spcAft>
                <a:spcPts val="0"/>
              </a:spcAft>
              <a:buSzPts val="2900"/>
              <a:buChar char="•"/>
            </a:pPr>
            <a:r>
              <a:rPr lang="en-US" sz="2900"/>
              <a:t>Did behaviors interfere with learning to such an extent that they may be the primary reason the student is not making sufficient progress?</a:t>
            </a:r>
            <a:endParaRPr sz="2900"/>
          </a:p>
          <a:p>
            <a:pPr marL="457200" lvl="0" indent="-412750" algn="l" rtl="0">
              <a:lnSpc>
                <a:spcPct val="115000"/>
              </a:lnSpc>
              <a:spcBef>
                <a:spcPts val="0"/>
              </a:spcBef>
              <a:spcAft>
                <a:spcPts val="0"/>
              </a:spcAft>
              <a:buSzPts val="2900"/>
              <a:buChar char="•"/>
            </a:pPr>
            <a:r>
              <a:rPr lang="en-US" sz="2900"/>
              <a:t>Did the student have the prerequisite skills to perform the tasks being observed?</a:t>
            </a:r>
            <a:endParaRPr sz="2900"/>
          </a:p>
          <a:p>
            <a:pPr marL="457200" lvl="0" indent="-412750" algn="l" rtl="0">
              <a:lnSpc>
                <a:spcPct val="115000"/>
              </a:lnSpc>
              <a:spcBef>
                <a:spcPts val="0"/>
              </a:spcBef>
              <a:spcAft>
                <a:spcPts val="0"/>
              </a:spcAft>
              <a:buSzPts val="2900"/>
              <a:buChar char="•"/>
            </a:pPr>
            <a:r>
              <a:rPr lang="en-US" sz="2900"/>
              <a:t>Is the data collected during systematic observations consistent with other formal and informal data about the student in the area(s) of concern?</a:t>
            </a:r>
            <a:endParaRPr sz="2900"/>
          </a:p>
          <a:p>
            <a:pPr marL="457200" lvl="0" indent="-412750" algn="l" rtl="0">
              <a:lnSpc>
                <a:spcPct val="115000"/>
              </a:lnSpc>
              <a:spcBef>
                <a:spcPts val="0"/>
              </a:spcBef>
              <a:spcAft>
                <a:spcPts val="0"/>
              </a:spcAft>
              <a:buSzPts val="2900"/>
              <a:buChar char="•"/>
            </a:pPr>
            <a:r>
              <a:rPr lang="en-US" sz="2900"/>
              <a:t>What is the relationship between the targeted student’s performance and behavior to other students?</a:t>
            </a:r>
            <a:endParaRPr sz="4500"/>
          </a:p>
        </p:txBody>
      </p:sp>
      <p:sp>
        <p:nvSpPr>
          <p:cNvPr id="252" name="Google Shape;252;g10d0d4b5b75_0_38"/>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More Questions To Consider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10b776f481d_0_2"/>
          <p:cNvSpPr txBox="1">
            <a:spLocks noGrp="1"/>
          </p:cNvSpPr>
          <p:nvPr>
            <p:ph type="body" idx="1"/>
          </p:nvPr>
        </p:nvSpPr>
        <p:spPr>
          <a:xfrm>
            <a:off x="203250" y="2438400"/>
            <a:ext cx="11785500" cy="4419600"/>
          </a:xfrm>
          <a:prstGeom prst="rect">
            <a:avLst/>
          </a:prstGeom>
        </p:spPr>
        <p:txBody>
          <a:bodyPr spcFirstLastPara="1" wrap="square" lIns="91425" tIns="45700" rIns="91425" bIns="45700" anchor="t" anchorCtr="0">
            <a:normAutofit/>
          </a:bodyPr>
          <a:lstStyle/>
          <a:p>
            <a:pPr marL="228600" lvl="0" indent="-394208" algn="l" rtl="0">
              <a:spcBef>
                <a:spcPts val="0"/>
              </a:spcBef>
              <a:spcAft>
                <a:spcPts val="0"/>
              </a:spcAft>
              <a:buSzPts val="4200"/>
              <a:buFont typeface="Calibri"/>
              <a:buChar char="•"/>
            </a:pPr>
            <a:r>
              <a:rPr lang="en-US" sz="4200"/>
              <a:t>The observation does not document relative behavior related to the subcategories of specific learning disabilities</a:t>
            </a:r>
            <a:endParaRPr sz="4200"/>
          </a:p>
          <a:p>
            <a:pPr marL="457200" lvl="0" indent="0" algn="l" rtl="0">
              <a:spcBef>
                <a:spcPts val="0"/>
              </a:spcBef>
              <a:spcAft>
                <a:spcPts val="0"/>
              </a:spcAft>
              <a:buNone/>
            </a:pPr>
            <a:endParaRPr sz="4200"/>
          </a:p>
        </p:txBody>
      </p:sp>
      <p:sp>
        <p:nvSpPr>
          <p:cNvPr id="259" name="Google Shape;259;g10b776f481d_0_2"/>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#1 SLD Observation- Out of Compliance Calls Situation: </a:t>
            </a:r>
            <a:endParaRPr/>
          </a:p>
        </p:txBody>
      </p:sp>
      <p:pic>
        <p:nvPicPr>
          <p:cNvPr id="260" name="Google Shape;260;g10b776f481d_0_2"/>
          <p:cNvPicPr preferRelativeResize="0"/>
          <p:nvPr/>
        </p:nvPicPr>
        <p:blipFill>
          <a:blip r:embed="rId3">
            <a:alphaModFix/>
          </a:blip>
          <a:stretch>
            <a:fillRect/>
          </a:stretch>
        </p:blipFill>
        <p:spPr>
          <a:xfrm>
            <a:off x="6077625" y="3928650"/>
            <a:ext cx="5196275" cy="29293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0b776f481d_0_8"/>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228600" lvl="0" indent="-394208" algn="l" rtl="0">
              <a:spcBef>
                <a:spcPts val="0"/>
              </a:spcBef>
              <a:spcAft>
                <a:spcPts val="0"/>
              </a:spcAft>
              <a:buSzPts val="4200"/>
              <a:buChar char="•"/>
            </a:pPr>
            <a:r>
              <a:rPr lang="en-US" sz="4200"/>
              <a:t>The relative behavior was not sufficient</a:t>
            </a:r>
            <a:endParaRPr sz="4200"/>
          </a:p>
          <a:p>
            <a:pPr marL="0" lvl="0" indent="0" algn="l" rtl="0">
              <a:spcBef>
                <a:spcPts val="0"/>
              </a:spcBef>
              <a:spcAft>
                <a:spcPts val="0"/>
              </a:spcAft>
              <a:buNone/>
            </a:pPr>
            <a:endParaRPr/>
          </a:p>
        </p:txBody>
      </p:sp>
      <p:sp>
        <p:nvSpPr>
          <p:cNvPr id="267" name="Google Shape;267;g10b776f481d_0_8"/>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 2 SLD Observation Out of Compliance Call Situation </a:t>
            </a:r>
            <a:endParaRPr/>
          </a:p>
        </p:txBody>
      </p:sp>
      <p:pic>
        <p:nvPicPr>
          <p:cNvPr id="268" name="Google Shape;268;g10b776f481d_0_8"/>
          <p:cNvPicPr preferRelativeResize="0"/>
          <p:nvPr/>
        </p:nvPicPr>
        <p:blipFill>
          <a:blip r:embed="rId3">
            <a:alphaModFix/>
          </a:blip>
          <a:stretch>
            <a:fillRect/>
          </a:stretch>
        </p:blipFill>
        <p:spPr>
          <a:xfrm>
            <a:off x="5391975" y="2708375"/>
            <a:ext cx="6220999" cy="4149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10b776f481d_0_14"/>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228600" lvl="0" indent="-394208" algn="l" rtl="0">
              <a:spcBef>
                <a:spcPts val="0"/>
              </a:spcBef>
              <a:spcAft>
                <a:spcPts val="0"/>
              </a:spcAft>
              <a:buSzPts val="4200"/>
              <a:buChar char="•"/>
            </a:pPr>
            <a:r>
              <a:rPr lang="en-US" sz="4200"/>
              <a:t>Observation was not conducted in the subcategory at all</a:t>
            </a:r>
            <a:endParaRPr/>
          </a:p>
        </p:txBody>
      </p:sp>
      <p:sp>
        <p:nvSpPr>
          <p:cNvPr id="275" name="Google Shape;275;g10b776f481d_0_14"/>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#3 SLD Observation Out of Compliance Call Situation </a:t>
            </a:r>
            <a:endParaRPr/>
          </a:p>
        </p:txBody>
      </p:sp>
      <p:pic>
        <p:nvPicPr>
          <p:cNvPr id="276" name="Google Shape;276;g10b776f481d_0_14"/>
          <p:cNvPicPr preferRelativeResize="0"/>
          <p:nvPr/>
        </p:nvPicPr>
        <p:blipFill>
          <a:blip r:embed="rId3">
            <a:alphaModFix/>
          </a:blip>
          <a:stretch>
            <a:fillRect/>
          </a:stretch>
        </p:blipFill>
        <p:spPr>
          <a:xfrm>
            <a:off x="2609375" y="3068750"/>
            <a:ext cx="4679802" cy="35098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107576ae12a_0_60"/>
          <p:cNvSpPr txBox="1">
            <a:spLocks noGrp="1"/>
          </p:cNvSpPr>
          <p:nvPr>
            <p:ph type="title"/>
          </p:nvPr>
        </p:nvSpPr>
        <p:spPr>
          <a:xfrm>
            <a:off x="203250" y="3199875"/>
            <a:ext cx="6976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Observation Examples </a:t>
            </a:r>
            <a:endParaRPr/>
          </a:p>
          <a:p>
            <a:pPr marL="0" lvl="0" indent="0" algn="l" rtl="0">
              <a:spcBef>
                <a:spcPts val="0"/>
              </a:spcBef>
              <a:spcAft>
                <a:spcPts val="0"/>
              </a:spcAft>
              <a:buNone/>
            </a:pPr>
            <a:r>
              <a:rPr lang="en-US"/>
              <a:t>(In Compliance)</a:t>
            </a:r>
            <a:endParaRPr/>
          </a:p>
        </p:txBody>
      </p:sp>
      <p:pic>
        <p:nvPicPr>
          <p:cNvPr id="283" name="Google Shape;283;g107576ae12a_0_60"/>
          <p:cNvPicPr preferRelativeResize="0"/>
          <p:nvPr/>
        </p:nvPicPr>
        <p:blipFill>
          <a:blip r:embed="rId3">
            <a:alphaModFix/>
          </a:blip>
          <a:stretch>
            <a:fillRect/>
          </a:stretch>
        </p:blipFill>
        <p:spPr>
          <a:xfrm>
            <a:off x="6970650" y="1873675"/>
            <a:ext cx="5359975" cy="37191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104f8933ecf_0_0"/>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Clr>
                <a:schemeClr val="dk1"/>
              </a:buClr>
              <a:buSzPts val="1100"/>
              <a:buFont typeface="Arial"/>
              <a:buNone/>
            </a:pPr>
            <a:r>
              <a:rPr lang="en-US" sz="2200"/>
              <a:t>Ned was observed during small group reading time in Mr. B’s 3rd  grade classroom. Ned was seated at the back table with two other students. The students were reading a book about Lewis and Clark’s expedition to Missouri. T</a:t>
            </a:r>
            <a:r>
              <a:rPr lang="en-US" sz="2200">
                <a:highlight>
                  <a:srgbClr val="FFFF00"/>
                </a:highlight>
              </a:rPr>
              <a:t>he teacher asked Ned “What rivers did Lewis and Clark explore in Missouri?”. Ned did not answer he just shrugged his shoulders.</a:t>
            </a:r>
            <a:r>
              <a:rPr lang="en-US" sz="2200"/>
              <a:t> </a:t>
            </a:r>
            <a:r>
              <a:rPr lang="en-US" sz="2200">
                <a:highlight>
                  <a:schemeClr val="accent2"/>
                </a:highlight>
              </a:rPr>
              <a:t>An</a:t>
            </a:r>
            <a:r>
              <a:rPr lang="en-US" sz="2200">
                <a:highlight>
                  <a:srgbClr val="FF9900"/>
                </a:highlight>
              </a:rPr>
              <a:t>other student answered “Osage”.</a:t>
            </a:r>
            <a:r>
              <a:rPr lang="en-US" sz="2200"/>
              <a:t> The teacher to them to turn to page 3 in their book and use their highlighter to underline the answer to her question. Ned turned his book to page 3. </a:t>
            </a:r>
            <a:r>
              <a:rPr lang="en-US" sz="2200">
                <a:highlight>
                  <a:schemeClr val="lt1"/>
                </a:highlight>
              </a:rPr>
              <a:t>Ned appeared to read to himself, but then dropped the cap to his highlighter on the floor. </a:t>
            </a:r>
            <a:r>
              <a:rPr lang="en-US" sz="2200"/>
              <a:t>He put his book down and picked up the cap. The other two students had highlighted the correct answer in their book by the time Ned picked his book back up. Ned underlined a sentence in his book but it was not the correct answer. Ned and the other two students were asked to go back to their books and re-read the chapter to find and highlight the answers to 3 additional level 1 recall questions in their books, </a:t>
            </a:r>
            <a:r>
              <a:rPr lang="en-US" sz="2200">
                <a:highlight>
                  <a:srgbClr val="FFFF00"/>
                </a:highlight>
              </a:rPr>
              <a:t>Ned was unable to highlight the correct answers to any of the questions</a:t>
            </a:r>
            <a:r>
              <a:rPr lang="en-US" sz="2200"/>
              <a:t>. </a:t>
            </a:r>
            <a:r>
              <a:rPr lang="en-US" sz="2200">
                <a:highlight>
                  <a:srgbClr val="FF9900"/>
                </a:highlight>
              </a:rPr>
              <a:t>The other two students had a 100% accuracy on this task.</a:t>
            </a:r>
            <a:endParaRPr sz="2200">
              <a:highlight>
                <a:srgbClr val="FF9900"/>
              </a:highlight>
            </a:endParaRPr>
          </a:p>
          <a:p>
            <a:pPr marL="0" lvl="0" indent="0" algn="l" rtl="0">
              <a:spcBef>
                <a:spcPts val="1000"/>
              </a:spcBef>
              <a:spcAft>
                <a:spcPts val="0"/>
              </a:spcAft>
              <a:buNone/>
            </a:pPr>
            <a:endParaRPr>
              <a:highlight>
                <a:srgbClr val="FF9900"/>
              </a:highlight>
            </a:endParaRPr>
          </a:p>
        </p:txBody>
      </p:sp>
      <p:sp>
        <p:nvSpPr>
          <p:cNvPr id="290" name="Google Shape;290;g104f8933ecf_0_0"/>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Reading Comprehension: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107576ae12a_0_66"/>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fontScale="85000" lnSpcReduction="10000"/>
          </a:bodyPr>
          <a:lstStyle/>
          <a:p>
            <a:pPr marL="0" lvl="0" indent="0" algn="l" rtl="0">
              <a:lnSpc>
                <a:spcPct val="115000"/>
              </a:lnSpc>
              <a:spcBef>
                <a:spcPts val="1200"/>
              </a:spcBef>
              <a:spcAft>
                <a:spcPts val="0"/>
              </a:spcAft>
              <a:buClr>
                <a:schemeClr val="dk1"/>
              </a:buClr>
              <a:buSzPct val="39285"/>
              <a:buFont typeface="Arial"/>
              <a:buNone/>
            </a:pPr>
            <a:r>
              <a:rPr lang="en-US"/>
              <a:t>Kelli was called on to read a section from the book. </a:t>
            </a:r>
            <a:r>
              <a:rPr lang="en-US">
                <a:highlight>
                  <a:srgbClr val="FF9900"/>
                </a:highlight>
              </a:rPr>
              <a:t>She was observed to read at a much slower rate than her peers.</a:t>
            </a:r>
            <a:r>
              <a:rPr lang="en-US"/>
              <a:t> </a:t>
            </a:r>
            <a:r>
              <a:rPr lang="en-US" sz="2700"/>
              <a:t>While Kelli was reading aloud the observer noted her errors and the time it took her to read the passage. </a:t>
            </a:r>
            <a:r>
              <a:rPr lang="en-US" sz="2700">
                <a:highlight>
                  <a:srgbClr val="FFFF00"/>
                </a:highlight>
              </a:rPr>
              <a:t>Kelli read a 45 word passage in 1 min 37 seconds with 8 errors.</a:t>
            </a:r>
            <a:r>
              <a:rPr lang="en-US" sz="2700"/>
              <a:t> T</a:t>
            </a:r>
            <a:r>
              <a:rPr lang="en-US" sz="2700">
                <a:highlight>
                  <a:srgbClr val="FF9900"/>
                </a:highlight>
              </a:rPr>
              <a:t>he observer noted another peer reading a 50 word passage from the same text in 50 seconds with 2 errors. </a:t>
            </a:r>
            <a:r>
              <a:rPr lang="en-US" sz="2700"/>
              <a:t>.</a:t>
            </a:r>
            <a:r>
              <a:rPr lang="en-US"/>
              <a:t>She struggled to decode some single and most multi-syllable words. She also had a difficult time identifying vocabulary words, despite the class being introduced to these words and their meaning prior to the chapter being read. Kelli did not appear to apply context clues, as she was unable to anticipate basic high frequency words in the text. It was also difficult for her to retain teacher told words and words previously read by her peers, as evidenced by </a:t>
            </a:r>
            <a:r>
              <a:rPr lang="en-US">
                <a:highlight>
                  <a:srgbClr val="FFFF00"/>
                </a:highlight>
              </a:rPr>
              <a:t>making repeated errors on identical words within the same reading. </a:t>
            </a:r>
            <a:endParaRPr>
              <a:highlight>
                <a:srgbClr val="FFFF00"/>
              </a:highlight>
            </a:endParaRPr>
          </a:p>
          <a:p>
            <a:pPr marL="0" lvl="0" indent="0" algn="l" rtl="0">
              <a:spcBef>
                <a:spcPts val="1200"/>
              </a:spcBef>
              <a:spcAft>
                <a:spcPts val="0"/>
              </a:spcAft>
              <a:buNone/>
            </a:pPr>
            <a:endParaRPr/>
          </a:p>
        </p:txBody>
      </p:sp>
      <p:sp>
        <p:nvSpPr>
          <p:cNvPr id="297" name="Google Shape;297;g107576ae12a_0_66"/>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Reading Fluency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107576ae12a_0_46"/>
          <p:cNvSpPr txBox="1">
            <a:spLocks noGrp="1"/>
          </p:cNvSpPr>
          <p:nvPr>
            <p:ph type="body" idx="1"/>
          </p:nvPr>
        </p:nvSpPr>
        <p:spPr>
          <a:xfrm>
            <a:off x="203250" y="1909525"/>
            <a:ext cx="11988900" cy="4698900"/>
          </a:xfrm>
          <a:prstGeom prst="rect">
            <a:avLst/>
          </a:prstGeom>
        </p:spPr>
        <p:txBody>
          <a:bodyPr spcFirstLastPara="1" wrap="square" lIns="91425" tIns="45700" rIns="91425" bIns="45700" anchor="t" anchorCtr="0">
            <a:normAutofit fontScale="25000" lnSpcReduction="20000"/>
          </a:bodyPr>
          <a:lstStyle/>
          <a:p>
            <a:pPr marL="0" lvl="0" indent="0" algn="l" rtl="0">
              <a:lnSpc>
                <a:spcPct val="115000"/>
              </a:lnSpc>
              <a:spcBef>
                <a:spcPts val="1200"/>
              </a:spcBef>
              <a:spcAft>
                <a:spcPts val="0"/>
              </a:spcAft>
              <a:buClr>
                <a:schemeClr val="dk1"/>
              </a:buClr>
              <a:buSzPts val="275"/>
              <a:buFont typeface="Arial"/>
              <a:buNone/>
            </a:pPr>
            <a:r>
              <a:rPr lang="en-US" sz="8530"/>
              <a:t>Michael ran in to the room and dove on a mat lying on the floor. The para asked him to sit at the back table. After much prompting (four requests), he did so reluctantly. Michael sat on a therapy ball, began bouncing in an exaggerated way and squeaking the ball on the floor. The para in the classroom, reminded him of the correct way to use the therapy ball and gave him the choice of either sitting on it correctly or moving to a chair. T</a:t>
            </a:r>
            <a:r>
              <a:rPr lang="en-US" sz="8530">
                <a:highlight>
                  <a:srgbClr val="FFFF00"/>
                </a:highlight>
              </a:rPr>
              <a:t>he para gave this choice to Michael at least five times. Michael’s behavior did not change</a:t>
            </a:r>
            <a:r>
              <a:rPr lang="en-US" sz="8530"/>
              <a:t> and she turned to begin reading the assignment. </a:t>
            </a:r>
            <a:r>
              <a:rPr lang="en-US" sz="8530">
                <a:highlight>
                  <a:srgbClr val="FF9900"/>
                </a:highlight>
              </a:rPr>
              <a:t>Students in the classroom were appropriately seated working on the reading assignment. </a:t>
            </a:r>
            <a:r>
              <a:rPr lang="en-US" sz="8530"/>
              <a:t>She started with number 2 because the first one had been completed in class. Michael shouted out, “I ain’t got #1!” The paraprofessional read #1. The para continued to read each sentence. When she read “The sun is moving,” Michael repeated, “Duh sun is moving” in what seemed to be a mocking tone. </a:t>
            </a:r>
            <a:r>
              <a:rPr lang="en-US" sz="8530">
                <a:highlight>
                  <a:srgbClr val="FFFF00"/>
                </a:highlight>
              </a:rPr>
              <a:t>Michael’s behavior required considerable redirection and correction following the reading of each sentence</a:t>
            </a:r>
            <a:r>
              <a:rPr lang="en-US" sz="8530"/>
              <a:t>. He also required prompting to respond to each question by drawing a line to separate the subject and predicate. </a:t>
            </a:r>
            <a:r>
              <a:rPr lang="en-US" sz="8530">
                <a:highlight>
                  <a:srgbClr val="FFFF00"/>
                </a:highlight>
              </a:rPr>
              <a:t>He often repeated the subject verbally and correctly but then needed assistance to find the correct location for the line in the sentence.</a:t>
            </a:r>
            <a:r>
              <a:rPr lang="en-US" sz="8530"/>
              <a:t> Review of the completed assessment indicated that Michael completed 8 of 14 correctly. </a:t>
            </a:r>
            <a:r>
              <a:rPr lang="en-US" sz="8530">
                <a:highlight>
                  <a:srgbClr val="FF9900"/>
                </a:highlight>
              </a:rPr>
              <a:t>Most students in the classroom were able to complete the assignment during the class period.</a:t>
            </a:r>
            <a:endParaRPr sz="8530">
              <a:highlight>
                <a:srgbClr val="FF9900"/>
              </a:highlight>
            </a:endParaRPr>
          </a:p>
          <a:p>
            <a:pPr marL="0" lvl="0" indent="0" algn="l" rtl="0">
              <a:spcBef>
                <a:spcPts val="1200"/>
              </a:spcBef>
              <a:spcAft>
                <a:spcPts val="0"/>
              </a:spcAft>
              <a:buNone/>
            </a:pPr>
            <a:endParaRPr/>
          </a:p>
        </p:txBody>
      </p:sp>
      <p:sp>
        <p:nvSpPr>
          <p:cNvPr id="304" name="Google Shape;304;g107576ae12a_0_46"/>
          <p:cNvSpPr txBox="1">
            <a:spLocks noGrp="1"/>
          </p:cNvSpPr>
          <p:nvPr>
            <p:ph type="title"/>
          </p:nvPr>
        </p:nvSpPr>
        <p:spPr>
          <a:xfrm>
            <a:off x="203250" y="731825"/>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Behavior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104c73cb485_0_19"/>
          <p:cNvSpPr txBox="1">
            <a:spLocks noGrp="1"/>
          </p:cNvSpPr>
          <p:nvPr>
            <p:ph type="title"/>
          </p:nvPr>
        </p:nvSpPr>
        <p:spPr>
          <a:xfrm>
            <a:off x="96050" y="334805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Observation Frequently Asked Questions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104c73cb485_0_48"/>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2600"/>
              <a:t>Whoever conducts the observation must know what exactly they are looking for in the observation. For instance, if you send the counselor in to complete an observation for basic reading the counselor should be knowledgeable about reading skills and know what to look for when conducting the observation.</a:t>
            </a:r>
            <a:endParaRPr sz="2600"/>
          </a:p>
          <a:p>
            <a:pPr marL="0" lvl="0" indent="0" algn="l" rtl="0">
              <a:spcBef>
                <a:spcPts val="1000"/>
              </a:spcBef>
              <a:spcAft>
                <a:spcPts val="0"/>
              </a:spcAft>
              <a:buNone/>
            </a:pPr>
            <a:endParaRPr/>
          </a:p>
        </p:txBody>
      </p:sp>
      <p:sp>
        <p:nvSpPr>
          <p:cNvPr id="317" name="Google Shape;317;g104c73cb485_0_48"/>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Who is able to observe a student?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a:p>
          <a:p>
            <a:pPr marL="228600" lvl="0" indent="-228600" algn="l" rtl="0">
              <a:lnSpc>
                <a:spcPct val="90000"/>
              </a:lnSpc>
              <a:spcBef>
                <a:spcPts val="1000"/>
              </a:spcBef>
              <a:spcAft>
                <a:spcPts val="0"/>
              </a:spcAft>
              <a:buClr>
                <a:schemeClr val="dk1"/>
              </a:buClr>
              <a:buSzPts val="2800"/>
              <a:buChar char="•"/>
            </a:pPr>
            <a:r>
              <a:rPr lang="en-US"/>
              <a:t>Why: What do the Federal Regulations Say?</a:t>
            </a:r>
            <a:endParaRPr/>
          </a:p>
          <a:p>
            <a:pPr marL="228600" lvl="0" indent="-228600" algn="l" rtl="0">
              <a:lnSpc>
                <a:spcPct val="90000"/>
              </a:lnSpc>
              <a:spcBef>
                <a:spcPts val="1000"/>
              </a:spcBef>
              <a:spcAft>
                <a:spcPts val="0"/>
              </a:spcAft>
              <a:buClr>
                <a:schemeClr val="dk1"/>
              </a:buClr>
              <a:buSzPts val="2800"/>
              <a:buChar char="•"/>
            </a:pPr>
            <a:r>
              <a:rPr lang="en-US"/>
              <a:t>What: Unpacking Observation Requirements</a:t>
            </a:r>
            <a:endParaRPr/>
          </a:p>
          <a:p>
            <a:pPr marL="228600" lvl="0" indent="-228600" algn="l" rtl="0">
              <a:lnSpc>
                <a:spcPct val="90000"/>
              </a:lnSpc>
              <a:spcBef>
                <a:spcPts val="1000"/>
              </a:spcBef>
              <a:spcAft>
                <a:spcPts val="0"/>
              </a:spcAft>
              <a:buClr>
                <a:schemeClr val="dk1"/>
              </a:buClr>
              <a:buSzPts val="2800"/>
              <a:buChar char="•"/>
            </a:pPr>
            <a:r>
              <a:rPr lang="en-US"/>
              <a:t>How: How do we create high quality observations?</a:t>
            </a:r>
            <a:endParaRPr/>
          </a:p>
          <a:p>
            <a:pPr marL="228600" lvl="0" indent="-228600" algn="l" rtl="0">
              <a:lnSpc>
                <a:spcPct val="90000"/>
              </a:lnSpc>
              <a:spcBef>
                <a:spcPts val="1000"/>
              </a:spcBef>
              <a:spcAft>
                <a:spcPts val="0"/>
              </a:spcAft>
              <a:buSzPts val="2800"/>
              <a:buChar char="•"/>
            </a:pPr>
            <a:r>
              <a:rPr lang="en-US"/>
              <a:t>Frequently Asked Questions</a:t>
            </a:r>
            <a:endParaRPr/>
          </a:p>
          <a:p>
            <a:pPr marL="228600" lvl="0" indent="-228600" algn="l" rtl="0">
              <a:lnSpc>
                <a:spcPct val="90000"/>
              </a:lnSpc>
              <a:spcBef>
                <a:spcPts val="1000"/>
              </a:spcBef>
              <a:spcAft>
                <a:spcPts val="0"/>
              </a:spcAft>
              <a:buSzPts val="2800"/>
              <a:buChar char="•"/>
            </a:pPr>
            <a:r>
              <a:rPr lang="en-US"/>
              <a:t>Five Tips for Effective Observations</a:t>
            </a:r>
            <a:endParaRPr/>
          </a:p>
        </p:txBody>
      </p:sp>
      <p:sp>
        <p:nvSpPr>
          <p:cNvPr id="133" name="Google Shape;133;p2"/>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00"/>
              <a:buFont typeface="Calibri"/>
              <a:buNone/>
            </a:pPr>
            <a:r>
              <a:rPr lang="en-US"/>
              <a:t>Training Agenda</a:t>
            </a:r>
            <a:endParaRPr/>
          </a:p>
        </p:txBody>
      </p:sp>
      <p:pic>
        <p:nvPicPr>
          <p:cNvPr id="134" name="Google Shape;134;p2"/>
          <p:cNvPicPr preferRelativeResize="0"/>
          <p:nvPr/>
        </p:nvPicPr>
        <p:blipFill>
          <a:blip r:embed="rId3">
            <a:alphaModFix/>
          </a:blip>
          <a:stretch>
            <a:fillRect/>
          </a:stretch>
        </p:blipFill>
        <p:spPr>
          <a:xfrm rot="-1344696">
            <a:off x="7295290" y="3634005"/>
            <a:ext cx="4733972" cy="281079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104c73cb485_0_25"/>
          <p:cNvSpPr txBox="1">
            <a:spLocks noGrp="1"/>
          </p:cNvSpPr>
          <p:nvPr>
            <p:ph type="body" idx="1"/>
          </p:nvPr>
        </p:nvSpPr>
        <p:spPr>
          <a:xfrm>
            <a:off x="203200" y="2312075"/>
            <a:ext cx="11785500" cy="4419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300"/>
              <a:t>There are different requirements for the five disability categories that require observation. Autism eligibility requires observations across multiple settings. Eligibility for Intellectual Disability, and Other Health Impairment requires observation in a variety of educational settings.  Eligibility for Emotional Disturbance requires observations in different environments. Eligibility for Specific Learning Disabilities requires the evaluation report to document observation in each area of suspected disability. SLD criteria requires a statement describing the relationship of that observed behavior to the child’s academic functioning be included in the evaluation report. One observation can document a child’s academic performance in multiple areas of suspected disability depending on the kinds of classroom activities in which the student engaged during the observation.</a:t>
            </a:r>
            <a:endParaRPr sz="2300"/>
          </a:p>
          <a:p>
            <a:pPr marL="0" lvl="0" indent="0" algn="l" rtl="0">
              <a:spcBef>
                <a:spcPts val="1000"/>
              </a:spcBef>
              <a:spcAft>
                <a:spcPts val="0"/>
              </a:spcAft>
              <a:buNone/>
            </a:pPr>
            <a:endParaRPr/>
          </a:p>
        </p:txBody>
      </p:sp>
      <p:sp>
        <p:nvSpPr>
          <p:cNvPr id="324" name="Google Shape;324;g104c73cb485_0_25"/>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Do we only need to do one observation when determining eligibility?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104c73cb485_0_32"/>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sz="2900"/>
              <a:t>The observation information is just as important as the test scores when determining eligibility for the five disability categories requiring observations. If the test scores support eligibility but no problems (no adverse educational impact, no relationship between observed behavior and academic functioning) are observed in the classroom, the student would not be eligible for services because there would be no information to support a need for specially designed instruction. Multiple sources of information, such as reports from the teachers and parents, observations of the student’s functioning in the classroom and other settings, and test scores, are required for eligibility. </a:t>
            </a:r>
            <a:r>
              <a:rPr lang="en-US" sz="2900" b="1">
                <a:solidFill>
                  <a:srgbClr val="980000"/>
                </a:solidFill>
              </a:rPr>
              <a:t>Eligibility decisions are not based on a single source of information</a:t>
            </a:r>
            <a:r>
              <a:rPr lang="en-US" sz="2900" b="1"/>
              <a:t>.</a:t>
            </a:r>
            <a:r>
              <a:rPr lang="en-US" sz="2900"/>
              <a:t> </a:t>
            </a:r>
            <a:endParaRPr sz="2900"/>
          </a:p>
          <a:p>
            <a:pPr marL="0" lvl="0" indent="0" algn="l" rtl="0">
              <a:spcBef>
                <a:spcPts val="1000"/>
              </a:spcBef>
              <a:spcAft>
                <a:spcPts val="0"/>
              </a:spcAft>
              <a:buNone/>
            </a:pPr>
            <a:r>
              <a:rPr lang="en-US" sz="2000"/>
              <a:t>State Plan Regulation III, page 36 and 37.</a:t>
            </a:r>
            <a:r>
              <a:rPr lang="en-US" sz="2000">
                <a:latin typeface="Arial"/>
                <a:ea typeface="Arial"/>
                <a:cs typeface="Arial"/>
                <a:sym typeface="Arial"/>
              </a:rPr>
              <a:t> </a:t>
            </a:r>
            <a:endParaRPr sz="3700"/>
          </a:p>
        </p:txBody>
      </p:sp>
      <p:sp>
        <p:nvSpPr>
          <p:cNvPr id="331" name="Google Shape;331;g104c73cb485_0_32"/>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4499"/>
              <a:t>If the assessment scores show the discrepancy how important is an observation?</a:t>
            </a:r>
            <a:endParaRPr sz="4499"/>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104c73cb485_0_40"/>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800"/>
              <a:t>Sometimes a single observation cannot provide a true picture of how the student performs during classroom instruction. Perhaps the task on the first day you observed was an easier task than typical tasks in class. You are allowed to observe as many times as necessary to get the information that provides an accurate description of classroom performance. Remember that observations in multiple setting are required for the category of Autism, observations in different environments are required for the category of Emotional Disturbance, and observation in a variety of educational settings is required for Intellectual Disability and Other Health Impairment</a:t>
            </a:r>
            <a:r>
              <a:rPr lang="en-US" sz="1800">
                <a:latin typeface="Arial"/>
                <a:ea typeface="Arial"/>
                <a:cs typeface="Arial"/>
                <a:sym typeface="Arial"/>
              </a:rPr>
              <a:t> </a:t>
            </a:r>
            <a:endParaRPr sz="1800">
              <a:latin typeface="Arial"/>
              <a:ea typeface="Arial"/>
              <a:cs typeface="Arial"/>
              <a:sym typeface="Arial"/>
            </a:endParaRPr>
          </a:p>
          <a:p>
            <a:pPr marL="0" lvl="0" indent="0" algn="l" rtl="0">
              <a:spcBef>
                <a:spcPts val="1000"/>
              </a:spcBef>
              <a:spcAft>
                <a:spcPts val="0"/>
              </a:spcAft>
              <a:buNone/>
            </a:pPr>
            <a:endParaRPr sz="1800">
              <a:latin typeface="Arial"/>
              <a:ea typeface="Arial"/>
              <a:cs typeface="Arial"/>
              <a:sym typeface="Arial"/>
            </a:endParaRPr>
          </a:p>
          <a:p>
            <a:pPr marL="0" lvl="0" indent="0" algn="l" rtl="0">
              <a:spcBef>
                <a:spcPts val="1000"/>
              </a:spcBef>
              <a:spcAft>
                <a:spcPts val="0"/>
              </a:spcAft>
              <a:buNone/>
            </a:pPr>
            <a:r>
              <a:rPr lang="en-US" sz="1800"/>
              <a:t>Observations must support statements of adverse educational impact. Observations support adverse impact statements when they contain data related to specific skills or behaviors related to the disability. Observations using peer comparison data can be extremely helpful to teams as they determine adverse educational impact. For example, when conducting an observation for off task behaviors, it would be helpful if the observer not only took data on the student being observed, but also for one or two peers in the classroom for comparison. Other times, it can be helpful to compare the student’s behaviors or responses to prompts with the entire class to see how the student performs in comparison to his/her classmates/peers.</a:t>
            </a:r>
            <a:r>
              <a:rPr lang="en-US" sz="1800">
                <a:latin typeface="Arial"/>
                <a:ea typeface="Arial"/>
                <a:cs typeface="Arial"/>
                <a:sym typeface="Arial"/>
              </a:rPr>
              <a:t> </a:t>
            </a:r>
            <a:endParaRPr sz="1800">
              <a:latin typeface="Arial"/>
              <a:ea typeface="Arial"/>
              <a:cs typeface="Arial"/>
              <a:sym typeface="Arial"/>
            </a:endParaRPr>
          </a:p>
          <a:p>
            <a:pPr marL="0" lvl="0" indent="0" algn="l" rtl="0">
              <a:spcBef>
                <a:spcPts val="1000"/>
              </a:spcBef>
              <a:spcAft>
                <a:spcPts val="0"/>
              </a:spcAft>
              <a:buNone/>
            </a:pPr>
            <a:endParaRPr sz="1800">
              <a:latin typeface="Arial"/>
              <a:ea typeface="Arial"/>
              <a:cs typeface="Arial"/>
              <a:sym typeface="Arial"/>
            </a:endParaRPr>
          </a:p>
          <a:p>
            <a:pPr marL="0" lvl="0" indent="0" algn="l" rtl="0">
              <a:spcBef>
                <a:spcPts val="1000"/>
              </a:spcBef>
              <a:spcAft>
                <a:spcPts val="0"/>
              </a:spcAft>
              <a:buNone/>
            </a:pPr>
            <a:r>
              <a:rPr lang="en-US" sz="1800">
                <a:latin typeface="Arial"/>
                <a:ea typeface="Arial"/>
                <a:cs typeface="Arial"/>
                <a:sym typeface="Arial"/>
              </a:rPr>
              <a:t>Remember: Observations can help the team rule in or rule out a disability. If your observation(s) does not show adverse educational impact a disability can not be established</a:t>
            </a:r>
            <a:endParaRPr sz="1800">
              <a:latin typeface="Arial"/>
              <a:ea typeface="Arial"/>
              <a:cs typeface="Arial"/>
              <a:sym typeface="Arial"/>
            </a:endParaRPr>
          </a:p>
        </p:txBody>
      </p:sp>
      <p:sp>
        <p:nvSpPr>
          <p:cNvPr id="338" name="Google Shape;338;g104c73cb485_0_40"/>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What happens if the observation does not show an adverse impact?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104f8933ecf_0_28"/>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lnSpcReduction="20000"/>
          </a:bodyPr>
          <a:lstStyle/>
          <a:p>
            <a:pPr marL="0" lvl="0" indent="0" algn="l" rtl="0">
              <a:spcBef>
                <a:spcPts val="1000"/>
              </a:spcBef>
              <a:spcAft>
                <a:spcPts val="0"/>
              </a:spcAft>
              <a:buNone/>
            </a:pPr>
            <a:r>
              <a:rPr lang="en-US" sz="3600"/>
              <a:t>Observations are required for five disability categories of eligibility: Autism, Emotional Disturbance (ED), Intellectual Disability (ID), Other Health Impairment OHI) and Specific Learning Disabilities (SLD).</a:t>
            </a:r>
            <a:endParaRPr sz="3600"/>
          </a:p>
          <a:p>
            <a:pPr marL="0" lvl="0" indent="0" algn="l" rtl="0">
              <a:spcBef>
                <a:spcPts val="1000"/>
              </a:spcBef>
              <a:spcAft>
                <a:spcPts val="0"/>
              </a:spcAft>
              <a:buNone/>
            </a:pPr>
            <a:endParaRPr sz="3600"/>
          </a:p>
          <a:p>
            <a:pPr marL="0" lvl="0" indent="0" algn="l" rtl="0">
              <a:spcBef>
                <a:spcPts val="1000"/>
              </a:spcBef>
              <a:spcAft>
                <a:spcPts val="0"/>
              </a:spcAft>
              <a:buClr>
                <a:schemeClr val="dk1"/>
              </a:buClr>
              <a:buSzPts val="1100"/>
              <a:buFont typeface="Arial"/>
              <a:buNone/>
            </a:pPr>
            <a:r>
              <a:rPr lang="en-US" sz="3600">
                <a:highlight>
                  <a:schemeClr val="lt1"/>
                </a:highlight>
              </a:rPr>
              <a:t>Observations are </a:t>
            </a:r>
            <a:r>
              <a:rPr lang="en-US" sz="3600" b="1" i="1">
                <a:highlight>
                  <a:schemeClr val="lt1"/>
                </a:highlight>
              </a:rPr>
              <a:t>strongly recommended</a:t>
            </a:r>
            <a:r>
              <a:rPr lang="en-US" sz="3600">
                <a:highlight>
                  <a:schemeClr val="lt1"/>
                </a:highlight>
              </a:rPr>
              <a:t> for all disability categories because observation results can provide support to statements describing adverse educational impact.</a:t>
            </a:r>
            <a:endParaRPr sz="3600">
              <a:highlight>
                <a:schemeClr val="lt1"/>
              </a:highlight>
            </a:endParaRPr>
          </a:p>
          <a:p>
            <a:pPr marL="0" lvl="0" indent="0" algn="l" rtl="0">
              <a:spcBef>
                <a:spcPts val="1000"/>
              </a:spcBef>
              <a:spcAft>
                <a:spcPts val="0"/>
              </a:spcAft>
              <a:buNone/>
            </a:pPr>
            <a:endParaRPr/>
          </a:p>
        </p:txBody>
      </p:sp>
      <p:sp>
        <p:nvSpPr>
          <p:cNvPr id="345" name="Google Shape;345;g104f8933ecf_0_28"/>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499"/>
              <a:t>Is it required to have at least one observation for any of the 16 disability categories used for special education determination?</a:t>
            </a:r>
            <a:endParaRPr sz="3499"/>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10d7f3ae958_0_39"/>
          <p:cNvSpPr txBox="1">
            <a:spLocks noGrp="1"/>
          </p:cNvSpPr>
          <p:nvPr>
            <p:ph type="body" idx="1"/>
          </p:nvPr>
        </p:nvSpPr>
        <p:spPr>
          <a:xfrm>
            <a:off x="203200" y="3516800"/>
            <a:ext cx="11785500" cy="3061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800">
                <a:latin typeface="Arial"/>
                <a:ea typeface="Arial"/>
                <a:cs typeface="Arial"/>
                <a:sym typeface="Arial"/>
              </a:rPr>
              <a:t>During the RED for a reevaluation, the IEP team must establish that the student still has the educational disability previously determined, that the student still needs specially designed instruction, and that they have enough information to write an appropriate IEP. Teachers and parents should report their observations of how the student’s limited strength, vitality, or alertness, including heightened alertness to environmental stimuli, continue to impact the student’s academic and functional performance. Formal observations are not required for a reevaluation if the team determines no additional observations are necessary because the RED includes observational information that is current, relevant and aligned with the educational disability. The RED, including observational information, must document how the OHI adversely impacts the student in a variety of educational settings and provides the data needed to update the IEP present levels, write annual goals, and determine what specially designed instruction is required.</a:t>
            </a:r>
            <a:endParaRPr sz="3500"/>
          </a:p>
        </p:txBody>
      </p:sp>
      <p:sp>
        <p:nvSpPr>
          <p:cNvPr id="352" name="Google Shape;352;g10d7f3ae958_0_39"/>
          <p:cNvSpPr txBox="1">
            <a:spLocks noGrp="1"/>
          </p:cNvSpPr>
          <p:nvPr>
            <p:ph type="title"/>
          </p:nvPr>
        </p:nvSpPr>
        <p:spPr>
          <a:xfrm>
            <a:off x="203250" y="1172300"/>
            <a:ext cx="11785500" cy="2344500"/>
          </a:xfrm>
          <a:prstGeom prst="rect">
            <a:avLst/>
          </a:prstGeom>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250"/>
              <a:t>When reevaluating a student for OHI. The RED includes information from teacher observation notes about functional and academic performance in the current semester. Does the team have to conduct additional observations to meet compliance requirements? </a:t>
            </a:r>
            <a:r>
              <a:rPr lang="en-US" sz="3250" b="0">
                <a:solidFill>
                  <a:srgbClr val="002060"/>
                </a:solidFill>
              </a:rPr>
              <a:t> </a:t>
            </a:r>
            <a:endParaRPr sz="3250" b="0">
              <a:solidFill>
                <a:srgbClr val="002060"/>
              </a:solidFill>
            </a:endParaRPr>
          </a:p>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10daf5e2c14_7_0"/>
          <p:cNvSpPr txBox="1">
            <a:spLocks noGrp="1"/>
          </p:cNvSpPr>
          <p:nvPr>
            <p:ph type="body" idx="1"/>
          </p:nvPr>
        </p:nvSpPr>
        <p:spPr>
          <a:xfrm>
            <a:off x="203200" y="3289825"/>
            <a:ext cx="11785500" cy="32889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200">
                <a:latin typeface="Arial"/>
                <a:ea typeface="Arial"/>
                <a:cs typeface="Arial"/>
                <a:sym typeface="Arial"/>
              </a:rPr>
              <a:t>Yes, the same rationale applies for Autism, Specific Learning Disabilities, Emotional Disturbance and Intellectual Disability. The Individuals with Disabilities Education Act (34 C.F.R.</a:t>
            </a:r>
            <a:r>
              <a:rPr lang="en-US" sz="2200">
                <a:solidFill>
                  <a:srgbClr val="333333"/>
                </a:solidFill>
                <a:latin typeface="Arial"/>
                <a:ea typeface="Arial"/>
                <a:cs typeface="Arial"/>
                <a:sym typeface="Arial"/>
              </a:rPr>
              <a:t>§ </a:t>
            </a:r>
            <a:r>
              <a:rPr lang="en-US" sz="2200">
                <a:latin typeface="Arial"/>
                <a:ea typeface="Arial"/>
                <a:cs typeface="Arial"/>
                <a:sym typeface="Arial"/>
              </a:rPr>
              <a:t>300.310) provides additional details about requirements for students with Specific Learning Disabilities. Those requirements allow for use of observation information from routine classroom instruction and performance monitoring done prior to the referral for initial evaluations. Likewise, observational information that is current, relevant and aligned with the child’s areas of SLD may be documented in the RED for reevaluations to meet the requirement for including observation information.</a:t>
            </a:r>
            <a:endParaRPr sz="2200">
              <a:latin typeface="Arial"/>
              <a:ea typeface="Arial"/>
              <a:cs typeface="Arial"/>
              <a:sym typeface="Arial"/>
            </a:endParaRPr>
          </a:p>
          <a:p>
            <a:pPr marL="0" lvl="0" indent="0" algn="l" rtl="0">
              <a:spcBef>
                <a:spcPts val="1200"/>
              </a:spcBef>
              <a:spcAft>
                <a:spcPts val="0"/>
              </a:spcAft>
              <a:buNone/>
            </a:pPr>
            <a:endParaRPr/>
          </a:p>
        </p:txBody>
      </p:sp>
      <p:sp>
        <p:nvSpPr>
          <p:cNvPr id="359" name="Google Shape;359;g10daf5e2c14_7_0"/>
          <p:cNvSpPr txBox="1">
            <a:spLocks noGrp="1"/>
          </p:cNvSpPr>
          <p:nvPr>
            <p:ph type="title"/>
          </p:nvPr>
        </p:nvSpPr>
        <p:spPr>
          <a:xfrm>
            <a:off x="203200" y="990600"/>
            <a:ext cx="11785500" cy="1641300"/>
          </a:xfrm>
          <a:prstGeom prst="rect">
            <a:avLst/>
          </a:prstGeom>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n-US" sz="2700">
                <a:latin typeface="Arial"/>
                <a:ea typeface="Arial"/>
                <a:cs typeface="Arial"/>
                <a:sym typeface="Arial"/>
              </a:rPr>
              <a:t>Does the same rationale about including observational information in a no-test reevaluation described in the question above apply to other categories that also require observation information, like autism and specific learning disabilities?</a:t>
            </a:r>
            <a:endParaRPr sz="27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107576ae12a_0_12"/>
          <p:cNvSpPr txBox="1">
            <a:spLocks noGrp="1"/>
          </p:cNvSpPr>
          <p:nvPr>
            <p:ph type="title"/>
          </p:nvPr>
        </p:nvSpPr>
        <p:spPr>
          <a:xfrm>
            <a:off x="203250" y="2895600"/>
            <a:ext cx="11785500" cy="10668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In Conclusion: Five Tips to Successful Observations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10d0d4b5b75_0_44"/>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1200"/>
              </a:spcAft>
              <a:buNone/>
            </a:pPr>
            <a:r>
              <a:rPr lang="en-US" sz="3245"/>
              <a:t>Make sure that you plan for the observation in advance by speaking with the teacher about what activities and skills will be required during that class period. For example, if you are observing for reading fluency, is that class period going to provide an opportunity for that student to read aloud? </a:t>
            </a:r>
            <a:endParaRPr/>
          </a:p>
        </p:txBody>
      </p:sp>
      <p:sp>
        <p:nvSpPr>
          <p:cNvPr id="372" name="Google Shape;372;g10d0d4b5b75_0_44"/>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Tip #1: Plan for the Observation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107576ae12a_0_18"/>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Clr>
                <a:schemeClr val="dk1"/>
              </a:buClr>
              <a:buSzPts val="1100"/>
              <a:buFont typeface="Arial"/>
              <a:buNone/>
            </a:pPr>
            <a:r>
              <a:rPr lang="en-US"/>
              <a:t>Student observation reports include a title, name of the observer, name of student, and a place and time of the observation. Include relevant details about the environment and who is in the classroom. State the activities that occurred during the observation. Document details that indicate what the student was doing during the observation.</a:t>
            </a:r>
            <a:endParaRPr/>
          </a:p>
          <a:p>
            <a:pPr marL="0" lvl="0" indent="0" algn="l" rtl="0">
              <a:spcBef>
                <a:spcPts val="1200"/>
              </a:spcBef>
              <a:spcAft>
                <a:spcPts val="0"/>
              </a:spcAft>
              <a:buNone/>
            </a:pPr>
            <a:endParaRPr/>
          </a:p>
        </p:txBody>
      </p:sp>
      <p:sp>
        <p:nvSpPr>
          <p:cNvPr id="379" name="Google Shape;379;g107576ae12a_0_18"/>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Tip #2: Include the Basics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102f9891f0b_0_0"/>
          <p:cNvSpPr/>
          <p:nvPr/>
        </p:nvSpPr>
        <p:spPr>
          <a:xfrm>
            <a:off x="7759200" y="0"/>
            <a:ext cx="4229400" cy="2901300"/>
          </a:xfrm>
          <a:prstGeom prst="cloudCallout">
            <a:avLst>
              <a:gd name="adj1" fmla="val -59355"/>
              <a:gd name="adj2" fmla="val 3258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g102f9891f0b_0_0"/>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171450" lvl="0" indent="-228600" algn="l" rtl="0">
              <a:lnSpc>
                <a:spcPct val="80000"/>
              </a:lnSpc>
              <a:spcBef>
                <a:spcPts val="0"/>
              </a:spcBef>
              <a:spcAft>
                <a:spcPts val="0"/>
              </a:spcAft>
              <a:buSzPts val="2750"/>
              <a:buChar char="•"/>
            </a:pPr>
            <a:r>
              <a:rPr lang="en-US" sz="2288"/>
              <a:t>WHO said it?</a:t>
            </a:r>
            <a:endParaRPr sz="2149"/>
          </a:p>
          <a:p>
            <a:pPr marL="171450" lvl="0" indent="-228600" algn="l" rtl="0">
              <a:lnSpc>
                <a:spcPct val="80000"/>
              </a:lnSpc>
              <a:spcBef>
                <a:spcPts val="750"/>
              </a:spcBef>
              <a:spcAft>
                <a:spcPts val="0"/>
              </a:spcAft>
              <a:buSzPts val="2750"/>
              <a:buChar char="•"/>
            </a:pPr>
            <a:r>
              <a:rPr lang="en-US" sz="2288"/>
              <a:t>WHAT did they say?</a:t>
            </a:r>
            <a:endParaRPr sz="3700"/>
          </a:p>
          <a:p>
            <a:pPr marL="171450" lvl="0" indent="-228600" algn="l" rtl="0">
              <a:lnSpc>
                <a:spcPct val="80000"/>
              </a:lnSpc>
              <a:spcBef>
                <a:spcPts val="750"/>
              </a:spcBef>
              <a:spcAft>
                <a:spcPts val="0"/>
              </a:spcAft>
              <a:buSzPts val="2750"/>
              <a:buChar char="•"/>
            </a:pPr>
            <a:r>
              <a:rPr lang="en-US" sz="2288"/>
              <a:t>WHERE did testing occur?</a:t>
            </a:r>
            <a:endParaRPr sz="3700"/>
          </a:p>
          <a:p>
            <a:pPr marL="171450" lvl="0" indent="-228600" algn="l" rtl="0">
              <a:lnSpc>
                <a:spcPct val="80000"/>
              </a:lnSpc>
              <a:spcBef>
                <a:spcPts val="750"/>
              </a:spcBef>
              <a:spcAft>
                <a:spcPts val="0"/>
              </a:spcAft>
              <a:buSzPts val="2750"/>
              <a:buChar char="•"/>
            </a:pPr>
            <a:r>
              <a:rPr lang="en-US" sz="2288"/>
              <a:t>WHEN was it said?</a:t>
            </a:r>
            <a:endParaRPr sz="3700"/>
          </a:p>
          <a:p>
            <a:pPr marL="171450" lvl="0" indent="-83343" algn="l" rtl="0">
              <a:lnSpc>
                <a:spcPct val="80000"/>
              </a:lnSpc>
              <a:spcBef>
                <a:spcPts val="750"/>
              </a:spcBef>
              <a:spcAft>
                <a:spcPts val="0"/>
              </a:spcAft>
              <a:buClr>
                <a:schemeClr val="dk1"/>
              </a:buClr>
              <a:buSzPts val="1850"/>
              <a:buFont typeface="Arial"/>
              <a:buNone/>
            </a:pPr>
            <a:endParaRPr sz="2288"/>
          </a:p>
          <a:p>
            <a:pPr marL="0" lvl="0" indent="0" algn="ctr" rtl="0">
              <a:lnSpc>
                <a:spcPct val="80000"/>
              </a:lnSpc>
              <a:spcBef>
                <a:spcPts val="750"/>
              </a:spcBef>
              <a:spcAft>
                <a:spcPts val="0"/>
              </a:spcAft>
              <a:buClr>
                <a:schemeClr val="dk1"/>
              </a:buClr>
              <a:buSzPts val="2220"/>
              <a:buFont typeface="Arial"/>
              <a:buNone/>
            </a:pPr>
            <a:r>
              <a:rPr lang="en-US" sz="2565" i="1"/>
              <a:t>“Ms. Smith, Joey’s teacher at Zoom Elementary, reported on 09/23/2019 that…”</a:t>
            </a:r>
            <a:endParaRPr sz="3700"/>
          </a:p>
          <a:p>
            <a:pPr marL="0" lvl="0" indent="0" algn="ctr" rtl="0">
              <a:lnSpc>
                <a:spcPct val="80000"/>
              </a:lnSpc>
              <a:spcBef>
                <a:spcPts val="750"/>
              </a:spcBef>
              <a:spcAft>
                <a:spcPts val="0"/>
              </a:spcAft>
              <a:buClr>
                <a:schemeClr val="dk1"/>
              </a:buClr>
              <a:buSzPts val="2220"/>
              <a:buFont typeface="Arial"/>
              <a:buNone/>
            </a:pPr>
            <a:r>
              <a:rPr lang="en-US" sz="2565" i="1"/>
              <a:t>or</a:t>
            </a:r>
            <a:endParaRPr sz="3700"/>
          </a:p>
          <a:p>
            <a:pPr marL="0" lvl="0" indent="0" algn="ctr" rtl="0">
              <a:lnSpc>
                <a:spcPct val="80000"/>
              </a:lnSpc>
              <a:spcBef>
                <a:spcPts val="750"/>
              </a:spcBef>
              <a:spcAft>
                <a:spcPts val="0"/>
              </a:spcAft>
              <a:buClr>
                <a:schemeClr val="dk1"/>
              </a:buClr>
              <a:buSzPts val="2220"/>
              <a:buFont typeface="Arial"/>
              <a:buNone/>
            </a:pPr>
            <a:r>
              <a:rPr lang="en-US" sz="2565" i="1"/>
              <a:t>“Joey was administered the GFTA-3 on 02/22/2018 by a district SLP…”</a:t>
            </a:r>
            <a:endParaRPr sz="3700"/>
          </a:p>
          <a:p>
            <a:pPr marL="0" lvl="0" indent="0" algn="ctr" rtl="0">
              <a:lnSpc>
                <a:spcPct val="80000"/>
              </a:lnSpc>
              <a:spcBef>
                <a:spcPts val="750"/>
              </a:spcBef>
              <a:spcAft>
                <a:spcPts val="0"/>
              </a:spcAft>
              <a:buClr>
                <a:schemeClr val="dk1"/>
              </a:buClr>
              <a:buSzPts val="2220"/>
              <a:buFont typeface="Arial"/>
              <a:buNone/>
            </a:pPr>
            <a:endParaRPr sz="2565" i="1"/>
          </a:p>
          <a:p>
            <a:pPr marL="0" lvl="0" indent="0" algn="ctr" rtl="0">
              <a:lnSpc>
                <a:spcPct val="80000"/>
              </a:lnSpc>
              <a:spcBef>
                <a:spcPts val="750"/>
              </a:spcBef>
              <a:spcAft>
                <a:spcPts val="0"/>
              </a:spcAft>
              <a:buClr>
                <a:schemeClr val="dk1"/>
              </a:buClr>
              <a:buSzPts val="1387"/>
              <a:buFont typeface="Arial"/>
              <a:buNone/>
            </a:pPr>
            <a:r>
              <a:rPr lang="en-US" sz="1940" i="1"/>
              <a:t>Taken from: Katie Davis, Francis Howell School District (MO-CASE Presentation) </a:t>
            </a:r>
            <a:endParaRPr sz="3700"/>
          </a:p>
        </p:txBody>
      </p:sp>
      <p:sp>
        <p:nvSpPr>
          <p:cNvPr id="387" name="Google Shape;387;g102f9891f0b_0_0"/>
          <p:cNvSpPr txBox="1">
            <a:spLocks noGrp="1"/>
          </p:cNvSpPr>
          <p:nvPr>
            <p:ph type="title"/>
          </p:nvPr>
        </p:nvSpPr>
        <p:spPr>
          <a:xfrm>
            <a:off x="406500" y="917250"/>
            <a:ext cx="69570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Remember: The Stranger Test</a:t>
            </a:r>
            <a:endParaRPr/>
          </a:p>
        </p:txBody>
      </p:sp>
      <p:sp>
        <p:nvSpPr>
          <p:cNvPr id="388" name="Google Shape;388;g102f9891f0b_0_0"/>
          <p:cNvSpPr txBox="1"/>
          <p:nvPr/>
        </p:nvSpPr>
        <p:spPr>
          <a:xfrm rot="434477">
            <a:off x="8168599" y="789556"/>
            <a:ext cx="3410603" cy="1322188"/>
          </a:xfrm>
          <a:prstGeom prst="rect">
            <a:avLst/>
          </a:prstGeom>
          <a:noFill/>
          <a:ln>
            <a:noFill/>
          </a:ln>
        </p:spPr>
        <p:txBody>
          <a:bodyPr spcFirstLastPara="1" wrap="square" lIns="68550" tIns="34275" rIns="68550" bIns="34275" anchor="t" anchorCtr="0">
            <a:spAutoFit/>
          </a:bodyPr>
          <a:lstStyle/>
          <a:p>
            <a:pPr marL="0" marR="0" lvl="0" indent="0" algn="ctr" rtl="0">
              <a:spcBef>
                <a:spcPts val="0"/>
              </a:spcBef>
              <a:spcAft>
                <a:spcPts val="0"/>
              </a:spcAft>
              <a:buNone/>
            </a:pPr>
            <a:r>
              <a:rPr lang="en-US" sz="2700">
                <a:solidFill>
                  <a:srgbClr val="004B8D"/>
                </a:solidFill>
                <a:latin typeface="Calibri"/>
                <a:ea typeface="Calibri"/>
                <a:cs typeface="Calibri"/>
                <a:sym typeface="Calibri"/>
              </a:rPr>
              <a:t>If a stranger reads this, will they get the WHOLE picture?</a:t>
            </a:r>
            <a:endParaRPr sz="1350">
              <a:solidFill>
                <a:srgbClr val="004B8D"/>
              </a:solidFill>
              <a:latin typeface="Arial"/>
              <a:ea typeface="Arial"/>
              <a:cs typeface="Arial"/>
              <a:sym typeface="Arial"/>
            </a:endParaRPr>
          </a:p>
        </p:txBody>
      </p:sp>
      <p:pic>
        <p:nvPicPr>
          <p:cNvPr id="389" name="Google Shape;389;g102f9891f0b_0_0"/>
          <p:cNvPicPr preferRelativeResize="0"/>
          <p:nvPr/>
        </p:nvPicPr>
        <p:blipFill>
          <a:blip r:embed="rId3">
            <a:alphaModFix/>
          </a:blip>
          <a:stretch>
            <a:fillRect/>
          </a:stretch>
        </p:blipFill>
        <p:spPr>
          <a:xfrm>
            <a:off x="4439075" y="487325"/>
            <a:ext cx="3790950" cy="3790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xfrm>
            <a:off x="203200" y="3429000"/>
            <a:ext cx="117856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00"/>
              <a:buFont typeface="Calibri"/>
              <a:buNone/>
            </a:pPr>
            <a:r>
              <a:rPr lang="en-US"/>
              <a:t>Why: What do the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Feds</a:t>
            </a:r>
            <a:r>
              <a:rPr lang="en-US"/>
              <a:t> Say?</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107576ae12a_0_25"/>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fontScale="85000" lnSpcReduction="20000"/>
          </a:bodyPr>
          <a:lstStyle/>
          <a:p>
            <a:pPr marL="457200" lvl="0" indent="-349812" algn="l" rtl="0">
              <a:lnSpc>
                <a:spcPct val="115000"/>
              </a:lnSpc>
              <a:spcBef>
                <a:spcPts val="1200"/>
              </a:spcBef>
              <a:spcAft>
                <a:spcPts val="0"/>
              </a:spcAft>
              <a:buSzPct val="69190"/>
              <a:buChar char="•"/>
            </a:pPr>
            <a:r>
              <a:rPr lang="en-US" sz="3245"/>
              <a:t>The purpose of the observation determines where the observation should take place. For example, if the student is being observed to determine if they have appropriate social, emotional, and behavioral skills, or have adaptive/ developmental skills that are within expectations, the observer should look for opportunities to see these behaviors and skills in a variety of settings, both structured (classroom) and unstructured (bus, cafeteria, transition time, playground, etc.). If a student is being assessed in an academic area, the observation should take place during practice in that specific area (math, writing, reading).</a:t>
            </a:r>
            <a:endParaRPr sz="3245"/>
          </a:p>
          <a:p>
            <a:pPr marL="0" lvl="0" indent="0" algn="l" rtl="0">
              <a:spcBef>
                <a:spcPts val="1200"/>
              </a:spcBef>
              <a:spcAft>
                <a:spcPts val="0"/>
              </a:spcAft>
              <a:buNone/>
            </a:pPr>
            <a:endParaRPr/>
          </a:p>
        </p:txBody>
      </p:sp>
      <p:sp>
        <p:nvSpPr>
          <p:cNvPr id="396" name="Google Shape;396;g107576ae12a_0_25"/>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SzPts val="990"/>
              <a:buNone/>
            </a:pPr>
            <a:r>
              <a:rPr lang="en-US" sz="4699"/>
              <a:t>Tip #3: Make Sure the Observation is Relevant</a:t>
            </a:r>
            <a:endParaRPr sz="4699"/>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107576ae12a_0_32"/>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1200"/>
              </a:spcBef>
              <a:spcAft>
                <a:spcPts val="0"/>
              </a:spcAft>
              <a:buClr>
                <a:schemeClr val="dk1"/>
              </a:buClr>
              <a:buSzPts val="1100"/>
              <a:buFont typeface="Arial"/>
              <a:buNone/>
            </a:pPr>
            <a:r>
              <a:rPr lang="en-US"/>
              <a:t>For behavior/social/adaptive skills, draw a comparison between the student’s behavior and development to that of peers. It may be appropriate to describe how the student’s behavior and/or skills relate to academic functioning ability. For academic observations, note the skills the student does or does not demonstrate compared to peers (for example, indicate benchmark percentages, grade-level norms, student’s actual performance on the classroom task, etc.) Document any support services or accommodations the student receives during the observation.   </a:t>
            </a:r>
            <a:endParaRPr/>
          </a:p>
          <a:p>
            <a:pPr marL="0" lvl="0" indent="0" algn="l" rtl="0">
              <a:spcBef>
                <a:spcPts val="1200"/>
              </a:spcBef>
              <a:spcAft>
                <a:spcPts val="0"/>
              </a:spcAft>
              <a:buNone/>
            </a:pPr>
            <a:endParaRPr/>
          </a:p>
        </p:txBody>
      </p:sp>
      <p:sp>
        <p:nvSpPr>
          <p:cNvPr id="403" name="Google Shape;403;g107576ae12a_0_32"/>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SzPts val="990"/>
              <a:buNone/>
            </a:pPr>
            <a:r>
              <a:rPr lang="en-US" sz="4699"/>
              <a:t>Tip #4: Include Information about Interactions </a:t>
            </a:r>
            <a:endParaRPr sz="4699"/>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10d7f3ae958_0_11"/>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fontScale="85000" lnSpcReduction="20000"/>
          </a:bodyPr>
          <a:lstStyle/>
          <a:p>
            <a:pPr marL="0" lvl="0" indent="0" algn="l" rtl="0">
              <a:spcBef>
                <a:spcPts val="1000"/>
              </a:spcBef>
              <a:spcAft>
                <a:spcPts val="0"/>
              </a:spcAft>
              <a:buNone/>
            </a:pPr>
            <a:r>
              <a:rPr lang="en-US" sz="2600"/>
              <a:t>There are many different methods to collect observational data. The data collection method you use will vary based on what skills or behaviors you are observing. For instance if you are wanting to collect data on how long a behavior lasts, you could capture this data by recording the duration of the behavior. If you are trying to collect data on how often a particular behavior occurs, you will need to collect frequency data. If the team wants to know if a behavior happens during a specific period of time, the team could collect interval or time sampling data. For more information on data collection methods teams can check out these resources:</a:t>
            </a:r>
            <a:endParaRPr sz="2600"/>
          </a:p>
          <a:p>
            <a:pPr marL="0" lvl="0" indent="0" algn="l" rtl="0">
              <a:lnSpc>
                <a:spcPct val="115000"/>
              </a:lnSpc>
              <a:spcBef>
                <a:spcPts val="0"/>
              </a:spcBef>
              <a:spcAft>
                <a:spcPts val="0"/>
              </a:spcAft>
              <a:buNone/>
            </a:pPr>
            <a:endParaRPr sz="2600"/>
          </a:p>
          <a:p>
            <a:pPr marL="0" lvl="0" indent="0" algn="l" rtl="0">
              <a:lnSpc>
                <a:spcPct val="115000"/>
              </a:lnSpc>
              <a:spcBef>
                <a:spcPts val="0"/>
              </a:spcBef>
              <a:spcAft>
                <a:spcPts val="0"/>
              </a:spcAft>
              <a:buNone/>
            </a:pPr>
            <a:r>
              <a:rPr lang="en-US" sz="2100" u="sng">
                <a:solidFill>
                  <a:srgbClr val="954F72"/>
                </a:solidFill>
              </a:rPr>
              <a:t>I</a:t>
            </a:r>
            <a:r>
              <a:rPr lang="en-US" sz="2100" u="sng">
                <a:solidFill>
                  <a:srgbClr val="954F72"/>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RIS Behavior Assessment: Frequency and Interval Recording</a:t>
            </a:r>
            <a:endParaRPr sz="2100" u="sng">
              <a:solidFill>
                <a:srgbClr val="954F72"/>
              </a:solidFill>
            </a:endParaRPr>
          </a:p>
          <a:p>
            <a:pPr marL="0" lvl="0" indent="0" algn="l" rtl="0">
              <a:lnSpc>
                <a:spcPct val="115000"/>
              </a:lnSpc>
              <a:spcBef>
                <a:spcPts val="0"/>
              </a:spcBef>
              <a:spcAft>
                <a:spcPts val="0"/>
              </a:spcAft>
              <a:buNone/>
            </a:pPr>
            <a:endParaRPr sz="2100" u="sng">
              <a:solidFill>
                <a:srgbClr val="954F72"/>
              </a:solidFill>
            </a:endParaRPr>
          </a:p>
          <a:p>
            <a:pPr marL="0" lvl="0" indent="0" algn="l" rtl="0">
              <a:lnSpc>
                <a:spcPct val="115000"/>
              </a:lnSpc>
              <a:spcBef>
                <a:spcPts val="0"/>
              </a:spcBef>
              <a:spcAft>
                <a:spcPts val="0"/>
              </a:spcAft>
              <a:buClr>
                <a:schemeClr val="dk1"/>
              </a:buClr>
              <a:buSzPct val="52380"/>
              <a:buFont typeface="Arial"/>
              <a:buNone/>
            </a:pPr>
            <a:r>
              <a:rPr lang="en-US" sz="2100" u="sng">
                <a:solidFill>
                  <a:srgbClr val="954F72"/>
                </a:solidFill>
              </a:rPr>
              <a:t>IRIS </a:t>
            </a:r>
            <a:r>
              <a:rPr lang="en-US" sz="2100" u="sng">
                <a:solidFill>
                  <a:srgbClr val="954F72"/>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Behavior Assessment: Duration and Latency Recording</a:t>
            </a:r>
            <a:endParaRPr sz="2100" u="sng">
              <a:solidFill>
                <a:srgbClr val="954F72"/>
              </a:solidFill>
            </a:endParaRPr>
          </a:p>
          <a:p>
            <a:pPr marL="0" lvl="0" indent="0" algn="l" rtl="0">
              <a:lnSpc>
                <a:spcPct val="115000"/>
              </a:lnSpc>
              <a:spcBef>
                <a:spcPts val="0"/>
              </a:spcBef>
              <a:spcAft>
                <a:spcPts val="0"/>
              </a:spcAft>
              <a:buClr>
                <a:schemeClr val="dk1"/>
              </a:buClr>
              <a:buSzPct val="100000"/>
              <a:buFont typeface="Arial"/>
              <a:buNone/>
            </a:pPr>
            <a:endParaRPr sz="1100" u="sng">
              <a:solidFill>
                <a:srgbClr val="954F72"/>
              </a:solidFill>
            </a:endParaRPr>
          </a:p>
          <a:p>
            <a:pPr marL="0" lvl="0" indent="0" algn="l" rtl="0">
              <a:lnSpc>
                <a:spcPct val="115000"/>
              </a:lnSpc>
              <a:spcBef>
                <a:spcPts val="0"/>
              </a:spcBef>
              <a:spcAft>
                <a:spcPts val="0"/>
              </a:spcAft>
              <a:buClr>
                <a:schemeClr val="dk1"/>
              </a:buClr>
              <a:buSzPct val="100000"/>
              <a:buFont typeface="Arial"/>
              <a:buNone/>
            </a:pPr>
            <a:r>
              <a:rPr lang="en-US" sz="1100"/>
              <a:t> </a:t>
            </a:r>
            <a:endParaRPr sz="1100"/>
          </a:p>
          <a:p>
            <a:pPr marL="0" lvl="0" indent="0" algn="l" rtl="0">
              <a:lnSpc>
                <a:spcPct val="115000"/>
              </a:lnSpc>
              <a:spcBef>
                <a:spcPts val="0"/>
              </a:spcBef>
              <a:spcAft>
                <a:spcPts val="0"/>
              </a:spcAft>
              <a:buNone/>
            </a:pPr>
            <a:r>
              <a:rPr lang="en-US" sz="2050" u="sng">
                <a:solidFill>
                  <a:srgbClr val="954F72"/>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South Bend Community School Corporation Special Education Service Data Recording </a:t>
            </a:r>
            <a:r>
              <a:rPr lang="en-US" sz="2050">
                <a:solidFill>
                  <a:srgbClr val="954F72"/>
                </a:solidFill>
              </a:rPr>
              <a:t>(lots of templates!)</a:t>
            </a:r>
            <a:endParaRPr sz="2050">
              <a:solidFill>
                <a:srgbClr val="954F72"/>
              </a:solidFill>
            </a:endParaRPr>
          </a:p>
          <a:p>
            <a:pPr marL="0" lvl="0" indent="0" algn="l" rtl="0">
              <a:lnSpc>
                <a:spcPct val="115000"/>
              </a:lnSpc>
              <a:spcBef>
                <a:spcPts val="0"/>
              </a:spcBef>
              <a:spcAft>
                <a:spcPts val="0"/>
              </a:spcAft>
              <a:buNone/>
            </a:pPr>
            <a:endParaRPr sz="2050"/>
          </a:p>
          <a:p>
            <a:pPr marL="0" lvl="0" indent="0" algn="l" rtl="0">
              <a:lnSpc>
                <a:spcPct val="115000"/>
              </a:lnSpc>
              <a:spcBef>
                <a:spcPts val="0"/>
              </a:spcBef>
              <a:spcAft>
                <a:spcPts val="0"/>
              </a:spcAft>
              <a:buClr>
                <a:schemeClr val="dk1"/>
              </a:buClr>
              <a:buSzPct val="100000"/>
              <a:buFont typeface="Arial"/>
              <a:buNone/>
            </a:pPr>
            <a:r>
              <a:rPr lang="en-US" sz="1100"/>
              <a:t> </a:t>
            </a:r>
            <a:endParaRPr sz="1100"/>
          </a:p>
          <a:p>
            <a:pPr marL="0" lvl="0" indent="0" algn="l" rtl="0">
              <a:lnSpc>
                <a:spcPct val="115000"/>
              </a:lnSpc>
              <a:spcBef>
                <a:spcPts val="0"/>
              </a:spcBef>
              <a:spcAft>
                <a:spcPts val="0"/>
              </a:spcAft>
              <a:buClr>
                <a:schemeClr val="dk1"/>
              </a:buClr>
              <a:buSzPct val="53658"/>
              <a:buFont typeface="Arial"/>
              <a:buNone/>
            </a:pPr>
            <a:r>
              <a:rPr lang="en-US" sz="2050" u="sng">
                <a:solidFill>
                  <a:srgbClr val="954F72"/>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Microsoft Word - Data Collection Methods.docx (schoolwires.net)</a:t>
            </a:r>
            <a:endParaRPr sz="2050" u="sng">
              <a:solidFill>
                <a:srgbClr val="954F72"/>
              </a:solidFill>
            </a:endParaRPr>
          </a:p>
          <a:p>
            <a:pPr marL="0" lvl="0" indent="0" algn="l" rtl="0">
              <a:spcBef>
                <a:spcPts val="1000"/>
              </a:spcBef>
              <a:spcAft>
                <a:spcPts val="0"/>
              </a:spcAft>
              <a:buNone/>
            </a:pPr>
            <a:endParaRPr sz="2600"/>
          </a:p>
        </p:txBody>
      </p:sp>
      <p:sp>
        <p:nvSpPr>
          <p:cNvPr id="410" name="Google Shape;410;g10d7f3ae958_0_11"/>
          <p:cNvSpPr txBox="1">
            <a:spLocks noGrp="1"/>
          </p:cNvSpPr>
          <p:nvPr>
            <p:ph type="title"/>
          </p:nvPr>
        </p:nvSpPr>
        <p:spPr>
          <a:xfrm>
            <a:off x="203200" y="1707925"/>
            <a:ext cx="11785500" cy="349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t>Tip #5 Know How to Collect the Observational Data </a:t>
            </a:r>
            <a:endParaRPr sz="4000"/>
          </a:p>
          <a:p>
            <a:pPr marL="0" lvl="0" indent="0" algn="l" rtl="0">
              <a:spcBef>
                <a:spcPts val="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6"/>
          <p:cNvSpPr txBox="1">
            <a:spLocks noGrp="1"/>
          </p:cNvSpPr>
          <p:nvPr>
            <p:ph type="ctrTitle"/>
          </p:nvPr>
        </p:nvSpPr>
        <p:spPr>
          <a:xfrm>
            <a:off x="1509712" y="357188"/>
            <a:ext cx="9144000" cy="122396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600"/>
              <a:buFont typeface="Calibri"/>
              <a:buNone/>
            </a:pPr>
            <a:r>
              <a:rPr lang="en-US" sz="3600"/>
              <a:t>Please Contact your Special Education Compliance Consultants for Further Questions</a:t>
            </a:r>
            <a:endParaRPr/>
          </a:p>
        </p:txBody>
      </p:sp>
      <p:sp>
        <p:nvSpPr>
          <p:cNvPr id="417" name="Google Shape;417;p56"/>
          <p:cNvSpPr txBox="1">
            <a:spLocks noGrp="1"/>
          </p:cNvSpPr>
          <p:nvPr>
            <p:ph type="subTitle" idx="1"/>
          </p:nvPr>
        </p:nvSpPr>
        <p:spPr>
          <a:xfrm>
            <a:off x="1509712" y="1973264"/>
            <a:ext cx="9144000" cy="488473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b="1"/>
              <a:t>Region 1: </a:t>
            </a:r>
            <a:r>
              <a:rPr lang="en-US"/>
              <a:t>Tiffiney Smith 		</a:t>
            </a:r>
            <a:r>
              <a:rPr lang="en-US" u="sng">
                <a:solidFill>
                  <a:schemeClr val="hlink"/>
                </a:solidFill>
                <a:hlinkClick r:id="rId3"/>
              </a:rPr>
              <a:t>tdsmith@semo.edu</a:t>
            </a:r>
            <a:endParaRPr/>
          </a:p>
          <a:p>
            <a:pPr marL="0" lvl="0" indent="0" algn="l" rtl="0">
              <a:lnSpc>
                <a:spcPct val="90000"/>
              </a:lnSpc>
              <a:spcBef>
                <a:spcPts val="1000"/>
              </a:spcBef>
              <a:spcAft>
                <a:spcPts val="0"/>
              </a:spcAft>
              <a:buClr>
                <a:schemeClr val="dk1"/>
              </a:buClr>
              <a:buSzPts val="2400"/>
              <a:buNone/>
            </a:pPr>
            <a:r>
              <a:rPr lang="en-US" b="1"/>
              <a:t>Region 2: </a:t>
            </a:r>
            <a:r>
              <a:rPr lang="en-US"/>
              <a:t>Lynn Lynch			</a:t>
            </a:r>
            <a:r>
              <a:rPr lang="en-US" u="sng">
                <a:solidFill>
                  <a:schemeClr val="hlink"/>
                </a:solidFill>
                <a:hlinkClick r:id="rId4"/>
              </a:rPr>
              <a:t>lynchly@missouri.edu</a:t>
            </a:r>
            <a:endParaRPr/>
          </a:p>
          <a:p>
            <a:pPr marL="0" lvl="0" indent="0" algn="l" rtl="0">
              <a:lnSpc>
                <a:spcPct val="90000"/>
              </a:lnSpc>
              <a:spcBef>
                <a:spcPts val="1000"/>
              </a:spcBef>
              <a:spcAft>
                <a:spcPts val="0"/>
              </a:spcAft>
              <a:buClr>
                <a:schemeClr val="dk1"/>
              </a:buClr>
              <a:buSzPts val="2400"/>
              <a:buNone/>
            </a:pPr>
            <a:r>
              <a:rPr lang="en-US" b="1"/>
              <a:t>Region 3:</a:t>
            </a:r>
            <a:r>
              <a:rPr lang="en-US"/>
              <a:t> Bailey Tennesen	</a:t>
            </a:r>
            <a:r>
              <a:rPr lang="en-US" u="sng">
                <a:solidFill>
                  <a:schemeClr val="hlink"/>
                </a:solidFill>
                <a:hlinkClick r:id="rId5"/>
              </a:rPr>
              <a:t>tennesenb@umkc.edu</a:t>
            </a:r>
            <a:endParaRPr/>
          </a:p>
          <a:p>
            <a:pPr marL="0" lvl="0" indent="0" algn="l" rtl="0">
              <a:lnSpc>
                <a:spcPct val="90000"/>
              </a:lnSpc>
              <a:spcBef>
                <a:spcPts val="1000"/>
              </a:spcBef>
              <a:spcAft>
                <a:spcPts val="0"/>
              </a:spcAft>
              <a:buClr>
                <a:schemeClr val="dk1"/>
              </a:buClr>
              <a:buSzPts val="2400"/>
              <a:buNone/>
            </a:pPr>
            <a:r>
              <a:rPr lang="en-US" b="1"/>
              <a:t>Region 4: </a:t>
            </a:r>
            <a:r>
              <a:rPr lang="en-US"/>
              <a:t>Joetta Walter		</a:t>
            </a:r>
            <a:r>
              <a:rPr lang="en-US" u="sng">
                <a:solidFill>
                  <a:schemeClr val="hlink"/>
                </a:solidFill>
                <a:hlinkClick r:id="rId6"/>
              </a:rPr>
              <a:t>jwalter@Truman.edu</a:t>
            </a:r>
            <a:endParaRPr/>
          </a:p>
          <a:p>
            <a:pPr marL="0" lvl="0" indent="0" algn="l" rtl="0">
              <a:lnSpc>
                <a:spcPct val="90000"/>
              </a:lnSpc>
              <a:spcBef>
                <a:spcPts val="1000"/>
              </a:spcBef>
              <a:spcAft>
                <a:spcPts val="0"/>
              </a:spcAft>
              <a:buClr>
                <a:schemeClr val="dk1"/>
              </a:buClr>
              <a:buSzPts val="2400"/>
              <a:buNone/>
            </a:pPr>
            <a:r>
              <a:rPr lang="en-US" b="1"/>
              <a:t>Region 5: </a:t>
            </a:r>
            <a:r>
              <a:rPr lang="en-US"/>
              <a:t>Lauren Struthers	</a:t>
            </a:r>
            <a:r>
              <a:rPr lang="en-US" u="sng">
                <a:solidFill>
                  <a:schemeClr val="hlink"/>
                </a:solidFill>
                <a:hlinkClick r:id="rId7"/>
              </a:rPr>
              <a:t>laurens@nwmissouri.edu</a:t>
            </a:r>
            <a:endParaRPr/>
          </a:p>
          <a:p>
            <a:pPr marL="0" lvl="0" indent="0" algn="l" rtl="0">
              <a:lnSpc>
                <a:spcPct val="90000"/>
              </a:lnSpc>
              <a:spcBef>
                <a:spcPts val="1000"/>
              </a:spcBef>
              <a:spcAft>
                <a:spcPts val="0"/>
              </a:spcAft>
              <a:buClr>
                <a:schemeClr val="dk1"/>
              </a:buClr>
              <a:buSzPts val="2400"/>
              <a:buNone/>
            </a:pPr>
            <a:r>
              <a:rPr lang="en-US" b="1"/>
              <a:t>Region 6: </a:t>
            </a:r>
            <a:r>
              <a:rPr lang="en-US"/>
              <a:t>Leasa Day			</a:t>
            </a:r>
            <a:r>
              <a:rPr lang="en-US" u="sng">
                <a:solidFill>
                  <a:schemeClr val="hlink"/>
                </a:solidFill>
                <a:hlinkClick r:id="rId8"/>
              </a:rPr>
              <a:t>ldnd3@mst.edu</a:t>
            </a:r>
            <a:endParaRPr/>
          </a:p>
          <a:p>
            <a:pPr marL="0" lvl="0" indent="0" algn="l" rtl="0">
              <a:lnSpc>
                <a:spcPct val="90000"/>
              </a:lnSpc>
              <a:spcBef>
                <a:spcPts val="1000"/>
              </a:spcBef>
              <a:spcAft>
                <a:spcPts val="0"/>
              </a:spcAft>
              <a:buClr>
                <a:schemeClr val="dk1"/>
              </a:buClr>
              <a:buSzPts val="2400"/>
              <a:buNone/>
            </a:pPr>
            <a:r>
              <a:rPr lang="en-US" b="1"/>
              <a:t>Region 7: </a:t>
            </a:r>
            <a:r>
              <a:rPr lang="en-US"/>
              <a:t>Amy Phipps			</a:t>
            </a:r>
            <a:r>
              <a:rPr lang="en-US" u="sng">
                <a:solidFill>
                  <a:schemeClr val="hlink"/>
                </a:solidFill>
                <a:hlinkClick r:id="rId9"/>
              </a:rPr>
              <a:t>amyphipps@missouristate.edu</a:t>
            </a:r>
            <a:endParaRPr/>
          </a:p>
          <a:p>
            <a:pPr marL="0" lvl="0" indent="0" algn="l" rtl="0">
              <a:lnSpc>
                <a:spcPct val="90000"/>
              </a:lnSpc>
              <a:spcBef>
                <a:spcPts val="1000"/>
              </a:spcBef>
              <a:spcAft>
                <a:spcPts val="0"/>
              </a:spcAft>
              <a:buClr>
                <a:schemeClr val="dk1"/>
              </a:buClr>
              <a:buSzPts val="2400"/>
              <a:buNone/>
            </a:pPr>
            <a:r>
              <a:rPr lang="en-US" b="1"/>
              <a:t>Region 8:</a:t>
            </a:r>
            <a:r>
              <a:rPr lang="en-US"/>
              <a:t> Jeanne Rothermel	</a:t>
            </a:r>
            <a:r>
              <a:rPr lang="en-US" u="sng">
                <a:solidFill>
                  <a:schemeClr val="hlink"/>
                </a:solidFill>
                <a:hlinkClick r:id="rId10"/>
              </a:rPr>
              <a:t>jrothermel@edplus.org</a:t>
            </a:r>
            <a:endParaRPr/>
          </a:p>
          <a:p>
            <a:pPr marL="0" lvl="0" indent="0" algn="l" rtl="0">
              <a:lnSpc>
                <a:spcPct val="90000"/>
              </a:lnSpc>
              <a:spcBef>
                <a:spcPts val="1000"/>
              </a:spcBef>
              <a:spcAft>
                <a:spcPts val="0"/>
              </a:spcAft>
              <a:buClr>
                <a:schemeClr val="dk1"/>
              </a:buClr>
              <a:buSzPts val="2400"/>
              <a:buNone/>
            </a:pPr>
            <a:r>
              <a:rPr lang="en-US" b="1"/>
              <a:t>Region 9: </a:t>
            </a:r>
            <a:r>
              <a:rPr lang="en-US"/>
              <a:t>Julie Harris			</a:t>
            </a:r>
            <a:r>
              <a:rPr lang="en-US" u="sng">
                <a:solidFill>
                  <a:schemeClr val="hlink"/>
                </a:solidFill>
                <a:hlinkClick r:id="rId11"/>
              </a:rPr>
              <a:t>jharris@ucmo.edu</a:t>
            </a:r>
            <a:r>
              <a:rPr lang="en-US"/>
              <a:t> </a:t>
            </a:r>
            <a:endParaRPr b="1"/>
          </a:p>
          <a:p>
            <a:pPr marL="0" lvl="0" indent="0" algn="l" rtl="0">
              <a:lnSpc>
                <a:spcPct val="90000"/>
              </a:lnSpc>
              <a:spcBef>
                <a:spcPts val="1000"/>
              </a:spcBef>
              <a:spcAft>
                <a:spcPts val="0"/>
              </a:spcAft>
              <a:buClr>
                <a:schemeClr val="dk1"/>
              </a:buClr>
              <a:buSzPts val="2400"/>
              <a:buNone/>
            </a:pPr>
            <a:endParaRPr b="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10d0d4b5b75_0_50"/>
          <p:cNvSpPr txBox="1">
            <a:spLocks noGrp="1"/>
          </p:cNvSpPr>
          <p:nvPr>
            <p:ph type="ctrTitle"/>
          </p:nvPr>
        </p:nvSpPr>
        <p:spPr>
          <a:xfrm>
            <a:off x="7927150" y="1938875"/>
            <a:ext cx="3862500" cy="14781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Thank You!!</a:t>
            </a:r>
            <a:endParaRPr/>
          </a:p>
        </p:txBody>
      </p:sp>
      <p:sp>
        <p:nvSpPr>
          <p:cNvPr id="424" name="Google Shape;424;g10d0d4b5b75_0_50"/>
          <p:cNvSpPr txBox="1">
            <a:spLocks noGrp="1"/>
          </p:cNvSpPr>
          <p:nvPr>
            <p:ph type="subTitle" idx="1"/>
          </p:nvPr>
        </p:nvSpPr>
        <p:spPr>
          <a:xfrm>
            <a:off x="7636600" y="3546388"/>
            <a:ext cx="44436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a:t>Remember drop your questions into the chat! </a:t>
            </a:r>
            <a:endParaRPr/>
          </a:p>
        </p:txBody>
      </p:sp>
      <p:pic>
        <p:nvPicPr>
          <p:cNvPr id="425" name="Google Shape;425;g10d0d4b5b75_0_50"/>
          <p:cNvPicPr preferRelativeResize="0"/>
          <p:nvPr/>
        </p:nvPicPr>
        <p:blipFill rotWithShape="1">
          <a:blip r:embed="rId3">
            <a:alphaModFix/>
          </a:blip>
          <a:srcRect t="4835" b="7090"/>
          <a:stretch/>
        </p:blipFill>
        <p:spPr>
          <a:xfrm>
            <a:off x="514400" y="543013"/>
            <a:ext cx="5780351" cy="57719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a:spLocks noGrp="1"/>
          </p:cNvSpPr>
          <p:nvPr>
            <p:ph type="body" idx="1"/>
          </p:nvPr>
        </p:nvSpPr>
        <p:spPr>
          <a:xfrm>
            <a:off x="56850" y="1686625"/>
            <a:ext cx="12078300" cy="5072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1800"/>
              </a:spcBef>
              <a:spcAft>
                <a:spcPts val="0"/>
              </a:spcAft>
              <a:buClr>
                <a:schemeClr val="dk1"/>
              </a:buClr>
              <a:buSzPts val="1100"/>
              <a:buFont typeface="Arial"/>
              <a:buNone/>
            </a:pPr>
            <a:r>
              <a:rPr lang="en-US" sz="1400" b="1">
                <a:latin typeface="Arial"/>
                <a:ea typeface="Arial"/>
                <a:cs typeface="Arial"/>
                <a:sym typeface="Arial"/>
              </a:rPr>
              <a:t>§ 300.310 Observation.</a:t>
            </a:r>
            <a:endParaRPr sz="1400" b="1">
              <a:latin typeface="Arial"/>
              <a:ea typeface="Arial"/>
              <a:cs typeface="Arial"/>
              <a:sym typeface="Arial"/>
            </a:endParaRPr>
          </a:p>
          <a:p>
            <a:pPr marL="114300" lvl="0" indent="0" algn="l" rtl="0">
              <a:lnSpc>
                <a:spcPct val="115000"/>
              </a:lnSpc>
              <a:spcBef>
                <a:spcPts val="1200"/>
              </a:spcBef>
              <a:spcAft>
                <a:spcPts val="0"/>
              </a:spcAft>
              <a:buClr>
                <a:schemeClr val="dk1"/>
              </a:buClr>
              <a:buSzPts val="1100"/>
              <a:buFont typeface="Arial"/>
              <a:buNone/>
            </a:pPr>
            <a:r>
              <a:rPr lang="en-US" sz="1400">
                <a:latin typeface="Arial"/>
                <a:ea typeface="Arial"/>
                <a:cs typeface="Arial"/>
                <a:sym typeface="Arial"/>
              </a:rPr>
              <a:t>(a) The public agency must ensure that the child is observed in the child's learning environment (including the regular classroom setting) to document the child's academic performance and behavior in the areas of difficulty.</a:t>
            </a:r>
            <a:endParaRPr sz="1400">
              <a:latin typeface="Arial"/>
              <a:ea typeface="Arial"/>
              <a:cs typeface="Arial"/>
              <a:sym typeface="Arial"/>
            </a:endParaRPr>
          </a:p>
          <a:p>
            <a:pPr marL="114300" lvl="0" indent="0" algn="l" rtl="0">
              <a:lnSpc>
                <a:spcPct val="115000"/>
              </a:lnSpc>
              <a:spcBef>
                <a:spcPts val="1200"/>
              </a:spcBef>
              <a:spcAft>
                <a:spcPts val="0"/>
              </a:spcAft>
              <a:buClr>
                <a:schemeClr val="dk1"/>
              </a:buClr>
              <a:buSzPts val="1100"/>
              <a:buFont typeface="Arial"/>
              <a:buNone/>
            </a:pPr>
            <a:r>
              <a:rPr lang="en-US" sz="1400">
                <a:latin typeface="Arial"/>
                <a:ea typeface="Arial"/>
                <a:cs typeface="Arial"/>
                <a:sym typeface="Arial"/>
              </a:rPr>
              <a:t>(b) The group described in</a:t>
            </a:r>
            <a:r>
              <a:rPr lang="en-US" sz="1400">
                <a:uFill>
                  <a:noFill/>
                </a:uFill>
                <a:latin typeface="Arial"/>
                <a:ea typeface="Arial"/>
                <a:cs typeface="Arial"/>
                <a:sym typeface="Arial"/>
                <a:hlinkClick r:id="rId3"/>
              </a:rPr>
              <a:t> </a:t>
            </a:r>
            <a:r>
              <a:rPr lang="en-US" sz="1400" u="sng">
                <a:solidFill>
                  <a:schemeClr val="hlink"/>
                </a:solidFill>
                <a:latin typeface="Arial"/>
                <a:ea typeface="Arial"/>
                <a:cs typeface="Arial"/>
                <a:sym typeface="Arial"/>
                <a:hlinkClick r:id="rId3"/>
              </a:rPr>
              <a:t>§ 300.306(a)(1)</a:t>
            </a:r>
            <a:r>
              <a:rPr lang="en-US" sz="1400">
                <a:latin typeface="Arial"/>
                <a:ea typeface="Arial"/>
                <a:cs typeface="Arial"/>
                <a:sym typeface="Arial"/>
              </a:rPr>
              <a:t>, in determining whether a child has a specific learning disability, must decide to -</a:t>
            </a:r>
            <a:endParaRPr sz="1400">
              <a:latin typeface="Arial"/>
              <a:ea typeface="Arial"/>
              <a:cs typeface="Arial"/>
              <a:sym typeface="Arial"/>
            </a:endParaRPr>
          </a:p>
          <a:p>
            <a:pPr marL="228600" lvl="0" indent="0" algn="l" rtl="0">
              <a:lnSpc>
                <a:spcPct val="115000"/>
              </a:lnSpc>
              <a:spcBef>
                <a:spcPts val="1200"/>
              </a:spcBef>
              <a:spcAft>
                <a:spcPts val="0"/>
              </a:spcAft>
              <a:buClr>
                <a:schemeClr val="dk1"/>
              </a:buClr>
              <a:buSzPts val="1100"/>
              <a:buFont typeface="Arial"/>
              <a:buNone/>
            </a:pPr>
            <a:r>
              <a:rPr lang="en-US" sz="1400">
                <a:latin typeface="Arial"/>
                <a:ea typeface="Arial"/>
                <a:cs typeface="Arial"/>
                <a:sym typeface="Arial"/>
              </a:rPr>
              <a:t>(1) Use information from an observation in routine classroom instruction and monitoring of the child's performance that was done before the child was referred for an evaluation; or</a:t>
            </a:r>
            <a:endParaRPr sz="1400">
              <a:latin typeface="Arial"/>
              <a:ea typeface="Arial"/>
              <a:cs typeface="Arial"/>
              <a:sym typeface="Arial"/>
            </a:endParaRPr>
          </a:p>
          <a:p>
            <a:pPr marL="228600" lvl="0" indent="0" algn="l" rtl="0">
              <a:lnSpc>
                <a:spcPct val="115000"/>
              </a:lnSpc>
              <a:spcBef>
                <a:spcPts val="1200"/>
              </a:spcBef>
              <a:spcAft>
                <a:spcPts val="0"/>
              </a:spcAft>
              <a:buClr>
                <a:schemeClr val="dk1"/>
              </a:buClr>
              <a:buSzPts val="1100"/>
              <a:buFont typeface="Arial"/>
              <a:buNone/>
            </a:pPr>
            <a:r>
              <a:rPr lang="en-US" sz="1400">
                <a:latin typeface="Arial"/>
                <a:ea typeface="Arial"/>
                <a:cs typeface="Arial"/>
                <a:sym typeface="Arial"/>
              </a:rPr>
              <a:t>(2) Have at least one member of the group described in</a:t>
            </a:r>
            <a:r>
              <a:rPr lang="en-US" sz="1400">
                <a:uFill>
                  <a:noFill/>
                </a:uFill>
                <a:latin typeface="Arial"/>
                <a:ea typeface="Arial"/>
                <a:cs typeface="Arial"/>
                <a:sym typeface="Arial"/>
                <a:hlinkClick r:id="rId3"/>
              </a:rPr>
              <a:t> </a:t>
            </a:r>
            <a:r>
              <a:rPr lang="en-US" sz="1400" u="sng">
                <a:solidFill>
                  <a:schemeClr val="hlink"/>
                </a:solidFill>
                <a:latin typeface="Arial"/>
                <a:ea typeface="Arial"/>
                <a:cs typeface="Arial"/>
                <a:sym typeface="Arial"/>
                <a:hlinkClick r:id="rId3"/>
              </a:rPr>
              <a:t>§ 300.306(a)(1)</a:t>
            </a:r>
            <a:r>
              <a:rPr lang="en-US" sz="1400">
                <a:latin typeface="Arial"/>
                <a:ea typeface="Arial"/>
                <a:cs typeface="Arial"/>
                <a:sym typeface="Arial"/>
              </a:rPr>
              <a:t> conduct an observation of the child's academic performance in the regular classroom after the child has been referred for an evaluation and parental consent, consistent with</a:t>
            </a:r>
            <a:r>
              <a:rPr lang="en-US" sz="1400">
                <a:uFill>
                  <a:noFill/>
                </a:uFill>
                <a:latin typeface="Arial"/>
                <a:ea typeface="Arial"/>
                <a:cs typeface="Arial"/>
                <a:sym typeface="Arial"/>
                <a:hlinkClick r:id="rId4"/>
              </a:rPr>
              <a:t> </a:t>
            </a:r>
            <a:r>
              <a:rPr lang="en-US" sz="1400" u="sng">
                <a:solidFill>
                  <a:schemeClr val="hlink"/>
                </a:solidFill>
                <a:latin typeface="Arial"/>
                <a:ea typeface="Arial"/>
                <a:cs typeface="Arial"/>
                <a:sym typeface="Arial"/>
                <a:hlinkClick r:id="rId4"/>
              </a:rPr>
              <a:t>§ 300.300(a)</a:t>
            </a:r>
            <a:r>
              <a:rPr lang="en-US" sz="1400">
                <a:latin typeface="Arial"/>
                <a:ea typeface="Arial"/>
                <a:cs typeface="Arial"/>
                <a:sym typeface="Arial"/>
              </a:rPr>
              <a:t>, is obtained.</a:t>
            </a:r>
            <a:endParaRPr sz="1400">
              <a:latin typeface="Arial"/>
              <a:ea typeface="Arial"/>
              <a:cs typeface="Arial"/>
              <a:sym typeface="Arial"/>
            </a:endParaRPr>
          </a:p>
          <a:p>
            <a:pPr marL="114300" lvl="0" indent="0" algn="l" rtl="0">
              <a:lnSpc>
                <a:spcPct val="115000"/>
              </a:lnSpc>
              <a:spcBef>
                <a:spcPts val="1200"/>
              </a:spcBef>
              <a:spcAft>
                <a:spcPts val="0"/>
              </a:spcAft>
              <a:buClr>
                <a:schemeClr val="dk1"/>
              </a:buClr>
              <a:buSzPts val="1100"/>
              <a:buFont typeface="Arial"/>
              <a:buNone/>
            </a:pPr>
            <a:r>
              <a:rPr lang="en-US" sz="1400">
                <a:latin typeface="Arial"/>
                <a:ea typeface="Arial"/>
                <a:cs typeface="Arial"/>
                <a:sym typeface="Arial"/>
              </a:rPr>
              <a:t>(c) In the case of a child of less than school age or out of school, a group member must observe the child in an environment appropriate for a child of that age.</a:t>
            </a:r>
            <a:endParaRPr sz="1400">
              <a:latin typeface="Arial"/>
              <a:ea typeface="Arial"/>
              <a:cs typeface="Arial"/>
              <a:sym typeface="Arial"/>
            </a:endParaRPr>
          </a:p>
          <a:p>
            <a:pPr marL="0" lvl="0" indent="0" algn="l" rtl="0">
              <a:lnSpc>
                <a:spcPct val="115000"/>
              </a:lnSpc>
              <a:spcBef>
                <a:spcPts val="1200"/>
              </a:spcBef>
              <a:spcAft>
                <a:spcPts val="0"/>
              </a:spcAft>
              <a:buNone/>
            </a:pPr>
            <a:r>
              <a:rPr lang="en-US" sz="1400">
                <a:latin typeface="Arial"/>
                <a:ea typeface="Arial"/>
                <a:cs typeface="Arial"/>
                <a:sym typeface="Arial"/>
              </a:rPr>
              <a:t>(Authority:</a:t>
            </a:r>
            <a:r>
              <a:rPr lang="en-US" sz="1400">
                <a:uFill>
                  <a:noFill/>
                </a:uFill>
                <a:latin typeface="Arial"/>
                <a:ea typeface="Arial"/>
                <a:cs typeface="Arial"/>
                <a:sym typeface="Arial"/>
                <a:hlinkClick r:id="rId5"/>
              </a:rPr>
              <a:t> </a:t>
            </a:r>
            <a:r>
              <a:rPr lang="en-US" sz="1400" u="sng">
                <a:solidFill>
                  <a:schemeClr val="hlink"/>
                </a:solidFill>
                <a:latin typeface="Arial"/>
                <a:ea typeface="Arial"/>
                <a:cs typeface="Arial"/>
                <a:sym typeface="Arial"/>
                <a:hlinkClick r:id="rId5"/>
              </a:rPr>
              <a:t>20 U.S.C. 1221e-3</a:t>
            </a:r>
            <a:r>
              <a:rPr lang="en-US" sz="1400">
                <a:latin typeface="Arial"/>
                <a:ea typeface="Arial"/>
                <a:cs typeface="Arial"/>
                <a:sym typeface="Arial"/>
              </a:rPr>
              <a:t>; 1401(30); 1414(b)(6))</a:t>
            </a:r>
            <a:endParaRPr sz="1400">
              <a:latin typeface="Arial"/>
              <a:ea typeface="Arial"/>
              <a:cs typeface="Arial"/>
              <a:sym typeface="Arial"/>
            </a:endParaRPr>
          </a:p>
          <a:p>
            <a:pPr marL="0" lvl="0" indent="0" algn="l" rtl="0">
              <a:lnSpc>
                <a:spcPct val="115000"/>
              </a:lnSpc>
              <a:spcBef>
                <a:spcPts val="1800"/>
              </a:spcBef>
              <a:spcAft>
                <a:spcPts val="0"/>
              </a:spcAft>
              <a:buNone/>
            </a:pPr>
            <a:r>
              <a:rPr lang="en-US" sz="1400" b="1">
                <a:latin typeface="Arial"/>
                <a:ea typeface="Arial"/>
                <a:cs typeface="Arial"/>
                <a:sym typeface="Arial"/>
              </a:rPr>
              <a:t>§  300.311 (a)(3)Specific documentation for the eligibility determination.</a:t>
            </a:r>
            <a:endParaRPr sz="1400" b="1">
              <a:latin typeface="Arial"/>
              <a:ea typeface="Arial"/>
              <a:cs typeface="Arial"/>
              <a:sym typeface="Arial"/>
            </a:endParaRPr>
          </a:p>
          <a:p>
            <a:pPr marL="114300" lvl="0" indent="0" algn="l" rtl="0">
              <a:lnSpc>
                <a:spcPct val="115000"/>
              </a:lnSpc>
              <a:spcBef>
                <a:spcPts val="1200"/>
              </a:spcBef>
              <a:spcAft>
                <a:spcPts val="0"/>
              </a:spcAft>
              <a:buNone/>
            </a:pPr>
            <a:r>
              <a:rPr lang="en-US" sz="1400">
                <a:latin typeface="Arial"/>
                <a:ea typeface="Arial"/>
                <a:cs typeface="Arial"/>
                <a:sym typeface="Arial"/>
              </a:rPr>
              <a:t>(a) For a child suspected of having a specific learning disability, the documentation of the determination of eligibility, as required in</a:t>
            </a:r>
            <a:r>
              <a:rPr lang="en-US" sz="1400">
                <a:uFill>
                  <a:noFill/>
                </a:uFill>
                <a:latin typeface="Arial"/>
                <a:ea typeface="Arial"/>
                <a:cs typeface="Arial"/>
                <a:sym typeface="Arial"/>
                <a:hlinkClick r:id="rId6"/>
              </a:rPr>
              <a:t> </a:t>
            </a:r>
            <a:r>
              <a:rPr lang="en-US" sz="1400" u="sng">
                <a:solidFill>
                  <a:schemeClr val="hlink"/>
                </a:solidFill>
                <a:latin typeface="Arial"/>
                <a:ea typeface="Arial"/>
                <a:cs typeface="Arial"/>
                <a:sym typeface="Arial"/>
                <a:hlinkClick r:id="rId6"/>
              </a:rPr>
              <a:t>§ 300.306(a)(2)</a:t>
            </a:r>
            <a:r>
              <a:rPr lang="en-US" sz="1400">
                <a:latin typeface="Arial"/>
                <a:ea typeface="Arial"/>
                <a:cs typeface="Arial"/>
                <a:sym typeface="Arial"/>
              </a:rPr>
              <a:t>, must contain a statement of -</a:t>
            </a:r>
            <a:endParaRPr sz="1400">
              <a:latin typeface="Arial"/>
              <a:ea typeface="Arial"/>
              <a:cs typeface="Arial"/>
              <a:sym typeface="Arial"/>
            </a:endParaRPr>
          </a:p>
          <a:p>
            <a:pPr marL="0" lvl="0" indent="0" algn="l" rtl="0">
              <a:lnSpc>
                <a:spcPct val="115000"/>
              </a:lnSpc>
              <a:spcBef>
                <a:spcPts val="1200"/>
              </a:spcBef>
              <a:spcAft>
                <a:spcPts val="1200"/>
              </a:spcAft>
              <a:buNone/>
            </a:pPr>
            <a:r>
              <a:rPr lang="en-US" sz="1400">
                <a:latin typeface="Arial"/>
                <a:ea typeface="Arial"/>
                <a:cs typeface="Arial"/>
                <a:sym typeface="Arial"/>
              </a:rPr>
              <a:t>       (3) The relevant behavior, if any, noted during the observation of the child and the relationship of that behavior to the child's academic functioning;</a:t>
            </a:r>
            <a:endParaRPr sz="1100">
              <a:latin typeface="Arial"/>
              <a:ea typeface="Arial"/>
              <a:cs typeface="Arial"/>
              <a:sym typeface="Arial"/>
            </a:endParaRPr>
          </a:p>
        </p:txBody>
      </p:sp>
      <p:sp>
        <p:nvSpPr>
          <p:cNvPr id="146" name="Google Shape;146;p4"/>
          <p:cNvSpPr txBox="1">
            <a:spLocks noGrp="1"/>
          </p:cNvSpPr>
          <p:nvPr>
            <p:ph type="title"/>
          </p:nvPr>
        </p:nvSpPr>
        <p:spPr>
          <a:xfrm>
            <a:off x="203200" y="763150"/>
            <a:ext cx="117855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00"/>
              <a:buFont typeface="Calibri"/>
              <a:buNone/>
            </a:pPr>
            <a:r>
              <a:rPr lang="en-US"/>
              <a:t>IDEA’s Words about Observations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body" idx="1"/>
          </p:nvPr>
        </p:nvSpPr>
        <p:spPr>
          <a:xfrm>
            <a:off x="0" y="2493825"/>
            <a:ext cx="11988900" cy="4084800"/>
          </a:xfrm>
          <a:prstGeom prst="rect">
            <a:avLst/>
          </a:prstGeom>
          <a:noFill/>
          <a:ln>
            <a:noFill/>
          </a:ln>
        </p:spPr>
        <p:txBody>
          <a:bodyPr spcFirstLastPara="1" wrap="square" lIns="91425" tIns="45700" rIns="91425" bIns="45700" anchor="t" anchorCtr="0">
            <a:normAutofit/>
          </a:bodyPr>
          <a:lstStyle/>
          <a:p>
            <a:pPr marL="457200" lvl="0" indent="-488950" algn="l" rtl="0">
              <a:lnSpc>
                <a:spcPct val="90000"/>
              </a:lnSpc>
              <a:spcBef>
                <a:spcPts val="500"/>
              </a:spcBef>
              <a:spcAft>
                <a:spcPts val="0"/>
              </a:spcAft>
              <a:buSzPts val="4100"/>
              <a:buChar char="•"/>
            </a:pPr>
            <a:r>
              <a:rPr lang="en-US" sz="4100"/>
              <a:t>Autism 600.10.b</a:t>
            </a:r>
            <a:endParaRPr sz="4100"/>
          </a:p>
          <a:p>
            <a:pPr marL="457200" lvl="0" indent="-488950" algn="l" rtl="0">
              <a:lnSpc>
                <a:spcPct val="90000"/>
              </a:lnSpc>
              <a:spcBef>
                <a:spcPts val="0"/>
              </a:spcBef>
              <a:spcAft>
                <a:spcPts val="0"/>
              </a:spcAft>
              <a:buSzPts val="4100"/>
              <a:buChar char="•"/>
            </a:pPr>
            <a:r>
              <a:rPr lang="en-US" sz="4100"/>
              <a:t>Emotional Disturbance 800.20.a</a:t>
            </a:r>
            <a:endParaRPr sz="4100"/>
          </a:p>
          <a:p>
            <a:pPr marL="457200" lvl="0" indent="-488950" algn="l" rtl="0">
              <a:spcBef>
                <a:spcPts val="0"/>
              </a:spcBef>
              <a:spcAft>
                <a:spcPts val="0"/>
              </a:spcAft>
              <a:buSzPts val="4100"/>
              <a:buChar char="•"/>
            </a:pPr>
            <a:r>
              <a:rPr lang="en-US" sz="4100"/>
              <a:t>Intellectual Disability 1000.30.c </a:t>
            </a:r>
            <a:endParaRPr sz="4100"/>
          </a:p>
          <a:p>
            <a:pPr marL="457200" lvl="0" indent="-488950" algn="l" rtl="0">
              <a:lnSpc>
                <a:spcPct val="90000"/>
              </a:lnSpc>
              <a:spcBef>
                <a:spcPts val="0"/>
              </a:spcBef>
              <a:spcAft>
                <a:spcPts val="0"/>
              </a:spcAft>
              <a:buSzPts val="4100"/>
              <a:buChar char="•"/>
            </a:pPr>
            <a:r>
              <a:rPr lang="en-US" sz="4100"/>
              <a:t>Other Health Impaired 1300.20.c</a:t>
            </a:r>
            <a:endParaRPr sz="4100"/>
          </a:p>
          <a:p>
            <a:pPr marL="457200" lvl="0" indent="-488950" algn="l" rtl="0">
              <a:lnSpc>
                <a:spcPct val="90000"/>
              </a:lnSpc>
              <a:spcBef>
                <a:spcPts val="0"/>
              </a:spcBef>
              <a:spcAft>
                <a:spcPts val="0"/>
              </a:spcAft>
              <a:buSzPts val="4100"/>
              <a:buChar char="•"/>
            </a:pPr>
            <a:r>
              <a:rPr lang="en-US" sz="4100"/>
              <a:t>Specific Learning Disability 1400.30.a-d</a:t>
            </a:r>
            <a:endParaRPr sz="4100"/>
          </a:p>
          <a:p>
            <a:pPr marL="914400" lvl="0" indent="0" algn="l" rtl="0">
              <a:lnSpc>
                <a:spcPct val="90000"/>
              </a:lnSpc>
              <a:spcBef>
                <a:spcPts val="500"/>
              </a:spcBef>
              <a:spcAft>
                <a:spcPts val="0"/>
              </a:spcAft>
              <a:buNone/>
            </a:pPr>
            <a:endParaRPr/>
          </a:p>
          <a:p>
            <a:pPr marL="228600" lvl="0" indent="-50800" algn="l" rtl="0">
              <a:lnSpc>
                <a:spcPct val="90000"/>
              </a:lnSpc>
              <a:spcBef>
                <a:spcPts val="1000"/>
              </a:spcBef>
              <a:spcAft>
                <a:spcPts val="0"/>
              </a:spcAft>
              <a:buClr>
                <a:schemeClr val="dk1"/>
              </a:buClr>
              <a:buSzPts val="2800"/>
              <a:buNone/>
            </a:pPr>
            <a:endParaRPr/>
          </a:p>
        </p:txBody>
      </p:sp>
      <p:sp>
        <p:nvSpPr>
          <p:cNvPr id="152" name="Google Shape;152;p5"/>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9381"/>
              <a:buFont typeface="Calibri"/>
              <a:buNone/>
            </a:pPr>
            <a:r>
              <a:rPr lang="en-US"/>
              <a:t>Meeting Initial Eligibility Criteria-Observations are Required for: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0d7f3ae958_0_33"/>
          <p:cNvSpPr txBox="1">
            <a:spLocks noGrp="1"/>
          </p:cNvSpPr>
          <p:nvPr>
            <p:ph type="body" idx="1"/>
          </p:nvPr>
        </p:nvSpPr>
        <p:spPr>
          <a:xfrm>
            <a:off x="203200" y="2159000"/>
            <a:ext cx="11988900" cy="4698900"/>
          </a:xfrm>
          <a:prstGeom prst="rect">
            <a:avLst/>
          </a:prstGeom>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852"/>
              <a:buNone/>
            </a:pPr>
            <a:r>
              <a:rPr lang="en-US" sz="145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200.470.a.The evaluation report addresses the results of assessments conducted in all areas related to the suspected disability. This should include, if appropriate, any or all of the following areas: </a:t>
            </a:r>
            <a:endParaRPr sz="145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0" lvl="0" indent="457200" algn="l" rtl="0">
              <a:lnSpc>
                <a:spcPct val="70000"/>
              </a:lnSpc>
              <a:spcBef>
                <a:spcPts val="1000"/>
              </a:spcBef>
              <a:spcAft>
                <a:spcPts val="0"/>
              </a:spcAft>
              <a:buSzPts val="852"/>
              <a:buNone/>
            </a:pPr>
            <a:r>
              <a:rPr lang="en-US" sz="145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200.470.a.(1)Health, </a:t>
            </a:r>
            <a:endParaRPr sz="145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0" lvl="0" indent="457200" algn="l" rtl="0">
              <a:lnSpc>
                <a:spcPct val="70000"/>
              </a:lnSpc>
              <a:spcBef>
                <a:spcPts val="1000"/>
              </a:spcBef>
              <a:spcAft>
                <a:spcPts val="0"/>
              </a:spcAft>
              <a:buSzPts val="852"/>
              <a:buNone/>
            </a:pPr>
            <a:r>
              <a:rPr lang="en-US" sz="145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200.470.a.(2)Vision, </a:t>
            </a:r>
            <a:endParaRPr sz="145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0" lvl="0" indent="457200" algn="l" rtl="0">
              <a:lnSpc>
                <a:spcPct val="70000"/>
              </a:lnSpc>
              <a:spcBef>
                <a:spcPts val="1000"/>
              </a:spcBef>
              <a:spcAft>
                <a:spcPts val="0"/>
              </a:spcAft>
              <a:buSzPts val="852"/>
              <a:buNone/>
            </a:pPr>
            <a:r>
              <a:rPr lang="en-US" sz="145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200.470.a.(3)Hearing, </a:t>
            </a:r>
            <a:endParaRPr sz="145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0" lvl="0" indent="457200" algn="l" rtl="0">
              <a:lnSpc>
                <a:spcPct val="70000"/>
              </a:lnSpc>
              <a:spcBef>
                <a:spcPts val="1000"/>
              </a:spcBef>
              <a:spcAft>
                <a:spcPts val="0"/>
              </a:spcAft>
              <a:buSzPts val="852"/>
              <a:buNone/>
            </a:pPr>
            <a:r>
              <a:rPr lang="en-US" sz="145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200.470.a.(4)Social and emotional status,</a:t>
            </a:r>
            <a:endParaRPr sz="145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0" lvl="0" indent="457200" algn="l" rtl="0">
              <a:lnSpc>
                <a:spcPct val="70000"/>
              </a:lnSpc>
              <a:spcBef>
                <a:spcPts val="1000"/>
              </a:spcBef>
              <a:spcAft>
                <a:spcPts val="0"/>
              </a:spcAft>
              <a:buSzPts val="852"/>
              <a:buNone/>
            </a:pPr>
            <a:r>
              <a:rPr lang="en-US" sz="145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200.470.a.(5)General intelligence, </a:t>
            </a:r>
            <a:endParaRPr sz="145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endParaRPr>
          </a:p>
          <a:p>
            <a:pPr marL="0" lvl="0" indent="457200" algn="l" rtl="0">
              <a:lnSpc>
                <a:spcPct val="70000"/>
              </a:lnSpc>
              <a:spcBef>
                <a:spcPts val="1000"/>
              </a:spcBef>
              <a:spcAft>
                <a:spcPts val="0"/>
              </a:spcAft>
              <a:buSzPts val="852"/>
              <a:buNone/>
            </a:pPr>
            <a:r>
              <a:rPr lang="en-US" sz="145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200.470.a.(6)Academic performance (including results of state and agency-wide assessments)</a:t>
            </a:r>
            <a:endParaRPr sz="145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endParaRPr>
          </a:p>
          <a:p>
            <a:pPr marL="0" lvl="0" indent="457200" algn="l" rtl="0">
              <a:lnSpc>
                <a:spcPct val="70000"/>
              </a:lnSpc>
              <a:spcBef>
                <a:spcPts val="1000"/>
              </a:spcBef>
              <a:spcAft>
                <a:spcPts val="0"/>
              </a:spcAft>
              <a:buSzPts val="852"/>
              <a:buNone/>
            </a:pPr>
            <a:r>
              <a:rPr lang="en-US" sz="145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200.470.a.(7)Communicative status, and/or </a:t>
            </a:r>
            <a:endParaRPr sz="145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endParaRPr>
          </a:p>
          <a:p>
            <a:pPr marL="0" lvl="0" indent="457200" algn="l" rtl="0">
              <a:lnSpc>
                <a:spcPct val="70000"/>
              </a:lnSpc>
              <a:spcBef>
                <a:spcPts val="1000"/>
              </a:spcBef>
              <a:spcAft>
                <a:spcPts val="0"/>
              </a:spcAft>
              <a:buSzPts val="852"/>
              <a:buNone/>
            </a:pPr>
            <a:r>
              <a:rPr lang="en-US" sz="145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200.470.a.(8)Motor abilities. </a:t>
            </a:r>
            <a:endParaRPr sz="145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endParaRPr>
          </a:p>
          <a:p>
            <a:pPr marL="0" lvl="0" indent="0" algn="l" rtl="0">
              <a:lnSpc>
                <a:spcPct val="70000"/>
              </a:lnSpc>
              <a:spcBef>
                <a:spcPts val="1000"/>
              </a:spcBef>
              <a:spcAft>
                <a:spcPts val="0"/>
              </a:spcAft>
              <a:buSzPts val="852"/>
              <a:buNone/>
            </a:pPr>
            <a:endParaRPr sz="145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endParaRPr>
          </a:p>
          <a:p>
            <a:pPr marL="0" lvl="0" indent="0" algn="l" rtl="0">
              <a:lnSpc>
                <a:spcPct val="70000"/>
              </a:lnSpc>
              <a:spcBef>
                <a:spcPts val="1000"/>
              </a:spcBef>
              <a:spcAft>
                <a:spcPts val="0"/>
              </a:spcAft>
              <a:buSzPts val="852"/>
              <a:buNone/>
            </a:pPr>
            <a:r>
              <a:rPr lang="en-US" sz="145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200.470.b.The evaluation information draws upon information from a variety of sources, includes a description of the disability’s adverse effect on the student’s education, and is sufficiently comprehensive to identify all of the child’s special education and related service’s needs. Ensure that information obtained from all of those sources is documented and carefully considered.</a:t>
            </a:r>
            <a:endParaRPr sz="1450">
              <a:latin typeface="Times New Roman"/>
              <a:ea typeface="Times New Roman"/>
              <a:cs typeface="Times New Roman"/>
              <a:sym typeface="Times New Roman"/>
            </a:endParaRPr>
          </a:p>
          <a:p>
            <a:pPr marL="0" lvl="0" indent="0" algn="l" rtl="0">
              <a:spcBef>
                <a:spcPts val="1000"/>
              </a:spcBef>
              <a:spcAft>
                <a:spcPts val="0"/>
              </a:spcAft>
              <a:buClr>
                <a:schemeClr val="dk1"/>
              </a:buClr>
              <a:buSzPts val="1100"/>
              <a:buFont typeface="Arial"/>
              <a:buNone/>
            </a:pPr>
            <a:r>
              <a:rPr lang="en-US" sz="1450">
                <a:latin typeface="Times New Roman"/>
                <a:ea typeface="Times New Roman"/>
                <a:cs typeface="Times New Roman"/>
                <a:sym typeface="Times New Roman"/>
              </a:rPr>
              <a:t>200.480.a.Documentation of the required observation conducted during the evaluation process includes all required components as addressed in the eligibility criteria for Autism, Emotional Disturbance, Intellectual Disability, Other Health Impairment, and Specific Learning Disability (refer to Eligibility Criteria 600 Autism, 800 Emotional Disturbance, 1000 Intellectual Disability, 1300 Other Health Impairment, and 1400 Specific Learning Disability). </a:t>
            </a:r>
            <a:endParaRPr sz="1450">
              <a:latin typeface="Times New Roman"/>
              <a:ea typeface="Times New Roman"/>
              <a:cs typeface="Times New Roman"/>
              <a:sym typeface="Times New Roman"/>
            </a:endParaRPr>
          </a:p>
          <a:p>
            <a:pPr marL="0" lvl="0" indent="0" algn="l" rtl="0">
              <a:spcBef>
                <a:spcPts val="1000"/>
              </a:spcBef>
              <a:spcAft>
                <a:spcPts val="0"/>
              </a:spcAft>
              <a:buClr>
                <a:schemeClr val="dk1"/>
              </a:buClr>
              <a:buSzPts val="1100"/>
              <a:buFont typeface="Arial"/>
              <a:buNone/>
            </a:pPr>
            <a:r>
              <a:rPr lang="en-US" sz="1450">
                <a:highlight>
                  <a:srgbClr val="FFFF00"/>
                </a:highlight>
                <a:latin typeface="Times New Roman"/>
                <a:ea typeface="Times New Roman"/>
                <a:cs typeface="Times New Roman"/>
                <a:sym typeface="Times New Roman"/>
              </a:rPr>
              <a:t>NOTE (1): Observations made by an examiner during the testing process do not fulfill the requirement of this standard</a:t>
            </a:r>
            <a:endParaRPr sz="1450">
              <a:latin typeface="Times New Roman"/>
              <a:ea typeface="Times New Roman"/>
              <a:cs typeface="Times New Roman"/>
              <a:sym typeface="Times New Roman"/>
            </a:endParaRPr>
          </a:p>
          <a:p>
            <a:pPr marL="0" lvl="0" indent="0" algn="l" rtl="0">
              <a:lnSpc>
                <a:spcPct val="70000"/>
              </a:lnSpc>
              <a:spcBef>
                <a:spcPts val="1000"/>
              </a:spcBef>
              <a:spcAft>
                <a:spcPts val="0"/>
              </a:spcAft>
              <a:buSzPts val="852"/>
              <a:buNone/>
            </a:pPr>
            <a:endParaRPr sz="1200"/>
          </a:p>
        </p:txBody>
      </p:sp>
      <p:sp>
        <p:nvSpPr>
          <p:cNvPr id="159" name="Google Shape;159;g10d7f3ae958_0_33"/>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Reevaluation and Observations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fa7363727c_0_37"/>
          <p:cNvSpPr txBox="1">
            <a:spLocks noGrp="1"/>
          </p:cNvSpPr>
          <p:nvPr>
            <p:ph type="title"/>
          </p:nvPr>
        </p:nvSpPr>
        <p:spPr>
          <a:xfrm>
            <a:off x="203200" y="3429000"/>
            <a:ext cx="117855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9381"/>
              <a:buFont typeface="Calibri"/>
              <a:buNone/>
            </a:pPr>
            <a:r>
              <a:rPr lang="en-US"/>
              <a:t>What: Unpacking Observation Requirements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5"/>
          <p:cNvSpPr txBox="1">
            <a:spLocks noGrp="1"/>
          </p:cNvSpPr>
          <p:nvPr>
            <p:ph type="body" idx="1"/>
          </p:nvPr>
        </p:nvSpPr>
        <p:spPr>
          <a:xfrm>
            <a:off x="203200" y="2143126"/>
            <a:ext cx="11785500" cy="4435500"/>
          </a:xfrm>
          <a:prstGeom prst="rect">
            <a:avLst/>
          </a:prstGeom>
          <a:noFill/>
          <a:ln>
            <a:noFill/>
          </a:ln>
        </p:spPr>
        <p:txBody>
          <a:bodyPr spcFirstLastPara="1" wrap="square" lIns="91425" tIns="45700" rIns="91425" bIns="45700" anchor="t" anchorCtr="0">
            <a:normAutofit/>
          </a:bodyPr>
          <a:lstStyle/>
          <a:p>
            <a:pPr marL="228600" lvl="0" indent="-247650" algn="l" rtl="0">
              <a:lnSpc>
                <a:spcPct val="90000"/>
              </a:lnSpc>
              <a:spcBef>
                <a:spcPts val="0"/>
              </a:spcBef>
              <a:spcAft>
                <a:spcPts val="0"/>
              </a:spcAft>
              <a:buClr>
                <a:schemeClr val="dk1"/>
              </a:buClr>
              <a:buSzPts val="3100"/>
              <a:buChar char="•"/>
            </a:pPr>
            <a:r>
              <a:rPr lang="en-US" sz="3100"/>
              <a:t>Compare observations of the student’s skills and behaviors to peers in the classroom.</a:t>
            </a:r>
            <a:endParaRPr sz="3100"/>
          </a:p>
          <a:p>
            <a:pPr marL="228600" lvl="0" indent="-247650" algn="l" rtl="0">
              <a:lnSpc>
                <a:spcPct val="90000"/>
              </a:lnSpc>
              <a:spcBef>
                <a:spcPts val="0"/>
              </a:spcBef>
              <a:spcAft>
                <a:spcPts val="0"/>
              </a:spcAft>
              <a:buClr>
                <a:schemeClr val="dk1"/>
              </a:buClr>
              <a:buSzPts val="3100"/>
              <a:buChar char="•"/>
            </a:pPr>
            <a:r>
              <a:rPr lang="en-US" sz="3100"/>
              <a:t>Give details. </a:t>
            </a:r>
            <a:endParaRPr sz="3100"/>
          </a:p>
          <a:p>
            <a:pPr marL="228600" lvl="0" indent="-247650" algn="l" rtl="0">
              <a:lnSpc>
                <a:spcPct val="90000"/>
              </a:lnSpc>
              <a:spcBef>
                <a:spcPts val="0"/>
              </a:spcBef>
              <a:spcAft>
                <a:spcPts val="0"/>
              </a:spcAft>
              <a:buSzPts val="3100"/>
              <a:buChar char="•"/>
            </a:pPr>
            <a:r>
              <a:rPr lang="en-US" sz="3100"/>
              <a:t>The team needs to plan prior to the observation to ensure observations take place when the student has an opportunity to engage in activity needed for observation. </a:t>
            </a:r>
            <a:endParaRPr sz="3100"/>
          </a:p>
          <a:p>
            <a:pPr marL="228600" lvl="0" indent="-247650" algn="l" rtl="0">
              <a:lnSpc>
                <a:spcPct val="90000"/>
              </a:lnSpc>
              <a:spcBef>
                <a:spcPts val="0"/>
              </a:spcBef>
              <a:spcAft>
                <a:spcPts val="0"/>
              </a:spcAft>
              <a:buSzPts val="3100"/>
              <a:buChar char="•"/>
            </a:pPr>
            <a:r>
              <a:rPr lang="en-US" sz="1100"/>
              <a:t> </a:t>
            </a:r>
            <a:r>
              <a:rPr lang="en-US" sz="3100"/>
              <a:t>Should be driven by the referral data, RED data and assessment data.</a:t>
            </a:r>
            <a:endParaRPr sz="3100"/>
          </a:p>
        </p:txBody>
      </p:sp>
      <p:sp>
        <p:nvSpPr>
          <p:cNvPr id="172" name="Google Shape;172;p35"/>
          <p:cNvSpPr txBox="1">
            <a:spLocks noGrp="1"/>
          </p:cNvSpPr>
          <p:nvPr>
            <p:ph type="title"/>
          </p:nvPr>
        </p:nvSpPr>
        <p:spPr>
          <a:xfrm>
            <a:off x="96050" y="895312"/>
            <a:ext cx="117855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9381"/>
              <a:buFont typeface="Calibri"/>
              <a:buNone/>
            </a:pPr>
            <a:r>
              <a:rPr lang="en-US"/>
              <a:t>When creating high quality observations...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8162</Words>
  <Application>Microsoft Office PowerPoint</Application>
  <PresentationFormat>Widescreen</PresentationFormat>
  <Paragraphs>357</Paragraphs>
  <Slides>44</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Times New Roman</vt:lpstr>
      <vt:lpstr>Office Theme</vt:lpstr>
      <vt:lpstr>Observations</vt:lpstr>
      <vt:lpstr>Audience Norms</vt:lpstr>
      <vt:lpstr>Training Agenda</vt:lpstr>
      <vt:lpstr>Why: What do the Feds Say?</vt:lpstr>
      <vt:lpstr>IDEA’s Words about Observations</vt:lpstr>
      <vt:lpstr>Meeting Initial Eligibility Criteria-Observations are Required for: </vt:lpstr>
      <vt:lpstr>Reevaluation and Observations</vt:lpstr>
      <vt:lpstr>What: Unpacking Observation Requirements</vt:lpstr>
      <vt:lpstr>When creating high quality observations...</vt:lpstr>
      <vt:lpstr>Academic Performance  &amp; Behavior Observation Worksheet</vt:lpstr>
      <vt:lpstr>Observations for Autism Must Include:</vt:lpstr>
      <vt:lpstr>Observations for Emotional Disturbance Must Include:</vt:lpstr>
      <vt:lpstr>Observations for Intellectual Disability Must Include</vt:lpstr>
      <vt:lpstr>Observations for Other Health Impaired Must Include</vt:lpstr>
      <vt:lpstr>Observations for Specific Learning Disabilities Must Include</vt:lpstr>
      <vt:lpstr>Specific Learning Disability Continued...</vt:lpstr>
      <vt:lpstr>Identifying Students with Specific Learning Disabilities (SLD)</vt:lpstr>
      <vt:lpstr>COMING SOON: SLD Observation Guidance Document</vt:lpstr>
      <vt:lpstr>SLD Observation Questions to Consider</vt:lpstr>
      <vt:lpstr>More Questions To Consider</vt:lpstr>
      <vt:lpstr>#1 SLD Observation- Out of Compliance Calls Situation: </vt:lpstr>
      <vt:lpstr># 2 SLD Observation Out of Compliance Call Situation </vt:lpstr>
      <vt:lpstr>#3 SLD Observation Out of Compliance Call Situation </vt:lpstr>
      <vt:lpstr>Observation Examples  (In Compliance)</vt:lpstr>
      <vt:lpstr>Reading Comprehension: </vt:lpstr>
      <vt:lpstr>Reading Fluency</vt:lpstr>
      <vt:lpstr>Behavior</vt:lpstr>
      <vt:lpstr>Observation Frequently Asked Questions</vt:lpstr>
      <vt:lpstr>Who is able to observe a student? </vt:lpstr>
      <vt:lpstr>Do we only need to do one observation when determining eligibility?</vt:lpstr>
      <vt:lpstr>If the assessment scores show the discrepancy how important is an observation?</vt:lpstr>
      <vt:lpstr>What happens if the observation does not show an adverse impact?</vt:lpstr>
      <vt:lpstr>Is it required to have at least one observation for any of the 16 disability categories used for special education determination?</vt:lpstr>
      <vt:lpstr>When reevaluating a student for OHI. The RED includes information from teacher observation notes about functional and academic performance in the current semester. Does the team have to conduct additional observations to meet compliance requirements?   </vt:lpstr>
      <vt:lpstr>Does the same rationale about including observational information in a no-test reevaluation described in the question above apply to other categories that also require observation information, like autism and specific learning disabilities?</vt:lpstr>
      <vt:lpstr>In Conclusion: Five Tips to Successful Observations</vt:lpstr>
      <vt:lpstr>Tip #1: Plan for the Observation</vt:lpstr>
      <vt:lpstr>Tip #2: Include the Basics</vt:lpstr>
      <vt:lpstr>Remember: The Stranger Test</vt:lpstr>
      <vt:lpstr>Tip #3: Make Sure the Observation is Relevant</vt:lpstr>
      <vt:lpstr>Tip #4: Include Information about Interactions </vt:lpstr>
      <vt:lpstr>Tip #5 Know How to Collect the Observational Data  </vt:lpstr>
      <vt:lpstr>Please Contact your Special Education Compliance Consultants for Further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Observations</dc:title>
  <dc:creator>Phipps, Amy</dc:creator>
  <cp:lastModifiedBy>Welch, Dana</cp:lastModifiedBy>
  <cp:revision>1</cp:revision>
  <dcterms:created xsi:type="dcterms:W3CDTF">2021-10-11T20:32:51Z</dcterms:created>
  <dcterms:modified xsi:type="dcterms:W3CDTF">2022-01-20T20:00:19Z</dcterms:modified>
</cp:coreProperties>
</file>