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29"/>
  </p:notesMasterIdLst>
  <p:handoutMasterIdLst>
    <p:handoutMasterId r:id="rId30"/>
  </p:handoutMasterIdLst>
  <p:sldIdLst>
    <p:sldId id="265" r:id="rId5"/>
    <p:sldId id="269" r:id="rId6"/>
    <p:sldId id="270" r:id="rId7"/>
    <p:sldId id="280" r:id="rId8"/>
    <p:sldId id="271" r:id="rId9"/>
    <p:sldId id="272" r:id="rId10"/>
    <p:sldId id="273" r:id="rId11"/>
    <p:sldId id="283" r:id="rId12"/>
    <p:sldId id="267" r:id="rId13"/>
    <p:sldId id="282" r:id="rId14"/>
    <p:sldId id="275" r:id="rId15"/>
    <p:sldId id="286" r:id="rId16"/>
    <p:sldId id="287" r:id="rId17"/>
    <p:sldId id="276" r:id="rId18"/>
    <p:sldId id="278" r:id="rId19"/>
    <p:sldId id="285" r:id="rId20"/>
    <p:sldId id="277" r:id="rId21"/>
    <p:sldId id="279" r:id="rId22"/>
    <p:sldId id="288" r:id="rId23"/>
    <p:sldId id="289" r:id="rId24"/>
    <p:sldId id="281" r:id="rId25"/>
    <p:sldId id="268" r:id="rId26"/>
    <p:sldId id="290" r:id="rId27"/>
    <p:sldId id="291" r:id="rId2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737" autoAdjust="0"/>
  </p:normalViewPr>
  <p:slideViewPr>
    <p:cSldViewPr>
      <p:cViewPr varScale="1">
        <p:scale>
          <a:sx n="110" d="100"/>
          <a:sy n="110" d="100"/>
        </p:scale>
        <p:origin x="749"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5" d="100"/>
          <a:sy n="95" d="100"/>
        </p:scale>
        <p:origin x="36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2/24/2022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2/24/2022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753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gifted programs, Thematic units</a:t>
            </a:r>
            <a:endParaRPr lang="en-US" dirty="0"/>
          </a:p>
        </p:txBody>
      </p:sp>
    </p:spTree>
    <p:extLst>
      <p:ext uri="{BB962C8B-B14F-4D97-AF65-F5344CB8AC3E}">
        <p14:creationId xmlns:p14="http://schemas.microsoft.com/office/powerpoint/2010/main" val="3955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Examples:  reading camps, math labs, etc. </a:t>
            </a:r>
            <a:endParaRPr lang="en-US" dirty="0"/>
          </a:p>
        </p:txBody>
      </p:sp>
    </p:spTree>
    <p:extLst>
      <p:ext uri="{BB962C8B-B14F-4D97-AF65-F5344CB8AC3E}">
        <p14:creationId xmlns:p14="http://schemas.microsoft.com/office/powerpoint/2010/main" val="290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secondary</a:t>
            </a:r>
            <a:r>
              <a:rPr lang="en-US" baseline="0" dirty="0" smtClean="0"/>
              <a:t> level.  </a:t>
            </a:r>
            <a:endParaRPr lang="en-US" dirty="0"/>
          </a:p>
        </p:txBody>
      </p:sp>
    </p:spTree>
    <p:extLst>
      <p:ext uri="{BB962C8B-B14F-4D97-AF65-F5344CB8AC3E}">
        <p14:creationId xmlns:p14="http://schemas.microsoft.com/office/powerpoint/2010/main" val="13605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the accommodations, modifications, and the supplemental aids and services will suffice for access to the summer programs.  </a:t>
            </a:r>
          </a:p>
          <a:p>
            <a:r>
              <a:rPr lang="en-US" dirty="0" smtClean="0"/>
              <a:t>504 Plan can be written to address jus the summer school</a:t>
            </a:r>
            <a:r>
              <a:rPr lang="en-US" baseline="0" dirty="0" smtClean="0"/>
              <a:t> session.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Accommodations:  be sure to mention:</a:t>
            </a:r>
            <a:r>
              <a:rPr lang="en-US" baseline="0" smtClean="0"/>
              <a:t>  If student requires a para during the school year, same applies to summer school; nursing services, If transportation and extra supervision are needed for field trips during school year, same applies to summer school. </a:t>
            </a:r>
            <a:endParaRPr lang="en-US" smtClean="0"/>
          </a:p>
          <a:p>
            <a:endParaRPr lang="en-US" dirty="0"/>
          </a:p>
        </p:txBody>
      </p:sp>
    </p:spTree>
    <p:extLst>
      <p:ext uri="{BB962C8B-B14F-4D97-AF65-F5344CB8AC3E}">
        <p14:creationId xmlns:p14="http://schemas.microsoft.com/office/powerpoint/2010/main" val="377036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any related services</a:t>
            </a:r>
            <a:endParaRPr lang="en-US" dirty="0"/>
          </a:p>
        </p:txBody>
      </p:sp>
    </p:spTree>
    <p:extLst>
      <p:ext uri="{BB962C8B-B14F-4D97-AF65-F5344CB8AC3E}">
        <p14:creationId xmlns:p14="http://schemas.microsoft.com/office/powerpoint/2010/main" val="218132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takes over for slide 14. </a:t>
            </a:r>
            <a:endParaRPr lang="en-US" dirty="0"/>
          </a:p>
        </p:txBody>
      </p:sp>
    </p:spTree>
    <p:extLst>
      <p:ext uri="{BB962C8B-B14F-4D97-AF65-F5344CB8AC3E}">
        <p14:creationId xmlns:p14="http://schemas.microsoft.com/office/powerpoint/2010/main" val="40370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Severity of the disability:  LD perhaps</a:t>
            </a:r>
            <a:r>
              <a:rPr lang="en-US" baseline="0" dirty="0" smtClean="0"/>
              <a:t> not so much,  ID, Autism perhaps.  </a:t>
            </a:r>
          </a:p>
          <a:p>
            <a:r>
              <a:rPr lang="en-US" baseline="0" dirty="0" smtClean="0"/>
              <a:t>Crucial areas:  functional life skills, Braille, O &amp; M instruction….</a:t>
            </a:r>
          </a:p>
          <a:p>
            <a:endParaRPr lang="en-US" baseline="0" dirty="0" smtClean="0"/>
          </a:p>
          <a:p>
            <a:endParaRPr lang="en-US" dirty="0"/>
          </a:p>
        </p:txBody>
      </p:sp>
    </p:spTree>
    <p:extLst>
      <p:ext uri="{BB962C8B-B14F-4D97-AF65-F5344CB8AC3E}">
        <p14:creationId xmlns:p14="http://schemas.microsoft.com/office/powerpoint/2010/main" val="3134285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E18FF-610A-48E8-A49C-7FD19107498B}"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0B558-1D66-47FB-BE28-8DABE548640C}" type="slidenum">
              <a:rPr lang="en-US" smtClean="0"/>
              <a:t>‹#›</a:t>
            </a:fld>
            <a:endParaRPr lang="en-US"/>
          </a:p>
        </p:txBody>
      </p:sp>
    </p:spTree>
    <p:extLst>
      <p:ext uri="{BB962C8B-B14F-4D97-AF65-F5344CB8AC3E}">
        <p14:creationId xmlns:p14="http://schemas.microsoft.com/office/powerpoint/2010/main" val="101549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 id="214748379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sites.ed.gov/idea/regs/b/b/300.106/b" TargetMode="External"/><Relationship Id="rId13" Type="http://schemas.openxmlformats.org/officeDocument/2006/relationships/hyperlink" Target="https://sites.ed.gov/idea/regs/b/b/300.106/b/2" TargetMode="External"/><Relationship Id="rId3" Type="http://schemas.openxmlformats.org/officeDocument/2006/relationships/hyperlink" Target="https://sites.ed.gov/idea/regs/b/b/300.106/a/1" TargetMode="External"/><Relationship Id="rId7" Type="http://schemas.openxmlformats.org/officeDocument/2006/relationships/hyperlink" Target="https://sites.ed.gov/idea/regs/b/b/300.106/a/3/ii" TargetMode="External"/><Relationship Id="rId12" Type="http://schemas.openxmlformats.org/officeDocument/2006/relationships/hyperlink" Target="https://sites.ed.gov/idea/regs/b/b/300.106/b/1/iii" TargetMode="External"/><Relationship Id="rId2" Type="http://schemas.openxmlformats.org/officeDocument/2006/relationships/hyperlink" Target="https://sites.ed.gov/idea/regs/b/b/300.106/a" TargetMode="External"/><Relationship Id="rId1" Type="http://schemas.openxmlformats.org/officeDocument/2006/relationships/slideLayout" Target="../slideLayouts/slideLayout6.xml"/><Relationship Id="rId6" Type="http://schemas.openxmlformats.org/officeDocument/2006/relationships/hyperlink" Target="https://sites.ed.gov/idea/regs/b/b/300.106/a/3/i" TargetMode="External"/><Relationship Id="rId11" Type="http://schemas.openxmlformats.org/officeDocument/2006/relationships/hyperlink" Target="https://sites.ed.gov/idea/regs/b/b/300.106/b/1/ii" TargetMode="External"/><Relationship Id="rId5" Type="http://schemas.openxmlformats.org/officeDocument/2006/relationships/hyperlink" Target="https://sites.ed.gov/idea/regs/b/b/300.106/a/3" TargetMode="External"/><Relationship Id="rId10" Type="http://schemas.openxmlformats.org/officeDocument/2006/relationships/hyperlink" Target="https://sites.ed.gov/idea/regs/b/b/300.106/b/1/i" TargetMode="External"/><Relationship Id="rId4" Type="http://schemas.openxmlformats.org/officeDocument/2006/relationships/hyperlink" Target="https://sites.ed.gov/idea/regs/b/b/300.106/a/2" TargetMode="External"/><Relationship Id="rId9" Type="http://schemas.openxmlformats.org/officeDocument/2006/relationships/hyperlink" Target="https://sites.ed.gov/idea/regs/b/b/300.106/b/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teuniversity.com/pages2469/Summer-School.html" TargetMode="External"/><Relationship Id="rId2" Type="http://schemas.openxmlformats.org/officeDocument/2006/relationships/hyperlink" Target="https://edcounsel.law/2021/04/20/sped-summer-top-5-considerations/" TargetMode="External"/><Relationship Id="rId1" Type="http://schemas.openxmlformats.org/officeDocument/2006/relationships/slideLayout" Target="../slideLayouts/slideLayout21.xml"/><Relationship Id="rId5" Type="http://schemas.openxmlformats.org/officeDocument/2006/relationships/hyperlink" Target="https://dese.mo.gov/media/pdf/extended-school-year-may-2021" TargetMode="External"/><Relationship Id="rId4" Type="http://schemas.openxmlformats.org/officeDocument/2006/relationships/hyperlink" Target="https://sites.ed.gov/idea/regs/b/b/300.106"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ese.mo.gov/media/pdf/osep-dear-colleague-letter-free-and-appropriate-public-education-fape" TargetMode="External"/><Relationship Id="rId13" Type="http://schemas.openxmlformats.org/officeDocument/2006/relationships/hyperlink" Target="https://dese.mo.gov/media/pdf/specific-learning-disability-observation-guidance-chart" TargetMode="External"/><Relationship Id="rId18" Type="http://schemas.openxmlformats.org/officeDocument/2006/relationships/hyperlink" Target="https://dese.mo.gov/media/file/present-levels-academic-achievement-and-functional-performance-plaafp-q" TargetMode="External"/><Relationship Id="rId3" Type="http://schemas.openxmlformats.org/officeDocument/2006/relationships/hyperlink" Target="https://dese.mo.gov/media/pdf/myth-month-february-2022" TargetMode="External"/><Relationship Id="rId7" Type="http://schemas.openxmlformats.org/officeDocument/2006/relationships/hyperlink" Target="https://casetext.com/case/d-l-ex-rel-landon-v-st-louis-city-sch-dist" TargetMode="External"/><Relationship Id="rId12" Type="http://schemas.openxmlformats.org/officeDocument/2006/relationships/hyperlink" Target="https://dese.mo.gov/media/pdf/osep-letter-kane" TargetMode="External"/><Relationship Id="rId17" Type="http://schemas.openxmlformats.org/officeDocument/2006/relationships/hyperlink" Target="https://dese.mo.gov/media/pdf/observations-q-january-20-2022" TargetMode="External"/><Relationship Id="rId2" Type="http://schemas.openxmlformats.org/officeDocument/2006/relationships/hyperlink" Target="https://dese.mo.gov/media/pdf/february-2022-do-list" TargetMode="External"/><Relationship Id="rId16" Type="http://schemas.openxmlformats.org/officeDocument/2006/relationships/hyperlink" Target="https://dese.mo.gov/media/pdf/postsecondary-transition-q-january-6-2022" TargetMode="External"/><Relationship Id="rId1" Type="http://schemas.openxmlformats.org/officeDocument/2006/relationships/slideLayout" Target="../slideLayouts/slideLayout22.xml"/><Relationship Id="rId6" Type="http://schemas.openxmlformats.org/officeDocument/2006/relationships/hyperlink" Target="https://dese.mo.gov/media/pdf/endrew-f-supreme-court-case" TargetMode="External"/><Relationship Id="rId11" Type="http://schemas.openxmlformats.org/officeDocument/2006/relationships/hyperlink" Target="https://dese.mo.gov/media/pdf/osep-letter-hayden" TargetMode="External"/><Relationship Id="rId5" Type="http://schemas.openxmlformats.org/officeDocument/2006/relationships/hyperlink" Target="https://dese.mo.gov/media/pdf/endrew-f-v-douglas-county-school-district-case-question-and-answers" TargetMode="External"/><Relationship Id="rId15" Type="http://schemas.openxmlformats.org/officeDocument/2006/relationships/hyperlink" Target="https://dese.mo.gov/media/file/other-health-impaired-questions-and-answers" TargetMode="External"/><Relationship Id="rId10" Type="http://schemas.openxmlformats.org/officeDocument/2006/relationships/hyperlink" Target="https://dese.mo.gov/media/pdf/osep-letter-anonymous" TargetMode="External"/><Relationship Id="rId4" Type="http://schemas.openxmlformats.org/officeDocument/2006/relationships/hyperlink" Target="https://www.wrightslaw.com/law/caselaw/04/8th.modoe.springfield.lewis.htm" TargetMode="External"/><Relationship Id="rId9" Type="http://schemas.openxmlformats.org/officeDocument/2006/relationships/hyperlink" Target="https://dese.mo.gov/media/pdf/osep-dear-colleague-letter-supporting-behavior-students-disabilities" TargetMode="External"/><Relationship Id="rId14" Type="http://schemas.openxmlformats.org/officeDocument/2006/relationships/hyperlink" Target="https://dese.mo.gov/media/file/academic-performance-and-behavior-observation-workshee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 TargetMode="External"/><Relationship Id="rId2" Type="http://schemas.openxmlformats.org/officeDocument/2006/relationships/hyperlink" Target="https://dese.mo.gov/special-education/compliance/general-guidance" TargetMode="External"/><Relationship Id="rId1" Type="http://schemas.openxmlformats.org/officeDocument/2006/relationships/slideLayout" Target="../slideLayouts/slideLayout22.xml"/><Relationship Id="rId5" Type="http://schemas.openxmlformats.org/officeDocument/2006/relationships/hyperlink" Target="https://dese.mo.gov/special-education/effective-practices/special-education-directors#TopicResources" TargetMode="External"/><Relationship Id="rId4" Type="http://schemas.openxmlformats.org/officeDocument/2006/relationships/hyperlink" Target="https://dese.mo.gov/special-education/effective-practices/special-education-directors#202122ComplianceMeetingDat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3638550"/>
            <a:ext cx="5486400" cy="914400"/>
          </a:xfrm>
        </p:spPr>
        <p:txBody>
          <a:bodyPr>
            <a:normAutofit/>
          </a:bodyPr>
          <a:lstStyle/>
          <a:p>
            <a:r>
              <a:rPr lang="en-US" dirty="0" smtClean="0"/>
              <a:t>James Bouslaugh, Ed. S.  Compliance Supervisor</a:t>
            </a:r>
          </a:p>
          <a:p>
            <a:r>
              <a:rPr lang="en-US" dirty="0" smtClean="0"/>
              <a:t>Julie Harris, RPDC Central Missouri Region</a:t>
            </a:r>
            <a:endParaRPr lang="en-US" dirty="0"/>
          </a:p>
        </p:txBody>
      </p:sp>
      <p:sp>
        <p:nvSpPr>
          <p:cNvPr id="3" name="Title 2"/>
          <p:cNvSpPr>
            <a:spLocks noGrp="1"/>
          </p:cNvSpPr>
          <p:nvPr>
            <p:ph type="title"/>
          </p:nvPr>
        </p:nvSpPr>
        <p:spPr/>
        <p:txBody>
          <a:bodyPr>
            <a:normAutofit fontScale="90000"/>
          </a:bodyPr>
          <a:lstStyle/>
          <a:p>
            <a:r>
              <a:rPr lang="en-US" dirty="0" smtClean="0"/>
              <a:t>ESY…..SUMMER SCHOOL</a:t>
            </a:r>
            <a:br>
              <a:rPr lang="en-US" dirty="0" smtClean="0"/>
            </a:br>
            <a:r>
              <a:rPr lang="en-US" sz="2800" dirty="0" smtClean="0"/>
              <a:t>They’re the same, aren’t they?  What’s the difference???????</a:t>
            </a:r>
            <a:endParaRPr lang="en-US" dirty="0"/>
          </a:p>
        </p:txBody>
      </p:sp>
      <p:sp>
        <p:nvSpPr>
          <p:cNvPr id="10" name="Text Placeholder 9"/>
          <p:cNvSpPr>
            <a:spLocks noGrp="1"/>
          </p:cNvSpPr>
          <p:nvPr>
            <p:ph type="body" sz="quarter" idx="13"/>
          </p:nvPr>
        </p:nvSpPr>
        <p:spPr/>
        <p:txBody>
          <a:bodyPr>
            <a:normAutofit/>
          </a:bodyPr>
          <a:lstStyle/>
          <a:p>
            <a:r>
              <a:rPr lang="en-US" dirty="0" smtClean="0"/>
              <a:t>February , 2022</a:t>
            </a:r>
            <a:endParaRPr lang="en-US" dirty="0"/>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1</a:t>
            </a:fld>
            <a:endParaRPr lang="en-US"/>
          </a:p>
        </p:txBody>
      </p:sp>
    </p:spTree>
    <p:extLst>
      <p:ext uri="{BB962C8B-B14F-4D97-AF65-F5344CB8AC3E}">
        <p14:creationId xmlns:p14="http://schemas.microsoft.com/office/powerpoint/2010/main" val="127350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Does IDEA say about ESY?</a:t>
            </a:r>
            <a:endParaRPr lang="en-US" dirty="0"/>
          </a:p>
        </p:txBody>
      </p:sp>
      <p:sp>
        <p:nvSpPr>
          <p:cNvPr id="3" name="Content Placeholder 2"/>
          <p:cNvSpPr>
            <a:spLocks noGrp="1"/>
          </p:cNvSpPr>
          <p:nvPr>
            <p:ph sz="quarter" idx="11"/>
          </p:nvPr>
        </p:nvSpPr>
        <p:spPr/>
        <p:txBody>
          <a:bodyPr>
            <a:normAutofit fontScale="47500" lnSpcReduction="20000"/>
          </a:bodyPr>
          <a:lstStyle/>
          <a:p>
            <a:pPr fontAlgn="base"/>
            <a:r>
              <a:rPr lang="en-US" dirty="0"/>
              <a:t>300.106 Extended school year services.</a:t>
            </a:r>
          </a:p>
          <a:p>
            <a:pPr fontAlgn="base"/>
            <a:r>
              <a:rPr lang="en-US" u="sng" dirty="0">
                <a:hlinkClick r:id="rId2"/>
              </a:rPr>
              <a:t>(a)</a:t>
            </a:r>
            <a:r>
              <a:rPr lang="en-US" dirty="0"/>
              <a:t> General.</a:t>
            </a:r>
          </a:p>
          <a:p>
            <a:pPr lvl="1" fontAlgn="base"/>
            <a:r>
              <a:rPr lang="en-US" u="sng" dirty="0">
                <a:hlinkClick r:id="rId3"/>
              </a:rPr>
              <a:t>(1)</a:t>
            </a:r>
            <a:r>
              <a:rPr lang="en-US" dirty="0"/>
              <a:t> Each public agency must ensure that extended school year services are available as necessary to provide FAPE, consistent with paragraph (a)(2) of this section.</a:t>
            </a:r>
          </a:p>
          <a:p>
            <a:pPr lvl="1" fontAlgn="base"/>
            <a:r>
              <a:rPr lang="en-US" u="sng" dirty="0">
                <a:hlinkClick r:id="rId4"/>
              </a:rPr>
              <a:t>(2)</a:t>
            </a:r>
            <a:r>
              <a:rPr lang="en-US" dirty="0"/>
              <a:t> Extended school year services must be provided only if a child’s IEP Team determines, on an individual basis, in accordance with §§300.320 through 300.324, that the services are necessary for the provision of FAPE to the child.</a:t>
            </a:r>
          </a:p>
          <a:p>
            <a:pPr lvl="1" fontAlgn="base"/>
            <a:r>
              <a:rPr lang="en-US" u="sng" dirty="0">
                <a:hlinkClick r:id="rId5"/>
              </a:rPr>
              <a:t>(3)</a:t>
            </a:r>
            <a:r>
              <a:rPr lang="en-US" dirty="0"/>
              <a:t> In implementing the requirements of this section, a public agency may not—</a:t>
            </a:r>
          </a:p>
          <a:p>
            <a:pPr lvl="2" fontAlgn="base"/>
            <a:r>
              <a:rPr lang="en-US" u="sng" dirty="0">
                <a:hlinkClick r:id="rId6"/>
              </a:rPr>
              <a:t>(</a:t>
            </a:r>
            <a:r>
              <a:rPr lang="en-US" u="sng" dirty="0" err="1">
                <a:hlinkClick r:id="rId6"/>
              </a:rPr>
              <a:t>i</a:t>
            </a:r>
            <a:r>
              <a:rPr lang="en-US" u="sng" dirty="0">
                <a:hlinkClick r:id="rId6"/>
              </a:rPr>
              <a:t>)</a:t>
            </a:r>
            <a:r>
              <a:rPr lang="en-US" dirty="0"/>
              <a:t> Limit extended school year services to particular categories of disability; or</a:t>
            </a:r>
          </a:p>
          <a:p>
            <a:pPr lvl="2" fontAlgn="base"/>
            <a:r>
              <a:rPr lang="en-US" u="sng" dirty="0">
                <a:hlinkClick r:id="rId7"/>
              </a:rPr>
              <a:t>(ii)</a:t>
            </a:r>
            <a:r>
              <a:rPr lang="en-US" dirty="0"/>
              <a:t> Unilaterally limit the type, amount, or duration of those services.</a:t>
            </a:r>
          </a:p>
          <a:p>
            <a:pPr fontAlgn="base"/>
            <a:r>
              <a:rPr lang="en-US" u="sng" dirty="0">
                <a:hlinkClick r:id="rId8"/>
              </a:rPr>
              <a:t>(b)</a:t>
            </a:r>
            <a:r>
              <a:rPr lang="en-US" dirty="0"/>
              <a:t> Definition. As used in this section, the term extended school year services means special education and related services that—</a:t>
            </a:r>
          </a:p>
          <a:p>
            <a:pPr lvl="1" fontAlgn="base"/>
            <a:r>
              <a:rPr lang="en-US" u="sng" dirty="0">
                <a:hlinkClick r:id="rId9"/>
              </a:rPr>
              <a:t>(1)</a:t>
            </a:r>
            <a:r>
              <a:rPr lang="en-US" dirty="0"/>
              <a:t> Are provided to a child with a disability—</a:t>
            </a:r>
          </a:p>
          <a:p>
            <a:pPr lvl="2" fontAlgn="base"/>
            <a:r>
              <a:rPr lang="en-US" u="sng" dirty="0">
                <a:hlinkClick r:id="rId10"/>
              </a:rPr>
              <a:t>(</a:t>
            </a:r>
            <a:r>
              <a:rPr lang="en-US" u="sng" dirty="0" err="1">
                <a:hlinkClick r:id="rId10"/>
              </a:rPr>
              <a:t>i</a:t>
            </a:r>
            <a:r>
              <a:rPr lang="en-US" u="sng" dirty="0">
                <a:hlinkClick r:id="rId10"/>
              </a:rPr>
              <a:t>)</a:t>
            </a:r>
            <a:r>
              <a:rPr lang="en-US" dirty="0"/>
              <a:t> Beyond the normal school year of the public agency;</a:t>
            </a:r>
          </a:p>
          <a:p>
            <a:pPr lvl="2" fontAlgn="base"/>
            <a:r>
              <a:rPr lang="en-US" u="sng" dirty="0">
                <a:hlinkClick r:id="rId11"/>
              </a:rPr>
              <a:t>(ii)</a:t>
            </a:r>
            <a:r>
              <a:rPr lang="en-US" dirty="0"/>
              <a:t> In accordance with the child’s IEP; and</a:t>
            </a:r>
          </a:p>
          <a:p>
            <a:pPr lvl="2" fontAlgn="base"/>
            <a:r>
              <a:rPr lang="en-US" u="sng" dirty="0">
                <a:hlinkClick r:id="rId12"/>
              </a:rPr>
              <a:t>(iii)</a:t>
            </a:r>
            <a:r>
              <a:rPr lang="en-US" dirty="0"/>
              <a:t> At no cost to the parents of the child; and</a:t>
            </a:r>
          </a:p>
          <a:p>
            <a:pPr fontAlgn="base"/>
            <a:r>
              <a:rPr lang="en-US" u="sng" dirty="0">
                <a:hlinkClick r:id="rId13"/>
              </a:rPr>
              <a:t>(2)</a:t>
            </a:r>
            <a:r>
              <a:rPr lang="en-US" dirty="0"/>
              <a:t> Meet the standards of the SEA.</a:t>
            </a:r>
          </a:p>
          <a:p>
            <a:endParaRPr lang="en-US" dirty="0"/>
          </a:p>
        </p:txBody>
      </p:sp>
    </p:spTree>
    <p:extLst>
      <p:ext uri="{BB962C8B-B14F-4D97-AF65-F5344CB8AC3E}">
        <p14:creationId xmlns:p14="http://schemas.microsoft.com/office/powerpoint/2010/main" val="98184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EXTENDED SCHOOL YEAR</a:t>
            </a:r>
            <a:endParaRPr lang="en-US" dirty="0"/>
          </a:p>
        </p:txBody>
      </p:sp>
      <p:pic>
        <p:nvPicPr>
          <p:cNvPr id="4" name="Content Placeholder 3"/>
          <p:cNvPicPr>
            <a:picLocks noGrp="1" noChangeAspect="1"/>
          </p:cNvPicPr>
          <p:nvPr>
            <p:ph sz="quarter" idx="11"/>
          </p:nvPr>
        </p:nvPicPr>
        <p:blipFill>
          <a:blip r:embed="rId2"/>
          <a:stretch>
            <a:fillRect/>
          </a:stretch>
        </p:blipFill>
        <p:spPr>
          <a:xfrm>
            <a:off x="228600" y="1047751"/>
            <a:ext cx="4038600" cy="3022568"/>
          </a:xfrm>
          <a:prstGeom prst="rect">
            <a:avLst/>
          </a:prstGeom>
        </p:spPr>
      </p:pic>
      <p:sp>
        <p:nvSpPr>
          <p:cNvPr id="5" name="TextBox 4"/>
          <p:cNvSpPr txBox="1"/>
          <p:nvPr/>
        </p:nvSpPr>
        <p:spPr>
          <a:xfrm>
            <a:off x="4419600" y="1809750"/>
            <a:ext cx="4038600"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IEP team decision</a:t>
            </a:r>
          </a:p>
          <a:p>
            <a:pPr marL="285750" indent="-285750">
              <a:buFont typeface="Wingdings" panose="05000000000000000000" pitchFamily="2" charset="2"/>
              <a:buChar char="Ø"/>
            </a:pPr>
            <a:r>
              <a:rPr lang="en-US" dirty="0" smtClean="0"/>
              <a:t>Main consideration is regression and recoupment of skills</a:t>
            </a:r>
          </a:p>
          <a:p>
            <a:pPr marL="285750" indent="-285750">
              <a:buFont typeface="Wingdings" panose="05000000000000000000" pitchFamily="2" charset="2"/>
              <a:buChar char="Ø"/>
            </a:pPr>
            <a:r>
              <a:rPr lang="en-US" dirty="0" smtClean="0"/>
              <a:t>Purpose is for maintenance of skill levels</a:t>
            </a:r>
            <a:endParaRPr lang="en-US" dirty="0"/>
          </a:p>
        </p:txBody>
      </p:sp>
    </p:spTree>
    <p:extLst>
      <p:ext uri="{BB962C8B-B14F-4D97-AF65-F5344CB8AC3E}">
        <p14:creationId xmlns:p14="http://schemas.microsoft.com/office/powerpoint/2010/main" val="640704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ESY Considerations</a:t>
            </a:r>
            <a:endParaRPr lang="en-US" dirty="0"/>
          </a:p>
        </p:txBody>
      </p:sp>
      <p:sp>
        <p:nvSpPr>
          <p:cNvPr id="3" name="Content Placeholder 2"/>
          <p:cNvSpPr>
            <a:spLocks noGrp="1"/>
          </p:cNvSpPr>
          <p:nvPr>
            <p:ph sz="quarter" idx="11"/>
          </p:nvPr>
        </p:nvSpPr>
        <p:spPr/>
        <p:txBody>
          <a:bodyPr>
            <a:normAutofit/>
          </a:bodyPr>
          <a:lstStyle/>
          <a:p>
            <a:r>
              <a:rPr lang="en-US" b="1" dirty="0" smtClean="0"/>
              <a:t>IEP team decision</a:t>
            </a:r>
          </a:p>
          <a:p>
            <a:pPr lvl="1">
              <a:buFont typeface="Wingdings" panose="05000000000000000000" pitchFamily="2" charset="2"/>
              <a:buChar char="Ø"/>
            </a:pPr>
            <a:r>
              <a:rPr lang="en-US" sz="2800" dirty="0" smtClean="0"/>
              <a:t>IEP team makes the decision for eligibility by examining a variety of sources of data that have been collected throughout the school year, including before and after scheduled breaks in the school year. </a:t>
            </a:r>
            <a:endParaRPr lang="en-US" sz="2800" dirty="0"/>
          </a:p>
          <a:p>
            <a:pPr lvl="1">
              <a:buFont typeface="Wingdings" panose="05000000000000000000" pitchFamily="2" charset="2"/>
              <a:buChar char="Ø"/>
            </a:pPr>
            <a:r>
              <a:rPr lang="en-US" sz="2800" b="1" dirty="0" smtClean="0"/>
              <a:t>IEP Team decides </a:t>
            </a:r>
            <a:r>
              <a:rPr lang="en-US" sz="2800" dirty="0" smtClean="0"/>
              <a:t>on what goals and services are crucial for maintenance during ESY</a:t>
            </a:r>
            <a:endParaRPr lang="en-US" sz="2800" dirty="0"/>
          </a:p>
        </p:txBody>
      </p:sp>
    </p:spTree>
    <p:extLst>
      <p:ext uri="{BB962C8B-B14F-4D97-AF65-F5344CB8AC3E}">
        <p14:creationId xmlns:p14="http://schemas.microsoft.com/office/powerpoint/2010/main" val="404574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ESY Considerations….</a:t>
            </a:r>
            <a:endParaRPr lang="en-US" dirty="0"/>
          </a:p>
        </p:txBody>
      </p:sp>
      <p:sp>
        <p:nvSpPr>
          <p:cNvPr id="3" name="Content Placeholder 2"/>
          <p:cNvSpPr>
            <a:spLocks noGrp="1"/>
          </p:cNvSpPr>
          <p:nvPr>
            <p:ph sz="quarter" idx="11"/>
          </p:nvPr>
        </p:nvSpPr>
        <p:spPr/>
        <p:txBody>
          <a:bodyPr/>
          <a:lstStyle/>
          <a:p>
            <a:r>
              <a:rPr lang="en-US" dirty="0"/>
              <a:t>Not all students with IEPS are eligible for </a:t>
            </a:r>
            <a:r>
              <a:rPr lang="en-US" dirty="0" smtClean="0"/>
              <a:t>ESY</a:t>
            </a:r>
          </a:p>
          <a:p>
            <a:pPr marL="112712" indent="0">
              <a:buNone/>
            </a:pPr>
            <a:endParaRPr lang="en-US" dirty="0"/>
          </a:p>
          <a:p>
            <a:r>
              <a:rPr lang="en-US" dirty="0"/>
              <a:t>If parent requests and the district rejects ESY, parents can appeal the decision</a:t>
            </a:r>
          </a:p>
        </p:txBody>
      </p:sp>
    </p:spTree>
    <p:extLst>
      <p:ext uri="{BB962C8B-B14F-4D97-AF65-F5344CB8AC3E}">
        <p14:creationId xmlns:p14="http://schemas.microsoft.com/office/powerpoint/2010/main" val="2431570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EXTENDED SCHOOL YEAR</a:t>
            </a:r>
            <a:endParaRPr lang="en-US" dirty="0"/>
          </a:p>
        </p:txBody>
      </p:sp>
      <p:sp>
        <p:nvSpPr>
          <p:cNvPr id="3" name="Content Placeholder 2"/>
          <p:cNvSpPr>
            <a:spLocks noGrp="1"/>
          </p:cNvSpPr>
          <p:nvPr>
            <p:ph sz="quarter" idx="11"/>
          </p:nvPr>
        </p:nvSpPr>
        <p:spPr>
          <a:xfrm>
            <a:off x="152400" y="819150"/>
            <a:ext cx="3810000" cy="3886200"/>
          </a:xfrm>
        </p:spPr>
        <p:txBody>
          <a:bodyPr>
            <a:normAutofit/>
          </a:bodyPr>
          <a:lstStyle/>
          <a:p>
            <a:pPr marL="112712" indent="0">
              <a:buNone/>
            </a:pPr>
            <a:r>
              <a:rPr lang="en-US" b="1" dirty="0" smtClean="0"/>
              <a:t>Things to consider…….</a:t>
            </a:r>
          </a:p>
        </p:txBody>
      </p:sp>
      <p:sp>
        <p:nvSpPr>
          <p:cNvPr id="4" name="TextBox 3"/>
          <p:cNvSpPr txBox="1"/>
          <p:nvPr/>
        </p:nvSpPr>
        <p:spPr>
          <a:xfrm>
            <a:off x="3048000" y="895350"/>
            <a:ext cx="5562600" cy="1200329"/>
          </a:xfrm>
          <a:prstGeom prst="rect">
            <a:avLst/>
          </a:prstGeom>
          <a:noFill/>
        </p:spPr>
        <p:txBody>
          <a:bodyPr wrap="square" rtlCol="0">
            <a:spAutoFit/>
          </a:bodyPr>
          <a:lstStyle/>
          <a:p>
            <a:r>
              <a:rPr lang="en-US" b="1" dirty="0" smtClean="0"/>
              <a:t>Regression/Recoupment….</a:t>
            </a:r>
          </a:p>
          <a:p>
            <a:pPr marL="742950" lvl="1" indent="-285750">
              <a:buFont typeface="Wingdings" panose="05000000000000000000" pitchFamily="2" charset="2"/>
              <a:buChar char="Ø"/>
            </a:pPr>
            <a:r>
              <a:rPr lang="en-US" dirty="0" smtClean="0"/>
              <a:t>Is the child at risk of regressing during breaks from school?</a:t>
            </a:r>
          </a:p>
          <a:p>
            <a:pPr marL="742950" lvl="1" indent="-285750">
              <a:buFont typeface="Wingdings" panose="05000000000000000000" pitchFamily="2" charset="2"/>
              <a:buChar char="Ø"/>
            </a:pPr>
            <a:r>
              <a:rPr lang="en-US" dirty="0" smtClean="0"/>
              <a:t>What are the student’s past rates of regression?</a:t>
            </a:r>
          </a:p>
        </p:txBody>
      </p:sp>
      <p:sp>
        <p:nvSpPr>
          <p:cNvPr id="5" name="TextBox 4"/>
          <p:cNvSpPr txBox="1"/>
          <p:nvPr/>
        </p:nvSpPr>
        <p:spPr>
          <a:xfrm>
            <a:off x="381000" y="2730588"/>
            <a:ext cx="7772400" cy="1477328"/>
          </a:xfrm>
          <a:prstGeom prst="rect">
            <a:avLst/>
          </a:prstGeom>
          <a:noFill/>
        </p:spPr>
        <p:txBody>
          <a:bodyPr wrap="square" rtlCol="0">
            <a:spAutoFit/>
          </a:bodyPr>
          <a:lstStyle/>
          <a:p>
            <a:r>
              <a:rPr lang="en-US" b="1" dirty="0" smtClean="0"/>
              <a:t>           Other Factors….</a:t>
            </a:r>
          </a:p>
          <a:p>
            <a:pPr marL="742950" lvl="1" indent="-285750">
              <a:buFont typeface="Wingdings" panose="05000000000000000000" pitchFamily="2" charset="2"/>
              <a:buChar char="Ø"/>
            </a:pPr>
            <a:r>
              <a:rPr lang="en-US" dirty="0" smtClean="0"/>
              <a:t>If the student is close to breakthrough in learning</a:t>
            </a:r>
          </a:p>
          <a:p>
            <a:pPr marL="742950" lvl="1" indent="-285750">
              <a:buFont typeface="Wingdings" panose="05000000000000000000" pitchFamily="2" charset="2"/>
              <a:buChar char="Ø"/>
            </a:pPr>
            <a:r>
              <a:rPr lang="en-US" dirty="0" smtClean="0"/>
              <a:t>If progress has stalled on a specific IEP goal</a:t>
            </a:r>
          </a:p>
          <a:p>
            <a:pPr marL="742950" lvl="1" indent="-285750">
              <a:buFont typeface="Wingdings" panose="05000000000000000000" pitchFamily="2" charset="2"/>
              <a:buChar char="Ø"/>
            </a:pPr>
            <a:r>
              <a:rPr lang="en-US" dirty="0" smtClean="0"/>
              <a:t>If child needs to continue learning a critical skill area related to self-sufficiency/independence</a:t>
            </a:r>
            <a:endParaRPr lang="en-US" dirty="0"/>
          </a:p>
        </p:txBody>
      </p:sp>
    </p:spTree>
    <p:extLst>
      <p:ext uri="{BB962C8B-B14F-4D97-AF65-F5344CB8AC3E}">
        <p14:creationId xmlns:p14="http://schemas.microsoft.com/office/powerpoint/2010/main" val="328804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smtClean="0"/>
              <a:t>Considerations for ESY Determination</a:t>
            </a:r>
            <a:endParaRPr lang="en-US" dirty="0"/>
          </a:p>
        </p:txBody>
      </p:sp>
      <p:sp>
        <p:nvSpPr>
          <p:cNvPr id="3" name="Content Placeholder 2"/>
          <p:cNvSpPr>
            <a:spLocks noGrp="1"/>
          </p:cNvSpPr>
          <p:nvPr>
            <p:ph sz="quarter" idx="11"/>
          </p:nvPr>
        </p:nvSpPr>
        <p:spPr/>
        <p:txBody>
          <a:bodyPr>
            <a:normAutofit lnSpcReduction="10000"/>
          </a:bodyPr>
          <a:lstStyle/>
          <a:p>
            <a:pPr>
              <a:buFont typeface="Wingdings" panose="05000000000000000000" pitchFamily="2" charset="2"/>
              <a:buChar char="Ø"/>
            </a:pPr>
            <a:r>
              <a:rPr lang="en-US" sz="2400" dirty="0" smtClean="0"/>
              <a:t>Nature and severity of the disability</a:t>
            </a:r>
          </a:p>
          <a:p>
            <a:pPr>
              <a:buFont typeface="Wingdings" panose="05000000000000000000" pitchFamily="2" charset="2"/>
              <a:buChar char="Ø"/>
            </a:pPr>
            <a:r>
              <a:rPr lang="en-US" sz="2400" dirty="0" smtClean="0"/>
              <a:t>Crucial areas of learning for independence</a:t>
            </a:r>
          </a:p>
          <a:p>
            <a:pPr>
              <a:buFont typeface="Wingdings" panose="05000000000000000000" pitchFamily="2" charset="2"/>
              <a:buChar char="Ø"/>
            </a:pPr>
            <a:r>
              <a:rPr lang="en-US" sz="2400" dirty="0" smtClean="0"/>
              <a:t>Student’s past rates of regression</a:t>
            </a:r>
          </a:p>
          <a:p>
            <a:pPr>
              <a:buFont typeface="Wingdings" panose="05000000000000000000" pitchFamily="2" charset="2"/>
              <a:buChar char="Ø"/>
            </a:pPr>
            <a:r>
              <a:rPr lang="en-US" sz="2400" dirty="0" smtClean="0"/>
              <a:t>Opportunities for practicing skills outside the classroom setting</a:t>
            </a:r>
          </a:p>
          <a:p>
            <a:pPr>
              <a:buFont typeface="Wingdings" panose="05000000000000000000" pitchFamily="2" charset="2"/>
              <a:buChar char="Ø"/>
            </a:pPr>
            <a:r>
              <a:rPr lang="en-US" sz="2400" dirty="0" smtClean="0"/>
              <a:t>Availability of alternative resources</a:t>
            </a:r>
          </a:p>
          <a:p>
            <a:pPr>
              <a:buFont typeface="Wingdings" panose="05000000000000000000" pitchFamily="2" charset="2"/>
              <a:buChar char="Ø"/>
            </a:pPr>
            <a:r>
              <a:rPr lang="en-US" sz="2400" dirty="0" smtClean="0"/>
              <a:t>Areas of curriculum which need continuous attention</a:t>
            </a:r>
          </a:p>
          <a:p>
            <a:pPr>
              <a:buFont typeface="Wingdings" panose="05000000000000000000" pitchFamily="2" charset="2"/>
              <a:buChar char="Ø"/>
            </a:pPr>
            <a:r>
              <a:rPr lang="en-US" sz="2400" dirty="0" smtClean="0"/>
              <a:t>Vocational needs</a:t>
            </a:r>
          </a:p>
          <a:p>
            <a:pPr>
              <a:buFont typeface="Wingdings" panose="05000000000000000000" pitchFamily="2" charset="2"/>
              <a:buChar char="Ø"/>
            </a:pPr>
            <a:r>
              <a:rPr lang="en-US" sz="2400" dirty="0" smtClean="0"/>
              <a:t>Ability of child’s parents to provide educational structure</a:t>
            </a:r>
          </a:p>
          <a:p>
            <a:pPr>
              <a:buFont typeface="Wingdings" panose="05000000000000000000" pitchFamily="2" charset="2"/>
              <a:buChar char="Ø"/>
            </a:pPr>
            <a:r>
              <a:rPr lang="en-US" sz="2400" dirty="0" smtClean="0"/>
              <a:t>Opportunity for student interaction with non-disabled peers</a:t>
            </a:r>
            <a:endParaRPr lang="en-US" sz="2400" dirty="0"/>
          </a:p>
        </p:txBody>
      </p:sp>
    </p:spTree>
    <p:extLst>
      <p:ext uri="{BB962C8B-B14F-4D97-AF65-F5344CB8AC3E}">
        <p14:creationId xmlns:p14="http://schemas.microsoft.com/office/powerpoint/2010/main" val="173357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Other Considerations…..	</a:t>
            </a:r>
            <a:endParaRPr lang="en-US" dirty="0"/>
          </a:p>
        </p:txBody>
      </p:sp>
      <p:sp>
        <p:nvSpPr>
          <p:cNvPr id="3" name="Content Placeholder 2"/>
          <p:cNvSpPr>
            <a:spLocks noGrp="1"/>
          </p:cNvSpPr>
          <p:nvPr>
            <p:ph sz="quarter" idx="11"/>
          </p:nvPr>
        </p:nvSpPr>
        <p:spPr/>
        <p:txBody>
          <a:bodyPr/>
          <a:lstStyle/>
          <a:p>
            <a:pPr>
              <a:buFont typeface="Wingdings" panose="05000000000000000000" pitchFamily="2" charset="2"/>
              <a:buChar char="Ø"/>
            </a:pPr>
            <a:r>
              <a:rPr lang="en-US" dirty="0" smtClean="0"/>
              <a:t>Behavioral needs that may interfere with learning</a:t>
            </a:r>
          </a:p>
          <a:p>
            <a:pPr>
              <a:buFont typeface="Wingdings" panose="05000000000000000000" pitchFamily="2" charset="2"/>
              <a:buChar char="Ø"/>
            </a:pPr>
            <a:r>
              <a:rPr lang="en-US" dirty="0" smtClean="0"/>
              <a:t>Physical needs of the student that may interfere with learning</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58949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can ESY Services look like?</a:t>
            </a:r>
            <a:endParaRPr lang="en-US" dirty="0"/>
          </a:p>
        </p:txBody>
      </p:sp>
      <p:pic>
        <p:nvPicPr>
          <p:cNvPr id="4" name="Content Placeholder 3"/>
          <p:cNvPicPr>
            <a:picLocks noGrp="1" noChangeAspect="1"/>
          </p:cNvPicPr>
          <p:nvPr>
            <p:ph sz="quarter" idx="11"/>
          </p:nvPr>
        </p:nvPicPr>
        <p:blipFill>
          <a:blip r:embed="rId2"/>
          <a:stretch>
            <a:fillRect/>
          </a:stretch>
        </p:blipFill>
        <p:spPr>
          <a:xfrm>
            <a:off x="3810000" y="742950"/>
            <a:ext cx="4541914" cy="3609145"/>
          </a:xfrm>
          <a:prstGeom prst="rect">
            <a:avLst/>
          </a:prstGeom>
        </p:spPr>
      </p:pic>
      <p:sp>
        <p:nvSpPr>
          <p:cNvPr id="6" name="TextBox 5"/>
          <p:cNvSpPr txBox="1"/>
          <p:nvPr/>
        </p:nvSpPr>
        <p:spPr>
          <a:xfrm>
            <a:off x="457200" y="895350"/>
            <a:ext cx="3429000"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Summer sessions</a:t>
            </a:r>
          </a:p>
          <a:p>
            <a:endParaRPr lang="en-US" dirty="0" smtClean="0"/>
          </a:p>
          <a:p>
            <a:pPr marL="285750" indent="-285750">
              <a:buFont typeface="Wingdings" panose="05000000000000000000" pitchFamily="2" charset="2"/>
              <a:buChar char="Ø"/>
            </a:pPr>
            <a:r>
              <a:rPr lang="en-US" dirty="0" smtClean="0"/>
              <a:t>Could be part of summer school</a:t>
            </a:r>
          </a:p>
          <a:p>
            <a:endParaRPr lang="en-US" dirty="0" smtClean="0"/>
          </a:p>
          <a:p>
            <a:pPr marL="285750" indent="-285750">
              <a:buFont typeface="Wingdings" panose="05000000000000000000" pitchFamily="2" charset="2"/>
              <a:buChar char="Ø"/>
            </a:pPr>
            <a:r>
              <a:rPr lang="en-US" dirty="0" smtClean="0"/>
              <a:t>Extra time after the school day</a:t>
            </a:r>
          </a:p>
          <a:p>
            <a:endParaRPr lang="en-US" dirty="0" smtClean="0"/>
          </a:p>
          <a:p>
            <a:pPr marL="285750" indent="-285750">
              <a:buFont typeface="Wingdings" panose="05000000000000000000" pitchFamily="2" charset="2"/>
              <a:buChar char="Ø"/>
            </a:pPr>
            <a:r>
              <a:rPr lang="en-US" dirty="0" smtClean="0"/>
              <a:t>Provided during breaks (Christmas, Thanksgiving, spring break, </a:t>
            </a:r>
            <a:r>
              <a:rPr lang="en-US" dirty="0" err="1" smtClean="0"/>
              <a:t>etc</a:t>
            </a:r>
            <a:r>
              <a:rPr lang="en-US" dirty="0" smtClean="0"/>
              <a:t>)</a:t>
            </a:r>
            <a:endParaRPr lang="en-US" dirty="0"/>
          </a:p>
        </p:txBody>
      </p:sp>
    </p:spTree>
    <p:extLst>
      <p:ext uri="{BB962C8B-B14F-4D97-AF65-F5344CB8AC3E}">
        <p14:creationId xmlns:p14="http://schemas.microsoft.com/office/powerpoint/2010/main" val="2466600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Final Thoughts…..</a:t>
            </a:r>
            <a:endParaRPr lang="en-US" dirty="0"/>
          </a:p>
        </p:txBody>
      </p:sp>
      <p:sp>
        <p:nvSpPr>
          <p:cNvPr id="3" name="Content Placeholder 2"/>
          <p:cNvSpPr>
            <a:spLocks noGrp="1"/>
          </p:cNvSpPr>
          <p:nvPr>
            <p:ph sz="quarter" idx="11"/>
          </p:nvPr>
        </p:nvSpPr>
        <p:spPr/>
        <p:txBody>
          <a:bodyPr>
            <a:normAutofit/>
          </a:bodyPr>
          <a:lstStyle/>
          <a:p>
            <a:pPr>
              <a:buFont typeface="Wingdings" panose="05000000000000000000" pitchFamily="2" charset="2"/>
              <a:buChar char="Ø"/>
            </a:pPr>
            <a:r>
              <a:rPr lang="en-US" sz="2400" dirty="0" smtClean="0"/>
              <a:t>ESY is </a:t>
            </a:r>
            <a:r>
              <a:rPr lang="en-US" sz="2400" b="1" dirty="0" smtClean="0"/>
              <a:t>not </a:t>
            </a:r>
            <a:r>
              <a:rPr lang="en-US" sz="2400" dirty="0" smtClean="0"/>
              <a:t>the same as summer school</a:t>
            </a:r>
          </a:p>
          <a:p>
            <a:pPr>
              <a:buFont typeface="Wingdings" panose="05000000000000000000" pitchFamily="2" charset="2"/>
              <a:buChar char="Ø"/>
            </a:pPr>
            <a:r>
              <a:rPr lang="en-US" sz="2400" dirty="0" smtClean="0"/>
              <a:t>ESY services are based on child’s specific and unique needs/goals</a:t>
            </a:r>
          </a:p>
          <a:p>
            <a:pPr>
              <a:buFont typeface="Wingdings" panose="05000000000000000000" pitchFamily="2" charset="2"/>
              <a:buChar char="Ø"/>
            </a:pPr>
            <a:r>
              <a:rPr lang="en-US" sz="2400" dirty="0" smtClean="0"/>
              <a:t>ESY is for goal maintenance</a:t>
            </a:r>
          </a:p>
          <a:p>
            <a:pPr>
              <a:buFont typeface="Wingdings" panose="05000000000000000000" pitchFamily="2" charset="2"/>
              <a:buChar char="Ø"/>
            </a:pPr>
            <a:r>
              <a:rPr lang="en-US" sz="2400" dirty="0" smtClean="0"/>
              <a:t>IEP team determines eligibility for ESY and what services will be provided</a:t>
            </a:r>
          </a:p>
          <a:p>
            <a:pPr>
              <a:buFont typeface="Wingdings" panose="05000000000000000000" pitchFamily="2" charset="2"/>
              <a:buChar char="Ø"/>
            </a:pPr>
            <a:r>
              <a:rPr lang="en-US" sz="2400" dirty="0" smtClean="0"/>
              <a:t>If eligible, services must be offered; parents do not have to make student available for ESY</a:t>
            </a:r>
          </a:p>
          <a:p>
            <a:pPr>
              <a:buFont typeface="Wingdings" panose="05000000000000000000" pitchFamily="2" charset="2"/>
              <a:buChar char="Ø"/>
            </a:pPr>
            <a:r>
              <a:rPr lang="en-US" sz="2400" dirty="0" smtClean="0"/>
              <a:t>If summer school is offered to all students, special education students are allowed to participate </a:t>
            </a:r>
            <a:endParaRPr lang="en-US" sz="2400" dirty="0"/>
          </a:p>
        </p:txBody>
      </p:sp>
    </p:spTree>
    <p:extLst>
      <p:ext uri="{BB962C8B-B14F-4D97-AF65-F5344CB8AC3E}">
        <p14:creationId xmlns:p14="http://schemas.microsoft.com/office/powerpoint/2010/main" val="3261450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Wrap Up…. ESY IS:</a:t>
            </a:r>
            <a:endParaRPr lang="en-US" dirty="0"/>
          </a:p>
        </p:txBody>
      </p:sp>
      <p:sp>
        <p:nvSpPr>
          <p:cNvPr id="3" name="Content Placeholder 2"/>
          <p:cNvSpPr>
            <a:spLocks noGrp="1"/>
          </p:cNvSpPr>
          <p:nvPr>
            <p:ph sz="quarter" idx="11"/>
          </p:nvPr>
        </p:nvSpPr>
        <p:spPr/>
        <p:txBody>
          <a:bodyPr>
            <a:normAutofit/>
          </a:bodyPr>
          <a:lstStyle/>
          <a:p>
            <a:pPr>
              <a:buFont typeface="Wingdings" panose="05000000000000000000" pitchFamily="2" charset="2"/>
              <a:buChar char="Ø"/>
            </a:pPr>
            <a:r>
              <a:rPr lang="en-US" sz="2000" dirty="0" smtClean="0"/>
              <a:t>Based only on critical skills that are key to overall educational progress as determined by the IEP team.</a:t>
            </a:r>
          </a:p>
          <a:p>
            <a:pPr>
              <a:buFont typeface="Wingdings" panose="05000000000000000000" pitchFamily="2" charset="2"/>
              <a:buChar char="Ø"/>
            </a:pPr>
            <a:r>
              <a:rPr lang="en-US" sz="2000" dirty="0" smtClean="0"/>
              <a:t>Designed to maintain mastery of critical skills and objectives represented in the IEP and achieved during the school year.</a:t>
            </a:r>
          </a:p>
          <a:p>
            <a:pPr>
              <a:buFont typeface="Wingdings" panose="05000000000000000000" pitchFamily="2" charset="2"/>
              <a:buChar char="Ø"/>
            </a:pPr>
            <a:r>
              <a:rPr lang="en-US" sz="2000" dirty="0" smtClean="0"/>
              <a:t>Designed to maintain reasonable readiness to begin the new school year.</a:t>
            </a:r>
          </a:p>
          <a:p>
            <a:pPr>
              <a:buFont typeface="Wingdings" panose="05000000000000000000" pitchFamily="2" charset="2"/>
              <a:buChar char="Ø"/>
            </a:pPr>
            <a:r>
              <a:rPr lang="en-US" sz="2000" dirty="0" smtClean="0"/>
              <a:t>Based on multi-criteria and not solely on regression/recoupment.</a:t>
            </a:r>
          </a:p>
          <a:p>
            <a:pPr>
              <a:buFont typeface="Wingdings" panose="05000000000000000000" pitchFamily="2" charset="2"/>
              <a:buChar char="Ø"/>
            </a:pPr>
            <a:r>
              <a:rPr lang="en-US" sz="2000" dirty="0" smtClean="0"/>
              <a:t>Considered as a strategy for minimizing the regression of skills, thus shortening the time needed to gain back the same level of skill proficiency.</a:t>
            </a:r>
          </a:p>
          <a:p>
            <a:pPr>
              <a:buFont typeface="Wingdings" panose="05000000000000000000" pitchFamily="2" charset="2"/>
              <a:buChar char="Ø"/>
            </a:pPr>
            <a:r>
              <a:rPr lang="en-US" sz="2000" dirty="0" smtClean="0"/>
              <a:t>Deliverable in a variety of environments (home, school- and/or community-based, related services).</a:t>
            </a:r>
            <a:endParaRPr lang="en-US" sz="2400" dirty="0" smtClean="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146901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ARE THEY???</a:t>
            </a:r>
            <a:endParaRPr lang="en-US" dirty="0"/>
          </a:p>
        </p:txBody>
      </p:sp>
      <p:sp>
        <p:nvSpPr>
          <p:cNvPr id="3" name="Content Placeholder 2"/>
          <p:cNvSpPr>
            <a:spLocks noGrp="1"/>
          </p:cNvSpPr>
          <p:nvPr>
            <p:ph sz="quarter" idx="11"/>
          </p:nvPr>
        </p:nvSpPr>
        <p:spPr/>
        <p:txBody>
          <a:bodyPr>
            <a:normAutofit lnSpcReduction="10000"/>
          </a:bodyPr>
          <a:lstStyle/>
          <a:p>
            <a:pPr marL="112712" indent="0">
              <a:buNone/>
            </a:pPr>
            <a:r>
              <a:rPr lang="en-US" b="1" dirty="0" smtClean="0"/>
              <a:t>SUMMER SCHOOL:</a:t>
            </a:r>
          </a:p>
          <a:p>
            <a:pPr>
              <a:buFont typeface="Wingdings" panose="05000000000000000000" pitchFamily="2" charset="2"/>
              <a:buChar char="Ø"/>
            </a:pPr>
            <a:r>
              <a:rPr lang="en-US" sz="2800" dirty="0" smtClean="0"/>
              <a:t>Held in the summer</a:t>
            </a:r>
          </a:p>
          <a:p>
            <a:pPr>
              <a:buFont typeface="Wingdings" panose="05000000000000000000" pitchFamily="2" charset="2"/>
              <a:buChar char="Ø"/>
            </a:pPr>
            <a:r>
              <a:rPr lang="en-US" sz="2800" dirty="0" smtClean="0"/>
              <a:t>Enrichment</a:t>
            </a:r>
          </a:p>
          <a:p>
            <a:pPr>
              <a:buFont typeface="Wingdings" panose="05000000000000000000" pitchFamily="2" charset="2"/>
              <a:buChar char="Ø"/>
            </a:pPr>
            <a:r>
              <a:rPr lang="en-US" sz="2800" dirty="0" smtClean="0"/>
              <a:t>Remediation</a:t>
            </a:r>
          </a:p>
          <a:p>
            <a:pPr>
              <a:buFont typeface="Wingdings" panose="05000000000000000000" pitchFamily="2" charset="2"/>
              <a:buChar char="Ø"/>
            </a:pPr>
            <a:r>
              <a:rPr lang="en-US" sz="2800" dirty="0" smtClean="0"/>
              <a:t>Credit Recovery</a:t>
            </a:r>
          </a:p>
          <a:p>
            <a:pPr>
              <a:buFont typeface="Wingdings" panose="05000000000000000000" pitchFamily="2" charset="2"/>
              <a:buChar char="Ø"/>
            </a:pPr>
            <a:r>
              <a:rPr lang="en-US" sz="2800" dirty="0" smtClean="0"/>
              <a:t>Students with disabilities may need accommodations/modifications for participation (could be a 504 Plan)</a:t>
            </a:r>
            <a:endParaRPr lang="en-US" sz="2800" dirty="0"/>
          </a:p>
        </p:txBody>
      </p:sp>
      <p:pic>
        <p:nvPicPr>
          <p:cNvPr id="4" name="Picture 3"/>
          <p:cNvPicPr>
            <a:picLocks noChangeAspect="1"/>
          </p:cNvPicPr>
          <p:nvPr/>
        </p:nvPicPr>
        <p:blipFill>
          <a:blip r:embed="rId3"/>
          <a:stretch>
            <a:fillRect/>
          </a:stretch>
        </p:blipFill>
        <p:spPr>
          <a:xfrm>
            <a:off x="5635659" y="971550"/>
            <a:ext cx="2139881" cy="2139881"/>
          </a:xfrm>
          <a:prstGeom prst="rect">
            <a:avLst/>
          </a:prstGeom>
        </p:spPr>
      </p:pic>
    </p:spTree>
    <p:extLst>
      <p:ext uri="{BB962C8B-B14F-4D97-AF65-F5344CB8AC3E}">
        <p14:creationId xmlns:p14="http://schemas.microsoft.com/office/powerpoint/2010/main" val="2261707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WRAP UP….ESY IS NOT:</a:t>
            </a:r>
            <a:endParaRPr lang="en-US" dirty="0"/>
          </a:p>
        </p:txBody>
      </p:sp>
      <p:sp>
        <p:nvSpPr>
          <p:cNvPr id="3" name="Content Placeholder 2"/>
          <p:cNvSpPr>
            <a:spLocks noGrp="1"/>
          </p:cNvSpPr>
          <p:nvPr>
            <p:ph sz="quarter" idx="11"/>
          </p:nvPr>
        </p:nvSpPr>
        <p:spPr/>
        <p:txBody>
          <a:bodyPr>
            <a:normAutofit/>
          </a:bodyPr>
          <a:lstStyle/>
          <a:p>
            <a:pPr>
              <a:buFont typeface="Wingdings" panose="05000000000000000000" pitchFamily="2" charset="2"/>
              <a:buChar char="Ø"/>
            </a:pPr>
            <a:r>
              <a:rPr lang="en-US" sz="2000" dirty="0" smtClean="0"/>
              <a:t>A mandated 12-month service for all children with disabilities.</a:t>
            </a:r>
          </a:p>
          <a:p>
            <a:pPr>
              <a:buFont typeface="Wingdings" panose="05000000000000000000" pitchFamily="2" charset="2"/>
              <a:buChar char="Ø"/>
            </a:pPr>
            <a:r>
              <a:rPr lang="en-US" sz="2000" dirty="0" smtClean="0"/>
              <a:t>Required for the convenience of the school or parents—not a day care or respite care.</a:t>
            </a:r>
          </a:p>
          <a:p>
            <a:pPr>
              <a:buFont typeface="Wingdings" panose="05000000000000000000" pitchFamily="2" charset="2"/>
              <a:buChar char="Ø"/>
            </a:pPr>
            <a:r>
              <a:rPr lang="en-US" sz="2000" dirty="0" smtClean="0"/>
              <a:t>Required or intended to maximize educational opportunities for any child with a disability.</a:t>
            </a:r>
          </a:p>
          <a:p>
            <a:pPr>
              <a:buFont typeface="Wingdings" panose="05000000000000000000" pitchFamily="2" charset="2"/>
              <a:buChar char="Ø"/>
            </a:pPr>
            <a:r>
              <a:rPr lang="en-US" sz="2000" dirty="0" smtClean="0"/>
              <a:t>Necessary to continue instruction for all of the previous year’s IEP goals.</a:t>
            </a:r>
          </a:p>
          <a:p>
            <a:pPr>
              <a:buFont typeface="Wingdings" panose="05000000000000000000" pitchFamily="2" charset="2"/>
              <a:buChar char="Ø"/>
            </a:pPr>
            <a:r>
              <a:rPr lang="en-US" sz="2000" dirty="0" smtClean="0"/>
              <a:t>Intended to help children with disabilities advance in relation to their peers.</a:t>
            </a:r>
          </a:p>
          <a:p>
            <a:pPr>
              <a:buFont typeface="Wingdings" panose="05000000000000000000" pitchFamily="2" charset="2"/>
              <a:buChar char="Ø"/>
            </a:pPr>
            <a:r>
              <a:rPr lang="en-US" sz="2000" dirty="0" smtClean="0"/>
              <a:t>Required solely when a child fails to achieve IEP goals and objectives during the school year.</a:t>
            </a:r>
          </a:p>
          <a:p>
            <a:pPr>
              <a:buFont typeface="Wingdings" panose="05000000000000000000" pitchFamily="2" charset="2"/>
              <a:buChar char="Ø"/>
            </a:pPr>
            <a:r>
              <a:rPr lang="en-US" sz="2000" dirty="0" smtClean="0"/>
              <a:t>To provide a child with education beyond what is prescribed in the IEP.</a:t>
            </a:r>
          </a:p>
        </p:txBody>
      </p:sp>
    </p:spTree>
    <p:extLst>
      <p:ext uri="{BB962C8B-B14F-4D97-AF65-F5344CB8AC3E}">
        <p14:creationId xmlns:p14="http://schemas.microsoft.com/office/powerpoint/2010/main" val="513543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21</a:t>
            </a:fld>
            <a:endParaRPr lang="en-US" dirty="0"/>
          </a:p>
        </p:txBody>
      </p:sp>
      <p:sp>
        <p:nvSpPr>
          <p:cNvPr id="3" name="Text Placeholder 2"/>
          <p:cNvSpPr>
            <a:spLocks noGrp="1"/>
          </p:cNvSpPr>
          <p:nvPr>
            <p:ph type="body" sz="quarter" idx="11"/>
          </p:nvPr>
        </p:nvSpPr>
        <p:spPr/>
        <p:txBody>
          <a:bodyPr/>
          <a:lstStyle/>
          <a:p>
            <a:r>
              <a:rPr lang="en-US" b="1" dirty="0" smtClean="0"/>
              <a:t>KEY POINT:</a:t>
            </a:r>
          </a:p>
          <a:p>
            <a:endParaRPr lang="en-US" b="1" dirty="0"/>
          </a:p>
          <a:p>
            <a:r>
              <a:rPr lang="en-US" b="1" dirty="0" smtClean="0"/>
              <a:t>“The purpose of ESY services is to prevent the loss of skills. ESY does not support the learning of new skills.”</a:t>
            </a:r>
            <a:endParaRPr lang="en-US" b="1" dirty="0"/>
          </a:p>
        </p:txBody>
      </p:sp>
      <p:sp>
        <p:nvSpPr>
          <p:cNvPr id="4" name="Text Placeholder 3"/>
          <p:cNvSpPr>
            <a:spLocks noGrp="1"/>
          </p:cNvSpPr>
          <p:nvPr>
            <p:ph type="body" sz="quarter" idx="12"/>
          </p:nvPr>
        </p:nvSpPr>
        <p:spPr>
          <a:xfrm>
            <a:off x="2286000" y="819150"/>
            <a:ext cx="6356350" cy="152400"/>
          </a:xfrm>
        </p:spPr>
        <p:txBody>
          <a:bodyPr>
            <a:normAutofit fontScale="25000" lnSpcReduction="20000"/>
          </a:bodyPr>
          <a:lstStyle/>
          <a:p>
            <a:endParaRPr lang="en-US" dirty="0"/>
          </a:p>
        </p:txBody>
      </p:sp>
    </p:spTree>
    <p:extLst>
      <p:ext uri="{BB962C8B-B14F-4D97-AF65-F5344CB8AC3E}">
        <p14:creationId xmlns:p14="http://schemas.microsoft.com/office/powerpoint/2010/main" val="2541887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22</a:t>
            </a:fld>
            <a:endParaRPr lang="en-US"/>
          </a:p>
        </p:txBody>
      </p:sp>
      <p:sp>
        <p:nvSpPr>
          <p:cNvPr id="8" name="Text Placeholder 7"/>
          <p:cNvSpPr>
            <a:spLocks noGrp="1"/>
          </p:cNvSpPr>
          <p:nvPr>
            <p:ph type="body" sz="quarter" idx="11"/>
          </p:nvPr>
        </p:nvSpPr>
        <p:spPr/>
        <p:txBody>
          <a:bodyPr>
            <a:normAutofit fontScale="70000" lnSpcReduction="20000"/>
          </a:bodyPr>
          <a:lstStyle/>
          <a:p>
            <a:pPr marL="0" lvl="0" algn="l" defTabSz="457200">
              <a:spcAft>
                <a:spcPts val="600"/>
              </a:spcAft>
              <a:buClr>
                <a:prstClr val="white"/>
              </a:buClr>
              <a:buSzPct val="80000"/>
            </a:pPr>
            <a:r>
              <a:rPr lang="en-US" dirty="0" smtClean="0">
                <a:solidFill>
                  <a:prstClr val="black"/>
                </a:solidFill>
                <a:latin typeface="Century Gothic" panose="020B0502020202020204"/>
              </a:rPr>
              <a:t>Autism </a:t>
            </a:r>
            <a:r>
              <a:rPr lang="en-US" dirty="0">
                <a:solidFill>
                  <a:prstClr val="black"/>
                </a:solidFill>
                <a:latin typeface="Century Gothic" panose="020B0502020202020204"/>
              </a:rPr>
              <a:t>speaks. (2021, May 18). </a:t>
            </a:r>
            <a:r>
              <a:rPr lang="en-US" i="1" dirty="0">
                <a:solidFill>
                  <a:prstClr val="black"/>
                </a:solidFill>
                <a:latin typeface="Century Gothic" panose="020B0502020202020204"/>
              </a:rPr>
              <a:t>Seven things to know about extended school year (ESY) services</a:t>
            </a:r>
            <a:r>
              <a:rPr lang="en-US" dirty="0">
                <a:solidFill>
                  <a:prstClr val="black"/>
                </a:solidFill>
                <a:latin typeface="Century Gothic" panose="020B0502020202020204"/>
              </a:rPr>
              <a:t>. https://autismspeaks.org/blog/seven-things-know-about-extended-school-year-esy-services/</a:t>
            </a:r>
          </a:p>
          <a:p>
            <a:pPr marL="0" lvl="0" algn="l" defTabSz="457200">
              <a:spcAft>
                <a:spcPts val="600"/>
              </a:spcAft>
              <a:buClr>
                <a:prstClr val="white"/>
              </a:buClr>
              <a:buSzPct val="80000"/>
            </a:pPr>
            <a:r>
              <a:rPr lang="en-US" dirty="0" err="1">
                <a:solidFill>
                  <a:prstClr val="black"/>
                </a:solidFill>
                <a:latin typeface="Century Gothic" panose="020B0502020202020204"/>
              </a:rPr>
              <a:t>Meystedt</a:t>
            </a:r>
            <a:r>
              <a:rPr lang="en-US" dirty="0">
                <a:solidFill>
                  <a:prstClr val="black"/>
                </a:solidFill>
                <a:latin typeface="Century Gothic" panose="020B0502020202020204"/>
              </a:rPr>
              <a:t>, R. (2021, April 20). </a:t>
            </a:r>
            <a:r>
              <a:rPr lang="en-US" i="1" dirty="0">
                <a:solidFill>
                  <a:prstClr val="black"/>
                </a:solidFill>
                <a:latin typeface="Century Gothic" panose="020B0502020202020204"/>
              </a:rPr>
              <a:t>SPED &amp; Summer:  Top 5 considerations. </a:t>
            </a:r>
            <a:r>
              <a:rPr lang="en-US" dirty="0">
                <a:solidFill>
                  <a:prstClr val="black"/>
                </a:solidFill>
                <a:latin typeface="Century Gothic" panose="020B0502020202020204"/>
                <a:hlinkClick r:id="rId2"/>
              </a:rPr>
              <a:t>https://edcounsel.law/2021/04/20/sped-summer-top-5-considerations/</a:t>
            </a:r>
            <a:endParaRPr lang="en-US" dirty="0">
              <a:solidFill>
                <a:prstClr val="black"/>
              </a:solidFill>
              <a:latin typeface="Century Gothic" panose="020B0502020202020204"/>
            </a:endParaRPr>
          </a:p>
          <a:p>
            <a:pPr marL="0" lvl="0" algn="l" defTabSz="457200">
              <a:spcAft>
                <a:spcPts val="600"/>
              </a:spcAft>
              <a:buClr>
                <a:prstClr val="white"/>
              </a:buClr>
              <a:buSzPct val="80000"/>
            </a:pPr>
            <a:r>
              <a:rPr lang="en-US" i="1" dirty="0">
                <a:solidFill>
                  <a:prstClr val="black"/>
                </a:solidFill>
                <a:latin typeface="Century Gothic" panose="020B0502020202020204"/>
              </a:rPr>
              <a:t>Summer school: Remediation, enrichment, extended-year for students with special needs, the history of summer school, funding. (</a:t>
            </a:r>
            <a:r>
              <a:rPr lang="en-US" i="1" dirty="0" err="1">
                <a:solidFill>
                  <a:prstClr val="black"/>
                </a:solidFill>
                <a:latin typeface="Century Gothic" panose="020B0502020202020204"/>
              </a:rPr>
              <a:t>n.d.</a:t>
            </a:r>
            <a:r>
              <a:rPr lang="en-US" i="1" dirty="0">
                <a:solidFill>
                  <a:prstClr val="black"/>
                </a:solidFill>
                <a:latin typeface="Century Gothic" panose="020B0502020202020204"/>
              </a:rPr>
              <a:t>). </a:t>
            </a:r>
            <a:r>
              <a:rPr lang="en-US" i="1" dirty="0">
                <a:solidFill>
                  <a:prstClr val="black"/>
                </a:solidFill>
                <a:latin typeface="Century Gothic" panose="020B0502020202020204"/>
                <a:hlinkClick r:id="rId3"/>
              </a:rPr>
              <a:t>https://</a:t>
            </a:r>
            <a:r>
              <a:rPr lang="en-US" i="1" dirty="0" smtClean="0">
                <a:solidFill>
                  <a:prstClr val="black"/>
                </a:solidFill>
                <a:latin typeface="Century Gothic" panose="020B0502020202020204"/>
                <a:hlinkClick r:id="rId3"/>
              </a:rPr>
              <a:t>education.stateuniversity.com/pages2469/Summer-School.html</a:t>
            </a:r>
            <a:endParaRPr lang="en-US" i="1" dirty="0" smtClean="0">
              <a:solidFill>
                <a:prstClr val="black"/>
              </a:solidFill>
              <a:latin typeface="Century Gothic" panose="020B0502020202020204"/>
            </a:endParaRPr>
          </a:p>
          <a:p>
            <a:pPr marL="0" lvl="0" algn="l" defTabSz="457200">
              <a:spcAft>
                <a:spcPts val="600"/>
              </a:spcAft>
              <a:buClr>
                <a:prstClr val="white"/>
              </a:buClr>
              <a:buSzPct val="80000"/>
            </a:pPr>
            <a:r>
              <a:rPr lang="en-US" i="1" dirty="0">
                <a:solidFill>
                  <a:prstClr val="black"/>
                </a:solidFill>
                <a:latin typeface="Century Gothic" panose="020B0502020202020204"/>
              </a:rPr>
              <a:t>IDEA. </a:t>
            </a:r>
            <a:r>
              <a:rPr lang="en-US" i="1" dirty="0">
                <a:solidFill>
                  <a:prstClr val="black"/>
                </a:solidFill>
                <a:latin typeface="Century Gothic" panose="020B0502020202020204"/>
                <a:hlinkClick r:id="rId4"/>
              </a:rPr>
              <a:t>https://</a:t>
            </a:r>
            <a:r>
              <a:rPr lang="en-US" i="1" dirty="0" smtClean="0">
                <a:solidFill>
                  <a:prstClr val="black"/>
                </a:solidFill>
                <a:latin typeface="Century Gothic" panose="020B0502020202020204"/>
                <a:hlinkClick r:id="rId4"/>
              </a:rPr>
              <a:t>sites.ed.gov/idea/regs/b/b/300.106</a:t>
            </a:r>
            <a:r>
              <a:rPr lang="en-US" i="1" dirty="0" smtClean="0">
                <a:solidFill>
                  <a:prstClr val="black"/>
                </a:solidFill>
                <a:latin typeface="Century Gothic" panose="020B0502020202020204"/>
              </a:rPr>
              <a:t> </a:t>
            </a:r>
          </a:p>
          <a:p>
            <a:pPr marL="0" lvl="0" algn="l" defTabSz="457200">
              <a:spcAft>
                <a:spcPts val="600"/>
              </a:spcAft>
              <a:buClr>
                <a:prstClr val="white"/>
              </a:buClr>
              <a:buSzPct val="80000"/>
            </a:pPr>
            <a:r>
              <a:rPr lang="en-US" i="1">
                <a:solidFill>
                  <a:prstClr val="black"/>
                </a:solidFill>
                <a:latin typeface="Century Gothic" panose="020B0502020202020204"/>
                <a:hlinkClick r:id="rId5"/>
              </a:rPr>
              <a:t>https://</a:t>
            </a:r>
            <a:r>
              <a:rPr lang="en-US" i="1" smtClean="0">
                <a:solidFill>
                  <a:prstClr val="black"/>
                </a:solidFill>
                <a:latin typeface="Century Gothic" panose="020B0502020202020204"/>
                <a:hlinkClick r:id="rId5"/>
              </a:rPr>
              <a:t>dese.mo.gov/media/pdf/extended-school-year-may-2021</a:t>
            </a:r>
            <a:r>
              <a:rPr lang="en-US" i="1" smtClean="0">
                <a:solidFill>
                  <a:prstClr val="black"/>
                </a:solidFill>
                <a:latin typeface="Century Gothic" panose="020B0502020202020204"/>
              </a:rPr>
              <a:t> </a:t>
            </a:r>
            <a:endParaRPr lang="en-US" i="1" dirty="0">
              <a:solidFill>
                <a:prstClr val="black"/>
              </a:solidFill>
              <a:latin typeface="Century Gothic" panose="020B0502020202020204"/>
            </a:endParaRPr>
          </a:p>
        </p:txBody>
      </p:sp>
      <p:sp>
        <p:nvSpPr>
          <p:cNvPr id="9" name="Text Placeholder 8"/>
          <p:cNvSpPr>
            <a:spLocks noGrp="1"/>
          </p:cNvSpPr>
          <p:nvPr>
            <p:ph type="body" sz="quarter" idx="12"/>
          </p:nvPr>
        </p:nvSpPr>
        <p:spPr/>
        <p:txBody>
          <a:bodyPr/>
          <a:lstStyle/>
          <a:p>
            <a:r>
              <a:rPr lang="en-US" dirty="0" smtClean="0"/>
              <a:t>Sources referenced for this presentation</a:t>
            </a:r>
            <a:endParaRPr lang="en-US" dirty="0"/>
          </a:p>
        </p:txBody>
      </p:sp>
    </p:spTree>
    <p:extLst>
      <p:ext uri="{BB962C8B-B14F-4D97-AF65-F5344CB8AC3E}">
        <p14:creationId xmlns:p14="http://schemas.microsoft.com/office/powerpoint/2010/main" val="3280685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479822"/>
          </a:xfrm>
        </p:spPr>
        <p:txBody>
          <a:bodyPr>
            <a:normAutofit fontScale="90000"/>
          </a:bodyPr>
          <a:lstStyle/>
          <a:p>
            <a:r>
              <a:rPr lang="en-US" dirty="0" smtClean="0"/>
              <a:t>Newly added guidance</a:t>
            </a:r>
            <a:endParaRPr lang="en-US" dirty="0"/>
          </a:p>
        </p:txBody>
      </p:sp>
      <p:sp>
        <p:nvSpPr>
          <p:cNvPr id="3" name="Content Placeholder 2"/>
          <p:cNvSpPr>
            <a:spLocks noGrp="1"/>
          </p:cNvSpPr>
          <p:nvPr>
            <p:ph idx="1"/>
          </p:nvPr>
        </p:nvSpPr>
        <p:spPr>
          <a:xfrm>
            <a:off x="1314450" y="742950"/>
            <a:ext cx="6515100" cy="4057650"/>
          </a:xfrm>
          <a:solidFill>
            <a:schemeClr val="accent2">
              <a:lumMod val="20000"/>
              <a:lumOff val="80000"/>
            </a:schemeClr>
          </a:solidFill>
        </p:spPr>
        <p:txBody>
          <a:bodyPr>
            <a:normAutofit fontScale="40000" lnSpcReduction="20000"/>
          </a:bodyPr>
          <a:lstStyle/>
          <a:p>
            <a:pPr marL="175022" indent="-175022">
              <a:buFont typeface="+mj-lt"/>
              <a:buAutoNum type="arabicPeriod"/>
            </a:pPr>
            <a:r>
              <a:rPr lang="en-US" sz="3000" dirty="0">
                <a:hlinkClick r:id="rId2"/>
              </a:rPr>
              <a:t>February To-Do List</a:t>
            </a:r>
            <a:r>
              <a:rPr lang="en-US" sz="3000" dirty="0"/>
              <a:t>	</a:t>
            </a:r>
          </a:p>
          <a:p>
            <a:pPr marL="175022" indent="-175022">
              <a:buFont typeface="+mj-lt"/>
              <a:buAutoNum type="arabicPeriod"/>
            </a:pPr>
            <a:r>
              <a:rPr lang="en-US" sz="3000" dirty="0">
                <a:hlinkClick r:id="rId3"/>
              </a:rPr>
              <a:t>February Myth of the Month: PLAAFP</a:t>
            </a:r>
            <a:endParaRPr lang="en-US" sz="3000" dirty="0"/>
          </a:p>
          <a:p>
            <a:pPr marL="175022" indent="-175022">
              <a:buFont typeface="+mj-lt"/>
              <a:buAutoNum type="arabicPeriod"/>
            </a:pPr>
            <a:r>
              <a:rPr lang="en-US" sz="3000" u="sng" dirty="0"/>
              <a:t>OSEP Guidance &amp; Judicial Decisions</a:t>
            </a:r>
            <a:endParaRPr lang="en-US" sz="3000" dirty="0"/>
          </a:p>
          <a:p>
            <a:pPr marL="300038" lvl="1" indent="0">
              <a:buNone/>
            </a:pPr>
            <a:r>
              <a:rPr lang="en-US" sz="2250" dirty="0">
                <a:hlinkClick r:id="rId4"/>
              </a:rPr>
              <a:t>DESE &amp; MSB v. Springfield R-12 &amp; KL - 8th Circuit US Court of Appeals</a:t>
            </a:r>
            <a:r>
              <a:rPr lang="en-US" sz="2250" dirty="0"/>
              <a:t> </a:t>
            </a:r>
          </a:p>
          <a:p>
            <a:pPr marL="300038" lvl="1" indent="0">
              <a:buNone/>
            </a:pPr>
            <a:r>
              <a:rPr lang="en-US" sz="2250" dirty="0">
                <a:hlinkClick r:id="rId5" tooltip="Endrew F v. Douglas County School District Case Question and Answers"/>
              </a:rPr>
              <a:t>Endrew F v. Douglas County School District Case Question and Answers</a:t>
            </a:r>
            <a:endParaRPr lang="en-US" sz="2250" dirty="0"/>
          </a:p>
          <a:p>
            <a:pPr marL="300038" lvl="1" indent="0">
              <a:buNone/>
            </a:pPr>
            <a:r>
              <a:rPr lang="en-US" sz="2250" dirty="0">
                <a:hlinkClick r:id="rId6" tooltip="Endrew F. Supreme Court Case"/>
              </a:rPr>
              <a:t>Endrew F. Supreme Court Case</a:t>
            </a:r>
            <a:r>
              <a:rPr lang="en-US" sz="2250" dirty="0"/>
              <a:t> (Clarification of the educational benefit school districts must confer on children with disabilities to provide them with a FAPE guaranteed by IDEA. 3/22/17)</a:t>
            </a:r>
          </a:p>
          <a:p>
            <a:pPr marL="300038" lvl="1" indent="0">
              <a:buNone/>
            </a:pPr>
            <a:r>
              <a:rPr lang="en-US" sz="2250" dirty="0">
                <a:hlinkClick r:id="rId7"/>
              </a:rPr>
              <a:t>Landon v. St. Louis City - 8th Circuit US Court of Appeals</a:t>
            </a:r>
            <a:r>
              <a:rPr lang="en-US" sz="2250" dirty="0"/>
              <a:t> (Parents sought reimbursement for a private placement based on the alleged IDEA violations. 3/2/20)</a:t>
            </a:r>
          </a:p>
          <a:p>
            <a:pPr marL="300038" lvl="1" indent="0">
              <a:buNone/>
            </a:pPr>
            <a:r>
              <a:rPr lang="en-US" sz="2250" dirty="0">
                <a:hlinkClick r:id="rId8" tooltip="OSEP Dear Colleague Letter on Free and Appropriate Public Education (FAPE)"/>
              </a:rPr>
              <a:t>OSEP Dear Colleague Letter on Free and Appropriate Public Education (FAPE)</a:t>
            </a:r>
            <a:r>
              <a:rPr lang="en-US" sz="2250" dirty="0"/>
              <a:t> (Clarifies that individualized education programs (IEP) for children with disabilities must be aligned with state academic content standards for the grade in which a child is enrolled. 11/16/15)</a:t>
            </a:r>
          </a:p>
          <a:p>
            <a:pPr marL="300038" lvl="1" indent="0">
              <a:buNone/>
            </a:pPr>
            <a:r>
              <a:rPr lang="en-US" sz="2250" dirty="0">
                <a:hlinkClick r:id="rId9" tooltip="OSEP Dear Colleague Letter on Supporting Behavior of Students with Disabilities"/>
              </a:rPr>
              <a:t>OSEP Dear Colleague Letter on Supporting Behavior of Students with Disabilities</a:t>
            </a:r>
            <a:r>
              <a:rPr lang="en-US" sz="2250" dirty="0"/>
              <a:t> (Emphasizes the requirement that schools provide positive behavioral supports to students with disabilities who need them. 8/1/16)</a:t>
            </a:r>
          </a:p>
          <a:p>
            <a:pPr marL="300038" lvl="1" indent="0">
              <a:buNone/>
            </a:pPr>
            <a:r>
              <a:rPr lang="en-US" sz="2250" dirty="0">
                <a:hlinkClick r:id="rId10" tooltip="OSEP Letter to Anonymous"/>
              </a:rPr>
              <a:t>OSEP Letter to Anonymous</a:t>
            </a:r>
            <a:r>
              <a:rPr lang="en-US" sz="2250" dirty="0"/>
              <a:t> (Offers OSEP’s interpretation of IDEA requirements when a student transfers school districts after a child complaint decision has been rendered. 10/23/19)</a:t>
            </a:r>
          </a:p>
          <a:p>
            <a:pPr marL="300038" lvl="1" indent="0">
              <a:buNone/>
            </a:pPr>
            <a:r>
              <a:rPr lang="en-US" sz="2250" dirty="0">
                <a:hlinkClick r:id="rId11" tooltip="OSEP Letter to Hayden"/>
              </a:rPr>
              <a:t>OSEP Letter to Hayden</a:t>
            </a:r>
            <a:r>
              <a:rPr lang="en-US" sz="2250" dirty="0"/>
              <a:t> (Describes a distinction between services whose sole purpose is to provide access to education services and those services intended to address a specific skill or behavior in order to provide FAPE. 10/3/94)</a:t>
            </a:r>
          </a:p>
          <a:p>
            <a:pPr marL="300038" lvl="1" indent="0">
              <a:buNone/>
            </a:pPr>
            <a:r>
              <a:rPr lang="en-US" sz="2250" dirty="0">
                <a:hlinkClick r:id="rId12" tooltip="OSEP Letter to Kane"/>
              </a:rPr>
              <a:t>OSEP Letter to Kane</a:t>
            </a:r>
            <a:r>
              <a:rPr lang="en-US" sz="2250" dirty="0"/>
              <a:t> (Clarification on the obligation of local educational agencies (LEAs) to provide compensatory services to make up special education and  related services missed when children with disabilities participate in required scheduled State assessment testing. 4/18/18</a:t>
            </a:r>
            <a:r>
              <a:rPr lang="en-US" sz="2250" dirty="0"/>
              <a:t>)</a:t>
            </a:r>
          </a:p>
          <a:p>
            <a:pPr marL="175022" indent="-175022">
              <a:buFont typeface="+mj-lt"/>
              <a:buAutoNum type="arabicPeriod" startAt="4"/>
            </a:pPr>
            <a:r>
              <a:rPr lang="en-US" sz="3000" dirty="0">
                <a:hlinkClick r:id="rId13"/>
              </a:rPr>
              <a:t>Specific Learning Disability (SLD) Observation Guidance chart</a:t>
            </a:r>
            <a:r>
              <a:rPr lang="en-US" sz="3000" dirty="0"/>
              <a:t> </a:t>
            </a:r>
          </a:p>
          <a:p>
            <a:pPr marL="175022" indent="-175022">
              <a:buFont typeface="+mj-lt"/>
              <a:buAutoNum type="arabicPeriod" startAt="4"/>
            </a:pPr>
            <a:r>
              <a:rPr lang="en-US" sz="3000" dirty="0">
                <a:hlinkClick r:id="rId14"/>
              </a:rPr>
              <a:t>Academic Performance and Behavior Observation Worksheet (Golden Thread)</a:t>
            </a:r>
            <a:endParaRPr lang="en-US" sz="3000" dirty="0"/>
          </a:p>
          <a:p>
            <a:pPr marL="175022" indent="-175022">
              <a:buFont typeface="+mj-lt"/>
              <a:buAutoNum type="arabicPeriod" startAt="4"/>
            </a:pPr>
            <a:r>
              <a:rPr lang="en-US" sz="3000" dirty="0">
                <a:hlinkClick r:id="rId15"/>
              </a:rPr>
              <a:t>Questions and Answers from the December 9, 2021 Zoom Support Meeting: Other Health Impaired</a:t>
            </a:r>
            <a:endParaRPr lang="en-US" sz="3000" dirty="0"/>
          </a:p>
          <a:p>
            <a:pPr marL="175022" indent="-175022">
              <a:buFont typeface="+mj-lt"/>
              <a:buAutoNum type="arabicPeriod" startAt="4"/>
            </a:pPr>
            <a:r>
              <a:rPr lang="en-US" sz="3000" dirty="0">
                <a:hlinkClick r:id="rId16"/>
              </a:rPr>
              <a:t>Questions and Answers from the January 6, 2022 Zoom Support Meeting: Transition</a:t>
            </a:r>
            <a:r>
              <a:rPr lang="en-US" sz="3000" dirty="0"/>
              <a:t> </a:t>
            </a:r>
          </a:p>
          <a:p>
            <a:pPr marL="175022" indent="-175022">
              <a:buFont typeface="+mj-lt"/>
              <a:buAutoNum type="arabicPeriod" startAt="4"/>
            </a:pPr>
            <a:r>
              <a:rPr lang="en-US" sz="3000" dirty="0">
                <a:hlinkClick r:id="rId17"/>
              </a:rPr>
              <a:t>Questions and Answers from the January 20, 2022 Zoom Support Meeting: </a:t>
            </a:r>
            <a:r>
              <a:rPr lang="en-US" sz="3000" dirty="0">
                <a:hlinkClick r:id="rId17"/>
              </a:rPr>
              <a:t>Observations</a:t>
            </a:r>
            <a:endParaRPr lang="en-US" sz="3000" dirty="0"/>
          </a:p>
          <a:p>
            <a:pPr marL="175022" indent="-175022">
              <a:buFont typeface="+mj-lt"/>
              <a:buAutoNum type="arabicPeriod" startAt="4"/>
            </a:pPr>
            <a:r>
              <a:rPr lang="en-US" sz="3000" dirty="0">
                <a:hlinkClick r:id="rId18"/>
              </a:rPr>
              <a:t>Questions and Answers from the </a:t>
            </a:r>
            <a:r>
              <a:rPr lang="en-US" sz="3000" dirty="0">
                <a:hlinkClick r:id="rId18"/>
              </a:rPr>
              <a:t>February 10</a:t>
            </a:r>
            <a:r>
              <a:rPr lang="en-US" sz="3000" dirty="0">
                <a:hlinkClick r:id="rId18"/>
              </a:rPr>
              <a:t>, 2022 Zoom Support Meeting: </a:t>
            </a:r>
            <a:r>
              <a:rPr lang="en-US" sz="3000" dirty="0">
                <a:hlinkClick r:id="rId18"/>
              </a:rPr>
              <a:t>PLAAFP</a:t>
            </a:r>
            <a:endParaRPr lang="en-US" sz="3000" dirty="0"/>
          </a:p>
        </p:txBody>
      </p:sp>
    </p:spTree>
    <p:extLst>
      <p:ext uri="{BB962C8B-B14F-4D97-AF65-F5344CB8AC3E}">
        <p14:creationId xmlns:p14="http://schemas.microsoft.com/office/powerpoint/2010/main" val="155543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COMPLIANCE PAGES</a:t>
            </a:r>
            <a:endParaRPr lang="en-US" b="1" dirty="0"/>
          </a:p>
        </p:txBody>
      </p:sp>
      <p:sp>
        <p:nvSpPr>
          <p:cNvPr id="3" name="Content Placeholder 2"/>
          <p:cNvSpPr>
            <a:spLocks noGrp="1"/>
          </p:cNvSpPr>
          <p:nvPr>
            <p:ph idx="1"/>
          </p:nvPr>
        </p:nvSpPr>
        <p:spPr>
          <a:solidFill>
            <a:srgbClr val="F2DCDB"/>
          </a:solidFill>
        </p:spPr>
        <p:txBody>
          <a:bodyPr>
            <a:normAutofit lnSpcReduction="10000"/>
          </a:bodyPr>
          <a:lstStyle/>
          <a:p>
            <a:pPr>
              <a:spcBef>
                <a:spcPts val="0"/>
              </a:spcBef>
            </a:pPr>
            <a:r>
              <a:rPr lang="en-US" dirty="0" smtClean="0">
                <a:hlinkClick r:id="rId2"/>
              </a:rPr>
              <a:t>General Guidance page </a:t>
            </a:r>
            <a:r>
              <a:rPr lang="en-US" dirty="0" smtClean="0"/>
              <a:t>– </a:t>
            </a:r>
          </a:p>
          <a:p>
            <a:pPr lvl="1">
              <a:spcBef>
                <a:spcPts val="0"/>
              </a:spcBef>
            </a:pPr>
            <a:r>
              <a:rPr lang="en-US" sz="1800" dirty="0"/>
              <a:t>Myths of the Month</a:t>
            </a:r>
          </a:p>
          <a:p>
            <a:pPr lvl="1">
              <a:spcBef>
                <a:spcPts val="0"/>
              </a:spcBef>
            </a:pPr>
            <a:r>
              <a:rPr lang="en-US" sz="1800" dirty="0"/>
              <a:t>Monthly To-Do Lists</a:t>
            </a:r>
          </a:p>
          <a:p>
            <a:pPr lvl="1">
              <a:spcBef>
                <a:spcPts val="0"/>
              </a:spcBef>
            </a:pPr>
            <a:r>
              <a:rPr lang="en-US" sz="1800" dirty="0"/>
              <a:t>OSEP Guidance &amp; Judicial </a:t>
            </a:r>
            <a:r>
              <a:rPr lang="en-US" sz="1800" dirty="0"/>
              <a:t>Decisions</a:t>
            </a:r>
          </a:p>
          <a:p>
            <a:pPr lvl="1">
              <a:spcBef>
                <a:spcPts val="0"/>
              </a:spcBef>
            </a:pPr>
            <a:r>
              <a:rPr lang="en-US" sz="1800" dirty="0"/>
              <a:t>General </a:t>
            </a:r>
            <a:r>
              <a:rPr lang="en-US" sz="1800" dirty="0"/>
              <a:t>SPED Guidance</a:t>
            </a:r>
          </a:p>
          <a:p>
            <a:r>
              <a:rPr lang="en-US" dirty="0">
                <a:hlinkClick r:id="rId3"/>
              </a:rPr>
              <a:t>Special Education </a:t>
            </a:r>
            <a:r>
              <a:rPr lang="en-US" dirty="0" smtClean="0">
                <a:hlinkClick r:id="rId3"/>
              </a:rPr>
              <a:t>Directors’ Resource page</a:t>
            </a:r>
            <a:r>
              <a:rPr lang="en-US" dirty="0" smtClean="0"/>
              <a:t> – </a:t>
            </a:r>
          </a:p>
          <a:p>
            <a:pPr lvl="1"/>
            <a:r>
              <a:rPr lang="en-US" sz="1800" dirty="0">
                <a:hlinkClick r:id="rId4"/>
              </a:rPr>
              <a:t>Compliance Zoom Support Meeting Schedule</a:t>
            </a:r>
            <a:endParaRPr lang="en-US" sz="1800" dirty="0"/>
          </a:p>
          <a:p>
            <a:pPr lvl="1"/>
            <a:r>
              <a:rPr lang="en-US" sz="1800" dirty="0">
                <a:hlinkClick r:id="rId5"/>
              </a:rPr>
              <a:t>Compliance Zoom Support Meeting Resources</a:t>
            </a:r>
            <a:endParaRPr lang="en-US" sz="1800" dirty="0"/>
          </a:p>
          <a:p>
            <a:endParaRPr lang="en-US" dirty="0"/>
          </a:p>
          <a:p>
            <a:endParaRPr lang="en-US" dirty="0"/>
          </a:p>
        </p:txBody>
      </p:sp>
      <p:sp>
        <p:nvSpPr>
          <p:cNvPr id="4" name="Rectangle 3"/>
          <p:cNvSpPr/>
          <p:nvPr/>
        </p:nvSpPr>
        <p:spPr>
          <a:xfrm>
            <a:off x="2115560" y="288355"/>
            <a:ext cx="1061637" cy="692497"/>
          </a:xfrm>
          <a:prstGeom prst="rect">
            <a:avLst/>
          </a:prstGeom>
          <a:noFill/>
        </p:spPr>
        <p:txBody>
          <a:bodyPr wrap="none" lIns="68580" tIns="34290" rIns="68580" bIns="34290">
            <a:spAutoFit/>
          </a:bodyPr>
          <a:lstStyle/>
          <a:p>
            <a:pPr algn="ctr"/>
            <a:r>
              <a:rPr lang="en-US" sz="4050" b="1" dirty="0">
                <a:ln w="22225">
                  <a:solidFill>
                    <a:schemeClr val="tx1"/>
                  </a:solidFill>
                  <a:prstDash val="solid"/>
                </a:ln>
                <a:solidFill>
                  <a:srgbClr val="FF0000"/>
                </a:solidFill>
              </a:rPr>
              <a:t>HOT</a:t>
            </a:r>
            <a:endParaRPr lang="en-US" sz="4050" b="1" dirty="0">
              <a:ln w="22225">
                <a:solidFill>
                  <a:schemeClr val="tx1"/>
                </a:solidFill>
                <a:prstDash val="solid"/>
              </a:ln>
              <a:solidFill>
                <a:srgbClr val="FF0000"/>
              </a:solidFill>
            </a:endParaRPr>
          </a:p>
        </p:txBody>
      </p:sp>
    </p:spTree>
    <p:extLst>
      <p:ext uri="{BB962C8B-B14F-4D97-AF65-F5344CB8AC3E}">
        <p14:creationId xmlns:p14="http://schemas.microsoft.com/office/powerpoint/2010/main" val="367896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ARE THEY????</a:t>
            </a:r>
            <a:endParaRPr lang="en-US" dirty="0"/>
          </a:p>
        </p:txBody>
      </p:sp>
      <p:sp>
        <p:nvSpPr>
          <p:cNvPr id="3" name="Content Placeholder 2"/>
          <p:cNvSpPr>
            <a:spLocks noGrp="1"/>
          </p:cNvSpPr>
          <p:nvPr>
            <p:ph sz="quarter" idx="11"/>
          </p:nvPr>
        </p:nvSpPr>
        <p:spPr/>
        <p:txBody>
          <a:bodyPr/>
          <a:lstStyle/>
          <a:p>
            <a:pPr marL="112712" indent="0">
              <a:buNone/>
            </a:pPr>
            <a:r>
              <a:rPr lang="en-US" b="1" dirty="0" smtClean="0"/>
              <a:t>EXTENDED SCHOOL YEAR (ESY):</a:t>
            </a:r>
          </a:p>
          <a:p>
            <a:pPr>
              <a:buFont typeface="Wingdings" panose="05000000000000000000" pitchFamily="2" charset="2"/>
              <a:buChar char="Ø"/>
            </a:pPr>
            <a:r>
              <a:rPr lang="en-US" sz="2800" dirty="0" smtClean="0"/>
              <a:t>Individual determinations</a:t>
            </a:r>
          </a:p>
          <a:p>
            <a:pPr>
              <a:buFont typeface="Wingdings" panose="05000000000000000000" pitchFamily="2" charset="2"/>
              <a:buChar char="Ø"/>
            </a:pPr>
            <a:r>
              <a:rPr lang="en-US" sz="2800" dirty="0" smtClean="0"/>
              <a:t>Held any time</a:t>
            </a:r>
          </a:p>
          <a:p>
            <a:pPr>
              <a:buFont typeface="Wingdings" panose="05000000000000000000" pitchFamily="2" charset="2"/>
              <a:buChar char="Ø"/>
            </a:pPr>
            <a:r>
              <a:rPr lang="en-US" sz="2800" dirty="0" smtClean="0"/>
              <a:t>Addresses regression/recoupment, maintenance of skills</a:t>
            </a:r>
          </a:p>
          <a:p>
            <a:pPr>
              <a:buFont typeface="Wingdings" panose="05000000000000000000" pitchFamily="2" charset="2"/>
              <a:buChar char="Ø"/>
            </a:pPr>
            <a:r>
              <a:rPr lang="en-US" sz="2800" dirty="0" smtClean="0"/>
              <a:t>Incorporates IEP goals and services</a:t>
            </a:r>
            <a:endParaRPr lang="en-US" sz="2800" dirty="0"/>
          </a:p>
        </p:txBody>
      </p:sp>
    </p:spTree>
    <p:extLst>
      <p:ext uri="{BB962C8B-B14F-4D97-AF65-F5344CB8AC3E}">
        <p14:creationId xmlns:p14="http://schemas.microsoft.com/office/powerpoint/2010/main" val="212211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SUMMER SCHOOL</a:t>
            </a:r>
            <a:endParaRPr lang="en-US" dirty="0"/>
          </a:p>
        </p:txBody>
      </p:sp>
    </p:spTree>
    <p:extLst>
      <p:ext uri="{BB962C8B-B14F-4D97-AF65-F5344CB8AC3E}">
        <p14:creationId xmlns:p14="http://schemas.microsoft.com/office/powerpoint/2010/main" val="124241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SUMMER SCHOOL</a:t>
            </a:r>
            <a:endParaRPr lang="en-US" dirty="0"/>
          </a:p>
        </p:txBody>
      </p:sp>
      <p:sp>
        <p:nvSpPr>
          <p:cNvPr id="3" name="Content Placeholder 2"/>
          <p:cNvSpPr>
            <a:spLocks noGrp="1"/>
          </p:cNvSpPr>
          <p:nvPr>
            <p:ph sz="quarter" idx="11"/>
          </p:nvPr>
        </p:nvSpPr>
        <p:spPr/>
        <p:txBody>
          <a:bodyPr/>
          <a:lstStyle/>
          <a:p>
            <a:pPr marL="112712" indent="0">
              <a:buNone/>
            </a:pPr>
            <a:r>
              <a:rPr lang="en-US" b="1" dirty="0" smtClean="0"/>
              <a:t>ENRICHMENT</a:t>
            </a:r>
          </a:p>
          <a:p>
            <a:pPr>
              <a:buFont typeface="Wingdings" panose="05000000000000000000" pitchFamily="2" charset="2"/>
              <a:buChar char="Ø"/>
            </a:pPr>
            <a:r>
              <a:rPr lang="en-US" sz="2400" dirty="0" smtClean="0"/>
              <a:t>Designed for accelerated learning </a:t>
            </a:r>
          </a:p>
          <a:p>
            <a:pPr>
              <a:buFont typeface="Wingdings" panose="05000000000000000000" pitchFamily="2" charset="2"/>
              <a:buChar char="Ø"/>
            </a:pPr>
            <a:r>
              <a:rPr lang="en-US" sz="2400" dirty="0" smtClean="0"/>
              <a:t> Theme based</a:t>
            </a:r>
          </a:p>
          <a:p>
            <a:pPr>
              <a:buFont typeface="Wingdings" panose="05000000000000000000" pitchFamily="2" charset="2"/>
              <a:buChar char="Ø"/>
            </a:pPr>
            <a:r>
              <a:rPr lang="en-US" sz="2400" dirty="0" smtClean="0"/>
              <a:t>Focus on a particular curricular area (science, math, history, foreign language, arts/music/theater)</a:t>
            </a:r>
          </a:p>
          <a:p>
            <a:pPr marL="112712" indent="0">
              <a:buNone/>
            </a:pPr>
            <a:endParaRPr lang="en-US" sz="2400" dirty="0" smtClean="0"/>
          </a:p>
        </p:txBody>
      </p:sp>
      <p:pic>
        <p:nvPicPr>
          <p:cNvPr id="4" name="Picture 3"/>
          <p:cNvPicPr>
            <a:picLocks noChangeAspect="1"/>
          </p:cNvPicPr>
          <p:nvPr/>
        </p:nvPicPr>
        <p:blipFill>
          <a:blip r:embed="rId3"/>
          <a:stretch>
            <a:fillRect/>
          </a:stretch>
        </p:blipFill>
        <p:spPr>
          <a:xfrm>
            <a:off x="594959" y="3305602"/>
            <a:ext cx="914400" cy="818958"/>
          </a:xfrm>
          <a:prstGeom prst="rect">
            <a:avLst/>
          </a:prstGeom>
        </p:spPr>
      </p:pic>
      <p:pic>
        <p:nvPicPr>
          <p:cNvPr id="5" name="Picture 4"/>
          <p:cNvPicPr>
            <a:picLocks noChangeAspect="1"/>
          </p:cNvPicPr>
          <p:nvPr/>
        </p:nvPicPr>
        <p:blipFill>
          <a:blip r:embed="rId4"/>
          <a:stretch>
            <a:fillRect/>
          </a:stretch>
        </p:blipFill>
        <p:spPr>
          <a:xfrm>
            <a:off x="2057400" y="3088728"/>
            <a:ext cx="1194265" cy="1645756"/>
          </a:xfrm>
          <a:prstGeom prst="rect">
            <a:avLst/>
          </a:prstGeom>
        </p:spPr>
      </p:pic>
      <p:pic>
        <p:nvPicPr>
          <p:cNvPr id="6" name="Picture 5"/>
          <p:cNvPicPr>
            <a:picLocks noChangeAspect="1"/>
          </p:cNvPicPr>
          <p:nvPr/>
        </p:nvPicPr>
        <p:blipFill>
          <a:blip r:embed="rId5"/>
          <a:stretch>
            <a:fillRect/>
          </a:stretch>
        </p:blipFill>
        <p:spPr>
          <a:xfrm>
            <a:off x="4573051" y="3278116"/>
            <a:ext cx="1179645" cy="1418276"/>
          </a:xfrm>
          <a:prstGeom prst="rect">
            <a:avLst/>
          </a:prstGeom>
        </p:spPr>
      </p:pic>
      <p:pic>
        <p:nvPicPr>
          <p:cNvPr id="7" name="Picture 6"/>
          <p:cNvPicPr>
            <a:picLocks noChangeAspect="1"/>
          </p:cNvPicPr>
          <p:nvPr/>
        </p:nvPicPr>
        <p:blipFill>
          <a:blip r:embed="rId6"/>
          <a:stretch>
            <a:fillRect/>
          </a:stretch>
        </p:blipFill>
        <p:spPr>
          <a:xfrm>
            <a:off x="6400800" y="2647950"/>
            <a:ext cx="2060627" cy="1847248"/>
          </a:xfrm>
          <a:prstGeom prst="rect">
            <a:avLst/>
          </a:prstGeom>
        </p:spPr>
      </p:pic>
    </p:spTree>
    <p:extLst>
      <p:ext uri="{BB962C8B-B14F-4D97-AF65-F5344CB8AC3E}">
        <p14:creationId xmlns:p14="http://schemas.microsoft.com/office/powerpoint/2010/main" val="2535536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SUMMER SCHOOL</a:t>
            </a:r>
            <a:endParaRPr lang="en-US" dirty="0"/>
          </a:p>
        </p:txBody>
      </p:sp>
      <p:sp>
        <p:nvSpPr>
          <p:cNvPr id="3" name="Content Placeholder 2"/>
          <p:cNvSpPr>
            <a:spLocks noGrp="1"/>
          </p:cNvSpPr>
          <p:nvPr>
            <p:ph sz="quarter" idx="11"/>
          </p:nvPr>
        </p:nvSpPr>
        <p:spPr/>
        <p:txBody>
          <a:bodyPr/>
          <a:lstStyle/>
          <a:p>
            <a:r>
              <a:rPr lang="en-US" b="1" dirty="0" smtClean="0"/>
              <a:t>REMEDIATION</a:t>
            </a:r>
          </a:p>
          <a:p>
            <a:pPr>
              <a:buFont typeface="Wingdings" panose="05000000000000000000" pitchFamily="2" charset="2"/>
              <a:buChar char="Ø"/>
            </a:pPr>
            <a:r>
              <a:rPr lang="en-US" sz="2400" dirty="0" smtClean="0"/>
              <a:t>Summer sessions designed to serve students who have difficulty mastering required core content and skills</a:t>
            </a:r>
          </a:p>
          <a:p>
            <a:pPr marL="112712" indent="0">
              <a:buNone/>
            </a:pPr>
            <a:endParaRPr lang="en-US" sz="2400" dirty="0"/>
          </a:p>
        </p:txBody>
      </p:sp>
      <p:pic>
        <p:nvPicPr>
          <p:cNvPr id="4" name="Picture 3"/>
          <p:cNvPicPr>
            <a:picLocks noChangeAspect="1"/>
          </p:cNvPicPr>
          <p:nvPr/>
        </p:nvPicPr>
        <p:blipFill>
          <a:blip r:embed="rId3"/>
          <a:stretch>
            <a:fillRect/>
          </a:stretch>
        </p:blipFill>
        <p:spPr>
          <a:xfrm>
            <a:off x="4572000" y="2114550"/>
            <a:ext cx="3767655" cy="2706859"/>
          </a:xfrm>
          <a:prstGeom prst="rect">
            <a:avLst/>
          </a:prstGeom>
        </p:spPr>
      </p:pic>
    </p:spTree>
    <p:extLst>
      <p:ext uri="{BB962C8B-B14F-4D97-AF65-F5344CB8AC3E}">
        <p14:creationId xmlns:p14="http://schemas.microsoft.com/office/powerpoint/2010/main" val="414992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SUMMER SCHOOL</a:t>
            </a:r>
            <a:endParaRPr lang="en-US" dirty="0"/>
          </a:p>
        </p:txBody>
      </p:sp>
      <p:sp>
        <p:nvSpPr>
          <p:cNvPr id="3" name="Content Placeholder 2"/>
          <p:cNvSpPr>
            <a:spLocks noGrp="1"/>
          </p:cNvSpPr>
          <p:nvPr>
            <p:ph sz="quarter" idx="11"/>
          </p:nvPr>
        </p:nvSpPr>
        <p:spPr/>
        <p:txBody>
          <a:bodyPr/>
          <a:lstStyle/>
          <a:p>
            <a:pPr marL="112712" indent="0">
              <a:buNone/>
            </a:pPr>
            <a:r>
              <a:rPr lang="en-US" dirty="0" smtClean="0"/>
              <a:t>CREDIT RECOVERY</a:t>
            </a:r>
          </a:p>
          <a:p>
            <a:pPr>
              <a:buFont typeface="Wingdings" panose="05000000000000000000" pitchFamily="2" charset="2"/>
              <a:buChar char="Ø"/>
            </a:pPr>
            <a:r>
              <a:rPr lang="en-US" sz="2400" dirty="0" smtClean="0"/>
              <a:t>Provided during the summer</a:t>
            </a:r>
          </a:p>
          <a:p>
            <a:pPr>
              <a:buFont typeface="Wingdings" panose="05000000000000000000" pitchFamily="2" charset="2"/>
              <a:buChar char="Ø"/>
            </a:pPr>
            <a:r>
              <a:rPr lang="en-US" sz="2400" dirty="0" smtClean="0"/>
              <a:t>Secondary level to earn credit for graduation requirements</a:t>
            </a:r>
            <a:endParaRPr lang="en-US" sz="2400" dirty="0"/>
          </a:p>
        </p:txBody>
      </p:sp>
      <p:pic>
        <p:nvPicPr>
          <p:cNvPr id="4" name="Picture 3"/>
          <p:cNvPicPr>
            <a:picLocks noChangeAspect="1"/>
          </p:cNvPicPr>
          <p:nvPr/>
        </p:nvPicPr>
        <p:blipFill>
          <a:blip r:embed="rId3"/>
          <a:stretch>
            <a:fillRect/>
          </a:stretch>
        </p:blipFill>
        <p:spPr>
          <a:xfrm>
            <a:off x="990600" y="2566329"/>
            <a:ext cx="2292295" cy="2328874"/>
          </a:xfrm>
          <a:prstGeom prst="rect">
            <a:avLst/>
          </a:prstGeom>
        </p:spPr>
      </p:pic>
      <p:pic>
        <p:nvPicPr>
          <p:cNvPr id="5" name="Picture 4"/>
          <p:cNvPicPr>
            <a:picLocks noChangeAspect="1"/>
          </p:cNvPicPr>
          <p:nvPr/>
        </p:nvPicPr>
        <p:blipFill>
          <a:blip r:embed="rId4"/>
          <a:stretch>
            <a:fillRect/>
          </a:stretch>
        </p:blipFill>
        <p:spPr>
          <a:xfrm>
            <a:off x="5029200" y="2462208"/>
            <a:ext cx="2670279" cy="2310584"/>
          </a:xfrm>
          <a:prstGeom prst="rect">
            <a:avLst/>
          </a:prstGeom>
        </p:spPr>
      </p:pic>
    </p:spTree>
    <p:extLst>
      <p:ext uri="{BB962C8B-B14F-4D97-AF65-F5344CB8AC3E}">
        <p14:creationId xmlns:p14="http://schemas.microsoft.com/office/powerpoint/2010/main" val="3447842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Summer School	</a:t>
            </a:r>
            <a:endParaRPr lang="en-US" dirty="0"/>
          </a:p>
        </p:txBody>
      </p:sp>
      <p:sp>
        <p:nvSpPr>
          <p:cNvPr id="3" name="Content Placeholder 2"/>
          <p:cNvSpPr>
            <a:spLocks noGrp="1"/>
          </p:cNvSpPr>
          <p:nvPr>
            <p:ph sz="quarter" idx="11"/>
          </p:nvPr>
        </p:nvSpPr>
        <p:spPr/>
        <p:txBody>
          <a:bodyPr>
            <a:normAutofit fontScale="92500" lnSpcReduction="10000"/>
          </a:bodyPr>
          <a:lstStyle/>
          <a:p>
            <a:r>
              <a:rPr lang="en-US" dirty="0" smtClean="0"/>
              <a:t>If Summer school is offered to all students, then special education students are allowed to participate as well. </a:t>
            </a:r>
          </a:p>
          <a:p>
            <a:r>
              <a:rPr lang="en-US" dirty="0" smtClean="0"/>
              <a:t>SPED- Accessibility is key.  	</a:t>
            </a:r>
          </a:p>
          <a:p>
            <a:pPr lvl="1"/>
            <a:r>
              <a:rPr lang="en-US" dirty="0" smtClean="0"/>
              <a:t>IEP accommodations, modifications, supplemental aids and services, and/or</a:t>
            </a:r>
          </a:p>
          <a:p>
            <a:pPr lvl="1"/>
            <a:r>
              <a:rPr lang="en-US" dirty="0" smtClean="0"/>
              <a:t>May need to write a 504 Plan for just Summer school</a:t>
            </a:r>
            <a:endParaRPr lang="en-US" dirty="0"/>
          </a:p>
        </p:txBody>
      </p:sp>
    </p:spTree>
    <p:extLst>
      <p:ext uri="{BB962C8B-B14F-4D97-AF65-F5344CB8AC3E}">
        <p14:creationId xmlns:p14="http://schemas.microsoft.com/office/powerpoint/2010/main" val="418755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a:p>
        </p:txBody>
      </p:sp>
      <p:sp>
        <p:nvSpPr>
          <p:cNvPr id="7" name="Text Placeholder 6"/>
          <p:cNvSpPr>
            <a:spLocks noGrp="1"/>
          </p:cNvSpPr>
          <p:nvPr>
            <p:ph type="body" sz="quarter" idx="10"/>
          </p:nvPr>
        </p:nvSpPr>
        <p:spPr/>
        <p:txBody>
          <a:bodyPr/>
          <a:lstStyle/>
          <a:p>
            <a:r>
              <a:rPr lang="en-US" dirty="0" smtClean="0"/>
              <a:t>EXTENDED SCHOOL YEAR</a:t>
            </a:r>
            <a:endParaRPr lang="en-US" dirty="0"/>
          </a:p>
        </p:txBody>
      </p:sp>
    </p:spTree>
    <p:extLst>
      <p:ext uri="{BB962C8B-B14F-4D97-AF65-F5344CB8AC3E}">
        <p14:creationId xmlns:p14="http://schemas.microsoft.com/office/powerpoint/2010/main" val="2432395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EE6777B1-97B9-44EF-8255-4DBCFF75C7EE}"/>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EC654397-963C-41FB-8F25-D3C2C0917139}"/>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F52871C2-B5B6-467A-8A99-4F2F6A7DFCC5}"/>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4D868DA4-3C82-4174-BFE0-B6ED9449106D}" vid="{EA7D0E55-75C8-479E-86FA-AF84A425AC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804</TotalTime>
  <Words>1701</Words>
  <Application>Microsoft Office PowerPoint</Application>
  <PresentationFormat>On-screen Show (16:9)</PresentationFormat>
  <Paragraphs>167</Paragraphs>
  <Slides>24</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Arial</vt:lpstr>
      <vt:lpstr>Calibri</vt:lpstr>
      <vt:lpstr>Century Gothic</vt:lpstr>
      <vt:lpstr>Courier New</vt:lpstr>
      <vt:lpstr>Times New Roman</vt:lpstr>
      <vt:lpstr>Wingdings</vt:lpstr>
      <vt:lpstr>DESE Title Slides</vt:lpstr>
      <vt:lpstr>DESE Content Slides</vt:lpstr>
      <vt:lpstr>DESE Section Dividers</vt:lpstr>
      <vt:lpstr>DESE Closing Slides</vt:lpstr>
      <vt:lpstr>ESY…..SUMMER SCHOOL They’re the same, aren’t they?  What’s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Newly added guidance</vt:lpstr>
      <vt:lpstr>        COMPLIANCE PAGES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Wales, Christina</dc:creator>
  <cp:lastModifiedBy>Bouslaugh, James</cp:lastModifiedBy>
  <cp:revision>50</cp:revision>
  <cp:lastPrinted>2021-06-25T16:17:22Z</cp:lastPrinted>
  <dcterms:created xsi:type="dcterms:W3CDTF">2021-01-29T20:34:24Z</dcterms:created>
  <dcterms:modified xsi:type="dcterms:W3CDTF">2022-02-24T14:56:48Z</dcterms:modified>
</cp:coreProperties>
</file>