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notesMasterIdLst>
    <p:notesMasterId r:id="rId18"/>
  </p:notesMasterIdLst>
  <p:sldIdLst>
    <p:sldId id="256" r:id="rId2"/>
    <p:sldId id="258" r:id="rId3"/>
    <p:sldId id="288" r:id="rId4"/>
    <p:sldId id="282" r:id="rId5"/>
    <p:sldId id="259" r:id="rId6"/>
    <p:sldId id="283" r:id="rId7"/>
    <p:sldId id="260" r:id="rId8"/>
    <p:sldId id="261" r:id="rId9"/>
    <p:sldId id="263" r:id="rId10"/>
    <p:sldId id="262" r:id="rId11"/>
    <p:sldId id="284" r:id="rId12"/>
    <p:sldId id="285" r:id="rId13"/>
    <p:sldId id="286" r:id="rId14"/>
    <p:sldId id="287" r:id="rId15"/>
    <p:sldId id="28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1" d="100"/>
          <a:sy n="81" d="100"/>
        </p:scale>
        <p:origin x="-288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77A5F-6946-4EFF-916B-95EE197D1B73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610C4-0F6B-4762-9F08-991F99C7F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79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588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48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82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6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11267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692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298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821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4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1032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800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954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1262" y="1788454"/>
            <a:ext cx="9648092" cy="2098226"/>
          </a:xfrm>
        </p:spPr>
        <p:txBody>
          <a:bodyPr/>
          <a:lstStyle/>
          <a:p>
            <a:r>
              <a:rPr lang="en-US" dirty="0" smtClean="0"/>
              <a:t>CTE Advisory Council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Strategic Planning Committee</a:t>
            </a:r>
          </a:p>
          <a:p>
            <a:r>
              <a:rPr lang="en-US" dirty="0" smtClean="0"/>
              <a:t>April23, 2018</a:t>
            </a:r>
            <a:endParaRPr lang="en-US" dirty="0"/>
          </a:p>
          <a:p>
            <a:r>
              <a:rPr lang="en-US" dirty="0"/>
              <a:t>Day 1</a:t>
            </a:r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550985" y="5169877"/>
            <a:ext cx="5357446" cy="1395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 smtClean="0"/>
              <a:t>Welcome!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75284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923" y="621323"/>
            <a:ext cx="9601200" cy="5591908"/>
          </a:xfrm>
        </p:spPr>
        <p:txBody>
          <a:bodyPr>
            <a:normAutofit fontScale="77500" lnSpcReduction="20000"/>
          </a:bodyPr>
          <a:lstStyle/>
          <a:p>
            <a:r>
              <a:rPr lang="en-US" sz="6000" dirty="0" smtClean="0"/>
              <a:t>Strategic Planning</a:t>
            </a:r>
          </a:p>
          <a:p>
            <a:pPr lvl="1"/>
            <a:r>
              <a:rPr lang="en-US" sz="4700" dirty="0" smtClean="0"/>
              <a:t>Definitions</a:t>
            </a:r>
          </a:p>
          <a:p>
            <a:pPr lvl="3"/>
            <a:r>
              <a:rPr lang="en-US" sz="4500" dirty="0" smtClean="0"/>
              <a:t>Goals</a:t>
            </a:r>
          </a:p>
          <a:p>
            <a:pPr lvl="3"/>
            <a:r>
              <a:rPr lang="en-US" sz="4500" dirty="0" smtClean="0"/>
              <a:t>Champion – RACI Model</a:t>
            </a:r>
          </a:p>
          <a:p>
            <a:pPr lvl="3"/>
            <a:r>
              <a:rPr lang="en-US" sz="4500" dirty="0" smtClean="0"/>
              <a:t>Improvement Actions</a:t>
            </a:r>
          </a:p>
          <a:p>
            <a:pPr lvl="3"/>
            <a:r>
              <a:rPr lang="en-US" sz="4500" dirty="0" smtClean="0"/>
              <a:t>Objectives – measures that support determining progress towards the goal</a:t>
            </a:r>
          </a:p>
          <a:p>
            <a:pPr lvl="1"/>
            <a:r>
              <a:rPr lang="en-US" sz="4700" dirty="0" smtClean="0"/>
              <a:t>Timelines</a:t>
            </a:r>
          </a:p>
          <a:p>
            <a:pPr lvl="1"/>
            <a:r>
              <a:rPr lang="en-US" sz="4700" dirty="0" smtClean="0"/>
              <a:t>Priorities</a:t>
            </a:r>
          </a:p>
          <a:p>
            <a:pPr lvl="1"/>
            <a:r>
              <a:rPr lang="en-US" sz="4700" dirty="0" smtClean="0"/>
              <a:t>Budget Implications</a:t>
            </a:r>
          </a:p>
          <a:p>
            <a:pPr lvl="1"/>
            <a:r>
              <a:rPr lang="en-US" sz="4700" dirty="0" smtClean="0"/>
              <a:t>Others?</a:t>
            </a:r>
          </a:p>
          <a:p>
            <a:pPr marL="1444752" lvl="3" indent="0">
              <a:buNone/>
            </a:pPr>
            <a:endParaRPr lang="en-US" sz="4500" dirty="0" smtClean="0"/>
          </a:p>
        </p:txBody>
      </p:sp>
    </p:spTree>
    <p:extLst>
      <p:ext uri="{BB962C8B-B14F-4D97-AF65-F5344CB8AC3E}">
        <p14:creationId xmlns:p14="http://schemas.microsoft.com/office/powerpoint/2010/main" val="142849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892" y="621323"/>
            <a:ext cx="11207261" cy="5591908"/>
          </a:xfrm>
        </p:spPr>
        <p:txBody>
          <a:bodyPr>
            <a:normAutofit fontScale="85000" lnSpcReduction="10000"/>
          </a:bodyPr>
          <a:lstStyle/>
          <a:p>
            <a:r>
              <a:rPr lang="en-US" sz="6400" dirty="0" smtClean="0"/>
              <a:t>Strategic Planning</a:t>
            </a:r>
          </a:p>
          <a:p>
            <a:pPr lvl="1"/>
            <a:r>
              <a:rPr lang="en-US" sz="4600" dirty="0" smtClean="0"/>
              <a:t>Data Orientation</a:t>
            </a:r>
          </a:p>
          <a:p>
            <a:pPr lvl="1"/>
            <a:r>
              <a:rPr lang="en-US" sz="4600" dirty="0" smtClean="0"/>
              <a:t>SWOT Analysis</a:t>
            </a:r>
          </a:p>
          <a:p>
            <a:pPr lvl="3"/>
            <a:r>
              <a:rPr lang="en-US" sz="4600" dirty="0" smtClean="0"/>
              <a:t>Purpose of the Activity</a:t>
            </a:r>
          </a:p>
          <a:p>
            <a:pPr lvl="5"/>
            <a:r>
              <a:rPr lang="en-US" sz="4600" dirty="0" smtClean="0"/>
              <a:t>Strategic Advantages</a:t>
            </a:r>
          </a:p>
          <a:p>
            <a:pPr lvl="5"/>
            <a:r>
              <a:rPr lang="en-US" sz="4600" dirty="0" smtClean="0"/>
              <a:t>Strategic Disadvantages</a:t>
            </a:r>
          </a:p>
          <a:p>
            <a:pPr lvl="5"/>
            <a:r>
              <a:rPr lang="en-US" sz="4600" dirty="0" smtClean="0"/>
              <a:t>Potential Blind Spots or Obstacles</a:t>
            </a:r>
          </a:p>
          <a:p>
            <a:pPr lvl="5"/>
            <a:r>
              <a:rPr lang="en-US" sz="4600" dirty="0" smtClean="0"/>
              <a:t>Opportunities for Improvement (Possible Future Improvement Actions)</a:t>
            </a:r>
          </a:p>
          <a:p>
            <a:pPr lvl="3"/>
            <a:endParaRPr lang="en-US" sz="4700" dirty="0" smtClean="0"/>
          </a:p>
          <a:p>
            <a:pPr marL="1444752" lvl="3" indent="0">
              <a:buNone/>
            </a:pPr>
            <a:endParaRPr lang="en-US" sz="4500" dirty="0" smtClean="0"/>
          </a:p>
        </p:txBody>
      </p:sp>
    </p:spTree>
    <p:extLst>
      <p:ext uri="{BB962C8B-B14F-4D97-AF65-F5344CB8AC3E}">
        <p14:creationId xmlns:p14="http://schemas.microsoft.com/office/powerpoint/2010/main" val="410757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923" y="621323"/>
            <a:ext cx="9601200" cy="5591908"/>
          </a:xfrm>
        </p:spPr>
        <p:txBody>
          <a:bodyPr>
            <a:normAutofit lnSpcReduction="10000"/>
          </a:bodyPr>
          <a:lstStyle/>
          <a:p>
            <a:r>
              <a:rPr lang="en-US" sz="6000" dirty="0" smtClean="0"/>
              <a:t>Strategic Planning</a:t>
            </a:r>
          </a:p>
          <a:p>
            <a:pPr lvl="1"/>
            <a:r>
              <a:rPr lang="en-US" sz="4700" dirty="0" smtClean="0"/>
              <a:t>“Brain Pop” Activity</a:t>
            </a:r>
          </a:p>
          <a:p>
            <a:pPr lvl="3"/>
            <a:r>
              <a:rPr lang="en-US" sz="4500" dirty="0" smtClean="0"/>
              <a:t>Purpose of the Activity</a:t>
            </a:r>
          </a:p>
          <a:p>
            <a:pPr lvl="3"/>
            <a:r>
              <a:rPr lang="en-US" sz="4500" dirty="0" smtClean="0"/>
              <a:t>Definition of Innovation</a:t>
            </a:r>
          </a:p>
          <a:p>
            <a:pPr lvl="3"/>
            <a:r>
              <a:rPr lang="en-US" sz="4500" dirty="0" smtClean="0"/>
              <a:t>Innovative and strategic improvement actions that would support progress in the four goal areas…</a:t>
            </a:r>
          </a:p>
          <a:p>
            <a:pPr marL="1444752" lvl="3" indent="0">
              <a:buNone/>
            </a:pPr>
            <a:endParaRPr lang="en-US" sz="4500" dirty="0" smtClean="0"/>
          </a:p>
        </p:txBody>
      </p:sp>
    </p:spTree>
    <p:extLst>
      <p:ext uri="{BB962C8B-B14F-4D97-AF65-F5344CB8AC3E}">
        <p14:creationId xmlns:p14="http://schemas.microsoft.com/office/powerpoint/2010/main" val="4107574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923" y="621323"/>
            <a:ext cx="9601200" cy="5591908"/>
          </a:xfrm>
        </p:spPr>
        <p:txBody>
          <a:bodyPr>
            <a:normAutofit/>
          </a:bodyPr>
          <a:lstStyle/>
          <a:p>
            <a:r>
              <a:rPr lang="en-US" sz="5400" dirty="0" smtClean="0"/>
              <a:t>Measures for Success</a:t>
            </a:r>
          </a:p>
          <a:p>
            <a:pPr lvl="1"/>
            <a:r>
              <a:rPr lang="en-US" sz="4700" dirty="0" smtClean="0"/>
              <a:t>How can we measure success in our four goal areas? </a:t>
            </a:r>
            <a:endParaRPr lang="en-US" sz="4500" dirty="0" smtClean="0"/>
          </a:p>
          <a:p>
            <a:pPr marL="1444752" lvl="3" indent="0">
              <a:buNone/>
            </a:pPr>
            <a:endParaRPr lang="en-US" sz="4500" dirty="0" smtClean="0"/>
          </a:p>
        </p:txBody>
      </p:sp>
    </p:spTree>
    <p:extLst>
      <p:ext uri="{BB962C8B-B14F-4D97-AF65-F5344CB8AC3E}">
        <p14:creationId xmlns:p14="http://schemas.microsoft.com/office/powerpoint/2010/main" val="2204629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922" y="574431"/>
            <a:ext cx="10527323" cy="5943600"/>
          </a:xfrm>
        </p:spPr>
        <p:txBody>
          <a:bodyPr>
            <a:normAutofit fontScale="77500" lnSpcReduction="20000"/>
          </a:bodyPr>
          <a:lstStyle/>
          <a:p>
            <a:r>
              <a:rPr lang="en-US" sz="5800" dirty="0" smtClean="0"/>
              <a:t>Next Steps</a:t>
            </a:r>
          </a:p>
          <a:p>
            <a:pPr lvl="1"/>
            <a:r>
              <a:rPr lang="en-US" sz="4200" dirty="0" smtClean="0"/>
              <a:t>Facilitator will process and communicate our work</a:t>
            </a:r>
          </a:p>
          <a:p>
            <a:pPr lvl="1"/>
            <a:r>
              <a:rPr lang="en-US" sz="4200" dirty="0" smtClean="0"/>
              <a:t>Council will review, seek stakeholder feedback, and communicate their personal feedback</a:t>
            </a:r>
          </a:p>
          <a:p>
            <a:pPr lvl="1"/>
            <a:r>
              <a:rPr lang="en-US" sz="4200" dirty="0" smtClean="0"/>
              <a:t>Explore cost considerations to the possible improvement </a:t>
            </a:r>
            <a:r>
              <a:rPr lang="en-US" sz="4200" dirty="0" smtClean="0"/>
              <a:t>actions</a:t>
            </a:r>
          </a:p>
          <a:p>
            <a:pPr lvl="1"/>
            <a:r>
              <a:rPr lang="en-US" sz="4200" dirty="0" smtClean="0"/>
              <a:t>Prioritize and create timelines for improvement actions</a:t>
            </a:r>
            <a:endParaRPr lang="en-US" sz="4200" dirty="0" smtClean="0"/>
          </a:p>
          <a:p>
            <a:pPr lvl="1"/>
            <a:r>
              <a:rPr lang="en-US" sz="4200" dirty="0" smtClean="0"/>
              <a:t>July 23</a:t>
            </a:r>
            <a:r>
              <a:rPr lang="en-US" sz="4200" baseline="30000" dirty="0" smtClean="0"/>
              <a:t>rd</a:t>
            </a:r>
            <a:r>
              <a:rPr lang="en-US" sz="4200" dirty="0" smtClean="0"/>
              <a:t> Meeting</a:t>
            </a:r>
          </a:p>
          <a:p>
            <a:pPr lvl="3"/>
            <a:r>
              <a:rPr lang="en-US" sz="4000" dirty="0" smtClean="0"/>
              <a:t>Review and begin to finalize our Strategic Plan</a:t>
            </a:r>
          </a:p>
          <a:p>
            <a:pPr lvl="3"/>
            <a:r>
              <a:rPr lang="en-US" sz="4000" dirty="0" smtClean="0"/>
              <a:t>Identify any processes that need to be revised or developed in supporting improvement in our four goal areas</a:t>
            </a:r>
          </a:p>
          <a:p>
            <a:pPr marL="1444752" lvl="3" indent="0">
              <a:buNone/>
            </a:pPr>
            <a:endParaRPr lang="en-US" sz="4500" dirty="0" smtClean="0"/>
          </a:p>
        </p:txBody>
      </p:sp>
    </p:spTree>
    <p:extLst>
      <p:ext uri="{BB962C8B-B14F-4D97-AF65-F5344CB8AC3E}">
        <p14:creationId xmlns:p14="http://schemas.microsoft.com/office/powerpoint/2010/main" val="2438711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923" y="621323"/>
            <a:ext cx="9601200" cy="5591908"/>
          </a:xfrm>
        </p:spPr>
        <p:txBody>
          <a:bodyPr>
            <a:normAutofit/>
          </a:bodyPr>
          <a:lstStyle/>
          <a:p>
            <a:r>
              <a:rPr lang="en-US" sz="5400" dirty="0" smtClean="0"/>
              <a:t>Facilitator Feedback</a:t>
            </a:r>
            <a:endParaRPr lang="en-US" sz="5400" dirty="0" smtClean="0"/>
          </a:p>
          <a:p>
            <a:pPr lvl="1"/>
            <a:r>
              <a:rPr lang="en-US" sz="4700" dirty="0" smtClean="0"/>
              <a:t>What did you find valuable about the facilitation?</a:t>
            </a:r>
          </a:p>
          <a:p>
            <a:pPr lvl="1"/>
            <a:r>
              <a:rPr lang="en-US" sz="4700" dirty="0" smtClean="0"/>
              <a:t>What are some opportunities for improvement for the facilitator?</a:t>
            </a:r>
            <a:endParaRPr lang="en-US" sz="4500" dirty="0" smtClean="0"/>
          </a:p>
          <a:p>
            <a:pPr marL="1444752" lvl="3" indent="0">
              <a:buNone/>
            </a:pPr>
            <a:endParaRPr lang="en-US" sz="4500" dirty="0" smtClean="0"/>
          </a:p>
        </p:txBody>
      </p:sp>
    </p:spTree>
    <p:extLst>
      <p:ext uri="{BB962C8B-B14F-4D97-AF65-F5344CB8AC3E}">
        <p14:creationId xmlns:p14="http://schemas.microsoft.com/office/powerpoint/2010/main" val="2977377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7476" y="357554"/>
            <a:ext cx="9601200" cy="1485900"/>
          </a:xfrm>
        </p:spPr>
        <p:txBody>
          <a:bodyPr/>
          <a:lstStyle/>
          <a:p>
            <a:pPr algn="ctr"/>
            <a:r>
              <a:rPr lang="en-US" b="1" dirty="0"/>
              <a:t>Day TWO: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0246" y="2063261"/>
            <a:ext cx="9601200" cy="35814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11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0585" y="644769"/>
            <a:ext cx="9601200" cy="5861539"/>
          </a:xfrm>
        </p:spPr>
        <p:txBody>
          <a:bodyPr>
            <a:normAutofit fontScale="62500" lnSpcReduction="20000"/>
          </a:bodyPr>
          <a:lstStyle/>
          <a:p>
            <a:r>
              <a:rPr lang="en-US" sz="8600" dirty="0" smtClean="0"/>
              <a:t>Introductions</a:t>
            </a:r>
          </a:p>
          <a:p>
            <a:pPr lvl="1"/>
            <a:r>
              <a:rPr lang="en-US" sz="5800" dirty="0" smtClean="0"/>
              <a:t>Dr. Mike Brown</a:t>
            </a:r>
          </a:p>
          <a:p>
            <a:pPr lvl="1"/>
            <a:r>
              <a:rPr lang="en-US" sz="5800" dirty="0" smtClean="0"/>
              <a:t>Facilitator’s Role</a:t>
            </a:r>
          </a:p>
          <a:p>
            <a:pPr lvl="3"/>
            <a:r>
              <a:rPr lang="en-US" sz="5600" dirty="0" smtClean="0"/>
              <a:t>Ask the right questions </a:t>
            </a:r>
          </a:p>
          <a:p>
            <a:pPr lvl="3"/>
            <a:r>
              <a:rPr lang="en-US" sz="5600" dirty="0" smtClean="0"/>
              <a:t>Process your responses that create your strategic plan</a:t>
            </a:r>
          </a:p>
          <a:p>
            <a:pPr lvl="3"/>
            <a:r>
              <a:rPr lang="en-US" sz="5600" dirty="0" smtClean="0"/>
              <a:t>Clarify and mediate when necessary</a:t>
            </a:r>
          </a:p>
          <a:p>
            <a:pPr lvl="3"/>
            <a:r>
              <a:rPr lang="en-US" sz="5600" dirty="0" smtClean="0"/>
              <a:t>Challenge to be goal-oriented, think innovatively, work collaboratively, and always be mindful of who you serve</a:t>
            </a:r>
          </a:p>
          <a:p>
            <a:pPr lvl="3"/>
            <a:r>
              <a:rPr lang="en-US" sz="5600" dirty="0" smtClean="0"/>
              <a:t>Other expectations for your facilitator?</a:t>
            </a:r>
          </a:p>
        </p:txBody>
      </p:sp>
    </p:spTree>
    <p:extLst>
      <p:ext uri="{BB962C8B-B14F-4D97-AF65-F5344CB8AC3E}">
        <p14:creationId xmlns:p14="http://schemas.microsoft.com/office/powerpoint/2010/main" val="269381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0584" y="644769"/>
            <a:ext cx="10656277" cy="6037385"/>
          </a:xfrm>
        </p:spPr>
        <p:txBody>
          <a:bodyPr>
            <a:normAutofit fontScale="55000" lnSpcReduction="20000"/>
          </a:bodyPr>
          <a:lstStyle/>
          <a:p>
            <a:r>
              <a:rPr lang="en-US" sz="8600" dirty="0" smtClean="0"/>
              <a:t>Overview of the Day</a:t>
            </a:r>
            <a:endParaRPr lang="en-US" sz="8600" dirty="0" smtClean="0"/>
          </a:p>
          <a:p>
            <a:pPr lvl="1"/>
            <a:r>
              <a:rPr lang="en-US" sz="5800" dirty="0" smtClean="0"/>
              <a:t>Introductions</a:t>
            </a:r>
          </a:p>
          <a:p>
            <a:pPr lvl="1"/>
            <a:r>
              <a:rPr lang="en-US" sz="5800" dirty="0" smtClean="0"/>
              <a:t>Creating Context for our </a:t>
            </a:r>
            <a:r>
              <a:rPr lang="en-US" sz="5800" dirty="0"/>
              <a:t>W</a:t>
            </a:r>
            <a:r>
              <a:rPr lang="en-US" sz="5800" dirty="0" smtClean="0"/>
              <a:t>ork</a:t>
            </a:r>
          </a:p>
          <a:p>
            <a:pPr lvl="1"/>
            <a:r>
              <a:rPr lang="en-US" sz="5800" dirty="0" smtClean="0"/>
              <a:t>Norms and Expectations</a:t>
            </a:r>
          </a:p>
          <a:p>
            <a:pPr lvl="1"/>
            <a:r>
              <a:rPr lang="en-US" sz="5800" dirty="0" smtClean="0"/>
              <a:t>Overview of the Work to Date</a:t>
            </a:r>
          </a:p>
          <a:p>
            <a:pPr lvl="1"/>
            <a:r>
              <a:rPr lang="en-US" sz="5800" dirty="0" smtClean="0"/>
              <a:t>Vision, Mission, Values, and Stakeholders</a:t>
            </a:r>
          </a:p>
          <a:p>
            <a:pPr lvl="1"/>
            <a:r>
              <a:rPr lang="en-US" sz="5800" dirty="0" smtClean="0"/>
              <a:t>Strategic Planning</a:t>
            </a:r>
          </a:p>
          <a:p>
            <a:pPr lvl="3"/>
            <a:r>
              <a:rPr lang="en-US" sz="5600" dirty="0" smtClean="0"/>
              <a:t>SWOT Analysis</a:t>
            </a:r>
          </a:p>
          <a:p>
            <a:pPr lvl="3"/>
            <a:r>
              <a:rPr lang="en-US" sz="5600" dirty="0" smtClean="0"/>
              <a:t>Brain Pop Activity</a:t>
            </a:r>
          </a:p>
          <a:p>
            <a:pPr lvl="3"/>
            <a:r>
              <a:rPr lang="en-US" sz="5600" dirty="0" smtClean="0"/>
              <a:t>Measures for Success</a:t>
            </a:r>
          </a:p>
          <a:p>
            <a:pPr lvl="1"/>
            <a:r>
              <a:rPr lang="en-US" sz="5800" dirty="0" smtClean="0"/>
              <a:t>Next Steps</a:t>
            </a:r>
          </a:p>
          <a:p>
            <a:pPr lvl="1"/>
            <a:r>
              <a:rPr lang="en-US" sz="5800" dirty="0" smtClean="0"/>
              <a:t>Facilitator Feedback</a:t>
            </a:r>
          </a:p>
          <a:p>
            <a:pPr lvl="1"/>
            <a:endParaRPr lang="en-US" sz="5800" dirty="0" smtClean="0"/>
          </a:p>
          <a:p>
            <a:pPr lvl="1"/>
            <a:endParaRPr lang="en-US" sz="5800" dirty="0" smtClean="0"/>
          </a:p>
          <a:p>
            <a:pPr lvl="1"/>
            <a:endParaRPr lang="en-US" sz="5800" dirty="0" smtClean="0"/>
          </a:p>
          <a:p>
            <a:pPr lvl="1"/>
            <a:endParaRPr lang="en-US" sz="5800" dirty="0" smtClean="0"/>
          </a:p>
        </p:txBody>
      </p:sp>
    </p:spTree>
    <p:extLst>
      <p:ext uri="{BB962C8B-B14F-4D97-AF65-F5344CB8AC3E}">
        <p14:creationId xmlns:p14="http://schemas.microsoft.com/office/powerpoint/2010/main" val="340317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0585" y="644769"/>
            <a:ext cx="9601200" cy="5861539"/>
          </a:xfrm>
        </p:spPr>
        <p:txBody>
          <a:bodyPr>
            <a:normAutofit/>
          </a:bodyPr>
          <a:lstStyle/>
          <a:p>
            <a:r>
              <a:rPr lang="en-US" sz="5400" dirty="0" smtClean="0"/>
              <a:t>Introductions</a:t>
            </a:r>
          </a:p>
          <a:p>
            <a:endParaRPr lang="en-US" dirty="0"/>
          </a:p>
          <a:p>
            <a:pPr lvl="1" fontAlgn="base"/>
            <a:r>
              <a:rPr lang="en-US" sz="3600" dirty="0" smtClean="0"/>
              <a:t>Name</a:t>
            </a:r>
          </a:p>
          <a:p>
            <a:pPr lvl="1" fontAlgn="base"/>
            <a:r>
              <a:rPr lang="en-US" sz="3600" dirty="0" smtClean="0"/>
              <a:t>Who </a:t>
            </a:r>
            <a:r>
              <a:rPr lang="en-US" sz="3600" dirty="0"/>
              <a:t>do you represent?</a:t>
            </a:r>
          </a:p>
          <a:p>
            <a:pPr lvl="1" fontAlgn="base"/>
            <a:r>
              <a:rPr lang="en-US" sz="3600" dirty="0"/>
              <a:t>Why are you here?</a:t>
            </a:r>
          </a:p>
          <a:p>
            <a:pPr lvl="1" fontAlgn="base"/>
            <a:r>
              <a:rPr lang="en-US" sz="3600" dirty="0"/>
              <a:t>What does Career Ready Missourians mean to you?</a:t>
            </a:r>
          </a:p>
          <a:p>
            <a:pPr lvl="1"/>
            <a:endParaRPr lang="en-US" sz="5600" dirty="0" smtClean="0"/>
          </a:p>
        </p:txBody>
      </p:sp>
    </p:spTree>
    <p:extLst>
      <p:ext uri="{BB962C8B-B14F-4D97-AF65-F5344CB8AC3E}">
        <p14:creationId xmlns:p14="http://schemas.microsoft.com/office/powerpoint/2010/main" val="326229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738554"/>
            <a:ext cx="10644555" cy="5128846"/>
          </a:xfrm>
        </p:spPr>
        <p:txBody>
          <a:bodyPr>
            <a:normAutofit lnSpcReduction="10000"/>
          </a:bodyPr>
          <a:lstStyle/>
          <a:p>
            <a:r>
              <a:rPr lang="en-US" sz="5400" dirty="0" smtClean="0"/>
              <a:t>Creating Context For Our Work</a:t>
            </a:r>
          </a:p>
          <a:p>
            <a:pPr lvl="1"/>
            <a:r>
              <a:rPr lang="en-US" sz="3600" dirty="0" smtClean="0"/>
              <a:t>Quality Continuous Improvement Framework</a:t>
            </a:r>
          </a:p>
          <a:p>
            <a:pPr lvl="1"/>
            <a:r>
              <a:rPr lang="en-US" sz="3600" dirty="0" smtClean="0"/>
              <a:t>Outcomes</a:t>
            </a:r>
          </a:p>
          <a:p>
            <a:pPr lvl="3"/>
            <a:r>
              <a:rPr lang="en-US" sz="3600" dirty="0" smtClean="0"/>
              <a:t>Mission, Vision, Values that set our direction</a:t>
            </a:r>
          </a:p>
          <a:p>
            <a:pPr lvl="3"/>
            <a:r>
              <a:rPr lang="en-US" sz="3600" dirty="0" smtClean="0"/>
              <a:t>Strategic Plan that guides your work</a:t>
            </a:r>
          </a:p>
          <a:p>
            <a:pPr lvl="5"/>
            <a:r>
              <a:rPr lang="en-US" sz="3600" dirty="0" smtClean="0"/>
              <a:t>Goals, Champion, Objectives, Improvement Actions, Timelines, and Cost</a:t>
            </a:r>
          </a:p>
          <a:p>
            <a:pPr lvl="3"/>
            <a:r>
              <a:rPr lang="en-US" sz="3800" dirty="0" smtClean="0"/>
              <a:t>Process for monitor, review, and revision</a:t>
            </a:r>
          </a:p>
          <a:p>
            <a:pPr marL="2816352" lvl="6" indent="0">
              <a:buNone/>
            </a:pPr>
            <a:endParaRPr lang="en-US" sz="3500" dirty="0" smtClean="0"/>
          </a:p>
          <a:p>
            <a:pPr lvl="1"/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40527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754" y="250499"/>
            <a:ext cx="10515600" cy="5952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069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7137" y="433753"/>
            <a:ext cx="10351477" cy="4994031"/>
          </a:xfrm>
        </p:spPr>
        <p:txBody>
          <a:bodyPr>
            <a:normAutofit fontScale="92500" lnSpcReduction="10000"/>
          </a:bodyPr>
          <a:lstStyle/>
          <a:p>
            <a:r>
              <a:rPr lang="en-US" sz="5800" dirty="0"/>
              <a:t>Norms and </a:t>
            </a:r>
            <a:r>
              <a:rPr lang="en-US" sz="5800" dirty="0" smtClean="0"/>
              <a:t>Expectations</a:t>
            </a:r>
          </a:p>
          <a:p>
            <a:pPr lvl="1"/>
            <a:r>
              <a:rPr lang="en-US" sz="3900" dirty="0" smtClean="0"/>
              <a:t>Value our time</a:t>
            </a:r>
          </a:p>
          <a:p>
            <a:pPr lvl="1"/>
            <a:r>
              <a:rPr lang="en-US" sz="3900" dirty="0" smtClean="0"/>
              <a:t>Be open to diverse thoughts and opinions</a:t>
            </a:r>
          </a:p>
          <a:p>
            <a:pPr lvl="1"/>
            <a:r>
              <a:rPr lang="en-US" sz="3900" dirty="0" smtClean="0"/>
              <a:t>Be active and in the moment</a:t>
            </a:r>
          </a:p>
          <a:p>
            <a:pPr lvl="1"/>
            <a:r>
              <a:rPr lang="en-US" sz="3900" dirty="0" smtClean="0"/>
              <a:t>Be ok with a “messy” process</a:t>
            </a:r>
          </a:p>
          <a:p>
            <a:pPr lvl="1"/>
            <a:r>
              <a:rPr lang="en-US" sz="3900" dirty="0" smtClean="0"/>
              <a:t>Review, stakeholder feedback and communication 4/23-7/23</a:t>
            </a:r>
          </a:p>
          <a:p>
            <a:pPr lvl="1"/>
            <a:r>
              <a:rPr lang="en-US" sz="3900" dirty="0" smtClean="0"/>
              <a:t>Others?</a:t>
            </a:r>
          </a:p>
          <a:p>
            <a:pPr marL="530352" lvl="1" indent="0">
              <a:buNone/>
            </a:pPr>
            <a:endParaRPr lang="en-US" sz="4000" dirty="0" smtClean="0"/>
          </a:p>
          <a:p>
            <a:pPr lvl="1"/>
            <a:endParaRPr lang="en-US" sz="4000" dirty="0" smtClean="0"/>
          </a:p>
          <a:p>
            <a:pPr lvl="1"/>
            <a:endParaRPr lang="en-US" sz="4000" dirty="0" smtClean="0"/>
          </a:p>
          <a:p>
            <a:pPr lvl="1"/>
            <a:endParaRPr lang="en-US" sz="4000" dirty="0"/>
          </a:p>
          <a:p>
            <a:endParaRPr lang="en-US" sz="6000" dirty="0" smtClean="0"/>
          </a:p>
          <a:p>
            <a:endParaRPr lang="en-US" sz="6000" dirty="0" smtClean="0"/>
          </a:p>
          <a:p>
            <a:pPr lvl="1"/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2884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954" y="211015"/>
            <a:ext cx="11172092" cy="5978770"/>
          </a:xfrm>
        </p:spPr>
        <p:txBody>
          <a:bodyPr>
            <a:normAutofit fontScale="92500" lnSpcReduction="20000"/>
          </a:bodyPr>
          <a:lstStyle/>
          <a:p>
            <a:r>
              <a:rPr lang="en-US" sz="5000" dirty="0" smtClean="0"/>
              <a:t>Overview of the CTE Advisory Council Work</a:t>
            </a:r>
          </a:p>
          <a:p>
            <a:pPr lvl="1"/>
            <a:r>
              <a:rPr lang="en-US" sz="3900" dirty="0" smtClean="0"/>
              <a:t>Brian </a:t>
            </a:r>
            <a:r>
              <a:rPr lang="en-US" sz="3900" dirty="0" err="1" smtClean="0"/>
              <a:t>Noller</a:t>
            </a:r>
            <a:r>
              <a:rPr lang="en-US" sz="3900" dirty="0" smtClean="0"/>
              <a:t> – Chairman</a:t>
            </a:r>
          </a:p>
          <a:p>
            <a:pPr lvl="1"/>
            <a:r>
              <a:rPr lang="en-US" sz="3900" dirty="0" smtClean="0"/>
              <a:t>Vision – Creating Career Ready Missourians</a:t>
            </a:r>
          </a:p>
          <a:p>
            <a:pPr lvl="1"/>
            <a:r>
              <a:rPr lang="en-US" sz="3900" dirty="0" smtClean="0"/>
              <a:t>Four Strategic Focus Areas</a:t>
            </a:r>
          </a:p>
          <a:p>
            <a:pPr lvl="3"/>
            <a:r>
              <a:rPr lang="en-US" sz="3900" dirty="0" smtClean="0"/>
              <a:t>Marketing</a:t>
            </a:r>
          </a:p>
          <a:p>
            <a:pPr lvl="3"/>
            <a:r>
              <a:rPr lang="en-US" sz="3900" dirty="0" smtClean="0"/>
              <a:t>Business, Finance, and Partnership</a:t>
            </a:r>
          </a:p>
          <a:p>
            <a:pPr lvl="3"/>
            <a:r>
              <a:rPr lang="en-US" sz="3900" dirty="0" smtClean="0"/>
              <a:t>Programming and Staffing</a:t>
            </a:r>
          </a:p>
          <a:p>
            <a:pPr lvl="3"/>
            <a:r>
              <a:rPr lang="en-US" sz="3900" dirty="0" smtClean="0"/>
              <a:t>Student Achievement</a:t>
            </a:r>
          </a:p>
          <a:p>
            <a:pPr lvl="1"/>
            <a:r>
              <a:rPr lang="en-US" sz="3900" dirty="0" smtClean="0"/>
              <a:t>Marketing Plan</a:t>
            </a:r>
          </a:p>
          <a:p>
            <a:pPr lvl="1"/>
            <a:r>
              <a:rPr lang="en-US" sz="3900" dirty="0" smtClean="0"/>
              <a:t>Program Evaluation</a:t>
            </a:r>
          </a:p>
          <a:p>
            <a:pPr lvl="1"/>
            <a:r>
              <a:rPr lang="en-US" sz="3900" dirty="0" smtClean="0"/>
              <a:t>Other information anyone wants to share that would be important…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82306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2338" y="257906"/>
            <a:ext cx="11230708" cy="6224955"/>
          </a:xfrm>
        </p:spPr>
        <p:txBody>
          <a:bodyPr>
            <a:noAutofit/>
          </a:bodyPr>
          <a:lstStyle/>
          <a:p>
            <a:r>
              <a:rPr lang="en-US" sz="4800" dirty="0" smtClean="0"/>
              <a:t>Vision, Mission, Values, Stakeholders</a:t>
            </a:r>
          </a:p>
          <a:p>
            <a:pPr lvl="2"/>
            <a:r>
              <a:rPr lang="en-US" sz="3600" i="1" dirty="0" smtClean="0"/>
              <a:t>Vision </a:t>
            </a:r>
            <a:r>
              <a:rPr lang="en-US" sz="3600" i="1" dirty="0"/>
              <a:t>– Creating Career Ready Missourians</a:t>
            </a:r>
          </a:p>
          <a:p>
            <a:pPr lvl="2"/>
            <a:r>
              <a:rPr lang="en-US" sz="3600" i="1" dirty="0"/>
              <a:t>Mission</a:t>
            </a:r>
          </a:p>
          <a:p>
            <a:pPr lvl="3"/>
            <a:r>
              <a:rPr lang="en-US" sz="3600" dirty="0"/>
              <a:t>Why does </a:t>
            </a:r>
            <a:r>
              <a:rPr lang="en-US" sz="3600" dirty="0"/>
              <a:t>C</a:t>
            </a:r>
            <a:r>
              <a:rPr lang="en-US" sz="3600" dirty="0" smtClean="0"/>
              <a:t>areer and Technical Education </a:t>
            </a:r>
            <a:r>
              <a:rPr lang="en-US" sz="3600" dirty="0"/>
              <a:t>e</a:t>
            </a:r>
            <a:r>
              <a:rPr lang="en-US" sz="3600" dirty="0" smtClean="0"/>
              <a:t>xist?</a:t>
            </a:r>
            <a:endParaRPr lang="en-US" sz="3600" dirty="0"/>
          </a:p>
          <a:p>
            <a:pPr lvl="2"/>
            <a:r>
              <a:rPr lang="en-US" sz="3600" i="1" dirty="0"/>
              <a:t>Values</a:t>
            </a:r>
          </a:p>
          <a:p>
            <a:pPr lvl="3"/>
            <a:r>
              <a:rPr lang="en-US" sz="3600" dirty="0"/>
              <a:t>What does this council value </a:t>
            </a:r>
            <a:r>
              <a:rPr lang="en-US" sz="3600" dirty="0" smtClean="0"/>
              <a:t>in Career and Technical Education?</a:t>
            </a:r>
            <a:endParaRPr lang="en-US" sz="3600" dirty="0"/>
          </a:p>
          <a:p>
            <a:pPr lvl="2"/>
            <a:r>
              <a:rPr lang="en-US" sz="3600" i="1" dirty="0"/>
              <a:t>Stakeholders/Customers</a:t>
            </a:r>
          </a:p>
          <a:p>
            <a:pPr lvl="3"/>
            <a:r>
              <a:rPr lang="en-US" sz="3600" dirty="0"/>
              <a:t>Who cares that we exist? </a:t>
            </a:r>
          </a:p>
          <a:p>
            <a:pPr lvl="3"/>
            <a:r>
              <a:rPr lang="en-US" sz="3600" dirty="0"/>
              <a:t>Why do they </a:t>
            </a:r>
            <a:r>
              <a:rPr lang="en-US" sz="3600" dirty="0" smtClean="0"/>
              <a:t>care?</a:t>
            </a:r>
          </a:p>
          <a:p>
            <a:pPr lvl="3"/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237377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4649</TotalTime>
  <Words>487</Words>
  <Application>Microsoft Office PowerPoint</Application>
  <PresentationFormat>Custom</PresentationFormat>
  <Paragraphs>109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Crop</vt:lpstr>
      <vt:lpstr>CTE Advisory Council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Day TWO: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Northland CAPS</dc:title>
  <dc:creator>Sandra Henshaw</dc:creator>
  <cp:lastModifiedBy>Michael Brown</cp:lastModifiedBy>
  <cp:revision>22</cp:revision>
  <dcterms:created xsi:type="dcterms:W3CDTF">2017-03-26T12:06:53Z</dcterms:created>
  <dcterms:modified xsi:type="dcterms:W3CDTF">2018-04-23T14:49:24Z</dcterms:modified>
</cp:coreProperties>
</file>