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83" r:id="rId2"/>
    <p:sldId id="385" r:id="rId3"/>
    <p:sldId id="389" r:id="rId4"/>
    <p:sldId id="420" r:id="rId5"/>
    <p:sldId id="390" r:id="rId6"/>
    <p:sldId id="391" r:id="rId7"/>
    <p:sldId id="392" r:id="rId8"/>
    <p:sldId id="424" r:id="rId9"/>
    <p:sldId id="425" r:id="rId10"/>
    <p:sldId id="393" r:id="rId11"/>
    <p:sldId id="394" r:id="rId12"/>
    <p:sldId id="416" r:id="rId13"/>
    <p:sldId id="398" r:id="rId14"/>
    <p:sldId id="399" r:id="rId15"/>
    <p:sldId id="423" r:id="rId16"/>
    <p:sldId id="426" r:id="rId17"/>
    <p:sldId id="427" r:id="rId18"/>
    <p:sldId id="400" r:id="rId19"/>
    <p:sldId id="434" r:id="rId20"/>
    <p:sldId id="430" r:id="rId21"/>
    <p:sldId id="431" r:id="rId22"/>
    <p:sldId id="432" r:id="rId23"/>
    <p:sldId id="433" r:id="rId24"/>
    <p:sldId id="435" r:id="rId25"/>
    <p:sldId id="401" r:id="rId26"/>
    <p:sldId id="402" r:id="rId27"/>
    <p:sldId id="403" r:id="rId28"/>
    <p:sldId id="404" r:id="rId29"/>
    <p:sldId id="417" r:id="rId30"/>
    <p:sldId id="405" r:id="rId31"/>
    <p:sldId id="406" r:id="rId32"/>
    <p:sldId id="407" r:id="rId33"/>
    <p:sldId id="418" r:id="rId34"/>
    <p:sldId id="408" r:id="rId35"/>
    <p:sldId id="409" r:id="rId36"/>
    <p:sldId id="428" r:id="rId37"/>
    <p:sldId id="410" r:id="rId38"/>
    <p:sldId id="421" r:id="rId39"/>
    <p:sldId id="411" r:id="rId40"/>
    <p:sldId id="429" r:id="rId41"/>
    <p:sldId id="414" r:id="rId42"/>
    <p:sldId id="412" r:id="rId43"/>
    <p:sldId id="347" r:id="rId44"/>
    <p:sldId id="348" r:id="rId45"/>
    <p:sldId id="349" r:id="rId46"/>
    <p:sldId id="350" r:id="rId47"/>
    <p:sldId id="351" r:id="rId48"/>
    <p:sldId id="386" r:id="rId49"/>
    <p:sldId id="387" r:id="rId50"/>
    <p:sldId id="368" r:id="rId51"/>
    <p:sldId id="369" r:id="rId52"/>
    <p:sldId id="370" r:id="rId53"/>
    <p:sldId id="371" r:id="rId54"/>
    <p:sldId id="372" r:id="rId55"/>
    <p:sldId id="373" r:id="rId56"/>
    <p:sldId id="374" r:id="rId57"/>
    <p:sldId id="375" r:id="rId58"/>
    <p:sldId id="379" r:id="rId59"/>
    <p:sldId id="281" r:id="rId60"/>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9B0C"/>
    <a:srgbClr val="A3057F"/>
    <a:srgbClr val="843F0F"/>
    <a:srgbClr val="939905"/>
    <a:srgbClr val="3D9833"/>
    <a:srgbClr val="F9EEAD"/>
    <a:srgbClr val="FAF1B8"/>
    <a:srgbClr val="003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89488" autoAdjust="0"/>
  </p:normalViewPr>
  <p:slideViewPr>
    <p:cSldViewPr>
      <p:cViewPr>
        <p:scale>
          <a:sx n="90" d="100"/>
          <a:sy n="90" d="100"/>
        </p:scale>
        <p:origin x="-1284"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96" y="-72"/>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0891"/>
          </a:xfrm>
          <a:prstGeom prst="rect">
            <a:avLst/>
          </a:prstGeom>
        </p:spPr>
        <p:txBody>
          <a:bodyPr vert="horz" lIns="89921" tIns="44961" rIns="89921" bIns="44961" rtlCol="0"/>
          <a:lstStyle>
            <a:lvl1pPr algn="l" fontAlgn="auto">
              <a:spcBef>
                <a:spcPts val="0"/>
              </a:spcBef>
              <a:spcAft>
                <a:spcPts val="0"/>
              </a:spcAft>
              <a:defRPr sz="1200">
                <a:latin typeface="+mn-lt"/>
              </a:defRPr>
            </a:lvl1pPr>
          </a:lstStyle>
          <a:p>
            <a:pPr>
              <a:defRPr/>
            </a:pPr>
            <a:r>
              <a:rPr lang="en-US"/>
              <a:t>Missouri Department of Elementary and Secondary Education</a:t>
            </a:r>
          </a:p>
        </p:txBody>
      </p:sp>
      <p:sp>
        <p:nvSpPr>
          <p:cNvPr id="3" name="Date Placeholder 2"/>
          <p:cNvSpPr>
            <a:spLocks noGrp="1"/>
          </p:cNvSpPr>
          <p:nvPr>
            <p:ph type="dt" sz="quarter" idx="1"/>
          </p:nvPr>
        </p:nvSpPr>
        <p:spPr>
          <a:xfrm>
            <a:off x="3884414" y="1"/>
            <a:ext cx="2972098" cy="460891"/>
          </a:xfrm>
          <a:prstGeom prst="rect">
            <a:avLst/>
          </a:prstGeom>
        </p:spPr>
        <p:txBody>
          <a:bodyPr vert="horz" lIns="89921" tIns="44961" rIns="89921" bIns="44961" rtlCol="0"/>
          <a:lstStyle>
            <a:lvl1pPr algn="r" fontAlgn="auto">
              <a:spcBef>
                <a:spcPts val="0"/>
              </a:spcBef>
              <a:spcAft>
                <a:spcPts val="0"/>
              </a:spcAft>
              <a:defRPr sz="1200">
                <a:latin typeface="+mn-lt"/>
              </a:defRPr>
            </a:lvl1pPr>
          </a:lstStyle>
          <a:p>
            <a:pPr>
              <a:defRPr/>
            </a:pPr>
            <a:fld id="{9FB32EBC-9568-494F-97F6-BCE3A0B5AC57}" type="datetime1">
              <a:rPr lang="en-US" smtClean="0"/>
              <a:t>10/3/2017</a:t>
            </a:fld>
            <a:endParaRPr lang="en-US"/>
          </a:p>
        </p:txBody>
      </p:sp>
      <p:sp>
        <p:nvSpPr>
          <p:cNvPr id="4" name="Footer Placeholder 3"/>
          <p:cNvSpPr>
            <a:spLocks noGrp="1"/>
          </p:cNvSpPr>
          <p:nvPr>
            <p:ph type="ftr" sz="quarter" idx="2"/>
          </p:nvPr>
        </p:nvSpPr>
        <p:spPr>
          <a:xfrm>
            <a:off x="0" y="8737152"/>
            <a:ext cx="2972098" cy="460891"/>
          </a:xfrm>
          <a:prstGeom prst="rect">
            <a:avLst/>
          </a:prstGeom>
        </p:spPr>
        <p:txBody>
          <a:bodyPr vert="horz" lIns="89921" tIns="44961" rIns="89921" bIns="44961"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414" y="8737152"/>
            <a:ext cx="2972098" cy="460891"/>
          </a:xfrm>
          <a:prstGeom prst="rect">
            <a:avLst/>
          </a:prstGeom>
        </p:spPr>
        <p:txBody>
          <a:bodyPr vert="horz" lIns="89921" tIns="44961" rIns="89921" bIns="44961" rtlCol="0" anchor="b"/>
          <a:lstStyle>
            <a:lvl1pPr algn="r" fontAlgn="auto">
              <a:spcBef>
                <a:spcPts val="0"/>
              </a:spcBef>
              <a:spcAft>
                <a:spcPts val="0"/>
              </a:spcAft>
              <a:defRPr sz="1200">
                <a:latin typeface="+mn-lt"/>
              </a:defRPr>
            </a:lvl1pPr>
          </a:lstStyle>
          <a:p>
            <a:pPr>
              <a:defRPr/>
            </a:pPr>
            <a:fld id="{BB8FB19D-66B8-4132-8360-970CF81643C4}" type="slidenum">
              <a:rPr lang="en-US"/>
              <a:pPr>
                <a:defRPr/>
              </a:pPr>
              <a:t>‹#›</a:t>
            </a:fld>
            <a:endParaRPr lang="en-US"/>
          </a:p>
        </p:txBody>
      </p:sp>
    </p:spTree>
    <p:extLst>
      <p:ext uri="{BB962C8B-B14F-4D97-AF65-F5344CB8AC3E}">
        <p14:creationId xmlns:p14="http://schemas.microsoft.com/office/powerpoint/2010/main" val="2403488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0891"/>
          </a:xfrm>
          <a:prstGeom prst="rect">
            <a:avLst/>
          </a:prstGeom>
        </p:spPr>
        <p:txBody>
          <a:bodyPr vert="horz" lIns="91737" tIns="45869" rIns="91737" bIns="4586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414" y="1"/>
            <a:ext cx="2972098" cy="460891"/>
          </a:xfrm>
          <a:prstGeom prst="rect">
            <a:avLst/>
          </a:prstGeom>
        </p:spPr>
        <p:txBody>
          <a:bodyPr vert="horz" lIns="91737" tIns="45869" rIns="91737" bIns="45869" rtlCol="0"/>
          <a:lstStyle>
            <a:lvl1pPr algn="r" fontAlgn="auto">
              <a:spcBef>
                <a:spcPts val="0"/>
              </a:spcBef>
              <a:spcAft>
                <a:spcPts val="0"/>
              </a:spcAft>
              <a:defRPr sz="1200">
                <a:latin typeface="+mn-lt"/>
              </a:defRPr>
            </a:lvl1pPr>
          </a:lstStyle>
          <a:p>
            <a:pPr>
              <a:defRPr/>
            </a:pPr>
            <a:fld id="{20D84924-92C2-4085-AAF2-3EED60CED78E}" type="datetime1">
              <a:rPr lang="en-US" smtClean="0"/>
              <a:t>10/3/2017</a:t>
            </a:fld>
            <a:endParaRPr lang="en-US"/>
          </a:p>
        </p:txBody>
      </p:sp>
      <p:sp>
        <p:nvSpPr>
          <p:cNvPr id="4" name="Slide Image Placeholder 3"/>
          <p:cNvSpPr>
            <a:spLocks noGrp="1" noRot="1" noChangeAspect="1"/>
          </p:cNvSpPr>
          <p:nvPr>
            <p:ph type="sldImg" idx="2"/>
          </p:nvPr>
        </p:nvSpPr>
        <p:spPr>
          <a:xfrm>
            <a:off x="614363" y="584200"/>
            <a:ext cx="2628900" cy="1971675"/>
          </a:xfrm>
          <a:prstGeom prst="rect">
            <a:avLst/>
          </a:prstGeom>
          <a:noFill/>
          <a:ln w="12700">
            <a:solidFill>
              <a:prstClr val="black"/>
            </a:solidFill>
          </a:ln>
        </p:spPr>
        <p:txBody>
          <a:bodyPr vert="horz" lIns="91737" tIns="45869" rIns="91737" bIns="45869" rtlCol="0" anchor="ctr"/>
          <a:lstStyle/>
          <a:p>
            <a:pPr lvl="0"/>
            <a:endParaRPr lang="en-US" noProof="0"/>
          </a:p>
        </p:txBody>
      </p:sp>
      <p:sp>
        <p:nvSpPr>
          <p:cNvPr id="5" name="Notes Placeholder 4"/>
          <p:cNvSpPr>
            <a:spLocks noGrp="1"/>
          </p:cNvSpPr>
          <p:nvPr>
            <p:ph type="body" sz="quarter" idx="3"/>
          </p:nvPr>
        </p:nvSpPr>
        <p:spPr>
          <a:xfrm>
            <a:off x="686098" y="2701460"/>
            <a:ext cx="5485805" cy="5807528"/>
          </a:xfrm>
          <a:prstGeom prst="rect">
            <a:avLst/>
          </a:prstGeom>
        </p:spPr>
        <p:txBody>
          <a:bodyPr vert="horz" lIns="91737" tIns="45869" rIns="91737" bIns="45869" rtlCol="0">
            <a:noAutofit/>
          </a:bodyPr>
          <a:lstStyle/>
          <a:p>
            <a:pPr lvl="0"/>
            <a:endParaRPr lang="en-US" noProof="0" dirty="0"/>
          </a:p>
        </p:txBody>
      </p:sp>
      <p:sp>
        <p:nvSpPr>
          <p:cNvPr id="6" name="Footer Placeholder 5"/>
          <p:cNvSpPr>
            <a:spLocks noGrp="1"/>
          </p:cNvSpPr>
          <p:nvPr>
            <p:ph type="ftr" sz="quarter" idx="4"/>
          </p:nvPr>
        </p:nvSpPr>
        <p:spPr>
          <a:xfrm>
            <a:off x="0" y="8737152"/>
            <a:ext cx="2972098" cy="460891"/>
          </a:xfrm>
          <a:prstGeom prst="rect">
            <a:avLst/>
          </a:prstGeom>
        </p:spPr>
        <p:txBody>
          <a:bodyPr vert="horz" lIns="91737" tIns="45869" rIns="91737" bIns="4586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414" y="8737152"/>
            <a:ext cx="2972098" cy="460891"/>
          </a:xfrm>
          <a:prstGeom prst="rect">
            <a:avLst/>
          </a:prstGeom>
        </p:spPr>
        <p:txBody>
          <a:bodyPr vert="horz" lIns="91737" tIns="45869" rIns="91737" bIns="45869" rtlCol="0" anchor="b"/>
          <a:lstStyle>
            <a:lvl1pPr algn="r" fontAlgn="auto">
              <a:spcBef>
                <a:spcPts val="0"/>
              </a:spcBef>
              <a:spcAft>
                <a:spcPts val="0"/>
              </a:spcAft>
              <a:defRPr sz="1200">
                <a:latin typeface="+mn-lt"/>
              </a:defRPr>
            </a:lvl1pPr>
          </a:lstStyle>
          <a:p>
            <a:pPr>
              <a:defRPr/>
            </a:pPr>
            <a:fld id="{A50CF67F-FD3C-401F-A2BF-D6B7FF170910}" type="slidenum">
              <a:rPr lang="en-US"/>
              <a:pPr>
                <a:defRPr/>
              </a:pPr>
              <a:t>‹#›</a:t>
            </a:fld>
            <a:endParaRPr lang="en-US"/>
          </a:p>
        </p:txBody>
      </p:sp>
    </p:spTree>
    <p:extLst>
      <p:ext uri="{BB962C8B-B14F-4D97-AF65-F5344CB8AC3E}">
        <p14:creationId xmlns:p14="http://schemas.microsoft.com/office/powerpoint/2010/main" val="39299187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600" b="1"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34963" y="365125"/>
            <a:ext cx="2044700" cy="1533525"/>
          </a:xfrm>
          <a:noFill/>
          <a:ln>
            <a:solidFill>
              <a:srgbClr val="000000"/>
            </a:solidFill>
            <a:miter lim="800000"/>
            <a:headEnd/>
            <a:tailEnd/>
          </a:ln>
        </p:spPr>
      </p:sp>
      <p:sp>
        <p:nvSpPr>
          <p:cNvPr id="50179" name="Notes Placeholder 2"/>
          <p:cNvSpPr>
            <a:spLocks noGrp="1"/>
          </p:cNvSpPr>
          <p:nvPr>
            <p:ph type="body" idx="1"/>
          </p:nvPr>
        </p:nvSpPr>
        <p:spPr bwMode="auto">
          <a:xfrm>
            <a:off x="285750" y="1971336"/>
            <a:ext cx="6286500" cy="6537652"/>
          </a:xfrm>
          <a:noFill/>
        </p:spPr>
        <p:txBody>
          <a:bodyPr wrap="square" numCol="1" anchor="t" anchorCtr="0" compatLnSpc="1">
            <a:prstTxWarp prst="textNoShape">
              <a:avLst/>
            </a:prstTxWarp>
          </a:bodyPr>
          <a:lstStyle/>
          <a:p>
            <a:pPr>
              <a:lnSpc>
                <a:spcPct val="200000"/>
              </a:lnSpc>
            </a:pPr>
            <a:r>
              <a:rPr lang="en-US" dirty="0" smtClean="0"/>
              <a:t>	Type comments here.</a:t>
            </a:r>
          </a:p>
        </p:txBody>
      </p:sp>
      <p:sp>
        <p:nvSpPr>
          <p:cNvPr id="4" name="Slide Number Placeholder 3"/>
          <p:cNvSpPr>
            <a:spLocks noGrp="1"/>
          </p:cNvSpPr>
          <p:nvPr>
            <p:ph type="sldNum" sz="quarter" idx="5"/>
          </p:nvPr>
        </p:nvSpPr>
        <p:spPr/>
        <p:txBody>
          <a:bodyPr/>
          <a:lstStyle/>
          <a:p>
            <a:pPr>
              <a:defRPr/>
            </a:pPr>
            <a:fld id="{89D31858-0686-4387-BD57-D473F8B9380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623888" y="730250"/>
            <a:ext cx="1752600" cy="1314450"/>
          </a:xfrm>
          <a:noFill/>
          <a:ln>
            <a:solidFill>
              <a:srgbClr val="000000"/>
            </a:solidFill>
            <a:miter lim="800000"/>
            <a:headEnd/>
            <a:tailEnd/>
          </a:ln>
        </p:spPr>
      </p:sp>
      <p:sp>
        <p:nvSpPr>
          <p:cNvPr id="86019" name="Notes Placeholder 2"/>
          <p:cNvSpPr>
            <a:spLocks noGrp="1"/>
          </p:cNvSpPr>
          <p:nvPr>
            <p:ph type="body" idx="1"/>
          </p:nvPr>
        </p:nvSpPr>
        <p:spPr bwMode="auto">
          <a:xfrm>
            <a:off x="686098" y="2263385"/>
            <a:ext cx="5485805" cy="6245603"/>
          </a:xfrm>
          <a:noFill/>
        </p:spPr>
        <p:txBody>
          <a:bodyPr wrap="square" numCol="1" anchor="t" anchorCtr="0" compatLnSpc="1">
            <a:prstTxWarp prst="textNoShape">
              <a:avLst/>
            </a:prstTxWarp>
          </a:bodyPr>
          <a:lstStyle/>
          <a:p>
            <a:pPr eaLnBrk="1" hangingPunct="1">
              <a:lnSpc>
                <a:spcPct val="200000"/>
              </a:lnSpc>
              <a:spcBef>
                <a:spcPct val="0"/>
              </a:spcBef>
            </a:pPr>
            <a:r>
              <a:rPr lang="en-US" dirty="0" smtClean="0"/>
              <a:t>	Type</a:t>
            </a:r>
            <a:r>
              <a:rPr lang="en-US" baseline="0" dirty="0" smtClean="0"/>
              <a:t> comments here.</a:t>
            </a: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95686-4289-45D3-96C9-D097E3BDCBE1}"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576978C-DF90-4C58-8883-C2AE2FB47FC5}" type="slidenum">
              <a:rPr lang="en-US" smtClean="0"/>
              <a:pPr>
                <a:defRPr/>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smtClean="0"/>
              <a:t>The 98</a:t>
            </a:r>
            <a:r>
              <a:rPr lang="en-US" altLang="en-US" b="0" baseline="30000" smtClean="0"/>
              <a:t>th</a:t>
            </a:r>
            <a:r>
              <a:rPr lang="en-US" altLang="en-US" b="0" smtClean="0"/>
              <a:t> Missouri General Assembly passed legislation in 2016 which required the State Board of Education, in consultation with the CTE advisory council, to establish minimum requirements for a career and technical education (CTE) certificate that a student can earn in addition to his or her high school graduation diploma.  </a:t>
            </a:r>
          </a:p>
        </p:txBody>
      </p:sp>
      <p:sp>
        <p:nvSpPr>
          <p:cNvPr id="4" name="Slide Number Placeholder 3"/>
          <p:cNvSpPr>
            <a:spLocks noGrp="1"/>
          </p:cNvSpPr>
          <p:nvPr>
            <p:ph type="sldNum" sz="quarter" idx="5"/>
          </p:nvPr>
        </p:nvSpPr>
        <p:spPr/>
        <p:txBody>
          <a:bodyPr/>
          <a:lstStyle/>
          <a:p>
            <a:pPr>
              <a:defRPr/>
            </a:pPr>
            <a:fld id="{117C1C6D-F3A7-4783-A73F-D4023CEB4B0D}" type="slidenum">
              <a:rPr lang="en-US" smtClean="0">
                <a:solidFill>
                  <a:prstClr val="black"/>
                </a:solidFill>
              </a:rPr>
              <a:pPr>
                <a:defRPr/>
              </a:pPr>
              <a:t>51</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smtClean="0"/>
              <a:t>The requirements are intended to provide students with the necessary technical and employability skills to be prepared for an entry-level career or additional training in a technical field.  Students must meet all requirements in order to receive the CTE certificate.  It is intended that schools support student efforts to accomplish these requirements through the development and monitoring of the individual personal plan of study.  </a:t>
            </a:r>
          </a:p>
          <a:p>
            <a:endParaRPr lang="en-US" altLang="en-US" b="0" smtClean="0"/>
          </a:p>
        </p:txBody>
      </p:sp>
      <p:sp>
        <p:nvSpPr>
          <p:cNvPr id="4" name="Slide Number Placeholder 3"/>
          <p:cNvSpPr>
            <a:spLocks noGrp="1"/>
          </p:cNvSpPr>
          <p:nvPr>
            <p:ph type="sldNum" sz="quarter" idx="5"/>
          </p:nvPr>
        </p:nvSpPr>
        <p:spPr/>
        <p:txBody>
          <a:bodyPr/>
          <a:lstStyle/>
          <a:p>
            <a:pPr>
              <a:defRPr/>
            </a:pPr>
            <a:fld id="{0624F730-509B-468E-8F50-ECD1A9079241}"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smtClean="0"/>
              <a:t>And finally, students entering high school during the 2017-18 school year and thereafter shall be eligible to earn a CTE certificate.  </a:t>
            </a:r>
          </a:p>
          <a:p>
            <a:endParaRPr lang="en-US" altLang="en-US" smtClean="0"/>
          </a:p>
        </p:txBody>
      </p:sp>
      <p:sp>
        <p:nvSpPr>
          <p:cNvPr id="4" name="Slide Number Placeholder 3"/>
          <p:cNvSpPr>
            <a:spLocks noGrp="1"/>
          </p:cNvSpPr>
          <p:nvPr>
            <p:ph type="sldNum" sz="quarter" idx="5"/>
          </p:nvPr>
        </p:nvSpPr>
        <p:spPr/>
        <p:txBody>
          <a:bodyPr/>
          <a:lstStyle/>
          <a:p>
            <a:pPr>
              <a:defRPr/>
            </a:pPr>
            <a:fld id="{1B36FD65-D0C2-47DC-92F5-90359DAE5C8C}"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smtClean="0"/>
              <a:t>This is a copy of the CTE certificate that will be made available to school districts for presentation to students who meet all requirements set forth for the CTE certificate.  </a:t>
            </a:r>
          </a:p>
          <a:p>
            <a:endParaRPr lang="en-US" altLang="en-US" smtClean="0"/>
          </a:p>
        </p:txBody>
      </p:sp>
      <p:sp>
        <p:nvSpPr>
          <p:cNvPr id="4" name="Slide Number Placeholder 3"/>
          <p:cNvSpPr>
            <a:spLocks noGrp="1"/>
          </p:cNvSpPr>
          <p:nvPr>
            <p:ph type="sldNum" sz="quarter" idx="5"/>
          </p:nvPr>
        </p:nvSpPr>
        <p:spPr/>
        <p:txBody>
          <a:bodyPr/>
          <a:lstStyle/>
          <a:p>
            <a:pPr>
              <a:defRPr/>
            </a:pPr>
            <a:fld id="{97F1B77F-E909-4348-9019-E18534D21805}" type="slidenum">
              <a:rPr lang="en-US" smtClean="0"/>
              <a:pPr>
                <a:defRPr/>
              </a:pPr>
              <a:t>54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0" dirty="0" smtClean="0"/>
              <a:t>The eight (8) criteria that was developed with input from the CTE advisory council and approved by the State Board of Education are as follows:</a:t>
            </a:r>
          </a:p>
          <a:p>
            <a:pPr marL="220350" indent="-220350">
              <a:buFontTx/>
              <a:buAutoNum type="arabicPeriod"/>
              <a:defRPr/>
            </a:pPr>
            <a:r>
              <a:rPr lang="en-US" b="0" dirty="0" smtClean="0"/>
              <a:t>The student must meet all requirements set forth in State and local Board of Education policies related to earning a high school diploma.</a:t>
            </a:r>
          </a:p>
          <a:p>
            <a:pPr marL="220350" indent="-220350">
              <a:buFontTx/>
              <a:buAutoNum type="arabicPeriod"/>
              <a:defRPr/>
            </a:pPr>
            <a:r>
              <a:rPr lang="en-US" b="0" dirty="0" smtClean="0"/>
              <a:t>The student must qualify as a Career and Technical Education (CTE) concentrator.  A CTE concentrator is defined as a student who has earned three or more credits in a sequence in any Department-approved career education program area as defined on the student’s personal plan of study.  </a:t>
            </a:r>
          </a:p>
          <a:p>
            <a:pPr marL="220350" indent="-220350">
              <a:buFontTx/>
              <a:buAutoNum type="arabicPeriod"/>
              <a:defRPr/>
            </a:pPr>
            <a:r>
              <a:rPr lang="en-US" b="0" dirty="0" smtClean="0"/>
              <a:t>The student must maintain a minimum Grade Point Average of 3.0 on a 4.0 point scale in the CTE area of concentration. </a:t>
            </a:r>
            <a:endParaRPr lang="en-US" b="0" dirty="0"/>
          </a:p>
        </p:txBody>
      </p:sp>
      <p:sp>
        <p:nvSpPr>
          <p:cNvPr id="4" name="Slide Number Placeholder 3"/>
          <p:cNvSpPr>
            <a:spLocks noGrp="1"/>
          </p:cNvSpPr>
          <p:nvPr>
            <p:ph type="sldNum" sz="quarter" idx="5"/>
          </p:nvPr>
        </p:nvSpPr>
        <p:spPr/>
        <p:txBody>
          <a:bodyPr/>
          <a:lstStyle/>
          <a:p>
            <a:pPr>
              <a:defRPr/>
            </a:pPr>
            <a:fld id="{06B17D7E-CA87-4D03-B2E3-03B8FE55E6F4}" type="slidenum">
              <a:rPr lang="en-US" smtClean="0"/>
              <a:pPr>
                <a:defRPr/>
              </a:pPr>
              <a:t>55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indent="-219075">
              <a:buFontTx/>
              <a:buAutoNum type="arabicPeriod" startAt="4"/>
            </a:pPr>
            <a:r>
              <a:rPr lang="en-US" altLang="en-US" b="0" smtClean="0"/>
              <a:t>The student must pass an approved Technical Skill Assessment (TSA) and/or earn an approved Industry Recognized Credential or Certificate (IRC) aligned with the student’s CTE area of concentration.  Approved Technical Skill Assessments are those that are approved by the Office of College and Career Readiness for the purpose of meeting the Technical Skill Assessment Core Indicator of Performance requirement for our Federal Perkins funding.  Approved Industry Recognized Credentials or Certificates are those that are approved by a committee of practitioners that meet annually to review and approve applications submitted by local school districts requesting specific IRCs be added to the approved IRC list for MSIP purposes.  </a:t>
            </a:r>
          </a:p>
          <a:p>
            <a:pPr marL="219075" indent="-219075">
              <a:buFontTx/>
              <a:buAutoNum type="arabicPeriod" startAt="4"/>
            </a:pPr>
            <a:r>
              <a:rPr lang="en-US" altLang="en-US" b="0" smtClean="0"/>
              <a:t>Complete a minimum of 50 hours of appropriate work-based learning experiences aligned with their CTE area of concentration. Work-based learning experiences may include:  Internships, Registered Apprenticeships, Cooperative Career Education programs, clinical settings, job shadowing, entrepreneurial experiences, school-based enterprises, structured business/industry field trips, service learning, or other opportunities that provide students with real-time, authentic work experiences.  This 50 hour requirement would be consistent with the 50 hour unpaid tutoring or mentoring requirement of A+ schools.</a:t>
            </a:r>
          </a:p>
          <a:p>
            <a:pPr marL="219075" indent="-219075">
              <a:buFontTx/>
              <a:buAutoNum type="arabicPeriod" startAt="4"/>
            </a:pPr>
            <a:r>
              <a:rPr lang="en-US" altLang="en-US" b="0" smtClean="0"/>
              <a:t>Maintain at least a 95% attendance record, overall for grades 9-12.  Again, this requirement would be consistent with the 95% attendance requirement of A+ Schools. </a:t>
            </a:r>
          </a:p>
        </p:txBody>
      </p:sp>
      <p:sp>
        <p:nvSpPr>
          <p:cNvPr id="4" name="Slide Number Placeholder 3"/>
          <p:cNvSpPr>
            <a:spLocks noGrp="1"/>
          </p:cNvSpPr>
          <p:nvPr>
            <p:ph type="sldNum" sz="quarter" idx="5"/>
          </p:nvPr>
        </p:nvSpPr>
        <p:spPr/>
        <p:txBody>
          <a:bodyPr/>
          <a:lstStyle/>
          <a:p>
            <a:pPr>
              <a:defRPr/>
            </a:pPr>
            <a:fld id="{5620EF50-E77E-463C-86C3-0D1C562334E4}" type="slidenum">
              <a:rPr lang="en-US" smtClean="0"/>
              <a:pPr>
                <a:defRPr/>
              </a:pPr>
              <a:t>56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indent="-219075">
              <a:buFontTx/>
              <a:buAutoNum type="arabicPeriod" startAt="7"/>
            </a:pPr>
            <a:r>
              <a:rPr lang="en-US" altLang="en-US" b="0" dirty="0" smtClean="0"/>
              <a:t>Attainment of soft-skills/business skills was a very important criteria that was discussed by our staff and by the CTE advisory council.  It is suggested that this particular criteria could be met in one of three ways:  (a) Active participation in a Career and Technical Student Organization such as FFA, FBLA, </a:t>
            </a:r>
            <a:r>
              <a:rPr lang="en-US" altLang="en-US" b="0" dirty="0" err="1" smtClean="0"/>
              <a:t>SkillsUSA</a:t>
            </a:r>
            <a:r>
              <a:rPr lang="en-US" altLang="en-US" b="0" dirty="0" smtClean="0"/>
              <a:t> during the junior or senior year; (b) score at proficient or advanced level on a district-developed or adopted soft-skill/ethics assessment during the junior and/or senior year; or (c) three or  more letters of recommendation, from at least three different business or industry employers or other individuals who have knowledge of the student and can assure that the student has a high level of soft-skill efficacy and is career ready.  Letters may not be from a relative or student.</a:t>
            </a:r>
          </a:p>
          <a:p>
            <a:pPr marL="219075" indent="-219075">
              <a:buFontTx/>
              <a:buAutoNum type="arabicPeriod" startAt="7"/>
            </a:pPr>
            <a:r>
              <a:rPr lang="en-US" altLang="en-US" b="0" dirty="0" smtClean="0"/>
              <a:t>And finally, the student achieves a score at or above the state standard on any department-approved measure(s) of college and career readiness, for example, the ACT, SAT, ACT-</a:t>
            </a:r>
            <a:r>
              <a:rPr lang="en-US" altLang="en-US" b="0" dirty="0" err="1" smtClean="0"/>
              <a:t>WorkKeys</a:t>
            </a:r>
            <a:r>
              <a:rPr lang="en-US" altLang="en-US" b="0" dirty="0" smtClean="0"/>
              <a:t>, or the Armed Services Vocational Aptitude Battery as determined in the most current MSIP performance standards. </a:t>
            </a:r>
          </a:p>
        </p:txBody>
      </p:sp>
      <p:sp>
        <p:nvSpPr>
          <p:cNvPr id="4" name="Slide Number Placeholder 3"/>
          <p:cNvSpPr>
            <a:spLocks noGrp="1"/>
          </p:cNvSpPr>
          <p:nvPr>
            <p:ph type="sldNum" sz="quarter" idx="5"/>
          </p:nvPr>
        </p:nvSpPr>
        <p:spPr/>
        <p:txBody>
          <a:bodyPr/>
          <a:lstStyle/>
          <a:p>
            <a:pPr>
              <a:defRPr/>
            </a:pPr>
            <a:fld id="{AFF87675-4839-4C13-A5EF-F2CF70C2416E}" type="slidenum">
              <a:rPr lang="en-US" smtClean="0"/>
              <a:pPr>
                <a:defRPr/>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FCE99DEA-38B1-4676-9D37-AB5B12832B3A}" type="datetime1">
              <a:rPr lang="en-US"/>
              <a:pPr>
                <a:defRPr/>
              </a:pPr>
              <a:t>10/3/2017</a:t>
            </a:fld>
            <a:endParaRPr lang="en-US"/>
          </a:p>
        </p:txBody>
      </p:sp>
      <p:sp>
        <p:nvSpPr>
          <p:cNvPr id="10" name="Slide Number Placeholder 28"/>
          <p:cNvSpPr>
            <a:spLocks noGrp="1"/>
          </p:cNvSpPr>
          <p:nvPr>
            <p:ph type="sldNum" sz="quarter" idx="11"/>
          </p:nvPr>
        </p:nvSpPr>
        <p:spPr>
          <a:xfrm>
            <a:off x="8001000" y="228600"/>
            <a:ext cx="838200" cy="381000"/>
          </a:xfrm>
        </p:spPr>
        <p:txBody>
          <a:bodyPr/>
          <a:lstStyle>
            <a:lvl1pPr>
              <a:defRPr>
                <a:solidFill>
                  <a:schemeClr val="tx2"/>
                </a:solidFill>
              </a:defRPr>
            </a:lvl1pPr>
          </a:lstStyle>
          <a:p>
            <a:pPr>
              <a:defRPr/>
            </a:pPr>
            <a:fld id="{AFF7F66D-CF39-444B-83A5-CA2066CAD2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p:txBody>
          <a:bodyPr/>
          <a:lstStyle>
            <a:lvl1pPr>
              <a:defRPr/>
            </a:lvl1pPr>
          </a:lstStyle>
          <a:p>
            <a:pPr>
              <a:defRPr/>
            </a:pPr>
            <a:fld id="{925343DE-C0AD-469D-80D5-4D462E1A2FF1}"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304800" y="5562600"/>
            <a:ext cx="252413" cy="99695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rgbClr val="00337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rgbClr val="3D9833"/>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12"/>
          </p:nvPr>
        </p:nvSpPr>
        <p:spPr>
          <a:xfrm rot="5400000">
            <a:off x="6011863" y="144462"/>
            <a:ext cx="533400" cy="244475"/>
          </a:xfrm>
        </p:spPr>
        <p:txBody>
          <a:bodyPr/>
          <a:lstStyle>
            <a:lvl1pPr>
              <a:defRPr/>
            </a:lvl1pPr>
          </a:lstStyle>
          <a:p>
            <a:pPr>
              <a:defRPr/>
            </a:pPr>
            <a:fld id="{B08C6598-4225-4F20-BB88-04F1F7308638}" type="slidenum">
              <a:rPr lang="en-US"/>
              <a:pPr>
                <a:defRPr/>
              </a:pPr>
              <a:t>‹#›</a:t>
            </a:fld>
            <a:endParaRPr lang="en-US" dirty="0"/>
          </a:p>
        </p:txBody>
      </p:sp>
      <p:pic>
        <p:nvPicPr>
          <p:cNvPr id="10" name="Picture 5" descr="torch-color.png"/>
          <p:cNvPicPr>
            <a:picLocks noChangeAspect="1"/>
          </p:cNvPicPr>
          <p:nvPr userDrawn="1"/>
        </p:nvPicPr>
        <p:blipFill>
          <a:blip r:embed="rId2" cstate="print"/>
          <a:srcRect/>
          <a:stretch>
            <a:fillRect/>
          </a:stretch>
        </p:blipFill>
        <p:spPr bwMode="auto">
          <a:xfrm>
            <a:off x="228600" y="5638800"/>
            <a:ext cx="252413" cy="996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8" y="1600200"/>
            <a:ext cx="8153400" cy="4648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0" y="1279525"/>
            <a:ext cx="533400" cy="244475"/>
          </a:xfrm>
        </p:spPr>
        <p:txBody>
          <a:bodyPr/>
          <a:lstStyle>
            <a:lvl1pPr>
              <a:defRPr>
                <a:solidFill>
                  <a:srgbClr val="FFFFFF"/>
                </a:solidFill>
              </a:defRPr>
            </a:lvl1pPr>
          </a:lstStyle>
          <a:p>
            <a:pPr>
              <a:defRPr/>
            </a:pPr>
            <a:fld id="{62A93B84-147C-46E0-9E88-71D06A51F1DA}"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0CCD4FB9-882A-471A-85B9-D8AF75D2CB3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1"/>
          </p:nvPr>
        </p:nvSpPr>
        <p:spPr>
          <a:xfrm>
            <a:off x="0" y="1279525"/>
            <a:ext cx="533400" cy="244475"/>
          </a:xfrm>
        </p:spPr>
        <p:txBody>
          <a:bodyPr rtlCol="0"/>
          <a:lstStyle>
            <a:lvl1pPr>
              <a:defRPr/>
            </a:lvl1pPr>
          </a:lstStyle>
          <a:p>
            <a:pPr>
              <a:defRPr/>
            </a:pPr>
            <a:fld id="{4A70D081-B734-437D-B075-D0AD319F9713}" type="slidenum">
              <a:rPr lang="en-US"/>
              <a:pPr>
                <a:defRPr/>
              </a:pPr>
              <a:t>‹#›</a:t>
            </a:fld>
            <a:endParaRPr lang="en-US"/>
          </a:p>
        </p:txBody>
      </p:sp>
      <p:pic>
        <p:nvPicPr>
          <p:cNvPr id="8"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0" y="1752600"/>
            <a:ext cx="3886200" cy="64008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1"/>
          </p:nvPr>
        </p:nvSpPr>
        <p:spPr/>
        <p:txBody>
          <a:bodyPr rtlCol="0"/>
          <a:lstStyle>
            <a:lvl1pPr>
              <a:defRPr/>
            </a:lvl1pPr>
          </a:lstStyle>
          <a:p>
            <a:pPr>
              <a:defRPr/>
            </a:pPr>
            <a:fld id="{1B20F916-0734-4044-945B-DEB71D3BBD46}" type="slidenum">
              <a:rPr lang="en-US"/>
              <a:pPr>
                <a:defRPr/>
              </a:pPr>
              <a:t>‹#›</a:t>
            </a:fld>
            <a:endParaRPr lang="en-US"/>
          </a:p>
        </p:txBody>
      </p:sp>
      <p:pic>
        <p:nvPicPr>
          <p:cNvPr id="10"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p:cNvPicPr>
            <a:picLocks noChangeAspect="1"/>
          </p:cNvPicPr>
          <p:nvPr userDrawn="1"/>
        </p:nvPicPr>
        <p:blipFill>
          <a:blip r:embed="rId2" cstate="print"/>
          <a:srcRect/>
          <a:stretch>
            <a:fillRect/>
          </a:stretch>
        </p:blipFill>
        <p:spPr bwMode="auto">
          <a:xfrm>
            <a:off x="304800" y="5181600"/>
            <a:ext cx="365125" cy="1439863"/>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6" name="Slide Number Placeholder 4"/>
          <p:cNvSpPr>
            <a:spLocks noGrp="1"/>
          </p:cNvSpPr>
          <p:nvPr>
            <p:ph type="sldNum" sz="quarter" idx="12"/>
          </p:nvPr>
        </p:nvSpPr>
        <p:spPr>
          <a:xfrm>
            <a:off x="0" y="1279525"/>
            <a:ext cx="533400" cy="244475"/>
          </a:xfrm>
        </p:spPr>
        <p:txBody>
          <a:bodyPr/>
          <a:lstStyle>
            <a:lvl1pPr>
              <a:defRPr>
                <a:solidFill>
                  <a:srgbClr val="FFFFFF"/>
                </a:solidFill>
              </a:defRPr>
            </a:lvl1pPr>
          </a:lstStyle>
          <a:p>
            <a:pPr>
              <a:defRPr/>
            </a:pPr>
            <a:fld id="{843789BD-BDD3-49C4-B2AC-53BA04AF2CC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F1D6E79F-0BF7-49E1-AB3C-3499EB6941AC}" type="slidenum">
              <a:rPr lang="en-US"/>
              <a:pPr>
                <a:defRPr/>
              </a:pPr>
              <a:t>‹#›</a:t>
            </a:fld>
            <a:endParaRPr lang="en-US"/>
          </a:p>
        </p:txBody>
      </p:sp>
      <p:pic>
        <p:nvPicPr>
          <p:cNvPr id="5"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B21F167-8671-46D1-9A4C-88958819D665}" type="slidenum">
              <a:rPr lang="en-US"/>
              <a:pPr>
                <a:defRPr/>
              </a:pPr>
              <a:t>‹#›</a:t>
            </a:fld>
            <a:endParaRPr lang="en-US" dirty="0"/>
          </a:p>
        </p:txBody>
      </p:sp>
      <p:pic>
        <p:nvPicPr>
          <p:cNvPr id="8" name="Picture 5" descr="torch-color.png"/>
          <p:cNvPicPr>
            <a:picLocks noChangeAspect="1"/>
          </p:cNvPicPr>
          <p:nvPr userDrawn="1"/>
        </p:nvPicPr>
        <p:blipFill>
          <a:blip r:embed="rId2" cstate="print"/>
          <a:srcRect/>
          <a:stretch>
            <a:fillRect/>
          </a:stretch>
        </p:blipFill>
        <p:spPr bwMode="auto">
          <a:xfrm>
            <a:off x="8382000" y="5562600"/>
            <a:ext cx="252413" cy="99695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4568952"/>
          </a:xfrm>
          <a:no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262C298D-D6E0-4EB3-A8F0-364DEEBB5431}" type="slidenum">
              <a:rPr lang="en-US"/>
              <a:pPr>
                <a:defRPr/>
              </a:pPr>
              <a:t>‹#›</a:t>
            </a:fld>
            <a:endParaRPr lang="en-US"/>
          </a:p>
        </p:txBody>
      </p:sp>
      <p:pic>
        <p:nvPicPr>
          <p:cNvPr id="12" name="Picture 5" descr="torch-color.png"/>
          <p:cNvPicPr>
            <a:picLocks noChangeAspect="1"/>
          </p:cNvPicPr>
          <p:nvPr userDrawn="1"/>
        </p:nvPicPr>
        <p:blipFill>
          <a:blip r:embed="rId2" cstate="print"/>
          <a:srcRect/>
          <a:stretch>
            <a:fillRect/>
          </a:stretch>
        </p:blipFill>
        <p:spPr bwMode="auto">
          <a:xfrm>
            <a:off x="609600" y="5638800"/>
            <a:ext cx="252413" cy="9969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87B94901-40CE-426D-AB86-A48AE61D1276}" type="datetime1">
              <a:rPr lang="en-US"/>
              <a:pPr>
                <a:defRPr/>
              </a:pPr>
              <a:t>10/3/2017</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066800"/>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BAD49D6-E43B-49FD-AADA-67F41D49F0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63" r:id="rId8"/>
    <p:sldLayoutId id="2147484172" r:id="rId9"/>
    <p:sldLayoutId id="2147484164" r:id="rId10"/>
    <p:sldLayoutId id="2147484173" r:id="rId11"/>
  </p:sldLayoutIdLst>
  <p:hf hdr="0" ft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ese.mo.gov/college-career-readiness/career-education/career-and-technical-education-certificat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209800" y="609600"/>
            <a:ext cx="6705600" cy="1828800"/>
          </a:xfrm>
        </p:spPr>
        <p:txBody>
          <a:bodyPr/>
          <a:lstStyle/>
          <a:p>
            <a:pPr algn="ctr">
              <a:defRPr/>
            </a:pPr>
            <a:r>
              <a:rPr lang="en-US" sz="3600" b="1" dirty="0" smtClean="0">
                <a:solidFill>
                  <a:srgbClr val="F9EEAD"/>
                </a:solidFill>
                <a:latin typeface="Cambria" pitchFamily="18" charset="0"/>
              </a:rPr>
              <a:t>CTE Regional Meetings</a:t>
            </a:r>
          </a:p>
        </p:txBody>
      </p:sp>
      <p:sp>
        <p:nvSpPr>
          <p:cNvPr id="11267" name="Subtitle 4"/>
          <p:cNvSpPr>
            <a:spLocks noGrp="1"/>
          </p:cNvSpPr>
          <p:nvPr>
            <p:ph type="subTitle" idx="1"/>
          </p:nvPr>
        </p:nvSpPr>
        <p:spPr/>
        <p:txBody>
          <a:bodyPr>
            <a:normAutofit lnSpcReduction="10000"/>
          </a:bodyPr>
          <a:lstStyle/>
          <a:p>
            <a:pPr>
              <a:lnSpc>
                <a:spcPct val="80000"/>
              </a:lnSpc>
              <a:defRPr/>
            </a:pPr>
            <a:r>
              <a:rPr lang="en-US" dirty="0" smtClean="0"/>
              <a:t>Missouri Department</a:t>
            </a:r>
            <a:br>
              <a:rPr lang="en-US" dirty="0" smtClean="0"/>
            </a:br>
            <a:r>
              <a:rPr lang="en-US" dirty="0" smtClean="0"/>
              <a:t>of Elementary and Secondary Education</a:t>
            </a:r>
          </a:p>
        </p:txBody>
      </p:sp>
      <p:pic>
        <p:nvPicPr>
          <p:cNvPr id="19460" name="Picture 6" descr="torch-color.png"/>
          <p:cNvPicPr>
            <a:picLocks noChangeAspect="1"/>
          </p:cNvPicPr>
          <p:nvPr/>
        </p:nvPicPr>
        <p:blipFill>
          <a:blip r:embed="rId3" cstate="print"/>
          <a:srcRect/>
          <a:stretch>
            <a:fillRect/>
          </a:stretch>
        </p:blipFill>
        <p:spPr bwMode="auto">
          <a:xfrm>
            <a:off x="457200" y="533400"/>
            <a:ext cx="1295400" cy="5108575"/>
          </a:xfrm>
          <a:prstGeom prst="rect">
            <a:avLst/>
          </a:prstGeom>
          <a:noFill/>
          <a:ln w="9525">
            <a:noFill/>
            <a:miter lim="800000"/>
            <a:headEnd/>
            <a:tailEnd/>
          </a:ln>
        </p:spPr>
      </p:pic>
      <p:sp>
        <p:nvSpPr>
          <p:cNvPr id="19462" name="TextBox 8"/>
          <p:cNvSpPr txBox="1">
            <a:spLocks noChangeArrowheads="1"/>
          </p:cNvSpPr>
          <p:nvPr/>
        </p:nvSpPr>
        <p:spPr bwMode="auto">
          <a:xfrm>
            <a:off x="1981200" y="3352800"/>
            <a:ext cx="7162800" cy="584775"/>
          </a:xfrm>
          <a:prstGeom prst="rect">
            <a:avLst/>
          </a:prstGeom>
          <a:noFill/>
          <a:ln w="9525">
            <a:noFill/>
            <a:miter lim="800000"/>
            <a:headEnd/>
            <a:tailEnd/>
          </a:ln>
        </p:spPr>
        <p:txBody>
          <a:bodyPr>
            <a:spAutoFit/>
          </a:bodyPr>
          <a:lstStyle/>
          <a:p>
            <a:pPr algn="ctr"/>
            <a:r>
              <a:rPr lang="en-US" sz="3200" b="1" i="1" dirty="0" smtClean="0"/>
              <a:t>September 2017</a:t>
            </a:r>
            <a:endParaRPr lang="en-US" sz="3200" b="1"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CTE Funding</a:t>
            </a:r>
            <a:endParaRPr lang="en-US" sz="4800" dirty="0"/>
          </a:p>
        </p:txBody>
      </p:sp>
      <p:sp>
        <p:nvSpPr>
          <p:cNvPr id="3" name="Content Placeholder 2"/>
          <p:cNvSpPr>
            <a:spLocks noGrp="1"/>
          </p:cNvSpPr>
          <p:nvPr>
            <p:ph sz="quarter" idx="1"/>
          </p:nvPr>
        </p:nvSpPr>
        <p:spPr/>
        <p:txBody>
          <a:bodyPr/>
          <a:lstStyle/>
          <a:p>
            <a:r>
              <a:rPr lang="en-US" dirty="0" smtClean="0"/>
              <a:t>Facilitated by Central Comprehensive Center, College and Career Readiness and Success Center, and Center on Innovation in Learning in conjunction with staff from OCCR.</a:t>
            </a:r>
          </a:p>
          <a:p>
            <a:r>
              <a:rPr lang="en-US" dirty="0" smtClean="0"/>
              <a:t>Seven meetings held over a 10-month time frame (6 face-to-face and 1 webinar)</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10</a:t>
            </a:fld>
            <a:endParaRPr lang="en-US" dirty="0"/>
          </a:p>
        </p:txBody>
      </p:sp>
    </p:spTree>
    <p:extLst>
      <p:ext uri="{BB962C8B-B14F-4D97-AF65-F5344CB8AC3E}">
        <p14:creationId xmlns:p14="http://schemas.microsoft.com/office/powerpoint/2010/main" val="2427136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CTE Funding</a:t>
            </a:r>
            <a:endParaRPr lang="en-US" sz="4800" dirty="0"/>
          </a:p>
        </p:txBody>
      </p:sp>
      <p:sp>
        <p:nvSpPr>
          <p:cNvPr id="3" name="Content Placeholder 2"/>
          <p:cNvSpPr>
            <a:spLocks noGrp="1"/>
          </p:cNvSpPr>
          <p:nvPr>
            <p:ph sz="quarter" idx="1"/>
          </p:nvPr>
        </p:nvSpPr>
        <p:spPr/>
        <p:txBody>
          <a:bodyPr/>
          <a:lstStyle/>
          <a:p>
            <a:r>
              <a:rPr lang="en-US" dirty="0" smtClean="0"/>
              <a:t>New Funding Strategies</a:t>
            </a:r>
          </a:p>
          <a:p>
            <a:pPr lvl="1"/>
            <a:r>
              <a:rPr lang="en-US" dirty="0"/>
              <a:t>Comprehensive High Schools</a:t>
            </a:r>
          </a:p>
          <a:p>
            <a:pPr lvl="1"/>
            <a:r>
              <a:rPr lang="en-US" dirty="0"/>
              <a:t>Area Career Centers</a:t>
            </a:r>
          </a:p>
          <a:p>
            <a:pPr lvl="1"/>
            <a:r>
              <a:rPr lang="en-US" dirty="0"/>
              <a:t>Postsecondary</a:t>
            </a:r>
          </a:p>
          <a:p>
            <a:pPr lvl="1"/>
            <a:r>
              <a:rPr lang="en-US" dirty="0"/>
              <a:t>Adult</a:t>
            </a:r>
          </a:p>
          <a:p>
            <a:r>
              <a:rPr lang="en-US" dirty="0" smtClean="0"/>
              <a:t>Use </a:t>
            </a:r>
            <a:r>
              <a:rPr lang="en-US" i="1" dirty="0" smtClean="0"/>
              <a:t>Common Criteria and Quality Indicators </a:t>
            </a:r>
            <a:r>
              <a:rPr lang="en-US" dirty="0" smtClean="0"/>
              <a:t>as basis for funding eligibility (Phase in)</a:t>
            </a:r>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11</a:t>
            </a:fld>
            <a:endParaRPr lang="en-US" dirty="0"/>
          </a:p>
        </p:txBody>
      </p:sp>
    </p:spTree>
    <p:extLst>
      <p:ext uri="{BB962C8B-B14F-4D97-AF65-F5344CB8AC3E}">
        <p14:creationId xmlns:p14="http://schemas.microsoft.com/office/powerpoint/2010/main" val="211771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Area Career Centers</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852923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Career Centers (ACCs)</a:t>
            </a:r>
            <a:endParaRPr lang="en-US" dirty="0"/>
          </a:p>
        </p:txBody>
      </p:sp>
      <p:sp>
        <p:nvSpPr>
          <p:cNvPr id="3" name="Content Placeholder 2"/>
          <p:cNvSpPr>
            <a:spLocks noGrp="1"/>
          </p:cNvSpPr>
          <p:nvPr>
            <p:ph sz="quarter" idx="1"/>
          </p:nvPr>
        </p:nvSpPr>
        <p:spPr>
          <a:xfrm>
            <a:off x="612648" y="1600200"/>
            <a:ext cx="8153400" cy="4800600"/>
          </a:xfrm>
        </p:spPr>
        <p:txBody>
          <a:bodyPr/>
          <a:lstStyle/>
          <a:p>
            <a:pPr marL="0" lvl="0" indent="0">
              <a:buNone/>
            </a:pPr>
            <a:r>
              <a:rPr lang="en-US" sz="2200" dirty="0"/>
              <a:t>ACCs will receive </a:t>
            </a:r>
            <a:r>
              <a:rPr lang="en-US" sz="2200" dirty="0" smtClean="0"/>
              <a:t>base funding </a:t>
            </a:r>
            <a:r>
              <a:rPr lang="en-US" sz="2200" dirty="0"/>
              <a:t>to assist with the costs of implementing career and technical education programs.  Funding can be used as follows:</a:t>
            </a:r>
          </a:p>
          <a:p>
            <a:pPr lvl="1"/>
            <a:r>
              <a:rPr lang="en-US" sz="2200" dirty="0"/>
              <a:t>Offset salary of CTE teachers, </a:t>
            </a:r>
            <a:r>
              <a:rPr lang="en-US" sz="2200" dirty="0" smtClean="0"/>
              <a:t>CTE counselors </a:t>
            </a:r>
            <a:r>
              <a:rPr lang="en-US" sz="2200" dirty="0"/>
              <a:t>and CTE administrators</a:t>
            </a:r>
          </a:p>
          <a:p>
            <a:pPr lvl="1"/>
            <a:r>
              <a:rPr lang="en-US" sz="2200" dirty="0"/>
              <a:t>Equipment purchases – cannot be used as match for other state </a:t>
            </a:r>
            <a:r>
              <a:rPr lang="en-US" sz="2200" dirty="0" smtClean="0"/>
              <a:t>CTE </a:t>
            </a:r>
            <a:r>
              <a:rPr lang="en-US" sz="2200" dirty="0"/>
              <a:t>programs, </a:t>
            </a:r>
            <a:r>
              <a:rPr lang="en-US" sz="2200" dirty="0" err="1"/>
              <a:t>ie</a:t>
            </a:r>
            <a:r>
              <a:rPr lang="en-US" sz="2200" dirty="0"/>
              <a:t>. 50/50 Equipment and Resource Grants, Vocational-Technical Enhancement Grants, </a:t>
            </a:r>
            <a:r>
              <a:rPr lang="en-US" sz="2200" dirty="0" smtClean="0"/>
              <a:t>etc</a:t>
            </a:r>
            <a:r>
              <a:rPr lang="en-US" sz="2200" dirty="0"/>
              <a:t>.</a:t>
            </a:r>
          </a:p>
          <a:p>
            <a:pPr lvl="1"/>
            <a:r>
              <a:rPr lang="en-US" sz="2200" dirty="0"/>
              <a:t>Supplies </a:t>
            </a:r>
          </a:p>
          <a:p>
            <a:pPr lvl="1"/>
            <a:r>
              <a:rPr lang="en-US" sz="2200" dirty="0"/>
              <a:t>Professional Development </a:t>
            </a:r>
          </a:p>
          <a:p>
            <a:pPr lvl="1"/>
            <a:r>
              <a:rPr lang="en-US" sz="2200" dirty="0"/>
              <a:t>Other expenditures that the district deems appropriate to support CTE programs (See State CTE </a:t>
            </a:r>
            <a:r>
              <a:rPr lang="en-US" sz="2200" dirty="0" smtClean="0"/>
              <a:t>Grant – List of Allowable and Unallowable Costs)</a:t>
            </a:r>
            <a:endParaRPr lang="en-US" sz="2200" dirty="0"/>
          </a:p>
          <a:p>
            <a:pPr lvl="1"/>
            <a:endParaRPr lang="en-US" sz="2200" dirty="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13</a:t>
            </a:fld>
            <a:endParaRPr lang="en-US" dirty="0"/>
          </a:p>
        </p:txBody>
      </p:sp>
    </p:spTree>
    <p:extLst>
      <p:ext uri="{BB962C8B-B14F-4D97-AF65-F5344CB8AC3E}">
        <p14:creationId xmlns:p14="http://schemas.microsoft.com/office/powerpoint/2010/main" val="1264605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 Funding</a:t>
            </a:r>
            <a:endParaRPr lang="en-US" dirty="0"/>
          </a:p>
        </p:txBody>
      </p:sp>
      <p:sp>
        <p:nvSpPr>
          <p:cNvPr id="3" name="Content Placeholder 2"/>
          <p:cNvSpPr>
            <a:spLocks noGrp="1"/>
          </p:cNvSpPr>
          <p:nvPr>
            <p:ph sz="quarter" idx="1"/>
          </p:nvPr>
        </p:nvSpPr>
        <p:spPr/>
        <p:txBody>
          <a:bodyPr/>
          <a:lstStyle/>
          <a:p>
            <a:pPr marL="0" lvl="0" indent="0">
              <a:buNone/>
            </a:pPr>
            <a:r>
              <a:rPr lang="en-US" sz="3200" dirty="0" smtClean="0"/>
              <a:t>Three Components:</a:t>
            </a:r>
          </a:p>
          <a:p>
            <a:pPr marL="0" lvl="0" indent="0">
              <a:buNone/>
            </a:pPr>
            <a:r>
              <a:rPr lang="en-US" sz="3200" dirty="0" smtClean="0"/>
              <a:t>1.	Core Support</a:t>
            </a:r>
          </a:p>
          <a:p>
            <a:pPr marL="0" lvl="0" indent="0">
              <a:buNone/>
            </a:pPr>
            <a:r>
              <a:rPr lang="en-US" sz="3200" dirty="0" smtClean="0"/>
              <a:t>2.	Career Ed Time Devoted (CTD)</a:t>
            </a:r>
          </a:p>
          <a:p>
            <a:pPr marL="0" lvl="0" indent="0">
              <a:buNone/>
            </a:pPr>
            <a:r>
              <a:rPr lang="en-US" sz="3200" dirty="0" smtClean="0"/>
              <a:t>3.	Student Credits Earned</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14</a:t>
            </a:fld>
            <a:endParaRPr lang="en-US" dirty="0"/>
          </a:p>
        </p:txBody>
      </p:sp>
    </p:spTree>
    <p:extLst>
      <p:ext uri="{BB962C8B-B14F-4D97-AF65-F5344CB8AC3E}">
        <p14:creationId xmlns:p14="http://schemas.microsoft.com/office/powerpoint/2010/main" val="1773185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pPr algn="ctr"/>
            <a:r>
              <a:rPr lang="en-US" dirty="0" smtClean="0"/>
              <a:t>Core Support</a:t>
            </a:r>
            <a:endParaRPr lang="en-US" dirty="0"/>
          </a:p>
        </p:txBody>
      </p:sp>
      <p:sp>
        <p:nvSpPr>
          <p:cNvPr id="3" name="Content Placeholder 2"/>
          <p:cNvSpPr>
            <a:spLocks noGrp="1"/>
          </p:cNvSpPr>
          <p:nvPr>
            <p:ph sz="quarter" idx="1"/>
          </p:nvPr>
        </p:nvSpPr>
        <p:spPr/>
        <p:txBody>
          <a:bodyPr/>
          <a:lstStyle/>
          <a:p>
            <a:r>
              <a:rPr lang="en-US" dirty="0" smtClean="0"/>
              <a:t>Each Area Career Center will receive core support of $75,000.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15</a:t>
            </a:fld>
            <a:endParaRPr lang="en-US" dirty="0"/>
          </a:p>
        </p:txBody>
      </p:sp>
    </p:spTree>
    <p:extLst>
      <p:ext uri="{BB962C8B-B14F-4D97-AF65-F5344CB8AC3E}">
        <p14:creationId xmlns:p14="http://schemas.microsoft.com/office/powerpoint/2010/main" val="3490911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Career Ed Time Devoted (CTD)</a:t>
            </a:r>
            <a:endParaRPr lang="en-US" dirty="0"/>
          </a:p>
        </p:txBody>
      </p:sp>
      <p:sp>
        <p:nvSpPr>
          <p:cNvPr id="3" name="Content Placeholder 2"/>
          <p:cNvSpPr>
            <a:spLocks noGrp="1"/>
          </p:cNvSpPr>
          <p:nvPr>
            <p:ph sz="quarter" idx="1"/>
          </p:nvPr>
        </p:nvSpPr>
        <p:spPr/>
        <p:txBody>
          <a:bodyPr/>
          <a:lstStyle/>
          <a:p>
            <a:pPr lvl="0"/>
            <a:r>
              <a:rPr lang="en-US" dirty="0"/>
              <a:t>The Department will use the October Cycle in Core Data—Educator (Screen 18) and Course &amp; Assignment (Screen 20) to obtain the educator FTE and CTD data.</a:t>
            </a:r>
          </a:p>
          <a:p>
            <a:pPr lvl="0"/>
            <a:r>
              <a:rPr lang="en-US" dirty="0"/>
              <a:t>The Department will total the FTE and CTD for educators at each LEA who are properly certificated and teaching DESE approved CTE programs.</a:t>
            </a:r>
          </a:p>
          <a:p>
            <a:pPr lvl="0"/>
            <a:r>
              <a:rPr lang="en-US" dirty="0"/>
              <a:t>The Department will multiply the total CTD for each LEA by $2,500.</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16</a:t>
            </a:fld>
            <a:endParaRPr lang="en-US" dirty="0"/>
          </a:p>
        </p:txBody>
      </p:sp>
    </p:spTree>
    <p:extLst>
      <p:ext uri="{BB962C8B-B14F-4D97-AF65-F5344CB8AC3E}">
        <p14:creationId xmlns:p14="http://schemas.microsoft.com/office/powerpoint/2010/main" val="1769430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Credits Earned</a:t>
            </a:r>
            <a:endParaRPr lang="en-US" dirty="0"/>
          </a:p>
        </p:txBody>
      </p:sp>
      <p:sp>
        <p:nvSpPr>
          <p:cNvPr id="3" name="Content Placeholder 2"/>
          <p:cNvSpPr>
            <a:spLocks noGrp="1"/>
          </p:cNvSpPr>
          <p:nvPr>
            <p:ph sz="quarter" idx="1"/>
          </p:nvPr>
        </p:nvSpPr>
        <p:spPr/>
        <p:txBody>
          <a:bodyPr/>
          <a:lstStyle/>
          <a:p>
            <a:pPr lvl="0"/>
            <a:r>
              <a:rPr lang="en-US" sz="2400" dirty="0"/>
              <a:t>The Department will use the June Student Course Completion file in MOSIS to obtain the credits earned data.</a:t>
            </a:r>
          </a:p>
          <a:p>
            <a:pPr lvl="0"/>
            <a:r>
              <a:rPr lang="en-US" sz="2400" dirty="0"/>
              <a:t>The Department will total the number of credits earned for each LEA (credits will be capped at 1,750).</a:t>
            </a:r>
          </a:p>
          <a:p>
            <a:pPr lvl="0"/>
            <a:r>
              <a:rPr lang="en-US" sz="2400" dirty="0"/>
              <a:t>The Department will then divide the LEA’s number of credits earned by the </a:t>
            </a:r>
            <a:r>
              <a:rPr lang="en-US" sz="2400" dirty="0" smtClean="0"/>
              <a:t>state-wide </a:t>
            </a:r>
            <a:r>
              <a:rPr lang="en-US" sz="2400" dirty="0"/>
              <a:t>total of credits earned in order to calculate a credits earned percentage.</a:t>
            </a:r>
          </a:p>
          <a:p>
            <a:pPr lvl="0"/>
            <a:r>
              <a:rPr lang="en-US" sz="2400" dirty="0"/>
              <a:t>The Department will multiply the credits earned percentage for each LEA by the total funds available for CTE Base Funding.</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17</a:t>
            </a:fld>
            <a:endParaRPr lang="en-US" dirty="0"/>
          </a:p>
        </p:txBody>
      </p:sp>
    </p:spTree>
    <p:extLst>
      <p:ext uri="{BB962C8B-B14F-4D97-AF65-F5344CB8AC3E}">
        <p14:creationId xmlns:p14="http://schemas.microsoft.com/office/powerpoint/2010/main" val="333124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Rationale</a:t>
            </a:r>
            <a:endParaRPr lang="en-US" dirty="0"/>
          </a:p>
        </p:txBody>
      </p:sp>
      <p:sp>
        <p:nvSpPr>
          <p:cNvPr id="3" name="Content Placeholder 2"/>
          <p:cNvSpPr>
            <a:spLocks noGrp="1"/>
          </p:cNvSpPr>
          <p:nvPr>
            <p:ph sz="quarter" idx="1"/>
          </p:nvPr>
        </p:nvSpPr>
        <p:spPr/>
        <p:txBody>
          <a:bodyPr/>
          <a:lstStyle/>
          <a:p>
            <a:r>
              <a:rPr lang="en-US" sz="2600" dirty="0" smtClean="0"/>
              <a:t>Core support funding is the same for all </a:t>
            </a:r>
            <a:r>
              <a:rPr lang="en-US" sz="2600" dirty="0"/>
              <a:t>57 area career centers.  </a:t>
            </a:r>
            <a:endParaRPr lang="en-US" sz="2600" dirty="0" smtClean="0"/>
          </a:p>
          <a:p>
            <a:r>
              <a:rPr lang="en-US" sz="2600" dirty="0" smtClean="0"/>
              <a:t>Provides </a:t>
            </a:r>
            <a:r>
              <a:rPr lang="en-US" sz="2600" dirty="0"/>
              <a:t>support for teachers, which is consistent with the funding for comprehensive high schools.  </a:t>
            </a:r>
            <a:endParaRPr lang="en-US" sz="2600" dirty="0" smtClean="0"/>
          </a:p>
          <a:p>
            <a:r>
              <a:rPr lang="en-US" sz="2600" dirty="0" smtClean="0"/>
              <a:t>Provides </a:t>
            </a:r>
            <a:r>
              <a:rPr lang="en-US" sz="2600" dirty="0"/>
              <a:t>additional support through CTE credits earned that rewards area career centers for students served and courses offered. </a:t>
            </a:r>
            <a:endParaRPr lang="en-US" sz="2600" dirty="0" smtClean="0"/>
          </a:p>
          <a:p>
            <a:r>
              <a:rPr lang="en-US" sz="2600" dirty="0" smtClean="0"/>
              <a:t>Keeps area </a:t>
            </a:r>
            <a:r>
              <a:rPr lang="en-US" sz="2600" dirty="0"/>
              <a:t>career centers operating at or near their current level of state </a:t>
            </a:r>
            <a:r>
              <a:rPr lang="en-US" sz="2600" dirty="0" smtClean="0"/>
              <a:t>funding. </a:t>
            </a:r>
          </a:p>
          <a:p>
            <a:r>
              <a:rPr lang="en-US" sz="2600" dirty="0" smtClean="0"/>
              <a:t>Consistent </a:t>
            </a:r>
            <a:r>
              <a:rPr lang="en-US" sz="2600" dirty="0"/>
              <a:t>with current programming being offered.    </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18</a:t>
            </a:fld>
            <a:endParaRPr lang="en-US" dirty="0"/>
          </a:p>
        </p:txBody>
      </p:sp>
    </p:spTree>
    <p:extLst>
      <p:ext uri="{BB962C8B-B14F-4D97-AF65-F5344CB8AC3E}">
        <p14:creationId xmlns:p14="http://schemas.microsoft.com/office/powerpoint/2010/main" val="2333315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3-Year Phase In – </a:t>
            </a:r>
            <a:br>
              <a:rPr lang="en-US" sz="3600" dirty="0" smtClean="0"/>
            </a:br>
            <a:r>
              <a:rPr lang="en-US" sz="3600" dirty="0" smtClean="0"/>
              <a:t>Area Career Centers Only</a:t>
            </a:r>
            <a:endParaRPr lang="en-US" sz="3600" dirty="0"/>
          </a:p>
        </p:txBody>
      </p:sp>
      <p:sp>
        <p:nvSpPr>
          <p:cNvPr id="3" name="Content Placeholder 2"/>
          <p:cNvSpPr>
            <a:spLocks noGrp="1"/>
          </p:cNvSpPr>
          <p:nvPr>
            <p:ph sz="quarter" idx="1"/>
          </p:nvPr>
        </p:nvSpPr>
        <p:spPr/>
        <p:txBody>
          <a:bodyPr/>
          <a:lstStyle/>
          <a:p>
            <a:r>
              <a:rPr lang="en-US" dirty="0" smtClean="0"/>
              <a:t>3-year phase in will be based on 2016-2017 data</a:t>
            </a:r>
            <a:r>
              <a:rPr lang="en-US" dirty="0"/>
              <a:t> </a:t>
            </a:r>
            <a:r>
              <a:rPr lang="en-US" dirty="0" smtClean="0"/>
              <a:t>only.</a:t>
            </a:r>
          </a:p>
          <a:p>
            <a:pPr lvl="1"/>
            <a:r>
              <a:rPr lang="en-US" dirty="0" smtClean="0"/>
              <a:t>2018-19 – Gain/Loss – amount received is 1/3 of the difference between the new calculation and 2008 allocation</a:t>
            </a:r>
          </a:p>
          <a:p>
            <a:pPr lvl="1"/>
            <a:r>
              <a:rPr lang="en-US" dirty="0" smtClean="0"/>
              <a:t>2019-20 – Gain/Loss – amount received is 2/3 of the difference between the new calculation and 2008 allocation</a:t>
            </a:r>
          </a:p>
          <a:p>
            <a:pPr lvl="1"/>
            <a:r>
              <a:rPr lang="en-US" dirty="0" smtClean="0"/>
              <a:t>2020-21 – Gain/Loss – amount received is the 2016-17 calculation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19</a:t>
            </a:fld>
            <a:endParaRPr lang="en-US" dirty="0"/>
          </a:p>
        </p:txBody>
      </p:sp>
    </p:spTree>
    <p:extLst>
      <p:ext uri="{BB962C8B-B14F-4D97-AF65-F5344CB8AC3E}">
        <p14:creationId xmlns:p14="http://schemas.microsoft.com/office/powerpoint/2010/main" val="331673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Welcome and Overview</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438558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Comprehensive High Schools</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448060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Comprehensive High Schools (CHSs)</a:t>
            </a:r>
            <a:endParaRPr lang="en-US" dirty="0"/>
          </a:p>
        </p:txBody>
      </p:sp>
      <p:sp>
        <p:nvSpPr>
          <p:cNvPr id="3" name="Content Placeholder 2"/>
          <p:cNvSpPr>
            <a:spLocks noGrp="1"/>
          </p:cNvSpPr>
          <p:nvPr>
            <p:ph sz="quarter" idx="1"/>
          </p:nvPr>
        </p:nvSpPr>
        <p:spPr>
          <a:xfrm>
            <a:off x="612648" y="1600200"/>
            <a:ext cx="8153400" cy="4876800"/>
          </a:xfrm>
        </p:spPr>
        <p:txBody>
          <a:bodyPr/>
          <a:lstStyle/>
          <a:p>
            <a:pPr marL="0" lvl="0" indent="0">
              <a:buNone/>
            </a:pPr>
            <a:r>
              <a:rPr lang="en-US" sz="2200" dirty="0"/>
              <a:t>CHSs will receive </a:t>
            </a:r>
            <a:r>
              <a:rPr lang="en-US" sz="2200" dirty="0" smtClean="0"/>
              <a:t>base funding </a:t>
            </a:r>
            <a:r>
              <a:rPr lang="en-US" sz="2200" dirty="0"/>
              <a:t>to assist with the costs of implementing career and technical education programs.  Funding can be used as follows:</a:t>
            </a:r>
          </a:p>
          <a:p>
            <a:pPr lvl="1"/>
            <a:r>
              <a:rPr lang="en-US" sz="2200" dirty="0"/>
              <a:t>Offset salary of CTE teachers, </a:t>
            </a:r>
            <a:r>
              <a:rPr lang="en-US" sz="2200" dirty="0" smtClean="0"/>
              <a:t>CTE counselors </a:t>
            </a:r>
            <a:r>
              <a:rPr lang="en-US" sz="2200" dirty="0"/>
              <a:t>and CTE administrators</a:t>
            </a:r>
          </a:p>
          <a:p>
            <a:pPr lvl="1"/>
            <a:r>
              <a:rPr lang="en-US" sz="2200" dirty="0"/>
              <a:t>Equipment purchases – cannot be used as match for other state </a:t>
            </a:r>
            <a:r>
              <a:rPr lang="en-US" sz="2200" dirty="0" smtClean="0"/>
              <a:t>CTE </a:t>
            </a:r>
            <a:r>
              <a:rPr lang="en-US" sz="2200" dirty="0"/>
              <a:t>programs, </a:t>
            </a:r>
            <a:r>
              <a:rPr lang="en-US" sz="2200" dirty="0" err="1"/>
              <a:t>ie</a:t>
            </a:r>
            <a:r>
              <a:rPr lang="en-US" sz="2200" dirty="0"/>
              <a:t>. 50/50 Equipment and Resource Grants, Vocational-Technical Enhancement Grants, </a:t>
            </a:r>
            <a:r>
              <a:rPr lang="en-US" sz="2200" dirty="0" smtClean="0"/>
              <a:t>etc</a:t>
            </a:r>
            <a:r>
              <a:rPr lang="en-US" sz="2200" dirty="0"/>
              <a:t>.</a:t>
            </a:r>
          </a:p>
          <a:p>
            <a:pPr lvl="1"/>
            <a:r>
              <a:rPr lang="en-US" sz="2200" dirty="0"/>
              <a:t>Supplies </a:t>
            </a:r>
          </a:p>
          <a:p>
            <a:pPr lvl="1"/>
            <a:r>
              <a:rPr lang="en-US" sz="2200" dirty="0"/>
              <a:t>Professional Development</a:t>
            </a:r>
          </a:p>
          <a:p>
            <a:pPr lvl="1"/>
            <a:r>
              <a:rPr lang="en-US" sz="2200" dirty="0"/>
              <a:t>Other expenditures that the district deems appropriate to support CTE </a:t>
            </a:r>
            <a:r>
              <a:rPr lang="en-US" sz="2200" dirty="0" smtClean="0"/>
              <a:t>programs (See State CTE Grant – List of Allowable and Unallowable Costs)</a:t>
            </a:r>
            <a:endParaRPr lang="en-US" sz="2200" dirty="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21</a:t>
            </a:fld>
            <a:endParaRPr lang="en-US" dirty="0"/>
          </a:p>
        </p:txBody>
      </p:sp>
    </p:spTree>
    <p:extLst>
      <p:ext uri="{BB962C8B-B14F-4D97-AF65-F5344CB8AC3E}">
        <p14:creationId xmlns:p14="http://schemas.microsoft.com/office/powerpoint/2010/main" val="1571830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CHS Funding Calculation</a:t>
            </a:r>
            <a:endParaRPr lang="en-US" dirty="0"/>
          </a:p>
        </p:txBody>
      </p:sp>
      <p:sp>
        <p:nvSpPr>
          <p:cNvPr id="3" name="Content Placeholder 2"/>
          <p:cNvSpPr>
            <a:spLocks noGrp="1"/>
          </p:cNvSpPr>
          <p:nvPr>
            <p:ph sz="quarter" idx="1"/>
          </p:nvPr>
        </p:nvSpPr>
        <p:spPr>
          <a:xfrm>
            <a:off x="612648" y="1600200"/>
            <a:ext cx="8153400" cy="4876800"/>
          </a:xfrm>
        </p:spPr>
        <p:txBody>
          <a:bodyPr/>
          <a:lstStyle/>
          <a:p>
            <a:pPr marL="0" indent="0">
              <a:buNone/>
            </a:pPr>
            <a:r>
              <a:rPr lang="en-US" sz="2400" dirty="0"/>
              <a:t>CTE Base Funding for CHSs will be calculated as follows:</a:t>
            </a:r>
            <a:endParaRPr lang="en-US" sz="2400" b="1" dirty="0"/>
          </a:p>
          <a:p>
            <a:pPr lvl="0"/>
            <a:r>
              <a:rPr lang="en-US" sz="2400" dirty="0"/>
              <a:t>The Department will use the October Cycle in Core Data—Educator (Screen 18) and Course &amp; Assignment (Screen 20) to obtain the educator FTE and CTD data.</a:t>
            </a:r>
          </a:p>
          <a:p>
            <a:pPr lvl="0"/>
            <a:r>
              <a:rPr lang="en-US" sz="2400" dirty="0"/>
              <a:t>The Department will total the FTE and CTD for educators for each LEA who are properly certificated and teaching DESE approved CTE programs.</a:t>
            </a:r>
          </a:p>
          <a:p>
            <a:pPr lvl="0"/>
            <a:r>
              <a:rPr lang="en-US" sz="2400" dirty="0"/>
              <a:t>The Department will then divide the LEA’s number of CTD by the </a:t>
            </a:r>
            <a:r>
              <a:rPr lang="en-US" sz="2400" dirty="0" smtClean="0"/>
              <a:t>state-wide </a:t>
            </a:r>
            <a:r>
              <a:rPr lang="en-US" sz="2400" dirty="0"/>
              <a:t>total of CTD in order to calculate a CTD percentage.</a:t>
            </a:r>
          </a:p>
          <a:p>
            <a:pPr lvl="0"/>
            <a:r>
              <a:rPr lang="en-US" sz="2400" dirty="0"/>
              <a:t>The Department will multiply the CTD percentage for each LEA by the total funds available for CTE Base Funding.</a:t>
            </a:r>
          </a:p>
          <a:p>
            <a:pPr marL="0" indent="0">
              <a:buNone/>
            </a:pPr>
            <a:endParaRPr lang="en-US" sz="20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22</a:t>
            </a:fld>
            <a:endParaRPr lang="en-US" dirty="0"/>
          </a:p>
        </p:txBody>
      </p:sp>
    </p:spTree>
    <p:extLst>
      <p:ext uri="{BB962C8B-B14F-4D97-AF65-F5344CB8AC3E}">
        <p14:creationId xmlns:p14="http://schemas.microsoft.com/office/powerpoint/2010/main" val="1315480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Rationale</a:t>
            </a:r>
            <a:endParaRPr lang="en-US" dirty="0"/>
          </a:p>
        </p:txBody>
      </p:sp>
      <p:sp>
        <p:nvSpPr>
          <p:cNvPr id="3" name="Content Placeholder 2"/>
          <p:cNvSpPr>
            <a:spLocks noGrp="1"/>
          </p:cNvSpPr>
          <p:nvPr>
            <p:ph sz="quarter" idx="1"/>
          </p:nvPr>
        </p:nvSpPr>
        <p:spPr>
          <a:xfrm>
            <a:off x="612648" y="1600200"/>
            <a:ext cx="8153400" cy="4800600"/>
          </a:xfrm>
        </p:spPr>
        <p:txBody>
          <a:bodyPr/>
          <a:lstStyle/>
          <a:p>
            <a:r>
              <a:rPr lang="en-US" dirty="0" smtClean="0"/>
              <a:t>Provides support </a:t>
            </a:r>
            <a:r>
              <a:rPr lang="en-US" dirty="0"/>
              <a:t>for CTE teachers in </a:t>
            </a:r>
            <a:r>
              <a:rPr lang="en-US" dirty="0" smtClean="0"/>
              <a:t>comprehensive </a:t>
            </a:r>
            <a:r>
              <a:rPr lang="en-US" dirty="0"/>
              <a:t>high schools that recognize the growth in CTE programs in this particular venue.  </a:t>
            </a:r>
            <a:endParaRPr lang="en-US" dirty="0" smtClean="0"/>
          </a:p>
          <a:p>
            <a:r>
              <a:rPr lang="en-US" dirty="0" smtClean="0"/>
              <a:t>Funding </a:t>
            </a:r>
            <a:r>
              <a:rPr lang="en-US" dirty="0"/>
              <a:t>at the comprehensive high school now includes Family Consumer Sciences (FCS) </a:t>
            </a:r>
            <a:r>
              <a:rPr lang="en-US" dirty="0" smtClean="0"/>
              <a:t>and Human Services teachers.</a:t>
            </a:r>
          </a:p>
          <a:p>
            <a:r>
              <a:rPr lang="en-US" dirty="0" smtClean="0"/>
              <a:t>PLTW courses are not included in funding calculations.</a:t>
            </a:r>
          </a:p>
          <a:p>
            <a:pPr marL="0" indent="0">
              <a:buNone/>
            </a:pPr>
            <a:r>
              <a:rPr lang="en-US" dirty="0"/>
              <a:t>Note:  The goal is that the allocation per FTE CTE will be maintained at an amount of at least $2,500.</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23</a:t>
            </a:fld>
            <a:endParaRPr lang="en-US" dirty="0"/>
          </a:p>
        </p:txBody>
      </p:sp>
    </p:spTree>
    <p:extLst>
      <p:ext uri="{BB962C8B-B14F-4D97-AF65-F5344CB8AC3E}">
        <p14:creationId xmlns:p14="http://schemas.microsoft.com/office/powerpoint/2010/main" val="539326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Secondary Reminders</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760148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Reminders</a:t>
            </a:r>
            <a:endParaRPr lang="en-US" dirty="0"/>
          </a:p>
        </p:txBody>
      </p:sp>
      <p:sp>
        <p:nvSpPr>
          <p:cNvPr id="3" name="Content Placeholder 2"/>
          <p:cNvSpPr>
            <a:spLocks noGrp="1"/>
          </p:cNvSpPr>
          <p:nvPr>
            <p:ph sz="quarter" idx="1"/>
          </p:nvPr>
        </p:nvSpPr>
        <p:spPr/>
        <p:txBody>
          <a:bodyPr/>
          <a:lstStyle/>
          <a:p>
            <a:r>
              <a:rPr lang="en-US" sz="2800" dirty="0" smtClean="0"/>
              <a:t>All CTE teachers must be properly certificated.</a:t>
            </a:r>
          </a:p>
          <a:p>
            <a:r>
              <a:rPr lang="en-US" sz="2800" dirty="0" smtClean="0"/>
              <a:t>Personal Finance teachers must have certification in Business or Family Consumer Sciences to be included in the funding calculation.</a:t>
            </a:r>
          </a:p>
          <a:p>
            <a:r>
              <a:rPr lang="en-US" sz="2800" dirty="0" smtClean="0"/>
              <a:t>All CTE courses must be listed on the </a:t>
            </a:r>
            <a:r>
              <a:rPr lang="en-US" sz="2800" i="1" dirty="0" smtClean="0"/>
              <a:t>DESE Approved Course List</a:t>
            </a:r>
            <a:r>
              <a:rPr lang="en-US" sz="2800" dirty="0" smtClean="0"/>
              <a:t>.</a:t>
            </a:r>
          </a:p>
          <a:p>
            <a:r>
              <a:rPr lang="en-US" sz="2800" dirty="0" smtClean="0"/>
              <a:t>Educator Data will be pulled from previous school year’s October Assignment for Educators.</a:t>
            </a:r>
          </a:p>
          <a:p>
            <a:r>
              <a:rPr lang="en-US" sz="2800" dirty="0" smtClean="0"/>
              <a:t>PLTW courses are not included in funding calculations.</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25</a:t>
            </a:fld>
            <a:endParaRPr lang="en-US" dirty="0"/>
          </a:p>
        </p:txBody>
      </p:sp>
    </p:spTree>
    <p:extLst>
      <p:ext uri="{BB962C8B-B14F-4D97-AF65-F5344CB8AC3E}">
        <p14:creationId xmlns:p14="http://schemas.microsoft.com/office/powerpoint/2010/main" val="3765242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Reminders</a:t>
            </a:r>
            <a:endParaRPr lang="en-US" dirty="0"/>
          </a:p>
        </p:txBody>
      </p:sp>
      <p:sp>
        <p:nvSpPr>
          <p:cNvPr id="3" name="Content Placeholder 2"/>
          <p:cNvSpPr>
            <a:spLocks noGrp="1"/>
          </p:cNvSpPr>
          <p:nvPr>
            <p:ph sz="quarter" idx="1"/>
          </p:nvPr>
        </p:nvSpPr>
        <p:spPr/>
        <p:txBody>
          <a:bodyPr/>
          <a:lstStyle/>
          <a:p>
            <a:r>
              <a:rPr lang="en-US" dirty="0" smtClean="0"/>
              <a:t>June Student Course Completion file will be used to calculate the sum of credits earned.</a:t>
            </a:r>
          </a:p>
          <a:p>
            <a:pPr lvl="1"/>
            <a:r>
              <a:rPr lang="en-US" dirty="0" smtClean="0"/>
              <a:t>Must report appropriate CTE Program Type</a:t>
            </a:r>
          </a:p>
          <a:p>
            <a:pPr lvl="1"/>
            <a:r>
              <a:rPr lang="en-US" dirty="0" smtClean="0"/>
              <a:t>Use Position Code “60”</a:t>
            </a:r>
          </a:p>
          <a:p>
            <a:pPr lvl="1"/>
            <a:r>
              <a:rPr lang="en-US" dirty="0" smtClean="0"/>
              <a:t>Student Grade Level can only be 09, 10, 11, or 12.  Do not use grade level 13.</a:t>
            </a:r>
          </a:p>
          <a:p>
            <a:pPr lvl="1"/>
            <a:r>
              <a:rPr lang="en-US" dirty="0" smtClean="0"/>
              <a:t>Student Grade Earned must be an A, A-, B+, B, B-, C+, C, C-, D+, D, D-</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26</a:t>
            </a:fld>
            <a:endParaRPr lang="en-US" dirty="0"/>
          </a:p>
        </p:txBody>
      </p:sp>
    </p:spTree>
    <p:extLst>
      <p:ext uri="{BB962C8B-B14F-4D97-AF65-F5344CB8AC3E}">
        <p14:creationId xmlns:p14="http://schemas.microsoft.com/office/powerpoint/2010/main" val="2152706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Reminders</a:t>
            </a:r>
            <a:endParaRPr lang="en-US" dirty="0"/>
          </a:p>
        </p:txBody>
      </p:sp>
      <p:sp>
        <p:nvSpPr>
          <p:cNvPr id="3" name="Content Placeholder 2"/>
          <p:cNvSpPr>
            <a:spLocks noGrp="1"/>
          </p:cNvSpPr>
          <p:nvPr>
            <p:ph sz="quarter" idx="1"/>
          </p:nvPr>
        </p:nvSpPr>
        <p:spPr/>
        <p:txBody>
          <a:bodyPr/>
          <a:lstStyle/>
          <a:p>
            <a:r>
              <a:rPr lang="en-US" dirty="0" smtClean="0"/>
              <a:t>FTE-Career Time Devoted (CTD) Calculation</a:t>
            </a:r>
          </a:p>
          <a:p>
            <a:pPr lvl="1"/>
            <a:r>
              <a:rPr lang="en-US" dirty="0" smtClean="0"/>
              <a:t>FTE comes from Core Data Screen 20</a:t>
            </a:r>
          </a:p>
          <a:p>
            <a:pPr lvl="1"/>
            <a:r>
              <a:rPr lang="en-US" dirty="0" smtClean="0"/>
              <a:t>CTD 1 – count all courses approved in CTE for the educator’s assignments.  Requires “01” populated in the course program code.</a:t>
            </a:r>
          </a:p>
          <a:p>
            <a:pPr lvl="1"/>
            <a:r>
              <a:rPr lang="en-US" dirty="0" smtClean="0"/>
              <a:t>CTD 2 – count all courses in the educator’s assignments (CTE, non-CTE, and non-teaching assignments)</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27</a:t>
            </a:fld>
            <a:endParaRPr lang="en-US" dirty="0"/>
          </a:p>
        </p:txBody>
      </p:sp>
    </p:spTree>
    <p:extLst>
      <p:ext uri="{BB962C8B-B14F-4D97-AF65-F5344CB8AC3E}">
        <p14:creationId xmlns:p14="http://schemas.microsoft.com/office/powerpoint/2010/main" val="21224027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Reminders</a:t>
            </a:r>
            <a:endParaRPr lang="en-US" dirty="0"/>
          </a:p>
        </p:txBody>
      </p:sp>
      <p:sp>
        <p:nvSpPr>
          <p:cNvPr id="3" name="Content Placeholder 2"/>
          <p:cNvSpPr>
            <a:spLocks noGrp="1"/>
          </p:cNvSpPr>
          <p:nvPr>
            <p:ph sz="quarter" idx="1"/>
          </p:nvPr>
        </p:nvSpPr>
        <p:spPr/>
        <p:txBody>
          <a:bodyPr/>
          <a:lstStyle/>
          <a:p>
            <a:r>
              <a:rPr lang="en-US" sz="3200" dirty="0"/>
              <a:t>As per the </a:t>
            </a:r>
            <a:r>
              <a:rPr lang="en-US" sz="3200" i="1" dirty="0"/>
              <a:t>Core Data/MOSIS Manual</a:t>
            </a:r>
            <a:r>
              <a:rPr lang="en-US" sz="3200" dirty="0"/>
              <a:t>:  The district and school where the educator provides instruction or services will report Course Assignment records.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28</a:t>
            </a:fld>
            <a:endParaRPr lang="en-US" dirty="0"/>
          </a:p>
        </p:txBody>
      </p:sp>
    </p:spTree>
    <p:extLst>
      <p:ext uri="{BB962C8B-B14F-4D97-AF65-F5344CB8AC3E}">
        <p14:creationId xmlns:p14="http://schemas.microsoft.com/office/powerpoint/2010/main" val="956571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Postsecondary</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707972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Topics</a:t>
            </a:r>
            <a:endParaRPr lang="en-US" dirty="0"/>
          </a:p>
        </p:txBody>
      </p:sp>
      <p:sp>
        <p:nvSpPr>
          <p:cNvPr id="3" name="Content Placeholder 2"/>
          <p:cNvSpPr>
            <a:spLocks noGrp="1"/>
          </p:cNvSpPr>
          <p:nvPr>
            <p:ph sz="quarter" idx="1"/>
          </p:nvPr>
        </p:nvSpPr>
        <p:spPr/>
        <p:txBody>
          <a:bodyPr/>
          <a:lstStyle/>
          <a:p>
            <a:r>
              <a:rPr lang="en-US" dirty="0" smtClean="0"/>
              <a:t>CTE Funding</a:t>
            </a:r>
          </a:p>
          <a:p>
            <a:r>
              <a:rPr lang="en-US" dirty="0" smtClean="0"/>
              <a:t>High Quality CTE Programs</a:t>
            </a:r>
          </a:p>
          <a:p>
            <a:r>
              <a:rPr lang="en-US" dirty="0" smtClean="0"/>
              <a:t>CTE Certificate</a:t>
            </a:r>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a:t>
            </a:fld>
            <a:endParaRPr lang="en-US" dirty="0"/>
          </a:p>
        </p:txBody>
      </p:sp>
    </p:spTree>
    <p:extLst>
      <p:ext uri="{BB962C8B-B14F-4D97-AF65-F5344CB8AC3E}">
        <p14:creationId xmlns:p14="http://schemas.microsoft.com/office/powerpoint/2010/main" val="2942899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1143000"/>
          </a:xfrm>
        </p:spPr>
        <p:txBody>
          <a:bodyPr/>
          <a:lstStyle/>
          <a:p>
            <a:pPr algn="ctr"/>
            <a:r>
              <a:rPr lang="en-US" sz="4000" dirty="0" smtClean="0"/>
              <a:t>Postsecondary </a:t>
            </a:r>
            <a:br>
              <a:rPr lang="en-US" sz="4000" dirty="0" smtClean="0"/>
            </a:br>
            <a:r>
              <a:rPr lang="en-US" sz="4000" dirty="0" smtClean="0"/>
              <a:t>(Two-year and Four-Year Institutions)</a:t>
            </a:r>
            <a:endParaRPr lang="en-US" sz="4000" dirty="0"/>
          </a:p>
        </p:txBody>
      </p:sp>
      <p:sp>
        <p:nvSpPr>
          <p:cNvPr id="3" name="Content Placeholder 2"/>
          <p:cNvSpPr>
            <a:spLocks noGrp="1"/>
          </p:cNvSpPr>
          <p:nvPr>
            <p:ph sz="quarter" idx="1"/>
          </p:nvPr>
        </p:nvSpPr>
        <p:spPr>
          <a:xfrm>
            <a:off x="612648" y="1600200"/>
            <a:ext cx="8153400" cy="4876800"/>
          </a:xfrm>
        </p:spPr>
        <p:txBody>
          <a:bodyPr/>
          <a:lstStyle/>
          <a:p>
            <a:pPr marL="0" lvl="0" indent="0">
              <a:buNone/>
            </a:pPr>
            <a:r>
              <a:rPr lang="en-US" sz="2200" dirty="0" smtClean="0"/>
              <a:t>Postsecondary </a:t>
            </a:r>
            <a:r>
              <a:rPr lang="en-US" sz="2200" dirty="0"/>
              <a:t>institutions will receive </a:t>
            </a:r>
            <a:r>
              <a:rPr lang="en-US" sz="2200" dirty="0" smtClean="0"/>
              <a:t>base funding </a:t>
            </a:r>
            <a:r>
              <a:rPr lang="en-US" sz="2200" dirty="0"/>
              <a:t>to assist with the costs of implementing career and technical education programs.  Funding can be used as follows:</a:t>
            </a:r>
          </a:p>
          <a:p>
            <a:pPr lvl="1"/>
            <a:r>
              <a:rPr lang="en-US" sz="2200" dirty="0"/>
              <a:t>Offset salary of CTE teachers, </a:t>
            </a:r>
            <a:r>
              <a:rPr lang="en-US" sz="2200" dirty="0" smtClean="0"/>
              <a:t>CTE counselors </a:t>
            </a:r>
            <a:r>
              <a:rPr lang="en-US" sz="2200" dirty="0"/>
              <a:t>and CTE administrators</a:t>
            </a:r>
          </a:p>
          <a:p>
            <a:pPr lvl="1"/>
            <a:r>
              <a:rPr lang="en-US" sz="2200" dirty="0"/>
              <a:t>Equipment purchases – cannot be used as match for other state </a:t>
            </a:r>
            <a:r>
              <a:rPr lang="en-US" sz="2200" dirty="0" smtClean="0"/>
              <a:t>CTE </a:t>
            </a:r>
            <a:r>
              <a:rPr lang="en-US" sz="2200" dirty="0"/>
              <a:t>programs, </a:t>
            </a:r>
            <a:r>
              <a:rPr lang="en-US" sz="2200" dirty="0" err="1"/>
              <a:t>ie</a:t>
            </a:r>
            <a:r>
              <a:rPr lang="en-US" sz="2200" dirty="0"/>
              <a:t>. 50/50 Equipment and Resource Grants, Vocational-Technical Enhancement Grants, </a:t>
            </a:r>
            <a:r>
              <a:rPr lang="en-US" sz="2200" dirty="0" smtClean="0"/>
              <a:t>etc</a:t>
            </a:r>
            <a:r>
              <a:rPr lang="en-US" sz="2200" dirty="0"/>
              <a:t>.</a:t>
            </a:r>
          </a:p>
          <a:p>
            <a:pPr lvl="1"/>
            <a:r>
              <a:rPr lang="en-US" sz="2200" dirty="0"/>
              <a:t>Supplies </a:t>
            </a:r>
          </a:p>
          <a:p>
            <a:pPr lvl="1"/>
            <a:r>
              <a:rPr lang="en-US" sz="2200" dirty="0"/>
              <a:t>Professional Development</a:t>
            </a:r>
          </a:p>
          <a:p>
            <a:pPr lvl="1"/>
            <a:r>
              <a:rPr lang="en-US" sz="2200" dirty="0"/>
              <a:t>Other expenditures that the institution of higher education deems appropriate to support CTE programs (See State CTE </a:t>
            </a:r>
            <a:r>
              <a:rPr lang="en-US" sz="2200" dirty="0" smtClean="0"/>
              <a:t>Grant – List of Allowable and </a:t>
            </a:r>
            <a:r>
              <a:rPr lang="en-US" sz="2200" smtClean="0"/>
              <a:t>Unallowable Costs)</a:t>
            </a:r>
            <a:endParaRPr lang="en-US" sz="2200" dirty="0"/>
          </a:p>
          <a:p>
            <a:pPr lvl="1"/>
            <a:endParaRPr lang="en-US" sz="2200" dirty="0"/>
          </a:p>
          <a:p>
            <a:pPr marL="0" indent="0">
              <a:buNone/>
            </a:pPr>
            <a:endParaRPr lang="en-US" sz="3200"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30</a:t>
            </a:fld>
            <a:endParaRPr lang="en-US" dirty="0"/>
          </a:p>
        </p:txBody>
      </p:sp>
    </p:spTree>
    <p:extLst>
      <p:ext uri="{BB962C8B-B14F-4D97-AF65-F5344CB8AC3E}">
        <p14:creationId xmlns:p14="http://schemas.microsoft.com/office/powerpoint/2010/main" val="3834785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Postsecondary Funding </a:t>
            </a:r>
            <a:r>
              <a:rPr lang="en-US" dirty="0" smtClean="0"/>
              <a:t>Calculation</a:t>
            </a:r>
            <a:endParaRPr lang="en-US" dirty="0"/>
          </a:p>
        </p:txBody>
      </p:sp>
      <p:sp>
        <p:nvSpPr>
          <p:cNvPr id="3" name="Content Placeholder 2"/>
          <p:cNvSpPr>
            <a:spLocks noGrp="1"/>
          </p:cNvSpPr>
          <p:nvPr>
            <p:ph sz="quarter" idx="1"/>
          </p:nvPr>
        </p:nvSpPr>
        <p:spPr/>
        <p:txBody>
          <a:bodyPr/>
          <a:lstStyle/>
          <a:p>
            <a:pPr marL="0" indent="0">
              <a:buNone/>
            </a:pPr>
            <a:r>
              <a:rPr lang="en-US" sz="2400" dirty="0"/>
              <a:t>CTE Base Funding for postsecondary institutions will be calculated as follows:</a:t>
            </a:r>
            <a:endParaRPr lang="en-US" sz="2400" b="1" dirty="0"/>
          </a:p>
          <a:p>
            <a:pPr lvl="0"/>
            <a:r>
              <a:rPr lang="en-US" sz="2400" dirty="0"/>
              <a:t>The Department will use the PS/Adult Course Assignment file in MOSIS to obtain the credit hour data.</a:t>
            </a:r>
          </a:p>
          <a:p>
            <a:pPr lvl="0"/>
            <a:r>
              <a:rPr lang="en-US" sz="2400" dirty="0"/>
              <a:t>The Department will total the number of credit hours taught in DESE approved CTE programs for each LEA.</a:t>
            </a:r>
          </a:p>
          <a:p>
            <a:pPr lvl="0"/>
            <a:r>
              <a:rPr lang="en-US" sz="2400" dirty="0"/>
              <a:t>The Department will then divide the LEA’s number of credit hours by the </a:t>
            </a:r>
            <a:r>
              <a:rPr lang="en-US" sz="2400" dirty="0" smtClean="0"/>
              <a:t>state-wide </a:t>
            </a:r>
            <a:r>
              <a:rPr lang="en-US" sz="2400" dirty="0"/>
              <a:t>total of credit hours in order to calculate a credit hour percentage.</a:t>
            </a:r>
          </a:p>
          <a:p>
            <a:pPr lvl="0"/>
            <a:r>
              <a:rPr lang="en-US" sz="2400" dirty="0"/>
              <a:t>The Department will multiply the credit hour percentage for each LEA by the total funds available for CTE Base Funding.</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31</a:t>
            </a:fld>
            <a:endParaRPr lang="en-US" dirty="0"/>
          </a:p>
        </p:txBody>
      </p:sp>
    </p:spTree>
    <p:extLst>
      <p:ext uri="{BB962C8B-B14F-4D97-AF65-F5344CB8AC3E}">
        <p14:creationId xmlns:p14="http://schemas.microsoft.com/office/powerpoint/2010/main" val="677755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Rationale</a:t>
            </a:r>
            <a:endParaRPr lang="en-US" dirty="0"/>
          </a:p>
        </p:txBody>
      </p:sp>
      <p:sp>
        <p:nvSpPr>
          <p:cNvPr id="3" name="Content Placeholder 2"/>
          <p:cNvSpPr>
            <a:spLocks noGrp="1"/>
          </p:cNvSpPr>
          <p:nvPr>
            <p:ph sz="quarter" idx="1"/>
          </p:nvPr>
        </p:nvSpPr>
        <p:spPr/>
        <p:txBody>
          <a:bodyPr/>
          <a:lstStyle/>
          <a:p>
            <a:r>
              <a:rPr lang="en-US" dirty="0" smtClean="0"/>
              <a:t>Provides support </a:t>
            </a:r>
            <a:r>
              <a:rPr lang="en-US" dirty="0"/>
              <a:t>for CTE programs at the postsecondary level.  </a:t>
            </a:r>
            <a:endParaRPr lang="en-US" dirty="0" smtClean="0"/>
          </a:p>
          <a:p>
            <a:r>
              <a:rPr lang="en-US" dirty="0" smtClean="0"/>
              <a:t>Recognizes </a:t>
            </a:r>
            <a:r>
              <a:rPr lang="en-US" dirty="0"/>
              <a:t>the growth in CTE programs by awarding </a:t>
            </a:r>
            <a:r>
              <a:rPr lang="en-US" dirty="0" smtClean="0"/>
              <a:t>funds </a:t>
            </a:r>
            <a:r>
              <a:rPr lang="en-US" dirty="0"/>
              <a:t>based on CTE credits offered.  </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32</a:t>
            </a:fld>
            <a:endParaRPr lang="en-US" dirty="0"/>
          </a:p>
        </p:txBody>
      </p:sp>
    </p:spTree>
    <p:extLst>
      <p:ext uri="{BB962C8B-B14F-4D97-AF65-F5344CB8AC3E}">
        <p14:creationId xmlns:p14="http://schemas.microsoft.com/office/powerpoint/2010/main" val="2305091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Adult</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4184933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Adult</a:t>
            </a:r>
            <a:endParaRPr lang="en-US" sz="4800" dirty="0"/>
          </a:p>
        </p:txBody>
      </p:sp>
      <p:sp>
        <p:nvSpPr>
          <p:cNvPr id="3" name="Content Placeholder 2"/>
          <p:cNvSpPr>
            <a:spLocks noGrp="1"/>
          </p:cNvSpPr>
          <p:nvPr>
            <p:ph sz="quarter" idx="1"/>
          </p:nvPr>
        </p:nvSpPr>
        <p:spPr/>
        <p:txBody>
          <a:bodyPr/>
          <a:lstStyle/>
          <a:p>
            <a:r>
              <a:rPr lang="en-US" dirty="0" smtClean="0"/>
              <a:t>Base funding </a:t>
            </a:r>
            <a:r>
              <a:rPr lang="en-US" dirty="0"/>
              <a:t>will be provided to assist with the costs of implementing adult programs (both </a:t>
            </a:r>
            <a:r>
              <a:rPr lang="en-US" dirty="0" smtClean="0"/>
              <a:t>full-time </a:t>
            </a:r>
            <a:r>
              <a:rPr lang="en-US" dirty="0"/>
              <a:t>and short-term).  </a:t>
            </a:r>
            <a:endParaRPr lang="en-US" dirty="0" smtClean="0"/>
          </a:p>
          <a:p>
            <a:r>
              <a:rPr lang="en-US" dirty="0" smtClean="0"/>
              <a:t>Funding will </a:t>
            </a:r>
            <a:r>
              <a:rPr lang="en-US" dirty="0"/>
              <a:t>be used </a:t>
            </a:r>
            <a:r>
              <a:rPr lang="en-US" dirty="0" smtClean="0"/>
              <a:t>to </a:t>
            </a:r>
            <a:r>
              <a:rPr lang="en-US" dirty="0"/>
              <a:t>offset salaries of </a:t>
            </a:r>
            <a:r>
              <a:rPr lang="en-US" dirty="0" smtClean="0"/>
              <a:t>instructors only.</a:t>
            </a:r>
          </a:p>
          <a:p>
            <a:r>
              <a:rPr lang="en-US" dirty="0" smtClean="0"/>
              <a:t>Priority will be given to full-time adult programs.</a:t>
            </a:r>
          </a:p>
          <a:p>
            <a:r>
              <a:rPr lang="en-US" dirty="0" smtClean="0"/>
              <a:t>Short-term adult funding will be based on availability of funds.</a:t>
            </a:r>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34</a:t>
            </a:fld>
            <a:endParaRPr lang="en-US" dirty="0"/>
          </a:p>
        </p:txBody>
      </p:sp>
    </p:spTree>
    <p:extLst>
      <p:ext uri="{BB962C8B-B14F-4D97-AF65-F5344CB8AC3E}">
        <p14:creationId xmlns:p14="http://schemas.microsoft.com/office/powerpoint/2010/main" val="3220488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Full-Time Adult Funding Calculation</a:t>
            </a:r>
            <a:endParaRPr lang="en-US" dirty="0"/>
          </a:p>
        </p:txBody>
      </p:sp>
      <p:sp>
        <p:nvSpPr>
          <p:cNvPr id="3" name="Content Placeholder 2"/>
          <p:cNvSpPr>
            <a:spLocks noGrp="1"/>
          </p:cNvSpPr>
          <p:nvPr>
            <p:ph sz="quarter" idx="1"/>
          </p:nvPr>
        </p:nvSpPr>
        <p:spPr/>
        <p:txBody>
          <a:bodyPr/>
          <a:lstStyle/>
          <a:p>
            <a:pPr lvl="0"/>
            <a:r>
              <a:rPr lang="en-US" dirty="0"/>
              <a:t>The Department will use the PS/Adult Course Assignment file in MOSIS to obtain the instructor and contact hour data.</a:t>
            </a:r>
          </a:p>
          <a:p>
            <a:pPr lvl="0"/>
            <a:r>
              <a:rPr lang="en-US" dirty="0"/>
              <a:t>The Department will total the number of educators at each LEA who are properly certificated and teaching 500 or more contact hours of instruction in DESE approved CTE programs.</a:t>
            </a:r>
          </a:p>
          <a:p>
            <a:pPr lvl="0"/>
            <a:r>
              <a:rPr lang="en-US" dirty="0"/>
              <a:t>The Department will then multiply the LEA’s number of full-time educators by $15,000.</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35</a:t>
            </a:fld>
            <a:endParaRPr lang="en-US" dirty="0"/>
          </a:p>
        </p:txBody>
      </p:sp>
    </p:spTree>
    <p:extLst>
      <p:ext uri="{BB962C8B-B14F-4D97-AF65-F5344CB8AC3E}">
        <p14:creationId xmlns:p14="http://schemas.microsoft.com/office/powerpoint/2010/main" val="17687586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Short-Term Adult Funding Calculation</a:t>
            </a:r>
            <a:endParaRPr lang="en-US" sz="4000" dirty="0"/>
          </a:p>
        </p:txBody>
      </p:sp>
      <p:sp>
        <p:nvSpPr>
          <p:cNvPr id="3" name="Content Placeholder 2"/>
          <p:cNvSpPr>
            <a:spLocks noGrp="1"/>
          </p:cNvSpPr>
          <p:nvPr>
            <p:ph sz="quarter" idx="1"/>
          </p:nvPr>
        </p:nvSpPr>
        <p:spPr/>
        <p:txBody>
          <a:bodyPr/>
          <a:lstStyle/>
          <a:p>
            <a:pPr lvl="0"/>
            <a:r>
              <a:rPr lang="en-US" sz="2400" dirty="0"/>
              <a:t>The Department will use the PS/Adult Course Assignment file in MOSIS to obtain the instructor and contact hour data.</a:t>
            </a:r>
          </a:p>
          <a:p>
            <a:pPr lvl="0"/>
            <a:r>
              <a:rPr lang="en-US" sz="2400" dirty="0"/>
              <a:t>The Department will give funding priority to CTE programs in high demand occupations.</a:t>
            </a:r>
          </a:p>
          <a:p>
            <a:pPr lvl="0"/>
            <a:r>
              <a:rPr lang="en-US" sz="2400" dirty="0"/>
              <a:t>The LEA must complete and submit a Short-Term Adult Application.</a:t>
            </a:r>
          </a:p>
          <a:p>
            <a:pPr lvl="0"/>
            <a:r>
              <a:rPr lang="en-US" sz="2400" dirty="0"/>
              <a:t>For programs approved for funding, the Department will multiply the educator’s number of contract hours of instruction by $</a:t>
            </a:r>
            <a:r>
              <a:rPr lang="en-US" sz="2400" dirty="0" smtClean="0"/>
              <a:t>10 (Up to 499 contact hours of instruction)</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36</a:t>
            </a:fld>
            <a:endParaRPr lang="en-US" dirty="0"/>
          </a:p>
        </p:txBody>
      </p:sp>
    </p:spTree>
    <p:extLst>
      <p:ext uri="{BB962C8B-B14F-4D97-AF65-F5344CB8AC3E}">
        <p14:creationId xmlns:p14="http://schemas.microsoft.com/office/powerpoint/2010/main" val="1457824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Rationale</a:t>
            </a:r>
            <a:endParaRPr lang="en-US" dirty="0"/>
          </a:p>
        </p:txBody>
      </p:sp>
      <p:sp>
        <p:nvSpPr>
          <p:cNvPr id="3" name="Content Placeholder 2"/>
          <p:cNvSpPr>
            <a:spLocks noGrp="1"/>
          </p:cNvSpPr>
          <p:nvPr>
            <p:ph sz="quarter" idx="1"/>
          </p:nvPr>
        </p:nvSpPr>
        <p:spPr/>
        <p:txBody>
          <a:bodyPr/>
          <a:lstStyle/>
          <a:p>
            <a:pPr marL="0" indent="0">
              <a:buNone/>
            </a:pPr>
            <a:r>
              <a:rPr lang="en-US" dirty="0"/>
              <a:t>This approach continues the long-standing support of training adults for new careers and skill upgrades.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37</a:t>
            </a:fld>
            <a:endParaRPr lang="en-US" dirty="0"/>
          </a:p>
        </p:txBody>
      </p:sp>
    </p:spTree>
    <p:extLst>
      <p:ext uri="{BB962C8B-B14F-4D97-AF65-F5344CB8AC3E}">
        <p14:creationId xmlns:p14="http://schemas.microsoft.com/office/powerpoint/2010/main" val="2847687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CTE Performance Funding</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139039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CTE Performance Funding</a:t>
            </a:r>
            <a:endParaRPr lang="en-US" dirty="0"/>
          </a:p>
        </p:txBody>
      </p:sp>
      <p:sp>
        <p:nvSpPr>
          <p:cNvPr id="3" name="Content Placeholder 2"/>
          <p:cNvSpPr>
            <a:spLocks noGrp="1"/>
          </p:cNvSpPr>
          <p:nvPr>
            <p:ph sz="quarter" idx="1"/>
          </p:nvPr>
        </p:nvSpPr>
        <p:spPr/>
        <p:txBody>
          <a:bodyPr/>
          <a:lstStyle/>
          <a:p>
            <a:pPr marL="0" indent="0">
              <a:buNone/>
            </a:pPr>
            <a:r>
              <a:rPr lang="en-US" dirty="0" smtClean="0"/>
              <a:t>ACCs and CHSs will receive CTE Performance Funding (formerly Effectiveness Index Formula) for CTE programs that achieve success in positive placement of program completers (based 100% on placement).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39</a:t>
            </a:fld>
            <a:endParaRPr lang="en-US" dirty="0"/>
          </a:p>
        </p:txBody>
      </p:sp>
    </p:spTree>
    <p:extLst>
      <p:ext uri="{BB962C8B-B14F-4D97-AF65-F5344CB8AC3E}">
        <p14:creationId xmlns:p14="http://schemas.microsoft.com/office/powerpoint/2010/main" val="257123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CTE Regional Meetings</a:t>
            </a:r>
            <a:endParaRPr lang="en-US" dirty="0"/>
          </a:p>
        </p:txBody>
      </p:sp>
      <p:sp>
        <p:nvSpPr>
          <p:cNvPr id="3" name="Content Placeholder 2"/>
          <p:cNvSpPr>
            <a:spLocks noGrp="1"/>
          </p:cNvSpPr>
          <p:nvPr>
            <p:ph sz="quarter" idx="1"/>
          </p:nvPr>
        </p:nvSpPr>
        <p:spPr/>
        <p:txBody>
          <a:bodyPr/>
          <a:lstStyle/>
          <a:p>
            <a:r>
              <a:rPr lang="en-US" dirty="0" smtClean="0"/>
              <a:t>Provide LEAs with an understanding of how state CTE funding will be calculated and distributed beginning with the 2018-19 school year.  </a:t>
            </a:r>
          </a:p>
          <a:p>
            <a:r>
              <a:rPr lang="en-US" dirty="0" smtClean="0"/>
              <a:t>Discuss High Quality CTE Programs</a:t>
            </a:r>
          </a:p>
          <a:p>
            <a:r>
              <a:rPr lang="en-US" dirty="0" smtClean="0"/>
              <a:t>Provide LEAs with the opportunity to ask questions regarding the new CTE certificate.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4</a:t>
            </a:fld>
            <a:endParaRPr lang="en-US" dirty="0"/>
          </a:p>
        </p:txBody>
      </p:sp>
    </p:spTree>
    <p:extLst>
      <p:ext uri="{BB962C8B-B14F-4D97-AF65-F5344CB8AC3E}">
        <p14:creationId xmlns:p14="http://schemas.microsoft.com/office/powerpoint/2010/main" val="1905902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CTE Performance Funding</a:t>
            </a:r>
            <a:endParaRPr lang="en-US" dirty="0"/>
          </a:p>
        </p:txBody>
      </p:sp>
      <p:sp>
        <p:nvSpPr>
          <p:cNvPr id="3" name="Content Placeholder 2"/>
          <p:cNvSpPr>
            <a:spLocks noGrp="1"/>
          </p:cNvSpPr>
          <p:nvPr>
            <p:ph sz="quarter" idx="1"/>
          </p:nvPr>
        </p:nvSpPr>
        <p:spPr/>
        <p:txBody>
          <a:bodyPr/>
          <a:lstStyle/>
          <a:p>
            <a:pPr marL="0" lvl="0" indent="0">
              <a:buNone/>
            </a:pPr>
            <a:r>
              <a:rPr lang="en-US" sz="2200" dirty="0" smtClean="0"/>
              <a:t>CTE Performance Funding </a:t>
            </a:r>
            <a:r>
              <a:rPr lang="en-US" sz="2200" dirty="0"/>
              <a:t>will </a:t>
            </a:r>
            <a:r>
              <a:rPr lang="en-US" sz="2200" dirty="0" smtClean="0"/>
              <a:t>assist </a:t>
            </a:r>
            <a:r>
              <a:rPr lang="en-US" sz="2200" dirty="0"/>
              <a:t>with the costs of implementing career and technical education programs.  Funding can be used as follows:</a:t>
            </a:r>
          </a:p>
          <a:p>
            <a:pPr lvl="1"/>
            <a:r>
              <a:rPr lang="en-US" sz="2200" dirty="0"/>
              <a:t>Offset salary of CTE teachers, CTE counselors and CTE administrators</a:t>
            </a:r>
          </a:p>
          <a:p>
            <a:pPr lvl="1"/>
            <a:r>
              <a:rPr lang="en-US" sz="2200" dirty="0"/>
              <a:t>Equipment purchases – cannot be used as match for other state CTE programs, </a:t>
            </a:r>
            <a:r>
              <a:rPr lang="en-US" sz="2200" dirty="0" err="1"/>
              <a:t>ie</a:t>
            </a:r>
            <a:r>
              <a:rPr lang="en-US" sz="2200" dirty="0"/>
              <a:t>. 50/50 Equipment and Resource Grants, Vocational-Technical Enhancement Grants, etc.</a:t>
            </a:r>
          </a:p>
          <a:p>
            <a:pPr lvl="1"/>
            <a:r>
              <a:rPr lang="en-US" sz="2200" dirty="0"/>
              <a:t>Supplies </a:t>
            </a:r>
          </a:p>
          <a:p>
            <a:pPr lvl="1"/>
            <a:r>
              <a:rPr lang="en-US" sz="2200" dirty="0"/>
              <a:t>Professional Development</a:t>
            </a:r>
          </a:p>
          <a:p>
            <a:pPr lvl="1"/>
            <a:r>
              <a:rPr lang="en-US" sz="2200" dirty="0"/>
              <a:t>Other expenditures that the district deems appropriate to support CTE programs (See State CTE Grant – List of Allowable and Unallowable Costs)</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40</a:t>
            </a:fld>
            <a:endParaRPr lang="en-US" dirty="0"/>
          </a:p>
        </p:txBody>
      </p:sp>
    </p:spTree>
    <p:extLst>
      <p:ext uri="{BB962C8B-B14F-4D97-AF65-F5344CB8AC3E}">
        <p14:creationId xmlns:p14="http://schemas.microsoft.com/office/powerpoint/2010/main" val="23552499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Funding Calculation</a:t>
            </a:r>
            <a:endParaRPr lang="en-US" dirty="0"/>
          </a:p>
        </p:txBody>
      </p:sp>
      <p:sp>
        <p:nvSpPr>
          <p:cNvPr id="3" name="Content Placeholder 2"/>
          <p:cNvSpPr>
            <a:spLocks noGrp="1"/>
          </p:cNvSpPr>
          <p:nvPr>
            <p:ph sz="quarter" idx="1"/>
          </p:nvPr>
        </p:nvSpPr>
        <p:spPr/>
        <p:txBody>
          <a:bodyPr/>
          <a:lstStyle/>
          <a:p>
            <a:pPr marL="0" indent="0">
              <a:buNone/>
            </a:pPr>
            <a:r>
              <a:rPr lang="en-US" dirty="0" smtClean="0"/>
              <a:t>CTE Performance Funding will </a:t>
            </a:r>
            <a:r>
              <a:rPr lang="en-US" dirty="0"/>
              <a:t>be calculated </a:t>
            </a:r>
            <a:r>
              <a:rPr lang="en-US" dirty="0" smtClean="0"/>
              <a:t>by: </a:t>
            </a:r>
          </a:p>
          <a:p>
            <a:r>
              <a:rPr lang="en-US" dirty="0" smtClean="0"/>
              <a:t>Totaling </a:t>
            </a:r>
            <a:r>
              <a:rPr lang="en-US" dirty="0"/>
              <a:t>the number of completers that were positively placed in employment, continuing education, or military. </a:t>
            </a:r>
            <a:endParaRPr lang="en-US" dirty="0" smtClean="0"/>
          </a:p>
          <a:p>
            <a:r>
              <a:rPr lang="en-US" dirty="0" smtClean="0"/>
              <a:t>The </a:t>
            </a:r>
            <a:r>
              <a:rPr lang="en-US" dirty="0"/>
              <a:t>positive placement percentage will be calculated by dividing the LEA’s number of completers that were positively placed. </a:t>
            </a:r>
            <a:endParaRPr lang="en-US" dirty="0" smtClean="0"/>
          </a:p>
          <a:p>
            <a:r>
              <a:rPr lang="en-US" dirty="0" smtClean="0"/>
              <a:t>The </a:t>
            </a:r>
            <a:r>
              <a:rPr lang="en-US" dirty="0"/>
              <a:t>positive placement percentage is then multiplied by the total funds available.</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41</a:t>
            </a:fld>
            <a:endParaRPr lang="en-US" dirty="0"/>
          </a:p>
        </p:txBody>
      </p:sp>
    </p:spTree>
    <p:extLst>
      <p:ext uri="{BB962C8B-B14F-4D97-AF65-F5344CB8AC3E}">
        <p14:creationId xmlns:p14="http://schemas.microsoft.com/office/powerpoint/2010/main" val="21432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Tentative Timeline</a:t>
            </a:r>
            <a:endParaRPr lang="en-US" dirty="0"/>
          </a:p>
        </p:txBody>
      </p:sp>
      <p:sp>
        <p:nvSpPr>
          <p:cNvPr id="3" name="Content Placeholder 2"/>
          <p:cNvSpPr>
            <a:spLocks noGrp="1"/>
          </p:cNvSpPr>
          <p:nvPr>
            <p:ph sz="quarter" idx="1"/>
          </p:nvPr>
        </p:nvSpPr>
        <p:spPr/>
        <p:txBody>
          <a:bodyPr/>
          <a:lstStyle/>
          <a:p>
            <a:r>
              <a:rPr lang="en-US" dirty="0" smtClean="0"/>
              <a:t>September 2017 – release estimates based on 2016 data.</a:t>
            </a:r>
          </a:p>
          <a:p>
            <a:r>
              <a:rPr lang="en-US" dirty="0" smtClean="0"/>
              <a:t>October 1, 2017 – March 31, 2018 – LEAs review 2016-17 data to ensure accuracy</a:t>
            </a:r>
          </a:p>
          <a:p>
            <a:r>
              <a:rPr lang="en-US" dirty="0" smtClean="0"/>
              <a:t>April 2018 – DESE prepares LEA budgets</a:t>
            </a:r>
          </a:p>
          <a:p>
            <a:r>
              <a:rPr lang="en-US" dirty="0" smtClean="0"/>
              <a:t>May 2018 – DESE releases 2018-19 budgets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42</a:t>
            </a:fld>
            <a:endParaRPr lang="en-US" dirty="0"/>
          </a:p>
        </p:txBody>
      </p:sp>
    </p:spTree>
    <p:extLst>
      <p:ext uri="{BB962C8B-B14F-4D97-AF65-F5344CB8AC3E}">
        <p14:creationId xmlns:p14="http://schemas.microsoft.com/office/powerpoint/2010/main" val="4108188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Focusing on High Quality CTE</a:t>
            </a: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070162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Common Criteria and Quality Indicators Final March 2015.pdf - Adobe Reader"/>
          <p:cNvPicPr>
            <a:picLocks noChangeAspect="1"/>
          </p:cNvPicPr>
          <p:nvPr/>
        </p:nvPicPr>
        <p:blipFill>
          <a:blip r:embed="rId2">
            <a:extLst>
              <a:ext uri="{28A0092B-C50C-407E-A947-70E740481C1C}">
                <a14:useLocalDpi xmlns:a14="http://schemas.microsoft.com/office/drawing/2010/main" val="0"/>
              </a:ext>
            </a:extLst>
          </a:blip>
          <a:srcRect l="33136" t="11029" r="31625" b="2502"/>
          <a:stretch>
            <a:fillRect/>
          </a:stretch>
        </p:blipFill>
        <p:spPr bwMode="auto">
          <a:xfrm>
            <a:off x="2411413" y="228600"/>
            <a:ext cx="4568825"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650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algn="ctr"/>
            <a:r>
              <a:rPr lang="en-US" altLang="en-US" sz="3600" dirty="0" smtClean="0"/>
              <a:t>Common Criteria and Quality Indicators (CCQI)</a:t>
            </a:r>
          </a:p>
        </p:txBody>
      </p:sp>
      <p:sp>
        <p:nvSpPr>
          <p:cNvPr id="18435" name="Content Placeholder 2"/>
          <p:cNvSpPr>
            <a:spLocks noGrp="1"/>
          </p:cNvSpPr>
          <p:nvPr>
            <p:ph sz="quarter" idx="1"/>
          </p:nvPr>
        </p:nvSpPr>
        <p:spPr>
          <a:xfrm>
            <a:off x="612775" y="1600200"/>
            <a:ext cx="8153400" cy="4876800"/>
          </a:xfrm>
        </p:spPr>
        <p:txBody>
          <a:bodyPr/>
          <a:lstStyle/>
          <a:p>
            <a:r>
              <a:rPr lang="en-US" altLang="en-US" dirty="0" smtClean="0"/>
              <a:t>Developed over a two-year time span by DESE CTE Program Staff</a:t>
            </a:r>
          </a:p>
          <a:p>
            <a:r>
              <a:rPr lang="en-US" altLang="en-US" dirty="0" smtClean="0"/>
              <a:t>Based on work done by Southern Regional Education Board and other research focused on CTE quality programs.</a:t>
            </a:r>
          </a:p>
          <a:p>
            <a:r>
              <a:rPr lang="en-US" altLang="en-US" dirty="0" smtClean="0"/>
              <a:t>Reviewed and recommended approval by the Interim CTE Advisory Committee</a:t>
            </a:r>
          </a:p>
          <a:p>
            <a:r>
              <a:rPr lang="en-US" altLang="en-US" dirty="0" smtClean="0"/>
              <a:t>Formal release in July 2015 – Revised July 2017</a:t>
            </a:r>
          </a:p>
          <a:p>
            <a:pPr marL="0" indent="0">
              <a:buNone/>
            </a:pPr>
            <a:endParaRPr lang="en-US" altLang="en-US" dirty="0" smtClean="0"/>
          </a:p>
        </p:txBody>
      </p:sp>
    </p:spTree>
    <p:extLst>
      <p:ext uri="{BB962C8B-B14F-4D97-AF65-F5344CB8AC3E}">
        <p14:creationId xmlns:p14="http://schemas.microsoft.com/office/powerpoint/2010/main" val="2643576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algn="ctr"/>
            <a:r>
              <a:rPr lang="en-US" altLang="en-US" smtClean="0"/>
              <a:t>Common Criteria</a:t>
            </a:r>
          </a:p>
        </p:txBody>
      </p:sp>
      <p:sp>
        <p:nvSpPr>
          <p:cNvPr id="19459" name="Content Placeholder 2"/>
          <p:cNvSpPr>
            <a:spLocks noGrp="1"/>
          </p:cNvSpPr>
          <p:nvPr>
            <p:ph sz="quarter" idx="1"/>
          </p:nvPr>
        </p:nvSpPr>
        <p:spPr>
          <a:xfrm>
            <a:off x="-304800" y="838200"/>
            <a:ext cx="5791200" cy="3276600"/>
          </a:xfrm>
        </p:spPr>
        <p:txBody>
          <a:bodyPr/>
          <a:lstStyle/>
          <a:p>
            <a:pPr marL="0" indent="0" algn="r">
              <a:buFont typeface="Wingdings" pitchFamily="2" charset="2"/>
              <a:buNone/>
            </a:pPr>
            <a:r>
              <a:rPr lang="en-US" altLang="en-US" sz="2400" smtClean="0"/>
              <a:t>				</a:t>
            </a:r>
          </a:p>
          <a:p>
            <a:pPr marL="0" indent="0" algn="r">
              <a:buFont typeface="Wingdings" pitchFamily="2" charset="2"/>
              <a:buNone/>
            </a:pPr>
            <a:endParaRPr lang="en-US" altLang="en-US" sz="2400" b="1" smtClean="0"/>
          </a:p>
        </p:txBody>
      </p:sp>
      <p:graphicFrame>
        <p:nvGraphicFramePr>
          <p:cNvPr id="4" name="Table 3"/>
          <p:cNvGraphicFramePr>
            <a:graphicFrameLocks noGrp="1"/>
          </p:cNvGraphicFramePr>
          <p:nvPr/>
        </p:nvGraphicFramePr>
        <p:xfrm>
          <a:off x="152400" y="2286000"/>
          <a:ext cx="8880475" cy="3200400"/>
        </p:xfrm>
        <a:graphic>
          <a:graphicData uri="http://schemas.openxmlformats.org/drawingml/2006/table">
            <a:tbl>
              <a:tblPr firstRow="1" bandRow="1">
                <a:tableStyleId>{5C22544A-7EE6-4342-B048-85BDC9FD1C3A}</a:tableStyleId>
              </a:tblPr>
              <a:tblGrid>
                <a:gridCol w="5704844"/>
                <a:gridCol w="317563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Common Criteria</a:t>
                      </a:r>
                      <a:endParaRPr lang="en-US" altLang="en-US" sz="2400" b="1" dirty="0" smtClean="0"/>
                    </a:p>
                  </a:txBody>
                  <a:tcPr marL="91438" marR="91438"/>
                </a:tc>
                <a:tc>
                  <a:txBody>
                    <a:bodyPr/>
                    <a:lstStyle/>
                    <a:p>
                      <a:pPr algn="l"/>
                      <a:r>
                        <a:rPr lang="en-US" sz="2400" dirty="0" smtClean="0"/>
                        <a:t># of Quality Indicators</a:t>
                      </a:r>
                      <a:endParaRPr lang="en-US" sz="2400" dirty="0"/>
                    </a:p>
                  </a:txBody>
                  <a:tcPr marL="91438" marR="91438"/>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Programs of Study</a:t>
                      </a:r>
                    </a:p>
                  </a:txBody>
                  <a:tcPr marL="91438" marR="91438"/>
                </a:tc>
                <a:tc>
                  <a:txBody>
                    <a:bodyPr/>
                    <a:lstStyle/>
                    <a:p>
                      <a:pPr algn="l"/>
                      <a:r>
                        <a:rPr lang="en-US" sz="2400" dirty="0" smtClean="0"/>
                        <a:t>4</a:t>
                      </a:r>
                      <a:endParaRPr lang="en-US" sz="2400" dirty="0"/>
                    </a:p>
                  </a:txBody>
                  <a:tcPr marL="91438" marR="9143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Curriculum</a:t>
                      </a:r>
                    </a:p>
                  </a:txBody>
                  <a:tcPr marL="91438" marR="91438"/>
                </a:tc>
                <a:tc>
                  <a:txBody>
                    <a:bodyPr/>
                    <a:lstStyle/>
                    <a:p>
                      <a:pPr algn="l"/>
                      <a:r>
                        <a:rPr lang="en-US" sz="2400" dirty="0" smtClean="0"/>
                        <a:t>3</a:t>
                      </a:r>
                      <a:endParaRPr lang="en-US" sz="2400" dirty="0"/>
                    </a:p>
                  </a:txBody>
                  <a:tcPr marL="91438" marR="9143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Instruction  </a:t>
                      </a:r>
                    </a:p>
                  </a:txBody>
                  <a:tcPr marL="91438" marR="91438"/>
                </a:tc>
                <a:tc>
                  <a:txBody>
                    <a:bodyPr/>
                    <a:lstStyle/>
                    <a:p>
                      <a:pPr algn="l"/>
                      <a:r>
                        <a:rPr lang="en-US" sz="2400" dirty="0" smtClean="0"/>
                        <a:t>8</a:t>
                      </a:r>
                      <a:endParaRPr lang="en-US" sz="2400" dirty="0"/>
                    </a:p>
                  </a:txBody>
                  <a:tcPr marL="91438" marR="9143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Assessment  </a:t>
                      </a:r>
                    </a:p>
                  </a:txBody>
                  <a:tcPr marL="91438" marR="91438"/>
                </a:tc>
                <a:tc>
                  <a:txBody>
                    <a:bodyPr/>
                    <a:lstStyle/>
                    <a:p>
                      <a:pPr algn="l"/>
                      <a:r>
                        <a:rPr lang="en-US" sz="2400" dirty="0" smtClean="0"/>
                        <a:t>3</a:t>
                      </a:r>
                      <a:endParaRPr lang="en-US" sz="2400" dirty="0"/>
                    </a:p>
                  </a:txBody>
                  <a:tcPr marL="91438" marR="91438"/>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Career and Technical Student Organizations </a:t>
                      </a:r>
                    </a:p>
                  </a:txBody>
                  <a:tcPr marL="91438" marR="91438"/>
                </a:tc>
                <a:tc>
                  <a:txBody>
                    <a:bodyPr/>
                    <a:lstStyle/>
                    <a:p>
                      <a:pPr algn="l"/>
                      <a:r>
                        <a:rPr lang="en-US" sz="2400" dirty="0" smtClean="0"/>
                        <a:t>5</a:t>
                      </a:r>
                      <a:endParaRPr lang="en-US" sz="2400" dirty="0"/>
                    </a:p>
                  </a:txBody>
                  <a:tcPr marL="91438" marR="91438"/>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dirty="0" smtClean="0"/>
                        <a:t>Program Management and Planning  </a:t>
                      </a:r>
                    </a:p>
                  </a:txBody>
                  <a:tcPr marL="91438" marR="91438"/>
                </a:tc>
                <a:tc>
                  <a:txBody>
                    <a:bodyPr/>
                    <a:lstStyle/>
                    <a:p>
                      <a:pPr algn="l"/>
                      <a:r>
                        <a:rPr lang="en-US" sz="2400" dirty="0" smtClean="0"/>
                        <a:t>4</a:t>
                      </a:r>
                      <a:endParaRPr lang="en-US" sz="2400" dirty="0"/>
                    </a:p>
                  </a:txBody>
                  <a:tcPr marL="91438" marR="91438"/>
                </a:tc>
              </a:tr>
            </a:tbl>
          </a:graphicData>
        </a:graphic>
      </p:graphicFrame>
    </p:spTree>
    <p:extLst>
      <p:ext uri="{BB962C8B-B14F-4D97-AF65-F5344CB8AC3E}">
        <p14:creationId xmlns:p14="http://schemas.microsoft.com/office/powerpoint/2010/main" val="2718318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algn="ctr"/>
            <a:r>
              <a:rPr lang="en-US" altLang="en-US" sz="3600" smtClean="0"/>
              <a:t>Evaluation and Program Improvement Tool</a:t>
            </a:r>
          </a:p>
        </p:txBody>
      </p:sp>
      <p:sp>
        <p:nvSpPr>
          <p:cNvPr id="3" name="Content Placeholder 2"/>
          <p:cNvSpPr>
            <a:spLocks noGrp="1"/>
          </p:cNvSpPr>
          <p:nvPr>
            <p:ph sz="quarter" idx="1"/>
          </p:nvPr>
        </p:nvSpPr>
        <p:spPr>
          <a:xfrm>
            <a:off x="612775" y="1600200"/>
            <a:ext cx="8153400" cy="4495800"/>
          </a:xfrm>
        </p:spPr>
        <p:txBody>
          <a:bodyPr/>
          <a:lstStyle/>
          <a:p>
            <a:pPr marL="0" indent="0">
              <a:buFont typeface="Wingdings" pitchFamily="2" charset="2"/>
              <a:buNone/>
              <a:defRPr/>
            </a:pPr>
            <a:r>
              <a:rPr lang="en-US" sz="3600" dirty="0" smtClean="0"/>
              <a:t>Three Parts to Evaluation and Program Improvement Tool:</a:t>
            </a:r>
          </a:p>
          <a:p>
            <a:pPr>
              <a:defRPr/>
            </a:pPr>
            <a:r>
              <a:rPr lang="en-US" sz="3600" dirty="0" smtClean="0"/>
              <a:t>Rubric </a:t>
            </a:r>
          </a:p>
          <a:p>
            <a:pPr>
              <a:defRPr/>
            </a:pPr>
            <a:r>
              <a:rPr lang="en-US" sz="3600" dirty="0" smtClean="0"/>
              <a:t>Suggested Documentation</a:t>
            </a:r>
          </a:p>
          <a:p>
            <a:pPr>
              <a:defRPr/>
            </a:pPr>
            <a:r>
              <a:rPr lang="en-US" sz="3600" dirty="0" smtClean="0"/>
              <a:t>Program Improvement Template</a:t>
            </a:r>
            <a:endParaRPr lang="en-US" sz="3600" dirty="0"/>
          </a:p>
        </p:txBody>
      </p:sp>
    </p:spTree>
    <p:extLst>
      <p:ext uri="{BB962C8B-B14F-4D97-AF65-F5344CB8AC3E}">
        <p14:creationId xmlns:p14="http://schemas.microsoft.com/office/powerpoint/2010/main" val="3566313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CCQI Tentative Timeline</a:t>
            </a:r>
            <a:endParaRPr lang="en-US" dirty="0"/>
          </a:p>
        </p:txBody>
      </p:sp>
      <p:sp>
        <p:nvSpPr>
          <p:cNvPr id="3" name="Content Placeholder 2"/>
          <p:cNvSpPr>
            <a:spLocks noGrp="1"/>
          </p:cNvSpPr>
          <p:nvPr>
            <p:ph sz="quarter" idx="1"/>
          </p:nvPr>
        </p:nvSpPr>
        <p:spPr>
          <a:xfrm>
            <a:off x="381000" y="1600200"/>
            <a:ext cx="8610600" cy="4648200"/>
          </a:xfrm>
        </p:spPr>
        <p:txBody>
          <a:bodyPr/>
          <a:lstStyle/>
          <a:p>
            <a:r>
              <a:rPr lang="en-US" dirty="0" smtClean="0"/>
              <a:t>2017-18 School Year – pilot year for CCQI</a:t>
            </a:r>
          </a:p>
          <a:p>
            <a:r>
              <a:rPr lang="en-US" dirty="0" smtClean="0"/>
              <a:t>Year 1 (Pilot Year) – all LEAs complete CCQI for each approved CTE program.  No supporting documentation and/or evidence required.</a:t>
            </a:r>
          </a:p>
          <a:p>
            <a:r>
              <a:rPr lang="en-US" dirty="0" smtClean="0"/>
              <a:t>Year 2 (2018-19 School Year) – Cohort II LEAs would resubmit CCQI with documentation and/or evidence.  </a:t>
            </a:r>
          </a:p>
          <a:p>
            <a:r>
              <a:rPr lang="en-US" dirty="0" smtClean="0"/>
              <a:t>Year 3 (2019-2020 School Year) – Cohort III LEAs submit CCQI with documentation and/or evidence.  </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48</a:t>
            </a:fld>
            <a:endParaRPr lang="en-US" dirty="0"/>
          </a:p>
        </p:txBody>
      </p:sp>
    </p:spTree>
    <p:extLst>
      <p:ext uri="{BB962C8B-B14F-4D97-AF65-F5344CB8AC3E}">
        <p14:creationId xmlns:p14="http://schemas.microsoft.com/office/powerpoint/2010/main" val="3132503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CCQI Timeline (Cont.)</a:t>
            </a:r>
            <a:endParaRPr lang="en-US" dirty="0"/>
          </a:p>
        </p:txBody>
      </p:sp>
      <p:sp>
        <p:nvSpPr>
          <p:cNvPr id="3" name="Content Placeholder 2"/>
          <p:cNvSpPr>
            <a:spLocks noGrp="1"/>
          </p:cNvSpPr>
          <p:nvPr>
            <p:ph sz="quarter" idx="1"/>
          </p:nvPr>
        </p:nvSpPr>
        <p:spPr/>
        <p:txBody>
          <a:bodyPr/>
          <a:lstStyle/>
          <a:p>
            <a:r>
              <a:rPr lang="en-US" dirty="0" smtClean="0"/>
              <a:t>Tiered Monitoring System will be available October 1, 2017 – March 31, 2018 (Tentative)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49</a:t>
            </a:fld>
            <a:endParaRPr lang="en-US" dirty="0"/>
          </a:p>
        </p:txBody>
      </p:sp>
    </p:spTree>
    <p:extLst>
      <p:ext uri="{BB962C8B-B14F-4D97-AF65-F5344CB8AC3E}">
        <p14:creationId xmlns:p14="http://schemas.microsoft.com/office/powerpoint/2010/main" val="148682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pPr algn="ctr"/>
            <a:r>
              <a:rPr lang="en-US" dirty="0" smtClean="0"/>
              <a:t>CTE Funding </a:t>
            </a:r>
            <a:endParaRPr lang="en-US" dirty="0"/>
          </a:p>
        </p:txBody>
      </p:sp>
      <p:sp>
        <p:nvSpPr>
          <p:cNvPr id="4" name="Slide Number Placeholder 3"/>
          <p:cNvSpPr>
            <a:spLocks noGrp="1"/>
          </p:cNvSpPr>
          <p:nvPr>
            <p:ph type="sldNum" sz="quarter" idx="11"/>
          </p:nvPr>
        </p:nvSpPr>
        <p:spPr/>
        <p:txBody>
          <a:bodyPr/>
          <a:lstStyle/>
          <a:p>
            <a:pPr>
              <a:defRPr/>
            </a:pPr>
            <a:r>
              <a:rPr lang="en-US" dirty="0" smtClean="0"/>
              <a:t>	</a:t>
            </a:r>
            <a:endParaRPr lang="en-US" dirty="0"/>
          </a:p>
        </p:txBody>
      </p:sp>
    </p:spTree>
    <p:extLst>
      <p:ext uri="{BB962C8B-B14F-4D97-AF65-F5344CB8AC3E}">
        <p14:creationId xmlns:p14="http://schemas.microsoft.com/office/powerpoint/2010/main" val="1497629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1"/>
          <p:cNvSpPr>
            <a:spLocks noGrp="1"/>
          </p:cNvSpPr>
          <p:nvPr>
            <p:ph type="body" idx="1"/>
          </p:nvPr>
        </p:nvSpPr>
        <p:spPr/>
        <p:txBody>
          <a:bodyPr/>
          <a:lstStyle/>
          <a:p>
            <a:endParaRPr lang="en-US" altLang="en-US" smtClean="0"/>
          </a:p>
        </p:txBody>
      </p:sp>
      <p:sp>
        <p:nvSpPr>
          <p:cNvPr id="23555" name="Title 2"/>
          <p:cNvSpPr>
            <a:spLocks noGrp="1"/>
          </p:cNvSpPr>
          <p:nvPr>
            <p:ph type="title"/>
          </p:nvPr>
        </p:nvSpPr>
        <p:spPr/>
        <p:txBody>
          <a:bodyPr/>
          <a:lstStyle/>
          <a:p>
            <a:pPr algn="ctr"/>
            <a:r>
              <a:rPr lang="en-US" altLang="en-US" dirty="0" smtClean="0"/>
              <a:t>CTE Certificate</a:t>
            </a:r>
          </a:p>
        </p:txBody>
      </p:sp>
      <p:sp>
        <p:nvSpPr>
          <p:cNvPr id="4" name="Slide Number Placeholder 3"/>
          <p:cNvSpPr>
            <a:spLocks noGrp="1"/>
          </p:cNvSpPr>
          <p:nvPr>
            <p:ph type="sldNum" sz="quarter" idx="4294967295"/>
          </p:nvPr>
        </p:nvSpPr>
        <p:spPr>
          <a:xfrm>
            <a:off x="0" y="1752600"/>
            <a:ext cx="1295400" cy="701675"/>
          </a:xfrm>
          <a:prstGeom prst="rect">
            <a:avLst/>
          </a:prstGeom>
        </p:spPr>
        <p:txBody>
          <a:bodyPr/>
          <a:lstStyle/>
          <a:p>
            <a:pPr>
              <a:defRPr/>
            </a:pPr>
            <a:endParaRPr lang="en-US" dirty="0"/>
          </a:p>
        </p:txBody>
      </p:sp>
    </p:spTree>
    <p:extLst>
      <p:ext uri="{BB962C8B-B14F-4D97-AF65-F5344CB8AC3E}">
        <p14:creationId xmlns:p14="http://schemas.microsoft.com/office/powerpoint/2010/main" val="26841312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228600"/>
            <a:ext cx="8153400" cy="914400"/>
          </a:xfrm>
        </p:spPr>
        <p:txBody>
          <a:bodyPr/>
          <a:lstStyle/>
          <a:p>
            <a:pPr algn="ctr"/>
            <a:r>
              <a:rPr lang="en-US" altLang="en-US" smtClean="0"/>
              <a:t>CTE Certificate</a:t>
            </a:r>
          </a:p>
        </p:txBody>
      </p:sp>
      <p:sp>
        <p:nvSpPr>
          <p:cNvPr id="25603" name="Content Placeholder 2"/>
          <p:cNvSpPr>
            <a:spLocks noGrp="1"/>
          </p:cNvSpPr>
          <p:nvPr>
            <p:ph sz="quarter" idx="1"/>
          </p:nvPr>
        </p:nvSpPr>
        <p:spPr>
          <a:xfrm>
            <a:off x="533400" y="1600200"/>
            <a:ext cx="8077200" cy="5105400"/>
          </a:xfrm>
        </p:spPr>
        <p:txBody>
          <a:bodyPr/>
          <a:lstStyle/>
          <a:p>
            <a:pPr>
              <a:defRPr/>
            </a:pPr>
            <a:r>
              <a:rPr lang="en-US" altLang="en-US" sz="2400" dirty="0" smtClean="0"/>
              <a:t>Legislation was passed in 2016 by the 98</a:t>
            </a:r>
            <a:r>
              <a:rPr lang="en-US" altLang="en-US" sz="2400" baseline="30000" dirty="0" smtClean="0"/>
              <a:t>th</a:t>
            </a:r>
            <a:r>
              <a:rPr lang="en-US" altLang="en-US" sz="2400" dirty="0" smtClean="0"/>
              <a:t> Missouri General Assembly (SBs. 620 &amp; 582)</a:t>
            </a:r>
          </a:p>
          <a:p>
            <a:pPr marL="0" indent="0">
              <a:buFont typeface="Wingdings" pitchFamily="2" charset="2"/>
              <a:buNone/>
              <a:defRPr/>
            </a:pPr>
            <a:endParaRPr lang="en-US" altLang="en-US" sz="2400" dirty="0" smtClean="0"/>
          </a:p>
          <a:p>
            <a:pPr>
              <a:defRPr/>
            </a:pPr>
            <a:r>
              <a:rPr lang="en-US" altLang="en-US" sz="2400" dirty="0" smtClean="0"/>
              <a:t>State Board of Education, in consultation with the CTE Advisory Council, established minimum requirements for a career and technical education (CTE) certificate.  Approved by State Board of Education in June 2017</a:t>
            </a:r>
          </a:p>
          <a:p>
            <a:pPr marL="0" indent="0">
              <a:buFont typeface="Wingdings" pitchFamily="2" charset="2"/>
              <a:buNone/>
              <a:defRPr/>
            </a:pPr>
            <a:endParaRPr lang="en-US" altLang="en-US" sz="2400" dirty="0" smtClean="0"/>
          </a:p>
          <a:p>
            <a:pPr>
              <a:defRPr/>
            </a:pPr>
            <a:r>
              <a:rPr lang="en-US" altLang="en-US" sz="2400" dirty="0" smtClean="0"/>
              <a:t>CTE certificate will be earned by students in addition to his or her high school graduation diploma.</a:t>
            </a:r>
            <a:endParaRPr lang="en-US" altLang="en-US" sz="2400" dirty="0"/>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4278628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algn="ctr"/>
            <a:r>
              <a:rPr lang="en-US" altLang="en-US" smtClean="0"/>
              <a:t>CTE Certificate</a:t>
            </a:r>
          </a:p>
        </p:txBody>
      </p:sp>
      <p:sp>
        <p:nvSpPr>
          <p:cNvPr id="25603" name="Content Placeholder 2"/>
          <p:cNvSpPr>
            <a:spLocks noGrp="1"/>
          </p:cNvSpPr>
          <p:nvPr>
            <p:ph sz="quarter" idx="1"/>
          </p:nvPr>
        </p:nvSpPr>
        <p:spPr>
          <a:xfrm>
            <a:off x="533400" y="1600200"/>
            <a:ext cx="8232775" cy="4800600"/>
          </a:xfrm>
        </p:spPr>
        <p:txBody>
          <a:bodyPr/>
          <a:lstStyle/>
          <a:p>
            <a:r>
              <a:rPr lang="en-US" altLang="en-US" sz="2800" dirty="0" smtClean="0"/>
              <a:t>Students must meet all requirements in order to receive the CTE certificate.</a:t>
            </a:r>
          </a:p>
          <a:p>
            <a:endParaRPr lang="en-US" altLang="en-US" sz="2800" dirty="0" smtClean="0"/>
          </a:p>
          <a:p>
            <a:r>
              <a:rPr lang="en-US" altLang="en-US" sz="2800" dirty="0" smtClean="0"/>
              <a:t>Schools support student efforts to accomplish these requirements through the development and monitoring of the Individual Career and Academic Plan (ICAP).</a:t>
            </a:r>
          </a:p>
          <a:p>
            <a:endParaRPr lang="en-US" altLang="en-US" sz="2800" dirty="0" smtClean="0"/>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18687299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algn="ctr"/>
            <a:r>
              <a:rPr lang="en-US" altLang="en-US" smtClean="0"/>
              <a:t>CTE Certificate</a:t>
            </a:r>
          </a:p>
        </p:txBody>
      </p:sp>
      <p:sp>
        <p:nvSpPr>
          <p:cNvPr id="26627" name="Content Placeholder 2"/>
          <p:cNvSpPr>
            <a:spLocks noGrp="1"/>
          </p:cNvSpPr>
          <p:nvPr>
            <p:ph sz="quarter" idx="1"/>
          </p:nvPr>
        </p:nvSpPr>
        <p:spPr>
          <a:xfrm>
            <a:off x="612775" y="1600200"/>
            <a:ext cx="8153400" cy="4648200"/>
          </a:xfrm>
        </p:spPr>
        <p:txBody>
          <a:bodyPr/>
          <a:lstStyle/>
          <a:p>
            <a:r>
              <a:rPr lang="en-US" altLang="en-US" smtClean="0"/>
              <a:t>Students entering high school in school year 2017-2018 and thereafter shall be eligible to earn a CTE certificate.</a:t>
            </a:r>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41060372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93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2" name="object 2"/>
          <p:cNvSpPr txBox="1">
            <a:spLocks noGrp="1"/>
          </p:cNvSpPr>
          <p:nvPr>
            <p:ph type="title"/>
          </p:nvPr>
        </p:nvSpPr>
        <p:spPr>
          <a:xfrm>
            <a:off x="612775" y="373063"/>
            <a:ext cx="8153400" cy="846137"/>
          </a:xfrm>
        </p:spPr>
        <p:txBody>
          <a:bodyPr lIns="0" tIns="0" rIns="0" bIns="0" rtlCol="0">
            <a:spAutoFit/>
          </a:bodyPr>
          <a:lstStyle/>
          <a:p>
            <a:pPr marL="69522" algn="ctr">
              <a:defRPr/>
            </a:pPr>
            <a:r>
              <a:rPr spc="-4" dirty="0"/>
              <a:t>CERTIFICATE </a:t>
            </a:r>
            <a:r>
              <a:rPr dirty="0"/>
              <a:t>OF</a:t>
            </a:r>
            <a:r>
              <a:rPr spc="-22" dirty="0"/>
              <a:t> </a:t>
            </a:r>
            <a:r>
              <a:rPr spc="-4" dirty="0"/>
              <a:t>ACHIEVEMENT</a:t>
            </a:r>
            <a:br>
              <a:rPr spc="-4" dirty="0"/>
            </a:br>
            <a:r>
              <a:rPr sz="1100" i="1" spc="-4" dirty="0">
                <a:latin typeface="Cambria"/>
                <a:cs typeface="Cambria"/>
              </a:rPr>
              <a:t>Is presented</a:t>
            </a:r>
            <a:r>
              <a:rPr sz="1100" i="1" spc="-54" dirty="0">
                <a:latin typeface="Cambria"/>
                <a:cs typeface="Cambria"/>
              </a:rPr>
              <a:t> </a:t>
            </a:r>
            <a:r>
              <a:rPr sz="1100" i="1" dirty="0">
                <a:latin typeface="Cambria"/>
                <a:cs typeface="Cambria"/>
              </a:rPr>
              <a:t>to</a:t>
            </a:r>
            <a:endParaRPr sz="1100" dirty="0">
              <a:latin typeface="Cambria"/>
              <a:cs typeface="Cambria"/>
            </a:endParaRPr>
          </a:p>
        </p:txBody>
      </p:sp>
      <p:sp>
        <p:nvSpPr>
          <p:cNvPr id="27652" name="object 3"/>
          <p:cNvSpPr>
            <a:spLocks noChangeArrowheads="1"/>
          </p:cNvSpPr>
          <p:nvPr/>
        </p:nvSpPr>
        <p:spPr bwMode="auto">
          <a:xfrm>
            <a:off x="2862263" y="3071813"/>
            <a:ext cx="3463925" cy="2047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charset="0"/>
            </a:endParaRPr>
          </a:p>
        </p:txBody>
      </p:sp>
      <p:sp>
        <p:nvSpPr>
          <p:cNvPr id="27653" name="object 4"/>
          <p:cNvSpPr>
            <a:spLocks noChangeArrowheads="1"/>
          </p:cNvSpPr>
          <p:nvPr/>
        </p:nvSpPr>
        <p:spPr bwMode="auto">
          <a:xfrm>
            <a:off x="2673350" y="2994025"/>
            <a:ext cx="4029075" cy="3238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charset="0"/>
            </a:endParaRPr>
          </a:p>
        </p:txBody>
      </p:sp>
      <p:sp>
        <p:nvSpPr>
          <p:cNvPr id="27654" name="object 5"/>
          <p:cNvSpPr>
            <a:spLocks/>
          </p:cNvSpPr>
          <p:nvPr/>
        </p:nvSpPr>
        <p:spPr bwMode="auto">
          <a:xfrm>
            <a:off x="1109663" y="3321050"/>
            <a:ext cx="6970712" cy="0"/>
          </a:xfrm>
          <a:custGeom>
            <a:avLst/>
            <a:gdLst>
              <a:gd name="T0" fmla="*/ 0 w 7667625"/>
              <a:gd name="T1" fmla="*/ 71918 w 7667625"/>
              <a:gd name="T2" fmla="*/ 0 60000 65536"/>
              <a:gd name="T3" fmla="*/ 0 60000 65536"/>
            </a:gdLst>
            <a:ahLst/>
            <a:cxnLst>
              <a:cxn ang="T2">
                <a:pos x="T0" y="0"/>
              </a:cxn>
              <a:cxn ang="T3">
                <a:pos x="T1" y="0"/>
              </a:cxn>
            </a:cxnLst>
            <a:rect l="0" t="0" r="r" b="b"/>
            <a:pathLst>
              <a:path w="7667625">
                <a:moveTo>
                  <a:pt x="0" y="0"/>
                </a:moveTo>
                <a:lnTo>
                  <a:pt x="7667244" y="0"/>
                </a:lnTo>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 name="object 6"/>
          <p:cNvSpPr txBox="1"/>
          <p:nvPr/>
        </p:nvSpPr>
        <p:spPr>
          <a:xfrm>
            <a:off x="2755900" y="3398838"/>
            <a:ext cx="3705225" cy="333375"/>
          </a:xfrm>
          <a:prstGeom prst="rect">
            <a:avLst/>
          </a:prstGeom>
        </p:spPr>
        <p:txBody>
          <a:bodyPr lIns="0" tIns="0" rIns="0" bIns="0">
            <a:spAutoFit/>
          </a:bodyPr>
          <a:lstStyle/>
          <a:p>
            <a:pPr algn="ctr">
              <a:lnSpc>
                <a:spcPts val="1274"/>
              </a:lnSpc>
              <a:defRPr/>
            </a:pPr>
            <a:r>
              <a:rPr sz="1100" spc="-4" dirty="0">
                <a:latin typeface="Cambria"/>
                <a:cs typeface="Cambria"/>
              </a:rPr>
              <a:t>For meeting the requirements for</a:t>
            </a:r>
            <a:r>
              <a:rPr sz="1100" spc="-9" dirty="0">
                <a:latin typeface="Cambria"/>
                <a:cs typeface="Cambria"/>
              </a:rPr>
              <a:t> </a:t>
            </a:r>
            <a:r>
              <a:rPr sz="1100" dirty="0">
                <a:latin typeface="Cambria"/>
                <a:cs typeface="Cambria"/>
              </a:rPr>
              <a:t>a</a:t>
            </a:r>
          </a:p>
          <a:p>
            <a:pPr algn="ctr">
              <a:lnSpc>
                <a:spcPts val="1274"/>
              </a:lnSpc>
              <a:defRPr/>
            </a:pPr>
            <a:r>
              <a:rPr sz="1100" spc="-4" dirty="0">
                <a:latin typeface="Cambria"/>
                <a:cs typeface="Cambria"/>
              </a:rPr>
              <a:t>Career </a:t>
            </a:r>
            <a:r>
              <a:rPr sz="1100" dirty="0">
                <a:latin typeface="Cambria"/>
                <a:cs typeface="Cambria"/>
              </a:rPr>
              <a:t>and </a:t>
            </a:r>
            <a:r>
              <a:rPr sz="1100" spc="-4" dirty="0">
                <a:latin typeface="Cambria"/>
                <a:cs typeface="Cambria"/>
              </a:rPr>
              <a:t>Technical Education (CTE) certificate </a:t>
            </a:r>
            <a:r>
              <a:rPr sz="1100" dirty="0">
                <a:latin typeface="Cambria"/>
                <a:cs typeface="Cambria"/>
              </a:rPr>
              <a:t>in </a:t>
            </a:r>
            <a:r>
              <a:rPr sz="1100" spc="-4" dirty="0">
                <a:latin typeface="Cambria"/>
                <a:cs typeface="Cambria"/>
              </a:rPr>
              <a:t>the area</a:t>
            </a:r>
            <a:r>
              <a:rPr sz="1100" spc="49" dirty="0">
                <a:latin typeface="Cambria"/>
                <a:cs typeface="Cambria"/>
              </a:rPr>
              <a:t> </a:t>
            </a:r>
            <a:r>
              <a:rPr sz="1100" spc="-4" dirty="0">
                <a:latin typeface="Cambria"/>
                <a:cs typeface="Cambria"/>
              </a:rPr>
              <a:t>of</a:t>
            </a:r>
            <a:endParaRPr sz="1100" dirty="0">
              <a:latin typeface="Cambria"/>
              <a:cs typeface="Cambria"/>
            </a:endParaRPr>
          </a:p>
        </p:txBody>
      </p:sp>
      <p:sp>
        <p:nvSpPr>
          <p:cNvPr id="27656" name="object 7"/>
          <p:cNvSpPr>
            <a:spLocks noChangeArrowheads="1"/>
          </p:cNvSpPr>
          <p:nvPr/>
        </p:nvSpPr>
        <p:spPr bwMode="auto">
          <a:xfrm>
            <a:off x="2581275" y="3884613"/>
            <a:ext cx="3984625" cy="1968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charset="0"/>
            </a:endParaRPr>
          </a:p>
        </p:txBody>
      </p:sp>
      <p:sp>
        <p:nvSpPr>
          <p:cNvPr id="27657" name="object 8"/>
          <p:cNvSpPr>
            <a:spLocks noChangeArrowheads="1"/>
          </p:cNvSpPr>
          <p:nvPr/>
        </p:nvSpPr>
        <p:spPr bwMode="auto">
          <a:xfrm>
            <a:off x="1874838" y="3798888"/>
            <a:ext cx="4900612" cy="31273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charset="0"/>
            </a:endParaRPr>
          </a:p>
        </p:txBody>
      </p:sp>
      <p:sp>
        <p:nvSpPr>
          <p:cNvPr id="27658" name="object 9"/>
          <p:cNvSpPr>
            <a:spLocks noChangeArrowheads="1"/>
          </p:cNvSpPr>
          <p:nvPr/>
        </p:nvSpPr>
        <p:spPr bwMode="auto">
          <a:xfrm>
            <a:off x="6411913" y="3798888"/>
            <a:ext cx="538162" cy="312737"/>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charset="0"/>
            </a:endParaRPr>
          </a:p>
        </p:txBody>
      </p:sp>
      <p:sp>
        <p:nvSpPr>
          <p:cNvPr id="27659" name="object 10"/>
          <p:cNvSpPr>
            <a:spLocks/>
          </p:cNvSpPr>
          <p:nvPr/>
        </p:nvSpPr>
        <p:spPr bwMode="auto">
          <a:xfrm>
            <a:off x="1109663" y="4117975"/>
            <a:ext cx="6934200" cy="0"/>
          </a:xfrm>
          <a:custGeom>
            <a:avLst/>
            <a:gdLst>
              <a:gd name="T0" fmla="*/ 0 w 7627620"/>
              <a:gd name="T1" fmla="*/ 71475 w 7627620"/>
              <a:gd name="T2" fmla="*/ 0 60000 65536"/>
              <a:gd name="T3" fmla="*/ 0 60000 65536"/>
            </a:gdLst>
            <a:ahLst/>
            <a:cxnLst>
              <a:cxn ang="T2">
                <a:pos x="T0" y="0"/>
              </a:cxn>
              <a:cxn ang="T3">
                <a:pos x="T1" y="0"/>
              </a:cxn>
            </a:cxnLst>
            <a:rect l="0" t="0" r="r" b="b"/>
            <a:pathLst>
              <a:path w="7627620">
                <a:moveTo>
                  <a:pt x="0" y="0"/>
                </a:moveTo>
                <a:lnTo>
                  <a:pt x="7627620" y="0"/>
                </a:lnTo>
              </a:path>
            </a:pathLst>
          </a:custGeom>
          <a:noFill/>
          <a:ln w="914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60" name="object 11"/>
          <p:cNvSpPr>
            <a:spLocks noChangeArrowheads="1"/>
          </p:cNvSpPr>
          <p:nvPr/>
        </p:nvSpPr>
        <p:spPr bwMode="auto">
          <a:xfrm>
            <a:off x="3844925" y="1336675"/>
            <a:ext cx="1524000" cy="88741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charset="0"/>
            </a:endParaRPr>
          </a:p>
        </p:txBody>
      </p:sp>
      <p:sp>
        <p:nvSpPr>
          <p:cNvPr id="12" name="object 12"/>
          <p:cNvSpPr txBox="1"/>
          <p:nvPr/>
        </p:nvSpPr>
        <p:spPr>
          <a:xfrm>
            <a:off x="1835150" y="4940300"/>
            <a:ext cx="830263" cy="153988"/>
          </a:xfrm>
          <a:prstGeom prst="rect">
            <a:avLst/>
          </a:prstGeom>
        </p:spPr>
        <p:txBody>
          <a:bodyPr lIns="0" tIns="0" rIns="0" bIns="0">
            <a:spAutoFit/>
          </a:bodyPr>
          <a:lstStyle/>
          <a:p>
            <a:pPr marL="11397">
              <a:defRPr/>
            </a:pPr>
            <a:r>
              <a:rPr sz="1000" spc="-4" dirty="0">
                <a:latin typeface="Calibri"/>
                <a:cs typeface="Calibri"/>
              </a:rPr>
              <a:t>Superintendent</a:t>
            </a:r>
            <a:endParaRPr sz="1000" dirty="0">
              <a:latin typeface="Calibri"/>
              <a:cs typeface="Calibri"/>
            </a:endParaRPr>
          </a:p>
        </p:txBody>
      </p:sp>
      <p:sp>
        <p:nvSpPr>
          <p:cNvPr id="27662" name="object 13"/>
          <p:cNvSpPr>
            <a:spLocks/>
          </p:cNvSpPr>
          <p:nvPr/>
        </p:nvSpPr>
        <p:spPr bwMode="auto">
          <a:xfrm>
            <a:off x="1057275" y="4943475"/>
            <a:ext cx="2441575" cy="0"/>
          </a:xfrm>
          <a:custGeom>
            <a:avLst/>
            <a:gdLst>
              <a:gd name="T0" fmla="*/ 0 w 2685415"/>
              <a:gd name="T1" fmla="*/ 25308 w 2685415"/>
              <a:gd name="T2" fmla="*/ 0 60000 65536"/>
              <a:gd name="T3" fmla="*/ 0 60000 65536"/>
            </a:gdLst>
            <a:ahLst/>
            <a:cxnLst>
              <a:cxn ang="T2">
                <a:pos x="T0" y="0"/>
              </a:cxn>
              <a:cxn ang="T3">
                <a:pos x="T1" y="0"/>
              </a:cxn>
            </a:cxnLst>
            <a:rect l="0" t="0" r="r" b="b"/>
            <a:pathLst>
              <a:path w="2685415">
                <a:moveTo>
                  <a:pt x="0" y="0"/>
                </a:moveTo>
                <a:lnTo>
                  <a:pt x="2685300" y="0"/>
                </a:lnTo>
              </a:path>
            </a:pathLst>
          </a:custGeom>
          <a:noFill/>
          <a:ln w="914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object 14"/>
          <p:cNvSpPr txBox="1"/>
          <p:nvPr/>
        </p:nvSpPr>
        <p:spPr>
          <a:xfrm>
            <a:off x="1055688" y="5422900"/>
            <a:ext cx="2152650" cy="153988"/>
          </a:xfrm>
          <a:prstGeom prst="rect">
            <a:avLst/>
          </a:prstGeom>
        </p:spPr>
        <p:txBody>
          <a:bodyPr lIns="0" tIns="0" rIns="0" bIns="0">
            <a:spAutoFit/>
          </a:bodyPr>
          <a:lstStyle/>
          <a:p>
            <a:pPr marL="11397">
              <a:defRPr/>
            </a:pPr>
            <a:r>
              <a:rPr sz="1000" spc="-4" dirty="0">
                <a:latin typeface="Calibri"/>
                <a:cs typeface="Calibri"/>
              </a:rPr>
              <a:t>Building</a:t>
            </a:r>
            <a:r>
              <a:rPr sz="1000" spc="4" dirty="0">
                <a:latin typeface="Calibri"/>
                <a:cs typeface="Calibri"/>
              </a:rPr>
              <a:t> </a:t>
            </a:r>
            <a:r>
              <a:rPr sz="1000" spc="-4" dirty="0">
                <a:latin typeface="Calibri"/>
                <a:cs typeface="Calibri"/>
              </a:rPr>
              <a:t>Administrator/Principal/Director</a:t>
            </a:r>
            <a:endParaRPr sz="1000" dirty="0">
              <a:latin typeface="Calibri"/>
              <a:cs typeface="Calibri"/>
            </a:endParaRPr>
          </a:p>
        </p:txBody>
      </p:sp>
      <p:sp>
        <p:nvSpPr>
          <p:cNvPr id="27664" name="object 15"/>
          <p:cNvSpPr>
            <a:spLocks/>
          </p:cNvSpPr>
          <p:nvPr/>
        </p:nvSpPr>
        <p:spPr bwMode="auto">
          <a:xfrm>
            <a:off x="1057275" y="5424488"/>
            <a:ext cx="2441575" cy="0"/>
          </a:xfrm>
          <a:custGeom>
            <a:avLst/>
            <a:gdLst>
              <a:gd name="T0" fmla="*/ 0 w 2685415"/>
              <a:gd name="T1" fmla="*/ 25308 w 2685415"/>
              <a:gd name="T2" fmla="*/ 0 60000 65536"/>
              <a:gd name="T3" fmla="*/ 0 60000 65536"/>
            </a:gdLst>
            <a:ahLst/>
            <a:cxnLst>
              <a:cxn ang="T2">
                <a:pos x="T0" y="0"/>
              </a:cxn>
              <a:cxn ang="T3">
                <a:pos x="T1" y="0"/>
              </a:cxn>
            </a:cxnLst>
            <a:rect l="0" t="0" r="r" b="b"/>
            <a:pathLst>
              <a:path w="2685415">
                <a:moveTo>
                  <a:pt x="0" y="0"/>
                </a:moveTo>
                <a:lnTo>
                  <a:pt x="2685300" y="0"/>
                </a:lnTo>
              </a:path>
            </a:pathLst>
          </a:custGeom>
          <a:noFill/>
          <a:ln w="9143">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aphicFrame>
        <p:nvGraphicFramePr>
          <p:cNvPr id="16" name="object 16"/>
          <p:cNvGraphicFramePr>
            <a:graphicFrameLocks noGrp="1"/>
          </p:cNvGraphicFramePr>
          <p:nvPr/>
        </p:nvGraphicFramePr>
        <p:xfrm>
          <a:off x="5532438" y="4933950"/>
          <a:ext cx="2571750" cy="641350"/>
        </p:xfrm>
        <a:graphic>
          <a:graphicData uri="http://schemas.openxmlformats.org/drawingml/2006/table">
            <a:tbl>
              <a:tblPr firstRow="1" bandRow="1">
                <a:tableStyleId>{2D5ABB26-0587-4C30-8999-92F81FD0307C}</a:tableStyleId>
              </a:tblPr>
              <a:tblGrid>
                <a:gridCol w="2571750"/>
              </a:tblGrid>
              <a:tr h="476192">
                <a:tc>
                  <a:txBody>
                    <a:bodyPr/>
                    <a:lstStyle/>
                    <a:p>
                      <a:pPr marL="101600" algn="ctr">
                        <a:lnSpc>
                          <a:spcPts val="1250"/>
                        </a:lnSpc>
                      </a:pPr>
                      <a:r>
                        <a:rPr sz="1000" spc="-5" dirty="0">
                          <a:latin typeface="Calibri"/>
                          <a:cs typeface="Calibri"/>
                        </a:rPr>
                        <a:t>Commissioner</a:t>
                      </a:r>
                      <a:endParaRPr sz="1000" dirty="0">
                        <a:latin typeface="Calibri"/>
                        <a:cs typeface="Calibri"/>
                      </a:endParaRPr>
                    </a:p>
                  </a:txBody>
                  <a:tcPr marL="0" marR="0" marT="0" marB="0">
                    <a:lnT w="9144">
                      <a:solidFill>
                        <a:srgbClr val="000000"/>
                      </a:solidFill>
                      <a:prstDash val="solid"/>
                    </a:lnT>
                    <a:lnB w="9144">
                      <a:solidFill>
                        <a:srgbClr val="000000"/>
                      </a:solidFill>
                      <a:prstDash val="solid"/>
                    </a:lnB>
                  </a:tcPr>
                </a:tc>
              </a:tr>
              <a:tr h="165158">
                <a:tc>
                  <a:txBody>
                    <a:bodyPr/>
                    <a:lstStyle/>
                    <a:p>
                      <a:pPr marL="100330" algn="ctr">
                        <a:lnSpc>
                          <a:spcPts val="1250"/>
                        </a:lnSpc>
                      </a:pPr>
                      <a:r>
                        <a:rPr sz="1000" spc="-5" dirty="0">
                          <a:latin typeface="Calibri"/>
                          <a:cs typeface="Calibri"/>
                        </a:rPr>
                        <a:t>Assistant</a:t>
                      </a:r>
                      <a:r>
                        <a:rPr sz="1000" spc="-50" dirty="0">
                          <a:latin typeface="Calibri"/>
                          <a:cs typeface="Calibri"/>
                        </a:rPr>
                        <a:t> </a:t>
                      </a:r>
                      <a:r>
                        <a:rPr sz="1000" spc="-5" dirty="0">
                          <a:latin typeface="Calibri"/>
                          <a:cs typeface="Calibri"/>
                        </a:rPr>
                        <a:t>Commissioner</a:t>
                      </a:r>
                      <a:endParaRPr sz="1000" dirty="0">
                        <a:latin typeface="Calibri"/>
                        <a:cs typeface="Calibri"/>
                      </a:endParaRPr>
                    </a:p>
                  </a:txBody>
                  <a:tcPr marL="0" marR="0" marT="0" marB="0">
                    <a:lnT w="9144">
                      <a:solidFill>
                        <a:srgbClr val="000000"/>
                      </a:solidFill>
                      <a:prstDash val="solid"/>
                    </a:lnT>
                  </a:tcPr>
                </a:tc>
              </a:tr>
            </a:tbl>
          </a:graphicData>
        </a:graphic>
      </p:graphicFrame>
      <p:sp>
        <p:nvSpPr>
          <p:cNvPr id="27670" name="object 17"/>
          <p:cNvSpPr>
            <a:spLocks noChangeArrowheads="1"/>
          </p:cNvSpPr>
          <p:nvPr/>
        </p:nvSpPr>
        <p:spPr bwMode="auto">
          <a:xfrm>
            <a:off x="3835400" y="4733925"/>
            <a:ext cx="1290638" cy="73660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eaLnBrk="0" hangingPunct="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eaLnBrk="0" hangingPunct="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spcBef>
                <a:spcPct val="0"/>
              </a:spcBef>
              <a:buClrTx/>
              <a:buSzTx/>
              <a:buFontTx/>
              <a:buNone/>
            </a:pPr>
            <a:endParaRPr lang="en-US" altLang="en-US" sz="1800">
              <a:latin typeface="Arial" charset="0"/>
            </a:endParaRPr>
          </a:p>
        </p:txBody>
      </p:sp>
      <p:pic>
        <p:nvPicPr>
          <p:cNvPr id="27671" name="Picture 3"/>
          <p:cNvPicPr>
            <a:picLocks noChangeAspect="1" noChangeArrowheads="1"/>
          </p:cNvPicPr>
          <p:nvPr/>
        </p:nvPicPr>
        <p:blipFill>
          <a:blip r:embed="rId10">
            <a:extLst>
              <a:ext uri="{28A0092B-C50C-407E-A947-70E740481C1C}">
                <a14:useLocalDpi xmlns:a14="http://schemas.microsoft.com/office/drawing/2010/main" val="0"/>
              </a:ext>
            </a:extLst>
          </a:blip>
          <a:srcRect l="63052" t="17175" r="5334" b="11255"/>
          <a:stretch>
            <a:fillRect/>
          </a:stretch>
        </p:blipFill>
        <p:spPr bwMode="auto">
          <a:xfrm>
            <a:off x="127000" y="423863"/>
            <a:ext cx="8961438"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4477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algn="ctr"/>
            <a:r>
              <a:rPr lang="en-US" altLang="en-US" smtClean="0"/>
              <a:t>CTE Certificate Criteria</a:t>
            </a:r>
          </a:p>
        </p:txBody>
      </p:sp>
      <p:sp>
        <p:nvSpPr>
          <p:cNvPr id="3" name="Content Placeholder 2"/>
          <p:cNvSpPr>
            <a:spLocks noGrp="1"/>
          </p:cNvSpPr>
          <p:nvPr>
            <p:ph sz="quarter" idx="1"/>
          </p:nvPr>
        </p:nvSpPr>
        <p:spPr>
          <a:xfrm>
            <a:off x="533400" y="1600200"/>
            <a:ext cx="8232775" cy="4648200"/>
          </a:xfrm>
        </p:spPr>
        <p:txBody>
          <a:bodyPr/>
          <a:lstStyle/>
          <a:p>
            <a:pPr>
              <a:defRPr/>
            </a:pPr>
            <a:r>
              <a:rPr lang="en-US" sz="2800" dirty="0"/>
              <a:t>Meet all </a:t>
            </a:r>
            <a:r>
              <a:rPr lang="en-US" sz="2800" dirty="0" smtClean="0"/>
              <a:t>graduation requirements. </a:t>
            </a:r>
          </a:p>
          <a:p>
            <a:pPr marL="0" indent="0">
              <a:buFont typeface="Wingdings" pitchFamily="2" charset="2"/>
              <a:buNone/>
              <a:defRPr/>
            </a:pPr>
            <a:endParaRPr lang="en-US" sz="2800" dirty="0"/>
          </a:p>
          <a:p>
            <a:pPr>
              <a:defRPr/>
            </a:pPr>
            <a:r>
              <a:rPr lang="en-US" sz="2800" dirty="0"/>
              <a:t>Qualify as a Career and Technical Education (CTE) </a:t>
            </a:r>
            <a:r>
              <a:rPr lang="en-US" sz="2800" dirty="0" smtClean="0"/>
              <a:t>concentrator.</a:t>
            </a:r>
          </a:p>
          <a:p>
            <a:pPr>
              <a:defRPr/>
            </a:pPr>
            <a:endParaRPr lang="en-US" sz="2800" dirty="0"/>
          </a:p>
          <a:p>
            <a:pPr>
              <a:defRPr/>
            </a:pPr>
            <a:r>
              <a:rPr lang="en-US" sz="2800" dirty="0"/>
              <a:t>Maintain a minimum Grade Point Average (GPA) of 3.0 on a 4.0 point </a:t>
            </a:r>
            <a:r>
              <a:rPr lang="en-US" sz="2800" dirty="0" smtClean="0"/>
              <a:t>scale in the CTE area of concentration.</a:t>
            </a:r>
            <a:endParaRPr lang="en-US" sz="2800" dirty="0"/>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3855209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algn="ctr"/>
            <a:r>
              <a:rPr lang="en-US" altLang="en-US" smtClean="0"/>
              <a:t>CTE Certificate Criteria</a:t>
            </a:r>
          </a:p>
        </p:txBody>
      </p:sp>
      <p:sp>
        <p:nvSpPr>
          <p:cNvPr id="29699" name="Content Placeholder 2"/>
          <p:cNvSpPr>
            <a:spLocks noGrp="1"/>
          </p:cNvSpPr>
          <p:nvPr>
            <p:ph sz="quarter" idx="1"/>
          </p:nvPr>
        </p:nvSpPr>
        <p:spPr>
          <a:xfrm>
            <a:off x="533400" y="1600200"/>
            <a:ext cx="8232775" cy="4648200"/>
          </a:xfrm>
        </p:spPr>
        <p:txBody>
          <a:bodyPr/>
          <a:lstStyle/>
          <a:p>
            <a:r>
              <a:rPr lang="en-US" altLang="en-US" sz="2800" smtClean="0"/>
              <a:t>Pass an approved Technical Skill Assessment (TSA) and/or earn an approved Industry Recognized Credential (IRC).</a:t>
            </a:r>
          </a:p>
          <a:p>
            <a:endParaRPr lang="en-US" altLang="en-US" sz="2800" smtClean="0"/>
          </a:p>
          <a:p>
            <a:r>
              <a:rPr lang="en-US" altLang="en-US" sz="2800" smtClean="0"/>
              <a:t>Complete a minimum of 50 hours of appropriate work-based learning experiences aligned with the CTE area of concentration.</a:t>
            </a:r>
          </a:p>
          <a:p>
            <a:endParaRPr lang="en-US" altLang="en-US" sz="2800" smtClean="0"/>
          </a:p>
          <a:p>
            <a:r>
              <a:rPr lang="en-US" altLang="en-US" sz="2800" smtClean="0"/>
              <a:t>Maintain at least a 95% attendance record overall for grades 9-12. </a:t>
            </a:r>
          </a:p>
          <a:p>
            <a:endParaRPr lang="en-US" altLang="en-US" smtClean="0"/>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2797301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pPr algn="ctr"/>
            <a:r>
              <a:rPr lang="en-US" altLang="en-US" smtClean="0"/>
              <a:t>CTE Certificate Criteria</a:t>
            </a:r>
          </a:p>
        </p:txBody>
      </p:sp>
      <p:sp>
        <p:nvSpPr>
          <p:cNvPr id="28675" name="Content Placeholder 2"/>
          <p:cNvSpPr>
            <a:spLocks noGrp="1"/>
          </p:cNvSpPr>
          <p:nvPr>
            <p:ph sz="quarter" idx="1"/>
          </p:nvPr>
        </p:nvSpPr>
        <p:spPr>
          <a:xfrm>
            <a:off x="533400" y="1524000"/>
            <a:ext cx="8232775" cy="4724400"/>
          </a:xfrm>
        </p:spPr>
        <p:txBody>
          <a:bodyPr/>
          <a:lstStyle/>
          <a:p>
            <a:pPr>
              <a:defRPr/>
            </a:pPr>
            <a:r>
              <a:rPr lang="en-US" altLang="en-US" sz="2800" dirty="0" smtClean="0"/>
              <a:t>Demonstrate attainment of soft-skills/business skills. </a:t>
            </a:r>
          </a:p>
          <a:p>
            <a:pPr>
              <a:defRPr/>
            </a:pPr>
            <a:endParaRPr lang="en-US" altLang="en-US" sz="2800" dirty="0" smtClean="0"/>
          </a:p>
          <a:p>
            <a:pPr>
              <a:defRPr/>
            </a:pPr>
            <a:r>
              <a:rPr lang="en-US" altLang="en-US" sz="2800" dirty="0" smtClean="0"/>
              <a:t>Achieve a score at or above the state standard on any department-approved measure(s) of college and career readiness.*</a:t>
            </a:r>
          </a:p>
          <a:p>
            <a:pPr marL="0" indent="0">
              <a:buFont typeface="Wingdings" pitchFamily="2" charset="2"/>
              <a:buNone/>
              <a:defRPr/>
            </a:pPr>
            <a:r>
              <a:rPr lang="en-US" altLang="en-US" sz="2800" dirty="0" smtClean="0"/>
              <a:t>* </a:t>
            </a:r>
            <a:r>
              <a:rPr lang="en-US" sz="2000" dirty="0"/>
              <a:t>Schools are to use the .75 student </a:t>
            </a:r>
            <a:r>
              <a:rPr lang="en-US" sz="2000"/>
              <a:t>weighted </a:t>
            </a:r>
            <a:r>
              <a:rPr lang="en-US" sz="2000" smtClean="0"/>
              <a:t>measures </a:t>
            </a:r>
            <a:r>
              <a:rPr lang="en-US" sz="2000" dirty="0"/>
              <a:t>described in the Assessment Scores Matrix, as the state standard.  This matrix is found in Appendix C of the MSIP 5 Comprehensive Guide to the Missouri School Improvement Program, 2016.</a:t>
            </a:r>
          </a:p>
          <a:p>
            <a:pPr marL="0" indent="0">
              <a:buFont typeface="Wingdings" pitchFamily="2" charset="2"/>
              <a:buNone/>
              <a:defRPr/>
            </a:pPr>
            <a:endParaRPr lang="en-US" altLang="en-US" sz="2800" dirty="0" smtClean="0"/>
          </a:p>
        </p:txBody>
      </p:sp>
      <p:sp>
        <p:nvSpPr>
          <p:cNvPr id="4" name="Slide Number Placeholder 3"/>
          <p:cNvSpPr>
            <a:spLocks noGrp="1"/>
          </p:cNvSpPr>
          <p:nvPr>
            <p:ph type="sldNum" sz="quarter" idx="4294967295"/>
          </p:nvPr>
        </p:nvSpPr>
        <p:spPr>
          <a:xfrm>
            <a:off x="0" y="1279525"/>
            <a:ext cx="533400" cy="244475"/>
          </a:xfrm>
          <a:prstGeom prst="rect">
            <a:avLst/>
          </a:prstGeom>
        </p:spPr>
        <p:txBody>
          <a:bodyPr>
            <a:normAutofit fontScale="85000" lnSpcReduction="20000"/>
          </a:bodyPr>
          <a:lstStyle/>
          <a:p>
            <a:pPr>
              <a:defRPr/>
            </a:pPr>
            <a:endParaRPr lang="en-US" dirty="0"/>
          </a:p>
        </p:txBody>
      </p:sp>
    </p:spTree>
    <p:extLst>
      <p:ext uri="{BB962C8B-B14F-4D97-AF65-F5344CB8AC3E}">
        <p14:creationId xmlns:p14="http://schemas.microsoft.com/office/powerpoint/2010/main" val="1741357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CTE Certificate</a:t>
            </a:r>
            <a:endParaRPr lang="en-US" dirty="0"/>
          </a:p>
        </p:txBody>
      </p:sp>
      <p:sp>
        <p:nvSpPr>
          <p:cNvPr id="3" name="Content Placeholder 2"/>
          <p:cNvSpPr>
            <a:spLocks noGrp="1"/>
          </p:cNvSpPr>
          <p:nvPr>
            <p:ph sz="quarter" idx="1"/>
          </p:nvPr>
        </p:nvSpPr>
        <p:spPr/>
        <p:txBody>
          <a:bodyPr/>
          <a:lstStyle/>
          <a:p>
            <a:pPr marL="0" indent="0">
              <a:buNone/>
            </a:pPr>
            <a:r>
              <a:rPr lang="en-US" dirty="0" smtClean="0"/>
              <a:t>Information is available on the DESE website at:</a:t>
            </a:r>
          </a:p>
          <a:p>
            <a:pPr marL="0" indent="0">
              <a:buNone/>
            </a:pPr>
            <a:r>
              <a:rPr lang="en-US" dirty="0">
                <a:hlinkClick r:id="rId2"/>
              </a:rPr>
              <a:t>https://</a:t>
            </a:r>
            <a:r>
              <a:rPr lang="en-US" dirty="0" smtClean="0">
                <a:hlinkClick r:id="rId2"/>
              </a:rPr>
              <a:t>dese.mo.gov/college-career-readiness/career-education/career-and-technical-education-certificate</a:t>
            </a:r>
            <a:r>
              <a:rPr lang="en-US" dirty="0" smtClean="0"/>
              <a:t>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58</a:t>
            </a:fld>
            <a:endParaRPr lang="en-US" dirty="0"/>
          </a:p>
        </p:txBody>
      </p:sp>
    </p:spTree>
    <p:extLst>
      <p:ext uri="{BB962C8B-B14F-4D97-AF65-F5344CB8AC3E}">
        <p14:creationId xmlns:p14="http://schemas.microsoft.com/office/powerpoint/2010/main" val="33877038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p:cNvSpPr>
          <p:nvPr>
            <p:ph type="body" idx="1"/>
          </p:nvPr>
        </p:nvSpPr>
        <p:spPr>
          <a:xfrm>
            <a:off x="1371600" y="2743200"/>
            <a:ext cx="7123113" cy="2590800"/>
          </a:xfrm>
        </p:spPr>
        <p:txBody>
          <a:bodyPr/>
          <a:lstStyle/>
          <a:p>
            <a:pPr eaLnBrk="1" hangingPunct="1"/>
            <a:r>
              <a:rPr lang="en-US" dirty="0" smtClean="0"/>
              <a:t>Dennis D. Harden, </a:t>
            </a:r>
            <a:r>
              <a:rPr lang="en-US" dirty="0" err="1" smtClean="0"/>
              <a:t>Ed.D</a:t>
            </a:r>
            <a:r>
              <a:rPr lang="en-US" dirty="0" smtClean="0"/>
              <a:t>.</a:t>
            </a:r>
          </a:p>
          <a:p>
            <a:pPr eaLnBrk="1" hangingPunct="1"/>
            <a:r>
              <a:rPr lang="en-US" dirty="0" smtClean="0"/>
              <a:t>Coordinator, Career Education</a:t>
            </a:r>
          </a:p>
          <a:p>
            <a:pPr eaLnBrk="1" hangingPunct="1"/>
            <a:r>
              <a:rPr lang="en-US" dirty="0" smtClean="0"/>
              <a:t>DESE, Office of College and Career Readiness</a:t>
            </a:r>
          </a:p>
          <a:p>
            <a:pPr eaLnBrk="1" hangingPunct="1"/>
            <a:r>
              <a:rPr lang="en-US" dirty="0" smtClean="0"/>
              <a:t>(573) 751-3500</a:t>
            </a:r>
          </a:p>
          <a:p>
            <a:pPr eaLnBrk="1" hangingPunct="1"/>
            <a:r>
              <a:rPr lang="en-US" dirty="0" smtClean="0"/>
              <a:t>Dennis.harden@dese.mo.gov</a:t>
            </a:r>
          </a:p>
        </p:txBody>
      </p:sp>
      <p:sp>
        <p:nvSpPr>
          <p:cNvPr id="48131" name="Title 2"/>
          <p:cNvSpPr>
            <a:spLocks noGrp="1"/>
          </p:cNvSpPr>
          <p:nvPr>
            <p:ph type="title"/>
          </p:nvPr>
        </p:nvSpPr>
        <p:spPr/>
        <p:txBody>
          <a:bodyPr/>
          <a:lstStyle/>
          <a:p>
            <a:pPr algn="ctr" eaLnBrk="1" hangingPunct="1"/>
            <a:r>
              <a:rPr lang="en-US" sz="3600" dirty="0" smtClean="0">
                <a:latin typeface="Cambria" pitchFamily="18" charset="0"/>
              </a:rPr>
              <a:t>Questions and Further Information</a:t>
            </a:r>
          </a:p>
        </p:txBody>
      </p:sp>
      <p:sp>
        <p:nvSpPr>
          <p:cNvPr id="9" name="Slide Number Placeholder 8"/>
          <p:cNvSpPr>
            <a:spLocks noGrp="1"/>
          </p:cNvSpPr>
          <p:nvPr>
            <p:ph type="sldNum" sz="quarter" idx="11"/>
          </p:nvPr>
        </p:nvSpPr>
        <p:spPr/>
        <p:txBody>
          <a:bodyPr/>
          <a:lstStyle/>
          <a:p>
            <a:pPr>
              <a:defRPr/>
            </a:pPr>
            <a:endParaRPr lang="en-US" sz="1200" dirty="0">
              <a:solidFill>
                <a:schemeClr val="bg1"/>
              </a:solidFill>
            </a:endParaRPr>
          </a:p>
        </p:txBody>
      </p:sp>
      <p:pic>
        <p:nvPicPr>
          <p:cNvPr id="48133" name="Picture 3" descr="MO-DESE_CollegeCareer-1.png"/>
          <p:cNvPicPr>
            <a:picLocks noChangeAspect="1"/>
          </p:cNvPicPr>
          <p:nvPr/>
        </p:nvPicPr>
        <p:blipFill>
          <a:blip r:embed="rId3" cstate="print"/>
          <a:srcRect b="17917"/>
          <a:stretch>
            <a:fillRect/>
          </a:stretch>
        </p:blipFill>
        <p:spPr bwMode="auto">
          <a:xfrm>
            <a:off x="5562600" y="152400"/>
            <a:ext cx="3543300" cy="1371600"/>
          </a:xfrm>
          <a:prstGeom prst="rect">
            <a:avLst/>
          </a:prstGeom>
          <a:noFill/>
          <a:ln w="9525">
            <a:noFill/>
            <a:miter lim="800000"/>
            <a:headEnd/>
            <a:tailEnd/>
          </a:ln>
        </p:spPr>
      </p:pic>
      <p:sp>
        <p:nvSpPr>
          <p:cNvPr id="6" name="Subtitle 4"/>
          <p:cNvSpPr txBox="1">
            <a:spLocks/>
          </p:cNvSpPr>
          <p:nvPr/>
        </p:nvSpPr>
        <p:spPr bwMode="auto">
          <a:xfrm>
            <a:off x="152400" y="6096000"/>
            <a:ext cx="8839200" cy="6398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lvl="0" algn="just">
              <a:spcBef>
                <a:spcPts val="700"/>
              </a:spcBef>
              <a:buClr>
                <a:schemeClr val="accent2"/>
              </a:buClr>
              <a:buSzPct val="60000"/>
              <a:defRPr/>
            </a:pPr>
            <a:r>
              <a:rPr lang="en-US" sz="800" dirty="0" smtClean="0">
                <a:latin typeface="Times New Roman" pitchFamily="18" charset="0"/>
                <a:cs typeface="Times New Roman" pitchFamily="18" charset="0"/>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6th Floor, 205 Jefferson Street, P.O. Box 480, Jefferson City, MO 65102-0480; telephone number 573-526-4757 or TTY 800-735-2966</a:t>
            </a:r>
            <a:r>
              <a:rPr lang="en-US" sz="800" smtClean="0">
                <a:latin typeface="Times New Roman" pitchFamily="18" charset="0"/>
                <a:cs typeface="Times New Roman" pitchFamily="18" charset="0"/>
              </a:rPr>
              <a:t>; email </a:t>
            </a:r>
            <a:r>
              <a:rPr lang="en-US" sz="800" dirty="0" smtClean="0">
                <a:latin typeface="Times New Roman" pitchFamily="18" charset="0"/>
                <a:cs typeface="Times New Roman" pitchFamily="18" charset="0"/>
              </a:rPr>
              <a:t>civilrights@dese.mo.gov.</a:t>
            </a:r>
            <a:endParaRPr kumimoji="0" lang="en-US" sz="800" b="0" i="0" u="none" strike="noStrike" kern="1200" cap="none" spc="0" normalizeH="0" baseline="0" noProof="0" dirty="0" smtClean="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algn="ctr"/>
            <a:r>
              <a:rPr lang="en-US" altLang="en-US" sz="4800" dirty="0" smtClean="0"/>
              <a:t>CTE Funding</a:t>
            </a:r>
          </a:p>
        </p:txBody>
      </p:sp>
      <p:sp>
        <p:nvSpPr>
          <p:cNvPr id="23555" name="Content Placeholder 2"/>
          <p:cNvSpPr>
            <a:spLocks noGrp="1"/>
          </p:cNvSpPr>
          <p:nvPr>
            <p:ph sz="quarter" idx="1"/>
          </p:nvPr>
        </p:nvSpPr>
        <p:spPr>
          <a:xfrm>
            <a:off x="612775" y="1600200"/>
            <a:ext cx="8153400" cy="4724400"/>
          </a:xfrm>
        </p:spPr>
        <p:txBody>
          <a:bodyPr/>
          <a:lstStyle/>
          <a:p>
            <a:r>
              <a:rPr lang="en-US" altLang="en-US" sz="2800" dirty="0" smtClean="0"/>
              <a:t>Current funding structure in place since 2001</a:t>
            </a:r>
          </a:p>
          <a:p>
            <a:r>
              <a:rPr lang="en-US" altLang="en-US" sz="2800" dirty="0" smtClean="0"/>
              <a:t>Charge from Department Leadership to review current funding and develop a new plan for redistribution of state CTE funding.</a:t>
            </a:r>
          </a:p>
          <a:p>
            <a:r>
              <a:rPr lang="en-US" altLang="en-US" sz="2800" dirty="0" smtClean="0"/>
              <a:t>New funding plan in place for the 2018-19 school year</a:t>
            </a:r>
          </a:p>
        </p:txBody>
      </p:sp>
    </p:spTree>
    <p:extLst>
      <p:ext uri="{BB962C8B-B14F-4D97-AF65-F5344CB8AC3E}">
        <p14:creationId xmlns:p14="http://schemas.microsoft.com/office/powerpoint/2010/main" val="3325723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CTE Funding</a:t>
            </a:r>
            <a:endParaRPr lang="en-US" sz="4800" dirty="0"/>
          </a:p>
        </p:txBody>
      </p:sp>
      <p:sp>
        <p:nvSpPr>
          <p:cNvPr id="3" name="Content Placeholder 2"/>
          <p:cNvSpPr>
            <a:spLocks noGrp="1"/>
          </p:cNvSpPr>
          <p:nvPr>
            <p:ph sz="quarter" idx="1"/>
          </p:nvPr>
        </p:nvSpPr>
        <p:spPr/>
        <p:txBody>
          <a:bodyPr/>
          <a:lstStyle/>
          <a:p>
            <a:r>
              <a:rPr lang="en-US" dirty="0" smtClean="0"/>
              <a:t>Convened CTE Ad Hoc Advisory Committee</a:t>
            </a:r>
          </a:p>
          <a:p>
            <a:pPr lvl="1"/>
            <a:r>
              <a:rPr lang="en-US" dirty="0" smtClean="0"/>
              <a:t>Area Career Center Directors</a:t>
            </a:r>
          </a:p>
          <a:p>
            <a:pPr lvl="1"/>
            <a:r>
              <a:rPr lang="en-US" dirty="0" smtClean="0"/>
              <a:t>CTE Teachers</a:t>
            </a:r>
          </a:p>
          <a:p>
            <a:pPr lvl="1"/>
            <a:r>
              <a:rPr lang="en-US" dirty="0" smtClean="0"/>
              <a:t>High School Principals</a:t>
            </a:r>
          </a:p>
          <a:p>
            <a:pPr lvl="1"/>
            <a:r>
              <a:rPr lang="en-US" dirty="0" smtClean="0"/>
              <a:t>Superintendents</a:t>
            </a:r>
          </a:p>
          <a:p>
            <a:pPr lvl="1"/>
            <a:r>
              <a:rPr lang="en-US" dirty="0" smtClean="0"/>
              <a:t>Higher Education Representatives – 2- and 4-year</a:t>
            </a:r>
          </a:p>
          <a:p>
            <a:pPr lvl="1"/>
            <a:r>
              <a:rPr lang="en-US" dirty="0" smtClean="0"/>
              <a:t>State Technical College of Missouri</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62A93B84-147C-46E0-9E88-71D06A51F1DA}" type="slidenum">
              <a:rPr lang="en-US" smtClean="0"/>
              <a:pPr>
                <a:defRPr/>
              </a:pPr>
              <a:t>7</a:t>
            </a:fld>
            <a:endParaRPr lang="en-US" dirty="0"/>
          </a:p>
        </p:txBody>
      </p:sp>
    </p:spTree>
    <p:extLst>
      <p:ext uri="{BB962C8B-B14F-4D97-AF65-F5344CB8AC3E}">
        <p14:creationId xmlns:p14="http://schemas.microsoft.com/office/powerpoint/2010/main" val="1970553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139825"/>
          </a:xfrm>
        </p:spPr>
        <p:txBody>
          <a:bodyPr/>
          <a:lstStyle/>
          <a:p>
            <a:pPr algn="ctr"/>
            <a:r>
              <a:rPr lang="en-US" altLang="en-US" sz="4800" dirty="0" smtClean="0"/>
              <a:t>Ad Hoc Committee Members</a:t>
            </a:r>
          </a:p>
        </p:txBody>
      </p:sp>
      <p:sp>
        <p:nvSpPr>
          <p:cNvPr id="11267" name="Content Placeholder 2"/>
          <p:cNvSpPr>
            <a:spLocks noGrp="1"/>
          </p:cNvSpPr>
          <p:nvPr>
            <p:ph idx="1"/>
          </p:nvPr>
        </p:nvSpPr>
        <p:spPr/>
        <p:txBody>
          <a:bodyPr/>
          <a:lstStyle/>
          <a:p>
            <a:endParaRPr lang="en-US" altLang="en-US" smtClean="0"/>
          </a:p>
        </p:txBody>
      </p:sp>
      <p:pic>
        <p:nvPicPr>
          <p:cNvPr id="11268" name="Picture 5" descr="D:\Users\hennib\Desktop\L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600200"/>
            <a:ext cx="87503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904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39825"/>
          </a:xfrm>
        </p:spPr>
        <p:txBody>
          <a:bodyPr/>
          <a:lstStyle/>
          <a:p>
            <a:pPr algn="ctr"/>
            <a:r>
              <a:rPr lang="en-US" altLang="en-US" sz="4800" dirty="0" smtClean="0"/>
              <a:t>Ad Hoc Committee Members</a:t>
            </a:r>
          </a:p>
        </p:txBody>
      </p:sp>
      <p:sp>
        <p:nvSpPr>
          <p:cNvPr id="12291" name="Content Placeholder 2"/>
          <p:cNvSpPr>
            <a:spLocks noGrp="1"/>
          </p:cNvSpPr>
          <p:nvPr>
            <p:ph idx="1"/>
          </p:nvPr>
        </p:nvSpPr>
        <p:spPr/>
        <p:txBody>
          <a:bodyPr/>
          <a:lstStyle/>
          <a:p>
            <a:endParaRPr lang="en-US" altLang="en-US" smtClean="0"/>
          </a:p>
        </p:txBody>
      </p:sp>
      <p:pic>
        <p:nvPicPr>
          <p:cNvPr id="12292" name="Picture 6" descr="D:\Users\hennib\Desktop\lightfo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600200"/>
            <a:ext cx="88439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47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werpoint template 2011">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powerpoint template 2011</Template>
  <TotalTime>1167</TotalTime>
  <Words>3270</Words>
  <Application>Microsoft Office PowerPoint</Application>
  <PresentationFormat>On-screen Show (4:3)</PresentationFormat>
  <Paragraphs>306</Paragraphs>
  <Slides>59</Slides>
  <Notes>10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powerpoint template 2011</vt:lpstr>
      <vt:lpstr>CTE Regional Meetings</vt:lpstr>
      <vt:lpstr>Welcome and Overview</vt:lpstr>
      <vt:lpstr>Topics</vt:lpstr>
      <vt:lpstr>Purpose of CTE Regional Meetings</vt:lpstr>
      <vt:lpstr>CTE Funding </vt:lpstr>
      <vt:lpstr>CTE Funding</vt:lpstr>
      <vt:lpstr>CTE Funding</vt:lpstr>
      <vt:lpstr>Ad Hoc Committee Members</vt:lpstr>
      <vt:lpstr>Ad Hoc Committee Members</vt:lpstr>
      <vt:lpstr>CTE Funding</vt:lpstr>
      <vt:lpstr>CTE Funding</vt:lpstr>
      <vt:lpstr>Area Career Centers</vt:lpstr>
      <vt:lpstr>Area Career Centers (ACCs)</vt:lpstr>
      <vt:lpstr>ACC Funding</vt:lpstr>
      <vt:lpstr>Core Support</vt:lpstr>
      <vt:lpstr>Career Ed Time Devoted (CTD)</vt:lpstr>
      <vt:lpstr>Student Credits Earned</vt:lpstr>
      <vt:lpstr>Rationale</vt:lpstr>
      <vt:lpstr>3-Year Phase In –  Area Career Centers Only</vt:lpstr>
      <vt:lpstr>Comprehensive High Schools</vt:lpstr>
      <vt:lpstr>Comprehensive High Schools (CHSs)</vt:lpstr>
      <vt:lpstr>CHS Funding Calculation</vt:lpstr>
      <vt:lpstr>Rationale</vt:lpstr>
      <vt:lpstr>Secondary Reminders</vt:lpstr>
      <vt:lpstr>Reminders</vt:lpstr>
      <vt:lpstr>Reminders</vt:lpstr>
      <vt:lpstr>Reminders</vt:lpstr>
      <vt:lpstr>Reminders</vt:lpstr>
      <vt:lpstr>Postsecondary</vt:lpstr>
      <vt:lpstr>Postsecondary  (Two-year and Four-Year Institutions)</vt:lpstr>
      <vt:lpstr>Postsecondary Funding Calculation</vt:lpstr>
      <vt:lpstr>Rationale</vt:lpstr>
      <vt:lpstr>Adult</vt:lpstr>
      <vt:lpstr>Adult</vt:lpstr>
      <vt:lpstr>Full-Time Adult Funding Calculation</vt:lpstr>
      <vt:lpstr>Short-Term Adult Funding Calculation</vt:lpstr>
      <vt:lpstr>Rationale</vt:lpstr>
      <vt:lpstr>CTE Performance Funding</vt:lpstr>
      <vt:lpstr>CTE Performance Funding</vt:lpstr>
      <vt:lpstr>CTE Performance Funding</vt:lpstr>
      <vt:lpstr>Funding Calculation</vt:lpstr>
      <vt:lpstr>Tentative Timeline</vt:lpstr>
      <vt:lpstr>Focusing on High Quality CTE</vt:lpstr>
      <vt:lpstr>PowerPoint Presentation</vt:lpstr>
      <vt:lpstr>Common Criteria and Quality Indicators (CCQI)</vt:lpstr>
      <vt:lpstr>Common Criteria</vt:lpstr>
      <vt:lpstr>Evaluation and Program Improvement Tool</vt:lpstr>
      <vt:lpstr>CCQI Tentative Timeline</vt:lpstr>
      <vt:lpstr>CCQI Timeline (Cont.)</vt:lpstr>
      <vt:lpstr>CTE Certificate</vt:lpstr>
      <vt:lpstr>CTE Certificate</vt:lpstr>
      <vt:lpstr>CTE Certificate</vt:lpstr>
      <vt:lpstr>CTE Certificate</vt:lpstr>
      <vt:lpstr>CERTIFICATE OF ACHIEVEMENT Is presented to</vt:lpstr>
      <vt:lpstr>CTE Certificate Criteria</vt:lpstr>
      <vt:lpstr>CTE Certificate Criteria</vt:lpstr>
      <vt:lpstr>CTE Certificate Criteria</vt:lpstr>
      <vt:lpstr>CTE Certificate</vt:lpstr>
      <vt:lpstr>Questions and Further Information</vt:lpstr>
    </vt:vector>
  </TitlesOfParts>
  <Company>State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Technical Education (CTE):  A State and National Update</dc:title>
  <dc:subject>Missouri Public Education</dc:subject>
  <dc:creator>Dharden</dc:creator>
  <dc:description>Presented by Dr. Ron Lankford and Dr. Chris Nicastro, November 22, 2010</dc:description>
  <cp:lastModifiedBy>Barnes, Sarah</cp:lastModifiedBy>
  <cp:revision>144</cp:revision>
  <cp:lastPrinted>2017-01-19T13:51:04Z</cp:lastPrinted>
  <dcterms:created xsi:type="dcterms:W3CDTF">2016-06-24T13:36:06Z</dcterms:created>
  <dcterms:modified xsi:type="dcterms:W3CDTF">2017-10-03T20:59:29Z</dcterms:modified>
</cp:coreProperties>
</file>