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6" r:id="rId3"/>
    <p:sldId id="267" r:id="rId4"/>
    <p:sldId id="278" r:id="rId5"/>
    <p:sldId id="279" r:id="rId6"/>
    <p:sldId id="276" r:id="rId7"/>
    <p:sldId id="280" r:id="rId8"/>
    <p:sldId id="281" r:id="rId9"/>
    <p:sldId id="282" r:id="rId10"/>
    <p:sldId id="284" r:id="rId11"/>
    <p:sldId id="285" r:id="rId12"/>
    <p:sldId id="257" r:id="rId13"/>
    <p:sldId id="260" r:id="rId14"/>
    <p:sldId id="286" r:id="rId15"/>
    <p:sldId id="288" r:id="rId16"/>
    <p:sldId id="287" r:id="rId17"/>
    <p:sldId id="289" r:id="rId18"/>
    <p:sldId id="290" r:id="rId19"/>
    <p:sldId id="291" r:id="rId20"/>
    <p:sldId id="296" r:id="rId21"/>
    <p:sldId id="297" r:id="rId22"/>
    <p:sldId id="258" r:id="rId23"/>
    <p:sldId id="292" r:id="rId24"/>
    <p:sldId id="271" r:id="rId25"/>
    <p:sldId id="26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04" autoAdjust="0"/>
  </p:normalViewPr>
  <p:slideViewPr>
    <p:cSldViewPr>
      <p:cViewPr varScale="1">
        <p:scale>
          <a:sx n="104" d="100"/>
          <a:sy n="104" d="100"/>
        </p:scale>
        <p:origin x="18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CC4D33-63D2-4145-B3E8-602BD2E9A3BF}" type="datetimeFigureOut">
              <a:rPr lang="en-US" smtClean="0"/>
              <a:t>4/1/2021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A5335-5D4A-4143-A288-914155EAE22A}" type="slidenum">
              <a:rPr lang="en-US" smtClean="0"/>
              <a:t>‹#›</a:t>
            </a:fld>
            <a:endParaRPr lang="en-US"/>
          </a:p>
        </p:txBody>
      </p:sp>
    </p:spTree>
    <p:extLst>
      <p:ext uri="{BB962C8B-B14F-4D97-AF65-F5344CB8AC3E}">
        <p14:creationId xmlns:p14="http://schemas.microsoft.com/office/powerpoint/2010/main" val="2397544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A5335-5D4A-4143-A288-914155EAE22A}" type="slidenum">
              <a:rPr lang="en-US" smtClean="0"/>
              <a:t>10</a:t>
            </a:fld>
            <a:endParaRPr lang="en-US"/>
          </a:p>
        </p:txBody>
      </p:sp>
    </p:spTree>
    <p:extLst>
      <p:ext uri="{BB962C8B-B14F-4D97-AF65-F5344CB8AC3E}">
        <p14:creationId xmlns:p14="http://schemas.microsoft.com/office/powerpoint/2010/main" val="155256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671CCA1-8FBC-45E8-98DD-46ADB50C6A20}" type="datetimeFigureOut">
              <a:rPr lang="en-US" smtClean="0"/>
              <a:t>4/1/2021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8553C0C-A5BC-4347-8A14-B939411714AE}" type="slidenum">
              <a:rPr lang="en-US" smtClean="0"/>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1CCA1-8FBC-45E8-98DD-46ADB50C6A20}"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1CCA1-8FBC-45E8-98DD-46ADB50C6A20}"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71CCA1-8FBC-45E8-98DD-46ADB50C6A20}"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671CCA1-8FBC-45E8-98DD-46ADB50C6A20}" type="datetimeFigureOut">
              <a:rPr lang="en-US" smtClean="0"/>
              <a:t>4/1/2021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8553C0C-A5BC-4347-8A14-B939411714A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71CCA1-8FBC-45E8-98DD-46ADB50C6A20}"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671CCA1-8FBC-45E8-98DD-46ADB50C6A20}" type="datetimeFigureOut">
              <a:rPr lang="en-US" smtClean="0"/>
              <a:t>4/1/2021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71CCA1-8FBC-45E8-98DD-46ADB50C6A20}" type="datetimeFigureOut">
              <a:rPr lang="en-US" smtClean="0"/>
              <a:t>4/1/2021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71CCA1-8FBC-45E8-98DD-46ADB50C6A20}" type="datetimeFigureOut">
              <a:rPr lang="en-US" smtClean="0"/>
              <a:t>4/1/2021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671CCA1-8FBC-45E8-98DD-46ADB50C6A20}"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671CCA1-8FBC-45E8-98DD-46ADB50C6A20}" type="datetimeFigureOut">
              <a:rPr lang="en-US" smtClean="0"/>
              <a:t>4/1/2021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53C0C-A5BC-4347-8A14-B939411714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671CCA1-8FBC-45E8-98DD-46ADB50C6A20}" type="datetimeFigureOut">
              <a:rPr lang="en-US" smtClean="0"/>
              <a:t>4/1/2021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8553C0C-A5BC-4347-8A14-B939411714AE}"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ese.mo.gov/college-career-readiness/curriculum/social-stud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mailto:Dixie.Grupe@dese.mo.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030" y="152400"/>
            <a:ext cx="8569570" cy="1219200"/>
          </a:xfrm>
        </p:spPr>
        <p:txBody>
          <a:bodyPr>
            <a:noAutofit/>
          </a:bodyPr>
          <a:lstStyle/>
          <a:p>
            <a:r>
              <a:rPr lang="en-US" sz="3600" cap="none"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Social Studies Expectations:</a:t>
            </a:r>
            <a:br>
              <a:rPr lang="en-US" sz="3600" cap="none"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br>
            <a:r>
              <a:rPr lang="en-US" sz="3600" cap="none"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Challenges and Opportunities  </a:t>
            </a:r>
            <a:r>
              <a:rPr lang="en-US" sz="2800" cap="none"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t/>
            </a:r>
            <a:br>
              <a:rPr lang="en-US" sz="2800" cap="none" dirty="0" smtClean="0">
                <a:ln w="10541" cmpd="sng">
                  <a:solidFill>
                    <a:schemeClr val="accent1">
                      <a:shade val="88000"/>
                      <a:satMod val="110000"/>
                    </a:schemeClr>
                  </a:solidFill>
                  <a:prstDash val="solid"/>
                </a:ln>
                <a:solidFill>
                  <a:srgbClr val="FF0000"/>
                </a:solidFill>
                <a:effectLst>
                  <a:outerShdw blurRad="38100" dist="38100" dir="2700000" algn="tl">
                    <a:srgbClr val="000000">
                      <a:alpha val="43137"/>
                    </a:srgbClr>
                  </a:outerShdw>
                </a:effectLst>
              </a:rPr>
            </a:br>
            <a:r>
              <a:rPr lang="en-US" sz="1800" cap="none" dirty="0" smtClean="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rPr>
              <a:t>Dixie Grupe, Director, Social Studies</a:t>
            </a:r>
            <a:endParaRPr lang="en-US" sz="1800" cap="none" dirty="0">
              <a:ln w="10541" cmpd="sng">
                <a:solidFill>
                  <a:schemeClr val="accent1">
                    <a:shade val="88000"/>
                    <a:satMod val="110000"/>
                  </a:schemeClr>
                </a:solidFill>
                <a:prstDash val="solid"/>
              </a:ln>
              <a:solidFill>
                <a:srgbClr val="FFFF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lstStyle/>
          <a:p>
            <a:endParaRPr lang="en-US" dirty="0"/>
          </a:p>
        </p:txBody>
      </p:sp>
      <p:pic>
        <p:nvPicPr>
          <p:cNvPr id="4" name="Picture 3" descr="https://encrypted-tbn3.gstatic.com/images?q=tbn:ANd9GcQDzOxgTSWlHB_1ysg49NbEtiQ0Ok2EUt0EA5U3tNC7Yvu19yCp6Q"/>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 uri="{28A0092B-C50C-407E-A947-70E740481C1C}">
                <a14:useLocalDpi xmlns:a14="http://schemas.microsoft.com/office/drawing/2010/main" val="0"/>
              </a:ext>
            </a:extLst>
          </a:blip>
          <a:srcRect/>
          <a:stretch/>
        </p:blipFill>
        <p:spPr bwMode="auto">
          <a:xfrm>
            <a:off x="-13448" y="1542628"/>
            <a:ext cx="9203933" cy="5286685"/>
          </a:xfrm>
          <a:prstGeom prst="rect">
            <a:avLst/>
          </a:prstGeom>
          <a:noFill/>
          <a:ln>
            <a:noFill/>
          </a:ln>
          <a:extLst>
            <a:ext uri="{53640926-AAD7-44D8-BBD7-CCE9431645EC}">
              <a14:shadowObscured xmlns:a14="http://schemas.microsoft.com/office/drawing/2010/main"/>
            </a:ext>
          </a:extLst>
        </p:spPr>
      </p:pic>
      <p:sp>
        <p:nvSpPr>
          <p:cNvPr id="6" name="Rectangle 5"/>
          <p:cNvSpPr/>
          <p:nvPr/>
        </p:nvSpPr>
        <p:spPr>
          <a:xfrm>
            <a:off x="8534400" y="2590800"/>
            <a:ext cx="685800" cy="2743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829800" y="2057400"/>
            <a:ext cx="184731" cy="369332"/>
          </a:xfrm>
          <a:prstGeom prst="rect">
            <a:avLst/>
          </a:prstGeom>
          <a:noFill/>
        </p:spPr>
        <p:txBody>
          <a:bodyPr wrap="none" rtlCol="0">
            <a:spAutoFit/>
          </a:bodyPr>
          <a:lstStyle/>
          <a:p>
            <a:endParaRPr lang="en-US" dirty="0"/>
          </a:p>
        </p:txBody>
      </p:sp>
      <p:sp>
        <p:nvSpPr>
          <p:cNvPr id="12" name="TextBox 11"/>
          <p:cNvSpPr txBox="1"/>
          <p:nvPr/>
        </p:nvSpPr>
        <p:spPr>
          <a:xfrm>
            <a:off x="76200" y="1676400"/>
            <a:ext cx="4648200" cy="369332"/>
          </a:xfrm>
          <a:prstGeom prst="rect">
            <a:avLst/>
          </a:prstGeom>
          <a:solidFill>
            <a:schemeClr val="tx1"/>
          </a:solidFill>
          <a:ln>
            <a:noFill/>
          </a:ln>
        </p:spPr>
        <p:txBody>
          <a:bodyPr wrap="square" rtlCol="0">
            <a:spAutoFit/>
          </a:bodyPr>
          <a:lstStyle/>
          <a:p>
            <a:endParaRPr lang="en-US" dirty="0"/>
          </a:p>
        </p:txBody>
      </p:sp>
      <p:sp>
        <p:nvSpPr>
          <p:cNvPr id="14" name="TextBox 13"/>
          <p:cNvSpPr txBox="1"/>
          <p:nvPr/>
        </p:nvSpPr>
        <p:spPr>
          <a:xfrm>
            <a:off x="76200" y="1542628"/>
            <a:ext cx="2324100" cy="369332"/>
          </a:xfrm>
          <a:prstGeom prst="rect">
            <a:avLst/>
          </a:prstGeom>
          <a:solidFill>
            <a:schemeClr val="tx1"/>
          </a:solidFill>
          <a:ln>
            <a:noFill/>
          </a:ln>
        </p:spPr>
        <p:txBody>
          <a:bodyPr wrap="square" rtlCol="0">
            <a:spAutoFit/>
          </a:bodyPr>
          <a:lstStyle/>
          <a:p>
            <a:endParaRPr lang="en-US" dirty="0"/>
          </a:p>
        </p:txBody>
      </p:sp>
      <p:sp>
        <p:nvSpPr>
          <p:cNvPr id="7" name="TextBox 6"/>
          <p:cNvSpPr txBox="1"/>
          <p:nvPr/>
        </p:nvSpPr>
        <p:spPr>
          <a:xfrm>
            <a:off x="304801" y="5802868"/>
            <a:ext cx="8572500" cy="369332"/>
          </a:xfrm>
          <a:prstGeom prst="rect">
            <a:avLst/>
          </a:prstGeom>
          <a:solidFill>
            <a:schemeClr val="tx1"/>
          </a:solidFill>
        </p:spPr>
        <p:txBody>
          <a:bodyPr wrap="square" rtlCol="0">
            <a:spAutoFit/>
          </a:bodyPr>
          <a:lstStyle/>
          <a:p>
            <a:r>
              <a:rPr lang="en-US" dirty="0" smtClean="0"/>
              <a:t>I </a:t>
            </a:r>
            <a:r>
              <a:rPr lang="en-US" dirty="0" smtClean="0">
                <a:solidFill>
                  <a:schemeClr val="bg1"/>
                </a:solidFill>
              </a:rPr>
              <a:t>“</a:t>
            </a:r>
            <a:r>
              <a:rPr lang="en-US" b="1" i="1" dirty="0" smtClean="0">
                <a:solidFill>
                  <a:schemeClr val="bg1"/>
                </a:solidFill>
                <a:effectLst>
                  <a:outerShdw blurRad="38100" dist="38100" dir="2700000" algn="tl">
                    <a:srgbClr val="000000">
                      <a:alpha val="43137"/>
                    </a:srgbClr>
                  </a:outerShdw>
                </a:effectLst>
              </a:rPr>
              <a:t>I learned today that you cannot take the Fifth Amendment on a spelling test</a:t>
            </a:r>
            <a:r>
              <a:rPr lang="en-US" dirty="0" smtClean="0">
                <a:solidFill>
                  <a:schemeClr val="bg1"/>
                </a:solidFill>
              </a:rPr>
              <a:t>.”</a:t>
            </a:r>
            <a:endParaRPr lang="en-US" dirty="0"/>
          </a:p>
        </p:txBody>
      </p:sp>
      <p:sp>
        <p:nvSpPr>
          <p:cNvPr id="8" name="TextBox 7"/>
          <p:cNvSpPr txBox="1"/>
          <p:nvPr/>
        </p:nvSpPr>
        <p:spPr>
          <a:xfrm>
            <a:off x="762000" y="6172200"/>
            <a:ext cx="7467600" cy="369332"/>
          </a:xfrm>
          <a:prstGeom prst="rect">
            <a:avLst/>
          </a:prstGeom>
          <a:solidFill>
            <a:schemeClr val="tx1"/>
          </a:solidFill>
          <a:ln>
            <a:noFill/>
          </a:ln>
        </p:spPr>
        <p:txBody>
          <a:bodyPr wrap="square" rtlCol="0">
            <a:spAutoFit/>
          </a:bodyPr>
          <a:lstStyle/>
          <a:p>
            <a:endParaRPr lang="en-US" dirty="0"/>
          </a:p>
        </p:txBody>
      </p:sp>
      <p:sp>
        <p:nvSpPr>
          <p:cNvPr id="9" name="TextBox 8"/>
          <p:cNvSpPr txBox="1"/>
          <p:nvPr/>
        </p:nvSpPr>
        <p:spPr>
          <a:xfrm>
            <a:off x="0" y="2045732"/>
            <a:ext cx="3505200" cy="369332"/>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110758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3"/>
          <a:srcRect l="10574" t="20173" r="62165" b="15097"/>
          <a:stretch/>
        </p:blipFill>
        <p:spPr bwMode="auto">
          <a:xfrm>
            <a:off x="0" y="1387736"/>
            <a:ext cx="9144000" cy="539406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52400" y="76200"/>
            <a:ext cx="8915400" cy="1447800"/>
          </a:xfrm>
        </p:spPr>
        <p:txBody>
          <a:bodyPr>
            <a:normAutofit/>
          </a:bodyPr>
          <a:lstStyle/>
          <a:p>
            <a:r>
              <a:rPr lang="en-US" sz="3100" dirty="0" smtClean="0"/>
              <a:t>Professional </a:t>
            </a:r>
            <a:r>
              <a:rPr lang="en-US" sz="3100" dirty="0"/>
              <a:t>Development </a:t>
            </a:r>
            <a:r>
              <a:rPr lang="en-US" sz="3100" dirty="0" smtClean="0"/>
              <a:t>Opportunities</a:t>
            </a:r>
            <a:r>
              <a:rPr lang="en-US" dirty="0" smtClean="0"/>
              <a:t/>
            </a:r>
            <a:br>
              <a:rPr lang="en-US" dirty="0" smtClean="0"/>
            </a:br>
            <a:r>
              <a:rPr lang="en-US" sz="1800" dirty="0" smtClean="0">
                <a:solidFill>
                  <a:srgbClr val="FFFF00"/>
                </a:solidFill>
              </a:rPr>
              <a:t>dese.mo.gov/sites/default/files/curr-prof-dev-professional-learning-series-workshops-2016.pdf</a:t>
            </a:r>
            <a:r>
              <a:rPr lang="en-US" sz="1800" dirty="0" smtClean="0"/>
              <a:t/>
            </a:r>
            <a:br>
              <a:rPr lang="en-US" sz="1800" dirty="0" smtClean="0"/>
            </a:br>
            <a:endParaRPr lang="en-US" sz="1800" dirty="0"/>
          </a:p>
        </p:txBody>
      </p:sp>
    </p:spTree>
    <p:extLst>
      <p:ext uri="{BB962C8B-B14F-4D97-AF65-F5344CB8AC3E}">
        <p14:creationId xmlns:p14="http://schemas.microsoft.com/office/powerpoint/2010/main" val="2174223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http://www.wallcoo.net/paint/fine-art-paintings/wallpapers/1280x1024/art-painting-delacroix_wallcoo.com.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p:spPr>
      </p:pic>
      <p:sp>
        <p:nvSpPr>
          <p:cNvPr id="5" name="Oval Callout 4"/>
          <p:cNvSpPr/>
          <p:nvPr/>
        </p:nvSpPr>
        <p:spPr>
          <a:xfrm rot="620202">
            <a:off x="189875" y="79133"/>
            <a:ext cx="2895600" cy="1366151"/>
          </a:xfrm>
          <a:prstGeom prst="wedgeEllipseCallout">
            <a:avLst>
              <a:gd name="adj1" fmla="val 41647"/>
              <a:gd name="adj2" fmla="val 67218"/>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Hey, what do you think these New Expectations will mean?</a:t>
            </a:r>
            <a:endParaRPr lang="en-US" b="1" dirty="0"/>
          </a:p>
        </p:txBody>
      </p:sp>
      <p:sp>
        <p:nvSpPr>
          <p:cNvPr id="6" name="Oval Callout 5"/>
          <p:cNvSpPr/>
          <p:nvPr/>
        </p:nvSpPr>
        <p:spPr>
          <a:xfrm rot="1360644">
            <a:off x="5760449" y="115383"/>
            <a:ext cx="3382100" cy="959332"/>
          </a:xfrm>
          <a:prstGeom prst="wedgeEllipseCallout">
            <a:avLst>
              <a:gd name="adj1" fmla="val -31125"/>
              <a:gd name="adj2" fmla="val 96159"/>
            </a:avLst>
          </a:prstGeom>
          <a:blipFill>
            <a:blip r:embed="rId3"/>
            <a:tile tx="0" ty="0" sx="100000" sy="100000" flip="none" algn="tl"/>
          </a:blip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smtClean="0"/>
              <a:t>180 new opportunities</a:t>
            </a:r>
            <a:r>
              <a:rPr lang="en-US" dirty="0" smtClean="0"/>
              <a:t>!</a:t>
            </a:r>
            <a:endParaRPr lang="en-US" dirty="0"/>
          </a:p>
        </p:txBody>
      </p:sp>
    </p:spTree>
    <p:extLst>
      <p:ext uri="{BB962C8B-B14F-4D97-AF65-F5344CB8AC3E}">
        <p14:creationId xmlns:p14="http://schemas.microsoft.com/office/powerpoint/2010/main" val="161883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My background is all about ELA and Social Studies</a:t>
            </a:r>
            <a:endParaRPr lang="en-US" dirty="0"/>
          </a:p>
        </p:txBody>
      </p:sp>
      <p:sp>
        <p:nvSpPr>
          <p:cNvPr id="3" name="Content Placeholder 2"/>
          <p:cNvSpPr>
            <a:spLocks noGrp="1"/>
          </p:cNvSpPr>
          <p:nvPr>
            <p:ph idx="1"/>
          </p:nvPr>
        </p:nvSpPr>
        <p:spPr/>
        <p:txBody>
          <a:bodyPr>
            <a:normAutofit lnSpcReduction="10000"/>
          </a:bodyPr>
          <a:lstStyle/>
          <a:p>
            <a:r>
              <a:rPr lang="en-US" sz="3800" dirty="0" smtClean="0"/>
              <a:t>Undergraduate degree in Journalism</a:t>
            </a:r>
          </a:p>
          <a:p>
            <a:r>
              <a:rPr lang="en-US" sz="3800" dirty="0"/>
              <a:t>Writing in the Content </a:t>
            </a:r>
            <a:r>
              <a:rPr lang="en-US" sz="3800" dirty="0" smtClean="0"/>
              <a:t>Area</a:t>
            </a:r>
          </a:p>
          <a:p>
            <a:r>
              <a:rPr lang="en-US" sz="3800" dirty="0" smtClean="0"/>
              <a:t>31 years social studies teacher&gt; 25 of those years working in an interdisciplinary, content- integrated classroom</a:t>
            </a:r>
          </a:p>
          <a:p>
            <a:r>
              <a:rPr lang="en-US" sz="3800" dirty="0" smtClean="0"/>
              <a:t>Confession!</a:t>
            </a:r>
            <a:endParaRPr lang="en-US" dirty="0" smtClean="0"/>
          </a:p>
          <a:p>
            <a:pPr marL="137160" indent="0">
              <a:buNone/>
            </a:pPr>
            <a:endParaRPr lang="en-US" dirty="0" smtClean="0"/>
          </a:p>
          <a:p>
            <a:endParaRPr lang="en-US" dirty="0" smtClean="0"/>
          </a:p>
        </p:txBody>
      </p:sp>
    </p:spTree>
    <p:extLst>
      <p:ext uri="{BB962C8B-B14F-4D97-AF65-F5344CB8AC3E}">
        <p14:creationId xmlns:p14="http://schemas.microsoft.com/office/powerpoint/2010/main" val="27953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My POV</a:t>
            </a:r>
            <a:endParaRPr lang="en-US" dirty="0"/>
          </a:p>
        </p:txBody>
      </p:sp>
      <p:sp>
        <p:nvSpPr>
          <p:cNvPr id="5" name="Content Placeholder 4"/>
          <p:cNvSpPr>
            <a:spLocks noGrp="1"/>
          </p:cNvSpPr>
          <p:nvPr>
            <p:ph sz="half" idx="1"/>
          </p:nvPr>
        </p:nvSpPr>
        <p:spPr>
          <a:xfrm>
            <a:off x="457200" y="1600200"/>
            <a:ext cx="4724400" cy="4525963"/>
          </a:xfrm>
        </p:spPr>
        <p:txBody>
          <a:bodyPr>
            <a:normAutofit/>
          </a:bodyPr>
          <a:lstStyle/>
          <a:p>
            <a:r>
              <a:rPr lang="en-US" dirty="0"/>
              <a:t>I</a:t>
            </a:r>
            <a:r>
              <a:rPr lang="en-US" dirty="0" smtClean="0"/>
              <a:t>n great social studies lessons, there are five essential elements:</a:t>
            </a:r>
          </a:p>
          <a:p>
            <a:pPr marL="137160" indent="0">
              <a:buNone/>
            </a:pPr>
            <a:endParaRPr lang="en-US" dirty="0" smtClean="0"/>
          </a:p>
          <a:p>
            <a:r>
              <a:rPr lang="en-US" dirty="0" smtClean="0"/>
              <a:t>Meaningful content</a:t>
            </a:r>
          </a:p>
          <a:p>
            <a:r>
              <a:rPr lang="en-US" dirty="0" smtClean="0"/>
              <a:t>Reading</a:t>
            </a:r>
          </a:p>
          <a:p>
            <a:r>
              <a:rPr lang="en-US" dirty="0" smtClean="0"/>
              <a:t>Writing </a:t>
            </a:r>
          </a:p>
          <a:p>
            <a:r>
              <a:rPr lang="en-US" dirty="0" smtClean="0"/>
              <a:t>Speaking</a:t>
            </a:r>
          </a:p>
          <a:p>
            <a:r>
              <a:rPr lang="en-US" dirty="0" smtClean="0"/>
              <a:t>Listening</a:t>
            </a:r>
            <a:endParaRPr lang="en-US" dirty="0"/>
          </a:p>
        </p:txBody>
      </p:sp>
      <p:pic>
        <p:nvPicPr>
          <p:cNvPr id="7" name="Content Placeholder 6" descr="http://www.riba-insight.com/images/monthlyBriefing/14-04/content-marketing-ideas-five-key-tools-and-one-killer-tip_01.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409950" cy="4495800"/>
          </a:xfrm>
          <a:prstGeom prst="rect">
            <a:avLst/>
          </a:prstGeom>
          <a:noFill/>
          <a:ln>
            <a:noFill/>
          </a:ln>
        </p:spPr>
      </p:pic>
    </p:spTree>
    <p:extLst>
      <p:ext uri="{BB962C8B-B14F-4D97-AF65-F5344CB8AC3E}">
        <p14:creationId xmlns:p14="http://schemas.microsoft.com/office/powerpoint/2010/main" val="1141244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 calcmode="lin" valueType="num">
                                      <p:cBhvr additive="base">
                                        <p:cTn id="3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Teaching Historical Thinking Skills: Point of View</a:t>
            </a:r>
            <a:endParaRPr lang="en-US" dirty="0"/>
          </a:p>
        </p:txBody>
      </p:sp>
      <p:sp>
        <p:nvSpPr>
          <p:cNvPr id="3" name="Content Placeholder 2"/>
          <p:cNvSpPr>
            <a:spLocks noGrp="1"/>
          </p:cNvSpPr>
          <p:nvPr>
            <p:ph sz="half" idx="1"/>
          </p:nvPr>
        </p:nvSpPr>
        <p:spPr>
          <a:xfrm>
            <a:off x="76200" y="1219200"/>
            <a:ext cx="4419600" cy="5638800"/>
          </a:xfrm>
        </p:spPr>
        <p:txBody>
          <a:bodyPr>
            <a:noAutofit/>
          </a:bodyPr>
          <a:lstStyle/>
          <a:p>
            <a:r>
              <a:rPr lang="en-US" sz="1400" b="1" dirty="0" smtClean="0">
                <a:solidFill>
                  <a:srgbClr val="FF0000"/>
                </a:solidFill>
                <a:effectLst>
                  <a:outerShdw blurRad="38100" dist="38100" dir="2700000" algn="tl">
                    <a:srgbClr val="000000">
                      <a:alpha val="43137"/>
                    </a:srgbClr>
                  </a:outerShdw>
                </a:effectLst>
              </a:rPr>
              <a:t>Analyzing  Evidence: Content and Sources </a:t>
            </a:r>
          </a:p>
          <a:p>
            <a:pPr marL="137160" indent="0">
              <a:buNone/>
            </a:pPr>
            <a:r>
              <a:rPr lang="en-US" sz="1400" dirty="0"/>
              <a:t>	</a:t>
            </a:r>
            <a:r>
              <a:rPr lang="en-US" sz="1400" dirty="0" smtClean="0"/>
              <a:t>A historical analysis of sources  focuses on </a:t>
            </a:r>
            <a:r>
              <a:rPr lang="en-US" sz="1400" u="sng" dirty="0" smtClean="0"/>
              <a:t>the interplay between content of a source and the authorship, point of view, purpose, audience and format of that sources</a:t>
            </a:r>
            <a:r>
              <a:rPr lang="en-US" sz="1400" dirty="0" smtClean="0"/>
              <a:t>, assessing the usefulness, reliability and limitations of the source as historical evidence. </a:t>
            </a:r>
          </a:p>
          <a:p>
            <a:pPr marL="137160" indent="0">
              <a:buNone/>
            </a:pPr>
            <a:endParaRPr lang="en-US" sz="1400" dirty="0"/>
          </a:p>
          <a:p>
            <a:pPr marL="137160" indent="0">
              <a:buNone/>
            </a:pPr>
            <a:r>
              <a:rPr lang="en-US" sz="1400" dirty="0" smtClean="0"/>
              <a:t>Using a world history lens, describe how people’s perspectives shape the sources/artifacts they created. </a:t>
            </a:r>
          </a:p>
          <a:p>
            <a:pPr marL="137160" indent="0">
              <a:buNone/>
            </a:pPr>
            <a:endParaRPr lang="en-US" sz="1400" dirty="0"/>
          </a:p>
          <a:p>
            <a:pPr marL="137160" indent="0">
              <a:buNone/>
            </a:pPr>
            <a:r>
              <a:rPr lang="en-US" sz="1400" dirty="0"/>
              <a:t>Using </a:t>
            </a:r>
            <a:r>
              <a:rPr lang="en-US" sz="1400" dirty="0" smtClean="0"/>
              <a:t>a United States historical lens</a:t>
            </a:r>
            <a:r>
              <a:rPr lang="en-US" sz="1400" dirty="0"/>
              <a:t>, describe how people’s perspectives shape the sources/artifacts they created. </a:t>
            </a:r>
          </a:p>
          <a:p>
            <a:pPr marL="137160" indent="0">
              <a:buNone/>
            </a:pPr>
            <a:endParaRPr lang="en-US" sz="1400" dirty="0" smtClean="0"/>
          </a:p>
          <a:p>
            <a:pPr marL="137160" indent="0">
              <a:buNone/>
            </a:pPr>
            <a:r>
              <a:rPr lang="en-US" sz="1400" dirty="0"/>
              <a:t>Using a </a:t>
            </a:r>
            <a:r>
              <a:rPr lang="en-US" sz="1400" dirty="0" smtClean="0"/>
              <a:t>geographic lens</a:t>
            </a:r>
            <a:r>
              <a:rPr lang="en-US" sz="1400" dirty="0"/>
              <a:t>, describe how people’s perspectives shape the sources/artifacts they created. </a:t>
            </a:r>
            <a:endParaRPr lang="en-US" sz="1400" dirty="0" smtClean="0"/>
          </a:p>
          <a:p>
            <a:pPr marL="137160" indent="0">
              <a:buNone/>
            </a:pPr>
            <a:endParaRPr lang="en-US" sz="1400" dirty="0"/>
          </a:p>
          <a:p>
            <a:pPr marL="137160" indent="0">
              <a:buNone/>
            </a:pPr>
            <a:r>
              <a:rPr lang="en-US" sz="1400" dirty="0" smtClean="0"/>
              <a:t>Using a governmental lens, </a:t>
            </a:r>
            <a:r>
              <a:rPr lang="en-US" sz="1400" dirty="0"/>
              <a:t>describe how people’s perspectives shape the sources/artifacts they created. </a:t>
            </a:r>
          </a:p>
          <a:p>
            <a:pPr marL="137160" indent="0">
              <a:buNone/>
            </a:pPr>
            <a:endParaRPr lang="en-US" sz="1400" dirty="0"/>
          </a:p>
          <a:p>
            <a:pPr marL="137160" indent="0">
              <a:buNone/>
            </a:pPr>
            <a:endParaRPr lang="en-US" sz="1400" dirty="0"/>
          </a:p>
        </p:txBody>
      </p:sp>
      <p:sp>
        <p:nvSpPr>
          <p:cNvPr id="4" name="Content Placeholder 3"/>
          <p:cNvSpPr>
            <a:spLocks noGrp="1"/>
          </p:cNvSpPr>
          <p:nvPr>
            <p:ph sz="half" idx="2"/>
          </p:nvPr>
        </p:nvSpPr>
        <p:spPr/>
        <p:txBody>
          <a:bodyPr>
            <a:normAutofit fontScale="55000" lnSpcReduction="20000"/>
          </a:bodyPr>
          <a:lstStyle/>
          <a:p>
            <a:endParaRPr lang="en-US" dirty="0" smtClean="0"/>
          </a:p>
          <a:p>
            <a:r>
              <a:rPr lang="en-US" dirty="0" smtClean="0"/>
              <a:t>…analyze point of view by citing relevant and thorough textual evidence to support analysis of what text says</a:t>
            </a:r>
            <a:endParaRPr lang="en-US" dirty="0"/>
          </a:p>
          <a:p>
            <a:endParaRPr lang="en-US" dirty="0" smtClean="0"/>
          </a:p>
          <a:p>
            <a:endParaRPr lang="en-US" dirty="0"/>
          </a:p>
          <a:p>
            <a:r>
              <a:rPr lang="en-US" dirty="0" smtClean="0"/>
              <a:t>Evaluate how an author’s work reflects his or her </a:t>
            </a:r>
            <a:r>
              <a:rPr lang="en-US" u="sng" dirty="0" smtClean="0"/>
              <a:t>historical/cultural perspective</a:t>
            </a:r>
            <a:r>
              <a:rPr lang="en-US" dirty="0" smtClean="0"/>
              <a:t>.</a:t>
            </a:r>
          </a:p>
          <a:p>
            <a:endParaRPr lang="en-US" dirty="0" smtClean="0"/>
          </a:p>
          <a:p>
            <a:r>
              <a:rPr lang="en-US" dirty="0" smtClean="0"/>
              <a:t>Analyze a case in which </a:t>
            </a:r>
            <a:r>
              <a:rPr lang="en-US" u="sng" dirty="0" smtClean="0"/>
              <a:t>recognizing point of view </a:t>
            </a:r>
            <a:r>
              <a:rPr lang="en-US" dirty="0" smtClean="0"/>
              <a:t>requires distinguishing what is directly stated in a text, to what is implied.</a:t>
            </a:r>
          </a:p>
          <a:p>
            <a:endParaRPr lang="en-US" dirty="0" smtClean="0"/>
          </a:p>
          <a:p>
            <a:r>
              <a:rPr lang="en-US" dirty="0"/>
              <a:t>Analyze </a:t>
            </a:r>
            <a:r>
              <a:rPr lang="en-US" u="sng" dirty="0"/>
              <a:t>a text in which the author’s point of view is not obvious and requires distinguishing what is directly stated from what is implied.</a:t>
            </a:r>
          </a:p>
          <a:p>
            <a:endParaRPr lang="en-US" dirty="0" smtClean="0"/>
          </a:p>
          <a:p>
            <a:pPr marL="137160" indent="0">
              <a:buNone/>
            </a:pPr>
            <a:endParaRPr lang="en-US" dirty="0" smtClean="0"/>
          </a:p>
          <a:p>
            <a:r>
              <a:rPr lang="en-US" dirty="0" smtClean="0"/>
              <a:t>Analyze </a:t>
            </a:r>
            <a:r>
              <a:rPr lang="en-US" u="sng" dirty="0" smtClean="0"/>
              <a:t>how multiple texts reflect historical and cultural contexts.</a:t>
            </a:r>
          </a:p>
          <a:p>
            <a:endParaRPr lang="en-US" u="sng" dirty="0" smtClean="0"/>
          </a:p>
        </p:txBody>
      </p:sp>
    </p:spTree>
    <p:extLst>
      <p:ext uri="{BB962C8B-B14F-4D97-AF65-F5344CB8AC3E}">
        <p14:creationId xmlns:p14="http://schemas.microsoft.com/office/powerpoint/2010/main" val="56597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 calcmode="lin" valueType="num">
                                      <p:cBhvr additive="base">
                                        <p:cTn id="2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barn(inVertical)">
                                      <p:cBhvr>
                                        <p:cTn id="31" dur="500"/>
                                        <p:tgtEl>
                                          <p:spTgt spid="3">
                                            <p:txEl>
                                              <p:pRg st="3" end="3"/>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barn(inVertical)">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4">
                                            <p:txEl>
                                              <p:pRg st="11" end="11"/>
                                            </p:txEl>
                                          </p:spTgt>
                                        </p:tgtEl>
                                        <p:attrNameLst>
                                          <p:attrName>style.visibility</p:attrName>
                                        </p:attrNameLst>
                                      </p:cBhvr>
                                      <p:to>
                                        <p:strVal val="visible"/>
                                      </p:to>
                                    </p:set>
                                    <p:animEffect transition="in" filter="barn(inVertical)">
                                      <p:cBhvr>
                                        <p:cTn id="45"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 an anchor experience to teach an enduring idea or skill</a:t>
            </a:r>
            <a:endParaRPr lang="en-US" dirty="0"/>
          </a:p>
        </p:txBody>
      </p:sp>
      <p:sp>
        <p:nvSpPr>
          <p:cNvPr id="3" name="Content Placeholder 2"/>
          <p:cNvSpPr>
            <a:spLocks noGrp="1"/>
          </p:cNvSpPr>
          <p:nvPr>
            <p:ph idx="1"/>
          </p:nvPr>
        </p:nvSpPr>
        <p:spPr>
          <a:ln>
            <a:noFill/>
          </a:ln>
        </p:spPr>
        <p:txBody>
          <a:bodyPr>
            <a:normAutofit/>
          </a:bodyPr>
          <a:lstStyle/>
          <a:p>
            <a:pPr marL="0" indent="0">
              <a:buNone/>
            </a:pPr>
            <a:r>
              <a:rPr lang="en-US" b="1" dirty="0">
                <a:solidFill>
                  <a:srgbClr val="FFC000"/>
                </a:solidFill>
                <a:effectLst>
                  <a:outerShdw blurRad="38100" dist="38100" dir="2700000" algn="tl">
                    <a:srgbClr val="000000">
                      <a:alpha val="43137"/>
                    </a:srgbClr>
                  </a:outerShdw>
                </a:effectLst>
              </a:rPr>
              <a:t>What learning experiences can I create to anchor the learning that is to come?</a:t>
            </a:r>
            <a:r>
              <a:rPr lang="en-US" b="1" dirty="0">
                <a:solidFill>
                  <a:srgbClr val="FFDE75"/>
                </a:solidFill>
                <a:effectLst>
                  <a:outerShdw blurRad="38100" dist="38100" dir="2700000" algn="tl">
                    <a:srgbClr val="000000">
                      <a:alpha val="43137"/>
                    </a:srgbClr>
                  </a:outerShdw>
                </a:effectLst>
              </a:rPr>
              <a:t> </a:t>
            </a:r>
            <a:endParaRPr lang="en-US" b="1" dirty="0" smtClean="0">
              <a:solidFill>
                <a:srgbClr val="FFDE75"/>
              </a:solidFill>
              <a:effectLst>
                <a:outerShdw blurRad="38100" dist="38100" dir="2700000" algn="tl">
                  <a:srgbClr val="000000">
                    <a:alpha val="43137"/>
                  </a:srgbClr>
                </a:outerShdw>
              </a:effectLst>
            </a:endParaRPr>
          </a:p>
          <a:p>
            <a:pPr marL="0" indent="0">
              <a:buNone/>
            </a:pPr>
            <a:endParaRPr lang="en-US" b="1" dirty="0" smtClean="0">
              <a:solidFill>
                <a:srgbClr val="FFDE75"/>
              </a:solidFill>
              <a:effectLst>
                <a:outerShdw blurRad="38100" dist="38100" dir="2700000" algn="tl">
                  <a:srgbClr val="000000">
                    <a:alpha val="43137"/>
                  </a:srgbClr>
                </a:outerShdw>
              </a:effectLst>
            </a:endParaRPr>
          </a:p>
          <a:p>
            <a:pPr marL="662940" lvl="1" indent="-342900">
              <a:buFont typeface="Wingdings" panose="05000000000000000000" pitchFamily="2" charset="2"/>
              <a:buChar char="ü"/>
            </a:pPr>
            <a:r>
              <a:rPr lang="en-US" sz="3200" b="1" dirty="0" smtClean="0">
                <a:solidFill>
                  <a:srgbClr val="FFDE75"/>
                </a:solidFill>
                <a:effectLst>
                  <a:outerShdw blurRad="38100" dist="38100" dir="2700000" algn="tl">
                    <a:srgbClr val="000000">
                      <a:alpha val="43137"/>
                    </a:srgbClr>
                  </a:outerShdw>
                </a:effectLst>
              </a:rPr>
              <a:t>Memorable</a:t>
            </a:r>
          </a:p>
          <a:p>
            <a:pPr marL="662940" lvl="1" indent="-342900">
              <a:buFont typeface="Wingdings" panose="05000000000000000000" pitchFamily="2" charset="2"/>
              <a:buChar char="ü"/>
            </a:pPr>
            <a:r>
              <a:rPr lang="en-US" sz="3200" b="1" dirty="0" smtClean="0">
                <a:solidFill>
                  <a:srgbClr val="FFDE75"/>
                </a:solidFill>
                <a:effectLst>
                  <a:outerShdw blurRad="38100" dist="38100" dir="2700000" algn="tl">
                    <a:srgbClr val="000000">
                      <a:alpha val="43137"/>
                    </a:srgbClr>
                  </a:outerShdw>
                </a:effectLst>
              </a:rPr>
              <a:t>Relevant</a:t>
            </a:r>
          </a:p>
          <a:p>
            <a:pPr marL="662940" lvl="1" indent="-342900">
              <a:buFont typeface="Wingdings" panose="05000000000000000000" pitchFamily="2" charset="2"/>
              <a:buChar char="ü"/>
            </a:pPr>
            <a:r>
              <a:rPr lang="en-US" sz="3200" b="1" dirty="0" smtClean="0">
                <a:solidFill>
                  <a:srgbClr val="FFDE75"/>
                </a:solidFill>
                <a:effectLst>
                  <a:outerShdw blurRad="38100" dist="38100" dir="2700000" algn="tl">
                    <a:srgbClr val="000000">
                      <a:alpha val="43137"/>
                    </a:srgbClr>
                  </a:outerShdw>
                </a:effectLst>
              </a:rPr>
              <a:t>Applicable</a:t>
            </a:r>
            <a:endParaRPr lang="en-US" sz="3200" b="1" dirty="0">
              <a:solidFill>
                <a:srgbClr val="FFDE75"/>
              </a:solidFill>
              <a:effectLst>
                <a:outerShdw blurRad="38100" dist="38100" dir="2700000" algn="tl">
                  <a:srgbClr val="000000">
                    <a:alpha val="43137"/>
                  </a:srgbClr>
                </a:outerShdw>
              </a:effectLst>
            </a:endParaRPr>
          </a:p>
          <a:p>
            <a:pPr marL="0" indent="0">
              <a:buNone/>
            </a:pPr>
            <a:endParaRPr lang="en-US" b="1" dirty="0">
              <a:solidFill>
                <a:srgbClr val="FFDE75"/>
              </a:solidFill>
              <a:effectLst>
                <a:outerShdw blurRad="38100" dist="38100" dir="2700000" algn="tl">
                  <a:srgbClr val="000000">
                    <a:alpha val="43137"/>
                  </a:srgbClr>
                </a:outerShdw>
              </a:effectLst>
            </a:endParaRPr>
          </a:p>
          <a:p>
            <a:pPr marL="0" indent="0">
              <a:buNone/>
            </a:pPr>
            <a:r>
              <a:rPr lang="en-US" b="1" dirty="0" smtClean="0">
                <a:solidFill>
                  <a:srgbClr val="FFDE75"/>
                </a:solidFill>
                <a:effectLst>
                  <a:outerShdw blurRad="38100" dist="38100" dir="2700000" algn="tl">
                    <a:srgbClr val="000000">
                      <a:alpha val="43137"/>
                    </a:srgbClr>
                  </a:outerShdw>
                </a:effectLst>
              </a:rPr>
              <a:t>Will </a:t>
            </a:r>
            <a:r>
              <a:rPr lang="en-US" b="1" dirty="0">
                <a:solidFill>
                  <a:srgbClr val="FFDE75"/>
                </a:solidFill>
                <a:effectLst>
                  <a:outerShdw blurRad="38100" dist="38100" dir="2700000" algn="tl">
                    <a:srgbClr val="000000">
                      <a:alpha val="43137"/>
                    </a:srgbClr>
                  </a:outerShdw>
                </a:effectLst>
              </a:rPr>
              <a:t>this experience serve as a shorthand or touchstone? </a:t>
            </a:r>
          </a:p>
          <a:p>
            <a:pPr marL="137160" indent="0">
              <a:buNone/>
            </a:pPr>
            <a:endParaRPr lang="en-US" dirty="0"/>
          </a:p>
        </p:txBody>
      </p:sp>
      <p:pic>
        <p:nvPicPr>
          <p:cNvPr id="4" name="Picture 3" descr="http://sailorjerry.com/assets/Uploads/_resampled/SetWidth1200-Anchors.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2362200"/>
            <a:ext cx="2895600" cy="2514600"/>
          </a:xfrm>
          <a:prstGeom prst="rect">
            <a:avLst/>
          </a:prstGeom>
          <a:noFill/>
          <a:ln>
            <a:noFill/>
          </a:ln>
        </p:spPr>
      </p:pic>
      <p:sp>
        <p:nvSpPr>
          <p:cNvPr id="5" name="Oval 4"/>
          <p:cNvSpPr/>
          <p:nvPr/>
        </p:nvSpPr>
        <p:spPr>
          <a:xfrm>
            <a:off x="7467600" y="3390900"/>
            <a:ext cx="990600" cy="571500"/>
          </a:xfrm>
          <a:prstGeom prst="ellipse">
            <a:avLst/>
          </a:prstGeom>
          <a:blipFill>
            <a:blip r:embed="rId3"/>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65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down)">
                                      <p:cBhvr>
                                        <p:cTn id="30" dur="580">
                                          <p:stCondLst>
                                            <p:cond delay="0"/>
                                          </p:stCondLst>
                                        </p:cTn>
                                        <p:tgtEl>
                                          <p:spTgt spid="3">
                                            <p:txEl>
                                              <p:pRg st="6" end="6"/>
                                            </p:txEl>
                                          </p:spTgt>
                                        </p:tgtEl>
                                      </p:cBhvr>
                                    </p:animEffect>
                                    <p:anim calcmode="lin" valueType="num">
                                      <p:cBhvr>
                                        <p:cTn id="31"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3">
                                            <p:txEl>
                                              <p:pRg st="6" end="6"/>
                                            </p:txEl>
                                          </p:spTgt>
                                        </p:tgtEl>
                                      </p:cBhvr>
                                      <p:to x="100000" y="60000"/>
                                    </p:animScale>
                                    <p:animScale>
                                      <p:cBhvr>
                                        <p:cTn id="37" dur="166" decel="50000">
                                          <p:stCondLst>
                                            <p:cond delay="676"/>
                                          </p:stCondLst>
                                        </p:cTn>
                                        <p:tgtEl>
                                          <p:spTgt spid="3">
                                            <p:txEl>
                                              <p:pRg st="6" end="6"/>
                                            </p:txEl>
                                          </p:spTgt>
                                        </p:tgtEl>
                                      </p:cBhvr>
                                      <p:to x="100000" y="100000"/>
                                    </p:animScale>
                                    <p:animScale>
                                      <p:cBhvr>
                                        <p:cTn id="38" dur="26">
                                          <p:stCondLst>
                                            <p:cond delay="1312"/>
                                          </p:stCondLst>
                                        </p:cTn>
                                        <p:tgtEl>
                                          <p:spTgt spid="3">
                                            <p:txEl>
                                              <p:pRg st="6" end="6"/>
                                            </p:txEl>
                                          </p:spTgt>
                                        </p:tgtEl>
                                      </p:cBhvr>
                                      <p:to x="100000" y="80000"/>
                                    </p:animScale>
                                    <p:animScale>
                                      <p:cBhvr>
                                        <p:cTn id="39" dur="166" decel="50000">
                                          <p:stCondLst>
                                            <p:cond delay="1338"/>
                                          </p:stCondLst>
                                        </p:cTn>
                                        <p:tgtEl>
                                          <p:spTgt spid="3">
                                            <p:txEl>
                                              <p:pRg st="6" end="6"/>
                                            </p:txEl>
                                          </p:spTgt>
                                        </p:tgtEl>
                                      </p:cBhvr>
                                      <p:to x="100000" y="100000"/>
                                    </p:animScale>
                                    <p:animScale>
                                      <p:cBhvr>
                                        <p:cTn id="40" dur="26">
                                          <p:stCondLst>
                                            <p:cond delay="1642"/>
                                          </p:stCondLst>
                                        </p:cTn>
                                        <p:tgtEl>
                                          <p:spTgt spid="3">
                                            <p:txEl>
                                              <p:pRg st="6" end="6"/>
                                            </p:txEl>
                                          </p:spTgt>
                                        </p:tgtEl>
                                      </p:cBhvr>
                                      <p:to x="100000" y="90000"/>
                                    </p:animScale>
                                    <p:animScale>
                                      <p:cBhvr>
                                        <p:cTn id="41" dur="166" decel="50000">
                                          <p:stCondLst>
                                            <p:cond delay="1668"/>
                                          </p:stCondLst>
                                        </p:cTn>
                                        <p:tgtEl>
                                          <p:spTgt spid="3">
                                            <p:txEl>
                                              <p:pRg st="6" end="6"/>
                                            </p:txEl>
                                          </p:spTgt>
                                        </p:tgtEl>
                                      </p:cBhvr>
                                      <p:to x="100000" y="100000"/>
                                    </p:animScale>
                                    <p:animScale>
                                      <p:cBhvr>
                                        <p:cTn id="42" dur="26">
                                          <p:stCondLst>
                                            <p:cond delay="1808"/>
                                          </p:stCondLst>
                                        </p:cTn>
                                        <p:tgtEl>
                                          <p:spTgt spid="3">
                                            <p:txEl>
                                              <p:pRg st="6" end="6"/>
                                            </p:txEl>
                                          </p:spTgt>
                                        </p:tgtEl>
                                      </p:cBhvr>
                                      <p:to x="100000" y="95000"/>
                                    </p:animScale>
                                    <p:animScale>
                                      <p:cBhvr>
                                        <p:cTn id="43" dur="166" decel="50000">
                                          <p:stCondLst>
                                            <p:cond delay="1834"/>
                                          </p:stCondLst>
                                        </p:cTn>
                                        <p:tgtEl>
                                          <p:spTgt spid="3">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Using an anchor experience to teach POV</a:t>
            </a:r>
            <a:endParaRPr lang="en-US" dirty="0"/>
          </a:p>
        </p:txBody>
      </p:sp>
      <p:pic>
        <p:nvPicPr>
          <p:cNvPr id="4" name="il_fi" descr="http://www.customink.com/images/design_tips/football_clipart.gif"/>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40000" contrast="-40000"/>
                    </a14:imgEffect>
                  </a14:imgLayer>
                </a14:imgProps>
              </a:ext>
            </a:extLst>
          </a:blip>
          <a:srcRect/>
          <a:stretch>
            <a:fillRect/>
          </a:stretch>
        </p:blipFill>
        <p:spPr bwMode="auto">
          <a:xfrm>
            <a:off x="0" y="0"/>
            <a:ext cx="9067800" cy="6705600"/>
          </a:xfrm>
          <a:prstGeom prst="rect">
            <a:avLst/>
          </a:prstGeom>
          <a:noFill/>
          <a:ln w="9525">
            <a:noFill/>
            <a:miter lim="800000"/>
            <a:headEnd/>
            <a:tailEnd/>
          </a:ln>
        </p:spPr>
      </p:pic>
      <p:sp>
        <p:nvSpPr>
          <p:cNvPr id="5" name="TextBox 4"/>
          <p:cNvSpPr txBox="1"/>
          <p:nvPr/>
        </p:nvSpPr>
        <p:spPr>
          <a:xfrm>
            <a:off x="1676400" y="3124200"/>
            <a:ext cx="5867400" cy="332398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rPr>
              <a:t>The Big Game</a:t>
            </a:r>
            <a:r>
              <a:rPr lang="en-US" sz="4800" b="1" dirty="0" smtClean="0">
                <a:solidFill>
                  <a:schemeClr val="bg1"/>
                </a:solidFill>
                <a:effectLst>
                  <a:outerShdw blurRad="38100" dist="38100" dir="2700000" algn="tl">
                    <a:srgbClr val="000000">
                      <a:alpha val="43137"/>
                    </a:srgbClr>
                  </a:outerShdw>
                </a:effectLst>
              </a:rPr>
              <a:t>:</a:t>
            </a:r>
          </a:p>
          <a:p>
            <a:pPr algn="ctr"/>
            <a:r>
              <a:rPr lang="en-US" sz="4800" b="1" dirty="0" smtClean="0">
                <a:solidFill>
                  <a:schemeClr val="bg1"/>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
            </a:r>
            <a:br>
              <a:rPr lang="en-US" sz="4800" b="1" dirty="0">
                <a:solidFill>
                  <a:schemeClr val="bg1"/>
                </a:solidFill>
                <a:effectLst>
                  <a:outerShdw blurRad="38100" dist="38100" dir="2700000" algn="tl">
                    <a:srgbClr val="000000">
                      <a:alpha val="43137"/>
                    </a:srgbClr>
                  </a:outerShdw>
                </a:effectLst>
              </a:rPr>
            </a:br>
            <a:r>
              <a:rPr lang="en-US" sz="4800" b="1" dirty="0">
                <a:solidFill>
                  <a:schemeClr val="bg1"/>
                </a:solidFill>
                <a:effectLst>
                  <a:outerShdw blurRad="38100" dist="38100" dir="2700000" algn="tl">
                    <a:srgbClr val="000000">
                      <a:alpha val="43137"/>
                    </a:srgbClr>
                  </a:outerShdw>
                </a:effectLst>
              </a:rPr>
              <a:t>What really happened </a:t>
            </a:r>
            <a:r>
              <a:rPr lang="en-US" sz="4800" b="1" dirty="0" smtClean="0">
                <a:solidFill>
                  <a:schemeClr val="bg1"/>
                </a:solidFill>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p>
        </p:txBody>
      </p:sp>
    </p:spTree>
    <p:extLst>
      <p:ext uri="{BB962C8B-B14F-4D97-AF65-F5344CB8AC3E}">
        <p14:creationId xmlns:p14="http://schemas.microsoft.com/office/powerpoint/2010/main" val="2120189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“Americanizing” </a:t>
            </a:r>
            <a:r>
              <a:rPr lang="en-US" i="1" dirty="0"/>
              <a:t>the First Americans</a:t>
            </a:r>
            <a:endParaRPr lang="en-US" dirty="0"/>
          </a:p>
        </p:txBody>
      </p:sp>
      <p:pic>
        <p:nvPicPr>
          <p:cNvPr id="6" name="Content Placeholder 5"/>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6288" y="1600200"/>
            <a:ext cx="3560424" cy="4525963"/>
          </a:xfrm>
          <a:prstGeom prst="rect">
            <a:avLst/>
          </a:prstGeom>
          <a:noFill/>
          <a:ln>
            <a:noFill/>
          </a:ln>
        </p:spPr>
      </p:pic>
      <p:pic>
        <p:nvPicPr>
          <p:cNvPr id="7" name="Content Placeholder 6"/>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894380" y="1600200"/>
            <a:ext cx="3546239" cy="4525963"/>
          </a:xfrm>
          <a:prstGeom prst="rect">
            <a:avLst/>
          </a:prstGeom>
          <a:noFill/>
          <a:ln>
            <a:noFill/>
          </a:ln>
        </p:spPr>
      </p:pic>
    </p:spTree>
    <p:extLst>
      <p:ext uri="{BB962C8B-B14F-4D97-AF65-F5344CB8AC3E}">
        <p14:creationId xmlns:p14="http://schemas.microsoft.com/office/powerpoint/2010/main" val="13946564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we know about these images:</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These are two images of the same young man.  One was taken in 1882 and the second was taken in 1885.</a:t>
            </a:r>
          </a:p>
          <a:p>
            <a:r>
              <a:rPr lang="en-US" dirty="0" smtClean="0"/>
              <a:t>We do not know his name in 1882.  In 1885, he was  named Tom </a:t>
            </a:r>
            <a:r>
              <a:rPr lang="en-US" dirty="0" err="1" smtClean="0"/>
              <a:t>Torlino</a:t>
            </a:r>
            <a:r>
              <a:rPr lang="en-US" dirty="0" smtClean="0"/>
              <a:t>.</a:t>
            </a:r>
          </a:p>
          <a:p>
            <a:r>
              <a:rPr lang="en-US" dirty="0" smtClean="0"/>
              <a:t>He was a Navajo who attended Carlisle Indian School from 1882 to 1885.</a:t>
            </a:r>
          </a:p>
          <a:p>
            <a:r>
              <a:rPr lang="en-US" dirty="0" smtClean="0"/>
              <a:t>He graduated from the school with a second grade education. </a:t>
            </a:r>
            <a:endParaRPr lang="en-US" dirty="0"/>
          </a:p>
        </p:txBody>
      </p:sp>
      <p:pic>
        <p:nvPicPr>
          <p:cNvPr id="5" name="Content Placeholder 5"/>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990600"/>
            <a:ext cx="2590800" cy="2743201"/>
          </a:xfrm>
          <a:prstGeom prst="rect">
            <a:avLst/>
          </a:prstGeom>
          <a:noFill/>
          <a:ln>
            <a:noFill/>
          </a:ln>
        </p:spPr>
      </p:pic>
      <p:pic>
        <p:nvPicPr>
          <p:cNvPr id="6" name="Content Placeholder 6"/>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3962400"/>
            <a:ext cx="3047999" cy="2667000"/>
          </a:xfrm>
          <a:prstGeom prst="rect">
            <a:avLst/>
          </a:prstGeom>
          <a:noFill/>
          <a:ln>
            <a:noFill/>
          </a:ln>
        </p:spPr>
      </p:pic>
    </p:spTree>
    <p:extLst>
      <p:ext uri="{BB962C8B-B14F-4D97-AF65-F5344CB8AC3E}">
        <p14:creationId xmlns:p14="http://schemas.microsoft.com/office/powerpoint/2010/main" val="7526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algn="l"/>
            <a:r>
              <a:rPr lang="en-US" i="1" dirty="0" smtClean="0"/>
              <a:t>Working by yourself, </a:t>
            </a:r>
            <a:endParaRPr lang="en-US" i="1" dirty="0"/>
          </a:p>
        </p:txBody>
      </p:sp>
      <p:sp>
        <p:nvSpPr>
          <p:cNvPr id="3" name="Content Placeholder 2"/>
          <p:cNvSpPr>
            <a:spLocks noGrp="1"/>
          </p:cNvSpPr>
          <p:nvPr>
            <p:ph idx="1"/>
          </p:nvPr>
        </p:nvSpPr>
        <p:spPr>
          <a:xfrm>
            <a:off x="457200" y="1066800"/>
            <a:ext cx="8229600" cy="5242560"/>
          </a:xfrm>
        </p:spPr>
        <p:txBody>
          <a:bodyPr>
            <a:normAutofit/>
          </a:bodyPr>
          <a:lstStyle/>
          <a:p>
            <a:r>
              <a:rPr lang="en-US" dirty="0" smtClean="0"/>
              <a:t>Describe the images from the perspective listed on your paper.  This paragraph description should be thorough and reflective of your position. Without telling us “who” you are, we should be able to figure it out from your paragraph.</a:t>
            </a:r>
          </a:p>
          <a:p>
            <a:pPr marL="137160" indent="0">
              <a:buNone/>
            </a:pPr>
            <a:endParaRPr lang="en-US" dirty="0" smtClean="0"/>
          </a:p>
          <a:p>
            <a:pPr marL="137160" indent="0">
              <a:buNone/>
            </a:pPr>
            <a:endParaRPr lang="en-US" dirty="0" smtClean="0"/>
          </a:p>
          <a:p>
            <a:r>
              <a:rPr lang="en-US" dirty="0" smtClean="0"/>
              <a:t>After you have written your description, write a point of view statement for that person/position. </a:t>
            </a:r>
            <a:endParaRPr lang="en-US" dirty="0"/>
          </a:p>
        </p:txBody>
      </p:sp>
    </p:spTree>
    <p:extLst>
      <p:ext uri="{BB962C8B-B14F-4D97-AF65-F5344CB8AC3E}">
        <p14:creationId xmlns:p14="http://schemas.microsoft.com/office/powerpoint/2010/main" val="1770786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a:solidFill>
            <a:schemeClr val="bg2">
              <a:lumMod val="20000"/>
              <a:lumOff val="80000"/>
            </a:schemeClr>
          </a:solidFill>
        </p:spPr>
        <p:txBody>
          <a:bodyPr>
            <a:normAutofit fontScale="90000"/>
          </a:bodyPr>
          <a:lstStyle/>
          <a:p>
            <a:r>
              <a:rPr lang="en-US" sz="2700" dirty="0" smtClean="0">
                <a:solidFill>
                  <a:srgbClr val="FFC000"/>
                </a:solidFill>
              </a:rPr>
              <a:t/>
            </a:r>
            <a:br>
              <a:rPr lang="en-US" sz="2700" dirty="0" smtClean="0">
                <a:solidFill>
                  <a:srgbClr val="FFC000"/>
                </a:solidFill>
              </a:rPr>
            </a:br>
            <a:r>
              <a:rPr lang="en-US" sz="2700" dirty="0">
                <a:solidFill>
                  <a:srgbClr val="FFC000"/>
                </a:solidFill>
              </a:rPr>
              <a:t/>
            </a:r>
            <a:br>
              <a:rPr lang="en-US" sz="2700" dirty="0">
                <a:solidFill>
                  <a:srgbClr val="FFC000"/>
                </a:solidFill>
              </a:rPr>
            </a:br>
            <a:r>
              <a:rPr lang="en-US" sz="3100" dirty="0" smtClean="0">
                <a:solidFill>
                  <a:srgbClr val="FFC000"/>
                </a:solidFill>
              </a:rPr>
              <a:t>Social </a:t>
            </a:r>
            <a:r>
              <a:rPr lang="en-US" sz="3100" dirty="0">
                <a:solidFill>
                  <a:srgbClr val="FFC000"/>
                </a:solidFill>
              </a:rPr>
              <a:t>Studies DESE PAGE</a:t>
            </a:r>
            <a:r>
              <a:rPr lang="en-US" sz="2700" dirty="0"/>
              <a:t/>
            </a:r>
            <a:br>
              <a:rPr lang="en-US" sz="2700" dirty="0"/>
            </a:br>
            <a:r>
              <a:rPr lang="en-US" sz="2200" dirty="0" smtClean="0">
                <a:solidFill>
                  <a:srgbClr val="FFFF00"/>
                </a:solidFill>
                <a:hlinkClick r:id="rId2"/>
              </a:rPr>
              <a:t>dese.mo.gov/college-career-readiness/curriculum/social-studies</a:t>
            </a:r>
            <a:r>
              <a:rPr lang="en-US" sz="4400" dirty="0">
                <a:solidFill>
                  <a:srgbClr val="FFFF00"/>
                </a:solidFill>
              </a:rPr>
              <a:t/>
            </a:r>
            <a:br>
              <a:rPr lang="en-US" sz="4400" dirty="0">
                <a:solidFill>
                  <a:srgbClr val="FFFF00"/>
                </a:solidFill>
              </a:rPr>
            </a:br>
            <a:endParaRPr lang="en-US" dirty="0">
              <a:solidFill>
                <a:srgbClr val="FFFF00"/>
              </a:solidFill>
            </a:endParaRPr>
          </a:p>
        </p:txBody>
      </p:sp>
      <p:pic>
        <p:nvPicPr>
          <p:cNvPr id="4" name="Content Placeholder 3"/>
          <p:cNvPicPr>
            <a:picLocks noGrp="1"/>
          </p:cNvPicPr>
          <p:nvPr>
            <p:ph idx="1"/>
          </p:nvPr>
        </p:nvPicPr>
        <p:blipFill rotWithShape="1">
          <a:blip r:embed="rId3"/>
          <a:srcRect l="50641" t="10294" b="-72"/>
          <a:stretch/>
        </p:blipFill>
        <p:spPr bwMode="auto">
          <a:xfrm>
            <a:off x="0" y="76200"/>
            <a:ext cx="9144000" cy="6705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76730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2667000" y="152400"/>
            <a:ext cx="6019800" cy="6705600"/>
          </a:xfrm>
        </p:spPr>
        <p:txBody>
          <a:bodyPr>
            <a:normAutofit fontScale="62500" lnSpcReduction="20000"/>
          </a:bodyPr>
          <a:lstStyle/>
          <a:p>
            <a:r>
              <a:rPr lang="en-US" u="sng" dirty="0"/>
              <a:t>Description: </a:t>
            </a:r>
            <a:endParaRPr lang="en-US" u="sng" dirty="0" smtClean="0"/>
          </a:p>
          <a:p>
            <a:pPr marL="137160" indent="0">
              <a:buNone/>
            </a:pPr>
            <a:endParaRPr lang="en-US" u="sng" dirty="0"/>
          </a:p>
          <a:p>
            <a:pPr marL="137160" indent="0">
              <a:buNone/>
            </a:pPr>
            <a:r>
              <a:rPr lang="en-US" i="1" dirty="0"/>
              <a:t>When they took my picture in 1882, inside I was angry and sad, but I did not want to show those feelings. Instead, I tried to appear strong and proud, because I was strong and proud of myself and my family and my people, the Navajo.  When they took my picture in 1885, while they had forced me to change my clothes and they had cut my </a:t>
            </a:r>
            <a:r>
              <a:rPr lang="en-US" i="1" dirty="0" smtClean="0"/>
              <a:t>hair and they told me to smile like a white man, </a:t>
            </a:r>
            <a:r>
              <a:rPr lang="en-US" i="1" dirty="0"/>
              <a:t>I still wanted to show that I was proud.  They thought I was proud because I had “become civilized.”  Actually, I was proud because I had survived as a Navajo in my heart. </a:t>
            </a:r>
            <a:r>
              <a:rPr lang="en-US" i="1" dirty="0" smtClean="0"/>
              <a:t>They had not defeated me. Nothing </a:t>
            </a:r>
            <a:r>
              <a:rPr lang="en-US" i="1" dirty="0"/>
              <a:t>that happened in that prison or anywhere else </a:t>
            </a:r>
            <a:r>
              <a:rPr lang="en-US" i="1" dirty="0" smtClean="0"/>
              <a:t>could </a:t>
            </a:r>
            <a:r>
              <a:rPr lang="en-US" i="1" dirty="0"/>
              <a:t>ever cause me to lose that pride in my family and my people. </a:t>
            </a:r>
            <a:endParaRPr lang="en-US" i="1" dirty="0" smtClean="0"/>
          </a:p>
          <a:p>
            <a:pPr marL="137160" indent="0">
              <a:buNone/>
            </a:pPr>
            <a:endParaRPr lang="en-US" sz="2300" i="1" dirty="0"/>
          </a:p>
          <a:p>
            <a:pPr marL="137160" indent="0">
              <a:buNone/>
            </a:pPr>
            <a:endParaRPr lang="en-US" sz="2200" i="1" dirty="0"/>
          </a:p>
          <a:p>
            <a:r>
              <a:rPr lang="en-US" u="sng" dirty="0" smtClean="0"/>
              <a:t>POV  statement:</a:t>
            </a:r>
          </a:p>
          <a:p>
            <a:pPr marL="137160" indent="0">
              <a:buNone/>
            </a:pPr>
            <a:endParaRPr lang="en-US" u="sng" dirty="0" smtClean="0"/>
          </a:p>
          <a:p>
            <a:pPr marL="137160" indent="0">
              <a:buNone/>
            </a:pPr>
            <a:r>
              <a:rPr lang="en-US" dirty="0" smtClean="0"/>
              <a:t>As </a:t>
            </a:r>
            <a:r>
              <a:rPr lang="en-US" dirty="0"/>
              <a:t>a graduate of a tribal school in the late 19</a:t>
            </a:r>
            <a:r>
              <a:rPr lang="en-US" baseline="30000" dirty="0"/>
              <a:t>th</a:t>
            </a:r>
            <a:r>
              <a:rPr lang="en-US" dirty="0"/>
              <a:t> century, this man had learned to resist the pressures of the white authorities by appearing to be “civilized” in his appearance, while retaining his Navajo identity in his heart.  Because of this anger, he may have not recognized the adaptations that inevitably occur when one is forced to change one’s way of life against one’s </a:t>
            </a:r>
            <a:r>
              <a:rPr lang="en-US" dirty="0" smtClean="0"/>
              <a:t>will, like the barely visible forced smile on his lips.  </a:t>
            </a:r>
            <a:r>
              <a:rPr lang="en-US" dirty="0"/>
              <a:t>In </a:t>
            </a:r>
            <a:r>
              <a:rPr lang="en-US" dirty="0" smtClean="0"/>
              <a:t>both these </a:t>
            </a:r>
            <a:r>
              <a:rPr lang="en-US" dirty="0"/>
              <a:t>pictures however, his steely eyes </a:t>
            </a:r>
            <a:r>
              <a:rPr lang="en-US" dirty="0" smtClean="0"/>
              <a:t>remain unchanged.  His face clearly </a:t>
            </a:r>
            <a:r>
              <a:rPr lang="en-US" dirty="0"/>
              <a:t>reflect </a:t>
            </a:r>
            <a:r>
              <a:rPr lang="en-US" dirty="0" smtClean="0"/>
              <a:t>this man’s  determination and grit in 1882 and still in 1885.  His time at Carlisle school did not alter that personal attribute: pride  </a:t>
            </a:r>
            <a:endParaRPr lang="en-US" dirty="0"/>
          </a:p>
          <a:p>
            <a:endParaRPr lang="en-US" u="sng" dirty="0"/>
          </a:p>
        </p:txBody>
      </p:sp>
      <p:pic>
        <p:nvPicPr>
          <p:cNvPr id="7" name="Content Placeholder 5"/>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187712" y="1859"/>
            <a:ext cx="2247901" cy="2932825"/>
          </a:xfrm>
          <a:prstGeom prst="rect">
            <a:avLst/>
          </a:prstGeom>
          <a:noFill/>
          <a:ln>
            <a:noFill/>
          </a:ln>
        </p:spPr>
      </p:pic>
      <p:pic>
        <p:nvPicPr>
          <p:cNvPr id="8" name="Content Placeholder 6"/>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5813" y="3352800"/>
            <a:ext cx="2209800" cy="3352800"/>
          </a:xfrm>
          <a:prstGeom prst="rect">
            <a:avLst/>
          </a:prstGeom>
          <a:noFill/>
          <a:ln>
            <a:noFill/>
          </a:ln>
        </p:spPr>
      </p:pic>
    </p:spTree>
    <p:extLst>
      <p:ext uri="{BB962C8B-B14F-4D97-AF65-F5344CB8AC3E}">
        <p14:creationId xmlns:p14="http://schemas.microsoft.com/office/powerpoint/2010/main" val="20945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heel(1)">
                                      <p:cBhvr>
                                        <p:cTn id="7" dur="20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7" end="7"/>
                                            </p:txEl>
                                          </p:spTgt>
                                        </p:tgtEl>
                                        <p:attrNameLst>
                                          <p:attrName>style.visibility</p:attrName>
                                        </p:attrNameLst>
                                      </p:cBhvr>
                                      <p:to>
                                        <p:strVal val="visible"/>
                                      </p:to>
                                    </p:set>
                                    <p:animEffect transition="in" filter="barn(inVertical)">
                                      <p:cBhvr>
                                        <p:cTn id="1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3535" t="28822" r="13786" b="7478"/>
          <a:stretch>
            <a:fillRect/>
          </a:stretch>
        </p:blipFill>
        <p:spPr bwMode="auto">
          <a:xfrm>
            <a:off x="0" y="-76200"/>
            <a:ext cx="9144000" cy="69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3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POV</a:t>
            </a:r>
            <a:br>
              <a:rPr lang="en-US" dirty="0" smtClean="0"/>
            </a:br>
            <a:r>
              <a:rPr lang="en-US" dirty="0"/>
              <a:t>P</a:t>
            </a:r>
            <a:r>
              <a:rPr lang="en-US" dirty="0" smtClean="0"/>
              <a:t>aragraph people</a:t>
            </a:r>
            <a:endParaRPr lang="en-US" dirty="0"/>
          </a:p>
        </p:txBody>
      </p:sp>
      <p:sp>
        <p:nvSpPr>
          <p:cNvPr id="5" name="Content Placeholder 4"/>
          <p:cNvSpPr>
            <a:spLocks noGrp="1"/>
          </p:cNvSpPr>
          <p:nvPr>
            <p:ph idx="1"/>
          </p:nvPr>
        </p:nvSpPr>
        <p:spPr/>
        <p:txBody>
          <a:bodyPr>
            <a:normAutofit fontScale="85000" lnSpcReduction="20000"/>
          </a:bodyPr>
          <a:lstStyle/>
          <a:p>
            <a:r>
              <a:rPr lang="en-US" dirty="0" smtClean="0"/>
              <a:t>A </a:t>
            </a:r>
            <a:r>
              <a:rPr lang="en-US" dirty="0"/>
              <a:t>N</a:t>
            </a:r>
            <a:r>
              <a:rPr lang="en-US" dirty="0" smtClean="0"/>
              <a:t>avaho childhood friend of this man who remained on the Navaho Reservation rather than being taken away to school.</a:t>
            </a:r>
          </a:p>
          <a:p>
            <a:r>
              <a:rPr lang="en-US" dirty="0" smtClean="0"/>
              <a:t>This man’s son upon his father’s death in 1911.</a:t>
            </a:r>
          </a:p>
          <a:p>
            <a:r>
              <a:rPr lang="en-US" dirty="0" smtClean="0"/>
              <a:t>A classmate of this man at a school reunion in 1900.</a:t>
            </a:r>
          </a:p>
          <a:p>
            <a:r>
              <a:rPr lang="en-US" dirty="0" smtClean="0"/>
              <a:t>This man’s first white, missionary teacher at Carlisle school.</a:t>
            </a:r>
          </a:p>
          <a:p>
            <a:r>
              <a:rPr lang="en-US" dirty="0" smtClean="0"/>
              <a:t>A Navaho tribal leader in 2017.</a:t>
            </a:r>
          </a:p>
          <a:p>
            <a:r>
              <a:rPr lang="en-US" dirty="0" smtClean="0"/>
              <a:t>This man’s mother: her son was forcibly taken from his home in Arizona to attend Carlisle school in Pennsylvania in 1882.</a:t>
            </a:r>
          </a:p>
          <a:p>
            <a:r>
              <a:rPr lang="en-US" dirty="0" smtClean="0"/>
              <a:t>This man’s eight year old sister, upon his return home in 1885.  Her brother was forcibly taken from his home in Arizona to attend Carlisle school in 1882. </a:t>
            </a:r>
            <a:endParaRPr lang="en-US" dirty="0"/>
          </a:p>
        </p:txBody>
      </p:sp>
    </p:spTree>
    <p:extLst>
      <p:ext uri="{BB962C8B-B14F-4D97-AF65-F5344CB8AC3E}">
        <p14:creationId xmlns:p14="http://schemas.microsoft.com/office/powerpoint/2010/main" val="1790551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discussion in your small groups: </a:t>
            </a:r>
            <a:endParaRPr lang="en-US" dirty="0"/>
          </a:p>
        </p:txBody>
      </p:sp>
      <p:sp>
        <p:nvSpPr>
          <p:cNvPr id="3" name="Content Placeholder 2"/>
          <p:cNvSpPr>
            <a:spLocks noGrp="1"/>
          </p:cNvSpPr>
          <p:nvPr>
            <p:ph idx="1"/>
          </p:nvPr>
        </p:nvSpPr>
        <p:spPr/>
        <p:txBody>
          <a:bodyPr/>
          <a:lstStyle/>
          <a:p>
            <a:r>
              <a:rPr lang="en-US" dirty="0"/>
              <a:t>W</a:t>
            </a:r>
            <a:r>
              <a:rPr lang="en-US" dirty="0" smtClean="0"/>
              <a:t>hy do we have so many different interpretations of the same two photographs? </a:t>
            </a:r>
          </a:p>
          <a:p>
            <a:r>
              <a:rPr lang="en-US" dirty="0" smtClean="0"/>
              <a:t>What specific reasons can you cite for the often-conflicting interpretations? </a:t>
            </a:r>
          </a:p>
          <a:p>
            <a:r>
              <a:rPr lang="en-US" dirty="0" smtClean="0"/>
              <a:t>As a historian, what bigger meaning about research do you find in these images and their interpretations?</a:t>
            </a:r>
          </a:p>
          <a:p>
            <a:r>
              <a:rPr lang="en-US" dirty="0" smtClean="0"/>
              <a:t>How do the ideas from our discussion apply to Americans today?</a:t>
            </a:r>
            <a:endParaRPr lang="en-US" dirty="0"/>
          </a:p>
        </p:txBody>
      </p:sp>
    </p:spTree>
    <p:extLst>
      <p:ext uri="{BB962C8B-B14F-4D97-AF65-F5344CB8AC3E}">
        <p14:creationId xmlns:p14="http://schemas.microsoft.com/office/powerpoint/2010/main" val="172566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54162"/>
          </a:xfrm>
        </p:spPr>
        <p:txBody>
          <a:bodyPr>
            <a:noAutofit/>
          </a:bodyPr>
          <a:lstStyle/>
          <a:p>
            <a:r>
              <a:rPr lang="en-US" sz="3200" dirty="0"/>
              <a:t>As you </a:t>
            </a:r>
            <a:r>
              <a:rPr lang="en-US" sz="3200" dirty="0" smtClean="0"/>
              <a:t>continue </a:t>
            </a:r>
            <a:r>
              <a:rPr lang="en-US" sz="3200" dirty="0"/>
              <a:t>your curriculum </a:t>
            </a:r>
            <a:r>
              <a:rPr lang="en-US" sz="3200"/>
              <a:t>work </a:t>
            </a:r>
            <a:r>
              <a:rPr lang="en-US" sz="3200" smtClean="0"/>
              <a:t>consider </a:t>
            </a:r>
            <a:r>
              <a:rPr lang="en-US" sz="3200" dirty="0"/>
              <a:t>how </a:t>
            </a:r>
            <a:r>
              <a:rPr lang="en-US" sz="3200" dirty="0" smtClean="0"/>
              <a:t>together Social </a:t>
            </a:r>
            <a:r>
              <a:rPr lang="en-US" sz="3200" dirty="0"/>
              <a:t>Studies and ELA </a:t>
            </a:r>
            <a:br>
              <a:rPr lang="en-US" sz="3200" dirty="0"/>
            </a:br>
            <a:endParaRPr lang="en-US" sz="3200" dirty="0"/>
          </a:p>
        </p:txBody>
      </p:sp>
      <p:sp>
        <p:nvSpPr>
          <p:cNvPr id="3" name="Content Placeholder 2"/>
          <p:cNvSpPr>
            <a:spLocks noGrp="1"/>
          </p:cNvSpPr>
          <p:nvPr>
            <p:ph sz="half" idx="1"/>
          </p:nvPr>
        </p:nvSpPr>
        <p:spPr>
          <a:xfrm>
            <a:off x="228600" y="1752600"/>
            <a:ext cx="4267200" cy="4724400"/>
          </a:xfrm>
        </p:spPr>
        <p:txBody>
          <a:bodyPr>
            <a:normAutofit lnSpcReduction="10000"/>
          </a:bodyPr>
          <a:lstStyle/>
          <a:p>
            <a:pPr>
              <a:buFont typeface="Wingdings" panose="05000000000000000000" pitchFamily="2" charset="2"/>
              <a:buChar char="ü"/>
            </a:pPr>
            <a:r>
              <a:rPr lang="en-US" dirty="0" smtClean="0"/>
              <a:t>provide a deeper, richer context for student learning.</a:t>
            </a:r>
          </a:p>
          <a:p>
            <a:pPr>
              <a:buFont typeface="Wingdings" panose="05000000000000000000" pitchFamily="2" charset="2"/>
              <a:buChar char="ü"/>
            </a:pPr>
            <a:r>
              <a:rPr lang="en-US" dirty="0"/>
              <a:t>make learning more enduring and scalable</a:t>
            </a:r>
            <a:r>
              <a:rPr lang="en-US" dirty="0" smtClean="0"/>
              <a:t>.</a:t>
            </a:r>
          </a:p>
          <a:p>
            <a:pPr>
              <a:buFont typeface="Wingdings" panose="05000000000000000000" pitchFamily="2" charset="2"/>
              <a:buChar char="ü"/>
            </a:pPr>
            <a:r>
              <a:rPr lang="en-US" dirty="0" smtClean="0"/>
              <a:t>allow students to see themselves in the curriculum.</a:t>
            </a:r>
          </a:p>
          <a:p>
            <a:pPr>
              <a:buFont typeface="Wingdings" panose="05000000000000000000" pitchFamily="2" charset="2"/>
              <a:buChar char="ü"/>
            </a:pPr>
            <a:r>
              <a:rPr lang="en-US" dirty="0" smtClean="0"/>
              <a:t>promote </a:t>
            </a:r>
            <a:r>
              <a:rPr lang="en-US" dirty="0"/>
              <a:t>an understanding of our shared human experience.</a:t>
            </a:r>
          </a:p>
          <a:p>
            <a:pPr>
              <a:buFont typeface="Wingdings" panose="05000000000000000000" pitchFamily="2" charset="2"/>
              <a:buChar char="ü"/>
            </a:pPr>
            <a:endParaRPr lang="en-US" dirty="0" smtClean="0"/>
          </a:p>
          <a:p>
            <a:pPr>
              <a:buFont typeface="Wingdings" panose="05000000000000000000" pitchFamily="2" charset="2"/>
              <a:buChar char="ü"/>
            </a:pPr>
            <a:endParaRPr lang="en-US" dirty="0"/>
          </a:p>
        </p:txBody>
      </p:sp>
      <p:pic>
        <p:nvPicPr>
          <p:cNvPr id="6" name="Content Placeholder 5" descr="https://cafodpolicy.files.wordpress.com/2012/05/donkey-cooperation.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62500" y="1904999"/>
            <a:ext cx="3810000" cy="4148931"/>
          </a:xfrm>
          <a:prstGeom prst="rect">
            <a:avLst/>
          </a:prstGeom>
          <a:noFill/>
          <a:ln>
            <a:noFill/>
          </a:ln>
        </p:spPr>
      </p:pic>
    </p:spTree>
    <p:extLst>
      <p:ext uri="{BB962C8B-B14F-4D97-AF65-F5344CB8AC3E}">
        <p14:creationId xmlns:p14="http://schemas.microsoft.com/office/powerpoint/2010/main" val="6717646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Please: </a:t>
            </a:r>
            <a:endParaRPr lang="en-US" dirty="0"/>
          </a:p>
        </p:txBody>
      </p:sp>
      <p:sp>
        <p:nvSpPr>
          <p:cNvPr id="3" name="Content Placeholder 2"/>
          <p:cNvSpPr>
            <a:spLocks noGrp="1"/>
          </p:cNvSpPr>
          <p:nvPr>
            <p:ph idx="1"/>
          </p:nvPr>
        </p:nvSpPr>
        <p:spPr/>
        <p:txBody>
          <a:bodyPr>
            <a:normAutofit/>
          </a:bodyPr>
          <a:lstStyle/>
          <a:p>
            <a:r>
              <a:rPr lang="en-US" dirty="0">
                <a:solidFill>
                  <a:schemeClr val="bg1"/>
                </a:solidFill>
              </a:rPr>
              <a:t>Contact me with questions or ideas any time</a:t>
            </a:r>
            <a:r>
              <a:rPr lang="en-US" dirty="0"/>
              <a:t>: 			</a:t>
            </a:r>
            <a:r>
              <a:rPr lang="en-US" dirty="0">
                <a:solidFill>
                  <a:srgbClr val="99CCFF"/>
                </a:solidFill>
                <a:hlinkClick r:id="rId2"/>
              </a:rPr>
              <a:t>Dixie.Grupe@dese.mo.gov</a:t>
            </a:r>
            <a:endParaRPr lang="en-US" dirty="0">
              <a:solidFill>
                <a:srgbClr val="99CCFF"/>
              </a:solidFill>
            </a:endParaRPr>
          </a:p>
          <a:p>
            <a:r>
              <a:rPr lang="en-US" dirty="0">
                <a:solidFill>
                  <a:schemeClr val="bg1"/>
                </a:solidFill>
              </a:rPr>
              <a:t>Share the information </a:t>
            </a:r>
            <a:r>
              <a:rPr lang="en-US" dirty="0" smtClean="0">
                <a:solidFill>
                  <a:schemeClr val="bg1"/>
                </a:solidFill>
              </a:rPr>
              <a:t>from </a:t>
            </a:r>
            <a:r>
              <a:rPr lang="en-US" dirty="0">
                <a:solidFill>
                  <a:schemeClr val="bg1"/>
                </a:solidFill>
              </a:rPr>
              <a:t>today with your </a:t>
            </a:r>
            <a:r>
              <a:rPr lang="en-US" dirty="0" smtClean="0">
                <a:solidFill>
                  <a:schemeClr val="bg1"/>
                </a:solidFill>
              </a:rPr>
              <a:t>peers.</a:t>
            </a:r>
            <a:endParaRPr lang="en-US" dirty="0">
              <a:solidFill>
                <a:schemeClr val="bg1"/>
              </a:solidFill>
            </a:endParaRPr>
          </a:p>
          <a:p>
            <a:r>
              <a:rPr lang="en-US" dirty="0">
                <a:solidFill>
                  <a:schemeClr val="bg1"/>
                </a:solidFill>
              </a:rPr>
              <a:t>Check the Social Studies DESE page for information and </a:t>
            </a:r>
            <a:r>
              <a:rPr lang="en-US" dirty="0" smtClean="0">
                <a:solidFill>
                  <a:schemeClr val="bg1"/>
                </a:solidFill>
              </a:rPr>
              <a:t>opportunities.</a:t>
            </a:r>
            <a:endParaRPr lang="en-US" dirty="0">
              <a:solidFill>
                <a:schemeClr val="bg1"/>
              </a:solidFill>
            </a:endParaRPr>
          </a:p>
          <a:p>
            <a:pPr marL="137160" indent="0">
              <a:buNone/>
            </a:pPr>
            <a:r>
              <a:rPr lang="en-US" sz="1100" i="1" dirty="0" smtClean="0"/>
              <a:t/>
            </a:r>
            <a:br>
              <a:rPr lang="en-US" sz="1100" i="1" dirty="0" smtClean="0"/>
            </a:br>
            <a:r>
              <a:rPr lang="en-US" sz="1100" i="1" dirty="0" smtClean="0"/>
              <a:t/>
            </a:r>
            <a:br>
              <a:rPr lang="en-US" sz="1100" i="1" dirty="0" smtClean="0"/>
            </a:br>
            <a:r>
              <a:rPr lang="en-US" sz="1100" i="1" dirty="0" smtClean="0"/>
              <a:t/>
            </a:r>
            <a:br>
              <a:rPr lang="en-US" sz="1100" i="1" dirty="0" smtClean="0"/>
            </a:br>
            <a:r>
              <a:rPr lang="en-US" sz="1100" i="1" dirty="0" smtClean="0"/>
              <a:t/>
            </a:r>
            <a:br>
              <a:rPr lang="en-US" sz="1100" i="1" dirty="0" smtClean="0"/>
            </a:br>
            <a:r>
              <a:rPr lang="en-US" sz="1100" i="1" dirty="0" smtClean="0"/>
              <a:t>The </a:t>
            </a:r>
            <a:r>
              <a:rPr lang="en-US" sz="1100" i="1" dirty="0"/>
              <a:t>Department of Elementary and Secondary Education does not discriminate on the basis of race, color, religion, gender, gender identity, sexual orientation, national origin, age, veteran status, mental or physical disability, or any other basis prohibited by statute in its programs and activities. Inquiries related to department programs and to the location of services, activities, and facilities that are accessible by persons with disabilities may be directed to the Jefferson State Office Building, Director of Civil Rights Compliance and MOA Coordinator (Title VI/Title VII/Title IX/504/ADA/ADAAA/Age Act/GINA/USDA Title VI), 5th Floor, 205 Jefferson Street, P.O. Box 480, Jefferson City, MO 65102-0480; telephone number 573-526-4757 or TTY 800-735-2966; email civilrights@dese.mo.gov</a:t>
            </a:r>
            <a:endParaRPr lang="en-US" sz="1100" i="1" dirty="0"/>
          </a:p>
        </p:txBody>
      </p:sp>
    </p:spTree>
    <p:extLst>
      <p:ext uri="{BB962C8B-B14F-4D97-AF65-F5344CB8AC3E}">
        <p14:creationId xmlns:p14="http://schemas.microsoft.com/office/powerpoint/2010/main" val="1097622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63562"/>
          </a:xfrm>
        </p:spPr>
        <p:txBody>
          <a:bodyPr>
            <a:normAutofit fontScale="90000"/>
          </a:bodyPr>
          <a:lstStyle/>
          <a:p>
            <a:r>
              <a:rPr lang="en-US" dirty="0" smtClean="0"/>
              <a:t>Elementary teacher-friendly layout and resources </a:t>
            </a:r>
            <a:endParaRPr lang="en-US" dirty="0"/>
          </a:p>
        </p:txBody>
      </p:sp>
      <p:pic>
        <p:nvPicPr>
          <p:cNvPr id="8" name="Content Placeholder 5"/>
          <p:cNvPicPr>
            <a:picLocks noGrp="1"/>
          </p:cNvPicPr>
          <p:nvPr>
            <p:ph sz="half" idx="2"/>
          </p:nvPr>
        </p:nvPicPr>
        <p:blipFill rotWithShape="1">
          <a:blip r:embed="rId2"/>
          <a:srcRect l="59238" t="26802" r="7889" b="18918"/>
          <a:stretch/>
        </p:blipFill>
        <p:spPr bwMode="auto">
          <a:xfrm>
            <a:off x="76200" y="1143000"/>
            <a:ext cx="8991600" cy="5562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4223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4038600" cy="4525963"/>
          </a:xfrm>
        </p:spPr>
        <p:txBody>
          <a:bodyPr/>
          <a:lstStyle/>
          <a:p>
            <a:endParaRPr lang="en-US" dirty="0"/>
          </a:p>
          <a:p>
            <a:endParaRPr lang="en-US" dirty="0"/>
          </a:p>
          <a:p>
            <a:endParaRPr lang="en-US" dirty="0"/>
          </a:p>
        </p:txBody>
      </p:sp>
      <p:sp>
        <p:nvSpPr>
          <p:cNvPr id="4" name="Content Placeholder 3"/>
          <p:cNvSpPr>
            <a:spLocks noGrp="1"/>
          </p:cNvSpPr>
          <p:nvPr>
            <p:ph sz="half" idx="2"/>
          </p:nvPr>
        </p:nvSpPr>
        <p:spPr/>
        <p:txBody>
          <a:bodyPr/>
          <a:lstStyle/>
          <a:p>
            <a:endParaRPr lang="en-US"/>
          </a:p>
        </p:txBody>
      </p:sp>
      <p:pic>
        <p:nvPicPr>
          <p:cNvPr id="5" name="Picture 4"/>
          <p:cNvPicPr/>
          <p:nvPr/>
        </p:nvPicPr>
        <p:blipFill rotWithShape="1">
          <a:blip r:embed="rId2"/>
          <a:srcRect l="52436" t="23730" r="4103" b="2218"/>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82088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Content Placeholder 4"/>
          <p:cNvPicPr>
            <a:picLocks noGrp="1"/>
          </p:cNvPicPr>
          <p:nvPr>
            <p:ph sz="half" idx="1"/>
          </p:nvPr>
        </p:nvPicPr>
        <p:blipFill rotWithShape="1">
          <a:blip r:embed="rId2"/>
          <a:srcRect l="51923" t="21729" r="3847" b="13081"/>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130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Significant Changes and Refinements  in Elementary Social Studies Expectations</a:t>
            </a:r>
            <a:endParaRPr lang="en-US" dirty="0"/>
          </a:p>
        </p:txBody>
      </p:sp>
      <p:sp>
        <p:nvSpPr>
          <p:cNvPr id="3" name="Content Placeholder 2"/>
          <p:cNvSpPr>
            <a:spLocks noGrp="1"/>
          </p:cNvSpPr>
          <p:nvPr>
            <p:ph sz="half" idx="1"/>
          </p:nvPr>
        </p:nvSpPr>
        <p:spPr>
          <a:xfrm>
            <a:off x="457200" y="1828800"/>
            <a:ext cx="4038600" cy="4297363"/>
          </a:xfrm>
        </p:spPr>
        <p:txBody>
          <a:bodyPr>
            <a:normAutofit/>
          </a:bodyPr>
          <a:lstStyle/>
          <a:p>
            <a:r>
              <a:rPr lang="en-US" dirty="0"/>
              <a:t>Grade-level first coding</a:t>
            </a:r>
          </a:p>
          <a:p>
            <a:r>
              <a:rPr lang="en-US" dirty="0" smtClean="0"/>
              <a:t>Thinking like a social scientist</a:t>
            </a:r>
          </a:p>
          <a:p>
            <a:r>
              <a:rPr lang="en-US" dirty="0" smtClean="0"/>
              <a:t>Organized around questions </a:t>
            </a:r>
          </a:p>
          <a:p>
            <a:r>
              <a:rPr lang="en-US" dirty="0" smtClean="0"/>
              <a:t>Deeper illustrative examples </a:t>
            </a:r>
          </a:p>
        </p:txBody>
      </p:sp>
      <p:sp>
        <p:nvSpPr>
          <p:cNvPr id="4" name="Content Placeholder 3"/>
          <p:cNvSpPr>
            <a:spLocks noGrp="1"/>
          </p:cNvSpPr>
          <p:nvPr>
            <p:ph sz="half" idx="2"/>
          </p:nvPr>
        </p:nvSpPr>
        <p:spPr>
          <a:xfrm>
            <a:off x="4648200" y="1828800"/>
            <a:ext cx="4038600" cy="4297363"/>
          </a:xfrm>
        </p:spPr>
        <p:txBody>
          <a:bodyPr>
            <a:normAutofit/>
          </a:bodyPr>
          <a:lstStyle/>
          <a:p>
            <a:r>
              <a:rPr lang="en-US" dirty="0" smtClean="0"/>
              <a:t>K: </a:t>
            </a:r>
            <a:r>
              <a:rPr lang="en-US" i="1" dirty="0" smtClean="0"/>
              <a:t>Self, Family and 	School</a:t>
            </a:r>
          </a:p>
          <a:p>
            <a:r>
              <a:rPr lang="en-US" dirty="0"/>
              <a:t>1</a:t>
            </a:r>
            <a:r>
              <a:rPr lang="en-US" dirty="0" smtClean="0"/>
              <a:t>: </a:t>
            </a:r>
            <a:r>
              <a:rPr lang="en-US" i="1" dirty="0" smtClean="0"/>
              <a:t>School and Community</a:t>
            </a:r>
          </a:p>
          <a:p>
            <a:r>
              <a:rPr lang="en-US" dirty="0" smtClean="0"/>
              <a:t>2: </a:t>
            </a:r>
            <a:r>
              <a:rPr lang="en-US" i="1" dirty="0" smtClean="0"/>
              <a:t>Regions</a:t>
            </a:r>
          </a:p>
          <a:p>
            <a:r>
              <a:rPr lang="en-US" dirty="0" smtClean="0"/>
              <a:t>3: </a:t>
            </a:r>
            <a:r>
              <a:rPr lang="en-US" i="1" dirty="0" smtClean="0"/>
              <a:t>Missouri Past and 	Present</a:t>
            </a:r>
          </a:p>
          <a:p>
            <a:r>
              <a:rPr lang="en-US" dirty="0" smtClean="0"/>
              <a:t>4: </a:t>
            </a:r>
            <a:r>
              <a:rPr lang="en-US" i="1" dirty="0" smtClean="0"/>
              <a:t>Our Nation </a:t>
            </a:r>
            <a:r>
              <a:rPr lang="en-US" sz="2000" i="1" dirty="0" smtClean="0"/>
              <a:t>(c. 1799)</a:t>
            </a:r>
          </a:p>
          <a:p>
            <a:r>
              <a:rPr lang="en-US" dirty="0" smtClean="0"/>
              <a:t>5: </a:t>
            </a:r>
            <a:r>
              <a:rPr lang="en-US" i="1" dirty="0" smtClean="0"/>
              <a:t>Our Nation </a:t>
            </a:r>
            <a:r>
              <a:rPr lang="en-US" sz="1600" dirty="0" smtClean="0"/>
              <a:t>(c.1800-2000) </a:t>
            </a:r>
            <a:endParaRPr lang="en-US" sz="1600" dirty="0"/>
          </a:p>
        </p:txBody>
      </p:sp>
    </p:spTree>
    <p:extLst>
      <p:ext uri="{BB962C8B-B14F-4D97-AF65-F5344CB8AC3E}">
        <p14:creationId xmlns:p14="http://schemas.microsoft.com/office/powerpoint/2010/main" val="22676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09600"/>
          </a:xfrm>
        </p:spPr>
        <p:txBody>
          <a:bodyPr>
            <a:noAutofit/>
          </a:bodyPr>
          <a:lstStyle/>
          <a:p>
            <a:r>
              <a:rPr lang="en-US" sz="2800" dirty="0" smtClean="0">
                <a:solidFill>
                  <a:srgbClr val="FFFF00"/>
                </a:solidFill>
              </a:rPr>
              <a:t>Secondary Social Studies teacher-friendly layout</a:t>
            </a:r>
            <a:endParaRPr lang="en-US" sz="2800" dirty="0">
              <a:solidFill>
                <a:srgbClr val="FFFF00"/>
              </a:solidFill>
            </a:endParaRPr>
          </a:p>
        </p:txBody>
      </p:sp>
      <p:pic>
        <p:nvPicPr>
          <p:cNvPr id="4" name="Content Placeholder 3"/>
          <p:cNvPicPr>
            <a:picLocks noGrp="1"/>
          </p:cNvPicPr>
          <p:nvPr>
            <p:ph idx="1"/>
          </p:nvPr>
        </p:nvPicPr>
        <p:blipFill rotWithShape="1">
          <a:blip r:embed="rId2"/>
          <a:srcRect l="53591" t="24017" r="3333" b="4503"/>
          <a:stretch/>
        </p:blipFill>
        <p:spPr bwMode="auto">
          <a:xfrm>
            <a:off x="0" y="685800"/>
            <a:ext cx="9144000" cy="617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54605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rotWithShape="1">
          <a:blip r:embed="rId2"/>
          <a:srcRect l="54007" t="25613" r="2308" b="30001"/>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794191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Significant Changes and Refinements  in </a:t>
            </a:r>
            <a:r>
              <a:rPr lang="en-US" dirty="0" smtClean="0"/>
              <a:t>Secondary Social Studies Expectations</a:t>
            </a:r>
            <a:endParaRPr lang="en-US" dirty="0"/>
          </a:p>
        </p:txBody>
      </p:sp>
      <p:sp>
        <p:nvSpPr>
          <p:cNvPr id="6" name="Content Placeholder 5"/>
          <p:cNvSpPr>
            <a:spLocks noGrp="1"/>
          </p:cNvSpPr>
          <p:nvPr>
            <p:ph idx="1"/>
          </p:nvPr>
        </p:nvSpPr>
        <p:spPr>
          <a:xfrm>
            <a:off x="457200" y="2286000"/>
            <a:ext cx="8229600" cy="4023360"/>
          </a:xfrm>
        </p:spPr>
        <p:txBody>
          <a:bodyPr>
            <a:normAutofit/>
          </a:bodyPr>
          <a:lstStyle/>
          <a:p>
            <a:r>
              <a:rPr lang="en-US" sz="3200" dirty="0" smtClean="0"/>
              <a:t>Organized by course, not grade level</a:t>
            </a:r>
          </a:p>
          <a:p>
            <a:r>
              <a:rPr lang="en-US" sz="3200" dirty="0"/>
              <a:t>Emphasis on social science thinking, not detail</a:t>
            </a:r>
          </a:p>
          <a:p>
            <a:r>
              <a:rPr lang="en-US" sz="3200" dirty="0" smtClean="0"/>
              <a:t>Focus on themes within time periods</a:t>
            </a:r>
          </a:p>
          <a:p>
            <a:r>
              <a:rPr lang="en-US" sz="3200" dirty="0" smtClean="0"/>
              <a:t>Strands are consistent across courses</a:t>
            </a:r>
          </a:p>
          <a:p>
            <a:r>
              <a:rPr lang="en-US" sz="3200" dirty="0" smtClean="0"/>
              <a:t>Greater freedom and more responsibility</a:t>
            </a:r>
            <a:endParaRPr lang="en-US" sz="3200" dirty="0"/>
          </a:p>
        </p:txBody>
      </p:sp>
    </p:spTree>
    <p:extLst>
      <p:ext uri="{BB962C8B-B14F-4D97-AF65-F5344CB8AC3E}">
        <p14:creationId xmlns:p14="http://schemas.microsoft.com/office/powerpoint/2010/main" val="182929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1117</TotalTime>
  <Words>1335</Words>
  <Application>Microsoft Office PowerPoint</Application>
  <PresentationFormat>On-screen Show (4:3)</PresentationFormat>
  <Paragraphs>116</Paragraphs>
  <Slides>25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Book Antiqua</vt:lpstr>
      <vt:lpstr>Calibri</vt:lpstr>
      <vt:lpstr>Lucida Sans</vt:lpstr>
      <vt:lpstr>Wingdings</vt:lpstr>
      <vt:lpstr>Wingdings 2</vt:lpstr>
      <vt:lpstr>Wingdings 3</vt:lpstr>
      <vt:lpstr>Apex</vt:lpstr>
      <vt:lpstr>Social Studies Expectations: Challenges and Opportunities   Dixie Grupe, Director, Social Studies</vt:lpstr>
      <vt:lpstr>  Social Studies DESE PAGE dese.mo.gov/college-career-readiness/curriculum/social-studies </vt:lpstr>
      <vt:lpstr>Elementary teacher-friendly layout and resources </vt:lpstr>
      <vt:lpstr>PowerPoint Presentation</vt:lpstr>
      <vt:lpstr>PowerPoint Presentation</vt:lpstr>
      <vt:lpstr>Significant Changes and Refinements  in Elementary Social Studies Expectations</vt:lpstr>
      <vt:lpstr>Secondary Social Studies teacher-friendly layout</vt:lpstr>
      <vt:lpstr>PowerPoint Presentation</vt:lpstr>
      <vt:lpstr>Significant Changes and Refinements  in Secondary Social Studies Expectations</vt:lpstr>
      <vt:lpstr>Professional Development Opportunities dese.mo.gov/sites/default/files/curr-prof-dev-professional-learning-series-workshops-2016.pdf </vt:lpstr>
      <vt:lpstr>PowerPoint Presentation</vt:lpstr>
      <vt:lpstr>My background is all about ELA and Social Studies</vt:lpstr>
      <vt:lpstr>My POV</vt:lpstr>
      <vt:lpstr>Teaching Historical Thinking Skills: Point of View</vt:lpstr>
      <vt:lpstr>Use an anchor experience to teach an enduring idea or skill</vt:lpstr>
      <vt:lpstr>Using an anchor experience to teach POV</vt:lpstr>
      <vt:lpstr>“Americanizing” the First Americans</vt:lpstr>
      <vt:lpstr>What we know about these images:</vt:lpstr>
      <vt:lpstr>Working by yourself, </vt:lpstr>
      <vt:lpstr>PowerPoint Presentation</vt:lpstr>
      <vt:lpstr>PowerPoint Presentation</vt:lpstr>
      <vt:lpstr>POV Paragraph people</vt:lpstr>
      <vt:lpstr>For discussion in your small groups: </vt:lpstr>
      <vt:lpstr>As you continue your curriculum work consider how together Social Studies and ELA  </vt:lpstr>
      <vt:lpstr>Please: </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and ELA:</dc:title>
  <dc:creator>gruped</dc:creator>
  <cp:lastModifiedBy>Linkon, Drew</cp:lastModifiedBy>
  <cp:revision>66</cp:revision>
  <dcterms:created xsi:type="dcterms:W3CDTF">2016-06-18T16:17:58Z</dcterms:created>
  <dcterms:modified xsi:type="dcterms:W3CDTF">2021-04-01T14:35:39Z</dcterms:modified>
</cp:coreProperties>
</file>