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6"/>
  </p:notesMasterIdLst>
  <p:handoutMasterIdLst>
    <p:handoutMasterId r:id="rId37"/>
  </p:handoutMasterIdLst>
  <p:sldIdLst>
    <p:sldId id="297" r:id="rId2"/>
    <p:sldId id="299" r:id="rId3"/>
    <p:sldId id="298" r:id="rId4"/>
    <p:sldId id="301" r:id="rId5"/>
    <p:sldId id="302" r:id="rId6"/>
    <p:sldId id="304" r:id="rId7"/>
    <p:sldId id="323" r:id="rId8"/>
    <p:sldId id="311" r:id="rId9"/>
    <p:sldId id="322" r:id="rId10"/>
    <p:sldId id="326" r:id="rId11"/>
    <p:sldId id="325" r:id="rId12"/>
    <p:sldId id="310" r:id="rId13"/>
    <p:sldId id="307" r:id="rId14"/>
    <p:sldId id="309" r:id="rId15"/>
    <p:sldId id="330" r:id="rId16"/>
    <p:sldId id="262" r:id="rId17"/>
    <p:sldId id="313" r:id="rId18"/>
    <p:sldId id="312" r:id="rId19"/>
    <p:sldId id="314" r:id="rId20"/>
    <p:sldId id="295" r:id="rId21"/>
    <p:sldId id="291" r:id="rId22"/>
    <p:sldId id="271" r:id="rId23"/>
    <p:sldId id="273" r:id="rId24"/>
    <p:sldId id="272" r:id="rId25"/>
    <p:sldId id="316" r:id="rId26"/>
    <p:sldId id="331" r:id="rId27"/>
    <p:sldId id="321" r:id="rId28"/>
    <p:sldId id="317" r:id="rId29"/>
    <p:sldId id="318" r:id="rId30"/>
    <p:sldId id="327" r:id="rId31"/>
    <p:sldId id="328" r:id="rId32"/>
    <p:sldId id="292" r:id="rId33"/>
    <p:sldId id="320" r:id="rId34"/>
    <p:sldId id="329" r:id="rId3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9900"/>
    <a:srgbClr val="00CCFF"/>
    <a:srgbClr val="FFDE75"/>
    <a:srgbClr val="A47D00"/>
    <a:srgbClr val="A8FEB0"/>
    <a:srgbClr val="FEA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71443B2-6F41-449E-A015-7EF89188E499}" type="datetimeFigureOut">
              <a:rPr lang="en-US" smtClean="0"/>
              <a:t>4/1/2021</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4B3BE43-DCF1-4279-A4A4-CCB0845510C3}" type="slidenum">
              <a:rPr lang="en-US" smtClean="0"/>
              <a:t>‹#›</a:t>
            </a:fld>
            <a:endParaRPr lang="en-US" dirty="0"/>
          </a:p>
        </p:txBody>
      </p:sp>
    </p:spTree>
    <p:extLst>
      <p:ext uri="{BB962C8B-B14F-4D97-AF65-F5344CB8AC3E}">
        <p14:creationId xmlns:p14="http://schemas.microsoft.com/office/powerpoint/2010/main" val="1577255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48D5C642-DA3B-485D-9426-C1B54361D9FB}" type="datetimeFigureOut">
              <a:rPr lang="en-US" smtClean="0"/>
              <a:t>4/1/2021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D6B10396-F610-4C4F-A4F0-ADAC1F1637CC}" type="slidenum">
              <a:rPr lang="en-US" smtClean="0"/>
              <a:t>‹#›</a:t>
            </a:fld>
            <a:endParaRPr lang="en-US" dirty="0"/>
          </a:p>
        </p:txBody>
      </p:sp>
    </p:spTree>
    <p:extLst>
      <p:ext uri="{BB962C8B-B14F-4D97-AF65-F5344CB8AC3E}">
        <p14:creationId xmlns:p14="http://schemas.microsoft.com/office/powerpoint/2010/main" val="220893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10396-F610-4C4F-A4F0-ADAC1F1637CC}" type="slidenum">
              <a:rPr lang="en-US" smtClean="0"/>
              <a:t>4</a:t>
            </a:fld>
            <a:endParaRPr lang="en-US" dirty="0"/>
          </a:p>
        </p:txBody>
      </p:sp>
    </p:spTree>
    <p:extLst>
      <p:ext uri="{BB962C8B-B14F-4D97-AF65-F5344CB8AC3E}">
        <p14:creationId xmlns:p14="http://schemas.microsoft.com/office/powerpoint/2010/main" val="1353322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221A6198-0B9B-49E7-A984-5957D068E93C}" type="datetimeFigureOut">
              <a:rPr lang="en-US" smtClean="0"/>
              <a:pPr/>
              <a:t>4/1/2021</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A872F26-F723-40BA-A8F6-F22BAD15B77C}"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Dixie.Grupe@dese.mo.g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mailto:Dixie.Grupe@dese.mo.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dese.mo.gov/college-career-readiness/curriculum/social-studi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581400"/>
          </a:xfrm>
        </p:spPr>
        <p:txBody>
          <a:bodyPr>
            <a:normAutofit fontScale="90000"/>
          </a:bodyPr>
          <a:lstStyle/>
          <a:p>
            <a:pPr algn="ct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3600" dirty="0" smtClean="0"/>
              <a:t/>
            </a:r>
            <a:br>
              <a:rPr lang="en-US" sz="3600" dirty="0" smtClean="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solidFill>
                  <a:srgbClr val="FFC000"/>
                </a:solidFill>
              </a:rPr>
              <a:t>Social Studies:</a:t>
            </a:r>
            <a:br>
              <a:rPr lang="en-US" sz="3600" dirty="0" smtClean="0">
                <a:solidFill>
                  <a:srgbClr val="FFC000"/>
                </a:solidFill>
              </a:rPr>
            </a:br>
            <a:r>
              <a:rPr lang="en-US" sz="3600" dirty="0" smtClean="0">
                <a:solidFill>
                  <a:srgbClr val="FFC000"/>
                </a:solidFill>
              </a:rPr>
              <a:t>Examining Expectations  and Implementation</a:t>
            </a:r>
            <a:br>
              <a:rPr lang="en-US" sz="3600" dirty="0" smtClean="0">
                <a:solidFill>
                  <a:srgbClr val="FFC000"/>
                </a:solidFill>
              </a:rPr>
            </a:br>
            <a:r>
              <a:rPr lang="en-US" sz="1300" dirty="0" smtClean="0"/>
              <a:t/>
            </a:r>
            <a:br>
              <a:rPr lang="en-US" sz="1300" dirty="0" smtClean="0"/>
            </a:br>
            <a:r>
              <a:rPr lang="en-US" sz="1300" dirty="0" smtClean="0"/>
              <a:t> </a:t>
            </a:r>
            <a:r>
              <a:rPr lang="en-US" sz="2200" b="1" dirty="0" smtClean="0"/>
              <a:t>Professional Development Series </a:t>
            </a:r>
            <a:r>
              <a:rPr lang="en-US" sz="1300" b="1" dirty="0" smtClean="0"/>
              <a:t/>
            </a:r>
            <a:br>
              <a:rPr lang="en-US" sz="1300" b="1" dirty="0" smtClean="0"/>
            </a:br>
            <a:r>
              <a:rPr lang="en-US" sz="1800" b="1" dirty="0" smtClean="0"/>
              <a:t>June  27,  2016</a:t>
            </a:r>
            <a:endParaRPr lang="en-US" sz="1800" b="1" dirty="0"/>
          </a:p>
        </p:txBody>
      </p:sp>
    </p:spTree>
    <p:extLst>
      <p:ext uri="{BB962C8B-B14F-4D97-AF65-F5344CB8AC3E}">
        <p14:creationId xmlns:p14="http://schemas.microsoft.com/office/powerpoint/2010/main" val="2286464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2971800" cy="914400"/>
          </a:xfrm>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p:nvPr/>
        </p:nvPicPr>
        <p:blipFill rotWithShape="1">
          <a:blip r:embed="rId2"/>
          <a:srcRect l="57479" t="26751" r="6410" b="14701"/>
          <a:stretch/>
        </p:blipFill>
        <p:spPr bwMode="auto">
          <a:xfrm>
            <a:off x="228600" y="381000"/>
            <a:ext cx="3505200" cy="6096000"/>
          </a:xfrm>
          <a:prstGeom prst="rect">
            <a:avLst/>
          </a:prstGeom>
          <a:ln>
            <a:noFill/>
          </a:ln>
          <a:extLst>
            <a:ext uri="{53640926-AAD7-44D8-BBD7-CCE9431645EC}">
              <a14:shadowObscured xmlns:a14="http://schemas.microsoft.com/office/drawing/2010/main"/>
            </a:ext>
          </a:extLst>
        </p:spPr>
      </p:pic>
      <p:pic>
        <p:nvPicPr>
          <p:cNvPr id="6" name="Content Placeholder 5"/>
          <p:cNvPicPr>
            <a:picLocks noGrp="1"/>
          </p:cNvPicPr>
          <p:nvPr>
            <p:ph sz="quarter" idx="13"/>
          </p:nvPr>
        </p:nvPicPr>
        <p:blipFill rotWithShape="1">
          <a:blip r:embed="rId3"/>
          <a:srcRect l="59238" t="26802" r="7889" b="18918"/>
          <a:stretch/>
        </p:blipFill>
        <p:spPr bwMode="auto">
          <a:xfrm>
            <a:off x="3962400" y="304800"/>
            <a:ext cx="46482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792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8"/>
          <p:cNvPicPr>
            <a:picLocks noGrp="1"/>
          </p:cNvPicPr>
          <p:nvPr>
            <p:ph sz="quarter" idx="13"/>
          </p:nvPr>
        </p:nvPicPr>
        <p:blipFill rotWithShape="1">
          <a:blip r:embed="rId2"/>
          <a:srcRect l="52137" t="52895" b="231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7684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782762"/>
          </a:xfrm>
        </p:spPr>
        <p:txBody>
          <a:bodyPr/>
          <a:lstStyle/>
          <a:p>
            <a:pPr algn="ctr"/>
            <a:r>
              <a:rPr lang="en-US" dirty="0" smtClean="0"/>
              <a:t/>
            </a:r>
            <a:br>
              <a:rPr lang="en-US" dirty="0" smtClean="0"/>
            </a:br>
            <a:r>
              <a:rPr lang="en-US" dirty="0"/>
              <a:t/>
            </a:r>
            <a:br>
              <a:rPr lang="en-US" dirty="0"/>
            </a:br>
            <a:r>
              <a:rPr lang="en-US" dirty="0" smtClean="0"/>
              <a:t>Kim Stuckey</a:t>
            </a:r>
            <a:br>
              <a:rPr lang="en-US" dirty="0" smtClean="0"/>
            </a:br>
            <a:r>
              <a:rPr lang="en-US" dirty="0" smtClean="0"/>
              <a:t>DESE Director, Dyslexia Specialist</a:t>
            </a:r>
            <a:endParaRPr lang="en-US" dirty="0"/>
          </a:p>
        </p:txBody>
      </p:sp>
    </p:spTree>
    <p:extLst>
      <p:ext uri="{BB962C8B-B14F-4D97-AF65-F5344CB8AC3E}">
        <p14:creationId xmlns:p14="http://schemas.microsoft.com/office/powerpoint/2010/main" val="3637411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15962"/>
          </a:xfrm>
        </p:spPr>
        <p:txBody>
          <a:bodyPr/>
          <a:lstStyle/>
          <a:p>
            <a:r>
              <a:rPr lang="en-US" dirty="0" smtClean="0"/>
              <a:t>Grade level work</a:t>
            </a:r>
            <a:endParaRPr lang="en-US" dirty="0"/>
          </a:p>
        </p:txBody>
      </p:sp>
      <p:sp>
        <p:nvSpPr>
          <p:cNvPr id="3" name="Content Placeholder 2"/>
          <p:cNvSpPr>
            <a:spLocks noGrp="1"/>
          </p:cNvSpPr>
          <p:nvPr>
            <p:ph sz="quarter" idx="13"/>
          </p:nvPr>
        </p:nvSpPr>
        <p:spPr>
          <a:xfrm>
            <a:off x="609600" y="1143000"/>
            <a:ext cx="7924800" cy="4572000"/>
          </a:xfrm>
        </p:spPr>
        <p:txBody>
          <a:bodyPr/>
          <a:lstStyle/>
          <a:p>
            <a:r>
              <a:rPr lang="en-US" dirty="0" smtClean="0"/>
              <a:t>Read through your grade level expectations, item by item.  In the space provided, respond to the questions at the top of the page and then list any ideas, thoughts or ruminations you feel are important  when examining this grade level expectation. </a:t>
            </a:r>
          </a:p>
          <a:p>
            <a:pPr marL="0" indent="0">
              <a:buNone/>
            </a:pPr>
            <a:r>
              <a:rPr lang="en-US" dirty="0" smtClean="0"/>
              <a:t> For example: </a:t>
            </a:r>
          </a:p>
          <a:p>
            <a:endParaRPr lang="en-US" dirty="0"/>
          </a:p>
          <a:p>
            <a:endParaRPr lang="en-US" sz="66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0112077"/>
              </p:ext>
            </p:extLst>
          </p:nvPr>
        </p:nvGraphicFramePr>
        <p:xfrm>
          <a:off x="108858" y="2503713"/>
          <a:ext cx="8991599" cy="4343401"/>
        </p:xfrm>
        <a:graphic>
          <a:graphicData uri="http://schemas.openxmlformats.org/drawingml/2006/table">
            <a:tbl>
              <a:tblPr firstRow="1" firstCol="1" bandRow="1">
                <a:tableStyleId>{5C22544A-7EE6-4342-B048-85BDC9FD1C3A}</a:tableStyleId>
              </a:tblPr>
              <a:tblGrid>
                <a:gridCol w="1028413">
                  <a:extLst>
                    <a:ext uri="{9D8B030D-6E8A-4147-A177-3AD203B41FA5}">
                      <a16:colId xmlns:a16="http://schemas.microsoft.com/office/drawing/2014/main" val="20000"/>
                    </a:ext>
                  </a:extLst>
                </a:gridCol>
                <a:gridCol w="2035305">
                  <a:extLst>
                    <a:ext uri="{9D8B030D-6E8A-4147-A177-3AD203B41FA5}">
                      <a16:colId xmlns:a16="http://schemas.microsoft.com/office/drawing/2014/main" val="20001"/>
                    </a:ext>
                  </a:extLst>
                </a:gridCol>
                <a:gridCol w="581701">
                  <a:extLst>
                    <a:ext uri="{9D8B030D-6E8A-4147-A177-3AD203B41FA5}">
                      <a16:colId xmlns:a16="http://schemas.microsoft.com/office/drawing/2014/main" val="20002"/>
                    </a:ext>
                  </a:extLst>
                </a:gridCol>
                <a:gridCol w="2705044">
                  <a:extLst>
                    <a:ext uri="{9D8B030D-6E8A-4147-A177-3AD203B41FA5}">
                      <a16:colId xmlns:a16="http://schemas.microsoft.com/office/drawing/2014/main" val="20003"/>
                    </a:ext>
                  </a:extLst>
                </a:gridCol>
                <a:gridCol w="2641136">
                  <a:extLst>
                    <a:ext uri="{9D8B030D-6E8A-4147-A177-3AD203B41FA5}">
                      <a16:colId xmlns:a16="http://schemas.microsoft.com/office/drawing/2014/main" val="20004"/>
                    </a:ext>
                  </a:extLst>
                </a:gridCol>
              </a:tblGrid>
              <a:tr h="214539">
                <a:tc gridSpan="5">
                  <a:txBody>
                    <a:bodyPr/>
                    <a:lstStyle/>
                    <a:p>
                      <a:pPr marL="0" marR="0">
                        <a:spcBef>
                          <a:spcPts val="0"/>
                        </a:spcBef>
                        <a:spcAft>
                          <a:spcPts val="0"/>
                        </a:spcAft>
                      </a:pPr>
                      <a:r>
                        <a:rPr lang="en-US" sz="900" dirty="0">
                          <a:effectLst/>
                        </a:rPr>
                        <a:t>7.</a:t>
                      </a:r>
                      <a:r>
                        <a:rPr lang="en-US" sz="900" spc="300" dirty="0">
                          <a:effectLst/>
                        </a:rPr>
                        <a:t> </a:t>
                      </a:r>
                      <a:r>
                        <a:rPr lang="en-US" sz="900" spc="-5" dirty="0">
                          <a:effectLst/>
                        </a:rPr>
                        <a:t>Knowledge</a:t>
                      </a:r>
                      <a:r>
                        <a:rPr lang="en-US" sz="900" dirty="0">
                          <a:effectLst/>
                        </a:rPr>
                        <a:t> of the </a:t>
                      </a:r>
                      <a:r>
                        <a:rPr lang="en-US" sz="900" spc="-5" dirty="0">
                          <a:effectLst/>
                        </a:rPr>
                        <a:t>use </a:t>
                      </a:r>
                      <a:r>
                        <a:rPr lang="en-US" sz="900" dirty="0">
                          <a:effectLst/>
                        </a:rPr>
                        <a:t>of</a:t>
                      </a:r>
                      <a:r>
                        <a:rPr lang="en-US" sz="900" spc="5" dirty="0">
                          <a:effectLst/>
                        </a:rPr>
                        <a:t> </a:t>
                      </a:r>
                      <a:r>
                        <a:rPr lang="en-US" sz="900" dirty="0">
                          <a:effectLst/>
                        </a:rPr>
                        <a:t>tools of</a:t>
                      </a:r>
                      <a:r>
                        <a:rPr lang="en-US" sz="900" spc="5" dirty="0">
                          <a:effectLst/>
                        </a:rPr>
                        <a:t> </a:t>
                      </a:r>
                      <a:r>
                        <a:rPr lang="en-US" sz="900" spc="-5" dirty="0">
                          <a:effectLst/>
                        </a:rPr>
                        <a:t>social</a:t>
                      </a:r>
                      <a:r>
                        <a:rPr lang="en-US" sz="900" dirty="0">
                          <a:effectLst/>
                        </a:rPr>
                        <a:t> </a:t>
                      </a:r>
                      <a:r>
                        <a:rPr lang="en-US" sz="900" spc="-5" dirty="0">
                          <a:effectLst/>
                        </a:rPr>
                        <a:t>science </a:t>
                      </a:r>
                      <a:r>
                        <a:rPr lang="en-US" sz="900" dirty="0">
                          <a:effectLst/>
                        </a:rPr>
                        <a:t>inquiry (TS)</a:t>
                      </a:r>
                      <a:endParaRPr lang="en-US" sz="1000" dirty="0">
                        <a:effectLst/>
                        <a:latin typeface="Calibri"/>
                        <a:ea typeface="Calibri"/>
                        <a:cs typeface="Times New Roman"/>
                      </a:endParaRPr>
                    </a:p>
                  </a:txBody>
                  <a:tcPr marL="62074" marR="6207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7024">
                <a:tc gridSpan="4">
                  <a:txBody>
                    <a:bodyPr/>
                    <a:lstStyle/>
                    <a:p>
                      <a:pPr marL="0" marR="0">
                        <a:spcBef>
                          <a:spcPts val="0"/>
                        </a:spcBef>
                        <a:spcAft>
                          <a:spcPts val="0"/>
                        </a:spcAft>
                      </a:pPr>
                      <a:r>
                        <a:rPr lang="en-US" sz="1000">
                          <a:effectLst/>
                        </a:rPr>
                        <a:t>A. Identify, select, analyze and evaluate resources to create a product of social science inquiry</a:t>
                      </a:r>
                      <a:endParaRPr lang="en-US" sz="1000">
                        <a:effectLst/>
                        <a:latin typeface="Calibri"/>
                        <a:ea typeface="Calibri"/>
                        <a:cs typeface="Times New Roman"/>
                      </a:endParaRPr>
                    </a:p>
                  </a:txBody>
                  <a:tcPr marL="62074" marR="62074"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1"/>
                  </a:ext>
                </a:extLst>
              </a:tr>
              <a:tr h="835806">
                <a:tc>
                  <a:txBody>
                    <a:bodyPr/>
                    <a:lstStyle/>
                    <a:p>
                      <a:pPr marL="0" marR="0">
                        <a:spcBef>
                          <a:spcPts val="0"/>
                        </a:spcBef>
                        <a:spcAft>
                          <a:spcPts val="0"/>
                        </a:spcAft>
                      </a:pPr>
                      <a:r>
                        <a:rPr lang="en-US" sz="900">
                          <a:effectLst/>
                        </a:rPr>
                        <a:t>2.TS.7.A.a</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spc="5">
                          <a:effectLst/>
                        </a:rPr>
                        <a:t>Describe and analyze primary and secondary social studies’ sources in classroom discussion with guidance and support.</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  TSSI.7.A</a:t>
                      </a:r>
                      <a:endParaRPr lang="en-US" sz="1000">
                        <a:effectLst/>
                      </a:endParaRPr>
                    </a:p>
                    <a:p>
                      <a:pPr marL="0" marR="0" algn="ctr">
                        <a:spcBef>
                          <a:spcPts val="0"/>
                        </a:spcBef>
                        <a:spcAft>
                          <a:spcPts val="0"/>
                        </a:spcAft>
                      </a:pPr>
                      <a:r>
                        <a:rPr lang="en-US" sz="700">
                          <a:effectLst/>
                        </a:rPr>
                        <a:t> </a:t>
                      </a:r>
                      <a:endParaRPr lang="en-US" sz="1000">
                        <a:effectLst/>
                      </a:endParaRPr>
                    </a:p>
                    <a:p>
                      <a:pPr marL="0" marR="0" algn="ctr">
                        <a:spcBef>
                          <a:spcPts val="0"/>
                        </a:spcBef>
                        <a:spcAft>
                          <a:spcPts val="0"/>
                        </a:spcAft>
                      </a:pPr>
                      <a:r>
                        <a:rPr lang="en-US" sz="700">
                          <a:effectLst/>
                        </a:rPr>
                        <a:t>TSSI.7.A</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Identify and select visual, graphic and auditory aids (graphs and charts)</a:t>
                      </a:r>
                      <a:endParaRPr lang="en-US" sz="1000">
                        <a:effectLst/>
                      </a:endParaRPr>
                    </a:p>
                    <a:p>
                      <a:pPr marL="0" marR="0">
                        <a:spcBef>
                          <a:spcPts val="0"/>
                        </a:spcBef>
                        <a:spcAft>
                          <a:spcPts val="0"/>
                        </a:spcAft>
                      </a:pPr>
                      <a:r>
                        <a:rPr lang="en-US" sz="700">
                          <a:effectLst/>
                        </a:rPr>
                        <a:t>Identify, select and use primary and secondary sources (diaries, letters, people, interviews, journals and photos.</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2"/>
                  </a:ext>
                </a:extLst>
              </a:tr>
              <a:tr h="514891">
                <a:tc>
                  <a:txBody>
                    <a:bodyPr/>
                    <a:lstStyle/>
                    <a:p>
                      <a:pPr marL="0" marR="0">
                        <a:spcBef>
                          <a:spcPts val="0"/>
                        </a:spcBef>
                        <a:spcAft>
                          <a:spcPts val="0"/>
                        </a:spcAft>
                      </a:pPr>
                      <a:r>
                        <a:rPr lang="en-US" sz="900">
                          <a:effectLst/>
                        </a:rPr>
                        <a:t>2.TS.7.A.b</a:t>
                      </a:r>
                      <a:endParaRPr lang="en-US" sz="1000">
                        <a:effectLst/>
                        <a:latin typeface="Calibri"/>
                        <a:ea typeface="Calibri"/>
                        <a:cs typeface="Times New Roman"/>
                      </a:endParaRPr>
                    </a:p>
                  </a:txBody>
                  <a:tcPr marL="62074" marR="62074" marT="0" marB="0"/>
                </a:tc>
                <a:tc>
                  <a:txBody>
                    <a:bodyPr/>
                    <a:lstStyle/>
                    <a:p>
                      <a:pPr marL="0" marR="0">
                        <a:spcBef>
                          <a:spcPts val="55"/>
                        </a:spcBef>
                        <a:spcAft>
                          <a:spcPts val="0"/>
                        </a:spcAft>
                      </a:pPr>
                      <a:r>
                        <a:rPr lang="en-US" sz="800" spc="5">
                          <a:effectLst/>
                        </a:rPr>
                        <a:t>Select and use artifacts to share information on social studies’ topics.</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  TSSI.7.A</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Identify and select artifacts (building structures and materials, works of art representative of cultures, fossils, pottery, tools, clothing, musical instruments)</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3"/>
                  </a:ext>
                </a:extLst>
              </a:tr>
              <a:tr h="237024">
                <a:tc gridSpan="4">
                  <a:txBody>
                    <a:bodyPr/>
                    <a:lstStyle/>
                    <a:p>
                      <a:pPr marL="0" marR="0">
                        <a:spcBef>
                          <a:spcPts val="0"/>
                        </a:spcBef>
                        <a:spcAft>
                          <a:spcPts val="0"/>
                        </a:spcAft>
                      </a:pPr>
                      <a:r>
                        <a:rPr lang="en-US" sz="1000">
                          <a:effectLst/>
                        </a:rPr>
                        <a:t>B. </a:t>
                      </a:r>
                      <a:r>
                        <a:rPr lang="en-US" sz="1000" spc="-5">
                          <a:effectLst/>
                        </a:rPr>
                        <a:t>Use visual tools to communicate</a:t>
                      </a:r>
                      <a:r>
                        <a:rPr lang="en-US" sz="1000" spc="105">
                          <a:effectLst/>
                        </a:rPr>
                        <a:t> </a:t>
                      </a:r>
                      <a:r>
                        <a:rPr lang="en-US" sz="1000" spc="-5">
                          <a:effectLst/>
                        </a:rPr>
                        <a:t>information</a:t>
                      </a:r>
                      <a:r>
                        <a:rPr lang="en-US" sz="1000" spc="-15">
                          <a:effectLst/>
                        </a:rPr>
                        <a:t> </a:t>
                      </a:r>
                      <a:r>
                        <a:rPr lang="en-US" sz="1000" spc="-5">
                          <a:effectLst/>
                        </a:rPr>
                        <a:t>and</a:t>
                      </a:r>
                      <a:r>
                        <a:rPr lang="en-US" sz="1000" spc="-15">
                          <a:effectLst/>
                        </a:rPr>
                        <a:t> </a:t>
                      </a:r>
                      <a:r>
                        <a:rPr lang="en-US" sz="1000" spc="-5">
                          <a:effectLst/>
                        </a:rPr>
                        <a:t>ideas</a:t>
                      </a:r>
                      <a:endParaRPr lang="en-US" sz="1000">
                        <a:effectLst/>
                        <a:latin typeface="Calibri"/>
                        <a:ea typeface="Calibri"/>
                        <a:cs typeface="Times New Roman"/>
                      </a:endParaRPr>
                    </a:p>
                  </a:txBody>
                  <a:tcPr marL="62074" marR="62074"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4"/>
                  </a:ext>
                </a:extLst>
              </a:tr>
              <a:tr h="386170">
                <a:tc>
                  <a:txBody>
                    <a:bodyPr/>
                    <a:lstStyle/>
                    <a:p>
                      <a:pPr marL="0" marR="0">
                        <a:spcBef>
                          <a:spcPts val="0"/>
                        </a:spcBef>
                        <a:spcAft>
                          <a:spcPts val="0"/>
                        </a:spcAft>
                      </a:pPr>
                      <a:r>
                        <a:rPr lang="en-US" sz="900">
                          <a:effectLst/>
                        </a:rPr>
                        <a:t>2. TS.7.B.</a:t>
                      </a:r>
                      <a:endParaRPr lang="en-US" sz="1000">
                        <a:effectLst/>
                        <a:latin typeface="Calibri"/>
                        <a:ea typeface="Calibri"/>
                        <a:cs typeface="Times New Roman"/>
                      </a:endParaRPr>
                    </a:p>
                  </a:txBody>
                  <a:tcPr marL="62074" marR="62074" marT="0" marB="0"/>
                </a:tc>
                <a:tc>
                  <a:txBody>
                    <a:bodyPr/>
                    <a:lstStyle/>
                    <a:p>
                      <a:pPr marL="0" marR="0">
                        <a:spcBef>
                          <a:spcPts val="55"/>
                        </a:spcBef>
                        <a:spcAft>
                          <a:spcPts val="0"/>
                        </a:spcAft>
                      </a:pPr>
                      <a:r>
                        <a:rPr lang="en-US" sz="800">
                          <a:effectLst/>
                        </a:rPr>
                        <a:t>Use visual tools and informational texts to communicate information.</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TSSI.7.A</a:t>
                      </a:r>
                      <a:endParaRPr lang="en-US" sz="1000">
                        <a:effectLst/>
                      </a:endParaRPr>
                    </a:p>
                    <a:p>
                      <a:pPr marL="0" marR="0">
                        <a:spcBef>
                          <a:spcPts val="0"/>
                        </a:spcBef>
                        <a:spcAft>
                          <a:spcPts val="0"/>
                        </a:spcAft>
                      </a:pPr>
                      <a:r>
                        <a:rPr lang="en-US" sz="700">
                          <a:effectLst/>
                        </a:rPr>
                        <a:t> </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Identify and select visual, graphic and auditory aids (graphs and charts)</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7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5"/>
                  </a:ext>
                </a:extLst>
              </a:tr>
              <a:tr h="237024">
                <a:tc gridSpan="4">
                  <a:txBody>
                    <a:bodyPr/>
                    <a:lstStyle/>
                    <a:p>
                      <a:pPr marL="0" marR="0">
                        <a:spcBef>
                          <a:spcPts val="0"/>
                        </a:spcBef>
                        <a:spcAft>
                          <a:spcPts val="0"/>
                        </a:spcAft>
                      </a:pPr>
                      <a:r>
                        <a:rPr lang="en-US" sz="1000">
                          <a:effectLst/>
                        </a:rPr>
                        <a:t>C. </a:t>
                      </a:r>
                      <a:r>
                        <a:rPr lang="en-US" sz="1000" spc="-5">
                          <a:effectLst/>
                        </a:rPr>
                        <a:t>Understanding and</a:t>
                      </a:r>
                      <a:r>
                        <a:rPr lang="en-US" sz="1000" spc="135">
                          <a:effectLst/>
                        </a:rPr>
                        <a:t> </a:t>
                      </a:r>
                      <a:r>
                        <a:rPr lang="en-US" sz="1000" spc="-5">
                          <a:effectLst/>
                        </a:rPr>
                        <a:t>supporting fact,</a:t>
                      </a:r>
                      <a:r>
                        <a:rPr lang="en-US" sz="1000" spc="130">
                          <a:effectLst/>
                        </a:rPr>
                        <a:t> </a:t>
                      </a:r>
                      <a:r>
                        <a:rPr lang="en-US" sz="1000" spc="-5">
                          <a:effectLst/>
                        </a:rPr>
                        <a:t>opinion,</a:t>
                      </a:r>
                      <a:r>
                        <a:rPr lang="en-US" sz="1000" spc="-10">
                          <a:effectLst/>
                        </a:rPr>
                        <a:t> </a:t>
                      </a:r>
                      <a:r>
                        <a:rPr lang="en-US" sz="1000" spc="-5">
                          <a:effectLst/>
                        </a:rPr>
                        <a:t>bias</a:t>
                      </a:r>
                      <a:r>
                        <a:rPr lang="en-US" sz="1000" spc="-10">
                          <a:effectLst/>
                        </a:rPr>
                        <a:t> </a:t>
                      </a:r>
                      <a:r>
                        <a:rPr lang="en-US" sz="1000" spc="-5">
                          <a:effectLst/>
                        </a:rPr>
                        <a:t>and</a:t>
                      </a:r>
                      <a:r>
                        <a:rPr lang="en-US" sz="1000">
                          <a:effectLst/>
                        </a:rPr>
                        <a:t> </a:t>
                      </a:r>
                      <a:r>
                        <a:rPr lang="en-US" sz="1000" spc="-5">
                          <a:effectLst/>
                        </a:rPr>
                        <a:t>point</a:t>
                      </a:r>
                      <a:r>
                        <a:rPr lang="en-US" sz="1000" spc="135">
                          <a:effectLst/>
                        </a:rPr>
                        <a:t> </a:t>
                      </a:r>
                      <a:r>
                        <a:rPr lang="en-US" sz="1000">
                          <a:effectLst/>
                        </a:rPr>
                        <a:t>of</a:t>
                      </a:r>
                      <a:r>
                        <a:rPr lang="en-US" sz="1000" spc="-5">
                          <a:effectLst/>
                        </a:rPr>
                        <a:t> view </a:t>
                      </a:r>
                      <a:r>
                        <a:rPr lang="en-US" sz="1000">
                          <a:effectLst/>
                        </a:rPr>
                        <a:t>in </a:t>
                      </a:r>
                      <a:r>
                        <a:rPr lang="en-US" sz="1000" spc="-5">
                          <a:effectLst/>
                        </a:rPr>
                        <a:t>sources.</a:t>
                      </a:r>
                      <a:endParaRPr lang="en-US" sz="1000">
                        <a:effectLst/>
                        <a:latin typeface="Calibri"/>
                        <a:ea typeface="Calibri"/>
                        <a:cs typeface="Times New Roman"/>
                      </a:endParaRPr>
                    </a:p>
                  </a:txBody>
                  <a:tcPr marL="62074" marR="62074"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6"/>
                  </a:ext>
                </a:extLst>
              </a:tr>
              <a:tr h="401366">
                <a:tc>
                  <a:txBody>
                    <a:bodyPr/>
                    <a:lstStyle/>
                    <a:p>
                      <a:pPr marL="0" marR="0">
                        <a:spcBef>
                          <a:spcPts val="0"/>
                        </a:spcBef>
                        <a:spcAft>
                          <a:spcPts val="0"/>
                        </a:spcAft>
                      </a:pPr>
                      <a:r>
                        <a:rPr lang="en-US" sz="900">
                          <a:effectLst/>
                        </a:rPr>
                        <a:t>2.TS.7.C.a</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b="1" dirty="0">
                          <a:effectLst/>
                        </a:rPr>
                        <a:t>Explain the difference between fact and opinion in social studies’ topics.</a:t>
                      </a:r>
                      <a:endParaRPr lang="en-US" sz="800" b="1" dirty="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a:effectLst/>
                        </a:rPr>
                        <a:t> </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dirty="0">
                          <a:effectLst/>
                        </a:rPr>
                        <a:t> </a:t>
                      </a:r>
                      <a:endParaRPr lang="en-US" sz="1000" dirty="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dirty="0">
                          <a:effectLst/>
                        </a:rPr>
                        <a:t> </a:t>
                      </a:r>
                      <a:endParaRPr lang="en-US" sz="1000" dirty="0">
                        <a:effectLst/>
                        <a:latin typeface="Calibri"/>
                        <a:ea typeface="Calibri"/>
                        <a:cs typeface="Times New Roman"/>
                      </a:endParaRPr>
                    </a:p>
                  </a:txBody>
                  <a:tcPr marL="62074" marR="62074" marT="0" marB="0"/>
                </a:tc>
                <a:extLst>
                  <a:ext uri="{0D108BD9-81ED-4DB2-BD59-A6C34878D82A}">
                    <a16:rowId xmlns:a16="http://schemas.microsoft.com/office/drawing/2014/main" val="10007"/>
                  </a:ext>
                </a:extLst>
              </a:tr>
              <a:tr h="613186">
                <a:tc>
                  <a:txBody>
                    <a:bodyPr/>
                    <a:lstStyle/>
                    <a:p>
                      <a:pPr marL="0" marR="0">
                        <a:spcBef>
                          <a:spcPts val="0"/>
                        </a:spcBef>
                        <a:spcAft>
                          <a:spcPts val="0"/>
                        </a:spcAft>
                      </a:pPr>
                      <a:r>
                        <a:rPr lang="en-US" sz="900" dirty="0" smtClean="0">
                          <a:effectLst/>
                        </a:rPr>
                        <a:t>2.TS.7.C.b</a:t>
                      </a:r>
                      <a:endParaRPr lang="en-US" sz="1000" dirty="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1100" b="1" dirty="0">
                          <a:effectLst/>
                        </a:rPr>
                        <a:t>Explain the concept of point of view in social studies’ topics.</a:t>
                      </a:r>
                      <a:endParaRPr lang="en-US" sz="1100" b="1" dirty="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a:effectLst/>
                        </a:rPr>
                        <a:t> </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a:effectLst/>
                        </a:rPr>
                        <a:t> </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900" dirty="0">
                          <a:effectLst/>
                        </a:rPr>
                        <a:t> </a:t>
                      </a:r>
                      <a:r>
                        <a:rPr lang="en-US" sz="900" b="0" i="0" kern="1200" dirty="0" smtClean="0">
                          <a:solidFill>
                            <a:schemeClr val="dk1"/>
                          </a:solidFill>
                          <a:effectLst/>
                          <a:latin typeface="+mn-lt"/>
                          <a:ea typeface="+mn-ea"/>
                          <a:cs typeface="+mn-cs"/>
                        </a:rPr>
                        <a:t>"The True Story of the Three Little Pigs" by Jon </a:t>
                      </a:r>
                      <a:r>
                        <a:rPr lang="en-US" sz="900" b="0" i="0" kern="1200" dirty="0" err="1" smtClean="0">
                          <a:solidFill>
                            <a:schemeClr val="dk1"/>
                          </a:solidFill>
                          <a:effectLst/>
                          <a:latin typeface="+mn-lt"/>
                          <a:ea typeface="+mn-ea"/>
                          <a:cs typeface="+mn-cs"/>
                        </a:rPr>
                        <a:t>Scieszka</a:t>
                      </a:r>
                      <a:r>
                        <a:rPr lang="en-US" sz="900" b="0" i="0" kern="1200" dirty="0" smtClean="0">
                          <a:solidFill>
                            <a:schemeClr val="dk1"/>
                          </a:solidFill>
                          <a:effectLst/>
                          <a:latin typeface="+mn-lt"/>
                          <a:ea typeface="+mn-ea"/>
                          <a:cs typeface="+mn-cs"/>
                        </a:rPr>
                        <a:t>.  Possible SS topics: Helen Keller vs. Annie Sullivan. Christopher Columbus vs. F&amp;I</a:t>
                      </a:r>
                      <a:r>
                        <a:rPr lang="en-US" sz="900" b="0" i="0" kern="1200" baseline="0" dirty="0" smtClean="0">
                          <a:solidFill>
                            <a:schemeClr val="dk1"/>
                          </a:solidFill>
                          <a:effectLst/>
                          <a:latin typeface="+mn-lt"/>
                          <a:ea typeface="+mn-ea"/>
                          <a:cs typeface="+mn-cs"/>
                        </a:rPr>
                        <a:t> vs. native Americans.</a:t>
                      </a:r>
                      <a:endParaRPr lang="en-US" sz="900" dirty="0">
                        <a:effectLst/>
                        <a:latin typeface="Calibri"/>
                        <a:ea typeface="Calibri"/>
                        <a:cs typeface="Times New Roman"/>
                      </a:endParaRPr>
                    </a:p>
                  </a:txBody>
                  <a:tcPr marL="62074" marR="62074" marT="0" marB="0"/>
                </a:tc>
                <a:extLst>
                  <a:ext uri="{0D108BD9-81ED-4DB2-BD59-A6C34878D82A}">
                    <a16:rowId xmlns:a16="http://schemas.microsoft.com/office/drawing/2014/main" val="10008"/>
                  </a:ext>
                </a:extLst>
              </a:tr>
              <a:tr h="240462">
                <a:tc gridSpan="4">
                  <a:txBody>
                    <a:bodyPr/>
                    <a:lstStyle/>
                    <a:p>
                      <a:pPr marL="0" marR="0">
                        <a:spcBef>
                          <a:spcPts val="0"/>
                        </a:spcBef>
                        <a:spcAft>
                          <a:spcPts val="0"/>
                        </a:spcAft>
                      </a:pPr>
                      <a:r>
                        <a:rPr lang="en-US" sz="1000">
                          <a:effectLst/>
                        </a:rPr>
                        <a:t>D. Conducting and presenting research with appropriate resources</a:t>
                      </a:r>
                      <a:endParaRPr lang="en-US" sz="1000">
                        <a:effectLst/>
                        <a:latin typeface="Calibri"/>
                        <a:ea typeface="Calibri"/>
                        <a:cs typeface="Times New Roman"/>
                      </a:endParaRPr>
                    </a:p>
                  </a:txBody>
                  <a:tcPr marL="62074" marR="62074"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000">
                          <a:effectLst/>
                        </a:rPr>
                        <a:t> </a:t>
                      </a:r>
                      <a:endParaRPr lang="en-US" sz="1000">
                        <a:effectLst/>
                        <a:latin typeface="Calibri"/>
                        <a:ea typeface="Calibri"/>
                        <a:cs typeface="Times New Roman"/>
                      </a:endParaRPr>
                    </a:p>
                  </a:txBody>
                  <a:tcPr marL="62074" marR="62074" marT="0" marB="0"/>
                </a:tc>
                <a:extLst>
                  <a:ext uri="{0D108BD9-81ED-4DB2-BD59-A6C34878D82A}">
                    <a16:rowId xmlns:a16="http://schemas.microsoft.com/office/drawing/2014/main" val="10009"/>
                  </a:ext>
                </a:extLst>
              </a:tr>
              <a:tr h="425909">
                <a:tc>
                  <a:txBody>
                    <a:bodyPr/>
                    <a:lstStyle/>
                    <a:p>
                      <a:pPr marL="0" marR="0">
                        <a:spcBef>
                          <a:spcPts val="200"/>
                        </a:spcBef>
                        <a:spcAft>
                          <a:spcPts val="200"/>
                        </a:spcAft>
                      </a:pPr>
                      <a:r>
                        <a:rPr lang="en-US" sz="900">
                          <a:effectLst/>
                        </a:rPr>
                        <a:t>2.TS.7.D</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800">
                          <a:effectLst/>
                        </a:rPr>
                        <a:t>Share findings about a topic.</a:t>
                      </a:r>
                      <a:endParaRPr lang="en-US" sz="1000">
                        <a:effectLst/>
                        <a:latin typeface="Calibri"/>
                        <a:ea typeface="Calibri"/>
                        <a:cs typeface="Times New Roman"/>
                      </a:endParaRPr>
                    </a:p>
                  </a:txBody>
                  <a:tcPr marL="62074" marR="62074" marT="0" marB="0"/>
                </a:tc>
                <a:tc>
                  <a:txBody>
                    <a:bodyPr/>
                    <a:lstStyle/>
                    <a:p>
                      <a:pPr marL="0" marR="0" algn="ctr">
                        <a:spcBef>
                          <a:spcPts val="0"/>
                        </a:spcBef>
                        <a:spcAft>
                          <a:spcPts val="0"/>
                        </a:spcAft>
                      </a:pPr>
                      <a:r>
                        <a:rPr lang="en-US" sz="1000">
                          <a:effectLst/>
                        </a:rPr>
                        <a:t> </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1000">
                          <a:effectLst/>
                        </a:rPr>
                        <a:t> </a:t>
                      </a:r>
                      <a:endParaRPr lang="en-US" sz="1000">
                        <a:effectLst/>
                        <a:latin typeface="Calibri"/>
                        <a:ea typeface="Calibri"/>
                        <a:cs typeface="Times New Roman"/>
                      </a:endParaRPr>
                    </a:p>
                  </a:txBody>
                  <a:tcPr marL="62074" marR="62074" marT="0" marB="0"/>
                </a:tc>
                <a:tc>
                  <a:txBody>
                    <a:bodyPr/>
                    <a:lstStyle/>
                    <a:p>
                      <a:pPr marL="0" marR="0">
                        <a:spcBef>
                          <a:spcPts val="0"/>
                        </a:spcBef>
                        <a:spcAft>
                          <a:spcPts val="0"/>
                        </a:spcAft>
                      </a:pPr>
                      <a:r>
                        <a:rPr lang="en-US" sz="1000" dirty="0">
                          <a:effectLst/>
                        </a:rPr>
                        <a:t> </a:t>
                      </a:r>
                      <a:endParaRPr lang="en-US" sz="1000" dirty="0">
                        <a:effectLst/>
                        <a:latin typeface="Calibri"/>
                        <a:ea typeface="Calibri"/>
                        <a:cs typeface="Times New Roman"/>
                      </a:endParaRPr>
                    </a:p>
                  </a:txBody>
                  <a:tcPr marL="62074" marR="62074"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75728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563562"/>
          </a:xfrm>
        </p:spPr>
        <p:txBody>
          <a:bodyPr/>
          <a:lstStyle/>
          <a:p>
            <a:r>
              <a:rPr lang="en-US" dirty="0" smtClean="0"/>
              <a:t/>
            </a:r>
            <a:br>
              <a:rPr lang="en-US" dirty="0" smtClean="0"/>
            </a:br>
            <a:r>
              <a:rPr lang="en-US" dirty="0"/>
              <a:t/>
            </a:r>
            <a:br>
              <a:rPr lang="en-US" dirty="0"/>
            </a:br>
            <a:r>
              <a:rPr lang="en-US" dirty="0" smtClean="0"/>
              <a:t/>
            </a:r>
            <a:br>
              <a:rPr lang="en-US" dirty="0" smtClean="0"/>
            </a:br>
            <a:r>
              <a:rPr lang="en-US" b="1" dirty="0" smtClean="0">
                <a:solidFill>
                  <a:srgbClr val="FFFF00"/>
                </a:solidFill>
              </a:rPr>
              <a:t>Progress Check:   Where are we now?</a:t>
            </a:r>
            <a:endParaRPr lang="en-US" b="1" dirty="0">
              <a:solidFill>
                <a:srgbClr val="FFFF00"/>
              </a:solidFill>
            </a:endParaRPr>
          </a:p>
        </p:txBody>
      </p:sp>
      <p:sp>
        <p:nvSpPr>
          <p:cNvPr id="3" name="Content Placeholder 2"/>
          <p:cNvSpPr>
            <a:spLocks noGrp="1"/>
          </p:cNvSpPr>
          <p:nvPr>
            <p:ph sz="quarter" idx="13"/>
          </p:nvPr>
        </p:nvSpPr>
        <p:spPr>
          <a:xfrm>
            <a:off x="76200" y="1066800"/>
            <a:ext cx="8686800" cy="5486400"/>
          </a:xfrm>
        </p:spPr>
        <p:txBody>
          <a:bodyPr>
            <a:normAutofit fontScale="85000" lnSpcReduction="20000"/>
          </a:bodyPr>
          <a:lstStyle/>
          <a:p>
            <a:r>
              <a:rPr lang="en-US" sz="2800" dirty="0" smtClean="0"/>
              <a:t>After Lunch:  Finish </a:t>
            </a:r>
            <a:r>
              <a:rPr lang="en-US" sz="2800" dirty="0"/>
              <a:t>G</a:t>
            </a:r>
            <a:r>
              <a:rPr lang="en-US" sz="2800" dirty="0" smtClean="0"/>
              <a:t>rade </a:t>
            </a:r>
            <a:r>
              <a:rPr lang="en-US" sz="2800" dirty="0"/>
              <a:t>L</a:t>
            </a:r>
            <a:r>
              <a:rPr lang="en-US" sz="2800" dirty="0" smtClean="0"/>
              <a:t>evel </a:t>
            </a:r>
            <a:r>
              <a:rPr lang="en-US" sz="2800" dirty="0"/>
              <a:t>W</a:t>
            </a:r>
            <a:r>
              <a:rPr lang="en-US" sz="2800" dirty="0" smtClean="0"/>
              <a:t>ork and K-5 Analysis</a:t>
            </a:r>
          </a:p>
          <a:p>
            <a:r>
              <a:rPr lang="en-US" sz="2800" dirty="0" smtClean="0"/>
              <a:t>Shaun Bates: Director of Assessment: </a:t>
            </a:r>
            <a:r>
              <a:rPr lang="en-US" sz="2800" dirty="0"/>
              <a:t>U</a:t>
            </a:r>
            <a:r>
              <a:rPr lang="en-US" sz="2800" dirty="0" smtClean="0"/>
              <a:t>pdate</a:t>
            </a:r>
          </a:p>
          <a:p>
            <a:r>
              <a:rPr lang="en-US" sz="2800" dirty="0" smtClean="0"/>
              <a:t>Preview for tomorrow: Focus on pedagogy </a:t>
            </a:r>
          </a:p>
          <a:p>
            <a:pPr marL="0" indent="0">
              <a:buNone/>
            </a:pPr>
            <a:r>
              <a:rPr lang="en-US" sz="2800" dirty="0"/>
              <a:t>	</a:t>
            </a:r>
            <a:endParaRPr lang="en-US" sz="2800" dirty="0" smtClean="0"/>
          </a:p>
          <a:p>
            <a:pPr marL="0" indent="0" algn="ctr">
              <a:buNone/>
            </a:pPr>
            <a:r>
              <a:rPr lang="en-US" sz="3600" i="1" dirty="0" smtClean="0">
                <a:solidFill>
                  <a:srgbClr val="FFC000"/>
                </a:solidFill>
              </a:rPr>
              <a:t>How do we teach these expectations  in meaningful, </a:t>
            </a:r>
          </a:p>
          <a:p>
            <a:pPr marL="0" indent="0" algn="ctr">
              <a:buNone/>
            </a:pPr>
            <a:r>
              <a:rPr lang="en-US" sz="3600" i="1" dirty="0">
                <a:solidFill>
                  <a:srgbClr val="FFC000"/>
                </a:solidFill>
              </a:rPr>
              <a:t>	</a:t>
            </a:r>
            <a:r>
              <a:rPr lang="en-US" sz="3600" i="1" dirty="0" smtClean="0">
                <a:solidFill>
                  <a:srgbClr val="FFC000"/>
                </a:solidFill>
              </a:rPr>
              <a:t>manageable ways? </a:t>
            </a:r>
          </a:p>
          <a:p>
            <a:pPr marL="0" indent="0">
              <a:buNone/>
            </a:pPr>
            <a:endParaRPr lang="en-US" sz="2800" dirty="0" smtClean="0"/>
          </a:p>
          <a:p>
            <a:pPr>
              <a:buFont typeface="Wingdings" panose="05000000000000000000" pitchFamily="2" charset="2"/>
              <a:buChar char="Ø"/>
            </a:pPr>
            <a:r>
              <a:rPr lang="en-US" sz="2800" dirty="0" smtClean="0"/>
              <a:t>	Debbie Jameson, ELA Director</a:t>
            </a:r>
          </a:p>
          <a:p>
            <a:pPr marL="0" indent="0">
              <a:buNone/>
            </a:pPr>
            <a:r>
              <a:rPr lang="en-US" sz="2800" i="1" dirty="0"/>
              <a:t>	</a:t>
            </a:r>
            <a:r>
              <a:rPr lang="en-US" sz="2800" i="1" dirty="0" smtClean="0"/>
              <a:t>	Using Literacy Strategies in Social Studies</a:t>
            </a:r>
          </a:p>
          <a:p>
            <a:pPr>
              <a:buFont typeface="Wingdings" panose="05000000000000000000" pitchFamily="2" charset="2"/>
              <a:buChar char="Ø"/>
            </a:pPr>
            <a:r>
              <a:rPr lang="en-US" sz="2800" dirty="0" smtClean="0"/>
              <a:t>	Tom </a:t>
            </a:r>
            <a:r>
              <a:rPr lang="en-US" sz="2800" dirty="0"/>
              <a:t>Tobias, Arts Education </a:t>
            </a:r>
            <a:r>
              <a:rPr lang="en-US" sz="2800" dirty="0" smtClean="0"/>
              <a:t>Director</a:t>
            </a:r>
          </a:p>
          <a:p>
            <a:pPr marL="0" indent="0">
              <a:buNone/>
            </a:pPr>
            <a:r>
              <a:rPr lang="en-US" sz="2800" dirty="0"/>
              <a:t>	</a:t>
            </a:r>
            <a:r>
              <a:rPr lang="en-US" sz="2800" dirty="0" smtClean="0"/>
              <a:t> </a:t>
            </a:r>
            <a:r>
              <a:rPr lang="en-US" sz="2800" i="1" dirty="0" smtClean="0"/>
              <a:t>Defining Arts Integration: Reading Portraits as Biography</a:t>
            </a:r>
            <a:endParaRPr lang="en-US" sz="2800" dirty="0"/>
          </a:p>
          <a:p>
            <a:endParaRPr lang="en-US" dirty="0"/>
          </a:p>
        </p:txBody>
      </p:sp>
    </p:spTree>
    <p:extLst>
      <p:ext uri="{BB962C8B-B14F-4D97-AF65-F5344CB8AC3E}">
        <p14:creationId xmlns:p14="http://schemas.microsoft.com/office/powerpoint/2010/main" val="8634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2544762"/>
          </a:xfrm>
        </p:spPr>
        <p:txBody>
          <a:bodyPr/>
          <a:lstStyle/>
          <a:p>
            <a:pPr algn="ctr"/>
            <a:r>
              <a:rPr lang="en-US" dirty="0" smtClean="0"/>
              <a:t>Shaun Bates: </a:t>
            </a:r>
            <a:br>
              <a:rPr lang="en-US" dirty="0" smtClean="0"/>
            </a:br>
            <a:r>
              <a:rPr lang="en-US" dirty="0" smtClean="0"/>
              <a:t>Director of Assessment, DESE</a:t>
            </a:r>
            <a:endParaRPr lang="en-US" dirty="0"/>
          </a:p>
        </p:txBody>
      </p:sp>
    </p:spTree>
    <p:extLst>
      <p:ext uri="{BB962C8B-B14F-4D97-AF65-F5344CB8AC3E}">
        <p14:creationId xmlns:p14="http://schemas.microsoft.com/office/powerpoint/2010/main" val="1517164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228600"/>
            <a:ext cx="5257800" cy="6324600"/>
          </a:xfrm>
        </p:spPr>
        <p:txBody>
          <a:bodyPr>
            <a:normAutofit fontScale="25000" lnSpcReduction="20000"/>
          </a:bodyPr>
          <a:lstStyle/>
          <a:p>
            <a:pPr>
              <a:buNone/>
            </a:pPr>
            <a:r>
              <a:rPr lang="en-US" sz="6000" b="1" cap="all" dirty="0" smtClean="0"/>
              <a:t>	</a:t>
            </a:r>
            <a:r>
              <a:rPr lang="en-US" sz="11200" b="1" cap="all" dirty="0" smtClean="0">
                <a:solidFill>
                  <a:srgbClr val="FFC000"/>
                </a:solidFill>
              </a:rPr>
              <a:t>The </a:t>
            </a:r>
            <a:r>
              <a:rPr lang="en-US" sz="11200" b="1" cap="all" dirty="0">
                <a:solidFill>
                  <a:srgbClr val="FFC000"/>
                </a:solidFill>
              </a:rPr>
              <a:t>History Teacher</a:t>
            </a:r>
            <a:r>
              <a:rPr lang="en-US" dirty="0"/>
              <a:t/>
            </a:r>
            <a:br>
              <a:rPr lang="en-US" dirty="0"/>
            </a:br>
            <a:r>
              <a:rPr lang="en-US" sz="5600" dirty="0"/>
              <a:t>-from </a:t>
            </a:r>
            <a:r>
              <a:rPr lang="en-US" sz="5600" i="1" dirty="0"/>
              <a:t>Questions About Angels</a:t>
            </a:r>
            <a:r>
              <a:rPr lang="en-US" sz="5600" dirty="0"/>
              <a:t>, by Billy </a:t>
            </a:r>
            <a:r>
              <a:rPr lang="en-US" sz="5600" dirty="0" smtClean="0"/>
              <a:t>Collins</a:t>
            </a:r>
          </a:p>
          <a:p>
            <a:endParaRPr lang="en-US" dirty="0"/>
          </a:p>
          <a:p>
            <a:endParaRPr lang="en-US" dirty="0"/>
          </a:p>
          <a:p>
            <a:pPr>
              <a:buNone/>
            </a:pPr>
            <a:r>
              <a:rPr lang="en-US" sz="4800" dirty="0" smtClean="0"/>
              <a:t>	</a:t>
            </a:r>
            <a:r>
              <a:rPr lang="en-US" sz="6400" dirty="0" smtClean="0"/>
              <a:t>Trying </a:t>
            </a:r>
            <a:r>
              <a:rPr lang="en-US" sz="6400" dirty="0"/>
              <a:t>to protect his students' innocence</a:t>
            </a:r>
            <a:br>
              <a:rPr lang="en-US" sz="6400" dirty="0"/>
            </a:br>
            <a:r>
              <a:rPr lang="en-US" sz="6400" dirty="0"/>
              <a:t>he told them the Ice Age was really just</a:t>
            </a:r>
            <a:br>
              <a:rPr lang="en-US" sz="6400" dirty="0"/>
            </a:br>
            <a:r>
              <a:rPr lang="en-US" sz="6400" dirty="0"/>
              <a:t>the Chilly Age, a period of a million years</a:t>
            </a:r>
            <a:br>
              <a:rPr lang="en-US" sz="6400" dirty="0"/>
            </a:br>
            <a:r>
              <a:rPr lang="en-US" sz="6400" dirty="0"/>
              <a:t>when everyone had to wear sweaters.</a:t>
            </a:r>
            <a:br>
              <a:rPr lang="en-US" sz="6400" dirty="0"/>
            </a:br>
            <a:r>
              <a:rPr lang="en-US" sz="6400" dirty="0"/>
              <a:t/>
            </a:r>
            <a:br>
              <a:rPr lang="en-US" sz="6400" dirty="0"/>
            </a:br>
            <a:r>
              <a:rPr lang="en-US" sz="6400" dirty="0"/>
              <a:t>And the Stone Age became the Gravel Age,</a:t>
            </a:r>
            <a:br>
              <a:rPr lang="en-US" sz="6400" dirty="0"/>
            </a:br>
            <a:r>
              <a:rPr lang="en-US" sz="6400" dirty="0"/>
              <a:t>named after the long driveways of the time.</a:t>
            </a:r>
            <a:br>
              <a:rPr lang="en-US" sz="6400" dirty="0"/>
            </a:br>
            <a:r>
              <a:rPr lang="en-US" sz="6400" dirty="0"/>
              <a:t/>
            </a:r>
            <a:br>
              <a:rPr lang="en-US" sz="6400" dirty="0"/>
            </a:br>
            <a:r>
              <a:rPr lang="en-US" sz="6400" dirty="0"/>
              <a:t>The Spanish Inquisition was nothing more</a:t>
            </a:r>
            <a:br>
              <a:rPr lang="en-US" sz="6400" dirty="0"/>
            </a:br>
            <a:r>
              <a:rPr lang="en-US" sz="6400" dirty="0"/>
              <a:t>than an outbreak of questions such as</a:t>
            </a:r>
            <a:br>
              <a:rPr lang="en-US" sz="6400" dirty="0"/>
            </a:br>
            <a:r>
              <a:rPr lang="en-US" sz="6400" dirty="0"/>
              <a:t>"How far is it from here to Madrid?"</a:t>
            </a:r>
            <a:br>
              <a:rPr lang="en-US" sz="6400" dirty="0"/>
            </a:br>
            <a:r>
              <a:rPr lang="en-US" sz="6400" dirty="0"/>
              <a:t>"What do you call the matador's hat?"</a:t>
            </a:r>
            <a:br>
              <a:rPr lang="en-US" sz="6400" dirty="0"/>
            </a:br>
            <a:r>
              <a:rPr lang="en-US" sz="6400" dirty="0"/>
              <a:t/>
            </a:r>
            <a:br>
              <a:rPr lang="en-US" sz="6400" dirty="0"/>
            </a:br>
            <a:r>
              <a:rPr lang="en-US" sz="6400" dirty="0"/>
              <a:t>The War of the Roses took place in a garden,</a:t>
            </a:r>
            <a:br>
              <a:rPr lang="en-US" sz="6400" dirty="0"/>
            </a:br>
            <a:r>
              <a:rPr lang="en-US" sz="6400" dirty="0"/>
              <a:t>and the Enola Gay dropped one tiny atom</a:t>
            </a:r>
            <a:br>
              <a:rPr lang="en-US" sz="6400" dirty="0"/>
            </a:br>
            <a:r>
              <a:rPr lang="en-US" sz="6400" dirty="0"/>
              <a:t>on Japan.</a:t>
            </a:r>
            <a:br>
              <a:rPr lang="en-US" sz="6400" dirty="0"/>
            </a:br>
            <a:r>
              <a:rPr lang="en-US" sz="6400" dirty="0"/>
              <a:t/>
            </a:r>
            <a:br>
              <a:rPr lang="en-US" sz="6400" dirty="0"/>
            </a:br>
            <a:r>
              <a:rPr lang="en-US" sz="6400" dirty="0"/>
              <a:t>The children would leave his classroom</a:t>
            </a:r>
            <a:br>
              <a:rPr lang="en-US" sz="6400" dirty="0"/>
            </a:br>
            <a:r>
              <a:rPr lang="en-US" sz="6400" dirty="0"/>
              <a:t>for the playground to torment the weak</a:t>
            </a:r>
            <a:br>
              <a:rPr lang="en-US" sz="6400" dirty="0"/>
            </a:br>
            <a:r>
              <a:rPr lang="en-US" sz="6400" dirty="0"/>
              <a:t>and the smart,</a:t>
            </a:r>
            <a:br>
              <a:rPr lang="en-US" sz="6400" dirty="0"/>
            </a:br>
            <a:r>
              <a:rPr lang="en-US" sz="6400" dirty="0"/>
              <a:t>mussing up their hair and breaking their glasses</a:t>
            </a:r>
            <a:r>
              <a:rPr lang="en-US" sz="6400" dirty="0" smtClean="0"/>
              <a:t>,</a:t>
            </a:r>
          </a:p>
          <a:p>
            <a:pPr>
              <a:buNone/>
            </a:pPr>
            <a:r>
              <a:rPr lang="en-US" sz="6400" dirty="0"/>
              <a:t/>
            </a:r>
            <a:br>
              <a:rPr lang="en-US" sz="6400" dirty="0"/>
            </a:br>
            <a:r>
              <a:rPr lang="en-US" sz="6400" dirty="0" smtClean="0"/>
              <a:t>while </a:t>
            </a:r>
            <a:r>
              <a:rPr lang="en-US" sz="6400" dirty="0"/>
              <a:t>he gathered up his notes and walked home</a:t>
            </a:r>
            <a:br>
              <a:rPr lang="en-US" sz="6400" dirty="0"/>
            </a:br>
            <a:r>
              <a:rPr lang="en-US" sz="6400" dirty="0"/>
              <a:t>past flower beds and white picket fences, wondering if they would believe that soldiers</a:t>
            </a:r>
            <a:br>
              <a:rPr lang="en-US" sz="6400" dirty="0"/>
            </a:br>
            <a:r>
              <a:rPr lang="en-US" sz="6400" dirty="0"/>
              <a:t>in the Boer War told long, rambling stories</a:t>
            </a:r>
            <a:br>
              <a:rPr lang="en-US" sz="6400" dirty="0"/>
            </a:br>
            <a:r>
              <a:rPr lang="en-US" sz="6400" dirty="0"/>
              <a:t>designed to make the enemy nod off.</a:t>
            </a:r>
          </a:p>
          <a:p>
            <a:endParaRPr lang="en-US" sz="6400" dirty="0"/>
          </a:p>
        </p:txBody>
      </p:sp>
      <p:sp>
        <p:nvSpPr>
          <p:cNvPr id="5" name="Content Placeholder 4"/>
          <p:cNvSpPr>
            <a:spLocks noGrp="1"/>
          </p:cNvSpPr>
          <p:nvPr>
            <p:ph sz="quarter" idx="14"/>
          </p:nvPr>
        </p:nvSpPr>
        <p:spPr>
          <a:xfrm>
            <a:off x="5486400" y="685800"/>
            <a:ext cx="3200400" cy="5440363"/>
          </a:xfrm>
        </p:spPr>
        <p:txBody>
          <a:bodyPr/>
          <a:lstStyle/>
          <a:p>
            <a:endParaRPr lang="en-US" dirty="0" smtClean="0"/>
          </a:p>
          <a:p>
            <a:r>
              <a:rPr lang="en-US" sz="4000" dirty="0" smtClean="0"/>
              <a:t>How is this poem about teaching social studies in an elementary classroom?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sz="4800" dirty="0" smtClean="0"/>
              <a:t>Please:</a:t>
            </a:r>
            <a:r>
              <a:rPr lang="en-US" dirty="0" smtClean="0"/>
              <a:t/>
            </a:r>
            <a:br>
              <a:rPr lang="en-US" dirty="0" smtClean="0"/>
            </a:br>
            <a:endParaRPr lang="en-US" dirty="0"/>
          </a:p>
        </p:txBody>
      </p:sp>
      <p:sp>
        <p:nvSpPr>
          <p:cNvPr id="4" name="Content Placeholder 3"/>
          <p:cNvSpPr>
            <a:spLocks noGrp="1"/>
          </p:cNvSpPr>
          <p:nvPr>
            <p:ph sz="quarter" idx="13"/>
          </p:nvPr>
        </p:nvSpPr>
        <p:spPr>
          <a:xfrm>
            <a:off x="228600" y="1066800"/>
            <a:ext cx="8686800" cy="5410200"/>
          </a:xfrm>
          <a:solidFill>
            <a:srgbClr val="FFC000"/>
          </a:solidFill>
        </p:spPr>
        <p:txBody>
          <a:bodyPr/>
          <a:lstStyle/>
          <a:p>
            <a:r>
              <a:rPr lang="en-US" dirty="0"/>
              <a:t> </a:t>
            </a:r>
            <a:r>
              <a:rPr lang="en-US" sz="2800" dirty="0" smtClean="0">
                <a:solidFill>
                  <a:schemeClr val="bg1"/>
                </a:solidFill>
              </a:rPr>
              <a:t>Contact </a:t>
            </a:r>
            <a:r>
              <a:rPr lang="en-US" sz="2800" dirty="0">
                <a:solidFill>
                  <a:schemeClr val="bg1"/>
                </a:solidFill>
              </a:rPr>
              <a:t>me with questions or ideas any </a:t>
            </a:r>
            <a:r>
              <a:rPr lang="en-US" sz="2800" dirty="0" smtClean="0">
                <a:solidFill>
                  <a:schemeClr val="bg1"/>
                </a:solidFill>
              </a:rPr>
              <a:t>time</a:t>
            </a:r>
            <a:r>
              <a:rPr lang="en-US" sz="2800" dirty="0" smtClean="0"/>
              <a:t>: 			</a:t>
            </a:r>
            <a:r>
              <a:rPr lang="en-US" sz="2800" dirty="0" smtClean="0">
                <a:solidFill>
                  <a:srgbClr val="99CCFF"/>
                </a:solidFill>
                <a:hlinkClick r:id="rId2"/>
              </a:rPr>
              <a:t>Dixie.Grupe@dese.mo.gov</a:t>
            </a:r>
            <a:endParaRPr lang="en-US" sz="2800" dirty="0" smtClean="0">
              <a:solidFill>
                <a:srgbClr val="99CCFF"/>
              </a:solidFill>
            </a:endParaRPr>
          </a:p>
          <a:p>
            <a:r>
              <a:rPr lang="en-US" sz="2800" dirty="0" smtClean="0">
                <a:solidFill>
                  <a:schemeClr val="bg1"/>
                </a:solidFill>
              </a:rPr>
              <a:t>Share the information you’ve gathered today with your peers</a:t>
            </a:r>
          </a:p>
          <a:p>
            <a:r>
              <a:rPr lang="en-US" sz="2800" dirty="0" smtClean="0">
                <a:solidFill>
                  <a:schemeClr val="bg1"/>
                </a:solidFill>
              </a:rPr>
              <a:t>Check the Social Studies DESE page for information and opportunities</a:t>
            </a:r>
          </a:p>
          <a:p>
            <a:r>
              <a:rPr lang="en-US" sz="2800" dirty="0" smtClean="0">
                <a:solidFill>
                  <a:schemeClr val="bg1"/>
                </a:solidFill>
              </a:rPr>
              <a:t>Send me your email to add to our informal Wiggio group.</a:t>
            </a:r>
          </a:p>
          <a:p>
            <a:r>
              <a:rPr lang="en-US" sz="2800" dirty="0" smtClean="0">
                <a:solidFill>
                  <a:schemeClr val="bg1"/>
                </a:solidFill>
              </a:rPr>
              <a:t>Come back tomorrow!</a:t>
            </a:r>
          </a:p>
          <a:p>
            <a:endParaRPr lang="en-US" dirty="0"/>
          </a:p>
        </p:txBody>
      </p:sp>
    </p:spTree>
    <p:extLst>
      <p:ext uri="{BB962C8B-B14F-4D97-AF65-F5344CB8AC3E}">
        <p14:creationId xmlns:p14="http://schemas.microsoft.com/office/powerpoint/2010/main" val="3748755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2971800" cy="1905000"/>
          </a:xfrm>
        </p:spPr>
        <p:txBody>
          <a:bodyPr/>
          <a:lstStyle/>
          <a:p>
            <a:pPr algn="ctr"/>
            <a:r>
              <a:rPr lang="en-US" sz="2400" dirty="0" smtClean="0">
                <a:solidFill>
                  <a:srgbClr val="FFC000"/>
                </a:solidFill>
              </a:rPr>
              <a:t>DESE </a:t>
            </a:r>
            <a:br>
              <a:rPr lang="en-US" sz="2400" dirty="0" smtClean="0">
                <a:solidFill>
                  <a:srgbClr val="FFC000"/>
                </a:solidFill>
              </a:rPr>
            </a:br>
            <a:r>
              <a:rPr lang="en-US" sz="2400" dirty="0" smtClean="0">
                <a:solidFill>
                  <a:srgbClr val="FFC000"/>
                </a:solidFill>
              </a:rPr>
              <a:t>Social Studies</a:t>
            </a:r>
            <a:r>
              <a:rPr lang="en-US" sz="2400" dirty="0" smtClean="0"/>
              <a:t> </a:t>
            </a:r>
            <a:r>
              <a:rPr lang="en-US" sz="2400" dirty="0"/>
              <a:t>Professional Development Series </a:t>
            </a:r>
            <a:r>
              <a:rPr lang="en-US" sz="2800" dirty="0"/>
              <a:t/>
            </a:r>
            <a:br>
              <a:rPr lang="en-US" sz="2800" dirty="0"/>
            </a:br>
            <a:endParaRPr lang="en-US" dirty="0"/>
          </a:p>
        </p:txBody>
      </p:sp>
      <p:sp>
        <p:nvSpPr>
          <p:cNvPr id="5" name="Text Placeholder 4"/>
          <p:cNvSpPr>
            <a:spLocks noGrp="1"/>
          </p:cNvSpPr>
          <p:nvPr>
            <p:ph type="body" sz="half" idx="2"/>
          </p:nvPr>
        </p:nvSpPr>
        <p:spPr>
          <a:xfrm>
            <a:off x="612648" y="1752601"/>
            <a:ext cx="2971800" cy="3962400"/>
          </a:xfrm>
        </p:spPr>
        <p:txBody>
          <a:bodyPr>
            <a:normAutofit fontScale="85000" lnSpcReduction="20000"/>
          </a:bodyPr>
          <a:lstStyle/>
          <a:p>
            <a:pPr algn="ctr"/>
            <a:endParaRPr lang="en-US" sz="3600" dirty="0" smtClean="0"/>
          </a:p>
          <a:p>
            <a:pPr algn="ctr"/>
            <a:r>
              <a:rPr lang="en-US" sz="4700" dirty="0" smtClean="0"/>
              <a:t>Exploring Instructional Practices in Social Studies</a:t>
            </a:r>
          </a:p>
          <a:p>
            <a:pPr algn="ctr"/>
            <a:r>
              <a:rPr lang="en-US" sz="3600" dirty="0" smtClean="0"/>
              <a:t> </a:t>
            </a:r>
            <a:endParaRPr lang="en-US" sz="3600" b="1" dirty="0" smtClean="0"/>
          </a:p>
          <a:p>
            <a:pPr algn="ctr"/>
            <a:r>
              <a:rPr lang="en-US" sz="2800" b="1" dirty="0"/>
              <a:t/>
            </a:r>
            <a:br>
              <a:rPr lang="en-US" sz="2800" b="1" dirty="0"/>
            </a:br>
            <a:r>
              <a:rPr lang="en-US" sz="2800" b="1" dirty="0"/>
              <a:t>June </a:t>
            </a:r>
            <a:r>
              <a:rPr lang="en-US" sz="2800" b="1" dirty="0" smtClean="0"/>
              <a:t>28</a:t>
            </a:r>
            <a:r>
              <a:rPr lang="en-US" sz="2800" b="1" dirty="0"/>
              <a:t>, 2016</a:t>
            </a:r>
          </a:p>
        </p:txBody>
      </p:sp>
    </p:spTree>
    <p:extLst>
      <p:ext uri="{BB962C8B-B14F-4D97-AF65-F5344CB8AC3E}">
        <p14:creationId xmlns:p14="http://schemas.microsoft.com/office/powerpoint/2010/main" val="3904091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Introductions: Making connections</a:t>
            </a:r>
            <a:endParaRPr lang="en-US" dirty="0"/>
          </a:p>
        </p:txBody>
      </p:sp>
      <p:pic>
        <p:nvPicPr>
          <p:cNvPr id="7" name="Content Placeholder 6" descr="https://s-media-cache-ak0.pinimg.com/236x/d3/89/7e/d3897e6ae3c32529254da6692a254aa4.jpg"/>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819400" y="1828800"/>
            <a:ext cx="3048000" cy="3733800"/>
          </a:xfrm>
          <a:prstGeom prst="rect">
            <a:avLst/>
          </a:prstGeom>
          <a:noFill/>
          <a:ln>
            <a:noFill/>
          </a:ln>
        </p:spPr>
      </p:pic>
    </p:spTree>
    <p:extLst>
      <p:ext uri="{BB962C8B-B14F-4D97-AF65-F5344CB8AC3E}">
        <p14:creationId xmlns:p14="http://schemas.microsoft.com/office/powerpoint/2010/main" val="572988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15962"/>
          </a:xfrm>
        </p:spPr>
        <p:txBody>
          <a:bodyPr/>
          <a:lstStyle/>
          <a:p>
            <a:r>
              <a:rPr lang="en-US" dirty="0" smtClean="0"/>
              <a:t>Purpose for today:</a:t>
            </a:r>
            <a:endParaRPr lang="en-US" dirty="0"/>
          </a:p>
        </p:txBody>
      </p:sp>
      <p:sp>
        <p:nvSpPr>
          <p:cNvPr id="3" name="Content Placeholder 2"/>
          <p:cNvSpPr>
            <a:spLocks noGrp="1"/>
          </p:cNvSpPr>
          <p:nvPr>
            <p:ph sz="quarter" idx="13"/>
          </p:nvPr>
        </p:nvSpPr>
        <p:spPr>
          <a:xfrm>
            <a:off x="609600" y="1143000"/>
            <a:ext cx="7924800" cy="4572000"/>
          </a:xfrm>
        </p:spPr>
        <p:txBody>
          <a:bodyPr>
            <a:normAutofit fontScale="85000" lnSpcReduction="10000"/>
          </a:bodyPr>
          <a:lstStyle/>
          <a:p>
            <a:r>
              <a:rPr lang="en-US" sz="2400" dirty="0" smtClean="0"/>
              <a:t>Understand the genesis of the 2016 Social Studies expectations.</a:t>
            </a:r>
          </a:p>
          <a:p>
            <a:endParaRPr lang="en-US" sz="2400" dirty="0" smtClean="0"/>
          </a:p>
          <a:p>
            <a:r>
              <a:rPr lang="en-US" sz="2400" dirty="0" smtClean="0"/>
              <a:t>Understand the key differences between previous and current Social Studies expectations at grade and cross-grade elementary levels. </a:t>
            </a:r>
          </a:p>
          <a:p>
            <a:pPr marL="0" indent="0">
              <a:buNone/>
            </a:pPr>
            <a:endParaRPr lang="en-US" sz="2400" dirty="0"/>
          </a:p>
          <a:p>
            <a:r>
              <a:rPr lang="en-US" sz="2400" dirty="0"/>
              <a:t>Understand the available DESE resources as you work </a:t>
            </a:r>
            <a:r>
              <a:rPr lang="en-US" sz="2400" dirty="0" smtClean="0"/>
              <a:t>to translate </a:t>
            </a:r>
            <a:r>
              <a:rPr lang="en-US" sz="2400" dirty="0"/>
              <a:t>expectations </a:t>
            </a:r>
            <a:r>
              <a:rPr lang="en-US" sz="2400" dirty="0" smtClean="0"/>
              <a:t>into curriculum in your </a:t>
            </a:r>
            <a:r>
              <a:rPr lang="en-US" sz="2400" dirty="0"/>
              <a:t>district or school.</a:t>
            </a:r>
          </a:p>
          <a:p>
            <a:pPr marL="0" indent="0">
              <a:buNone/>
            </a:pPr>
            <a:endParaRPr lang="en-US" sz="2400" dirty="0" smtClean="0"/>
          </a:p>
          <a:p>
            <a:r>
              <a:rPr lang="en-US" sz="2400" dirty="0" smtClean="0"/>
              <a:t>Understand Social Studies assessment changes tied to 2016 expectations.</a:t>
            </a:r>
          </a:p>
          <a:p>
            <a:pPr marL="0" indent="0">
              <a:buNone/>
            </a:pPr>
            <a:endParaRPr lang="en-US" dirty="0" smtClean="0"/>
          </a:p>
          <a:p>
            <a:pPr marL="0" indent="0">
              <a:buNone/>
            </a:pPr>
            <a:r>
              <a:rPr lang="en-US" sz="1000" i="1" dirty="0"/>
              <a:t>The 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endParaRPr lang="en-US" sz="1000" i="1" dirty="0"/>
          </a:p>
        </p:txBody>
      </p:sp>
    </p:spTree>
    <p:extLst>
      <p:ext uri="{BB962C8B-B14F-4D97-AF65-F5344CB8AC3E}">
        <p14:creationId xmlns:p14="http://schemas.microsoft.com/office/powerpoint/2010/main" val="20815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305800" cy="1143000"/>
          </a:xfrm>
        </p:spPr>
        <p:txBody>
          <a:bodyPr/>
          <a:lstStyle/>
          <a:p>
            <a:pPr algn="ctr"/>
            <a:r>
              <a:rPr lang="en-US" sz="3200" dirty="0">
                <a:solidFill>
                  <a:srgbClr val="FFC000"/>
                </a:solidFill>
              </a:rPr>
              <a:t>Social Studies</a:t>
            </a:r>
            <a:r>
              <a:rPr lang="en-US" sz="3200" dirty="0"/>
              <a:t> </a:t>
            </a:r>
            <a:r>
              <a:rPr lang="en-US" sz="3200" dirty="0" smtClean="0"/>
              <a:t/>
            </a:r>
            <a:br>
              <a:rPr lang="en-US" sz="3200" dirty="0" smtClean="0"/>
            </a:br>
            <a:r>
              <a:rPr lang="en-US" sz="3200" dirty="0" smtClean="0"/>
              <a:t>Professional </a:t>
            </a:r>
            <a:r>
              <a:rPr lang="en-US" sz="3200" dirty="0"/>
              <a:t>Development </a:t>
            </a:r>
            <a:r>
              <a:rPr lang="en-US" sz="3200" dirty="0" smtClean="0"/>
              <a:t>Series: Day 2</a:t>
            </a:r>
            <a:endParaRPr lang="en-US" i="1" dirty="0"/>
          </a:p>
        </p:txBody>
      </p:sp>
      <p:sp>
        <p:nvSpPr>
          <p:cNvPr id="3" name="Content Placeholder 2"/>
          <p:cNvSpPr>
            <a:spLocks noGrp="1"/>
          </p:cNvSpPr>
          <p:nvPr>
            <p:ph sz="quarter" idx="13"/>
          </p:nvPr>
        </p:nvSpPr>
        <p:spPr/>
        <p:txBody>
          <a:bodyPr>
            <a:normAutofit/>
          </a:bodyPr>
          <a:lstStyle/>
          <a:p>
            <a:r>
              <a:rPr lang="en-US" dirty="0" smtClean="0"/>
              <a:t>Introductions  </a:t>
            </a:r>
          </a:p>
          <a:p>
            <a:r>
              <a:rPr lang="en-US" dirty="0" smtClean="0"/>
              <a:t>Social Studies: Giraffes and Elephants</a:t>
            </a:r>
          </a:p>
          <a:p>
            <a:r>
              <a:rPr lang="en-US" dirty="0" smtClean="0"/>
              <a:t>Social Studies: Questions and Answers</a:t>
            </a:r>
          </a:p>
          <a:p>
            <a:r>
              <a:rPr lang="en-US" dirty="0" smtClean="0"/>
              <a:t>Break</a:t>
            </a:r>
          </a:p>
          <a:p>
            <a:r>
              <a:rPr lang="en-US" sz="1800" dirty="0" smtClean="0"/>
              <a:t>Debbie </a:t>
            </a:r>
            <a:r>
              <a:rPr lang="en-US" sz="1800" dirty="0"/>
              <a:t>Jameson, ELA </a:t>
            </a:r>
            <a:r>
              <a:rPr lang="en-US" sz="1800" dirty="0" smtClean="0"/>
              <a:t>Director, and Lisa </a:t>
            </a:r>
            <a:r>
              <a:rPr lang="en-US" sz="1800" dirty="0" err="1" smtClean="0"/>
              <a:t>Scroggs</a:t>
            </a:r>
            <a:r>
              <a:rPr lang="en-US" sz="1800" dirty="0" smtClean="0"/>
              <a:t>, ELA Assistant Director</a:t>
            </a:r>
          </a:p>
          <a:p>
            <a:pPr marL="0" indent="0">
              <a:buNone/>
            </a:pPr>
            <a:r>
              <a:rPr lang="en-US" sz="1800" dirty="0"/>
              <a:t>	</a:t>
            </a:r>
            <a:r>
              <a:rPr lang="en-US" sz="1800" dirty="0" smtClean="0"/>
              <a:t>	</a:t>
            </a:r>
            <a:r>
              <a:rPr lang="en-US" sz="1800" i="1" dirty="0" smtClean="0"/>
              <a:t>Using </a:t>
            </a:r>
            <a:r>
              <a:rPr lang="en-US" sz="1800" i="1" dirty="0"/>
              <a:t>Literacy Strategies in Social </a:t>
            </a:r>
            <a:r>
              <a:rPr lang="en-US" sz="1800" i="1" dirty="0" smtClean="0"/>
              <a:t>Studies</a:t>
            </a:r>
            <a:endParaRPr lang="en-US" dirty="0" smtClean="0"/>
          </a:p>
          <a:p>
            <a:r>
              <a:rPr lang="en-US" dirty="0" smtClean="0"/>
              <a:t>Working Lunch</a:t>
            </a:r>
          </a:p>
          <a:p>
            <a:r>
              <a:rPr lang="en-US" sz="1600" dirty="0"/>
              <a:t>Tom Tobias, Arts Education Director-- </a:t>
            </a:r>
            <a:r>
              <a:rPr lang="en-US" sz="1600" i="1" dirty="0"/>
              <a:t>Defining Arts Integration: Reading Portraits as 				</a:t>
            </a:r>
            <a:r>
              <a:rPr lang="en-US" sz="1600" i="1" dirty="0" smtClean="0"/>
              <a:t>            Biography</a:t>
            </a:r>
            <a:endParaRPr lang="en-US" sz="1600" dirty="0"/>
          </a:p>
          <a:p>
            <a:r>
              <a:rPr lang="en-US" dirty="0" smtClean="0"/>
              <a:t>SS Pedagogy</a:t>
            </a:r>
            <a:endParaRPr lang="en-US" dirty="0"/>
          </a:p>
        </p:txBody>
      </p:sp>
    </p:spTree>
    <p:extLst>
      <p:ext uri="{BB962C8B-B14F-4D97-AF65-F5344CB8AC3E}">
        <p14:creationId xmlns:p14="http://schemas.microsoft.com/office/powerpoint/2010/main" val="3336416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ometimes-interesting.com/wp-content/uploads/2011/12/anchors11.jpg"/>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274638"/>
            <a:ext cx="8229600" cy="944562"/>
          </a:xfrm>
          <a:noFill/>
          <a:ln/>
        </p:spPr>
        <p:style>
          <a:lnRef idx="2">
            <a:schemeClr val="dk1"/>
          </a:lnRef>
          <a:fillRef idx="1">
            <a:schemeClr val="lt1"/>
          </a:fillRef>
          <a:effectRef idx="0">
            <a:schemeClr val="dk1"/>
          </a:effectRef>
          <a:fontRef idx="minor">
            <a:schemeClr val="dk1"/>
          </a:fontRef>
        </p:style>
        <p:txBody>
          <a:bodyPr/>
          <a:lstStyle/>
          <a:p>
            <a:pPr algn="ctr"/>
            <a:r>
              <a:rPr lang="en-US" sz="5400" b="1" dirty="0" smtClean="0">
                <a:solidFill>
                  <a:schemeClr val="tx1"/>
                </a:solidFill>
              </a:rPr>
              <a:t>Anchor Experiences</a:t>
            </a:r>
            <a:endParaRPr lang="en-US" sz="5400" dirty="0">
              <a:solidFill>
                <a:schemeClr val="tx1"/>
              </a:solidFill>
            </a:endParaRPr>
          </a:p>
        </p:txBody>
      </p:sp>
      <p:sp>
        <p:nvSpPr>
          <p:cNvPr id="3" name="Content Placeholder 2"/>
          <p:cNvSpPr>
            <a:spLocks noGrp="1"/>
          </p:cNvSpPr>
          <p:nvPr>
            <p:ph sz="quarter" idx="13"/>
          </p:nvPr>
        </p:nvSpPr>
        <p:spPr>
          <a:xfrm>
            <a:off x="152400" y="1600200"/>
            <a:ext cx="8915400" cy="4525963"/>
          </a:xfrm>
        </p:spPr>
        <p:txBody>
          <a:bodyPr>
            <a:noAutofit/>
          </a:bodyPr>
          <a:lstStyle/>
          <a:p>
            <a:r>
              <a:rPr lang="en-US" sz="3600" b="1" dirty="0" smtClean="0">
                <a:solidFill>
                  <a:srgbClr val="FFC000"/>
                </a:solidFill>
                <a:effectLst>
                  <a:outerShdw blurRad="38100" dist="38100" dir="2700000" algn="tl">
                    <a:srgbClr val="000000">
                      <a:alpha val="43137"/>
                    </a:srgbClr>
                  </a:outerShdw>
                </a:effectLst>
              </a:rPr>
              <a:t>What learning experiences can I create to anchor the learning that is to come?</a:t>
            </a:r>
          </a:p>
          <a:p>
            <a:endParaRPr lang="en-US" sz="3600" b="1" dirty="0" smtClean="0">
              <a:solidFill>
                <a:srgbClr val="FFC000"/>
              </a:solidFill>
              <a:effectLst>
                <a:outerShdw blurRad="38100" dist="38100" dir="2700000" algn="tl">
                  <a:srgbClr val="000000">
                    <a:alpha val="43137"/>
                  </a:srgbClr>
                </a:outerShdw>
              </a:effectLst>
            </a:endParaRPr>
          </a:p>
          <a:p>
            <a:r>
              <a:rPr lang="en-US" sz="3600" b="1" dirty="0" smtClean="0">
                <a:solidFill>
                  <a:srgbClr val="FFDE75"/>
                </a:solidFill>
                <a:effectLst>
                  <a:outerShdw blurRad="38100" dist="38100" dir="2700000" algn="tl">
                    <a:srgbClr val="000000">
                      <a:alpha val="43137"/>
                    </a:srgbClr>
                  </a:outerShdw>
                </a:effectLst>
              </a:rPr>
              <a:t>Experiences should be memorable, relevant, and applicable.</a:t>
            </a:r>
          </a:p>
          <a:p>
            <a:pPr marL="0" indent="0">
              <a:buNone/>
            </a:pPr>
            <a:endParaRPr lang="en-US" sz="3600" b="1" dirty="0" smtClean="0">
              <a:solidFill>
                <a:srgbClr val="FFDE75"/>
              </a:solidFill>
              <a:effectLst>
                <a:outerShdw blurRad="38100" dist="38100" dir="2700000" algn="tl">
                  <a:srgbClr val="000000">
                    <a:alpha val="43137"/>
                  </a:srgbClr>
                </a:outerShdw>
              </a:effectLst>
            </a:endParaRPr>
          </a:p>
          <a:p>
            <a:r>
              <a:rPr lang="en-US" sz="3600" b="1" dirty="0" smtClean="0">
                <a:solidFill>
                  <a:srgbClr val="FFDE75"/>
                </a:solidFill>
                <a:effectLst>
                  <a:outerShdw blurRad="38100" dist="38100" dir="2700000" algn="tl">
                    <a:srgbClr val="000000">
                      <a:alpha val="43137"/>
                    </a:srgbClr>
                  </a:outerShdw>
                </a:effectLst>
              </a:rPr>
              <a:t>Anchor experiences become your shorthand touchstones.</a:t>
            </a:r>
            <a:endParaRPr lang="en-US" sz="3600" b="1" dirty="0">
              <a:solidFill>
                <a:srgbClr val="FFDE7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723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
            </a:r>
            <a:br>
              <a:rPr lang="en-US" dirty="0" smtClean="0"/>
            </a:br>
            <a:r>
              <a:rPr lang="en-US" i="1" dirty="0" smtClean="0"/>
              <a:t>The </a:t>
            </a:r>
            <a:r>
              <a:rPr lang="en-US" i="1" dirty="0"/>
              <a:t>Elephant and the Giraffe</a:t>
            </a:r>
            <a:r>
              <a:rPr lang="en-US" dirty="0" smtClean="0"/>
              <a:t/>
            </a:r>
            <a:br>
              <a:rPr lang="en-US" dirty="0" smtClean="0"/>
            </a:br>
            <a:endParaRPr lang="en-US" dirty="0"/>
          </a:p>
        </p:txBody>
      </p:sp>
      <p:sp>
        <p:nvSpPr>
          <p:cNvPr id="3" name="Content Placeholder 2"/>
          <p:cNvSpPr>
            <a:spLocks noGrp="1"/>
          </p:cNvSpPr>
          <p:nvPr>
            <p:ph sz="quarter" idx="13"/>
          </p:nvPr>
        </p:nvSpPr>
        <p:spPr>
          <a:xfrm>
            <a:off x="457200" y="1600200"/>
            <a:ext cx="8229600" cy="4876800"/>
          </a:xfrm>
        </p:spPr>
        <p:txBody>
          <a:bodyPr>
            <a:normAutofit fontScale="92500" lnSpcReduction="20000"/>
          </a:bodyPr>
          <a:lstStyle/>
          <a:p>
            <a:pPr marL="109728" indent="0">
              <a:buNone/>
            </a:pPr>
            <a:r>
              <a:rPr lang="en-US" b="1" u="sng" dirty="0"/>
              <a:t>Giraffe</a:t>
            </a:r>
            <a:r>
              <a:rPr lang="en-US" b="1" dirty="0"/>
              <a:t> </a:t>
            </a:r>
            <a:r>
              <a:rPr lang="en-US" b="1" dirty="0">
                <a:sym typeface="Wingdings" pitchFamily="2" charset="2"/>
              </a:rPr>
              <a:t> Bend over, hands clasped in front of you</a:t>
            </a:r>
          </a:p>
          <a:p>
            <a:pPr marL="109728" indent="0">
              <a:buNone/>
            </a:pPr>
            <a:endParaRPr lang="en-US" b="1" dirty="0">
              <a:sym typeface="Wingdings" pitchFamily="2" charset="2"/>
            </a:endParaRPr>
          </a:p>
          <a:p>
            <a:pPr marL="109728" indent="0">
              <a:buNone/>
            </a:pPr>
            <a:r>
              <a:rPr lang="en-US" b="1" u="sng" dirty="0">
                <a:sym typeface="Wingdings" pitchFamily="2" charset="2"/>
              </a:rPr>
              <a:t>Elephant</a:t>
            </a:r>
            <a:r>
              <a:rPr lang="en-US" b="1" dirty="0">
                <a:sym typeface="Wingdings" pitchFamily="2" charset="2"/>
              </a:rPr>
              <a:t>  Stand straight, hands clasped above head</a:t>
            </a:r>
          </a:p>
          <a:p>
            <a:pPr marL="109728" indent="0">
              <a:buNone/>
            </a:pPr>
            <a:endParaRPr lang="en-US" b="1" dirty="0">
              <a:sym typeface="Wingdings" pitchFamily="2" charset="2"/>
            </a:endParaRPr>
          </a:p>
          <a:p>
            <a:pPr marL="109728" indent="0">
              <a:buNone/>
            </a:pPr>
            <a:r>
              <a:rPr lang="en-US" b="1" u="sng" dirty="0">
                <a:sym typeface="Wingdings" pitchFamily="2" charset="2"/>
              </a:rPr>
              <a:t>Alone</a:t>
            </a:r>
            <a:r>
              <a:rPr lang="en-US" b="1" dirty="0">
                <a:sym typeface="Wingdings" pitchFamily="2" charset="2"/>
              </a:rPr>
              <a:t>  Group together with other people</a:t>
            </a:r>
          </a:p>
          <a:p>
            <a:pPr marL="109728" indent="0">
              <a:buNone/>
            </a:pPr>
            <a:endParaRPr lang="en-US" b="1" dirty="0">
              <a:sym typeface="Wingdings" pitchFamily="2" charset="2"/>
            </a:endParaRPr>
          </a:p>
          <a:p>
            <a:pPr marL="109728" indent="0">
              <a:buNone/>
            </a:pPr>
            <a:r>
              <a:rPr lang="en-US" b="1" u="sng" dirty="0">
                <a:sym typeface="Wingdings" pitchFamily="2" charset="2"/>
              </a:rPr>
              <a:t>Group</a:t>
            </a:r>
            <a:r>
              <a:rPr lang="en-US" b="1" dirty="0">
                <a:sym typeface="Wingdings" pitchFamily="2" charset="2"/>
              </a:rPr>
              <a:t>   Move away from others</a:t>
            </a:r>
          </a:p>
          <a:p>
            <a:pPr marL="109728" indent="0">
              <a:buNone/>
            </a:pPr>
            <a:endParaRPr lang="en-US" b="1" dirty="0">
              <a:sym typeface="Wingdings" pitchFamily="2" charset="2"/>
            </a:endParaRPr>
          </a:p>
          <a:p>
            <a:pPr marL="109728" indent="0">
              <a:buNone/>
            </a:pPr>
            <a:r>
              <a:rPr lang="en-US" b="1" u="sng" dirty="0">
                <a:sym typeface="Wingdings" pitchFamily="2" charset="2"/>
              </a:rPr>
              <a:t>Sit</a:t>
            </a:r>
            <a:r>
              <a:rPr lang="en-US" b="1" dirty="0">
                <a:sym typeface="Wingdings" pitchFamily="2" charset="2"/>
              </a:rPr>
              <a:t>   Stand up where you are: Small jump in place</a:t>
            </a:r>
          </a:p>
          <a:p>
            <a:pPr marL="109728" indent="0">
              <a:buNone/>
            </a:pPr>
            <a:endParaRPr lang="en-US" b="1" dirty="0">
              <a:sym typeface="Wingdings" pitchFamily="2" charset="2"/>
            </a:endParaRPr>
          </a:p>
          <a:p>
            <a:pPr marL="109728" indent="0">
              <a:buNone/>
            </a:pPr>
            <a:r>
              <a:rPr lang="en-US" b="1" u="sng" dirty="0">
                <a:sym typeface="Wingdings" pitchFamily="2" charset="2"/>
              </a:rPr>
              <a:t>Stand</a:t>
            </a:r>
            <a:r>
              <a:rPr lang="en-US" b="1" dirty="0">
                <a:sym typeface="Wingdings" pitchFamily="2" charset="2"/>
              </a:rPr>
              <a:t>  Sit where you are</a:t>
            </a:r>
          </a:p>
          <a:p>
            <a:pPr marL="109728" indent="0">
              <a:buNone/>
            </a:pPr>
            <a:endParaRPr lang="en-US" b="1" u="sng" dirty="0">
              <a:sym typeface="Wingdings" pitchFamily="2" charset="2"/>
            </a:endParaRPr>
          </a:p>
          <a:p>
            <a:pPr marL="109728" indent="0">
              <a:buNone/>
            </a:pPr>
            <a:r>
              <a:rPr lang="en-US" b="1" u="sng" dirty="0">
                <a:sym typeface="Wingdings" pitchFamily="2" charset="2"/>
              </a:rPr>
              <a:t>Against wall </a:t>
            </a:r>
            <a:r>
              <a:rPr lang="en-US" b="1" dirty="0">
                <a:sym typeface="Wingdings" pitchFamily="2" charset="2"/>
              </a:rPr>
              <a:t>  Move to center area</a:t>
            </a:r>
          </a:p>
          <a:p>
            <a:pPr marL="109728" indent="0">
              <a:buNone/>
            </a:pPr>
            <a:endParaRPr lang="en-US" b="1" dirty="0">
              <a:sym typeface="Wingdings" pitchFamily="2" charset="2"/>
            </a:endParaRPr>
          </a:p>
          <a:p>
            <a:pPr marL="109728" indent="0">
              <a:buNone/>
            </a:pPr>
            <a:r>
              <a:rPr lang="en-US" b="1" u="sng" dirty="0">
                <a:sym typeface="Wingdings" pitchFamily="2" charset="2"/>
              </a:rPr>
              <a:t>Center of area </a:t>
            </a:r>
            <a:r>
              <a:rPr lang="en-US" b="1" dirty="0">
                <a:sym typeface="Wingdings" pitchFamily="2" charset="2"/>
              </a:rPr>
              <a:t> Move near a wall</a:t>
            </a:r>
            <a:endParaRPr lang="en-US" b="1" dirty="0"/>
          </a:p>
          <a:p>
            <a:endParaRPr lang="en-US" dirty="0"/>
          </a:p>
        </p:txBody>
      </p:sp>
    </p:spTree>
    <p:extLst>
      <p:ext uri="{BB962C8B-B14F-4D97-AF65-F5344CB8AC3E}">
        <p14:creationId xmlns:p14="http://schemas.microsoft.com/office/powerpoint/2010/main" val="280872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838200"/>
            <a:ext cx="8229600" cy="5287963"/>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3200" dirty="0" smtClean="0"/>
              <a:t>There once was an elephant who had a giraffe as his best friend. Often the elephant would lean against a wall alone and sit, waiting for the giraffe. The elephant’s friend liked to go to the center of an area of grass and stand with the giraffes. Meanwhile, the patient elephant would lean against the wall and sit until the giraffe left the center of the area of grass to come over and lean against the wall to stand by his friend.  </a:t>
            </a:r>
            <a:endParaRPr lang="en-US" sz="3200" dirty="0"/>
          </a:p>
        </p:txBody>
      </p:sp>
    </p:spTree>
    <p:extLst>
      <p:ext uri="{BB962C8B-B14F-4D97-AF65-F5344CB8AC3E}">
        <p14:creationId xmlns:p14="http://schemas.microsoft.com/office/powerpoint/2010/main" val="3317181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s://s-media-cache-ak0.pinimg.com/236x/a1/e3/f7/a1e3f724763cda757872d949ceca8a6c.jpg"/>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9" name="Content Placeholder 8"/>
          <p:cNvSpPr>
            <a:spLocks noGrp="1"/>
          </p:cNvSpPr>
          <p:nvPr>
            <p:ph sz="quarter" idx="14"/>
          </p:nvPr>
        </p:nvSpPr>
        <p:spPr>
          <a:xfrm>
            <a:off x="4645025" y="2174874"/>
            <a:ext cx="4041775" cy="4683126"/>
          </a:xfrm>
        </p:spPr>
        <p:txBody>
          <a:bodyPr>
            <a:normAutofit fontScale="92500" lnSpcReduction="20000"/>
          </a:bodyPr>
          <a:lstStyle/>
          <a:p>
            <a:pPr marL="0" indent="0">
              <a:buNone/>
            </a:pPr>
            <a:endParaRPr lang="en-US" b="1" dirty="0" smtClean="0">
              <a:solidFill>
                <a:srgbClr val="FFFF00"/>
              </a:solidFill>
            </a:endParaRPr>
          </a:p>
          <a:p>
            <a:r>
              <a:rPr lang="en-US" sz="2200" b="1" dirty="0" smtClean="0">
                <a:solidFill>
                  <a:srgbClr val="FFFF00"/>
                </a:solidFill>
              </a:rPr>
              <a:t>Scary </a:t>
            </a:r>
            <a:r>
              <a:rPr lang="en-US" sz="2200" b="1" dirty="0">
                <a:solidFill>
                  <a:srgbClr val="FFFF00"/>
                </a:solidFill>
              </a:rPr>
              <a:t>at first, but got easier with each successive </a:t>
            </a:r>
            <a:r>
              <a:rPr lang="en-US" sz="2200" b="1" dirty="0" smtClean="0">
                <a:solidFill>
                  <a:srgbClr val="FFFF00"/>
                </a:solidFill>
              </a:rPr>
              <a:t>effort</a:t>
            </a:r>
            <a:endParaRPr lang="en-US" sz="2200" b="1" dirty="0">
              <a:solidFill>
                <a:srgbClr val="FFFF00"/>
              </a:solidFill>
            </a:endParaRPr>
          </a:p>
          <a:p>
            <a:r>
              <a:rPr lang="en-US" sz="2200" b="1" dirty="0">
                <a:solidFill>
                  <a:srgbClr val="FFFF00"/>
                </a:solidFill>
              </a:rPr>
              <a:t>Didn’t get better until I tried it (couldn’t just observe</a:t>
            </a:r>
            <a:r>
              <a:rPr lang="en-US" sz="2200" b="1" dirty="0" smtClean="0">
                <a:solidFill>
                  <a:srgbClr val="FFFF00"/>
                </a:solidFill>
              </a:rPr>
              <a:t>)</a:t>
            </a:r>
          </a:p>
          <a:p>
            <a:r>
              <a:rPr lang="en-US" sz="2200" b="1" dirty="0" smtClean="0">
                <a:solidFill>
                  <a:srgbClr val="FFFF00"/>
                </a:solidFill>
              </a:rPr>
              <a:t>Different </a:t>
            </a:r>
            <a:r>
              <a:rPr lang="en-US" sz="2200" b="1" dirty="0">
                <a:solidFill>
                  <a:srgbClr val="FFFF00"/>
                </a:solidFill>
              </a:rPr>
              <a:t>people </a:t>
            </a:r>
            <a:r>
              <a:rPr lang="en-US" sz="2200" b="1" dirty="0" smtClean="0">
                <a:solidFill>
                  <a:srgbClr val="FFFF00"/>
                </a:solidFill>
              </a:rPr>
              <a:t>embraced at </a:t>
            </a:r>
            <a:r>
              <a:rPr lang="en-US" sz="2200" b="1" dirty="0">
                <a:solidFill>
                  <a:srgbClr val="FFFF00"/>
                </a:solidFill>
              </a:rPr>
              <a:t>a different pace, but with time and practice everyone </a:t>
            </a:r>
            <a:r>
              <a:rPr lang="en-US" sz="2200" b="1" dirty="0" smtClean="0">
                <a:solidFill>
                  <a:srgbClr val="FFFF00"/>
                </a:solidFill>
              </a:rPr>
              <a:t>embraced</a:t>
            </a:r>
            <a:endParaRPr lang="en-US" sz="2200" b="1" dirty="0">
              <a:solidFill>
                <a:srgbClr val="FFFF00"/>
              </a:solidFill>
            </a:endParaRPr>
          </a:p>
          <a:p>
            <a:r>
              <a:rPr lang="en-US" sz="2200" b="1" dirty="0">
                <a:solidFill>
                  <a:srgbClr val="FFFF00"/>
                </a:solidFill>
              </a:rPr>
              <a:t>Needed multiple opportunities to </a:t>
            </a:r>
            <a:r>
              <a:rPr lang="en-US" sz="2200" b="1" dirty="0" smtClean="0">
                <a:solidFill>
                  <a:srgbClr val="FFFF00"/>
                </a:solidFill>
              </a:rPr>
              <a:t>practice</a:t>
            </a:r>
            <a:endParaRPr lang="en-US" sz="2200" b="1" dirty="0">
              <a:solidFill>
                <a:srgbClr val="FFFF00"/>
              </a:solidFill>
            </a:endParaRPr>
          </a:p>
          <a:p>
            <a:r>
              <a:rPr lang="en-US" sz="2200" b="1" dirty="0">
                <a:solidFill>
                  <a:srgbClr val="FFFF00"/>
                </a:solidFill>
              </a:rPr>
              <a:t>Received </a:t>
            </a:r>
            <a:r>
              <a:rPr lang="en-US" sz="2200" b="1" dirty="0" smtClean="0">
                <a:solidFill>
                  <a:srgbClr val="FFFF00"/>
                </a:solidFill>
              </a:rPr>
              <a:t>feedback </a:t>
            </a:r>
            <a:r>
              <a:rPr lang="en-US" sz="2200" b="1" dirty="0">
                <a:solidFill>
                  <a:srgbClr val="FFFF00"/>
                </a:solidFill>
              </a:rPr>
              <a:t>with each </a:t>
            </a:r>
            <a:r>
              <a:rPr lang="en-US" sz="2200" b="1" dirty="0" smtClean="0">
                <a:solidFill>
                  <a:srgbClr val="FFFF00"/>
                </a:solidFill>
              </a:rPr>
              <a:t>try to get better</a:t>
            </a:r>
            <a:endParaRPr lang="en-US" sz="2200" b="1" dirty="0">
              <a:solidFill>
                <a:srgbClr val="FFFF00"/>
              </a:solidFill>
            </a:endParaRPr>
          </a:p>
          <a:p>
            <a:r>
              <a:rPr lang="en-US" sz="2200" b="1" dirty="0">
                <a:solidFill>
                  <a:srgbClr val="FFFF00"/>
                </a:solidFill>
              </a:rPr>
              <a:t>Used examples from peers with each </a:t>
            </a:r>
            <a:r>
              <a:rPr lang="en-US" sz="2200" b="1" dirty="0" smtClean="0">
                <a:solidFill>
                  <a:srgbClr val="FFFF00"/>
                </a:solidFill>
              </a:rPr>
              <a:t>try to get better</a:t>
            </a:r>
            <a:endParaRPr lang="en-US" sz="2200" b="1" dirty="0">
              <a:solidFill>
                <a:srgbClr val="FFFF00"/>
              </a:solidFill>
            </a:endParaRPr>
          </a:p>
          <a:p>
            <a:endParaRPr lang="en-US" dirty="0"/>
          </a:p>
        </p:txBody>
      </p:sp>
      <p:sp>
        <p:nvSpPr>
          <p:cNvPr id="3" name="Content Placeholder 2"/>
          <p:cNvSpPr>
            <a:spLocks noGrp="1"/>
          </p:cNvSpPr>
          <p:nvPr>
            <p:ph sz="quarter" idx="13"/>
          </p:nvPr>
        </p:nvSpPr>
        <p:spPr>
          <a:xfrm>
            <a:off x="457200" y="2174874"/>
            <a:ext cx="4040188" cy="4683125"/>
          </a:xfrm>
        </p:spPr>
        <p:txBody>
          <a:bodyPr>
            <a:noAutofit/>
          </a:bodyPr>
          <a:lstStyle/>
          <a:p>
            <a:pPr marL="457200" indent="-119063" defTabSz="-396875"/>
            <a:r>
              <a:rPr lang="en-US" sz="1800" b="1" dirty="0" smtClean="0">
                <a:solidFill>
                  <a:srgbClr val="FFFF00"/>
                </a:solidFill>
              </a:rPr>
              <a:t>Scary </a:t>
            </a:r>
            <a:r>
              <a:rPr lang="en-US" sz="1800" b="1" dirty="0">
                <a:solidFill>
                  <a:srgbClr val="FFFF00"/>
                </a:solidFill>
              </a:rPr>
              <a:t>at first, but got easier with </a:t>
            </a:r>
            <a:r>
              <a:rPr lang="en-US" sz="1800" b="1" dirty="0" smtClean="0">
                <a:solidFill>
                  <a:srgbClr val="FFFF00"/>
                </a:solidFill>
              </a:rPr>
              <a:t>					each successive effort</a:t>
            </a:r>
            <a:endParaRPr lang="en-US" sz="1800" b="1" dirty="0">
              <a:solidFill>
                <a:srgbClr val="FFFF00"/>
              </a:solidFill>
            </a:endParaRPr>
          </a:p>
          <a:p>
            <a:r>
              <a:rPr lang="en-US" sz="1800" b="1" dirty="0">
                <a:solidFill>
                  <a:srgbClr val="FFFF00"/>
                </a:solidFill>
              </a:rPr>
              <a:t>Didn’t get better until I tried it (couldn’t just observe</a:t>
            </a:r>
            <a:r>
              <a:rPr lang="en-US" sz="1800" b="1" dirty="0" smtClean="0">
                <a:solidFill>
                  <a:srgbClr val="FFFF00"/>
                </a:solidFill>
              </a:rPr>
              <a:t>)</a:t>
            </a:r>
            <a:endParaRPr lang="en-US" sz="1800" b="1" dirty="0">
              <a:solidFill>
                <a:srgbClr val="FFFF00"/>
              </a:solidFill>
            </a:endParaRPr>
          </a:p>
          <a:p>
            <a:r>
              <a:rPr lang="en-US" sz="1800" b="1" dirty="0">
                <a:solidFill>
                  <a:srgbClr val="FFFF00"/>
                </a:solidFill>
              </a:rPr>
              <a:t>Different people mastered at a different pace, but with time and practice everyone could master</a:t>
            </a:r>
          </a:p>
          <a:p>
            <a:r>
              <a:rPr lang="en-US" sz="1800" b="1" dirty="0" smtClean="0">
                <a:solidFill>
                  <a:srgbClr val="FFFF00"/>
                </a:solidFill>
              </a:rPr>
              <a:t>Needed </a:t>
            </a:r>
            <a:r>
              <a:rPr lang="en-US" sz="1800" b="1" dirty="0">
                <a:solidFill>
                  <a:srgbClr val="FFFF00"/>
                </a:solidFill>
              </a:rPr>
              <a:t>multiple opportunities to </a:t>
            </a:r>
            <a:r>
              <a:rPr lang="en-US" sz="1800" b="1" dirty="0" smtClean="0">
                <a:solidFill>
                  <a:srgbClr val="FFFF00"/>
                </a:solidFill>
              </a:rPr>
              <a:t>practice</a:t>
            </a:r>
            <a:endParaRPr lang="en-US" sz="1800" b="1" dirty="0">
              <a:solidFill>
                <a:srgbClr val="FFFF00"/>
              </a:solidFill>
            </a:endParaRPr>
          </a:p>
          <a:p>
            <a:r>
              <a:rPr lang="en-US" sz="1800" b="1" dirty="0" smtClean="0">
                <a:solidFill>
                  <a:srgbClr val="FFFF00"/>
                </a:solidFill>
              </a:rPr>
              <a:t>Used </a:t>
            </a:r>
            <a:r>
              <a:rPr lang="en-US" sz="1800" b="1" dirty="0">
                <a:solidFill>
                  <a:srgbClr val="FFFF00"/>
                </a:solidFill>
              </a:rPr>
              <a:t>examples from peers with each </a:t>
            </a:r>
            <a:r>
              <a:rPr lang="en-US" sz="1800" b="1" dirty="0" smtClean="0">
                <a:solidFill>
                  <a:srgbClr val="FFFF00"/>
                </a:solidFill>
              </a:rPr>
              <a:t>try to get better</a:t>
            </a:r>
          </a:p>
          <a:p>
            <a:r>
              <a:rPr lang="en-US" sz="1800" b="1" dirty="0">
                <a:solidFill>
                  <a:srgbClr val="FFFF00"/>
                </a:solidFill>
              </a:rPr>
              <a:t>Received feedback from teachers with each try to get better</a:t>
            </a:r>
          </a:p>
          <a:p>
            <a:endParaRPr lang="en-US" sz="1800" b="1" dirty="0">
              <a:solidFill>
                <a:srgbClr val="FFFF00"/>
              </a:solidFill>
            </a:endParaRPr>
          </a:p>
          <a:p>
            <a:endParaRPr lang="en-US" sz="1800" b="1" dirty="0">
              <a:solidFill>
                <a:srgbClr val="C00000"/>
              </a:solidFill>
            </a:endParaRPr>
          </a:p>
        </p:txBody>
      </p:sp>
      <p:sp>
        <p:nvSpPr>
          <p:cNvPr id="2" name="Title 1"/>
          <p:cNvSpPr>
            <a:spLocks noGrp="1"/>
          </p:cNvSpPr>
          <p:nvPr>
            <p:ph type="title"/>
          </p:nvPr>
        </p:nvSpPr>
        <p:spPr>
          <a:xfrm>
            <a:off x="609600" y="274638"/>
            <a:ext cx="7924800" cy="86836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might you adapt this lesson to teaching social studies in your elementary classroom? </a:t>
            </a:r>
            <a:endPar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 Placeholder 6"/>
          <p:cNvSpPr>
            <a:spLocks noGrp="1"/>
          </p:cNvSpPr>
          <p:nvPr>
            <p:ph type="body" idx="1"/>
          </p:nvPr>
        </p:nvSpPr>
        <p:spPr>
          <a:xfrm>
            <a:off x="457200" y="1371601"/>
            <a:ext cx="4040188" cy="685800"/>
          </a:xfrm>
        </p:spPr>
        <p:txBody>
          <a:bodyPr>
            <a:normAutofit fontScale="77500" lnSpcReduction="20000"/>
          </a:bodyPr>
          <a:lstStyle/>
          <a:p>
            <a:pPr algn="ctr"/>
            <a:r>
              <a:rPr lang="en-US" sz="3600" b="1" dirty="0" smtClean="0">
                <a:solidFill>
                  <a:srgbClr val="FFC000"/>
                </a:solidFill>
              </a:rPr>
              <a:t>Learning something new</a:t>
            </a:r>
            <a:endParaRPr lang="en-US" sz="3600" b="1" dirty="0">
              <a:solidFill>
                <a:srgbClr val="FFC000"/>
              </a:solidFill>
            </a:endParaRPr>
          </a:p>
        </p:txBody>
      </p:sp>
      <p:sp>
        <p:nvSpPr>
          <p:cNvPr id="8" name="Text Placeholder 7"/>
          <p:cNvSpPr>
            <a:spLocks noGrp="1"/>
          </p:cNvSpPr>
          <p:nvPr>
            <p:ph type="body" sz="quarter" idx="3"/>
          </p:nvPr>
        </p:nvSpPr>
        <p:spPr>
          <a:xfrm>
            <a:off x="4645025" y="1371600"/>
            <a:ext cx="4346575" cy="762000"/>
          </a:xfrm>
        </p:spPr>
        <p:txBody>
          <a:bodyPr>
            <a:noAutofit/>
          </a:bodyPr>
          <a:lstStyle/>
          <a:p>
            <a:pPr algn="ctr"/>
            <a:endParaRPr lang="en-US" dirty="0" smtClean="0">
              <a:solidFill>
                <a:srgbClr val="FF0000"/>
              </a:solidFill>
            </a:endParaRPr>
          </a:p>
          <a:p>
            <a:pPr algn="ctr"/>
            <a:endParaRPr lang="en-US" sz="2400" b="1" dirty="0" smtClean="0">
              <a:solidFill>
                <a:srgbClr val="FFC000"/>
              </a:solidFill>
              <a:effectLst>
                <a:outerShdw blurRad="38100" dist="38100" dir="2700000" algn="tl">
                  <a:srgbClr val="000000">
                    <a:alpha val="43137"/>
                  </a:srgbClr>
                </a:outerShdw>
              </a:effectLst>
            </a:endParaRPr>
          </a:p>
          <a:p>
            <a:pPr algn="ctr"/>
            <a:endParaRPr lang="en-US" sz="2400" b="1" dirty="0">
              <a:solidFill>
                <a:srgbClr val="FFC000"/>
              </a:solidFill>
              <a:effectLst>
                <a:outerShdw blurRad="38100" dist="38100" dir="2700000" algn="tl">
                  <a:srgbClr val="000000">
                    <a:alpha val="43137"/>
                  </a:srgbClr>
                </a:outerShdw>
              </a:effectLst>
            </a:endParaRPr>
          </a:p>
          <a:p>
            <a:pPr algn="ctr"/>
            <a:r>
              <a:rPr lang="en-US" sz="2400" b="1" dirty="0" smtClean="0">
                <a:solidFill>
                  <a:srgbClr val="FFC000"/>
                </a:solidFill>
                <a:effectLst>
                  <a:outerShdw blurRad="38100" dist="38100" dir="2700000" algn="tl">
                    <a:srgbClr val="000000">
                      <a:alpha val="43137"/>
                    </a:srgbClr>
                  </a:outerShdw>
                </a:effectLst>
              </a:rPr>
              <a:t>Stretching social </a:t>
            </a:r>
            <a:r>
              <a:rPr lang="en-US" sz="2400" b="1" dirty="0">
                <a:solidFill>
                  <a:srgbClr val="FFC000"/>
                </a:solidFill>
                <a:effectLst>
                  <a:outerShdw blurRad="38100" dist="38100" dir="2700000" algn="tl">
                    <a:srgbClr val="000000">
                      <a:alpha val="43137"/>
                    </a:srgbClr>
                  </a:outerShdw>
                </a:effectLst>
              </a:rPr>
              <a:t>s</a:t>
            </a:r>
            <a:r>
              <a:rPr lang="en-US" sz="2400" b="1" dirty="0" smtClean="0">
                <a:solidFill>
                  <a:srgbClr val="FFC000"/>
                </a:solidFill>
                <a:effectLst>
                  <a:outerShdw blurRad="38100" dist="38100" dir="2700000" algn="tl">
                    <a:srgbClr val="000000">
                      <a:alpha val="43137"/>
                    </a:srgbClr>
                  </a:outerShdw>
                </a:effectLst>
              </a:rPr>
              <a:t>tudies pedagogy</a:t>
            </a:r>
            <a:endParaRPr lang="en-US" sz="24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15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down)">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09800" y="1600200"/>
            <a:ext cx="1219200" cy="533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85800" y="152400"/>
            <a:ext cx="7924800" cy="1143000"/>
          </a:xfrm>
        </p:spPr>
        <p:txBody>
          <a:bodyPr/>
          <a:lstStyle/>
          <a:p>
            <a:pPr algn="ctr"/>
            <a:r>
              <a:rPr lang="en-US" dirty="0" smtClean="0"/>
              <a:t>Social Studies: Questions and Answers </a:t>
            </a:r>
            <a:r>
              <a:rPr lang="en-US" dirty="0" smtClean="0">
                <a:solidFill>
                  <a:srgbClr val="FFC000"/>
                </a:solidFill>
              </a:rPr>
              <a:t>Aaronson  Model Activity</a:t>
            </a:r>
            <a:endParaRPr lang="en-US" dirty="0">
              <a:solidFill>
                <a:srgbClr val="FFC000"/>
              </a:solidFill>
            </a:endParaRPr>
          </a:p>
        </p:txBody>
      </p:sp>
      <p:sp>
        <p:nvSpPr>
          <p:cNvPr id="3" name="Content Placeholder 2"/>
          <p:cNvSpPr>
            <a:spLocks noGrp="1"/>
          </p:cNvSpPr>
          <p:nvPr>
            <p:ph sz="quarter" idx="13"/>
          </p:nvPr>
        </p:nvSpPr>
        <p:spPr>
          <a:ln/>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US" dirty="0" smtClean="0"/>
              <a:t>		1 2 3 4 5</a:t>
            </a:r>
          </a:p>
          <a:p>
            <a:pPr marL="0" indent="0">
              <a:buNone/>
            </a:pPr>
            <a:r>
              <a:rPr lang="en-US" dirty="0" smtClean="0"/>
              <a:t>		5 4 3 2 1</a:t>
            </a:r>
          </a:p>
          <a:p>
            <a:pPr marL="0" indent="0">
              <a:buNone/>
            </a:pPr>
            <a:endParaRPr lang="en-US" dirty="0"/>
          </a:p>
          <a:p>
            <a:pPr marL="0" indent="0">
              <a:buNone/>
            </a:pPr>
            <a:r>
              <a:rPr lang="en-US" dirty="0" smtClean="0"/>
              <a:t>		1 </a:t>
            </a:r>
            <a:r>
              <a:rPr lang="en-US" dirty="0"/>
              <a:t>2 3 4 5</a:t>
            </a:r>
          </a:p>
          <a:p>
            <a:pPr marL="0" indent="0">
              <a:buNone/>
            </a:pPr>
            <a:r>
              <a:rPr lang="en-US" dirty="0" smtClean="0"/>
              <a:t>		5 </a:t>
            </a:r>
            <a:r>
              <a:rPr lang="en-US" dirty="0"/>
              <a:t>4 3 2 </a:t>
            </a:r>
            <a:r>
              <a:rPr lang="en-US" dirty="0" smtClean="0"/>
              <a:t>1</a:t>
            </a:r>
          </a:p>
          <a:p>
            <a:pPr marL="0" indent="0">
              <a:buNone/>
            </a:pPr>
            <a:endParaRPr lang="en-US" dirty="0"/>
          </a:p>
          <a:p>
            <a:pPr marL="0" indent="0">
              <a:buNone/>
            </a:pPr>
            <a:r>
              <a:rPr lang="en-US" dirty="0" smtClean="0"/>
              <a:t>		1 </a:t>
            </a:r>
            <a:r>
              <a:rPr lang="en-US" dirty="0"/>
              <a:t>2 3 4 5</a:t>
            </a:r>
          </a:p>
          <a:p>
            <a:pPr marL="0" indent="0">
              <a:buNone/>
            </a:pPr>
            <a:r>
              <a:rPr lang="en-US" dirty="0" smtClean="0"/>
              <a:t>		5 </a:t>
            </a:r>
            <a:r>
              <a:rPr lang="en-US" dirty="0"/>
              <a:t>4 3 2 </a:t>
            </a:r>
            <a:r>
              <a:rPr lang="en-US" dirty="0" smtClean="0"/>
              <a:t>1</a:t>
            </a:r>
          </a:p>
          <a:p>
            <a:pPr marL="0" indent="0">
              <a:buNone/>
            </a:pPr>
            <a:endParaRPr lang="en-US" dirty="0"/>
          </a:p>
          <a:p>
            <a:pPr marL="0" indent="0">
              <a:buNone/>
            </a:pPr>
            <a:r>
              <a:rPr lang="en-US" dirty="0" smtClean="0"/>
              <a:t>		1 2 3 4 5</a:t>
            </a:r>
          </a:p>
          <a:p>
            <a:pPr marL="0" indent="0">
              <a:buNone/>
            </a:pPr>
            <a:r>
              <a:rPr lang="en-US" dirty="0"/>
              <a:t>	</a:t>
            </a:r>
            <a:r>
              <a:rPr lang="en-US" dirty="0" smtClean="0"/>
              <a:t>	5 4 3 2 1</a:t>
            </a:r>
          </a:p>
          <a:p>
            <a:pPr marL="0" indent="0">
              <a:buNone/>
            </a:pPr>
            <a:r>
              <a:rPr lang="en-US" dirty="0"/>
              <a:t> </a:t>
            </a:r>
          </a:p>
          <a:p>
            <a:pPr marL="0" indent="0">
              <a:buNone/>
            </a:pPr>
            <a:endParaRPr lang="en-US" dirty="0" smtClean="0"/>
          </a:p>
        </p:txBody>
      </p:sp>
      <p:sp>
        <p:nvSpPr>
          <p:cNvPr id="15" name="Rectangle 14"/>
          <p:cNvSpPr/>
          <p:nvPr/>
        </p:nvSpPr>
        <p:spPr>
          <a:xfrm>
            <a:off x="2286000" y="1600200"/>
            <a:ext cx="1143000" cy="6858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2514600"/>
            <a:ext cx="1143000" cy="6858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56757" y="3505200"/>
            <a:ext cx="1143000" cy="6858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V="1">
            <a:off x="2286000" y="4419600"/>
            <a:ext cx="1213757" cy="6858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449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rondeauprovincialpark.ca/wp-content/uploads/2011/08/Milky-Way.jpg"/>
          <p:cNvPicPr>
            <a:picLocks noGrp="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781800"/>
          </a:xfrm>
          <a:prstGeom prst="rect">
            <a:avLst/>
          </a:prstGeom>
          <a:noFill/>
          <a:ln>
            <a:noFill/>
          </a:ln>
        </p:spPr>
      </p:pic>
      <p:sp>
        <p:nvSpPr>
          <p:cNvPr id="14" name="Content Placeholder 13"/>
          <p:cNvSpPr>
            <a:spLocks noGrp="1"/>
          </p:cNvSpPr>
          <p:nvPr>
            <p:ph sz="quarter" idx="14"/>
          </p:nvPr>
        </p:nvSpPr>
        <p:spPr>
          <a:xfrm>
            <a:off x="152400" y="76200"/>
            <a:ext cx="8915400" cy="6553200"/>
          </a:xfrm>
        </p:spPr>
        <p:txBody>
          <a:bodyPr numCol="2">
            <a:noAutofit/>
          </a:bodyPr>
          <a:lstStyle/>
          <a:p>
            <a:pPr marL="0" indent="0">
              <a:buNone/>
            </a:pPr>
            <a:r>
              <a:rPr lang="en-US" sz="1400" b="1" dirty="0"/>
              <a:t>THE VOICE YOU HEAR WHEN YOU READ SILENTLY</a:t>
            </a:r>
          </a:p>
          <a:p>
            <a:pPr marL="0" indent="0">
              <a:buNone/>
            </a:pPr>
            <a:r>
              <a:rPr lang="en-US" sz="1400" b="1" dirty="0"/>
              <a:t>    is not silent, it is a speaking-</a:t>
            </a:r>
          </a:p>
          <a:p>
            <a:pPr marL="0" indent="0">
              <a:buNone/>
            </a:pPr>
            <a:r>
              <a:rPr lang="en-US" sz="1400" b="1" dirty="0"/>
              <a:t>    out-loud voice in your head:  it is spoken,</a:t>
            </a:r>
          </a:p>
          <a:p>
            <a:pPr marL="0" indent="0">
              <a:buNone/>
            </a:pPr>
            <a:r>
              <a:rPr lang="en-US" sz="1400" b="1" dirty="0"/>
              <a:t>    a voice is saying  it</a:t>
            </a:r>
          </a:p>
          <a:p>
            <a:pPr marL="0" indent="0">
              <a:buNone/>
            </a:pPr>
            <a:r>
              <a:rPr lang="en-US" sz="1400" b="1" dirty="0"/>
              <a:t>    as you read.  It's the writer's words,</a:t>
            </a:r>
          </a:p>
          <a:p>
            <a:pPr marL="0" indent="0">
              <a:buNone/>
            </a:pPr>
            <a:r>
              <a:rPr lang="en-US" sz="1400" b="1" dirty="0"/>
              <a:t>    of course, in a literary sense</a:t>
            </a:r>
          </a:p>
          <a:p>
            <a:pPr marL="0" indent="0">
              <a:buNone/>
            </a:pPr>
            <a:r>
              <a:rPr lang="en-US" sz="1400" b="1" dirty="0"/>
              <a:t>    his or her "voice" but  the sound</a:t>
            </a:r>
          </a:p>
          <a:p>
            <a:pPr marL="0" indent="0">
              <a:buNone/>
            </a:pPr>
            <a:r>
              <a:rPr lang="en-US" sz="1400" b="1" dirty="0"/>
              <a:t>    of that voice is the sound of *your* voice.</a:t>
            </a:r>
          </a:p>
          <a:p>
            <a:pPr marL="0" indent="0">
              <a:buNone/>
            </a:pPr>
            <a:r>
              <a:rPr lang="en-US" sz="1400" b="1" dirty="0"/>
              <a:t>    Not the sound your friends know</a:t>
            </a:r>
          </a:p>
          <a:p>
            <a:pPr marL="0" indent="0">
              <a:buNone/>
            </a:pPr>
            <a:r>
              <a:rPr lang="en-US" sz="1400" b="1" dirty="0"/>
              <a:t>    or the sound of a tape played back</a:t>
            </a:r>
          </a:p>
          <a:p>
            <a:pPr marL="0" indent="0">
              <a:buNone/>
            </a:pPr>
            <a:r>
              <a:rPr lang="en-US" sz="1400" b="1" dirty="0"/>
              <a:t>    but your voice</a:t>
            </a:r>
          </a:p>
          <a:p>
            <a:pPr marL="0" indent="0">
              <a:buNone/>
            </a:pPr>
            <a:r>
              <a:rPr lang="en-US" sz="1400" b="1" dirty="0"/>
              <a:t>    caught in the dark cathedral</a:t>
            </a:r>
          </a:p>
          <a:p>
            <a:pPr marL="0" indent="0">
              <a:buNone/>
            </a:pPr>
            <a:r>
              <a:rPr lang="en-US" sz="1400" b="1" dirty="0"/>
              <a:t>    of your skull, your voice heard</a:t>
            </a:r>
          </a:p>
          <a:p>
            <a:pPr marL="0" indent="0">
              <a:buNone/>
            </a:pPr>
            <a:r>
              <a:rPr lang="en-US" sz="1400" b="1" dirty="0"/>
              <a:t>    by an internal ear informed by internal abstracts</a:t>
            </a:r>
          </a:p>
          <a:p>
            <a:pPr marL="0" indent="0">
              <a:buNone/>
            </a:pPr>
            <a:r>
              <a:rPr lang="en-US" sz="1400" b="1" dirty="0"/>
              <a:t>    and what you know by feeling,</a:t>
            </a:r>
          </a:p>
          <a:p>
            <a:pPr marL="0" indent="0">
              <a:buNone/>
            </a:pPr>
            <a:r>
              <a:rPr lang="en-US" sz="1400" b="1" dirty="0"/>
              <a:t>    having felt.  It is your voice</a:t>
            </a:r>
          </a:p>
          <a:p>
            <a:pPr marL="0" indent="0">
              <a:buNone/>
            </a:pPr>
            <a:r>
              <a:rPr lang="en-US" sz="1400" b="1" dirty="0"/>
              <a:t>    saying, for example, the word "barn"</a:t>
            </a:r>
          </a:p>
          <a:p>
            <a:pPr marL="0" indent="0">
              <a:buNone/>
            </a:pPr>
            <a:r>
              <a:rPr lang="en-US" sz="1400" b="1" dirty="0"/>
              <a:t>    that the writer wrote</a:t>
            </a:r>
          </a:p>
          <a:p>
            <a:pPr marL="0" indent="0">
              <a:buNone/>
            </a:pPr>
            <a:r>
              <a:rPr lang="en-US" sz="1400" b="1" dirty="0"/>
              <a:t>    but the "barn" you say</a:t>
            </a:r>
          </a:p>
          <a:p>
            <a:pPr marL="0" indent="0">
              <a:buNone/>
            </a:pPr>
            <a:r>
              <a:rPr lang="en-US" sz="1400" b="1" dirty="0"/>
              <a:t>    is a barn you know or knew.  The voice</a:t>
            </a:r>
          </a:p>
          <a:p>
            <a:pPr marL="0" indent="0">
              <a:buNone/>
            </a:pPr>
            <a:r>
              <a:rPr lang="en-US" sz="1400" b="1" dirty="0"/>
              <a:t>    in your head, speaking as you read,</a:t>
            </a:r>
          </a:p>
          <a:p>
            <a:pPr marL="0" indent="0">
              <a:buNone/>
            </a:pPr>
            <a:r>
              <a:rPr lang="en-US" sz="1400" b="1" dirty="0"/>
              <a:t>    never says anything neutrally- some people</a:t>
            </a:r>
          </a:p>
          <a:p>
            <a:pPr marL="0" indent="0">
              <a:buNone/>
            </a:pPr>
            <a:r>
              <a:rPr lang="en-US" sz="1400" b="1" dirty="0"/>
              <a:t>    hated the barn they knew,</a:t>
            </a:r>
          </a:p>
          <a:p>
            <a:pPr marL="0" indent="0">
              <a:buNone/>
            </a:pPr>
            <a:r>
              <a:rPr lang="en-US" sz="1400" b="1" dirty="0"/>
              <a:t>    some people love the barn they know</a:t>
            </a:r>
          </a:p>
          <a:p>
            <a:pPr marL="0" indent="0">
              <a:buNone/>
            </a:pPr>
            <a:r>
              <a:rPr lang="en-US" sz="1400" b="1" dirty="0"/>
              <a:t>    so you hear the word loaded</a:t>
            </a:r>
          </a:p>
          <a:p>
            <a:pPr marL="0" indent="0">
              <a:buNone/>
            </a:pPr>
            <a:r>
              <a:rPr lang="en-US" sz="1400" b="1" dirty="0"/>
              <a:t>    and a sensory constellation</a:t>
            </a:r>
          </a:p>
          <a:p>
            <a:pPr marL="0" indent="0">
              <a:buNone/>
            </a:pPr>
            <a:r>
              <a:rPr lang="en-US" sz="1400" b="1" dirty="0"/>
              <a:t>    is lit:  horse-gnawed stalls,</a:t>
            </a:r>
          </a:p>
          <a:p>
            <a:pPr marL="0" indent="0">
              <a:buNone/>
            </a:pPr>
            <a:r>
              <a:rPr lang="en-US" sz="1400" b="1" dirty="0"/>
              <a:t>    hayloft, black heat tape wrapping</a:t>
            </a:r>
          </a:p>
          <a:p>
            <a:pPr marL="0" indent="0">
              <a:buNone/>
            </a:pPr>
            <a:r>
              <a:rPr lang="en-US" sz="1400" b="1" dirty="0"/>
              <a:t>    a water pipe, a slippery</a:t>
            </a:r>
          </a:p>
          <a:p>
            <a:pPr marL="0" indent="0">
              <a:buNone/>
            </a:pPr>
            <a:r>
              <a:rPr lang="en-US" sz="1400" b="1" dirty="0"/>
              <a:t>    spilled *chirr* of oats from a split sack,</a:t>
            </a:r>
          </a:p>
          <a:p>
            <a:pPr marL="0" indent="0">
              <a:buNone/>
            </a:pPr>
            <a:r>
              <a:rPr lang="en-US" sz="1400" b="1" dirty="0"/>
              <a:t>    the bony, filthy haunches of cows...</a:t>
            </a:r>
          </a:p>
          <a:p>
            <a:pPr marL="0" indent="0">
              <a:buNone/>
            </a:pPr>
            <a:r>
              <a:rPr lang="en-US" sz="1400" b="1" dirty="0"/>
              <a:t>    And "barn" is only a noun- no verb</a:t>
            </a:r>
          </a:p>
          <a:p>
            <a:pPr marL="0" indent="0">
              <a:buNone/>
            </a:pPr>
            <a:r>
              <a:rPr lang="en-US" sz="1400" b="1" dirty="0"/>
              <a:t>    or subject has entered into the sentence yet!</a:t>
            </a:r>
          </a:p>
          <a:p>
            <a:pPr marL="0" indent="0">
              <a:buNone/>
            </a:pPr>
            <a:r>
              <a:rPr lang="en-US" sz="1400" b="1" dirty="0"/>
              <a:t>    the voice you hear when you read to yourself </a:t>
            </a:r>
          </a:p>
          <a:p>
            <a:pPr marL="0" indent="0">
              <a:buNone/>
            </a:pPr>
            <a:r>
              <a:rPr lang="en-US" sz="1400" b="1" dirty="0"/>
              <a:t>    is the clearest voice:  you speak it</a:t>
            </a:r>
          </a:p>
          <a:p>
            <a:pPr marL="0" indent="0">
              <a:buNone/>
            </a:pPr>
            <a:r>
              <a:rPr lang="en-US" sz="1400" b="1" dirty="0"/>
              <a:t>    speaking to you</a:t>
            </a:r>
            <a:r>
              <a:rPr lang="en-US" sz="1400" b="1" dirty="0" smtClean="0"/>
              <a:t>.</a:t>
            </a:r>
          </a:p>
          <a:p>
            <a:pPr marL="0" indent="0">
              <a:buNone/>
            </a:pPr>
            <a:r>
              <a:rPr lang="en-US" sz="1400" b="1" dirty="0" smtClean="0"/>
              <a:t>-              -----Thomas Lux, The New Yorker, July 14, 1997</a:t>
            </a:r>
            <a:endParaRPr lang="en-US" sz="1400" b="1" dirty="0"/>
          </a:p>
          <a:p>
            <a:pPr marL="0" indent="0">
              <a:buNone/>
            </a:pPr>
            <a:endParaRPr lang="en-US" sz="1400" b="1" dirty="0"/>
          </a:p>
        </p:txBody>
      </p:sp>
    </p:spTree>
    <p:extLst>
      <p:ext uri="{BB962C8B-B14F-4D97-AF65-F5344CB8AC3E}">
        <p14:creationId xmlns:p14="http://schemas.microsoft.com/office/powerpoint/2010/main" val="2431261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2468562"/>
          </a:xfrm>
        </p:spPr>
        <p:txBody>
          <a:bodyPr/>
          <a:lstStyle/>
          <a:p>
            <a:pPr algn="ctr"/>
            <a:r>
              <a:rPr lang="en-US" sz="3200" i="1" dirty="0" smtClean="0">
                <a:solidFill>
                  <a:srgbClr val="FFC000"/>
                </a:solidFill>
              </a:rPr>
              <a:t/>
            </a:r>
            <a:br>
              <a:rPr lang="en-US" sz="3200" i="1" dirty="0" smtClean="0">
                <a:solidFill>
                  <a:srgbClr val="FFC000"/>
                </a:solidFill>
              </a:rPr>
            </a:br>
            <a:r>
              <a:rPr lang="en-US" sz="3200" i="1" dirty="0">
                <a:solidFill>
                  <a:srgbClr val="FFC000"/>
                </a:solidFill>
              </a:rPr>
              <a:t/>
            </a:r>
            <a:br>
              <a:rPr lang="en-US" sz="3200" i="1" dirty="0">
                <a:solidFill>
                  <a:srgbClr val="FFC000"/>
                </a:solidFill>
              </a:rPr>
            </a:br>
            <a:r>
              <a:rPr lang="en-US" sz="3200" i="1" dirty="0" smtClean="0">
                <a:solidFill>
                  <a:srgbClr val="FFC000"/>
                </a:solidFill>
              </a:rPr>
              <a:t/>
            </a:r>
            <a:br>
              <a:rPr lang="en-US" sz="3200" i="1" dirty="0" smtClean="0">
                <a:solidFill>
                  <a:srgbClr val="FFC000"/>
                </a:solidFill>
              </a:rPr>
            </a:br>
            <a:r>
              <a:rPr lang="en-US" sz="3200" i="1" dirty="0">
                <a:solidFill>
                  <a:srgbClr val="FFC000"/>
                </a:solidFill>
              </a:rPr>
              <a:t/>
            </a:r>
            <a:br>
              <a:rPr lang="en-US" sz="3200" i="1" dirty="0">
                <a:solidFill>
                  <a:srgbClr val="FFC000"/>
                </a:solidFill>
              </a:rPr>
            </a:br>
            <a:r>
              <a:rPr lang="en-US" sz="3200" i="1" dirty="0" smtClean="0">
                <a:solidFill>
                  <a:srgbClr val="FFC000"/>
                </a:solidFill>
              </a:rPr>
              <a:t/>
            </a:r>
            <a:br>
              <a:rPr lang="en-US" sz="3200" i="1" dirty="0" smtClean="0">
                <a:solidFill>
                  <a:srgbClr val="FFC000"/>
                </a:solidFill>
              </a:rPr>
            </a:br>
            <a:r>
              <a:rPr lang="en-US" sz="3200" i="1" dirty="0" smtClean="0">
                <a:solidFill>
                  <a:srgbClr val="FFC000"/>
                </a:solidFill>
              </a:rPr>
              <a:t>Defining </a:t>
            </a:r>
            <a:r>
              <a:rPr lang="en-US" sz="3200" i="1" dirty="0">
                <a:solidFill>
                  <a:srgbClr val="FFC000"/>
                </a:solidFill>
              </a:rPr>
              <a:t>Arts Integration: </a:t>
            </a:r>
            <a:r>
              <a:rPr lang="en-US" sz="3200" i="1" dirty="0" smtClean="0">
                <a:solidFill>
                  <a:srgbClr val="FFC000"/>
                </a:solidFill>
              </a:rPr>
              <a:t/>
            </a:r>
            <a:br>
              <a:rPr lang="en-US" sz="3200" i="1" dirty="0" smtClean="0">
                <a:solidFill>
                  <a:srgbClr val="FFC000"/>
                </a:solidFill>
              </a:rPr>
            </a:br>
            <a:r>
              <a:rPr lang="en-US" sz="3200" i="1" dirty="0" smtClean="0">
                <a:solidFill>
                  <a:srgbClr val="FFC000"/>
                </a:solidFill>
              </a:rPr>
              <a:t>Reading </a:t>
            </a:r>
            <a:r>
              <a:rPr lang="en-US" sz="3200" i="1" dirty="0">
                <a:solidFill>
                  <a:srgbClr val="FFC000"/>
                </a:solidFill>
              </a:rPr>
              <a:t>Portraits as </a:t>
            </a:r>
            <a:r>
              <a:rPr lang="en-US" sz="3200" i="1" dirty="0" smtClean="0">
                <a:solidFill>
                  <a:srgbClr val="FFC000"/>
                </a:solidFill>
              </a:rPr>
              <a:t>Biography</a:t>
            </a:r>
            <a:r>
              <a:rPr lang="en-US" sz="2800" i="1" dirty="0">
                <a:solidFill>
                  <a:srgbClr val="FFC000"/>
                </a:solidFill>
              </a:rPr>
              <a:t/>
            </a:r>
            <a:br>
              <a:rPr lang="en-US" sz="2800" i="1" dirty="0">
                <a:solidFill>
                  <a:srgbClr val="FFC000"/>
                </a:solidFill>
              </a:rPr>
            </a:br>
            <a:r>
              <a:rPr lang="en-US" sz="2000" dirty="0"/>
              <a:t>Tom Tobias, Arts Education </a:t>
            </a:r>
            <a:r>
              <a:rPr lang="en-US" sz="2000" dirty="0" smtClean="0"/>
              <a:t>Director, DESE</a:t>
            </a:r>
            <a:endParaRPr lang="en-US" sz="2000" dirty="0"/>
          </a:p>
        </p:txBody>
      </p:sp>
    </p:spTree>
    <p:extLst>
      <p:ext uri="{BB962C8B-B14F-4D97-AF65-F5344CB8AC3E}">
        <p14:creationId xmlns:p14="http://schemas.microsoft.com/office/powerpoint/2010/main" val="3388346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2057400"/>
          </a:xfrm>
        </p:spPr>
        <p:txBody>
          <a:bodyPr/>
          <a:lstStyle/>
          <a:p>
            <a:pPr algn="ct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3200" i="1" dirty="0" smtClean="0">
                <a:solidFill>
                  <a:srgbClr val="FFC000"/>
                </a:solidFill>
              </a:rPr>
              <a:t>Using </a:t>
            </a:r>
            <a:r>
              <a:rPr lang="en-US" sz="3200" i="1" dirty="0">
                <a:solidFill>
                  <a:srgbClr val="FFC000"/>
                </a:solidFill>
              </a:rPr>
              <a:t>Literacy Strategies </a:t>
            </a:r>
            <a:r>
              <a:rPr lang="en-US" sz="3200" i="1" dirty="0" smtClean="0">
                <a:solidFill>
                  <a:srgbClr val="FFC000"/>
                </a:solidFill>
              </a:rPr>
              <a:t>in</a:t>
            </a:r>
            <a:br>
              <a:rPr lang="en-US" sz="3200" i="1" dirty="0" smtClean="0">
                <a:solidFill>
                  <a:srgbClr val="FFC000"/>
                </a:solidFill>
              </a:rPr>
            </a:br>
            <a:r>
              <a:rPr lang="en-US" sz="3200" i="1" dirty="0" smtClean="0">
                <a:solidFill>
                  <a:srgbClr val="FFC000"/>
                </a:solidFill>
              </a:rPr>
              <a:t> </a:t>
            </a:r>
            <a:r>
              <a:rPr lang="en-US" sz="3200" i="1" dirty="0">
                <a:solidFill>
                  <a:srgbClr val="FFC000"/>
                </a:solidFill>
              </a:rPr>
              <a:t>Social </a:t>
            </a:r>
            <a:r>
              <a:rPr lang="en-US" sz="3200" i="1" dirty="0" smtClean="0">
                <a:solidFill>
                  <a:srgbClr val="FFC000"/>
                </a:solidFill>
              </a:rPr>
              <a:t>Studies</a:t>
            </a:r>
            <a:r>
              <a:rPr lang="en-US" sz="2400" i="1" dirty="0" smtClean="0">
                <a:solidFill>
                  <a:srgbClr val="FFC000"/>
                </a:solidFill>
              </a:rPr>
              <a:t/>
            </a:r>
            <a:br>
              <a:rPr lang="en-US" sz="2400" i="1" dirty="0" smtClean="0">
                <a:solidFill>
                  <a:srgbClr val="FFC000"/>
                </a:solidFill>
              </a:rPr>
            </a:br>
            <a:r>
              <a:rPr lang="en-US" sz="2000" b="1" dirty="0" smtClean="0"/>
              <a:t>Debbie </a:t>
            </a:r>
            <a:r>
              <a:rPr lang="en-US" sz="2000" b="1" dirty="0"/>
              <a:t>Jameson</a:t>
            </a:r>
            <a:r>
              <a:rPr lang="en-US" sz="2000" dirty="0"/>
              <a:t>, </a:t>
            </a:r>
            <a:r>
              <a:rPr lang="en-US" sz="1800" dirty="0" smtClean="0"/>
              <a:t>DESE ELA Director</a:t>
            </a:r>
            <a:br>
              <a:rPr lang="en-US" sz="1800" dirty="0" smtClean="0"/>
            </a:br>
            <a:r>
              <a:rPr lang="en-US" sz="2000" dirty="0" smtClean="0"/>
              <a:t/>
            </a:r>
            <a:br>
              <a:rPr lang="en-US" sz="2000" dirty="0" smtClean="0"/>
            </a:br>
            <a:r>
              <a:rPr lang="en-US" sz="2000" b="1" dirty="0" smtClean="0"/>
              <a:t>Lisa Scroggs</a:t>
            </a:r>
            <a:r>
              <a:rPr lang="en-US" sz="2000" dirty="0" smtClean="0"/>
              <a:t>, </a:t>
            </a:r>
            <a:r>
              <a:rPr lang="en-US" sz="1800" dirty="0" smtClean="0"/>
              <a:t>DESE ELA  Assistant Director</a:t>
            </a:r>
            <a:r>
              <a:rPr lang="en-US" sz="1800" dirty="0"/>
              <a:t/>
            </a:r>
            <a:br>
              <a:rPr lang="en-US" sz="1800" dirty="0"/>
            </a:br>
            <a:endParaRPr lang="en-US" sz="1800" dirty="0"/>
          </a:p>
        </p:txBody>
      </p:sp>
    </p:spTree>
    <p:extLst>
      <p:ext uri="{BB962C8B-B14F-4D97-AF65-F5344CB8AC3E}">
        <p14:creationId xmlns:p14="http://schemas.microsoft.com/office/powerpoint/2010/main" val="16990476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Lunch</a:t>
            </a:r>
            <a:endParaRPr lang="en-US" dirty="0"/>
          </a:p>
        </p:txBody>
      </p:sp>
      <p:sp>
        <p:nvSpPr>
          <p:cNvPr id="3" name="Content Placeholder 2"/>
          <p:cNvSpPr>
            <a:spLocks noGrp="1"/>
          </p:cNvSpPr>
          <p:nvPr>
            <p:ph sz="quarter" idx="13"/>
          </p:nvPr>
        </p:nvSpPr>
        <p:spPr/>
        <p:txBody>
          <a:bodyPr/>
          <a:lstStyle/>
          <a:p>
            <a:r>
              <a:rPr lang="en-US" dirty="0" smtClean="0"/>
              <a:t>Finish Aaronson report outs</a:t>
            </a:r>
          </a:p>
          <a:p>
            <a:r>
              <a:rPr lang="en-US" dirty="0" smtClean="0"/>
              <a:t>Talk with someone you did not know until today, about how you might use Giraffe and Elephant or Aaronson model in your classroom.</a:t>
            </a:r>
            <a:endParaRPr lang="en-US" dirty="0"/>
          </a:p>
        </p:txBody>
      </p:sp>
    </p:spTree>
    <p:extLst>
      <p:ext uri="{BB962C8B-B14F-4D97-AF65-F5344CB8AC3E}">
        <p14:creationId xmlns:p14="http://schemas.microsoft.com/office/powerpoint/2010/main" val="2455029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Agenda for today: </a:t>
            </a:r>
            <a:endParaRPr lang="en-US" dirty="0"/>
          </a:p>
        </p:txBody>
      </p:sp>
      <p:sp>
        <p:nvSpPr>
          <p:cNvPr id="3" name="Content Placeholder 2"/>
          <p:cNvSpPr>
            <a:spLocks noGrp="1"/>
          </p:cNvSpPr>
          <p:nvPr>
            <p:ph sz="quarter" idx="13"/>
          </p:nvPr>
        </p:nvSpPr>
        <p:spPr>
          <a:xfrm>
            <a:off x="609600" y="1600200"/>
            <a:ext cx="7924800" cy="4876800"/>
          </a:xfrm>
        </p:spPr>
        <p:txBody>
          <a:bodyPr>
            <a:normAutofit lnSpcReduction="10000"/>
          </a:bodyPr>
          <a:lstStyle/>
          <a:p>
            <a:r>
              <a:rPr lang="en-US" sz="2400" dirty="0"/>
              <a:t>Introductions</a:t>
            </a:r>
          </a:p>
          <a:p>
            <a:r>
              <a:rPr lang="en-US" sz="2400" dirty="0" smtClean="0"/>
              <a:t>In the beginning….. and now</a:t>
            </a:r>
            <a:endParaRPr lang="en-US" sz="2400" dirty="0"/>
          </a:p>
          <a:p>
            <a:r>
              <a:rPr lang="en-US" sz="2400" dirty="0" smtClean="0"/>
              <a:t>Support and Curricular Resources</a:t>
            </a:r>
          </a:p>
          <a:p>
            <a:r>
              <a:rPr lang="en-US" sz="2400" dirty="0"/>
              <a:t>Brief </a:t>
            </a:r>
            <a:r>
              <a:rPr lang="en-US" sz="2400" dirty="0" smtClean="0"/>
              <a:t>Break</a:t>
            </a:r>
            <a:endParaRPr lang="en-US" sz="2400" dirty="0"/>
          </a:p>
          <a:p>
            <a:r>
              <a:rPr lang="en-US" sz="2400" dirty="0" smtClean="0"/>
              <a:t>Dyslexia resources</a:t>
            </a:r>
          </a:p>
          <a:p>
            <a:r>
              <a:rPr lang="en-US" sz="2400" dirty="0" smtClean="0"/>
              <a:t>Grade level close reading </a:t>
            </a:r>
          </a:p>
          <a:p>
            <a:r>
              <a:rPr lang="en-US" sz="2400" dirty="0" smtClean="0"/>
              <a:t>Working Lunch</a:t>
            </a:r>
            <a:endParaRPr lang="en-US" sz="2400" dirty="0"/>
          </a:p>
          <a:p>
            <a:r>
              <a:rPr lang="en-US" sz="2400" dirty="0" smtClean="0"/>
              <a:t>K-5 Analysis</a:t>
            </a:r>
            <a:endParaRPr lang="en-US" sz="2400" dirty="0"/>
          </a:p>
          <a:p>
            <a:r>
              <a:rPr lang="en-US" sz="2400" dirty="0"/>
              <a:t>Assessment schedule update</a:t>
            </a:r>
          </a:p>
          <a:p>
            <a:r>
              <a:rPr lang="en-US" sz="2400" dirty="0"/>
              <a:t>Preview tomorrow</a:t>
            </a:r>
          </a:p>
          <a:p>
            <a:endParaRPr lang="en-US" dirty="0"/>
          </a:p>
        </p:txBody>
      </p:sp>
    </p:spTree>
    <p:extLst>
      <p:ext uri="{BB962C8B-B14F-4D97-AF65-F5344CB8AC3E}">
        <p14:creationId xmlns:p14="http://schemas.microsoft.com/office/powerpoint/2010/main" val="1288445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cdn.history.com/sites/2/2014/02/two-dust-bowl-refugees.jpg"/>
          <p:cNvPicPr>
            <a:picLocks noGrp="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609600" y="1371600"/>
            <a:ext cx="4495800" cy="4648200"/>
          </a:xfrm>
          <a:prstGeom prst="rect">
            <a:avLst/>
          </a:prstGeom>
          <a:noFill/>
          <a:ln>
            <a:noFill/>
          </a:ln>
        </p:spPr>
      </p:pic>
      <p:sp>
        <p:nvSpPr>
          <p:cNvPr id="8" name="Content Placeholder 7"/>
          <p:cNvSpPr>
            <a:spLocks noGrp="1"/>
          </p:cNvSpPr>
          <p:nvPr>
            <p:ph sz="quarter" idx="14"/>
          </p:nvPr>
        </p:nvSpPr>
        <p:spPr>
          <a:xfrm>
            <a:off x="5486400" y="228600"/>
            <a:ext cx="3048000" cy="6477000"/>
          </a:xfrm>
        </p:spPr>
        <p:txBody>
          <a:bodyPr>
            <a:normAutofit/>
          </a:bodyPr>
          <a:lstStyle/>
          <a:p>
            <a:r>
              <a:rPr lang="en-US" sz="2400" dirty="0"/>
              <a:t>Describe who you see in this picture.</a:t>
            </a:r>
          </a:p>
          <a:p>
            <a:r>
              <a:rPr lang="en-US" sz="2400" dirty="0"/>
              <a:t>Describe the objects in the picture.</a:t>
            </a:r>
          </a:p>
          <a:p>
            <a:r>
              <a:rPr lang="en-US" sz="2400" dirty="0"/>
              <a:t>Describe the setting of the picture</a:t>
            </a:r>
          </a:p>
          <a:p>
            <a:r>
              <a:rPr lang="en-US" sz="2400" dirty="0" smtClean="0"/>
              <a:t>What clarifying (little) </a:t>
            </a:r>
            <a:r>
              <a:rPr lang="en-US" sz="2400" dirty="0"/>
              <a:t>and </a:t>
            </a:r>
            <a:r>
              <a:rPr lang="en-US" sz="2400" dirty="0" smtClean="0"/>
              <a:t>compelling (big) </a:t>
            </a:r>
            <a:r>
              <a:rPr lang="en-US" sz="2400" dirty="0"/>
              <a:t>questions do you have about this picture?</a:t>
            </a:r>
          </a:p>
          <a:p>
            <a:r>
              <a:rPr lang="en-US" sz="2400" dirty="0"/>
              <a:t>How would you investigate answers to those questions? </a:t>
            </a:r>
            <a:endParaRPr lang="en-US" sz="2400" dirty="0" smtClean="0"/>
          </a:p>
          <a:p>
            <a:endParaRPr lang="en-US" sz="2400" dirty="0"/>
          </a:p>
          <a:p>
            <a:endParaRPr lang="en-US" dirty="0"/>
          </a:p>
        </p:txBody>
      </p:sp>
      <p:sp>
        <p:nvSpPr>
          <p:cNvPr id="5" name="Title 4"/>
          <p:cNvSpPr>
            <a:spLocks noGrp="1"/>
          </p:cNvSpPr>
          <p:nvPr>
            <p:ph type="title"/>
          </p:nvPr>
        </p:nvSpPr>
        <p:spPr>
          <a:xfrm>
            <a:off x="609600" y="274638"/>
            <a:ext cx="4343400" cy="639762"/>
          </a:xfrm>
        </p:spPr>
        <p:txBody>
          <a:bodyPr/>
          <a:lstStyle/>
          <a:p>
            <a:r>
              <a:rPr lang="en-US" dirty="0" smtClean="0"/>
              <a:t>Teaching with images:</a:t>
            </a:r>
            <a:endParaRPr lang="en-US" dirty="0"/>
          </a:p>
        </p:txBody>
      </p:sp>
    </p:spTree>
    <p:extLst>
      <p:ext uri="{BB962C8B-B14F-4D97-AF65-F5344CB8AC3E}">
        <p14:creationId xmlns:p14="http://schemas.microsoft.com/office/powerpoint/2010/main" val="11286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Dust Bowl Images</a:t>
            </a:r>
            <a:endParaRPr lang="en-US" dirty="0"/>
          </a:p>
        </p:txBody>
      </p:sp>
      <p:sp>
        <p:nvSpPr>
          <p:cNvPr id="3" name="Content Placeholder 2"/>
          <p:cNvSpPr>
            <a:spLocks noGrp="1"/>
          </p:cNvSpPr>
          <p:nvPr>
            <p:ph sz="quarter" idx="13"/>
          </p:nvPr>
        </p:nvSpPr>
        <p:spPr/>
        <p:txBody>
          <a:bodyPr/>
          <a:lstStyle/>
          <a:p>
            <a:r>
              <a:rPr lang="en-US" dirty="0" smtClean="0"/>
              <a:t>Describe who you see in this picture.</a:t>
            </a:r>
          </a:p>
          <a:p>
            <a:r>
              <a:rPr lang="en-US" dirty="0" smtClean="0"/>
              <a:t>Describe the objects in the picture.</a:t>
            </a:r>
          </a:p>
          <a:p>
            <a:r>
              <a:rPr lang="en-US" dirty="0" smtClean="0"/>
              <a:t>Describe the setting of the picture</a:t>
            </a:r>
          </a:p>
          <a:p>
            <a:r>
              <a:rPr lang="en-US" dirty="0" smtClean="0"/>
              <a:t>What clarifying (little) </a:t>
            </a:r>
            <a:r>
              <a:rPr lang="en-US" dirty="0"/>
              <a:t>and </a:t>
            </a:r>
            <a:r>
              <a:rPr lang="en-US" dirty="0" smtClean="0"/>
              <a:t>compelling (big) </a:t>
            </a:r>
            <a:r>
              <a:rPr lang="en-US" dirty="0"/>
              <a:t>questions do you have about this picture?</a:t>
            </a:r>
          </a:p>
          <a:p>
            <a:r>
              <a:rPr lang="en-US" dirty="0"/>
              <a:t>How would you investigate answers to those questions? </a:t>
            </a:r>
            <a:endParaRPr lang="en-US" dirty="0" smtClean="0"/>
          </a:p>
          <a:p>
            <a:pPr marL="0" indent="0">
              <a:buNone/>
            </a:pPr>
            <a:endParaRPr lang="en-US" dirty="0"/>
          </a:p>
          <a:p>
            <a:pPr marL="0" indent="0">
              <a:buNone/>
            </a:pPr>
            <a:endParaRPr lang="en-US" dirty="0" smtClean="0"/>
          </a:p>
          <a:p>
            <a:r>
              <a:rPr lang="en-US" dirty="0"/>
              <a:t>What commonalities exist among these images?</a:t>
            </a:r>
          </a:p>
          <a:p>
            <a:r>
              <a:rPr lang="en-US" dirty="0"/>
              <a:t>What unique elements do you see? </a:t>
            </a:r>
          </a:p>
          <a:p>
            <a:endParaRPr lang="en-US" dirty="0"/>
          </a:p>
          <a:p>
            <a:endParaRPr lang="en-US" dirty="0" smtClean="0"/>
          </a:p>
        </p:txBody>
      </p:sp>
    </p:spTree>
    <p:extLst>
      <p:ext uri="{BB962C8B-B14F-4D97-AF65-F5344CB8AC3E}">
        <p14:creationId xmlns:p14="http://schemas.microsoft.com/office/powerpoint/2010/main" val="4233827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english.glendale.cc.ca.us/unicorn2.gif"/>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228600" y="1066800"/>
            <a:ext cx="3276600" cy="3276600"/>
          </a:xfrm>
          <a:prstGeom prst="rect">
            <a:avLst/>
          </a:prstGeom>
          <a:noFill/>
          <a:ln>
            <a:noFill/>
          </a:ln>
        </p:spPr>
      </p:pic>
      <p:sp>
        <p:nvSpPr>
          <p:cNvPr id="3" name="Content Placeholder 2"/>
          <p:cNvSpPr>
            <a:spLocks noGrp="1"/>
          </p:cNvSpPr>
          <p:nvPr>
            <p:ph sz="quarter" idx="13"/>
          </p:nvPr>
        </p:nvSpPr>
        <p:spPr>
          <a:xfrm>
            <a:off x="3657600" y="228600"/>
            <a:ext cx="5410200" cy="6400800"/>
          </a:xfrm>
        </p:spPr>
        <p:txBody>
          <a:bodyPr>
            <a:noAutofit/>
          </a:bodyPr>
          <a:lstStyle/>
          <a:p>
            <a:pPr marL="0" indent="0">
              <a:buNone/>
            </a:pPr>
            <a:r>
              <a:rPr lang="en-US" sz="1200" dirty="0" smtClean="0"/>
              <a:t>"</a:t>
            </a:r>
            <a:r>
              <a:rPr lang="en-US" sz="1200" dirty="0"/>
              <a:t>The unicorn is a mythical beast," she said, and turned her back on him. The man walked slowly downstairs and out into the garden. The unicorn was still there; now he was browsing among the tulips. "Here, unicorn," said the man, and he pulled up a lily and gave it to him. The unicorn ate it gravely. With a high heart, because there was a unicorn in his garden, the man went upstairs and roused his wife again. "The unicorn," he said</a:t>
            </a:r>
            <a:r>
              <a:rPr lang="en-US" sz="1200" dirty="0" smtClean="0"/>
              <a:t>, "</a:t>
            </a:r>
            <a:r>
              <a:rPr lang="en-US" sz="1200" dirty="0"/>
              <a:t>ate a lily." His wife sat up in bed and looked at him coldly. "You are a booby," she said, "and I am going to have you put in the booby-hatch."</a:t>
            </a:r>
          </a:p>
          <a:p>
            <a:pPr marL="0" indent="0">
              <a:buNone/>
            </a:pPr>
            <a:r>
              <a:rPr lang="en-US" sz="1200" dirty="0"/>
              <a:t>The man, who had never liked the words "booby" and "booby-hatch," and who liked them even less on a shining morning when there was a unicorn in the garden, thought for a moment. "We'll see about that," he said. He walked over to the door. "He has a golden horn in the middle of his forehead," he told her. Then he went back to the garden to watch the unicorn; but the unicorn had gone away. The man sat down among the roses and went to sleep.</a:t>
            </a:r>
          </a:p>
          <a:p>
            <a:pPr marL="0" indent="0">
              <a:buNone/>
            </a:pPr>
            <a:r>
              <a:rPr lang="en-US" sz="1200" dirty="0"/>
              <a:t>As soon as the husband had gone out of the house, the wife got up and dressed as fast as she could. She was very excited and there was a gloat in her eye. She telephoned the police and she telephoned a psychiatrist; she told them to hurry to her house and bring a strait-jacket. When the police and the psychiatrist arrived they sat down in chairs and looked at her, with great interest.</a:t>
            </a:r>
          </a:p>
          <a:p>
            <a:pPr marL="0" indent="0">
              <a:buNone/>
            </a:pPr>
            <a:r>
              <a:rPr lang="en-US" sz="1200" dirty="0"/>
              <a:t>"My husband," she said, "saw a unicorn this morning." The police looked at the psychiatrist and the psychiatrist looked at the police. "He told me it ate a </a:t>
            </a:r>
            <a:r>
              <a:rPr lang="en-US" sz="1200" dirty="0" err="1"/>
              <a:t>lilly</a:t>
            </a:r>
            <a:r>
              <a:rPr lang="en-US" sz="1200" dirty="0"/>
              <a:t>," she said. The psychiatrist looked at the police and the police looked at the psychiatrist. "He told me it had a golden horn in the middle of its forehead," she said. At a solemn signal from the psychiatrist, the police leaped from their chairs and seized the wife. They had a hard time subduing her, for she put up a terrific struggle, but they finally subdued her. Just as they got her into the strait-jacket, the husband came back into the house.</a:t>
            </a:r>
          </a:p>
          <a:p>
            <a:pPr marL="0" indent="0">
              <a:buNone/>
            </a:pPr>
            <a:r>
              <a:rPr lang="en-US" sz="1200" dirty="0"/>
              <a:t>"Did you tell your wife you saw a unicorn?" asked the police. "Of course not," said the husband. "The unicorn is a mythical beast." "That's all I wanted to know," said the psychiatrist. "Take her away. I'm sorry, sir, but your wife is as crazy as a jaybird."</a:t>
            </a:r>
          </a:p>
          <a:p>
            <a:pPr marL="0" indent="0">
              <a:buNone/>
            </a:pPr>
            <a:r>
              <a:rPr lang="en-US" sz="1200" dirty="0"/>
              <a:t>So they took her away, cursing and screaming, and shut her up in an institution. The husband </a:t>
            </a:r>
            <a:r>
              <a:rPr lang="en-US" sz="1200" dirty="0" smtClean="0"/>
              <a:t>smiled, and lived </a:t>
            </a:r>
            <a:r>
              <a:rPr lang="en-US" sz="1200" dirty="0"/>
              <a:t>happily ever after</a:t>
            </a:r>
            <a:r>
              <a:rPr lang="en-US" sz="1200" dirty="0" smtClean="0"/>
              <a:t>.</a:t>
            </a:r>
            <a:endParaRPr lang="en-US" sz="1200" dirty="0"/>
          </a:p>
        </p:txBody>
      </p:sp>
      <p:sp>
        <p:nvSpPr>
          <p:cNvPr id="2" name="Title 1"/>
          <p:cNvSpPr>
            <a:spLocks noGrp="1"/>
          </p:cNvSpPr>
          <p:nvPr>
            <p:ph type="title"/>
          </p:nvPr>
        </p:nvSpPr>
        <p:spPr>
          <a:xfrm>
            <a:off x="152400" y="76200"/>
            <a:ext cx="3313113" cy="1358900"/>
          </a:xfrm>
        </p:spPr>
        <p:txBody>
          <a:bodyPr>
            <a:noAutofit/>
          </a:bodyPr>
          <a:lstStyle/>
          <a:p>
            <a:pPr algn="ctr"/>
            <a:r>
              <a:rPr lang="en-US" sz="2800" dirty="0" smtClean="0"/>
              <a:t/>
            </a:r>
            <a:br>
              <a:rPr lang="en-US" sz="2800" dirty="0" smtClean="0"/>
            </a:br>
            <a:r>
              <a:rPr lang="en-US" sz="2800" b="1" spc="0" dirty="0" smtClean="0">
                <a:ln w="10160">
                  <a:solidFill>
                    <a:schemeClr val="accent1"/>
                  </a:solidFill>
                  <a:prstDash val="solid"/>
                </a:ln>
                <a:solidFill>
                  <a:srgbClr val="FFFFFF"/>
                </a:solidFill>
                <a:effectLst>
                  <a:outerShdw blurRad="38100" dist="32000" dir="5400000" algn="tl">
                    <a:srgbClr val="000000">
                      <a:alpha val="30000"/>
                    </a:srgbClr>
                  </a:outerShdw>
                </a:effectLst>
              </a:rPr>
              <a:t>The </a:t>
            </a:r>
            <a:r>
              <a:rPr lang="en-US" sz="2800" b="1" spc="0" dirty="0">
                <a:ln w="10160">
                  <a:solidFill>
                    <a:schemeClr val="accent1"/>
                  </a:solidFill>
                  <a:prstDash val="solid"/>
                </a:ln>
                <a:solidFill>
                  <a:srgbClr val="FFFFFF"/>
                </a:solidFill>
                <a:effectLst>
                  <a:outerShdw blurRad="38100" dist="32000" dir="5400000" algn="tl">
                    <a:srgbClr val="000000">
                      <a:alpha val="30000"/>
                    </a:srgbClr>
                  </a:outerShdw>
                </a:effectLst>
              </a:rPr>
              <a:t>Unicorn </a:t>
            </a:r>
            <a:r>
              <a:rPr lang="en-US" sz="2800" b="1" spc="0" dirty="0" smtClean="0">
                <a:ln w="10160">
                  <a:solidFill>
                    <a:schemeClr val="accent1"/>
                  </a:solidFill>
                  <a:prstDash val="solid"/>
                </a:ln>
                <a:solidFill>
                  <a:srgbClr val="FFFFFF"/>
                </a:solidFill>
                <a:effectLst>
                  <a:outerShdw blurRad="38100" dist="32000" dir="5400000" algn="tl">
                    <a:srgbClr val="000000">
                      <a:alpha val="30000"/>
                    </a:srgbClr>
                  </a:outerShdw>
                </a:effectLst>
              </a:rPr>
              <a:t/>
            </a:r>
            <a:br>
              <a:rPr lang="en-US" sz="2800" b="1" spc="0" dirty="0" smtClean="0">
                <a:ln w="10160">
                  <a:solidFill>
                    <a:schemeClr val="accent1"/>
                  </a:solidFill>
                  <a:prstDash val="solid"/>
                </a:ln>
                <a:solidFill>
                  <a:srgbClr val="FFFFFF"/>
                </a:solidFill>
                <a:effectLst>
                  <a:outerShdw blurRad="38100" dist="32000" dir="5400000" algn="tl">
                    <a:srgbClr val="000000">
                      <a:alpha val="30000"/>
                    </a:srgbClr>
                  </a:outerShdw>
                </a:effectLst>
              </a:rPr>
            </a:br>
            <a:r>
              <a:rPr lang="en-US" sz="2800" b="1" spc="0" dirty="0" smtClean="0">
                <a:ln w="10160">
                  <a:solidFill>
                    <a:schemeClr val="accent1"/>
                  </a:solidFill>
                  <a:prstDash val="solid"/>
                </a:ln>
                <a:solidFill>
                  <a:srgbClr val="FFFFFF"/>
                </a:solidFill>
                <a:effectLst>
                  <a:outerShdw blurRad="38100" dist="32000" dir="5400000" algn="tl">
                    <a:srgbClr val="000000">
                      <a:alpha val="30000"/>
                    </a:srgbClr>
                  </a:outerShdw>
                </a:effectLst>
              </a:rPr>
              <a:t>in </a:t>
            </a:r>
            <a:r>
              <a:rPr lang="en-US" sz="2800" b="1" spc="0" dirty="0">
                <a:ln w="10160">
                  <a:solidFill>
                    <a:schemeClr val="accent1"/>
                  </a:solidFill>
                  <a:prstDash val="solid"/>
                </a:ln>
                <a:solidFill>
                  <a:srgbClr val="FFFFFF"/>
                </a:solidFill>
                <a:effectLst>
                  <a:outerShdw blurRad="38100" dist="32000" dir="5400000" algn="tl">
                    <a:srgbClr val="000000">
                      <a:alpha val="30000"/>
                    </a:srgbClr>
                  </a:outerShdw>
                </a:effectLst>
              </a:rPr>
              <a:t>the Garden</a:t>
            </a:r>
            <a:r>
              <a:rPr lang="en-US" sz="2800" spc="0" dirty="0">
                <a:ln w="10160">
                  <a:solidFill>
                    <a:schemeClr val="accent1"/>
                  </a:solidFill>
                  <a:prstDash val="solid"/>
                </a:ln>
                <a:solidFill>
                  <a:srgbClr val="FFFFFF"/>
                </a:solidFill>
                <a:effectLst>
                  <a:outerShdw blurRad="38100" dist="32000" dir="5400000" algn="tl">
                    <a:srgbClr val="000000">
                      <a:alpha val="30000"/>
                    </a:srgbClr>
                  </a:outerShdw>
                </a:effectLst>
              </a:rPr>
              <a:t> </a:t>
            </a:r>
            <a:r>
              <a:rPr lang="en-US" sz="2800" b="1" dirty="0"/>
              <a:t/>
            </a:r>
            <a:br>
              <a:rPr lang="en-US" sz="2800" b="1" dirty="0"/>
            </a:br>
            <a:endParaRPr lang="en-US" sz="2800" b="1" dirty="0"/>
          </a:p>
        </p:txBody>
      </p:sp>
      <p:sp>
        <p:nvSpPr>
          <p:cNvPr id="4" name="Text Placeholder 3"/>
          <p:cNvSpPr>
            <a:spLocks noGrp="1"/>
          </p:cNvSpPr>
          <p:nvPr>
            <p:ph type="body" sz="half" idx="2"/>
          </p:nvPr>
        </p:nvSpPr>
        <p:spPr>
          <a:xfrm>
            <a:off x="152400" y="1435100"/>
            <a:ext cx="3313113" cy="5194300"/>
          </a:xfrm>
        </p:spPr>
        <p:txBody>
          <a:bodyPr>
            <a:normAutofit fontScale="925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sz="1200" dirty="0" smtClean="0"/>
              <a:t>Once </a:t>
            </a:r>
            <a:r>
              <a:rPr lang="en-US" sz="1200" dirty="0"/>
              <a:t>upon a sunny morning a man who sat in a breakfast nook looked up from his scrambled eggs to see a white unicorn with a golden horn quietly cropping the roses in the garden. The man went up to the bedroom where his wife was still asleep and woke her. "There's a unicorn in the garden," he said. "Eating roses." She opened one unfriendly eye and looked at him</a:t>
            </a:r>
            <a:r>
              <a:rPr lang="en-US" sz="1200" dirty="0" smtClean="0"/>
              <a:t>.</a:t>
            </a:r>
          </a:p>
          <a:p>
            <a:endParaRPr lang="en-US" sz="1200" dirty="0"/>
          </a:p>
          <a:p>
            <a:r>
              <a:rPr lang="en-US" sz="1900" b="1" dirty="0"/>
              <a:t>What is the moral of this story?</a:t>
            </a:r>
          </a:p>
          <a:p>
            <a:endParaRPr lang="en-US" sz="1200" dirty="0"/>
          </a:p>
          <a:p>
            <a:endParaRPr lang="en-US" sz="1200" dirty="0"/>
          </a:p>
        </p:txBody>
      </p:sp>
    </p:spTree>
    <p:extLst>
      <p:ext uri="{BB962C8B-B14F-4D97-AF65-F5344CB8AC3E}">
        <p14:creationId xmlns:p14="http://schemas.microsoft.com/office/powerpoint/2010/main" val="33060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Effect transition="in" filter="barn(inVertical)">
                                      <p:cBhvr>
                                        <p:cTn id="7" dur="500"/>
                                        <p:tgtEl>
                                          <p:spTgt spid="4">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xEl>
                                              <p:pRg st="12" end="12"/>
                                            </p:txEl>
                                          </p:spTgt>
                                        </p:tgtEl>
                                        <p:attrNameLst>
                                          <p:attrName>style.visibility</p:attrName>
                                        </p:attrNameLst>
                                      </p:cBhvr>
                                      <p:to>
                                        <p:strVal val="visible"/>
                                      </p:to>
                                    </p:set>
                                    <p:anim calcmode="lin" valueType="num">
                                      <p:cBhvr additive="base">
                                        <p:cTn id="42"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265238"/>
          </a:xfrm>
        </p:spPr>
        <p:txBody>
          <a:bodyPr/>
          <a:lstStyle/>
          <a:p>
            <a:pPr algn="ctr"/>
            <a:r>
              <a:rPr lang="en-US" sz="2400" dirty="0" smtClean="0">
                <a:solidFill>
                  <a:srgbClr val="FF0000"/>
                </a:solidFill>
              </a:rPr>
              <a:t>How might you use this fable  or another  to teach  an anchor concept in your classroom? </a:t>
            </a:r>
            <a:endParaRPr lang="en-US" sz="2400" dirty="0">
              <a:solidFill>
                <a:srgbClr val="FF0000"/>
              </a:solidFill>
            </a:endParaRPr>
          </a:p>
        </p:txBody>
      </p:sp>
      <p:sp>
        <p:nvSpPr>
          <p:cNvPr id="3" name="Content Placeholder 2"/>
          <p:cNvSpPr>
            <a:spLocks noGrp="1"/>
          </p:cNvSpPr>
          <p:nvPr>
            <p:ph sz="quarter" idx="13"/>
          </p:nvPr>
        </p:nvSpPr>
        <p:spPr>
          <a:xfrm>
            <a:off x="152400" y="1600200"/>
            <a:ext cx="8839200" cy="4114800"/>
          </a:xfrm>
        </p:spPr>
        <p:txBody>
          <a:bodyPr>
            <a:normAutofit/>
          </a:bodyPr>
          <a:lstStyle/>
          <a:p>
            <a:r>
              <a:rPr lang="en-US" sz="2400" dirty="0" smtClean="0"/>
              <a:t>Unicorn in the Garden: Anchor </a:t>
            </a:r>
            <a:r>
              <a:rPr lang="en-US" sz="2400" i="1" dirty="0" smtClean="0"/>
              <a:t>Concept: </a:t>
            </a:r>
          </a:p>
          <a:p>
            <a:pPr marL="0" indent="0" algn="ctr">
              <a:buNone/>
            </a:pPr>
            <a:r>
              <a:rPr lang="en-US" sz="2000" i="1" dirty="0" smtClean="0"/>
              <a:t>Historians must be willing to accept ambiguity</a:t>
            </a:r>
            <a:r>
              <a:rPr lang="en-US" sz="2400" i="1" dirty="0" smtClean="0"/>
              <a:t>.</a:t>
            </a:r>
          </a:p>
          <a:p>
            <a:pPr marL="0" indent="0" algn="ctr">
              <a:buNone/>
            </a:pPr>
            <a:endParaRPr lang="en-US" sz="2400" i="1" dirty="0" smtClean="0"/>
          </a:p>
          <a:p>
            <a:r>
              <a:rPr lang="en-US" sz="2400" dirty="0" smtClean="0"/>
              <a:t>Belling the Cat: Anchor Concept: </a:t>
            </a:r>
          </a:p>
          <a:p>
            <a:pPr marL="0" indent="0" algn="ctr">
              <a:buNone/>
            </a:pPr>
            <a:r>
              <a:rPr lang="en-US" sz="2000" i="1" dirty="0" smtClean="0"/>
              <a:t>Great ideas are not always easily realized</a:t>
            </a:r>
          </a:p>
          <a:p>
            <a:pPr marL="0" indent="0" algn="ctr">
              <a:buNone/>
            </a:pPr>
            <a:endParaRPr lang="en-US" sz="2000" i="1" dirty="0" smtClean="0"/>
          </a:p>
          <a:p>
            <a:r>
              <a:rPr lang="en-US" sz="2400" dirty="0" smtClean="0"/>
              <a:t>The Crow and the Pitcher: Anchor Concept: </a:t>
            </a:r>
          </a:p>
          <a:p>
            <a:pPr marL="0" indent="0" algn="ctr">
              <a:buNone/>
            </a:pPr>
            <a:r>
              <a:rPr lang="en-US" sz="2000" i="1" dirty="0" smtClean="0"/>
              <a:t>Progress requires creativity, persistence and time. </a:t>
            </a:r>
            <a:endParaRPr lang="en-US" sz="2000" i="1" dirty="0"/>
          </a:p>
        </p:txBody>
      </p:sp>
    </p:spTree>
    <p:extLst>
      <p:ext uri="{BB962C8B-B14F-4D97-AF65-F5344CB8AC3E}">
        <p14:creationId xmlns:p14="http://schemas.microsoft.com/office/powerpoint/2010/main" val="333554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600200"/>
            <a:ext cx="4800600" cy="4876800"/>
          </a:xfrm>
          <a:solidFill>
            <a:schemeClr val="bg1"/>
          </a:solidFill>
        </p:spPr>
        <p:txBody>
          <a:bodyPr>
            <a:normAutofit fontScale="92500" lnSpcReduction="10000"/>
          </a:bodyPr>
          <a:lstStyle/>
          <a:p>
            <a:r>
              <a:rPr lang="en-US" sz="2800" dirty="0" smtClean="0">
                <a:solidFill>
                  <a:srgbClr val="00B0F0"/>
                </a:solidFill>
              </a:rPr>
              <a:t>Contact </a:t>
            </a:r>
            <a:r>
              <a:rPr lang="en-US" sz="2800" dirty="0">
                <a:solidFill>
                  <a:srgbClr val="00B0F0"/>
                </a:solidFill>
              </a:rPr>
              <a:t>me with questions or ideas any </a:t>
            </a:r>
            <a:r>
              <a:rPr lang="en-US" sz="2800" dirty="0" smtClean="0">
                <a:solidFill>
                  <a:srgbClr val="00B0F0"/>
                </a:solidFill>
              </a:rPr>
              <a:t>time: </a:t>
            </a:r>
          </a:p>
          <a:p>
            <a:r>
              <a:rPr lang="en-US" sz="2800" dirty="0" smtClean="0">
                <a:solidFill>
                  <a:srgbClr val="00B0F0"/>
                </a:solidFill>
              </a:rPr>
              <a:t>			</a:t>
            </a:r>
            <a:r>
              <a:rPr lang="en-US" sz="2800" dirty="0" smtClean="0">
                <a:solidFill>
                  <a:srgbClr val="FFC000"/>
                </a:solidFill>
                <a:hlinkClick r:id="rId2"/>
              </a:rPr>
              <a:t>Dixie.Grupe@dese.mo.gov</a:t>
            </a:r>
            <a:endParaRPr lang="en-US" sz="2800" dirty="0" smtClean="0">
              <a:solidFill>
                <a:srgbClr val="FFC000"/>
              </a:solidFill>
            </a:endParaRPr>
          </a:p>
          <a:p>
            <a:pPr marL="0" indent="0">
              <a:buNone/>
            </a:pPr>
            <a:endParaRPr lang="en-US" sz="2800" dirty="0" smtClean="0">
              <a:solidFill>
                <a:srgbClr val="FFC000"/>
              </a:solidFill>
            </a:endParaRPr>
          </a:p>
          <a:p>
            <a:r>
              <a:rPr lang="en-US" sz="2800" dirty="0" smtClean="0">
                <a:solidFill>
                  <a:srgbClr val="00B0F0"/>
                </a:solidFill>
              </a:rPr>
              <a:t>Check the Social Studies DESE page </a:t>
            </a:r>
          </a:p>
          <a:p>
            <a:r>
              <a:rPr lang="en-US" sz="2800" dirty="0">
                <a:solidFill>
                  <a:srgbClr val="00B0F0"/>
                </a:solidFill>
              </a:rPr>
              <a:t>Share with your </a:t>
            </a:r>
            <a:r>
              <a:rPr lang="en-US" sz="2800" dirty="0" smtClean="0">
                <a:solidFill>
                  <a:srgbClr val="00B0F0"/>
                </a:solidFill>
              </a:rPr>
              <a:t>peers</a:t>
            </a:r>
          </a:p>
          <a:p>
            <a:r>
              <a:rPr lang="en-US" sz="2800" dirty="0" smtClean="0">
                <a:solidFill>
                  <a:srgbClr val="00B0F0"/>
                </a:solidFill>
              </a:rPr>
              <a:t>Send me your email to add to our informal Wiggio group</a:t>
            </a:r>
            <a:r>
              <a:rPr lang="en-US" sz="2800" dirty="0" smtClean="0">
                <a:solidFill>
                  <a:schemeClr val="bg1"/>
                </a:solidFill>
              </a:rPr>
              <a:t>.</a:t>
            </a:r>
          </a:p>
          <a:p>
            <a:endParaRPr lang="en-US" sz="2800" dirty="0" smtClean="0">
              <a:solidFill>
                <a:schemeClr val="bg1"/>
              </a:solidFill>
            </a:endParaRPr>
          </a:p>
          <a:p>
            <a:endParaRPr lang="en-US" dirty="0"/>
          </a:p>
        </p:txBody>
      </p:sp>
      <p:sp>
        <p:nvSpPr>
          <p:cNvPr id="2" name="Title 1"/>
          <p:cNvSpPr>
            <a:spLocks noGrp="1"/>
          </p:cNvSpPr>
          <p:nvPr>
            <p:ph type="title"/>
          </p:nvPr>
        </p:nvSpPr>
        <p:spPr/>
        <p:txBody>
          <a:bodyPr/>
          <a:lstStyle/>
          <a:p>
            <a:pPr hangingPunct="0"/>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b="1" dirty="0"/>
              <a:t/>
            </a:r>
            <a:br>
              <a:rPr lang="en-US" sz="1800" b="1" dirty="0"/>
            </a:br>
            <a:r>
              <a:rPr lang="en-US" sz="1800" dirty="0" smtClean="0"/>
              <a:t/>
            </a:r>
            <a:br>
              <a:rPr lang="en-US" sz="1800" dirty="0" smtClean="0"/>
            </a:br>
            <a:r>
              <a:rPr lang="en-US" sz="2800" dirty="0"/>
              <a:t>E</a:t>
            </a:r>
            <a:r>
              <a:rPr lang="en-US" sz="2800" b="1" dirty="0"/>
              <a:t>ducation is the most powerful weapon you can use to change the world.</a:t>
            </a:r>
            <a:r>
              <a:rPr lang="en-US" sz="1800" b="1" dirty="0"/>
              <a:t/>
            </a:r>
            <a:br>
              <a:rPr lang="en-US" sz="1800" b="1" dirty="0"/>
            </a:br>
            <a:r>
              <a:rPr lang="en-US" sz="1800" b="1" dirty="0"/>
              <a:t>				</a:t>
            </a:r>
            <a:r>
              <a:rPr lang="en-US" sz="1800" b="1" dirty="0" smtClean="0"/>
              <a:t>		</a:t>
            </a:r>
            <a:r>
              <a:rPr lang="en-US" sz="1800" dirty="0" smtClean="0"/>
              <a:t>Nelson </a:t>
            </a:r>
            <a:r>
              <a:rPr lang="en-US" sz="1800" dirty="0"/>
              <a:t>Mandela</a:t>
            </a:r>
          </a:p>
        </p:txBody>
      </p:sp>
      <p:pic>
        <p:nvPicPr>
          <p:cNvPr id="5" name="Picture Placeholder 8" descr="http://www.togetherwecanchangetheworld.com/Images/EarthHands2.jpg"/>
          <p:cNvPicPr>
            <a:picLocks noGrp="1"/>
          </p:cNvPicPr>
          <p:nvPr>
            <p:ph sz="quarter" idx="14"/>
          </p:nvPr>
        </p:nvPicPr>
        <p:blipFill>
          <a:blip r:embed="rId3" cstate="print"/>
          <a:srcRect l="949" r="949"/>
          <a:stretch>
            <a:fillRect/>
          </a:stretch>
        </p:blipFill>
        <p:spPr bwMode="auto">
          <a:xfrm>
            <a:off x="5791201" y="1828800"/>
            <a:ext cx="2819400" cy="3429000"/>
          </a:xfrm>
          <a:prstGeom prst="rect">
            <a:avLst/>
          </a:prstGeom>
          <a:noFill/>
          <a:ln w="9525">
            <a:noFill/>
            <a:miter lim="800000"/>
            <a:headEnd/>
            <a:tailEnd/>
          </a:ln>
        </p:spPr>
      </p:pic>
    </p:spTree>
    <p:extLst>
      <p:ext uri="{BB962C8B-B14F-4D97-AF65-F5344CB8AC3E}">
        <p14:creationId xmlns:p14="http://schemas.microsoft.com/office/powerpoint/2010/main" val="3328029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sz="quarter" idx="13"/>
          </p:nvPr>
        </p:nvPicPr>
        <p:blipFill rotWithShape="1">
          <a:blip r:embed="rId3"/>
          <a:srcRect l="2716" t="11384" r="52445" b="24586"/>
          <a:stretch/>
        </p:blipFill>
        <p:spPr bwMode="auto">
          <a:xfrm>
            <a:off x="152400" y="1447800"/>
            <a:ext cx="3810000" cy="5257800"/>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sz="quarter" idx="14"/>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5477" t="19068" r="54929" b="24835"/>
          <a:stretch/>
        </p:blipFill>
        <p:spPr bwMode="auto">
          <a:xfrm>
            <a:off x="4038600" y="3352800"/>
            <a:ext cx="4876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3429000" cy="1143000"/>
          </a:xfrm>
        </p:spPr>
        <p:txBody>
          <a:bodyPr>
            <a:normAutofit/>
          </a:bodyPr>
          <a:lstStyle/>
          <a:p>
            <a:r>
              <a:rPr lang="en-US" dirty="0" smtClean="0"/>
              <a:t>In the beginning…</a:t>
            </a:r>
            <a:endParaRPr lang="en-US" dirty="0"/>
          </a:p>
        </p:txBody>
      </p:sp>
      <p:sp>
        <p:nvSpPr>
          <p:cNvPr id="3" name="7-Point Star 2"/>
          <p:cNvSpPr/>
          <p:nvPr/>
        </p:nvSpPr>
        <p:spPr>
          <a:xfrm>
            <a:off x="4572000" y="4800600"/>
            <a:ext cx="1828800" cy="1752600"/>
          </a:xfrm>
          <a:prstGeom prst="star7">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5469" t="23346" r="55156" b="21706"/>
          <a:stretch/>
        </p:blipFill>
        <p:spPr bwMode="auto">
          <a:xfrm>
            <a:off x="4114800" y="152400"/>
            <a:ext cx="48006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1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arn(inVertical)">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
            <a:ext cx="7924800" cy="685800"/>
          </a:xfrm>
        </p:spPr>
        <p:txBody>
          <a:bodyPr>
            <a:normAutofit/>
          </a:bodyPr>
          <a:lstStyle/>
          <a:p>
            <a:pPr algn="ctr"/>
            <a:r>
              <a:rPr lang="en-US" i="1" dirty="0" smtClean="0"/>
              <a:t>Show-Me Standards: Social Studies</a:t>
            </a:r>
            <a:endParaRPr lang="en-US" i="1" dirty="0"/>
          </a:p>
        </p:txBody>
      </p:sp>
      <p:sp>
        <p:nvSpPr>
          <p:cNvPr id="6" name="Content Placeholder 5"/>
          <p:cNvSpPr>
            <a:spLocks noGrp="1"/>
          </p:cNvSpPr>
          <p:nvPr>
            <p:ph sz="quarter" idx="13"/>
          </p:nvPr>
        </p:nvSpPr>
        <p:spPr>
          <a:xfrm>
            <a:off x="457200" y="990600"/>
            <a:ext cx="8229600" cy="5715000"/>
          </a:xfrm>
          <a:solidFill>
            <a:schemeClr val="tx1"/>
          </a:solidFill>
        </p:spPr>
        <p:txBody>
          <a:bodyPr>
            <a:normAutofit fontScale="85000" lnSpcReduction="20000"/>
          </a:bodyPr>
          <a:lstStyle/>
          <a:p>
            <a:pPr marL="0" indent="0">
              <a:buNone/>
            </a:pPr>
            <a:r>
              <a:rPr lang="en-US" sz="2000" i="1" dirty="0" smtClean="0">
                <a:solidFill>
                  <a:schemeClr val="bg1"/>
                </a:solidFill>
              </a:rPr>
              <a:t>In </a:t>
            </a:r>
            <a:r>
              <a:rPr lang="en-US" sz="2000" i="1" dirty="0">
                <a:solidFill>
                  <a:schemeClr val="bg1"/>
                </a:solidFill>
              </a:rPr>
              <a:t>Social Studies, students in Missouri public schools will acquire a solid foundation which includes knowledge </a:t>
            </a:r>
            <a:r>
              <a:rPr lang="en-US" sz="2000" i="1" dirty="0" smtClean="0">
                <a:solidFill>
                  <a:schemeClr val="bg1"/>
                </a:solidFill>
              </a:rPr>
              <a:t>of</a:t>
            </a:r>
          </a:p>
          <a:p>
            <a:pPr marL="0" indent="0">
              <a:buNone/>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principles expressed in the documents shaping constitutional democracy in the United </a:t>
            </a:r>
            <a:r>
              <a:rPr lang="en-US" sz="2000" dirty="0" smtClean="0">
                <a:solidFill>
                  <a:schemeClr val="bg1"/>
                </a:solidFill>
              </a:rPr>
              <a:t>States</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continuity and change in the history of Missouri, the United States and the </a:t>
            </a:r>
            <a:r>
              <a:rPr lang="en-US" sz="2000" dirty="0" smtClean="0">
                <a:solidFill>
                  <a:schemeClr val="bg1"/>
                </a:solidFill>
              </a:rPr>
              <a:t>world</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principles and processes of governance </a:t>
            </a:r>
            <a:r>
              <a:rPr lang="en-US" sz="2000" dirty="0" smtClean="0">
                <a:solidFill>
                  <a:schemeClr val="bg1"/>
                </a:solidFill>
              </a:rPr>
              <a:t>systems</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economic concepts (including productivity and the market system) and principles (including the laws of supply and demand</a:t>
            </a:r>
            <a:r>
              <a:rPr lang="en-US" sz="2000" dirty="0" smtClean="0">
                <a:solidFill>
                  <a:schemeClr val="bg1"/>
                </a:solidFill>
              </a:rPr>
              <a:t>)</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the major elements of geographical study and analysis (such as location, place, movement, regions) and their relationships to changes in society and </a:t>
            </a:r>
            <a:r>
              <a:rPr lang="en-US" sz="2000" dirty="0" smtClean="0">
                <a:solidFill>
                  <a:schemeClr val="bg1"/>
                </a:solidFill>
              </a:rPr>
              <a:t>environment</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relationships of the individual and groups to institutions and cultural </a:t>
            </a:r>
            <a:r>
              <a:rPr lang="en-US" sz="2000" dirty="0" smtClean="0">
                <a:solidFill>
                  <a:schemeClr val="bg1"/>
                </a:solidFill>
              </a:rPr>
              <a:t>traditions</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the use of tools of social science inquiry (such as surveys, statistics, maps, documents)</a:t>
            </a:r>
          </a:p>
          <a:p>
            <a:pPr marL="0" indent="0">
              <a:buNone/>
            </a:pPr>
            <a:endParaRPr lang="en-US" dirty="0"/>
          </a:p>
        </p:txBody>
      </p:sp>
    </p:spTree>
    <p:extLst>
      <p:ext uri="{BB962C8B-B14F-4D97-AF65-F5344CB8AC3E}">
        <p14:creationId xmlns:p14="http://schemas.microsoft.com/office/powerpoint/2010/main" val="1052810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7924800" cy="1219200"/>
          </a:xfrm>
        </p:spPr>
        <p:txBody>
          <a:bodyPr/>
          <a:lstStyle/>
          <a:p>
            <a:r>
              <a:rPr lang="en-US" sz="1800" dirty="0" smtClean="0"/>
              <a:t>And then in 2014, </a:t>
            </a:r>
            <a:br>
              <a:rPr lang="en-US" sz="1800" dirty="0" smtClean="0"/>
            </a:br>
            <a:r>
              <a:rPr lang="en-US" sz="1800" dirty="0" smtClean="0"/>
              <a:t>HB 1490 was passed by the Missouri legislature and signed into law</a:t>
            </a:r>
            <a:br>
              <a:rPr lang="en-US" sz="1800" dirty="0" smtClean="0"/>
            </a:br>
            <a:r>
              <a:rPr lang="en-US" sz="1200" dirty="0" smtClean="0"/>
              <a:t/>
            </a:r>
            <a:br>
              <a:rPr lang="en-US" sz="1200" dirty="0" smtClean="0"/>
            </a:br>
            <a:r>
              <a:rPr lang="en-US" sz="1200" dirty="0" smtClean="0"/>
              <a:t>http</a:t>
            </a:r>
            <a:r>
              <a:rPr lang="en-US" sz="1200" dirty="0"/>
              <a:t>://</a:t>
            </a:r>
            <a:r>
              <a:rPr lang="en-US" sz="1200" dirty="0" smtClean="0"/>
              <a:t>www.house.mo.gov/billtracking/bills141/billpdf/perf/HB1490P.PDF</a:t>
            </a:r>
            <a:endParaRPr lang="en-US" sz="1200" dirty="0"/>
          </a:p>
        </p:txBody>
      </p:sp>
      <p:pic>
        <p:nvPicPr>
          <p:cNvPr id="5" name="Content Placeholder 4"/>
          <p:cNvPicPr>
            <a:picLocks noGrp="1"/>
          </p:cNvPicPr>
          <p:nvPr>
            <p:ph sz="quarter" idx="13"/>
          </p:nvPr>
        </p:nvPicPr>
        <p:blipFill rotWithShape="1">
          <a:blip r:embed="rId2"/>
          <a:srcRect l="58262" t="15568" r="9117" b="-72"/>
          <a:stretch/>
        </p:blipFill>
        <p:spPr bwMode="auto">
          <a:xfrm>
            <a:off x="705425" y="2209800"/>
            <a:ext cx="3542149" cy="4267200"/>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810000"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xplosion 2 11"/>
          <p:cNvSpPr/>
          <p:nvPr/>
        </p:nvSpPr>
        <p:spPr>
          <a:xfrm>
            <a:off x="4114800" y="2971800"/>
            <a:ext cx="5867400" cy="4495800"/>
          </a:xfrm>
          <a:prstGeom prst="irregularSeal2">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0741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7924800" cy="639762"/>
          </a:xfrm>
        </p:spPr>
        <p:txBody>
          <a:bodyPr/>
          <a:lstStyle/>
          <a:p>
            <a:pPr algn="ctr"/>
            <a:r>
              <a:rPr lang="en-US" dirty="0" smtClean="0"/>
              <a:t>Workgroup participation</a:t>
            </a:r>
            <a:endParaRPr lang="en-US" dirty="0"/>
          </a:p>
        </p:txBody>
      </p:sp>
      <p:pic>
        <p:nvPicPr>
          <p:cNvPr id="7" name="Content Placeholder 6"/>
          <p:cNvPicPr>
            <a:picLocks noGrp="1"/>
          </p:cNvPicPr>
          <p:nvPr>
            <p:ph sz="quarter" idx="13"/>
          </p:nvPr>
        </p:nvPicPr>
        <p:blipFill rotWithShape="1">
          <a:blip r:embed="rId2"/>
          <a:srcRect l="4701" t="10961" r="54060" b="19467"/>
          <a:stretch/>
        </p:blipFill>
        <p:spPr bwMode="auto">
          <a:xfrm>
            <a:off x="381000" y="1066800"/>
            <a:ext cx="8610600"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459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available to you as you work in your regions or school districts</a:t>
            </a:r>
            <a:endParaRPr lang="en-US" dirty="0"/>
          </a:p>
        </p:txBody>
      </p:sp>
      <p:sp>
        <p:nvSpPr>
          <p:cNvPr id="3" name="Content Placeholder 2"/>
          <p:cNvSpPr>
            <a:spLocks noGrp="1"/>
          </p:cNvSpPr>
          <p:nvPr>
            <p:ph sz="quarter" idx="13"/>
          </p:nvPr>
        </p:nvSpPr>
        <p:spPr/>
        <p:txBody>
          <a:bodyPr>
            <a:normAutofit/>
          </a:bodyPr>
          <a:lstStyle/>
          <a:p>
            <a:pPr lvl="1"/>
            <a:r>
              <a:rPr lang="en-US" sz="4000" dirty="0" smtClean="0"/>
              <a:t>Teacher-friendly layout</a:t>
            </a:r>
          </a:p>
          <a:p>
            <a:pPr lvl="1"/>
            <a:r>
              <a:rPr lang="en-US" sz="4000" dirty="0" smtClean="0"/>
              <a:t>Glossary</a:t>
            </a:r>
          </a:p>
          <a:p>
            <a:pPr lvl="1"/>
            <a:r>
              <a:rPr lang="en-US" sz="4000" dirty="0" smtClean="0"/>
              <a:t>Curriculum Framework Guide</a:t>
            </a:r>
          </a:p>
          <a:p>
            <a:pPr lvl="1"/>
            <a:r>
              <a:rPr lang="en-US" sz="4000" dirty="0" err="1" smtClean="0"/>
              <a:t>Excell</a:t>
            </a:r>
            <a:r>
              <a:rPr lang="en-US" sz="4000" dirty="0"/>
              <a:t> </a:t>
            </a:r>
            <a:r>
              <a:rPr lang="en-US" sz="4000" dirty="0" smtClean="0"/>
              <a:t>format….</a:t>
            </a:r>
          </a:p>
          <a:p>
            <a:pPr lvl="1"/>
            <a:r>
              <a:rPr lang="en-US" sz="4000" dirty="0" smtClean="0"/>
              <a:t>Other needed resources?</a:t>
            </a:r>
            <a:endParaRPr lang="en-US" sz="4000" dirty="0"/>
          </a:p>
        </p:txBody>
      </p:sp>
    </p:spTree>
    <p:extLst>
      <p:ext uri="{BB962C8B-B14F-4D97-AF65-F5344CB8AC3E}">
        <p14:creationId xmlns:p14="http://schemas.microsoft.com/office/powerpoint/2010/main" val="320536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295400"/>
          </a:xfrm>
          <a:solidFill>
            <a:schemeClr val="tx1"/>
          </a:solidFill>
        </p:spPr>
        <p:txBody>
          <a:bodyPr/>
          <a:lstStyle/>
          <a:p>
            <a:pPr algn="ctr"/>
            <a:r>
              <a:rPr lang="en-US" dirty="0" smtClean="0">
                <a:solidFill>
                  <a:srgbClr val="FFC000"/>
                </a:solidFill>
              </a:rPr>
              <a:t>Social Studies </a:t>
            </a:r>
            <a:r>
              <a:rPr lang="en-US" dirty="0">
                <a:solidFill>
                  <a:srgbClr val="FFC000"/>
                </a:solidFill>
              </a:rPr>
              <a:t>DESE PAGE</a:t>
            </a:r>
            <a:r>
              <a:rPr lang="en-US" dirty="0"/>
              <a:t/>
            </a:r>
            <a:br>
              <a:rPr lang="en-US" dirty="0"/>
            </a:br>
            <a:r>
              <a:rPr lang="en-US" sz="1600" dirty="0">
                <a:hlinkClick r:id="rId2"/>
              </a:rPr>
              <a:t>http://</a:t>
            </a:r>
            <a:r>
              <a:rPr lang="en-US" sz="1600" dirty="0" smtClean="0">
                <a:hlinkClick r:id="rId2"/>
              </a:rPr>
              <a:t>dese.mo.gov/college-career-readiness/curriculum/social-studies</a:t>
            </a:r>
            <a:r>
              <a:rPr lang="en-US" sz="1600" dirty="0" smtClean="0"/>
              <a:t/>
            </a:r>
            <a:br>
              <a:rPr lang="en-US" sz="1600" dirty="0" smtClean="0"/>
            </a:br>
            <a:r>
              <a:rPr lang="en-US" sz="1600" dirty="0" smtClean="0"/>
              <a:t/>
            </a:r>
            <a:br>
              <a:rPr lang="en-US" sz="1600" dirty="0" smtClean="0"/>
            </a:br>
            <a:endParaRPr lang="en-US" sz="1600" dirty="0"/>
          </a:p>
        </p:txBody>
      </p:sp>
      <p:pic>
        <p:nvPicPr>
          <p:cNvPr id="4" name="Content Placeholder 3"/>
          <p:cNvPicPr>
            <a:picLocks noGrp="1"/>
          </p:cNvPicPr>
          <p:nvPr>
            <p:ph sz="quarter" idx="13"/>
          </p:nvPr>
        </p:nvPicPr>
        <p:blipFill rotWithShape="1">
          <a:blip r:embed="rId3"/>
          <a:srcRect l="50641" t="10294" b="-72"/>
          <a:stretch/>
        </p:blipFill>
        <p:spPr bwMode="auto">
          <a:xfrm>
            <a:off x="0" y="1371600"/>
            <a:ext cx="8991600" cy="548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762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4388</TotalTime>
  <Words>2992</Words>
  <Application>Microsoft Office PowerPoint</Application>
  <PresentationFormat>On-screen Show (4:3)</PresentationFormat>
  <Paragraphs>287</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Narrow</vt:lpstr>
      <vt:lpstr>Calibri</vt:lpstr>
      <vt:lpstr>Times New Roman</vt:lpstr>
      <vt:lpstr>Wingdings</vt:lpstr>
      <vt:lpstr>Horizon</vt:lpstr>
      <vt:lpstr>                     Social Studies: Examining Expectations  and Implementation   Professional Development Series  June  27,  2016</vt:lpstr>
      <vt:lpstr>Purpose for today:</vt:lpstr>
      <vt:lpstr>   Agenda for today: </vt:lpstr>
      <vt:lpstr>In the beginning…</vt:lpstr>
      <vt:lpstr>Show-Me Standards: Social Studies</vt:lpstr>
      <vt:lpstr>And then in 2014,  HB 1490 was passed by the Missouri legislature and signed into law  http://www.house.mo.gov/billtracking/bills141/billpdf/perf/HB1490P.PDF</vt:lpstr>
      <vt:lpstr>Workgroup participation</vt:lpstr>
      <vt:lpstr>Resources available to you as you work in your regions or school districts</vt:lpstr>
      <vt:lpstr>Social Studies DESE PAGE http://dese.mo.gov/college-career-readiness/curriculum/social-studies  </vt:lpstr>
      <vt:lpstr>PowerPoint Presentation</vt:lpstr>
      <vt:lpstr>PowerPoint Presentation</vt:lpstr>
      <vt:lpstr>  Kim Stuckey DESE Director, Dyslexia Specialist</vt:lpstr>
      <vt:lpstr>Grade level work</vt:lpstr>
      <vt:lpstr>   Progress Check:   Where are we now?</vt:lpstr>
      <vt:lpstr>Shaun Bates:  Director of Assessment, DESE</vt:lpstr>
      <vt:lpstr>PowerPoint Presentation</vt:lpstr>
      <vt:lpstr>     Please: </vt:lpstr>
      <vt:lpstr>DESE  Social Studies Professional Development Series  </vt:lpstr>
      <vt:lpstr>Introductions: Making connections</vt:lpstr>
      <vt:lpstr>Social Studies  Professional Development Series: Day 2</vt:lpstr>
      <vt:lpstr>Anchor Experiences</vt:lpstr>
      <vt:lpstr> The Elephant and the Giraffe </vt:lpstr>
      <vt:lpstr>PowerPoint Presentation</vt:lpstr>
      <vt:lpstr>How might you adapt this lesson to teaching social studies in your elementary classroom? </vt:lpstr>
      <vt:lpstr>Social Studies: Questions and Answers Aaronson  Model Activity</vt:lpstr>
      <vt:lpstr>PowerPoint Presentation</vt:lpstr>
      <vt:lpstr>     Defining Arts Integration:  Reading Portraits as Biography Tom Tobias, Arts Education Director, DESE</vt:lpstr>
      <vt:lpstr>             Using Literacy Strategies in  Social Studies Debbie Jameson, DESE ELA Director  Lisa Scroggs, DESE ELA  Assistant Director </vt:lpstr>
      <vt:lpstr>Working Lunch</vt:lpstr>
      <vt:lpstr>Teaching with images:</vt:lpstr>
      <vt:lpstr>Dust Bowl Images</vt:lpstr>
      <vt:lpstr> The Unicorn  in the Garden  </vt:lpstr>
      <vt:lpstr>How might you use this fable  or another  to teach  an anchor concept in your classroom? </vt:lpstr>
      <vt:lpstr>          Education is the most powerful weapon you can use to change the world.       Nelson Mandela</vt:lpstr>
    </vt:vector>
  </TitlesOfParts>
  <Company>Columbia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 6/27/16</dc:title>
  <dc:creator>Columbia Public Schools</dc:creator>
  <cp:lastModifiedBy>Linkon, Drew</cp:lastModifiedBy>
  <cp:revision>218</cp:revision>
  <cp:lastPrinted>2016-01-25T16:59:38Z</cp:lastPrinted>
  <dcterms:created xsi:type="dcterms:W3CDTF">2009-10-16T15:12:23Z</dcterms:created>
  <dcterms:modified xsi:type="dcterms:W3CDTF">2021-04-01T14:34:07Z</dcterms:modified>
</cp:coreProperties>
</file>