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79" r:id="rId2"/>
    <p:sldId id="278" r:id="rId3"/>
    <p:sldId id="291" r:id="rId4"/>
    <p:sldId id="292" r:id="rId5"/>
    <p:sldId id="293" r:id="rId6"/>
    <p:sldId id="295" r:id="rId7"/>
    <p:sldId id="283" r:id="rId8"/>
    <p:sldId id="281" r:id="rId9"/>
    <p:sldId id="296" r:id="rId10"/>
    <p:sldId id="261" r:id="rId11"/>
    <p:sldId id="262" r:id="rId12"/>
    <p:sldId id="266" r:id="rId13"/>
    <p:sldId id="272" r:id="rId14"/>
    <p:sldId id="298" r:id="rId15"/>
    <p:sldId id="270" r:id="rId16"/>
    <p:sldId id="260" r:id="rId17"/>
    <p:sldId id="297" r:id="rId18"/>
    <p:sldId id="290" r:id="rId19"/>
    <p:sldId id="285" r:id="rId20"/>
    <p:sldId id="300" r:id="rId21"/>
    <p:sldId id="299" r:id="rId22"/>
    <p:sldId id="308" r:id="rId23"/>
    <p:sldId id="301" r:id="rId24"/>
    <p:sldId id="309" r:id="rId25"/>
    <p:sldId id="304" r:id="rId26"/>
    <p:sldId id="303" r:id="rId27"/>
    <p:sldId id="305" r:id="rId28"/>
    <p:sldId id="306" r:id="rId29"/>
    <p:sldId id="307" r:id="rId30"/>
    <p:sldId id="310" r:id="rId31"/>
    <p:sldId id="302" r:id="rId32"/>
    <p:sldId id="311" r:id="rId33"/>
    <p:sldId id="316" r:id="rId34"/>
    <p:sldId id="312" r:id="rId35"/>
    <p:sldId id="267" r:id="rId36"/>
    <p:sldId id="314" r:id="rId37"/>
    <p:sldId id="315" r:id="rId38"/>
    <p:sldId id="313" r:id="rId39"/>
    <p:sldId id="289" r:id="rId40"/>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07" cy="460770"/>
          </a:xfrm>
          <a:prstGeom prst="rect">
            <a:avLst/>
          </a:prstGeom>
        </p:spPr>
        <p:txBody>
          <a:bodyPr vert="horz" lIns="90480" tIns="45240" rIns="90480" bIns="45240" rtlCol="0"/>
          <a:lstStyle>
            <a:lvl1pPr algn="l">
              <a:defRPr sz="1200"/>
            </a:lvl1pPr>
          </a:lstStyle>
          <a:p>
            <a:endParaRPr lang="en-US"/>
          </a:p>
        </p:txBody>
      </p:sp>
      <p:sp>
        <p:nvSpPr>
          <p:cNvPr id="3" name="Date Placeholder 2"/>
          <p:cNvSpPr>
            <a:spLocks noGrp="1"/>
          </p:cNvSpPr>
          <p:nvPr>
            <p:ph type="dt" sz="quarter" idx="1"/>
          </p:nvPr>
        </p:nvSpPr>
        <p:spPr>
          <a:xfrm>
            <a:off x="3884439" y="1"/>
            <a:ext cx="2972007" cy="460770"/>
          </a:xfrm>
          <a:prstGeom prst="rect">
            <a:avLst/>
          </a:prstGeom>
        </p:spPr>
        <p:txBody>
          <a:bodyPr vert="horz" lIns="90480" tIns="45240" rIns="90480" bIns="45240" rtlCol="0"/>
          <a:lstStyle>
            <a:lvl1pPr algn="r">
              <a:defRPr sz="1200"/>
            </a:lvl1pPr>
          </a:lstStyle>
          <a:p>
            <a:fld id="{11C4B940-5215-4A83-B3D8-F41D22414C44}" type="datetimeFigureOut">
              <a:rPr lang="en-US" smtClean="0"/>
              <a:t>4/1/2021</a:t>
            </a:fld>
            <a:endParaRPr lang="en-US"/>
          </a:p>
        </p:txBody>
      </p:sp>
      <p:sp>
        <p:nvSpPr>
          <p:cNvPr id="4" name="Footer Placeholder 3"/>
          <p:cNvSpPr>
            <a:spLocks noGrp="1"/>
          </p:cNvSpPr>
          <p:nvPr>
            <p:ph type="ftr" sz="quarter" idx="2"/>
          </p:nvPr>
        </p:nvSpPr>
        <p:spPr>
          <a:xfrm>
            <a:off x="0" y="8737210"/>
            <a:ext cx="2972007" cy="460770"/>
          </a:xfrm>
          <a:prstGeom prst="rect">
            <a:avLst/>
          </a:prstGeom>
        </p:spPr>
        <p:txBody>
          <a:bodyPr vert="horz" lIns="90480" tIns="45240" rIns="90480" bIns="45240" rtlCol="0" anchor="b"/>
          <a:lstStyle>
            <a:lvl1pPr algn="l">
              <a:defRPr sz="1200"/>
            </a:lvl1pPr>
          </a:lstStyle>
          <a:p>
            <a:endParaRPr lang="en-US"/>
          </a:p>
        </p:txBody>
      </p:sp>
      <p:sp>
        <p:nvSpPr>
          <p:cNvPr id="5" name="Slide Number Placeholder 4"/>
          <p:cNvSpPr>
            <a:spLocks noGrp="1"/>
          </p:cNvSpPr>
          <p:nvPr>
            <p:ph type="sldNum" sz="quarter" idx="3"/>
          </p:nvPr>
        </p:nvSpPr>
        <p:spPr>
          <a:xfrm>
            <a:off x="3884439" y="8737210"/>
            <a:ext cx="2972007" cy="460770"/>
          </a:xfrm>
          <a:prstGeom prst="rect">
            <a:avLst/>
          </a:prstGeom>
        </p:spPr>
        <p:txBody>
          <a:bodyPr vert="horz" lIns="90480" tIns="45240" rIns="90480" bIns="45240" rtlCol="0" anchor="b"/>
          <a:lstStyle>
            <a:lvl1pPr algn="r">
              <a:defRPr sz="1200"/>
            </a:lvl1pPr>
          </a:lstStyle>
          <a:p>
            <a:fld id="{FD844F8D-6141-4E75-877D-E05F68CB700B}" type="slidenum">
              <a:rPr lang="en-US" smtClean="0"/>
              <a:t>‹#›</a:t>
            </a:fld>
            <a:endParaRPr lang="en-US"/>
          </a:p>
        </p:txBody>
      </p:sp>
    </p:spTree>
    <p:extLst>
      <p:ext uri="{BB962C8B-B14F-4D97-AF65-F5344CB8AC3E}">
        <p14:creationId xmlns:p14="http://schemas.microsoft.com/office/powerpoint/2010/main" val="307306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293"/>
          </a:xfrm>
          <a:prstGeom prst="rect">
            <a:avLst/>
          </a:prstGeom>
        </p:spPr>
        <p:txBody>
          <a:bodyPr vert="horz" lIns="90480" tIns="45240" rIns="90480" bIns="45240" rtlCol="0"/>
          <a:lstStyle>
            <a:lvl1pPr algn="l">
              <a:defRPr sz="1200"/>
            </a:lvl1pPr>
          </a:lstStyle>
          <a:p>
            <a:endParaRPr lang="en-US"/>
          </a:p>
        </p:txBody>
      </p:sp>
      <p:sp>
        <p:nvSpPr>
          <p:cNvPr id="3" name="Date Placeholder 2"/>
          <p:cNvSpPr>
            <a:spLocks noGrp="1"/>
          </p:cNvSpPr>
          <p:nvPr>
            <p:ph type="dt" idx="1"/>
          </p:nvPr>
        </p:nvSpPr>
        <p:spPr>
          <a:xfrm>
            <a:off x="3884613" y="0"/>
            <a:ext cx="2971800" cy="460293"/>
          </a:xfrm>
          <a:prstGeom prst="rect">
            <a:avLst/>
          </a:prstGeom>
        </p:spPr>
        <p:txBody>
          <a:bodyPr vert="horz" lIns="90480" tIns="45240" rIns="90480" bIns="45240" rtlCol="0"/>
          <a:lstStyle>
            <a:lvl1pPr algn="r">
              <a:defRPr sz="1200"/>
            </a:lvl1pPr>
          </a:lstStyle>
          <a:p>
            <a:fld id="{B5F9BABD-AF08-4CCC-9924-CDD6735107B8}" type="datetimeFigureOut">
              <a:rPr lang="en-US" smtClean="0"/>
              <a:t>4/1/2021</a:t>
            </a:fld>
            <a:endParaRPr lang="en-US"/>
          </a:p>
        </p:txBody>
      </p:sp>
      <p:sp>
        <p:nvSpPr>
          <p:cNvPr id="4" name="Slide Image Placeholder 3"/>
          <p:cNvSpPr>
            <a:spLocks noGrp="1" noRot="1" noChangeAspect="1"/>
          </p:cNvSpPr>
          <p:nvPr>
            <p:ph type="sldImg" idx="2"/>
          </p:nvPr>
        </p:nvSpPr>
        <p:spPr>
          <a:xfrm>
            <a:off x="1130300" y="690563"/>
            <a:ext cx="4597400" cy="3448050"/>
          </a:xfrm>
          <a:prstGeom prst="rect">
            <a:avLst/>
          </a:prstGeom>
          <a:noFill/>
          <a:ln w="12700">
            <a:solidFill>
              <a:prstClr val="black"/>
            </a:solidFill>
          </a:ln>
        </p:spPr>
        <p:txBody>
          <a:bodyPr vert="horz" lIns="90480" tIns="45240" rIns="90480" bIns="45240" rtlCol="0" anchor="ctr"/>
          <a:lstStyle/>
          <a:p>
            <a:endParaRPr lang="en-US"/>
          </a:p>
        </p:txBody>
      </p:sp>
      <p:sp>
        <p:nvSpPr>
          <p:cNvPr id="5" name="Notes Placeholder 4"/>
          <p:cNvSpPr>
            <a:spLocks noGrp="1"/>
          </p:cNvSpPr>
          <p:nvPr>
            <p:ph type="body" sz="quarter" idx="3"/>
          </p:nvPr>
        </p:nvSpPr>
        <p:spPr>
          <a:xfrm>
            <a:off x="685800" y="4370423"/>
            <a:ext cx="5486400" cy="4139489"/>
          </a:xfrm>
          <a:prstGeom prst="rect">
            <a:avLst/>
          </a:prstGeom>
        </p:spPr>
        <p:txBody>
          <a:bodyPr vert="horz" lIns="90480" tIns="45240" rIns="90480" bIns="452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699"/>
            <a:ext cx="2971800" cy="460293"/>
          </a:xfrm>
          <a:prstGeom prst="rect">
            <a:avLst/>
          </a:prstGeom>
        </p:spPr>
        <p:txBody>
          <a:bodyPr vert="horz" lIns="90480" tIns="45240" rIns="90480" bIns="4524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699"/>
            <a:ext cx="2971800" cy="460293"/>
          </a:xfrm>
          <a:prstGeom prst="rect">
            <a:avLst/>
          </a:prstGeom>
        </p:spPr>
        <p:txBody>
          <a:bodyPr vert="horz" lIns="90480" tIns="45240" rIns="90480" bIns="45240" rtlCol="0" anchor="b"/>
          <a:lstStyle>
            <a:lvl1pPr algn="r">
              <a:defRPr sz="1200"/>
            </a:lvl1pPr>
          </a:lstStyle>
          <a:p>
            <a:fld id="{0B14B7E7-2B75-4A46-9C2D-C8B1C6042560}" type="slidenum">
              <a:rPr lang="en-US" smtClean="0"/>
              <a:t>‹#›</a:t>
            </a:fld>
            <a:endParaRPr lang="en-US"/>
          </a:p>
        </p:txBody>
      </p:sp>
    </p:spTree>
    <p:extLst>
      <p:ext uri="{BB962C8B-B14F-4D97-AF65-F5344CB8AC3E}">
        <p14:creationId xmlns:p14="http://schemas.microsoft.com/office/powerpoint/2010/main" val="39373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4B7E7-2B75-4A46-9C2D-C8B1C6042560}" type="slidenum">
              <a:rPr lang="en-US" smtClean="0"/>
              <a:t>1</a:t>
            </a:fld>
            <a:endParaRPr lang="en-US"/>
          </a:p>
        </p:txBody>
      </p:sp>
    </p:spTree>
    <p:extLst>
      <p:ext uri="{BB962C8B-B14F-4D97-AF65-F5344CB8AC3E}">
        <p14:creationId xmlns:p14="http://schemas.microsoft.com/office/powerpoint/2010/main" val="342868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E2060-EA67-476F-A9BC-8BB9063A383F}" type="slidenum">
              <a:rPr lang="en-US" smtClean="0"/>
              <a:pPr/>
              <a:t>39</a:t>
            </a:fld>
            <a:endParaRPr lang="en-US"/>
          </a:p>
        </p:txBody>
      </p:sp>
    </p:spTree>
    <p:extLst>
      <p:ext uri="{BB962C8B-B14F-4D97-AF65-F5344CB8AC3E}">
        <p14:creationId xmlns:p14="http://schemas.microsoft.com/office/powerpoint/2010/main" val="5469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922DB6-67AC-4ECB-91DB-3BF0C36DA593}"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7E362-5DBE-4FB6-9A64-43D6B8D42151}" type="slidenum">
              <a:rPr lang="en-US" smtClean="0"/>
              <a:t>‹#›</a:t>
            </a:fld>
            <a:endParaRPr lang="en-US"/>
          </a:p>
        </p:txBody>
      </p:sp>
    </p:spTree>
    <p:extLst>
      <p:ext uri="{BB962C8B-B14F-4D97-AF65-F5344CB8AC3E}">
        <p14:creationId xmlns:p14="http://schemas.microsoft.com/office/powerpoint/2010/main" val="118205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22DB6-67AC-4ECB-91DB-3BF0C36DA593}"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7E362-5DBE-4FB6-9A64-43D6B8D42151}" type="slidenum">
              <a:rPr lang="en-US" smtClean="0"/>
              <a:t>‹#›</a:t>
            </a:fld>
            <a:endParaRPr lang="en-US"/>
          </a:p>
        </p:txBody>
      </p:sp>
    </p:spTree>
    <p:extLst>
      <p:ext uri="{BB962C8B-B14F-4D97-AF65-F5344CB8AC3E}">
        <p14:creationId xmlns:p14="http://schemas.microsoft.com/office/powerpoint/2010/main" val="3580836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22DB6-67AC-4ECB-91DB-3BF0C36DA593}"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7E362-5DBE-4FB6-9A64-43D6B8D42151}" type="slidenum">
              <a:rPr lang="en-US" smtClean="0"/>
              <a:t>‹#›</a:t>
            </a:fld>
            <a:endParaRPr lang="en-US"/>
          </a:p>
        </p:txBody>
      </p:sp>
    </p:spTree>
    <p:extLst>
      <p:ext uri="{BB962C8B-B14F-4D97-AF65-F5344CB8AC3E}">
        <p14:creationId xmlns:p14="http://schemas.microsoft.com/office/powerpoint/2010/main" val="331592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22DB6-67AC-4ECB-91DB-3BF0C36DA593}"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7E362-5DBE-4FB6-9A64-43D6B8D42151}" type="slidenum">
              <a:rPr lang="en-US" smtClean="0"/>
              <a:t>‹#›</a:t>
            </a:fld>
            <a:endParaRPr lang="en-US"/>
          </a:p>
        </p:txBody>
      </p:sp>
    </p:spTree>
    <p:extLst>
      <p:ext uri="{BB962C8B-B14F-4D97-AF65-F5344CB8AC3E}">
        <p14:creationId xmlns:p14="http://schemas.microsoft.com/office/powerpoint/2010/main" val="378352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22DB6-67AC-4ECB-91DB-3BF0C36DA593}"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7E362-5DBE-4FB6-9A64-43D6B8D42151}" type="slidenum">
              <a:rPr lang="en-US" smtClean="0"/>
              <a:t>‹#›</a:t>
            </a:fld>
            <a:endParaRPr lang="en-US"/>
          </a:p>
        </p:txBody>
      </p:sp>
    </p:spTree>
    <p:extLst>
      <p:ext uri="{BB962C8B-B14F-4D97-AF65-F5344CB8AC3E}">
        <p14:creationId xmlns:p14="http://schemas.microsoft.com/office/powerpoint/2010/main" val="417313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922DB6-67AC-4ECB-91DB-3BF0C36DA593}"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87E362-5DBE-4FB6-9A64-43D6B8D42151}" type="slidenum">
              <a:rPr lang="en-US" smtClean="0"/>
              <a:t>‹#›</a:t>
            </a:fld>
            <a:endParaRPr lang="en-US"/>
          </a:p>
        </p:txBody>
      </p:sp>
    </p:spTree>
    <p:extLst>
      <p:ext uri="{BB962C8B-B14F-4D97-AF65-F5344CB8AC3E}">
        <p14:creationId xmlns:p14="http://schemas.microsoft.com/office/powerpoint/2010/main" val="203913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922DB6-67AC-4ECB-91DB-3BF0C36DA593}"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87E362-5DBE-4FB6-9A64-43D6B8D42151}" type="slidenum">
              <a:rPr lang="en-US" smtClean="0"/>
              <a:t>‹#›</a:t>
            </a:fld>
            <a:endParaRPr lang="en-US"/>
          </a:p>
        </p:txBody>
      </p:sp>
    </p:spTree>
    <p:extLst>
      <p:ext uri="{BB962C8B-B14F-4D97-AF65-F5344CB8AC3E}">
        <p14:creationId xmlns:p14="http://schemas.microsoft.com/office/powerpoint/2010/main" val="35595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922DB6-67AC-4ECB-91DB-3BF0C36DA593}"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87E362-5DBE-4FB6-9A64-43D6B8D42151}" type="slidenum">
              <a:rPr lang="en-US" smtClean="0"/>
              <a:t>‹#›</a:t>
            </a:fld>
            <a:endParaRPr lang="en-US"/>
          </a:p>
        </p:txBody>
      </p:sp>
    </p:spTree>
    <p:extLst>
      <p:ext uri="{BB962C8B-B14F-4D97-AF65-F5344CB8AC3E}">
        <p14:creationId xmlns:p14="http://schemas.microsoft.com/office/powerpoint/2010/main" val="33732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22DB6-67AC-4ECB-91DB-3BF0C36DA593}"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87E362-5DBE-4FB6-9A64-43D6B8D42151}" type="slidenum">
              <a:rPr lang="en-US" smtClean="0"/>
              <a:t>‹#›</a:t>
            </a:fld>
            <a:endParaRPr lang="en-US"/>
          </a:p>
        </p:txBody>
      </p:sp>
    </p:spTree>
    <p:extLst>
      <p:ext uri="{BB962C8B-B14F-4D97-AF65-F5344CB8AC3E}">
        <p14:creationId xmlns:p14="http://schemas.microsoft.com/office/powerpoint/2010/main" val="2085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22DB6-67AC-4ECB-91DB-3BF0C36DA593}"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87E362-5DBE-4FB6-9A64-43D6B8D42151}" type="slidenum">
              <a:rPr lang="en-US" smtClean="0"/>
              <a:t>‹#›</a:t>
            </a:fld>
            <a:endParaRPr lang="en-US"/>
          </a:p>
        </p:txBody>
      </p:sp>
    </p:spTree>
    <p:extLst>
      <p:ext uri="{BB962C8B-B14F-4D97-AF65-F5344CB8AC3E}">
        <p14:creationId xmlns:p14="http://schemas.microsoft.com/office/powerpoint/2010/main" val="313837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22DB6-67AC-4ECB-91DB-3BF0C36DA593}"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87E362-5DBE-4FB6-9A64-43D6B8D42151}" type="slidenum">
              <a:rPr lang="en-US" smtClean="0"/>
              <a:t>‹#›</a:t>
            </a:fld>
            <a:endParaRPr lang="en-US"/>
          </a:p>
        </p:txBody>
      </p:sp>
    </p:spTree>
    <p:extLst>
      <p:ext uri="{BB962C8B-B14F-4D97-AF65-F5344CB8AC3E}">
        <p14:creationId xmlns:p14="http://schemas.microsoft.com/office/powerpoint/2010/main" val="14926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22DB6-67AC-4ECB-91DB-3BF0C36DA593}" type="datetimeFigureOut">
              <a:rPr lang="en-US" smtClean="0"/>
              <a:t>4/1/2021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7E362-5DBE-4FB6-9A64-43D6B8D42151}" type="slidenum">
              <a:rPr lang="en-US" smtClean="0"/>
              <a:t>‹#›</a:t>
            </a:fld>
            <a:endParaRPr lang="en-US"/>
          </a:p>
        </p:txBody>
      </p:sp>
    </p:spTree>
    <p:extLst>
      <p:ext uri="{BB962C8B-B14F-4D97-AF65-F5344CB8AC3E}">
        <p14:creationId xmlns:p14="http://schemas.microsoft.com/office/powerpoint/2010/main" val="303823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sn.com/en-us/video/other/youtuber-creates-musical-metaphor-to-explain-fact-interpretation/vp-AAmhfA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3.jpeg"/><Relationship Id="rId2" Type="http://schemas.openxmlformats.org/officeDocument/2006/relationships/hyperlink" Target="https://www.youtube.com/watch?v=_pFCpKtwCkI" TargetMode="External"/><Relationship Id="rId1" Type="http://schemas.openxmlformats.org/officeDocument/2006/relationships/slideLayout" Target="../slideLayouts/slideLayout9.xml"/><Relationship Id="rId6" Type="http://schemas.openxmlformats.org/officeDocument/2006/relationships/image" Target="../media/image19.jpeg"/><Relationship Id="rId11" Type="http://schemas.openxmlformats.org/officeDocument/2006/relationships/image" Target="../media/image22.jpeg"/><Relationship Id="rId5" Type="http://schemas.openxmlformats.org/officeDocument/2006/relationships/image" Target="../media/image18.jpeg"/><Relationship Id="rId10" Type="http://schemas.microsoft.com/office/2007/relationships/hdphoto" Target="../media/hdphoto2.wdp"/><Relationship Id="rId4" Type="http://schemas.openxmlformats.org/officeDocument/2006/relationships/image" Target="../media/image17.jpeg"/><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surveymonkey.com/r/OCCREvalua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ese.mo.gov/college-career-readiness/curriculum/social-studies"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Implementation </a:t>
            </a:r>
            <a:r>
              <a:rPr lang="en-US" b="1" dirty="0"/>
              <a:t>and Integration:</a:t>
            </a:r>
            <a:r>
              <a:rPr lang="en-US" dirty="0"/>
              <a:t/>
            </a:r>
            <a:br>
              <a:rPr lang="en-US" dirty="0"/>
            </a:br>
            <a:r>
              <a:rPr lang="en-US" sz="2700" b="1" dirty="0"/>
              <a:t>MLS </a:t>
            </a:r>
            <a:r>
              <a:rPr lang="en-US" sz="2700" b="1" dirty="0" smtClean="0"/>
              <a:t>Secondary Social </a:t>
            </a:r>
            <a:r>
              <a:rPr lang="en-US" sz="2700" b="1" dirty="0"/>
              <a:t>Studies Expectations </a:t>
            </a:r>
            <a:r>
              <a:rPr lang="en-US" sz="2700" b="1" dirty="0" smtClean="0"/>
              <a:t>2017</a:t>
            </a:r>
            <a:br>
              <a:rPr lang="en-US" sz="2700" b="1" dirty="0" smtClean="0"/>
            </a:br>
            <a:r>
              <a:rPr lang="en-US" sz="2000" b="1" dirty="0" smtClean="0"/>
              <a:t>June 2017</a:t>
            </a:r>
            <a:r>
              <a:rPr lang="en-US" dirty="0"/>
              <a:t/>
            </a:r>
            <a:br>
              <a:rPr lang="en-US" dirty="0"/>
            </a:br>
            <a:r>
              <a:rPr lang="en-US" b="1" i="1" dirty="0"/>
              <a:t> </a:t>
            </a:r>
            <a:r>
              <a:rPr lang="en-US" dirty="0"/>
              <a:t/>
            </a:r>
            <a:br>
              <a:rPr lang="en-US" dirty="0"/>
            </a:br>
            <a:endParaRPr lang="en-US" dirty="0"/>
          </a:p>
        </p:txBody>
      </p:sp>
      <p:sp>
        <p:nvSpPr>
          <p:cNvPr id="5" name="TextBox 4"/>
          <p:cNvSpPr txBox="1"/>
          <p:nvPr/>
        </p:nvSpPr>
        <p:spPr>
          <a:xfrm>
            <a:off x="457200" y="5715000"/>
            <a:ext cx="7772400" cy="1323439"/>
          </a:xfrm>
          <a:prstGeom prst="rect">
            <a:avLst/>
          </a:prstGeom>
          <a:noFill/>
        </p:spPr>
        <p:txBody>
          <a:bodyPr wrap="square" rtlCol="0">
            <a:spAutoFit/>
          </a:bodyPr>
          <a:lstStyle/>
          <a:p>
            <a:pPr algn="ctr"/>
            <a:endParaRPr lang="en-US" sz="2000" b="1" i="1" dirty="0" smtClean="0"/>
          </a:p>
          <a:p>
            <a:pPr algn="ctr"/>
            <a:r>
              <a:rPr lang="en-US" sz="2000" b="1" i="1" dirty="0" smtClean="0"/>
              <a:t>Teaching </a:t>
            </a:r>
            <a:r>
              <a:rPr lang="en-US" sz="2000" b="1" i="1" dirty="0"/>
              <a:t>and learning together: </a:t>
            </a:r>
            <a:endParaRPr lang="en-US" sz="2000" dirty="0"/>
          </a:p>
          <a:p>
            <a:pPr algn="ctr"/>
            <a:r>
              <a:rPr lang="en-US" sz="2000" b="1" i="1" dirty="0" smtClean="0"/>
              <a:t>deeper</a:t>
            </a:r>
            <a:r>
              <a:rPr lang="en-US" sz="2000" b="1" i="1" dirty="0"/>
              <a:t>, richer, more </a:t>
            </a:r>
            <a:r>
              <a:rPr lang="en-US" sz="2000" b="1" i="1" dirty="0" smtClean="0"/>
              <a:t>meaningful, and </a:t>
            </a:r>
            <a:r>
              <a:rPr lang="en-US" sz="2000" b="1" i="1" dirty="0"/>
              <a:t>maybe even fun. </a:t>
            </a:r>
            <a:endParaRPr lang="en-US" sz="2000" dirty="0"/>
          </a:p>
          <a:p>
            <a:endParaRPr lang="en-US" sz="2000" dirty="0"/>
          </a:p>
        </p:txBody>
      </p:sp>
      <p:pic>
        <p:nvPicPr>
          <p:cNvPr id="6" name="Content Placeholder 5" descr="Image result for Gary Larson Cartoons Teacher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81082" y="1600200"/>
            <a:ext cx="3381836" cy="4525963"/>
          </a:xfrm>
          <a:prstGeom prst="rect">
            <a:avLst/>
          </a:prstGeom>
          <a:noFill/>
          <a:ln>
            <a:noFill/>
          </a:ln>
        </p:spPr>
      </p:pic>
    </p:spTree>
    <p:extLst>
      <p:ext uri="{BB962C8B-B14F-4D97-AF65-F5344CB8AC3E}">
        <p14:creationId xmlns:p14="http://schemas.microsoft.com/office/powerpoint/2010/main" val="2592336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2590800" cy="2620962"/>
          </a:xfrm>
        </p:spPr>
        <p:txBody>
          <a:bodyPr>
            <a:normAutofit/>
          </a:bodyPr>
          <a:lstStyle/>
          <a:p>
            <a:r>
              <a:rPr lang="en-US" sz="3600" b="1" dirty="0" smtClean="0">
                <a:solidFill>
                  <a:srgbClr val="FF9933"/>
                </a:solidFill>
              </a:rPr>
              <a:t>Student Learning  Behaviors</a:t>
            </a:r>
            <a:endParaRPr lang="en-US" sz="3600" b="1" dirty="0">
              <a:solidFill>
                <a:srgbClr val="FF9933"/>
              </a:solidFill>
            </a:endParaRPr>
          </a:p>
        </p:txBody>
      </p:sp>
      <p:pic>
        <p:nvPicPr>
          <p:cNvPr id="4" name="Content Placeholder 3" descr="https://s-media-cache-ak0.pinimg.com/736x/c2/d2/d0/c2d2d0f72d028ded72f507f976b4b0e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00800" cy="6629400"/>
          </a:xfrm>
          <a:prstGeom prst="rect">
            <a:avLst/>
          </a:prstGeom>
          <a:noFill/>
          <a:ln>
            <a:noFill/>
          </a:ln>
        </p:spPr>
      </p:pic>
      <p:pic>
        <p:nvPicPr>
          <p:cNvPr id="5" name="Content Placeholder 6"/>
          <p:cNvPicPr>
            <a:picLocks/>
          </p:cNvPicPr>
          <p:nvPr/>
        </p:nvPicPr>
        <p:blipFill rotWithShape="1">
          <a:blip r:embed="rId3"/>
          <a:srcRect l="8606" t="21087" r="58645" b="18029"/>
          <a:stretch/>
        </p:blipFill>
        <p:spPr bwMode="auto">
          <a:xfrm>
            <a:off x="152400" y="4038600"/>
            <a:ext cx="2209800" cy="2514600"/>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a:off x="381000" y="3657600"/>
            <a:ext cx="876300" cy="16383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163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000" dirty="0" smtClean="0"/>
              <a:t>Elementary and beginning Middle School</a:t>
            </a:r>
            <a:br>
              <a:rPr lang="en-US" sz="2000" dirty="0" smtClean="0"/>
            </a:br>
            <a:r>
              <a:rPr lang="en-US" sz="2000" dirty="0" smtClean="0"/>
              <a:t>Social Science Thinking Skills</a:t>
            </a:r>
            <a:endParaRPr lang="en-US" sz="2000" dirty="0"/>
          </a:p>
        </p:txBody>
      </p:sp>
      <p:pic>
        <p:nvPicPr>
          <p:cNvPr id="2050" name="Picture 2" descr="C:\Users\gruped\Desktop\thinking like a historian Imag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914400"/>
            <a:ext cx="915670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rotWithShape="1">
          <a:blip r:embed="rId3"/>
          <a:srcRect l="8606" t="21087" r="58645" b="18029"/>
          <a:stretch/>
        </p:blipFill>
        <p:spPr bwMode="auto">
          <a:xfrm>
            <a:off x="1981200" y="4953000"/>
            <a:ext cx="2438400" cy="1828800"/>
          </a:xfrm>
          <a:prstGeom prst="rect">
            <a:avLst/>
          </a:prstGeom>
          <a:ln>
            <a:noFill/>
          </a:ln>
          <a:extLst>
            <a:ext uri="{53640926-AAD7-44D8-BBD7-CCE9431645EC}">
              <a14:shadowObscured xmlns:a14="http://schemas.microsoft.com/office/drawing/2010/main"/>
            </a:ext>
          </a:extLst>
        </p:spPr>
      </p:pic>
      <p:cxnSp>
        <p:nvCxnSpPr>
          <p:cNvPr id="5" name="Straight Arrow Connector 4"/>
          <p:cNvCxnSpPr/>
          <p:nvPr/>
        </p:nvCxnSpPr>
        <p:spPr>
          <a:xfrm flipH="1">
            <a:off x="3657600" y="685800"/>
            <a:ext cx="2362200" cy="51054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662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image.slidesharecdn.com/courseredesign-140818152404-phpapp01/95/course-redesign-9-638.jpg?cb=1408375465"/>
          <p:cNvPicPr/>
          <p:nvPr/>
        </p:nvPicPr>
        <p:blipFill rotWithShape="1">
          <a:blip r:embed="rId2">
            <a:extLst>
              <a:ext uri="{28A0092B-C50C-407E-A947-70E740481C1C}">
                <a14:useLocalDpi xmlns:a14="http://schemas.microsoft.com/office/drawing/2010/main" val="0"/>
              </a:ext>
            </a:extLst>
          </a:blip>
          <a:srcRect t="19412" b="3852"/>
          <a:stretch/>
        </p:blipFill>
        <p:spPr bwMode="auto">
          <a:xfrm>
            <a:off x="685800" y="1219200"/>
            <a:ext cx="7620000" cy="4923417"/>
          </a:xfrm>
          <a:prstGeom prst="rect">
            <a:avLst/>
          </a:prstGeom>
          <a:noFill/>
          <a:ln>
            <a:noFill/>
          </a:ln>
        </p:spPr>
      </p:pic>
      <p:sp>
        <p:nvSpPr>
          <p:cNvPr id="2" name="Title 1"/>
          <p:cNvSpPr>
            <a:spLocks noGrp="1"/>
          </p:cNvSpPr>
          <p:nvPr>
            <p:ph type="title"/>
          </p:nvPr>
        </p:nvSpPr>
        <p:spPr>
          <a:xfrm>
            <a:off x="457200" y="274638"/>
            <a:ext cx="8229600" cy="1249362"/>
          </a:xfrm>
        </p:spPr>
        <p:txBody>
          <a:bodyPr>
            <a:normAutofit fontScale="90000"/>
          </a:bodyPr>
          <a:lstStyle/>
          <a:p>
            <a:r>
              <a:rPr lang="en-US" dirty="0" smtClean="0"/>
              <a:t>High School Social Science Thinking Skills</a:t>
            </a:r>
            <a:endParaRPr lang="en-US" dirty="0"/>
          </a:p>
        </p:txBody>
      </p:sp>
      <p:pic>
        <p:nvPicPr>
          <p:cNvPr id="4" name="Picture 3"/>
          <p:cNvPicPr/>
          <p:nvPr/>
        </p:nvPicPr>
        <p:blipFill rotWithShape="1">
          <a:blip r:embed="rId3"/>
          <a:srcRect l="8606" t="21087" r="58645" b="18029"/>
          <a:stretch/>
        </p:blipFill>
        <p:spPr bwMode="auto">
          <a:xfrm>
            <a:off x="6477000" y="4953000"/>
            <a:ext cx="2209800" cy="1828800"/>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a:off x="5181600" y="1143000"/>
            <a:ext cx="2400300" cy="441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318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76200" y="530352"/>
            <a:ext cx="2590800" cy="6175248"/>
          </a:xfrm>
          <a:solidFill>
            <a:srgbClr val="C00000"/>
          </a:solidFill>
        </p:spPr>
        <p:txBody>
          <a:bodyPr>
            <a:normAutofit/>
          </a:bodyPr>
          <a:lstStyle/>
          <a:p>
            <a:pPr marL="0" indent="0">
              <a:buNone/>
            </a:pPr>
            <a:r>
              <a:rPr lang="en-US" b="1" i="1" dirty="0" smtClean="0">
                <a:solidFill>
                  <a:srgbClr val="FFFF00"/>
                </a:solidFill>
              </a:rPr>
              <a:t>Habits of Mind: </a:t>
            </a:r>
          </a:p>
          <a:p>
            <a:pPr marL="0" indent="0">
              <a:buNone/>
            </a:pPr>
            <a:endParaRPr lang="en-US" b="1" i="1" dirty="0">
              <a:solidFill>
                <a:srgbClr val="FFFF00"/>
              </a:solidFill>
            </a:endParaRPr>
          </a:p>
          <a:p>
            <a:pPr marL="0" indent="0">
              <a:buNone/>
            </a:pPr>
            <a:r>
              <a:rPr lang="en-US" b="1" dirty="0" smtClean="0">
                <a:solidFill>
                  <a:srgbClr val="FFFF00"/>
                </a:solidFill>
              </a:rPr>
              <a:t>The attributes </a:t>
            </a:r>
            <a:r>
              <a:rPr lang="en-US" b="1" dirty="0" err="1" smtClean="0">
                <a:solidFill>
                  <a:srgbClr val="FFFF00"/>
                </a:solidFill>
              </a:rPr>
              <a:t>sucessful</a:t>
            </a:r>
            <a:r>
              <a:rPr lang="en-US" b="1" dirty="0" smtClean="0">
                <a:solidFill>
                  <a:srgbClr val="FFFF00"/>
                </a:solidFill>
              </a:rPr>
              <a:t> people rely on when faced with new problems, difficult dilemmas and perplexing enigmas</a:t>
            </a:r>
            <a:r>
              <a:rPr lang="en-US" dirty="0" smtClean="0"/>
              <a:t>.</a:t>
            </a:r>
            <a:endParaRPr lang="en-US" dirty="0"/>
          </a:p>
        </p:txBody>
      </p:sp>
      <p:sp>
        <p:nvSpPr>
          <p:cNvPr id="10" name="Content Placeholder 9"/>
          <p:cNvSpPr>
            <a:spLocks noGrp="1"/>
          </p:cNvSpPr>
          <p:nvPr>
            <p:ph sz="half" idx="2"/>
          </p:nvPr>
        </p:nvSpPr>
        <p:spPr>
          <a:xfrm>
            <a:off x="2971800" y="76200"/>
            <a:ext cx="5715480" cy="6553200"/>
          </a:xfrm>
          <a:solidFill>
            <a:schemeClr val="bg2"/>
          </a:solidFill>
        </p:spPr>
        <p:txBody>
          <a:bodyPr>
            <a:normAutofit/>
          </a:bodyPr>
          <a:lstStyle/>
          <a:p>
            <a:pPr marL="0" indent="0">
              <a:buNone/>
            </a:pPr>
            <a:r>
              <a:rPr lang="en-US" u="sng" dirty="0" smtClean="0"/>
              <a:t>Content:</a:t>
            </a:r>
            <a:r>
              <a:rPr lang="en-US" dirty="0" smtClean="0"/>
              <a:t> What</a:t>
            </a:r>
          </a:p>
          <a:p>
            <a:pPr marL="0" indent="0">
              <a:buNone/>
            </a:pPr>
            <a:r>
              <a:rPr lang="en-US" u="sng" dirty="0" smtClean="0"/>
              <a:t>Student Learning Behavior</a:t>
            </a:r>
            <a:r>
              <a:rPr lang="en-US" dirty="0" smtClean="0"/>
              <a:t>: Do</a:t>
            </a:r>
          </a:p>
          <a:p>
            <a:pPr marL="0" indent="0">
              <a:buNone/>
            </a:pPr>
            <a:r>
              <a:rPr lang="en-US" u="sng" dirty="0" smtClean="0"/>
              <a:t>Social Science Thinking </a:t>
            </a:r>
            <a:r>
              <a:rPr lang="en-US" u="sng" dirty="0"/>
              <a:t>S</a:t>
            </a:r>
            <a:r>
              <a:rPr lang="en-US" u="sng" dirty="0" smtClean="0"/>
              <a:t>kill</a:t>
            </a:r>
            <a:r>
              <a:rPr lang="en-US" dirty="0" smtClean="0"/>
              <a:t>: qualities  of systematic reasoning</a:t>
            </a:r>
            <a:endParaRPr lang="en-US" dirty="0"/>
          </a:p>
        </p:txBody>
      </p:sp>
      <p:sp>
        <p:nvSpPr>
          <p:cNvPr id="2" name="Slide Number Placeholder 1"/>
          <p:cNvSpPr>
            <a:spLocks noGrp="1"/>
          </p:cNvSpPr>
          <p:nvPr>
            <p:ph type="sldNum" sz="quarter" idx="12"/>
          </p:nvPr>
        </p:nvSpPr>
        <p:spPr/>
        <p:txBody>
          <a:bodyPr/>
          <a:lstStyle/>
          <a:p>
            <a:pPr>
              <a:defRPr/>
            </a:pPr>
            <a:fld id="{DF789FD5-38FA-48F8-A4D8-87FD471776AE}" type="slidenum">
              <a:rPr lang="en-US" smtClean="0"/>
              <a:pPr>
                <a:defRPr/>
              </a:pPr>
              <a:t>13</a:t>
            </a:fld>
            <a:endParaRPr lang="en-US"/>
          </a:p>
        </p:txBody>
      </p:sp>
      <p:pic>
        <p:nvPicPr>
          <p:cNvPr id="11" name="Picture 10"/>
          <p:cNvPicPr/>
          <p:nvPr/>
        </p:nvPicPr>
        <p:blipFill rotWithShape="1">
          <a:blip r:embed="rId2"/>
          <a:srcRect l="8606" t="21087" r="58645" b="18029"/>
          <a:stretch/>
        </p:blipFill>
        <p:spPr bwMode="auto">
          <a:xfrm>
            <a:off x="4724401" y="2743200"/>
            <a:ext cx="3962401" cy="3611880"/>
          </a:xfrm>
          <a:prstGeom prst="rect">
            <a:avLst/>
          </a:prstGeom>
          <a:ln>
            <a:noFill/>
          </a:ln>
          <a:extLst>
            <a:ext uri="{53640926-AAD7-44D8-BBD7-CCE9431645EC}">
              <a14:shadowObscured xmlns:a14="http://schemas.microsoft.com/office/drawing/2010/main"/>
            </a:ext>
          </a:extLst>
        </p:spPr>
      </p:pic>
      <p:pic>
        <p:nvPicPr>
          <p:cNvPr id="6" name="Content Placeholder 5"/>
          <p:cNvPicPr>
            <a:picLocks/>
          </p:cNvPicPr>
          <p:nvPr/>
        </p:nvPicPr>
        <p:blipFill rotWithShape="1">
          <a:blip r:embed="rId3"/>
          <a:srcRect l="7179" t="12866" r="58077" b="23660"/>
          <a:stretch/>
        </p:blipFill>
        <p:spPr bwMode="auto">
          <a:xfrm>
            <a:off x="3048000" y="2514600"/>
            <a:ext cx="5867400" cy="4038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2"/>
          <a:srcRect l="8606" t="21087" r="58645" b="18029"/>
          <a:stretch/>
        </p:blipFill>
        <p:spPr bwMode="auto">
          <a:xfrm>
            <a:off x="3048000" y="2057400"/>
            <a:ext cx="5867400"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52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anim calcmode="lin" valueType="num">
                                      <p:cBhvr>
                                        <p:cTn id="2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1000"/>
                                        <p:tgtEl>
                                          <p:spTgt spid="9">
                                            <p:txEl>
                                              <p:pRg st="2" end="2"/>
                                            </p:txEl>
                                          </p:spTgt>
                                        </p:tgtEl>
                                      </p:cBhvr>
                                    </p:animEffect>
                                    <p:anim calcmode="lin" valueType="num">
                                      <p:cBhvr>
                                        <p:cTn id="2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7"/>
                                        </p:tgtEl>
                                        <p:attrNameLst>
                                          <p:attrName>ppt_x</p:attrName>
                                        </p:attrNameLst>
                                      </p:cBhvr>
                                      <p:tavLst>
                                        <p:tav tm="0">
                                          <p:val>
                                            <p:strVal val="ppt_x"/>
                                          </p:val>
                                        </p:tav>
                                        <p:tav tm="100000">
                                          <p:val>
                                            <p:strVal val="ppt_x"/>
                                          </p:val>
                                        </p:tav>
                                      </p:tavLst>
                                    </p:anim>
                                    <p:anim calcmode="lin" valueType="num">
                                      <p:cBhvr additive="base">
                                        <p:cTn id="34" dur="500"/>
                                        <p:tgtEl>
                                          <p:spTgt spid="7"/>
                                        </p:tgtEl>
                                        <p:attrNameLst>
                                          <p:attrName>ppt_y</p:attrName>
                                        </p:attrNameLst>
                                      </p:cBhvr>
                                      <p:tavLst>
                                        <p:tav tm="0">
                                          <p:val>
                                            <p:strVal val="ppt_y"/>
                                          </p:val>
                                        </p:tav>
                                        <p:tav tm="100000">
                                          <p:val>
                                            <p:strVal val="1+ppt_h/2"/>
                                          </p:val>
                                        </p:tav>
                                      </p:tavLst>
                                    </p:anim>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Habits of Mind</a:t>
            </a:r>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t>“These </a:t>
            </a:r>
            <a:r>
              <a:rPr lang="en-US" dirty="0"/>
              <a:t>―habits of mind,‖ or intellectual dispositions, do more than help students solve academic problems in school. In fact, they can arm students to face a wide variety of ethical, moral, and spiritual challenges throughout their lives. They encourage students to become active and inquisitive in the face of challenges, rather than passive and </a:t>
            </a:r>
            <a:r>
              <a:rPr lang="en-US" dirty="0" smtClean="0"/>
              <a:t>accepting.”</a:t>
            </a:r>
          </a:p>
          <a:p>
            <a:pPr marL="0" indent="0">
              <a:buNone/>
            </a:pPr>
            <a:r>
              <a:rPr lang="en-US" dirty="0"/>
              <a:t>	</a:t>
            </a:r>
            <a:r>
              <a:rPr lang="en-US" dirty="0" smtClean="0"/>
              <a:t> </a:t>
            </a:r>
            <a:r>
              <a:rPr lang="en-US" dirty="0" err="1" smtClean="0"/>
              <a:t>Boyes</a:t>
            </a:r>
            <a:r>
              <a:rPr lang="en-US" dirty="0" smtClean="0"/>
              <a:t> </a:t>
            </a:r>
            <a:r>
              <a:rPr lang="en-US" dirty="0"/>
              <a:t>&amp; Watts, </a:t>
            </a:r>
            <a:r>
              <a:rPr lang="en-US" dirty="0" smtClean="0"/>
              <a:t>2009</a:t>
            </a:r>
            <a:r>
              <a:rPr lang="en-US" dirty="0"/>
              <a:t> </a:t>
            </a:r>
          </a:p>
          <a:p>
            <a:endParaRPr lang="en-US" dirty="0"/>
          </a:p>
        </p:txBody>
      </p:sp>
      <p:pic>
        <p:nvPicPr>
          <p:cNvPr id="5" name="Content Placeholder 4"/>
          <p:cNvPicPr>
            <a:picLocks noGrp="1"/>
          </p:cNvPicPr>
          <p:nvPr>
            <p:ph sz="half" idx="1"/>
          </p:nvPr>
        </p:nvPicPr>
        <p:blipFill rotWithShape="1">
          <a:blip r:embed="rId2"/>
          <a:srcRect l="8606" t="21087" r="58645" b="18029"/>
          <a:stretch/>
        </p:blipFill>
        <p:spPr bwMode="auto">
          <a:xfrm>
            <a:off x="457200" y="1600200"/>
            <a:ext cx="4038600"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61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4">
                                            <p:txEl>
                                              <p:pRg st="0" end="0"/>
                                            </p:txEl>
                                          </p:spTgt>
                                        </p:tgtEl>
                                        <p:attrNameLst>
                                          <p:attrName>style.color</p:attrName>
                                        </p:attrNameLst>
                                      </p:cBhvr>
                                      <p:by>
                                        <p:hsl h="0" s="-12549" l="-25098"/>
                                      </p:by>
                                    </p:animClr>
                                    <p:animClr clrSpc="hsl" dir="cw">
                                      <p:cBhvr>
                                        <p:cTn id="7" dur="500" fill="hold"/>
                                        <p:tgtEl>
                                          <p:spTgt spid="4">
                                            <p:txEl>
                                              <p:pRg st="0" end="0"/>
                                            </p:txEl>
                                          </p:spTgt>
                                        </p:tgtEl>
                                        <p:attrNameLst>
                                          <p:attrName>fillcolor</p:attrName>
                                        </p:attrNameLst>
                                      </p:cBhvr>
                                      <p:by>
                                        <p:hsl h="0" s="-12549" l="-25098"/>
                                      </p:by>
                                    </p:animClr>
                                    <p:animClr clrSpc="hsl" dir="cw">
                                      <p:cBhvr>
                                        <p:cTn id="8" dur="500" fill="hold"/>
                                        <p:tgtEl>
                                          <p:spTgt spid="4">
                                            <p:txEl>
                                              <p:pRg st="0" end="0"/>
                                            </p:txEl>
                                          </p:spTgt>
                                        </p:tgtEl>
                                        <p:attrNameLst>
                                          <p:attrName>stroke.color</p:attrName>
                                        </p:attrNameLst>
                                      </p:cBhvr>
                                      <p:by>
                                        <p:hsl h="0" s="-12549" l="-25098"/>
                                      </p:by>
                                    </p:animClr>
                                    <p:set>
                                      <p:cBhvr>
                                        <p:cTn id="9"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Habits of Mind in Writing</a:t>
            </a:r>
            <a:endParaRPr lang="en-US" dirty="0"/>
          </a:p>
        </p:txBody>
      </p:sp>
      <p:pic>
        <p:nvPicPr>
          <p:cNvPr id="7" name="Content Placeholder 6" descr="https://pbs.twimg.com/media/CRoyxXnVAAAPrUO.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ln>
            <a:noFill/>
          </a:ln>
        </p:spPr>
      </p:pic>
      <p:pic>
        <p:nvPicPr>
          <p:cNvPr id="8" name="Content Placeholder 7" descr="Image result for NCTE Habits of Mind"/>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4030980" cy="4191000"/>
          </a:xfrm>
          <a:prstGeom prst="rect">
            <a:avLst/>
          </a:prstGeom>
          <a:noFill/>
          <a:ln>
            <a:noFill/>
          </a:ln>
        </p:spPr>
      </p:pic>
      <p:sp>
        <p:nvSpPr>
          <p:cNvPr id="3" name="TextBox 2"/>
          <p:cNvSpPr txBox="1"/>
          <p:nvPr/>
        </p:nvSpPr>
        <p:spPr>
          <a:xfrm rot="363558">
            <a:off x="6926868" y="1958441"/>
            <a:ext cx="2094167" cy="446880"/>
          </a:xfrm>
          <a:prstGeom prst="rect">
            <a:avLst/>
          </a:prstGeom>
          <a:solidFill>
            <a:schemeClr val="bg1"/>
          </a:solidFill>
          <a:ln>
            <a:noFill/>
          </a:ln>
        </p:spPr>
        <p:txBody>
          <a:bodyPr wrap="square" rtlCol="0">
            <a:spAutoFit/>
          </a:bodyPr>
          <a:lstStyle/>
          <a:p>
            <a:endParaRPr lang="en-US" dirty="0"/>
          </a:p>
        </p:txBody>
      </p:sp>
      <p:sp>
        <p:nvSpPr>
          <p:cNvPr id="5" name="TextBox 4"/>
          <p:cNvSpPr txBox="1"/>
          <p:nvPr/>
        </p:nvSpPr>
        <p:spPr>
          <a:xfrm rot="544923">
            <a:off x="4575926" y="5461838"/>
            <a:ext cx="2201947" cy="506323"/>
          </a:xfrm>
          <a:prstGeom prst="rect">
            <a:avLst/>
          </a:prstGeom>
          <a:solidFill>
            <a:schemeClr val="bg1"/>
          </a:solidFill>
          <a:ln>
            <a:noFill/>
          </a:ln>
        </p:spPr>
        <p:txBody>
          <a:bodyPr wrap="square" rtlCol="0">
            <a:spAutoFit/>
          </a:bodyPr>
          <a:lstStyle/>
          <a:p>
            <a:endParaRPr lang="en-US" dirty="0"/>
          </a:p>
        </p:txBody>
      </p:sp>
      <p:sp>
        <p:nvSpPr>
          <p:cNvPr id="6" name="TextBox 5"/>
          <p:cNvSpPr txBox="1"/>
          <p:nvPr/>
        </p:nvSpPr>
        <p:spPr>
          <a:xfrm>
            <a:off x="7543800" y="5410200"/>
            <a:ext cx="1371600" cy="445532"/>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41706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gruped\Desktop\HoM across discip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
            <a:ext cx="70104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62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Resources and Ruminations</a:t>
            </a:r>
            <a:endParaRPr lang="en-US" dirty="0"/>
          </a:p>
        </p:txBody>
      </p:sp>
      <p:pic>
        <p:nvPicPr>
          <p:cNvPr id="4" name="Content Placeholder 3" descr="Image result for Idea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6570" y="2727801"/>
            <a:ext cx="3070860" cy="2270760"/>
          </a:xfrm>
          <a:prstGeom prst="rect">
            <a:avLst/>
          </a:prstGeom>
          <a:noFill/>
          <a:ln>
            <a:noFill/>
          </a:ln>
        </p:spPr>
      </p:pic>
    </p:spTree>
    <p:extLst>
      <p:ext uri="{BB962C8B-B14F-4D97-AF65-F5344CB8AC3E}">
        <p14:creationId xmlns:p14="http://schemas.microsoft.com/office/powerpoint/2010/main" val="3786100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458200" cy="4525963"/>
          </a:xfrm>
        </p:spPr>
        <p:txBody>
          <a:bodyPr>
            <a:normAutofit/>
          </a:bodyPr>
          <a:lstStyle/>
          <a:p>
            <a:pPr marL="0" indent="0">
              <a:buNone/>
            </a:pPr>
            <a:r>
              <a:rPr lang="en-US" dirty="0" smtClean="0">
                <a:hlinkClick r:id="rId2"/>
              </a:rPr>
              <a:t>http</a:t>
            </a:r>
            <a:r>
              <a:rPr lang="en-US" dirty="0">
                <a:hlinkClick r:id="rId2"/>
              </a:rPr>
              <a:t>://</a:t>
            </a:r>
            <a:r>
              <a:rPr lang="en-US" dirty="0" smtClean="0">
                <a:hlinkClick r:id="rId2"/>
              </a:rPr>
              <a:t>www.msn.com/en-us/video/other/youtuber-creates-musical-metaphor-to-explain-fact-interpretation/vp-AAmhfAs</a:t>
            </a:r>
            <a:endParaRPr lang="en-US" dirty="0" smtClean="0"/>
          </a:p>
          <a:p>
            <a:pPr marL="0" indent="0">
              <a:buNone/>
            </a:pPr>
            <a:endParaRPr lang="en-US" dirty="0"/>
          </a:p>
          <a:p>
            <a:pPr marL="0" indent="0" algn="ctr">
              <a:buNone/>
            </a:pPr>
            <a:r>
              <a:rPr lang="en-US"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does this clip say about interdisciplinary teaching and learning?</a:t>
            </a:r>
          </a:p>
          <a:p>
            <a:pPr marL="0" indent="0">
              <a:buNone/>
            </a:pPr>
            <a:endParaRPr lang="en-US" dirty="0"/>
          </a:p>
        </p:txBody>
      </p:sp>
      <p:sp>
        <p:nvSpPr>
          <p:cNvPr id="2" name="Title 1"/>
          <p:cNvSpPr>
            <a:spLocks noGrp="1"/>
          </p:cNvSpPr>
          <p:nvPr>
            <p:ph type="title"/>
          </p:nvPr>
        </p:nvSpPr>
        <p:spPr/>
        <p:txBody>
          <a:bodyPr/>
          <a:lstStyle/>
          <a:p>
            <a:r>
              <a:rPr lang="en-US" dirty="0" smtClean="0"/>
              <a:t>Thinking through Metaphor</a:t>
            </a:r>
            <a:endParaRPr lang="en-US" dirty="0"/>
          </a:p>
        </p:txBody>
      </p:sp>
    </p:spTree>
    <p:extLst>
      <p:ext uri="{BB962C8B-B14F-4D97-AF65-F5344CB8AC3E}">
        <p14:creationId xmlns:p14="http://schemas.microsoft.com/office/powerpoint/2010/main" val="2061745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sz="quarter" idx="4294967295"/>
          </p:nvPr>
        </p:nvSpPr>
        <p:spPr>
          <a:xfrm>
            <a:off x="609600" y="1828800"/>
            <a:ext cx="3733800" cy="3886200"/>
          </a:xfrm>
          <a:prstGeom prst="rect">
            <a:avLst/>
          </a:prstGeom>
        </p:spPr>
        <p:txBody>
          <a:bodyPr>
            <a:normAutofit fontScale="85000" lnSpcReduction="20000"/>
          </a:bodyPr>
          <a:lstStyle/>
          <a:p>
            <a:pPr marL="18288" indent="0">
              <a:buNone/>
            </a:pPr>
            <a:r>
              <a:rPr lang="en-US" sz="3200" b="1" dirty="0">
                <a:solidFill>
                  <a:srgbClr val="92D050"/>
                </a:solidFill>
              </a:rPr>
              <a:t>In any great lesson, there are </a:t>
            </a:r>
            <a:r>
              <a:rPr lang="en-US" b="1" dirty="0" smtClean="0">
                <a:solidFill>
                  <a:srgbClr val="92D050"/>
                </a:solidFill>
              </a:rPr>
              <a:t>SIX</a:t>
            </a:r>
            <a:r>
              <a:rPr lang="en-US" sz="3200" b="1" dirty="0" smtClean="0">
                <a:solidFill>
                  <a:srgbClr val="92D050"/>
                </a:solidFill>
              </a:rPr>
              <a:t>  essential </a:t>
            </a:r>
            <a:r>
              <a:rPr lang="en-US" sz="3200" b="1" dirty="0">
                <a:solidFill>
                  <a:srgbClr val="92D050"/>
                </a:solidFill>
              </a:rPr>
              <a:t>elements:</a:t>
            </a:r>
          </a:p>
          <a:p>
            <a:pPr marL="18288" indent="0">
              <a:buNone/>
            </a:pPr>
            <a:endParaRPr lang="en-US" sz="2800" dirty="0">
              <a:solidFill>
                <a:schemeClr val="bg1"/>
              </a:solidFill>
            </a:endParaRPr>
          </a:p>
          <a:p>
            <a:pPr marL="344488" indent="-344488">
              <a:buFont typeface="Wingdings" panose="05000000000000000000" pitchFamily="2" charset="2"/>
              <a:buChar char="ü"/>
            </a:pPr>
            <a:r>
              <a:rPr lang="en-US" sz="2800" dirty="0" smtClean="0">
                <a:solidFill>
                  <a:schemeClr val="bg1"/>
                </a:solidFill>
              </a:rPr>
              <a:t>Meaningful content</a:t>
            </a:r>
            <a:endParaRPr lang="en-US" sz="2800" dirty="0">
              <a:solidFill>
                <a:schemeClr val="bg1"/>
              </a:solidFill>
            </a:endParaRPr>
          </a:p>
          <a:p>
            <a:pPr>
              <a:buFont typeface="Wingdings" panose="05000000000000000000" pitchFamily="2" charset="2"/>
              <a:buChar char="ü"/>
            </a:pPr>
            <a:r>
              <a:rPr lang="en-US" sz="2800" dirty="0" smtClean="0">
                <a:solidFill>
                  <a:schemeClr val="bg1"/>
                </a:solidFill>
              </a:rPr>
              <a:t>Reading</a:t>
            </a:r>
            <a:endParaRPr lang="en-US" sz="2800" dirty="0">
              <a:solidFill>
                <a:schemeClr val="bg1"/>
              </a:solidFill>
            </a:endParaRPr>
          </a:p>
          <a:p>
            <a:pPr>
              <a:buFont typeface="Wingdings" panose="05000000000000000000" pitchFamily="2" charset="2"/>
              <a:buChar char="ü"/>
            </a:pPr>
            <a:r>
              <a:rPr lang="en-US" sz="2800" dirty="0">
                <a:solidFill>
                  <a:schemeClr val="bg1"/>
                </a:solidFill>
              </a:rPr>
              <a:t>Writing </a:t>
            </a:r>
          </a:p>
          <a:p>
            <a:pPr>
              <a:buFont typeface="Wingdings" panose="05000000000000000000" pitchFamily="2" charset="2"/>
              <a:buChar char="ü"/>
            </a:pPr>
            <a:r>
              <a:rPr lang="en-US" sz="2800" dirty="0">
                <a:solidFill>
                  <a:schemeClr val="bg1"/>
                </a:solidFill>
              </a:rPr>
              <a:t>Speaking</a:t>
            </a:r>
          </a:p>
          <a:p>
            <a:pPr>
              <a:buFont typeface="Wingdings" panose="05000000000000000000" pitchFamily="2" charset="2"/>
              <a:buChar char="ü"/>
            </a:pPr>
            <a:r>
              <a:rPr lang="en-US" sz="2800" dirty="0" smtClean="0">
                <a:solidFill>
                  <a:schemeClr val="bg1"/>
                </a:solidFill>
              </a:rPr>
              <a:t>Listening</a:t>
            </a:r>
          </a:p>
          <a:p>
            <a:pPr>
              <a:buFont typeface="Wingdings" panose="05000000000000000000" pitchFamily="2" charset="2"/>
              <a:buChar char="ü"/>
            </a:pPr>
            <a:r>
              <a:rPr lang="en-US" sz="2800" dirty="0" smtClean="0">
                <a:solidFill>
                  <a:schemeClr val="bg1"/>
                </a:solidFill>
              </a:rPr>
              <a:t>Thinking skill</a:t>
            </a:r>
          </a:p>
          <a:p>
            <a:pPr>
              <a:buFont typeface="Wingdings" panose="05000000000000000000" pitchFamily="2" charset="2"/>
              <a:buChar char="ü"/>
            </a:pPr>
            <a:endParaRPr lang="en-US" sz="2800" dirty="0">
              <a:solidFill>
                <a:schemeClr val="bg1"/>
              </a:solidFill>
            </a:endParaRPr>
          </a:p>
          <a:p>
            <a:endParaRPr lang="en-US" dirty="0"/>
          </a:p>
        </p:txBody>
      </p:sp>
      <p:sp>
        <p:nvSpPr>
          <p:cNvPr id="4" name="Title 3"/>
          <p:cNvSpPr>
            <a:spLocks noGrp="1"/>
          </p:cNvSpPr>
          <p:nvPr>
            <p:ph type="title"/>
          </p:nvPr>
        </p:nvSpPr>
        <p:spPr>
          <a:xfrm>
            <a:off x="609600" y="274638"/>
            <a:ext cx="7924800" cy="1096962"/>
          </a:xfrm>
        </p:spPr>
        <p:txBody>
          <a:bodyPr>
            <a:noAutofit/>
          </a:bodyPr>
          <a:lstStyle/>
          <a:p>
            <a:pPr algn="ctr"/>
            <a:r>
              <a:rPr lang="en-US" sz="3600" dirty="0" smtClean="0">
                <a:solidFill>
                  <a:srgbClr val="FFC000"/>
                </a:solidFill>
              </a:rPr>
              <a:t>Consider this idea as you plan your interdisciplinary instruction…. </a:t>
            </a:r>
            <a:endParaRPr lang="en-US" sz="3600" dirty="0"/>
          </a:p>
        </p:txBody>
      </p:sp>
      <p:pic>
        <p:nvPicPr>
          <p:cNvPr id="6" name="Picture 5" descr="Image result for Green Light Bulbs"/>
          <p:cNvPicPr/>
          <p:nvPr/>
        </p:nvPicPr>
        <p:blipFill rotWithShape="1">
          <a:blip r:embed="rId2">
            <a:extLst>
              <a:ext uri="{28A0092B-C50C-407E-A947-70E740481C1C}">
                <a14:useLocalDpi xmlns:a14="http://schemas.microsoft.com/office/drawing/2010/main" val="0"/>
              </a:ext>
            </a:extLst>
          </a:blip>
          <a:srcRect l="8000" t="1786" r="2117"/>
          <a:stretch/>
        </p:blipFill>
        <p:spPr bwMode="auto">
          <a:xfrm>
            <a:off x="4114800" y="2819400"/>
            <a:ext cx="4495800" cy="2514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309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rPr>
              <a:t>Agenda</a:t>
            </a:r>
            <a:br>
              <a:rPr lang="en-US" b="1" dirty="0" smtClean="0">
                <a:ln/>
              </a:rPr>
            </a:br>
            <a:r>
              <a:rPr lang="en-US" sz="2700" b="1" dirty="0" smtClean="0">
                <a:ln/>
              </a:rPr>
              <a:t>June 2017</a:t>
            </a:r>
            <a:endParaRPr lang="en-US" sz="2700" b="1" dirty="0">
              <a:ln/>
            </a:endParaRPr>
          </a:p>
        </p:txBody>
      </p:sp>
      <p:pic>
        <p:nvPicPr>
          <p:cNvPr id="4" name="Picture 3" descr="Image result for Ideas"/>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590800"/>
            <a:ext cx="2895600" cy="3962400"/>
          </a:xfrm>
          <a:prstGeom prst="rect">
            <a:avLst/>
          </a:prstGeom>
          <a:noFill/>
          <a:ln>
            <a:noFill/>
          </a:ln>
        </p:spPr>
      </p:pic>
      <p:sp>
        <p:nvSpPr>
          <p:cNvPr id="3" name="Content Placeholder 2"/>
          <p:cNvSpPr>
            <a:spLocks noGrp="1"/>
          </p:cNvSpPr>
          <p:nvPr>
            <p:ph idx="1"/>
          </p:nvPr>
        </p:nvSpPr>
        <p:spPr/>
        <p:txBody>
          <a:bodyPr>
            <a:normAutofit/>
          </a:bodyPr>
          <a:lstStyle/>
          <a:p>
            <a:pPr lvl="0"/>
            <a:r>
              <a:rPr lang="en-US" b="1" dirty="0"/>
              <a:t>Welcome and DESE updates</a:t>
            </a:r>
            <a:endParaRPr lang="en-US" dirty="0"/>
          </a:p>
          <a:p>
            <a:pPr lvl="0"/>
            <a:r>
              <a:rPr lang="en-US" b="1" i="1" dirty="0"/>
              <a:t>Habits of Mind</a:t>
            </a:r>
            <a:r>
              <a:rPr lang="en-US" b="1" dirty="0"/>
              <a:t>: Mutual and Distinct</a:t>
            </a:r>
            <a:endParaRPr lang="en-US" dirty="0"/>
          </a:p>
          <a:p>
            <a:pPr lvl="0"/>
            <a:r>
              <a:rPr lang="en-US" b="1" dirty="0" smtClean="0"/>
              <a:t>Ideas, Resources and Ruminations</a:t>
            </a:r>
            <a:endParaRPr lang="en-US" dirty="0"/>
          </a:p>
          <a:p>
            <a:pPr lvl="0"/>
            <a:r>
              <a:rPr lang="en-US" b="1" dirty="0"/>
              <a:t>Lunch</a:t>
            </a:r>
            <a:endParaRPr lang="en-US" dirty="0"/>
          </a:p>
          <a:p>
            <a:pPr lvl="0"/>
            <a:r>
              <a:rPr lang="en-US" b="1" i="1" dirty="0"/>
              <a:t>Can a picture really be worth </a:t>
            </a:r>
          </a:p>
          <a:p>
            <a:pPr marL="0" lvl="0" indent="0">
              <a:buNone/>
            </a:pPr>
            <a:r>
              <a:rPr lang="en-US" b="1" i="1" dirty="0" smtClean="0"/>
              <a:t>	a </a:t>
            </a:r>
            <a:r>
              <a:rPr lang="en-US" b="1" i="1" dirty="0"/>
              <a:t>thousand words? 	</a:t>
            </a:r>
            <a:r>
              <a:rPr lang="en-US" b="1" dirty="0"/>
              <a:t>	</a:t>
            </a:r>
            <a:endParaRPr lang="en-US" dirty="0"/>
          </a:p>
          <a:p>
            <a:pPr lvl="0"/>
            <a:r>
              <a:rPr lang="en-US" b="1" dirty="0"/>
              <a:t>Wrap-up and future plans</a:t>
            </a:r>
            <a:endParaRPr lang="en-US" dirty="0"/>
          </a:p>
          <a:p>
            <a:endParaRPr lang="en-US" dirty="0"/>
          </a:p>
        </p:txBody>
      </p:sp>
    </p:spTree>
    <p:extLst>
      <p:ext uri="{BB962C8B-B14F-4D97-AF65-F5344CB8AC3E}">
        <p14:creationId xmlns:p14="http://schemas.microsoft.com/office/powerpoint/2010/main" val="3571463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181600"/>
            <a:ext cx="7772400" cy="609600"/>
          </a:xfrm>
        </p:spPr>
        <p:txBody>
          <a:bodyPr>
            <a:normAutofit fontScale="90000"/>
          </a:bodyPr>
          <a:lstStyle/>
          <a:p>
            <a:pPr algn="ctr"/>
            <a:r>
              <a:rPr lang="en-US" sz="3600" dirty="0" smtClean="0">
                <a:effectLst>
                  <a:outerShdw blurRad="38100" dist="38100" dir="2700000" algn="tl">
                    <a:srgbClr val="000000">
                      <a:alpha val="43137"/>
                    </a:srgbClr>
                  </a:outerShdw>
                </a:effectLst>
                <a:latin typeface="Arial Narrow" panose="020B0606020202030204" pitchFamily="34" charset="0"/>
              </a:rPr>
              <a:t>World War I : Dreams and Nightmares </a:t>
            </a:r>
            <a:endParaRPr lang="en-US" sz="3600" dirty="0">
              <a:effectLst>
                <a:outerShdw blurRad="38100" dist="38100" dir="2700000" algn="tl">
                  <a:srgbClr val="000000">
                    <a:alpha val="43137"/>
                  </a:srgbClr>
                </a:outerShdw>
              </a:effectLst>
              <a:latin typeface="Arial Narrow" panose="020B0606020202030204" pitchFamily="34" charset="0"/>
            </a:endParaRPr>
          </a:p>
        </p:txBody>
      </p:sp>
      <p:sp>
        <p:nvSpPr>
          <p:cNvPr id="6" name="Text Placeholder 5"/>
          <p:cNvSpPr>
            <a:spLocks noGrp="1"/>
          </p:cNvSpPr>
          <p:nvPr>
            <p:ph type="body" sz="half" idx="2"/>
          </p:nvPr>
        </p:nvSpPr>
        <p:spPr>
          <a:xfrm>
            <a:off x="152400" y="5943600"/>
            <a:ext cx="8763000" cy="762000"/>
          </a:xfrm>
        </p:spPr>
        <p:txBody>
          <a:bodyPr/>
          <a:lstStyle/>
          <a:p>
            <a:r>
              <a:rPr lang="en-US" u="sng" dirty="0">
                <a:hlinkClick r:id="rId2"/>
              </a:rPr>
              <a:t>https://www.youtube.com/watch?v=_</a:t>
            </a:r>
            <a:r>
              <a:rPr lang="en-US" u="sng" dirty="0" smtClean="0">
                <a:hlinkClick r:id="rId2"/>
              </a:rPr>
              <a:t>pFCpKtwCkI</a:t>
            </a:r>
            <a:endParaRPr lang="en-US" u="sng" dirty="0" smtClean="0"/>
          </a:p>
          <a:p>
            <a:endParaRPr lang="en-US" dirty="0"/>
          </a:p>
          <a:p>
            <a:endParaRPr lang="en-US" dirty="0"/>
          </a:p>
        </p:txBody>
      </p:sp>
      <p:pic>
        <p:nvPicPr>
          <p:cNvPr id="7" name="Picture Placeholder 6" descr="The bodies of Austria-Hungary Archduke Franz Ferdinand and his wife, Sophie, Duchess of Hohenberg, are seen after their assassination by Serbian nationalist Gavrilo Princip on June 28, 1914. The assassination led Austria-Hungary to declare war on Serbia, starting a chain of events that would gradually bring other nations into the fray."/>
          <p:cNvPicPr>
            <a:picLocks noGrp="1"/>
          </p:cNvPicPr>
          <p:nvPr>
            <p:ph type="pic" idx="1"/>
          </p:nvPr>
        </p:nvPicPr>
        <p:blipFill>
          <a:blip r:embed="rId3">
            <a:extLst>
              <a:ext uri="{28A0092B-C50C-407E-A947-70E740481C1C}">
                <a14:useLocalDpi xmlns:a14="http://schemas.microsoft.com/office/drawing/2010/main" val="0"/>
              </a:ext>
            </a:extLst>
          </a:blip>
          <a:srcRect l="12449" r="12449"/>
          <a:stretch>
            <a:fillRect/>
          </a:stretch>
        </p:blipFill>
        <p:spPr bwMode="auto">
          <a:prstGeom prst="rect">
            <a:avLst/>
          </a:prstGeom>
          <a:noFill/>
          <a:ln>
            <a:noFill/>
          </a:ln>
        </p:spPr>
      </p:pic>
      <p:pic>
        <p:nvPicPr>
          <p:cNvPr id="8" name="Picture 7" descr="French soldiers sing the national anthem at the beginning of World War I in August 1914. This &amp;quot;war to end all wars&amp;quot; might seem like ancient history, but it changed the world forever. It transformed the way war was fought, upended cultures and home life and stimulated innovations that affect us today. With more than 30 combatant nations and nearly 70 million men mobilized, World War I profoundly destabilized the international order. Look back at some of the war&amp;#39;s key events."/>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755140"/>
            <a:ext cx="5943600" cy="3347720"/>
          </a:xfrm>
          <a:prstGeom prst="rect">
            <a:avLst/>
          </a:prstGeom>
          <a:noFill/>
          <a:ln>
            <a:noFill/>
          </a:ln>
        </p:spPr>
      </p:pic>
      <p:pic>
        <p:nvPicPr>
          <p:cNvPr id="9" name="Picture 8" descr="Germans in Berlin mobilize for war on August 1, 1914. Germany was a strong ally of Austria-Hungary."/>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33400"/>
            <a:ext cx="5943600" cy="3347720"/>
          </a:xfrm>
          <a:prstGeom prst="rect">
            <a:avLst/>
          </a:prstGeom>
          <a:noFill/>
          <a:ln>
            <a:noFill/>
          </a:ln>
        </p:spPr>
      </p:pic>
      <p:pic>
        <p:nvPicPr>
          <p:cNvPr id="10" name="Picture 9" descr="German soldiers captured by the British are seen in France."/>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04800"/>
            <a:ext cx="6934200" cy="4950460"/>
          </a:xfrm>
          <a:prstGeom prst="rect">
            <a:avLst/>
          </a:prstGeom>
          <a:noFill/>
          <a:ln>
            <a:noFill/>
          </a:ln>
        </p:spPr>
      </p:pic>
      <p:pic>
        <p:nvPicPr>
          <p:cNvPr id="11" name="Picture 10" descr="Troops land at Anzac Cove in the Dardanelles during the battle between Allied forces and Turkish forces at the Gallipoli Peninsula in February 1915. The two sides were fighting for access to the strategic Sea of Marmara and eventually to Constantinople (Istanbul)."/>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705100" y="509337"/>
            <a:ext cx="4953000" cy="2893060"/>
          </a:xfrm>
          <a:prstGeom prst="rect">
            <a:avLst/>
          </a:prstGeom>
          <a:noFill/>
          <a:ln>
            <a:noFill/>
          </a:ln>
        </p:spPr>
      </p:pic>
      <p:pic>
        <p:nvPicPr>
          <p:cNvPr id="12" name="Picture 11" descr="These French Zouave infantrymen were killed by gas during the Second Battle of Ypres, Belgium, in April 1915.  "/>
          <p:cNvPicPr/>
          <p:nvPr/>
        </p:nvPicPr>
        <p:blipFill>
          <a:blip r:embed="rId9">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332747" y="503321"/>
            <a:ext cx="5943600" cy="4569460"/>
          </a:xfrm>
          <a:prstGeom prst="rect">
            <a:avLst/>
          </a:prstGeom>
          <a:noFill/>
          <a:ln>
            <a:noFill/>
          </a:ln>
        </p:spPr>
      </p:pic>
      <p:pic>
        <p:nvPicPr>
          <p:cNvPr id="13" name="Picture 12" descr="A British tank is stranded while crossing a trench during the Battle of the Somme on September 25, 1918. "/>
          <p:cNvPicPr/>
          <p:nvPr/>
        </p:nvPicPr>
        <p:blipFill>
          <a:blip r:embed="rId11">
            <a:extLst>
              <a:ext uri="{28A0092B-C50C-407E-A947-70E740481C1C}">
                <a14:useLocalDpi xmlns:a14="http://schemas.microsoft.com/office/drawing/2010/main" val="0"/>
              </a:ext>
            </a:extLst>
          </a:blip>
          <a:srcRect/>
          <a:stretch>
            <a:fillRect/>
          </a:stretch>
        </p:blipFill>
        <p:spPr bwMode="auto">
          <a:xfrm>
            <a:off x="4261184" y="648970"/>
            <a:ext cx="6705600" cy="3731260"/>
          </a:xfrm>
          <a:prstGeom prst="rect">
            <a:avLst/>
          </a:prstGeom>
          <a:noFill/>
          <a:ln>
            <a:noFill/>
          </a:ln>
        </p:spPr>
      </p:pic>
      <p:pic>
        <p:nvPicPr>
          <p:cNvPr id="14" name="Picture 13" descr="Armistice Day is celebrated in Chicago on November 1, 1918."/>
          <p:cNvPicPr/>
          <p:nvPr/>
        </p:nvPicPr>
        <p:blipFill>
          <a:blip r:embed="rId12">
            <a:extLst>
              <a:ext uri="{28A0092B-C50C-407E-A947-70E740481C1C}">
                <a14:useLocalDpi xmlns:a14="http://schemas.microsoft.com/office/drawing/2010/main" val="0"/>
              </a:ext>
            </a:extLst>
          </a:blip>
          <a:srcRect/>
          <a:stretch>
            <a:fillRect/>
          </a:stretch>
        </p:blipFill>
        <p:spPr bwMode="auto">
          <a:xfrm>
            <a:off x="334879" y="189230"/>
            <a:ext cx="8159416" cy="5181600"/>
          </a:xfrm>
          <a:prstGeom prst="rect">
            <a:avLst/>
          </a:prstGeom>
          <a:noFill/>
          <a:ln>
            <a:noFill/>
          </a:ln>
        </p:spPr>
      </p:pic>
    </p:spTree>
    <p:extLst>
      <p:ext uri="{BB962C8B-B14F-4D97-AF65-F5344CB8AC3E}">
        <p14:creationId xmlns:p14="http://schemas.microsoft.com/office/powerpoint/2010/main" val="342091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Congruent</a:t>
            </a:r>
            <a:br>
              <a:rPr lang="en-US" dirty="0" smtClean="0"/>
            </a:br>
            <a:r>
              <a:rPr lang="en-US" dirty="0" smtClean="0"/>
              <a:t>Social Studies/ELA Standards</a:t>
            </a:r>
            <a:endParaRPr lang="en-US" dirty="0"/>
          </a:p>
        </p:txBody>
      </p:sp>
      <p:sp>
        <p:nvSpPr>
          <p:cNvPr id="8" name="Text Placeholder 7"/>
          <p:cNvSpPr>
            <a:spLocks noGrp="1"/>
          </p:cNvSpPr>
          <p:nvPr>
            <p:ph type="body" idx="1"/>
          </p:nvPr>
        </p:nvSpPr>
        <p:spPr/>
        <p:txBody>
          <a:bodyPr/>
          <a:lstStyle/>
          <a:p>
            <a:pPr algn="ctr"/>
            <a:r>
              <a:rPr lang="en-US" dirty="0" smtClean="0">
                <a:solidFill>
                  <a:srgbClr val="FFC000"/>
                </a:solidFill>
              </a:rPr>
              <a:t>Social Studies</a:t>
            </a:r>
            <a:endParaRPr lang="en-US" dirty="0">
              <a:solidFill>
                <a:srgbClr val="FFC000"/>
              </a:solidFill>
            </a:endParaRPr>
          </a:p>
        </p:txBody>
      </p:sp>
      <p:sp>
        <p:nvSpPr>
          <p:cNvPr id="5" name="Content Placeholder 4"/>
          <p:cNvSpPr>
            <a:spLocks noGrp="1"/>
          </p:cNvSpPr>
          <p:nvPr>
            <p:ph sz="half" idx="2"/>
          </p:nvPr>
        </p:nvSpPr>
        <p:spPr>
          <a:xfrm>
            <a:off x="457200" y="2174875"/>
            <a:ext cx="3200400" cy="3951288"/>
          </a:xfrm>
        </p:spPr>
        <p:txBody>
          <a:bodyPr>
            <a:normAutofit fontScale="70000" lnSpcReduction="20000"/>
          </a:bodyPr>
          <a:lstStyle/>
          <a:p>
            <a:r>
              <a:rPr lang="en-US" dirty="0" smtClean="0"/>
              <a:t>Trace the origins and relationships among the world wars, revolutions, and global conflicts of the 20</a:t>
            </a:r>
            <a:r>
              <a:rPr lang="en-US" baseline="30000" dirty="0" smtClean="0"/>
              <a:t>th</a:t>
            </a:r>
            <a:r>
              <a:rPr lang="en-US" dirty="0" smtClean="0"/>
              <a:t> century to determine their impacts on the world today. </a:t>
            </a:r>
            <a:r>
              <a:rPr lang="en-US" sz="1200" dirty="0" smtClean="0"/>
              <a:t>(</a:t>
            </a:r>
            <a:r>
              <a:rPr lang="en-US" sz="1200" b="1" dirty="0" smtClean="0"/>
              <a:t>9-12 WH.4.CC.C)</a:t>
            </a:r>
          </a:p>
          <a:p>
            <a:pPr marL="0" indent="0">
              <a:buNone/>
            </a:pPr>
            <a:endParaRPr lang="en-US" sz="1200" b="1" dirty="0" smtClean="0"/>
          </a:p>
          <a:p>
            <a:r>
              <a:rPr lang="en-US" dirty="0" smtClean="0"/>
              <a:t>Describe </a:t>
            </a:r>
            <a:r>
              <a:rPr lang="en-US" dirty="0"/>
              <a:t>and evaluate the motivations for United States entry into World War I. </a:t>
            </a:r>
            <a:endParaRPr lang="en-US" dirty="0" smtClean="0"/>
          </a:p>
          <a:p>
            <a:pPr marL="0" indent="0">
              <a:buNone/>
            </a:pPr>
            <a:r>
              <a:rPr lang="en-US" sz="1200" b="1" dirty="0"/>
              <a:t>	</a:t>
            </a:r>
            <a:r>
              <a:rPr lang="en-US" sz="1200" b="1" dirty="0" smtClean="0"/>
              <a:t>(9-12.AH.C.CC.B)</a:t>
            </a:r>
          </a:p>
          <a:p>
            <a:endParaRPr lang="en-US" sz="1200" b="1" dirty="0" smtClean="0"/>
          </a:p>
          <a:p>
            <a:r>
              <a:rPr lang="en-US" dirty="0" smtClean="0"/>
              <a:t>Describe </a:t>
            </a:r>
            <a:r>
              <a:rPr lang="en-US" dirty="0"/>
              <a:t>and evaluate the impact of US participation in World War I and resulting peace efforts</a:t>
            </a:r>
            <a:r>
              <a:rPr lang="en-US" dirty="0" smtClean="0"/>
              <a:t>. </a:t>
            </a:r>
          </a:p>
          <a:p>
            <a:pPr marL="0" indent="0">
              <a:buNone/>
            </a:pPr>
            <a:r>
              <a:rPr lang="en-US" dirty="0"/>
              <a:t> </a:t>
            </a:r>
            <a:r>
              <a:rPr lang="en-US" dirty="0" smtClean="0"/>
              <a:t>      </a:t>
            </a:r>
            <a:r>
              <a:rPr lang="en-US" sz="1500" b="1" dirty="0"/>
              <a:t>(</a:t>
            </a:r>
            <a:r>
              <a:rPr lang="en-US" sz="1500" b="1" dirty="0" smtClean="0"/>
              <a:t>9-12.AH.C.CC.B</a:t>
            </a:r>
            <a:r>
              <a:rPr lang="en-US" sz="1500" b="1" dirty="0"/>
              <a:t>)</a:t>
            </a:r>
          </a:p>
          <a:p>
            <a:endParaRPr lang="en-US" dirty="0"/>
          </a:p>
        </p:txBody>
      </p:sp>
      <p:sp>
        <p:nvSpPr>
          <p:cNvPr id="9" name="Text Placeholder 8"/>
          <p:cNvSpPr>
            <a:spLocks noGrp="1"/>
          </p:cNvSpPr>
          <p:nvPr>
            <p:ph type="body" sz="quarter" idx="3"/>
          </p:nvPr>
        </p:nvSpPr>
        <p:spPr/>
        <p:txBody>
          <a:bodyPr/>
          <a:lstStyle/>
          <a:p>
            <a:pPr algn="ctr"/>
            <a:r>
              <a:rPr lang="en-US" dirty="0" smtClean="0"/>
              <a:t>ELA</a:t>
            </a:r>
            <a:endParaRPr lang="en-US" dirty="0"/>
          </a:p>
        </p:txBody>
      </p:sp>
      <p:sp>
        <p:nvSpPr>
          <p:cNvPr id="10" name="Content Placeholder 9"/>
          <p:cNvSpPr>
            <a:spLocks noGrp="1"/>
          </p:cNvSpPr>
          <p:nvPr>
            <p:ph sz="quarter" idx="4"/>
          </p:nvPr>
        </p:nvSpPr>
        <p:spPr/>
        <p:txBody>
          <a:bodyPr>
            <a:normAutofit/>
          </a:bodyPr>
          <a:lstStyle/>
          <a:p>
            <a:r>
              <a:rPr lang="en-US" sz="2000" dirty="0" smtClean="0"/>
              <a:t>Evaluate how effectively two or more texts develop similar ideas/topics </a:t>
            </a:r>
            <a:r>
              <a:rPr lang="en-US" sz="1000" dirty="0" smtClean="0"/>
              <a:t>(9-10.RI.3.B)</a:t>
            </a:r>
          </a:p>
          <a:p>
            <a:r>
              <a:rPr lang="en-US" sz="2000" dirty="0" smtClean="0"/>
              <a:t>Synthesize information from two or more texts about similar ideas/topics to articulate the complexity of the issue. </a:t>
            </a:r>
            <a:r>
              <a:rPr lang="en-US" sz="1050" dirty="0" smtClean="0"/>
              <a:t>(11-12.RI.3.B) </a:t>
            </a:r>
          </a:p>
          <a:p>
            <a:r>
              <a:rPr lang="en-US" sz="2000" dirty="0" smtClean="0"/>
              <a:t>Analyze how multiple texts reflect the historical and/or cultural contexts. </a:t>
            </a:r>
            <a:r>
              <a:rPr lang="en-US" sz="1050" dirty="0" smtClean="0"/>
              <a:t>(9-10.R.I.3.C)</a:t>
            </a:r>
          </a:p>
        </p:txBody>
      </p:sp>
    </p:spTree>
    <p:extLst>
      <p:ext uri="{BB962C8B-B14F-4D97-AF65-F5344CB8AC3E}">
        <p14:creationId xmlns:p14="http://schemas.microsoft.com/office/powerpoint/2010/main" val="1214997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WWI: Dreams and Nightmares</a:t>
            </a:r>
            <a:endParaRPr lang="en-US" dirty="0">
              <a:solidFill>
                <a:srgbClr val="C00000"/>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normAutofit fontScale="92500"/>
          </a:bodyPr>
          <a:lstStyle/>
          <a:p>
            <a:r>
              <a:rPr lang="en-US" b="1" dirty="0" smtClean="0"/>
              <a:t>Objective: </a:t>
            </a:r>
            <a:r>
              <a:rPr lang="en-US" dirty="0" smtClean="0"/>
              <a:t>Describe and analyze how ideas about WWI changed during the era 1914-1919. </a:t>
            </a:r>
          </a:p>
          <a:p>
            <a:r>
              <a:rPr lang="en-US" dirty="0" smtClean="0"/>
              <a:t>Students will trace changing ideas about WWI through poetry.</a:t>
            </a:r>
          </a:p>
          <a:p>
            <a:r>
              <a:rPr lang="en-US" b="1" dirty="0" smtClean="0"/>
              <a:t>SSTS: </a:t>
            </a:r>
            <a:r>
              <a:rPr lang="en-US" dirty="0" smtClean="0"/>
              <a:t>Chronological Reasoning: </a:t>
            </a:r>
            <a:r>
              <a:rPr lang="en-US" sz="1700" dirty="0" smtClean="0"/>
              <a:t>Continuity and Change and 					                Periodization</a:t>
            </a:r>
          </a:p>
          <a:p>
            <a:r>
              <a:rPr lang="en-US" b="1" dirty="0" smtClean="0"/>
              <a:t>HOM: </a:t>
            </a:r>
            <a:r>
              <a:rPr lang="en-US" dirty="0" smtClean="0"/>
              <a:t>Analysis and Perspective</a:t>
            </a:r>
          </a:p>
          <a:p>
            <a:r>
              <a:rPr lang="en-US" b="1" dirty="0" smtClean="0"/>
              <a:t>Interdisciplinary Connections</a:t>
            </a:r>
            <a:r>
              <a:rPr lang="en-US" dirty="0" smtClean="0"/>
              <a:t>: ELA and Visual 						Arts</a:t>
            </a:r>
            <a:endParaRPr lang="en-US" dirty="0"/>
          </a:p>
        </p:txBody>
      </p:sp>
    </p:spTree>
    <p:extLst>
      <p:ext uri="{BB962C8B-B14F-4D97-AF65-F5344CB8AC3E}">
        <p14:creationId xmlns:p14="http://schemas.microsoft.com/office/powerpoint/2010/main" val="2161967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1914</a:t>
            </a:r>
            <a:endParaRPr lang="en-US" dirty="0"/>
          </a:p>
        </p:txBody>
      </p:sp>
      <p:sp>
        <p:nvSpPr>
          <p:cNvPr id="6" name="Content Placeholder 5"/>
          <p:cNvSpPr>
            <a:spLocks noGrp="1"/>
          </p:cNvSpPr>
          <p:nvPr>
            <p:ph sz="half" idx="1"/>
          </p:nvPr>
        </p:nvSpPr>
        <p:spPr/>
        <p:txBody>
          <a:bodyPr>
            <a:normAutofit fontScale="70000" lnSpcReduction="20000"/>
          </a:bodyPr>
          <a:lstStyle/>
          <a:p>
            <a:pPr marL="0" indent="0">
              <a:buNone/>
            </a:pPr>
            <a:r>
              <a:rPr lang="en-US" b="1" dirty="0" smtClean="0"/>
              <a:t>Rejoice</a:t>
            </a:r>
            <a:endParaRPr lang="en-US" b="1" dirty="0"/>
          </a:p>
          <a:p>
            <a:pPr marL="0" indent="0">
              <a:buNone/>
            </a:pPr>
            <a:r>
              <a:rPr lang="en-US" dirty="0"/>
              <a:t>By Bruno Frank, 1914</a:t>
            </a:r>
            <a:br>
              <a:rPr lang="en-US" dirty="0"/>
            </a:br>
            <a:r>
              <a:rPr lang="en-US" dirty="0"/>
              <a:t/>
            </a:r>
            <a:br>
              <a:rPr lang="en-US" dirty="0"/>
            </a:br>
            <a:r>
              <a:rPr lang="en-US" i="1" dirty="0"/>
              <a:t>Rejoice, friends! that we are alive</a:t>
            </a:r>
            <a:br>
              <a:rPr lang="en-US" i="1" dirty="0"/>
            </a:br>
            <a:r>
              <a:rPr lang="en-US" i="1" dirty="0"/>
              <a:t>And that we're young and vigorous.</a:t>
            </a:r>
            <a:br>
              <a:rPr lang="en-US" i="1" dirty="0"/>
            </a:br>
            <a:r>
              <a:rPr lang="en-US" i="1" dirty="0"/>
              <a:t>Never has there been a year like this,</a:t>
            </a:r>
            <a:br>
              <a:rPr lang="en-US" i="1" dirty="0"/>
            </a:br>
            <a:r>
              <a:rPr lang="en-US" i="1" dirty="0"/>
              <a:t>And never has youth been so blessed</a:t>
            </a:r>
            <a:br>
              <a:rPr lang="en-US" i="1" dirty="0"/>
            </a:br>
            <a:r>
              <a:rPr lang="en-US" i="1" dirty="0"/>
              <a:t/>
            </a:r>
            <a:br>
              <a:rPr lang="en-US" i="1" dirty="0"/>
            </a:br>
            <a:r>
              <a:rPr lang="en-US" i="1" dirty="0"/>
              <a:t>For we can stand and we can march</a:t>
            </a:r>
            <a:br>
              <a:rPr lang="en-US" i="1" dirty="0"/>
            </a:br>
            <a:r>
              <a:rPr lang="en-US" i="1" dirty="0"/>
              <a:t>Where the morning dawns and the evening sinks.</a:t>
            </a:r>
            <a:br>
              <a:rPr lang="en-US" i="1" dirty="0"/>
            </a:br>
            <a:r>
              <a:rPr lang="en-US" i="1" dirty="0"/>
              <a:t>The greatest of all epochs</a:t>
            </a:r>
            <a:br>
              <a:rPr lang="en-US" i="1" dirty="0"/>
            </a:br>
            <a:r>
              <a:rPr lang="en-US" i="1" dirty="0"/>
              <a:t>Puts its mark upon our young hearts.</a:t>
            </a:r>
            <a:br>
              <a:rPr lang="en-US" i="1" dirty="0"/>
            </a:br>
            <a:r>
              <a:rPr lang="en-US" i="1" dirty="0"/>
              <a:t/>
            </a:r>
            <a:br>
              <a:rPr lang="en-US" i="1" dirty="0"/>
            </a:br>
            <a:r>
              <a:rPr lang="en-US" i="1" dirty="0"/>
              <a:t>And no matter what may befall any one of us</a:t>
            </a:r>
            <a:br>
              <a:rPr lang="en-US" i="1" dirty="0"/>
            </a:br>
            <a:r>
              <a:rPr lang="en-US" i="1" dirty="0"/>
              <a:t>He shall have seen this proud year.</a:t>
            </a:r>
            <a:endParaRPr lang="en-US" dirty="0"/>
          </a:p>
        </p:txBody>
      </p:sp>
      <p:pic>
        <p:nvPicPr>
          <p:cNvPr id="10" name="Content Placeholder 9" descr="https://4.bp.blogspot.com/-VtbrtjNsuHU/UBDZI9yhg2I/AAAAAAAAJeI/2vTZfiLuqss/s1600/German-ww1-propaganda-posters-faithful-arms.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60508" y="1143000"/>
            <a:ext cx="3678691" cy="5334000"/>
          </a:xfrm>
          <a:prstGeom prst="rect">
            <a:avLst/>
          </a:prstGeom>
          <a:noFill/>
          <a:ln>
            <a:noFill/>
          </a:ln>
        </p:spPr>
      </p:pic>
    </p:spTree>
    <p:extLst>
      <p:ext uri="{BB962C8B-B14F-4D97-AF65-F5344CB8AC3E}">
        <p14:creationId xmlns:p14="http://schemas.microsoft.com/office/powerpoint/2010/main" val="1486582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274638"/>
            <a:ext cx="8534400" cy="944562"/>
          </a:xfrm>
        </p:spPr>
        <p:txBody>
          <a:bodyPr>
            <a:noAutofit/>
          </a:bodyPr>
          <a:lstStyle/>
          <a:p>
            <a:pPr algn="l"/>
            <a:r>
              <a:rPr lang="en-US" sz="2400" u="sng" dirty="0" smtClean="0"/>
              <a:t>Directions: </a:t>
            </a:r>
            <a:r>
              <a:rPr lang="en-US" sz="2400" dirty="0"/>
              <a:t>Y</a:t>
            </a:r>
            <a:r>
              <a:rPr lang="en-US" sz="2400" dirty="0" smtClean="0"/>
              <a:t>ou will need to keep a few notes of your discussion to be able to share with the large group.  Use the margins of your paper to record your thoughts</a:t>
            </a:r>
            <a:endParaRPr lang="en-US" sz="2400" dirty="0"/>
          </a:p>
        </p:txBody>
      </p:sp>
      <p:sp>
        <p:nvSpPr>
          <p:cNvPr id="6" name="Content Placeholder 5"/>
          <p:cNvSpPr>
            <a:spLocks noGrp="1"/>
          </p:cNvSpPr>
          <p:nvPr>
            <p:ph sz="half" idx="1"/>
          </p:nvPr>
        </p:nvSpPr>
        <p:spPr>
          <a:xfrm>
            <a:off x="457200" y="1600200"/>
            <a:ext cx="4038600" cy="5105400"/>
          </a:xfrm>
        </p:spPr>
        <p:txBody>
          <a:bodyPr>
            <a:normAutofit fontScale="70000" lnSpcReduction="20000"/>
          </a:bodyPr>
          <a:lstStyle/>
          <a:p>
            <a:pPr marL="0" indent="0">
              <a:buNone/>
            </a:pPr>
            <a:r>
              <a:rPr lang="en-US" dirty="0" smtClean="0"/>
              <a:t>1. Read your poem once silently to yourself.</a:t>
            </a:r>
          </a:p>
          <a:p>
            <a:pPr marL="0" indent="0">
              <a:buNone/>
            </a:pPr>
            <a:endParaRPr lang="en-US" dirty="0" smtClean="0"/>
          </a:p>
          <a:p>
            <a:pPr marL="0" indent="0">
              <a:buNone/>
            </a:pPr>
            <a:r>
              <a:rPr lang="en-US" dirty="0" smtClean="0"/>
              <a:t>2. Underline the parts of the poem that “speak” to you.</a:t>
            </a:r>
          </a:p>
          <a:p>
            <a:pPr marL="0" indent="0">
              <a:buNone/>
            </a:pPr>
            <a:endParaRPr lang="en-US" dirty="0" smtClean="0"/>
          </a:p>
          <a:p>
            <a:pPr marL="0" indent="0">
              <a:buNone/>
            </a:pPr>
            <a:r>
              <a:rPr lang="en-US" dirty="0" smtClean="0"/>
              <a:t>3. Read your poem aloud to your partner.</a:t>
            </a:r>
          </a:p>
          <a:p>
            <a:pPr marL="0" indent="0">
              <a:buNone/>
            </a:pPr>
            <a:endParaRPr lang="en-US" dirty="0" smtClean="0"/>
          </a:p>
          <a:p>
            <a:pPr marL="0" indent="0">
              <a:buNone/>
            </a:pPr>
            <a:r>
              <a:rPr lang="en-US" dirty="0" smtClean="0"/>
              <a:t>4. Compare underlined elements with your partner: which ones were the same and which ones were different?</a:t>
            </a:r>
          </a:p>
          <a:p>
            <a:pPr marL="0" indent="0">
              <a:buNone/>
            </a:pPr>
            <a:endParaRPr lang="en-US" dirty="0" smtClean="0"/>
          </a:p>
          <a:p>
            <a:pPr marL="0" indent="0">
              <a:buNone/>
            </a:pPr>
            <a:r>
              <a:rPr lang="en-US" dirty="0"/>
              <a:t>5. Read back through your poem together and circle those places where you find imagery used to communicate.</a:t>
            </a:r>
          </a:p>
          <a:p>
            <a:pPr marL="0" indent="0">
              <a:buNone/>
            </a:pPr>
            <a:endParaRPr lang="en-US" dirty="0"/>
          </a:p>
        </p:txBody>
      </p:sp>
      <p:sp>
        <p:nvSpPr>
          <p:cNvPr id="8" name="Content Placeholder 7"/>
          <p:cNvSpPr>
            <a:spLocks noGrp="1"/>
          </p:cNvSpPr>
          <p:nvPr>
            <p:ph sz="half" idx="2"/>
          </p:nvPr>
        </p:nvSpPr>
        <p:spPr>
          <a:xfrm>
            <a:off x="4648200" y="1600200"/>
            <a:ext cx="4343400" cy="5029200"/>
          </a:xfrm>
        </p:spPr>
        <p:txBody>
          <a:bodyPr>
            <a:normAutofit fontScale="70000" lnSpcReduction="20000"/>
          </a:bodyPr>
          <a:lstStyle/>
          <a:p>
            <a:pPr marL="0" indent="0">
              <a:buNone/>
            </a:pPr>
            <a:r>
              <a:rPr lang="en-US" dirty="0" smtClean="0"/>
              <a:t>6. How  would you describe the mood of your poem? Are  there places where the mood shifts? Discuss with your partner and mark the places in the poem you agree on. </a:t>
            </a:r>
          </a:p>
          <a:p>
            <a:pPr marL="0" indent="0">
              <a:buNone/>
            </a:pPr>
            <a:endParaRPr lang="en-US" dirty="0" smtClean="0"/>
          </a:p>
          <a:p>
            <a:pPr marL="0" indent="0">
              <a:buNone/>
            </a:pPr>
            <a:r>
              <a:rPr lang="en-US" dirty="0" smtClean="0"/>
              <a:t>7. Now, look at the picture next to your poem; how does it reflect and/ or contrast with the your ideas from reading the poem? Discuss with your partner.</a:t>
            </a:r>
          </a:p>
          <a:p>
            <a:pPr marL="0" indent="0">
              <a:buNone/>
            </a:pPr>
            <a:endParaRPr lang="en-US" dirty="0"/>
          </a:p>
          <a:p>
            <a:pPr marL="0" indent="0">
              <a:buNone/>
            </a:pPr>
            <a:r>
              <a:rPr lang="en-US" dirty="0" smtClean="0"/>
              <a:t>8. Discuss with the people at your table: How does your poem support or refute what you already know about WWI?</a:t>
            </a:r>
          </a:p>
          <a:p>
            <a:pPr marL="0" indent="0">
              <a:buNone/>
            </a:pPr>
            <a:endParaRPr lang="en-US" dirty="0" smtClean="0"/>
          </a:p>
          <a:p>
            <a:pPr marL="0" indent="0">
              <a:buNone/>
            </a:pPr>
            <a:r>
              <a:rPr lang="en-US" dirty="0" smtClean="0"/>
              <a:t>9</a:t>
            </a:r>
            <a:r>
              <a:rPr lang="en-US" b="1" dirty="0" smtClean="0">
                <a:solidFill>
                  <a:srgbClr val="00B050"/>
                </a:solidFill>
                <a:effectLst>
                  <a:outerShdw blurRad="38100" dist="38100" dir="2700000" algn="tl">
                    <a:srgbClr val="000000">
                      <a:alpha val="43137"/>
                    </a:srgbClr>
                  </a:outerShdw>
                </a:effectLst>
              </a:rPr>
              <a:t>. Be ready to share</a:t>
            </a:r>
            <a:endParaRPr lang="en-US"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0459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1914</a:t>
            </a:r>
            <a:endParaRPr lang="en-US" dirty="0"/>
          </a:p>
        </p:txBody>
      </p:sp>
      <p:sp>
        <p:nvSpPr>
          <p:cNvPr id="3" name="Content Placeholder 2"/>
          <p:cNvSpPr>
            <a:spLocks noGrp="1"/>
          </p:cNvSpPr>
          <p:nvPr>
            <p:ph sz="half" idx="1"/>
          </p:nvPr>
        </p:nvSpPr>
        <p:spPr>
          <a:xfrm>
            <a:off x="457200" y="1219200"/>
            <a:ext cx="4038600" cy="4906963"/>
          </a:xfrm>
        </p:spPr>
        <p:txBody>
          <a:bodyPr>
            <a:noAutofit/>
          </a:bodyPr>
          <a:lstStyle/>
          <a:p>
            <a:pPr marL="0" indent="0">
              <a:buNone/>
            </a:pPr>
            <a:r>
              <a:rPr lang="en-US" sz="2000" b="1" dirty="0"/>
              <a:t>The Soldier</a:t>
            </a:r>
            <a:endParaRPr lang="en-US" sz="2000" dirty="0"/>
          </a:p>
          <a:p>
            <a:pPr marL="0" indent="0">
              <a:buNone/>
            </a:pPr>
            <a:r>
              <a:rPr lang="en-US" sz="1400" dirty="0"/>
              <a:t>Rupert Brooke</a:t>
            </a:r>
          </a:p>
          <a:p>
            <a:pPr marL="0" indent="0">
              <a:buNone/>
            </a:pPr>
            <a:r>
              <a:rPr lang="en-US" sz="1400" dirty="0"/>
              <a:t> </a:t>
            </a:r>
          </a:p>
          <a:p>
            <a:pPr marL="0" indent="0">
              <a:buNone/>
            </a:pPr>
            <a:r>
              <a:rPr lang="en-US" sz="1400" dirty="0"/>
              <a:t>If I should die, think only this of me:</a:t>
            </a:r>
          </a:p>
          <a:p>
            <a:pPr marL="0" indent="0">
              <a:buNone/>
            </a:pPr>
            <a:r>
              <a:rPr lang="en-US" sz="1400" dirty="0"/>
              <a:t>   That there's some corner of a foreign field</a:t>
            </a:r>
          </a:p>
          <a:p>
            <a:pPr marL="0" indent="0">
              <a:buNone/>
            </a:pPr>
            <a:r>
              <a:rPr lang="en-US" sz="1400" dirty="0"/>
              <a:t>that is forever England.  There shall be</a:t>
            </a:r>
          </a:p>
          <a:p>
            <a:pPr marL="0" indent="0">
              <a:buNone/>
            </a:pPr>
            <a:r>
              <a:rPr lang="en-US" sz="1400" dirty="0"/>
              <a:t>   in that rich earth a richer dust concealed;</a:t>
            </a:r>
          </a:p>
          <a:p>
            <a:pPr marL="0" indent="0">
              <a:buNone/>
            </a:pPr>
            <a:r>
              <a:rPr lang="en-US" sz="1400" dirty="0"/>
              <a:t>a dust whom England bore, shaped, made aware,</a:t>
            </a:r>
          </a:p>
          <a:p>
            <a:pPr marL="0" indent="0">
              <a:buNone/>
            </a:pPr>
            <a:r>
              <a:rPr lang="en-US" sz="1400" dirty="0"/>
              <a:t>   gave, once, her flowers to love, her ways to roam,</a:t>
            </a:r>
          </a:p>
          <a:p>
            <a:pPr marL="0" indent="0">
              <a:buNone/>
            </a:pPr>
            <a:r>
              <a:rPr lang="en-US" sz="1400" dirty="0"/>
              <a:t>a body of England's, breathing English air,</a:t>
            </a:r>
          </a:p>
          <a:p>
            <a:pPr marL="0" indent="0">
              <a:buNone/>
            </a:pPr>
            <a:r>
              <a:rPr lang="en-US" sz="1400" dirty="0"/>
              <a:t>   washed by the rivers, blest by suns of home.</a:t>
            </a:r>
          </a:p>
          <a:p>
            <a:pPr marL="0" indent="0">
              <a:buNone/>
            </a:pPr>
            <a:r>
              <a:rPr lang="en-US" sz="1400" dirty="0"/>
              <a:t> </a:t>
            </a:r>
          </a:p>
          <a:p>
            <a:pPr marL="0" indent="0">
              <a:buNone/>
            </a:pPr>
            <a:r>
              <a:rPr lang="en-US" sz="1400" dirty="0"/>
              <a:t>And think, this heart, all evil shed away,</a:t>
            </a:r>
          </a:p>
          <a:p>
            <a:pPr marL="0" indent="0">
              <a:buNone/>
            </a:pPr>
            <a:r>
              <a:rPr lang="en-US" sz="1400" dirty="0"/>
              <a:t>   a pulse in the eternal mind, no less</a:t>
            </a:r>
          </a:p>
          <a:p>
            <a:pPr marL="0" indent="0">
              <a:buNone/>
            </a:pPr>
            <a:r>
              <a:rPr lang="en-US" sz="1400" dirty="0"/>
              <a:t>     gives somewhere back the thoughts by England given;</a:t>
            </a:r>
          </a:p>
          <a:p>
            <a:pPr marL="0" indent="0">
              <a:buNone/>
            </a:pPr>
            <a:r>
              <a:rPr lang="en-US" sz="1400" dirty="0"/>
              <a:t>her sights and sounds; dreams happy as her day;</a:t>
            </a:r>
          </a:p>
          <a:p>
            <a:pPr marL="0" indent="0">
              <a:buNone/>
            </a:pPr>
            <a:r>
              <a:rPr lang="en-US" sz="1400" dirty="0"/>
              <a:t>   and laughter, learnt of friends; and gentleness,</a:t>
            </a:r>
          </a:p>
          <a:p>
            <a:pPr marL="0" indent="0">
              <a:buNone/>
            </a:pPr>
            <a:r>
              <a:rPr lang="en-US" sz="1400" dirty="0"/>
              <a:t>     in hearts at peace, under an English heaven.</a:t>
            </a:r>
          </a:p>
          <a:p>
            <a:pPr marL="0" indent="0">
              <a:buNone/>
            </a:pPr>
            <a:r>
              <a:rPr lang="en-US" sz="1400" dirty="0" smtClean="0"/>
              <a:t>			</a:t>
            </a:r>
            <a:r>
              <a:rPr lang="en-US" sz="1400" dirty="0"/>
              <a:t> </a:t>
            </a:r>
            <a:r>
              <a:rPr lang="en-US" sz="1400" i="1" dirty="0"/>
              <a:t>1914</a:t>
            </a:r>
            <a:endParaRPr lang="en-US" sz="1400" dirty="0"/>
          </a:p>
        </p:txBody>
      </p:sp>
      <p:pic>
        <p:nvPicPr>
          <p:cNvPr id="5" name="Content Placeholder 4" descr="Related image"/>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29250" y="1676400"/>
            <a:ext cx="3028950" cy="4572000"/>
          </a:xfrm>
          <a:prstGeom prst="rect">
            <a:avLst/>
          </a:prstGeom>
          <a:noFill/>
          <a:ln>
            <a:noFill/>
          </a:ln>
        </p:spPr>
      </p:pic>
    </p:spTree>
    <p:extLst>
      <p:ext uri="{BB962C8B-B14F-4D97-AF65-F5344CB8AC3E}">
        <p14:creationId xmlns:p14="http://schemas.microsoft.com/office/powerpoint/2010/main" val="2827489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8"/>
            <a:ext cx="4648200" cy="1143000"/>
          </a:xfrm>
        </p:spPr>
        <p:txBody>
          <a:bodyPr/>
          <a:lstStyle/>
          <a:p>
            <a:r>
              <a:rPr lang="en-US" dirty="0" smtClean="0"/>
              <a:t>1915</a:t>
            </a:r>
            <a:endParaRPr lang="en-US" dirty="0"/>
          </a:p>
        </p:txBody>
      </p:sp>
      <p:sp>
        <p:nvSpPr>
          <p:cNvPr id="3" name="Content Placeholder 2"/>
          <p:cNvSpPr>
            <a:spLocks noGrp="1"/>
          </p:cNvSpPr>
          <p:nvPr>
            <p:ph sz="half" idx="1"/>
          </p:nvPr>
        </p:nvSpPr>
        <p:spPr>
          <a:xfrm>
            <a:off x="457200" y="304800"/>
            <a:ext cx="4038600" cy="6172200"/>
          </a:xfrm>
        </p:spPr>
        <p:txBody>
          <a:bodyPr>
            <a:normAutofit fontScale="62500" lnSpcReduction="20000"/>
          </a:bodyPr>
          <a:lstStyle/>
          <a:p>
            <a:pPr marL="0" indent="0" fontAlgn="base">
              <a:buNone/>
            </a:pPr>
            <a:r>
              <a:rPr lang="en-US" b="1" dirty="0"/>
              <a:t>In Flanders Fields</a:t>
            </a:r>
          </a:p>
          <a:p>
            <a:pPr marL="0" indent="0" fontAlgn="base">
              <a:buNone/>
            </a:pPr>
            <a:r>
              <a:rPr lang="en-US" dirty="0"/>
              <a:t>by </a:t>
            </a:r>
            <a:r>
              <a:rPr lang="en-US" dirty="0" smtClean="0"/>
              <a:t>John McCrae  1915</a:t>
            </a:r>
            <a:endParaRPr lang="en-US" dirty="0"/>
          </a:p>
          <a:p>
            <a:pPr marL="0" indent="0" fontAlgn="base">
              <a:buNone/>
            </a:pPr>
            <a:r>
              <a:rPr lang="en-US" dirty="0"/>
              <a:t> </a:t>
            </a:r>
          </a:p>
          <a:p>
            <a:pPr marL="0" indent="0" fontAlgn="base">
              <a:buNone/>
            </a:pPr>
            <a:r>
              <a:rPr lang="en-US" dirty="0"/>
              <a:t>In Flanders fields the poppies blow</a:t>
            </a:r>
          </a:p>
          <a:p>
            <a:pPr marL="0" indent="0" fontAlgn="base">
              <a:buNone/>
            </a:pPr>
            <a:r>
              <a:rPr lang="en-US" dirty="0"/>
              <a:t>Between the crosses, row on row,</a:t>
            </a:r>
          </a:p>
          <a:p>
            <a:pPr marL="0" indent="0" fontAlgn="base">
              <a:buNone/>
            </a:pPr>
            <a:r>
              <a:rPr lang="en-US" dirty="0"/>
              <a:t>    That mark our place; and in the sky</a:t>
            </a:r>
          </a:p>
          <a:p>
            <a:pPr marL="0" indent="0" fontAlgn="base">
              <a:buNone/>
            </a:pPr>
            <a:r>
              <a:rPr lang="en-US" dirty="0"/>
              <a:t>    The larks, still bravely singing, fly</a:t>
            </a:r>
          </a:p>
          <a:p>
            <a:pPr marL="0" indent="0" fontAlgn="base">
              <a:buNone/>
            </a:pPr>
            <a:r>
              <a:rPr lang="en-US" dirty="0"/>
              <a:t>Scarce heard amid the guns below.</a:t>
            </a:r>
          </a:p>
          <a:p>
            <a:pPr marL="0" indent="0" fontAlgn="base">
              <a:buNone/>
            </a:pPr>
            <a:r>
              <a:rPr lang="en-US" dirty="0"/>
              <a:t> </a:t>
            </a:r>
          </a:p>
          <a:p>
            <a:pPr marL="0" indent="0" fontAlgn="base">
              <a:buNone/>
            </a:pPr>
            <a:r>
              <a:rPr lang="en-US" dirty="0"/>
              <a:t>We are the Dead. Short days ago</a:t>
            </a:r>
          </a:p>
          <a:p>
            <a:pPr marL="0" indent="0" fontAlgn="base">
              <a:buNone/>
            </a:pPr>
            <a:r>
              <a:rPr lang="en-US" dirty="0"/>
              <a:t>We lived, felt dawn, saw sunset glow,</a:t>
            </a:r>
          </a:p>
          <a:p>
            <a:pPr marL="0" indent="0" fontAlgn="base">
              <a:buNone/>
            </a:pPr>
            <a:r>
              <a:rPr lang="en-US" dirty="0"/>
              <a:t>    Loved and were loved, and now we lie,</a:t>
            </a:r>
          </a:p>
          <a:p>
            <a:pPr marL="0" indent="0" fontAlgn="base">
              <a:buNone/>
            </a:pPr>
            <a:r>
              <a:rPr lang="en-US" dirty="0"/>
              <a:t>        In Flanders fields.</a:t>
            </a:r>
          </a:p>
          <a:p>
            <a:pPr marL="0" indent="0" fontAlgn="base">
              <a:buNone/>
            </a:pPr>
            <a:r>
              <a:rPr lang="en-US" dirty="0"/>
              <a:t> </a:t>
            </a:r>
          </a:p>
          <a:p>
            <a:pPr marL="0" indent="0" fontAlgn="base">
              <a:buNone/>
            </a:pPr>
            <a:r>
              <a:rPr lang="en-US" dirty="0"/>
              <a:t>Take up our quarrel with the foe:</a:t>
            </a:r>
          </a:p>
          <a:p>
            <a:pPr marL="0" indent="0" fontAlgn="base">
              <a:buNone/>
            </a:pPr>
            <a:r>
              <a:rPr lang="en-US" dirty="0"/>
              <a:t>To you from failing hands we throw</a:t>
            </a:r>
          </a:p>
          <a:p>
            <a:pPr marL="0" indent="0" fontAlgn="base">
              <a:buNone/>
            </a:pPr>
            <a:r>
              <a:rPr lang="en-US" dirty="0"/>
              <a:t>    The torch; be yours to hold it high.</a:t>
            </a:r>
          </a:p>
          <a:p>
            <a:pPr marL="0" indent="0" fontAlgn="base">
              <a:buNone/>
            </a:pPr>
            <a:r>
              <a:rPr lang="en-US" dirty="0"/>
              <a:t>    If ye break faith with us who die</a:t>
            </a:r>
          </a:p>
          <a:p>
            <a:pPr marL="0" indent="0" fontAlgn="base">
              <a:buNone/>
            </a:pPr>
            <a:r>
              <a:rPr lang="en-US" dirty="0"/>
              <a:t>We shall not sleep, though poppies grow</a:t>
            </a:r>
          </a:p>
          <a:p>
            <a:pPr marL="0" indent="0" fontAlgn="base">
              <a:buNone/>
            </a:pPr>
            <a:r>
              <a:rPr lang="en-US" dirty="0"/>
              <a:t>        In Flanders fields.</a:t>
            </a:r>
          </a:p>
          <a:p>
            <a:endParaRPr lang="en-US" dirty="0"/>
          </a:p>
        </p:txBody>
      </p:sp>
      <p:pic>
        <p:nvPicPr>
          <p:cNvPr id="5" name="Content Placeholder 4" descr="Image result for Flander Fields"/>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3810000" cy="4114800"/>
          </a:xfrm>
          <a:prstGeom prst="rect">
            <a:avLst/>
          </a:prstGeom>
          <a:noFill/>
          <a:ln>
            <a:noFill/>
          </a:ln>
        </p:spPr>
      </p:pic>
    </p:spTree>
    <p:extLst>
      <p:ext uri="{BB962C8B-B14F-4D97-AF65-F5344CB8AC3E}">
        <p14:creationId xmlns:p14="http://schemas.microsoft.com/office/powerpoint/2010/main" val="2751927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52400"/>
            <a:ext cx="5562600" cy="457200"/>
          </a:xfrm>
        </p:spPr>
        <p:txBody>
          <a:bodyPr>
            <a:normAutofit fontScale="90000"/>
          </a:bodyPr>
          <a:lstStyle/>
          <a:p>
            <a:r>
              <a:rPr lang="en-US" dirty="0" smtClean="0"/>
              <a:t>1916</a:t>
            </a:r>
            <a:endParaRPr lang="en-US" dirty="0"/>
          </a:p>
        </p:txBody>
      </p:sp>
      <p:sp>
        <p:nvSpPr>
          <p:cNvPr id="3" name="Content Placeholder 2"/>
          <p:cNvSpPr>
            <a:spLocks noGrp="1"/>
          </p:cNvSpPr>
          <p:nvPr>
            <p:ph sz="half" idx="1"/>
          </p:nvPr>
        </p:nvSpPr>
        <p:spPr>
          <a:xfrm>
            <a:off x="76200" y="34066"/>
            <a:ext cx="4495800" cy="6781800"/>
          </a:xfrm>
        </p:spPr>
        <p:txBody>
          <a:bodyPr>
            <a:normAutofit fontScale="25000" lnSpcReduction="20000"/>
          </a:bodyPr>
          <a:lstStyle/>
          <a:p>
            <a:pPr marL="0" indent="0" fontAlgn="base">
              <a:buNone/>
            </a:pPr>
            <a:r>
              <a:rPr lang="en-US" sz="5600" b="1" dirty="0"/>
              <a:t>The Death Bed</a:t>
            </a:r>
          </a:p>
          <a:p>
            <a:pPr marL="0" indent="0" fontAlgn="base">
              <a:buNone/>
            </a:pPr>
            <a:r>
              <a:rPr lang="en-US" sz="5600" b="1" cap="all" dirty="0"/>
              <a:t>BY SIEGFRIED SASSOON </a:t>
            </a:r>
            <a:endParaRPr lang="en-US" sz="5600" b="1" dirty="0"/>
          </a:p>
          <a:p>
            <a:pPr marL="0" indent="0" fontAlgn="base">
              <a:buNone/>
            </a:pPr>
            <a:r>
              <a:rPr lang="en-US" dirty="0"/>
              <a:t> </a:t>
            </a:r>
          </a:p>
          <a:p>
            <a:pPr marL="0" indent="0" fontAlgn="base">
              <a:buNone/>
            </a:pPr>
            <a:endParaRPr lang="en-US" sz="5600" b="1" dirty="0" smtClean="0"/>
          </a:p>
          <a:p>
            <a:pPr marL="0" indent="0" fontAlgn="base">
              <a:buNone/>
            </a:pPr>
            <a:r>
              <a:rPr lang="en-US" sz="4800" b="1" dirty="0" smtClean="0"/>
              <a:t>He </a:t>
            </a:r>
            <a:r>
              <a:rPr lang="en-US" sz="4800" b="1" dirty="0"/>
              <a:t>drowsed and was aware of silence heaped </a:t>
            </a:r>
          </a:p>
          <a:p>
            <a:pPr marL="0" indent="0" fontAlgn="base">
              <a:buNone/>
            </a:pPr>
            <a:r>
              <a:rPr lang="en-US" sz="4800" b="1" dirty="0"/>
              <a:t>Round him, unshaken as the steadfast walls; </a:t>
            </a:r>
          </a:p>
          <a:p>
            <a:pPr marL="0" indent="0" fontAlgn="base">
              <a:buNone/>
            </a:pPr>
            <a:r>
              <a:rPr lang="en-US" sz="4800" b="1" dirty="0"/>
              <a:t>Aqueous like floating rays of amber light, </a:t>
            </a:r>
          </a:p>
          <a:p>
            <a:pPr marL="0" indent="0" fontAlgn="base">
              <a:buNone/>
            </a:pPr>
            <a:r>
              <a:rPr lang="en-US" sz="4800" b="1" dirty="0"/>
              <a:t>Soaring and quivering in the wings of sleep.</a:t>
            </a:r>
          </a:p>
          <a:p>
            <a:pPr marL="0" indent="0" fontAlgn="base">
              <a:buNone/>
            </a:pPr>
            <a:r>
              <a:rPr lang="en-US" sz="4800" b="1" dirty="0"/>
              <a:t>Silence and safety; and his mortal shore </a:t>
            </a:r>
          </a:p>
          <a:p>
            <a:pPr marL="0" indent="0" fontAlgn="base">
              <a:buNone/>
            </a:pPr>
            <a:r>
              <a:rPr lang="en-US" sz="4800" b="1" dirty="0"/>
              <a:t>Lipped by the inward, moonless waves of death. </a:t>
            </a:r>
          </a:p>
          <a:p>
            <a:pPr marL="0" indent="0" fontAlgn="base">
              <a:buNone/>
            </a:pPr>
            <a:r>
              <a:rPr lang="en-US" sz="4800" b="1" dirty="0"/>
              <a:t> </a:t>
            </a:r>
          </a:p>
          <a:p>
            <a:pPr marL="0" indent="0" fontAlgn="base">
              <a:buNone/>
            </a:pPr>
            <a:r>
              <a:rPr lang="en-US" sz="4800" b="1" dirty="0"/>
              <a:t>Someone was holding water to his mouth. </a:t>
            </a:r>
          </a:p>
          <a:p>
            <a:pPr marL="0" indent="0" fontAlgn="base">
              <a:buNone/>
            </a:pPr>
            <a:r>
              <a:rPr lang="en-US" sz="4800" b="1" dirty="0"/>
              <a:t>He swallowed, unresisting; moaned and dropped </a:t>
            </a:r>
          </a:p>
          <a:p>
            <a:pPr marL="0" indent="0" fontAlgn="base">
              <a:buNone/>
            </a:pPr>
            <a:r>
              <a:rPr lang="en-US" sz="4800" b="1" dirty="0"/>
              <a:t>Through crimson gloom to darkness; and forgot </a:t>
            </a:r>
          </a:p>
          <a:p>
            <a:pPr marL="0" indent="0" fontAlgn="base">
              <a:buNone/>
            </a:pPr>
            <a:r>
              <a:rPr lang="en-US" sz="4800" b="1" dirty="0"/>
              <a:t>The opiate throb and ache that was his wound. </a:t>
            </a:r>
          </a:p>
          <a:p>
            <a:pPr marL="0" indent="0" fontAlgn="base">
              <a:buNone/>
            </a:pPr>
            <a:r>
              <a:rPr lang="en-US" sz="4800" b="1" dirty="0"/>
              <a:t>Water—calm, sliding green above the weir; </a:t>
            </a:r>
          </a:p>
          <a:p>
            <a:pPr marL="0" indent="0" fontAlgn="base">
              <a:buNone/>
            </a:pPr>
            <a:r>
              <a:rPr lang="en-US" sz="4800" b="1" dirty="0"/>
              <a:t>Water—a sky-lit alley for his boat, </a:t>
            </a:r>
          </a:p>
          <a:p>
            <a:pPr marL="0" indent="0" fontAlgn="base">
              <a:buNone/>
            </a:pPr>
            <a:r>
              <a:rPr lang="en-US" sz="4800" b="1" dirty="0"/>
              <a:t>Bird-voiced, and bordered with reflected flowers </a:t>
            </a:r>
          </a:p>
          <a:p>
            <a:pPr marL="0" indent="0" fontAlgn="base">
              <a:buNone/>
            </a:pPr>
            <a:r>
              <a:rPr lang="en-US" sz="4800" b="1" dirty="0"/>
              <a:t>And shaken hues of summer: drifting down, </a:t>
            </a:r>
          </a:p>
          <a:p>
            <a:pPr marL="0" indent="0" fontAlgn="base">
              <a:buNone/>
            </a:pPr>
            <a:r>
              <a:rPr lang="en-US" sz="4800" b="1" dirty="0"/>
              <a:t>He dipped contented oars, and sighed, and slept. </a:t>
            </a:r>
          </a:p>
          <a:p>
            <a:pPr marL="0" indent="0" fontAlgn="base">
              <a:buNone/>
            </a:pPr>
            <a:r>
              <a:rPr lang="en-US" sz="4800" b="1" dirty="0"/>
              <a:t> </a:t>
            </a:r>
          </a:p>
          <a:p>
            <a:pPr marL="0" indent="0" fontAlgn="base">
              <a:buNone/>
            </a:pPr>
            <a:r>
              <a:rPr lang="en-US" sz="4800" b="1" dirty="0"/>
              <a:t>Night, with a gust of wind, was in the ward, </a:t>
            </a:r>
          </a:p>
          <a:p>
            <a:pPr marL="0" indent="0" fontAlgn="base">
              <a:buNone/>
            </a:pPr>
            <a:r>
              <a:rPr lang="en-US" sz="4800" b="1" dirty="0"/>
              <a:t>Blowing the curtain to a </a:t>
            </a:r>
            <a:r>
              <a:rPr lang="en-US" sz="4800" b="1" dirty="0" err="1"/>
              <a:t>gummering</a:t>
            </a:r>
            <a:r>
              <a:rPr lang="en-US" sz="4800" b="1" dirty="0"/>
              <a:t> curve. </a:t>
            </a:r>
          </a:p>
          <a:p>
            <a:pPr marL="0" indent="0" fontAlgn="base">
              <a:buNone/>
            </a:pPr>
            <a:r>
              <a:rPr lang="en-US" sz="4800" b="1" dirty="0"/>
              <a:t>Night. He was blind; he could not see the stars </a:t>
            </a:r>
          </a:p>
          <a:p>
            <a:pPr marL="0" indent="0" fontAlgn="base">
              <a:buNone/>
            </a:pPr>
            <a:r>
              <a:rPr lang="en-US" sz="4800" b="1" dirty="0"/>
              <a:t>Glinting among the wraiths of wandering cloud; </a:t>
            </a:r>
          </a:p>
          <a:p>
            <a:pPr marL="0" indent="0" fontAlgn="base">
              <a:buNone/>
            </a:pPr>
            <a:r>
              <a:rPr lang="en-US" sz="4800" b="1" dirty="0"/>
              <a:t>Queer blots of </a:t>
            </a:r>
            <a:r>
              <a:rPr lang="en-US" sz="4800" b="1" dirty="0" err="1"/>
              <a:t>colour</a:t>
            </a:r>
            <a:r>
              <a:rPr lang="en-US" sz="4800" b="1" dirty="0"/>
              <a:t>, purple, scarlet, green, </a:t>
            </a:r>
          </a:p>
          <a:p>
            <a:pPr marL="0" indent="0" fontAlgn="base">
              <a:buNone/>
            </a:pPr>
            <a:r>
              <a:rPr lang="en-US" sz="4800" b="1" dirty="0"/>
              <a:t>Flickered and faded in his drowning eyes. </a:t>
            </a:r>
            <a:endParaRPr lang="en-US" sz="4800" b="1" dirty="0" smtClean="0"/>
          </a:p>
          <a:p>
            <a:pPr marL="0" indent="0" fontAlgn="base">
              <a:buNone/>
            </a:pPr>
            <a:endParaRPr lang="en-US" sz="4800" b="1" dirty="0"/>
          </a:p>
          <a:p>
            <a:pPr marL="0" indent="0" fontAlgn="base">
              <a:buNone/>
            </a:pPr>
            <a:r>
              <a:rPr lang="en-US" sz="4800" b="1" dirty="0"/>
              <a:t>Rain—he could hear it rustling through the dark; </a:t>
            </a:r>
          </a:p>
          <a:p>
            <a:pPr marL="0" indent="0" fontAlgn="base">
              <a:buNone/>
            </a:pPr>
            <a:r>
              <a:rPr lang="en-US" sz="4800" b="1" dirty="0"/>
              <a:t>Fragrance and passionless music woven as one; </a:t>
            </a:r>
          </a:p>
          <a:p>
            <a:pPr marL="0" indent="0" fontAlgn="base">
              <a:buNone/>
            </a:pPr>
            <a:r>
              <a:rPr lang="en-US" sz="4800" b="1" dirty="0"/>
              <a:t>Warm rain on drooping roses; pattering showers </a:t>
            </a:r>
          </a:p>
          <a:p>
            <a:pPr marL="0" indent="0" fontAlgn="base">
              <a:buNone/>
            </a:pPr>
            <a:r>
              <a:rPr lang="en-US" sz="4800" b="1" dirty="0"/>
              <a:t>That soak the woods; not the harsh rain that sweeps </a:t>
            </a:r>
          </a:p>
          <a:p>
            <a:pPr marL="0" indent="0" fontAlgn="base">
              <a:buNone/>
            </a:pPr>
            <a:r>
              <a:rPr lang="en-US" sz="4800" b="1" dirty="0"/>
              <a:t>Behind the thunder, but a trickling peace, </a:t>
            </a:r>
          </a:p>
          <a:p>
            <a:pPr marL="0" indent="0" fontAlgn="base">
              <a:buNone/>
            </a:pPr>
            <a:r>
              <a:rPr lang="en-US" sz="4800" b="1" dirty="0"/>
              <a:t>Gently and slowly washing life away. </a:t>
            </a:r>
          </a:p>
          <a:p>
            <a:pPr marL="0" indent="0" fontAlgn="base">
              <a:buNone/>
            </a:pPr>
            <a:endParaRPr lang="en-US" sz="5600" dirty="0"/>
          </a:p>
          <a:p>
            <a:pPr marL="0" indent="0" fontAlgn="base">
              <a:buNone/>
            </a:pPr>
            <a:r>
              <a:rPr lang="en-US" sz="5600" dirty="0"/>
              <a:t> </a:t>
            </a:r>
          </a:p>
        </p:txBody>
      </p:sp>
      <p:sp>
        <p:nvSpPr>
          <p:cNvPr id="4" name="Content Placeholder 3"/>
          <p:cNvSpPr>
            <a:spLocks noGrp="1"/>
          </p:cNvSpPr>
          <p:nvPr>
            <p:ph sz="half" idx="2"/>
          </p:nvPr>
        </p:nvSpPr>
        <p:spPr>
          <a:xfrm>
            <a:off x="5029200" y="533400"/>
            <a:ext cx="3962400" cy="5592763"/>
          </a:xfrm>
        </p:spPr>
        <p:txBody>
          <a:bodyPr>
            <a:noAutofit/>
          </a:bodyPr>
          <a:lstStyle/>
          <a:p>
            <a:pPr marL="0" indent="0" fontAlgn="base">
              <a:buNone/>
            </a:pPr>
            <a:r>
              <a:rPr lang="en-US" sz="1400" dirty="0"/>
              <a:t> </a:t>
            </a:r>
          </a:p>
          <a:p>
            <a:pPr marL="0" indent="0" fontAlgn="base">
              <a:buNone/>
            </a:pPr>
            <a:r>
              <a:rPr lang="en-US" sz="1200" b="1" dirty="0" smtClean="0"/>
              <a:t>He </a:t>
            </a:r>
            <a:r>
              <a:rPr lang="en-US" sz="1200" b="1" dirty="0"/>
              <a:t>stirred, shifting his body; then the pain </a:t>
            </a:r>
          </a:p>
          <a:p>
            <a:pPr marL="0" indent="0" fontAlgn="base">
              <a:buNone/>
            </a:pPr>
            <a:r>
              <a:rPr lang="en-US" sz="1200" b="1" dirty="0" smtClean="0"/>
              <a:t>Leaped </a:t>
            </a:r>
            <a:r>
              <a:rPr lang="en-US" sz="1200" b="1" dirty="0"/>
              <a:t>like a prowling beast, and gripped and tore </a:t>
            </a:r>
          </a:p>
          <a:p>
            <a:pPr marL="0" indent="0" fontAlgn="base">
              <a:buNone/>
            </a:pPr>
            <a:r>
              <a:rPr lang="en-US" sz="1200" b="1" dirty="0"/>
              <a:t>His groping dreams with grinding claws and fangs. </a:t>
            </a:r>
          </a:p>
          <a:p>
            <a:pPr marL="0" indent="0" fontAlgn="base">
              <a:buNone/>
            </a:pPr>
            <a:r>
              <a:rPr lang="en-US" sz="1200" b="1" dirty="0"/>
              <a:t>But someone was beside him; soon he lay </a:t>
            </a:r>
          </a:p>
          <a:p>
            <a:pPr marL="0" indent="0" fontAlgn="base">
              <a:buNone/>
            </a:pPr>
            <a:r>
              <a:rPr lang="en-US" sz="1200" b="1" dirty="0"/>
              <a:t>Shuddering because that evil thing had passed. </a:t>
            </a:r>
          </a:p>
          <a:p>
            <a:pPr marL="0" indent="0" fontAlgn="base">
              <a:buNone/>
            </a:pPr>
            <a:r>
              <a:rPr lang="en-US" sz="1200" b="1" dirty="0"/>
              <a:t>And death, who'd stepped toward him, paused and stared. </a:t>
            </a:r>
          </a:p>
          <a:p>
            <a:pPr marL="0" indent="0" fontAlgn="base">
              <a:buNone/>
            </a:pPr>
            <a:r>
              <a:rPr lang="en-US" sz="1200" b="1" dirty="0"/>
              <a:t> </a:t>
            </a:r>
          </a:p>
          <a:p>
            <a:pPr marL="0" indent="0" fontAlgn="base">
              <a:buNone/>
            </a:pPr>
            <a:r>
              <a:rPr lang="en-US" sz="1200" b="1" dirty="0"/>
              <a:t>Light many lamps and gather round his bed. </a:t>
            </a:r>
          </a:p>
          <a:p>
            <a:pPr marL="0" indent="0" fontAlgn="base">
              <a:buNone/>
            </a:pPr>
            <a:r>
              <a:rPr lang="en-US" sz="1200" b="1" dirty="0"/>
              <a:t>Lend him your eyes, warm blood, and will to live. </a:t>
            </a:r>
          </a:p>
          <a:p>
            <a:pPr marL="0" indent="0" fontAlgn="base">
              <a:buNone/>
            </a:pPr>
            <a:r>
              <a:rPr lang="en-US" sz="1200" b="1" dirty="0"/>
              <a:t>Speak to him; rouse him; you may save him yet. </a:t>
            </a:r>
          </a:p>
          <a:p>
            <a:pPr marL="0" indent="0" fontAlgn="base">
              <a:buNone/>
            </a:pPr>
            <a:r>
              <a:rPr lang="en-US" sz="1200" b="1" dirty="0"/>
              <a:t>He's young; he hated war; how should he die </a:t>
            </a:r>
          </a:p>
          <a:p>
            <a:pPr marL="0" indent="0" fontAlgn="base">
              <a:buNone/>
            </a:pPr>
            <a:r>
              <a:rPr lang="en-US" sz="1200" b="1" dirty="0"/>
              <a:t>When cruel old campaigners win safe through? </a:t>
            </a:r>
            <a:endParaRPr lang="en-US" sz="1200" b="1" dirty="0" smtClean="0"/>
          </a:p>
          <a:p>
            <a:pPr marL="0" indent="0" fontAlgn="base">
              <a:buNone/>
            </a:pPr>
            <a:endParaRPr lang="en-US" sz="1200" b="1" dirty="0"/>
          </a:p>
          <a:p>
            <a:pPr marL="0" indent="0" fontAlgn="base">
              <a:buNone/>
            </a:pPr>
            <a:r>
              <a:rPr lang="en-US" sz="1200" b="1" dirty="0"/>
              <a:t>But death replied: “I choose him.” So he went, </a:t>
            </a:r>
          </a:p>
          <a:p>
            <a:pPr marL="0" indent="0" fontAlgn="base">
              <a:buNone/>
            </a:pPr>
            <a:r>
              <a:rPr lang="en-US" sz="1200" b="1" dirty="0"/>
              <a:t>And there was silence in the summer night; </a:t>
            </a:r>
          </a:p>
          <a:p>
            <a:pPr marL="0" indent="0" fontAlgn="base">
              <a:buNone/>
            </a:pPr>
            <a:r>
              <a:rPr lang="en-US" sz="1200" b="1" dirty="0"/>
              <a:t>Silence and safety; and the veils of sleep. </a:t>
            </a:r>
          </a:p>
          <a:p>
            <a:pPr marL="0" indent="0" fontAlgn="base">
              <a:buNone/>
            </a:pPr>
            <a:r>
              <a:rPr lang="en-US" sz="1200" b="1" dirty="0"/>
              <a:t>Then, far away, the thudding of the guns</a:t>
            </a:r>
            <a:r>
              <a:rPr lang="en-US" sz="1200" b="1" dirty="0" smtClean="0"/>
              <a:t>.</a:t>
            </a:r>
          </a:p>
          <a:p>
            <a:pPr marL="0" indent="0" fontAlgn="base">
              <a:buNone/>
            </a:pPr>
            <a:endParaRPr lang="en-US" sz="1200" b="1" dirty="0"/>
          </a:p>
          <a:p>
            <a:pPr marL="0" indent="0" fontAlgn="base">
              <a:buNone/>
            </a:pPr>
            <a:endParaRPr lang="en-US" sz="1200" b="1" dirty="0"/>
          </a:p>
          <a:p>
            <a:pPr marL="0" indent="0">
              <a:buNone/>
            </a:pPr>
            <a:r>
              <a:rPr lang="en-US" sz="1200" b="1" dirty="0"/>
              <a:t> </a:t>
            </a:r>
          </a:p>
          <a:p>
            <a:pPr marL="0" indent="0">
              <a:buNone/>
            </a:pPr>
            <a:endParaRPr lang="en-US" sz="1400" dirty="0"/>
          </a:p>
        </p:txBody>
      </p:sp>
      <p:pic>
        <p:nvPicPr>
          <p:cNvPr id="5" name="Picture 4"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648200"/>
            <a:ext cx="4191000" cy="2057400"/>
          </a:xfrm>
          <a:prstGeom prst="rect">
            <a:avLst/>
          </a:prstGeom>
          <a:noFill/>
          <a:ln>
            <a:noFill/>
          </a:ln>
        </p:spPr>
      </p:pic>
    </p:spTree>
    <p:extLst>
      <p:ext uri="{BB962C8B-B14F-4D97-AF65-F5344CB8AC3E}">
        <p14:creationId xmlns:p14="http://schemas.microsoft.com/office/powerpoint/2010/main" val="2926476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1917</a:t>
            </a:r>
            <a:endParaRPr lang="en-US" dirty="0"/>
          </a:p>
        </p:txBody>
      </p:sp>
      <p:sp>
        <p:nvSpPr>
          <p:cNvPr id="3" name="Content Placeholder 2"/>
          <p:cNvSpPr>
            <a:spLocks noGrp="1"/>
          </p:cNvSpPr>
          <p:nvPr>
            <p:ph sz="half" idx="1"/>
          </p:nvPr>
        </p:nvSpPr>
        <p:spPr>
          <a:xfrm>
            <a:off x="152400" y="990600"/>
            <a:ext cx="4114800" cy="5638800"/>
          </a:xfrm>
        </p:spPr>
        <p:txBody>
          <a:bodyPr>
            <a:normAutofit fontScale="25000" lnSpcReduction="20000"/>
          </a:bodyPr>
          <a:lstStyle/>
          <a:p>
            <a:pPr marL="0" indent="0">
              <a:buNone/>
            </a:pPr>
            <a:r>
              <a:rPr lang="en-US" sz="6400" b="1" dirty="0"/>
              <a:t>Dulce Et Decorum Est </a:t>
            </a:r>
          </a:p>
          <a:p>
            <a:pPr marL="0" indent="0">
              <a:buNone/>
            </a:pPr>
            <a:r>
              <a:rPr lang="en-US" sz="4800" b="1" dirty="0"/>
              <a:t>Wilfred Owen  </a:t>
            </a:r>
          </a:p>
          <a:p>
            <a:pPr marL="0" indent="0">
              <a:buNone/>
            </a:pPr>
            <a:r>
              <a:rPr lang="en-US" sz="6400" dirty="0"/>
              <a:t> </a:t>
            </a:r>
          </a:p>
          <a:p>
            <a:pPr marL="0" indent="0">
              <a:buNone/>
            </a:pPr>
            <a:r>
              <a:rPr lang="en-US" sz="3400" dirty="0"/>
              <a:t> </a:t>
            </a:r>
          </a:p>
          <a:p>
            <a:pPr marL="0" indent="0">
              <a:buNone/>
            </a:pPr>
            <a:r>
              <a:rPr lang="en-US" sz="6400" dirty="0"/>
              <a:t>Bent double, like old beggars under sacks,</a:t>
            </a:r>
            <a:br>
              <a:rPr lang="en-US" sz="6400" dirty="0"/>
            </a:br>
            <a:r>
              <a:rPr lang="en-US" sz="6400" dirty="0"/>
              <a:t>Knock-kneed, coughing like hags, we cursed through sludge,</a:t>
            </a:r>
            <a:br>
              <a:rPr lang="en-US" sz="6400" dirty="0"/>
            </a:br>
            <a:r>
              <a:rPr lang="en-US" sz="6400" dirty="0"/>
              <a:t>Till on the haunting flares we turned our backs</a:t>
            </a:r>
            <a:br>
              <a:rPr lang="en-US" sz="6400" dirty="0"/>
            </a:br>
            <a:r>
              <a:rPr lang="en-US" sz="6400" dirty="0"/>
              <a:t>And towards our distant rest began to trudge.</a:t>
            </a:r>
            <a:br>
              <a:rPr lang="en-US" sz="6400" dirty="0"/>
            </a:br>
            <a:r>
              <a:rPr lang="en-US" sz="6400" dirty="0"/>
              <a:t>Men marched asleep. Many had lost their boots</a:t>
            </a:r>
            <a:br>
              <a:rPr lang="en-US" sz="6400" dirty="0"/>
            </a:br>
            <a:r>
              <a:rPr lang="en-US" sz="6400" dirty="0"/>
              <a:t>But limped on, blood-shod. All went lame; all blind;</a:t>
            </a:r>
            <a:br>
              <a:rPr lang="en-US" sz="6400" dirty="0"/>
            </a:br>
            <a:r>
              <a:rPr lang="en-US" sz="6400" dirty="0"/>
              <a:t>Drunk with fatigue; deaf even to the hoots</a:t>
            </a:r>
            <a:br>
              <a:rPr lang="en-US" sz="6400" dirty="0"/>
            </a:br>
            <a:r>
              <a:rPr lang="en-US" sz="6400" dirty="0"/>
              <a:t>Of disappointed shells that dropped behind.</a:t>
            </a:r>
            <a:br>
              <a:rPr lang="en-US" sz="6400" dirty="0"/>
            </a:br>
            <a:r>
              <a:rPr lang="en-US" sz="6400" dirty="0"/>
              <a:t/>
            </a:r>
            <a:br>
              <a:rPr lang="en-US" sz="6400" dirty="0"/>
            </a:br>
            <a:r>
              <a:rPr lang="en-US" sz="6400" dirty="0"/>
              <a:t>GAS! Gas! Quick, boys!-- An ecstasy of fumbling,</a:t>
            </a:r>
            <a:br>
              <a:rPr lang="en-US" sz="6400" dirty="0"/>
            </a:br>
            <a:r>
              <a:rPr lang="en-US" sz="6400" dirty="0"/>
              <a:t>Fitting the clumsy helmets just in time;</a:t>
            </a:r>
            <a:br>
              <a:rPr lang="en-US" sz="6400" dirty="0"/>
            </a:br>
            <a:r>
              <a:rPr lang="en-US" sz="6400" dirty="0"/>
              <a:t>But someone still was yelling out and stumbling</a:t>
            </a:r>
            <a:br>
              <a:rPr lang="en-US" sz="6400" dirty="0"/>
            </a:br>
            <a:r>
              <a:rPr lang="en-US" sz="6400" dirty="0"/>
              <a:t>And floundering like a man in fire or lime.--</a:t>
            </a:r>
            <a:br>
              <a:rPr lang="en-US" sz="6400" dirty="0"/>
            </a:br>
            <a:r>
              <a:rPr lang="en-US" sz="6400" dirty="0"/>
              <a:t>Dim, through the misty panes and thick green light</a:t>
            </a:r>
            <a:br>
              <a:rPr lang="en-US" sz="6400" dirty="0"/>
            </a:br>
            <a:r>
              <a:rPr lang="en-US" sz="6400" dirty="0"/>
              <a:t>As under a green sea, I saw him drowning.</a:t>
            </a:r>
            <a:br>
              <a:rPr lang="en-US" sz="6400" dirty="0"/>
            </a:br>
            <a:r>
              <a:rPr lang="en-US" sz="6400" dirty="0"/>
              <a:t/>
            </a:r>
            <a:br>
              <a:rPr lang="en-US" sz="6400" dirty="0"/>
            </a:br>
            <a:r>
              <a:rPr lang="en-US" sz="6400" dirty="0"/>
              <a:t>In all my dreams, before my helpless sight,</a:t>
            </a:r>
            <a:br>
              <a:rPr lang="en-US" sz="6400" dirty="0"/>
            </a:br>
            <a:r>
              <a:rPr lang="en-US" sz="6400" dirty="0"/>
              <a:t>He plunges at me, guttering, choking, drowning.</a:t>
            </a:r>
            <a:br>
              <a:rPr lang="en-US" sz="6400" dirty="0"/>
            </a:br>
            <a:r>
              <a:rPr lang="en-US" sz="6400" dirty="0"/>
              <a:t/>
            </a:r>
            <a:br>
              <a:rPr lang="en-US" sz="6400" dirty="0"/>
            </a:br>
            <a:endParaRPr lang="en-US" sz="6400" dirty="0"/>
          </a:p>
        </p:txBody>
      </p:sp>
      <p:sp>
        <p:nvSpPr>
          <p:cNvPr id="4" name="Content Placeholder 3"/>
          <p:cNvSpPr>
            <a:spLocks noGrp="1"/>
          </p:cNvSpPr>
          <p:nvPr>
            <p:ph sz="half" idx="2"/>
          </p:nvPr>
        </p:nvSpPr>
        <p:spPr>
          <a:xfrm>
            <a:off x="4648200" y="1219200"/>
            <a:ext cx="4038600" cy="4906963"/>
          </a:xfrm>
        </p:spPr>
        <p:txBody>
          <a:bodyPr>
            <a:normAutofit fontScale="25000" lnSpcReduction="20000"/>
          </a:bodyPr>
          <a:lstStyle/>
          <a:p>
            <a:pPr marL="0" indent="0">
              <a:buNone/>
            </a:pPr>
            <a:r>
              <a:rPr lang="en-US" sz="6400" dirty="0"/>
              <a:t>If in some smothering dreams you too could pace</a:t>
            </a:r>
            <a:br>
              <a:rPr lang="en-US" sz="6400" dirty="0"/>
            </a:br>
            <a:r>
              <a:rPr lang="en-US" sz="6400" dirty="0"/>
              <a:t>Behind the wagon that we flung him in,</a:t>
            </a:r>
            <a:br>
              <a:rPr lang="en-US" sz="6400" dirty="0"/>
            </a:br>
            <a:r>
              <a:rPr lang="en-US" sz="6400" dirty="0"/>
              <a:t>And watch the white eyes writhing in his face,</a:t>
            </a:r>
            <a:br>
              <a:rPr lang="en-US" sz="6400" dirty="0"/>
            </a:br>
            <a:r>
              <a:rPr lang="en-US" sz="6400" dirty="0"/>
              <a:t>His hanging face, like a devil's sick of sin;</a:t>
            </a:r>
            <a:br>
              <a:rPr lang="en-US" sz="6400" dirty="0"/>
            </a:br>
            <a:r>
              <a:rPr lang="en-US" sz="6400" dirty="0"/>
              <a:t>If you could hear, at every jolt, the blood</a:t>
            </a:r>
            <a:br>
              <a:rPr lang="en-US" sz="6400" dirty="0"/>
            </a:br>
            <a:r>
              <a:rPr lang="en-US" sz="6400" dirty="0"/>
              <a:t>Come gargling from the froth-corrupted lungs,</a:t>
            </a:r>
            <a:br>
              <a:rPr lang="en-US" sz="6400" dirty="0"/>
            </a:br>
            <a:r>
              <a:rPr lang="en-US" sz="6400" dirty="0"/>
              <a:t>Obscene as cancer, bitter as the cud</a:t>
            </a:r>
            <a:br>
              <a:rPr lang="en-US" sz="6400" dirty="0"/>
            </a:br>
            <a:r>
              <a:rPr lang="en-US" sz="6400" dirty="0"/>
              <a:t>Of vile, incurable sores on innocent tongues,--</a:t>
            </a:r>
            <a:br>
              <a:rPr lang="en-US" sz="6400" dirty="0"/>
            </a:br>
            <a:r>
              <a:rPr lang="en-US" sz="6400" dirty="0"/>
              <a:t>My friend, you would not tell with such high zest</a:t>
            </a:r>
            <a:br>
              <a:rPr lang="en-US" sz="6400" dirty="0"/>
            </a:br>
            <a:r>
              <a:rPr lang="en-US" sz="6400" dirty="0"/>
              <a:t>To children ardent for some desperate glory,</a:t>
            </a:r>
            <a:br>
              <a:rPr lang="en-US" sz="6400" dirty="0"/>
            </a:br>
            <a:r>
              <a:rPr lang="en-US" sz="6400" dirty="0"/>
              <a:t>The old Lie: Dulce et decorum </a:t>
            </a:r>
            <a:r>
              <a:rPr lang="en-US" sz="6400" dirty="0" err="1"/>
              <a:t>est</a:t>
            </a:r>
            <a:r>
              <a:rPr lang="en-US" sz="6400" dirty="0"/>
              <a:t/>
            </a:r>
            <a:br>
              <a:rPr lang="en-US" sz="6400" dirty="0"/>
            </a:br>
            <a:r>
              <a:rPr lang="en-US" sz="6400" dirty="0"/>
              <a:t>Pro patria </a:t>
            </a:r>
            <a:r>
              <a:rPr lang="en-US" sz="6400" dirty="0" err="1"/>
              <a:t>mori</a:t>
            </a:r>
            <a:r>
              <a:rPr lang="en-US" sz="6400" dirty="0"/>
              <a:t>.</a:t>
            </a:r>
          </a:p>
          <a:p>
            <a:endParaRPr lang="en-US" dirty="0"/>
          </a:p>
        </p:txBody>
      </p:sp>
      <p:pic>
        <p:nvPicPr>
          <p:cNvPr id="5" name="Picture 4" descr="Image result for dead WWI soldiers"/>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0" y="4038600"/>
            <a:ext cx="4191000" cy="2590800"/>
          </a:xfrm>
          <a:prstGeom prst="rect">
            <a:avLst/>
          </a:prstGeom>
          <a:noFill/>
          <a:ln>
            <a:noFill/>
          </a:ln>
        </p:spPr>
      </p:pic>
    </p:spTree>
    <p:extLst>
      <p:ext uri="{BB962C8B-B14F-4D97-AF65-F5344CB8AC3E}">
        <p14:creationId xmlns:p14="http://schemas.microsoft.com/office/powerpoint/2010/main" val="3724024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1918</a:t>
            </a:r>
            <a:endParaRPr lang="en-US" dirty="0"/>
          </a:p>
        </p:txBody>
      </p:sp>
      <p:sp>
        <p:nvSpPr>
          <p:cNvPr id="3" name="Content Placeholder 2"/>
          <p:cNvSpPr>
            <a:spLocks noGrp="1"/>
          </p:cNvSpPr>
          <p:nvPr>
            <p:ph sz="half" idx="1"/>
          </p:nvPr>
        </p:nvSpPr>
        <p:spPr>
          <a:xfrm>
            <a:off x="457200" y="1600200"/>
            <a:ext cx="4038600" cy="5181600"/>
          </a:xfrm>
        </p:spPr>
        <p:txBody>
          <a:bodyPr>
            <a:normAutofit fontScale="55000" lnSpcReduction="20000"/>
          </a:bodyPr>
          <a:lstStyle/>
          <a:p>
            <a:pPr marL="0" indent="0" fontAlgn="base">
              <a:buNone/>
            </a:pPr>
            <a:r>
              <a:rPr lang="en-US" sz="2900" b="1" dirty="0"/>
              <a:t>Grass</a:t>
            </a:r>
          </a:p>
          <a:p>
            <a:pPr marL="0" indent="0" fontAlgn="base">
              <a:buNone/>
            </a:pPr>
            <a:r>
              <a:rPr lang="en-US" sz="2500" dirty="0" smtClean="0"/>
              <a:t>by Carl </a:t>
            </a:r>
            <a:r>
              <a:rPr lang="en-US" sz="2500" dirty="0"/>
              <a:t>S</a:t>
            </a:r>
            <a:r>
              <a:rPr lang="en-US" sz="2500" dirty="0" smtClean="0"/>
              <a:t>andburg , 1918</a:t>
            </a:r>
          </a:p>
          <a:p>
            <a:pPr marL="0" indent="0" fontAlgn="base">
              <a:buNone/>
            </a:pPr>
            <a:r>
              <a:rPr lang="en-US" sz="2900" dirty="0"/>
              <a:t> </a:t>
            </a:r>
          </a:p>
          <a:p>
            <a:pPr marL="0" indent="0" fontAlgn="base">
              <a:buNone/>
            </a:pPr>
            <a:r>
              <a:rPr lang="en-US" sz="2900" dirty="0"/>
              <a:t>Pile the bodies high at Austerlitz and Waterloo. </a:t>
            </a:r>
          </a:p>
          <a:p>
            <a:pPr marL="0" indent="0" fontAlgn="base">
              <a:buNone/>
            </a:pPr>
            <a:r>
              <a:rPr lang="en-US" sz="2900" dirty="0"/>
              <a:t>Shovel them under and let me work— </a:t>
            </a:r>
          </a:p>
          <a:p>
            <a:pPr marL="0" indent="0" fontAlgn="base">
              <a:buNone/>
            </a:pPr>
            <a:r>
              <a:rPr lang="en-US" sz="2900" dirty="0"/>
              <a:t>                                     </a:t>
            </a:r>
            <a:r>
              <a:rPr lang="en-US" sz="2900" dirty="0" smtClean="0"/>
              <a:t>I </a:t>
            </a:r>
            <a:r>
              <a:rPr lang="en-US" sz="2900" dirty="0"/>
              <a:t>am the grass; I cover all. </a:t>
            </a:r>
          </a:p>
          <a:p>
            <a:pPr marL="0" indent="0" fontAlgn="base">
              <a:buNone/>
            </a:pPr>
            <a:r>
              <a:rPr lang="en-US" sz="2900" dirty="0"/>
              <a:t> </a:t>
            </a:r>
          </a:p>
          <a:p>
            <a:pPr marL="0" indent="0" fontAlgn="base">
              <a:buNone/>
            </a:pPr>
            <a:r>
              <a:rPr lang="en-US" sz="2900" dirty="0"/>
              <a:t>And pile them high at Gettysburg </a:t>
            </a:r>
          </a:p>
          <a:p>
            <a:pPr marL="0" indent="0" fontAlgn="base">
              <a:buNone/>
            </a:pPr>
            <a:r>
              <a:rPr lang="en-US" sz="2900" dirty="0"/>
              <a:t>And pile them high at Ypres and Verdun. </a:t>
            </a:r>
          </a:p>
          <a:p>
            <a:pPr marL="0" indent="0" fontAlgn="base">
              <a:buNone/>
            </a:pPr>
            <a:r>
              <a:rPr lang="en-US" sz="2900" dirty="0"/>
              <a:t>Shovel them under and let me work. </a:t>
            </a:r>
          </a:p>
          <a:p>
            <a:pPr marL="0" indent="0" fontAlgn="base">
              <a:buNone/>
            </a:pPr>
            <a:r>
              <a:rPr lang="en-US" sz="2900" dirty="0"/>
              <a:t>Two years, ten years, and passengers ask the conductor: </a:t>
            </a:r>
          </a:p>
          <a:p>
            <a:pPr marL="0" indent="0" fontAlgn="base">
              <a:buNone/>
            </a:pPr>
            <a:r>
              <a:rPr lang="en-US" sz="2900" dirty="0"/>
              <a:t>                                          What place is this? </a:t>
            </a:r>
          </a:p>
          <a:p>
            <a:pPr marL="0" indent="0" fontAlgn="base">
              <a:buNone/>
            </a:pPr>
            <a:r>
              <a:rPr lang="en-US" sz="2900" dirty="0"/>
              <a:t>                                          Where are we now? </a:t>
            </a:r>
          </a:p>
          <a:p>
            <a:pPr marL="0" indent="0" fontAlgn="base">
              <a:buNone/>
            </a:pPr>
            <a:r>
              <a:rPr lang="en-US" sz="2900" dirty="0"/>
              <a:t> </a:t>
            </a:r>
          </a:p>
          <a:p>
            <a:pPr marL="0" indent="0" fontAlgn="base">
              <a:buNone/>
            </a:pPr>
            <a:r>
              <a:rPr lang="en-US" sz="2900" dirty="0"/>
              <a:t>                                          I am the grass. </a:t>
            </a:r>
          </a:p>
          <a:p>
            <a:pPr marL="0" indent="0" fontAlgn="base">
              <a:buNone/>
            </a:pPr>
            <a:r>
              <a:rPr lang="en-US" sz="2900" dirty="0"/>
              <a:t>                                          Let me work</a:t>
            </a:r>
            <a:r>
              <a:rPr lang="en-US" sz="2900" dirty="0" smtClean="0"/>
              <a:t>.</a:t>
            </a:r>
            <a:r>
              <a:rPr lang="en-US" sz="2900" dirty="0"/>
              <a:t> </a:t>
            </a:r>
          </a:p>
          <a:p>
            <a:pPr marL="0" indent="0">
              <a:buNone/>
            </a:pPr>
            <a:r>
              <a:rPr lang="en-US" sz="2900" dirty="0"/>
              <a:t> </a:t>
            </a:r>
          </a:p>
          <a:p>
            <a:endParaRPr lang="en-US" dirty="0"/>
          </a:p>
        </p:txBody>
      </p:sp>
      <p:pic>
        <p:nvPicPr>
          <p:cNvPr id="5" name="Content Placeholder 4" descr="Flanders Field in Belgium during WWI.  This is the area  the poem &quot;In Flanders Fields&quot; by Lt. Col. John McCrae  is describing.  He wrote this poem on 3 May 1915, after witnessing the death of his friend the day before.: "/>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447800"/>
            <a:ext cx="4038600" cy="4572000"/>
          </a:xfrm>
          <a:prstGeom prst="rect">
            <a:avLst/>
          </a:prstGeom>
          <a:noFill/>
          <a:ln>
            <a:noFill/>
          </a:ln>
        </p:spPr>
      </p:pic>
      <p:pic>
        <p:nvPicPr>
          <p:cNvPr id="7" name="Picture 6" descr="Image result for Flanders Fields 2017"/>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43434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48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a:t>
            </a:r>
            <a:endParaRPr lang="en-US" dirty="0"/>
          </a:p>
        </p:txBody>
      </p:sp>
      <p:sp>
        <p:nvSpPr>
          <p:cNvPr id="3" name="Content Placeholder 2"/>
          <p:cNvSpPr>
            <a:spLocks noGrp="1"/>
          </p:cNvSpPr>
          <p:nvPr>
            <p:ph idx="1"/>
          </p:nvPr>
        </p:nvSpPr>
        <p:spPr/>
        <p:txBody>
          <a:bodyPr>
            <a:normAutofit lnSpcReduction="10000"/>
          </a:bodyPr>
          <a:lstStyle/>
          <a:p>
            <a:r>
              <a:rPr lang="en-US" dirty="0" smtClean="0"/>
              <a:t>Choose a historical person or literary figure from the envelope</a:t>
            </a:r>
          </a:p>
          <a:p>
            <a:r>
              <a:rPr lang="en-US" dirty="0" smtClean="0"/>
              <a:t>Form a circle of chairs with ten people</a:t>
            </a:r>
          </a:p>
          <a:p>
            <a:r>
              <a:rPr lang="en-US" dirty="0" smtClean="0"/>
              <a:t>I will ask you a series of Questions. If your character can answer yes, move one seat to the left. If your individual cannot answer yes, stay where you are.  First person/ character who can answer yes and defend those answers in each group wins. </a:t>
            </a:r>
          </a:p>
          <a:p>
            <a:endParaRPr lang="en-US" dirty="0"/>
          </a:p>
        </p:txBody>
      </p:sp>
    </p:spTree>
    <p:extLst>
      <p:ext uri="{BB962C8B-B14F-4D97-AF65-F5344CB8AC3E}">
        <p14:creationId xmlns:p14="http://schemas.microsoft.com/office/powerpoint/2010/main" val="3570283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Now</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Form </a:t>
            </a:r>
            <a:r>
              <a:rPr lang="en-US" dirty="0"/>
              <a:t>a heterogeneous </a:t>
            </a:r>
            <a:r>
              <a:rPr lang="en-US" dirty="0" smtClean="0"/>
              <a:t>group</a:t>
            </a:r>
          </a:p>
          <a:p>
            <a:r>
              <a:rPr lang="en-US" b="1" dirty="0" smtClean="0"/>
              <a:t>Discuss: </a:t>
            </a:r>
            <a:r>
              <a:rPr lang="en-US" i="1" dirty="0"/>
              <a:t>W</a:t>
            </a:r>
            <a:r>
              <a:rPr lang="en-US" i="1" dirty="0" smtClean="0"/>
              <a:t>hat changes and continuities regarding  ideas about WWI can you infer by analyzing these poems and images?</a:t>
            </a:r>
          </a:p>
          <a:p>
            <a:r>
              <a:rPr lang="en-US" dirty="0" smtClean="0"/>
              <a:t>On the back of your original image, respond to that question in writing.  Be prepared to share your response.</a:t>
            </a:r>
            <a:endParaRPr lang="en-US" dirty="0"/>
          </a:p>
        </p:txBody>
      </p:sp>
    </p:spTree>
    <p:extLst>
      <p:ext uri="{BB962C8B-B14F-4D97-AF65-F5344CB8AC3E}">
        <p14:creationId xmlns:p14="http://schemas.microsoft.com/office/powerpoint/2010/main" val="4053786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1919</a:t>
            </a:r>
            <a:endParaRPr lang="en-US" dirty="0"/>
          </a:p>
        </p:txBody>
      </p:sp>
      <p:sp>
        <p:nvSpPr>
          <p:cNvPr id="3" name="Content Placeholder 2"/>
          <p:cNvSpPr>
            <a:spLocks noGrp="1"/>
          </p:cNvSpPr>
          <p:nvPr>
            <p:ph sz="half" idx="1"/>
          </p:nvPr>
        </p:nvSpPr>
        <p:spPr/>
        <p:txBody>
          <a:bodyPr/>
          <a:lstStyle/>
          <a:p>
            <a:pPr marL="0" indent="0">
              <a:buNone/>
            </a:pPr>
            <a:r>
              <a:rPr lang="en-US" b="1" dirty="0"/>
              <a:t>Common Form</a:t>
            </a:r>
            <a:endParaRPr lang="en-US" dirty="0"/>
          </a:p>
          <a:p>
            <a:pPr marL="0" indent="0">
              <a:buNone/>
            </a:pPr>
            <a:r>
              <a:rPr lang="en-US" dirty="0"/>
              <a:t>Rudyard Kipling</a:t>
            </a:r>
          </a:p>
          <a:p>
            <a:pPr marL="0" indent="0">
              <a:buNone/>
            </a:pPr>
            <a:r>
              <a:rPr lang="en-US" dirty="0"/>
              <a:t> </a:t>
            </a:r>
          </a:p>
          <a:p>
            <a:pPr marL="0" indent="0">
              <a:buNone/>
            </a:pPr>
            <a:r>
              <a:rPr lang="en-US" i="1" dirty="0"/>
              <a:t>If any question why we died,</a:t>
            </a:r>
          </a:p>
          <a:p>
            <a:pPr marL="0" indent="0">
              <a:buNone/>
            </a:pPr>
            <a:r>
              <a:rPr lang="en-US" i="1" dirty="0"/>
              <a:t>Tell them, because our fathers lied.  </a:t>
            </a:r>
            <a:r>
              <a:rPr lang="en-US" dirty="0"/>
              <a:t>(1919)</a:t>
            </a:r>
          </a:p>
          <a:p>
            <a:endParaRPr lang="en-US" dirty="0"/>
          </a:p>
        </p:txBody>
      </p:sp>
      <p:pic>
        <p:nvPicPr>
          <p:cNvPr id="5" name="Content Placeholder 4" descr="Image result for wwi images"/>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66656"/>
            <a:ext cx="4038600" cy="2993051"/>
          </a:xfrm>
          <a:prstGeom prst="rect">
            <a:avLst/>
          </a:prstGeom>
          <a:noFill/>
          <a:ln>
            <a:noFill/>
          </a:ln>
        </p:spPr>
      </p:pic>
      <p:sp>
        <p:nvSpPr>
          <p:cNvPr id="4" name="Rectangle 3"/>
          <p:cNvSpPr/>
          <p:nvPr/>
        </p:nvSpPr>
        <p:spPr>
          <a:xfrm rot="10800000" flipV="1">
            <a:off x="228598" y="5854805"/>
            <a:ext cx="8686801" cy="369332"/>
          </a:xfrm>
          <a:prstGeom prst="rect">
            <a:avLst/>
          </a:prstGeom>
        </p:spPr>
        <p:txBody>
          <a:bodyPr wrap="square">
            <a:spAutoFit/>
          </a:bodyPr>
          <a:lstStyle/>
          <a:p>
            <a:pPr algn="ctr"/>
            <a:r>
              <a:rPr lang="en-US" dirty="0"/>
              <a:t>https://www.poetryfoundation.org/features/articles/detail/70139</a:t>
            </a:r>
          </a:p>
        </p:txBody>
      </p:sp>
    </p:spTree>
    <p:extLst>
      <p:ext uri="{BB962C8B-B14F-4D97-AF65-F5344CB8AC3E}">
        <p14:creationId xmlns:p14="http://schemas.microsoft.com/office/powerpoint/2010/main" val="202843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Lunch</a:t>
            </a:r>
            <a:endParaRPr lang="en-US" dirty="0">
              <a:solidFill>
                <a:srgbClr val="FFC000"/>
              </a:solidFill>
            </a:endParaRPr>
          </a:p>
        </p:txBody>
      </p:sp>
      <p:sp>
        <p:nvSpPr>
          <p:cNvPr id="3" name="Content Placeholder 2"/>
          <p:cNvSpPr>
            <a:spLocks noGrp="1"/>
          </p:cNvSpPr>
          <p:nvPr>
            <p:ph sz="half" idx="1"/>
          </p:nvPr>
        </p:nvSpPr>
        <p:spPr>
          <a:xfrm>
            <a:off x="457200" y="1600200"/>
            <a:ext cx="3352800" cy="4525963"/>
          </a:xfrm>
        </p:spPr>
        <p:txBody>
          <a:bodyPr/>
          <a:lstStyle/>
          <a:p>
            <a:r>
              <a:rPr lang="en-US" dirty="0" smtClean="0"/>
              <a:t>Relax, talk with your new friends</a:t>
            </a:r>
          </a:p>
          <a:p>
            <a:r>
              <a:rPr lang="en-US" dirty="0" smtClean="0"/>
              <a:t>Working lunch question:</a:t>
            </a:r>
          </a:p>
          <a:p>
            <a:pPr marL="0" indent="0">
              <a:buNone/>
            </a:pPr>
            <a:r>
              <a:rPr lang="en-US" b="1" dirty="0" smtClean="0">
                <a:solidFill>
                  <a:srgbClr val="7030A0"/>
                </a:solidFill>
              </a:rPr>
              <a:t>How might you apply our work this morning to your classroom or learning situation? </a:t>
            </a:r>
            <a:endParaRPr lang="en-US" b="1" dirty="0">
              <a:solidFill>
                <a:srgbClr val="7030A0"/>
              </a:solidFill>
            </a:endParaRPr>
          </a:p>
          <a:p>
            <a:pPr marL="0" indent="0">
              <a:buNone/>
            </a:pPr>
            <a:endParaRPr lang="en-US" dirty="0"/>
          </a:p>
        </p:txBody>
      </p:sp>
      <p:pic>
        <p:nvPicPr>
          <p:cNvPr id="5" name="Picture 2" descr="Image result for Gary Larson Cartoons Teachers"/>
          <p:cNvPicPr>
            <a:picLocks noGrp="1" noChangeAspect="1" noChangeArrowheads="1"/>
          </p:cNvPicPr>
          <p:nvPr>
            <p:ph sz="half" idx="2"/>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0" y="304800"/>
            <a:ext cx="5181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916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00B050"/>
                </a:solidFill>
              </a:rPr>
              <a:t>Please, when you return from lunch,</a:t>
            </a:r>
            <a:endParaRPr lang="en-US" dirty="0">
              <a:solidFill>
                <a:srgbClr val="00B050"/>
              </a:solidFill>
            </a:endParaRPr>
          </a:p>
        </p:txBody>
      </p:sp>
      <p:sp>
        <p:nvSpPr>
          <p:cNvPr id="6" name="Content Placeholder 5"/>
          <p:cNvSpPr>
            <a:spLocks noGrp="1"/>
          </p:cNvSpPr>
          <p:nvPr>
            <p:ph idx="1"/>
          </p:nvPr>
        </p:nvSpPr>
        <p:spPr>
          <a:xfrm>
            <a:off x="457200" y="1295400"/>
            <a:ext cx="8229600" cy="4830763"/>
          </a:xfrm>
        </p:spPr>
        <p:txBody>
          <a:bodyPr/>
          <a:lstStyle/>
          <a:p>
            <a:r>
              <a:rPr lang="en-US" dirty="0" smtClean="0"/>
              <a:t>Take your belongings and move to the marked table which corresponds with your content area.</a:t>
            </a:r>
          </a:p>
          <a:p>
            <a:pPr>
              <a:spcBef>
                <a:spcPts val="0"/>
              </a:spcBef>
            </a:pPr>
            <a:r>
              <a:rPr lang="en-US" dirty="0" smtClean="0"/>
              <a:t>Say hi to your </a:t>
            </a:r>
          </a:p>
          <a:p>
            <a:pPr marL="0" indent="0">
              <a:spcBef>
                <a:spcPts val="0"/>
              </a:spcBef>
              <a:buNone/>
            </a:pPr>
            <a:r>
              <a:rPr lang="en-US" dirty="0" smtClean="0"/>
              <a:t>   new friends and </a:t>
            </a:r>
          </a:p>
          <a:p>
            <a:pPr marL="0" indent="0">
              <a:spcBef>
                <a:spcPts val="0"/>
              </a:spcBef>
              <a:buNone/>
            </a:pPr>
            <a:r>
              <a:rPr lang="en-US" dirty="0" smtClean="0"/>
              <a:t>  introduce yourself. </a:t>
            </a:r>
          </a:p>
          <a:p>
            <a:pPr marL="0" indent="0">
              <a:buNone/>
            </a:pPr>
            <a:endParaRPr lang="en-US" dirty="0"/>
          </a:p>
          <a:p>
            <a:endParaRPr lang="en-US" dirty="0"/>
          </a:p>
        </p:txBody>
      </p:sp>
      <p:pic>
        <p:nvPicPr>
          <p:cNvPr id="7" name="Picture 6" descr="I never drink coffee at lunch. I find it keeps me awake for the afternoon. - Ronald Reagan"/>
          <p:cNvPicPr/>
          <p:nvPr/>
        </p:nvPicPr>
        <p:blipFill rotWithShape="1">
          <a:blip r:embed="rId2">
            <a:extLst>
              <a:ext uri="{28A0092B-C50C-407E-A947-70E740481C1C}">
                <a14:useLocalDpi xmlns:a14="http://schemas.microsoft.com/office/drawing/2010/main" val="0"/>
              </a:ext>
            </a:extLst>
          </a:blip>
          <a:srcRect b="23587"/>
          <a:stretch/>
        </p:blipFill>
        <p:spPr bwMode="auto">
          <a:xfrm>
            <a:off x="3810000" y="2667000"/>
            <a:ext cx="5334000" cy="4114800"/>
          </a:xfrm>
          <a:prstGeom prst="rect">
            <a:avLst/>
          </a:prstGeom>
          <a:noFill/>
          <a:ln>
            <a:noFill/>
          </a:ln>
        </p:spPr>
      </p:pic>
    </p:spTree>
    <p:extLst>
      <p:ext uri="{BB962C8B-B14F-4D97-AF65-F5344CB8AC3E}">
        <p14:creationId xmlns:p14="http://schemas.microsoft.com/office/powerpoint/2010/main" val="204475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ponder"/>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074"/>
            <a:ext cx="2133600" cy="1912620"/>
          </a:xfrm>
          <a:prstGeom prst="rect">
            <a:avLst/>
          </a:prstGeom>
          <a:noFill/>
          <a:ln>
            <a:noFill/>
          </a:ln>
        </p:spPr>
      </p:pic>
      <p:sp>
        <p:nvSpPr>
          <p:cNvPr id="4" name="Title 3"/>
          <p:cNvSpPr>
            <a:spLocks noGrp="1"/>
          </p:cNvSpPr>
          <p:nvPr>
            <p:ph type="title"/>
          </p:nvPr>
        </p:nvSpPr>
        <p:spPr>
          <a:xfrm>
            <a:off x="1752600" y="273050"/>
            <a:ext cx="1905000" cy="565150"/>
          </a:xfrm>
        </p:spPr>
        <p:txBody>
          <a:bodyPr>
            <a:noAutofit/>
          </a:bodyPr>
          <a:lstStyle/>
          <a:p>
            <a:pPr algn="ctr"/>
            <a:r>
              <a:rPr lang="en-US" sz="3600" dirty="0" smtClean="0"/>
              <a:t>Ponder:</a:t>
            </a:r>
            <a:endParaRPr lang="en-US" sz="3600" dirty="0"/>
          </a:p>
        </p:txBody>
      </p:sp>
      <p:sp>
        <p:nvSpPr>
          <p:cNvPr id="5" name="Content Placeholder 4"/>
          <p:cNvSpPr>
            <a:spLocks noGrp="1"/>
          </p:cNvSpPr>
          <p:nvPr>
            <p:ph idx="1"/>
          </p:nvPr>
        </p:nvSpPr>
        <p:spPr/>
        <p:txBody>
          <a:bodyPr>
            <a:normAutofit lnSpcReduction="10000"/>
          </a:bodyPr>
          <a:lstStyle/>
          <a:p>
            <a:pPr marL="0" indent="0">
              <a:buNone/>
            </a:pPr>
            <a:endParaRPr lang="en-US" i="1" dirty="0" smtClean="0"/>
          </a:p>
          <a:p>
            <a:pPr marL="0" indent="0">
              <a:buNone/>
            </a:pPr>
            <a:r>
              <a:rPr lang="en-US" i="1" dirty="0" smtClean="0"/>
              <a:t>…the </a:t>
            </a:r>
            <a:r>
              <a:rPr lang="en-US" i="1" dirty="0"/>
              <a:t>content becomes a vehicle for experiencing, practicing, and applying the processes needed to think creatively and critically: observing and collecting data, formulating and testing hypotheses, drawing conclusions, and posing questions.</a:t>
            </a:r>
          </a:p>
          <a:p>
            <a:pPr marL="0" indent="0">
              <a:buNone/>
            </a:pPr>
            <a:r>
              <a:rPr lang="en-US" sz="1800" dirty="0" smtClean="0"/>
              <a:t>   	 -----</a:t>
            </a:r>
            <a:r>
              <a:rPr lang="en-US" sz="1800" dirty="0"/>
              <a:t>Arthur L. Costa and </a:t>
            </a:r>
            <a:r>
              <a:rPr lang="en-US" sz="1800" dirty="0" err="1" smtClean="0"/>
              <a:t>Bena</a:t>
            </a:r>
            <a:r>
              <a:rPr lang="en-US" sz="1800" dirty="0" smtClean="0"/>
              <a:t> </a:t>
            </a:r>
            <a:r>
              <a:rPr lang="en-US" sz="1800" dirty="0" err="1" smtClean="0"/>
              <a:t>Kallick</a:t>
            </a:r>
            <a:r>
              <a:rPr lang="en-US" sz="1800" dirty="0" smtClean="0"/>
              <a:t> 2013  </a:t>
            </a:r>
            <a:endParaRPr lang="en-US" sz="1800" dirty="0"/>
          </a:p>
          <a:p>
            <a:endParaRPr lang="en-US" dirty="0"/>
          </a:p>
        </p:txBody>
      </p:sp>
      <p:sp>
        <p:nvSpPr>
          <p:cNvPr id="6" name="Text Placeholder 5"/>
          <p:cNvSpPr>
            <a:spLocks noGrp="1"/>
          </p:cNvSpPr>
          <p:nvPr>
            <p:ph type="body" sz="half" idx="2"/>
          </p:nvPr>
        </p:nvSpPr>
        <p:spPr/>
        <p:txBody>
          <a:bodyPr/>
          <a:lstStyle/>
          <a:p>
            <a:endParaRPr lang="en-US" dirty="0"/>
          </a:p>
          <a:p>
            <a:pPr marL="342900" indent="-342900">
              <a:buAutoNum type="arabicPeriod"/>
            </a:pPr>
            <a:r>
              <a:rPr lang="en-US" sz="2000" dirty="0" smtClean="0"/>
              <a:t>If you agreed with that idea, how might it affect the way you could conceive of interdisciplinary instruction in your teaching situation?</a:t>
            </a:r>
          </a:p>
          <a:p>
            <a:pPr marL="342900" indent="-342900">
              <a:buAutoNum type="arabicPeriod"/>
            </a:pPr>
            <a:endParaRPr lang="en-US" sz="2000" dirty="0"/>
          </a:p>
          <a:p>
            <a:pPr marL="342900" indent="-342900">
              <a:buAutoNum type="arabicPeriod"/>
            </a:pPr>
            <a:r>
              <a:rPr lang="en-US" sz="2000" dirty="0" smtClean="0"/>
              <a:t>What concerns you about that idea?</a:t>
            </a:r>
          </a:p>
          <a:p>
            <a:pPr marL="342900" indent="-342900">
              <a:buAutoNum type="arabicPeriod"/>
            </a:pPr>
            <a:endParaRPr lang="en-US" sz="2000" dirty="0"/>
          </a:p>
          <a:p>
            <a:pPr marL="342900" indent="-342900">
              <a:buAutoNum type="arabicPeriod"/>
            </a:pPr>
            <a:r>
              <a:rPr lang="en-US" sz="2000" dirty="0" smtClean="0"/>
              <a:t>How might you find a “middle way?”</a:t>
            </a:r>
            <a:endParaRPr lang="en-US" sz="2000" dirty="0"/>
          </a:p>
        </p:txBody>
      </p:sp>
    </p:spTree>
    <p:extLst>
      <p:ext uri="{BB962C8B-B14F-4D97-AF65-F5344CB8AC3E}">
        <p14:creationId xmlns:p14="http://schemas.microsoft.com/office/powerpoint/2010/main" val="2550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arn(inVertic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arn(inVertical)">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rotWithShape="1">
          <a:blip r:embed="rId2"/>
          <a:srcRect t="7147" r="51154" b="14225"/>
          <a:stretch/>
        </p:blipFill>
        <p:spPr bwMode="auto">
          <a:xfrm>
            <a:off x="304800" y="0"/>
            <a:ext cx="8839200" cy="70104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810000" y="1447800"/>
            <a:ext cx="1828800" cy="5105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0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afternoon: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228600" y="1295400"/>
            <a:ext cx="4267200" cy="4830763"/>
          </a:xfrm>
        </p:spPr>
        <p:txBody>
          <a:bodyPr>
            <a:noAutofit/>
          </a:bodyPr>
          <a:lstStyle/>
          <a:p>
            <a:r>
              <a:rPr lang="en-US" sz="2400" dirty="0" smtClean="0"/>
              <a:t>Choose a Social Studies course you teach or focus on and find a partner who wants to focus on that same course.</a:t>
            </a:r>
          </a:p>
          <a:p>
            <a:r>
              <a:rPr lang="en-US" sz="2400" dirty="0" smtClean="0"/>
              <a:t>Using the materials on your table and your partner, select a SS standard in that course to work on by developing an interdisciplinary lesson.</a:t>
            </a:r>
          </a:p>
          <a:p>
            <a:r>
              <a:rPr lang="en-US" sz="2400" dirty="0" smtClean="0"/>
              <a:t>Using the materials on your table find an ELA standard(s) that is supports SS lesson parameters.  Make note of the codes for SS and ELA.</a:t>
            </a:r>
            <a:endParaRPr lang="en-US" sz="2400" dirty="0"/>
          </a:p>
        </p:txBody>
      </p:sp>
      <p:sp>
        <p:nvSpPr>
          <p:cNvPr id="4" name="Content Placeholder 3"/>
          <p:cNvSpPr>
            <a:spLocks noGrp="1"/>
          </p:cNvSpPr>
          <p:nvPr>
            <p:ph sz="half" idx="2"/>
          </p:nvPr>
        </p:nvSpPr>
        <p:spPr>
          <a:xfrm>
            <a:off x="4648200" y="228600"/>
            <a:ext cx="4038600" cy="6400800"/>
          </a:xfrm>
        </p:spPr>
        <p:txBody>
          <a:bodyPr>
            <a:noAutofit/>
          </a:bodyPr>
          <a:lstStyle/>
          <a:p>
            <a:r>
              <a:rPr lang="en-US" sz="2400" dirty="0" smtClean="0"/>
              <a:t>Brainstorm and plan with your partner how you might teach towards that standard.  Be as detailed and specific as time will allow</a:t>
            </a:r>
          </a:p>
          <a:p>
            <a:r>
              <a:rPr lang="en-US" sz="2400" dirty="0" smtClean="0"/>
              <a:t>You are encouraged to include other content areas as well in your work. </a:t>
            </a:r>
          </a:p>
          <a:p>
            <a:r>
              <a:rPr lang="en-US" sz="2400" dirty="0" smtClean="0"/>
              <a:t>With 8 minutes remaining, you and your partner should plan an “elevator pitch” for your idea which you can share with the large group.  </a:t>
            </a:r>
          </a:p>
          <a:p>
            <a:r>
              <a:rPr lang="en-US" sz="2400" dirty="0" smtClean="0"/>
              <a:t>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CALL ME OVER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7862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arn(inVertic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arn(inVertical)">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Now:</a:t>
            </a:r>
            <a:endParaRPr lang="en-US" dirty="0"/>
          </a:p>
        </p:txBody>
      </p:sp>
      <p:sp>
        <p:nvSpPr>
          <p:cNvPr id="3" name="Content Placeholder 2"/>
          <p:cNvSpPr>
            <a:spLocks noGrp="1"/>
          </p:cNvSpPr>
          <p:nvPr>
            <p:ph idx="1"/>
          </p:nvPr>
        </p:nvSpPr>
        <p:spPr>
          <a:xfrm>
            <a:off x="457200" y="1143000"/>
            <a:ext cx="8534400" cy="4983163"/>
          </a:xfrm>
        </p:spPr>
        <p:txBody>
          <a:bodyPr>
            <a:normAutofit lnSpcReduction="10000"/>
          </a:bodyPr>
          <a:lstStyle/>
          <a:p>
            <a:r>
              <a:rPr lang="en-US" dirty="0" smtClean="0"/>
              <a:t>Capture your pitch in words you can add to the chart paper around the room. </a:t>
            </a:r>
            <a:r>
              <a:rPr lang="en-US" sz="1400" dirty="0" smtClean="0"/>
              <a:t>(brief  description)</a:t>
            </a:r>
          </a:p>
          <a:p>
            <a:pPr marL="0" indent="0">
              <a:buNone/>
            </a:pPr>
            <a:endParaRPr lang="en-US" sz="1400" dirty="0" smtClean="0"/>
          </a:p>
          <a:p>
            <a:r>
              <a:rPr lang="en-US" dirty="0" smtClean="0"/>
              <a:t>On the chart papers, include: </a:t>
            </a:r>
          </a:p>
          <a:p>
            <a:pPr>
              <a:buFont typeface="Wingdings" panose="05000000000000000000" pitchFamily="2" charset="2"/>
              <a:buChar char="ü"/>
            </a:pPr>
            <a:r>
              <a:rPr lang="en-US" dirty="0" smtClean="0"/>
              <a:t>	</a:t>
            </a:r>
            <a:r>
              <a:rPr lang="en-US" sz="2800" dirty="0" smtClean="0"/>
              <a:t>the SS standard you are addressing</a:t>
            </a:r>
          </a:p>
          <a:p>
            <a:pPr marL="0" indent="0">
              <a:buNone/>
            </a:pPr>
            <a:endParaRPr lang="en-US" sz="2800" dirty="0" smtClean="0"/>
          </a:p>
          <a:p>
            <a:pPr>
              <a:buFont typeface="Wingdings" panose="05000000000000000000" pitchFamily="2" charset="2"/>
              <a:buChar char="ü"/>
            </a:pPr>
            <a:r>
              <a:rPr lang="en-US" sz="2800" dirty="0"/>
              <a:t>	</a:t>
            </a:r>
            <a:r>
              <a:rPr lang="en-US" sz="2800" dirty="0" smtClean="0"/>
              <a:t>the ELA or other content standards </a:t>
            </a:r>
          </a:p>
          <a:p>
            <a:pPr marL="0" indent="0">
              <a:buNone/>
            </a:pPr>
            <a:r>
              <a:rPr lang="en-US" sz="2800" dirty="0" smtClean="0"/>
              <a:t>	you are building on</a:t>
            </a:r>
          </a:p>
          <a:p>
            <a:pPr marL="0" indent="0">
              <a:buNone/>
            </a:pPr>
            <a:endParaRPr lang="en-US" sz="2800" dirty="0" smtClean="0"/>
          </a:p>
          <a:p>
            <a:pPr>
              <a:buFont typeface="Wingdings" panose="05000000000000000000" pitchFamily="2" charset="2"/>
              <a:buChar char="ü"/>
            </a:pPr>
            <a:r>
              <a:rPr lang="en-US" sz="2800" dirty="0"/>
              <a:t>	y</a:t>
            </a:r>
            <a:r>
              <a:rPr lang="en-US" sz="2800" dirty="0" smtClean="0"/>
              <a:t>our names</a:t>
            </a:r>
            <a:endParaRPr lang="en-US" sz="2800" dirty="0"/>
          </a:p>
        </p:txBody>
      </p:sp>
      <p:pic>
        <p:nvPicPr>
          <p:cNvPr id="4" name="Picture 3" descr="Image result for Writing on chart paper"/>
          <p:cNvPicPr/>
          <p:nvPr/>
        </p:nvPicPr>
        <p:blipFill rotWithShape="1">
          <a:blip r:embed="rId2" cstate="print">
            <a:extLst>
              <a:ext uri="{28A0092B-C50C-407E-A947-70E740481C1C}">
                <a14:useLocalDpi xmlns:a14="http://schemas.microsoft.com/office/drawing/2010/main" val="0"/>
              </a:ext>
            </a:extLst>
          </a:blip>
          <a:srcRect l="9103" t="8163" r="27179" b="10990"/>
          <a:stretch/>
        </p:blipFill>
        <p:spPr bwMode="auto">
          <a:xfrm>
            <a:off x="6553200" y="2590800"/>
            <a:ext cx="2209800" cy="3924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2767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3050"/>
            <a:ext cx="2895601" cy="946150"/>
          </a:xfrm>
        </p:spPr>
        <p:txBody>
          <a:bodyPr>
            <a:normAutofit/>
          </a:bodyPr>
          <a:lstStyle/>
          <a:p>
            <a:r>
              <a:rPr lang="en-US" sz="4000" dirty="0" smtClean="0">
                <a:solidFill>
                  <a:srgbClr val="0070C0"/>
                </a:solidFill>
                <a:effectLst>
                  <a:outerShdw blurRad="38100" dist="38100" dir="2700000" algn="tl">
                    <a:srgbClr val="000000">
                      <a:alpha val="43137"/>
                    </a:srgbClr>
                  </a:outerShdw>
                </a:effectLst>
              </a:rPr>
              <a:t>Consider: </a:t>
            </a:r>
            <a:endParaRPr lang="en-US" sz="4000" dirty="0">
              <a:solidFill>
                <a:srgbClr val="0070C0"/>
              </a:solidFill>
              <a:effectLst>
                <a:outerShdw blurRad="38100" dist="38100" dir="2700000" algn="tl">
                  <a:srgbClr val="000000">
                    <a:alpha val="43137"/>
                  </a:srgbClr>
                </a:outerShdw>
              </a:effectLst>
            </a:endParaRPr>
          </a:p>
        </p:txBody>
      </p:sp>
      <p:sp>
        <p:nvSpPr>
          <p:cNvPr id="6" name="Text Placeholder 5"/>
          <p:cNvSpPr>
            <a:spLocks noGrp="1"/>
          </p:cNvSpPr>
          <p:nvPr>
            <p:ph type="body" sz="half" idx="2"/>
          </p:nvPr>
        </p:nvSpPr>
        <p:spPr>
          <a:xfrm>
            <a:off x="152400" y="1435100"/>
            <a:ext cx="2971801" cy="5346700"/>
          </a:xfrm>
        </p:spPr>
        <p:txBody>
          <a:bodyPr>
            <a:normAutofit lnSpcReduction="10000"/>
          </a:bodyPr>
          <a:lstStyle/>
          <a:p>
            <a:r>
              <a:rPr lang="en-US" sz="2800" dirty="0" smtClean="0"/>
              <a:t>Think of a person who you consider wise: </a:t>
            </a:r>
          </a:p>
          <a:p>
            <a:r>
              <a:rPr lang="en-US" sz="2800" dirty="0" smtClean="0"/>
              <a:t>What </a:t>
            </a:r>
            <a:r>
              <a:rPr lang="en-US" sz="2800" dirty="0"/>
              <a:t>intellectual habits </a:t>
            </a:r>
            <a:r>
              <a:rPr lang="en-US" sz="2800" dirty="0" smtClean="0"/>
              <a:t>does this person  display  that </a:t>
            </a:r>
            <a:r>
              <a:rPr lang="en-US" sz="2800" dirty="0"/>
              <a:t>have allowed </a:t>
            </a:r>
            <a:r>
              <a:rPr lang="en-US" sz="2800" dirty="0" smtClean="0"/>
              <a:t>her/him to </a:t>
            </a:r>
            <a:r>
              <a:rPr lang="en-US" sz="2800" dirty="0"/>
              <a:t>ask questions and pursue answers to a deeper degree than others </a:t>
            </a:r>
            <a:r>
              <a:rPr lang="en-US" sz="2800" dirty="0" smtClean="0"/>
              <a:t>may have </a:t>
            </a:r>
            <a:r>
              <a:rPr lang="en-US" sz="2800" dirty="0"/>
              <a:t>dared?</a:t>
            </a:r>
          </a:p>
          <a:p>
            <a:endParaRPr lang="en-US" sz="2800" dirty="0"/>
          </a:p>
        </p:txBody>
      </p:sp>
      <p:pic>
        <p:nvPicPr>
          <p:cNvPr id="7" name="Content Placeholder 6" descr="Image result for Escher"/>
          <p:cNvPicPr>
            <a:picLocks noGrp="1"/>
          </p:cNvPicPr>
          <p:nvPr>
            <p:ph idx="1"/>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427" t="575" r="4408"/>
          <a:stretch/>
        </p:blipFill>
        <p:spPr bwMode="auto">
          <a:xfrm>
            <a:off x="3200401" y="866274"/>
            <a:ext cx="5791200" cy="5382126"/>
          </a:xfrm>
          <a:prstGeom prst="rect">
            <a:avLst/>
          </a:prstGeom>
          <a:noFill/>
          <a:ln>
            <a:noFill/>
          </a:ln>
        </p:spPr>
      </p:pic>
    </p:spTree>
    <p:extLst>
      <p:ext uri="{BB962C8B-B14F-4D97-AF65-F5344CB8AC3E}">
        <p14:creationId xmlns:p14="http://schemas.microsoft.com/office/powerpoint/2010/main" val="24453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rogl\AppData\Local\Microsoft\Windows\Temporary Internet Files\Content.Outlook\OSY1GNH7\static_qr_code_without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018" y="685800"/>
            <a:ext cx="2653764" cy="26537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228600"/>
            <a:ext cx="4953000" cy="584775"/>
          </a:xfrm>
          <a:prstGeom prst="rect">
            <a:avLst/>
          </a:prstGeom>
          <a:noFill/>
        </p:spPr>
        <p:txBody>
          <a:bodyPr wrap="square" rtlCol="0">
            <a:spAutoFit/>
          </a:bodyPr>
          <a:lstStyle/>
          <a:p>
            <a:pPr algn="ctr"/>
            <a:r>
              <a:rPr lang="en-US" sz="3200" b="1" i="1" dirty="0" smtClean="0"/>
              <a:t>Tell us what you think!</a:t>
            </a:r>
            <a:endParaRPr lang="en-US" sz="3200" b="1" i="1" dirty="0"/>
          </a:p>
        </p:txBody>
      </p:sp>
      <p:sp>
        <p:nvSpPr>
          <p:cNvPr id="3" name="TextBox 2"/>
          <p:cNvSpPr txBox="1"/>
          <p:nvPr/>
        </p:nvSpPr>
        <p:spPr>
          <a:xfrm>
            <a:off x="914400" y="3276600"/>
            <a:ext cx="7696200" cy="923330"/>
          </a:xfrm>
          <a:prstGeom prst="rect">
            <a:avLst/>
          </a:prstGeom>
          <a:noFill/>
        </p:spPr>
        <p:txBody>
          <a:bodyPr wrap="square" rtlCol="0">
            <a:spAutoFit/>
          </a:bodyPr>
          <a:lstStyle/>
          <a:p>
            <a:pPr algn="ctr"/>
            <a:r>
              <a:rPr lang="en-US" dirty="0" smtClean="0">
                <a:hlinkClick r:id="rId4"/>
              </a:rPr>
              <a:t>https://www.surveymonkey.com/r/OCCREvaluation</a:t>
            </a:r>
            <a:endParaRPr lang="en-US" dirty="0" smtClean="0"/>
          </a:p>
          <a:p>
            <a:pPr algn="ctr"/>
            <a:endParaRPr lang="en-US" dirty="0" smtClean="0"/>
          </a:p>
          <a:p>
            <a:pPr algn="ctr"/>
            <a:r>
              <a:rPr lang="en-US" dirty="0" smtClean="0">
                <a:solidFill>
                  <a:srgbClr val="C00000"/>
                </a:solidFill>
              </a:rPr>
              <a:t>Please indicate that you participated in the Secondary Social </a:t>
            </a:r>
            <a:r>
              <a:rPr lang="en-US" dirty="0">
                <a:solidFill>
                  <a:srgbClr val="C00000"/>
                </a:solidFill>
              </a:rPr>
              <a:t>S</a:t>
            </a:r>
            <a:r>
              <a:rPr lang="en-US" dirty="0" smtClean="0">
                <a:solidFill>
                  <a:srgbClr val="C00000"/>
                </a:solidFill>
              </a:rPr>
              <a:t>tudies session</a:t>
            </a:r>
          </a:p>
        </p:txBody>
      </p:sp>
      <p:sp>
        <p:nvSpPr>
          <p:cNvPr id="4" name="TextBox 3"/>
          <p:cNvSpPr txBox="1"/>
          <p:nvPr/>
        </p:nvSpPr>
        <p:spPr>
          <a:xfrm>
            <a:off x="685800" y="5802789"/>
            <a:ext cx="8153400" cy="707886"/>
          </a:xfrm>
          <a:prstGeom prst="rect">
            <a:avLst/>
          </a:prstGeom>
          <a:noFill/>
        </p:spPr>
        <p:txBody>
          <a:bodyPr wrap="square" rtlCol="0">
            <a:spAutoFit/>
          </a:bodyPr>
          <a:lstStyle/>
          <a:p>
            <a:r>
              <a:rPr lang="en-US" sz="800" i="1" dirty="0"/>
              <a:t>The Department of Elementary and Secondary Education does not discriminate on the basis of race, color, religion, gender, gender identity, sexual orientation, national origin, age, veteran status, mental or physical disability, or any other basis prohibited by statute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VII/Title IX/504/ADA/ADAAA/Age Act/GINA/USDA Title VI), 5th Floor, 205 Jefferson Street, P.O. Box 480, Jefferson City, MO 65102-0480; telephone number 573-526-4757 or TTY 800-735-2966; email civilrights@dese.mo.gov</a:t>
            </a:r>
          </a:p>
        </p:txBody>
      </p:sp>
    </p:spTree>
    <p:extLst>
      <p:ext uri="{BB962C8B-B14F-4D97-AF65-F5344CB8AC3E}">
        <p14:creationId xmlns:p14="http://schemas.microsoft.com/office/powerpoint/2010/main" val="966060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DESE Updates for Social Studies</a:t>
            </a:r>
            <a:r>
              <a:rPr lang="en-US" sz="2700" dirty="0"/>
              <a:t/>
            </a:r>
            <a:br>
              <a:rPr lang="en-US" sz="2700" dirty="0"/>
            </a:br>
            <a:r>
              <a:rPr lang="en-US" sz="2200" dirty="0">
                <a:hlinkClick r:id="rId3"/>
              </a:rPr>
              <a:t>https://</a:t>
            </a:r>
            <a:r>
              <a:rPr lang="en-US" sz="2200" dirty="0" smtClean="0">
                <a:hlinkClick r:id="rId3"/>
              </a:rPr>
              <a:t>dese.mo.gov/college-career-readiness/curriculum/social-studies</a:t>
            </a:r>
            <a:r>
              <a:rPr lang="en-US" sz="2200" dirty="0" smtClean="0"/>
              <a:t/>
            </a:r>
            <a:br>
              <a:rPr lang="en-US" sz="2200" dirty="0" smtClean="0"/>
            </a:br>
            <a:endParaRPr lang="en-US" sz="2200" dirty="0"/>
          </a:p>
        </p:txBody>
      </p:sp>
      <p:sp>
        <p:nvSpPr>
          <p:cNvPr id="3" name="Content Placeholder 2"/>
          <p:cNvSpPr>
            <a:spLocks noGrp="1"/>
          </p:cNvSpPr>
          <p:nvPr>
            <p:ph idx="1"/>
          </p:nvPr>
        </p:nvSpPr>
        <p:spPr/>
        <p:txBody>
          <a:bodyPr>
            <a:normAutofit fontScale="85000" lnSpcReduction="20000"/>
          </a:bodyPr>
          <a:lstStyle/>
          <a:p>
            <a:r>
              <a:rPr lang="en-US" b="1" dirty="0" smtClean="0">
                <a:solidFill>
                  <a:srgbClr val="FFC000"/>
                </a:solidFill>
                <a:effectLst>
                  <a:outerShdw blurRad="38100" dist="38100" dir="2700000" algn="tl">
                    <a:srgbClr val="000000">
                      <a:alpha val="43137"/>
                    </a:srgbClr>
                  </a:outerShdw>
                </a:effectLst>
              </a:rPr>
              <a:t>Missouri Civics Initiative</a:t>
            </a:r>
          </a:p>
          <a:p>
            <a:r>
              <a:rPr lang="en-US" b="1" dirty="0" smtClean="0">
                <a:solidFill>
                  <a:srgbClr val="00B050"/>
                </a:solidFill>
              </a:rPr>
              <a:t>Personal Finance update</a:t>
            </a:r>
          </a:p>
          <a:p>
            <a:r>
              <a:rPr lang="en-US" b="1" dirty="0" smtClean="0">
                <a:solidFill>
                  <a:srgbClr val="7030A0"/>
                </a:solidFill>
              </a:rPr>
              <a:t>EOC: 2017-2018 ….. 2018-2019</a:t>
            </a:r>
          </a:p>
          <a:p>
            <a:r>
              <a:rPr lang="en-US" b="1" dirty="0" smtClean="0">
                <a:solidFill>
                  <a:srgbClr val="7030A0"/>
                </a:solidFill>
              </a:rPr>
              <a:t>NEW EOC: 2019-2020</a:t>
            </a:r>
          </a:p>
          <a:p>
            <a:r>
              <a:rPr lang="en-US" dirty="0" smtClean="0"/>
              <a:t>Progress on Social Studies assessment development for  2019-2020:</a:t>
            </a:r>
          </a:p>
          <a:p>
            <a:r>
              <a:rPr lang="en-US" dirty="0"/>
              <a:t>	</a:t>
            </a:r>
            <a:r>
              <a:rPr lang="en-US" dirty="0" smtClean="0">
                <a:solidFill>
                  <a:srgbClr val="00B0F0"/>
                </a:solidFill>
              </a:rPr>
              <a:t>Blueprints</a:t>
            </a:r>
          </a:p>
          <a:p>
            <a:r>
              <a:rPr lang="en-US" dirty="0">
                <a:solidFill>
                  <a:srgbClr val="00B0F0"/>
                </a:solidFill>
              </a:rPr>
              <a:t>	</a:t>
            </a:r>
            <a:r>
              <a:rPr lang="en-US" dirty="0" smtClean="0">
                <a:solidFill>
                  <a:srgbClr val="00B0F0"/>
                </a:solidFill>
              </a:rPr>
              <a:t>Performance Level </a:t>
            </a:r>
            <a:r>
              <a:rPr lang="en-US" dirty="0">
                <a:solidFill>
                  <a:srgbClr val="00B0F0"/>
                </a:solidFill>
              </a:rPr>
              <a:t>D</a:t>
            </a:r>
            <a:r>
              <a:rPr lang="en-US" dirty="0" smtClean="0">
                <a:solidFill>
                  <a:srgbClr val="00B0F0"/>
                </a:solidFill>
              </a:rPr>
              <a:t>escriptors</a:t>
            </a:r>
          </a:p>
          <a:p>
            <a:r>
              <a:rPr lang="en-US" dirty="0"/>
              <a:t>	</a:t>
            </a:r>
            <a:r>
              <a:rPr lang="en-US" b="1" dirty="0" smtClean="0">
                <a:solidFill>
                  <a:srgbClr val="FF0000"/>
                </a:solidFill>
              </a:rPr>
              <a:t>Item Specs: They are UP! (bottom of the 						Assessment page)</a:t>
            </a:r>
          </a:p>
          <a:p>
            <a:pPr marL="0" indent="0">
              <a:buNone/>
            </a:pPr>
            <a:r>
              <a:rPr lang="en-US" dirty="0"/>
              <a:t>	</a:t>
            </a:r>
            <a:endParaRPr lang="en-US" b="1" dirty="0">
              <a:solidFill>
                <a:srgbClr val="0070C0"/>
              </a:solidFill>
            </a:endParaRPr>
          </a:p>
        </p:txBody>
      </p:sp>
    </p:spTree>
    <p:extLst>
      <p:ext uri="{BB962C8B-B14F-4D97-AF65-F5344CB8AC3E}">
        <p14:creationId xmlns:p14="http://schemas.microsoft.com/office/powerpoint/2010/main" val="377016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3">
                                            <p:txEl>
                                              <p:pRg st="7" end="7"/>
                                            </p:txEl>
                                          </p:spTgt>
                                        </p:tgtEl>
                                      </p:cBhvr>
                                    </p:animEffect>
                                  </p:childTnLst>
                                  <p:subTnLst>
                                    <p:audio>
                                      <p:cMediaNode vol="100000">
                                        <p:cTn display="0" masterRel="sameClick">
                                          <p:stCondLst>
                                            <p:cond evt="begin" delay="0">
                                              <p:tn val="4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effectLst>
                  <a:outerShdw blurRad="38100" dist="38100" dir="2700000" algn="tl">
                    <a:srgbClr val="000000">
                      <a:alpha val="43137"/>
                    </a:srgbClr>
                  </a:outerShdw>
                </a:effectLst>
              </a:rPr>
              <a:t>K-12 Social Studies</a:t>
            </a:r>
            <a:r>
              <a:rPr lang="en-US" dirty="0" smtClean="0"/>
              <a:t/>
            </a:r>
            <a:br>
              <a:rPr lang="en-US" dirty="0" smtClean="0"/>
            </a:br>
            <a:r>
              <a:rPr lang="en-US" sz="2000" dirty="0" smtClean="0"/>
              <a:t>ELA, Math Science too </a:t>
            </a:r>
            <a:r>
              <a:rPr lang="en-US" sz="2000" dirty="0" smtClean="0">
                <a:sym typeface="Wingdings" panose="05000000000000000000" pitchFamily="2" charset="2"/>
              </a:rPr>
              <a:t>!</a:t>
            </a:r>
            <a:endParaRPr lang="en-US" sz="2000" dirty="0"/>
          </a:p>
        </p:txBody>
      </p:sp>
      <p:pic>
        <p:nvPicPr>
          <p:cNvPr id="4" name="Content Placeholder 3"/>
          <p:cNvPicPr>
            <a:picLocks noGrp="1"/>
          </p:cNvPicPr>
          <p:nvPr>
            <p:ph idx="1"/>
          </p:nvPr>
        </p:nvPicPr>
        <p:blipFill rotWithShape="1">
          <a:blip r:embed="rId2"/>
          <a:srcRect l="52987" t="31192" r="3472" b="3720"/>
          <a:stretch/>
        </p:blipFill>
        <p:spPr bwMode="auto">
          <a:xfrm>
            <a:off x="506776" y="1371600"/>
            <a:ext cx="8260706" cy="50732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3621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34" y="328620"/>
            <a:ext cx="8533130" cy="6197600"/>
          </a:xfrm>
          <a:custGeom>
            <a:avLst/>
            <a:gdLst/>
            <a:ahLst/>
            <a:cxnLst/>
            <a:rect l="l" t="t" r="r" b="b"/>
            <a:pathLst>
              <a:path w="8533130" h="6197600">
                <a:moveTo>
                  <a:pt x="8403844" y="0"/>
                </a:moveTo>
                <a:lnTo>
                  <a:pt x="123618" y="108"/>
                </a:lnTo>
                <a:lnTo>
                  <a:pt x="81741" y="8921"/>
                </a:lnTo>
                <a:lnTo>
                  <a:pt x="46104" y="30138"/>
                </a:lnTo>
                <a:lnTo>
                  <a:pt x="19130" y="61342"/>
                </a:lnTo>
                <a:lnTo>
                  <a:pt x="3240" y="100112"/>
                </a:lnTo>
                <a:lnTo>
                  <a:pt x="0" y="128968"/>
                </a:lnTo>
                <a:lnTo>
                  <a:pt x="109" y="6073979"/>
                </a:lnTo>
                <a:lnTo>
                  <a:pt x="8925" y="6115859"/>
                </a:lnTo>
                <a:lnTo>
                  <a:pt x="30146" y="6151497"/>
                </a:lnTo>
                <a:lnTo>
                  <a:pt x="61350" y="6178470"/>
                </a:lnTo>
                <a:lnTo>
                  <a:pt x="100117" y="6194360"/>
                </a:lnTo>
                <a:lnTo>
                  <a:pt x="128968" y="6197600"/>
                </a:lnTo>
                <a:lnTo>
                  <a:pt x="8409203" y="6197490"/>
                </a:lnTo>
                <a:lnTo>
                  <a:pt x="8451078" y="6188674"/>
                </a:lnTo>
                <a:lnTo>
                  <a:pt x="8486711" y="6167452"/>
                </a:lnTo>
                <a:lnTo>
                  <a:pt x="8513683" y="6136245"/>
                </a:lnTo>
                <a:lnTo>
                  <a:pt x="8529572" y="6097474"/>
                </a:lnTo>
                <a:lnTo>
                  <a:pt x="8532812" y="6068618"/>
                </a:lnTo>
                <a:lnTo>
                  <a:pt x="8532703" y="123617"/>
                </a:lnTo>
                <a:lnTo>
                  <a:pt x="8523889" y="81736"/>
                </a:lnTo>
                <a:lnTo>
                  <a:pt x="8502669" y="46099"/>
                </a:lnTo>
                <a:lnTo>
                  <a:pt x="8471464" y="19127"/>
                </a:lnTo>
                <a:lnTo>
                  <a:pt x="8432695" y="3239"/>
                </a:lnTo>
                <a:lnTo>
                  <a:pt x="8403844" y="0"/>
                </a:lnTo>
                <a:close/>
              </a:path>
            </a:pathLst>
          </a:custGeom>
          <a:solidFill>
            <a:srgbClr val="FFFFFF"/>
          </a:solidFill>
        </p:spPr>
        <p:txBody>
          <a:bodyPr wrap="square" lIns="0" tIns="0" rIns="0" bIns="0" rtlCol="0"/>
          <a:lstStyle/>
          <a:p>
            <a:endParaRPr/>
          </a:p>
        </p:txBody>
      </p:sp>
      <p:sp>
        <p:nvSpPr>
          <p:cNvPr id="3" name="object 3"/>
          <p:cNvSpPr/>
          <p:nvPr/>
        </p:nvSpPr>
        <p:spPr>
          <a:xfrm>
            <a:off x="304834" y="328620"/>
            <a:ext cx="8533130" cy="6197600"/>
          </a:xfrm>
          <a:custGeom>
            <a:avLst/>
            <a:gdLst/>
            <a:ahLst/>
            <a:cxnLst/>
            <a:rect l="l" t="t" r="r" b="b"/>
            <a:pathLst>
              <a:path w="8533130" h="6197600">
                <a:moveTo>
                  <a:pt x="0" y="128968"/>
                </a:moveTo>
                <a:lnTo>
                  <a:pt x="7156" y="86497"/>
                </a:lnTo>
                <a:lnTo>
                  <a:pt x="27010" y="49980"/>
                </a:lnTo>
                <a:lnTo>
                  <a:pt x="57140" y="21837"/>
                </a:lnTo>
                <a:lnTo>
                  <a:pt x="95126" y="4485"/>
                </a:lnTo>
                <a:lnTo>
                  <a:pt x="8403844" y="0"/>
                </a:lnTo>
                <a:lnTo>
                  <a:pt x="8418510" y="824"/>
                </a:lnTo>
                <a:lnTo>
                  <a:pt x="8459262" y="12480"/>
                </a:lnTo>
                <a:lnTo>
                  <a:pt x="8493257" y="36026"/>
                </a:lnTo>
                <a:lnTo>
                  <a:pt x="8518075" y="69043"/>
                </a:lnTo>
                <a:lnTo>
                  <a:pt x="8531293" y="109112"/>
                </a:lnTo>
                <a:lnTo>
                  <a:pt x="8532812" y="6068618"/>
                </a:lnTo>
                <a:lnTo>
                  <a:pt x="8531987" y="6083287"/>
                </a:lnTo>
                <a:lnTo>
                  <a:pt x="8520330" y="6124042"/>
                </a:lnTo>
                <a:lnTo>
                  <a:pt x="8496784" y="6158040"/>
                </a:lnTo>
                <a:lnTo>
                  <a:pt x="8463769" y="6182859"/>
                </a:lnTo>
                <a:lnTo>
                  <a:pt x="8423705" y="6196079"/>
                </a:lnTo>
                <a:lnTo>
                  <a:pt x="128968" y="6197600"/>
                </a:lnTo>
                <a:lnTo>
                  <a:pt x="114302" y="6196775"/>
                </a:lnTo>
                <a:lnTo>
                  <a:pt x="73552" y="6185118"/>
                </a:lnTo>
                <a:lnTo>
                  <a:pt x="39558" y="6161570"/>
                </a:lnTo>
                <a:lnTo>
                  <a:pt x="14740" y="6128552"/>
                </a:lnTo>
                <a:lnTo>
                  <a:pt x="1520" y="6088483"/>
                </a:lnTo>
                <a:lnTo>
                  <a:pt x="0" y="128968"/>
                </a:lnTo>
                <a:close/>
              </a:path>
            </a:pathLst>
          </a:custGeom>
          <a:ln w="3175">
            <a:solidFill>
              <a:srgbClr val="A4A3A3"/>
            </a:solidFill>
          </a:ln>
        </p:spPr>
        <p:txBody>
          <a:bodyPr wrap="square" lIns="0" tIns="0" rIns="0" bIns="0" rtlCol="0"/>
          <a:lstStyle/>
          <a:p>
            <a:endParaRPr/>
          </a:p>
        </p:txBody>
      </p:sp>
      <p:sp>
        <p:nvSpPr>
          <p:cNvPr id="4" name="object 4"/>
          <p:cNvSpPr/>
          <p:nvPr/>
        </p:nvSpPr>
        <p:spPr>
          <a:xfrm>
            <a:off x="391668" y="408432"/>
            <a:ext cx="8414003" cy="32156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11352" y="466344"/>
            <a:ext cx="7235951" cy="103022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528559" y="466344"/>
            <a:ext cx="775703" cy="1030223"/>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959787" y="688077"/>
            <a:ext cx="7139940" cy="897255"/>
          </a:xfrm>
          <a:prstGeom prst="rect">
            <a:avLst/>
          </a:prstGeom>
        </p:spPr>
        <p:txBody>
          <a:bodyPr vert="horz" wrap="square" lIns="0" tIns="0" rIns="0" bIns="0" rtlCol="0">
            <a:spAutoFit/>
          </a:bodyPr>
          <a:lstStyle/>
          <a:p>
            <a:pPr algn="ctr">
              <a:lnSpc>
                <a:spcPct val="100000"/>
              </a:lnSpc>
            </a:pPr>
            <a:r>
              <a:rPr sz="3600" b="1" dirty="0">
                <a:solidFill>
                  <a:srgbClr val="004B8D"/>
                </a:solidFill>
                <a:latin typeface="Verdana"/>
                <a:cs typeface="Verdana"/>
              </a:rPr>
              <a:t>Ass</a:t>
            </a:r>
            <a:r>
              <a:rPr sz="3600" b="1" spc="-5" dirty="0">
                <a:solidFill>
                  <a:srgbClr val="004B8D"/>
                </a:solidFill>
                <a:latin typeface="Verdana"/>
                <a:cs typeface="Verdana"/>
              </a:rPr>
              <a:t>e</a:t>
            </a:r>
            <a:r>
              <a:rPr sz="3600" b="1" dirty="0">
                <a:solidFill>
                  <a:srgbClr val="004B8D"/>
                </a:solidFill>
                <a:latin typeface="Verdana"/>
                <a:cs typeface="Verdana"/>
              </a:rPr>
              <a:t>ss</a:t>
            </a:r>
            <a:r>
              <a:rPr sz="3600" b="1" spc="-5" dirty="0">
                <a:solidFill>
                  <a:srgbClr val="004B8D"/>
                </a:solidFill>
                <a:latin typeface="Verdana"/>
                <a:cs typeface="Verdana"/>
              </a:rPr>
              <a:t>me</a:t>
            </a:r>
            <a:r>
              <a:rPr sz="3600" b="1" spc="5" dirty="0">
                <a:solidFill>
                  <a:srgbClr val="004B8D"/>
                </a:solidFill>
                <a:latin typeface="Verdana"/>
                <a:cs typeface="Verdana"/>
              </a:rPr>
              <a:t>n</a:t>
            </a:r>
            <a:r>
              <a:rPr sz="3600" b="1" dirty="0">
                <a:solidFill>
                  <a:srgbClr val="004B8D"/>
                </a:solidFill>
                <a:latin typeface="Verdana"/>
                <a:cs typeface="Verdana"/>
              </a:rPr>
              <a:t>t</a:t>
            </a:r>
            <a:r>
              <a:rPr sz="3600" b="1" spc="5" dirty="0">
                <a:solidFill>
                  <a:srgbClr val="004B8D"/>
                </a:solidFill>
                <a:latin typeface="Verdana"/>
                <a:cs typeface="Verdana"/>
              </a:rPr>
              <a:t> </a:t>
            </a:r>
            <a:r>
              <a:rPr sz="3600" b="1" dirty="0">
                <a:solidFill>
                  <a:srgbClr val="004B8D"/>
                </a:solidFill>
                <a:latin typeface="Verdana"/>
                <a:cs typeface="Verdana"/>
              </a:rPr>
              <a:t>D</a:t>
            </a:r>
            <a:r>
              <a:rPr sz="3600" b="1" spc="-5" dirty="0">
                <a:solidFill>
                  <a:srgbClr val="004B8D"/>
                </a:solidFill>
                <a:latin typeface="Verdana"/>
                <a:cs typeface="Verdana"/>
              </a:rPr>
              <a:t>e</a:t>
            </a:r>
            <a:r>
              <a:rPr sz="3600" b="1" dirty="0">
                <a:solidFill>
                  <a:srgbClr val="004B8D"/>
                </a:solidFill>
                <a:latin typeface="Verdana"/>
                <a:cs typeface="Verdana"/>
              </a:rPr>
              <a:t>v</a:t>
            </a:r>
            <a:r>
              <a:rPr sz="3600" b="1" spc="-5" dirty="0">
                <a:solidFill>
                  <a:srgbClr val="004B8D"/>
                </a:solidFill>
                <a:latin typeface="Verdana"/>
                <a:cs typeface="Verdana"/>
              </a:rPr>
              <a:t>e</a:t>
            </a:r>
            <a:r>
              <a:rPr sz="3600" b="1" spc="5" dirty="0">
                <a:solidFill>
                  <a:srgbClr val="004B8D"/>
                </a:solidFill>
                <a:latin typeface="Verdana"/>
                <a:cs typeface="Verdana"/>
              </a:rPr>
              <a:t>l</a:t>
            </a:r>
            <a:r>
              <a:rPr sz="3600" b="1" dirty="0">
                <a:solidFill>
                  <a:srgbClr val="004B8D"/>
                </a:solidFill>
                <a:latin typeface="Verdana"/>
                <a:cs typeface="Verdana"/>
              </a:rPr>
              <a:t>op</a:t>
            </a:r>
            <a:r>
              <a:rPr sz="3600" b="1" spc="-5" dirty="0">
                <a:solidFill>
                  <a:srgbClr val="004B8D"/>
                </a:solidFill>
                <a:latin typeface="Verdana"/>
                <a:cs typeface="Verdana"/>
              </a:rPr>
              <a:t>me</a:t>
            </a:r>
            <a:r>
              <a:rPr sz="3600" b="1" spc="5" dirty="0">
                <a:solidFill>
                  <a:srgbClr val="004B8D"/>
                </a:solidFill>
                <a:latin typeface="Verdana"/>
                <a:cs typeface="Verdana"/>
              </a:rPr>
              <a:t>n</a:t>
            </a:r>
            <a:r>
              <a:rPr sz="3600" b="1" dirty="0">
                <a:solidFill>
                  <a:srgbClr val="004B8D"/>
                </a:solidFill>
                <a:latin typeface="Verdana"/>
                <a:cs typeface="Verdana"/>
              </a:rPr>
              <a:t>t</a:t>
            </a:r>
            <a:endParaRPr sz="3600" dirty="0">
              <a:latin typeface="Verdana"/>
              <a:cs typeface="Verdana"/>
            </a:endParaRPr>
          </a:p>
          <a:p>
            <a:pPr algn="ctr">
              <a:lnSpc>
                <a:spcPct val="100000"/>
              </a:lnSpc>
            </a:pPr>
            <a:r>
              <a:rPr sz="2700" i="1" dirty="0">
                <a:solidFill>
                  <a:srgbClr val="004B8D"/>
                </a:solidFill>
                <a:latin typeface="Verdana"/>
                <a:cs typeface="Verdana"/>
              </a:rPr>
              <a:t>P</a:t>
            </a:r>
            <a:r>
              <a:rPr sz="2700" i="1" spc="-5" dirty="0">
                <a:solidFill>
                  <a:srgbClr val="004B8D"/>
                </a:solidFill>
                <a:latin typeface="Verdana"/>
                <a:cs typeface="Verdana"/>
              </a:rPr>
              <a:t>r</a:t>
            </a:r>
            <a:r>
              <a:rPr sz="2700" i="1" dirty="0">
                <a:solidFill>
                  <a:srgbClr val="004B8D"/>
                </a:solidFill>
                <a:latin typeface="Verdana"/>
                <a:cs typeface="Verdana"/>
              </a:rPr>
              <a:t>ior</a:t>
            </a:r>
            <a:r>
              <a:rPr sz="2700" i="1" spc="-30" dirty="0">
                <a:solidFill>
                  <a:srgbClr val="004B8D"/>
                </a:solidFill>
                <a:latin typeface="Verdana"/>
                <a:cs typeface="Verdana"/>
              </a:rPr>
              <a:t> </a:t>
            </a:r>
            <a:r>
              <a:rPr sz="2700" i="1" dirty="0">
                <a:solidFill>
                  <a:srgbClr val="004B8D"/>
                </a:solidFill>
                <a:latin typeface="Verdana"/>
                <a:cs typeface="Verdana"/>
              </a:rPr>
              <a:t>to</a:t>
            </a:r>
            <a:r>
              <a:rPr sz="2700" i="1" spc="-10" dirty="0">
                <a:solidFill>
                  <a:srgbClr val="004B8D"/>
                </a:solidFill>
                <a:latin typeface="Verdana"/>
                <a:cs typeface="Verdana"/>
              </a:rPr>
              <a:t> </a:t>
            </a:r>
            <a:r>
              <a:rPr sz="2700" i="1" dirty="0">
                <a:solidFill>
                  <a:srgbClr val="004B8D"/>
                </a:solidFill>
                <a:latin typeface="Verdana"/>
                <a:cs typeface="Verdana"/>
              </a:rPr>
              <a:t>I</a:t>
            </a:r>
            <a:r>
              <a:rPr sz="2700" i="1" spc="-10" dirty="0">
                <a:solidFill>
                  <a:srgbClr val="004B8D"/>
                </a:solidFill>
                <a:latin typeface="Verdana"/>
                <a:cs typeface="Verdana"/>
              </a:rPr>
              <a:t>n</a:t>
            </a:r>
            <a:r>
              <a:rPr sz="2700" i="1" dirty="0">
                <a:solidFill>
                  <a:srgbClr val="004B8D"/>
                </a:solidFill>
                <a:latin typeface="Verdana"/>
                <a:cs typeface="Verdana"/>
              </a:rPr>
              <a:t>iti</a:t>
            </a:r>
            <a:r>
              <a:rPr sz="2700" i="1" spc="-5" dirty="0">
                <a:solidFill>
                  <a:srgbClr val="004B8D"/>
                </a:solidFill>
                <a:latin typeface="Verdana"/>
                <a:cs typeface="Verdana"/>
              </a:rPr>
              <a:t>a</a:t>
            </a:r>
            <a:r>
              <a:rPr sz="2700" i="1" dirty="0">
                <a:solidFill>
                  <a:srgbClr val="004B8D"/>
                </a:solidFill>
                <a:latin typeface="Verdana"/>
                <a:cs typeface="Verdana"/>
              </a:rPr>
              <a:t>l</a:t>
            </a:r>
            <a:r>
              <a:rPr sz="2700" i="1" spc="-5" dirty="0">
                <a:solidFill>
                  <a:srgbClr val="004B8D"/>
                </a:solidFill>
                <a:latin typeface="Verdana"/>
                <a:cs typeface="Verdana"/>
              </a:rPr>
              <a:t> </a:t>
            </a:r>
            <a:r>
              <a:rPr sz="2700" i="1" dirty="0">
                <a:solidFill>
                  <a:srgbClr val="004B8D"/>
                </a:solidFill>
                <a:latin typeface="Verdana"/>
                <a:cs typeface="Verdana"/>
              </a:rPr>
              <a:t>O</a:t>
            </a:r>
            <a:r>
              <a:rPr sz="2700" i="1" spc="-5" dirty="0">
                <a:solidFill>
                  <a:srgbClr val="004B8D"/>
                </a:solidFill>
                <a:latin typeface="Verdana"/>
                <a:cs typeface="Verdana"/>
              </a:rPr>
              <a:t>pera</a:t>
            </a:r>
            <a:r>
              <a:rPr sz="2700" i="1" dirty="0">
                <a:solidFill>
                  <a:srgbClr val="004B8D"/>
                </a:solidFill>
                <a:latin typeface="Verdana"/>
                <a:cs typeface="Verdana"/>
              </a:rPr>
              <a:t>ti</a:t>
            </a:r>
            <a:r>
              <a:rPr sz="2700" i="1" spc="5" dirty="0">
                <a:solidFill>
                  <a:srgbClr val="004B8D"/>
                </a:solidFill>
                <a:latin typeface="Verdana"/>
                <a:cs typeface="Verdana"/>
              </a:rPr>
              <a:t>o</a:t>
            </a:r>
            <a:r>
              <a:rPr sz="2700" i="1" spc="-10" dirty="0">
                <a:solidFill>
                  <a:srgbClr val="004B8D"/>
                </a:solidFill>
                <a:latin typeface="Verdana"/>
                <a:cs typeface="Verdana"/>
              </a:rPr>
              <a:t>n</a:t>
            </a:r>
            <a:r>
              <a:rPr sz="2700" i="1" spc="-5" dirty="0">
                <a:solidFill>
                  <a:srgbClr val="004B8D"/>
                </a:solidFill>
                <a:latin typeface="Verdana"/>
                <a:cs typeface="Verdana"/>
              </a:rPr>
              <a:t>a</a:t>
            </a:r>
            <a:r>
              <a:rPr sz="2700" i="1" dirty="0">
                <a:solidFill>
                  <a:srgbClr val="004B8D"/>
                </a:solidFill>
                <a:latin typeface="Verdana"/>
                <a:cs typeface="Verdana"/>
              </a:rPr>
              <a:t>l</a:t>
            </a:r>
            <a:r>
              <a:rPr sz="2700" i="1" spc="10" dirty="0">
                <a:solidFill>
                  <a:srgbClr val="004B8D"/>
                </a:solidFill>
                <a:latin typeface="Verdana"/>
                <a:cs typeface="Verdana"/>
              </a:rPr>
              <a:t> </a:t>
            </a:r>
            <a:r>
              <a:rPr sz="2700" i="1" dirty="0">
                <a:solidFill>
                  <a:srgbClr val="004B8D"/>
                </a:solidFill>
                <a:latin typeface="Verdana"/>
                <a:cs typeface="Verdana"/>
              </a:rPr>
              <a:t>A</a:t>
            </a:r>
            <a:r>
              <a:rPr sz="2700" i="1" spc="-5" dirty="0">
                <a:solidFill>
                  <a:srgbClr val="004B8D"/>
                </a:solidFill>
                <a:latin typeface="Verdana"/>
                <a:cs typeface="Verdana"/>
              </a:rPr>
              <a:t>d</a:t>
            </a:r>
            <a:r>
              <a:rPr sz="2700" i="1" dirty="0">
                <a:solidFill>
                  <a:srgbClr val="004B8D"/>
                </a:solidFill>
                <a:latin typeface="Verdana"/>
                <a:cs typeface="Verdana"/>
              </a:rPr>
              <a:t>mi</a:t>
            </a:r>
            <a:r>
              <a:rPr sz="2700" i="1" spc="-10" dirty="0">
                <a:solidFill>
                  <a:srgbClr val="004B8D"/>
                </a:solidFill>
                <a:latin typeface="Verdana"/>
                <a:cs typeface="Verdana"/>
              </a:rPr>
              <a:t>n</a:t>
            </a:r>
            <a:r>
              <a:rPr sz="2700" i="1" dirty="0">
                <a:solidFill>
                  <a:srgbClr val="004B8D"/>
                </a:solidFill>
                <a:latin typeface="Verdana"/>
                <a:cs typeface="Verdana"/>
              </a:rPr>
              <a:t>i</a:t>
            </a:r>
            <a:r>
              <a:rPr sz="2700" i="1" spc="-5" dirty="0">
                <a:solidFill>
                  <a:srgbClr val="004B8D"/>
                </a:solidFill>
                <a:latin typeface="Verdana"/>
                <a:cs typeface="Verdana"/>
              </a:rPr>
              <a:t>s</a:t>
            </a:r>
            <a:r>
              <a:rPr sz="2700" i="1" dirty="0">
                <a:solidFill>
                  <a:srgbClr val="004B8D"/>
                </a:solidFill>
                <a:latin typeface="Verdana"/>
                <a:cs typeface="Verdana"/>
              </a:rPr>
              <a:t>t</a:t>
            </a:r>
            <a:r>
              <a:rPr sz="2700" i="1" spc="-5" dirty="0">
                <a:solidFill>
                  <a:srgbClr val="004B8D"/>
                </a:solidFill>
                <a:latin typeface="Verdana"/>
                <a:cs typeface="Verdana"/>
              </a:rPr>
              <a:t>ra</a:t>
            </a:r>
            <a:r>
              <a:rPr sz="2700" i="1" dirty="0">
                <a:solidFill>
                  <a:srgbClr val="004B8D"/>
                </a:solidFill>
                <a:latin typeface="Verdana"/>
                <a:cs typeface="Verdana"/>
              </a:rPr>
              <a:t>ti</a:t>
            </a:r>
            <a:r>
              <a:rPr sz="2700" i="1" spc="5" dirty="0">
                <a:solidFill>
                  <a:srgbClr val="004B8D"/>
                </a:solidFill>
                <a:latin typeface="Verdana"/>
                <a:cs typeface="Verdana"/>
              </a:rPr>
              <a:t>o</a:t>
            </a:r>
            <a:r>
              <a:rPr sz="2700" i="1" dirty="0">
                <a:solidFill>
                  <a:srgbClr val="004B8D"/>
                </a:solidFill>
                <a:latin typeface="Verdana"/>
                <a:cs typeface="Verdana"/>
              </a:rPr>
              <a:t>n</a:t>
            </a:r>
            <a:endParaRPr sz="2700" dirty="0">
              <a:latin typeface="Verdana"/>
              <a:cs typeface="Verdana"/>
            </a:endParaRPr>
          </a:p>
        </p:txBody>
      </p:sp>
      <p:sp>
        <p:nvSpPr>
          <p:cNvPr id="9" name="object 9"/>
          <p:cNvSpPr txBox="1">
            <a:spLocks noGrp="1"/>
          </p:cNvSpPr>
          <p:nvPr>
            <p:ph type="sldNum" sz="quarter" idx="4294967295"/>
          </p:nvPr>
        </p:nvSpPr>
        <p:spPr>
          <a:xfrm>
            <a:off x="8606728" y="6288053"/>
            <a:ext cx="131445" cy="152400"/>
          </a:xfrm>
          <a:prstGeom prst="rect">
            <a:avLst/>
          </a:prstGeom>
        </p:spPr>
        <p:txBody>
          <a:bodyPr vert="horz" wrap="square" lIns="0" tIns="0" rIns="0" bIns="0" rtlCol="0">
            <a:spAutoFit/>
          </a:bodyPr>
          <a:lstStyle/>
          <a:p>
            <a:pPr marL="25400">
              <a:lnSpc>
                <a:spcPct val="100000"/>
              </a:lnSpc>
            </a:pPr>
            <a:fld id="{81D60167-4931-47E6-BA6A-407CBD079E47}" type="slidenum">
              <a:rPr spc="-10" dirty="0"/>
              <a:t>6</a:t>
            </a:fld>
            <a:endParaRPr spc="-10" dirty="0"/>
          </a:p>
        </p:txBody>
      </p:sp>
      <p:sp>
        <p:nvSpPr>
          <p:cNvPr id="8" name="object 8"/>
          <p:cNvSpPr txBox="1"/>
          <p:nvPr/>
        </p:nvSpPr>
        <p:spPr>
          <a:xfrm>
            <a:off x="764540" y="2085261"/>
            <a:ext cx="5904865" cy="3829050"/>
          </a:xfrm>
          <a:prstGeom prst="rect">
            <a:avLst/>
          </a:prstGeom>
        </p:spPr>
        <p:txBody>
          <a:bodyPr vert="horz" wrap="square" lIns="0" tIns="0" rIns="0" bIns="0" rtlCol="0">
            <a:spAutoFit/>
          </a:bodyPr>
          <a:lstStyle/>
          <a:p>
            <a:pPr marL="12700">
              <a:lnSpc>
                <a:spcPct val="100000"/>
              </a:lnSpc>
            </a:pPr>
            <a:r>
              <a:rPr sz="2200" spc="-20" dirty="0">
                <a:latin typeface="Verdana"/>
                <a:cs typeface="Verdana"/>
              </a:rPr>
              <a:t>Miss</a:t>
            </a:r>
            <a:r>
              <a:rPr sz="2200" spc="-15" dirty="0">
                <a:latin typeface="Verdana"/>
                <a:cs typeface="Verdana"/>
              </a:rPr>
              <a:t>our</a:t>
            </a:r>
            <a:r>
              <a:rPr sz="2200" spc="-10" dirty="0">
                <a:latin typeface="Verdana"/>
                <a:cs typeface="Verdana"/>
              </a:rPr>
              <a:t>i</a:t>
            </a:r>
            <a:r>
              <a:rPr sz="2200" spc="25" dirty="0">
                <a:latin typeface="Verdana"/>
                <a:cs typeface="Verdana"/>
              </a:rPr>
              <a:t> </a:t>
            </a:r>
            <a:r>
              <a:rPr sz="2200" spc="-15" dirty="0">
                <a:latin typeface="Verdana"/>
                <a:cs typeface="Verdana"/>
              </a:rPr>
              <a:t>edu</a:t>
            </a:r>
            <a:r>
              <a:rPr sz="2200" spc="-20" dirty="0">
                <a:latin typeface="Verdana"/>
                <a:cs typeface="Verdana"/>
              </a:rPr>
              <a:t>c</a:t>
            </a:r>
            <a:r>
              <a:rPr sz="2200" spc="-15" dirty="0">
                <a:latin typeface="Verdana"/>
                <a:cs typeface="Verdana"/>
              </a:rPr>
              <a:t>ators</a:t>
            </a:r>
            <a:r>
              <a:rPr sz="2200" spc="25" dirty="0">
                <a:latin typeface="Verdana"/>
                <a:cs typeface="Verdana"/>
              </a:rPr>
              <a:t> </a:t>
            </a:r>
            <a:r>
              <a:rPr sz="2200" spc="-15" dirty="0">
                <a:latin typeface="Verdana"/>
                <a:cs typeface="Verdana"/>
              </a:rPr>
              <a:t>participate:</a:t>
            </a:r>
            <a:endParaRPr sz="2200" dirty="0">
              <a:latin typeface="Verdana"/>
              <a:cs typeface="Verdana"/>
            </a:endParaRPr>
          </a:p>
          <a:p>
            <a:pPr marL="355600" indent="-342900">
              <a:lnSpc>
                <a:spcPct val="100000"/>
              </a:lnSpc>
              <a:spcBef>
                <a:spcPts val="1320"/>
              </a:spcBef>
              <a:buFont typeface="Arial"/>
              <a:buChar char="•"/>
              <a:tabLst>
                <a:tab pos="356235" algn="l"/>
              </a:tabLst>
            </a:pPr>
            <a:r>
              <a:rPr sz="2200" spc="-85" dirty="0">
                <a:latin typeface="Verdana"/>
                <a:cs typeface="Verdana"/>
              </a:rPr>
              <a:t>W</a:t>
            </a:r>
            <a:r>
              <a:rPr sz="2200" spc="-15" dirty="0">
                <a:latin typeface="Verdana"/>
                <a:cs typeface="Verdana"/>
              </a:rPr>
              <a:t>rite</a:t>
            </a:r>
            <a:r>
              <a:rPr sz="2200" spc="5" dirty="0">
                <a:latin typeface="Verdana"/>
                <a:cs typeface="Verdana"/>
              </a:rPr>
              <a:t> </a:t>
            </a:r>
            <a:r>
              <a:rPr sz="2200" spc="-15" dirty="0">
                <a:latin typeface="Verdana"/>
                <a:cs typeface="Verdana"/>
              </a:rPr>
              <a:t>perfor</a:t>
            </a:r>
            <a:r>
              <a:rPr sz="2200" spc="-20" dirty="0">
                <a:latin typeface="Verdana"/>
                <a:cs typeface="Verdana"/>
              </a:rPr>
              <a:t>manc</a:t>
            </a:r>
            <a:r>
              <a:rPr sz="2200" spc="-15" dirty="0">
                <a:latin typeface="Verdana"/>
                <a:cs typeface="Verdana"/>
              </a:rPr>
              <a:t>e</a:t>
            </a:r>
            <a:r>
              <a:rPr sz="2200" spc="40" dirty="0">
                <a:latin typeface="Verdana"/>
                <a:cs typeface="Verdana"/>
              </a:rPr>
              <a:t> </a:t>
            </a:r>
            <a:r>
              <a:rPr sz="2200" spc="-15" dirty="0">
                <a:latin typeface="Verdana"/>
                <a:cs typeface="Verdana"/>
              </a:rPr>
              <a:t>le</a:t>
            </a:r>
            <a:r>
              <a:rPr sz="2200" spc="-45" dirty="0">
                <a:latin typeface="Verdana"/>
                <a:cs typeface="Verdana"/>
              </a:rPr>
              <a:t>v</a:t>
            </a:r>
            <a:r>
              <a:rPr sz="2200" spc="-10" dirty="0">
                <a:latin typeface="Verdana"/>
                <a:cs typeface="Verdana"/>
              </a:rPr>
              <a:t>el</a:t>
            </a:r>
            <a:r>
              <a:rPr sz="2200" spc="15" dirty="0">
                <a:latin typeface="Verdana"/>
                <a:cs typeface="Verdana"/>
              </a:rPr>
              <a:t> </a:t>
            </a:r>
            <a:r>
              <a:rPr sz="2200" spc="-15" dirty="0">
                <a:latin typeface="Verdana"/>
                <a:cs typeface="Verdana"/>
              </a:rPr>
              <a:t>de</a:t>
            </a:r>
            <a:r>
              <a:rPr sz="2200" spc="-20" dirty="0">
                <a:latin typeface="Verdana"/>
                <a:cs typeface="Verdana"/>
              </a:rPr>
              <a:t>sc</a:t>
            </a:r>
            <a:r>
              <a:rPr sz="2200" spc="-15" dirty="0">
                <a:latin typeface="Verdana"/>
                <a:cs typeface="Verdana"/>
              </a:rPr>
              <a:t>ript</a:t>
            </a:r>
            <a:r>
              <a:rPr sz="2200" spc="-20" dirty="0">
                <a:latin typeface="Verdana"/>
                <a:cs typeface="Verdana"/>
              </a:rPr>
              <a:t>o</a:t>
            </a:r>
            <a:r>
              <a:rPr sz="2200" spc="-15" dirty="0">
                <a:latin typeface="Verdana"/>
                <a:cs typeface="Verdana"/>
              </a:rPr>
              <a:t>rs</a:t>
            </a:r>
            <a:endParaRPr sz="2200" dirty="0">
              <a:latin typeface="Verdana"/>
              <a:cs typeface="Verdana"/>
            </a:endParaRPr>
          </a:p>
          <a:p>
            <a:pPr marL="299085" indent="-286385">
              <a:lnSpc>
                <a:spcPct val="100000"/>
              </a:lnSpc>
              <a:spcBef>
                <a:spcPts val="1320"/>
              </a:spcBef>
              <a:buFont typeface="Arial"/>
              <a:buChar char="•"/>
              <a:tabLst>
                <a:tab pos="299720" algn="l"/>
              </a:tabLst>
            </a:pPr>
            <a:r>
              <a:rPr sz="2200" spc="-20" dirty="0">
                <a:latin typeface="Verdana"/>
                <a:cs typeface="Verdana"/>
              </a:rPr>
              <a:t>C</a:t>
            </a:r>
            <a:r>
              <a:rPr sz="2200" spc="-15" dirty="0">
                <a:latin typeface="Verdana"/>
                <a:cs typeface="Verdana"/>
              </a:rPr>
              <a:t>reate</a:t>
            </a:r>
            <a:r>
              <a:rPr sz="2200" spc="15" dirty="0">
                <a:latin typeface="Verdana"/>
                <a:cs typeface="Verdana"/>
              </a:rPr>
              <a:t> </a:t>
            </a:r>
            <a:r>
              <a:rPr sz="2200" spc="-15" dirty="0">
                <a:latin typeface="Verdana"/>
                <a:cs typeface="Verdana"/>
              </a:rPr>
              <a:t>te</a:t>
            </a:r>
            <a:r>
              <a:rPr sz="2200" spc="-20" dirty="0">
                <a:latin typeface="Verdana"/>
                <a:cs typeface="Verdana"/>
              </a:rPr>
              <a:t>s</a:t>
            </a:r>
            <a:r>
              <a:rPr sz="2200" spc="-10" dirty="0">
                <a:latin typeface="Verdana"/>
                <a:cs typeface="Verdana"/>
              </a:rPr>
              <a:t>t</a:t>
            </a:r>
            <a:r>
              <a:rPr sz="2200" dirty="0">
                <a:latin typeface="Verdana"/>
                <a:cs typeface="Verdana"/>
              </a:rPr>
              <a:t> </a:t>
            </a:r>
            <a:r>
              <a:rPr sz="2200" spc="-15" dirty="0">
                <a:latin typeface="Verdana"/>
                <a:cs typeface="Verdana"/>
              </a:rPr>
              <a:t>f</a:t>
            </a:r>
            <a:r>
              <a:rPr sz="2200" spc="-50" dirty="0">
                <a:latin typeface="Verdana"/>
                <a:cs typeface="Verdana"/>
              </a:rPr>
              <a:t>r</a:t>
            </a:r>
            <a:r>
              <a:rPr sz="2200" spc="-20" dirty="0">
                <a:latin typeface="Verdana"/>
                <a:cs typeface="Verdana"/>
              </a:rPr>
              <a:t>amewo</a:t>
            </a:r>
            <a:r>
              <a:rPr sz="2200" spc="-15" dirty="0">
                <a:latin typeface="Verdana"/>
                <a:cs typeface="Verdana"/>
              </a:rPr>
              <a:t>r</a:t>
            </a:r>
            <a:r>
              <a:rPr sz="2200" spc="-20" dirty="0">
                <a:latin typeface="Verdana"/>
                <a:cs typeface="Verdana"/>
              </a:rPr>
              <a:t>k</a:t>
            </a:r>
            <a:r>
              <a:rPr sz="2200" spc="-15" dirty="0">
                <a:latin typeface="Verdana"/>
                <a:cs typeface="Verdana"/>
              </a:rPr>
              <a:t>s</a:t>
            </a:r>
            <a:endParaRPr sz="2200" dirty="0">
              <a:latin typeface="Verdana"/>
              <a:cs typeface="Verdana"/>
            </a:endParaRPr>
          </a:p>
          <a:p>
            <a:pPr marL="299085" indent="-286385">
              <a:lnSpc>
                <a:spcPct val="100000"/>
              </a:lnSpc>
              <a:spcBef>
                <a:spcPts val="1320"/>
              </a:spcBef>
              <a:buFont typeface="Arial"/>
              <a:buChar char="•"/>
              <a:tabLst>
                <a:tab pos="299720" algn="l"/>
              </a:tabLst>
            </a:pPr>
            <a:r>
              <a:rPr sz="2200" spc="-25" dirty="0">
                <a:latin typeface="Verdana"/>
                <a:cs typeface="Verdana"/>
              </a:rPr>
              <a:t>D</a:t>
            </a:r>
            <a:r>
              <a:rPr sz="2200" spc="-15" dirty="0">
                <a:latin typeface="Verdana"/>
                <a:cs typeface="Verdana"/>
              </a:rPr>
              <a:t>e</a:t>
            </a:r>
            <a:r>
              <a:rPr sz="2200" spc="-20" dirty="0">
                <a:latin typeface="Verdana"/>
                <a:cs typeface="Verdana"/>
              </a:rPr>
              <a:t>s</a:t>
            </a:r>
            <a:r>
              <a:rPr sz="2200" spc="-15" dirty="0">
                <a:latin typeface="Verdana"/>
                <a:cs typeface="Verdana"/>
              </a:rPr>
              <a:t>ign</a:t>
            </a:r>
            <a:r>
              <a:rPr sz="2200" spc="30" dirty="0">
                <a:latin typeface="Verdana"/>
                <a:cs typeface="Verdana"/>
              </a:rPr>
              <a:t> </a:t>
            </a:r>
            <a:r>
              <a:rPr sz="2200" spc="-15" dirty="0">
                <a:latin typeface="Verdana"/>
                <a:cs typeface="Verdana"/>
              </a:rPr>
              <a:t>te</a:t>
            </a:r>
            <a:r>
              <a:rPr sz="2200" spc="-20" dirty="0">
                <a:latin typeface="Verdana"/>
                <a:cs typeface="Verdana"/>
              </a:rPr>
              <a:t>s</a:t>
            </a:r>
            <a:r>
              <a:rPr sz="2200" spc="-10" dirty="0">
                <a:latin typeface="Verdana"/>
                <a:cs typeface="Verdana"/>
              </a:rPr>
              <a:t>t</a:t>
            </a:r>
            <a:r>
              <a:rPr sz="2200" dirty="0">
                <a:latin typeface="Verdana"/>
                <a:cs typeface="Verdana"/>
              </a:rPr>
              <a:t> </a:t>
            </a:r>
            <a:r>
              <a:rPr sz="2200" spc="-15" dirty="0">
                <a:latin typeface="Verdana"/>
                <a:cs typeface="Verdana"/>
              </a:rPr>
              <a:t>blueprints</a:t>
            </a:r>
            <a:endParaRPr sz="2200" dirty="0">
              <a:latin typeface="Verdana"/>
              <a:cs typeface="Verdana"/>
            </a:endParaRPr>
          </a:p>
          <a:p>
            <a:pPr marL="299085" indent="-286385">
              <a:lnSpc>
                <a:spcPct val="100000"/>
              </a:lnSpc>
              <a:spcBef>
                <a:spcPts val="1320"/>
              </a:spcBef>
              <a:buFont typeface="Arial"/>
              <a:buChar char="•"/>
              <a:tabLst>
                <a:tab pos="299720" algn="l"/>
              </a:tabLst>
            </a:pPr>
            <a:r>
              <a:rPr sz="2200" spc="-20" dirty="0">
                <a:latin typeface="Verdana"/>
                <a:cs typeface="Verdana"/>
              </a:rPr>
              <a:t>Co</a:t>
            </a:r>
            <a:r>
              <a:rPr sz="2200" spc="-15" dirty="0">
                <a:latin typeface="Verdana"/>
                <a:cs typeface="Verdana"/>
              </a:rPr>
              <a:t>ndu</a:t>
            </a:r>
            <a:r>
              <a:rPr sz="2200" spc="-20" dirty="0">
                <a:latin typeface="Verdana"/>
                <a:cs typeface="Verdana"/>
              </a:rPr>
              <a:t>c</a:t>
            </a:r>
            <a:r>
              <a:rPr sz="2200" spc="-10" dirty="0">
                <a:latin typeface="Verdana"/>
                <a:cs typeface="Verdana"/>
              </a:rPr>
              <a:t>t</a:t>
            </a:r>
            <a:r>
              <a:rPr sz="2200" spc="15" dirty="0">
                <a:latin typeface="Verdana"/>
                <a:cs typeface="Verdana"/>
              </a:rPr>
              <a:t> </a:t>
            </a:r>
            <a:r>
              <a:rPr sz="2200" spc="-15" dirty="0">
                <a:latin typeface="Verdana"/>
                <a:cs typeface="Verdana"/>
              </a:rPr>
              <a:t>alignment</a:t>
            </a:r>
            <a:r>
              <a:rPr sz="2200" dirty="0">
                <a:latin typeface="Verdana"/>
                <a:cs typeface="Verdana"/>
              </a:rPr>
              <a:t> </a:t>
            </a:r>
            <a:r>
              <a:rPr sz="2200" spc="-20" dirty="0">
                <a:latin typeface="Verdana"/>
                <a:cs typeface="Verdana"/>
              </a:rPr>
              <a:t>s</a:t>
            </a:r>
            <a:r>
              <a:rPr sz="2200" spc="-15" dirty="0">
                <a:latin typeface="Verdana"/>
                <a:cs typeface="Verdana"/>
              </a:rPr>
              <a:t>tudies</a:t>
            </a:r>
            <a:endParaRPr sz="2200" dirty="0">
              <a:latin typeface="Verdana"/>
              <a:cs typeface="Verdana"/>
            </a:endParaRPr>
          </a:p>
          <a:p>
            <a:pPr marL="299085" indent="-286385">
              <a:lnSpc>
                <a:spcPct val="100000"/>
              </a:lnSpc>
              <a:spcBef>
                <a:spcPts val="1320"/>
              </a:spcBef>
              <a:buFont typeface="Arial"/>
              <a:buChar char="•"/>
              <a:tabLst>
                <a:tab pos="299720" algn="l"/>
              </a:tabLst>
            </a:pPr>
            <a:r>
              <a:rPr sz="2200" spc="-85" dirty="0">
                <a:latin typeface="Verdana"/>
                <a:cs typeface="Verdana"/>
              </a:rPr>
              <a:t>W</a:t>
            </a:r>
            <a:r>
              <a:rPr sz="2200" spc="-15" dirty="0">
                <a:latin typeface="Verdana"/>
                <a:cs typeface="Verdana"/>
              </a:rPr>
              <a:t>rite</a:t>
            </a:r>
            <a:r>
              <a:rPr sz="2200" dirty="0">
                <a:latin typeface="Verdana"/>
                <a:cs typeface="Verdana"/>
              </a:rPr>
              <a:t> </a:t>
            </a:r>
            <a:r>
              <a:rPr sz="2200" spc="-20" dirty="0">
                <a:latin typeface="Verdana"/>
                <a:cs typeface="Verdana"/>
              </a:rPr>
              <a:t>tes</a:t>
            </a:r>
            <a:r>
              <a:rPr sz="2200" spc="-10" dirty="0">
                <a:latin typeface="Verdana"/>
                <a:cs typeface="Verdana"/>
              </a:rPr>
              <a:t>t</a:t>
            </a:r>
            <a:r>
              <a:rPr sz="2200" dirty="0">
                <a:latin typeface="Verdana"/>
                <a:cs typeface="Verdana"/>
              </a:rPr>
              <a:t> </a:t>
            </a:r>
            <a:r>
              <a:rPr sz="2200" spc="-15" dirty="0">
                <a:latin typeface="Verdana"/>
                <a:cs typeface="Verdana"/>
              </a:rPr>
              <a:t>ite</a:t>
            </a:r>
            <a:r>
              <a:rPr sz="2200" spc="-30" dirty="0">
                <a:latin typeface="Verdana"/>
                <a:cs typeface="Verdana"/>
              </a:rPr>
              <a:t>m</a:t>
            </a:r>
            <a:r>
              <a:rPr sz="2200" spc="-15" dirty="0">
                <a:latin typeface="Verdana"/>
                <a:cs typeface="Verdana"/>
              </a:rPr>
              <a:t>s</a:t>
            </a:r>
            <a:endParaRPr sz="2200" dirty="0">
              <a:latin typeface="Verdana"/>
              <a:cs typeface="Verdana"/>
            </a:endParaRPr>
          </a:p>
          <a:p>
            <a:pPr marL="299085" indent="-286385">
              <a:lnSpc>
                <a:spcPct val="100000"/>
              </a:lnSpc>
              <a:spcBef>
                <a:spcPts val="1320"/>
              </a:spcBef>
              <a:buFont typeface="Arial"/>
              <a:buChar char="•"/>
              <a:tabLst>
                <a:tab pos="299720" algn="l"/>
              </a:tabLst>
            </a:pPr>
            <a:r>
              <a:rPr sz="2200" spc="-20" dirty="0">
                <a:latin typeface="Verdana"/>
                <a:cs typeface="Verdana"/>
              </a:rPr>
              <a:t>Co</a:t>
            </a:r>
            <a:r>
              <a:rPr sz="2200" spc="-15" dirty="0">
                <a:latin typeface="Verdana"/>
                <a:cs typeface="Verdana"/>
              </a:rPr>
              <a:t>ndu</a:t>
            </a:r>
            <a:r>
              <a:rPr sz="2200" spc="-20" dirty="0">
                <a:latin typeface="Verdana"/>
                <a:cs typeface="Verdana"/>
              </a:rPr>
              <a:t>c</a:t>
            </a:r>
            <a:r>
              <a:rPr sz="2200" spc="-10" dirty="0">
                <a:latin typeface="Verdana"/>
                <a:cs typeface="Verdana"/>
              </a:rPr>
              <a:t>t</a:t>
            </a:r>
            <a:r>
              <a:rPr sz="2200" spc="15" dirty="0">
                <a:latin typeface="Verdana"/>
                <a:cs typeface="Verdana"/>
              </a:rPr>
              <a:t> </a:t>
            </a:r>
            <a:r>
              <a:rPr sz="2200" spc="-20" dirty="0">
                <a:latin typeface="Verdana"/>
                <a:cs typeface="Verdana"/>
              </a:rPr>
              <a:t>co</a:t>
            </a:r>
            <a:r>
              <a:rPr sz="2200" spc="-15" dirty="0">
                <a:latin typeface="Verdana"/>
                <a:cs typeface="Verdana"/>
              </a:rPr>
              <a:t>ntent</a:t>
            </a:r>
            <a:r>
              <a:rPr sz="2200" dirty="0">
                <a:latin typeface="Verdana"/>
                <a:cs typeface="Verdana"/>
              </a:rPr>
              <a:t> </a:t>
            </a:r>
            <a:r>
              <a:rPr sz="2200" spc="-15" dirty="0">
                <a:latin typeface="Verdana"/>
                <a:cs typeface="Verdana"/>
              </a:rPr>
              <a:t>and</a:t>
            </a:r>
            <a:r>
              <a:rPr sz="2200" spc="5" dirty="0">
                <a:latin typeface="Verdana"/>
                <a:cs typeface="Verdana"/>
              </a:rPr>
              <a:t> </a:t>
            </a:r>
            <a:r>
              <a:rPr sz="2200" spc="-20" dirty="0">
                <a:latin typeface="Verdana"/>
                <a:cs typeface="Verdana"/>
              </a:rPr>
              <a:t>s</a:t>
            </a:r>
            <a:r>
              <a:rPr sz="2200" spc="-15" dirty="0">
                <a:latin typeface="Verdana"/>
                <a:cs typeface="Verdana"/>
              </a:rPr>
              <a:t>en</a:t>
            </a:r>
            <a:r>
              <a:rPr sz="2200" spc="-20" dirty="0">
                <a:latin typeface="Verdana"/>
                <a:cs typeface="Verdana"/>
              </a:rPr>
              <a:t>s</a:t>
            </a:r>
            <a:r>
              <a:rPr sz="2200" spc="-15" dirty="0">
                <a:latin typeface="Verdana"/>
                <a:cs typeface="Verdana"/>
              </a:rPr>
              <a:t>iti</a:t>
            </a:r>
            <a:r>
              <a:rPr sz="2200" spc="-20" dirty="0">
                <a:latin typeface="Verdana"/>
                <a:cs typeface="Verdana"/>
              </a:rPr>
              <a:t>v</a:t>
            </a:r>
            <a:r>
              <a:rPr sz="2200" spc="-15" dirty="0">
                <a:latin typeface="Verdana"/>
                <a:cs typeface="Verdana"/>
              </a:rPr>
              <a:t>i</a:t>
            </a:r>
            <a:r>
              <a:rPr sz="2200" spc="-25" dirty="0">
                <a:latin typeface="Verdana"/>
                <a:cs typeface="Verdana"/>
              </a:rPr>
              <a:t>t</a:t>
            </a:r>
            <a:r>
              <a:rPr sz="2200" spc="-15" dirty="0">
                <a:latin typeface="Verdana"/>
                <a:cs typeface="Verdana"/>
              </a:rPr>
              <a:t>y</a:t>
            </a:r>
            <a:r>
              <a:rPr sz="2200" spc="25" dirty="0">
                <a:latin typeface="Verdana"/>
                <a:cs typeface="Verdana"/>
              </a:rPr>
              <a:t> </a:t>
            </a:r>
            <a:r>
              <a:rPr sz="2200" spc="-15" dirty="0">
                <a:latin typeface="Verdana"/>
                <a:cs typeface="Verdana"/>
              </a:rPr>
              <a:t>re</a:t>
            </a:r>
            <a:r>
              <a:rPr sz="2200" spc="-20" dirty="0">
                <a:latin typeface="Verdana"/>
                <a:cs typeface="Verdana"/>
              </a:rPr>
              <a:t>v</a:t>
            </a:r>
            <a:r>
              <a:rPr sz="2200" spc="-15" dirty="0">
                <a:latin typeface="Verdana"/>
                <a:cs typeface="Verdana"/>
              </a:rPr>
              <a:t>iews</a:t>
            </a:r>
            <a:endParaRPr sz="2200" dirty="0">
              <a:latin typeface="Verdana"/>
              <a:cs typeface="Verdana"/>
            </a:endParaRPr>
          </a:p>
          <a:p>
            <a:pPr marL="299085" indent="-286385">
              <a:lnSpc>
                <a:spcPct val="100000"/>
              </a:lnSpc>
              <a:spcBef>
                <a:spcPts val="1320"/>
              </a:spcBef>
              <a:buFont typeface="Arial"/>
              <a:buChar char="•"/>
              <a:tabLst>
                <a:tab pos="299720" algn="l"/>
              </a:tabLst>
            </a:pPr>
            <a:r>
              <a:rPr sz="2200" spc="-20" dirty="0">
                <a:latin typeface="Verdana"/>
                <a:cs typeface="Verdana"/>
              </a:rPr>
              <a:t>Co</a:t>
            </a:r>
            <a:r>
              <a:rPr sz="2200" spc="-15" dirty="0">
                <a:latin typeface="Verdana"/>
                <a:cs typeface="Verdana"/>
              </a:rPr>
              <a:t>n</a:t>
            </a:r>
            <a:r>
              <a:rPr sz="2200" spc="-20" dirty="0">
                <a:latin typeface="Verdana"/>
                <a:cs typeface="Verdana"/>
              </a:rPr>
              <a:t>d</a:t>
            </a:r>
            <a:r>
              <a:rPr sz="2200" spc="-15" dirty="0">
                <a:latin typeface="Verdana"/>
                <a:cs typeface="Verdana"/>
              </a:rPr>
              <a:t>u</a:t>
            </a:r>
            <a:r>
              <a:rPr sz="2200" spc="-20" dirty="0">
                <a:latin typeface="Verdana"/>
                <a:cs typeface="Verdana"/>
              </a:rPr>
              <a:t>c</a:t>
            </a:r>
            <a:r>
              <a:rPr sz="2200" spc="-10" dirty="0">
                <a:latin typeface="Verdana"/>
                <a:cs typeface="Verdana"/>
              </a:rPr>
              <a:t>t</a:t>
            </a:r>
            <a:r>
              <a:rPr sz="2200" spc="15" dirty="0">
                <a:latin typeface="Verdana"/>
                <a:cs typeface="Verdana"/>
              </a:rPr>
              <a:t> </a:t>
            </a:r>
            <a:r>
              <a:rPr sz="2200" spc="-15" dirty="0">
                <a:latin typeface="Verdana"/>
                <a:cs typeface="Verdana"/>
              </a:rPr>
              <a:t>field</a:t>
            </a:r>
            <a:r>
              <a:rPr sz="2200" spc="15" dirty="0">
                <a:latin typeface="Verdana"/>
                <a:cs typeface="Verdana"/>
              </a:rPr>
              <a:t> </a:t>
            </a:r>
            <a:r>
              <a:rPr sz="2200" spc="-15" dirty="0">
                <a:latin typeface="Verdana"/>
                <a:cs typeface="Verdana"/>
              </a:rPr>
              <a:t>te</a:t>
            </a:r>
            <a:r>
              <a:rPr sz="2200" spc="-20" dirty="0">
                <a:latin typeface="Verdana"/>
                <a:cs typeface="Verdana"/>
              </a:rPr>
              <a:t>sts</a:t>
            </a:r>
            <a:endParaRPr sz="2200" dirty="0">
              <a:latin typeface="Verdana"/>
              <a:cs typeface="Verdana"/>
            </a:endParaRPr>
          </a:p>
        </p:txBody>
      </p:sp>
      <p:sp>
        <p:nvSpPr>
          <p:cNvPr id="10" name="TextBox 9"/>
          <p:cNvSpPr txBox="1"/>
          <p:nvPr/>
        </p:nvSpPr>
        <p:spPr>
          <a:xfrm>
            <a:off x="6400800" y="2362200"/>
            <a:ext cx="2209800" cy="2677656"/>
          </a:xfrm>
          <a:prstGeom prst="rect">
            <a:avLst/>
          </a:prstGeom>
          <a:noFill/>
        </p:spPr>
        <p:txBody>
          <a:bodyPr wrap="square" rtlCol="0">
            <a:spAutoFit/>
          </a:bodyPr>
          <a:lstStyle/>
          <a:p>
            <a:r>
              <a:rPr lang="en-US" sz="2400" b="1" dirty="0" smtClean="0">
                <a:solidFill>
                  <a:srgbClr val="FF0000"/>
                </a:solidFill>
              </a:rPr>
              <a:t>It takes a </a:t>
            </a:r>
            <a:r>
              <a:rPr lang="en-US" sz="2400" b="1" strike="sngStrike" dirty="0" smtClean="0">
                <a:solidFill>
                  <a:srgbClr val="FF0000"/>
                </a:solidFill>
              </a:rPr>
              <a:t>village</a:t>
            </a:r>
            <a:r>
              <a:rPr lang="en-US" sz="2400" b="1" dirty="0" smtClean="0">
                <a:solidFill>
                  <a:srgbClr val="FF0000"/>
                </a:solidFill>
              </a:rPr>
              <a:t>…a dedicated group of Missouri Social Studies Educators</a:t>
            </a:r>
            <a:endParaRPr lang="en-US" sz="2400" b="1" dirty="0">
              <a:solidFill>
                <a:srgbClr val="FF0000"/>
              </a:solidFill>
            </a:endParaRPr>
          </a:p>
        </p:txBody>
      </p:sp>
    </p:spTree>
    <p:extLst>
      <p:ext uri="{BB962C8B-B14F-4D97-AF65-F5344CB8AC3E}">
        <p14:creationId xmlns:p14="http://schemas.microsoft.com/office/powerpoint/2010/main" val="188248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371600"/>
            <a:ext cx="2590800" cy="4754563"/>
          </a:xfrm>
        </p:spPr>
        <p:txBody>
          <a:bodyPr>
            <a:noAutofit/>
          </a:bodyPr>
          <a:lstStyle/>
          <a:p>
            <a:pPr marL="0" indent="0">
              <a:buNone/>
            </a:pPr>
            <a:endParaRPr lang="en-US" dirty="0" smtClean="0"/>
          </a:p>
        </p:txBody>
      </p:sp>
      <p:sp>
        <p:nvSpPr>
          <p:cNvPr id="6" name="Content Placeholder 5"/>
          <p:cNvSpPr>
            <a:spLocks noGrp="1"/>
          </p:cNvSpPr>
          <p:nvPr>
            <p:ph sz="half" idx="2"/>
          </p:nvPr>
        </p:nvSpPr>
        <p:spPr>
          <a:xfrm>
            <a:off x="76200" y="0"/>
            <a:ext cx="9067800" cy="6858000"/>
          </a:xfrm>
        </p:spPr>
        <p:txBody>
          <a:bodyPr>
            <a:normAutofit fontScale="25000" lnSpcReduction="20000"/>
          </a:bodyPr>
          <a:lstStyle/>
          <a:p>
            <a:pPr marL="0" indent="0">
              <a:buNone/>
            </a:pPr>
            <a:r>
              <a:rPr lang="en-US" sz="7200" b="1" dirty="0"/>
              <a:t>Practice and Processes (PP) identify the </a:t>
            </a:r>
            <a:r>
              <a:rPr lang="en-US" sz="7200" b="1" dirty="0" smtClean="0"/>
              <a:t>ways </a:t>
            </a:r>
            <a:r>
              <a:rPr lang="en-US" sz="7200" b="1"/>
              <a:t>students </a:t>
            </a:r>
            <a:r>
              <a:rPr lang="en-US" sz="7200" b="1" smtClean="0"/>
              <a:t>demonstrate </a:t>
            </a:r>
            <a:r>
              <a:rPr lang="en-US" sz="7200" b="1" dirty="0"/>
              <a:t>knowledge through </a:t>
            </a:r>
            <a:r>
              <a:rPr lang="en-US" sz="7200" b="1" dirty="0" smtClean="0"/>
              <a:t>inquiry, research, experimentation and synthesis, when using modes of flexible </a:t>
            </a:r>
            <a:r>
              <a:rPr lang="en-US" sz="7200" b="1" dirty="0"/>
              <a:t>thinking and </a:t>
            </a:r>
            <a:r>
              <a:rPr lang="en-US" sz="7200" b="1" dirty="0" smtClean="0"/>
              <a:t>by exploring multiple perspectives.   (Note: working  to have each test item linked to a PP)</a:t>
            </a:r>
            <a:endParaRPr lang="en-US" sz="7200" b="1" dirty="0"/>
          </a:p>
          <a:p>
            <a:pPr marL="0" indent="0">
              <a:buNone/>
            </a:pPr>
            <a:r>
              <a:rPr lang="en-US" dirty="0"/>
              <a:t> </a:t>
            </a:r>
          </a:p>
          <a:p>
            <a:pPr marL="0" indent="0">
              <a:buNone/>
            </a:pPr>
            <a:r>
              <a:rPr lang="en-US" sz="5600" b="1" dirty="0"/>
              <a:t>PP1:   Gather, analyze </a:t>
            </a:r>
            <a:r>
              <a:rPr lang="en-US" sz="5600" b="1" dirty="0" smtClean="0"/>
              <a:t>and/or </a:t>
            </a:r>
            <a:r>
              <a:rPr lang="en-US" sz="5600" b="1" dirty="0"/>
              <a:t>apply information</a:t>
            </a:r>
          </a:p>
          <a:p>
            <a:pPr marL="914400" lvl="0" indent="-914400">
              <a:buFont typeface="+mj-lt"/>
              <a:buAutoNum type="arabicPeriod"/>
            </a:pPr>
            <a:r>
              <a:rPr lang="en-US" sz="4800" dirty="0"/>
              <a:t>Ask questions </a:t>
            </a:r>
            <a:r>
              <a:rPr lang="en-US" sz="4800" dirty="0" smtClean="0"/>
              <a:t>and/or </a:t>
            </a:r>
            <a:r>
              <a:rPr lang="en-US" sz="4800" dirty="0"/>
              <a:t>define </a:t>
            </a:r>
            <a:r>
              <a:rPr lang="en-US" sz="4800" dirty="0" smtClean="0"/>
              <a:t>problems	</a:t>
            </a:r>
            <a:endParaRPr lang="en-US" sz="4800" dirty="0"/>
          </a:p>
          <a:p>
            <a:pPr marL="914400" lvl="0" indent="-914400">
              <a:buFont typeface="+mj-lt"/>
              <a:buAutoNum type="arabicPeriod"/>
            </a:pPr>
            <a:r>
              <a:rPr lang="en-US" sz="4800" dirty="0"/>
              <a:t>Analyze the cause and consequences</a:t>
            </a:r>
          </a:p>
          <a:p>
            <a:pPr marL="914400" lvl="0" indent="-914400">
              <a:buFont typeface="+mj-lt"/>
              <a:buAutoNum type="arabicPeriod"/>
            </a:pPr>
            <a:r>
              <a:rPr lang="en-US" sz="4800" dirty="0"/>
              <a:t>Develop compelling questions </a:t>
            </a:r>
          </a:p>
          <a:p>
            <a:pPr marL="914400" lvl="0" indent="-914400">
              <a:buFont typeface="+mj-lt"/>
              <a:buAutoNum type="arabicPeriod"/>
            </a:pPr>
            <a:r>
              <a:rPr lang="en-US" sz="4800" dirty="0"/>
              <a:t>Obtain, synthesize, and report findings clearly and effectively in response to task </a:t>
            </a:r>
            <a:r>
              <a:rPr lang="en-US" sz="4800" dirty="0" smtClean="0"/>
              <a:t>and </a:t>
            </a:r>
            <a:r>
              <a:rPr lang="en-US" sz="4800" dirty="0"/>
              <a:t>purpose</a:t>
            </a:r>
          </a:p>
          <a:p>
            <a:pPr marL="914400" lvl="0" indent="-914400">
              <a:buFont typeface="+mj-lt"/>
              <a:buAutoNum type="arabicPeriod"/>
            </a:pPr>
            <a:r>
              <a:rPr lang="en-US" sz="4800" dirty="0"/>
              <a:t>Create and use tools to analyze, communicate information and ideas</a:t>
            </a:r>
          </a:p>
          <a:p>
            <a:pPr marL="914400" lvl="0" indent="-914400">
              <a:buFont typeface="+mj-lt"/>
              <a:buAutoNum type="arabicPeriod"/>
            </a:pPr>
            <a:r>
              <a:rPr lang="en-US" sz="4800" dirty="0"/>
              <a:t>Understanding and supporting fact, opinion, bias and point of view in sources</a:t>
            </a:r>
          </a:p>
          <a:p>
            <a:pPr marL="914400" lvl="0" indent="-914400">
              <a:buFont typeface="+mj-lt"/>
              <a:buAutoNum type="arabicPeriod"/>
            </a:pPr>
            <a:r>
              <a:rPr lang="en-US" sz="4800" dirty="0"/>
              <a:t>Use technology &amp; digital media strategically &amp; capably</a:t>
            </a:r>
          </a:p>
          <a:p>
            <a:pPr marL="914400" lvl="0" indent="-914400">
              <a:buFont typeface="+mj-lt"/>
              <a:buAutoNum type="arabicPeriod"/>
            </a:pPr>
            <a:r>
              <a:rPr lang="en-US" sz="4800" dirty="0"/>
              <a:t>Build strong bases of knowledge through content rich texts</a:t>
            </a:r>
          </a:p>
          <a:p>
            <a:pPr marL="914400" lvl="0" indent="-914400">
              <a:buFont typeface="+mj-lt"/>
              <a:buAutoNum type="arabicPeriod"/>
            </a:pPr>
            <a:r>
              <a:rPr lang="en-US" sz="4800" dirty="0"/>
              <a:t>Come to understand other perspectives and cultures through reading, listening, </a:t>
            </a:r>
            <a:r>
              <a:rPr lang="en-US" sz="4800" dirty="0" smtClean="0"/>
              <a:t>and </a:t>
            </a:r>
            <a:r>
              <a:rPr lang="en-US" sz="4800" dirty="0"/>
              <a:t>collaboration</a:t>
            </a:r>
          </a:p>
          <a:p>
            <a:pPr marL="914400" lvl="0" indent="-914400">
              <a:buFont typeface="+mj-lt"/>
              <a:buAutoNum type="arabicPeriod"/>
            </a:pPr>
            <a:r>
              <a:rPr lang="en-US" sz="4800" dirty="0"/>
              <a:t>Analyze the conditions that affect stability and change </a:t>
            </a:r>
          </a:p>
          <a:p>
            <a:pPr marL="0" indent="0">
              <a:buNone/>
            </a:pPr>
            <a:r>
              <a:rPr lang="en-US" sz="4800" dirty="0"/>
              <a:t> </a:t>
            </a:r>
          </a:p>
          <a:p>
            <a:pPr marL="0" indent="0">
              <a:buNone/>
            </a:pPr>
            <a:r>
              <a:rPr lang="en-US" sz="5600" b="1" dirty="0"/>
              <a:t>PP2:  Communicate effectively</a:t>
            </a:r>
          </a:p>
          <a:p>
            <a:pPr marL="914400" lvl="0" indent="-914400">
              <a:buFont typeface="+mj-lt"/>
              <a:buAutoNum type="arabicPeriod"/>
            </a:pPr>
            <a:r>
              <a:rPr lang="en-US" sz="4800" dirty="0"/>
              <a:t>Construct viable arguments and critique reasoning of others</a:t>
            </a:r>
          </a:p>
          <a:p>
            <a:pPr marL="914400" lvl="0" indent="-914400">
              <a:buFont typeface="+mj-lt"/>
              <a:buAutoNum type="arabicPeriod"/>
            </a:pPr>
            <a:r>
              <a:rPr lang="en-US" sz="4800" dirty="0"/>
              <a:t>Read, write and speak grounded in evidence</a:t>
            </a:r>
          </a:p>
          <a:p>
            <a:pPr marL="914400" lvl="0" indent="-914400">
              <a:buFont typeface="+mj-lt"/>
              <a:buAutoNum type="arabicPeriod"/>
            </a:pPr>
            <a:r>
              <a:rPr lang="en-US" sz="4800" dirty="0"/>
              <a:t>Exhibit independence in reading complex texts, and writing and speaking about them</a:t>
            </a:r>
          </a:p>
          <a:p>
            <a:pPr marL="914400" lvl="0" indent="-914400">
              <a:buFont typeface="+mj-lt"/>
              <a:buAutoNum type="arabicPeriod"/>
            </a:pPr>
            <a:r>
              <a:rPr lang="en-US" sz="4800" dirty="0"/>
              <a:t>Construct explanations &amp; design solutions</a:t>
            </a:r>
          </a:p>
          <a:p>
            <a:pPr marL="914400" lvl="0" indent="-914400">
              <a:buFont typeface="+mj-lt"/>
              <a:buAutoNum type="arabicPeriod"/>
            </a:pPr>
            <a:r>
              <a:rPr lang="en-US" sz="4800" dirty="0"/>
              <a:t>Obtain, evaluate &amp; communicate information</a:t>
            </a:r>
          </a:p>
          <a:p>
            <a:pPr marL="914400" lvl="0" indent="-914400">
              <a:buFont typeface="+mj-lt"/>
              <a:buAutoNum type="arabicPeriod"/>
            </a:pPr>
            <a:r>
              <a:rPr lang="en-US" sz="4800" dirty="0"/>
              <a:t>Create and use tools to analyze, communicate information and ideas</a:t>
            </a:r>
          </a:p>
          <a:p>
            <a:pPr marL="914400" lvl="0" indent="-914400">
              <a:buFont typeface="+mj-lt"/>
              <a:buAutoNum type="arabicPeriod"/>
            </a:pPr>
            <a:r>
              <a:rPr lang="en-US" sz="4800" dirty="0"/>
              <a:t>Explain and evaluate connections</a:t>
            </a:r>
          </a:p>
          <a:p>
            <a:pPr marL="914400" lvl="0" indent="-914400">
              <a:buFont typeface="+mj-lt"/>
              <a:buAutoNum type="arabicPeriod"/>
            </a:pPr>
            <a:r>
              <a:rPr lang="en-US" sz="4800" dirty="0"/>
              <a:t>Develop, identify, conduct and present research with appropriate resources</a:t>
            </a:r>
          </a:p>
          <a:p>
            <a:pPr marL="0" indent="0">
              <a:buNone/>
            </a:pPr>
            <a:r>
              <a:rPr lang="en-US" dirty="0"/>
              <a:t> </a:t>
            </a:r>
            <a:endParaRPr lang="en-US" sz="5600" b="1" dirty="0"/>
          </a:p>
          <a:p>
            <a:pPr marL="0" indent="0">
              <a:buNone/>
            </a:pPr>
            <a:r>
              <a:rPr lang="en-US" sz="5600" b="1" dirty="0"/>
              <a:t>PP3:    Recognize and solve problems</a:t>
            </a:r>
          </a:p>
          <a:p>
            <a:pPr marL="914400" lvl="0" indent="-914400">
              <a:buFont typeface="+mj-lt"/>
              <a:buAutoNum type="arabicPeriod"/>
            </a:pPr>
            <a:r>
              <a:rPr lang="en-US" sz="4800" dirty="0"/>
              <a:t>Analyze &amp; interpret data</a:t>
            </a:r>
          </a:p>
          <a:p>
            <a:pPr marL="914400" lvl="0" indent="-914400">
              <a:buFont typeface="+mj-lt"/>
              <a:buAutoNum type="arabicPeriod"/>
            </a:pPr>
            <a:r>
              <a:rPr lang="en-US" sz="4800" dirty="0"/>
              <a:t>Model with mathematics</a:t>
            </a:r>
          </a:p>
          <a:p>
            <a:pPr marL="914400" lvl="0" indent="-914400">
              <a:buFont typeface="+mj-lt"/>
              <a:buAutoNum type="arabicPeriod"/>
            </a:pPr>
            <a:r>
              <a:rPr lang="en-US" sz="4800" dirty="0"/>
              <a:t>Analyze information in relationship to scale, proportion and quantity  </a:t>
            </a:r>
          </a:p>
          <a:p>
            <a:pPr marL="914400" lvl="0" indent="-914400">
              <a:buFont typeface="+mj-lt"/>
              <a:buAutoNum type="arabicPeriod"/>
            </a:pPr>
            <a:r>
              <a:rPr lang="en-US" sz="4800" dirty="0"/>
              <a:t>Reason abstractly &amp; quantitatively</a:t>
            </a:r>
          </a:p>
          <a:p>
            <a:pPr marL="914400" lvl="0" indent="-914400">
              <a:buFont typeface="+mj-lt"/>
              <a:buAutoNum type="arabicPeriod"/>
            </a:pPr>
            <a:r>
              <a:rPr lang="en-US" sz="4800" dirty="0"/>
              <a:t>Look for &amp; make use of structure and function</a:t>
            </a:r>
          </a:p>
          <a:p>
            <a:pPr marL="914400" lvl="0" indent="-914400">
              <a:buFont typeface="+mj-lt"/>
              <a:buAutoNum type="arabicPeriod"/>
            </a:pPr>
            <a:r>
              <a:rPr lang="en-US" sz="4800" dirty="0"/>
              <a:t>Explain and evaluate patterns about relationships and causes underlying them</a:t>
            </a:r>
          </a:p>
          <a:p>
            <a:pPr marL="914400" lvl="0" indent="-914400">
              <a:buFont typeface="+mj-lt"/>
              <a:buAutoNum type="arabicPeriod"/>
            </a:pPr>
            <a:r>
              <a:rPr lang="en-US" sz="4800" dirty="0"/>
              <a:t>Use models to understand and predict behavior of systems</a:t>
            </a:r>
          </a:p>
          <a:p>
            <a:pPr marL="914400" lvl="0" indent="-914400">
              <a:buFont typeface="+mj-lt"/>
              <a:buAutoNum type="arabicPeriod"/>
            </a:pPr>
            <a:r>
              <a:rPr lang="en-US" sz="4800" dirty="0"/>
              <a:t>Track energy and matter in and out of and within systems</a:t>
            </a:r>
          </a:p>
          <a:p>
            <a:pPr marL="0" indent="0">
              <a:buNone/>
            </a:pPr>
            <a:r>
              <a:rPr lang="en-US" dirty="0"/>
              <a:t> </a:t>
            </a:r>
          </a:p>
          <a:p>
            <a:pPr marL="514350" indent="-514350">
              <a:buFont typeface="+mj-lt"/>
              <a:buAutoNum type="arabicPeriod"/>
            </a:pPr>
            <a:endParaRPr lang="en-US" dirty="0"/>
          </a:p>
        </p:txBody>
      </p:sp>
      <p:sp>
        <p:nvSpPr>
          <p:cNvPr id="8" name="Rectangle 7"/>
          <p:cNvSpPr/>
          <p:nvPr/>
        </p:nvSpPr>
        <p:spPr>
          <a:xfrm rot="20228314" flipH="1">
            <a:off x="1424369" y="2040516"/>
            <a:ext cx="628549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20260783">
            <a:off x="794701" y="1948259"/>
            <a:ext cx="6497875" cy="1569660"/>
          </a:xfrm>
          <a:prstGeom prst="rect">
            <a:avLst/>
          </a:prstGeom>
          <a:noFill/>
          <a:ln>
            <a:noFill/>
          </a:ln>
        </p:spPr>
        <p:txBody>
          <a:bodyPr wrap="square" rtlCol="0">
            <a:spAutoFit/>
          </a:bodyPr>
          <a:lstStyle/>
          <a:p>
            <a:pPr algn="ctr"/>
            <a:r>
              <a:rPr lang="en-U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DRAFT</a:t>
            </a:r>
            <a:endParaRPr lang="en-US"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25167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down)">
                                      <p:cBhvr>
                                        <p:cTn id="15" dur="500"/>
                                        <p:tgtEl>
                                          <p:spTgt spid="6">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wipe(down)">
                                      <p:cBhvr>
                                        <p:cTn id="18" dur="500"/>
                                        <p:tgtEl>
                                          <p:spTgt spid="6">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down)">
                                      <p:cBhvr>
                                        <p:cTn id="21" dur="500"/>
                                        <p:tgtEl>
                                          <p:spTgt spid="6">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wipe(down)">
                                      <p:cBhvr>
                                        <p:cTn id="24" dur="500"/>
                                        <p:tgtEl>
                                          <p:spTgt spid="6">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down)">
                                      <p:cBhvr>
                                        <p:cTn id="27" dur="500"/>
                                        <p:tgtEl>
                                          <p:spTgt spid="6">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wipe(down)">
                                      <p:cBhvr>
                                        <p:cTn id="30" dur="500"/>
                                        <p:tgtEl>
                                          <p:spTgt spid="6">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wipe(down)">
                                      <p:cBhvr>
                                        <p:cTn id="33" dur="500"/>
                                        <p:tgtEl>
                                          <p:spTgt spid="6">
                                            <p:txEl>
                                              <p:pRg st="9" end="9"/>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wipe(down)">
                                      <p:cBhvr>
                                        <p:cTn id="36" dur="500"/>
                                        <p:tgtEl>
                                          <p:spTgt spid="6">
                                            <p:txEl>
                                              <p:pRg st="10" end="1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wipe(down)">
                                      <p:cBhvr>
                                        <p:cTn id="39" dur="500"/>
                                        <p:tgtEl>
                                          <p:spTgt spid="6">
                                            <p:txEl>
                                              <p:pRg st="11" end="11"/>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6">
                                            <p:txEl>
                                              <p:pRg st="12" end="12"/>
                                            </p:txEl>
                                          </p:spTgt>
                                        </p:tgtEl>
                                        <p:attrNameLst>
                                          <p:attrName>style.visibility</p:attrName>
                                        </p:attrNameLst>
                                      </p:cBhvr>
                                      <p:to>
                                        <p:strVal val="visible"/>
                                      </p:to>
                                    </p:set>
                                    <p:animEffect transition="in" filter="wipe(down)">
                                      <p:cBhvr>
                                        <p:cTn id="42" dur="500"/>
                                        <p:tgtEl>
                                          <p:spTgt spid="6">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14" end="14"/>
                                            </p:txEl>
                                          </p:spTgt>
                                        </p:tgtEl>
                                        <p:attrNameLst>
                                          <p:attrName>style.visibility</p:attrName>
                                        </p:attrNameLst>
                                      </p:cBhvr>
                                      <p:to>
                                        <p:strVal val="visible"/>
                                      </p:to>
                                    </p:set>
                                    <p:animEffect transition="in" filter="wipe(down)">
                                      <p:cBhvr>
                                        <p:cTn id="47" dur="500"/>
                                        <p:tgtEl>
                                          <p:spTgt spid="6">
                                            <p:txEl>
                                              <p:pRg st="14" end="14"/>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6">
                                            <p:txEl>
                                              <p:pRg st="15" end="15"/>
                                            </p:txEl>
                                          </p:spTgt>
                                        </p:tgtEl>
                                        <p:attrNameLst>
                                          <p:attrName>style.visibility</p:attrName>
                                        </p:attrNameLst>
                                      </p:cBhvr>
                                      <p:to>
                                        <p:strVal val="visible"/>
                                      </p:to>
                                    </p:set>
                                    <p:animEffect transition="in" filter="wipe(down)">
                                      <p:cBhvr>
                                        <p:cTn id="50" dur="500"/>
                                        <p:tgtEl>
                                          <p:spTgt spid="6">
                                            <p:txEl>
                                              <p:pRg st="15" end="15"/>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6">
                                            <p:txEl>
                                              <p:pRg st="16" end="16"/>
                                            </p:txEl>
                                          </p:spTgt>
                                        </p:tgtEl>
                                        <p:attrNameLst>
                                          <p:attrName>style.visibility</p:attrName>
                                        </p:attrNameLst>
                                      </p:cBhvr>
                                      <p:to>
                                        <p:strVal val="visible"/>
                                      </p:to>
                                    </p:set>
                                    <p:animEffect transition="in" filter="wipe(down)">
                                      <p:cBhvr>
                                        <p:cTn id="53" dur="500"/>
                                        <p:tgtEl>
                                          <p:spTgt spid="6">
                                            <p:txEl>
                                              <p:pRg st="16" end="16"/>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6">
                                            <p:txEl>
                                              <p:pRg st="17" end="17"/>
                                            </p:txEl>
                                          </p:spTgt>
                                        </p:tgtEl>
                                        <p:attrNameLst>
                                          <p:attrName>style.visibility</p:attrName>
                                        </p:attrNameLst>
                                      </p:cBhvr>
                                      <p:to>
                                        <p:strVal val="visible"/>
                                      </p:to>
                                    </p:set>
                                    <p:animEffect transition="in" filter="wipe(down)">
                                      <p:cBhvr>
                                        <p:cTn id="56" dur="500"/>
                                        <p:tgtEl>
                                          <p:spTgt spid="6">
                                            <p:txEl>
                                              <p:pRg st="17" end="17"/>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6">
                                            <p:txEl>
                                              <p:pRg st="18" end="18"/>
                                            </p:txEl>
                                          </p:spTgt>
                                        </p:tgtEl>
                                        <p:attrNameLst>
                                          <p:attrName>style.visibility</p:attrName>
                                        </p:attrNameLst>
                                      </p:cBhvr>
                                      <p:to>
                                        <p:strVal val="visible"/>
                                      </p:to>
                                    </p:set>
                                    <p:animEffect transition="in" filter="wipe(down)">
                                      <p:cBhvr>
                                        <p:cTn id="59" dur="500"/>
                                        <p:tgtEl>
                                          <p:spTgt spid="6">
                                            <p:txEl>
                                              <p:pRg st="18" end="18"/>
                                            </p:txEl>
                                          </p:spTgt>
                                        </p:tgtEl>
                                      </p:cBhvr>
                                    </p:animEffect>
                                  </p:childTnLst>
                                </p:cTn>
                              </p:par>
                              <p:par>
                                <p:cTn id="60" presetID="22" presetClass="entr" presetSubtype="4" fill="hold" nodeType="withEffect">
                                  <p:stCondLst>
                                    <p:cond delay="0"/>
                                  </p:stCondLst>
                                  <p:childTnLst>
                                    <p:set>
                                      <p:cBhvr>
                                        <p:cTn id="61" dur="1" fill="hold">
                                          <p:stCondLst>
                                            <p:cond delay="0"/>
                                          </p:stCondLst>
                                        </p:cTn>
                                        <p:tgtEl>
                                          <p:spTgt spid="6">
                                            <p:txEl>
                                              <p:pRg st="19" end="19"/>
                                            </p:txEl>
                                          </p:spTgt>
                                        </p:tgtEl>
                                        <p:attrNameLst>
                                          <p:attrName>style.visibility</p:attrName>
                                        </p:attrNameLst>
                                      </p:cBhvr>
                                      <p:to>
                                        <p:strVal val="visible"/>
                                      </p:to>
                                    </p:set>
                                    <p:animEffect transition="in" filter="wipe(down)">
                                      <p:cBhvr>
                                        <p:cTn id="62" dur="500"/>
                                        <p:tgtEl>
                                          <p:spTgt spid="6">
                                            <p:txEl>
                                              <p:pRg st="19" end="19"/>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6">
                                            <p:txEl>
                                              <p:pRg st="20" end="20"/>
                                            </p:txEl>
                                          </p:spTgt>
                                        </p:tgtEl>
                                        <p:attrNameLst>
                                          <p:attrName>style.visibility</p:attrName>
                                        </p:attrNameLst>
                                      </p:cBhvr>
                                      <p:to>
                                        <p:strVal val="visible"/>
                                      </p:to>
                                    </p:set>
                                    <p:animEffect transition="in" filter="wipe(down)">
                                      <p:cBhvr>
                                        <p:cTn id="65" dur="500"/>
                                        <p:tgtEl>
                                          <p:spTgt spid="6">
                                            <p:txEl>
                                              <p:pRg st="20" end="20"/>
                                            </p:txEl>
                                          </p:spTgt>
                                        </p:tgtEl>
                                      </p:cBhvr>
                                    </p:animEffect>
                                  </p:childTnLst>
                                </p:cTn>
                              </p:par>
                              <p:par>
                                <p:cTn id="66" presetID="22" presetClass="entr" presetSubtype="4" fill="hold" nodeType="withEffect">
                                  <p:stCondLst>
                                    <p:cond delay="0"/>
                                  </p:stCondLst>
                                  <p:childTnLst>
                                    <p:set>
                                      <p:cBhvr>
                                        <p:cTn id="67" dur="1" fill="hold">
                                          <p:stCondLst>
                                            <p:cond delay="0"/>
                                          </p:stCondLst>
                                        </p:cTn>
                                        <p:tgtEl>
                                          <p:spTgt spid="6">
                                            <p:txEl>
                                              <p:pRg st="21" end="21"/>
                                            </p:txEl>
                                          </p:spTgt>
                                        </p:tgtEl>
                                        <p:attrNameLst>
                                          <p:attrName>style.visibility</p:attrName>
                                        </p:attrNameLst>
                                      </p:cBhvr>
                                      <p:to>
                                        <p:strVal val="visible"/>
                                      </p:to>
                                    </p:set>
                                    <p:animEffect transition="in" filter="wipe(down)">
                                      <p:cBhvr>
                                        <p:cTn id="68" dur="500"/>
                                        <p:tgtEl>
                                          <p:spTgt spid="6">
                                            <p:txEl>
                                              <p:pRg st="21" end="21"/>
                                            </p:txEl>
                                          </p:spTgt>
                                        </p:tgtEl>
                                      </p:cBhvr>
                                    </p:animEffect>
                                  </p:childTnLst>
                                </p:cTn>
                              </p:par>
                              <p:par>
                                <p:cTn id="69" presetID="22" presetClass="entr" presetSubtype="4" fill="hold" nodeType="withEffect">
                                  <p:stCondLst>
                                    <p:cond delay="0"/>
                                  </p:stCondLst>
                                  <p:childTnLst>
                                    <p:set>
                                      <p:cBhvr>
                                        <p:cTn id="70" dur="1" fill="hold">
                                          <p:stCondLst>
                                            <p:cond delay="0"/>
                                          </p:stCondLst>
                                        </p:cTn>
                                        <p:tgtEl>
                                          <p:spTgt spid="6">
                                            <p:txEl>
                                              <p:pRg st="22" end="22"/>
                                            </p:txEl>
                                          </p:spTgt>
                                        </p:tgtEl>
                                        <p:attrNameLst>
                                          <p:attrName>style.visibility</p:attrName>
                                        </p:attrNameLst>
                                      </p:cBhvr>
                                      <p:to>
                                        <p:strVal val="visible"/>
                                      </p:to>
                                    </p:set>
                                    <p:animEffect transition="in" filter="wipe(down)">
                                      <p:cBhvr>
                                        <p:cTn id="71" dur="500"/>
                                        <p:tgtEl>
                                          <p:spTgt spid="6">
                                            <p:txEl>
                                              <p:pRg st="22" end="2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6">
                                            <p:txEl>
                                              <p:pRg st="24" end="24"/>
                                            </p:txEl>
                                          </p:spTgt>
                                        </p:tgtEl>
                                        <p:attrNameLst>
                                          <p:attrName>style.visibility</p:attrName>
                                        </p:attrNameLst>
                                      </p:cBhvr>
                                      <p:to>
                                        <p:strVal val="visible"/>
                                      </p:to>
                                    </p:set>
                                    <p:animEffect transition="in" filter="wipe(down)">
                                      <p:cBhvr>
                                        <p:cTn id="76" dur="500"/>
                                        <p:tgtEl>
                                          <p:spTgt spid="6">
                                            <p:txEl>
                                              <p:pRg st="24" end="24"/>
                                            </p:txEl>
                                          </p:spTgt>
                                        </p:tgtEl>
                                      </p:cBhvr>
                                    </p:animEffect>
                                  </p:childTnLst>
                                </p:cTn>
                              </p:par>
                              <p:par>
                                <p:cTn id="77" presetID="22" presetClass="entr" presetSubtype="4" fill="hold" nodeType="withEffect">
                                  <p:stCondLst>
                                    <p:cond delay="0"/>
                                  </p:stCondLst>
                                  <p:childTnLst>
                                    <p:set>
                                      <p:cBhvr>
                                        <p:cTn id="78" dur="1" fill="hold">
                                          <p:stCondLst>
                                            <p:cond delay="0"/>
                                          </p:stCondLst>
                                        </p:cTn>
                                        <p:tgtEl>
                                          <p:spTgt spid="6">
                                            <p:txEl>
                                              <p:pRg st="25" end="25"/>
                                            </p:txEl>
                                          </p:spTgt>
                                        </p:tgtEl>
                                        <p:attrNameLst>
                                          <p:attrName>style.visibility</p:attrName>
                                        </p:attrNameLst>
                                      </p:cBhvr>
                                      <p:to>
                                        <p:strVal val="visible"/>
                                      </p:to>
                                    </p:set>
                                    <p:animEffect transition="in" filter="wipe(down)">
                                      <p:cBhvr>
                                        <p:cTn id="79" dur="500"/>
                                        <p:tgtEl>
                                          <p:spTgt spid="6">
                                            <p:txEl>
                                              <p:pRg st="25" end="25"/>
                                            </p:txEl>
                                          </p:spTgt>
                                        </p:tgtEl>
                                      </p:cBhvr>
                                    </p:animEffect>
                                  </p:childTnLst>
                                </p:cTn>
                              </p:par>
                              <p:par>
                                <p:cTn id="80" presetID="22" presetClass="entr" presetSubtype="4" fill="hold" nodeType="withEffect">
                                  <p:stCondLst>
                                    <p:cond delay="0"/>
                                  </p:stCondLst>
                                  <p:childTnLst>
                                    <p:set>
                                      <p:cBhvr>
                                        <p:cTn id="81" dur="1" fill="hold">
                                          <p:stCondLst>
                                            <p:cond delay="0"/>
                                          </p:stCondLst>
                                        </p:cTn>
                                        <p:tgtEl>
                                          <p:spTgt spid="6">
                                            <p:txEl>
                                              <p:pRg st="26" end="26"/>
                                            </p:txEl>
                                          </p:spTgt>
                                        </p:tgtEl>
                                        <p:attrNameLst>
                                          <p:attrName>style.visibility</p:attrName>
                                        </p:attrNameLst>
                                      </p:cBhvr>
                                      <p:to>
                                        <p:strVal val="visible"/>
                                      </p:to>
                                    </p:set>
                                    <p:animEffect transition="in" filter="wipe(down)">
                                      <p:cBhvr>
                                        <p:cTn id="82" dur="500"/>
                                        <p:tgtEl>
                                          <p:spTgt spid="6">
                                            <p:txEl>
                                              <p:pRg st="26" end="26"/>
                                            </p:txEl>
                                          </p:spTgt>
                                        </p:tgtEl>
                                      </p:cBhvr>
                                    </p:animEffect>
                                  </p:childTnLst>
                                </p:cTn>
                              </p:par>
                              <p:par>
                                <p:cTn id="83" presetID="22" presetClass="entr" presetSubtype="4" fill="hold" nodeType="withEffect">
                                  <p:stCondLst>
                                    <p:cond delay="0"/>
                                  </p:stCondLst>
                                  <p:childTnLst>
                                    <p:set>
                                      <p:cBhvr>
                                        <p:cTn id="84" dur="1" fill="hold">
                                          <p:stCondLst>
                                            <p:cond delay="0"/>
                                          </p:stCondLst>
                                        </p:cTn>
                                        <p:tgtEl>
                                          <p:spTgt spid="6">
                                            <p:txEl>
                                              <p:pRg st="27" end="27"/>
                                            </p:txEl>
                                          </p:spTgt>
                                        </p:tgtEl>
                                        <p:attrNameLst>
                                          <p:attrName>style.visibility</p:attrName>
                                        </p:attrNameLst>
                                      </p:cBhvr>
                                      <p:to>
                                        <p:strVal val="visible"/>
                                      </p:to>
                                    </p:set>
                                    <p:animEffect transition="in" filter="wipe(down)">
                                      <p:cBhvr>
                                        <p:cTn id="85" dur="500"/>
                                        <p:tgtEl>
                                          <p:spTgt spid="6">
                                            <p:txEl>
                                              <p:pRg st="27" end="27"/>
                                            </p:txEl>
                                          </p:spTgt>
                                        </p:tgtEl>
                                      </p:cBhvr>
                                    </p:animEffect>
                                  </p:childTnLst>
                                </p:cTn>
                              </p:par>
                              <p:par>
                                <p:cTn id="86" presetID="22" presetClass="entr" presetSubtype="4" fill="hold" nodeType="withEffect">
                                  <p:stCondLst>
                                    <p:cond delay="0"/>
                                  </p:stCondLst>
                                  <p:childTnLst>
                                    <p:set>
                                      <p:cBhvr>
                                        <p:cTn id="87" dur="1" fill="hold">
                                          <p:stCondLst>
                                            <p:cond delay="0"/>
                                          </p:stCondLst>
                                        </p:cTn>
                                        <p:tgtEl>
                                          <p:spTgt spid="6">
                                            <p:txEl>
                                              <p:pRg st="28" end="28"/>
                                            </p:txEl>
                                          </p:spTgt>
                                        </p:tgtEl>
                                        <p:attrNameLst>
                                          <p:attrName>style.visibility</p:attrName>
                                        </p:attrNameLst>
                                      </p:cBhvr>
                                      <p:to>
                                        <p:strVal val="visible"/>
                                      </p:to>
                                    </p:set>
                                    <p:animEffect transition="in" filter="wipe(down)">
                                      <p:cBhvr>
                                        <p:cTn id="88" dur="500"/>
                                        <p:tgtEl>
                                          <p:spTgt spid="6">
                                            <p:txEl>
                                              <p:pRg st="28" end="28"/>
                                            </p:txEl>
                                          </p:spTgt>
                                        </p:tgtEl>
                                      </p:cBhvr>
                                    </p:animEffect>
                                  </p:childTnLst>
                                </p:cTn>
                              </p:par>
                              <p:par>
                                <p:cTn id="89" presetID="22" presetClass="entr" presetSubtype="4" fill="hold" nodeType="withEffect">
                                  <p:stCondLst>
                                    <p:cond delay="0"/>
                                  </p:stCondLst>
                                  <p:childTnLst>
                                    <p:set>
                                      <p:cBhvr>
                                        <p:cTn id="90" dur="1" fill="hold">
                                          <p:stCondLst>
                                            <p:cond delay="0"/>
                                          </p:stCondLst>
                                        </p:cTn>
                                        <p:tgtEl>
                                          <p:spTgt spid="6">
                                            <p:txEl>
                                              <p:pRg st="29" end="29"/>
                                            </p:txEl>
                                          </p:spTgt>
                                        </p:tgtEl>
                                        <p:attrNameLst>
                                          <p:attrName>style.visibility</p:attrName>
                                        </p:attrNameLst>
                                      </p:cBhvr>
                                      <p:to>
                                        <p:strVal val="visible"/>
                                      </p:to>
                                    </p:set>
                                    <p:animEffect transition="in" filter="wipe(down)">
                                      <p:cBhvr>
                                        <p:cTn id="91" dur="500"/>
                                        <p:tgtEl>
                                          <p:spTgt spid="6">
                                            <p:txEl>
                                              <p:pRg st="29" end="29"/>
                                            </p:txEl>
                                          </p:spTgt>
                                        </p:tgtEl>
                                      </p:cBhvr>
                                    </p:animEffect>
                                  </p:childTnLst>
                                </p:cTn>
                              </p:par>
                              <p:par>
                                <p:cTn id="92" presetID="22" presetClass="entr" presetSubtype="4" fill="hold" nodeType="withEffect">
                                  <p:stCondLst>
                                    <p:cond delay="0"/>
                                  </p:stCondLst>
                                  <p:childTnLst>
                                    <p:set>
                                      <p:cBhvr>
                                        <p:cTn id="93" dur="1" fill="hold">
                                          <p:stCondLst>
                                            <p:cond delay="0"/>
                                          </p:stCondLst>
                                        </p:cTn>
                                        <p:tgtEl>
                                          <p:spTgt spid="6">
                                            <p:txEl>
                                              <p:pRg st="30" end="30"/>
                                            </p:txEl>
                                          </p:spTgt>
                                        </p:tgtEl>
                                        <p:attrNameLst>
                                          <p:attrName>style.visibility</p:attrName>
                                        </p:attrNameLst>
                                      </p:cBhvr>
                                      <p:to>
                                        <p:strVal val="visible"/>
                                      </p:to>
                                    </p:set>
                                    <p:animEffect transition="in" filter="wipe(down)">
                                      <p:cBhvr>
                                        <p:cTn id="94" dur="500"/>
                                        <p:tgtEl>
                                          <p:spTgt spid="6">
                                            <p:txEl>
                                              <p:pRg st="30" end="30"/>
                                            </p:txEl>
                                          </p:spTgt>
                                        </p:tgtEl>
                                      </p:cBhvr>
                                    </p:animEffect>
                                  </p:childTnLst>
                                </p:cTn>
                              </p:par>
                              <p:par>
                                <p:cTn id="95" presetID="22" presetClass="entr" presetSubtype="4" fill="hold" nodeType="withEffect">
                                  <p:stCondLst>
                                    <p:cond delay="0"/>
                                  </p:stCondLst>
                                  <p:childTnLst>
                                    <p:set>
                                      <p:cBhvr>
                                        <p:cTn id="96" dur="1" fill="hold">
                                          <p:stCondLst>
                                            <p:cond delay="0"/>
                                          </p:stCondLst>
                                        </p:cTn>
                                        <p:tgtEl>
                                          <p:spTgt spid="6">
                                            <p:txEl>
                                              <p:pRg st="31" end="31"/>
                                            </p:txEl>
                                          </p:spTgt>
                                        </p:tgtEl>
                                        <p:attrNameLst>
                                          <p:attrName>style.visibility</p:attrName>
                                        </p:attrNameLst>
                                      </p:cBhvr>
                                      <p:to>
                                        <p:strVal val="visible"/>
                                      </p:to>
                                    </p:set>
                                    <p:animEffect transition="in" filter="wipe(down)">
                                      <p:cBhvr>
                                        <p:cTn id="97" dur="500"/>
                                        <p:tgtEl>
                                          <p:spTgt spid="6">
                                            <p:txEl>
                                              <p:pRg st="31" end="31"/>
                                            </p:txEl>
                                          </p:spTgt>
                                        </p:tgtEl>
                                      </p:cBhvr>
                                    </p:animEffect>
                                  </p:childTnLst>
                                </p:cTn>
                              </p:par>
                              <p:par>
                                <p:cTn id="98" presetID="22" presetClass="entr" presetSubtype="4" fill="hold" nodeType="withEffect">
                                  <p:stCondLst>
                                    <p:cond delay="0"/>
                                  </p:stCondLst>
                                  <p:childTnLst>
                                    <p:set>
                                      <p:cBhvr>
                                        <p:cTn id="99" dur="1" fill="hold">
                                          <p:stCondLst>
                                            <p:cond delay="0"/>
                                          </p:stCondLst>
                                        </p:cTn>
                                        <p:tgtEl>
                                          <p:spTgt spid="6">
                                            <p:txEl>
                                              <p:pRg st="32" end="32"/>
                                            </p:txEl>
                                          </p:spTgt>
                                        </p:tgtEl>
                                        <p:attrNameLst>
                                          <p:attrName>style.visibility</p:attrName>
                                        </p:attrNameLst>
                                      </p:cBhvr>
                                      <p:to>
                                        <p:strVal val="visible"/>
                                      </p:to>
                                    </p:set>
                                    <p:animEffect transition="in" filter="wipe(down)">
                                      <p:cBhvr>
                                        <p:cTn id="100" dur="500"/>
                                        <p:tgtEl>
                                          <p:spTgt spid="6">
                                            <p:txEl>
                                              <p:pRg st="32" end="32"/>
                                            </p:txEl>
                                          </p:spTgt>
                                        </p:tgtEl>
                                      </p:cBhvr>
                                    </p:animEffect>
                                  </p:childTnLst>
                                </p:cTn>
                              </p:par>
                              <p:par>
                                <p:cTn id="101" presetID="22" presetClass="entr" presetSubtype="4" fill="hold" nodeType="withEffect">
                                  <p:stCondLst>
                                    <p:cond delay="0"/>
                                  </p:stCondLst>
                                  <p:childTnLst>
                                    <p:set>
                                      <p:cBhvr>
                                        <p:cTn id="102" dur="1" fill="hold">
                                          <p:stCondLst>
                                            <p:cond delay="0"/>
                                          </p:stCondLst>
                                        </p:cTn>
                                        <p:tgtEl>
                                          <p:spTgt spid="6">
                                            <p:txEl>
                                              <p:pRg st="33" end="33"/>
                                            </p:txEl>
                                          </p:spTgt>
                                        </p:tgtEl>
                                        <p:attrNameLst>
                                          <p:attrName>style.visibility</p:attrName>
                                        </p:attrNameLst>
                                      </p:cBhvr>
                                      <p:to>
                                        <p:strVal val="visible"/>
                                      </p:to>
                                    </p:set>
                                    <p:animEffect transition="in" filter="wipe(down)">
                                      <p:cBhvr>
                                        <p:cTn id="103" dur="500"/>
                                        <p:tgtEl>
                                          <p:spTgt spid="6">
                                            <p:txEl>
                                              <p:pRg st="33" end="33"/>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9"/>
                                        </p:tgtEl>
                                        <p:attrNameLst>
                                          <p:attrName>style.visibility</p:attrName>
                                        </p:attrNameLst>
                                      </p:cBhvr>
                                      <p:to>
                                        <p:strVal val="visible"/>
                                      </p:to>
                                    </p:set>
                                    <p:anim calcmode="lin" valueType="num">
                                      <p:cBhvr>
                                        <p:cTn id="108" dur="500" fill="hold"/>
                                        <p:tgtEl>
                                          <p:spTgt spid="9"/>
                                        </p:tgtEl>
                                        <p:attrNameLst>
                                          <p:attrName>ppt_w</p:attrName>
                                        </p:attrNameLst>
                                      </p:cBhvr>
                                      <p:tavLst>
                                        <p:tav tm="0">
                                          <p:val>
                                            <p:fltVal val="0"/>
                                          </p:val>
                                        </p:tav>
                                        <p:tav tm="100000">
                                          <p:val>
                                            <p:strVal val="#ppt_w"/>
                                          </p:val>
                                        </p:tav>
                                      </p:tavLst>
                                    </p:anim>
                                    <p:anim calcmode="lin" valueType="num">
                                      <p:cBhvr>
                                        <p:cTn id="109" dur="500" fill="hold"/>
                                        <p:tgtEl>
                                          <p:spTgt spid="9"/>
                                        </p:tgtEl>
                                        <p:attrNameLst>
                                          <p:attrName>ppt_h</p:attrName>
                                        </p:attrNameLst>
                                      </p:cBhvr>
                                      <p:tavLst>
                                        <p:tav tm="0">
                                          <p:val>
                                            <p:fltVal val="0"/>
                                          </p:val>
                                        </p:tav>
                                        <p:tav tm="100000">
                                          <p:val>
                                            <p:strVal val="#ppt_h"/>
                                          </p:val>
                                        </p:tav>
                                      </p:tavLst>
                                    </p:anim>
                                    <p:animEffect transition="in" filter="fade">
                                      <p:cBhvr>
                                        <p:cTn id="1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8606" t="21087" r="58645" b="18029"/>
          <a:stretch/>
        </p:blipFill>
        <p:spPr bwMode="auto">
          <a:xfrm>
            <a:off x="1627505" y="1447799"/>
            <a:ext cx="5888990" cy="5181601"/>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title"/>
          </p:nvPr>
        </p:nvSpPr>
        <p:spPr>
          <a:xfrm>
            <a:off x="457200" y="274638"/>
            <a:ext cx="8229600" cy="1173161"/>
          </a:xfrm>
        </p:spPr>
        <p:txBody>
          <a:bodyPr>
            <a:normAutofit/>
          </a:bodyPr>
          <a:lstStyle/>
          <a:p>
            <a:r>
              <a:rPr lang="en-US" sz="2000" b="1" dirty="0" smtClean="0"/>
              <a:t>What does this image suggest to you about thinking, teaching, and learning  Social Studies in our secondary Social Studies classrooms? </a:t>
            </a:r>
            <a:endParaRPr lang="en-US" sz="2000" b="1" dirty="0"/>
          </a:p>
        </p:txBody>
      </p:sp>
    </p:spTree>
    <p:extLst>
      <p:ext uri="{BB962C8B-B14F-4D97-AF65-F5344CB8AC3E}">
        <p14:creationId xmlns:p14="http://schemas.microsoft.com/office/powerpoint/2010/main" val="3001103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a:t>
            </a:r>
            <a:endParaRPr lang="en-US" dirty="0"/>
          </a:p>
        </p:txBody>
      </p:sp>
      <p:sp>
        <p:nvSpPr>
          <p:cNvPr id="6" name="Content Placeholder 5"/>
          <p:cNvSpPr>
            <a:spLocks noGrp="1"/>
          </p:cNvSpPr>
          <p:nvPr>
            <p:ph sz="half" idx="2"/>
          </p:nvPr>
        </p:nvSpPr>
        <p:spPr/>
        <p:txBody>
          <a:bodyPr/>
          <a:lstStyle/>
          <a:p>
            <a:r>
              <a:rPr lang="en-US" dirty="0" smtClean="0"/>
              <a:t>Curriculum you develop based on the Missouri Learning Standard Expectations for Social Studies.</a:t>
            </a:r>
          </a:p>
          <a:p>
            <a:pPr marL="0" indent="0">
              <a:buNone/>
            </a:pPr>
            <a:endParaRPr lang="en-US" dirty="0" smtClean="0"/>
          </a:p>
          <a:p>
            <a:pPr>
              <a:buFont typeface="Wingdings" panose="05000000000000000000" pitchFamily="2" charset="2"/>
              <a:buChar char="§"/>
            </a:pPr>
            <a:r>
              <a:rPr lang="en-US" dirty="0" smtClean="0"/>
              <a:t>Teacher View of Expectations</a:t>
            </a:r>
            <a:endParaRPr lang="en-US" dirty="0"/>
          </a:p>
        </p:txBody>
      </p:sp>
      <p:pic>
        <p:nvPicPr>
          <p:cNvPr id="7" name="Content Placeholder 6"/>
          <p:cNvPicPr>
            <a:picLocks noGrp="1"/>
          </p:cNvPicPr>
          <p:nvPr>
            <p:ph sz="half" idx="1"/>
          </p:nvPr>
        </p:nvPicPr>
        <p:blipFill rotWithShape="1">
          <a:blip r:embed="rId2"/>
          <a:srcRect l="8606" t="21087" r="58645" b="18029"/>
          <a:stretch/>
        </p:blipFill>
        <p:spPr bwMode="auto">
          <a:xfrm>
            <a:off x="457200" y="1752600"/>
            <a:ext cx="4038600" cy="4343400"/>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V="1">
            <a:off x="914400" y="5334000"/>
            <a:ext cx="1600200" cy="6858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683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1942</TotalTime>
  <Words>3304</Words>
  <Application>Microsoft Office PowerPoint</Application>
  <PresentationFormat>On-screen Show (4:3)</PresentationFormat>
  <Paragraphs>330</Paragraphs>
  <Slides>39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Narrow</vt:lpstr>
      <vt:lpstr>Calibri</vt:lpstr>
      <vt:lpstr>Verdana</vt:lpstr>
      <vt:lpstr>Wingdings</vt:lpstr>
      <vt:lpstr>Office Theme</vt:lpstr>
      <vt:lpstr>  Implementation and Integration: MLS Secondary Social Studies Expectations 2017 June 2017   </vt:lpstr>
      <vt:lpstr>Agenda June 2017</vt:lpstr>
      <vt:lpstr>Ice Breaker</vt:lpstr>
      <vt:lpstr> DESE Updates for Social Studies https://dese.mo.gov/college-career-readiness/curriculum/social-studies </vt:lpstr>
      <vt:lpstr>K-12 Social Studies ELA, Math Science too !</vt:lpstr>
      <vt:lpstr>PowerPoint Presentation</vt:lpstr>
      <vt:lpstr>PowerPoint Presentation</vt:lpstr>
      <vt:lpstr>What does this image suggest to you about thinking, teaching, and learning  Social Studies in our secondary Social Studies classrooms? </vt:lpstr>
      <vt:lpstr>Content</vt:lpstr>
      <vt:lpstr>Student Learning  Behaviors</vt:lpstr>
      <vt:lpstr>Elementary and beginning Middle School Social Science Thinking Skills</vt:lpstr>
      <vt:lpstr>High School Social Science Thinking Skills</vt:lpstr>
      <vt:lpstr>PowerPoint Presentation</vt:lpstr>
      <vt:lpstr>Habits of Mind</vt:lpstr>
      <vt:lpstr>Habits of Mind in Writing</vt:lpstr>
      <vt:lpstr>PowerPoint Presentation</vt:lpstr>
      <vt:lpstr>Ideas, Resources and Ruminations</vt:lpstr>
      <vt:lpstr>Thinking through Metaphor</vt:lpstr>
      <vt:lpstr>Consider this idea as you plan your interdisciplinary instruction…. </vt:lpstr>
      <vt:lpstr>World War I : Dreams and Nightmares </vt:lpstr>
      <vt:lpstr>Congruent Social Studies/ELA Standards</vt:lpstr>
      <vt:lpstr>WWI: Dreams and Nightmares</vt:lpstr>
      <vt:lpstr>1914</vt:lpstr>
      <vt:lpstr>Directions: You will need to keep a few notes of your discussion to be able to share with the large group.  Use the margins of your paper to record your thoughts</vt:lpstr>
      <vt:lpstr>1914</vt:lpstr>
      <vt:lpstr>1915</vt:lpstr>
      <vt:lpstr>1916</vt:lpstr>
      <vt:lpstr>1917</vt:lpstr>
      <vt:lpstr>1918</vt:lpstr>
      <vt:lpstr>Now</vt:lpstr>
      <vt:lpstr>1919</vt:lpstr>
      <vt:lpstr>Lunch</vt:lpstr>
      <vt:lpstr>Please, when you return from lunch,</vt:lpstr>
      <vt:lpstr>Ponder:</vt:lpstr>
      <vt:lpstr>PowerPoint Presentation</vt:lpstr>
      <vt:lpstr>This afternoon:</vt:lpstr>
      <vt:lpstr>Now:</vt:lpstr>
      <vt:lpstr>Consider: </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gruped</dc:creator>
  <cp:lastModifiedBy>Linkon, Drew</cp:lastModifiedBy>
  <cp:revision>88</cp:revision>
  <cp:lastPrinted>2017-06-12T21:30:45Z</cp:lastPrinted>
  <dcterms:created xsi:type="dcterms:W3CDTF">2017-05-17T19:20:27Z</dcterms:created>
  <dcterms:modified xsi:type="dcterms:W3CDTF">2021-04-01T14:39:57Z</dcterms:modified>
</cp:coreProperties>
</file>