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handoutMasterIdLst>
    <p:handoutMasterId r:id="rId17"/>
  </p:handoutMasterIdLst>
  <p:sldIdLst>
    <p:sldId id="312" r:id="rId2"/>
    <p:sldId id="314" r:id="rId3"/>
    <p:sldId id="295" r:id="rId4"/>
    <p:sldId id="291" r:id="rId5"/>
    <p:sldId id="271" r:id="rId6"/>
    <p:sldId id="273" r:id="rId7"/>
    <p:sldId id="272" r:id="rId8"/>
    <p:sldId id="337" r:id="rId9"/>
    <p:sldId id="338" r:id="rId10"/>
    <p:sldId id="318" r:id="rId11"/>
    <p:sldId id="321" r:id="rId12"/>
    <p:sldId id="331" r:id="rId13"/>
    <p:sldId id="339" r:id="rId14"/>
    <p:sldId id="342"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9900"/>
    <a:srgbClr val="00CCFF"/>
    <a:srgbClr val="FFDE75"/>
    <a:srgbClr val="A47D00"/>
    <a:srgbClr val="A8FEB0"/>
    <a:srgbClr val="FEA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58" autoAdjust="0"/>
  </p:normalViewPr>
  <p:slideViewPr>
    <p:cSldViewPr>
      <p:cViewPr varScale="1">
        <p:scale>
          <a:sx n="109" d="100"/>
          <a:sy n="109" d="100"/>
        </p:scale>
        <p:origin x="167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71443B2-6F41-449E-A015-7EF89188E499}" type="datetimeFigureOut">
              <a:rPr lang="en-US" smtClean="0"/>
              <a:t>4/1/2021</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4B3BE43-DCF1-4279-A4A4-CCB0845510C3}" type="slidenum">
              <a:rPr lang="en-US" smtClean="0"/>
              <a:t>‹#›</a:t>
            </a:fld>
            <a:endParaRPr lang="en-US" dirty="0"/>
          </a:p>
        </p:txBody>
      </p:sp>
    </p:spTree>
    <p:extLst>
      <p:ext uri="{BB962C8B-B14F-4D97-AF65-F5344CB8AC3E}">
        <p14:creationId xmlns:p14="http://schemas.microsoft.com/office/powerpoint/2010/main" val="1577255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8D5C642-DA3B-485D-9426-C1B54361D9FB}" type="datetimeFigureOut">
              <a:rPr lang="en-US" smtClean="0"/>
              <a:t>4/1/2021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D6B10396-F610-4C4F-A4F0-ADAC1F1637CC}" type="slidenum">
              <a:rPr lang="en-US" smtClean="0"/>
              <a:t>‹#›</a:t>
            </a:fld>
            <a:endParaRPr lang="en-US" dirty="0"/>
          </a:p>
        </p:txBody>
      </p:sp>
    </p:spTree>
    <p:extLst>
      <p:ext uri="{BB962C8B-B14F-4D97-AF65-F5344CB8AC3E}">
        <p14:creationId xmlns:p14="http://schemas.microsoft.com/office/powerpoint/2010/main" val="220893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B10396-F610-4C4F-A4F0-ADAC1F1637CC}" type="slidenum">
              <a:rPr lang="en-US" smtClean="0"/>
              <a:t>11</a:t>
            </a:fld>
            <a:endParaRPr lang="en-US" dirty="0"/>
          </a:p>
        </p:txBody>
      </p:sp>
    </p:spTree>
    <p:extLst>
      <p:ext uri="{BB962C8B-B14F-4D97-AF65-F5344CB8AC3E}">
        <p14:creationId xmlns:p14="http://schemas.microsoft.com/office/powerpoint/2010/main" val="493346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21A6198-0B9B-49E7-A984-5957D068E93C}" type="datetimeFigureOut">
              <a:rPr lang="en-US" smtClean="0"/>
              <a:pPr/>
              <a:t>4/1/2021</a:t>
            </a:fld>
            <a:endParaRPr lang="en-US" dirty="0"/>
          </a:p>
        </p:txBody>
      </p:sp>
      <p:sp>
        <p:nvSpPr>
          <p:cNvPr id="16" name="Slide Number Placeholder 15"/>
          <p:cNvSpPr>
            <a:spLocks noGrp="1"/>
          </p:cNvSpPr>
          <p:nvPr>
            <p:ph type="sldNum" sz="quarter" idx="11"/>
          </p:nvPr>
        </p:nvSpPr>
        <p:spPr/>
        <p:txBody>
          <a:bodyPr/>
          <a:lstStyle/>
          <a:p>
            <a:fld id="{3A872F26-F723-40BA-A8F6-F22BAD15B77C}"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A6198-0B9B-49E7-A984-5957D068E93C}" type="datetimeFigureOut">
              <a:rPr lang="en-US" smtClean="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872F26-F723-40BA-A8F6-F22BAD15B77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1A6198-0B9B-49E7-A984-5957D068E93C}" type="datetimeFigureOut">
              <a:rPr lang="en-US" smtClean="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872F26-F723-40BA-A8F6-F22BAD15B77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221A6198-0B9B-49E7-A984-5957D068E93C}" type="datetimeFigureOut">
              <a:rPr lang="en-US" smtClean="0"/>
              <a:pPr/>
              <a:t>4/1/2021</a:t>
            </a:fld>
            <a:endParaRPr lang="en-US" dirty="0"/>
          </a:p>
        </p:txBody>
      </p:sp>
      <p:sp>
        <p:nvSpPr>
          <p:cNvPr id="15" name="Slide Number Placeholder 14"/>
          <p:cNvSpPr>
            <a:spLocks noGrp="1"/>
          </p:cNvSpPr>
          <p:nvPr>
            <p:ph type="sldNum" sz="quarter" idx="11"/>
          </p:nvPr>
        </p:nvSpPr>
        <p:spPr/>
        <p:txBody>
          <a:bodyPr/>
          <a:lstStyle/>
          <a:p>
            <a:fld id="{3A872F26-F723-40BA-A8F6-F22BAD15B77C}"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221A6198-0B9B-49E7-A984-5957D068E93C}" type="datetimeFigureOut">
              <a:rPr lang="en-US" smtClean="0"/>
              <a:pPr/>
              <a:t>4/1/2021</a:t>
            </a:fld>
            <a:endParaRPr lang="en-US" dirty="0"/>
          </a:p>
        </p:txBody>
      </p:sp>
      <p:sp>
        <p:nvSpPr>
          <p:cNvPr id="13" name="Slide Number Placeholder 12"/>
          <p:cNvSpPr>
            <a:spLocks noGrp="1"/>
          </p:cNvSpPr>
          <p:nvPr>
            <p:ph type="sldNum" sz="quarter" idx="11"/>
          </p:nvPr>
        </p:nvSpPr>
        <p:spPr/>
        <p:txBody>
          <a:bodyPr/>
          <a:lstStyle/>
          <a:p>
            <a:fld id="{3A872F26-F723-40BA-A8F6-F22BAD15B77C}"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21A6198-0B9B-49E7-A984-5957D068E93C}" type="datetimeFigureOut">
              <a:rPr lang="en-US" smtClean="0"/>
              <a:pPr/>
              <a:t>4/1/2021</a:t>
            </a:fld>
            <a:endParaRPr lang="en-US" dirty="0"/>
          </a:p>
        </p:txBody>
      </p:sp>
      <p:sp>
        <p:nvSpPr>
          <p:cNvPr id="9" name="Slide Number Placeholder 8"/>
          <p:cNvSpPr>
            <a:spLocks noGrp="1"/>
          </p:cNvSpPr>
          <p:nvPr>
            <p:ph type="sldNum" sz="quarter" idx="11"/>
          </p:nvPr>
        </p:nvSpPr>
        <p:spPr/>
        <p:txBody>
          <a:bodyPr/>
          <a:lstStyle/>
          <a:p>
            <a:fld id="{3A872F26-F723-40BA-A8F6-F22BAD15B77C}"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21A6198-0B9B-49E7-A984-5957D068E93C}" type="datetimeFigureOut">
              <a:rPr lang="en-US" smtClean="0"/>
              <a:pPr/>
              <a:t>4/1/2021</a:t>
            </a:fld>
            <a:endParaRPr lang="en-US" dirty="0"/>
          </a:p>
        </p:txBody>
      </p:sp>
      <p:sp>
        <p:nvSpPr>
          <p:cNvPr id="15" name="Slide Number Placeholder 14"/>
          <p:cNvSpPr>
            <a:spLocks noGrp="1"/>
          </p:cNvSpPr>
          <p:nvPr>
            <p:ph type="sldNum" sz="quarter" idx="11"/>
          </p:nvPr>
        </p:nvSpPr>
        <p:spPr/>
        <p:txBody>
          <a:bodyPr/>
          <a:lstStyle/>
          <a:p>
            <a:fld id="{3A872F26-F723-40BA-A8F6-F22BAD15B77C}"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221A6198-0B9B-49E7-A984-5957D068E93C}" type="datetimeFigureOut">
              <a:rPr lang="en-US" smtClean="0"/>
              <a:pPr/>
              <a:t>4/1/2021</a:t>
            </a:fld>
            <a:endParaRPr lang="en-US" dirty="0"/>
          </a:p>
        </p:txBody>
      </p:sp>
      <p:sp>
        <p:nvSpPr>
          <p:cNvPr id="8" name="Slide Number Placeholder 7"/>
          <p:cNvSpPr>
            <a:spLocks noGrp="1"/>
          </p:cNvSpPr>
          <p:nvPr>
            <p:ph type="sldNum" sz="quarter" idx="11"/>
          </p:nvPr>
        </p:nvSpPr>
        <p:spPr/>
        <p:txBody>
          <a:bodyPr/>
          <a:lstStyle/>
          <a:p>
            <a:fld id="{3A872F26-F723-40BA-A8F6-F22BAD15B77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1A6198-0B9B-49E7-A984-5957D068E93C}" type="datetimeFigureOut">
              <a:rPr lang="en-US" smtClean="0"/>
              <a:pPr/>
              <a:t>4/1/2021</a:t>
            </a:fld>
            <a:endParaRPr lang="en-US" dirty="0"/>
          </a:p>
        </p:txBody>
      </p:sp>
      <p:sp>
        <p:nvSpPr>
          <p:cNvPr id="6" name="Slide Number Placeholder 5"/>
          <p:cNvSpPr>
            <a:spLocks noGrp="1"/>
          </p:cNvSpPr>
          <p:nvPr>
            <p:ph type="sldNum" sz="quarter" idx="11"/>
          </p:nvPr>
        </p:nvSpPr>
        <p:spPr/>
        <p:txBody>
          <a:bodyPr/>
          <a:lstStyle/>
          <a:p>
            <a:fld id="{3A872F26-F723-40BA-A8F6-F22BAD15B77C}"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221A6198-0B9B-49E7-A984-5957D068E93C}" type="datetimeFigureOut">
              <a:rPr lang="en-US" smtClean="0"/>
              <a:pPr/>
              <a:t>4/1/2021</a:t>
            </a:fld>
            <a:endParaRPr lang="en-US" dirty="0"/>
          </a:p>
        </p:txBody>
      </p:sp>
      <p:sp>
        <p:nvSpPr>
          <p:cNvPr id="16" name="Slide Number Placeholder 15"/>
          <p:cNvSpPr>
            <a:spLocks noGrp="1"/>
          </p:cNvSpPr>
          <p:nvPr>
            <p:ph type="sldNum" sz="quarter" idx="11"/>
          </p:nvPr>
        </p:nvSpPr>
        <p:spPr/>
        <p:txBody>
          <a:bodyPr/>
          <a:lstStyle/>
          <a:p>
            <a:fld id="{3A872F26-F723-40BA-A8F6-F22BAD15B77C}"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21A6198-0B9B-49E7-A984-5957D068E93C}" type="datetimeFigureOut">
              <a:rPr lang="en-US" smtClean="0"/>
              <a:pPr/>
              <a:t>4/1/2021</a:t>
            </a:fld>
            <a:endParaRPr lang="en-US" dirty="0"/>
          </a:p>
        </p:txBody>
      </p:sp>
      <p:sp>
        <p:nvSpPr>
          <p:cNvPr id="14" name="Slide Number Placeholder 13"/>
          <p:cNvSpPr>
            <a:spLocks noGrp="1"/>
          </p:cNvSpPr>
          <p:nvPr>
            <p:ph type="sldNum" sz="quarter" idx="11"/>
          </p:nvPr>
        </p:nvSpPr>
        <p:spPr/>
        <p:txBody>
          <a:bodyPr/>
          <a:lstStyle/>
          <a:p>
            <a:fld id="{3A872F26-F723-40BA-A8F6-F22BAD15B77C}"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21A6198-0B9B-49E7-A984-5957D068E93C}" type="datetimeFigureOut">
              <a:rPr lang="en-US" smtClean="0"/>
              <a:pPr/>
              <a:t>4/1/2021</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3A872F26-F723-40BA-A8F6-F22BAD15B77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Dixie.Grupe@dese.mo.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612648" y="1752601"/>
            <a:ext cx="2971800" cy="3962400"/>
          </a:xfrm>
        </p:spPr>
        <p:txBody>
          <a:bodyPr>
            <a:normAutofit fontScale="77500" lnSpcReduction="20000"/>
          </a:bodyPr>
          <a:lstStyle/>
          <a:p>
            <a:pPr algn="ctr"/>
            <a:endParaRPr lang="en-US" sz="3600" dirty="0" smtClean="0"/>
          </a:p>
          <a:p>
            <a:pPr algn="ctr"/>
            <a:r>
              <a:rPr lang="en-US" sz="4700" dirty="0" smtClean="0"/>
              <a:t>Exploring Instructional Practices in Social Studies</a:t>
            </a:r>
          </a:p>
          <a:p>
            <a:pPr algn="ctr"/>
            <a:r>
              <a:rPr lang="en-US" sz="3600" dirty="0" smtClean="0"/>
              <a:t> </a:t>
            </a:r>
            <a:endParaRPr lang="en-US" sz="3600" b="1" dirty="0" smtClean="0"/>
          </a:p>
          <a:p>
            <a:pPr algn="ctr"/>
            <a:r>
              <a:rPr lang="en-US" sz="2800" b="1" dirty="0"/>
              <a:t/>
            </a:r>
            <a:br>
              <a:rPr lang="en-US" sz="2800" b="1" dirty="0"/>
            </a:br>
            <a:r>
              <a:rPr lang="en-US" sz="2800" b="1" dirty="0" smtClean="0"/>
              <a:t>July 26, </a:t>
            </a:r>
            <a:r>
              <a:rPr lang="en-US" sz="2800" b="1" dirty="0"/>
              <a:t>2016</a:t>
            </a:r>
          </a:p>
        </p:txBody>
      </p:sp>
      <p:sp>
        <p:nvSpPr>
          <p:cNvPr id="2" name="Title 1"/>
          <p:cNvSpPr>
            <a:spLocks noGrp="1"/>
          </p:cNvSpPr>
          <p:nvPr>
            <p:ph type="title"/>
          </p:nvPr>
        </p:nvSpPr>
        <p:spPr>
          <a:xfrm>
            <a:off x="612648" y="152400"/>
            <a:ext cx="2971800" cy="1905000"/>
          </a:xfrm>
        </p:spPr>
        <p:txBody>
          <a:bodyPr/>
          <a:lstStyle/>
          <a:p>
            <a:pPr algn="ctr"/>
            <a:r>
              <a:rPr lang="en-US" sz="2000" dirty="0" smtClean="0">
                <a:solidFill>
                  <a:srgbClr val="FFC000"/>
                </a:solidFill>
              </a:rPr>
              <a:t>DESE </a:t>
            </a:r>
            <a:br>
              <a:rPr lang="en-US" sz="2000" dirty="0" smtClean="0">
                <a:solidFill>
                  <a:srgbClr val="FFC000"/>
                </a:solidFill>
              </a:rPr>
            </a:br>
            <a:r>
              <a:rPr lang="en-US" sz="2000" dirty="0" smtClean="0">
                <a:solidFill>
                  <a:srgbClr val="FFC000"/>
                </a:solidFill>
              </a:rPr>
              <a:t>Social Studies</a:t>
            </a:r>
            <a:r>
              <a:rPr lang="en-US" sz="2000" dirty="0" smtClean="0"/>
              <a:t> </a:t>
            </a:r>
            <a:r>
              <a:rPr lang="en-US" sz="2000" dirty="0"/>
              <a:t>Professional Development Series </a:t>
            </a:r>
            <a:br>
              <a:rPr lang="en-US" sz="2000" dirty="0"/>
            </a:br>
            <a:endParaRPr lang="en-US" sz="2000" dirty="0"/>
          </a:p>
        </p:txBody>
      </p:sp>
      <p:sp>
        <p:nvSpPr>
          <p:cNvPr id="7" name="TextBox 6"/>
          <p:cNvSpPr txBox="1"/>
          <p:nvPr/>
        </p:nvSpPr>
        <p:spPr>
          <a:xfrm>
            <a:off x="7162800" y="4191000"/>
            <a:ext cx="1447800" cy="838200"/>
          </a:xfrm>
          <a:prstGeom prst="rect">
            <a:avLst/>
          </a:prstGeom>
          <a:blipFill>
            <a:blip r:embed="rId2">
              <a:duotone>
                <a:schemeClr val="accent4">
                  <a:shade val="45000"/>
                  <a:satMod val="135000"/>
                </a:schemeClr>
                <a:prstClr val="white"/>
              </a:duotone>
            </a:blip>
            <a:tile tx="0" ty="0" sx="100000" sy="100000" flip="none" algn="tl"/>
          </a:blipFill>
        </p:spPr>
        <p:txBody>
          <a:bodyPr wrap="square" rtlCol="0">
            <a:spAutoFit/>
          </a:bodyPr>
          <a:lstStyle/>
          <a:p>
            <a:endParaRPr lang="en-US" dirty="0"/>
          </a:p>
        </p:txBody>
      </p:sp>
      <p:pic>
        <p:nvPicPr>
          <p:cNvPr id="9" name="Picture 8" descr="http://www.whrsd.org/uploaded/faculty/stevenbotelho/far_side_history.jpg"/>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33800" y="152400"/>
            <a:ext cx="5181600" cy="6553200"/>
          </a:xfrm>
          <a:prstGeom prst="rect">
            <a:avLst/>
          </a:prstGeom>
          <a:noFill/>
          <a:ln>
            <a:solidFill>
              <a:srgbClr val="FF0000"/>
            </a:solidFill>
          </a:ln>
        </p:spPr>
      </p:pic>
    </p:spTree>
    <p:extLst>
      <p:ext uri="{BB962C8B-B14F-4D97-AF65-F5344CB8AC3E}">
        <p14:creationId xmlns:p14="http://schemas.microsoft.com/office/powerpoint/2010/main" val="3904091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001000" cy="2895600"/>
          </a:xfrm>
        </p:spPr>
        <p:txBody>
          <a:bodyPr>
            <a:normAutofit/>
          </a:bodyPr>
          <a:lstStyle/>
          <a:p>
            <a:pPr marL="18288" indent="0">
              <a:buNone/>
            </a:pPr>
            <a:r>
              <a:rPr lang="en-US" sz="3200" dirty="0" smtClean="0">
                <a:solidFill>
                  <a:srgbClr val="FFC000"/>
                </a:solidFill>
              </a:rPr>
              <a:t>Talk with someone you did not know until today, about how you might use Giraffe and Elephant or Aaronson model in your classroom or work.</a:t>
            </a:r>
            <a:endParaRPr lang="en-US" sz="3200" dirty="0">
              <a:solidFill>
                <a:srgbClr val="FFC000"/>
              </a:solidFill>
            </a:endParaRPr>
          </a:p>
        </p:txBody>
      </p:sp>
      <p:sp>
        <p:nvSpPr>
          <p:cNvPr id="2" name="Title 1"/>
          <p:cNvSpPr>
            <a:spLocks noGrp="1"/>
          </p:cNvSpPr>
          <p:nvPr>
            <p:ph type="title"/>
          </p:nvPr>
        </p:nvSpPr>
        <p:spPr>
          <a:xfrm>
            <a:off x="152400" y="457200"/>
            <a:ext cx="8168640" cy="914400"/>
          </a:xfrm>
        </p:spPr>
        <p:txBody>
          <a:bodyPr/>
          <a:lstStyle/>
          <a:p>
            <a:r>
              <a:rPr lang="en-US" dirty="0" smtClean="0"/>
              <a:t>Working Lunch:</a:t>
            </a:r>
            <a:endParaRPr lang="en-US" dirty="0"/>
          </a:p>
        </p:txBody>
      </p:sp>
    </p:spTree>
    <p:extLst>
      <p:ext uri="{BB962C8B-B14F-4D97-AF65-F5344CB8AC3E}">
        <p14:creationId xmlns:p14="http://schemas.microsoft.com/office/powerpoint/2010/main" val="2455029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s3.amazonaws.com/lowres.cartoonstock.com/animals-creative-paint-painter-painting-kid-jfa1731_low.jpg"/>
          <p:cNvPicPr>
            <a:picLocks noGrp="1"/>
          </p:cNvPicPr>
          <p:nvPr>
            <p:ph idx="1"/>
          </p:nvPr>
        </p:nvPicPr>
        <p:blipFill rotWithShape="1">
          <a:blip r:embed="rId3">
            <a:extLst>
              <a:ext uri="{28A0092B-C50C-407E-A947-70E740481C1C}">
                <a14:useLocalDpi xmlns:a14="http://schemas.microsoft.com/office/drawing/2010/main" val="0"/>
              </a:ext>
            </a:extLst>
          </a:blip>
          <a:srcRect r="1231" b="28822"/>
          <a:stretch/>
        </p:blipFill>
        <p:spPr bwMode="auto">
          <a:xfrm>
            <a:off x="2133600" y="1905000"/>
            <a:ext cx="4365171" cy="4267200"/>
          </a:xfrm>
          <a:prstGeom prst="rect">
            <a:avLst/>
          </a:prstGeom>
          <a:noFill/>
          <a:ln>
            <a:noFill/>
          </a:ln>
        </p:spPr>
      </p:pic>
      <p:sp>
        <p:nvSpPr>
          <p:cNvPr id="2" name="Title 1"/>
          <p:cNvSpPr>
            <a:spLocks noGrp="1"/>
          </p:cNvSpPr>
          <p:nvPr>
            <p:ph type="title"/>
          </p:nvPr>
        </p:nvSpPr>
        <p:spPr>
          <a:xfrm>
            <a:off x="609600" y="274638"/>
            <a:ext cx="7924800" cy="1325562"/>
          </a:xfrm>
        </p:spPr>
        <p:txBody>
          <a:bodyPr/>
          <a:lstStyle/>
          <a:p>
            <a:pPr algn="ctr"/>
            <a:r>
              <a:rPr lang="en-US" sz="3200" i="1" dirty="0" smtClean="0">
                <a:solidFill>
                  <a:srgbClr val="FFC000"/>
                </a:solidFill>
              </a:rPr>
              <a:t/>
            </a:r>
            <a:br>
              <a:rPr lang="en-US" sz="3200" i="1" dirty="0" smtClean="0">
                <a:solidFill>
                  <a:srgbClr val="FFC000"/>
                </a:solidFill>
              </a:rPr>
            </a:br>
            <a:r>
              <a:rPr lang="en-US" sz="3200" i="1" dirty="0">
                <a:solidFill>
                  <a:srgbClr val="FFC000"/>
                </a:solidFill>
              </a:rPr>
              <a:t/>
            </a:r>
            <a:br>
              <a:rPr lang="en-US" sz="3200" i="1" dirty="0">
                <a:solidFill>
                  <a:srgbClr val="FFC000"/>
                </a:solidFill>
              </a:rPr>
            </a:br>
            <a:r>
              <a:rPr lang="en-US" sz="3200" i="1" dirty="0" smtClean="0">
                <a:solidFill>
                  <a:srgbClr val="FFC000"/>
                </a:solidFill>
              </a:rPr>
              <a:t/>
            </a:r>
            <a:br>
              <a:rPr lang="en-US" sz="3200" i="1" dirty="0" smtClean="0">
                <a:solidFill>
                  <a:srgbClr val="FFC000"/>
                </a:solidFill>
              </a:rPr>
            </a:br>
            <a:r>
              <a:rPr lang="en-US" sz="3200" i="1" dirty="0">
                <a:solidFill>
                  <a:srgbClr val="FFC000"/>
                </a:solidFill>
              </a:rPr>
              <a:t/>
            </a:r>
            <a:br>
              <a:rPr lang="en-US" sz="3200" i="1" dirty="0">
                <a:solidFill>
                  <a:srgbClr val="FFC000"/>
                </a:solidFill>
              </a:rPr>
            </a:br>
            <a:r>
              <a:rPr lang="en-US" sz="3200" i="1" dirty="0" smtClean="0">
                <a:solidFill>
                  <a:srgbClr val="FFC000"/>
                </a:solidFill>
              </a:rPr>
              <a:t/>
            </a:r>
            <a:br>
              <a:rPr lang="en-US" sz="3200" i="1" dirty="0" smtClean="0">
                <a:solidFill>
                  <a:srgbClr val="FFC000"/>
                </a:solidFill>
              </a:rPr>
            </a:br>
            <a:r>
              <a:rPr lang="en-US" sz="3200" i="1" dirty="0" smtClean="0">
                <a:solidFill>
                  <a:srgbClr val="FFC000"/>
                </a:solidFill>
              </a:rPr>
              <a:t>Defining </a:t>
            </a:r>
            <a:r>
              <a:rPr lang="en-US" sz="3200" i="1" dirty="0">
                <a:solidFill>
                  <a:srgbClr val="FFC000"/>
                </a:solidFill>
              </a:rPr>
              <a:t>Arts Integration: </a:t>
            </a:r>
            <a:r>
              <a:rPr lang="en-US" sz="3200" i="1" dirty="0" smtClean="0">
                <a:solidFill>
                  <a:srgbClr val="FFC000"/>
                </a:solidFill>
              </a:rPr>
              <a:t/>
            </a:r>
            <a:br>
              <a:rPr lang="en-US" sz="3200" i="1" dirty="0" smtClean="0">
                <a:solidFill>
                  <a:srgbClr val="FFC000"/>
                </a:solidFill>
              </a:rPr>
            </a:br>
            <a:r>
              <a:rPr lang="en-US" sz="3200" i="1" dirty="0" smtClean="0">
                <a:solidFill>
                  <a:srgbClr val="FFC000"/>
                </a:solidFill>
              </a:rPr>
              <a:t>Reading </a:t>
            </a:r>
            <a:r>
              <a:rPr lang="en-US" sz="3200" i="1" dirty="0">
                <a:solidFill>
                  <a:srgbClr val="FFC000"/>
                </a:solidFill>
              </a:rPr>
              <a:t>Portraits as </a:t>
            </a:r>
            <a:r>
              <a:rPr lang="en-US" sz="3200" i="1" dirty="0" smtClean="0">
                <a:solidFill>
                  <a:srgbClr val="FFC000"/>
                </a:solidFill>
              </a:rPr>
              <a:t>Biography</a:t>
            </a:r>
            <a:r>
              <a:rPr lang="en-US" sz="2800" i="1" dirty="0">
                <a:solidFill>
                  <a:srgbClr val="FFC000"/>
                </a:solidFill>
              </a:rPr>
              <a:t/>
            </a:r>
            <a:br>
              <a:rPr lang="en-US" sz="2800" i="1" dirty="0">
                <a:solidFill>
                  <a:srgbClr val="FFC000"/>
                </a:solidFill>
              </a:rPr>
            </a:br>
            <a:r>
              <a:rPr lang="en-US" sz="2000" dirty="0"/>
              <a:t>Tom Tobias, Arts Education </a:t>
            </a:r>
            <a:r>
              <a:rPr lang="en-US" sz="2000" dirty="0" smtClean="0"/>
              <a:t>Director, DESE</a:t>
            </a:r>
            <a:endParaRPr lang="en-US" sz="2000" dirty="0"/>
          </a:p>
        </p:txBody>
      </p:sp>
      <p:sp>
        <p:nvSpPr>
          <p:cNvPr id="3" name="TextBox 2"/>
          <p:cNvSpPr txBox="1"/>
          <p:nvPr/>
        </p:nvSpPr>
        <p:spPr>
          <a:xfrm>
            <a:off x="2133600" y="6172200"/>
            <a:ext cx="4419600" cy="381000"/>
          </a:xfrm>
          <a:prstGeom prst="rect">
            <a:avLst/>
          </a:prstGeom>
          <a:solidFill>
            <a:schemeClr val="tx1"/>
          </a:solidFill>
        </p:spPr>
        <p:txBody>
          <a:bodyPr wrap="square" rtlCol="0">
            <a:spAutoFit/>
          </a:bodyPr>
          <a:lstStyle/>
          <a:p>
            <a:pPr algn="ctr"/>
            <a:r>
              <a:rPr lang="en-US" i="1" dirty="0" smtClean="0">
                <a:solidFill>
                  <a:schemeClr val="bg1"/>
                </a:solidFill>
              </a:rPr>
              <a:t>“Do I have to be creative?” </a:t>
            </a:r>
            <a:endParaRPr lang="en-US" i="1" dirty="0">
              <a:solidFill>
                <a:schemeClr val="bg1"/>
              </a:solidFill>
            </a:endParaRPr>
          </a:p>
        </p:txBody>
      </p:sp>
    </p:spTree>
    <p:extLst>
      <p:ext uri="{BB962C8B-B14F-4D97-AF65-F5344CB8AC3E}">
        <p14:creationId xmlns:p14="http://schemas.microsoft.com/office/powerpoint/2010/main" val="3388346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rondeauprovincialpark.ca/wp-content/uploads/2011/08/Milky-Way.jpg"/>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781800"/>
          </a:xfrm>
          <a:prstGeom prst="rect">
            <a:avLst/>
          </a:prstGeom>
          <a:noFill/>
          <a:ln>
            <a:noFill/>
          </a:ln>
        </p:spPr>
      </p:pic>
      <p:sp>
        <p:nvSpPr>
          <p:cNvPr id="14" name="Content Placeholder 13"/>
          <p:cNvSpPr>
            <a:spLocks noGrp="1"/>
          </p:cNvSpPr>
          <p:nvPr>
            <p:ph sz="quarter" idx="14"/>
          </p:nvPr>
        </p:nvSpPr>
        <p:spPr>
          <a:xfrm>
            <a:off x="152400" y="76200"/>
            <a:ext cx="8915400" cy="6553200"/>
          </a:xfrm>
        </p:spPr>
        <p:txBody>
          <a:bodyPr numCol="2">
            <a:noAutofit/>
          </a:bodyPr>
          <a:lstStyle/>
          <a:p>
            <a:pPr marL="0" indent="0">
              <a:buNone/>
            </a:pPr>
            <a:r>
              <a:rPr lang="en-US" sz="1400" b="1" dirty="0"/>
              <a:t>THE VOICE YOU HEAR WHEN YOU READ SILENTLY</a:t>
            </a:r>
          </a:p>
          <a:p>
            <a:pPr marL="0" indent="0">
              <a:buNone/>
            </a:pPr>
            <a:r>
              <a:rPr lang="en-US" sz="1400" b="1" dirty="0"/>
              <a:t>    is not silent, it is a speaking-</a:t>
            </a:r>
          </a:p>
          <a:p>
            <a:pPr marL="0" indent="0">
              <a:buNone/>
            </a:pPr>
            <a:r>
              <a:rPr lang="en-US" sz="1400" b="1" dirty="0"/>
              <a:t>    out-loud voice in your head:  it is spoken,</a:t>
            </a:r>
          </a:p>
          <a:p>
            <a:pPr marL="0" indent="0">
              <a:buNone/>
            </a:pPr>
            <a:r>
              <a:rPr lang="en-US" sz="1400" b="1" dirty="0"/>
              <a:t>    a voice is saying  it</a:t>
            </a:r>
          </a:p>
          <a:p>
            <a:pPr marL="0" indent="0">
              <a:buNone/>
            </a:pPr>
            <a:r>
              <a:rPr lang="en-US" sz="1400" b="1" dirty="0"/>
              <a:t>    as you read.  It's the writer's words,</a:t>
            </a:r>
          </a:p>
          <a:p>
            <a:pPr marL="0" indent="0">
              <a:buNone/>
            </a:pPr>
            <a:r>
              <a:rPr lang="en-US" sz="1400" b="1" dirty="0"/>
              <a:t>    of course, in a literary sense</a:t>
            </a:r>
          </a:p>
          <a:p>
            <a:pPr marL="0" indent="0">
              <a:buNone/>
            </a:pPr>
            <a:r>
              <a:rPr lang="en-US" sz="1400" b="1" dirty="0"/>
              <a:t>    his or her "voice" but  the sound</a:t>
            </a:r>
          </a:p>
          <a:p>
            <a:pPr marL="0" indent="0">
              <a:buNone/>
            </a:pPr>
            <a:r>
              <a:rPr lang="en-US" sz="1400" b="1" dirty="0"/>
              <a:t>    of that voice is the sound of *your* voice.</a:t>
            </a:r>
          </a:p>
          <a:p>
            <a:pPr marL="0" indent="0">
              <a:buNone/>
            </a:pPr>
            <a:r>
              <a:rPr lang="en-US" sz="1400" b="1" dirty="0"/>
              <a:t>    Not the sound your friends know</a:t>
            </a:r>
          </a:p>
          <a:p>
            <a:pPr marL="0" indent="0">
              <a:buNone/>
            </a:pPr>
            <a:r>
              <a:rPr lang="en-US" sz="1400" b="1" dirty="0"/>
              <a:t>    or the sound of a tape played back</a:t>
            </a:r>
          </a:p>
          <a:p>
            <a:pPr marL="0" indent="0">
              <a:buNone/>
            </a:pPr>
            <a:r>
              <a:rPr lang="en-US" sz="1400" b="1" dirty="0"/>
              <a:t>    but your voice</a:t>
            </a:r>
          </a:p>
          <a:p>
            <a:pPr marL="0" indent="0">
              <a:buNone/>
            </a:pPr>
            <a:r>
              <a:rPr lang="en-US" sz="1400" b="1" dirty="0"/>
              <a:t>    caught in the dark cathedral</a:t>
            </a:r>
          </a:p>
          <a:p>
            <a:pPr marL="0" indent="0">
              <a:buNone/>
            </a:pPr>
            <a:r>
              <a:rPr lang="en-US" sz="1400" b="1" dirty="0"/>
              <a:t>    of your skull, your voice heard</a:t>
            </a:r>
          </a:p>
          <a:p>
            <a:pPr marL="0" indent="0">
              <a:buNone/>
            </a:pPr>
            <a:r>
              <a:rPr lang="en-US" sz="1400" b="1" dirty="0"/>
              <a:t>    by an internal ear informed by internal abstracts</a:t>
            </a:r>
          </a:p>
          <a:p>
            <a:pPr marL="0" indent="0">
              <a:buNone/>
            </a:pPr>
            <a:r>
              <a:rPr lang="en-US" sz="1400" b="1" dirty="0"/>
              <a:t>    and what you know by feeling,</a:t>
            </a:r>
          </a:p>
          <a:p>
            <a:pPr marL="0" indent="0">
              <a:buNone/>
            </a:pPr>
            <a:r>
              <a:rPr lang="en-US" sz="1400" b="1" dirty="0"/>
              <a:t>    having felt.  It is your voice</a:t>
            </a:r>
          </a:p>
          <a:p>
            <a:pPr marL="0" indent="0">
              <a:buNone/>
            </a:pPr>
            <a:r>
              <a:rPr lang="en-US" sz="1400" b="1" dirty="0"/>
              <a:t>    saying, for example, the word "barn"</a:t>
            </a:r>
          </a:p>
          <a:p>
            <a:pPr marL="0" indent="0">
              <a:buNone/>
            </a:pPr>
            <a:r>
              <a:rPr lang="en-US" sz="1400" b="1" dirty="0"/>
              <a:t>    that the writer wrote</a:t>
            </a:r>
          </a:p>
          <a:p>
            <a:pPr marL="0" indent="0">
              <a:buNone/>
            </a:pPr>
            <a:r>
              <a:rPr lang="en-US" sz="1400" b="1" dirty="0"/>
              <a:t>    but the "barn" you say</a:t>
            </a:r>
          </a:p>
          <a:p>
            <a:pPr marL="0" indent="0">
              <a:buNone/>
            </a:pPr>
            <a:r>
              <a:rPr lang="en-US" sz="1400" b="1" dirty="0"/>
              <a:t>    is a barn you know or knew.  The voice</a:t>
            </a:r>
          </a:p>
          <a:p>
            <a:pPr marL="0" indent="0">
              <a:buNone/>
            </a:pPr>
            <a:r>
              <a:rPr lang="en-US" sz="1400" b="1" dirty="0"/>
              <a:t>    in your head, speaking as you read,</a:t>
            </a:r>
          </a:p>
          <a:p>
            <a:pPr marL="0" indent="0">
              <a:buNone/>
            </a:pPr>
            <a:r>
              <a:rPr lang="en-US" sz="1400" b="1" dirty="0"/>
              <a:t>    never says anything neutrally- some people</a:t>
            </a:r>
          </a:p>
          <a:p>
            <a:pPr marL="0" indent="0">
              <a:buNone/>
            </a:pPr>
            <a:r>
              <a:rPr lang="en-US" sz="1400" b="1" dirty="0"/>
              <a:t>    hated the barn they knew,</a:t>
            </a:r>
          </a:p>
          <a:p>
            <a:pPr marL="0" indent="0">
              <a:buNone/>
            </a:pPr>
            <a:r>
              <a:rPr lang="en-US" sz="1400" b="1" dirty="0"/>
              <a:t>    some people love the barn they know</a:t>
            </a:r>
          </a:p>
          <a:p>
            <a:pPr marL="0" indent="0">
              <a:buNone/>
            </a:pPr>
            <a:r>
              <a:rPr lang="en-US" sz="1400" b="1" dirty="0"/>
              <a:t>    so you hear the word loaded</a:t>
            </a:r>
          </a:p>
          <a:p>
            <a:pPr marL="0" indent="0">
              <a:buNone/>
            </a:pPr>
            <a:r>
              <a:rPr lang="en-US" sz="1400" b="1" dirty="0"/>
              <a:t>    and a sensory constellation</a:t>
            </a:r>
          </a:p>
          <a:p>
            <a:pPr marL="0" indent="0">
              <a:buNone/>
            </a:pPr>
            <a:r>
              <a:rPr lang="en-US" sz="1400" b="1" dirty="0"/>
              <a:t>    is lit:  horse-gnawed stalls,</a:t>
            </a:r>
          </a:p>
          <a:p>
            <a:pPr marL="0" indent="0">
              <a:buNone/>
            </a:pPr>
            <a:r>
              <a:rPr lang="en-US" sz="1400" b="1" dirty="0"/>
              <a:t>    hayloft, black heat tape wrapping</a:t>
            </a:r>
          </a:p>
          <a:p>
            <a:pPr marL="0" indent="0">
              <a:buNone/>
            </a:pPr>
            <a:r>
              <a:rPr lang="en-US" sz="1400" b="1" dirty="0"/>
              <a:t>    a water pipe, a slippery</a:t>
            </a:r>
          </a:p>
          <a:p>
            <a:pPr marL="0" indent="0">
              <a:buNone/>
            </a:pPr>
            <a:r>
              <a:rPr lang="en-US" sz="1400" b="1" dirty="0"/>
              <a:t>    spilled *chirr* of oats from a split sack,</a:t>
            </a:r>
          </a:p>
          <a:p>
            <a:pPr marL="0" indent="0">
              <a:buNone/>
            </a:pPr>
            <a:r>
              <a:rPr lang="en-US" sz="1400" b="1" dirty="0"/>
              <a:t>    the bony, filthy haunches of cows...</a:t>
            </a:r>
          </a:p>
          <a:p>
            <a:pPr marL="0" indent="0">
              <a:buNone/>
            </a:pPr>
            <a:r>
              <a:rPr lang="en-US" sz="1400" b="1" dirty="0"/>
              <a:t>    And "barn" is only a noun- no verb</a:t>
            </a:r>
          </a:p>
          <a:p>
            <a:pPr marL="0" indent="0">
              <a:buNone/>
            </a:pPr>
            <a:r>
              <a:rPr lang="en-US" sz="1400" b="1" dirty="0"/>
              <a:t>    or subject has entered into the sentence yet!</a:t>
            </a:r>
          </a:p>
          <a:p>
            <a:pPr marL="0" indent="0">
              <a:buNone/>
            </a:pPr>
            <a:r>
              <a:rPr lang="en-US" sz="1400" b="1" dirty="0"/>
              <a:t>    the voice you hear when you read to yourself </a:t>
            </a:r>
          </a:p>
          <a:p>
            <a:pPr marL="0" indent="0">
              <a:buNone/>
            </a:pPr>
            <a:r>
              <a:rPr lang="en-US" sz="1400" b="1" dirty="0"/>
              <a:t>    is the clearest voice:  you speak it</a:t>
            </a:r>
          </a:p>
          <a:p>
            <a:pPr marL="0" indent="0">
              <a:buNone/>
            </a:pPr>
            <a:r>
              <a:rPr lang="en-US" sz="1400" b="1" dirty="0"/>
              <a:t>    speaking to you</a:t>
            </a:r>
            <a:r>
              <a:rPr lang="en-US" sz="1400" b="1" dirty="0" smtClean="0"/>
              <a:t>.</a:t>
            </a:r>
          </a:p>
          <a:p>
            <a:pPr marL="0" indent="0">
              <a:buNone/>
            </a:pPr>
            <a:r>
              <a:rPr lang="en-US" sz="1400" b="1" dirty="0" smtClean="0"/>
              <a:t>-        -----Thomas Lux, </a:t>
            </a:r>
            <a:r>
              <a:rPr lang="en-US" sz="1400" b="1" i="1" dirty="0" smtClean="0"/>
              <a:t>The New Yorker, </a:t>
            </a:r>
            <a:r>
              <a:rPr lang="en-US" sz="1400" b="1" dirty="0" smtClean="0"/>
              <a:t>July 14, 1997</a:t>
            </a:r>
            <a:endParaRPr lang="en-US" sz="1400" b="1" dirty="0"/>
          </a:p>
          <a:p>
            <a:pPr marL="0" indent="0">
              <a:buNone/>
            </a:pPr>
            <a:endParaRPr lang="en-US" sz="1400" b="1" dirty="0"/>
          </a:p>
        </p:txBody>
      </p:sp>
    </p:spTree>
    <p:extLst>
      <p:ext uri="{BB962C8B-B14F-4D97-AF65-F5344CB8AC3E}">
        <p14:creationId xmlns:p14="http://schemas.microsoft.com/office/powerpoint/2010/main" val="2431261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85800" y="1295400"/>
            <a:ext cx="7543800" cy="4495800"/>
          </a:xfrm>
        </p:spPr>
        <p:txBody>
          <a:bodyPr/>
          <a:lstStyle/>
          <a:p>
            <a:pPr marL="475488" indent="-457200">
              <a:buFont typeface="+mj-lt"/>
              <a:buAutoNum type="arabicPeriod"/>
            </a:pPr>
            <a:r>
              <a:rPr lang="en-US" dirty="0" smtClean="0"/>
              <a:t>What essential idea might you use this poem to teach?</a:t>
            </a:r>
          </a:p>
          <a:p>
            <a:pPr marL="475488" indent="-457200">
              <a:buFont typeface="+mj-lt"/>
              <a:buAutoNum type="arabicPeriod"/>
            </a:pPr>
            <a:endParaRPr lang="en-US" dirty="0" smtClean="0"/>
          </a:p>
          <a:p>
            <a:pPr marL="475488" indent="-457200">
              <a:buFont typeface="+mj-lt"/>
              <a:buAutoNum type="arabicPeriod"/>
            </a:pPr>
            <a:r>
              <a:rPr lang="en-US" dirty="0" smtClean="0"/>
              <a:t>How </a:t>
            </a:r>
            <a:r>
              <a:rPr lang="en-US" dirty="0"/>
              <a:t>might you use this poem </a:t>
            </a:r>
            <a:r>
              <a:rPr lang="en-US" dirty="0" smtClean="0"/>
              <a:t>as the basis of an anchor experience? (memorable, relevant, applicable)</a:t>
            </a:r>
          </a:p>
          <a:p>
            <a:endParaRPr lang="en-US" dirty="0"/>
          </a:p>
        </p:txBody>
      </p:sp>
      <p:sp>
        <p:nvSpPr>
          <p:cNvPr id="7" name="Title 6"/>
          <p:cNvSpPr>
            <a:spLocks noGrp="1"/>
          </p:cNvSpPr>
          <p:nvPr>
            <p:ph type="title"/>
          </p:nvPr>
        </p:nvSpPr>
        <p:spPr>
          <a:xfrm>
            <a:off x="777240" y="381000"/>
            <a:ext cx="7543800" cy="838200"/>
          </a:xfrm>
        </p:spPr>
        <p:txBody>
          <a:bodyPr/>
          <a:lstStyle/>
          <a:p>
            <a:r>
              <a:rPr lang="en-US" dirty="0" smtClean="0"/>
              <a:t>Think, Pair, Share</a:t>
            </a:r>
            <a:endParaRPr lang="en-US" dirty="0"/>
          </a:p>
        </p:txBody>
      </p:sp>
    </p:spTree>
    <p:extLst>
      <p:ext uri="{BB962C8B-B14F-4D97-AF65-F5344CB8AC3E}">
        <p14:creationId xmlns:p14="http://schemas.microsoft.com/office/powerpoint/2010/main" val="1257892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228601"/>
            <a:ext cx="7924800" cy="3809999"/>
          </a:xfrm>
        </p:spPr>
        <p:txBody>
          <a:bodyPr>
            <a:normAutofit/>
          </a:bodyPr>
          <a:lstStyle/>
          <a:p>
            <a:pPr>
              <a:buFont typeface="Wingdings" panose="05000000000000000000" pitchFamily="2" charset="2"/>
              <a:buChar char="ü"/>
            </a:pPr>
            <a:r>
              <a:rPr lang="en-US" dirty="0">
                <a:solidFill>
                  <a:srgbClr val="FFC000"/>
                </a:solidFill>
              </a:rPr>
              <a:t> </a:t>
            </a:r>
            <a:r>
              <a:rPr lang="en-US" sz="2400" dirty="0" smtClean="0">
                <a:solidFill>
                  <a:srgbClr val="FFC000"/>
                </a:solidFill>
              </a:rPr>
              <a:t>Contact </a:t>
            </a:r>
            <a:r>
              <a:rPr lang="en-US" sz="2400" dirty="0">
                <a:solidFill>
                  <a:srgbClr val="FFC000"/>
                </a:solidFill>
              </a:rPr>
              <a:t>me with questions or ideas any time: 			</a:t>
            </a:r>
            <a:r>
              <a:rPr lang="en-US" sz="2400" dirty="0">
                <a:solidFill>
                  <a:srgbClr val="FFC000"/>
                </a:solidFill>
                <a:hlinkClick r:id="rId2"/>
              </a:rPr>
              <a:t>Dixie.Grupe@dese.mo.gov</a:t>
            </a:r>
            <a:endParaRPr lang="en-US" sz="2400" dirty="0">
              <a:solidFill>
                <a:srgbClr val="FFC000"/>
              </a:solidFill>
            </a:endParaRPr>
          </a:p>
          <a:p>
            <a:pPr>
              <a:buFont typeface="Wingdings" panose="05000000000000000000" pitchFamily="2" charset="2"/>
              <a:buChar char="ü"/>
            </a:pPr>
            <a:r>
              <a:rPr lang="en-US" sz="2400" dirty="0">
                <a:solidFill>
                  <a:srgbClr val="FFC000"/>
                </a:solidFill>
              </a:rPr>
              <a:t>Share </a:t>
            </a:r>
            <a:r>
              <a:rPr lang="en-US" sz="2400" dirty="0" smtClean="0">
                <a:solidFill>
                  <a:srgbClr val="FFC000"/>
                </a:solidFill>
              </a:rPr>
              <a:t>the ideas you’ve </a:t>
            </a:r>
            <a:r>
              <a:rPr lang="en-US" sz="2400" dirty="0">
                <a:solidFill>
                  <a:srgbClr val="FFC000"/>
                </a:solidFill>
              </a:rPr>
              <a:t>gathered today  </a:t>
            </a:r>
            <a:r>
              <a:rPr lang="en-US" sz="2400" dirty="0" smtClean="0">
                <a:solidFill>
                  <a:srgbClr val="FFC000"/>
                </a:solidFill>
              </a:rPr>
              <a:t>with </a:t>
            </a:r>
            <a:r>
              <a:rPr lang="en-US" sz="2400" dirty="0">
                <a:solidFill>
                  <a:srgbClr val="FFC000"/>
                </a:solidFill>
              </a:rPr>
              <a:t>your </a:t>
            </a:r>
            <a:endParaRPr lang="en-US" sz="2400" dirty="0" smtClean="0">
              <a:solidFill>
                <a:srgbClr val="FFC000"/>
              </a:solidFill>
            </a:endParaRPr>
          </a:p>
          <a:p>
            <a:pPr marL="18288" indent="0">
              <a:buNone/>
            </a:pPr>
            <a:r>
              <a:rPr lang="en-US" sz="2400" dirty="0">
                <a:solidFill>
                  <a:srgbClr val="FFC000"/>
                </a:solidFill>
              </a:rPr>
              <a:t>	</a:t>
            </a:r>
            <a:r>
              <a:rPr lang="en-US" sz="2400" dirty="0" smtClean="0">
                <a:solidFill>
                  <a:srgbClr val="FFC000"/>
                </a:solidFill>
              </a:rPr>
              <a:t>peers</a:t>
            </a:r>
            <a:endParaRPr lang="en-US" sz="2400" dirty="0">
              <a:solidFill>
                <a:srgbClr val="FFC000"/>
              </a:solidFill>
            </a:endParaRPr>
          </a:p>
          <a:p>
            <a:pPr>
              <a:buFont typeface="Wingdings" panose="05000000000000000000" pitchFamily="2" charset="2"/>
              <a:buChar char="ü"/>
            </a:pPr>
            <a:r>
              <a:rPr lang="en-US" sz="2400" dirty="0">
                <a:solidFill>
                  <a:srgbClr val="FFC000"/>
                </a:solidFill>
              </a:rPr>
              <a:t>Check the Social Studies DESE page </a:t>
            </a:r>
            <a:r>
              <a:rPr lang="en-US" sz="2400" dirty="0" smtClean="0">
                <a:solidFill>
                  <a:srgbClr val="FFC000"/>
                </a:solidFill>
              </a:rPr>
              <a:t>for new information </a:t>
            </a:r>
            <a:r>
              <a:rPr lang="en-US" sz="2400" dirty="0">
                <a:solidFill>
                  <a:srgbClr val="FFC000"/>
                </a:solidFill>
              </a:rPr>
              <a:t>and opportunities</a:t>
            </a:r>
          </a:p>
          <a:p>
            <a:pPr>
              <a:buFont typeface="Wingdings" panose="05000000000000000000" pitchFamily="2" charset="2"/>
              <a:buChar char="ü"/>
            </a:pPr>
            <a:r>
              <a:rPr lang="en-US" sz="2400" dirty="0">
                <a:solidFill>
                  <a:srgbClr val="FFC000"/>
                </a:solidFill>
              </a:rPr>
              <a:t>Send me your email to add to our informal </a:t>
            </a:r>
            <a:endParaRPr lang="en-US" sz="2400" dirty="0" smtClean="0">
              <a:solidFill>
                <a:srgbClr val="FFC000"/>
              </a:solidFill>
            </a:endParaRPr>
          </a:p>
          <a:p>
            <a:pPr marL="18288" indent="0">
              <a:buNone/>
            </a:pPr>
            <a:r>
              <a:rPr lang="en-US" sz="2400" dirty="0">
                <a:solidFill>
                  <a:srgbClr val="FFC000"/>
                </a:solidFill>
              </a:rPr>
              <a:t>	</a:t>
            </a:r>
            <a:r>
              <a:rPr lang="en-US" sz="2400" dirty="0" smtClean="0">
                <a:solidFill>
                  <a:srgbClr val="FFC000"/>
                </a:solidFill>
              </a:rPr>
              <a:t>Wiggio </a:t>
            </a:r>
            <a:r>
              <a:rPr lang="en-US" sz="2400" dirty="0">
                <a:solidFill>
                  <a:srgbClr val="FFC000"/>
                </a:solidFill>
              </a:rPr>
              <a:t>group.</a:t>
            </a:r>
          </a:p>
          <a:p>
            <a:endParaRPr lang="en-US" dirty="0"/>
          </a:p>
        </p:txBody>
      </p:sp>
      <p:pic>
        <p:nvPicPr>
          <p:cNvPr id="7" name="Content Placeholder 4" descr="http://huwaaron.com/blog/wp-content/uploads/2012/11/410-sense-of-conclusion.jpg"/>
          <p:cNvPicPr>
            <a:picLocks noGrp="1"/>
          </p:cNvPicPr>
          <p:nvPr>
            <p:ph sz="half" idx="2"/>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3352800"/>
            <a:ext cx="5671457" cy="3505200"/>
          </a:xfrm>
          <a:prstGeom prst="rect">
            <a:avLst/>
          </a:prstGeom>
          <a:noFill/>
          <a:ln>
            <a:noFill/>
          </a:ln>
          <a:effectLst>
            <a:softEdge rad="31750"/>
          </a:effectLst>
        </p:spPr>
      </p:pic>
      <p:sp>
        <p:nvSpPr>
          <p:cNvPr id="2" name="TextBox 1"/>
          <p:cNvSpPr txBox="1"/>
          <p:nvPr/>
        </p:nvSpPr>
        <p:spPr>
          <a:xfrm>
            <a:off x="278423" y="5105400"/>
            <a:ext cx="3124200" cy="1569660"/>
          </a:xfrm>
          <a:prstGeom prst="rect">
            <a:avLst/>
          </a:prstGeom>
          <a:noFill/>
        </p:spPr>
        <p:txBody>
          <a:bodyPr wrap="square" rtlCol="0">
            <a:spAutoFit/>
          </a:bodyPr>
          <a:lstStyle/>
          <a:p>
            <a:r>
              <a:rPr lang="en-US" sz="800" i="1" dirty="0"/>
              <a:t>The Department of Elementary and Secondary Education does not discriminate on the basis of race, color, religion, gender, gender identity, sexual orientation, national origin, age, veteran status, mental or physical disability, or any other basis prohibited by statute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VII/Title IX/504/ADA/ADAAA/Age Act/GINA/USDA Title VI), 5th Floor, 205 Jefferson Street, P.O. Box 480, Jefferson City, MO 65102-0480; telephone number 573-526-4757 or TTY 800-735-2966; email civilrights@dese.mo.gov</a:t>
            </a:r>
          </a:p>
        </p:txBody>
      </p:sp>
    </p:spTree>
    <p:extLst>
      <p:ext uri="{BB962C8B-B14F-4D97-AF65-F5344CB8AC3E}">
        <p14:creationId xmlns:p14="http://schemas.microsoft.com/office/powerpoint/2010/main" val="402827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additive="base">
                                        <p:cTn id="4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ttps://s-media-cache-ak0.pinimg.com/236x/d3/89/7e/d3897e6ae3c32529254da6692a254aa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3429000" cy="5105400"/>
          </a:xfrm>
          <a:prstGeom prst="rect">
            <a:avLst/>
          </a:prstGeom>
          <a:noFill/>
          <a:ln>
            <a:noFill/>
          </a:ln>
        </p:spPr>
      </p:pic>
      <p:sp>
        <p:nvSpPr>
          <p:cNvPr id="5" name="Title 4"/>
          <p:cNvSpPr>
            <a:spLocks noGrp="1"/>
          </p:cNvSpPr>
          <p:nvPr>
            <p:ph type="title"/>
          </p:nvPr>
        </p:nvSpPr>
        <p:spPr>
          <a:xfrm>
            <a:off x="777240" y="4876800"/>
            <a:ext cx="7543800" cy="1752600"/>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sz="2400" dirty="0"/>
              <a:t>Introductions: </a:t>
            </a:r>
            <a:r>
              <a:rPr lang="en-US" sz="2400" dirty="0" smtClean="0"/>
              <a:t>Making Connections</a:t>
            </a:r>
            <a:br>
              <a:rPr lang="en-US" sz="2400" dirty="0" smtClean="0"/>
            </a:br>
            <a:r>
              <a:rPr lang="en-US" sz="2000" b="1" dirty="0" smtClean="0">
                <a:solidFill>
                  <a:srgbClr val="FFC000"/>
                </a:solidFill>
              </a:rPr>
              <a:t>Be ready to share your chain once your small group introductions are completed.</a:t>
            </a:r>
            <a:endParaRPr lang="en-US" sz="2000" b="1" dirty="0">
              <a:solidFill>
                <a:srgbClr val="FFC000"/>
              </a:solidFill>
            </a:endParaRPr>
          </a:p>
        </p:txBody>
      </p:sp>
    </p:spTree>
    <p:extLst>
      <p:ext uri="{BB962C8B-B14F-4D97-AF65-F5344CB8AC3E}">
        <p14:creationId xmlns:p14="http://schemas.microsoft.com/office/powerpoint/2010/main" val="572988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81200"/>
            <a:ext cx="8305800" cy="4495800"/>
          </a:xfrm>
        </p:spPr>
        <p:txBody>
          <a:bodyPr>
            <a:normAutofit lnSpcReduction="10000"/>
          </a:bodyPr>
          <a:lstStyle/>
          <a:p>
            <a:pPr marL="18288" indent="0">
              <a:buNone/>
            </a:pPr>
            <a:r>
              <a:rPr lang="en-US" dirty="0" smtClean="0"/>
              <a:t>Introductions  </a:t>
            </a:r>
          </a:p>
          <a:p>
            <a:pPr marL="18288" indent="0">
              <a:buNone/>
            </a:pPr>
            <a:r>
              <a:rPr lang="en-US" dirty="0" smtClean="0"/>
              <a:t>Social Studies: Giraffes and Elephants</a:t>
            </a:r>
          </a:p>
          <a:p>
            <a:pPr marL="18288" indent="0">
              <a:buNone/>
            </a:pPr>
            <a:r>
              <a:rPr lang="en-US" dirty="0" smtClean="0"/>
              <a:t>Social Studies: Questions and Answers</a:t>
            </a:r>
          </a:p>
          <a:p>
            <a:pPr marL="18288" indent="0">
              <a:buNone/>
            </a:pPr>
            <a:r>
              <a:rPr lang="en-US" dirty="0" smtClean="0"/>
              <a:t>Break</a:t>
            </a:r>
          </a:p>
          <a:p>
            <a:pPr marL="18288" indent="0">
              <a:buNone/>
            </a:pPr>
            <a:r>
              <a:rPr lang="en-US" sz="1800" b="1" dirty="0" smtClean="0">
                <a:solidFill>
                  <a:srgbClr val="FFC000"/>
                </a:solidFill>
              </a:rPr>
              <a:t>Debbie </a:t>
            </a:r>
            <a:r>
              <a:rPr lang="en-US" sz="1800" b="1" dirty="0">
                <a:solidFill>
                  <a:srgbClr val="FFC000"/>
                </a:solidFill>
              </a:rPr>
              <a:t>Jameson, ELA </a:t>
            </a:r>
            <a:r>
              <a:rPr lang="en-US" sz="1800" b="1" dirty="0" smtClean="0">
                <a:solidFill>
                  <a:srgbClr val="FFC000"/>
                </a:solidFill>
              </a:rPr>
              <a:t>Director, and Lisa </a:t>
            </a:r>
            <a:r>
              <a:rPr lang="en-US" sz="1800" b="1" dirty="0" err="1" smtClean="0">
                <a:solidFill>
                  <a:srgbClr val="FFC000"/>
                </a:solidFill>
              </a:rPr>
              <a:t>Scroggs</a:t>
            </a:r>
            <a:r>
              <a:rPr lang="en-US" sz="1800" b="1" dirty="0" smtClean="0">
                <a:solidFill>
                  <a:srgbClr val="FFC000"/>
                </a:solidFill>
              </a:rPr>
              <a:t>, ELA Assistant Director</a:t>
            </a:r>
          </a:p>
          <a:p>
            <a:pPr marL="18288" indent="0">
              <a:buNone/>
            </a:pPr>
            <a:r>
              <a:rPr lang="en-US" sz="1800" b="1" dirty="0">
                <a:solidFill>
                  <a:srgbClr val="FFC000"/>
                </a:solidFill>
              </a:rPr>
              <a:t>Nick Kremer, Missouri Writing Project</a:t>
            </a:r>
          </a:p>
          <a:p>
            <a:pPr marL="0" indent="0">
              <a:buNone/>
            </a:pPr>
            <a:r>
              <a:rPr lang="en-US" sz="1800" b="1" i="1" dirty="0">
                <a:solidFill>
                  <a:srgbClr val="FFC000"/>
                </a:solidFill>
              </a:rPr>
              <a:t>		</a:t>
            </a:r>
            <a:r>
              <a:rPr lang="en-US" sz="1800" b="1" i="1" dirty="0" smtClean="0">
                <a:solidFill>
                  <a:srgbClr val="FFC000"/>
                </a:solidFill>
              </a:rPr>
              <a:t>Reading </a:t>
            </a:r>
            <a:r>
              <a:rPr lang="en-US" sz="1800" b="1" i="1" dirty="0">
                <a:solidFill>
                  <a:srgbClr val="FFC000"/>
                </a:solidFill>
              </a:rPr>
              <a:t>and Writing through History:</a:t>
            </a:r>
          </a:p>
          <a:p>
            <a:pPr marL="0" indent="0">
              <a:buNone/>
            </a:pPr>
            <a:r>
              <a:rPr lang="en-US" sz="1800" b="1" i="1" dirty="0">
                <a:solidFill>
                  <a:srgbClr val="FFC000"/>
                </a:solidFill>
              </a:rPr>
              <a:t>		</a:t>
            </a:r>
            <a:r>
              <a:rPr lang="en-US" sz="1800" b="1" i="1" dirty="0" smtClean="0">
                <a:solidFill>
                  <a:srgbClr val="FFC000"/>
                </a:solidFill>
              </a:rPr>
              <a:t>World </a:t>
            </a:r>
            <a:r>
              <a:rPr lang="en-US" sz="1800" b="1" i="1" dirty="0">
                <a:solidFill>
                  <a:srgbClr val="FFC000"/>
                </a:solidFill>
              </a:rPr>
              <a:t>War II and the Bomb</a:t>
            </a:r>
          </a:p>
          <a:p>
            <a:pPr marL="0" indent="0">
              <a:buNone/>
            </a:pPr>
            <a:r>
              <a:rPr lang="en-US" sz="1800" dirty="0"/>
              <a:t>	</a:t>
            </a:r>
            <a:r>
              <a:rPr lang="en-US" sz="1800" dirty="0" smtClean="0"/>
              <a:t>	</a:t>
            </a:r>
            <a:endParaRPr lang="en-US" dirty="0"/>
          </a:p>
          <a:p>
            <a:pPr marL="0" indent="0">
              <a:buNone/>
            </a:pPr>
            <a:r>
              <a:rPr lang="en-US" dirty="0" smtClean="0"/>
              <a:t>Working Lunch</a:t>
            </a:r>
          </a:p>
          <a:p>
            <a:pPr marL="18288" indent="0">
              <a:buNone/>
            </a:pPr>
            <a:r>
              <a:rPr lang="en-US" sz="1800" b="1" dirty="0">
                <a:solidFill>
                  <a:srgbClr val="FFC000"/>
                </a:solidFill>
              </a:rPr>
              <a:t>Tom Tobias, Arts Education Director-- </a:t>
            </a:r>
            <a:r>
              <a:rPr lang="en-US" sz="1800" b="1" i="1" dirty="0">
                <a:solidFill>
                  <a:srgbClr val="FFC000"/>
                </a:solidFill>
              </a:rPr>
              <a:t>Defining Arts Integration: Reading </a:t>
            </a:r>
            <a:r>
              <a:rPr lang="en-US" sz="1800" b="1" i="1" dirty="0" smtClean="0">
                <a:solidFill>
                  <a:srgbClr val="FFC000"/>
                </a:solidFill>
              </a:rPr>
              <a:t>					Portraits as Biography</a:t>
            </a:r>
            <a:endParaRPr lang="en-US" sz="1800" b="1" dirty="0">
              <a:solidFill>
                <a:srgbClr val="FFC000"/>
              </a:solidFill>
            </a:endParaRPr>
          </a:p>
          <a:p>
            <a:pPr marL="18288" indent="0">
              <a:buNone/>
            </a:pPr>
            <a:r>
              <a:rPr lang="en-US" dirty="0" smtClean="0"/>
              <a:t>SS Pedagogy</a:t>
            </a:r>
            <a:endParaRPr lang="en-US" dirty="0"/>
          </a:p>
        </p:txBody>
      </p:sp>
      <p:sp>
        <p:nvSpPr>
          <p:cNvPr id="2" name="Title 1"/>
          <p:cNvSpPr>
            <a:spLocks noGrp="1"/>
          </p:cNvSpPr>
          <p:nvPr>
            <p:ph type="title"/>
          </p:nvPr>
        </p:nvSpPr>
        <p:spPr>
          <a:xfrm>
            <a:off x="228600" y="274638"/>
            <a:ext cx="8305800" cy="1096962"/>
          </a:xfrm>
        </p:spPr>
        <p:txBody>
          <a:bodyPr/>
          <a:lstStyle/>
          <a:p>
            <a:pPr algn="ctr"/>
            <a:r>
              <a:rPr lang="en-US" sz="3200" dirty="0" smtClean="0">
                <a:solidFill>
                  <a:srgbClr val="FFC000"/>
                </a:solidFill>
              </a:rPr>
              <a:t/>
            </a:r>
            <a:br>
              <a:rPr lang="en-US" sz="3200" dirty="0" smtClean="0">
                <a:solidFill>
                  <a:srgbClr val="FFC000"/>
                </a:solidFill>
              </a:rPr>
            </a:br>
            <a:r>
              <a:rPr lang="en-US" sz="4000" dirty="0" smtClean="0">
                <a:solidFill>
                  <a:srgbClr val="FFC000"/>
                </a:solidFill>
              </a:rPr>
              <a:t>Social </a:t>
            </a:r>
            <a:r>
              <a:rPr lang="en-US" sz="4000" dirty="0">
                <a:solidFill>
                  <a:srgbClr val="FFC000"/>
                </a:solidFill>
              </a:rPr>
              <a:t>Studies</a:t>
            </a:r>
            <a:r>
              <a:rPr lang="en-US" sz="4000" dirty="0"/>
              <a:t> </a:t>
            </a:r>
            <a:r>
              <a:rPr lang="en-US" sz="3200" dirty="0" smtClean="0"/>
              <a:t/>
            </a:r>
            <a:br>
              <a:rPr lang="en-US" sz="3200" dirty="0" smtClean="0"/>
            </a:br>
            <a:r>
              <a:rPr lang="en-US" sz="2800" dirty="0" smtClean="0"/>
              <a:t>Professional </a:t>
            </a:r>
            <a:r>
              <a:rPr lang="en-US" sz="2800" dirty="0"/>
              <a:t>Development </a:t>
            </a:r>
            <a:r>
              <a:rPr lang="en-US" sz="2800" dirty="0" smtClean="0"/>
              <a:t>Series: Day 2</a:t>
            </a:r>
            <a:endParaRPr lang="en-US" sz="2800" i="1" dirty="0"/>
          </a:p>
        </p:txBody>
      </p:sp>
    </p:spTree>
    <p:extLst>
      <p:ext uri="{BB962C8B-B14F-4D97-AF65-F5344CB8AC3E}">
        <p14:creationId xmlns:p14="http://schemas.microsoft.com/office/powerpoint/2010/main" val="3336416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ometimes-interesting.com/wp-content/uploads/2011/12/anchors11.jpg"/>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3" name="Content Placeholder 2"/>
          <p:cNvSpPr>
            <a:spLocks noGrp="1"/>
          </p:cNvSpPr>
          <p:nvPr>
            <p:ph idx="1"/>
          </p:nvPr>
        </p:nvSpPr>
        <p:spPr>
          <a:xfrm>
            <a:off x="152400" y="914400"/>
            <a:ext cx="8915400" cy="58674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 indent="0">
              <a:buNone/>
            </a:pPr>
            <a:r>
              <a:rPr lang="en-US" sz="2800" b="1" cap="all" dirty="0" smtClean="0">
                <a:ln w="0"/>
                <a:solidFill>
                  <a:srgbClr val="FFC000"/>
                </a:solidFill>
                <a:effectLst>
                  <a:reflection blurRad="12700" stA="50000" endPos="50000" dist="5000" dir="5400000" sy="-100000" rotWithShape="0"/>
                </a:effectLst>
                <a:latin typeface="Aharoni" panose="02010803020104030203" pitchFamily="2" charset="-79"/>
                <a:cs typeface="Aharoni" panose="02010803020104030203" pitchFamily="2" charset="-79"/>
              </a:rPr>
              <a:t>What learning experiences can I create to anchor the learning that is to come?</a:t>
            </a:r>
            <a:endParaRPr lang="en-US" sz="3600" b="1" cap="all" dirty="0" smtClean="0">
              <a:ln w="0"/>
              <a:solidFill>
                <a:srgbClr val="FFC000"/>
              </a:solidFill>
              <a:effectLst>
                <a:reflection blurRad="12700" stA="50000" endPos="50000" dist="5000" dir="5400000" sy="-100000" rotWithShape="0"/>
              </a:effectLst>
            </a:endParaRPr>
          </a:p>
          <a:p>
            <a:pPr marL="18288" indent="0">
              <a:buNone/>
            </a:pPr>
            <a:endParaRPr lang="en-US" sz="3600" b="1" cap="all" dirty="0" smtClean="0">
              <a:ln w="0"/>
              <a:solidFill>
                <a:srgbClr val="FFC000"/>
              </a:solidFill>
              <a:effectLst>
                <a:reflection blurRad="12700" stA="50000" endPos="50000" dist="5000" dir="5400000" sy="-100000" rotWithShape="0"/>
              </a:effectLst>
            </a:endParaRPr>
          </a:p>
          <a:p>
            <a:pPr marL="18288" indent="0">
              <a:buNone/>
            </a:pPr>
            <a:r>
              <a:rPr lang="en-US" sz="3600" b="1" cap="all" dirty="0" smtClean="0">
                <a:ln w="0"/>
                <a:solidFill>
                  <a:srgbClr val="FFFF00"/>
                </a:solidFill>
                <a:effectLst>
                  <a:reflection blurRad="12700" stA="50000" endPos="50000" dist="5000" dir="5400000" sy="-100000" rotWithShape="0"/>
                </a:effectLst>
              </a:rPr>
              <a:t>Experiences should be:</a:t>
            </a:r>
          </a:p>
          <a:p>
            <a:pPr>
              <a:buFont typeface="Wingdings" panose="05000000000000000000" pitchFamily="2" charset="2"/>
              <a:buChar char="ü"/>
            </a:pPr>
            <a:r>
              <a:rPr lang="en-US" sz="3600" b="1" cap="all" dirty="0">
                <a:ln w="0"/>
                <a:solidFill>
                  <a:srgbClr val="FFFF00"/>
                </a:solidFill>
                <a:effectLst>
                  <a:reflection blurRad="12700" stA="50000" endPos="50000" dist="5000" dir="5400000" sy="-100000" rotWithShape="0"/>
                </a:effectLst>
              </a:rPr>
              <a:t>	</a:t>
            </a:r>
            <a:r>
              <a:rPr lang="en-US" sz="3600" b="1" cap="all" dirty="0" smtClean="0">
                <a:ln w="0"/>
                <a:solidFill>
                  <a:srgbClr val="FFFF00"/>
                </a:solidFill>
                <a:effectLst>
                  <a:reflection blurRad="12700" stA="50000" endPos="50000" dist="5000" dir="5400000" sy="-100000" rotWithShape="0"/>
                </a:effectLst>
              </a:rPr>
              <a:t>memorable</a:t>
            </a:r>
          </a:p>
          <a:p>
            <a:pPr>
              <a:buFont typeface="Wingdings" panose="05000000000000000000" pitchFamily="2" charset="2"/>
              <a:buChar char="ü"/>
            </a:pPr>
            <a:r>
              <a:rPr lang="en-US" sz="3600" b="1" cap="all" dirty="0">
                <a:ln w="0"/>
                <a:solidFill>
                  <a:srgbClr val="FFFF00"/>
                </a:solidFill>
                <a:effectLst>
                  <a:reflection blurRad="12700" stA="50000" endPos="50000" dist="5000" dir="5400000" sy="-100000" rotWithShape="0"/>
                </a:effectLst>
              </a:rPr>
              <a:t>	</a:t>
            </a:r>
            <a:r>
              <a:rPr lang="en-US" sz="3600" b="1" cap="all" dirty="0" smtClean="0">
                <a:ln w="0"/>
                <a:solidFill>
                  <a:srgbClr val="FFFF00"/>
                </a:solidFill>
                <a:effectLst>
                  <a:reflection blurRad="12700" stA="50000" endPos="50000" dist="5000" dir="5400000" sy="-100000" rotWithShape="0"/>
                </a:effectLst>
              </a:rPr>
              <a:t>relevant</a:t>
            </a:r>
          </a:p>
          <a:p>
            <a:pPr>
              <a:buFont typeface="Wingdings" panose="05000000000000000000" pitchFamily="2" charset="2"/>
              <a:buChar char="ü"/>
            </a:pPr>
            <a:r>
              <a:rPr lang="en-US" sz="3600" b="1" cap="all" dirty="0">
                <a:ln w="0"/>
                <a:solidFill>
                  <a:srgbClr val="FFFF00"/>
                </a:solidFill>
                <a:effectLst>
                  <a:reflection blurRad="12700" stA="50000" endPos="50000" dist="5000" dir="5400000" sy="-100000" rotWithShape="0"/>
                </a:effectLst>
              </a:rPr>
              <a:t>	</a:t>
            </a:r>
            <a:r>
              <a:rPr lang="en-US" sz="3600" b="1" cap="all" dirty="0" smtClean="0">
                <a:ln w="0"/>
                <a:solidFill>
                  <a:srgbClr val="FFFF00"/>
                </a:solidFill>
                <a:effectLst>
                  <a:reflection blurRad="12700" stA="50000" endPos="50000" dist="5000" dir="5400000" sy="-100000" rotWithShape="0"/>
                </a:effectLst>
              </a:rPr>
              <a:t>applicable</a:t>
            </a:r>
          </a:p>
          <a:p>
            <a:pPr marL="18288" indent="0" algn="ctr">
              <a:buNone/>
            </a:pPr>
            <a:endPar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marL="18288" indent="0" algn="ctr">
              <a:buNone/>
            </a:pP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Anchor experiences become your shorthand touchstones.</a:t>
            </a:r>
            <a:endPar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2" name="Title 1"/>
          <p:cNvSpPr>
            <a:spLocks noGrp="1"/>
          </p:cNvSpPr>
          <p:nvPr>
            <p:ph type="title"/>
          </p:nvPr>
        </p:nvSpPr>
        <p:spPr>
          <a:xfrm>
            <a:off x="457200" y="274638"/>
            <a:ext cx="8229600" cy="639762"/>
          </a:xfrm>
          <a:noFill/>
          <a:ln/>
        </p:spPr>
        <p:style>
          <a:lnRef idx="2">
            <a:schemeClr val="dk1"/>
          </a:lnRef>
          <a:fillRef idx="1">
            <a:schemeClr val="lt1"/>
          </a:fillRef>
          <a:effectRef idx="0">
            <a:schemeClr val="dk1"/>
          </a:effectRef>
          <a:fontRef idx="minor">
            <a:schemeClr val="dk1"/>
          </a:fontRef>
        </p:style>
        <p:txBody>
          <a:bodyPr/>
          <a:lstStyle/>
          <a:p>
            <a:pPr algn="ctr"/>
            <a:r>
              <a:rPr lang="en-US" sz="5400" b="1" dirty="0" smtClean="0">
                <a:solidFill>
                  <a:schemeClr val="tx1"/>
                </a:solidFill>
              </a:rPr>
              <a:t>Anchor Experiences</a:t>
            </a:r>
            <a:endParaRPr lang="en-US" sz="5400" dirty="0">
              <a:solidFill>
                <a:schemeClr val="tx1"/>
              </a:solidFill>
            </a:endParaRPr>
          </a:p>
        </p:txBody>
      </p:sp>
    </p:spTree>
    <p:extLst>
      <p:ext uri="{BB962C8B-B14F-4D97-AF65-F5344CB8AC3E}">
        <p14:creationId xmlns:p14="http://schemas.microsoft.com/office/powerpoint/2010/main" val="27972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anim calcmode="lin" valueType="num">
                                      <p:cBhvr>
                                        <p:cTn id="35"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fontScale="92500" lnSpcReduction="10000"/>
          </a:bodyPr>
          <a:lstStyle/>
          <a:p>
            <a:pPr marL="109728" indent="0">
              <a:buNone/>
            </a:pPr>
            <a:r>
              <a:rPr lang="en-US" b="1" u="sng" dirty="0"/>
              <a:t>Giraffe</a:t>
            </a:r>
            <a:r>
              <a:rPr lang="en-US" b="1" dirty="0"/>
              <a:t> </a:t>
            </a:r>
            <a:r>
              <a:rPr lang="en-US" b="1" dirty="0">
                <a:sym typeface="Wingdings" pitchFamily="2" charset="2"/>
              </a:rPr>
              <a:t> Bend over, hands clasped in front of you</a:t>
            </a:r>
          </a:p>
          <a:p>
            <a:pPr marL="109728" indent="0">
              <a:buNone/>
            </a:pPr>
            <a:endParaRPr lang="en-US" b="1" dirty="0">
              <a:sym typeface="Wingdings" pitchFamily="2" charset="2"/>
            </a:endParaRPr>
          </a:p>
          <a:p>
            <a:pPr marL="109728" indent="0">
              <a:buNone/>
            </a:pPr>
            <a:r>
              <a:rPr lang="en-US" b="1" u="sng" dirty="0">
                <a:sym typeface="Wingdings" pitchFamily="2" charset="2"/>
              </a:rPr>
              <a:t>Elephant</a:t>
            </a:r>
            <a:r>
              <a:rPr lang="en-US" b="1" dirty="0">
                <a:sym typeface="Wingdings" pitchFamily="2" charset="2"/>
              </a:rPr>
              <a:t>  Stand straight, hands clasped above head</a:t>
            </a:r>
          </a:p>
          <a:p>
            <a:pPr marL="109728" indent="0">
              <a:buNone/>
            </a:pPr>
            <a:endParaRPr lang="en-US" b="1" dirty="0">
              <a:sym typeface="Wingdings" pitchFamily="2" charset="2"/>
            </a:endParaRPr>
          </a:p>
          <a:p>
            <a:pPr marL="109728" indent="0">
              <a:buNone/>
            </a:pPr>
            <a:r>
              <a:rPr lang="en-US" b="1" u="sng" dirty="0">
                <a:sym typeface="Wingdings" pitchFamily="2" charset="2"/>
              </a:rPr>
              <a:t>Alone</a:t>
            </a:r>
            <a:r>
              <a:rPr lang="en-US" b="1" dirty="0">
                <a:sym typeface="Wingdings" pitchFamily="2" charset="2"/>
              </a:rPr>
              <a:t>  Group together with other people</a:t>
            </a:r>
          </a:p>
          <a:p>
            <a:pPr marL="109728" indent="0">
              <a:buNone/>
            </a:pPr>
            <a:endParaRPr lang="en-US" b="1" dirty="0">
              <a:sym typeface="Wingdings" pitchFamily="2" charset="2"/>
            </a:endParaRPr>
          </a:p>
          <a:p>
            <a:pPr marL="109728" indent="0">
              <a:buNone/>
            </a:pPr>
            <a:r>
              <a:rPr lang="en-US" b="1" u="sng" dirty="0">
                <a:sym typeface="Wingdings" pitchFamily="2" charset="2"/>
              </a:rPr>
              <a:t>Group</a:t>
            </a:r>
            <a:r>
              <a:rPr lang="en-US" b="1" dirty="0">
                <a:sym typeface="Wingdings" pitchFamily="2" charset="2"/>
              </a:rPr>
              <a:t>   Move away from others</a:t>
            </a:r>
          </a:p>
          <a:p>
            <a:pPr marL="109728" indent="0">
              <a:buNone/>
            </a:pPr>
            <a:endParaRPr lang="en-US" b="1" dirty="0">
              <a:sym typeface="Wingdings" pitchFamily="2" charset="2"/>
            </a:endParaRPr>
          </a:p>
          <a:p>
            <a:pPr marL="109728" indent="0">
              <a:buNone/>
            </a:pPr>
            <a:r>
              <a:rPr lang="en-US" b="1" u="sng" dirty="0">
                <a:sym typeface="Wingdings" pitchFamily="2" charset="2"/>
              </a:rPr>
              <a:t>Sit</a:t>
            </a:r>
            <a:r>
              <a:rPr lang="en-US" b="1" dirty="0">
                <a:sym typeface="Wingdings" pitchFamily="2" charset="2"/>
              </a:rPr>
              <a:t>   Stand up where you are: Small jump in place</a:t>
            </a:r>
          </a:p>
          <a:p>
            <a:pPr marL="109728" indent="0">
              <a:buNone/>
            </a:pPr>
            <a:endParaRPr lang="en-US" b="1" dirty="0">
              <a:sym typeface="Wingdings" pitchFamily="2" charset="2"/>
            </a:endParaRPr>
          </a:p>
          <a:p>
            <a:pPr marL="109728" indent="0">
              <a:buNone/>
            </a:pPr>
            <a:r>
              <a:rPr lang="en-US" b="1" u="sng" dirty="0">
                <a:sym typeface="Wingdings" pitchFamily="2" charset="2"/>
              </a:rPr>
              <a:t>Stand</a:t>
            </a:r>
            <a:r>
              <a:rPr lang="en-US" b="1" dirty="0">
                <a:sym typeface="Wingdings" pitchFamily="2" charset="2"/>
              </a:rPr>
              <a:t>  Sit where you are</a:t>
            </a:r>
          </a:p>
          <a:p>
            <a:pPr marL="109728" indent="0">
              <a:buNone/>
            </a:pPr>
            <a:endParaRPr lang="en-US" b="1" u="sng" dirty="0">
              <a:sym typeface="Wingdings" pitchFamily="2" charset="2"/>
            </a:endParaRPr>
          </a:p>
          <a:p>
            <a:pPr marL="109728" indent="0">
              <a:buNone/>
            </a:pPr>
            <a:r>
              <a:rPr lang="en-US" b="1" u="sng" dirty="0">
                <a:sym typeface="Wingdings" pitchFamily="2" charset="2"/>
              </a:rPr>
              <a:t>Against wall </a:t>
            </a:r>
            <a:r>
              <a:rPr lang="en-US" b="1" dirty="0">
                <a:sym typeface="Wingdings" pitchFamily="2" charset="2"/>
              </a:rPr>
              <a:t>  Move to center area</a:t>
            </a:r>
          </a:p>
          <a:p>
            <a:pPr marL="109728" indent="0">
              <a:buNone/>
            </a:pPr>
            <a:endParaRPr lang="en-US" b="1" dirty="0">
              <a:sym typeface="Wingdings" pitchFamily="2" charset="2"/>
            </a:endParaRPr>
          </a:p>
          <a:p>
            <a:pPr marL="109728" indent="0">
              <a:buNone/>
            </a:pPr>
            <a:r>
              <a:rPr lang="en-US" b="1" u="sng" dirty="0">
                <a:sym typeface="Wingdings" pitchFamily="2" charset="2"/>
              </a:rPr>
              <a:t>Center of area </a:t>
            </a:r>
            <a:r>
              <a:rPr lang="en-US" b="1" dirty="0">
                <a:sym typeface="Wingdings" pitchFamily="2" charset="2"/>
              </a:rPr>
              <a:t> Move near a wall</a:t>
            </a:r>
            <a:endParaRPr lang="en-US" b="1" dirty="0"/>
          </a:p>
          <a:p>
            <a:endParaRPr lang="en-US" dirty="0"/>
          </a:p>
        </p:txBody>
      </p:sp>
      <p:sp>
        <p:nvSpPr>
          <p:cNvPr id="2" name="Title 1"/>
          <p:cNvSpPr>
            <a:spLocks noGrp="1"/>
          </p:cNvSpPr>
          <p:nvPr>
            <p:ph type="title"/>
          </p:nvPr>
        </p:nvSpPr>
        <p:spPr>
          <a:xfrm>
            <a:off x="457200" y="274638"/>
            <a:ext cx="8229600" cy="715962"/>
          </a:xfrm>
        </p:spPr>
        <p:txBody>
          <a:bodyPr>
            <a:normAutofit fontScale="90000"/>
          </a:bodyPr>
          <a:lstStyle/>
          <a:p>
            <a:pPr algn="ctr"/>
            <a:r>
              <a:rPr lang="en-US" dirty="0" smtClean="0"/>
              <a:t/>
            </a:r>
            <a:br>
              <a:rPr lang="en-US" dirty="0" smtClean="0"/>
            </a:br>
            <a:r>
              <a:rPr lang="en-US" dirty="0" smtClean="0"/>
              <a:t/>
            </a:r>
            <a:br>
              <a:rPr lang="en-US" dirty="0" smtClean="0"/>
            </a:br>
            <a:r>
              <a:rPr lang="en-US" i="1" dirty="0"/>
              <a:t>The Elephant and the Giraffe</a:t>
            </a:r>
            <a:endParaRPr lang="en-US" dirty="0"/>
          </a:p>
        </p:txBody>
      </p:sp>
    </p:spTree>
    <p:extLst>
      <p:ext uri="{BB962C8B-B14F-4D97-AF65-F5344CB8AC3E}">
        <p14:creationId xmlns:p14="http://schemas.microsoft.com/office/powerpoint/2010/main" val="280872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3200" dirty="0" smtClean="0"/>
              <a:t>There once was an elephant who had a giraffe as his best friend. Often the elephant would lean against a wall alone and sit, waiting for the giraffe. The elephant’s friend liked to go to the center of an area of grass and stand with the giraffes. Meanwhile, the patient elephant would lean against the wall and sit until the giraffe left the center of the area of grass to come over and lean against the wall to stand by his friend.  </a:t>
            </a:r>
            <a:endParaRPr lang="en-US" sz="3200" dirty="0"/>
          </a:p>
        </p:txBody>
      </p:sp>
    </p:spTree>
    <p:extLst>
      <p:ext uri="{BB962C8B-B14F-4D97-AF65-F5344CB8AC3E}">
        <p14:creationId xmlns:p14="http://schemas.microsoft.com/office/powerpoint/2010/main" val="3317181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s://s-media-cache-ak0.pinimg.com/236x/a1/e3/f7/a1e3f724763cda757872d949ceca8a6c.jpg"/>
          <p:cNvPicPr/>
          <p:nvPr/>
        </p:nvPicPr>
        <p:blipFill>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7" name="Text Placeholder 6"/>
          <p:cNvSpPr>
            <a:spLocks noGrp="1"/>
          </p:cNvSpPr>
          <p:nvPr>
            <p:ph type="body" idx="1"/>
          </p:nvPr>
        </p:nvSpPr>
        <p:spPr>
          <a:xfrm>
            <a:off x="457200" y="1371601"/>
            <a:ext cx="4040188" cy="685800"/>
          </a:xfrm>
        </p:spPr>
        <p:txBody>
          <a:bodyPr>
            <a:noAutofit/>
          </a:bodyPr>
          <a:lstStyle/>
          <a:p>
            <a:pPr algn="ctr"/>
            <a:r>
              <a:rPr lang="en-US" sz="2800" b="1" dirty="0" smtClean="0">
                <a:solidFill>
                  <a:srgbClr val="FFC000"/>
                </a:solidFill>
              </a:rPr>
              <a:t>Learning something new</a:t>
            </a:r>
            <a:endParaRPr lang="en-US" sz="2800" b="1" dirty="0">
              <a:solidFill>
                <a:srgbClr val="FFC000"/>
              </a:solidFill>
            </a:endParaRPr>
          </a:p>
        </p:txBody>
      </p:sp>
      <p:sp>
        <p:nvSpPr>
          <p:cNvPr id="3" name="Content Placeholder 2"/>
          <p:cNvSpPr>
            <a:spLocks noGrp="1"/>
          </p:cNvSpPr>
          <p:nvPr>
            <p:ph sz="half" idx="2"/>
          </p:nvPr>
        </p:nvSpPr>
        <p:spPr>
          <a:xfrm>
            <a:off x="457200" y="2174874"/>
            <a:ext cx="4040188" cy="4683125"/>
          </a:xfrm>
        </p:spPr>
        <p:txBody>
          <a:bodyPr>
            <a:noAutofit/>
          </a:bodyPr>
          <a:lstStyle/>
          <a:p>
            <a:pPr marL="339725" indent="-285750" defTabSz="-396875">
              <a:buFont typeface="Wingdings" panose="05000000000000000000" pitchFamily="2" charset="2"/>
              <a:buChar char="q"/>
            </a:pPr>
            <a:endParaRPr lang="en-US" sz="1800" b="1" dirty="0" smtClean="0">
              <a:solidFill>
                <a:srgbClr val="FFFF00"/>
              </a:solidFill>
            </a:endParaRPr>
          </a:p>
          <a:p>
            <a:pPr marL="339725" indent="-285750" defTabSz="-396875">
              <a:buFont typeface="Wingdings" panose="05000000000000000000" pitchFamily="2" charset="2"/>
              <a:buChar char="q"/>
            </a:pPr>
            <a:r>
              <a:rPr lang="en-US" sz="1800" b="1" dirty="0" smtClean="0">
                <a:solidFill>
                  <a:srgbClr val="FFFF00"/>
                </a:solidFill>
              </a:rPr>
              <a:t>Scary </a:t>
            </a:r>
            <a:r>
              <a:rPr lang="en-US" sz="1800" b="1" dirty="0">
                <a:solidFill>
                  <a:srgbClr val="FFFF00"/>
                </a:solidFill>
              </a:rPr>
              <a:t>at first, but got easier with </a:t>
            </a:r>
            <a:r>
              <a:rPr lang="en-US" sz="1800" b="1" dirty="0" smtClean="0">
                <a:solidFill>
                  <a:srgbClr val="FFFF00"/>
                </a:solidFill>
              </a:rPr>
              <a:t>					each successive effort</a:t>
            </a:r>
            <a:endParaRPr lang="en-US" sz="1800" b="1" dirty="0">
              <a:solidFill>
                <a:srgbClr val="FFFF00"/>
              </a:solidFill>
            </a:endParaRPr>
          </a:p>
          <a:p>
            <a:pPr>
              <a:buFont typeface="Wingdings" panose="05000000000000000000" pitchFamily="2" charset="2"/>
              <a:buChar char="q"/>
            </a:pPr>
            <a:r>
              <a:rPr lang="en-US" sz="1800" b="1" dirty="0">
                <a:solidFill>
                  <a:srgbClr val="FFFF00"/>
                </a:solidFill>
              </a:rPr>
              <a:t>Didn’t get better until I tried it (couldn’t just observe</a:t>
            </a:r>
            <a:r>
              <a:rPr lang="en-US" sz="1800" b="1" dirty="0" smtClean="0">
                <a:solidFill>
                  <a:srgbClr val="FFFF00"/>
                </a:solidFill>
              </a:rPr>
              <a:t>)</a:t>
            </a:r>
            <a:endParaRPr lang="en-US" sz="1800" b="1" dirty="0">
              <a:solidFill>
                <a:srgbClr val="FFFF00"/>
              </a:solidFill>
            </a:endParaRPr>
          </a:p>
          <a:p>
            <a:pPr>
              <a:buFont typeface="Wingdings" panose="05000000000000000000" pitchFamily="2" charset="2"/>
              <a:buChar char="q"/>
            </a:pPr>
            <a:r>
              <a:rPr lang="en-US" sz="1800" b="1" dirty="0">
                <a:solidFill>
                  <a:srgbClr val="FFFF00"/>
                </a:solidFill>
              </a:rPr>
              <a:t>Different people mastered at a different pace, but with time and practice everyone could master</a:t>
            </a:r>
          </a:p>
          <a:p>
            <a:pPr>
              <a:buFont typeface="Wingdings" panose="05000000000000000000" pitchFamily="2" charset="2"/>
              <a:buChar char="q"/>
            </a:pPr>
            <a:r>
              <a:rPr lang="en-US" sz="1800" b="1" dirty="0" smtClean="0">
                <a:solidFill>
                  <a:srgbClr val="FFFF00"/>
                </a:solidFill>
              </a:rPr>
              <a:t>Needed </a:t>
            </a:r>
            <a:r>
              <a:rPr lang="en-US" sz="1800" b="1" dirty="0">
                <a:solidFill>
                  <a:srgbClr val="FFFF00"/>
                </a:solidFill>
              </a:rPr>
              <a:t>multiple opportunities to </a:t>
            </a:r>
            <a:r>
              <a:rPr lang="en-US" sz="1800" b="1" dirty="0" smtClean="0">
                <a:solidFill>
                  <a:srgbClr val="FFFF00"/>
                </a:solidFill>
              </a:rPr>
              <a:t>practice</a:t>
            </a:r>
            <a:endParaRPr lang="en-US" sz="1800" b="1" dirty="0">
              <a:solidFill>
                <a:srgbClr val="FFFF00"/>
              </a:solidFill>
            </a:endParaRPr>
          </a:p>
          <a:p>
            <a:pPr>
              <a:buFont typeface="Wingdings" panose="05000000000000000000" pitchFamily="2" charset="2"/>
              <a:buChar char="q"/>
            </a:pPr>
            <a:r>
              <a:rPr lang="en-US" sz="1800" b="1" dirty="0" smtClean="0">
                <a:solidFill>
                  <a:srgbClr val="FFFF00"/>
                </a:solidFill>
              </a:rPr>
              <a:t>Used </a:t>
            </a:r>
            <a:r>
              <a:rPr lang="en-US" sz="1800" b="1" dirty="0">
                <a:solidFill>
                  <a:srgbClr val="FFFF00"/>
                </a:solidFill>
              </a:rPr>
              <a:t>examples from peers with each </a:t>
            </a:r>
            <a:r>
              <a:rPr lang="en-US" sz="1800" b="1" dirty="0" smtClean="0">
                <a:solidFill>
                  <a:srgbClr val="FFFF00"/>
                </a:solidFill>
              </a:rPr>
              <a:t>try to get better</a:t>
            </a:r>
          </a:p>
          <a:p>
            <a:pPr>
              <a:buFont typeface="Wingdings" panose="05000000000000000000" pitchFamily="2" charset="2"/>
              <a:buChar char="q"/>
            </a:pPr>
            <a:r>
              <a:rPr lang="en-US" sz="1800" b="1" dirty="0">
                <a:solidFill>
                  <a:srgbClr val="FFFF00"/>
                </a:solidFill>
              </a:rPr>
              <a:t>Received feedback from teachers with each try to get better</a:t>
            </a:r>
          </a:p>
          <a:p>
            <a:endParaRPr lang="en-US" sz="1800" b="1" dirty="0">
              <a:solidFill>
                <a:srgbClr val="FFFF00"/>
              </a:solidFill>
            </a:endParaRPr>
          </a:p>
          <a:p>
            <a:endParaRPr lang="en-US" sz="1800" b="1" dirty="0">
              <a:solidFill>
                <a:srgbClr val="C00000"/>
              </a:solidFill>
            </a:endParaRPr>
          </a:p>
        </p:txBody>
      </p:sp>
      <p:sp>
        <p:nvSpPr>
          <p:cNvPr id="8" name="Text Placeholder 7"/>
          <p:cNvSpPr>
            <a:spLocks noGrp="1"/>
          </p:cNvSpPr>
          <p:nvPr>
            <p:ph type="body" sz="quarter" idx="3"/>
          </p:nvPr>
        </p:nvSpPr>
        <p:spPr>
          <a:xfrm>
            <a:off x="4645025" y="1371600"/>
            <a:ext cx="4346575" cy="838200"/>
          </a:xfrm>
        </p:spPr>
        <p:txBody>
          <a:bodyPr>
            <a:noAutofit/>
          </a:bodyPr>
          <a:lstStyle/>
          <a:p>
            <a:pPr algn="ctr"/>
            <a:endParaRPr lang="en-US" dirty="0" smtClean="0">
              <a:solidFill>
                <a:srgbClr val="FF0000"/>
              </a:solidFill>
            </a:endParaRPr>
          </a:p>
          <a:p>
            <a:pPr algn="ctr"/>
            <a:endParaRPr lang="en-US" sz="2400" b="1" dirty="0" smtClean="0">
              <a:solidFill>
                <a:srgbClr val="FFC000"/>
              </a:solidFill>
            </a:endParaRPr>
          </a:p>
          <a:p>
            <a:pPr algn="ctr"/>
            <a:r>
              <a:rPr lang="en-US" sz="2800" b="1" dirty="0" smtClean="0">
                <a:solidFill>
                  <a:srgbClr val="FFC000"/>
                </a:solidFill>
              </a:rPr>
              <a:t>Stretching </a:t>
            </a:r>
            <a:r>
              <a:rPr lang="en-US" sz="2800" b="1" dirty="0">
                <a:solidFill>
                  <a:srgbClr val="FFC000"/>
                </a:solidFill>
              </a:rPr>
              <a:t>social studies pedagogy</a:t>
            </a:r>
          </a:p>
          <a:p>
            <a:pPr algn="ctr"/>
            <a:endParaRPr lang="en-US" sz="2400" b="1" dirty="0" smtClean="0">
              <a:solidFill>
                <a:srgbClr val="FFC000"/>
              </a:solidFill>
              <a:effectLst>
                <a:outerShdw blurRad="38100" dist="38100" dir="2700000" algn="tl">
                  <a:srgbClr val="000000">
                    <a:alpha val="43137"/>
                  </a:srgbClr>
                </a:outerShdw>
              </a:effectLst>
            </a:endParaRPr>
          </a:p>
          <a:p>
            <a:pPr algn="ctr"/>
            <a:endParaRPr lang="en-US" sz="2400" b="1" dirty="0">
              <a:solidFill>
                <a:srgbClr val="FFC000"/>
              </a:solidFill>
              <a:effectLst>
                <a:outerShdw blurRad="38100" dist="38100" dir="2700000" algn="tl">
                  <a:srgbClr val="000000">
                    <a:alpha val="43137"/>
                  </a:srgbClr>
                </a:outerShdw>
              </a:effectLst>
            </a:endParaRPr>
          </a:p>
        </p:txBody>
      </p:sp>
      <p:sp>
        <p:nvSpPr>
          <p:cNvPr id="9" name="Content Placeholder 8"/>
          <p:cNvSpPr>
            <a:spLocks noGrp="1"/>
          </p:cNvSpPr>
          <p:nvPr>
            <p:ph sz="quarter" idx="4"/>
          </p:nvPr>
        </p:nvSpPr>
        <p:spPr>
          <a:xfrm>
            <a:off x="4645025" y="2174874"/>
            <a:ext cx="4041775" cy="4683126"/>
          </a:xfrm>
        </p:spPr>
        <p:txBody>
          <a:bodyPr>
            <a:normAutofit fontScale="92500" lnSpcReduction="10000"/>
          </a:bodyPr>
          <a:lstStyle/>
          <a:p>
            <a:pPr marL="342900" indent="-342900">
              <a:buFont typeface="Wingdings" panose="05000000000000000000" pitchFamily="2" charset="2"/>
              <a:buChar char="q"/>
            </a:pPr>
            <a:endParaRPr lang="en-US" b="1" dirty="0" smtClean="0">
              <a:solidFill>
                <a:srgbClr val="FFFF00"/>
              </a:solidFill>
            </a:endParaRPr>
          </a:p>
          <a:p>
            <a:pPr>
              <a:buFont typeface="Wingdings" panose="05000000000000000000" pitchFamily="2" charset="2"/>
              <a:buChar char="q"/>
            </a:pPr>
            <a:r>
              <a:rPr lang="en-US" sz="2200" b="1" dirty="0" smtClean="0">
                <a:solidFill>
                  <a:srgbClr val="FFFF00"/>
                </a:solidFill>
              </a:rPr>
              <a:t>Scary </a:t>
            </a:r>
            <a:r>
              <a:rPr lang="en-US" sz="2200" b="1" dirty="0">
                <a:solidFill>
                  <a:srgbClr val="FFFF00"/>
                </a:solidFill>
              </a:rPr>
              <a:t>at first, but got easier with each successive </a:t>
            </a:r>
            <a:r>
              <a:rPr lang="en-US" sz="2200" b="1" dirty="0" smtClean="0">
                <a:solidFill>
                  <a:srgbClr val="FFFF00"/>
                </a:solidFill>
              </a:rPr>
              <a:t>effort</a:t>
            </a:r>
            <a:endParaRPr lang="en-US" sz="2200" b="1" dirty="0">
              <a:solidFill>
                <a:srgbClr val="FFFF00"/>
              </a:solidFill>
            </a:endParaRPr>
          </a:p>
          <a:p>
            <a:pPr>
              <a:buFont typeface="Wingdings" panose="05000000000000000000" pitchFamily="2" charset="2"/>
              <a:buChar char="q"/>
            </a:pPr>
            <a:r>
              <a:rPr lang="en-US" sz="2200" b="1" dirty="0">
                <a:solidFill>
                  <a:srgbClr val="FFFF00"/>
                </a:solidFill>
              </a:rPr>
              <a:t>Didn’t get better until I tried it (couldn’t just observe</a:t>
            </a:r>
            <a:r>
              <a:rPr lang="en-US" sz="2200" b="1" dirty="0" smtClean="0">
                <a:solidFill>
                  <a:srgbClr val="FFFF00"/>
                </a:solidFill>
              </a:rPr>
              <a:t>)</a:t>
            </a:r>
          </a:p>
          <a:p>
            <a:pPr>
              <a:buFont typeface="Wingdings" panose="05000000000000000000" pitchFamily="2" charset="2"/>
              <a:buChar char="q"/>
            </a:pPr>
            <a:r>
              <a:rPr lang="en-US" sz="2200" b="1" dirty="0" smtClean="0">
                <a:solidFill>
                  <a:srgbClr val="FFFF00"/>
                </a:solidFill>
              </a:rPr>
              <a:t>Different </a:t>
            </a:r>
            <a:r>
              <a:rPr lang="en-US" sz="2200" b="1" dirty="0">
                <a:solidFill>
                  <a:srgbClr val="FFFF00"/>
                </a:solidFill>
              </a:rPr>
              <a:t>people </a:t>
            </a:r>
            <a:r>
              <a:rPr lang="en-US" sz="2200" b="1" dirty="0" smtClean="0">
                <a:solidFill>
                  <a:srgbClr val="FFFF00"/>
                </a:solidFill>
              </a:rPr>
              <a:t>embraced at </a:t>
            </a:r>
            <a:r>
              <a:rPr lang="en-US" sz="2200" b="1" dirty="0">
                <a:solidFill>
                  <a:srgbClr val="FFFF00"/>
                </a:solidFill>
              </a:rPr>
              <a:t>a different pace, but with time and practice everyone </a:t>
            </a:r>
            <a:r>
              <a:rPr lang="en-US" sz="2200" b="1" dirty="0" smtClean="0">
                <a:solidFill>
                  <a:srgbClr val="FFFF00"/>
                </a:solidFill>
              </a:rPr>
              <a:t>embraced</a:t>
            </a:r>
            <a:endParaRPr lang="en-US" sz="2200" b="1" dirty="0">
              <a:solidFill>
                <a:srgbClr val="FFFF00"/>
              </a:solidFill>
            </a:endParaRPr>
          </a:p>
          <a:p>
            <a:pPr>
              <a:buFont typeface="Wingdings" panose="05000000000000000000" pitchFamily="2" charset="2"/>
              <a:buChar char="q"/>
            </a:pPr>
            <a:r>
              <a:rPr lang="en-US" sz="2200" b="1" dirty="0">
                <a:solidFill>
                  <a:srgbClr val="FFFF00"/>
                </a:solidFill>
              </a:rPr>
              <a:t>Needed multiple opportunities to </a:t>
            </a:r>
            <a:r>
              <a:rPr lang="en-US" sz="2200" b="1" dirty="0" smtClean="0">
                <a:solidFill>
                  <a:srgbClr val="FFFF00"/>
                </a:solidFill>
              </a:rPr>
              <a:t>practice</a:t>
            </a:r>
            <a:endParaRPr lang="en-US" sz="2200" b="1" dirty="0">
              <a:solidFill>
                <a:srgbClr val="FFFF00"/>
              </a:solidFill>
            </a:endParaRPr>
          </a:p>
          <a:p>
            <a:pPr>
              <a:buFont typeface="Wingdings" panose="05000000000000000000" pitchFamily="2" charset="2"/>
              <a:buChar char="q"/>
            </a:pPr>
            <a:r>
              <a:rPr lang="en-US" sz="2200" b="1" dirty="0">
                <a:solidFill>
                  <a:srgbClr val="FFFF00"/>
                </a:solidFill>
              </a:rPr>
              <a:t>Received </a:t>
            </a:r>
            <a:r>
              <a:rPr lang="en-US" sz="2200" b="1" dirty="0" smtClean="0">
                <a:solidFill>
                  <a:srgbClr val="FFFF00"/>
                </a:solidFill>
              </a:rPr>
              <a:t>feedback </a:t>
            </a:r>
            <a:r>
              <a:rPr lang="en-US" sz="2200" b="1" dirty="0">
                <a:solidFill>
                  <a:srgbClr val="FFFF00"/>
                </a:solidFill>
              </a:rPr>
              <a:t>with each </a:t>
            </a:r>
            <a:r>
              <a:rPr lang="en-US" sz="2200" b="1" dirty="0" smtClean="0">
                <a:solidFill>
                  <a:srgbClr val="FFFF00"/>
                </a:solidFill>
              </a:rPr>
              <a:t>try to get better</a:t>
            </a:r>
            <a:endParaRPr lang="en-US" sz="2200" b="1" dirty="0">
              <a:solidFill>
                <a:srgbClr val="FFFF00"/>
              </a:solidFill>
            </a:endParaRPr>
          </a:p>
          <a:p>
            <a:pPr>
              <a:buFont typeface="Wingdings" panose="05000000000000000000" pitchFamily="2" charset="2"/>
              <a:buChar char="q"/>
            </a:pPr>
            <a:r>
              <a:rPr lang="en-US" sz="2200" b="1" dirty="0">
                <a:solidFill>
                  <a:srgbClr val="FFFF00"/>
                </a:solidFill>
              </a:rPr>
              <a:t>Used examples from peers with each </a:t>
            </a:r>
            <a:r>
              <a:rPr lang="en-US" sz="2200" b="1" dirty="0" smtClean="0">
                <a:solidFill>
                  <a:srgbClr val="FFFF00"/>
                </a:solidFill>
              </a:rPr>
              <a:t>try to get better</a:t>
            </a:r>
            <a:endParaRPr lang="en-US" sz="2200" b="1" dirty="0">
              <a:solidFill>
                <a:srgbClr val="FFFF00"/>
              </a:solidFill>
            </a:endParaRPr>
          </a:p>
          <a:p>
            <a:endParaRPr lang="en-US" dirty="0"/>
          </a:p>
        </p:txBody>
      </p:sp>
      <p:sp>
        <p:nvSpPr>
          <p:cNvPr id="2" name="Title 1"/>
          <p:cNvSpPr>
            <a:spLocks noGrp="1"/>
          </p:cNvSpPr>
          <p:nvPr>
            <p:ph type="title"/>
          </p:nvPr>
        </p:nvSpPr>
        <p:spPr>
          <a:xfrm>
            <a:off x="609600" y="274638"/>
            <a:ext cx="7924800" cy="86836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FF0000"/>
                </a:solidFill>
                <a:effectLst>
                  <a:outerShdw blurRad="50800" dist="39000" dir="5460000" algn="tl">
                    <a:srgbClr val="000000">
                      <a:alpha val="38000"/>
                    </a:srgbClr>
                  </a:outerShdw>
                </a:effectLst>
              </a:rPr>
              <a:t>How might you adapt this </a:t>
            </a:r>
            <a:r>
              <a:rPr lang="en-US" sz="3600" b="1" dirty="0" smtClean="0">
                <a:ln w="11430"/>
                <a:solidFill>
                  <a:srgbClr val="FF0000"/>
                </a:solidFill>
                <a:effectLst>
                  <a:outerShdw blurRad="50800" dist="39000" dir="5460000" algn="tl">
                    <a:srgbClr val="000000">
                      <a:alpha val="38000"/>
                    </a:srgbClr>
                  </a:outerShdw>
                </a:effectLst>
              </a:rPr>
              <a:t>lesson to use in your</a:t>
            </a:r>
            <a:r>
              <a:rPr lang="en-US" sz="3600" b="1" cap="none" spc="0" dirty="0" smtClean="0">
                <a:ln w="11430"/>
                <a:solidFill>
                  <a:srgbClr val="FF0000"/>
                </a:solidFill>
                <a:effectLst>
                  <a:outerShdw blurRad="50800" dist="39000" dir="5460000" algn="tl">
                    <a:srgbClr val="000000">
                      <a:alpha val="38000"/>
                    </a:srgbClr>
                  </a:outerShdw>
                </a:effectLst>
              </a:rPr>
              <a:t> social studies classroom? </a:t>
            </a:r>
            <a:endParaRPr lang="en-US" sz="36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4153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wipe(down)">
                                      <p:cBhvr>
                                        <p:cTn id="36" dur="500"/>
                                        <p:tgtEl>
                                          <p:spTgt spid="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down)">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5410200"/>
            <a:ext cx="8244840" cy="1219200"/>
          </a:xfrm>
        </p:spPr>
        <p:txBody>
          <a:bodyPr/>
          <a:lstStyle/>
          <a:p>
            <a:pPr algn="ctr"/>
            <a:r>
              <a:rPr lang="en-US" sz="3200" dirty="0"/>
              <a:t>Social Studies: Questions and Answers </a:t>
            </a:r>
            <a:r>
              <a:rPr lang="en-US" sz="3200" dirty="0">
                <a:solidFill>
                  <a:srgbClr val="FFC000"/>
                </a:solidFill>
              </a:rPr>
              <a:t>Aaronson  Model Activity</a:t>
            </a:r>
            <a:endParaRPr lang="en-US" sz="3200" dirty="0"/>
          </a:p>
        </p:txBody>
      </p:sp>
      <p:sp>
        <p:nvSpPr>
          <p:cNvPr id="9" name="Rectangle 8"/>
          <p:cNvSpPr/>
          <p:nvPr/>
        </p:nvSpPr>
        <p:spPr>
          <a:xfrm>
            <a:off x="457200" y="457200"/>
            <a:ext cx="2133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2514600"/>
            <a:ext cx="2133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lain"/>
            </a:pPr>
            <a:r>
              <a:rPr lang="en-US" dirty="0"/>
              <a:t>2   3   4   </a:t>
            </a:r>
          </a:p>
          <a:p>
            <a:pPr algn="ctr"/>
            <a:r>
              <a:rPr lang="en-US" dirty="0"/>
              <a:t> </a:t>
            </a:r>
          </a:p>
          <a:p>
            <a:r>
              <a:rPr lang="en-US" dirty="0"/>
              <a:t>  </a:t>
            </a:r>
            <a:r>
              <a:rPr lang="en-US" dirty="0" smtClean="0"/>
              <a:t>    </a:t>
            </a:r>
            <a:r>
              <a:rPr lang="en-US" dirty="0"/>
              <a:t> </a:t>
            </a:r>
            <a:r>
              <a:rPr lang="en-US" dirty="0" smtClean="0"/>
              <a:t> </a:t>
            </a:r>
            <a:r>
              <a:rPr lang="en-US" dirty="0"/>
              <a:t>4   3   2   1  </a:t>
            </a:r>
          </a:p>
        </p:txBody>
      </p:sp>
      <p:sp>
        <p:nvSpPr>
          <p:cNvPr id="12" name="Rectangle 11"/>
          <p:cNvSpPr/>
          <p:nvPr/>
        </p:nvSpPr>
        <p:spPr>
          <a:xfrm>
            <a:off x="4724400" y="457200"/>
            <a:ext cx="2286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48200" y="2590800"/>
            <a:ext cx="2362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lain"/>
            </a:pPr>
            <a:r>
              <a:rPr lang="en-US" dirty="0"/>
              <a:t>2   3   4   </a:t>
            </a:r>
          </a:p>
          <a:p>
            <a:pPr algn="ctr"/>
            <a:r>
              <a:rPr lang="en-US" dirty="0"/>
              <a:t> </a:t>
            </a:r>
          </a:p>
          <a:p>
            <a:r>
              <a:rPr lang="en-US" dirty="0"/>
              <a:t>  </a:t>
            </a:r>
            <a:r>
              <a:rPr lang="en-US" dirty="0" smtClean="0"/>
              <a:t>      </a:t>
            </a:r>
            <a:r>
              <a:rPr lang="en-US" dirty="0"/>
              <a:t> </a:t>
            </a:r>
            <a:r>
              <a:rPr lang="en-US" dirty="0" smtClean="0"/>
              <a:t> </a:t>
            </a:r>
            <a:r>
              <a:rPr lang="en-US" dirty="0"/>
              <a:t>4   3   2   1  </a:t>
            </a:r>
          </a:p>
        </p:txBody>
      </p:sp>
      <p:sp>
        <p:nvSpPr>
          <p:cNvPr id="14" name="TextBox 13"/>
          <p:cNvSpPr txBox="1"/>
          <p:nvPr/>
        </p:nvSpPr>
        <p:spPr>
          <a:xfrm>
            <a:off x="609600" y="685800"/>
            <a:ext cx="1828800" cy="1200329"/>
          </a:xfrm>
          <a:prstGeom prst="rect">
            <a:avLst/>
          </a:prstGeom>
          <a:noFill/>
        </p:spPr>
        <p:txBody>
          <a:bodyPr wrap="square" rtlCol="0">
            <a:spAutoFit/>
          </a:bodyPr>
          <a:lstStyle/>
          <a:p>
            <a:pPr marL="342900" indent="-342900" algn="ctr">
              <a:buAutoNum type="arabicPlain"/>
            </a:pPr>
            <a:r>
              <a:rPr lang="en-US" dirty="0" smtClean="0"/>
              <a:t>2   </a:t>
            </a:r>
            <a:r>
              <a:rPr lang="en-US" dirty="0"/>
              <a:t>3   4   </a:t>
            </a:r>
            <a:endParaRPr lang="en-US" dirty="0" smtClean="0"/>
          </a:p>
          <a:p>
            <a:pPr algn="ctr"/>
            <a:r>
              <a:rPr lang="en-US" dirty="0" smtClean="0"/>
              <a:t> </a:t>
            </a:r>
            <a:endParaRPr lang="en-US" dirty="0"/>
          </a:p>
          <a:p>
            <a:r>
              <a:rPr lang="en-US" dirty="0"/>
              <a:t>   </a:t>
            </a:r>
            <a:r>
              <a:rPr lang="en-US" dirty="0" smtClean="0"/>
              <a:t>   </a:t>
            </a:r>
            <a:r>
              <a:rPr lang="en-US" dirty="0"/>
              <a:t>4   3   2   1  </a:t>
            </a:r>
          </a:p>
          <a:p>
            <a:pPr algn="ctr"/>
            <a:endParaRPr lang="en-US" dirty="0"/>
          </a:p>
        </p:txBody>
      </p:sp>
      <p:sp>
        <p:nvSpPr>
          <p:cNvPr id="16" name="TextBox 15"/>
          <p:cNvSpPr txBox="1"/>
          <p:nvPr/>
        </p:nvSpPr>
        <p:spPr>
          <a:xfrm>
            <a:off x="4953000" y="685800"/>
            <a:ext cx="1828800" cy="1477328"/>
          </a:xfrm>
          <a:prstGeom prst="rect">
            <a:avLst/>
          </a:prstGeom>
          <a:noFill/>
        </p:spPr>
        <p:txBody>
          <a:bodyPr wrap="square" rtlCol="0">
            <a:spAutoFit/>
          </a:bodyPr>
          <a:lstStyle/>
          <a:p>
            <a:pPr algn="ctr"/>
            <a:r>
              <a:rPr lang="en-US" dirty="0" smtClean="0"/>
              <a:t>4   </a:t>
            </a:r>
            <a:r>
              <a:rPr lang="en-US" dirty="0"/>
              <a:t>3   2   </a:t>
            </a:r>
            <a:r>
              <a:rPr lang="en-US" dirty="0" smtClean="0"/>
              <a:t>1</a:t>
            </a:r>
          </a:p>
          <a:p>
            <a:endParaRPr lang="en-US" dirty="0" smtClean="0"/>
          </a:p>
          <a:p>
            <a:r>
              <a:rPr lang="en-US" dirty="0"/>
              <a:t> </a:t>
            </a:r>
            <a:r>
              <a:rPr lang="en-US" dirty="0" smtClean="0"/>
              <a:t>     1   2   3   4 </a:t>
            </a:r>
          </a:p>
          <a:p>
            <a:r>
              <a:rPr lang="en-US" dirty="0" smtClean="0"/>
              <a:t> </a:t>
            </a:r>
            <a:endParaRPr lang="en-US" dirty="0"/>
          </a:p>
          <a:p>
            <a:endParaRPr lang="en-US" dirty="0"/>
          </a:p>
        </p:txBody>
      </p:sp>
    </p:spTree>
    <p:extLst>
      <p:ext uri="{BB962C8B-B14F-4D97-AF65-F5344CB8AC3E}">
        <p14:creationId xmlns:p14="http://schemas.microsoft.com/office/powerpoint/2010/main" val="1896154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
            </a:r>
            <a:br>
              <a:rPr lang="en-US" dirty="0"/>
            </a:br>
            <a:endParaRPr lang="en-US" dirty="0"/>
          </a:p>
        </p:txBody>
      </p:sp>
      <p:sp>
        <p:nvSpPr>
          <p:cNvPr id="5" name="Title 4"/>
          <p:cNvSpPr>
            <a:spLocks noGrp="1"/>
          </p:cNvSpPr>
          <p:nvPr>
            <p:ph type="title"/>
          </p:nvPr>
        </p:nvSpPr>
        <p:spPr>
          <a:xfrm>
            <a:off x="777240" y="5257800"/>
            <a:ext cx="7543800" cy="1600200"/>
          </a:xfrm>
        </p:spPr>
        <p:txBody>
          <a:bodyPr/>
          <a:lstStyle/>
          <a:p>
            <a:pPr marL="342900" indent="-342900" algn="ct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000" dirty="0" smtClean="0"/>
              <a:t>Debbie Jameson, ELA Director</a:t>
            </a:r>
            <a:br>
              <a:rPr lang="en-US" sz="2000" dirty="0" smtClean="0"/>
            </a:br>
            <a:r>
              <a:rPr lang="en-US" sz="2000" dirty="0" smtClean="0"/>
              <a:t>Lisa Scroggs, ELA Assistant Director</a:t>
            </a:r>
            <a:br>
              <a:rPr lang="en-US" sz="2000" dirty="0" smtClean="0"/>
            </a:br>
            <a:r>
              <a:rPr lang="en-US" sz="2000" dirty="0" smtClean="0"/>
              <a:t>Nick Kremer, Missouri Writing Project</a:t>
            </a:r>
            <a:br>
              <a:rPr lang="en-US" sz="2000" dirty="0" smtClean="0"/>
            </a:br>
            <a:endParaRPr lang="en-US" sz="2000" dirty="0"/>
          </a:p>
        </p:txBody>
      </p:sp>
      <p:pic>
        <p:nvPicPr>
          <p:cNvPr id="7" name="Content Placeholder 3" descr="https://s-media-cache-ak0.pinimg.com/736x/44/d3/10/44d310d1038a1a64b59e27fc32e46078.jpg"/>
          <p:cNvPicPr>
            <a:picLocks/>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0" y="914400"/>
            <a:ext cx="9144000" cy="4343400"/>
          </a:xfrm>
          <a:prstGeom prst="rect">
            <a:avLst/>
          </a:prstGeom>
          <a:noFill/>
          <a:ln>
            <a:noFill/>
          </a:ln>
        </p:spPr>
      </p:pic>
      <p:sp>
        <p:nvSpPr>
          <p:cNvPr id="9" name="TextBox 8"/>
          <p:cNvSpPr txBox="1"/>
          <p:nvPr/>
        </p:nvSpPr>
        <p:spPr>
          <a:xfrm>
            <a:off x="0" y="-39707"/>
            <a:ext cx="9144000" cy="954107"/>
          </a:xfrm>
          <a:prstGeom prst="rect">
            <a:avLst/>
          </a:prstGeom>
          <a:solidFill>
            <a:schemeClr val="tx1"/>
          </a:solidFill>
        </p:spPr>
        <p:txBody>
          <a:bodyPr wrap="square" rtlCol="0">
            <a:spAutoFit/>
          </a:bodyPr>
          <a:lstStyle/>
          <a:p>
            <a:pPr algn="ctr"/>
            <a:r>
              <a:rPr lang="en-US" sz="2800" b="1" dirty="0">
                <a:solidFill>
                  <a:srgbClr val="FF0000"/>
                </a:solidFill>
              </a:rPr>
              <a:t>Social Studies and </a:t>
            </a:r>
            <a:r>
              <a:rPr lang="en-US" sz="2800" b="1" dirty="0" smtClean="0">
                <a:solidFill>
                  <a:srgbClr val="FF0000"/>
                </a:solidFill>
              </a:rPr>
              <a:t>ELA: </a:t>
            </a:r>
          </a:p>
          <a:p>
            <a:pPr algn="ctr"/>
            <a:r>
              <a:rPr lang="en-US" sz="2800" b="1" dirty="0" smtClean="0">
                <a:solidFill>
                  <a:srgbClr val="FF0000"/>
                </a:solidFill>
              </a:rPr>
              <a:t>Challenges and  Opportunities</a:t>
            </a:r>
            <a:endParaRPr lang="en-US" sz="2800" b="1" dirty="0"/>
          </a:p>
        </p:txBody>
      </p:sp>
    </p:spTree>
    <p:extLst>
      <p:ext uri="{BB962C8B-B14F-4D97-AF65-F5344CB8AC3E}">
        <p14:creationId xmlns:p14="http://schemas.microsoft.com/office/powerpoint/2010/main" val="36111688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5443</TotalTime>
  <Words>1142</Words>
  <Application>Microsoft Office PowerPoint</Application>
  <PresentationFormat>On-screen Show (4:3)</PresentationFormat>
  <Paragraphs>135</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Aharoni</vt:lpstr>
      <vt:lpstr>Calibri</vt:lpstr>
      <vt:lpstr>Palatino Linotype</vt:lpstr>
      <vt:lpstr>Wingdings</vt:lpstr>
      <vt:lpstr>Elemental</vt:lpstr>
      <vt:lpstr>DESE  Social Studies Professional Development Series  </vt:lpstr>
      <vt:lpstr>   Introductions: Making Connections Be ready to share your chain once your small group introductions are completed.</vt:lpstr>
      <vt:lpstr> Social Studies  Professional Development Series: Day 2</vt:lpstr>
      <vt:lpstr>Anchor Experiences</vt:lpstr>
      <vt:lpstr>  The Elephant and the Giraffe</vt:lpstr>
      <vt:lpstr>PowerPoint Presentation</vt:lpstr>
      <vt:lpstr>How might you adapt this lesson to use in your social studies classroom? </vt:lpstr>
      <vt:lpstr>Social Studies: Questions and Answers Aaronson  Model Activity</vt:lpstr>
      <vt:lpstr>   Debbie Jameson, ELA Director Lisa Scroggs, ELA Assistant Director Nick Kremer, Missouri Writing Project </vt:lpstr>
      <vt:lpstr>Working Lunch:</vt:lpstr>
      <vt:lpstr>     Defining Arts Integration:  Reading Portraits as Biography Tom Tobias, Arts Education Director, DESE</vt:lpstr>
      <vt:lpstr>PowerPoint Presentation</vt:lpstr>
      <vt:lpstr>Think, Pair, Share</vt:lpstr>
      <vt:lpstr>PowerPoint Presentation</vt:lpstr>
    </vt:vector>
  </TitlesOfParts>
  <Company>Columbia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 6/27/16</dc:title>
  <dc:creator>Columbia Public Schools</dc:creator>
  <cp:lastModifiedBy>Linkon, Drew</cp:lastModifiedBy>
  <cp:revision>264</cp:revision>
  <cp:lastPrinted>2016-01-25T16:59:38Z</cp:lastPrinted>
  <dcterms:created xsi:type="dcterms:W3CDTF">2009-10-16T15:12:23Z</dcterms:created>
  <dcterms:modified xsi:type="dcterms:W3CDTF">2021-04-01T14:43:17Z</dcterms:modified>
</cp:coreProperties>
</file>