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77" r:id="rId2"/>
    <p:sldId id="279" r:id="rId3"/>
    <p:sldId id="280" r:id="rId4"/>
    <p:sldId id="296" r:id="rId5"/>
    <p:sldId id="297" r:id="rId6"/>
    <p:sldId id="282" r:id="rId7"/>
    <p:sldId id="283" r:id="rId8"/>
    <p:sldId id="281" r:id="rId9"/>
    <p:sldId id="256" r:id="rId10"/>
    <p:sldId id="286" r:id="rId11"/>
    <p:sldId id="261" r:id="rId12"/>
    <p:sldId id="272" r:id="rId13"/>
    <p:sldId id="270" r:id="rId14"/>
    <p:sldId id="260" r:id="rId15"/>
    <p:sldId id="301" r:id="rId16"/>
    <p:sldId id="302" r:id="rId17"/>
    <p:sldId id="303" r:id="rId18"/>
    <p:sldId id="287" r:id="rId19"/>
    <p:sldId id="288" r:id="rId20"/>
    <p:sldId id="262" r:id="rId21"/>
    <p:sldId id="285" r:id="rId22"/>
    <p:sldId id="298" r:id="rId23"/>
    <p:sldId id="299" r:id="rId24"/>
    <p:sldId id="300" r:id="rId25"/>
    <p:sldId id="293" r:id="rId26"/>
    <p:sldId id="291" r:id="rId27"/>
    <p:sldId id="267" r:id="rId28"/>
    <p:sldId id="257" r:id="rId29"/>
    <p:sldId id="289" r:id="rId30"/>
    <p:sldId id="290" r:id="rId31"/>
    <p:sldId id="284" r:id="rId32"/>
    <p:sldId id="273" r:id="rId3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7E2C103D-1ABC-4B96-AB03-1D949FB8CFDF}" type="datetimeFigureOut">
              <a:rPr lang="en-US" smtClean="0"/>
              <a:t>4/1/2021</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F084CA09-6865-426A-A50B-0292597FEBFE}" type="slidenum">
              <a:rPr lang="en-US" smtClean="0"/>
              <a:t>‹#›</a:t>
            </a:fld>
            <a:endParaRPr lang="en-US"/>
          </a:p>
        </p:txBody>
      </p:sp>
    </p:spTree>
    <p:extLst>
      <p:ext uri="{BB962C8B-B14F-4D97-AF65-F5344CB8AC3E}">
        <p14:creationId xmlns:p14="http://schemas.microsoft.com/office/powerpoint/2010/main" val="244772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007"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439" y="0"/>
            <a:ext cx="2972007" cy="465621"/>
          </a:xfrm>
          <a:prstGeom prst="rect">
            <a:avLst/>
          </a:prstGeom>
        </p:spPr>
        <p:txBody>
          <a:bodyPr vert="horz" lIns="91440" tIns="45720" rIns="91440" bIns="45720" rtlCol="0"/>
          <a:lstStyle>
            <a:lvl1pPr algn="r">
              <a:defRPr sz="1200"/>
            </a:lvl1pPr>
          </a:lstStyle>
          <a:p>
            <a:fld id="{3BDFF766-F180-4CE6-94A8-7FE831906224}" type="datetimeFigureOut">
              <a:rPr lang="en-US" smtClean="0"/>
              <a:t>4/1/2021</a:t>
            </a:fld>
            <a:endParaRPr lang="en-US"/>
          </a:p>
        </p:txBody>
      </p:sp>
      <p:sp>
        <p:nvSpPr>
          <p:cNvPr id="4" name="Slide Image Placeholder 3"/>
          <p:cNvSpPr>
            <a:spLocks noGrp="1" noRot="1" noChangeAspect="1"/>
          </p:cNvSpPr>
          <p:nvPr>
            <p:ph type="sldImg" idx="2"/>
          </p:nvPr>
        </p:nvSpPr>
        <p:spPr>
          <a:xfrm>
            <a:off x="1104900" y="696913"/>
            <a:ext cx="4648200" cy="34877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490" y="4416191"/>
            <a:ext cx="5487022" cy="41825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180"/>
            <a:ext cx="2972007" cy="4656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439" y="8829180"/>
            <a:ext cx="2972007" cy="465621"/>
          </a:xfrm>
          <a:prstGeom prst="rect">
            <a:avLst/>
          </a:prstGeom>
        </p:spPr>
        <p:txBody>
          <a:bodyPr vert="horz" lIns="91440" tIns="45720" rIns="91440" bIns="45720" rtlCol="0" anchor="b"/>
          <a:lstStyle>
            <a:lvl1pPr algn="r">
              <a:defRPr sz="1200"/>
            </a:lvl1pPr>
          </a:lstStyle>
          <a:p>
            <a:fld id="{74A1A301-3A74-4CC3-864D-1BD8B07F7376}" type="slidenum">
              <a:rPr lang="en-US" smtClean="0"/>
              <a:t>‹#›</a:t>
            </a:fld>
            <a:endParaRPr lang="en-US"/>
          </a:p>
        </p:txBody>
      </p:sp>
    </p:spTree>
    <p:extLst>
      <p:ext uri="{BB962C8B-B14F-4D97-AF65-F5344CB8AC3E}">
        <p14:creationId xmlns:p14="http://schemas.microsoft.com/office/powerpoint/2010/main" val="115007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C3A6A-4B1C-4C25-96D5-9AF76E7B58F0}" type="slidenum">
              <a:rPr lang="en-US" smtClean="0"/>
              <a:t>5</a:t>
            </a:fld>
            <a:endParaRPr lang="en-US"/>
          </a:p>
        </p:txBody>
      </p:sp>
    </p:spTree>
    <p:extLst>
      <p:ext uri="{BB962C8B-B14F-4D97-AF65-F5344CB8AC3E}">
        <p14:creationId xmlns:p14="http://schemas.microsoft.com/office/powerpoint/2010/main" val="35002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922DB6-67AC-4ECB-91DB-3BF0C36DA593}"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118205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22DB6-67AC-4ECB-91DB-3BF0C36DA593}"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58083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22DB6-67AC-4ECB-91DB-3BF0C36DA593}"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31592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22DB6-67AC-4ECB-91DB-3BF0C36DA593}"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78352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922DB6-67AC-4ECB-91DB-3BF0C36DA593}"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4173135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922DB6-67AC-4ECB-91DB-3BF0C36DA593}"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203913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922DB6-67AC-4ECB-91DB-3BF0C36DA593}" type="datetimeFigureOut">
              <a:rPr lang="en-US" smtClean="0"/>
              <a:t>4/1/2021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55959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922DB6-67AC-4ECB-91DB-3BF0C36DA593}" type="datetimeFigureOut">
              <a:rPr lang="en-US" smtClean="0"/>
              <a:t>4/1/2021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37321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22DB6-67AC-4ECB-91DB-3BF0C36DA593}" type="datetimeFigureOut">
              <a:rPr lang="en-US" smtClean="0"/>
              <a:t>4/1/2021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2085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22DB6-67AC-4ECB-91DB-3BF0C36DA593}"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313837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22DB6-67AC-4ECB-91DB-3BF0C36DA593}"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7E362-5DBE-4FB6-9A64-43D6B8D42151}" type="slidenum">
              <a:rPr lang="en-US" smtClean="0"/>
              <a:t>‹#›</a:t>
            </a:fld>
            <a:endParaRPr lang="en-US"/>
          </a:p>
        </p:txBody>
      </p:sp>
    </p:spTree>
    <p:extLst>
      <p:ext uri="{BB962C8B-B14F-4D97-AF65-F5344CB8AC3E}">
        <p14:creationId xmlns:p14="http://schemas.microsoft.com/office/powerpoint/2010/main" val="14926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22DB6-67AC-4ECB-91DB-3BF0C36DA593}" type="datetimeFigureOut">
              <a:rPr lang="en-US" smtClean="0"/>
              <a:t>4/1/2021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7E362-5DBE-4FB6-9A64-43D6B8D42151}" type="slidenum">
              <a:rPr lang="en-US" smtClean="0"/>
              <a:t>‹#›</a:t>
            </a:fld>
            <a:endParaRPr lang="en-US"/>
          </a:p>
        </p:txBody>
      </p:sp>
    </p:spTree>
    <p:extLst>
      <p:ext uri="{BB962C8B-B14F-4D97-AF65-F5344CB8AC3E}">
        <p14:creationId xmlns:p14="http://schemas.microsoft.com/office/powerpoint/2010/main" val="303823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PlJWk8-b4E" TargetMode="External"/><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rchives.gov/education" TargetMode="External"/><Relationship Id="rId7" Type="http://schemas.openxmlformats.org/officeDocument/2006/relationships/hyperlink" Target="http://www.socialstudies.org/search/site/elementary%20Socal%20Studies" TargetMode="External"/><Relationship Id="rId2" Type="http://schemas.openxmlformats.org/officeDocument/2006/relationships/hyperlink" Target="https://picturingamerica.neh.gov/downloads/pdfs/Resource_Guide/English/English_PA_TeachersGuide.pdf" TargetMode="External"/><Relationship Id="rId1" Type="http://schemas.openxmlformats.org/officeDocument/2006/relationships/slideLayout" Target="../slideLayouts/slideLayout2.xml"/><Relationship Id="rId6" Type="http://schemas.openxmlformats.org/officeDocument/2006/relationships/hyperlink" Target="https://www.gilderlehrman.org/" TargetMode="External"/><Relationship Id="rId5" Type="http://schemas.openxmlformats.org/officeDocument/2006/relationships/hyperlink" Target="https://www.nps.gov/index.htm" TargetMode="External"/><Relationship Id="rId4" Type="http://schemas.openxmlformats.org/officeDocument/2006/relationships/hyperlink" Target="https://www.si.edu/Educator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elcivics.com/el_civics_history_government_landmark_gateway_arch.html" TargetMode="External"/><Relationship Id="rId3" Type="http://schemas.openxmlformats.org/officeDocument/2006/relationships/hyperlink" Target="http://shsmo.org/" TargetMode="External"/><Relationship Id="rId7" Type="http://schemas.openxmlformats.org/officeDocument/2006/relationships/hyperlink" Target="https://www.youtube.com/watch?v=vwB2T5vbgwE" TargetMode="External"/><Relationship Id="rId2" Type="http://schemas.openxmlformats.org/officeDocument/2006/relationships/hyperlink" Target="http://www.sos.mo.gov/mdh/" TargetMode="External"/><Relationship Id="rId1" Type="http://schemas.openxmlformats.org/officeDocument/2006/relationships/slideLayout" Target="../slideLayouts/slideLayout2.xml"/><Relationship Id="rId6" Type="http://schemas.openxmlformats.org/officeDocument/2006/relationships/hyperlink" Target="https://www.youtube.com/watch?v=fqfY0vQm8Ro" TargetMode="External"/><Relationship Id="rId5" Type="http://schemas.openxmlformats.org/officeDocument/2006/relationships/hyperlink" Target="http://www.history.com/topics/us-states/missouri/videos" TargetMode="External"/><Relationship Id="rId10" Type="http://schemas.openxmlformats.org/officeDocument/2006/relationships/hyperlink" Target="https://www.reedypress.com/" TargetMode="External"/><Relationship Id="rId4" Type="http://schemas.openxmlformats.org/officeDocument/2006/relationships/hyperlink" Target="http://www.missourihistorictowns.com/index.htm#index" TargetMode="External"/><Relationship Id="rId9" Type="http://schemas.openxmlformats.org/officeDocument/2006/relationships/hyperlink" Target="http://www.npr.org/2013/05/25/185773695/gateway-arch-biography-reveals-complex-history-of-an-american-ico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Implementation </a:t>
            </a:r>
            <a:r>
              <a:rPr lang="en-US" b="1" dirty="0"/>
              <a:t>and Integration:</a:t>
            </a:r>
            <a:r>
              <a:rPr lang="en-US" dirty="0"/>
              <a:t/>
            </a:r>
            <a:br>
              <a:rPr lang="en-US" dirty="0"/>
            </a:br>
            <a:r>
              <a:rPr lang="en-US" sz="2700" b="1" dirty="0"/>
              <a:t>MLS Elementary Social Studies Expectations </a:t>
            </a:r>
            <a:r>
              <a:rPr lang="en-US" sz="2700" b="1" dirty="0" smtClean="0"/>
              <a:t>2017</a:t>
            </a:r>
            <a:br>
              <a:rPr lang="en-US" sz="2700" b="1" dirty="0" smtClean="0"/>
            </a:br>
            <a:r>
              <a:rPr lang="en-US" sz="2000" b="1" dirty="0" smtClean="0"/>
              <a:t>June 2017</a:t>
            </a:r>
            <a:r>
              <a:rPr lang="en-US" dirty="0"/>
              <a:t/>
            </a:r>
            <a:br>
              <a:rPr lang="en-US" dirty="0"/>
            </a:br>
            <a:r>
              <a:rPr lang="en-US" b="1" i="1" dirty="0"/>
              <a:t> </a:t>
            </a:r>
            <a:r>
              <a:rPr lang="en-US" dirty="0"/>
              <a:t/>
            </a:r>
            <a:br>
              <a:rPr lang="en-US" dirty="0"/>
            </a:br>
            <a:endParaRPr lang="en-US" dirty="0"/>
          </a:p>
        </p:txBody>
      </p:sp>
      <p:pic>
        <p:nvPicPr>
          <p:cNvPr id="4" name="Content Placeholder 3" descr="Image result for Gary Larson Teacher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6080" y="1763871"/>
            <a:ext cx="3291840" cy="4103529"/>
          </a:xfrm>
          <a:prstGeom prst="rect">
            <a:avLst/>
          </a:prstGeom>
          <a:noFill/>
          <a:ln>
            <a:noFill/>
          </a:ln>
        </p:spPr>
      </p:pic>
      <p:sp>
        <p:nvSpPr>
          <p:cNvPr id="5" name="TextBox 4"/>
          <p:cNvSpPr txBox="1"/>
          <p:nvPr/>
        </p:nvSpPr>
        <p:spPr>
          <a:xfrm>
            <a:off x="457200" y="5715000"/>
            <a:ext cx="7772400" cy="1323439"/>
          </a:xfrm>
          <a:prstGeom prst="rect">
            <a:avLst/>
          </a:prstGeom>
          <a:noFill/>
        </p:spPr>
        <p:txBody>
          <a:bodyPr wrap="square" rtlCol="0">
            <a:spAutoFit/>
          </a:bodyPr>
          <a:lstStyle/>
          <a:p>
            <a:pPr algn="ctr"/>
            <a:endParaRPr lang="en-US" sz="2000" b="1" i="1" dirty="0" smtClean="0"/>
          </a:p>
          <a:p>
            <a:pPr algn="ctr"/>
            <a:r>
              <a:rPr lang="en-US" sz="2000" b="1" i="1" dirty="0" smtClean="0"/>
              <a:t>Teaching </a:t>
            </a:r>
            <a:r>
              <a:rPr lang="en-US" sz="2000" b="1" i="1" dirty="0"/>
              <a:t>and learning together: </a:t>
            </a:r>
            <a:endParaRPr lang="en-US" sz="2000" dirty="0"/>
          </a:p>
          <a:p>
            <a:pPr algn="ctr"/>
            <a:r>
              <a:rPr lang="en-US" sz="2000" b="1" i="1" dirty="0" smtClean="0"/>
              <a:t>deeper</a:t>
            </a:r>
            <a:r>
              <a:rPr lang="en-US" sz="2000" b="1" i="1" dirty="0"/>
              <a:t>, richer, more </a:t>
            </a:r>
            <a:r>
              <a:rPr lang="en-US" sz="2000" b="1" i="1" dirty="0" smtClean="0"/>
              <a:t>meaningful, and </a:t>
            </a:r>
            <a:r>
              <a:rPr lang="en-US" sz="2000" b="1" i="1" dirty="0"/>
              <a:t>maybe even fun. </a:t>
            </a:r>
            <a:endParaRPr lang="en-US" sz="2000" dirty="0"/>
          </a:p>
          <a:p>
            <a:endParaRPr lang="en-US" sz="2000" dirty="0"/>
          </a:p>
        </p:txBody>
      </p:sp>
    </p:spTree>
    <p:extLst>
      <p:ext uri="{BB962C8B-B14F-4D97-AF65-F5344CB8AC3E}">
        <p14:creationId xmlns:p14="http://schemas.microsoft.com/office/powerpoint/2010/main" val="1141458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10" name="Content Placeholder 9"/>
          <p:cNvPicPr>
            <a:picLocks noGrp="1"/>
          </p:cNvPicPr>
          <p:nvPr>
            <p:ph sz="quarter" idx="4294967295"/>
          </p:nvPr>
        </p:nvPicPr>
        <p:blipFill rotWithShape="1">
          <a:blip r:embed="rId2"/>
          <a:srcRect l="53975" t="29161" r="2307" b="6791"/>
          <a:stretch/>
        </p:blipFill>
        <p:spPr bwMode="auto">
          <a:xfrm>
            <a:off x="4495800" y="152400"/>
            <a:ext cx="4419600" cy="6553199"/>
          </a:xfrm>
          <a:prstGeom prst="rect">
            <a:avLst/>
          </a:prstGeom>
          <a:ln>
            <a:noFill/>
          </a:ln>
          <a:extLst>
            <a:ext uri="{53640926-AAD7-44D8-BBD7-CCE9431645EC}">
              <a14:shadowObscured xmlns:a14="http://schemas.microsoft.com/office/drawing/2010/main"/>
            </a:ext>
          </a:extLst>
        </p:spPr>
      </p:pic>
      <p:pic>
        <p:nvPicPr>
          <p:cNvPr id="12" name="Content Placeholder 11"/>
          <p:cNvPicPr>
            <a:picLocks noGrp="1"/>
          </p:cNvPicPr>
          <p:nvPr>
            <p:ph sz="quarter" idx="4294967295"/>
          </p:nvPr>
        </p:nvPicPr>
        <p:blipFill rotWithShape="1">
          <a:blip r:embed="rId3"/>
          <a:srcRect l="55001" t="27448" r="3845" b="7935"/>
          <a:stretch/>
        </p:blipFill>
        <p:spPr bwMode="auto">
          <a:xfrm>
            <a:off x="76200" y="0"/>
            <a:ext cx="4267201" cy="67056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76200" y="6096000"/>
            <a:ext cx="4419600" cy="769441"/>
          </a:xfrm>
          <a:prstGeom prst="rect">
            <a:avLst/>
          </a:prstGeom>
          <a:noFill/>
          <a:ln w="38100">
            <a:solidFill>
              <a:srgbClr val="FFC000"/>
            </a:solidFill>
          </a:ln>
        </p:spPr>
        <p:txBody>
          <a:bodyPr wrap="square" rtlCol="0">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CONTENT</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70376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2590800" cy="2620962"/>
          </a:xfrm>
        </p:spPr>
        <p:txBody>
          <a:bodyPr>
            <a:normAutofit/>
          </a:bodyPr>
          <a:lstStyle/>
          <a:p>
            <a:r>
              <a:rPr lang="en-US" sz="3600" b="1" dirty="0" smtClean="0">
                <a:solidFill>
                  <a:srgbClr val="003300"/>
                </a:solidFill>
              </a:rPr>
              <a:t>Student Learning</a:t>
            </a:r>
            <a:br>
              <a:rPr lang="en-US" sz="3600" b="1" dirty="0" smtClean="0">
                <a:solidFill>
                  <a:srgbClr val="003300"/>
                </a:solidFill>
              </a:rPr>
            </a:br>
            <a:r>
              <a:rPr lang="en-US" sz="3600" b="1" dirty="0" smtClean="0">
                <a:solidFill>
                  <a:srgbClr val="003300"/>
                </a:solidFill>
              </a:rPr>
              <a:t>Behaviors</a:t>
            </a:r>
            <a:endParaRPr lang="en-US" sz="3600" b="1" dirty="0">
              <a:solidFill>
                <a:srgbClr val="003300"/>
              </a:solidFill>
            </a:endParaRPr>
          </a:p>
        </p:txBody>
      </p:sp>
      <p:pic>
        <p:nvPicPr>
          <p:cNvPr id="4" name="Content Placeholder 3" descr="https://s-media-cache-ak0.pinimg.com/736x/c2/d2/d0/c2d2d0f72d028ded72f507f976b4b0e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6400800" cy="6629400"/>
          </a:xfrm>
          <a:prstGeom prst="rect">
            <a:avLst/>
          </a:prstGeom>
          <a:noFill/>
          <a:ln>
            <a:noFill/>
          </a:ln>
        </p:spPr>
      </p:pic>
      <p:pic>
        <p:nvPicPr>
          <p:cNvPr id="5" name="Content Placeholder 6"/>
          <p:cNvPicPr>
            <a:picLocks/>
          </p:cNvPicPr>
          <p:nvPr/>
        </p:nvPicPr>
        <p:blipFill rotWithShape="1">
          <a:blip r:embed="rId3"/>
          <a:srcRect l="8606" t="21087" r="58645" b="18029"/>
          <a:stretch/>
        </p:blipFill>
        <p:spPr bwMode="auto">
          <a:xfrm>
            <a:off x="152400" y="4038600"/>
            <a:ext cx="2209800" cy="2514600"/>
          </a:xfrm>
          <a:prstGeom prst="rect">
            <a:avLst/>
          </a:prstGeom>
          <a:ln>
            <a:noFill/>
          </a:ln>
          <a:extLst>
            <a:ext uri="{53640926-AAD7-44D8-BBD7-CCE9431645EC}">
              <a14:shadowObscured xmlns:a14="http://schemas.microsoft.com/office/drawing/2010/main"/>
            </a:ext>
          </a:extLst>
        </p:spPr>
      </p:pic>
      <p:sp>
        <p:nvSpPr>
          <p:cNvPr id="3" name="Down Arrow 2"/>
          <p:cNvSpPr/>
          <p:nvPr/>
        </p:nvSpPr>
        <p:spPr>
          <a:xfrm rot="19611062">
            <a:off x="638034" y="3717588"/>
            <a:ext cx="223921" cy="1800708"/>
          </a:xfrm>
          <a:prstGeom prst="down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163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514352" y="530352"/>
            <a:ext cx="3931920" cy="5641848"/>
          </a:xfrm>
          <a:solidFill>
            <a:srgbClr val="C00000"/>
          </a:solidFill>
        </p:spPr>
        <p:txBody>
          <a:bodyPr/>
          <a:lstStyle/>
          <a:p>
            <a:pPr marL="0" indent="0" algn="ctr">
              <a:buNone/>
            </a:pPr>
            <a:r>
              <a:rPr lang="en-US" b="1" i="1" dirty="0" smtClean="0">
                <a:solidFill>
                  <a:srgbClr val="FFFF00"/>
                </a:solidFill>
                <a:effectLst>
                  <a:outerShdw blurRad="38100" dist="38100" dir="2700000" algn="tl">
                    <a:srgbClr val="000000">
                      <a:alpha val="43137"/>
                    </a:srgbClr>
                  </a:outerShdw>
                </a:effectLst>
              </a:rPr>
              <a:t>Habits of Mind: </a:t>
            </a:r>
          </a:p>
          <a:p>
            <a:pPr marL="0" indent="0">
              <a:buNone/>
            </a:pPr>
            <a:endParaRPr lang="en-US" b="1" i="1" dirty="0"/>
          </a:p>
          <a:p>
            <a:pPr marL="0" indent="0">
              <a:buNone/>
            </a:pPr>
            <a:r>
              <a:rPr lang="en-US" dirty="0" smtClean="0">
                <a:solidFill>
                  <a:srgbClr val="FFC000"/>
                </a:solidFill>
              </a:rPr>
              <a:t>The attributes successful  people rely on when faced with new problems, difficult dilemmas and perplexing enigmas.</a:t>
            </a:r>
            <a:endParaRPr lang="en-US" dirty="0">
              <a:solidFill>
                <a:srgbClr val="FFC000"/>
              </a:solidFill>
            </a:endParaRPr>
          </a:p>
        </p:txBody>
      </p:sp>
      <p:sp>
        <p:nvSpPr>
          <p:cNvPr id="10" name="Content Placeholder 9"/>
          <p:cNvSpPr>
            <a:spLocks noGrp="1"/>
          </p:cNvSpPr>
          <p:nvPr>
            <p:ph sz="half" idx="2"/>
          </p:nvPr>
        </p:nvSpPr>
        <p:spPr>
          <a:xfrm>
            <a:off x="4724400" y="530352"/>
            <a:ext cx="4343400" cy="4389120"/>
          </a:xfrm>
          <a:solidFill>
            <a:schemeClr val="bg2"/>
          </a:solidFill>
        </p:spPr>
        <p:txBody>
          <a:bodyPr>
            <a:normAutofit/>
          </a:bodyPr>
          <a:lstStyle/>
          <a:p>
            <a:pPr marL="0" indent="0">
              <a:buNone/>
            </a:pPr>
            <a:r>
              <a:rPr lang="en-US" sz="2000" dirty="0" smtClean="0"/>
              <a:t>Content = What</a:t>
            </a:r>
          </a:p>
          <a:p>
            <a:pPr marL="0" indent="0">
              <a:buNone/>
            </a:pPr>
            <a:r>
              <a:rPr lang="en-US" sz="2000" dirty="0" smtClean="0"/>
              <a:t>Student Learning Behaviors = Do</a:t>
            </a:r>
          </a:p>
          <a:p>
            <a:pPr marL="0" indent="0">
              <a:buNone/>
            </a:pPr>
            <a:r>
              <a:rPr lang="en-US" sz="2000" dirty="0" smtClean="0"/>
              <a:t>Social Science Thinking Skills = 	quality of systematic 	reasoning  (disciplinary tools) 	</a:t>
            </a:r>
          </a:p>
        </p:txBody>
      </p:sp>
      <p:sp>
        <p:nvSpPr>
          <p:cNvPr id="2" name="Slide Number Placeholder 1"/>
          <p:cNvSpPr>
            <a:spLocks noGrp="1"/>
          </p:cNvSpPr>
          <p:nvPr>
            <p:ph type="sldNum" sz="quarter" idx="12"/>
          </p:nvPr>
        </p:nvSpPr>
        <p:spPr/>
        <p:txBody>
          <a:bodyPr/>
          <a:lstStyle/>
          <a:p>
            <a:pPr>
              <a:defRPr/>
            </a:pPr>
            <a:fld id="{DF789FD5-38FA-48F8-A4D8-87FD471776AE}" type="slidenum">
              <a:rPr lang="en-US" smtClean="0"/>
              <a:pPr>
                <a:defRPr/>
              </a:pPr>
              <a:t>12</a:t>
            </a:fld>
            <a:endParaRPr lang="en-US" dirty="0"/>
          </a:p>
        </p:txBody>
      </p:sp>
      <p:pic>
        <p:nvPicPr>
          <p:cNvPr id="6" name="Content Placeholder 5"/>
          <p:cNvPicPr>
            <a:picLocks/>
          </p:cNvPicPr>
          <p:nvPr/>
        </p:nvPicPr>
        <p:blipFill rotWithShape="1">
          <a:blip r:embed="rId2"/>
          <a:srcRect l="7179" t="12866" r="58077" b="23660"/>
          <a:stretch/>
        </p:blipFill>
        <p:spPr bwMode="auto">
          <a:xfrm>
            <a:off x="4648200" y="2514600"/>
            <a:ext cx="4495800" cy="4038600"/>
          </a:xfrm>
          <a:prstGeom prst="rect">
            <a:avLst/>
          </a:prstGeom>
          <a:ln>
            <a:noFill/>
          </a:ln>
          <a:extLst>
            <a:ext uri="{53640926-AAD7-44D8-BBD7-CCE9431645EC}">
              <a14:shadowObscured xmlns:a14="http://schemas.microsoft.com/office/drawing/2010/main"/>
            </a:ext>
          </a:extLst>
        </p:spPr>
      </p:pic>
      <p:sp>
        <p:nvSpPr>
          <p:cNvPr id="4" name="Oval 3"/>
          <p:cNvSpPr/>
          <p:nvPr/>
        </p:nvSpPr>
        <p:spPr>
          <a:xfrm>
            <a:off x="6324600" y="5105400"/>
            <a:ext cx="1143000" cy="166473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72200" y="5715000"/>
            <a:ext cx="1295400" cy="307777"/>
          </a:xfrm>
          <a:prstGeom prst="rect">
            <a:avLst/>
          </a:prstGeom>
          <a:noFill/>
        </p:spPr>
        <p:txBody>
          <a:bodyPr wrap="square" rtlCol="0">
            <a:spAutoFit/>
          </a:bodyPr>
          <a:lstStyle/>
          <a:p>
            <a:pPr algn="ctr"/>
            <a:r>
              <a:rPr lang="en-US" sz="1400" b="1" dirty="0" smtClean="0"/>
              <a:t>Content</a:t>
            </a:r>
            <a:endParaRPr lang="en-US" sz="1400" b="1" dirty="0"/>
          </a:p>
        </p:txBody>
      </p:sp>
      <p:sp>
        <p:nvSpPr>
          <p:cNvPr id="7" name="TextBox 6"/>
          <p:cNvSpPr txBox="1"/>
          <p:nvPr/>
        </p:nvSpPr>
        <p:spPr>
          <a:xfrm>
            <a:off x="4648200" y="2514600"/>
            <a:ext cx="184731" cy="369332"/>
          </a:xfrm>
          <a:prstGeom prst="rect">
            <a:avLst/>
          </a:prstGeom>
          <a:solidFill>
            <a:schemeClr val="bg1"/>
          </a:solidFill>
          <a:ln>
            <a:noFill/>
          </a:ln>
        </p:spPr>
        <p:txBody>
          <a:bodyPr wrap="none" rtlCol="0">
            <a:spAutoFit/>
          </a:bodyPr>
          <a:lstStyle/>
          <a:p>
            <a:endParaRPr lang="en-US" dirty="0"/>
          </a:p>
        </p:txBody>
      </p:sp>
      <p:sp>
        <p:nvSpPr>
          <p:cNvPr id="8" name="TextBox 7"/>
          <p:cNvSpPr txBox="1"/>
          <p:nvPr/>
        </p:nvSpPr>
        <p:spPr>
          <a:xfrm>
            <a:off x="4648200" y="6400800"/>
            <a:ext cx="304800" cy="369332"/>
          </a:xfrm>
          <a:prstGeom prst="rect">
            <a:avLst/>
          </a:prstGeom>
          <a:solidFill>
            <a:schemeClr val="bg1"/>
          </a:solidFill>
          <a:ln>
            <a:noFill/>
          </a:ln>
        </p:spPr>
        <p:txBody>
          <a:bodyPr wrap="square" rtlCol="0">
            <a:spAutoFit/>
          </a:bodyPr>
          <a:lstStyle/>
          <a:p>
            <a:endParaRPr lang="en-US" dirty="0"/>
          </a:p>
        </p:txBody>
      </p:sp>
      <p:sp>
        <p:nvSpPr>
          <p:cNvPr id="12" name="TextBox 11"/>
          <p:cNvSpPr txBox="1"/>
          <p:nvPr/>
        </p:nvSpPr>
        <p:spPr>
          <a:xfrm rot="5579837">
            <a:off x="8326847" y="6460912"/>
            <a:ext cx="424770" cy="369332"/>
          </a:xfrm>
          <a:prstGeom prst="rect">
            <a:avLst/>
          </a:prstGeom>
          <a:solidFill>
            <a:schemeClr val="bg1"/>
          </a:solidFill>
          <a:ln>
            <a:noFill/>
          </a:ln>
        </p:spPr>
        <p:txBody>
          <a:bodyPr wrap="square" rtlCol="0">
            <a:spAutoFit/>
          </a:bodyPr>
          <a:lstStyle/>
          <a:p>
            <a:endParaRPr lang="en-US" dirty="0"/>
          </a:p>
        </p:txBody>
      </p:sp>
      <p:pic>
        <p:nvPicPr>
          <p:cNvPr id="13" name="Picture 12"/>
          <p:cNvPicPr/>
          <p:nvPr/>
        </p:nvPicPr>
        <p:blipFill rotWithShape="1">
          <a:blip r:embed="rId3"/>
          <a:srcRect l="8606" t="21087" r="58645" b="18029"/>
          <a:stretch/>
        </p:blipFill>
        <p:spPr bwMode="auto">
          <a:xfrm>
            <a:off x="4495799" y="2438400"/>
            <a:ext cx="4648201"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5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2000"/>
                                        <p:tgtEl>
                                          <p:spTgt spid="9">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circle(in)">
                                      <p:cBhvr>
                                        <p:cTn id="25" dur="20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3"/>
                                        </p:tgtEl>
                                        <p:attrNameLst>
                                          <p:attrName>ppt_x</p:attrName>
                                        </p:attrNameLst>
                                      </p:cBhvr>
                                      <p:tavLst>
                                        <p:tav tm="0">
                                          <p:val>
                                            <p:strVal val="ppt_x"/>
                                          </p:val>
                                        </p:tav>
                                        <p:tav tm="100000">
                                          <p:val>
                                            <p:strVal val="ppt_x"/>
                                          </p:val>
                                        </p:tav>
                                      </p:tavLst>
                                    </p:anim>
                                    <p:anim calcmode="lin" valueType="num">
                                      <p:cBhvr additive="base">
                                        <p:cTn id="30" dur="500"/>
                                        <p:tgtEl>
                                          <p:spTgt spid="13"/>
                                        </p:tgtEl>
                                        <p:attrNameLst>
                                          <p:attrName>ppt_y</p:attrName>
                                        </p:attrNameLst>
                                      </p:cBhvr>
                                      <p:tavLst>
                                        <p:tav tm="0">
                                          <p:val>
                                            <p:strVal val="ppt_y"/>
                                          </p:val>
                                        </p:tav>
                                        <p:tav tm="100000">
                                          <p:val>
                                            <p:strVal val="1+ppt_h/2"/>
                                          </p:val>
                                        </p:tav>
                                      </p:tavLst>
                                    </p:anim>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Habits of Mind in Writing</a:t>
            </a:r>
            <a:endParaRPr lang="en-US" dirty="0"/>
          </a:p>
        </p:txBody>
      </p:sp>
      <p:pic>
        <p:nvPicPr>
          <p:cNvPr id="7" name="Content Placeholder 6" descr="https://pbs.twimg.com/media/CRoyxXnVAAAPrUO.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43881"/>
            <a:ext cx="4038600" cy="4038600"/>
          </a:xfrm>
          <a:prstGeom prst="rect">
            <a:avLst/>
          </a:prstGeom>
          <a:noFill/>
          <a:ln>
            <a:noFill/>
          </a:ln>
        </p:spPr>
      </p:pic>
      <p:pic>
        <p:nvPicPr>
          <p:cNvPr id="8" name="Content Placeholder 7" descr="Image result for NCTE Habits of Mind"/>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30980" cy="4191000"/>
          </a:xfrm>
          <a:prstGeom prst="rect">
            <a:avLst/>
          </a:prstGeom>
          <a:noFill/>
          <a:ln>
            <a:noFill/>
          </a:ln>
        </p:spPr>
      </p:pic>
      <p:sp>
        <p:nvSpPr>
          <p:cNvPr id="3" name="TextBox 2"/>
          <p:cNvSpPr txBox="1"/>
          <p:nvPr/>
        </p:nvSpPr>
        <p:spPr>
          <a:xfrm rot="363558">
            <a:off x="6926868" y="1958441"/>
            <a:ext cx="2094167" cy="446880"/>
          </a:xfrm>
          <a:prstGeom prst="rect">
            <a:avLst/>
          </a:prstGeom>
          <a:solidFill>
            <a:schemeClr val="bg1"/>
          </a:solidFill>
          <a:ln>
            <a:noFill/>
          </a:ln>
        </p:spPr>
        <p:txBody>
          <a:bodyPr wrap="square" rtlCol="0">
            <a:spAutoFit/>
          </a:bodyPr>
          <a:lstStyle/>
          <a:p>
            <a:endParaRPr lang="en-US" dirty="0"/>
          </a:p>
        </p:txBody>
      </p:sp>
      <p:sp>
        <p:nvSpPr>
          <p:cNvPr id="5" name="TextBox 4"/>
          <p:cNvSpPr txBox="1"/>
          <p:nvPr/>
        </p:nvSpPr>
        <p:spPr>
          <a:xfrm rot="544923">
            <a:off x="4575926" y="5461838"/>
            <a:ext cx="2201947" cy="506323"/>
          </a:xfrm>
          <a:prstGeom prst="rect">
            <a:avLst/>
          </a:prstGeom>
          <a:solidFill>
            <a:schemeClr val="bg1"/>
          </a:solidFill>
          <a:ln>
            <a:noFill/>
          </a:ln>
        </p:spPr>
        <p:txBody>
          <a:bodyPr wrap="square" rtlCol="0">
            <a:spAutoFit/>
          </a:bodyPr>
          <a:lstStyle/>
          <a:p>
            <a:endParaRPr lang="en-US" dirty="0"/>
          </a:p>
        </p:txBody>
      </p:sp>
      <p:sp>
        <p:nvSpPr>
          <p:cNvPr id="6" name="TextBox 5"/>
          <p:cNvSpPr txBox="1"/>
          <p:nvPr/>
        </p:nvSpPr>
        <p:spPr>
          <a:xfrm>
            <a:off x="7543800" y="5410200"/>
            <a:ext cx="1371600" cy="445532"/>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41706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gruped\Desktop\HoM across discipl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6868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62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a:t/>
            </a:r>
            <a:br>
              <a:rPr lang="en-US" dirty="0"/>
            </a:br>
            <a:r>
              <a:rPr lang="en-US" i="1" dirty="0"/>
              <a:t>The Elephant and the Giraffe</a:t>
            </a:r>
            <a:endParaRPr lang="en-US" dirty="0"/>
          </a:p>
        </p:txBody>
      </p:sp>
      <p:sp>
        <p:nvSpPr>
          <p:cNvPr id="6" name="Content Placeholder 5"/>
          <p:cNvSpPr>
            <a:spLocks noGrp="1"/>
          </p:cNvSpPr>
          <p:nvPr>
            <p:ph sz="quarter" idx="4294967295"/>
          </p:nvPr>
        </p:nvSpPr>
        <p:spPr>
          <a:xfrm>
            <a:off x="609600" y="1600200"/>
            <a:ext cx="7924800" cy="4876800"/>
          </a:xfrm>
          <a:prstGeom prst="rect">
            <a:avLst/>
          </a:prstGeom>
        </p:spPr>
        <p:txBody>
          <a:bodyPr>
            <a:normAutofit fontScale="62500" lnSpcReduction="20000"/>
          </a:bodyPr>
          <a:lstStyle/>
          <a:p>
            <a:pPr marL="109728" indent="0">
              <a:buNone/>
            </a:pPr>
            <a:r>
              <a:rPr lang="en-US" b="1" u="sng" dirty="0"/>
              <a:t>Giraffe</a:t>
            </a:r>
            <a:r>
              <a:rPr lang="en-US" b="1" dirty="0"/>
              <a:t> </a:t>
            </a:r>
            <a:r>
              <a:rPr lang="en-US" b="1" dirty="0">
                <a:sym typeface="Wingdings" pitchFamily="2" charset="2"/>
              </a:rPr>
              <a:t> Bend over, hands clasped in front of you</a:t>
            </a:r>
          </a:p>
          <a:p>
            <a:pPr marL="109728" indent="0">
              <a:buNone/>
            </a:pPr>
            <a:endParaRPr lang="en-US" b="1" dirty="0">
              <a:sym typeface="Wingdings" pitchFamily="2" charset="2"/>
            </a:endParaRPr>
          </a:p>
          <a:p>
            <a:pPr marL="109728" indent="0">
              <a:buNone/>
            </a:pPr>
            <a:r>
              <a:rPr lang="en-US" b="1" u="sng" dirty="0">
                <a:sym typeface="Wingdings" pitchFamily="2" charset="2"/>
              </a:rPr>
              <a:t>Elephant</a:t>
            </a:r>
            <a:r>
              <a:rPr lang="en-US" b="1" dirty="0">
                <a:sym typeface="Wingdings" pitchFamily="2" charset="2"/>
              </a:rPr>
              <a:t>  Stand straight, hands clasped above head</a:t>
            </a:r>
          </a:p>
          <a:p>
            <a:pPr marL="109728" indent="0">
              <a:buNone/>
            </a:pPr>
            <a:endParaRPr lang="en-US" b="1" dirty="0">
              <a:sym typeface="Wingdings" pitchFamily="2" charset="2"/>
            </a:endParaRPr>
          </a:p>
          <a:p>
            <a:pPr marL="109728" indent="0">
              <a:buNone/>
            </a:pPr>
            <a:r>
              <a:rPr lang="en-US" b="1" u="sng" dirty="0">
                <a:sym typeface="Wingdings" pitchFamily="2" charset="2"/>
              </a:rPr>
              <a:t>Alone</a:t>
            </a:r>
            <a:r>
              <a:rPr lang="en-US" b="1" dirty="0">
                <a:sym typeface="Wingdings" pitchFamily="2" charset="2"/>
              </a:rPr>
              <a:t>  Group together with other people</a:t>
            </a:r>
          </a:p>
          <a:p>
            <a:pPr marL="109728" indent="0">
              <a:buNone/>
            </a:pPr>
            <a:endParaRPr lang="en-US" b="1" dirty="0">
              <a:sym typeface="Wingdings" pitchFamily="2" charset="2"/>
            </a:endParaRPr>
          </a:p>
          <a:p>
            <a:pPr marL="109728" indent="0">
              <a:buNone/>
            </a:pPr>
            <a:r>
              <a:rPr lang="en-US" b="1" u="sng" dirty="0">
                <a:sym typeface="Wingdings" pitchFamily="2" charset="2"/>
              </a:rPr>
              <a:t>Group</a:t>
            </a:r>
            <a:r>
              <a:rPr lang="en-US" b="1" dirty="0">
                <a:sym typeface="Wingdings" pitchFamily="2" charset="2"/>
              </a:rPr>
              <a:t>   Move away from others</a:t>
            </a:r>
          </a:p>
          <a:p>
            <a:pPr marL="109728" indent="0">
              <a:buNone/>
            </a:pPr>
            <a:endParaRPr lang="en-US" b="1" dirty="0">
              <a:sym typeface="Wingdings" pitchFamily="2" charset="2"/>
            </a:endParaRPr>
          </a:p>
          <a:p>
            <a:pPr marL="109728" indent="0">
              <a:buNone/>
            </a:pPr>
            <a:r>
              <a:rPr lang="en-US" b="1" u="sng" dirty="0">
                <a:sym typeface="Wingdings" pitchFamily="2" charset="2"/>
              </a:rPr>
              <a:t>Sit</a:t>
            </a:r>
            <a:r>
              <a:rPr lang="en-US" b="1" dirty="0">
                <a:sym typeface="Wingdings" pitchFamily="2" charset="2"/>
              </a:rPr>
              <a:t>   Stand up where you are: Small jump in place</a:t>
            </a:r>
          </a:p>
          <a:p>
            <a:pPr marL="109728" indent="0">
              <a:buNone/>
            </a:pPr>
            <a:endParaRPr lang="en-US" b="1" dirty="0">
              <a:sym typeface="Wingdings" pitchFamily="2" charset="2"/>
            </a:endParaRPr>
          </a:p>
          <a:p>
            <a:pPr marL="109728" indent="0">
              <a:buNone/>
            </a:pPr>
            <a:r>
              <a:rPr lang="en-US" b="1" u="sng" dirty="0">
                <a:sym typeface="Wingdings" pitchFamily="2" charset="2"/>
              </a:rPr>
              <a:t>Stand</a:t>
            </a:r>
            <a:r>
              <a:rPr lang="en-US" b="1" dirty="0">
                <a:sym typeface="Wingdings" pitchFamily="2" charset="2"/>
              </a:rPr>
              <a:t>  Sit where you are</a:t>
            </a:r>
          </a:p>
          <a:p>
            <a:pPr marL="109728" indent="0">
              <a:buNone/>
            </a:pPr>
            <a:endParaRPr lang="en-US" b="1" u="sng" dirty="0">
              <a:sym typeface="Wingdings" pitchFamily="2" charset="2"/>
            </a:endParaRPr>
          </a:p>
          <a:p>
            <a:pPr marL="109728" indent="0">
              <a:buNone/>
            </a:pPr>
            <a:r>
              <a:rPr lang="en-US" b="1" u="sng" dirty="0">
                <a:sym typeface="Wingdings" pitchFamily="2" charset="2"/>
              </a:rPr>
              <a:t>Against wall </a:t>
            </a:r>
            <a:r>
              <a:rPr lang="en-US" b="1" dirty="0">
                <a:sym typeface="Wingdings" pitchFamily="2" charset="2"/>
              </a:rPr>
              <a:t>  Move to center area</a:t>
            </a:r>
          </a:p>
          <a:p>
            <a:pPr marL="109728" indent="0">
              <a:buNone/>
            </a:pPr>
            <a:endParaRPr lang="en-US" b="1" dirty="0">
              <a:sym typeface="Wingdings" pitchFamily="2" charset="2"/>
            </a:endParaRPr>
          </a:p>
          <a:p>
            <a:pPr marL="109728" indent="0">
              <a:buNone/>
            </a:pPr>
            <a:r>
              <a:rPr lang="en-US" b="1" u="sng" dirty="0">
                <a:sym typeface="Wingdings" pitchFamily="2" charset="2"/>
              </a:rPr>
              <a:t>Center of area </a:t>
            </a:r>
            <a:r>
              <a:rPr lang="en-US" b="1" dirty="0">
                <a:sym typeface="Wingdings" pitchFamily="2" charset="2"/>
              </a:rPr>
              <a:t> Move near a wall</a:t>
            </a:r>
            <a:endParaRPr lang="en-US" b="1" dirty="0"/>
          </a:p>
          <a:p>
            <a:endParaRPr lang="en-US" dirty="0"/>
          </a:p>
        </p:txBody>
      </p:sp>
    </p:spTree>
    <p:extLst>
      <p:ext uri="{BB962C8B-B14F-4D97-AF65-F5344CB8AC3E}">
        <p14:creationId xmlns:p14="http://schemas.microsoft.com/office/powerpoint/2010/main" val="282787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4294967295"/>
          </p:nvPr>
        </p:nvSpPr>
        <p:spPr>
          <a:xfrm>
            <a:off x="609600" y="457200"/>
            <a:ext cx="7924800" cy="5257800"/>
          </a:xfrm>
          <a:prstGeom prst="rect">
            <a:avLst/>
          </a:prstGeom>
        </p:spPr>
        <p:txBody>
          <a:bodyPr>
            <a:noAutofit/>
          </a:bodyPr>
          <a:lstStyle/>
          <a:p>
            <a:pPr marL="0" indent="0">
              <a:buNone/>
            </a:pPr>
            <a:r>
              <a:rPr lang="en-US" sz="3600" dirty="0"/>
              <a:t>There once was an elephant who had a giraffe as his best friend. Often the elephant would lean against a wall alone and sit, waiting for the giraffe. The elephant’s friend liked to go to the center of an area of grass and stand with the giraffes. Meanwhile, the patient elephant would lean against the wall and sit until the giraffe left the center of the area of grass to come over and lean against the wall to stand by his friend.  </a:t>
            </a:r>
          </a:p>
          <a:p>
            <a:endParaRPr lang="en-US" sz="3200" dirty="0"/>
          </a:p>
        </p:txBody>
      </p:sp>
    </p:spTree>
    <p:extLst>
      <p:ext uri="{BB962C8B-B14F-4D97-AF65-F5344CB8AC3E}">
        <p14:creationId xmlns:p14="http://schemas.microsoft.com/office/powerpoint/2010/main" val="107047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s://s-media-cache-ak0.pinimg.com/236x/a1/e3/f7/a1e3f724763cda757872d949ceca8a6c.jpg"/>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9" name="Content Placeholder 8"/>
          <p:cNvSpPr>
            <a:spLocks noGrp="1"/>
          </p:cNvSpPr>
          <p:nvPr>
            <p:ph sz="quarter" idx="4294967295"/>
          </p:nvPr>
        </p:nvSpPr>
        <p:spPr>
          <a:xfrm>
            <a:off x="4800600" y="2209800"/>
            <a:ext cx="3733800" cy="4343400"/>
          </a:xfrm>
          <a:prstGeom prst="rect">
            <a:avLst/>
          </a:prstGeom>
        </p:spPr>
        <p:txBody>
          <a:bodyPr>
            <a:normAutofit/>
          </a:bodyPr>
          <a:lstStyle/>
          <a:p>
            <a:pPr marL="339725" indent="-285750" defTabSz="-396875">
              <a:buFont typeface="Wingdings" panose="05000000000000000000" pitchFamily="2" charset="2"/>
              <a:buChar char="q"/>
            </a:pPr>
            <a:r>
              <a:rPr lang="en-US" sz="1800" b="1" dirty="0">
                <a:solidFill>
                  <a:srgbClr val="FFFF00"/>
                </a:solidFill>
              </a:rPr>
              <a:t>Scary at first, but got easier with 					each successive effort</a:t>
            </a:r>
          </a:p>
          <a:p>
            <a:pPr>
              <a:buFont typeface="Wingdings" panose="05000000000000000000" pitchFamily="2" charset="2"/>
              <a:buChar char="q"/>
            </a:pPr>
            <a:r>
              <a:rPr lang="en-US" sz="1800" b="1" dirty="0">
                <a:solidFill>
                  <a:srgbClr val="FFFF00"/>
                </a:solidFill>
              </a:rPr>
              <a:t>Didn’t get better until I tried it (couldn’t just observe)</a:t>
            </a:r>
          </a:p>
          <a:p>
            <a:pPr>
              <a:buFont typeface="Wingdings" panose="05000000000000000000" pitchFamily="2" charset="2"/>
              <a:buChar char="q"/>
            </a:pPr>
            <a:r>
              <a:rPr lang="en-US" sz="1800" b="1" dirty="0">
                <a:solidFill>
                  <a:srgbClr val="FFFF00"/>
                </a:solidFill>
              </a:rPr>
              <a:t>Different people mastered at a different pace, but with time and practice everyone could master</a:t>
            </a:r>
          </a:p>
          <a:p>
            <a:pPr>
              <a:buFont typeface="Wingdings" panose="05000000000000000000" pitchFamily="2" charset="2"/>
              <a:buChar char="q"/>
            </a:pPr>
            <a:r>
              <a:rPr lang="en-US" sz="1800" b="1" dirty="0">
                <a:solidFill>
                  <a:srgbClr val="FFFF00"/>
                </a:solidFill>
              </a:rPr>
              <a:t>Needed multiple opportunities to practice</a:t>
            </a:r>
          </a:p>
          <a:p>
            <a:pPr>
              <a:buFont typeface="Wingdings" panose="05000000000000000000" pitchFamily="2" charset="2"/>
              <a:buChar char="q"/>
            </a:pPr>
            <a:r>
              <a:rPr lang="en-US" sz="1800" b="1" dirty="0">
                <a:solidFill>
                  <a:srgbClr val="FFFF00"/>
                </a:solidFill>
              </a:rPr>
              <a:t>Used examples from peers with each try to get better</a:t>
            </a:r>
          </a:p>
          <a:p>
            <a:pPr>
              <a:buFont typeface="Wingdings" panose="05000000000000000000" pitchFamily="2" charset="2"/>
              <a:buChar char="q"/>
            </a:pPr>
            <a:r>
              <a:rPr lang="en-US" sz="1800" b="1" dirty="0">
                <a:solidFill>
                  <a:srgbClr val="FFFF00"/>
                </a:solidFill>
              </a:rPr>
              <a:t>Received feedback from teachers with each try to get better</a:t>
            </a:r>
          </a:p>
          <a:p>
            <a:endParaRPr lang="en-US" dirty="0"/>
          </a:p>
        </p:txBody>
      </p:sp>
      <p:sp>
        <p:nvSpPr>
          <p:cNvPr id="8" name="Content Placeholder 7"/>
          <p:cNvSpPr>
            <a:spLocks noGrp="1"/>
          </p:cNvSpPr>
          <p:nvPr>
            <p:ph sz="quarter" idx="4294967295"/>
          </p:nvPr>
        </p:nvSpPr>
        <p:spPr>
          <a:xfrm>
            <a:off x="609600" y="2209800"/>
            <a:ext cx="3733800" cy="4495800"/>
          </a:xfrm>
          <a:prstGeom prst="rect">
            <a:avLst/>
          </a:prstGeom>
        </p:spPr>
        <p:txBody>
          <a:bodyPr/>
          <a:lstStyle/>
          <a:p>
            <a:pPr marL="339725" indent="-285750" defTabSz="-396875">
              <a:buFont typeface="Wingdings" panose="05000000000000000000" pitchFamily="2" charset="2"/>
              <a:buChar char="q"/>
            </a:pPr>
            <a:r>
              <a:rPr lang="en-US" sz="1600" b="1" dirty="0">
                <a:solidFill>
                  <a:srgbClr val="FFFF00"/>
                </a:solidFill>
              </a:rPr>
              <a:t>Scary at first, but got easier with 					each successive effort</a:t>
            </a:r>
          </a:p>
          <a:p>
            <a:pPr>
              <a:buFont typeface="Wingdings" panose="05000000000000000000" pitchFamily="2" charset="2"/>
              <a:buChar char="q"/>
            </a:pPr>
            <a:r>
              <a:rPr lang="en-US" sz="1600" b="1" dirty="0">
                <a:solidFill>
                  <a:srgbClr val="FFFF00"/>
                </a:solidFill>
              </a:rPr>
              <a:t>Didn’t get better until I tried it (couldn’t just observe)</a:t>
            </a:r>
          </a:p>
          <a:p>
            <a:pPr>
              <a:buFont typeface="Wingdings" panose="05000000000000000000" pitchFamily="2" charset="2"/>
              <a:buChar char="q"/>
            </a:pPr>
            <a:r>
              <a:rPr lang="en-US" sz="1600" b="1" dirty="0">
                <a:solidFill>
                  <a:srgbClr val="FFFF00"/>
                </a:solidFill>
              </a:rPr>
              <a:t>Different people mastered at a different pace, but with time and practice everyone could master</a:t>
            </a:r>
          </a:p>
          <a:p>
            <a:pPr>
              <a:buFont typeface="Wingdings" panose="05000000000000000000" pitchFamily="2" charset="2"/>
              <a:buChar char="q"/>
            </a:pPr>
            <a:r>
              <a:rPr lang="en-US" sz="1600" b="1" dirty="0">
                <a:solidFill>
                  <a:srgbClr val="FFFF00"/>
                </a:solidFill>
              </a:rPr>
              <a:t>Needed multiple opportunities to practice</a:t>
            </a:r>
          </a:p>
          <a:p>
            <a:pPr>
              <a:buFont typeface="Wingdings" panose="05000000000000000000" pitchFamily="2" charset="2"/>
              <a:buChar char="q"/>
            </a:pPr>
            <a:r>
              <a:rPr lang="en-US" sz="1600" b="1" dirty="0">
                <a:solidFill>
                  <a:srgbClr val="FFFF00"/>
                </a:solidFill>
              </a:rPr>
              <a:t>Used examples from peers with each try to get better</a:t>
            </a:r>
          </a:p>
          <a:p>
            <a:pPr>
              <a:buFont typeface="Wingdings" panose="05000000000000000000" pitchFamily="2" charset="2"/>
              <a:buChar char="q"/>
            </a:pPr>
            <a:r>
              <a:rPr lang="en-US" sz="1600" b="1" dirty="0">
                <a:solidFill>
                  <a:srgbClr val="FFFF00"/>
                </a:solidFill>
              </a:rPr>
              <a:t>Received feedback from teachers with each try to get better</a:t>
            </a:r>
          </a:p>
          <a:p>
            <a:endParaRPr lang="en-US" dirty="0"/>
          </a:p>
        </p:txBody>
      </p:sp>
      <p:sp>
        <p:nvSpPr>
          <p:cNvPr id="5" name="Title 4"/>
          <p:cNvSpPr>
            <a:spLocks noGrp="1"/>
          </p:cNvSpPr>
          <p:nvPr>
            <p:ph type="title"/>
          </p:nvPr>
        </p:nvSpPr>
        <p:spPr>
          <a:xfrm>
            <a:off x="609600" y="274638"/>
            <a:ext cx="7924800" cy="792162"/>
          </a:xfrm>
        </p:spPr>
        <p:txBody>
          <a:bodyPr>
            <a:normAutofit fontScale="90000"/>
          </a:bodyPr>
          <a:lstStyle/>
          <a:p>
            <a:pPr algn="ctr"/>
            <a:r>
              <a:rPr lang="en-US" sz="3200" b="1" cap="none" spc="0" dirty="0">
                <a:ln w="11430"/>
                <a:solidFill>
                  <a:srgbClr val="FF0000"/>
                </a:solidFill>
                <a:effectLst>
                  <a:outerShdw blurRad="50800" dist="39000" dir="5460000" algn="tl">
                    <a:srgbClr val="000000">
                      <a:alpha val="38000"/>
                    </a:srgbClr>
                  </a:outerShdw>
                </a:effectLst>
              </a:rPr>
              <a:t>How is this lesson about interdisciplinary instruction? </a:t>
            </a:r>
            <a:endParaRPr lang="en-US" dirty="0"/>
          </a:p>
        </p:txBody>
      </p:sp>
      <p:sp>
        <p:nvSpPr>
          <p:cNvPr id="6" name="Text Placeholder 5"/>
          <p:cNvSpPr>
            <a:spLocks noGrp="1"/>
          </p:cNvSpPr>
          <p:nvPr>
            <p:ph type="body" idx="1"/>
          </p:nvPr>
        </p:nvSpPr>
        <p:spPr>
          <a:xfrm>
            <a:off x="609600" y="990601"/>
            <a:ext cx="3733800" cy="761999"/>
          </a:xfrm>
        </p:spPr>
        <p:txBody>
          <a:bodyPr>
            <a:normAutofit/>
          </a:bodyPr>
          <a:lstStyle/>
          <a:p>
            <a:r>
              <a:rPr lang="en-US" sz="2400" b="1" dirty="0">
                <a:solidFill>
                  <a:srgbClr val="FFC000"/>
                </a:solidFill>
              </a:rPr>
              <a:t>Learning something new</a:t>
            </a:r>
          </a:p>
        </p:txBody>
      </p:sp>
      <p:sp>
        <p:nvSpPr>
          <p:cNvPr id="7" name="Text Placeholder 6"/>
          <p:cNvSpPr>
            <a:spLocks noGrp="1"/>
          </p:cNvSpPr>
          <p:nvPr>
            <p:ph type="body" sz="quarter" idx="3"/>
          </p:nvPr>
        </p:nvSpPr>
        <p:spPr>
          <a:xfrm>
            <a:off x="4267200" y="1219201"/>
            <a:ext cx="4876800" cy="955674"/>
          </a:xfrm>
        </p:spPr>
        <p:txBody>
          <a:bodyPr>
            <a:normAutofit/>
          </a:bodyPr>
          <a:lstStyle/>
          <a:p>
            <a:endParaRPr lang="en-US" sz="2400" b="1" dirty="0" smtClean="0">
              <a:solidFill>
                <a:srgbClr val="FFC000"/>
              </a:solidFill>
            </a:endParaRPr>
          </a:p>
          <a:p>
            <a:r>
              <a:rPr lang="en-US" sz="2600" b="1" dirty="0" smtClean="0">
                <a:solidFill>
                  <a:srgbClr val="FFC000"/>
                </a:solidFill>
              </a:rPr>
              <a:t>  Stretching </a:t>
            </a:r>
            <a:r>
              <a:rPr lang="en-US" sz="2600" dirty="0" smtClean="0">
                <a:solidFill>
                  <a:srgbClr val="FFC000"/>
                </a:solidFill>
              </a:rPr>
              <a:t>disciplinary</a:t>
            </a:r>
            <a:r>
              <a:rPr lang="en-US" sz="2600" b="1" dirty="0" smtClean="0">
                <a:solidFill>
                  <a:srgbClr val="FFC000"/>
                </a:solidFill>
              </a:rPr>
              <a:t> pedagogy</a:t>
            </a:r>
            <a:endParaRPr lang="en-US" sz="2600" b="1" dirty="0">
              <a:solidFill>
                <a:srgbClr val="FFC000"/>
              </a:solidFill>
            </a:endParaRPr>
          </a:p>
          <a:p>
            <a:endParaRPr lang="en-US" dirty="0"/>
          </a:p>
        </p:txBody>
      </p:sp>
    </p:spTree>
    <p:extLst>
      <p:ext uri="{BB962C8B-B14F-4D97-AF65-F5344CB8AC3E}">
        <p14:creationId xmlns:p14="http://schemas.microsoft.com/office/powerpoint/2010/main" val="301777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additive="base">
                                        <p:cTn id="5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 calcmode="lin" valueType="num">
                                      <p:cBhvr additive="base">
                                        <p:cTn id="5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 calcmode="lin" valueType="num">
                                      <p:cBhvr additive="base">
                                        <p:cTn id="6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xEl>
                                              <p:pRg st="4" end="4"/>
                                            </p:txEl>
                                          </p:spTgt>
                                        </p:tgtEl>
                                        <p:attrNameLst>
                                          <p:attrName>style.visibility</p:attrName>
                                        </p:attrNameLst>
                                      </p:cBhvr>
                                      <p:to>
                                        <p:strVal val="visible"/>
                                      </p:to>
                                    </p:set>
                                    <p:anim calcmode="lin" valueType="num">
                                      <p:cBhvr additive="base">
                                        <p:cTn id="7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
                                            <p:txEl>
                                              <p:pRg st="4" end="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
                                            <p:txEl>
                                              <p:pRg st="5" end="5"/>
                                            </p:txEl>
                                          </p:spTgt>
                                        </p:tgtEl>
                                        <p:attrNameLst>
                                          <p:attrName>style.visibility</p:attrName>
                                        </p:attrNameLst>
                                      </p:cBhvr>
                                      <p:to>
                                        <p:strVal val="visible"/>
                                      </p:to>
                                    </p:set>
                                    <p:anim calcmode="lin" valueType="num">
                                      <p:cBhvr additive="base">
                                        <p:cTn id="7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630362"/>
          </a:xfrm>
        </p:spPr>
        <p:txBody>
          <a:bodyPr>
            <a:normAutofit fontScale="90000"/>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 does this fable say to you about interdisciplinary learning in an elementary classroom? </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Content Placeholder 3" descr="Image result for Elephant and blind me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4648200" cy="3276601"/>
          </a:xfrm>
          <a:prstGeom prst="rect">
            <a:avLst/>
          </a:prstGeom>
          <a:noFill/>
          <a:ln>
            <a:noFill/>
          </a:ln>
        </p:spPr>
      </p:pic>
      <p:sp>
        <p:nvSpPr>
          <p:cNvPr id="3" name="Rectangle 2"/>
          <p:cNvSpPr/>
          <p:nvPr/>
        </p:nvSpPr>
        <p:spPr>
          <a:xfrm rot="10800000" flipV="1">
            <a:off x="762000" y="5072144"/>
            <a:ext cx="7848600" cy="1200329"/>
          </a:xfrm>
          <a:prstGeom prst="rect">
            <a:avLst/>
          </a:prstGeom>
        </p:spPr>
        <p:txBody>
          <a:bodyPr wrap="square">
            <a:spAutoFit/>
          </a:bodyPr>
          <a:lstStyle/>
          <a:p>
            <a:endParaRPr lang="en-US" dirty="0" smtClean="0">
              <a:hlinkClick r:id="rId3"/>
            </a:endParaRPr>
          </a:p>
          <a:p>
            <a:endParaRPr lang="en-US" dirty="0">
              <a:hlinkClick r:id="rId3"/>
            </a:endParaRPr>
          </a:p>
          <a:p>
            <a:pPr algn="ctr"/>
            <a:r>
              <a:rPr lang="en-US" dirty="0" smtClean="0">
                <a:hlinkClick r:id="rId3"/>
              </a:rPr>
              <a:t>https</a:t>
            </a:r>
            <a:r>
              <a:rPr lang="en-US" dirty="0">
                <a:hlinkClick r:id="rId3"/>
              </a:rPr>
              <a:t>://</a:t>
            </a:r>
            <a:r>
              <a:rPr lang="en-US" dirty="0" smtClean="0">
                <a:hlinkClick r:id="rId3"/>
              </a:rPr>
              <a:t>www.youtube.com/watch?v=qPlJWk8-b4E</a:t>
            </a:r>
            <a:endParaRPr lang="en-US" dirty="0" smtClean="0"/>
          </a:p>
          <a:p>
            <a:endParaRPr lang="en-US" dirty="0"/>
          </a:p>
        </p:txBody>
      </p:sp>
    </p:spTree>
    <p:extLst>
      <p:ext uri="{BB962C8B-B14F-4D97-AF65-F5344CB8AC3E}">
        <p14:creationId xmlns:p14="http://schemas.microsoft.com/office/powerpoint/2010/main" val="2663717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sz="quarter" idx="4294967295"/>
          </p:nvPr>
        </p:nvSpPr>
        <p:spPr>
          <a:xfrm>
            <a:off x="609600" y="1828800"/>
            <a:ext cx="3733800" cy="3886200"/>
          </a:xfrm>
          <a:prstGeom prst="rect">
            <a:avLst/>
          </a:prstGeom>
        </p:spPr>
        <p:txBody>
          <a:bodyPr>
            <a:normAutofit fontScale="85000" lnSpcReduction="20000"/>
          </a:bodyPr>
          <a:lstStyle/>
          <a:p>
            <a:pPr marL="18288" indent="0">
              <a:buNone/>
            </a:pPr>
            <a:r>
              <a:rPr lang="en-US" sz="3200" b="1" dirty="0">
                <a:solidFill>
                  <a:srgbClr val="92D050"/>
                </a:solidFill>
              </a:rPr>
              <a:t>In any great lesson, there are </a:t>
            </a:r>
            <a:r>
              <a:rPr lang="en-US" b="1" dirty="0" smtClean="0">
                <a:solidFill>
                  <a:srgbClr val="92D050"/>
                </a:solidFill>
              </a:rPr>
              <a:t>SIX</a:t>
            </a:r>
            <a:r>
              <a:rPr lang="en-US" sz="3200" b="1" dirty="0" smtClean="0">
                <a:solidFill>
                  <a:srgbClr val="92D050"/>
                </a:solidFill>
              </a:rPr>
              <a:t>  essential </a:t>
            </a:r>
            <a:r>
              <a:rPr lang="en-US" sz="3200" b="1" dirty="0">
                <a:solidFill>
                  <a:srgbClr val="92D050"/>
                </a:solidFill>
              </a:rPr>
              <a:t>elements:</a:t>
            </a:r>
          </a:p>
          <a:p>
            <a:pPr marL="18288" indent="0">
              <a:buNone/>
            </a:pPr>
            <a:endParaRPr lang="en-US" sz="2800" dirty="0">
              <a:solidFill>
                <a:schemeClr val="bg1"/>
              </a:solidFill>
            </a:endParaRPr>
          </a:p>
          <a:p>
            <a:pPr marL="344488" indent="-344488">
              <a:buFont typeface="Wingdings" panose="05000000000000000000" pitchFamily="2" charset="2"/>
              <a:buChar char="ü"/>
            </a:pPr>
            <a:r>
              <a:rPr lang="en-US" sz="2800" dirty="0" smtClean="0">
                <a:solidFill>
                  <a:schemeClr val="bg1"/>
                </a:solidFill>
              </a:rPr>
              <a:t>Meaningful content</a:t>
            </a:r>
            <a:endParaRPr lang="en-US" sz="2800" dirty="0">
              <a:solidFill>
                <a:schemeClr val="bg1"/>
              </a:solidFill>
            </a:endParaRPr>
          </a:p>
          <a:p>
            <a:pPr>
              <a:buFont typeface="Wingdings" panose="05000000000000000000" pitchFamily="2" charset="2"/>
              <a:buChar char="ü"/>
            </a:pPr>
            <a:r>
              <a:rPr lang="en-US" sz="2800" dirty="0" smtClean="0">
                <a:solidFill>
                  <a:schemeClr val="bg1"/>
                </a:solidFill>
              </a:rPr>
              <a:t>Reading</a:t>
            </a:r>
            <a:endParaRPr lang="en-US" sz="2800" dirty="0">
              <a:solidFill>
                <a:schemeClr val="bg1"/>
              </a:solidFill>
            </a:endParaRPr>
          </a:p>
          <a:p>
            <a:pPr>
              <a:buFont typeface="Wingdings" panose="05000000000000000000" pitchFamily="2" charset="2"/>
              <a:buChar char="ü"/>
            </a:pPr>
            <a:r>
              <a:rPr lang="en-US" sz="2800" dirty="0">
                <a:solidFill>
                  <a:schemeClr val="bg1"/>
                </a:solidFill>
              </a:rPr>
              <a:t>Writing </a:t>
            </a:r>
          </a:p>
          <a:p>
            <a:pPr>
              <a:buFont typeface="Wingdings" panose="05000000000000000000" pitchFamily="2" charset="2"/>
              <a:buChar char="ü"/>
            </a:pPr>
            <a:r>
              <a:rPr lang="en-US" sz="2800" dirty="0">
                <a:solidFill>
                  <a:schemeClr val="bg1"/>
                </a:solidFill>
              </a:rPr>
              <a:t>Speaking</a:t>
            </a:r>
          </a:p>
          <a:p>
            <a:pPr>
              <a:buFont typeface="Wingdings" panose="05000000000000000000" pitchFamily="2" charset="2"/>
              <a:buChar char="ü"/>
            </a:pPr>
            <a:r>
              <a:rPr lang="en-US" sz="2800" dirty="0" smtClean="0">
                <a:solidFill>
                  <a:schemeClr val="bg1"/>
                </a:solidFill>
              </a:rPr>
              <a:t>Listening</a:t>
            </a:r>
          </a:p>
          <a:p>
            <a:pPr>
              <a:buFont typeface="Wingdings" panose="05000000000000000000" pitchFamily="2" charset="2"/>
              <a:buChar char="ü"/>
            </a:pPr>
            <a:r>
              <a:rPr lang="en-US" sz="2800" dirty="0" smtClean="0">
                <a:solidFill>
                  <a:schemeClr val="bg1"/>
                </a:solidFill>
              </a:rPr>
              <a:t>Thinking skill</a:t>
            </a:r>
          </a:p>
          <a:p>
            <a:pPr>
              <a:buFont typeface="Wingdings" panose="05000000000000000000" pitchFamily="2" charset="2"/>
              <a:buChar char="ü"/>
            </a:pPr>
            <a:endParaRPr lang="en-US" sz="2800" dirty="0">
              <a:solidFill>
                <a:schemeClr val="bg1"/>
              </a:solidFill>
            </a:endParaRPr>
          </a:p>
          <a:p>
            <a:endParaRPr lang="en-US" dirty="0"/>
          </a:p>
        </p:txBody>
      </p:sp>
      <p:sp>
        <p:nvSpPr>
          <p:cNvPr id="4" name="Title 3"/>
          <p:cNvSpPr>
            <a:spLocks noGrp="1"/>
          </p:cNvSpPr>
          <p:nvPr>
            <p:ph type="title"/>
          </p:nvPr>
        </p:nvSpPr>
        <p:spPr>
          <a:xfrm>
            <a:off x="609600" y="274638"/>
            <a:ext cx="7924800" cy="1096962"/>
          </a:xfrm>
        </p:spPr>
        <p:txBody>
          <a:bodyPr>
            <a:noAutofit/>
          </a:bodyPr>
          <a:lstStyle/>
          <a:p>
            <a:pPr algn="ctr"/>
            <a:r>
              <a:rPr lang="en-US" sz="3600" dirty="0" smtClean="0">
                <a:solidFill>
                  <a:srgbClr val="FFC000"/>
                </a:solidFill>
              </a:rPr>
              <a:t>Consider this idea as you plan your interdisciplinary instruction…. </a:t>
            </a:r>
            <a:endParaRPr lang="en-US" sz="3600" dirty="0"/>
          </a:p>
        </p:txBody>
      </p:sp>
      <p:pic>
        <p:nvPicPr>
          <p:cNvPr id="6" name="Picture 5" descr="Image result for Green Light Bulbs"/>
          <p:cNvPicPr/>
          <p:nvPr/>
        </p:nvPicPr>
        <p:blipFill rotWithShape="1">
          <a:blip r:embed="rId2">
            <a:extLst>
              <a:ext uri="{28A0092B-C50C-407E-A947-70E740481C1C}">
                <a14:useLocalDpi xmlns:a14="http://schemas.microsoft.com/office/drawing/2010/main" val="0"/>
              </a:ext>
            </a:extLst>
          </a:blip>
          <a:srcRect l="8000" t="1786" r="2117"/>
          <a:stretch/>
        </p:blipFill>
        <p:spPr bwMode="auto">
          <a:xfrm>
            <a:off x="4114800" y="2819400"/>
            <a:ext cx="4495800" cy="251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787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issouri Map"/>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743200"/>
            <a:ext cx="4267200" cy="3505200"/>
          </a:xfrm>
          <a:prstGeom prst="rect">
            <a:avLst/>
          </a:prstGeom>
          <a:noFill/>
          <a:ln>
            <a:noFill/>
          </a:ln>
        </p:spPr>
      </p:pic>
      <p:sp>
        <p:nvSpPr>
          <p:cNvPr id="3" name="Content Placeholder 2"/>
          <p:cNvSpPr>
            <a:spLocks noGrp="1"/>
          </p:cNvSpPr>
          <p:nvPr>
            <p:ph idx="1"/>
          </p:nvPr>
        </p:nvSpPr>
        <p:spPr>
          <a:xfrm>
            <a:off x="457200" y="1143000"/>
            <a:ext cx="8229600" cy="4983163"/>
          </a:xfrm>
        </p:spPr>
        <p:txBody>
          <a:bodyPr>
            <a:normAutofit/>
          </a:bodyPr>
          <a:lstStyle/>
          <a:p>
            <a:pPr lvl="0"/>
            <a:r>
              <a:rPr lang="en-US" b="1" dirty="0"/>
              <a:t>Welcome and DESE updates</a:t>
            </a:r>
            <a:endParaRPr lang="en-US" dirty="0"/>
          </a:p>
          <a:p>
            <a:pPr lvl="0"/>
            <a:r>
              <a:rPr lang="en-US" b="1" i="1" dirty="0"/>
              <a:t>Habits of Mind</a:t>
            </a:r>
            <a:r>
              <a:rPr lang="en-US" b="1" dirty="0"/>
              <a:t>: Mutual and Distinct</a:t>
            </a:r>
            <a:endParaRPr lang="en-US" dirty="0"/>
          </a:p>
          <a:p>
            <a:pPr lvl="0"/>
            <a:r>
              <a:rPr lang="en-US" b="1" dirty="0"/>
              <a:t>Shared Instructional Practices</a:t>
            </a:r>
            <a:endParaRPr lang="en-US" dirty="0"/>
          </a:p>
          <a:p>
            <a:pPr lvl="0"/>
            <a:r>
              <a:rPr lang="en-US" b="1" dirty="0"/>
              <a:t>Ideas and Resources</a:t>
            </a:r>
            <a:endParaRPr lang="en-US" dirty="0"/>
          </a:p>
          <a:p>
            <a:pPr lvl="0"/>
            <a:r>
              <a:rPr lang="en-US" b="1" dirty="0"/>
              <a:t>Lunch</a:t>
            </a:r>
            <a:endParaRPr lang="en-US" dirty="0"/>
          </a:p>
          <a:p>
            <a:pPr lvl="0"/>
            <a:r>
              <a:rPr lang="en-US" b="1" i="1" dirty="0"/>
              <a:t>Bigger and </a:t>
            </a:r>
            <a:r>
              <a:rPr lang="en-US" b="1" i="1" dirty="0" smtClean="0"/>
              <a:t>Even Better</a:t>
            </a:r>
            <a:r>
              <a:rPr lang="en-US" b="1" dirty="0"/>
              <a:t>: </a:t>
            </a:r>
            <a:endParaRPr lang="en-US" b="1" dirty="0" smtClean="0"/>
          </a:p>
          <a:p>
            <a:pPr marL="0" lvl="0" indent="0">
              <a:buNone/>
            </a:pPr>
            <a:r>
              <a:rPr lang="en-US" b="1" dirty="0"/>
              <a:t>	</a:t>
            </a:r>
            <a:r>
              <a:rPr lang="en-US" b="1" dirty="0" smtClean="0"/>
              <a:t>Missouri </a:t>
            </a:r>
            <a:r>
              <a:rPr lang="en-US" b="1" dirty="0"/>
              <a:t>Geographic </a:t>
            </a:r>
            <a:r>
              <a:rPr lang="en-US" b="1" dirty="0" smtClean="0"/>
              <a:t>Alliance		</a:t>
            </a:r>
            <a:endParaRPr lang="en-US" dirty="0"/>
          </a:p>
          <a:p>
            <a:pPr lvl="0"/>
            <a:r>
              <a:rPr lang="en-US" b="1" dirty="0"/>
              <a:t>Wrap-up and future plans</a:t>
            </a:r>
            <a:endParaRPr lang="en-US" dirty="0"/>
          </a:p>
          <a:p>
            <a:endParaRPr lang="en-US" dirty="0"/>
          </a:p>
        </p:txBody>
      </p:sp>
      <p:sp>
        <p:nvSpPr>
          <p:cNvPr id="2" name="Title 1"/>
          <p:cNvSpPr>
            <a:spLocks noGrp="1"/>
          </p:cNvSpPr>
          <p:nvPr>
            <p:ph type="title"/>
          </p:nvPr>
        </p:nvSpPr>
        <p:spPr>
          <a:xfrm>
            <a:off x="457200" y="274638"/>
            <a:ext cx="8229600" cy="868362"/>
          </a:xfrm>
        </p:spPr>
        <p:txBody>
          <a:bodyPr>
            <a:normAutofit fontScale="90000"/>
          </a:bodyPr>
          <a:lstStyle/>
          <a:p>
            <a:r>
              <a:rPr lang="en-US" dirty="0" smtClean="0">
                <a:solidFill>
                  <a:srgbClr val="FF0000"/>
                </a:solidFill>
                <a:effectLst>
                  <a:outerShdw blurRad="38100" dist="38100" dir="2700000" algn="tl">
                    <a:srgbClr val="000000">
                      <a:alpha val="43137"/>
                    </a:srgbClr>
                  </a:outerShdw>
                </a:effectLst>
              </a:rPr>
              <a:t>Agenda </a:t>
            </a:r>
            <a:br>
              <a:rPr lang="en-US" dirty="0" smtClean="0">
                <a:solidFill>
                  <a:srgbClr val="FF0000"/>
                </a:solidFill>
                <a:effectLst>
                  <a:outerShdw blurRad="38100" dist="38100" dir="2700000" algn="tl">
                    <a:srgbClr val="000000">
                      <a:alpha val="43137"/>
                    </a:srgbClr>
                  </a:outerShdw>
                </a:effectLst>
              </a:rPr>
            </a:br>
            <a:endParaRPr lang="en-US" sz="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283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Elementary Social Science Thinking Skills</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descr="C:\Users\gruped\Desktop\thinking like a historian Image.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500" y="685800"/>
            <a:ext cx="91567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662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1" y="274638"/>
            <a:ext cx="5486399" cy="1143000"/>
          </a:xfrm>
        </p:spPr>
        <p:txBody>
          <a:bodyPr>
            <a:normAutofit fontScale="90000"/>
          </a:bodyPr>
          <a:lstStyle/>
          <a:p>
            <a:pPr algn="l"/>
            <a:r>
              <a:rPr lang="en-US" sz="3100" dirty="0" smtClean="0"/>
              <a:t/>
            </a:r>
            <a:br>
              <a:rPr lang="en-US" sz="3100" dirty="0" smtClean="0"/>
            </a:br>
            <a:r>
              <a:rPr lang="en-US" sz="3600" dirty="0" smtClean="0">
                <a:solidFill>
                  <a:schemeClr val="tx2">
                    <a:lumMod val="50000"/>
                  </a:schemeClr>
                </a:solidFill>
              </a:rPr>
              <a:t>Working </a:t>
            </a:r>
            <a:r>
              <a:rPr lang="en-US" sz="3600" dirty="0">
                <a:solidFill>
                  <a:schemeClr val="tx2">
                    <a:lumMod val="50000"/>
                  </a:schemeClr>
                </a:solidFill>
              </a:rPr>
              <a:t>with your </a:t>
            </a:r>
            <a:r>
              <a:rPr lang="en-US" sz="3600" dirty="0" smtClean="0">
                <a:solidFill>
                  <a:schemeClr val="tx2">
                    <a:lumMod val="50000"/>
                  </a:schemeClr>
                </a:solidFill>
              </a:rPr>
              <a:t>grade-band </a:t>
            </a:r>
            <a:r>
              <a:rPr lang="en-US" sz="3600" dirty="0">
                <a:solidFill>
                  <a:schemeClr val="tx2">
                    <a:lumMod val="50000"/>
                  </a:schemeClr>
                </a:solidFill>
              </a:rPr>
              <a:t>group, </a:t>
            </a:r>
            <a:r>
              <a:rPr lang="en-US" dirty="0"/>
              <a:t/>
            </a:r>
            <a:br>
              <a:rPr lang="en-US" dirty="0"/>
            </a:br>
            <a:endParaRPr lang="en-US" dirty="0"/>
          </a:p>
        </p:txBody>
      </p:sp>
      <p:sp>
        <p:nvSpPr>
          <p:cNvPr id="3" name="Content Placeholder 2"/>
          <p:cNvSpPr>
            <a:spLocks noGrp="1"/>
          </p:cNvSpPr>
          <p:nvPr>
            <p:ph idx="1"/>
          </p:nvPr>
        </p:nvSpPr>
        <p:spPr>
          <a:xfrm>
            <a:off x="3733800" y="1447800"/>
            <a:ext cx="5334000" cy="5334000"/>
          </a:xfrm>
        </p:spPr>
        <p:txBody>
          <a:bodyPr>
            <a:normAutofit fontScale="85000" lnSpcReduction="10000"/>
          </a:bodyPr>
          <a:lstStyle/>
          <a:p>
            <a:pPr marL="0" indent="0">
              <a:buNone/>
            </a:pPr>
            <a:r>
              <a:rPr lang="en-US" sz="3000" b="1" dirty="0" smtClean="0">
                <a:solidFill>
                  <a:srgbClr val="00B0F0"/>
                </a:solidFill>
              </a:rPr>
              <a:t>1. </a:t>
            </a:r>
            <a:r>
              <a:rPr lang="en-US" sz="3000" b="1" dirty="0">
                <a:solidFill>
                  <a:srgbClr val="00B0F0"/>
                </a:solidFill>
              </a:rPr>
              <a:t>S</a:t>
            </a:r>
            <a:r>
              <a:rPr lang="en-US" sz="3000" b="1" dirty="0" smtClean="0">
                <a:solidFill>
                  <a:srgbClr val="00B0F0"/>
                </a:solidFill>
              </a:rPr>
              <a:t>hare the primary or secondary resource you brought or describe one you use.</a:t>
            </a:r>
          </a:p>
          <a:p>
            <a:pPr marL="0" indent="0">
              <a:buNone/>
            </a:pPr>
            <a:r>
              <a:rPr lang="en-US" b="1" dirty="0" smtClean="0">
                <a:solidFill>
                  <a:schemeClr val="accent6">
                    <a:lumMod val="75000"/>
                  </a:schemeClr>
                </a:solidFill>
              </a:rPr>
              <a:t>2. Discuss with your group how that resource might be used in a lesson designed with a deliberate interdisciplinary focus</a:t>
            </a:r>
            <a:r>
              <a:rPr lang="en-US" dirty="0" smtClean="0">
                <a:solidFill>
                  <a:schemeClr val="accent6">
                    <a:lumMod val="75000"/>
                  </a:schemeClr>
                </a:solidFill>
              </a:rPr>
              <a:t>. </a:t>
            </a:r>
          </a:p>
          <a:p>
            <a:pPr marL="0" indent="0">
              <a:buNone/>
            </a:pPr>
            <a:r>
              <a:rPr lang="en-US" b="1" dirty="0">
                <a:solidFill>
                  <a:schemeClr val="tx2">
                    <a:lumMod val="60000"/>
                    <a:lumOff val="40000"/>
                  </a:schemeClr>
                </a:solidFill>
              </a:rPr>
              <a:t>3</a:t>
            </a:r>
            <a:r>
              <a:rPr lang="en-US" b="1" dirty="0" smtClean="0">
                <a:solidFill>
                  <a:schemeClr val="tx2">
                    <a:lumMod val="60000"/>
                    <a:lumOff val="40000"/>
                  </a:schemeClr>
                </a:solidFill>
              </a:rPr>
              <a:t>. Discuss with your group which “Thinking Like a Historian” question (s) you could use in that lesson.</a:t>
            </a:r>
          </a:p>
          <a:p>
            <a:pPr marL="0" indent="0">
              <a:buNone/>
            </a:pPr>
            <a:r>
              <a:rPr lang="en-US" b="1" dirty="0">
                <a:solidFill>
                  <a:srgbClr val="FFC000"/>
                </a:solidFill>
              </a:rPr>
              <a:t>4</a:t>
            </a:r>
            <a:r>
              <a:rPr lang="en-US" b="1" dirty="0" smtClean="0">
                <a:solidFill>
                  <a:srgbClr val="FFC000"/>
                </a:solidFill>
              </a:rPr>
              <a:t>. Be ready to share that idea with the large group.</a:t>
            </a:r>
            <a:endParaRPr lang="en-US" b="1" dirty="0">
              <a:solidFill>
                <a:srgbClr val="FFC000"/>
              </a:solidFill>
            </a:endParaRPr>
          </a:p>
        </p:txBody>
      </p:sp>
      <p:pic>
        <p:nvPicPr>
          <p:cNvPr id="5" name="Picture 4" descr="https://one.arch.tamu.edu/media/cms_page_media/2012/4/27/TOPSgrant-610.jp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38300" y="1562100"/>
            <a:ext cx="6858000" cy="3733800"/>
          </a:xfrm>
          <a:prstGeom prst="rect">
            <a:avLst/>
          </a:prstGeom>
          <a:noFill/>
          <a:ln>
            <a:noFill/>
          </a:ln>
        </p:spPr>
      </p:pic>
    </p:spTree>
    <p:extLst>
      <p:ext uri="{BB962C8B-B14F-4D97-AF65-F5344CB8AC3E}">
        <p14:creationId xmlns:p14="http://schemas.microsoft.com/office/powerpoint/2010/main" val="75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7924800" cy="792162"/>
          </a:xfrm>
        </p:spPr>
        <p:txBody>
          <a:bodyPr>
            <a:noAutofit/>
          </a:bodyPr>
          <a:lstStyle/>
          <a:p>
            <a:r>
              <a:rPr lang="en-US" sz="3200" dirty="0" smtClean="0">
                <a:solidFill>
                  <a:srgbClr val="00B050"/>
                </a:solidFill>
              </a:rPr>
              <a:t>Potential Resources: …</a:t>
            </a:r>
            <a:r>
              <a:rPr lang="en-US" sz="3200" cap="none" dirty="0" smtClean="0">
                <a:solidFill>
                  <a:srgbClr val="00B050"/>
                </a:solidFill>
              </a:rPr>
              <a:t>just a beginning</a:t>
            </a:r>
            <a:r>
              <a:rPr lang="en-US" sz="3200" dirty="0" smtClean="0">
                <a:solidFill>
                  <a:srgbClr val="00B050"/>
                </a:solidFill>
              </a:rPr>
              <a:t/>
            </a:r>
            <a:br>
              <a:rPr lang="en-US" sz="3200" dirty="0" smtClean="0">
                <a:solidFill>
                  <a:srgbClr val="00B050"/>
                </a:solidFill>
              </a:rPr>
            </a:br>
            <a:endParaRPr lang="en-US" sz="3200" dirty="0">
              <a:solidFill>
                <a:srgbClr val="00B050"/>
              </a:solidFill>
            </a:endParaRPr>
          </a:p>
        </p:txBody>
      </p:sp>
      <p:sp>
        <p:nvSpPr>
          <p:cNvPr id="6" name="Content Placeholder 5"/>
          <p:cNvSpPr>
            <a:spLocks noGrp="1"/>
          </p:cNvSpPr>
          <p:nvPr>
            <p:ph sz="quarter" idx="4294967295"/>
          </p:nvPr>
        </p:nvSpPr>
        <p:spPr>
          <a:xfrm>
            <a:off x="609600" y="914400"/>
            <a:ext cx="7924800" cy="5791200"/>
          </a:xfrm>
          <a:prstGeom prst="rect">
            <a:avLst/>
          </a:prstGeom>
        </p:spPr>
        <p:txBody>
          <a:bodyPr>
            <a:normAutofit fontScale="77500" lnSpcReduction="20000"/>
          </a:bodyPr>
          <a:lstStyle/>
          <a:p>
            <a:r>
              <a:rPr lang="en-US" dirty="0"/>
              <a:t>Picturing American: NEH Images, essays and teaching strategies</a:t>
            </a:r>
          </a:p>
          <a:p>
            <a:pPr marL="0" indent="0">
              <a:buNone/>
            </a:pPr>
            <a:r>
              <a:rPr lang="en-US" u="sng" dirty="0">
                <a:hlinkClick r:id="rId2"/>
              </a:rPr>
              <a:t>https://</a:t>
            </a:r>
            <a:r>
              <a:rPr lang="en-US" u="sng" dirty="0" smtClean="0">
                <a:hlinkClick r:id="rId2"/>
              </a:rPr>
              <a:t>picturingamerica.neh.gov/downloads/pdfs/Resource_Guide/English/English_PA_TeachersGuide.pdf</a:t>
            </a:r>
            <a:endParaRPr lang="en-US" u="sng" dirty="0" smtClean="0"/>
          </a:p>
          <a:p>
            <a:r>
              <a:rPr lang="en-US" dirty="0" smtClean="0"/>
              <a:t>National Archives</a:t>
            </a:r>
            <a:endParaRPr lang="en-US" dirty="0"/>
          </a:p>
          <a:p>
            <a:pPr marL="0" indent="0">
              <a:buNone/>
            </a:pPr>
            <a:r>
              <a:rPr lang="en-US" dirty="0">
                <a:hlinkClick r:id="rId3"/>
              </a:rPr>
              <a:t>https://</a:t>
            </a:r>
            <a:r>
              <a:rPr lang="en-US" dirty="0" smtClean="0">
                <a:hlinkClick r:id="rId3"/>
              </a:rPr>
              <a:t>www.archives.gov/education</a:t>
            </a:r>
            <a:endParaRPr lang="en-US" dirty="0"/>
          </a:p>
          <a:p>
            <a:r>
              <a:rPr lang="en-US" dirty="0" smtClean="0"/>
              <a:t>Smithsonian</a:t>
            </a:r>
          </a:p>
          <a:p>
            <a:pPr marL="0" indent="0">
              <a:buNone/>
            </a:pPr>
            <a:r>
              <a:rPr lang="en-US" dirty="0">
                <a:hlinkClick r:id="rId4"/>
              </a:rPr>
              <a:t>https://</a:t>
            </a:r>
            <a:r>
              <a:rPr lang="en-US" dirty="0" smtClean="0">
                <a:hlinkClick r:id="rId4"/>
              </a:rPr>
              <a:t>www.si.edu/Educators</a:t>
            </a:r>
            <a:endParaRPr lang="en-US" dirty="0"/>
          </a:p>
          <a:p>
            <a:r>
              <a:rPr lang="en-US" dirty="0" smtClean="0"/>
              <a:t>National Park Service</a:t>
            </a:r>
          </a:p>
          <a:p>
            <a:pPr marL="0" indent="0">
              <a:buNone/>
            </a:pPr>
            <a:r>
              <a:rPr lang="en-US" dirty="0">
                <a:hlinkClick r:id="rId5"/>
              </a:rPr>
              <a:t>https://</a:t>
            </a:r>
            <a:r>
              <a:rPr lang="en-US" dirty="0" smtClean="0">
                <a:hlinkClick r:id="rId5"/>
              </a:rPr>
              <a:t>www.nps.gov/index.htm</a:t>
            </a:r>
            <a:endParaRPr lang="en-US" dirty="0" smtClean="0"/>
          </a:p>
          <a:p>
            <a:r>
              <a:rPr lang="en-US" dirty="0" smtClean="0"/>
              <a:t>Gilder Lehrman Institute of American History</a:t>
            </a:r>
            <a:endParaRPr lang="en-US" dirty="0"/>
          </a:p>
          <a:p>
            <a:pPr marL="0" indent="0">
              <a:buNone/>
            </a:pPr>
            <a:r>
              <a:rPr lang="en-US" dirty="0">
                <a:hlinkClick r:id="rId6"/>
              </a:rPr>
              <a:t>https://www.gilderlehrman.org</a:t>
            </a:r>
            <a:r>
              <a:rPr lang="en-US" dirty="0" smtClean="0">
                <a:hlinkClick r:id="rId6"/>
              </a:rPr>
              <a:t>/</a:t>
            </a:r>
            <a:endParaRPr lang="en-US" dirty="0" smtClean="0"/>
          </a:p>
          <a:p>
            <a:r>
              <a:rPr lang="en-US" dirty="0" smtClean="0"/>
              <a:t>National Council for the Social Studies</a:t>
            </a:r>
          </a:p>
          <a:p>
            <a:pPr marL="0" indent="0">
              <a:buNone/>
            </a:pPr>
            <a:r>
              <a:rPr lang="en-US" dirty="0">
                <a:hlinkClick r:id="rId7"/>
              </a:rPr>
              <a:t>http://</a:t>
            </a:r>
            <a:r>
              <a:rPr lang="en-US" dirty="0" smtClean="0">
                <a:hlinkClick r:id="rId7"/>
              </a:rPr>
              <a:t>www.socialstudies.org/search/site/elementary%20Socal%20Studies</a:t>
            </a: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17491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334962"/>
          </a:xfrm>
        </p:spPr>
        <p:txBody>
          <a:bodyPr>
            <a:normAutofit fontScale="90000"/>
          </a:bodyPr>
          <a:lstStyle/>
          <a:p>
            <a:r>
              <a:rPr lang="en-US" dirty="0" smtClean="0"/>
              <a:t>Missouri Resources: …</a:t>
            </a:r>
            <a:r>
              <a:rPr lang="en-US" sz="2800" cap="none" dirty="0" smtClean="0"/>
              <a:t>just a beginning</a:t>
            </a:r>
            <a:endParaRPr lang="en-US" dirty="0"/>
          </a:p>
        </p:txBody>
      </p:sp>
      <p:sp>
        <p:nvSpPr>
          <p:cNvPr id="3" name="Content Placeholder 2"/>
          <p:cNvSpPr>
            <a:spLocks noGrp="1"/>
          </p:cNvSpPr>
          <p:nvPr>
            <p:ph sz="quarter" idx="4294967295"/>
          </p:nvPr>
        </p:nvSpPr>
        <p:spPr>
          <a:xfrm>
            <a:off x="609600" y="990600"/>
            <a:ext cx="7924800" cy="5715000"/>
          </a:xfrm>
          <a:prstGeom prst="rect">
            <a:avLst/>
          </a:prstGeom>
        </p:spPr>
        <p:txBody>
          <a:bodyPr>
            <a:normAutofit fontScale="62500" lnSpcReduction="20000"/>
          </a:bodyPr>
          <a:lstStyle/>
          <a:p>
            <a:r>
              <a:rPr lang="en-US" sz="2900" dirty="0" smtClean="0"/>
              <a:t>Missouri Sec. of State </a:t>
            </a:r>
            <a:r>
              <a:rPr lang="en-US" sz="2900" dirty="0"/>
              <a:t>D</a:t>
            </a:r>
            <a:r>
              <a:rPr lang="en-US" sz="2900" dirty="0" smtClean="0"/>
              <a:t>igital Resources</a:t>
            </a:r>
          </a:p>
          <a:p>
            <a:pPr marL="0" indent="0">
              <a:buNone/>
            </a:pPr>
            <a:r>
              <a:rPr lang="en-US" sz="2900" dirty="0" smtClean="0">
                <a:hlinkClick r:id="rId2"/>
              </a:rPr>
              <a:t>http</a:t>
            </a:r>
            <a:r>
              <a:rPr lang="en-US" sz="2900" dirty="0">
                <a:hlinkClick r:id="rId2"/>
              </a:rPr>
              <a:t>://www.sos.mo.gov//mdh</a:t>
            </a:r>
            <a:r>
              <a:rPr lang="en-US" sz="2900" dirty="0" smtClean="0">
                <a:hlinkClick r:id="rId2"/>
              </a:rPr>
              <a:t>/</a:t>
            </a:r>
            <a:endParaRPr lang="en-US" sz="2900" dirty="0" smtClean="0"/>
          </a:p>
          <a:p>
            <a:r>
              <a:rPr lang="en-US" sz="2900" dirty="0" smtClean="0"/>
              <a:t>Missouri State Historical Society (organized by regions)</a:t>
            </a:r>
          </a:p>
          <a:p>
            <a:pPr marL="0" indent="0">
              <a:buNone/>
            </a:pPr>
            <a:r>
              <a:rPr lang="en-US" sz="2900" dirty="0">
                <a:hlinkClick r:id="rId3"/>
              </a:rPr>
              <a:t>http://shsmo.org</a:t>
            </a:r>
            <a:r>
              <a:rPr lang="en-US" sz="2900" dirty="0" smtClean="0">
                <a:hlinkClick r:id="rId3"/>
              </a:rPr>
              <a:t>/</a:t>
            </a:r>
            <a:endParaRPr lang="en-US" sz="2900" dirty="0"/>
          </a:p>
          <a:p>
            <a:r>
              <a:rPr lang="en-US" sz="2900" dirty="0" smtClean="0"/>
              <a:t>Missouri </a:t>
            </a:r>
            <a:r>
              <a:rPr lang="en-US" sz="2900" dirty="0"/>
              <a:t>Historic Towns:</a:t>
            </a:r>
          </a:p>
          <a:p>
            <a:pPr marL="0" indent="0">
              <a:buNone/>
            </a:pPr>
            <a:r>
              <a:rPr lang="en-US" sz="2900" u="sng" dirty="0">
                <a:hlinkClick r:id="rId4"/>
              </a:rPr>
              <a:t>http://www.missourihistorictowns.com/index.htm#index</a:t>
            </a:r>
            <a:endParaRPr lang="en-US" sz="2900" dirty="0"/>
          </a:p>
          <a:p>
            <a:r>
              <a:rPr lang="en-US" sz="2900" dirty="0"/>
              <a:t>History Channel: Missouri</a:t>
            </a:r>
          </a:p>
          <a:p>
            <a:pPr marL="0" indent="0">
              <a:buNone/>
            </a:pPr>
            <a:r>
              <a:rPr lang="en-US" sz="2900" u="sng" dirty="0">
                <a:hlinkClick r:id="rId5"/>
              </a:rPr>
              <a:t>http://www.history.com/topics/us-states/missouri/videos</a:t>
            </a:r>
            <a:endParaRPr lang="en-US" sz="2900" dirty="0"/>
          </a:p>
          <a:p>
            <a:r>
              <a:rPr lang="en-US" sz="2900" dirty="0"/>
              <a:t>Wilson and Ditch: St. Louis Arch</a:t>
            </a:r>
          </a:p>
          <a:p>
            <a:pPr marL="0" indent="0">
              <a:buNone/>
            </a:pPr>
            <a:r>
              <a:rPr lang="en-US" sz="2900" u="sng" dirty="0">
                <a:hlinkClick r:id="rId6"/>
              </a:rPr>
              <a:t>https://www.youtube.com/watch?v=fqfY0vQm8Ro</a:t>
            </a:r>
            <a:endParaRPr lang="en-US" sz="2900" dirty="0"/>
          </a:p>
          <a:p>
            <a:r>
              <a:rPr lang="en-US" sz="2900" dirty="0"/>
              <a:t>Missouri-The Show-Me State 3.5 minutes</a:t>
            </a:r>
          </a:p>
          <a:p>
            <a:pPr marL="0" indent="0">
              <a:buNone/>
            </a:pPr>
            <a:r>
              <a:rPr lang="en-US" sz="2900" u="sng" dirty="0">
                <a:hlinkClick r:id="rId7"/>
              </a:rPr>
              <a:t>https://www.youtube.com/watch?v=vwB2T5vbgwE</a:t>
            </a:r>
            <a:endParaRPr lang="en-US" sz="2900" dirty="0"/>
          </a:p>
          <a:p>
            <a:r>
              <a:rPr lang="en-US" sz="2900" dirty="0"/>
              <a:t>Picture Tour of Arch: what questions do you have about this structure? </a:t>
            </a:r>
          </a:p>
          <a:p>
            <a:pPr marL="0" indent="0">
              <a:buNone/>
            </a:pPr>
            <a:r>
              <a:rPr lang="en-US" sz="2900" u="sng" dirty="0">
                <a:hlinkClick r:id="rId8"/>
              </a:rPr>
              <a:t>http://www.elcivics.com/el_civics_history_government_landmark_gateway_arch.html</a:t>
            </a:r>
            <a:endParaRPr lang="en-US" sz="2900" dirty="0"/>
          </a:p>
          <a:p>
            <a:r>
              <a:rPr lang="en-US" sz="2900" dirty="0"/>
              <a:t>NPR History of Arch: teacher background</a:t>
            </a:r>
          </a:p>
          <a:p>
            <a:pPr marL="0" indent="0">
              <a:buNone/>
            </a:pPr>
            <a:r>
              <a:rPr lang="en-US" sz="2900" u="sng" dirty="0">
                <a:hlinkClick r:id="rId9"/>
              </a:rPr>
              <a:t>http://www.npr.org/2013/05/25/185773695/gateway-arch-biography-reveals-complex-history-of-an-american-icon</a:t>
            </a:r>
            <a:endParaRPr lang="en-US" sz="2900" u="sng" dirty="0"/>
          </a:p>
          <a:p>
            <a:r>
              <a:rPr lang="en-US" sz="2900" dirty="0"/>
              <a:t>Books related to a wide range of Missouri topics: Local publisher</a:t>
            </a:r>
          </a:p>
          <a:p>
            <a:pPr marL="0" indent="0">
              <a:buNone/>
            </a:pPr>
            <a:r>
              <a:rPr lang="en-US" sz="2900" dirty="0"/>
              <a:t> </a:t>
            </a:r>
            <a:r>
              <a:rPr lang="en-US" sz="2900" u="sng" dirty="0">
                <a:hlinkClick r:id="rId10"/>
              </a:rPr>
              <a:t>https://www.reedypress.com/</a:t>
            </a:r>
            <a:endParaRPr lang="en-US" sz="2900" dirty="0"/>
          </a:p>
          <a:p>
            <a:endParaRPr lang="en-US" dirty="0"/>
          </a:p>
        </p:txBody>
      </p:sp>
    </p:spTree>
    <p:extLst>
      <p:ext uri="{BB962C8B-B14F-4D97-AF65-F5344CB8AC3E}">
        <p14:creationId xmlns:p14="http://schemas.microsoft.com/office/powerpoint/2010/main" val="70661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294967295"/>
          </p:nvPr>
        </p:nvSpPr>
        <p:spPr>
          <a:xfrm>
            <a:off x="4800600" y="2209800"/>
            <a:ext cx="3733800" cy="3505200"/>
          </a:xfrm>
          <a:prstGeom prst="rect">
            <a:avLst/>
          </a:prstGeom>
        </p:spPr>
        <p:txBody>
          <a:bodyPr>
            <a:normAutofit fontScale="62500" lnSpcReduction="20000"/>
          </a:bodyPr>
          <a:lstStyle/>
          <a:p>
            <a:r>
              <a:rPr lang="en-US" b="1" dirty="0"/>
              <a:t>What trade books are</a:t>
            </a:r>
            <a:r>
              <a:rPr lang="en-US" b="1" u="sng" dirty="0"/>
              <a:t> strong </a:t>
            </a:r>
            <a:r>
              <a:rPr lang="en-US" b="1" dirty="0"/>
              <a:t>and </a:t>
            </a:r>
            <a:r>
              <a:rPr lang="en-US" b="1" u="sng" dirty="0"/>
              <a:t>available</a:t>
            </a:r>
            <a:r>
              <a:rPr lang="en-US" b="1" dirty="0"/>
              <a:t> on topics in </a:t>
            </a:r>
            <a:r>
              <a:rPr lang="en-US" b="1" dirty="0" smtClean="0"/>
              <a:t>your </a:t>
            </a:r>
            <a:r>
              <a:rPr lang="en-US" b="1" dirty="0"/>
              <a:t>grade level</a:t>
            </a:r>
            <a:r>
              <a:rPr lang="en-US" b="1" dirty="0" smtClean="0"/>
              <a:t>?  Above and below proficient readers?</a:t>
            </a:r>
          </a:p>
          <a:p>
            <a:endParaRPr lang="en-US" b="1" dirty="0"/>
          </a:p>
          <a:p>
            <a:r>
              <a:rPr lang="en-US" b="1" dirty="0"/>
              <a:t>What </a:t>
            </a:r>
            <a:r>
              <a:rPr lang="en-US" b="1" dirty="0" smtClean="0"/>
              <a:t>great literature </a:t>
            </a:r>
            <a:r>
              <a:rPr lang="en-US" b="1" dirty="0"/>
              <a:t>do </a:t>
            </a:r>
            <a:r>
              <a:rPr lang="en-US" b="1" dirty="0" smtClean="0"/>
              <a:t>you </a:t>
            </a:r>
            <a:r>
              <a:rPr lang="en-US" b="1" dirty="0"/>
              <a:t>already use which is rooted in social studies topics</a:t>
            </a:r>
            <a:r>
              <a:rPr lang="en-US" b="1" dirty="0" smtClean="0"/>
              <a:t>?</a:t>
            </a:r>
          </a:p>
          <a:p>
            <a:endParaRPr lang="en-US" b="1" dirty="0" smtClean="0"/>
          </a:p>
          <a:p>
            <a:r>
              <a:rPr lang="en-US" b="1" dirty="0" smtClean="0"/>
              <a:t>What other type of texts do your students’ need? </a:t>
            </a:r>
            <a:endParaRPr lang="en-US" b="1" dirty="0"/>
          </a:p>
          <a:p>
            <a:endParaRPr lang="en-US" dirty="0"/>
          </a:p>
        </p:txBody>
      </p:sp>
      <p:sp>
        <p:nvSpPr>
          <p:cNvPr id="2" name="Content Placeholder 1"/>
          <p:cNvSpPr>
            <a:spLocks noGrp="1"/>
          </p:cNvSpPr>
          <p:nvPr>
            <p:ph sz="quarter" idx="4294967295"/>
          </p:nvPr>
        </p:nvSpPr>
        <p:spPr>
          <a:xfrm>
            <a:off x="609600" y="2209800"/>
            <a:ext cx="3733800" cy="3505200"/>
          </a:xfrm>
          <a:prstGeom prst="rect">
            <a:avLst/>
          </a:prstGeom>
        </p:spPr>
        <p:txBody>
          <a:bodyPr>
            <a:normAutofit fontScale="77500" lnSpcReduction="20000"/>
          </a:bodyPr>
          <a:lstStyle/>
          <a:p>
            <a:r>
              <a:rPr lang="en-US" b="1" dirty="0" smtClean="0"/>
              <a:t>What is already there you can re- apportion between grades 3,4,5?  In the book and in the ancillaries?</a:t>
            </a:r>
          </a:p>
          <a:p>
            <a:endParaRPr lang="en-US" b="1" dirty="0" smtClean="0"/>
          </a:p>
          <a:p>
            <a:r>
              <a:rPr lang="en-US" b="1" dirty="0" smtClean="0"/>
              <a:t>What textbook recommended resources can you access and share?</a:t>
            </a:r>
          </a:p>
          <a:p>
            <a:endParaRPr lang="en-US" b="1" dirty="0" smtClean="0"/>
          </a:p>
          <a:p>
            <a:endParaRPr lang="en-US" b="1" dirty="0" smtClean="0"/>
          </a:p>
          <a:p>
            <a:endParaRPr lang="en-US" b="1" dirty="0"/>
          </a:p>
        </p:txBody>
      </p:sp>
      <p:sp>
        <p:nvSpPr>
          <p:cNvPr id="4" name="Title 3"/>
          <p:cNvSpPr>
            <a:spLocks noGrp="1"/>
          </p:cNvSpPr>
          <p:nvPr>
            <p:ph type="title"/>
          </p:nvPr>
        </p:nvSpPr>
        <p:spPr/>
        <p:txBody>
          <a:bodyPr>
            <a:normAutofit/>
          </a:bodyPr>
          <a:lstStyle/>
          <a:p>
            <a:pPr algn="ctr"/>
            <a:r>
              <a:rPr lang="en-US" sz="3200" dirty="0" smtClean="0"/>
              <a:t>What about a Social Studies Textbook?</a:t>
            </a:r>
            <a:endParaRPr lang="en-US" sz="3200" dirty="0"/>
          </a:p>
        </p:txBody>
      </p:sp>
      <p:sp>
        <p:nvSpPr>
          <p:cNvPr id="5" name="Text Placeholder 4"/>
          <p:cNvSpPr>
            <a:spLocks noGrp="1"/>
          </p:cNvSpPr>
          <p:nvPr>
            <p:ph type="body" idx="1"/>
          </p:nvPr>
        </p:nvSpPr>
        <p:spPr>
          <a:xfrm>
            <a:off x="609600" y="1600199"/>
            <a:ext cx="3733800" cy="457201"/>
          </a:xfrm>
        </p:spPr>
        <p:txBody>
          <a:bodyPr>
            <a:normAutofit fontScale="70000" lnSpcReduction="20000"/>
          </a:bodyPr>
          <a:lstStyle/>
          <a:p>
            <a:pPr algn="ctr"/>
            <a:r>
              <a:rPr lang="en-US" b="1" dirty="0" smtClean="0">
                <a:solidFill>
                  <a:srgbClr val="FF0000"/>
                </a:solidFill>
                <a:effectLst>
                  <a:outerShdw blurRad="38100" dist="38100" dir="2700000" algn="tl">
                    <a:srgbClr val="000000">
                      <a:alpha val="43137"/>
                    </a:srgbClr>
                  </a:outerShdw>
                </a:effectLst>
              </a:rPr>
              <a:t>Cannibalize your existing textbook </a:t>
            </a:r>
            <a:r>
              <a:rPr lang="en-US" b="1" dirty="0" smtClean="0">
                <a:effectLst>
                  <a:outerShdw blurRad="38100" dist="38100" dir="2700000" algn="tl">
                    <a:srgbClr val="000000">
                      <a:alpha val="43137"/>
                    </a:srgbClr>
                  </a:outerShdw>
                </a:effectLst>
              </a:rPr>
              <a:t>(s)</a:t>
            </a:r>
            <a:endParaRPr lang="en-US" b="1" dirty="0">
              <a:effectLst>
                <a:outerShdw blurRad="38100" dist="38100" dir="2700000" algn="tl">
                  <a:srgbClr val="000000">
                    <a:alpha val="43137"/>
                  </a:srgbClr>
                </a:outerShdw>
              </a:effectLst>
            </a:endParaRPr>
          </a:p>
        </p:txBody>
      </p:sp>
      <p:sp>
        <p:nvSpPr>
          <p:cNvPr id="6" name="Text Placeholder 5"/>
          <p:cNvSpPr>
            <a:spLocks noGrp="1"/>
          </p:cNvSpPr>
          <p:nvPr>
            <p:ph type="body" sz="quarter" idx="3"/>
          </p:nvPr>
        </p:nvSpPr>
        <p:spPr/>
        <p:txBody>
          <a:bodyPr>
            <a:normAutofit fontScale="92500" lnSpcReduction="20000"/>
          </a:bodyPr>
          <a:lstStyle/>
          <a:p>
            <a:r>
              <a:rPr lang="en-US" dirty="0" smtClean="0">
                <a:solidFill>
                  <a:srgbClr val="FF0000"/>
                </a:solidFill>
              </a:rPr>
              <a:t>What other ways might you stretch your textbook budget?</a:t>
            </a:r>
            <a:endParaRPr lang="en-US" dirty="0">
              <a:solidFill>
                <a:srgbClr val="FF0000"/>
              </a:solidFill>
            </a:endParaRPr>
          </a:p>
        </p:txBody>
      </p:sp>
      <p:pic>
        <p:nvPicPr>
          <p:cNvPr id="8" name="Picture 7" descr="https://www.mhschool.com/ss/mo/images/book_small.jpg"/>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724400"/>
            <a:ext cx="1447800" cy="1894205"/>
          </a:xfrm>
          <a:prstGeom prst="rect">
            <a:avLst/>
          </a:prstGeom>
          <a:noFill/>
          <a:ln>
            <a:noFill/>
          </a:ln>
        </p:spPr>
      </p:pic>
    </p:spTree>
    <p:extLst>
      <p:ext uri="{BB962C8B-B14F-4D97-AF65-F5344CB8AC3E}">
        <p14:creationId xmlns:p14="http://schemas.microsoft.com/office/powerpoint/2010/main" val="151105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743200"/>
            <a:ext cx="8229600" cy="3886200"/>
          </a:xfrm>
        </p:spPr>
        <p:txBody>
          <a:bodyPr>
            <a:normAutofit/>
          </a:bodyPr>
          <a:lstStyle/>
          <a:p>
            <a:pPr marL="0" indent="0">
              <a:buNone/>
            </a:pPr>
            <a:r>
              <a:rPr lang="en-US" dirty="0" smtClean="0"/>
              <a:t>Working with your grade band group, </a:t>
            </a:r>
          </a:p>
          <a:p>
            <a:pPr marL="0" indent="0">
              <a:buNone/>
            </a:pPr>
            <a:endParaRPr lang="en-US" dirty="0" smtClean="0"/>
          </a:p>
          <a:p>
            <a:pPr marL="0" indent="0">
              <a:buNone/>
            </a:pPr>
            <a:r>
              <a:rPr lang="en-US" b="1" dirty="0">
                <a:solidFill>
                  <a:schemeClr val="accent6">
                    <a:lumMod val="50000"/>
                  </a:schemeClr>
                </a:solidFill>
              </a:rPr>
              <a:t>5</a:t>
            </a:r>
            <a:r>
              <a:rPr lang="en-US" b="1" dirty="0" smtClean="0">
                <a:solidFill>
                  <a:schemeClr val="accent6">
                    <a:lumMod val="50000"/>
                  </a:schemeClr>
                </a:solidFill>
              </a:rPr>
              <a:t>. Explore the ELA/ Social Studies Crosswalk</a:t>
            </a:r>
          </a:p>
          <a:p>
            <a:pPr marL="0" indent="0">
              <a:buNone/>
            </a:pPr>
            <a:r>
              <a:rPr lang="en-US" b="1" dirty="0">
                <a:solidFill>
                  <a:schemeClr val="accent6">
                    <a:lumMod val="75000"/>
                  </a:schemeClr>
                </a:solidFill>
              </a:rPr>
              <a:t>6</a:t>
            </a:r>
            <a:r>
              <a:rPr lang="en-US" b="1" dirty="0" smtClean="0">
                <a:solidFill>
                  <a:schemeClr val="accent6">
                    <a:lumMod val="75000"/>
                  </a:schemeClr>
                </a:solidFill>
              </a:rPr>
              <a:t>. Add ideas to the central column</a:t>
            </a:r>
          </a:p>
          <a:p>
            <a:pPr marL="0" indent="0">
              <a:buNone/>
            </a:pPr>
            <a:r>
              <a:rPr lang="en-US" b="1" dirty="0">
                <a:solidFill>
                  <a:srgbClr val="FF0000"/>
                </a:solidFill>
              </a:rPr>
              <a:t>7</a:t>
            </a:r>
            <a:r>
              <a:rPr lang="en-US" b="1" dirty="0" smtClean="0">
                <a:solidFill>
                  <a:srgbClr val="FF0000"/>
                </a:solidFill>
              </a:rPr>
              <a:t>. Be ready to share those ideas</a:t>
            </a:r>
            <a:endParaRPr lang="en-US" b="1" dirty="0">
              <a:solidFill>
                <a:srgbClr val="FF0000"/>
              </a:solidFill>
            </a:endParaRPr>
          </a:p>
        </p:txBody>
      </p:sp>
      <p:pic>
        <p:nvPicPr>
          <p:cNvPr id="4" name="Picture 3" descr="https://one.arch.tamu.edu/media/cms_page_media/2012/4/27/TOPSgrant-610.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438400"/>
          </a:xfrm>
          <a:prstGeom prst="rect">
            <a:avLst/>
          </a:prstGeom>
          <a:noFill/>
          <a:ln>
            <a:noFill/>
          </a:ln>
        </p:spPr>
      </p:pic>
    </p:spTree>
    <p:extLst>
      <p:ext uri="{BB962C8B-B14F-4D97-AF65-F5344CB8AC3E}">
        <p14:creationId xmlns:p14="http://schemas.microsoft.com/office/powerpoint/2010/main" val="3860830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752600"/>
          </a:xfrm>
        </p:spPr>
        <p:txBody>
          <a:bodyPr>
            <a:noAutofit/>
          </a:bodyPr>
          <a:lstStyle/>
          <a:p>
            <a:pPr algn="l"/>
            <a:r>
              <a:rPr lang="en-US" sz="3600" dirty="0" smtClean="0"/>
              <a:t/>
            </a:r>
            <a:br>
              <a:rPr lang="en-US" sz="3600" dirty="0" smtClean="0"/>
            </a:br>
            <a:r>
              <a:rPr lang="en-US" sz="3600" dirty="0"/>
              <a:t/>
            </a:r>
            <a:br>
              <a:rPr lang="en-US" sz="3600" dirty="0"/>
            </a:br>
            <a:r>
              <a:rPr lang="en-US" sz="3600" dirty="0" smtClean="0"/>
              <a:t>Teaching and learning can become interdisciplinary through a conscious focus on </a:t>
            </a:r>
            <a:br>
              <a:rPr lang="en-US" sz="3600" dirty="0" smtClean="0"/>
            </a:br>
            <a:endParaRPr lang="en-US" sz="3600" dirty="0"/>
          </a:p>
        </p:txBody>
      </p:sp>
      <p:sp>
        <p:nvSpPr>
          <p:cNvPr id="3" name="Content Placeholder 2"/>
          <p:cNvSpPr>
            <a:spLocks noGrp="1"/>
          </p:cNvSpPr>
          <p:nvPr>
            <p:ph sz="half" idx="1"/>
          </p:nvPr>
        </p:nvSpPr>
        <p:spPr>
          <a:xfrm>
            <a:off x="457200" y="1828800"/>
            <a:ext cx="4343400" cy="4297363"/>
          </a:xfrm>
        </p:spPr>
        <p:txBody>
          <a:bodyPr/>
          <a:lstStyle/>
          <a:p>
            <a:r>
              <a:rPr lang="en-US" b="1" dirty="0" smtClean="0">
                <a:solidFill>
                  <a:srgbClr val="00B050"/>
                </a:solidFill>
              </a:rPr>
              <a:t>Content</a:t>
            </a:r>
          </a:p>
          <a:p>
            <a:r>
              <a:rPr lang="en-US" b="1" dirty="0" smtClean="0">
                <a:solidFill>
                  <a:srgbClr val="0070C0"/>
                </a:solidFill>
              </a:rPr>
              <a:t>Specific Skill</a:t>
            </a:r>
          </a:p>
          <a:p>
            <a:r>
              <a:rPr lang="en-US" b="1" dirty="0" smtClean="0">
                <a:solidFill>
                  <a:srgbClr val="7030A0"/>
                </a:solidFill>
              </a:rPr>
              <a:t>Systematic Thinking Skill</a:t>
            </a:r>
          </a:p>
          <a:p>
            <a:pPr marL="0" indent="0">
              <a:buNone/>
            </a:pPr>
            <a:endParaRPr lang="en-US" dirty="0" smtClean="0"/>
          </a:p>
          <a:p>
            <a:r>
              <a:rPr lang="en-US" b="1" dirty="0" smtClean="0">
                <a:solidFill>
                  <a:srgbClr val="FF0000"/>
                </a:solidFill>
              </a:rPr>
              <a:t>Instructional Strategy</a:t>
            </a:r>
          </a:p>
          <a:p>
            <a:pPr marL="0" indent="0">
              <a:buNone/>
            </a:pPr>
            <a:endParaRPr lang="en-US" dirty="0" smtClean="0"/>
          </a:p>
          <a:p>
            <a:r>
              <a:rPr lang="en-US" b="1" dirty="0" smtClean="0">
                <a:solidFill>
                  <a:schemeClr val="accent2">
                    <a:lumMod val="75000"/>
                  </a:schemeClr>
                </a:solidFill>
                <a:effectLst>
                  <a:outerShdw blurRad="38100" dist="38100" dir="2700000" algn="tl">
                    <a:srgbClr val="000000">
                      <a:alpha val="43137"/>
                    </a:srgbClr>
                  </a:outerShdw>
                </a:effectLst>
              </a:rPr>
              <a:t>Habits of Mind Focus</a:t>
            </a:r>
            <a:endParaRPr lang="en-US" b="1" dirty="0">
              <a:solidFill>
                <a:schemeClr val="accent2">
                  <a:lumMod val="75000"/>
                </a:schemeClr>
              </a:solidFill>
              <a:effectLst>
                <a:outerShdw blurRad="38100" dist="38100" dir="2700000" algn="tl">
                  <a:srgbClr val="000000">
                    <a:alpha val="43137"/>
                  </a:srgbClr>
                </a:outerShdw>
              </a:effectLst>
            </a:endParaRPr>
          </a:p>
        </p:txBody>
      </p:sp>
      <p:pic>
        <p:nvPicPr>
          <p:cNvPr id="5" name="Content Placeholder 4" descr="Image result for many perspectives"/>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68339"/>
            <a:ext cx="4038600" cy="2989685"/>
          </a:xfrm>
          <a:prstGeom prst="rect">
            <a:avLst/>
          </a:prstGeom>
          <a:noFill/>
          <a:ln>
            <a:noFill/>
          </a:ln>
        </p:spPr>
      </p:pic>
    </p:spTree>
    <p:extLst>
      <p:ext uri="{BB962C8B-B14F-4D97-AF65-F5344CB8AC3E}">
        <p14:creationId xmlns:p14="http://schemas.microsoft.com/office/powerpoint/2010/main" val="25560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rotWithShape="1">
          <a:blip r:embed="rId2"/>
          <a:srcRect t="7147" r="51154" b="14225"/>
          <a:stretch/>
        </p:blipFill>
        <p:spPr bwMode="auto">
          <a:xfrm>
            <a:off x="0" y="0"/>
            <a:ext cx="8991600" cy="70104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657600" y="1981200"/>
            <a:ext cx="1828800" cy="449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0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554162"/>
          </a:xfrm>
        </p:spPr>
        <p:txBody>
          <a:bodyPr>
            <a:normAutofit fontScale="90000"/>
          </a:bodyPr>
          <a:lstStyle/>
          <a:p>
            <a:pPr algn="l"/>
            <a:r>
              <a:rPr lang="en-US" sz="2800" b="1" dirty="0" smtClean="0">
                <a:solidFill>
                  <a:srgbClr val="0070C0"/>
                </a:solidFill>
              </a:rPr>
              <a:t>As you get started in consciously planning for interdisciplinary instruction, or as you continue to teach from that mindset, consider these (edited) words</a:t>
            </a:r>
            <a:r>
              <a:rPr lang="en-US" sz="2800" dirty="0" smtClean="0"/>
              <a:t>: </a:t>
            </a:r>
            <a:endParaRPr lang="en-US" sz="2800" dirty="0"/>
          </a:p>
        </p:txBody>
      </p:sp>
      <p:sp>
        <p:nvSpPr>
          <p:cNvPr id="3" name="Content Placeholder 2"/>
          <p:cNvSpPr>
            <a:spLocks noGrp="1"/>
          </p:cNvSpPr>
          <p:nvPr>
            <p:ph idx="1"/>
          </p:nvPr>
        </p:nvSpPr>
        <p:spPr>
          <a:xfrm>
            <a:off x="457200" y="2057400"/>
            <a:ext cx="4953000" cy="4068763"/>
          </a:xfrm>
        </p:spPr>
        <p:txBody>
          <a:bodyPr>
            <a:normAutofit lnSpcReduction="10000"/>
          </a:bodyPr>
          <a:lstStyle/>
          <a:p>
            <a:pPr marL="0" indent="0">
              <a:buNone/>
            </a:pPr>
            <a:r>
              <a:rPr lang="en-US" i="1" dirty="0"/>
              <a:t>Nothing can stop the </a:t>
            </a:r>
            <a:r>
              <a:rPr lang="en-US" i="1" strike="sngStrike" dirty="0"/>
              <a:t>man </a:t>
            </a:r>
            <a:r>
              <a:rPr lang="en-US" i="1" dirty="0" smtClean="0"/>
              <a:t>thinker with </a:t>
            </a:r>
            <a:r>
              <a:rPr lang="en-US" i="1" dirty="0"/>
              <a:t>the right mental attitude from achieving </a:t>
            </a:r>
            <a:r>
              <a:rPr lang="en-US" i="1" strike="sngStrike" dirty="0" smtClean="0"/>
              <a:t>his</a:t>
            </a:r>
            <a:r>
              <a:rPr lang="en-US" i="1" dirty="0" smtClean="0"/>
              <a:t>  her/his goal</a:t>
            </a:r>
            <a:r>
              <a:rPr lang="en-US" i="1" dirty="0"/>
              <a:t>; nothing on earth can help the </a:t>
            </a:r>
            <a:r>
              <a:rPr lang="en-US" i="1" strike="sngStrike" dirty="0" smtClean="0"/>
              <a:t>man</a:t>
            </a:r>
            <a:r>
              <a:rPr lang="en-US" i="1" dirty="0" smtClean="0"/>
              <a:t> thinker with </a:t>
            </a:r>
            <a:r>
              <a:rPr lang="en-US" i="1" dirty="0"/>
              <a:t>the wrong mental attitude. </a:t>
            </a:r>
            <a:r>
              <a:rPr lang="en-US" i="1" dirty="0" smtClean="0"/>
              <a:t>	</a:t>
            </a:r>
          </a:p>
          <a:p>
            <a:pPr marL="0" indent="0">
              <a:buNone/>
            </a:pPr>
            <a:r>
              <a:rPr lang="en-US" i="1" dirty="0" smtClean="0"/>
              <a:t>		    </a:t>
            </a:r>
            <a:r>
              <a:rPr lang="en-US" sz="2400" dirty="0" smtClean="0"/>
              <a:t>—</a:t>
            </a:r>
            <a:r>
              <a:rPr lang="en-US" sz="2400" dirty="0"/>
              <a:t>Thomas Jefferson </a:t>
            </a:r>
          </a:p>
        </p:txBody>
      </p:sp>
      <p:pic>
        <p:nvPicPr>
          <p:cNvPr id="5" name="Picture 4" descr="Image result for innovati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057400"/>
            <a:ext cx="3429000" cy="4038600"/>
          </a:xfrm>
          <a:prstGeom prst="rect">
            <a:avLst/>
          </a:prstGeom>
          <a:noFill/>
          <a:ln>
            <a:noFill/>
          </a:ln>
        </p:spPr>
      </p:pic>
    </p:spTree>
    <p:extLst>
      <p:ext uri="{BB962C8B-B14F-4D97-AF65-F5344CB8AC3E}">
        <p14:creationId xmlns:p14="http://schemas.microsoft.com/office/powerpoint/2010/main" val="262088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a:t>
            </a:r>
            <a:endParaRPr lang="en-US" dirty="0"/>
          </a:p>
        </p:txBody>
      </p:sp>
      <p:sp>
        <p:nvSpPr>
          <p:cNvPr id="3" name="Content Placeholder 2"/>
          <p:cNvSpPr>
            <a:spLocks noGrp="1"/>
          </p:cNvSpPr>
          <p:nvPr>
            <p:ph sz="half" idx="1"/>
          </p:nvPr>
        </p:nvSpPr>
        <p:spPr/>
        <p:txBody>
          <a:bodyPr/>
          <a:lstStyle/>
          <a:p>
            <a:r>
              <a:rPr lang="en-US" dirty="0" smtClean="0"/>
              <a:t>Enjoy your lunch</a:t>
            </a:r>
          </a:p>
          <a:p>
            <a:r>
              <a:rPr lang="en-US" dirty="0" smtClean="0"/>
              <a:t>Consider this question:</a:t>
            </a:r>
          </a:p>
          <a:p>
            <a:pPr marL="0" indent="0">
              <a:buNone/>
            </a:pPr>
            <a:endParaRPr lang="en-US" dirty="0" smtClean="0"/>
          </a:p>
          <a:p>
            <a:pPr marL="0" indent="0" algn="ctr">
              <a:buNone/>
            </a:pPr>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idea from this morning would you like to explore further?</a:t>
            </a:r>
          </a:p>
        </p:txBody>
      </p:sp>
      <p:pic>
        <p:nvPicPr>
          <p:cNvPr id="5" name="Content Placeholder 5" descr="Related image"/>
          <p:cNvPicPr>
            <a:picLocks noGrp="1"/>
          </p:cNvPicPr>
          <p:nvPr>
            <p:ph sz="half" idx="2"/>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29200" y="1219200"/>
            <a:ext cx="3810000" cy="4876800"/>
          </a:xfrm>
          <a:prstGeom prst="rect">
            <a:avLst/>
          </a:prstGeom>
          <a:noFill/>
          <a:ln>
            <a:noFill/>
          </a:ln>
        </p:spPr>
      </p:pic>
    </p:spTree>
    <p:extLst>
      <p:ext uri="{BB962C8B-B14F-4D97-AF65-F5344CB8AC3E}">
        <p14:creationId xmlns:p14="http://schemas.microsoft.com/office/powerpoint/2010/main" val="14060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DESE </a:t>
            </a:r>
            <a:r>
              <a:rPr lang="en-US" dirty="0" smtClean="0">
                <a:solidFill>
                  <a:srgbClr val="FF0000"/>
                </a:solidFill>
              </a:rPr>
              <a:t>Social Studies Updates</a:t>
            </a:r>
            <a:r>
              <a:rPr lang="en-US" dirty="0">
                <a:solidFill>
                  <a:srgbClr val="FF0000"/>
                </a:solidFill>
              </a:rPr>
              <a:t/>
            </a:r>
            <a:br>
              <a:rPr lang="en-US" dirty="0">
                <a:solidFill>
                  <a:srgbClr val="FF0000"/>
                </a:solidFill>
              </a:rPr>
            </a:br>
            <a:r>
              <a:rPr lang="en-US" sz="2200" dirty="0">
                <a:solidFill>
                  <a:srgbClr val="0070C0"/>
                </a:solidFill>
              </a:rPr>
              <a:t>https://dese.mo.gov/college-career-readiness/curriculum/social-studies</a:t>
            </a:r>
          </a:p>
        </p:txBody>
      </p:sp>
      <p:sp>
        <p:nvSpPr>
          <p:cNvPr id="3" name="Content Placeholder 2"/>
          <p:cNvSpPr>
            <a:spLocks noGrp="1"/>
          </p:cNvSpPr>
          <p:nvPr>
            <p:ph idx="1"/>
          </p:nvPr>
        </p:nvSpPr>
        <p:spPr/>
        <p:txBody>
          <a:bodyPr/>
          <a:lstStyle/>
          <a:p>
            <a:r>
              <a:rPr lang="en-US" dirty="0" smtClean="0"/>
              <a:t>Standards and</a:t>
            </a:r>
          </a:p>
          <a:p>
            <a:pPr marL="0" indent="0">
              <a:buNone/>
            </a:pPr>
            <a:r>
              <a:rPr lang="en-US" dirty="0"/>
              <a:t> </a:t>
            </a:r>
            <a:r>
              <a:rPr lang="en-US" dirty="0" smtClean="0"/>
              <a:t>  curriculum work</a:t>
            </a:r>
          </a:p>
          <a:p>
            <a:endParaRPr lang="en-US" dirty="0"/>
          </a:p>
          <a:p>
            <a:endParaRPr lang="en-US" dirty="0"/>
          </a:p>
        </p:txBody>
      </p:sp>
      <p:pic>
        <p:nvPicPr>
          <p:cNvPr id="4" name="Picture 3"/>
          <p:cNvPicPr/>
          <p:nvPr/>
        </p:nvPicPr>
        <p:blipFill rotWithShape="1">
          <a:blip r:embed="rId2"/>
          <a:srcRect l="2884" t="6833" r="68109" b="15654"/>
          <a:stretch/>
        </p:blipFill>
        <p:spPr bwMode="auto">
          <a:xfrm>
            <a:off x="3962414" y="1371600"/>
            <a:ext cx="4648186" cy="5181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8064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 Geographic Alliance</a:t>
            </a:r>
            <a:endParaRPr lang="en-US" dirty="0"/>
          </a:p>
        </p:txBody>
      </p:sp>
      <p:pic>
        <p:nvPicPr>
          <p:cNvPr id="3" name="Picture 2" descr="Geological Map of Missouri"/>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83280" y="1524000"/>
            <a:ext cx="5227320" cy="4800600"/>
          </a:xfrm>
          <a:prstGeom prst="rect">
            <a:avLst/>
          </a:prstGeom>
          <a:noFill/>
          <a:ln>
            <a:noFill/>
          </a:ln>
        </p:spPr>
      </p:pic>
      <p:sp>
        <p:nvSpPr>
          <p:cNvPr id="4" name="TextBox 3"/>
          <p:cNvSpPr txBox="1"/>
          <p:nvPr/>
        </p:nvSpPr>
        <p:spPr>
          <a:xfrm>
            <a:off x="6858000" y="1752600"/>
            <a:ext cx="1752600" cy="1066800"/>
          </a:xfrm>
          <a:prstGeom prst="rect">
            <a:avLst/>
          </a:prstGeom>
          <a:solidFill>
            <a:schemeClr val="bg1"/>
          </a:solidFill>
          <a:ln>
            <a:noFill/>
          </a:ln>
        </p:spPr>
        <p:txBody>
          <a:bodyPr wrap="square" rtlCol="0">
            <a:spAutoFit/>
          </a:bodyPr>
          <a:lstStyle/>
          <a:p>
            <a:endParaRPr lang="en-US" dirty="0"/>
          </a:p>
        </p:txBody>
      </p:sp>
      <p:sp>
        <p:nvSpPr>
          <p:cNvPr id="5" name="TextBox 4"/>
          <p:cNvSpPr txBox="1"/>
          <p:nvPr/>
        </p:nvSpPr>
        <p:spPr>
          <a:xfrm>
            <a:off x="457200" y="2133600"/>
            <a:ext cx="3124200" cy="2554545"/>
          </a:xfrm>
          <a:prstGeom prst="rect">
            <a:avLst/>
          </a:prstGeom>
          <a:noFill/>
        </p:spPr>
        <p:txBody>
          <a:bodyPr wrap="square" rtlCol="0">
            <a:spAutoFit/>
          </a:bodyPr>
          <a:lstStyle/>
          <a:p>
            <a:pPr algn="ctr"/>
            <a:r>
              <a:rPr lang="en-US" sz="3200" b="1" dirty="0" smtClean="0"/>
              <a:t>Bigger and Even Better: </a:t>
            </a:r>
          </a:p>
          <a:p>
            <a:pPr algn="ctr"/>
            <a:r>
              <a:rPr lang="en-US" sz="3200" b="1" dirty="0" smtClean="0"/>
              <a:t>How Geography can be Everything!</a:t>
            </a:r>
            <a:endParaRPr lang="en-US" sz="3200" b="1" dirty="0"/>
          </a:p>
        </p:txBody>
      </p:sp>
      <p:sp>
        <p:nvSpPr>
          <p:cNvPr id="6" name="TextBox 5"/>
          <p:cNvSpPr txBox="1"/>
          <p:nvPr/>
        </p:nvSpPr>
        <p:spPr>
          <a:xfrm>
            <a:off x="609600" y="6172200"/>
            <a:ext cx="5257800" cy="369332"/>
          </a:xfrm>
          <a:prstGeom prst="rect">
            <a:avLst/>
          </a:prstGeom>
          <a:noFill/>
        </p:spPr>
        <p:txBody>
          <a:bodyPr wrap="square" rtlCol="0">
            <a:spAutoFit/>
          </a:bodyPr>
          <a:lstStyle/>
          <a:p>
            <a:r>
              <a:rPr lang="en-US" dirty="0" smtClean="0"/>
              <a:t>Facilitators: Marta Payne and </a:t>
            </a:r>
            <a:r>
              <a:rPr lang="en-US" smtClean="0"/>
              <a:t>Shannon White</a:t>
            </a:r>
            <a:endParaRPr lang="en-US"/>
          </a:p>
        </p:txBody>
      </p:sp>
    </p:spTree>
    <p:extLst>
      <p:ext uri="{BB962C8B-B14F-4D97-AF65-F5344CB8AC3E}">
        <p14:creationId xmlns:p14="http://schemas.microsoft.com/office/powerpoint/2010/main" val="1907617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DESE Social Studies </a:t>
            </a:r>
            <a:b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Professional Learning</a:t>
            </a:r>
            <a:b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2017-2018 </a:t>
            </a:r>
          </a:p>
        </p:txBody>
      </p:sp>
      <p:sp>
        <p:nvSpPr>
          <p:cNvPr id="3" name="Content Placeholder 2"/>
          <p:cNvSpPr>
            <a:spLocks noGrp="1"/>
          </p:cNvSpPr>
          <p:nvPr>
            <p:ph idx="1"/>
          </p:nvPr>
        </p:nvSpPr>
        <p:spPr>
          <a:xfrm>
            <a:off x="3575050" y="273050"/>
            <a:ext cx="5416550" cy="6432550"/>
          </a:xfrm>
        </p:spPr>
        <p:txBody>
          <a:bodyPr>
            <a:normAutofit fontScale="25000" lnSpcReduction="20000"/>
          </a:bodyPr>
          <a:lstStyle/>
          <a:p>
            <a:pPr marL="0" indent="0" algn="ctr">
              <a:buNone/>
            </a:pPr>
            <a:r>
              <a:rPr lang="en-US" sz="6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Social Studies Colloquia: </a:t>
            </a:r>
            <a:endParaRPr lang="en-US" sz="6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lgn="ctr">
              <a:buNone/>
            </a:pPr>
            <a:r>
              <a:rPr lang="en-US" sz="96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Thinking </a:t>
            </a:r>
            <a:r>
              <a:rPr lang="en-US" sz="96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like a Social </a:t>
            </a:r>
            <a:r>
              <a:rPr lang="en-US" sz="96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Scientist</a:t>
            </a:r>
          </a:p>
          <a:p>
            <a:pPr marL="0" indent="0" algn="ctr">
              <a:buNone/>
            </a:pPr>
            <a:endParaRPr lang="en-US" sz="7400" dirty="0"/>
          </a:p>
          <a:p>
            <a:pPr marL="0" indent="0">
              <a:lnSpc>
                <a:spcPct val="120000"/>
              </a:lnSpc>
              <a:buNone/>
            </a:pPr>
            <a:r>
              <a:rPr lang="en-US" sz="7200" dirty="0" smtClean="0"/>
              <a:t>This </a:t>
            </a:r>
            <a:r>
              <a:rPr lang="en-US" sz="7200" dirty="0"/>
              <a:t>four-part series </a:t>
            </a:r>
            <a:r>
              <a:rPr lang="en-US" sz="7200" dirty="0" smtClean="0"/>
              <a:t>brings </a:t>
            </a:r>
            <a:r>
              <a:rPr lang="en-US" sz="7200" dirty="0"/>
              <a:t>together Missouri </a:t>
            </a:r>
            <a:r>
              <a:rPr lang="en-US" sz="7200" dirty="0" smtClean="0"/>
              <a:t>K-12 educators who </a:t>
            </a:r>
            <a:r>
              <a:rPr lang="en-US" sz="7200" dirty="0"/>
              <a:t>have an interest in Social Studies content, pedagogy and instruction. In addition to providing updates on </a:t>
            </a:r>
            <a:r>
              <a:rPr lang="en-US" sz="7200" dirty="0" smtClean="0"/>
              <a:t>DESE curriculum </a:t>
            </a:r>
            <a:r>
              <a:rPr lang="en-US" sz="7200" dirty="0"/>
              <a:t>and assessment developments, sessions will focus on the theme, </a:t>
            </a:r>
            <a:r>
              <a:rPr lang="en-US" sz="7200" i="1" dirty="0"/>
              <a:t>Thinking like a Social Scientist</a:t>
            </a:r>
            <a:r>
              <a:rPr lang="en-US" sz="7200" dirty="0"/>
              <a:t>, an idea central to </a:t>
            </a:r>
            <a:r>
              <a:rPr lang="en-US" sz="7200" dirty="0" smtClean="0"/>
              <a:t>the Missouri Social </a:t>
            </a:r>
            <a:r>
              <a:rPr lang="en-US" sz="7200" dirty="0"/>
              <a:t>Studies K-12 Expectations. </a:t>
            </a:r>
            <a:endParaRPr lang="en-US" sz="7200" dirty="0" smtClean="0"/>
          </a:p>
          <a:p>
            <a:pPr marL="0" indent="0">
              <a:buNone/>
            </a:pPr>
            <a:endParaRPr lang="en-US" dirty="0"/>
          </a:p>
          <a:p>
            <a:pPr marL="0" indent="0">
              <a:lnSpc>
                <a:spcPct val="120000"/>
              </a:lnSpc>
              <a:buNone/>
            </a:pPr>
            <a:r>
              <a:rPr lang="en-US" sz="7200" dirty="0"/>
              <a:t>Each colloquium will focus on a </a:t>
            </a:r>
            <a:r>
              <a:rPr lang="en-US" sz="7200" dirty="0" smtClean="0"/>
              <a:t>single Social Science skill </a:t>
            </a:r>
            <a:r>
              <a:rPr lang="en-US" sz="7200" dirty="0"/>
              <a:t>related directly to improving students’ learning.  It will identify </a:t>
            </a:r>
            <a:r>
              <a:rPr lang="en-US" sz="7200" dirty="0" smtClean="0"/>
              <a:t>that </a:t>
            </a:r>
            <a:r>
              <a:rPr lang="en-US" sz="7200" dirty="0"/>
              <a:t>skill </a:t>
            </a:r>
            <a:r>
              <a:rPr lang="en-US" sz="7200" dirty="0" smtClean="0"/>
              <a:t>as highlighted </a:t>
            </a:r>
            <a:r>
              <a:rPr lang="en-US" sz="7200" dirty="0"/>
              <a:t>in </a:t>
            </a:r>
            <a:r>
              <a:rPr lang="en-US" sz="7200" dirty="0" smtClean="0"/>
              <a:t>the </a:t>
            </a:r>
            <a:r>
              <a:rPr lang="en-US" sz="7200" dirty="0"/>
              <a:t>Missouri Learning Expectations, demonstrate anchor experiences to introduce </a:t>
            </a:r>
            <a:r>
              <a:rPr lang="en-US" sz="7200" dirty="0" smtClean="0"/>
              <a:t>that </a:t>
            </a:r>
            <a:r>
              <a:rPr lang="en-US" sz="7200" dirty="0"/>
              <a:t>thinking skill to students, suggest ways to teach that skill in K-12 classrooms throughout a variety of content areas and grade levels, and elicit ideas for implementation from teachers and other social studies practitioners</a:t>
            </a:r>
            <a:r>
              <a:rPr lang="en-US" sz="7200" dirty="0" smtClean="0"/>
              <a:t>.</a:t>
            </a:r>
          </a:p>
          <a:p>
            <a:pPr marL="0" indent="0">
              <a:lnSpc>
                <a:spcPct val="120000"/>
              </a:lnSpc>
              <a:buNone/>
            </a:pPr>
            <a:endParaRPr lang="en-US" dirty="0" smtClean="0"/>
          </a:p>
          <a:p>
            <a:pPr marL="0" indent="0">
              <a:lnSpc>
                <a:spcPct val="120000"/>
              </a:lnSpc>
              <a:buNone/>
            </a:pPr>
            <a:endParaRPr lang="en-US" sz="3800" dirty="0" smtClean="0"/>
          </a:p>
          <a:p>
            <a:pPr marL="0" indent="0">
              <a:lnSpc>
                <a:spcPct val="120000"/>
              </a:lnSpc>
              <a:buNone/>
            </a:pPr>
            <a:r>
              <a:rPr lang="en-US" sz="4300" dirty="0" smtClean="0"/>
              <a:t>Each session runs from 9:00-3:00 and is free to participants. See the DESE Social Studies page in July 2018 for details.</a:t>
            </a:r>
          </a:p>
          <a:p>
            <a:pPr marL="0" indent="0">
              <a:lnSpc>
                <a:spcPct val="120000"/>
              </a:lnSpc>
              <a:buNone/>
            </a:pPr>
            <a:endParaRPr lang="en-US" dirty="0"/>
          </a:p>
          <a:p>
            <a:pPr marL="0" indent="0">
              <a:buNone/>
            </a:pPr>
            <a:endParaRPr lang="en-US" dirty="0"/>
          </a:p>
          <a:p>
            <a:pPr marL="0" indent="0">
              <a:buNone/>
            </a:pPr>
            <a:endParaRPr lang="en-US" dirty="0"/>
          </a:p>
        </p:txBody>
      </p:sp>
      <p:sp>
        <p:nvSpPr>
          <p:cNvPr id="4" name="Text Placeholder 3"/>
          <p:cNvSpPr>
            <a:spLocks noGrp="1"/>
          </p:cNvSpPr>
          <p:nvPr>
            <p:ph type="body" sz="half" idx="2"/>
          </p:nvPr>
        </p:nvSpPr>
        <p:spPr/>
        <p:txBody>
          <a:bodyPr/>
          <a:lstStyle/>
          <a:p>
            <a:pPr lvl="2" indent="-914400"/>
            <a:endParaRPr lang="en-US" dirty="0" smtClean="0"/>
          </a:p>
          <a:p>
            <a:pPr lvl="2" indent="-914400"/>
            <a:r>
              <a:rPr lang="en-US" sz="2000" b="1" dirty="0" smtClean="0"/>
              <a:t>September </a:t>
            </a:r>
            <a:r>
              <a:rPr lang="en-US" sz="2000" b="1" dirty="0"/>
              <a:t>14, </a:t>
            </a:r>
            <a:r>
              <a:rPr lang="en-US" sz="2000" b="1" dirty="0" smtClean="0"/>
              <a:t>2017</a:t>
            </a:r>
          </a:p>
          <a:p>
            <a:pPr lvl="2" indent="-914400" algn="ctr"/>
            <a:r>
              <a:rPr lang="en-US" sz="2000" b="1" i="1" dirty="0">
                <a:solidFill>
                  <a:srgbClr val="7030A0"/>
                </a:solidFill>
              </a:rPr>
              <a:t>C</a:t>
            </a:r>
            <a:r>
              <a:rPr lang="en-US" sz="2000" b="1" i="1" dirty="0" smtClean="0">
                <a:solidFill>
                  <a:srgbClr val="7030A0"/>
                </a:solidFill>
              </a:rPr>
              <a:t>ontextualization</a:t>
            </a:r>
            <a:endParaRPr lang="en-US" sz="2000" b="1" i="1" dirty="0">
              <a:solidFill>
                <a:srgbClr val="7030A0"/>
              </a:solidFill>
            </a:endParaRPr>
          </a:p>
          <a:p>
            <a:pPr lvl="2" indent="-914400"/>
            <a:r>
              <a:rPr lang="en-US" sz="2000" b="1" dirty="0"/>
              <a:t>November 2, </a:t>
            </a:r>
            <a:r>
              <a:rPr lang="en-US" sz="2000" b="1" dirty="0" smtClean="0"/>
              <a:t>2017</a:t>
            </a:r>
          </a:p>
          <a:p>
            <a:pPr lvl="2" indent="-914400" algn="ctr"/>
            <a:r>
              <a:rPr lang="en-US" sz="2000" b="1" i="1" dirty="0" smtClean="0">
                <a:solidFill>
                  <a:srgbClr val="7030A0"/>
                </a:solidFill>
              </a:rPr>
              <a:t>Patterns of </a:t>
            </a:r>
          </a:p>
          <a:p>
            <a:pPr lvl="2" indent="-914400" algn="ctr"/>
            <a:r>
              <a:rPr lang="en-US" sz="2000" b="1" i="1" dirty="0" smtClean="0">
                <a:solidFill>
                  <a:srgbClr val="7030A0"/>
                </a:solidFill>
              </a:rPr>
              <a:t>Continuity and Change</a:t>
            </a:r>
          </a:p>
          <a:p>
            <a:pPr lvl="2" indent="-914400"/>
            <a:r>
              <a:rPr lang="en-US" sz="2000" b="1" dirty="0" smtClean="0"/>
              <a:t>February </a:t>
            </a:r>
            <a:r>
              <a:rPr lang="en-US" sz="2000" b="1" dirty="0"/>
              <a:t>14, </a:t>
            </a:r>
            <a:r>
              <a:rPr lang="en-US" sz="2000" b="1" dirty="0" smtClean="0"/>
              <a:t>2018</a:t>
            </a:r>
          </a:p>
          <a:p>
            <a:pPr lvl="2" indent="-914400" algn="ctr"/>
            <a:r>
              <a:rPr lang="en-US" sz="2000" b="1" i="1" dirty="0" smtClean="0">
                <a:solidFill>
                  <a:srgbClr val="7030A0"/>
                </a:solidFill>
              </a:rPr>
              <a:t>Analyzing Evidence I</a:t>
            </a:r>
            <a:endParaRPr lang="en-US" sz="2000" b="1" dirty="0" smtClean="0">
              <a:solidFill>
                <a:srgbClr val="7030A0"/>
              </a:solidFill>
            </a:endParaRPr>
          </a:p>
          <a:p>
            <a:pPr lvl="2" indent="-914400"/>
            <a:r>
              <a:rPr lang="en-US" sz="2000" b="1" dirty="0" smtClean="0"/>
              <a:t>May </a:t>
            </a:r>
            <a:r>
              <a:rPr lang="en-US" sz="2000" b="1" dirty="0"/>
              <a:t>10, </a:t>
            </a:r>
            <a:r>
              <a:rPr lang="en-US" sz="2000" b="1" dirty="0" smtClean="0"/>
              <a:t>2018</a:t>
            </a:r>
          </a:p>
          <a:p>
            <a:pPr lvl="2" indent="-914400" algn="ctr"/>
            <a:r>
              <a:rPr lang="en-US" sz="2000" b="1" i="1" dirty="0">
                <a:solidFill>
                  <a:srgbClr val="7030A0"/>
                </a:solidFill>
              </a:rPr>
              <a:t>Analyzing Evidence </a:t>
            </a:r>
            <a:r>
              <a:rPr lang="en-US" sz="2000" b="1" i="1" dirty="0" smtClean="0">
                <a:solidFill>
                  <a:srgbClr val="7030A0"/>
                </a:solidFill>
              </a:rPr>
              <a:t>II</a:t>
            </a:r>
            <a:endParaRPr lang="en-US" sz="2000" b="1" dirty="0">
              <a:solidFill>
                <a:srgbClr val="7030A0"/>
              </a:solidFill>
            </a:endParaRPr>
          </a:p>
          <a:p>
            <a:pPr lvl="2" indent="-914400"/>
            <a:endParaRPr lang="en-US" sz="2000" b="1" dirty="0"/>
          </a:p>
          <a:p>
            <a:endParaRPr lang="en-US" dirty="0" smtClean="0"/>
          </a:p>
          <a:p>
            <a:endParaRPr lang="en-US" dirty="0"/>
          </a:p>
          <a:p>
            <a:endParaRPr lang="en-US" dirty="0"/>
          </a:p>
        </p:txBody>
      </p:sp>
      <p:pic>
        <p:nvPicPr>
          <p:cNvPr id="5" name="Picture 4" descr="C:\Users\gruped\Desktop\colloquia-wordle-9.jpg"/>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5029200"/>
            <a:ext cx="3003550" cy="1676400"/>
          </a:xfrm>
          <a:prstGeom prst="rect">
            <a:avLst/>
          </a:prstGeom>
          <a:noFill/>
          <a:ln w="38100">
            <a:solidFill>
              <a:srgbClr val="FFC000"/>
            </a:solidFill>
          </a:ln>
        </p:spPr>
      </p:pic>
    </p:spTree>
    <p:extLst>
      <p:ext uri="{BB962C8B-B14F-4D97-AF65-F5344CB8AC3E}">
        <p14:creationId xmlns:p14="http://schemas.microsoft.com/office/powerpoint/2010/main" val="1367544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274638"/>
            <a:ext cx="2667000" cy="639762"/>
          </a:xfrm>
        </p:spPr>
        <p:txBody>
          <a:bodyPr>
            <a:normAutofit fontScale="90000"/>
          </a:bodyPr>
          <a:lstStyle/>
          <a:p>
            <a:r>
              <a:rPr lang="en-US" dirty="0" smtClean="0"/>
              <a:t>Thank you!</a:t>
            </a:r>
            <a:endParaRPr lang="en-US" dirty="0"/>
          </a:p>
        </p:txBody>
      </p:sp>
      <p:sp>
        <p:nvSpPr>
          <p:cNvPr id="3" name="Content Placeholder 2"/>
          <p:cNvSpPr>
            <a:spLocks noGrp="1"/>
          </p:cNvSpPr>
          <p:nvPr>
            <p:ph sz="half" idx="1"/>
          </p:nvPr>
        </p:nvSpPr>
        <p:spPr/>
        <p:txBody>
          <a:bodyPr>
            <a:normAutofit fontScale="92500"/>
          </a:bodyPr>
          <a:lstStyle/>
          <a:p>
            <a:endParaRPr lang="en-US"/>
          </a:p>
        </p:txBody>
      </p:sp>
      <p:sp>
        <p:nvSpPr>
          <p:cNvPr id="4" name="Content Placeholder 3"/>
          <p:cNvSpPr>
            <a:spLocks noGrp="1"/>
          </p:cNvSpPr>
          <p:nvPr>
            <p:ph sz="half" idx="2"/>
          </p:nvPr>
        </p:nvSpPr>
        <p:spPr>
          <a:xfrm>
            <a:off x="5943600" y="914401"/>
            <a:ext cx="2743200" cy="4648200"/>
          </a:xfrm>
        </p:spPr>
        <p:txBody>
          <a:bodyPr>
            <a:normAutofit fontScale="92500"/>
          </a:bodyPr>
          <a:lstStyle/>
          <a:p>
            <a:pPr marL="0" indent="0">
              <a:buNone/>
            </a:pPr>
            <a:r>
              <a:rPr lang="en-US" dirty="0" smtClean="0"/>
              <a:t>Our guiding question is always, </a:t>
            </a:r>
          </a:p>
          <a:p>
            <a:pPr marL="0" indent="0" algn="ctr">
              <a:buNone/>
            </a:pPr>
            <a:r>
              <a:rPr lang="en-US" b="1" i="1" dirty="0">
                <a:solidFill>
                  <a:srgbClr val="7030A0"/>
                </a:solidFill>
              </a:rPr>
              <a:t>H</a:t>
            </a:r>
            <a:r>
              <a:rPr lang="en-US" b="1" i="1" dirty="0" smtClean="0">
                <a:solidFill>
                  <a:srgbClr val="7030A0"/>
                </a:solidFill>
              </a:rPr>
              <a:t>ow can we better support our schools and teachers in the important work you do? </a:t>
            </a:r>
          </a:p>
          <a:p>
            <a:r>
              <a:rPr lang="en-US" dirty="0" smtClean="0"/>
              <a:t>Please </a:t>
            </a:r>
            <a:r>
              <a:rPr lang="en-US" dirty="0" smtClean="0"/>
              <a:t>complete the evaluation and drive safely.</a:t>
            </a:r>
            <a:endParaRPr lang="en-US" dirty="0"/>
          </a:p>
        </p:txBody>
      </p:sp>
      <p:pic>
        <p:nvPicPr>
          <p:cNvPr id="1026" name="Picture 2" descr="Image result for Gary Larson Cartoons Teach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858"/>
            <a:ext cx="5486399" cy="66137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5410200"/>
            <a:ext cx="3505200" cy="1446550"/>
          </a:xfrm>
          <a:prstGeom prst="rect">
            <a:avLst/>
          </a:prstGeom>
          <a:noFill/>
        </p:spPr>
        <p:txBody>
          <a:bodyPr wrap="square" rtlCol="0">
            <a:spAutoFit/>
          </a:bodyPr>
          <a:lstStyle/>
          <a:p>
            <a:r>
              <a:rPr lang="en-US" sz="800" i="1"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p:txBody>
      </p:sp>
    </p:spTree>
    <p:extLst>
      <p:ext uri="{BB962C8B-B14F-4D97-AF65-F5344CB8AC3E}">
        <p14:creationId xmlns:p14="http://schemas.microsoft.com/office/powerpoint/2010/main" val="78170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800600" y="1600200"/>
            <a:ext cx="3733800" cy="4114800"/>
          </a:xfrm>
          <a:prstGeom prst="rect">
            <a:avLst/>
          </a:prstGeom>
        </p:spPr>
        <p:txBody>
          <a:bodyPr/>
          <a:lstStyle/>
          <a:p>
            <a:endParaRPr lang="en-US"/>
          </a:p>
        </p:txBody>
      </p:sp>
      <p:sp>
        <p:nvSpPr>
          <p:cNvPr id="4" name="Title 3"/>
          <p:cNvSpPr>
            <a:spLocks noGrp="1"/>
          </p:cNvSpPr>
          <p:nvPr>
            <p:ph type="title"/>
          </p:nvPr>
        </p:nvSpPr>
        <p:spPr/>
        <p:txBody>
          <a:bodyPr/>
          <a:lstStyle/>
          <a:p>
            <a:endParaRPr lang="en-US"/>
          </a:p>
        </p:txBody>
      </p:sp>
      <p:sp>
        <p:nvSpPr>
          <p:cNvPr id="6" name="Content Placeholder 5"/>
          <p:cNvSpPr>
            <a:spLocks noGrp="1"/>
          </p:cNvSpPr>
          <p:nvPr>
            <p:ph sz="quarter" idx="4294967295"/>
          </p:nvPr>
        </p:nvSpPr>
        <p:spPr>
          <a:xfrm>
            <a:off x="609600" y="1600200"/>
            <a:ext cx="3733800" cy="4114800"/>
          </a:xfrm>
          <a:prstGeom prst="rect">
            <a:avLst/>
          </a:prstGeom>
        </p:spPr>
        <p:txBody>
          <a:bodyPr/>
          <a:lstStyle/>
          <a:p>
            <a:endParaRPr lang="en-US"/>
          </a:p>
        </p:txBody>
      </p:sp>
      <p:pic>
        <p:nvPicPr>
          <p:cNvPr id="7" name="Picture 6"/>
          <p:cNvPicPr/>
          <p:nvPr/>
        </p:nvPicPr>
        <p:blipFill rotWithShape="1">
          <a:blip r:embed="rId2"/>
          <a:srcRect l="3333" t="17712" r="54872" b="18888"/>
          <a:stretch/>
        </p:blipFill>
        <p:spPr bwMode="auto">
          <a:xfrm>
            <a:off x="0" y="0"/>
            <a:ext cx="9144000" cy="6781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4738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09600" y="1600200"/>
            <a:ext cx="3733800" cy="4114800"/>
          </a:xfrm>
          <a:prstGeom prst="rect">
            <a:avLst/>
          </a:prstGeom>
        </p:spPr>
        <p:txBody>
          <a:bodyPr/>
          <a:lstStyle/>
          <a:p>
            <a:endParaRPr lang="en-US"/>
          </a:p>
        </p:txBody>
      </p:sp>
      <p:sp>
        <p:nvSpPr>
          <p:cNvPr id="3" name="Content Placeholder 2"/>
          <p:cNvSpPr>
            <a:spLocks noGrp="1"/>
          </p:cNvSpPr>
          <p:nvPr>
            <p:ph sz="quarter" idx="4294967295"/>
          </p:nvPr>
        </p:nvSpPr>
        <p:spPr>
          <a:xfrm>
            <a:off x="4800600" y="1600200"/>
            <a:ext cx="3733800" cy="4114800"/>
          </a:xfrm>
          <a:prstGeom prst="rect">
            <a:avLst/>
          </a:prstGeom>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p:nvPr/>
        </p:nvPicPr>
        <p:blipFill rotWithShape="1">
          <a:blip r:embed="rId3"/>
          <a:srcRect l="5640" t="16355" r="55386" b="14453"/>
          <a:stretch/>
        </p:blipFill>
        <p:spPr bwMode="auto">
          <a:xfrm>
            <a:off x="0" y="182880"/>
            <a:ext cx="9144000" cy="6858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0" y="3124200"/>
            <a:ext cx="91440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101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DESE Social </a:t>
            </a:r>
            <a:r>
              <a:rPr lang="en-US" dirty="0" smtClean="0">
                <a:solidFill>
                  <a:srgbClr val="FF0000"/>
                </a:solidFill>
              </a:rPr>
              <a:t>Studies Updates</a:t>
            </a:r>
            <a:endParaRPr lang="en-US" dirty="0"/>
          </a:p>
        </p:txBody>
      </p:sp>
      <p:sp>
        <p:nvSpPr>
          <p:cNvPr id="3" name="Content Placeholder 2"/>
          <p:cNvSpPr>
            <a:spLocks noGrp="1"/>
          </p:cNvSpPr>
          <p:nvPr>
            <p:ph sz="half" idx="1"/>
          </p:nvPr>
        </p:nvSpPr>
        <p:spPr>
          <a:xfrm>
            <a:off x="457200" y="1600200"/>
            <a:ext cx="2819400" cy="4525963"/>
          </a:xfrm>
        </p:spPr>
        <p:txBody>
          <a:bodyPr>
            <a:normAutofit fontScale="85000" lnSpcReduction="10000"/>
          </a:bodyPr>
          <a:lstStyle/>
          <a:p>
            <a:r>
              <a:rPr lang="en-US" u="sng" dirty="0" smtClean="0"/>
              <a:t>Assessment</a:t>
            </a:r>
          </a:p>
          <a:p>
            <a:pPr marL="0" indent="0">
              <a:buNone/>
            </a:pPr>
            <a:endParaRPr lang="en-US" u="sng" dirty="0" smtClean="0"/>
          </a:p>
          <a:p>
            <a:pPr>
              <a:buFont typeface="Wingdings" panose="05000000000000000000" pitchFamily="2" charset="2"/>
              <a:buChar char="ü"/>
            </a:pPr>
            <a:r>
              <a:rPr lang="en-US" dirty="0"/>
              <a:t>Support for local social studies curriculum, instruction and </a:t>
            </a:r>
            <a:r>
              <a:rPr lang="en-US" dirty="0" smtClean="0"/>
              <a:t>assessment</a:t>
            </a:r>
          </a:p>
          <a:p>
            <a:pPr marL="0" indent="0">
              <a:buNone/>
            </a:pPr>
            <a:endParaRPr lang="en-US" dirty="0" smtClean="0"/>
          </a:p>
          <a:p>
            <a:pPr>
              <a:buFont typeface="Wingdings" panose="05000000000000000000" pitchFamily="2" charset="2"/>
              <a:buChar char="ü"/>
            </a:pPr>
            <a:r>
              <a:rPr lang="en-US" dirty="0" smtClean="0"/>
              <a:t>Item Specifications available for comment on 6/15</a:t>
            </a:r>
            <a:endParaRPr lang="en-US" dirty="0"/>
          </a:p>
          <a:p>
            <a:endParaRPr lang="en-US" dirty="0"/>
          </a:p>
        </p:txBody>
      </p:sp>
      <p:pic>
        <p:nvPicPr>
          <p:cNvPr id="5" name="Content Placeholder 3"/>
          <p:cNvPicPr>
            <a:picLocks noGrp="1"/>
          </p:cNvPicPr>
          <p:nvPr>
            <p:ph sz="half" idx="2"/>
          </p:nvPr>
        </p:nvPicPr>
        <p:blipFill rotWithShape="1">
          <a:blip r:embed="rId2"/>
          <a:srcRect l="5513" t="23731" r="63461" b="23373"/>
          <a:stretch/>
        </p:blipFill>
        <p:spPr bwMode="auto">
          <a:xfrm>
            <a:off x="3200400" y="1447800"/>
            <a:ext cx="54864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2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DESE Social Studies </a:t>
            </a:r>
            <a:r>
              <a:rPr lang="en-US" dirty="0" smtClean="0">
                <a:solidFill>
                  <a:srgbClr val="FF0000"/>
                </a:solidFill>
              </a:rPr>
              <a:t>Updates: Assessment</a:t>
            </a:r>
            <a:endParaRPr lang="en-US" dirty="0"/>
          </a:p>
        </p:txBody>
      </p:sp>
      <p:sp>
        <p:nvSpPr>
          <p:cNvPr id="3" name="Content Placeholder 2"/>
          <p:cNvSpPr>
            <a:spLocks noGrp="1"/>
          </p:cNvSpPr>
          <p:nvPr>
            <p:ph idx="1"/>
          </p:nvPr>
        </p:nvSpPr>
        <p:spPr>
          <a:xfrm>
            <a:off x="228600" y="1600200"/>
            <a:ext cx="8763000" cy="4525963"/>
          </a:xfrm>
        </p:spPr>
        <p:txBody>
          <a:bodyPr>
            <a:normAutofit/>
          </a:bodyPr>
          <a:lstStyle/>
          <a:p>
            <a:pPr>
              <a:buFont typeface="Wingdings" panose="05000000000000000000" pitchFamily="2" charset="2"/>
              <a:buChar char="ü"/>
            </a:pPr>
            <a:r>
              <a:rPr lang="en-US" dirty="0" smtClean="0"/>
              <a:t>No </a:t>
            </a:r>
            <a:r>
              <a:rPr lang="en-US" dirty="0"/>
              <a:t>plans for a DESE-generated elementary Social Studies assessment at this time</a:t>
            </a:r>
            <a:r>
              <a:rPr lang="en-US" dirty="0" smtClean="0"/>
              <a:t>.</a:t>
            </a:r>
            <a:endParaRPr lang="en-US" dirty="0"/>
          </a:p>
          <a:p>
            <a:pPr>
              <a:buFont typeface="Wingdings" panose="05000000000000000000" pitchFamily="2" charset="2"/>
              <a:buChar char="ü"/>
            </a:pPr>
            <a:r>
              <a:rPr lang="en-US" dirty="0" smtClean="0"/>
              <a:t>Changes </a:t>
            </a:r>
            <a:r>
              <a:rPr lang="en-US" dirty="0"/>
              <a:t>coming in Government and American History EOC in 2019-2020 school year</a:t>
            </a:r>
            <a:r>
              <a:rPr lang="en-US" dirty="0" smtClean="0"/>
              <a:t>.</a:t>
            </a:r>
          </a:p>
          <a:p>
            <a:pPr>
              <a:buFont typeface="Wingdings" panose="05000000000000000000" pitchFamily="2" charset="2"/>
              <a:buChar char="ü"/>
            </a:pPr>
            <a:r>
              <a:rPr lang="en-US" dirty="0" smtClean="0"/>
              <a:t>Practices and Processes can be tied to items in all content areas: potential to include in revised reporting format.</a:t>
            </a:r>
          </a:p>
          <a:p>
            <a:pPr>
              <a:buFont typeface="Wingdings" panose="05000000000000000000" pitchFamily="2" charset="2"/>
              <a:buChar char="ü"/>
            </a:pPr>
            <a:endParaRPr lang="en-US" dirty="0"/>
          </a:p>
          <a:p>
            <a:pPr>
              <a:buFont typeface="Wingdings" panose="05000000000000000000" pitchFamily="2" charset="2"/>
              <a:buChar char="ü"/>
            </a:pPr>
            <a:endParaRPr lang="en-US" dirty="0" smtClean="0"/>
          </a:p>
          <a:p>
            <a:pPr>
              <a:buFont typeface="Wingdings" panose="05000000000000000000" pitchFamily="2" charset="2"/>
              <a:buChar char="ü"/>
            </a:pPr>
            <a:endParaRPr lang="en-US" dirty="0"/>
          </a:p>
          <a:p>
            <a:pPr>
              <a:buFont typeface="Wingdings" panose="05000000000000000000" pitchFamily="2" charset="2"/>
              <a:buChar char="ü"/>
            </a:pPr>
            <a:endParaRPr lang="en-US" dirty="0"/>
          </a:p>
          <a:p>
            <a:endParaRPr lang="en-US" dirty="0"/>
          </a:p>
        </p:txBody>
      </p:sp>
      <p:pic>
        <p:nvPicPr>
          <p:cNvPr id="4" name="Picture 3" descr="Image result for Assessments"/>
          <p:cNvPicPr/>
          <p:nvPr/>
        </p:nvPicPr>
        <p:blipFill>
          <a:blip r:embed="rId2">
            <a:extLst>
              <a:ext uri="{28A0092B-C50C-407E-A947-70E740481C1C}">
                <a14:useLocalDpi xmlns:a14="http://schemas.microsoft.com/office/drawing/2010/main" val="0"/>
              </a:ext>
            </a:extLst>
          </a:blip>
          <a:srcRect/>
          <a:stretch>
            <a:fillRect/>
          </a:stretch>
        </p:blipFill>
        <p:spPr bwMode="auto">
          <a:xfrm>
            <a:off x="838200" y="5257800"/>
            <a:ext cx="7772400" cy="1371600"/>
          </a:xfrm>
          <a:prstGeom prst="rect">
            <a:avLst/>
          </a:prstGeom>
          <a:noFill/>
          <a:ln>
            <a:noFill/>
          </a:ln>
        </p:spPr>
      </p:pic>
    </p:spTree>
    <p:extLst>
      <p:ext uri="{BB962C8B-B14F-4D97-AF65-F5344CB8AC3E}">
        <p14:creationId xmlns:p14="http://schemas.microsoft.com/office/powerpoint/2010/main" val="35633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371600"/>
            <a:ext cx="2590800" cy="4754563"/>
          </a:xfrm>
        </p:spPr>
        <p:txBody>
          <a:bodyPr>
            <a:noAutofit/>
          </a:bodyPr>
          <a:lstStyle/>
          <a:p>
            <a:pPr marL="0" indent="0">
              <a:buNone/>
            </a:pPr>
            <a:endParaRPr lang="en-US" dirty="0" smtClean="0"/>
          </a:p>
        </p:txBody>
      </p:sp>
      <p:sp>
        <p:nvSpPr>
          <p:cNvPr id="6" name="Content Placeholder 5"/>
          <p:cNvSpPr>
            <a:spLocks noGrp="1"/>
          </p:cNvSpPr>
          <p:nvPr>
            <p:ph sz="half" idx="2"/>
          </p:nvPr>
        </p:nvSpPr>
        <p:spPr>
          <a:xfrm>
            <a:off x="76200" y="0"/>
            <a:ext cx="9067800" cy="6858000"/>
          </a:xfrm>
        </p:spPr>
        <p:txBody>
          <a:bodyPr>
            <a:normAutofit fontScale="25000" lnSpcReduction="20000"/>
          </a:bodyPr>
          <a:lstStyle/>
          <a:p>
            <a:pPr marL="0" indent="0">
              <a:buNone/>
            </a:pPr>
            <a:r>
              <a:rPr lang="en-US" sz="7200" b="1" dirty="0"/>
              <a:t>Practice and Processes (PP) identify the </a:t>
            </a:r>
            <a:r>
              <a:rPr lang="en-US" sz="7200" b="1" dirty="0" smtClean="0"/>
              <a:t>ways </a:t>
            </a:r>
            <a:r>
              <a:rPr lang="en-US" sz="7200" b="1" dirty="0"/>
              <a:t>students </a:t>
            </a:r>
            <a:r>
              <a:rPr lang="en-US" sz="7200" b="1" dirty="0" smtClean="0"/>
              <a:t>demonstrate </a:t>
            </a:r>
            <a:r>
              <a:rPr lang="en-US" sz="7200" b="1" dirty="0"/>
              <a:t>knowledge through </a:t>
            </a:r>
            <a:r>
              <a:rPr lang="en-US" sz="7200" b="1" dirty="0" smtClean="0"/>
              <a:t>inquiry, research, experimentation and synthesis, when using modes of flexible </a:t>
            </a:r>
            <a:r>
              <a:rPr lang="en-US" sz="7200" b="1" dirty="0"/>
              <a:t>thinking and </a:t>
            </a:r>
            <a:r>
              <a:rPr lang="en-US" sz="7200" b="1" dirty="0" smtClean="0"/>
              <a:t>by exploring multiple perspectives.  </a:t>
            </a:r>
            <a:endParaRPr lang="en-US" sz="7200" b="1" dirty="0"/>
          </a:p>
          <a:p>
            <a:pPr marL="0" indent="0">
              <a:buNone/>
            </a:pPr>
            <a:r>
              <a:rPr lang="en-US" dirty="0"/>
              <a:t> </a:t>
            </a:r>
          </a:p>
          <a:p>
            <a:pPr marL="0" indent="0">
              <a:buNone/>
            </a:pPr>
            <a:r>
              <a:rPr lang="en-US" sz="5600" b="1" dirty="0"/>
              <a:t>PP1:   Gather, analyze </a:t>
            </a:r>
            <a:r>
              <a:rPr lang="en-US" sz="5600" b="1" dirty="0" smtClean="0"/>
              <a:t>and/or </a:t>
            </a:r>
            <a:r>
              <a:rPr lang="en-US" sz="5600" b="1" dirty="0"/>
              <a:t>apply information</a:t>
            </a:r>
          </a:p>
          <a:p>
            <a:pPr marL="914400" lvl="0" indent="-914400">
              <a:buFont typeface="+mj-lt"/>
              <a:buAutoNum type="arabicPeriod"/>
            </a:pPr>
            <a:r>
              <a:rPr lang="en-US" sz="4800" dirty="0"/>
              <a:t>Ask questions </a:t>
            </a:r>
            <a:r>
              <a:rPr lang="en-US" sz="4800" dirty="0" smtClean="0"/>
              <a:t>and/or </a:t>
            </a:r>
            <a:r>
              <a:rPr lang="en-US" sz="4800" dirty="0"/>
              <a:t>define </a:t>
            </a:r>
            <a:r>
              <a:rPr lang="en-US" sz="4800" dirty="0" smtClean="0"/>
              <a:t>problems	</a:t>
            </a:r>
            <a:endParaRPr lang="en-US" sz="4800" dirty="0"/>
          </a:p>
          <a:p>
            <a:pPr marL="914400" lvl="0" indent="-914400">
              <a:buFont typeface="+mj-lt"/>
              <a:buAutoNum type="arabicPeriod"/>
            </a:pPr>
            <a:r>
              <a:rPr lang="en-US" sz="4800" dirty="0"/>
              <a:t>Analyze the cause and consequences</a:t>
            </a:r>
          </a:p>
          <a:p>
            <a:pPr marL="914400" lvl="0" indent="-914400">
              <a:buFont typeface="+mj-lt"/>
              <a:buAutoNum type="arabicPeriod"/>
            </a:pPr>
            <a:r>
              <a:rPr lang="en-US" sz="4800" dirty="0"/>
              <a:t>Develop compelling questions </a:t>
            </a:r>
          </a:p>
          <a:p>
            <a:pPr marL="914400" lvl="0" indent="-914400">
              <a:buFont typeface="+mj-lt"/>
              <a:buAutoNum type="arabicPeriod"/>
            </a:pPr>
            <a:r>
              <a:rPr lang="en-US" sz="4800" dirty="0"/>
              <a:t>Obtain, synthesize, and report findings clearly and effectively in response to task </a:t>
            </a:r>
            <a:r>
              <a:rPr lang="en-US" sz="4800" dirty="0" smtClean="0"/>
              <a:t>and </a:t>
            </a:r>
            <a:r>
              <a:rPr lang="en-US" sz="4800" dirty="0"/>
              <a:t>purpose</a:t>
            </a:r>
          </a:p>
          <a:p>
            <a:pPr marL="914400" lvl="0" indent="-914400">
              <a:buFont typeface="+mj-lt"/>
              <a:buAutoNum type="arabicPeriod"/>
            </a:pPr>
            <a:r>
              <a:rPr lang="en-US" sz="4800" dirty="0"/>
              <a:t>Create and use tools to analyze, communicate information and ideas</a:t>
            </a:r>
          </a:p>
          <a:p>
            <a:pPr marL="914400" lvl="0" indent="-914400">
              <a:buFont typeface="+mj-lt"/>
              <a:buAutoNum type="arabicPeriod"/>
            </a:pPr>
            <a:r>
              <a:rPr lang="en-US" sz="4800" dirty="0"/>
              <a:t>Understanding and supporting fact, opinion, bias and point of view in sources</a:t>
            </a:r>
          </a:p>
          <a:p>
            <a:pPr marL="914400" lvl="0" indent="-914400">
              <a:buFont typeface="+mj-lt"/>
              <a:buAutoNum type="arabicPeriod"/>
            </a:pPr>
            <a:r>
              <a:rPr lang="en-US" sz="4800" dirty="0"/>
              <a:t>Use technology &amp; digital media strategically &amp; capably</a:t>
            </a:r>
          </a:p>
          <a:p>
            <a:pPr marL="914400" lvl="0" indent="-914400">
              <a:buFont typeface="+mj-lt"/>
              <a:buAutoNum type="arabicPeriod"/>
            </a:pPr>
            <a:r>
              <a:rPr lang="en-US" sz="4800" dirty="0"/>
              <a:t>Build strong bases of knowledge through content rich texts</a:t>
            </a:r>
          </a:p>
          <a:p>
            <a:pPr marL="914400" lvl="0" indent="-914400">
              <a:buFont typeface="+mj-lt"/>
              <a:buAutoNum type="arabicPeriod"/>
            </a:pPr>
            <a:r>
              <a:rPr lang="en-US" sz="4800" dirty="0"/>
              <a:t>Come to understand other perspectives and cultures through reading, listening, </a:t>
            </a:r>
            <a:r>
              <a:rPr lang="en-US" sz="4800" dirty="0" smtClean="0"/>
              <a:t>and </a:t>
            </a:r>
            <a:r>
              <a:rPr lang="en-US" sz="4800" dirty="0"/>
              <a:t>collaboration</a:t>
            </a:r>
          </a:p>
          <a:p>
            <a:pPr marL="914400" lvl="0" indent="-914400">
              <a:buFont typeface="+mj-lt"/>
              <a:buAutoNum type="arabicPeriod"/>
            </a:pPr>
            <a:r>
              <a:rPr lang="en-US" sz="4800" dirty="0"/>
              <a:t>Analyze the conditions that affect stability and change </a:t>
            </a:r>
          </a:p>
          <a:p>
            <a:pPr marL="0" indent="0">
              <a:buNone/>
            </a:pPr>
            <a:r>
              <a:rPr lang="en-US" sz="4800" dirty="0"/>
              <a:t> </a:t>
            </a:r>
          </a:p>
          <a:p>
            <a:pPr marL="0" indent="0">
              <a:buNone/>
            </a:pPr>
            <a:r>
              <a:rPr lang="en-US" sz="5600" b="1" dirty="0"/>
              <a:t>PP2:  Communicate effectively</a:t>
            </a:r>
          </a:p>
          <a:p>
            <a:pPr marL="914400" lvl="0" indent="-914400">
              <a:buFont typeface="+mj-lt"/>
              <a:buAutoNum type="arabicPeriod"/>
            </a:pPr>
            <a:r>
              <a:rPr lang="en-US" sz="4800" dirty="0"/>
              <a:t>Construct viable arguments and critique reasoning of others</a:t>
            </a:r>
          </a:p>
          <a:p>
            <a:pPr marL="914400" lvl="0" indent="-914400">
              <a:buFont typeface="+mj-lt"/>
              <a:buAutoNum type="arabicPeriod"/>
            </a:pPr>
            <a:r>
              <a:rPr lang="en-US" sz="4800" dirty="0"/>
              <a:t>Read, write and speak grounded in evidence</a:t>
            </a:r>
          </a:p>
          <a:p>
            <a:pPr marL="914400" lvl="0" indent="-914400">
              <a:buFont typeface="+mj-lt"/>
              <a:buAutoNum type="arabicPeriod"/>
            </a:pPr>
            <a:r>
              <a:rPr lang="en-US" sz="4800" dirty="0"/>
              <a:t>Exhibit independence in reading complex texts, and writing and speaking about them</a:t>
            </a:r>
          </a:p>
          <a:p>
            <a:pPr marL="914400" lvl="0" indent="-914400">
              <a:buFont typeface="+mj-lt"/>
              <a:buAutoNum type="arabicPeriod"/>
            </a:pPr>
            <a:r>
              <a:rPr lang="en-US" sz="4800" dirty="0"/>
              <a:t>Construct explanations &amp; design solutions</a:t>
            </a:r>
          </a:p>
          <a:p>
            <a:pPr marL="914400" lvl="0" indent="-914400">
              <a:buFont typeface="+mj-lt"/>
              <a:buAutoNum type="arabicPeriod"/>
            </a:pPr>
            <a:r>
              <a:rPr lang="en-US" sz="4800" dirty="0"/>
              <a:t>Obtain, evaluate &amp; communicate information</a:t>
            </a:r>
          </a:p>
          <a:p>
            <a:pPr marL="914400" lvl="0" indent="-914400">
              <a:buFont typeface="+mj-lt"/>
              <a:buAutoNum type="arabicPeriod"/>
            </a:pPr>
            <a:r>
              <a:rPr lang="en-US" sz="4800" dirty="0"/>
              <a:t>Create and use tools to analyze, communicate information and ideas</a:t>
            </a:r>
          </a:p>
          <a:p>
            <a:pPr marL="914400" lvl="0" indent="-914400">
              <a:buFont typeface="+mj-lt"/>
              <a:buAutoNum type="arabicPeriod"/>
            </a:pPr>
            <a:r>
              <a:rPr lang="en-US" sz="4800" dirty="0"/>
              <a:t>Explain and evaluate connections</a:t>
            </a:r>
          </a:p>
          <a:p>
            <a:pPr marL="914400" lvl="0" indent="-914400">
              <a:buFont typeface="+mj-lt"/>
              <a:buAutoNum type="arabicPeriod"/>
            </a:pPr>
            <a:r>
              <a:rPr lang="en-US" sz="4800" dirty="0"/>
              <a:t>Develop, identify, conduct and present research with appropriate resources</a:t>
            </a:r>
          </a:p>
          <a:p>
            <a:pPr marL="0" indent="0">
              <a:buNone/>
            </a:pPr>
            <a:r>
              <a:rPr lang="en-US" dirty="0"/>
              <a:t> </a:t>
            </a:r>
            <a:endParaRPr lang="en-US" sz="5600" b="1" dirty="0"/>
          </a:p>
          <a:p>
            <a:pPr marL="0" indent="0">
              <a:buNone/>
            </a:pPr>
            <a:r>
              <a:rPr lang="en-US" sz="5600" b="1" dirty="0"/>
              <a:t>PP3:    Recognize and solve problems</a:t>
            </a:r>
          </a:p>
          <a:p>
            <a:pPr marL="914400" lvl="0" indent="-914400">
              <a:buFont typeface="+mj-lt"/>
              <a:buAutoNum type="arabicPeriod"/>
            </a:pPr>
            <a:r>
              <a:rPr lang="en-US" sz="4800" dirty="0"/>
              <a:t>Analyze &amp; interpret data</a:t>
            </a:r>
          </a:p>
          <a:p>
            <a:pPr marL="914400" lvl="0" indent="-914400">
              <a:buFont typeface="+mj-lt"/>
              <a:buAutoNum type="arabicPeriod"/>
            </a:pPr>
            <a:r>
              <a:rPr lang="en-US" sz="4800" dirty="0"/>
              <a:t>Model with mathematics</a:t>
            </a:r>
          </a:p>
          <a:p>
            <a:pPr marL="914400" lvl="0" indent="-914400">
              <a:buFont typeface="+mj-lt"/>
              <a:buAutoNum type="arabicPeriod"/>
            </a:pPr>
            <a:r>
              <a:rPr lang="en-US" sz="4800" dirty="0"/>
              <a:t>Analyze information in relationship to scale, proportion and quantity  </a:t>
            </a:r>
          </a:p>
          <a:p>
            <a:pPr marL="914400" lvl="0" indent="-914400">
              <a:buFont typeface="+mj-lt"/>
              <a:buAutoNum type="arabicPeriod"/>
            </a:pPr>
            <a:r>
              <a:rPr lang="en-US" sz="4800" dirty="0"/>
              <a:t>Reason abstractly &amp; quantitatively</a:t>
            </a:r>
          </a:p>
          <a:p>
            <a:pPr marL="914400" lvl="0" indent="-914400">
              <a:buFont typeface="+mj-lt"/>
              <a:buAutoNum type="arabicPeriod"/>
            </a:pPr>
            <a:r>
              <a:rPr lang="en-US" sz="4800" dirty="0"/>
              <a:t>Look for &amp; make use of structure and function</a:t>
            </a:r>
          </a:p>
          <a:p>
            <a:pPr marL="914400" lvl="0" indent="-914400">
              <a:buFont typeface="+mj-lt"/>
              <a:buAutoNum type="arabicPeriod"/>
            </a:pPr>
            <a:r>
              <a:rPr lang="en-US" sz="4800" dirty="0"/>
              <a:t>Explain and evaluate patterns about relationships and causes underlying them</a:t>
            </a:r>
          </a:p>
          <a:p>
            <a:pPr marL="914400" lvl="0" indent="-914400">
              <a:buFont typeface="+mj-lt"/>
              <a:buAutoNum type="arabicPeriod"/>
            </a:pPr>
            <a:r>
              <a:rPr lang="en-US" sz="4800" dirty="0"/>
              <a:t>Use models to understand and predict behavior of systems</a:t>
            </a:r>
          </a:p>
          <a:p>
            <a:pPr marL="914400" lvl="0" indent="-914400">
              <a:buFont typeface="+mj-lt"/>
              <a:buAutoNum type="arabicPeriod"/>
            </a:pPr>
            <a:r>
              <a:rPr lang="en-US" sz="4800" dirty="0"/>
              <a:t>Track energy and matter in and out of and within systems</a:t>
            </a:r>
          </a:p>
          <a:p>
            <a:pPr marL="0" indent="0">
              <a:buNone/>
            </a:pPr>
            <a:r>
              <a:rPr lang="en-US" dirty="0"/>
              <a:t> </a:t>
            </a:r>
          </a:p>
          <a:p>
            <a:pPr marL="514350" indent="-514350">
              <a:buFont typeface="+mj-lt"/>
              <a:buAutoNum type="arabicPeriod"/>
            </a:pPr>
            <a:endParaRPr lang="en-US" dirty="0"/>
          </a:p>
        </p:txBody>
      </p:sp>
      <p:sp>
        <p:nvSpPr>
          <p:cNvPr id="8" name="Rectangle 7"/>
          <p:cNvSpPr/>
          <p:nvPr/>
        </p:nvSpPr>
        <p:spPr>
          <a:xfrm rot="20228314" flipH="1">
            <a:off x="1424369" y="2040516"/>
            <a:ext cx="628549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20260783">
            <a:off x="794701" y="1948259"/>
            <a:ext cx="6497875" cy="1569660"/>
          </a:xfrm>
          <a:prstGeom prst="rect">
            <a:avLst/>
          </a:prstGeom>
          <a:noFill/>
          <a:ln>
            <a:noFill/>
          </a:ln>
        </p:spPr>
        <p:txBody>
          <a:bodyPr wrap="square" rtlCol="0">
            <a:spAutoFit/>
          </a:bodyPr>
          <a:lstStyle/>
          <a:p>
            <a:pPr algn="ctr"/>
            <a:r>
              <a:rPr lang="en-US"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DRAFT</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1226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wipe(down)">
                                      <p:cBhvr>
                                        <p:cTn id="18" dur="500"/>
                                        <p:tgtEl>
                                          <p:spTgt spid="6">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wipe(down)">
                                      <p:cBhvr>
                                        <p:cTn id="21" dur="500"/>
                                        <p:tgtEl>
                                          <p:spTgt spid="6">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wipe(down)">
                                      <p:cBhvr>
                                        <p:cTn id="24" dur="500"/>
                                        <p:tgtEl>
                                          <p:spTgt spid="6">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wipe(down)">
                                      <p:cBhvr>
                                        <p:cTn id="27" dur="500"/>
                                        <p:tgtEl>
                                          <p:spTgt spid="6">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wipe(down)">
                                      <p:cBhvr>
                                        <p:cTn id="30" dur="500"/>
                                        <p:tgtEl>
                                          <p:spTgt spid="6">
                                            <p:txEl>
                                              <p:pRg st="8" end="8"/>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wipe(down)">
                                      <p:cBhvr>
                                        <p:cTn id="33" dur="500"/>
                                        <p:tgtEl>
                                          <p:spTgt spid="6">
                                            <p:txEl>
                                              <p:pRg st="9" end="9"/>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animEffect transition="in" filter="wipe(down)">
                                      <p:cBhvr>
                                        <p:cTn id="36" dur="500"/>
                                        <p:tgtEl>
                                          <p:spTgt spid="6">
                                            <p:txEl>
                                              <p:pRg st="10" end="10"/>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wipe(down)">
                                      <p:cBhvr>
                                        <p:cTn id="39" dur="500"/>
                                        <p:tgtEl>
                                          <p:spTgt spid="6">
                                            <p:txEl>
                                              <p:pRg st="11" end="11"/>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wipe(down)">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animEffect transition="in" filter="wipe(down)">
                                      <p:cBhvr>
                                        <p:cTn id="47" dur="500"/>
                                        <p:tgtEl>
                                          <p:spTgt spid="6">
                                            <p:txEl>
                                              <p:pRg st="14" end="14"/>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6">
                                            <p:txEl>
                                              <p:pRg st="15" end="15"/>
                                            </p:txEl>
                                          </p:spTgt>
                                        </p:tgtEl>
                                        <p:attrNameLst>
                                          <p:attrName>style.visibility</p:attrName>
                                        </p:attrNameLst>
                                      </p:cBhvr>
                                      <p:to>
                                        <p:strVal val="visible"/>
                                      </p:to>
                                    </p:set>
                                    <p:animEffect transition="in" filter="wipe(down)">
                                      <p:cBhvr>
                                        <p:cTn id="50" dur="500"/>
                                        <p:tgtEl>
                                          <p:spTgt spid="6">
                                            <p:txEl>
                                              <p:pRg st="15" end="15"/>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6">
                                            <p:txEl>
                                              <p:pRg st="16" end="16"/>
                                            </p:txEl>
                                          </p:spTgt>
                                        </p:tgtEl>
                                        <p:attrNameLst>
                                          <p:attrName>style.visibility</p:attrName>
                                        </p:attrNameLst>
                                      </p:cBhvr>
                                      <p:to>
                                        <p:strVal val="visible"/>
                                      </p:to>
                                    </p:set>
                                    <p:animEffect transition="in" filter="wipe(down)">
                                      <p:cBhvr>
                                        <p:cTn id="53" dur="500"/>
                                        <p:tgtEl>
                                          <p:spTgt spid="6">
                                            <p:txEl>
                                              <p:pRg st="16" end="16"/>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6">
                                            <p:txEl>
                                              <p:pRg st="17" end="17"/>
                                            </p:txEl>
                                          </p:spTgt>
                                        </p:tgtEl>
                                        <p:attrNameLst>
                                          <p:attrName>style.visibility</p:attrName>
                                        </p:attrNameLst>
                                      </p:cBhvr>
                                      <p:to>
                                        <p:strVal val="visible"/>
                                      </p:to>
                                    </p:set>
                                    <p:animEffect transition="in" filter="wipe(down)">
                                      <p:cBhvr>
                                        <p:cTn id="56" dur="500"/>
                                        <p:tgtEl>
                                          <p:spTgt spid="6">
                                            <p:txEl>
                                              <p:pRg st="17" end="17"/>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6">
                                            <p:txEl>
                                              <p:pRg st="18" end="18"/>
                                            </p:txEl>
                                          </p:spTgt>
                                        </p:tgtEl>
                                        <p:attrNameLst>
                                          <p:attrName>style.visibility</p:attrName>
                                        </p:attrNameLst>
                                      </p:cBhvr>
                                      <p:to>
                                        <p:strVal val="visible"/>
                                      </p:to>
                                    </p:set>
                                    <p:animEffect transition="in" filter="wipe(down)">
                                      <p:cBhvr>
                                        <p:cTn id="59" dur="500"/>
                                        <p:tgtEl>
                                          <p:spTgt spid="6">
                                            <p:txEl>
                                              <p:pRg st="18" end="18"/>
                                            </p:txEl>
                                          </p:spTgt>
                                        </p:tgtEl>
                                      </p:cBhvr>
                                    </p:animEffect>
                                  </p:childTnLst>
                                </p:cTn>
                              </p:par>
                              <p:par>
                                <p:cTn id="60" presetID="22" presetClass="entr" presetSubtype="4" fill="hold" nodeType="withEffect">
                                  <p:stCondLst>
                                    <p:cond delay="0"/>
                                  </p:stCondLst>
                                  <p:childTnLst>
                                    <p:set>
                                      <p:cBhvr>
                                        <p:cTn id="61" dur="1" fill="hold">
                                          <p:stCondLst>
                                            <p:cond delay="0"/>
                                          </p:stCondLst>
                                        </p:cTn>
                                        <p:tgtEl>
                                          <p:spTgt spid="6">
                                            <p:txEl>
                                              <p:pRg st="19" end="19"/>
                                            </p:txEl>
                                          </p:spTgt>
                                        </p:tgtEl>
                                        <p:attrNameLst>
                                          <p:attrName>style.visibility</p:attrName>
                                        </p:attrNameLst>
                                      </p:cBhvr>
                                      <p:to>
                                        <p:strVal val="visible"/>
                                      </p:to>
                                    </p:set>
                                    <p:animEffect transition="in" filter="wipe(down)">
                                      <p:cBhvr>
                                        <p:cTn id="62" dur="500"/>
                                        <p:tgtEl>
                                          <p:spTgt spid="6">
                                            <p:txEl>
                                              <p:pRg st="19" end="19"/>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6">
                                            <p:txEl>
                                              <p:pRg st="20" end="20"/>
                                            </p:txEl>
                                          </p:spTgt>
                                        </p:tgtEl>
                                        <p:attrNameLst>
                                          <p:attrName>style.visibility</p:attrName>
                                        </p:attrNameLst>
                                      </p:cBhvr>
                                      <p:to>
                                        <p:strVal val="visible"/>
                                      </p:to>
                                    </p:set>
                                    <p:animEffect transition="in" filter="wipe(down)">
                                      <p:cBhvr>
                                        <p:cTn id="65" dur="500"/>
                                        <p:tgtEl>
                                          <p:spTgt spid="6">
                                            <p:txEl>
                                              <p:pRg st="20" end="20"/>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6">
                                            <p:txEl>
                                              <p:pRg st="21" end="21"/>
                                            </p:txEl>
                                          </p:spTgt>
                                        </p:tgtEl>
                                        <p:attrNameLst>
                                          <p:attrName>style.visibility</p:attrName>
                                        </p:attrNameLst>
                                      </p:cBhvr>
                                      <p:to>
                                        <p:strVal val="visible"/>
                                      </p:to>
                                    </p:set>
                                    <p:animEffect transition="in" filter="wipe(down)">
                                      <p:cBhvr>
                                        <p:cTn id="68" dur="500"/>
                                        <p:tgtEl>
                                          <p:spTgt spid="6">
                                            <p:txEl>
                                              <p:pRg st="21" end="21"/>
                                            </p:txEl>
                                          </p:spTgt>
                                        </p:tgtEl>
                                      </p:cBhvr>
                                    </p:animEffect>
                                  </p:childTnLst>
                                </p:cTn>
                              </p:par>
                              <p:par>
                                <p:cTn id="69" presetID="22" presetClass="entr" presetSubtype="4" fill="hold" nodeType="withEffect">
                                  <p:stCondLst>
                                    <p:cond delay="0"/>
                                  </p:stCondLst>
                                  <p:childTnLst>
                                    <p:set>
                                      <p:cBhvr>
                                        <p:cTn id="70" dur="1" fill="hold">
                                          <p:stCondLst>
                                            <p:cond delay="0"/>
                                          </p:stCondLst>
                                        </p:cTn>
                                        <p:tgtEl>
                                          <p:spTgt spid="6">
                                            <p:txEl>
                                              <p:pRg st="22" end="22"/>
                                            </p:txEl>
                                          </p:spTgt>
                                        </p:tgtEl>
                                        <p:attrNameLst>
                                          <p:attrName>style.visibility</p:attrName>
                                        </p:attrNameLst>
                                      </p:cBhvr>
                                      <p:to>
                                        <p:strVal val="visible"/>
                                      </p:to>
                                    </p:set>
                                    <p:animEffect transition="in" filter="wipe(down)">
                                      <p:cBhvr>
                                        <p:cTn id="71" dur="500"/>
                                        <p:tgtEl>
                                          <p:spTgt spid="6">
                                            <p:txEl>
                                              <p:pRg st="22" end="2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
                                            <p:txEl>
                                              <p:pRg st="24" end="24"/>
                                            </p:txEl>
                                          </p:spTgt>
                                        </p:tgtEl>
                                        <p:attrNameLst>
                                          <p:attrName>style.visibility</p:attrName>
                                        </p:attrNameLst>
                                      </p:cBhvr>
                                      <p:to>
                                        <p:strVal val="visible"/>
                                      </p:to>
                                    </p:set>
                                    <p:animEffect transition="in" filter="wipe(down)">
                                      <p:cBhvr>
                                        <p:cTn id="76" dur="500"/>
                                        <p:tgtEl>
                                          <p:spTgt spid="6">
                                            <p:txEl>
                                              <p:pRg st="24" end="24"/>
                                            </p:txEl>
                                          </p:spTgt>
                                        </p:tgtEl>
                                      </p:cBhvr>
                                    </p:animEffect>
                                  </p:childTnLst>
                                </p:cTn>
                              </p:par>
                              <p:par>
                                <p:cTn id="77" presetID="22" presetClass="entr" presetSubtype="4" fill="hold" nodeType="withEffect">
                                  <p:stCondLst>
                                    <p:cond delay="0"/>
                                  </p:stCondLst>
                                  <p:childTnLst>
                                    <p:set>
                                      <p:cBhvr>
                                        <p:cTn id="78" dur="1" fill="hold">
                                          <p:stCondLst>
                                            <p:cond delay="0"/>
                                          </p:stCondLst>
                                        </p:cTn>
                                        <p:tgtEl>
                                          <p:spTgt spid="6">
                                            <p:txEl>
                                              <p:pRg st="25" end="25"/>
                                            </p:txEl>
                                          </p:spTgt>
                                        </p:tgtEl>
                                        <p:attrNameLst>
                                          <p:attrName>style.visibility</p:attrName>
                                        </p:attrNameLst>
                                      </p:cBhvr>
                                      <p:to>
                                        <p:strVal val="visible"/>
                                      </p:to>
                                    </p:set>
                                    <p:animEffect transition="in" filter="wipe(down)">
                                      <p:cBhvr>
                                        <p:cTn id="79" dur="500"/>
                                        <p:tgtEl>
                                          <p:spTgt spid="6">
                                            <p:txEl>
                                              <p:pRg st="25" end="25"/>
                                            </p:txEl>
                                          </p:spTgt>
                                        </p:tgtEl>
                                      </p:cBhvr>
                                    </p:animEffect>
                                  </p:childTnLst>
                                </p:cTn>
                              </p:par>
                              <p:par>
                                <p:cTn id="80" presetID="22" presetClass="entr" presetSubtype="4" fill="hold" nodeType="withEffect">
                                  <p:stCondLst>
                                    <p:cond delay="0"/>
                                  </p:stCondLst>
                                  <p:childTnLst>
                                    <p:set>
                                      <p:cBhvr>
                                        <p:cTn id="81" dur="1" fill="hold">
                                          <p:stCondLst>
                                            <p:cond delay="0"/>
                                          </p:stCondLst>
                                        </p:cTn>
                                        <p:tgtEl>
                                          <p:spTgt spid="6">
                                            <p:txEl>
                                              <p:pRg st="26" end="26"/>
                                            </p:txEl>
                                          </p:spTgt>
                                        </p:tgtEl>
                                        <p:attrNameLst>
                                          <p:attrName>style.visibility</p:attrName>
                                        </p:attrNameLst>
                                      </p:cBhvr>
                                      <p:to>
                                        <p:strVal val="visible"/>
                                      </p:to>
                                    </p:set>
                                    <p:animEffect transition="in" filter="wipe(down)">
                                      <p:cBhvr>
                                        <p:cTn id="82" dur="500"/>
                                        <p:tgtEl>
                                          <p:spTgt spid="6">
                                            <p:txEl>
                                              <p:pRg st="26" end="26"/>
                                            </p:txEl>
                                          </p:spTgt>
                                        </p:tgtEl>
                                      </p:cBhvr>
                                    </p:animEffect>
                                  </p:childTnLst>
                                </p:cTn>
                              </p:par>
                              <p:par>
                                <p:cTn id="83" presetID="22" presetClass="entr" presetSubtype="4" fill="hold" nodeType="withEffect">
                                  <p:stCondLst>
                                    <p:cond delay="0"/>
                                  </p:stCondLst>
                                  <p:childTnLst>
                                    <p:set>
                                      <p:cBhvr>
                                        <p:cTn id="84" dur="1" fill="hold">
                                          <p:stCondLst>
                                            <p:cond delay="0"/>
                                          </p:stCondLst>
                                        </p:cTn>
                                        <p:tgtEl>
                                          <p:spTgt spid="6">
                                            <p:txEl>
                                              <p:pRg st="27" end="27"/>
                                            </p:txEl>
                                          </p:spTgt>
                                        </p:tgtEl>
                                        <p:attrNameLst>
                                          <p:attrName>style.visibility</p:attrName>
                                        </p:attrNameLst>
                                      </p:cBhvr>
                                      <p:to>
                                        <p:strVal val="visible"/>
                                      </p:to>
                                    </p:set>
                                    <p:animEffect transition="in" filter="wipe(down)">
                                      <p:cBhvr>
                                        <p:cTn id="85" dur="500"/>
                                        <p:tgtEl>
                                          <p:spTgt spid="6">
                                            <p:txEl>
                                              <p:pRg st="27" end="27"/>
                                            </p:txEl>
                                          </p:spTgt>
                                        </p:tgtEl>
                                      </p:cBhvr>
                                    </p:animEffect>
                                  </p:childTnLst>
                                </p:cTn>
                              </p:par>
                              <p:par>
                                <p:cTn id="86" presetID="22" presetClass="entr" presetSubtype="4" fill="hold" nodeType="withEffect">
                                  <p:stCondLst>
                                    <p:cond delay="0"/>
                                  </p:stCondLst>
                                  <p:childTnLst>
                                    <p:set>
                                      <p:cBhvr>
                                        <p:cTn id="87" dur="1" fill="hold">
                                          <p:stCondLst>
                                            <p:cond delay="0"/>
                                          </p:stCondLst>
                                        </p:cTn>
                                        <p:tgtEl>
                                          <p:spTgt spid="6">
                                            <p:txEl>
                                              <p:pRg st="28" end="28"/>
                                            </p:txEl>
                                          </p:spTgt>
                                        </p:tgtEl>
                                        <p:attrNameLst>
                                          <p:attrName>style.visibility</p:attrName>
                                        </p:attrNameLst>
                                      </p:cBhvr>
                                      <p:to>
                                        <p:strVal val="visible"/>
                                      </p:to>
                                    </p:set>
                                    <p:animEffect transition="in" filter="wipe(down)">
                                      <p:cBhvr>
                                        <p:cTn id="88" dur="500"/>
                                        <p:tgtEl>
                                          <p:spTgt spid="6">
                                            <p:txEl>
                                              <p:pRg st="28" end="28"/>
                                            </p:txEl>
                                          </p:spTgt>
                                        </p:tgtEl>
                                      </p:cBhvr>
                                    </p:animEffect>
                                  </p:childTnLst>
                                </p:cTn>
                              </p:par>
                              <p:par>
                                <p:cTn id="89" presetID="22" presetClass="entr" presetSubtype="4" fill="hold" nodeType="withEffect">
                                  <p:stCondLst>
                                    <p:cond delay="0"/>
                                  </p:stCondLst>
                                  <p:childTnLst>
                                    <p:set>
                                      <p:cBhvr>
                                        <p:cTn id="90" dur="1" fill="hold">
                                          <p:stCondLst>
                                            <p:cond delay="0"/>
                                          </p:stCondLst>
                                        </p:cTn>
                                        <p:tgtEl>
                                          <p:spTgt spid="6">
                                            <p:txEl>
                                              <p:pRg st="29" end="29"/>
                                            </p:txEl>
                                          </p:spTgt>
                                        </p:tgtEl>
                                        <p:attrNameLst>
                                          <p:attrName>style.visibility</p:attrName>
                                        </p:attrNameLst>
                                      </p:cBhvr>
                                      <p:to>
                                        <p:strVal val="visible"/>
                                      </p:to>
                                    </p:set>
                                    <p:animEffect transition="in" filter="wipe(down)">
                                      <p:cBhvr>
                                        <p:cTn id="91" dur="500"/>
                                        <p:tgtEl>
                                          <p:spTgt spid="6">
                                            <p:txEl>
                                              <p:pRg st="29" end="29"/>
                                            </p:txEl>
                                          </p:spTgt>
                                        </p:tgtEl>
                                      </p:cBhvr>
                                    </p:animEffect>
                                  </p:childTnLst>
                                </p:cTn>
                              </p:par>
                              <p:par>
                                <p:cTn id="92" presetID="22" presetClass="entr" presetSubtype="4" fill="hold" nodeType="withEffect">
                                  <p:stCondLst>
                                    <p:cond delay="0"/>
                                  </p:stCondLst>
                                  <p:childTnLst>
                                    <p:set>
                                      <p:cBhvr>
                                        <p:cTn id="93" dur="1" fill="hold">
                                          <p:stCondLst>
                                            <p:cond delay="0"/>
                                          </p:stCondLst>
                                        </p:cTn>
                                        <p:tgtEl>
                                          <p:spTgt spid="6">
                                            <p:txEl>
                                              <p:pRg st="30" end="30"/>
                                            </p:txEl>
                                          </p:spTgt>
                                        </p:tgtEl>
                                        <p:attrNameLst>
                                          <p:attrName>style.visibility</p:attrName>
                                        </p:attrNameLst>
                                      </p:cBhvr>
                                      <p:to>
                                        <p:strVal val="visible"/>
                                      </p:to>
                                    </p:set>
                                    <p:animEffect transition="in" filter="wipe(down)">
                                      <p:cBhvr>
                                        <p:cTn id="94" dur="500"/>
                                        <p:tgtEl>
                                          <p:spTgt spid="6">
                                            <p:txEl>
                                              <p:pRg st="30" end="30"/>
                                            </p:txEl>
                                          </p:spTgt>
                                        </p:tgtEl>
                                      </p:cBhvr>
                                    </p:animEffect>
                                  </p:childTnLst>
                                </p:cTn>
                              </p:par>
                              <p:par>
                                <p:cTn id="95" presetID="22" presetClass="entr" presetSubtype="4" fill="hold" nodeType="withEffect">
                                  <p:stCondLst>
                                    <p:cond delay="0"/>
                                  </p:stCondLst>
                                  <p:childTnLst>
                                    <p:set>
                                      <p:cBhvr>
                                        <p:cTn id="96" dur="1" fill="hold">
                                          <p:stCondLst>
                                            <p:cond delay="0"/>
                                          </p:stCondLst>
                                        </p:cTn>
                                        <p:tgtEl>
                                          <p:spTgt spid="6">
                                            <p:txEl>
                                              <p:pRg st="31" end="31"/>
                                            </p:txEl>
                                          </p:spTgt>
                                        </p:tgtEl>
                                        <p:attrNameLst>
                                          <p:attrName>style.visibility</p:attrName>
                                        </p:attrNameLst>
                                      </p:cBhvr>
                                      <p:to>
                                        <p:strVal val="visible"/>
                                      </p:to>
                                    </p:set>
                                    <p:animEffect transition="in" filter="wipe(down)">
                                      <p:cBhvr>
                                        <p:cTn id="97" dur="500"/>
                                        <p:tgtEl>
                                          <p:spTgt spid="6">
                                            <p:txEl>
                                              <p:pRg st="31" end="31"/>
                                            </p:txEl>
                                          </p:spTgt>
                                        </p:tgtEl>
                                      </p:cBhvr>
                                    </p:animEffect>
                                  </p:childTnLst>
                                </p:cTn>
                              </p:par>
                              <p:par>
                                <p:cTn id="98" presetID="22" presetClass="entr" presetSubtype="4" fill="hold" nodeType="withEffect">
                                  <p:stCondLst>
                                    <p:cond delay="0"/>
                                  </p:stCondLst>
                                  <p:childTnLst>
                                    <p:set>
                                      <p:cBhvr>
                                        <p:cTn id="99" dur="1" fill="hold">
                                          <p:stCondLst>
                                            <p:cond delay="0"/>
                                          </p:stCondLst>
                                        </p:cTn>
                                        <p:tgtEl>
                                          <p:spTgt spid="6">
                                            <p:txEl>
                                              <p:pRg st="32" end="32"/>
                                            </p:txEl>
                                          </p:spTgt>
                                        </p:tgtEl>
                                        <p:attrNameLst>
                                          <p:attrName>style.visibility</p:attrName>
                                        </p:attrNameLst>
                                      </p:cBhvr>
                                      <p:to>
                                        <p:strVal val="visible"/>
                                      </p:to>
                                    </p:set>
                                    <p:animEffect transition="in" filter="wipe(down)">
                                      <p:cBhvr>
                                        <p:cTn id="100" dur="500"/>
                                        <p:tgtEl>
                                          <p:spTgt spid="6">
                                            <p:txEl>
                                              <p:pRg st="32" end="32"/>
                                            </p:txEl>
                                          </p:spTgt>
                                        </p:tgtEl>
                                      </p:cBhvr>
                                    </p:animEffect>
                                  </p:childTnLst>
                                </p:cTn>
                              </p:par>
                              <p:par>
                                <p:cTn id="101" presetID="22" presetClass="entr" presetSubtype="4" fill="hold" nodeType="withEffect">
                                  <p:stCondLst>
                                    <p:cond delay="0"/>
                                  </p:stCondLst>
                                  <p:childTnLst>
                                    <p:set>
                                      <p:cBhvr>
                                        <p:cTn id="102" dur="1" fill="hold">
                                          <p:stCondLst>
                                            <p:cond delay="0"/>
                                          </p:stCondLst>
                                        </p:cTn>
                                        <p:tgtEl>
                                          <p:spTgt spid="6">
                                            <p:txEl>
                                              <p:pRg st="33" end="33"/>
                                            </p:txEl>
                                          </p:spTgt>
                                        </p:tgtEl>
                                        <p:attrNameLst>
                                          <p:attrName>style.visibility</p:attrName>
                                        </p:attrNameLst>
                                      </p:cBhvr>
                                      <p:to>
                                        <p:strVal val="visible"/>
                                      </p:to>
                                    </p:set>
                                    <p:animEffect transition="in" filter="wipe(down)">
                                      <p:cBhvr>
                                        <p:cTn id="103" dur="500"/>
                                        <p:tgtEl>
                                          <p:spTgt spid="6">
                                            <p:txEl>
                                              <p:pRg st="33" end="33"/>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8606" t="21087" r="58645" b="18029"/>
          <a:stretch/>
        </p:blipFill>
        <p:spPr bwMode="auto">
          <a:xfrm>
            <a:off x="1627505" y="1447799"/>
            <a:ext cx="5888990" cy="5181601"/>
          </a:xfrm>
          <a:prstGeom prst="rect">
            <a:avLst/>
          </a:prstGeom>
          <a:ln>
            <a:noFill/>
          </a:ln>
          <a:extLst>
            <a:ext uri="{53640926-AAD7-44D8-BBD7-CCE9431645EC}">
              <a14:shadowObscured xmlns:a14="http://schemas.microsoft.com/office/drawing/2010/main"/>
            </a:ext>
          </a:extLst>
        </p:spPr>
      </p:pic>
      <p:sp>
        <p:nvSpPr>
          <p:cNvPr id="4" name="Title 3"/>
          <p:cNvSpPr>
            <a:spLocks noGrp="1"/>
          </p:cNvSpPr>
          <p:nvPr>
            <p:ph type="title"/>
          </p:nvPr>
        </p:nvSpPr>
        <p:spPr>
          <a:xfrm>
            <a:off x="457200" y="274638"/>
            <a:ext cx="8229600" cy="1173161"/>
          </a:xfrm>
        </p:spPr>
        <p:txBody>
          <a:bodyPr>
            <a:normAutofit/>
          </a:bodyPr>
          <a:lstStyle/>
          <a:p>
            <a:r>
              <a:rPr lang="en-US" sz="2000" b="1" dirty="0" smtClean="0"/>
              <a:t>What does this image suggest to you about thinking, teaching, and learning  Social Studies in our Missouri elementary classrooms? </a:t>
            </a:r>
            <a:endParaRPr lang="en-US" sz="2000" b="1" dirty="0"/>
          </a:p>
        </p:txBody>
      </p:sp>
    </p:spTree>
    <p:extLst>
      <p:ext uri="{BB962C8B-B14F-4D97-AF65-F5344CB8AC3E}">
        <p14:creationId xmlns:p14="http://schemas.microsoft.com/office/powerpoint/2010/main" val="3129666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1762</Words>
  <Application>Microsoft Office PowerPoint</Application>
  <PresentationFormat>On-screen Show (4:3)</PresentationFormat>
  <Paragraphs>229</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Wingdings</vt:lpstr>
      <vt:lpstr>Office Theme</vt:lpstr>
      <vt:lpstr>  Implementation and Integration: MLS Elementary Social Studies Expectations 2017 June 2017   </vt:lpstr>
      <vt:lpstr>Agenda  </vt:lpstr>
      <vt:lpstr>DESE Social Studies Updates https://dese.mo.gov/college-career-readiness/curriculum/social-studies</vt:lpstr>
      <vt:lpstr>PowerPoint Presentation</vt:lpstr>
      <vt:lpstr>PowerPoint Presentation</vt:lpstr>
      <vt:lpstr>DESE Social Studies Updates</vt:lpstr>
      <vt:lpstr>DESE Social Studies Updates: Assessment</vt:lpstr>
      <vt:lpstr>PowerPoint Presentation</vt:lpstr>
      <vt:lpstr>What does this image suggest to you about thinking, teaching, and learning  Social Studies in our Missouri elementary classrooms? </vt:lpstr>
      <vt:lpstr>PowerPoint Presentation</vt:lpstr>
      <vt:lpstr>Student Learning Behaviors</vt:lpstr>
      <vt:lpstr>PowerPoint Presentation</vt:lpstr>
      <vt:lpstr>Habits of Mind in Writing</vt:lpstr>
      <vt:lpstr>PowerPoint Presentation</vt:lpstr>
      <vt:lpstr> The Elephant and the Giraffe</vt:lpstr>
      <vt:lpstr>PowerPoint Presentation</vt:lpstr>
      <vt:lpstr>How is this lesson about interdisciplinary instruction? </vt:lpstr>
      <vt:lpstr>What does this fable say to you about interdisciplinary learning in an elementary classroom? </vt:lpstr>
      <vt:lpstr>Consider this idea as you plan your interdisciplinary instruction…. </vt:lpstr>
      <vt:lpstr>Elementary Social Science Thinking Skills</vt:lpstr>
      <vt:lpstr> Working with your grade-band group,  </vt:lpstr>
      <vt:lpstr>Potential Resources: …just a beginning </vt:lpstr>
      <vt:lpstr>Missouri Resources: …just a beginning</vt:lpstr>
      <vt:lpstr>What about a Social Studies Textbook?</vt:lpstr>
      <vt:lpstr>PowerPoint Presentation</vt:lpstr>
      <vt:lpstr>  Teaching and learning can become interdisciplinary through a conscious focus on  </vt:lpstr>
      <vt:lpstr>PowerPoint Presentation</vt:lpstr>
      <vt:lpstr>As you get started in consciously planning for interdisciplinary instruction, or as you continue to teach from that mindset, consider these (edited) words: </vt:lpstr>
      <vt:lpstr>Lunch:</vt:lpstr>
      <vt:lpstr>Missouri Geographic Alliance</vt:lpstr>
      <vt:lpstr>   DESE Social Studies  Professional Learning  2017-2018 </vt:lpstr>
      <vt:lpstr>Thank you!</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gruped</dc:creator>
  <cp:lastModifiedBy>Linkon, Drew</cp:lastModifiedBy>
  <cp:revision>79</cp:revision>
  <cp:lastPrinted>2017-06-14T19:02:27Z</cp:lastPrinted>
  <dcterms:created xsi:type="dcterms:W3CDTF">2017-05-17T19:20:27Z</dcterms:created>
  <dcterms:modified xsi:type="dcterms:W3CDTF">2021-04-01T14:44:00Z</dcterms:modified>
</cp:coreProperties>
</file>