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Released Sample items Grade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Released Performance Event Item with Student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42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8634" y="5249918"/>
            <a:ext cx="3252952" cy="122445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b="1" dirty="0" smtClean="0"/>
              <a:t>Score – 0 Points</a:t>
            </a:r>
          </a:p>
          <a:p>
            <a:pPr marL="0" indent="0">
              <a:buNone/>
            </a:pPr>
            <a:r>
              <a:rPr lang="en-US" sz="1400" dirty="0" smtClean="0"/>
              <a:t>Student incorrectly sorted the quadrilaterals and has not provided any of the attributes for Rectangles, Rhombuses, or other.  </a:t>
            </a:r>
            <a:endParaRPr lang="en-US" sz="1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97724" y="651641"/>
            <a:ext cx="7570076" cy="431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8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2586"/>
          </a:xfrm>
        </p:spPr>
        <p:txBody>
          <a:bodyPr/>
          <a:lstStyle/>
          <a:p>
            <a:r>
              <a:rPr lang="en-US" dirty="0" smtClean="0"/>
              <a:t>Information about this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084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Performance Events in Mathematics will be either 3- or 4-point items.  A student’s score for an item indicates the level of understanding they are demonstrating for the particular question.  Each score point provides a range of possible papers, meaning there will be stronger or weaker papers within each point value.</a:t>
            </a:r>
          </a:p>
        </p:txBody>
      </p:sp>
    </p:spTree>
    <p:extLst>
      <p:ext uri="{BB962C8B-B14F-4D97-AF65-F5344CB8AC3E}">
        <p14:creationId xmlns:p14="http://schemas.microsoft.com/office/powerpoint/2010/main" val="193995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1772"/>
          </a:xfrm>
        </p:spPr>
        <p:txBody>
          <a:bodyPr/>
          <a:lstStyle/>
          <a:p>
            <a:r>
              <a:rPr lang="en-US" dirty="0"/>
              <a:t>Information about this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sample in this presentation is a </a:t>
            </a:r>
            <a:r>
              <a:rPr lang="en-US" sz="3200" dirty="0" smtClean="0"/>
              <a:t>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Grade </a:t>
            </a:r>
            <a:r>
              <a:rPr lang="en-US" sz="3200" dirty="0"/>
              <a:t>item that is worth 3-points.  Students must </a:t>
            </a:r>
            <a:r>
              <a:rPr lang="en-US" sz="3200" dirty="0" smtClean="0"/>
              <a:t>sort the quadrilaterals and describe the attributes they used to make that sort</a:t>
            </a:r>
            <a:r>
              <a:rPr lang="en-US" sz="3200" smtClean="0"/>
              <a:t>. For </a:t>
            </a:r>
            <a:r>
              <a:rPr lang="en-US" sz="3200" dirty="0"/>
              <a:t>each sample of student work there is an annotation indicating both the score as well as the scoring rationale.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7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3097"/>
          </a:xfrm>
        </p:spPr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Item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04241" y="1492470"/>
            <a:ext cx="7535917" cy="504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7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607"/>
          </a:xfrm>
        </p:spPr>
        <p:txBody>
          <a:bodyPr/>
          <a:lstStyle/>
          <a:p>
            <a:r>
              <a:rPr lang="en-US" dirty="0" smtClean="0"/>
              <a:t>Scoring Guide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9628" y="1504358"/>
            <a:ext cx="8050924" cy="48013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Points</a:t>
            </a: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student’s response demonstrates 3 out of 3 elements below: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student accurately sorts the quadrilaterals into the appropriate categories.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student accurately identifies and communicates the common attributes of rectangles and</a:t>
            </a:r>
          </a:p>
          <a:p>
            <a:pPr indent="457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rhombuses.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student accurately identifies and communicates the common attributes of quadrilaterals</a:t>
            </a:r>
          </a:p>
          <a:p>
            <a:pPr indent="457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are not rectangles and rhombuses.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Points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student’s response demonstrates 2 out of 3 elements of the 3‐point response.</a:t>
            </a:r>
          </a:p>
          <a:p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 For the first bullet point, the student may receive credit for an appropriate sorting of 5 out of 6 shapes.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Point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student’s response demonstrates 1 out of 3 elements of the 3‐point response.</a:t>
            </a:r>
          </a:p>
          <a:p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 For the first bullet point, the student may receive credit for an appropriate sorting of 4 out of 6 shapes, unless all shapes are put in the same box.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7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397875" y="588578"/>
            <a:ext cx="8996855" cy="515006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2607" y="5544207"/>
            <a:ext cx="3252952" cy="122445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b="1" dirty="0" smtClean="0"/>
              <a:t>Score – 3 Points</a:t>
            </a:r>
          </a:p>
          <a:p>
            <a:pPr marL="0" indent="0">
              <a:buNone/>
            </a:pPr>
            <a:r>
              <a:rPr lang="en-US" sz="1400" dirty="0" smtClean="0"/>
              <a:t>Student correctly sorted the quadrilaterals as well as provided appropriate attributes for all sets.  No deductions for spelling or grammatical errors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685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713185" y="599090"/>
            <a:ext cx="8429297" cy="5181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5972" y="4703379"/>
            <a:ext cx="3252952" cy="122445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b="1" dirty="0" smtClean="0"/>
              <a:t>Score – 3 Points</a:t>
            </a:r>
          </a:p>
          <a:p>
            <a:pPr marL="0" indent="0">
              <a:buNone/>
            </a:pPr>
            <a:r>
              <a:rPr lang="en-US" sz="1400" dirty="0" smtClean="0"/>
              <a:t>Student correctly sorted the quadrilaterals as well as provided sufficient attributes for all sets.  No deductions for spelling or grammatical errors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0223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96966" y="220718"/>
            <a:ext cx="8208579" cy="48873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2813" y="4198884"/>
            <a:ext cx="3252952" cy="122445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b="1" dirty="0" smtClean="0"/>
              <a:t>Score – 2 Points</a:t>
            </a:r>
          </a:p>
          <a:p>
            <a:pPr marL="0" indent="0">
              <a:buNone/>
            </a:pPr>
            <a:r>
              <a:rPr lang="en-US" sz="1400" dirty="0" smtClean="0"/>
              <a:t>Student correctly sorted the quadrilaterals as well as provided sufficient attributes for only Rectangles.  No deductions for spelling or grammatical errors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3828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531" y="5018691"/>
            <a:ext cx="3252952" cy="122445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b="1" dirty="0" smtClean="0"/>
              <a:t>Score – 1 Point</a:t>
            </a:r>
          </a:p>
          <a:p>
            <a:pPr marL="0" indent="0">
              <a:buNone/>
            </a:pPr>
            <a:r>
              <a:rPr lang="en-US" sz="1400" dirty="0" smtClean="0"/>
              <a:t>Student correctly sorted the quadrilaterals but has not provided any of the attributes for Rectangles, Rhombuses, or other.  </a:t>
            </a:r>
            <a:endParaRPr lang="en-US" sz="14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9517" y="441434"/>
            <a:ext cx="7974725" cy="4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353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33</TotalTime>
  <Words>405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Franklin Gothic Book</vt:lpstr>
      <vt:lpstr>Symbol</vt:lpstr>
      <vt:lpstr>Crop</vt:lpstr>
      <vt:lpstr>Released Sample items Grade 3</vt:lpstr>
      <vt:lpstr>Information about this PowerPoint</vt:lpstr>
      <vt:lpstr>Information about this PowerPoint</vt:lpstr>
      <vt:lpstr>3rd Grade Item</vt:lpstr>
      <vt:lpstr>Scoring Guide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Released Sample items Grade 3</dc:title>
  <dc:creator>Missouri Department of Elementary and Secondary Education</dc:creator>
  <cp:lastModifiedBy>Coffman, Christopher</cp:lastModifiedBy>
  <cp:revision>4</cp:revision>
  <dcterms:created xsi:type="dcterms:W3CDTF">2020-01-02T18:25:40Z</dcterms:created>
  <dcterms:modified xsi:type="dcterms:W3CDTF">2020-03-13T18:24:25Z</dcterms:modified>
</cp:coreProperties>
</file>