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Scoring Math Performance Event Items</a:t>
            </a:r>
            <a:endParaRPr lang="en-US" sz="4800" dirty="0"/>
          </a:p>
        </p:txBody>
      </p:sp>
      <p:sp>
        <p:nvSpPr>
          <p:cNvPr id="3" name="Subtitle 2"/>
          <p:cNvSpPr>
            <a:spLocks noGrp="1"/>
          </p:cNvSpPr>
          <p:nvPr>
            <p:ph type="subTitle" idx="1"/>
          </p:nvPr>
        </p:nvSpPr>
        <p:spPr/>
        <p:txBody>
          <a:bodyPr>
            <a:normAutofit lnSpcReduction="10000"/>
          </a:bodyPr>
          <a:lstStyle/>
          <a:p>
            <a:r>
              <a:rPr lang="en-US" dirty="0" smtClean="0"/>
              <a:t>Prepared by Chip Sharp</a:t>
            </a:r>
          </a:p>
          <a:p>
            <a:r>
              <a:rPr lang="en-US" dirty="0" smtClean="0"/>
              <a:t>Director of Mathematics – DESE</a:t>
            </a:r>
          </a:p>
          <a:p>
            <a:r>
              <a:rPr lang="en-US" dirty="0" smtClean="0"/>
              <a:t>chip.sharp@dese.mo.gov</a:t>
            </a:r>
            <a:endParaRPr lang="en-US" dirty="0"/>
          </a:p>
        </p:txBody>
      </p:sp>
    </p:spTree>
    <p:extLst>
      <p:ext uri="{BB962C8B-B14F-4D97-AF65-F5344CB8AC3E}">
        <p14:creationId xmlns:p14="http://schemas.microsoft.com/office/powerpoint/2010/main" val="244917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 6</a:t>
            </a:r>
            <a:endParaRPr lang="en-US" dirty="0"/>
          </a:p>
        </p:txBody>
      </p:sp>
      <p:pic>
        <p:nvPicPr>
          <p:cNvPr id="5" name="Picture 4"/>
          <p:cNvPicPr/>
          <p:nvPr/>
        </p:nvPicPr>
        <p:blipFill>
          <a:blip r:embed="rId2"/>
          <a:stretch>
            <a:fillRect/>
          </a:stretch>
        </p:blipFill>
        <p:spPr>
          <a:xfrm>
            <a:off x="1295402" y="2212417"/>
            <a:ext cx="5943600" cy="3904615"/>
          </a:xfrm>
          <a:prstGeom prst="rect">
            <a:avLst/>
          </a:prstGeom>
        </p:spPr>
      </p:pic>
      <p:sp>
        <p:nvSpPr>
          <p:cNvPr id="6" name="Text Box 5"/>
          <p:cNvSpPr txBox="1">
            <a:spLocks noChangeArrowheads="1"/>
          </p:cNvSpPr>
          <p:nvPr/>
        </p:nvSpPr>
        <p:spPr bwMode="auto">
          <a:xfrm>
            <a:off x="7344760" y="2886032"/>
            <a:ext cx="4006412" cy="1815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student has correctly indicated that Michael is incorrect supported by mathematical work/explanation.  There are multiple errors (e.g. missing factors) but student has demonstrated partial understanding.  Note: spelling errors do not affect score as long as intent is clear.</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Score 2</a:t>
            </a:r>
          </a:p>
        </p:txBody>
      </p:sp>
    </p:spTree>
    <p:extLst>
      <p:ext uri="{BB962C8B-B14F-4D97-AF65-F5344CB8AC3E}">
        <p14:creationId xmlns:p14="http://schemas.microsoft.com/office/powerpoint/2010/main" val="101283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 8</a:t>
            </a:r>
            <a:endParaRPr lang="en-US" dirty="0"/>
          </a:p>
        </p:txBody>
      </p:sp>
      <p:pic>
        <p:nvPicPr>
          <p:cNvPr id="4" name="Picture 3"/>
          <p:cNvPicPr/>
          <p:nvPr/>
        </p:nvPicPr>
        <p:blipFill>
          <a:blip r:embed="rId2"/>
          <a:stretch>
            <a:fillRect/>
          </a:stretch>
        </p:blipFill>
        <p:spPr>
          <a:xfrm>
            <a:off x="1295402" y="1945202"/>
            <a:ext cx="5943600" cy="4312920"/>
          </a:xfrm>
          <a:prstGeom prst="rect">
            <a:avLst/>
          </a:prstGeom>
        </p:spPr>
      </p:pic>
      <p:sp>
        <p:nvSpPr>
          <p:cNvPr id="6" name="Text Box 6"/>
          <p:cNvSpPr txBox="1">
            <a:spLocks noChangeArrowheads="1"/>
          </p:cNvSpPr>
          <p:nvPr/>
        </p:nvSpPr>
        <p:spPr bwMode="auto">
          <a:xfrm>
            <a:off x="7407823" y="2822969"/>
            <a:ext cx="3827736" cy="1815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student has incorrectly indicated that Michael is correct due to confusing two student names.  The mathematical work/explanation is completely correct.  The student has demonstrated understanding of math concept with conclusion error.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Score 2</a:t>
            </a:r>
          </a:p>
        </p:txBody>
      </p:sp>
    </p:spTree>
    <p:extLst>
      <p:ext uri="{BB962C8B-B14F-4D97-AF65-F5344CB8AC3E}">
        <p14:creationId xmlns:p14="http://schemas.microsoft.com/office/powerpoint/2010/main" val="185702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 9</a:t>
            </a:r>
            <a:endParaRPr lang="en-US" dirty="0"/>
          </a:p>
        </p:txBody>
      </p:sp>
      <p:pic>
        <p:nvPicPr>
          <p:cNvPr id="5" name="Picture 4"/>
          <p:cNvPicPr/>
          <p:nvPr/>
        </p:nvPicPr>
        <p:blipFill>
          <a:blip r:embed="rId2"/>
          <a:stretch>
            <a:fillRect/>
          </a:stretch>
        </p:blipFill>
        <p:spPr>
          <a:xfrm>
            <a:off x="1295402" y="2008034"/>
            <a:ext cx="5943600" cy="4166235"/>
          </a:xfrm>
          <a:prstGeom prst="rect">
            <a:avLst/>
          </a:prstGeom>
        </p:spPr>
      </p:pic>
      <p:sp>
        <p:nvSpPr>
          <p:cNvPr id="6" name="Text Box 8"/>
          <p:cNvSpPr txBox="1">
            <a:spLocks noChangeArrowheads="1"/>
          </p:cNvSpPr>
          <p:nvPr/>
        </p:nvSpPr>
        <p:spPr bwMode="auto">
          <a:xfrm>
            <a:off x="7355271" y="2736237"/>
            <a:ext cx="4016922" cy="22467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student has correctly indicated that Michael is incorrect but has not supported this conclusion with mathematical work/explanation.  Conclusions generating points must be supported by mathematics work or explanation.  There are multiple errors (e.g. numbers in factor box do not indicate understanding of factors) and student has not demonstrated understanding.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Score 0</a:t>
            </a:r>
          </a:p>
        </p:txBody>
      </p:sp>
    </p:spTree>
    <p:extLst>
      <p:ext uri="{BB962C8B-B14F-4D97-AF65-F5344CB8AC3E}">
        <p14:creationId xmlns:p14="http://schemas.microsoft.com/office/powerpoint/2010/main" val="347155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782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pPr marL="0" indent="0">
              <a:buNone/>
            </a:pPr>
            <a:r>
              <a:rPr lang="en-US" sz="3200" dirty="0"/>
              <a:t>Performance Events in Mathematics will be either 3- or 4-point items.  A student’s score for an item indicates the level of understanding they are demonstrating for the particular question.  Each score point provides a range of possible papers, meaning there will be stronger or weaker papers within each point value.  </a:t>
            </a:r>
          </a:p>
          <a:p>
            <a:pPr marL="0" indent="0">
              <a:buNone/>
            </a:pPr>
            <a:endParaRPr lang="en-US" dirty="0"/>
          </a:p>
        </p:txBody>
      </p:sp>
    </p:spTree>
    <p:extLst>
      <p:ext uri="{BB962C8B-B14F-4D97-AF65-F5344CB8AC3E}">
        <p14:creationId xmlns:p14="http://schemas.microsoft.com/office/powerpoint/2010/main" val="193602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800" dirty="0"/>
              <a:t>The sample in this presentation is a 4</a:t>
            </a:r>
            <a:r>
              <a:rPr lang="en-US" sz="4800" baseline="30000" dirty="0"/>
              <a:t>th</a:t>
            </a:r>
            <a:r>
              <a:rPr lang="en-US" sz="4800" dirty="0"/>
              <a:t> Grade item that is worth 3-points.  Students must evaluate Michael’s claim and support their response with mathematical work and demonstration of understanding.  For each sample of student work there is an annotation indicating both the score as well as the scoring rationale.</a:t>
            </a:r>
          </a:p>
          <a:p>
            <a:pPr marL="0" indent="0">
              <a:buNone/>
            </a:pPr>
            <a:endParaRPr lang="en-US" dirty="0"/>
          </a:p>
        </p:txBody>
      </p:sp>
    </p:spTree>
    <p:extLst>
      <p:ext uri="{BB962C8B-B14F-4D97-AF65-F5344CB8AC3E}">
        <p14:creationId xmlns:p14="http://schemas.microsoft.com/office/powerpoint/2010/main" val="283315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07479"/>
          </a:xfrm>
        </p:spPr>
        <p:txBody>
          <a:bodyPr/>
          <a:lstStyle/>
          <a:p>
            <a:r>
              <a:rPr lang="en-US" dirty="0" smtClean="0"/>
              <a:t>Sample Problem</a:t>
            </a:r>
            <a:endParaRPr lang="en-US" dirty="0"/>
          </a:p>
        </p:txBody>
      </p:sp>
      <p:pic>
        <p:nvPicPr>
          <p:cNvPr id="4" name="Picture 3"/>
          <p:cNvPicPr/>
          <p:nvPr/>
        </p:nvPicPr>
        <p:blipFill>
          <a:blip r:embed="rId2"/>
          <a:stretch>
            <a:fillRect/>
          </a:stretch>
        </p:blipFill>
        <p:spPr>
          <a:xfrm>
            <a:off x="1779816" y="1658983"/>
            <a:ext cx="8632368" cy="4506685"/>
          </a:xfrm>
          <a:prstGeom prst="rect">
            <a:avLst/>
          </a:prstGeom>
        </p:spPr>
      </p:pic>
    </p:spTree>
    <p:extLst>
      <p:ext uri="{BB962C8B-B14F-4D97-AF65-F5344CB8AC3E}">
        <p14:creationId xmlns:p14="http://schemas.microsoft.com/office/powerpoint/2010/main" val="393514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 1</a:t>
            </a:r>
            <a:endParaRPr lang="en-US" dirty="0"/>
          </a:p>
        </p:txBody>
      </p:sp>
      <p:pic>
        <p:nvPicPr>
          <p:cNvPr id="4" name="Picture 3"/>
          <p:cNvPicPr/>
          <p:nvPr/>
        </p:nvPicPr>
        <p:blipFill>
          <a:blip r:embed="rId2"/>
          <a:stretch>
            <a:fillRect/>
          </a:stretch>
        </p:blipFill>
        <p:spPr>
          <a:xfrm>
            <a:off x="875211" y="2011680"/>
            <a:ext cx="6976017" cy="4197081"/>
          </a:xfrm>
          <a:prstGeom prst="rect">
            <a:avLst/>
          </a:prstGeom>
        </p:spPr>
      </p:pic>
      <p:sp>
        <p:nvSpPr>
          <p:cNvPr id="5" name="Text Box 2"/>
          <p:cNvSpPr txBox="1">
            <a:spLocks noChangeArrowheads="1"/>
          </p:cNvSpPr>
          <p:nvPr/>
        </p:nvSpPr>
        <p:spPr bwMode="auto">
          <a:xfrm>
            <a:off x="8101505" y="3530151"/>
            <a:ext cx="3270688" cy="16004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student has correctly indicated that Michael is incorrect supported by mathematical work/explanation.  In addition, the student has accurately completed all the factors of each number.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Score 3</a:t>
            </a:r>
          </a:p>
        </p:txBody>
      </p:sp>
    </p:spTree>
    <p:extLst>
      <p:ext uri="{BB962C8B-B14F-4D97-AF65-F5344CB8AC3E}">
        <p14:creationId xmlns:p14="http://schemas.microsoft.com/office/powerpoint/2010/main" val="22588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 2</a:t>
            </a:r>
            <a:endParaRPr lang="en-US" dirty="0"/>
          </a:p>
        </p:txBody>
      </p:sp>
      <p:pic>
        <p:nvPicPr>
          <p:cNvPr id="6" name="Picture 5"/>
          <p:cNvPicPr/>
          <p:nvPr/>
        </p:nvPicPr>
        <p:blipFill>
          <a:blip r:embed="rId2"/>
          <a:stretch>
            <a:fillRect/>
          </a:stretch>
        </p:blipFill>
        <p:spPr>
          <a:xfrm>
            <a:off x="1221827" y="2052517"/>
            <a:ext cx="5943600" cy="4098290"/>
          </a:xfrm>
          <a:prstGeom prst="rect">
            <a:avLst/>
          </a:prstGeom>
        </p:spPr>
      </p:pic>
      <p:sp>
        <p:nvSpPr>
          <p:cNvPr id="8" name="Text Box 2"/>
          <p:cNvSpPr txBox="1">
            <a:spLocks noChangeArrowheads="1"/>
          </p:cNvSpPr>
          <p:nvPr/>
        </p:nvSpPr>
        <p:spPr bwMode="auto">
          <a:xfrm>
            <a:off x="7649560" y="2924273"/>
            <a:ext cx="3247038" cy="16004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student has correctly indicated that Michael is incorrect supported by mathematical work/explanation.  In addition, the student has accurately completed all the factors of each number.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Score 3</a:t>
            </a:r>
          </a:p>
        </p:txBody>
      </p:sp>
    </p:spTree>
    <p:extLst>
      <p:ext uri="{BB962C8B-B14F-4D97-AF65-F5344CB8AC3E}">
        <p14:creationId xmlns:p14="http://schemas.microsoft.com/office/powerpoint/2010/main" val="108504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 3</a:t>
            </a:r>
            <a:endParaRPr lang="en-US" dirty="0"/>
          </a:p>
        </p:txBody>
      </p:sp>
      <p:pic>
        <p:nvPicPr>
          <p:cNvPr id="4" name="Picture 3"/>
          <p:cNvPicPr/>
          <p:nvPr/>
        </p:nvPicPr>
        <p:blipFill>
          <a:blip r:embed="rId2"/>
          <a:stretch>
            <a:fillRect/>
          </a:stretch>
        </p:blipFill>
        <p:spPr>
          <a:xfrm>
            <a:off x="1453055" y="2091428"/>
            <a:ext cx="5943600" cy="3726180"/>
          </a:xfrm>
          <a:prstGeom prst="rect">
            <a:avLst/>
          </a:prstGeom>
        </p:spPr>
      </p:pic>
      <p:sp>
        <p:nvSpPr>
          <p:cNvPr id="5" name="Text Box 2"/>
          <p:cNvSpPr txBox="1">
            <a:spLocks noChangeArrowheads="1"/>
          </p:cNvSpPr>
          <p:nvPr/>
        </p:nvSpPr>
        <p:spPr bwMode="auto">
          <a:xfrm>
            <a:off x="7502087" y="3151680"/>
            <a:ext cx="3614900" cy="1815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student has correctly indicated that Michael is incorrect supported by mathematical work/explanation.  While this student has some errors in the chart, they corrected those errors in the explanation, which allows for a recovery.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Score 3 (considered a low 3)</a:t>
            </a:r>
          </a:p>
        </p:txBody>
      </p:sp>
    </p:spTree>
    <p:extLst>
      <p:ext uri="{BB962C8B-B14F-4D97-AF65-F5344CB8AC3E}">
        <p14:creationId xmlns:p14="http://schemas.microsoft.com/office/powerpoint/2010/main" val="415121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 4</a:t>
            </a:r>
            <a:endParaRPr lang="en-US" dirty="0"/>
          </a:p>
        </p:txBody>
      </p:sp>
      <p:pic>
        <p:nvPicPr>
          <p:cNvPr id="5" name="Picture 4"/>
          <p:cNvPicPr/>
          <p:nvPr/>
        </p:nvPicPr>
        <p:blipFill>
          <a:blip r:embed="rId2"/>
          <a:stretch>
            <a:fillRect/>
          </a:stretch>
        </p:blipFill>
        <p:spPr>
          <a:xfrm>
            <a:off x="1295402" y="2058615"/>
            <a:ext cx="5943600" cy="4128135"/>
          </a:xfrm>
          <a:prstGeom prst="rect">
            <a:avLst/>
          </a:prstGeom>
        </p:spPr>
      </p:pic>
      <p:sp>
        <p:nvSpPr>
          <p:cNvPr id="6" name="Text Box 3"/>
          <p:cNvSpPr txBox="1">
            <a:spLocks noChangeArrowheads="1"/>
          </p:cNvSpPr>
          <p:nvPr/>
        </p:nvSpPr>
        <p:spPr bwMode="auto">
          <a:xfrm>
            <a:off x="7334250" y="3160308"/>
            <a:ext cx="3754164" cy="16004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student has correctly indicated that Michael is incorrect supported by mathematical work/explanation.  There are multiple errors (e.g. missing factors) but student has demonstrated partial understanding.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Score 2</a:t>
            </a:r>
          </a:p>
        </p:txBody>
      </p:sp>
    </p:spTree>
    <p:extLst>
      <p:ext uri="{BB962C8B-B14F-4D97-AF65-F5344CB8AC3E}">
        <p14:creationId xmlns:p14="http://schemas.microsoft.com/office/powerpoint/2010/main" val="134384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 5</a:t>
            </a:r>
            <a:endParaRPr lang="en-US" dirty="0"/>
          </a:p>
        </p:txBody>
      </p:sp>
      <p:pic>
        <p:nvPicPr>
          <p:cNvPr id="4" name="Picture 3"/>
          <p:cNvPicPr/>
          <p:nvPr/>
        </p:nvPicPr>
        <p:blipFill>
          <a:blip r:embed="rId2"/>
          <a:stretch>
            <a:fillRect/>
          </a:stretch>
        </p:blipFill>
        <p:spPr>
          <a:xfrm>
            <a:off x="1295402" y="2021468"/>
            <a:ext cx="5943600" cy="4202430"/>
          </a:xfrm>
          <a:prstGeom prst="rect">
            <a:avLst/>
          </a:prstGeom>
        </p:spPr>
      </p:pic>
      <p:sp>
        <p:nvSpPr>
          <p:cNvPr id="6" name="Text Box 4"/>
          <p:cNvSpPr txBox="1">
            <a:spLocks noChangeArrowheads="1"/>
          </p:cNvSpPr>
          <p:nvPr/>
        </p:nvSpPr>
        <p:spPr bwMode="auto">
          <a:xfrm>
            <a:off x="7323738" y="3065715"/>
            <a:ext cx="4153557" cy="13849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student has correctly indicated that Michael is incorrect supported by mathematical work/explanation.  While this student has one error in the chart, it was not detract from the explanation.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Score 3 (considered a low 3)</a:t>
            </a:r>
          </a:p>
        </p:txBody>
      </p:sp>
    </p:spTree>
    <p:extLst>
      <p:ext uri="{BB962C8B-B14F-4D97-AF65-F5344CB8AC3E}">
        <p14:creationId xmlns:p14="http://schemas.microsoft.com/office/powerpoint/2010/main" val="40774038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71</TotalTime>
  <Words>482</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Times New Roman</vt:lpstr>
      <vt:lpstr>Organic</vt:lpstr>
      <vt:lpstr>Scoring Math Performance Event Items</vt:lpstr>
      <vt:lpstr>Background</vt:lpstr>
      <vt:lpstr>Background</vt:lpstr>
      <vt:lpstr>Sample Problem</vt:lpstr>
      <vt:lpstr>Student Sample 1</vt:lpstr>
      <vt:lpstr>Student Sample 2</vt:lpstr>
      <vt:lpstr>Student Sample 3</vt:lpstr>
      <vt:lpstr>Student Sample 4</vt:lpstr>
      <vt:lpstr>Student Sample 5</vt:lpstr>
      <vt:lpstr>Student Sample 6</vt:lpstr>
      <vt:lpstr>Student Sample 8</vt:lpstr>
      <vt:lpstr>Student Sample 9</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Scoring Math Performance Event Items</dc:title>
  <dc:creator>Missouri Department of Elementary and Secondary Education</dc:creator>
  <cp:lastModifiedBy>Coffman, Christopher</cp:lastModifiedBy>
  <cp:revision>4</cp:revision>
  <dcterms:created xsi:type="dcterms:W3CDTF">2019-09-06T18:35:59Z</dcterms:created>
  <dcterms:modified xsi:type="dcterms:W3CDTF">2020-03-13T18:42:56Z</dcterms:modified>
</cp:coreProperties>
</file>