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Released Sample items Grade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Released Performance Event Item with Student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4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9641" y="4776953"/>
            <a:ext cx="3252952" cy="122445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 smtClean="0"/>
              <a:t>Score – 0 Points</a:t>
            </a:r>
          </a:p>
          <a:p>
            <a:pPr marL="0" indent="0">
              <a:buNone/>
            </a:pPr>
            <a:r>
              <a:rPr lang="en-US" sz="1400" dirty="0" smtClean="0"/>
              <a:t>Student incorrectly determines amount of lemonade needed with no supporting work or explanation.  There were additional errors that did not show student’s understanding.</a:t>
            </a:r>
            <a:endParaRPr lang="en-US" sz="14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261242" y="578069"/>
            <a:ext cx="10016358" cy="354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8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2586"/>
          </a:xfrm>
        </p:spPr>
        <p:txBody>
          <a:bodyPr/>
          <a:lstStyle/>
          <a:p>
            <a:r>
              <a:rPr lang="en-US" dirty="0" smtClean="0"/>
              <a:t>Information about this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084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Performance Events in Mathematics will be either 3- or 4-point items.  A student’s score for an item indicates the level of understanding they are demonstrating for the particular question.  Each score point provides a range of possible papers, meaning there will be stronger or weaker papers within each point value.</a:t>
            </a:r>
          </a:p>
        </p:txBody>
      </p:sp>
    </p:spTree>
    <p:extLst>
      <p:ext uri="{BB962C8B-B14F-4D97-AF65-F5344CB8AC3E}">
        <p14:creationId xmlns:p14="http://schemas.microsoft.com/office/powerpoint/2010/main" val="193995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1772"/>
          </a:xfrm>
        </p:spPr>
        <p:txBody>
          <a:bodyPr/>
          <a:lstStyle/>
          <a:p>
            <a:r>
              <a:rPr lang="en-US" dirty="0"/>
              <a:t>Information about this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The sample in this presentation is a </a:t>
            </a:r>
            <a:r>
              <a:rPr lang="en-US" sz="3200" dirty="0" smtClean="0"/>
              <a:t>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Grade </a:t>
            </a:r>
            <a:r>
              <a:rPr lang="en-US" sz="3200" dirty="0"/>
              <a:t>item that is worth 3-points.  Students must </a:t>
            </a:r>
            <a:r>
              <a:rPr lang="en-US" sz="3200" dirty="0" smtClean="0"/>
              <a:t>determined based on the information provided if Keisha has enough lemonade, the amount needed (or too much) and show work or explanation to support their findings.   For </a:t>
            </a:r>
            <a:r>
              <a:rPr lang="en-US" sz="3200" dirty="0"/>
              <a:t>each sample of student work there is an annotation indicating both the score as well as the scoring rationale.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7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3097"/>
          </a:xfrm>
        </p:spPr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Item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545020" y="1576552"/>
            <a:ext cx="9427779" cy="389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7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3607"/>
          </a:xfrm>
        </p:spPr>
        <p:txBody>
          <a:bodyPr/>
          <a:lstStyle/>
          <a:p>
            <a:r>
              <a:rPr lang="en-US" dirty="0" smtClean="0"/>
              <a:t>Scoring Guide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9628" y="1504358"/>
            <a:ext cx="8050924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Points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student’s response demonstrates 3 out of 3 elements below: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 correctly computes the total amount of lemonade needed to fill all of the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pitchers and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glasses (140 cups or equivalent).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 concludes that Keisha needs to have 1 ¾ gallons, or 28 cups (or equivalent),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lemonade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 shows or explains his/her work.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2 Points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student’s response demonstrates 2 out of 3 elements of the 3‐point response.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Note: An incorrect conversion that is carried through properly may earn partial credit.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1 Point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student’s response demonstrates 1 out of 3 elements of the 3‐point response.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Note: An incorrect conversion that is carried through properly may earn partial credit.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7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841" y="4566745"/>
            <a:ext cx="3252952" cy="122445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b="1" dirty="0" smtClean="0"/>
              <a:t>Score – 3 Points</a:t>
            </a:r>
          </a:p>
          <a:p>
            <a:pPr marL="0" indent="0">
              <a:buNone/>
            </a:pPr>
            <a:r>
              <a:rPr lang="en-US" sz="1400" dirty="0" smtClean="0"/>
              <a:t>Student correctly calculated amount of lemonade Keisha has, the amount needed to fill everything and has provided sufficient work to support answers.  </a:t>
            </a:r>
            <a:endParaRPr lang="en-US" sz="1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608083" y="536029"/>
            <a:ext cx="9101959" cy="332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5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39917" y="588579"/>
            <a:ext cx="9659007" cy="33528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446579" y="4640317"/>
            <a:ext cx="3252952" cy="122445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sz="1400" b="1" dirty="0" smtClean="0"/>
              <a:t>Score – 3 Points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1400" dirty="0" smtClean="0"/>
              <a:t>Student correctly calculated that Keisha needs more lemonade Keisha, shows the amount needed to fill everything and has provided sufficient work/explanation to support answers.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223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786" y="4671849"/>
            <a:ext cx="3252952" cy="122445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 smtClean="0"/>
              <a:t>Score – 2 Points</a:t>
            </a:r>
          </a:p>
          <a:p>
            <a:pPr marL="0" indent="0">
              <a:buNone/>
            </a:pPr>
            <a:r>
              <a:rPr lang="en-US" sz="1400" dirty="0" smtClean="0"/>
              <a:t>Student correctly determines that Keisha will need more lemonade there is sufficient work/explanation for this component, but student did not determine the additional amount of lemonade needed.  </a:t>
            </a:r>
            <a:endParaRPr lang="en-US" sz="14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208690" y="420414"/>
            <a:ext cx="10237075" cy="366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8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531" y="5018691"/>
            <a:ext cx="3252952" cy="122445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 dirty="0" smtClean="0"/>
              <a:t>Score – 1 Point</a:t>
            </a:r>
          </a:p>
          <a:p>
            <a:pPr marL="0" indent="0">
              <a:buNone/>
            </a:pPr>
            <a:r>
              <a:rPr lang="en-US" sz="1400" dirty="0" smtClean="0"/>
              <a:t>Student correctly determines that more lemonade is needed, but errors and missing information do not support work/explanation or addition lemonade needed.</a:t>
            </a:r>
            <a:endParaRPr lang="en-US" sz="14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597572" y="662153"/>
            <a:ext cx="9869214" cy="357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353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58</TotalTime>
  <Words>423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Book</vt:lpstr>
      <vt:lpstr>Crop</vt:lpstr>
      <vt:lpstr>Released Sample items Grade 5</vt:lpstr>
      <vt:lpstr>Information about this PowerPoint</vt:lpstr>
      <vt:lpstr>Information about this PowerPoint</vt:lpstr>
      <vt:lpstr>5th Grade Item</vt:lpstr>
      <vt:lpstr>Scoring Guide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Released Sample items Grade 3</dc:title>
  <dc:creator>Missouri Department of Elementary and Secondary Education</dc:creator>
  <cp:lastModifiedBy>Coffman, Christopher</cp:lastModifiedBy>
  <cp:revision>7</cp:revision>
  <dcterms:created xsi:type="dcterms:W3CDTF">2020-01-02T18:25:40Z</dcterms:created>
  <dcterms:modified xsi:type="dcterms:W3CDTF">2020-03-13T18:45:06Z</dcterms:modified>
</cp:coreProperties>
</file>