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57" r:id="rId5"/>
    <p:sldId id="258" r:id="rId6"/>
    <p:sldId id="266" r:id="rId7"/>
    <p:sldId id="267" r:id="rId8"/>
    <p:sldId id="272" r:id="rId9"/>
    <p:sldId id="269"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Released Sample items Grade 7</a:t>
            </a:r>
            <a:endParaRPr lang="en-US" dirty="0"/>
          </a:p>
        </p:txBody>
      </p:sp>
      <p:sp>
        <p:nvSpPr>
          <p:cNvPr id="3" name="Subtitle 2"/>
          <p:cNvSpPr>
            <a:spLocks noGrp="1"/>
          </p:cNvSpPr>
          <p:nvPr>
            <p:ph type="subTitle" idx="1"/>
          </p:nvPr>
        </p:nvSpPr>
        <p:spPr/>
        <p:txBody>
          <a:bodyPr/>
          <a:lstStyle/>
          <a:p>
            <a:r>
              <a:rPr lang="en-US" dirty="0" smtClean="0"/>
              <a:t>Released Performance Event Item with Student work</a:t>
            </a:r>
            <a:endParaRPr lang="en-US" dirty="0"/>
          </a:p>
        </p:txBody>
      </p:sp>
    </p:spTree>
    <p:extLst>
      <p:ext uri="{BB962C8B-B14F-4D97-AF65-F5344CB8AC3E}">
        <p14:creationId xmlns:p14="http://schemas.microsoft.com/office/powerpoint/2010/main" val="1523142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047185" y="5023946"/>
            <a:ext cx="3578773" cy="1587061"/>
          </a:xfrm>
          <a:solidFill>
            <a:schemeClr val="bg1"/>
          </a:solidFill>
        </p:spPr>
        <p:txBody>
          <a:bodyPr>
            <a:normAutofit/>
          </a:bodyPr>
          <a:lstStyle/>
          <a:p>
            <a:pPr marL="0" indent="0">
              <a:buNone/>
            </a:pPr>
            <a:r>
              <a:rPr lang="en-US" sz="1400" b="1" dirty="0" smtClean="0"/>
              <a:t>Score – 1 Point</a:t>
            </a:r>
          </a:p>
          <a:p>
            <a:pPr marL="0" indent="0">
              <a:buNone/>
            </a:pPr>
            <a:r>
              <a:rPr lang="en-US" sz="1400" dirty="0" smtClean="0"/>
              <a:t>Student did not indicate any of the coefficient values, but does indicate a strategy that could lead to correct solutions.  One point was awarded for partial strategy.  </a:t>
            </a:r>
            <a:endParaRPr lang="en-US" sz="1400" dirty="0"/>
          </a:p>
        </p:txBody>
      </p:sp>
      <p:pic>
        <p:nvPicPr>
          <p:cNvPr id="5" name="Picture 4"/>
          <p:cNvPicPr/>
          <p:nvPr/>
        </p:nvPicPr>
        <p:blipFill>
          <a:blip r:embed="rId2"/>
          <a:stretch>
            <a:fillRect/>
          </a:stretch>
        </p:blipFill>
        <p:spPr>
          <a:xfrm>
            <a:off x="2088930" y="210208"/>
            <a:ext cx="8061435" cy="2469930"/>
          </a:xfrm>
          <a:prstGeom prst="rect">
            <a:avLst/>
          </a:prstGeom>
        </p:spPr>
      </p:pic>
      <p:pic>
        <p:nvPicPr>
          <p:cNvPr id="7" name="Picture 6"/>
          <p:cNvPicPr/>
          <p:nvPr/>
        </p:nvPicPr>
        <p:blipFill>
          <a:blip r:embed="rId3"/>
          <a:stretch>
            <a:fillRect/>
          </a:stretch>
        </p:blipFill>
        <p:spPr>
          <a:xfrm>
            <a:off x="2333297" y="3037490"/>
            <a:ext cx="7672551" cy="1267974"/>
          </a:xfrm>
          <a:prstGeom prst="rect">
            <a:avLst/>
          </a:prstGeom>
        </p:spPr>
      </p:pic>
    </p:spTree>
    <p:extLst>
      <p:ext uri="{BB962C8B-B14F-4D97-AF65-F5344CB8AC3E}">
        <p14:creationId xmlns:p14="http://schemas.microsoft.com/office/powerpoint/2010/main" val="1625425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047185" y="5023946"/>
            <a:ext cx="3578773" cy="1587061"/>
          </a:xfrm>
          <a:solidFill>
            <a:schemeClr val="bg1"/>
          </a:solidFill>
        </p:spPr>
        <p:txBody>
          <a:bodyPr>
            <a:normAutofit lnSpcReduction="10000"/>
          </a:bodyPr>
          <a:lstStyle/>
          <a:p>
            <a:pPr marL="0" indent="0">
              <a:buNone/>
            </a:pPr>
            <a:r>
              <a:rPr lang="en-US" sz="1400" b="1" dirty="0" smtClean="0"/>
              <a:t>Score – 0 Points</a:t>
            </a:r>
          </a:p>
          <a:p>
            <a:pPr marL="0" indent="0">
              <a:buNone/>
            </a:pPr>
            <a:r>
              <a:rPr lang="en-US" sz="1400" dirty="0" smtClean="0"/>
              <a:t>Student incorrectly determined the coefficients for all values so no points were awarded for this section. Student did not showed work or explanation that could lead to correct solutions, so no points were awarded.</a:t>
            </a:r>
            <a:endParaRPr lang="en-US" sz="1400" dirty="0"/>
          </a:p>
        </p:txBody>
      </p:sp>
      <p:pic>
        <p:nvPicPr>
          <p:cNvPr id="5" name="Picture 4"/>
          <p:cNvPicPr/>
          <p:nvPr/>
        </p:nvPicPr>
        <p:blipFill>
          <a:blip r:embed="rId2"/>
          <a:stretch>
            <a:fillRect/>
          </a:stretch>
        </p:blipFill>
        <p:spPr>
          <a:xfrm>
            <a:off x="2088930" y="220718"/>
            <a:ext cx="8061435" cy="2469930"/>
          </a:xfrm>
          <a:prstGeom prst="rect">
            <a:avLst/>
          </a:prstGeom>
        </p:spPr>
      </p:pic>
      <p:pic>
        <p:nvPicPr>
          <p:cNvPr id="7" name="Picture 6"/>
          <p:cNvPicPr/>
          <p:nvPr/>
        </p:nvPicPr>
        <p:blipFill>
          <a:blip r:embed="rId3"/>
          <a:stretch>
            <a:fillRect/>
          </a:stretch>
        </p:blipFill>
        <p:spPr>
          <a:xfrm>
            <a:off x="5244661" y="2858814"/>
            <a:ext cx="1250731" cy="1828799"/>
          </a:xfrm>
          <a:prstGeom prst="rect">
            <a:avLst/>
          </a:prstGeom>
        </p:spPr>
      </p:pic>
    </p:spTree>
    <p:extLst>
      <p:ext uri="{BB962C8B-B14F-4D97-AF65-F5344CB8AC3E}">
        <p14:creationId xmlns:p14="http://schemas.microsoft.com/office/powerpoint/2010/main" val="427153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22586"/>
          </a:xfrm>
        </p:spPr>
        <p:txBody>
          <a:bodyPr/>
          <a:lstStyle/>
          <a:p>
            <a:r>
              <a:rPr lang="en-US" dirty="0" smtClean="0"/>
              <a:t>Information about this PowerPoint</a:t>
            </a:r>
            <a:endParaRPr lang="en-US" dirty="0"/>
          </a:p>
        </p:txBody>
      </p:sp>
      <p:sp>
        <p:nvSpPr>
          <p:cNvPr id="3" name="Content Placeholder 2"/>
          <p:cNvSpPr>
            <a:spLocks noGrp="1"/>
          </p:cNvSpPr>
          <p:nvPr>
            <p:ph idx="1"/>
          </p:nvPr>
        </p:nvSpPr>
        <p:spPr>
          <a:xfrm>
            <a:off x="1371600" y="2286000"/>
            <a:ext cx="9601200" cy="3084786"/>
          </a:xfrm>
        </p:spPr>
        <p:txBody>
          <a:bodyPr>
            <a:noAutofit/>
          </a:bodyPr>
          <a:lstStyle/>
          <a:p>
            <a:pPr marL="0" indent="0">
              <a:buNone/>
            </a:pPr>
            <a:r>
              <a:rPr lang="en-US" sz="3200" dirty="0"/>
              <a:t>Performance Events in Mathematics will be either 3- or 4-point items.  A student’s score for an item indicates the level of understanding they are demonstrating for the particular question.  Each score point provides a range of possible papers, meaning there will be stronger or weaker papers within each point value.</a:t>
            </a:r>
          </a:p>
        </p:txBody>
      </p:sp>
    </p:spTree>
    <p:extLst>
      <p:ext uri="{BB962C8B-B14F-4D97-AF65-F5344CB8AC3E}">
        <p14:creationId xmlns:p14="http://schemas.microsoft.com/office/powerpoint/2010/main" val="193995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11772"/>
          </a:xfrm>
        </p:spPr>
        <p:txBody>
          <a:bodyPr/>
          <a:lstStyle/>
          <a:p>
            <a:r>
              <a:rPr lang="en-US" dirty="0"/>
              <a:t>Information about this PowerPoint</a:t>
            </a:r>
          </a:p>
        </p:txBody>
      </p:sp>
      <p:sp>
        <p:nvSpPr>
          <p:cNvPr id="3" name="Content Placeholder 2"/>
          <p:cNvSpPr>
            <a:spLocks noGrp="1"/>
          </p:cNvSpPr>
          <p:nvPr>
            <p:ph idx="1"/>
          </p:nvPr>
        </p:nvSpPr>
        <p:spPr/>
        <p:txBody>
          <a:bodyPr>
            <a:normAutofit/>
          </a:bodyPr>
          <a:lstStyle/>
          <a:p>
            <a:pPr marL="0" indent="0">
              <a:buNone/>
            </a:pPr>
            <a:r>
              <a:rPr lang="en-US" sz="3200" dirty="0"/>
              <a:t>The sample in this presentation is a </a:t>
            </a:r>
            <a:r>
              <a:rPr lang="en-US" sz="3200" dirty="0" smtClean="0"/>
              <a:t>7</a:t>
            </a:r>
            <a:r>
              <a:rPr lang="en-US" sz="3200" baseline="30000" dirty="0" smtClean="0"/>
              <a:t>th</a:t>
            </a:r>
            <a:r>
              <a:rPr lang="en-US" sz="3200" dirty="0" smtClean="0"/>
              <a:t> Grade </a:t>
            </a:r>
            <a:r>
              <a:rPr lang="en-US" sz="3200" dirty="0"/>
              <a:t>item that is worth </a:t>
            </a:r>
            <a:r>
              <a:rPr lang="en-US" sz="3200" dirty="0" smtClean="0"/>
              <a:t>4-points</a:t>
            </a:r>
            <a:r>
              <a:rPr lang="en-US" sz="3200" dirty="0"/>
              <a:t>.  Students must </a:t>
            </a:r>
            <a:r>
              <a:rPr lang="en-US" sz="3200" dirty="0" smtClean="0"/>
              <a:t>determine the values of 4 coefficients shown in an equation and support their findings with work or explanation. For </a:t>
            </a:r>
            <a:r>
              <a:rPr lang="en-US" sz="3200" dirty="0"/>
              <a:t>each sample of student work there is an annotation indicating both the score as well as the scoring rationale.</a:t>
            </a:r>
          </a:p>
          <a:p>
            <a:pPr marL="0" indent="0">
              <a:buNone/>
            </a:pPr>
            <a:endParaRPr lang="en-US" dirty="0"/>
          </a:p>
        </p:txBody>
      </p:sp>
    </p:spTree>
    <p:extLst>
      <p:ext uri="{BB962C8B-B14F-4D97-AF65-F5344CB8AC3E}">
        <p14:creationId xmlns:p14="http://schemas.microsoft.com/office/powerpoint/2010/main" val="373467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3097"/>
          </a:xfrm>
        </p:spPr>
        <p:txBody>
          <a:bodyPr/>
          <a:lstStyle/>
          <a:p>
            <a:r>
              <a:rPr lang="en-US" smtClean="0"/>
              <a:t>7</a:t>
            </a:r>
            <a:r>
              <a:rPr lang="en-US" baseline="30000" smtClean="0"/>
              <a:t>th</a:t>
            </a:r>
            <a:r>
              <a:rPr lang="en-US" smtClean="0"/>
              <a:t> </a:t>
            </a:r>
            <a:r>
              <a:rPr lang="en-US" dirty="0" smtClean="0"/>
              <a:t>Grade Item</a:t>
            </a:r>
            <a:endParaRPr lang="en-US" dirty="0"/>
          </a:p>
        </p:txBody>
      </p:sp>
      <p:pic>
        <p:nvPicPr>
          <p:cNvPr id="7" name="Picture 6"/>
          <p:cNvPicPr/>
          <p:nvPr/>
        </p:nvPicPr>
        <p:blipFill>
          <a:blip r:embed="rId2"/>
          <a:stretch>
            <a:fillRect/>
          </a:stretch>
        </p:blipFill>
        <p:spPr>
          <a:xfrm>
            <a:off x="2141482" y="1776249"/>
            <a:ext cx="8061435" cy="2469930"/>
          </a:xfrm>
          <a:prstGeom prst="rect">
            <a:avLst/>
          </a:prstGeom>
        </p:spPr>
      </p:pic>
    </p:spTree>
    <p:extLst>
      <p:ext uri="{BB962C8B-B14F-4D97-AF65-F5344CB8AC3E}">
        <p14:creationId xmlns:p14="http://schemas.microsoft.com/office/powerpoint/2010/main" val="175027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43607"/>
          </a:xfrm>
        </p:spPr>
        <p:txBody>
          <a:bodyPr/>
          <a:lstStyle/>
          <a:p>
            <a:r>
              <a:rPr lang="en-US" dirty="0" smtClean="0"/>
              <a:t>Scoring Guide</a:t>
            </a:r>
            <a:endParaRPr lang="en-US" dirty="0"/>
          </a:p>
        </p:txBody>
      </p:sp>
      <p:sp>
        <p:nvSpPr>
          <p:cNvPr id="4" name="Rectangle 3"/>
          <p:cNvSpPr/>
          <p:nvPr/>
        </p:nvSpPr>
        <p:spPr>
          <a:xfrm>
            <a:off x="2228193" y="1504358"/>
            <a:ext cx="8744607" cy="3970318"/>
          </a:xfrm>
          <a:prstGeom prst="rect">
            <a:avLst/>
          </a:prstGeom>
          <a:solidFill>
            <a:schemeClr val="bg1"/>
          </a:solidFill>
        </p:spPr>
        <p:txBody>
          <a:bodyPr wrap="square">
            <a:spAutoFit/>
          </a:bodyPr>
          <a:lstStyle/>
          <a:p>
            <a:r>
              <a:rPr lang="en-US" sz="2800" dirty="0"/>
              <a:t>2 points: </a:t>
            </a:r>
            <a:endParaRPr lang="en-US" sz="2800" dirty="0" smtClean="0"/>
          </a:p>
          <a:p>
            <a:r>
              <a:rPr lang="en-US" sz="2800" dirty="0" smtClean="0"/>
              <a:t>The </a:t>
            </a:r>
            <a:r>
              <a:rPr lang="en-US" sz="2800" dirty="0"/>
              <a:t>student determines all 4 of the coefficients: A (‐12), B (3), C (‐2.5), and D (3). The </a:t>
            </a:r>
            <a:r>
              <a:rPr lang="en-US" sz="2800" dirty="0" smtClean="0"/>
              <a:t>student earns </a:t>
            </a:r>
            <a:r>
              <a:rPr lang="en-US" sz="2800" dirty="0"/>
              <a:t>1 of these 2 points if only 2 or 3 coefficients are correct</a:t>
            </a:r>
            <a:r>
              <a:rPr lang="en-US" sz="2800" dirty="0" smtClean="0"/>
              <a:t>.</a:t>
            </a:r>
          </a:p>
          <a:p>
            <a:endParaRPr lang="en-US" sz="2800" dirty="0"/>
          </a:p>
          <a:p>
            <a:r>
              <a:rPr lang="en-US" sz="2800" dirty="0"/>
              <a:t>2 points: </a:t>
            </a:r>
            <a:endParaRPr lang="en-US" sz="2800" dirty="0" smtClean="0"/>
          </a:p>
          <a:p>
            <a:r>
              <a:rPr lang="en-US" sz="2800" dirty="0" smtClean="0"/>
              <a:t>The </a:t>
            </a:r>
            <a:r>
              <a:rPr lang="en-US" sz="2800" dirty="0"/>
              <a:t>student describes valid reasoning used to determine the coefficients</a:t>
            </a:r>
            <a:r>
              <a:rPr lang="en-US" sz="2800" dirty="0" smtClean="0"/>
              <a:t>. </a:t>
            </a:r>
            <a:r>
              <a:rPr lang="en-US" sz="2800" dirty="0"/>
              <a:t>The student earns 1 of these 2 points if only 2 or 3 </a:t>
            </a:r>
            <a:r>
              <a:rPr lang="en-US" sz="2800" dirty="0" smtClean="0"/>
              <a:t>reasoning is complete.</a:t>
            </a:r>
            <a:endParaRPr lang="en-US" sz="2800" dirty="0"/>
          </a:p>
        </p:txBody>
      </p:sp>
    </p:spTree>
    <p:extLst>
      <p:ext uri="{BB962C8B-B14F-4D97-AF65-F5344CB8AC3E}">
        <p14:creationId xmlns:p14="http://schemas.microsoft.com/office/powerpoint/2010/main" val="291917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7047186" y="5023947"/>
            <a:ext cx="3252952" cy="1224456"/>
          </a:xfrm>
          <a:solidFill>
            <a:schemeClr val="bg1"/>
          </a:solidFill>
        </p:spPr>
        <p:txBody>
          <a:bodyPr>
            <a:normAutofit lnSpcReduction="10000"/>
          </a:bodyPr>
          <a:lstStyle/>
          <a:p>
            <a:pPr marL="0" indent="0">
              <a:buNone/>
            </a:pPr>
            <a:r>
              <a:rPr lang="en-US" sz="1400" b="1" dirty="0" smtClean="0"/>
              <a:t>Score – 4 Points</a:t>
            </a:r>
          </a:p>
          <a:p>
            <a:pPr marL="0" indent="0">
              <a:buNone/>
            </a:pPr>
            <a:r>
              <a:rPr lang="en-US" sz="1400" dirty="0" smtClean="0"/>
              <a:t>Student correctly determines each coefficient and presents sufficient reasoning for each of the values.  Typos and grammar errors are not considered.</a:t>
            </a:r>
            <a:endParaRPr lang="en-US" sz="1400" dirty="0"/>
          </a:p>
        </p:txBody>
      </p:sp>
      <p:pic>
        <p:nvPicPr>
          <p:cNvPr id="8" name="Picture 7"/>
          <p:cNvPicPr/>
          <p:nvPr/>
        </p:nvPicPr>
        <p:blipFill>
          <a:blip r:embed="rId2"/>
          <a:stretch>
            <a:fillRect/>
          </a:stretch>
        </p:blipFill>
        <p:spPr>
          <a:xfrm>
            <a:off x="2238703" y="189187"/>
            <a:ext cx="8061435" cy="2469930"/>
          </a:xfrm>
          <a:prstGeom prst="rect">
            <a:avLst/>
          </a:prstGeom>
        </p:spPr>
      </p:pic>
      <p:pic>
        <p:nvPicPr>
          <p:cNvPr id="9" name="Picture 8"/>
          <p:cNvPicPr/>
          <p:nvPr/>
        </p:nvPicPr>
        <p:blipFill>
          <a:blip r:embed="rId3"/>
          <a:stretch>
            <a:fillRect/>
          </a:stretch>
        </p:blipFill>
        <p:spPr>
          <a:xfrm>
            <a:off x="4388068" y="2963918"/>
            <a:ext cx="3762703" cy="1755228"/>
          </a:xfrm>
          <a:prstGeom prst="rect">
            <a:avLst/>
          </a:prstGeom>
        </p:spPr>
      </p:pic>
    </p:spTree>
    <p:extLst>
      <p:ext uri="{BB962C8B-B14F-4D97-AF65-F5344CB8AC3E}">
        <p14:creationId xmlns:p14="http://schemas.microsoft.com/office/powerpoint/2010/main" val="2557489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047186" y="5023947"/>
            <a:ext cx="3252952" cy="1224456"/>
          </a:xfrm>
          <a:solidFill>
            <a:schemeClr val="bg1"/>
          </a:solidFill>
        </p:spPr>
        <p:txBody>
          <a:bodyPr>
            <a:normAutofit/>
          </a:bodyPr>
          <a:lstStyle/>
          <a:p>
            <a:pPr marL="0" indent="0">
              <a:buNone/>
            </a:pPr>
            <a:r>
              <a:rPr lang="en-US" sz="1400" b="1" dirty="0" smtClean="0"/>
              <a:t>Score – 4 Points</a:t>
            </a:r>
          </a:p>
          <a:p>
            <a:pPr marL="0" indent="0">
              <a:buNone/>
            </a:pPr>
            <a:r>
              <a:rPr lang="en-US" sz="1400" dirty="0"/>
              <a:t>Student correctly determines each coefficient and presents sufficient reasoning for </a:t>
            </a:r>
            <a:r>
              <a:rPr lang="en-US" sz="1400" dirty="0" smtClean="0"/>
              <a:t>each of the </a:t>
            </a:r>
            <a:r>
              <a:rPr lang="en-US" sz="1400" dirty="0"/>
              <a:t>values.  </a:t>
            </a:r>
          </a:p>
        </p:txBody>
      </p:sp>
      <p:pic>
        <p:nvPicPr>
          <p:cNvPr id="5" name="Picture 4"/>
          <p:cNvPicPr/>
          <p:nvPr/>
        </p:nvPicPr>
        <p:blipFill>
          <a:blip r:embed="rId2"/>
          <a:stretch>
            <a:fillRect/>
          </a:stretch>
        </p:blipFill>
        <p:spPr>
          <a:xfrm>
            <a:off x="2130972" y="304801"/>
            <a:ext cx="8061435" cy="2469930"/>
          </a:xfrm>
          <a:prstGeom prst="rect">
            <a:avLst/>
          </a:prstGeom>
        </p:spPr>
      </p:pic>
      <p:pic>
        <p:nvPicPr>
          <p:cNvPr id="7" name="Picture 6"/>
          <p:cNvPicPr/>
          <p:nvPr/>
        </p:nvPicPr>
        <p:blipFill>
          <a:blip r:embed="rId3"/>
          <a:stretch>
            <a:fillRect/>
          </a:stretch>
        </p:blipFill>
        <p:spPr>
          <a:xfrm>
            <a:off x="3165912" y="2935589"/>
            <a:ext cx="6766363" cy="1927499"/>
          </a:xfrm>
          <a:prstGeom prst="rect">
            <a:avLst/>
          </a:prstGeom>
        </p:spPr>
      </p:pic>
    </p:spTree>
    <p:extLst>
      <p:ext uri="{BB962C8B-B14F-4D97-AF65-F5344CB8AC3E}">
        <p14:creationId xmlns:p14="http://schemas.microsoft.com/office/powerpoint/2010/main" val="1816853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110248" y="5213133"/>
            <a:ext cx="3252952" cy="1224456"/>
          </a:xfrm>
          <a:solidFill>
            <a:schemeClr val="bg1"/>
          </a:solidFill>
        </p:spPr>
        <p:txBody>
          <a:bodyPr>
            <a:normAutofit fontScale="92500" lnSpcReduction="20000"/>
          </a:bodyPr>
          <a:lstStyle/>
          <a:p>
            <a:pPr marL="0" indent="0">
              <a:buNone/>
            </a:pPr>
            <a:r>
              <a:rPr lang="en-US" sz="1400" b="1" dirty="0" smtClean="0"/>
              <a:t>Score – 3 Points</a:t>
            </a:r>
          </a:p>
          <a:p>
            <a:pPr marL="0" indent="0">
              <a:buNone/>
            </a:pPr>
            <a:r>
              <a:rPr lang="en-US" sz="1400" dirty="0" smtClean="0"/>
              <a:t>Student correctly determined 3 of the 4 coefficients.  Regardless of strategy, deducting a point for both the coefficient and the work is not what the scoring guide suggests.  </a:t>
            </a:r>
            <a:endParaRPr lang="en-US" sz="1400" dirty="0"/>
          </a:p>
        </p:txBody>
      </p:sp>
      <p:pic>
        <p:nvPicPr>
          <p:cNvPr id="5" name="Picture 4"/>
          <p:cNvPicPr/>
          <p:nvPr/>
        </p:nvPicPr>
        <p:blipFill>
          <a:blip r:embed="rId2"/>
          <a:stretch>
            <a:fillRect/>
          </a:stretch>
        </p:blipFill>
        <p:spPr>
          <a:xfrm>
            <a:off x="1983827" y="287557"/>
            <a:ext cx="8061435" cy="2469930"/>
          </a:xfrm>
          <a:prstGeom prst="rect">
            <a:avLst/>
          </a:prstGeom>
        </p:spPr>
      </p:pic>
      <p:pic>
        <p:nvPicPr>
          <p:cNvPr id="7" name="Picture 6"/>
          <p:cNvPicPr/>
          <p:nvPr/>
        </p:nvPicPr>
        <p:blipFill>
          <a:blip r:embed="rId3"/>
          <a:stretch>
            <a:fillRect/>
          </a:stretch>
        </p:blipFill>
        <p:spPr>
          <a:xfrm>
            <a:off x="2412944" y="2999225"/>
            <a:ext cx="7372187" cy="2098295"/>
          </a:xfrm>
          <a:prstGeom prst="rect">
            <a:avLst/>
          </a:prstGeom>
        </p:spPr>
      </p:pic>
    </p:spTree>
    <p:extLst>
      <p:ext uri="{BB962C8B-B14F-4D97-AF65-F5344CB8AC3E}">
        <p14:creationId xmlns:p14="http://schemas.microsoft.com/office/powerpoint/2010/main" val="159792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047185" y="5023946"/>
            <a:ext cx="3578773" cy="1587061"/>
          </a:xfrm>
          <a:solidFill>
            <a:schemeClr val="bg1"/>
          </a:solidFill>
        </p:spPr>
        <p:txBody>
          <a:bodyPr>
            <a:normAutofit/>
          </a:bodyPr>
          <a:lstStyle/>
          <a:p>
            <a:pPr marL="0" indent="0">
              <a:buNone/>
            </a:pPr>
            <a:r>
              <a:rPr lang="en-US" sz="1400" b="1" dirty="0" smtClean="0"/>
              <a:t>Score – 2 Points</a:t>
            </a:r>
          </a:p>
          <a:p>
            <a:pPr marL="0" indent="0">
              <a:buNone/>
            </a:pPr>
            <a:r>
              <a:rPr lang="en-US" sz="1400" dirty="0" smtClean="0"/>
              <a:t>Student correctly determined two of the coefficients, so only earned 1 of 2 points for values.  Multiple errors in work/explanation result in only earning 1 point for that section.</a:t>
            </a:r>
            <a:endParaRPr lang="en-US" sz="1400" dirty="0"/>
          </a:p>
        </p:txBody>
      </p:sp>
      <p:pic>
        <p:nvPicPr>
          <p:cNvPr id="5" name="Picture 4"/>
          <p:cNvPicPr/>
          <p:nvPr/>
        </p:nvPicPr>
        <p:blipFill>
          <a:blip r:embed="rId2"/>
          <a:stretch>
            <a:fillRect/>
          </a:stretch>
        </p:blipFill>
        <p:spPr>
          <a:xfrm>
            <a:off x="1994337" y="388884"/>
            <a:ext cx="8061435" cy="2469930"/>
          </a:xfrm>
          <a:prstGeom prst="rect">
            <a:avLst/>
          </a:prstGeom>
        </p:spPr>
      </p:pic>
      <p:pic>
        <p:nvPicPr>
          <p:cNvPr id="7" name="Picture 6"/>
          <p:cNvPicPr/>
          <p:nvPr/>
        </p:nvPicPr>
        <p:blipFill>
          <a:blip r:embed="rId3"/>
          <a:stretch>
            <a:fillRect/>
          </a:stretch>
        </p:blipFill>
        <p:spPr>
          <a:xfrm>
            <a:off x="2864724" y="3031414"/>
            <a:ext cx="6773262" cy="1792835"/>
          </a:xfrm>
          <a:prstGeom prst="rect">
            <a:avLst/>
          </a:prstGeom>
        </p:spPr>
      </p:pic>
    </p:spTree>
    <p:extLst>
      <p:ext uri="{BB962C8B-B14F-4D97-AF65-F5344CB8AC3E}">
        <p14:creationId xmlns:p14="http://schemas.microsoft.com/office/powerpoint/2010/main" val="282423076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163</TotalTime>
  <Words>405</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Franklin Gothic Book</vt:lpstr>
      <vt:lpstr>Crop</vt:lpstr>
      <vt:lpstr>Released Sample items Grade 7</vt:lpstr>
      <vt:lpstr>Information about this PowerPoint</vt:lpstr>
      <vt:lpstr>Information about this PowerPoint</vt:lpstr>
      <vt:lpstr>7th Grade Item</vt:lpstr>
      <vt:lpstr>Scoring Guide</vt:lpstr>
      <vt:lpstr>PowerPoint Presentation</vt:lpstr>
      <vt:lpstr>PowerPoint Presentation</vt:lpstr>
      <vt:lpstr>PowerPoint Presentation</vt:lpstr>
      <vt:lpstr>PowerPoint Presentation</vt:lpstr>
      <vt:lpstr>PowerPoint Presentation</vt:lpstr>
      <vt:lpstr>PowerPoint Presentation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Released Sample items Grade 3</dc:title>
  <dc:creator>Missouri Department of Elementary and Secondary Education</dc:creator>
  <cp:lastModifiedBy>Coffman, Christopher</cp:lastModifiedBy>
  <cp:revision>14</cp:revision>
  <dcterms:created xsi:type="dcterms:W3CDTF">2020-01-02T18:25:40Z</dcterms:created>
  <dcterms:modified xsi:type="dcterms:W3CDTF">2020-03-13T18:46:01Z</dcterms:modified>
</cp:coreProperties>
</file>