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1.xml" ContentType="application/vnd.openxmlformats-officedocument.presentationml.comments+xml"/>
  <Override PartName="/ppt/notesSlides/notesSlide62.xml" ContentType="application/vnd.openxmlformats-officedocument.presentationml.notesSlide+xml"/>
  <Override PartName="/ppt/comments/comment2.xml" ContentType="application/vnd.openxmlformats-officedocument.presentationml.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373" r:id="rId2"/>
    <p:sldId id="259" r:id="rId3"/>
    <p:sldId id="260" r:id="rId4"/>
    <p:sldId id="374" r:id="rId5"/>
    <p:sldId id="384" r:id="rId6"/>
    <p:sldId id="376" r:id="rId7"/>
    <p:sldId id="264" r:id="rId8"/>
    <p:sldId id="377" r:id="rId9"/>
    <p:sldId id="378" r:id="rId10"/>
    <p:sldId id="379" r:id="rId11"/>
    <p:sldId id="267" r:id="rId12"/>
    <p:sldId id="387" r:id="rId13"/>
    <p:sldId id="388" r:id="rId14"/>
    <p:sldId id="389" r:id="rId15"/>
    <p:sldId id="390" r:id="rId16"/>
    <p:sldId id="272" r:id="rId17"/>
    <p:sldId id="380" r:id="rId18"/>
    <p:sldId id="381" r:id="rId19"/>
    <p:sldId id="275" r:id="rId20"/>
    <p:sldId id="391" r:id="rId21"/>
    <p:sldId id="382" r:id="rId22"/>
    <p:sldId id="392" r:id="rId23"/>
    <p:sldId id="279"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93" r:id="rId44"/>
    <p:sldId id="394" r:id="rId45"/>
    <p:sldId id="303" r:id="rId46"/>
    <p:sldId id="304" r:id="rId47"/>
    <p:sldId id="396" r:id="rId48"/>
    <p:sldId id="306" r:id="rId49"/>
    <p:sldId id="307" r:id="rId50"/>
    <p:sldId id="308" r:id="rId51"/>
    <p:sldId id="309" r:id="rId52"/>
    <p:sldId id="398"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86" r:id="rId68"/>
    <p:sldId id="327" r:id="rId69"/>
    <p:sldId id="328" r:id="rId70"/>
    <p:sldId id="329" r:id="rId71"/>
    <p:sldId id="330" r:id="rId72"/>
    <p:sldId id="331" r:id="rId73"/>
    <p:sldId id="332" r:id="rId74"/>
    <p:sldId id="399" r:id="rId75"/>
    <p:sldId id="334" r:id="rId76"/>
    <p:sldId id="335" r:id="rId77"/>
    <p:sldId id="336" r:id="rId78"/>
    <p:sldId id="337" r:id="rId79"/>
    <p:sldId id="338" r:id="rId80"/>
    <p:sldId id="339" r:id="rId81"/>
    <p:sldId id="340" r:id="rId82"/>
    <p:sldId id="341" r:id="rId83"/>
    <p:sldId id="342" r:id="rId84"/>
    <p:sldId id="343" r:id="rId85"/>
    <p:sldId id="400" r:id="rId86"/>
    <p:sldId id="345" r:id="rId87"/>
    <p:sldId id="347" r:id="rId88"/>
    <p:sldId id="348" r:id="rId89"/>
    <p:sldId id="349" r:id="rId90"/>
    <p:sldId id="350" r:id="rId91"/>
    <p:sldId id="401" r:id="rId92"/>
    <p:sldId id="402" r:id="rId93"/>
    <p:sldId id="403" r:id="rId94"/>
    <p:sldId id="404" r:id="rId95"/>
    <p:sldId id="355" r:id="rId96"/>
    <p:sldId id="356" r:id="rId97"/>
    <p:sldId id="357" r:id="rId98"/>
    <p:sldId id="405" r:id="rId99"/>
    <p:sldId id="406" r:id="rId100"/>
    <p:sldId id="360" r:id="rId101"/>
    <p:sldId id="361" r:id="rId102"/>
    <p:sldId id="362" r:id="rId103"/>
    <p:sldId id="363" r:id="rId104"/>
    <p:sldId id="364" r:id="rId105"/>
    <p:sldId id="365" r:id="rId106"/>
    <p:sldId id="366" r:id="rId107"/>
    <p:sldId id="367" r:id="rId108"/>
    <p:sldId id="368" r:id="rId109"/>
    <p:sldId id="369" r:id="rId110"/>
    <p:sldId id="372" r:id="rId111"/>
    <p:sldId id="371"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ti Stenger"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9539"/>
    <a:srgbClr val="004B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54" autoAdjust="0"/>
    <p:restoredTop sz="72529" autoAdjust="0"/>
  </p:normalViewPr>
  <p:slideViewPr>
    <p:cSldViewPr snapToGrid="0">
      <p:cViewPr varScale="1">
        <p:scale>
          <a:sx n="84" d="100"/>
          <a:sy n="84"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7T14:50:13.529" idx="1">
    <p:pos x="6000" y="0"/>
    <p:text>blurry in presentation mode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17T14:51:29.642" idx="2">
    <p:pos x="6000" y="0"/>
    <p:text>Blurry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C6464-13CC-4C14-A90C-B6226B429BE7}"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D6FFDE-2795-4177-A5AF-F6449889E005}" type="slidenum">
              <a:rPr lang="en-US" smtClean="0"/>
              <a:t>‹#›</a:t>
            </a:fld>
            <a:endParaRPr lang="en-US"/>
          </a:p>
        </p:txBody>
      </p:sp>
    </p:spTree>
    <p:extLst>
      <p:ext uri="{BB962C8B-B14F-4D97-AF65-F5344CB8AC3E}">
        <p14:creationId xmlns:p14="http://schemas.microsoft.com/office/powerpoint/2010/main" val="132576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tarheelreader.org/"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dropbox.com/s/6gc6wl6vrvffpjb/Shared%20Reading%20Vignette%20%28Grade%2011-12%29.pdf?dl=0" TargetMode="External"/><Relationship Id="rId3" Type="http://schemas.openxmlformats.org/officeDocument/2006/relationships/hyperlink" Target="https://www.dropbox.com/s/yve404q8bjuk39n/Shared%20Reading%20Vignette%20%28Grade%203%29.pdf?dl=0" TargetMode="External"/><Relationship Id="rId7" Type="http://schemas.openxmlformats.org/officeDocument/2006/relationships/hyperlink" Target="https://www.dropbox.com/s/2e05jltroro7bfg/Shared%20Reading%20Vignette%20%28Grade%209-10%29.pdf?dl=0"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www.dropbox.com/s/lu21u4gt9q06cr8/Shared%20Reading%20Vignette%20%28Grade%207%29.pdf?dl=0" TargetMode="External"/><Relationship Id="rId5" Type="http://schemas.openxmlformats.org/officeDocument/2006/relationships/hyperlink" Target="https://www.dropbox.com/s/4dpvwgaehoaxgnm/Shared%20Reading%20Vignette%20%28Grade%205%29.pdf?dl=0" TargetMode="External"/><Relationship Id="rId4" Type="http://schemas.openxmlformats.org/officeDocument/2006/relationships/hyperlink" Target="https://www.dropbox.com/s/6sud4s263mqbm38/Shared%20Reading%20Vignette%20%28Grade%204%29.pdf?dl=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dynamiclearningmaps.org/instructional-resources-ie/science/instructional-activitie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rtl="0">
              <a:lnSpc>
                <a:spcPct val="100000"/>
              </a:lnSpc>
              <a:spcBef>
                <a:spcPts val="0"/>
              </a:spcBef>
              <a:spcAft>
                <a:spcPts val="0"/>
              </a:spcAft>
              <a:buSzPts val="1400"/>
              <a:buNone/>
            </a:pPr>
            <a:r>
              <a:rPr lang="en-US" sz="1600" b="1" i="0" u="none" strike="noStrike" cap="none" dirty="0" smtClean="0">
                <a:solidFill>
                  <a:schemeClr val="dk1"/>
                </a:solidFill>
                <a:latin typeface="+mn-lt"/>
                <a:ea typeface="Calibri"/>
                <a:cs typeface="Calibri"/>
                <a:sym typeface="Calibri"/>
              </a:rPr>
              <a:t>THIS SLIDE SHOULD BE HIDDEN PRIOR TO PRESENTING</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82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13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500" b="1" i="0" u="none" strike="noStrike" cap="none" dirty="0">
              <a:solidFill>
                <a:schemeClr val="dk1"/>
              </a:solidFill>
            </a:endParaRPr>
          </a:p>
        </p:txBody>
      </p:sp>
    </p:spTree>
    <p:extLst>
      <p:ext uri="{BB962C8B-B14F-4D97-AF65-F5344CB8AC3E}">
        <p14:creationId xmlns:p14="http://schemas.microsoft.com/office/powerpoint/2010/main" val="35681884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e99e9372ce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e99e9372c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Say</a:t>
            </a:r>
            <a:r>
              <a:rPr lang="en" sz="1500" b="1" dirty="0" smtClean="0">
                <a:solidFill>
                  <a:schemeClr val="dk1"/>
                </a:solidFill>
                <a:latin typeface="Calibri"/>
                <a:ea typeface="Calibri"/>
                <a:cs typeface="Calibri"/>
                <a:sym typeface="Calibri"/>
              </a:rPr>
              <a:t>: </a:t>
            </a:r>
            <a:r>
              <a:rPr lang="en" sz="1500" b="0" dirty="0" smtClean="0">
                <a:solidFill>
                  <a:schemeClr val="dk1"/>
                </a:solidFill>
                <a:latin typeface="Calibri"/>
                <a:ea typeface="Calibri"/>
                <a:cs typeface="Calibri"/>
                <a:sym typeface="Calibri"/>
              </a:rPr>
              <a:t>One </a:t>
            </a:r>
            <a:r>
              <a:rPr lang="en" sz="1500" b="0" dirty="0">
                <a:solidFill>
                  <a:schemeClr val="dk1"/>
                </a:solidFill>
                <a:latin typeface="Calibri"/>
                <a:ea typeface="Calibri"/>
                <a:cs typeface="Calibri"/>
                <a:sym typeface="Calibri"/>
              </a:rPr>
              <a:t>of the ways you can develop benchmarks is to look at the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s </a:t>
            </a:r>
            <a:r>
              <a:rPr lang="en" sz="1500" b="0" dirty="0">
                <a:solidFill>
                  <a:schemeClr val="dk1"/>
                </a:solidFill>
                <a:latin typeface="Calibri"/>
                <a:ea typeface="Calibri"/>
                <a:cs typeface="Calibri"/>
                <a:sym typeface="Calibri"/>
              </a:rPr>
              <a:t>that go with </a:t>
            </a:r>
            <a:r>
              <a:rPr lang="en" sz="1500" b="0" dirty="0" smtClean="0">
                <a:solidFill>
                  <a:schemeClr val="dk1"/>
                </a:solidFill>
                <a:latin typeface="Calibri"/>
                <a:ea typeface="Calibri"/>
                <a:cs typeface="Calibri"/>
                <a:sym typeface="Calibri"/>
              </a:rPr>
              <a:t>Essential Elements </a:t>
            </a:r>
            <a:r>
              <a:rPr lang="en" sz="1500" b="0" dirty="0">
                <a:solidFill>
                  <a:schemeClr val="dk1"/>
                </a:solidFill>
                <a:latin typeface="Calibri"/>
                <a:ea typeface="Calibri"/>
                <a:cs typeface="Calibri"/>
                <a:sym typeface="Calibri"/>
              </a:rPr>
              <a:t>that you have chosen</a:t>
            </a:r>
            <a:r>
              <a:rPr lang="en" sz="1500" b="0" dirty="0" smtClean="0">
                <a:solidFill>
                  <a:schemeClr val="dk1"/>
                </a:solidFill>
                <a:latin typeface="Calibri"/>
                <a:ea typeface="Calibri"/>
                <a:cs typeface="Calibri"/>
                <a:sym typeface="Calibri"/>
              </a:rPr>
              <a:t>. This </a:t>
            </a:r>
            <a:r>
              <a:rPr lang="en" sz="1500" b="0" dirty="0">
                <a:solidFill>
                  <a:schemeClr val="dk1"/>
                </a:solidFill>
                <a:latin typeface="Calibri"/>
                <a:ea typeface="Calibri"/>
                <a:cs typeface="Calibri"/>
                <a:sym typeface="Calibri"/>
              </a:rPr>
              <a:t>was the IEP goal that I chose for Susie based on her </a:t>
            </a:r>
            <a:r>
              <a:rPr lang="en" sz="1500" b="0" dirty="0" smtClean="0">
                <a:solidFill>
                  <a:schemeClr val="dk1"/>
                </a:solidFill>
                <a:latin typeface="Calibri"/>
                <a:ea typeface="Calibri"/>
                <a:cs typeface="Calibri"/>
                <a:sym typeface="Calibri"/>
              </a:rPr>
              <a:t>Individual Student Year End Performance Report</a:t>
            </a:r>
            <a:r>
              <a:rPr lang="en" sz="1500" b="0" dirty="0" smtClean="0">
                <a:solidFill>
                  <a:schemeClr val="dk1"/>
                </a:solidFill>
                <a:latin typeface="Calibri"/>
                <a:ea typeface="Calibri"/>
                <a:cs typeface="Calibri"/>
                <a:sym typeface="Calibri"/>
              </a:rPr>
              <a:t>. She </a:t>
            </a:r>
            <a:r>
              <a:rPr lang="en" sz="1500" b="0" dirty="0">
                <a:solidFill>
                  <a:schemeClr val="dk1"/>
                </a:solidFill>
                <a:latin typeface="Calibri"/>
                <a:ea typeface="Calibri"/>
                <a:cs typeface="Calibri"/>
                <a:sym typeface="Calibri"/>
              </a:rPr>
              <a:t>was tested and did not achieve the ELA EE Reading Information 4.2 - Identify the main idea of a text when it is explicitly stated. </a:t>
            </a:r>
            <a:r>
              <a:rPr lang="en" sz="1500" b="0" dirty="0" smtClean="0">
                <a:solidFill>
                  <a:schemeClr val="dk1"/>
                </a:solidFill>
                <a:latin typeface="Calibri"/>
                <a:ea typeface="Calibri"/>
                <a:cs typeface="Calibri"/>
                <a:sym typeface="Calibri"/>
              </a:rPr>
              <a:t>So, </a:t>
            </a:r>
            <a:r>
              <a:rPr lang="en" sz="1500" b="0" dirty="0">
                <a:solidFill>
                  <a:schemeClr val="dk1"/>
                </a:solidFill>
                <a:latin typeface="Calibri"/>
                <a:ea typeface="Calibri"/>
                <a:cs typeface="Calibri"/>
                <a:sym typeface="Calibri"/>
              </a:rPr>
              <a:t>I find </a:t>
            </a:r>
            <a:r>
              <a:rPr lang="en" sz="1500" b="0" dirty="0" smtClean="0">
                <a:solidFill>
                  <a:schemeClr val="dk1"/>
                </a:solidFill>
                <a:latin typeface="Calibri"/>
                <a:ea typeface="Calibri"/>
                <a:cs typeface="Calibri"/>
                <a:sym typeface="Calibri"/>
              </a:rPr>
              <a:t>an </a:t>
            </a:r>
            <a:r>
              <a:rPr lang="en" sz="1500" b="0" dirty="0">
                <a:solidFill>
                  <a:schemeClr val="dk1"/>
                </a:solidFill>
                <a:latin typeface="Calibri"/>
                <a:ea typeface="Calibri"/>
                <a:cs typeface="Calibri"/>
                <a:sym typeface="Calibri"/>
              </a:rPr>
              <a:t>EE in grade 5 that is </a:t>
            </a:r>
            <a:r>
              <a:rPr lang="en" sz="1500" b="0" dirty="0" smtClean="0">
                <a:solidFill>
                  <a:schemeClr val="dk1"/>
                </a:solidFill>
                <a:latin typeface="Calibri"/>
                <a:ea typeface="Calibri"/>
                <a:cs typeface="Calibri"/>
                <a:sym typeface="Calibri"/>
              </a:rPr>
              <a:t>similar. In </a:t>
            </a:r>
            <a:r>
              <a:rPr lang="en" sz="1500" b="0" dirty="0">
                <a:solidFill>
                  <a:schemeClr val="dk1"/>
                </a:solidFill>
                <a:latin typeface="Calibri"/>
                <a:ea typeface="Calibri"/>
                <a:cs typeface="Calibri"/>
                <a:sym typeface="Calibri"/>
              </a:rPr>
              <a:t>this </a:t>
            </a:r>
            <a:r>
              <a:rPr lang="en" sz="1500" b="0" dirty="0" smtClean="0">
                <a:solidFill>
                  <a:schemeClr val="dk1"/>
                </a:solidFill>
                <a:latin typeface="Calibri"/>
                <a:ea typeface="Calibri"/>
                <a:cs typeface="Calibri"/>
                <a:sym typeface="Calibri"/>
              </a:rPr>
              <a:t>case, </a:t>
            </a:r>
            <a:r>
              <a:rPr lang="en" sz="1500" b="0" dirty="0">
                <a:solidFill>
                  <a:schemeClr val="dk1"/>
                </a:solidFill>
                <a:latin typeface="Calibri"/>
                <a:ea typeface="Calibri"/>
                <a:cs typeface="Calibri"/>
                <a:sym typeface="Calibri"/>
              </a:rPr>
              <a:t>I have chosen EE Reading Information </a:t>
            </a:r>
            <a:r>
              <a:rPr lang="en" sz="1500" b="0" dirty="0" smtClean="0">
                <a:solidFill>
                  <a:schemeClr val="dk1"/>
                </a:solidFill>
                <a:latin typeface="Calibri"/>
                <a:ea typeface="Calibri"/>
                <a:cs typeface="Calibri"/>
                <a:sym typeface="Calibri"/>
              </a:rPr>
              <a:t>5.1 - </a:t>
            </a:r>
            <a:r>
              <a:rPr lang="en" sz="1500" b="0" dirty="0">
                <a:solidFill>
                  <a:schemeClr val="dk1"/>
                </a:solidFill>
                <a:latin typeface="Calibri"/>
                <a:ea typeface="Calibri"/>
                <a:cs typeface="Calibri"/>
                <a:sym typeface="Calibri"/>
              </a:rPr>
              <a:t>Identify words in the text to answer questions about explicit information</a:t>
            </a:r>
            <a:r>
              <a:rPr lang="en" sz="1500" b="0" dirty="0" smtClean="0">
                <a:solidFill>
                  <a:schemeClr val="dk1"/>
                </a:solidFill>
                <a:latin typeface="Calibri"/>
                <a:ea typeface="Calibri"/>
                <a:cs typeface="Calibri"/>
                <a:sym typeface="Calibri"/>
              </a:rPr>
              <a:t>.</a:t>
            </a:r>
            <a:br>
              <a:rPr lang="en" sz="1500" b="0" dirty="0" smtClean="0">
                <a:solidFill>
                  <a:schemeClr val="dk1"/>
                </a:solidFill>
                <a:latin typeface="Calibri"/>
                <a:ea typeface="Calibri"/>
                <a:cs typeface="Calibri"/>
                <a:sym typeface="Calibri"/>
              </a:rPr>
            </a:b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500" b="0" dirty="0" smtClean="0">
                <a:solidFill>
                  <a:schemeClr val="dk1"/>
                </a:solidFill>
                <a:latin typeface="Calibri"/>
                <a:ea typeface="Calibri"/>
                <a:cs typeface="Calibri"/>
                <a:sym typeface="Calibri"/>
              </a:rPr>
              <a:t>I then selected </a:t>
            </a:r>
            <a:r>
              <a:rPr lang="en" sz="1500" b="0" dirty="0">
                <a:solidFill>
                  <a:schemeClr val="dk1"/>
                </a:solidFill>
                <a:latin typeface="Calibri"/>
                <a:ea typeface="Calibri"/>
                <a:cs typeface="Calibri"/>
                <a:sym typeface="Calibri"/>
              </a:rPr>
              <a:t>a level at which I want her to achieve and she will be </a:t>
            </a:r>
            <a:r>
              <a:rPr lang="en" sz="1500" b="0" dirty="0" smtClean="0">
                <a:solidFill>
                  <a:schemeClr val="dk1"/>
                </a:solidFill>
                <a:latin typeface="Calibri"/>
                <a:ea typeface="Calibri"/>
                <a:cs typeface="Calibri"/>
                <a:sym typeface="Calibri"/>
              </a:rPr>
              <a:t>assessed. I </a:t>
            </a:r>
            <a:r>
              <a:rPr lang="en" sz="1500" b="0" dirty="0">
                <a:solidFill>
                  <a:schemeClr val="dk1"/>
                </a:solidFill>
                <a:latin typeface="Calibri"/>
                <a:ea typeface="Calibri"/>
                <a:cs typeface="Calibri"/>
                <a:sym typeface="Calibri"/>
              </a:rPr>
              <a:t>chose the Proximal </a:t>
            </a:r>
            <a:r>
              <a:rPr lang="en" sz="1500" b="0" dirty="0" smtClean="0">
                <a:solidFill>
                  <a:schemeClr val="dk1"/>
                </a:solidFill>
                <a:latin typeface="Calibri"/>
                <a:ea typeface="Calibri"/>
                <a:cs typeface="Calibri"/>
                <a:sym typeface="Calibri"/>
              </a:rPr>
              <a:t>Level - Can </a:t>
            </a:r>
            <a:r>
              <a:rPr lang="en" sz="1500" b="0" dirty="0">
                <a:solidFill>
                  <a:schemeClr val="dk1"/>
                </a:solidFill>
                <a:latin typeface="Calibri"/>
                <a:ea typeface="Calibri"/>
                <a:cs typeface="Calibri"/>
                <a:sym typeface="Calibri"/>
              </a:rPr>
              <a:t>identify concrete details in an informational text and answer simple questions related to the </a:t>
            </a:r>
            <a:r>
              <a:rPr lang="en" sz="1500" b="0" dirty="0" smtClean="0">
                <a:solidFill>
                  <a:schemeClr val="dk1"/>
                </a:solidFill>
                <a:latin typeface="Calibri"/>
                <a:ea typeface="Calibri"/>
                <a:cs typeface="Calibri"/>
                <a:sym typeface="Calibri"/>
              </a:rPr>
              <a:t>details. </a:t>
            </a: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a:solidFill>
                  <a:schemeClr val="dk1"/>
                </a:solidFill>
                <a:latin typeface="Calibri"/>
                <a:ea typeface="Calibri"/>
                <a:cs typeface="Calibri"/>
                <a:sym typeface="Calibri"/>
              </a:rPr>
              <a:t>When I check the mini-maps there are </a:t>
            </a:r>
            <a:r>
              <a:rPr lang="en" sz="1500" b="0" dirty="0" smtClean="0">
                <a:solidFill>
                  <a:schemeClr val="dk1"/>
                </a:solidFill>
                <a:latin typeface="Calibri"/>
                <a:ea typeface="Calibri"/>
                <a:cs typeface="Calibri"/>
                <a:sym typeface="Calibri"/>
              </a:rPr>
              <a:t>nine </a:t>
            </a:r>
            <a:r>
              <a:rPr lang="en" sz="1500" b="0" dirty="0">
                <a:solidFill>
                  <a:schemeClr val="dk1"/>
                </a:solidFill>
                <a:latin typeface="Calibri"/>
                <a:ea typeface="Calibri"/>
                <a:cs typeface="Calibri"/>
                <a:sym typeface="Calibri"/>
              </a:rPr>
              <a:t>individual nodes below this </a:t>
            </a:r>
            <a:r>
              <a:rPr lang="en" sz="1500" b="0" dirty="0" smtClean="0">
                <a:solidFill>
                  <a:schemeClr val="dk1"/>
                </a:solidFill>
                <a:latin typeface="Calibri"/>
                <a:ea typeface="Calibri"/>
                <a:cs typeface="Calibri"/>
                <a:sym typeface="Calibri"/>
              </a:rPr>
              <a:t>level. Some are </a:t>
            </a:r>
            <a:r>
              <a:rPr lang="en" sz="1500" b="0" dirty="0">
                <a:solidFill>
                  <a:schemeClr val="dk1"/>
                </a:solidFill>
                <a:latin typeface="Calibri"/>
                <a:ea typeface="Calibri"/>
                <a:cs typeface="Calibri"/>
                <a:sym typeface="Calibri"/>
              </a:rPr>
              <a:t>untested nodes but they are skills that need to be achieved for her to get to the Proximal </a:t>
            </a:r>
            <a:r>
              <a:rPr lang="en" sz="1500" b="0" dirty="0" smtClean="0">
                <a:solidFill>
                  <a:schemeClr val="dk1"/>
                </a:solidFill>
                <a:latin typeface="Calibri"/>
                <a:ea typeface="Calibri"/>
                <a:cs typeface="Calibri"/>
                <a:sym typeface="Calibri"/>
              </a:rPr>
              <a:t>Level </a:t>
            </a:r>
            <a:r>
              <a:rPr lang="en" sz="1500" b="0" dirty="0">
                <a:solidFill>
                  <a:schemeClr val="dk1"/>
                </a:solidFill>
                <a:latin typeface="Calibri"/>
                <a:ea typeface="Calibri"/>
                <a:cs typeface="Calibri"/>
                <a:sym typeface="Calibri"/>
              </a:rPr>
              <a:t>and I can chose some of those nodes to be the benchmarks I use to determine if she is making sufficient progress to achieve the goal and be assessed in that </a:t>
            </a:r>
            <a:r>
              <a:rPr lang="en" sz="1500" b="0" dirty="0" smtClean="0">
                <a:solidFill>
                  <a:schemeClr val="dk1"/>
                </a:solidFill>
                <a:latin typeface="Calibri"/>
                <a:ea typeface="Calibri"/>
                <a:cs typeface="Calibri"/>
                <a:sym typeface="Calibri"/>
              </a:rPr>
              <a:t>area. </a:t>
            </a:r>
            <a:endParaRPr sz="1500" b="0" dirty="0">
              <a:solidFill>
                <a:schemeClr val="dk1"/>
              </a:solidFill>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19618767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e99e9372c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e99e9372c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Say</a:t>
            </a:r>
            <a:r>
              <a:rPr lang="en" sz="1500" b="0" dirty="0" smtClean="0">
                <a:latin typeface="Calibri"/>
                <a:ea typeface="Calibri"/>
                <a:cs typeface="Calibri"/>
                <a:sym typeface="Calibri"/>
              </a:rPr>
              <a:t>: There </a:t>
            </a:r>
            <a:r>
              <a:rPr lang="en" sz="1500" b="0" dirty="0">
                <a:latin typeface="Calibri"/>
                <a:ea typeface="Calibri"/>
                <a:cs typeface="Calibri"/>
                <a:sym typeface="Calibri"/>
              </a:rPr>
              <a:t>is a great deal of PD that comes with MAP-A that can help teachers understand not only how to give the </a:t>
            </a:r>
            <a:r>
              <a:rPr lang="en" sz="1500" b="0" dirty="0" smtClean="0">
                <a:latin typeface="Calibri"/>
                <a:ea typeface="Calibri"/>
                <a:cs typeface="Calibri"/>
                <a:sym typeface="Calibri"/>
              </a:rPr>
              <a:t>MAP-A</a:t>
            </a:r>
            <a:r>
              <a:rPr lang="en" sz="1500" b="0" baseline="0" dirty="0" smtClean="0">
                <a:latin typeface="Calibri"/>
                <a:ea typeface="Calibri"/>
                <a:cs typeface="Calibri"/>
                <a:sym typeface="Calibri"/>
              </a:rPr>
              <a:t> </a:t>
            </a:r>
            <a:r>
              <a:rPr lang="en" sz="1500" b="0" dirty="0" smtClean="0">
                <a:latin typeface="Calibri"/>
                <a:ea typeface="Calibri"/>
                <a:cs typeface="Calibri"/>
                <a:sym typeface="Calibri"/>
              </a:rPr>
              <a:t>but </a:t>
            </a:r>
            <a:r>
              <a:rPr lang="en" sz="1500" b="0" dirty="0">
                <a:latin typeface="Calibri"/>
                <a:ea typeface="Calibri"/>
                <a:cs typeface="Calibri"/>
                <a:sym typeface="Calibri"/>
              </a:rPr>
              <a:t>how to teach students that are MAP-A </a:t>
            </a:r>
            <a:r>
              <a:rPr lang="en" sz="1500" b="0" dirty="0" smtClean="0">
                <a:latin typeface="Calibri"/>
                <a:ea typeface="Calibri"/>
                <a:cs typeface="Calibri"/>
                <a:sym typeface="Calibri"/>
              </a:rPr>
              <a:t>eligible. </a:t>
            </a:r>
            <a:endParaRPr sz="1500" b="0" dirty="0">
              <a:latin typeface="Calibri"/>
              <a:ea typeface="Calibri"/>
              <a:cs typeface="Calibri"/>
              <a:sym typeface="Calibri"/>
            </a:endParaRPr>
          </a:p>
        </p:txBody>
      </p:sp>
    </p:spTree>
    <p:extLst>
      <p:ext uri="{BB962C8B-B14F-4D97-AF65-F5344CB8AC3E}">
        <p14:creationId xmlns:p14="http://schemas.microsoft.com/office/powerpoint/2010/main" val="11698433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e99e9372c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e99e9372c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Say</a:t>
            </a:r>
            <a:r>
              <a:rPr lang="en" sz="1500" b="1" dirty="0" smtClean="0">
                <a:latin typeface="Calibri"/>
                <a:ea typeface="Calibri"/>
                <a:cs typeface="Calibri"/>
                <a:sym typeface="Calibri"/>
              </a:rPr>
              <a:t>: </a:t>
            </a:r>
            <a:r>
              <a:rPr lang="en" sz="1500" b="0" dirty="0" smtClean="0">
                <a:latin typeface="Calibri"/>
                <a:ea typeface="Calibri"/>
                <a:cs typeface="Calibri"/>
                <a:sym typeface="Calibri"/>
              </a:rPr>
              <a:t>When </a:t>
            </a:r>
            <a:r>
              <a:rPr lang="en" sz="1500" b="0" dirty="0">
                <a:latin typeface="Calibri"/>
                <a:ea typeface="Calibri"/>
                <a:cs typeface="Calibri"/>
                <a:sym typeface="Calibri"/>
              </a:rPr>
              <a:t>you </a:t>
            </a:r>
            <a:r>
              <a:rPr lang="en" sz="1500" b="0" dirty="0" smtClean="0">
                <a:latin typeface="Calibri"/>
                <a:ea typeface="Calibri"/>
                <a:cs typeface="Calibri"/>
                <a:sym typeface="Calibri"/>
              </a:rPr>
              <a:t>select the PD </a:t>
            </a:r>
            <a:r>
              <a:rPr lang="en" sz="1500" b="0" dirty="0" smtClean="0">
                <a:latin typeface="Calibri"/>
                <a:ea typeface="Calibri"/>
                <a:cs typeface="Calibri"/>
                <a:sym typeface="Calibri"/>
              </a:rPr>
              <a:t>tab, </a:t>
            </a:r>
            <a:r>
              <a:rPr lang="en" sz="1500" b="0" dirty="0">
                <a:latin typeface="Calibri"/>
                <a:ea typeface="Calibri"/>
                <a:cs typeface="Calibri"/>
                <a:sym typeface="Calibri"/>
              </a:rPr>
              <a:t>the first thing that appears are the modules that are organized by claim or </a:t>
            </a:r>
            <a:r>
              <a:rPr lang="en" sz="1500" b="0" dirty="0" smtClean="0">
                <a:latin typeface="Calibri"/>
                <a:ea typeface="Calibri"/>
                <a:cs typeface="Calibri"/>
                <a:sym typeface="Calibri"/>
              </a:rPr>
              <a:t>domain. These </a:t>
            </a:r>
            <a:r>
              <a:rPr lang="en" sz="1500" b="0" dirty="0">
                <a:latin typeface="Calibri"/>
                <a:ea typeface="Calibri"/>
                <a:cs typeface="Calibri"/>
                <a:sym typeface="Calibri"/>
              </a:rPr>
              <a:t>are designed to help teachers understand and develop lessons that will help students do better on the </a:t>
            </a:r>
            <a:r>
              <a:rPr lang="en" sz="1500" b="0" dirty="0" smtClean="0">
                <a:latin typeface="Calibri"/>
                <a:ea typeface="Calibri"/>
                <a:cs typeface="Calibri"/>
                <a:sym typeface="Calibri"/>
              </a:rPr>
              <a:t>assessments. The </a:t>
            </a:r>
            <a:r>
              <a:rPr lang="en" sz="1500" b="0" dirty="0">
                <a:latin typeface="Calibri"/>
                <a:ea typeface="Calibri"/>
                <a:cs typeface="Calibri"/>
                <a:sym typeface="Calibri"/>
              </a:rPr>
              <a:t>modules can be done individually or in small </a:t>
            </a:r>
            <a:r>
              <a:rPr lang="en" sz="1500" b="0" dirty="0" smtClean="0">
                <a:latin typeface="Calibri"/>
                <a:ea typeface="Calibri"/>
                <a:cs typeface="Calibri"/>
                <a:sym typeface="Calibri"/>
              </a:rPr>
              <a:t>groups. For example, </a:t>
            </a:r>
            <a:r>
              <a:rPr lang="en" sz="1500" b="0" dirty="0">
                <a:latin typeface="Calibri"/>
                <a:ea typeface="Calibri"/>
                <a:cs typeface="Calibri"/>
                <a:sym typeface="Calibri"/>
              </a:rPr>
              <a:t>if your teachers are struggling </a:t>
            </a:r>
            <a:r>
              <a:rPr lang="en" sz="1500" b="0" dirty="0" smtClean="0">
                <a:latin typeface="Calibri"/>
                <a:ea typeface="Calibri"/>
                <a:cs typeface="Calibri"/>
                <a:sym typeface="Calibri"/>
              </a:rPr>
              <a:t>with what </a:t>
            </a:r>
            <a:r>
              <a:rPr lang="en" sz="1500" b="0" dirty="0">
                <a:latin typeface="Calibri"/>
                <a:ea typeface="Calibri"/>
                <a:cs typeface="Calibri"/>
                <a:sym typeface="Calibri"/>
              </a:rPr>
              <a:t>shared reading should look </a:t>
            </a:r>
            <a:r>
              <a:rPr lang="en" sz="1500" b="0" dirty="0" smtClean="0">
                <a:latin typeface="Calibri"/>
                <a:ea typeface="Calibri"/>
                <a:cs typeface="Calibri"/>
                <a:sym typeface="Calibri"/>
              </a:rPr>
              <a:t>like, there </a:t>
            </a:r>
            <a:r>
              <a:rPr lang="en" sz="1500" b="0" dirty="0">
                <a:latin typeface="Calibri"/>
                <a:ea typeface="Calibri"/>
                <a:cs typeface="Calibri"/>
                <a:sym typeface="Calibri"/>
              </a:rPr>
              <a:t>is a module that describes that </a:t>
            </a:r>
            <a:r>
              <a:rPr lang="en" sz="1500" b="0" dirty="0" smtClean="0">
                <a:latin typeface="Calibri"/>
                <a:ea typeface="Calibri"/>
                <a:cs typeface="Calibri"/>
                <a:sym typeface="Calibri"/>
              </a:rPr>
              <a:t>process. If </a:t>
            </a:r>
            <a:r>
              <a:rPr lang="en" sz="1500" b="0" dirty="0">
                <a:latin typeface="Calibri"/>
                <a:ea typeface="Calibri"/>
                <a:cs typeface="Calibri"/>
                <a:sym typeface="Calibri"/>
              </a:rPr>
              <a:t>they are not sure how to help students activitate background </a:t>
            </a:r>
            <a:r>
              <a:rPr lang="en" sz="1500" b="0" dirty="0" smtClean="0">
                <a:latin typeface="Calibri"/>
                <a:ea typeface="Calibri"/>
                <a:cs typeface="Calibri"/>
                <a:sym typeface="Calibri"/>
              </a:rPr>
              <a:t>knowledge, help </a:t>
            </a:r>
            <a:r>
              <a:rPr lang="en" sz="1500" b="0" dirty="0">
                <a:latin typeface="Calibri"/>
                <a:ea typeface="Calibri"/>
                <a:cs typeface="Calibri"/>
                <a:sym typeface="Calibri"/>
              </a:rPr>
              <a:t>students taking the MAP-A generate a purpose for </a:t>
            </a:r>
            <a:r>
              <a:rPr lang="en" sz="1500" b="0" dirty="0" smtClean="0">
                <a:latin typeface="Calibri"/>
                <a:ea typeface="Calibri"/>
                <a:cs typeface="Calibri"/>
                <a:sym typeface="Calibri"/>
              </a:rPr>
              <a:t>reading, and what </a:t>
            </a:r>
            <a:r>
              <a:rPr lang="en" sz="1500" b="0" dirty="0">
                <a:latin typeface="Calibri"/>
                <a:ea typeface="Calibri"/>
                <a:cs typeface="Calibri"/>
                <a:sym typeface="Calibri"/>
              </a:rPr>
              <a:t>strategies to help students understand counting and cardinatliy of </a:t>
            </a:r>
            <a:r>
              <a:rPr lang="en" sz="1500" b="0" dirty="0" smtClean="0">
                <a:latin typeface="Calibri"/>
                <a:ea typeface="Calibri"/>
                <a:cs typeface="Calibri"/>
                <a:sym typeface="Calibri"/>
              </a:rPr>
              <a:t>numbers, </a:t>
            </a:r>
            <a:r>
              <a:rPr lang="en" sz="1500" b="0" dirty="0">
                <a:latin typeface="Calibri"/>
                <a:ea typeface="Calibri"/>
                <a:cs typeface="Calibri"/>
                <a:sym typeface="Calibri"/>
              </a:rPr>
              <a:t>it </a:t>
            </a:r>
            <a:r>
              <a:rPr lang="en" sz="1500" b="0" dirty="0" smtClean="0">
                <a:latin typeface="Calibri"/>
                <a:ea typeface="Calibri"/>
                <a:cs typeface="Calibri"/>
                <a:sym typeface="Calibri"/>
              </a:rPr>
              <a:t>provides research-based </a:t>
            </a:r>
            <a:r>
              <a:rPr lang="en" sz="1500" b="0" dirty="0">
                <a:latin typeface="Calibri"/>
                <a:ea typeface="Calibri"/>
                <a:cs typeface="Calibri"/>
                <a:sym typeface="Calibri"/>
              </a:rPr>
              <a:t>approaches on how to do </a:t>
            </a:r>
            <a:r>
              <a:rPr lang="en" sz="1500" b="0" dirty="0" smtClean="0">
                <a:latin typeface="Calibri"/>
                <a:ea typeface="Calibri"/>
                <a:cs typeface="Calibri"/>
                <a:sym typeface="Calibri"/>
              </a:rPr>
              <a:t>that. There </a:t>
            </a:r>
            <a:r>
              <a:rPr lang="en" sz="1500" b="0" dirty="0">
                <a:latin typeface="Calibri"/>
                <a:ea typeface="Calibri"/>
                <a:cs typeface="Calibri"/>
                <a:sym typeface="Calibri"/>
              </a:rPr>
              <a:t>are modules in ELA, </a:t>
            </a:r>
            <a:r>
              <a:rPr lang="en" sz="1500" b="0" dirty="0" smtClean="0">
                <a:latin typeface="Calibri"/>
                <a:ea typeface="Calibri"/>
                <a:cs typeface="Calibri"/>
                <a:sym typeface="Calibri"/>
              </a:rPr>
              <a:t>math </a:t>
            </a:r>
            <a:r>
              <a:rPr lang="en" sz="1500" b="0" dirty="0">
                <a:latin typeface="Calibri"/>
                <a:ea typeface="Calibri"/>
                <a:cs typeface="Calibri"/>
                <a:sym typeface="Calibri"/>
              </a:rPr>
              <a:t>and </a:t>
            </a:r>
            <a:r>
              <a:rPr lang="en" sz="1500" b="0" dirty="0" smtClean="0">
                <a:latin typeface="Calibri"/>
                <a:ea typeface="Calibri"/>
                <a:cs typeface="Calibri"/>
                <a:sym typeface="Calibri"/>
              </a:rPr>
              <a:t>science. These </a:t>
            </a:r>
            <a:r>
              <a:rPr lang="en" sz="1500" b="0" dirty="0">
                <a:latin typeface="Calibri"/>
                <a:ea typeface="Calibri"/>
                <a:cs typeface="Calibri"/>
                <a:sym typeface="Calibri"/>
              </a:rPr>
              <a:t>can be very helpful if you notice trends in your </a:t>
            </a:r>
            <a:r>
              <a:rPr lang="en" sz="1500" b="0" dirty="0" smtClean="0">
                <a:latin typeface="Calibri"/>
                <a:ea typeface="Calibri"/>
                <a:cs typeface="Calibri"/>
                <a:sym typeface="Calibri"/>
              </a:rPr>
              <a:t>student’s </a:t>
            </a:r>
            <a:r>
              <a:rPr lang="en" sz="1500" b="0" dirty="0">
                <a:latin typeface="Calibri"/>
                <a:ea typeface="Calibri"/>
                <a:cs typeface="Calibri"/>
                <a:sym typeface="Calibri"/>
              </a:rPr>
              <a:t>MAP-A data that indicates there are some modules that your students do not do well </a:t>
            </a:r>
            <a:r>
              <a:rPr lang="en" sz="1500" b="0" dirty="0" smtClean="0">
                <a:latin typeface="Calibri"/>
                <a:ea typeface="Calibri"/>
                <a:cs typeface="Calibri"/>
                <a:sym typeface="Calibri"/>
              </a:rPr>
              <a:t>in, </a:t>
            </a:r>
            <a:r>
              <a:rPr lang="en" sz="1500" b="0" dirty="0">
                <a:latin typeface="Calibri"/>
                <a:ea typeface="Calibri"/>
                <a:cs typeface="Calibri"/>
                <a:sym typeface="Calibri"/>
              </a:rPr>
              <a:t>or if you are having a concentrated focus within a specific claim or domain. . </a:t>
            </a:r>
            <a:endParaRPr sz="1500" b="0" dirty="0">
              <a:latin typeface="Calibri"/>
              <a:ea typeface="Calibri"/>
              <a:cs typeface="Calibri"/>
              <a:sym typeface="Calibri"/>
            </a:endParaRPr>
          </a:p>
        </p:txBody>
      </p:sp>
    </p:spTree>
    <p:extLst>
      <p:ext uri="{BB962C8B-B14F-4D97-AF65-F5344CB8AC3E}">
        <p14:creationId xmlns:p14="http://schemas.microsoft.com/office/powerpoint/2010/main" val="13543719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99e9372c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e99e9372c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Say</a:t>
            </a:r>
            <a:r>
              <a:rPr lang="en" sz="1500" b="1" dirty="0" smtClean="0">
                <a:latin typeface="Calibri"/>
                <a:ea typeface="Calibri"/>
                <a:cs typeface="Calibri"/>
                <a:sym typeface="Calibri"/>
              </a:rPr>
              <a:t>: </a:t>
            </a:r>
            <a:r>
              <a:rPr lang="en" sz="1500" b="0" dirty="0" smtClean="0">
                <a:latin typeface="Calibri"/>
                <a:ea typeface="Calibri"/>
                <a:cs typeface="Calibri"/>
                <a:sym typeface="Calibri"/>
              </a:rPr>
              <a:t>If </a:t>
            </a:r>
            <a:r>
              <a:rPr lang="en" sz="1500" b="0" dirty="0">
                <a:latin typeface="Calibri"/>
                <a:ea typeface="Calibri"/>
                <a:cs typeface="Calibri"/>
                <a:sym typeface="Calibri"/>
              </a:rPr>
              <a:t>you </a:t>
            </a:r>
            <a:r>
              <a:rPr lang="en" sz="1500" b="0" dirty="0" smtClean="0">
                <a:latin typeface="Calibri"/>
                <a:ea typeface="Calibri"/>
                <a:cs typeface="Calibri"/>
                <a:sym typeface="Calibri"/>
              </a:rPr>
              <a:t>select the </a:t>
            </a:r>
            <a:r>
              <a:rPr lang="en" sz="1500" b="0" dirty="0" smtClean="0">
                <a:latin typeface="Calibri"/>
                <a:ea typeface="Calibri"/>
                <a:cs typeface="Calibri"/>
                <a:sym typeface="Calibri"/>
              </a:rPr>
              <a:t>Instructional</a:t>
            </a:r>
            <a:r>
              <a:rPr lang="en" sz="1500" b="0" baseline="0" dirty="0" smtClean="0">
                <a:latin typeface="Calibri"/>
                <a:ea typeface="Calibri"/>
                <a:cs typeface="Calibri"/>
                <a:sym typeface="Calibri"/>
              </a:rPr>
              <a:t> Resources </a:t>
            </a:r>
            <a:r>
              <a:rPr lang="en" sz="1500" b="0" dirty="0" smtClean="0">
                <a:latin typeface="Calibri"/>
                <a:ea typeface="Calibri"/>
                <a:cs typeface="Calibri"/>
                <a:sym typeface="Calibri"/>
              </a:rPr>
              <a:t>tab, </a:t>
            </a:r>
            <a:r>
              <a:rPr lang="en" sz="1500" b="0" dirty="0">
                <a:latin typeface="Calibri"/>
                <a:ea typeface="Calibri"/>
                <a:cs typeface="Calibri"/>
                <a:sym typeface="Calibri"/>
              </a:rPr>
              <a:t>you will find some helpful </a:t>
            </a:r>
            <a:r>
              <a:rPr lang="en" sz="1500" b="0" dirty="0" smtClean="0">
                <a:latin typeface="Calibri"/>
                <a:ea typeface="Calibri"/>
                <a:cs typeface="Calibri"/>
                <a:sym typeface="Calibri"/>
              </a:rPr>
              <a:t>information.</a:t>
            </a:r>
            <a:endParaRPr sz="1500" b="0" dirty="0">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a:p>
            <a:pPr marL="0" lvl="0" indent="0" algn="l" rtl="0">
              <a:spcBef>
                <a:spcPts val="0"/>
              </a:spcBef>
              <a:spcAft>
                <a:spcPts val="0"/>
              </a:spcAft>
              <a:buNone/>
            </a:pPr>
            <a:r>
              <a:rPr lang="en" sz="1500" b="0" dirty="0">
                <a:latin typeface="Calibri"/>
                <a:ea typeface="Calibri"/>
                <a:cs typeface="Calibri"/>
                <a:sym typeface="Calibri"/>
              </a:rPr>
              <a:t>There is a DLM Essential Elements </a:t>
            </a:r>
            <a:r>
              <a:rPr lang="en" sz="1500" b="0" dirty="0" smtClean="0">
                <a:latin typeface="Calibri"/>
                <a:ea typeface="Calibri"/>
                <a:cs typeface="Calibri"/>
                <a:sym typeface="Calibri"/>
              </a:rPr>
              <a:t>Unpacking. It </a:t>
            </a:r>
            <a:r>
              <a:rPr lang="en-US" sz="1500" b="0" dirty="0" smtClean="0">
                <a:latin typeface="Calibri"/>
                <a:ea typeface="Calibri"/>
                <a:cs typeface="Calibri"/>
                <a:sym typeface="Calibri"/>
              </a:rPr>
              <a:t>is</a:t>
            </a:r>
            <a:r>
              <a:rPr lang="en-US" sz="1500" b="0" baseline="0" dirty="0" smtClean="0">
                <a:latin typeface="Calibri"/>
                <a:ea typeface="Calibri"/>
                <a:cs typeface="Calibri"/>
                <a:sym typeface="Calibri"/>
              </a:rPr>
              <a:t> f</a:t>
            </a:r>
            <a:r>
              <a:rPr lang="en" sz="1500" b="0" dirty="0" smtClean="0">
                <a:latin typeface="Calibri"/>
                <a:ea typeface="Calibri"/>
                <a:cs typeface="Calibri"/>
                <a:sym typeface="Calibri"/>
              </a:rPr>
              <a:t>or </a:t>
            </a:r>
            <a:r>
              <a:rPr lang="en" sz="1500" b="0" dirty="0">
                <a:latin typeface="Calibri"/>
                <a:ea typeface="Calibri"/>
                <a:cs typeface="Calibri"/>
                <a:sym typeface="Calibri"/>
              </a:rPr>
              <a:t>ELA and </a:t>
            </a:r>
            <a:r>
              <a:rPr lang="en" sz="1500" b="0" dirty="0" smtClean="0">
                <a:latin typeface="Calibri"/>
                <a:ea typeface="Calibri"/>
                <a:cs typeface="Calibri"/>
                <a:sym typeface="Calibri"/>
              </a:rPr>
              <a:t>math and they </a:t>
            </a:r>
            <a:r>
              <a:rPr lang="en" sz="1500" b="0" dirty="0">
                <a:latin typeface="Calibri"/>
                <a:ea typeface="Calibri"/>
                <a:cs typeface="Calibri"/>
                <a:sym typeface="Calibri"/>
              </a:rPr>
              <a:t>essentially give you more information about the EE to help you understand what skills are being taught and </a:t>
            </a:r>
            <a:r>
              <a:rPr lang="en" sz="1500" b="0" dirty="0" smtClean="0">
                <a:latin typeface="Calibri"/>
                <a:ea typeface="Calibri"/>
                <a:cs typeface="Calibri"/>
                <a:sym typeface="Calibri"/>
              </a:rPr>
              <a:t>tested. It </a:t>
            </a:r>
            <a:r>
              <a:rPr lang="en" sz="1500" b="0" dirty="0">
                <a:latin typeface="Calibri"/>
                <a:ea typeface="Calibri"/>
                <a:cs typeface="Calibri"/>
                <a:sym typeface="Calibri"/>
              </a:rPr>
              <a:t>is very helpful for new teachers to better understand what they need to do. In the </a:t>
            </a:r>
            <a:r>
              <a:rPr lang="en" sz="1500" b="0" dirty="0" smtClean="0">
                <a:latin typeface="Calibri"/>
                <a:ea typeface="Calibri"/>
                <a:cs typeface="Calibri"/>
                <a:sym typeface="Calibri"/>
              </a:rPr>
              <a:t>Exemplar</a:t>
            </a:r>
            <a:r>
              <a:rPr lang="en" sz="1500" b="0" baseline="0" dirty="0" smtClean="0">
                <a:latin typeface="Calibri"/>
                <a:ea typeface="Calibri"/>
                <a:cs typeface="Calibri"/>
                <a:sym typeface="Calibri"/>
              </a:rPr>
              <a:t> Text Supports section </a:t>
            </a:r>
            <a:r>
              <a:rPr lang="en" sz="1500" b="0" dirty="0" smtClean="0">
                <a:latin typeface="Calibri"/>
                <a:ea typeface="Calibri"/>
                <a:cs typeface="Calibri"/>
                <a:sym typeface="Calibri"/>
              </a:rPr>
              <a:t>there </a:t>
            </a:r>
            <a:r>
              <a:rPr lang="en" sz="1500" b="0" dirty="0">
                <a:latin typeface="Calibri"/>
                <a:ea typeface="Calibri"/>
                <a:cs typeface="Calibri"/>
                <a:sym typeface="Calibri"/>
              </a:rPr>
              <a:t>are some great lesson support activities to help </a:t>
            </a:r>
            <a:r>
              <a:rPr lang="en" sz="1500" b="0" dirty="0" smtClean="0">
                <a:latin typeface="Calibri"/>
                <a:ea typeface="Calibri"/>
                <a:cs typeface="Calibri"/>
                <a:sym typeface="Calibri"/>
              </a:rPr>
              <a:t>you understand what </a:t>
            </a:r>
            <a:r>
              <a:rPr lang="en" sz="1500" b="0" dirty="0">
                <a:latin typeface="Calibri"/>
                <a:ea typeface="Calibri"/>
                <a:cs typeface="Calibri"/>
                <a:sym typeface="Calibri"/>
              </a:rPr>
              <a:t>would be involved in a </a:t>
            </a:r>
            <a:r>
              <a:rPr lang="en" sz="1500" b="0" dirty="0" smtClean="0">
                <a:latin typeface="Calibri"/>
                <a:ea typeface="Calibri"/>
                <a:cs typeface="Calibri"/>
                <a:sym typeface="Calibri"/>
              </a:rPr>
              <a:t>lesson, suggestions for a good anchor activity,</a:t>
            </a:r>
            <a:r>
              <a:rPr lang="en" sz="1500" b="0" baseline="0" dirty="0" smtClean="0">
                <a:latin typeface="Calibri"/>
                <a:ea typeface="Calibri"/>
                <a:cs typeface="Calibri"/>
                <a:sym typeface="Calibri"/>
              </a:rPr>
              <a:t> and instructions on how you would explain the purpose to the student and what task they might be asked to do to demonstrate the EE. </a:t>
            </a:r>
            <a:r>
              <a:rPr lang="en" sz="1500" b="0" dirty="0" smtClean="0">
                <a:latin typeface="Calibri"/>
                <a:ea typeface="Calibri"/>
                <a:cs typeface="Calibri"/>
                <a:sym typeface="Calibri"/>
              </a:rPr>
              <a:t>In Communication </a:t>
            </a:r>
            <a:r>
              <a:rPr lang="en" sz="1500" b="0" dirty="0">
                <a:latin typeface="Calibri"/>
                <a:ea typeface="Calibri"/>
                <a:cs typeface="Calibri"/>
                <a:sym typeface="Calibri"/>
              </a:rPr>
              <a:t>Supports you </a:t>
            </a:r>
            <a:r>
              <a:rPr lang="en" sz="1500" b="0" dirty="0" smtClean="0">
                <a:latin typeface="Calibri"/>
                <a:ea typeface="Calibri"/>
                <a:cs typeface="Calibri"/>
                <a:sym typeface="Calibri"/>
              </a:rPr>
              <a:t>will find </a:t>
            </a:r>
            <a:r>
              <a:rPr lang="en" sz="1500" b="0" dirty="0">
                <a:latin typeface="Calibri"/>
                <a:ea typeface="Calibri"/>
                <a:cs typeface="Calibri"/>
                <a:sym typeface="Calibri"/>
              </a:rPr>
              <a:t>the DLM Core </a:t>
            </a:r>
            <a:r>
              <a:rPr lang="en" sz="1500" b="0" dirty="0" smtClean="0">
                <a:latin typeface="Calibri"/>
                <a:ea typeface="Calibri"/>
                <a:cs typeface="Calibri"/>
                <a:sym typeface="Calibri"/>
              </a:rPr>
              <a:t>Vocabulary </a:t>
            </a:r>
            <a:r>
              <a:rPr lang="en" sz="1500" b="0" dirty="0">
                <a:latin typeface="Calibri"/>
                <a:ea typeface="Calibri"/>
                <a:cs typeface="Calibri"/>
                <a:sym typeface="Calibri"/>
              </a:rPr>
              <a:t>which is helpful in </a:t>
            </a:r>
            <a:r>
              <a:rPr lang="en" sz="1500" b="0" dirty="0" smtClean="0">
                <a:latin typeface="Calibri"/>
                <a:ea typeface="Calibri"/>
                <a:cs typeface="Calibri"/>
                <a:sym typeface="Calibri"/>
              </a:rPr>
              <a:t>determining what </a:t>
            </a:r>
            <a:r>
              <a:rPr lang="en" sz="1500" b="0" dirty="0">
                <a:latin typeface="Calibri"/>
                <a:ea typeface="Calibri"/>
                <a:cs typeface="Calibri"/>
                <a:sym typeface="Calibri"/>
              </a:rPr>
              <a:t>type of vocabulary your students will need to take the MAP-A </a:t>
            </a:r>
            <a:r>
              <a:rPr lang="en" sz="1500" b="0" dirty="0" smtClean="0">
                <a:latin typeface="Calibri"/>
                <a:ea typeface="Calibri"/>
                <a:cs typeface="Calibri"/>
                <a:sym typeface="Calibri"/>
              </a:rPr>
              <a:t>assessments. There </a:t>
            </a:r>
            <a:r>
              <a:rPr lang="en" sz="1500" b="0" dirty="0">
                <a:latin typeface="Calibri"/>
                <a:ea typeface="Calibri"/>
                <a:cs typeface="Calibri"/>
                <a:sym typeface="Calibri"/>
              </a:rPr>
              <a:t>are some good writing resources with flipcharts, </a:t>
            </a:r>
            <a:r>
              <a:rPr lang="en" sz="1500" b="0" dirty="0" smtClean="0">
                <a:latin typeface="Calibri"/>
                <a:ea typeface="Calibri"/>
                <a:cs typeface="Calibri"/>
                <a:sym typeface="Calibri"/>
              </a:rPr>
              <a:t>information about </a:t>
            </a:r>
            <a:r>
              <a:rPr lang="en" sz="1500" b="0" dirty="0">
                <a:latin typeface="Calibri"/>
                <a:ea typeface="Calibri"/>
                <a:cs typeface="Calibri"/>
                <a:sym typeface="Calibri"/>
              </a:rPr>
              <a:t>alternate pencils</a:t>
            </a:r>
            <a:r>
              <a:rPr lang="en" sz="1500" b="0" dirty="0" smtClean="0">
                <a:latin typeface="Calibri"/>
                <a:ea typeface="Calibri"/>
                <a:cs typeface="Calibri"/>
                <a:sym typeface="Calibri"/>
              </a:rPr>
              <a:t>, eye gaze frames, self-reflection sheets, and forms that you can share with your administrators who are observing a lesson with a student that</a:t>
            </a:r>
            <a:r>
              <a:rPr lang="en" sz="1500" b="0" baseline="0" dirty="0" smtClean="0">
                <a:latin typeface="Calibri"/>
                <a:ea typeface="Calibri"/>
                <a:cs typeface="Calibri"/>
                <a:sym typeface="Calibri"/>
              </a:rPr>
              <a:t> is MAP-A eligible. </a:t>
            </a:r>
            <a:endParaRPr sz="1500" b="0" dirty="0">
              <a:latin typeface="Calibri"/>
              <a:ea typeface="Calibri"/>
              <a:cs typeface="Calibri"/>
              <a:sym typeface="Calibri"/>
            </a:endParaRPr>
          </a:p>
        </p:txBody>
      </p:sp>
    </p:spTree>
    <p:extLst>
      <p:ext uri="{BB962C8B-B14F-4D97-AF65-F5344CB8AC3E}">
        <p14:creationId xmlns:p14="http://schemas.microsoft.com/office/powerpoint/2010/main" val="28295785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e99e9372c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e99e9372c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 text support houses accessible, open-source texts that you and your students can read online, on a reader that uses </a:t>
            </a:r>
            <a:r>
              <a:rPr lang="en-US" sz="1200" kern="1200" dirty="0" err="1" smtClean="0">
                <a:solidFill>
                  <a:schemeClr val="tx1"/>
                </a:solidFill>
                <a:effectLst/>
                <a:latin typeface="+mn-lt"/>
                <a:ea typeface="+mn-ea"/>
                <a:cs typeface="+mn-cs"/>
              </a:rPr>
              <a:t>epub</a:t>
            </a:r>
            <a:r>
              <a:rPr lang="en-US" sz="1200" kern="1200" dirty="0" smtClean="0">
                <a:solidFill>
                  <a:schemeClr val="tx1"/>
                </a:solidFill>
                <a:effectLst/>
                <a:latin typeface="+mn-lt"/>
                <a:ea typeface="+mn-ea"/>
                <a:cs typeface="+mn-cs"/>
              </a:rPr>
              <a:t> files, offline as PowerPoint files, or printed versions of the books. The books come from the collection of books at Tar Heel Reader. Many of the books were written by teachers across the U.S., Canada, and other English speaking countries. Tar Heel Reader (</a:t>
            </a:r>
            <a:r>
              <a:rPr lang="en-US" sz="1200" u="sng" kern="1200" dirty="0" smtClean="0">
                <a:solidFill>
                  <a:schemeClr val="tx1"/>
                </a:solidFill>
                <a:effectLst/>
                <a:latin typeface="+mn-lt"/>
                <a:ea typeface="+mn-ea"/>
                <a:cs typeface="+mn-cs"/>
                <a:hlinkClick r:id="rId3"/>
              </a:rPr>
              <a:t>http://tarheelreader.org</a:t>
            </a:r>
            <a:r>
              <a:rPr lang="en-US" sz="1200" kern="1200" dirty="0" smtClean="0">
                <a:solidFill>
                  <a:schemeClr val="tx1"/>
                </a:solidFill>
                <a:effectLst/>
                <a:latin typeface="+mn-lt"/>
                <a:ea typeface="+mn-ea"/>
                <a:cs typeface="+mn-cs"/>
              </a:rPr>
              <a:t>) is a very large library of open-source, accessible, texts for individuals with disabilities of all ages. Tar Heel Reader was started as a way to address the extreme shortage of easy-to-read books on topics that appeal to older students. You can also get suggestions of books by grade spans. </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2830430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99e9372ce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e99e9372c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There are various resources in the blog section. One of the more helpful ones is a video collection produced by public television which features strategies for comprehensive literacy instruction for students with significant cognitive disabilities. The purpose of the collection is to support educators and families in understanding how </a:t>
            </a:r>
            <a:r>
              <a:rPr lang="en-US" sz="1200" i="1"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students can learn and make progress in the ELA Essential Elements. In each video, classroom educators demonstrate research-based instructional strategies in literacy, language, and communication including the use of augmentative and alternative communication systems. The videos feature students in both inclusive general education classrooms and self-contained settings in grades K-12. Again, they can be good PD for your new teachers.</a:t>
            </a:r>
          </a:p>
          <a:p>
            <a:pPr marL="0" lvl="0" indent="0" algn="l" rtl="0">
              <a:spcBef>
                <a:spcPts val="0"/>
              </a:spcBef>
              <a:spcAft>
                <a:spcPts val="0"/>
              </a:spcAft>
              <a:buNone/>
            </a:pPr>
            <a:endParaRPr sz="1500" b="0" dirty="0">
              <a:highlight>
                <a:schemeClr val="lt1"/>
              </a:highlight>
              <a:latin typeface="Calibri"/>
              <a:ea typeface="Calibri"/>
              <a:cs typeface="Calibri"/>
              <a:sym typeface="Calibri"/>
            </a:endParaRPr>
          </a:p>
        </p:txBody>
      </p:sp>
    </p:spTree>
    <p:extLst>
      <p:ext uri="{BB962C8B-B14F-4D97-AF65-F5344CB8AC3E}">
        <p14:creationId xmlns:p14="http://schemas.microsoft.com/office/powerpoint/2010/main" val="21362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99e9372c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e99e9372c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0" dirty="0">
                <a:latin typeface="Calibri"/>
                <a:ea typeface="Calibri"/>
                <a:cs typeface="Calibri"/>
                <a:sym typeface="Calibri"/>
              </a:rPr>
              <a:t>To Say:There is also a blog post, it does not have much information in </a:t>
            </a:r>
            <a:r>
              <a:rPr lang="en" sz="1500" b="0" dirty="0" smtClean="0">
                <a:latin typeface="Calibri"/>
                <a:ea typeface="Calibri"/>
                <a:cs typeface="Calibri"/>
                <a:sym typeface="Calibri"/>
              </a:rPr>
              <a:t>there. But </a:t>
            </a:r>
            <a:r>
              <a:rPr lang="en" sz="1500" b="0" dirty="0">
                <a:latin typeface="Calibri"/>
                <a:ea typeface="Calibri"/>
                <a:cs typeface="Calibri"/>
                <a:sym typeface="Calibri"/>
              </a:rPr>
              <a:t>one of the most helpful things is the pinterest boards with ideas and activities for teaching some of the EE skills to students who are MAP-A </a:t>
            </a:r>
            <a:r>
              <a:rPr lang="en" sz="1500" b="0" dirty="0" smtClean="0">
                <a:latin typeface="Calibri"/>
                <a:ea typeface="Calibri"/>
                <a:cs typeface="Calibri"/>
                <a:sym typeface="Calibri"/>
              </a:rPr>
              <a:t>eligible. It </a:t>
            </a:r>
            <a:r>
              <a:rPr lang="en" sz="1500" b="0" dirty="0">
                <a:latin typeface="Calibri"/>
                <a:ea typeface="Calibri"/>
                <a:cs typeface="Calibri"/>
                <a:sym typeface="Calibri"/>
              </a:rPr>
              <a:t>is good source of new ideas for teaching skills. </a:t>
            </a:r>
            <a:endParaRPr sz="1500" b="0" dirty="0">
              <a:latin typeface="Calibri"/>
              <a:ea typeface="Calibri"/>
              <a:cs typeface="Calibri"/>
              <a:sym typeface="Calibri"/>
            </a:endParaRPr>
          </a:p>
        </p:txBody>
      </p:sp>
    </p:spTree>
    <p:extLst>
      <p:ext uri="{BB962C8B-B14F-4D97-AF65-F5344CB8AC3E}">
        <p14:creationId xmlns:p14="http://schemas.microsoft.com/office/powerpoint/2010/main" val="16012066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e68e57d281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e68e57d281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latin typeface="Calibri"/>
                <a:ea typeface="Calibri"/>
                <a:cs typeface="Calibri"/>
                <a:sym typeface="Calibri"/>
              </a:rPr>
              <a:t>To </a:t>
            </a:r>
            <a:r>
              <a:rPr lang="en" sz="1400" b="1" dirty="0" smtClean="0">
                <a:latin typeface="Calibri"/>
                <a:ea typeface="Calibri"/>
                <a:cs typeface="Calibri"/>
                <a:sym typeface="Calibri"/>
              </a:rPr>
              <a:t>Say: </a:t>
            </a:r>
            <a:r>
              <a:rPr lang="en" sz="1400" dirty="0" smtClean="0">
                <a:latin typeface="Calibri"/>
                <a:ea typeface="Calibri"/>
                <a:cs typeface="Calibri"/>
                <a:sym typeface="Calibri"/>
              </a:rPr>
              <a:t>Do </a:t>
            </a:r>
            <a:r>
              <a:rPr lang="en" sz="1400" dirty="0">
                <a:latin typeface="Calibri"/>
                <a:ea typeface="Calibri"/>
                <a:cs typeface="Calibri"/>
                <a:sym typeface="Calibri"/>
              </a:rPr>
              <a:t>you have any further questions?</a:t>
            </a:r>
            <a:endParaRPr sz="1400" dirty="0">
              <a:latin typeface="Calibri"/>
              <a:ea typeface="Calibri"/>
              <a:cs typeface="Calibri"/>
              <a:sym typeface="Calibri"/>
            </a:endParaRPr>
          </a:p>
        </p:txBody>
      </p:sp>
    </p:spTree>
    <p:extLst>
      <p:ext uri="{BB962C8B-B14F-4D97-AF65-F5344CB8AC3E}">
        <p14:creationId xmlns:p14="http://schemas.microsoft.com/office/powerpoint/2010/main" val="3303374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e99e9372ce_0_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e99e9372ce_0_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On </a:t>
            </a:r>
            <a:r>
              <a:rPr lang="en" sz="1500" b="0" dirty="0">
                <a:latin typeface="Calibri"/>
                <a:ea typeface="Calibri"/>
                <a:cs typeface="Calibri"/>
                <a:sym typeface="Calibri"/>
              </a:rPr>
              <a:t>the following slides, your IC and region are </a:t>
            </a:r>
            <a:r>
              <a:rPr lang="en" sz="1500" b="0" dirty="0" smtClean="0">
                <a:latin typeface="Calibri"/>
                <a:ea typeface="Calibri"/>
                <a:cs typeface="Calibri"/>
                <a:sym typeface="Calibri"/>
              </a:rPr>
              <a:t>given. Technical </a:t>
            </a:r>
            <a:r>
              <a:rPr lang="en" sz="1500" b="0" dirty="0">
                <a:latin typeface="Calibri"/>
                <a:ea typeface="Calibri"/>
                <a:cs typeface="Calibri"/>
                <a:sym typeface="Calibri"/>
              </a:rPr>
              <a:t>Assistance is offered after training such as Reading Strategies, Specially Designed Instruction, Standards </a:t>
            </a:r>
            <a:r>
              <a:rPr lang="en" sz="1500" b="0" dirty="0" smtClean="0">
                <a:latin typeface="Calibri"/>
                <a:ea typeface="Calibri"/>
                <a:cs typeface="Calibri"/>
                <a:sym typeface="Calibri"/>
              </a:rPr>
              <a:t>Based IEPs</a:t>
            </a:r>
            <a:r>
              <a:rPr lang="en" sz="1500" b="0" dirty="0">
                <a:latin typeface="Calibri"/>
                <a:ea typeface="Calibri"/>
                <a:cs typeface="Calibri"/>
                <a:sym typeface="Calibri"/>
              </a:rPr>
              <a:t>, Transition Academy, Progress Monitoring, Accommodations/Modifications, and much </a:t>
            </a:r>
            <a:r>
              <a:rPr lang="en" sz="1500" b="0" dirty="0" smtClean="0">
                <a:latin typeface="Calibri"/>
                <a:ea typeface="Calibri"/>
                <a:cs typeface="Calibri"/>
                <a:sym typeface="Calibri"/>
              </a:rPr>
              <a:t>more.  </a:t>
            </a:r>
            <a:r>
              <a:rPr lang="en" sz="1500" b="0" dirty="0">
                <a:latin typeface="Calibri"/>
                <a:ea typeface="Calibri"/>
                <a:cs typeface="Calibri"/>
                <a:sym typeface="Calibri"/>
              </a:rPr>
              <a:t>PD can be found on each RPDC website or contact your IC. </a:t>
            </a:r>
            <a:endParaRPr sz="15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26602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e6b7028837_0_14: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e6b702883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Technical </a:t>
            </a:r>
            <a:r>
              <a:rPr lang="en" sz="1500" b="0" dirty="0">
                <a:latin typeface="Calibri"/>
                <a:ea typeface="Calibri"/>
                <a:cs typeface="Calibri"/>
                <a:sym typeface="Calibri"/>
              </a:rPr>
              <a:t>Assistance on Individual Student </a:t>
            </a:r>
            <a:r>
              <a:rPr lang="en" sz="1500" b="0" dirty="0" smtClean="0">
                <a:latin typeface="Calibri"/>
                <a:ea typeface="Calibri"/>
                <a:cs typeface="Calibri"/>
                <a:sym typeface="Calibri"/>
              </a:rPr>
              <a:t>Reports (ISRs) as </a:t>
            </a:r>
            <a:r>
              <a:rPr lang="en" sz="1500" b="0" dirty="0">
                <a:latin typeface="Calibri"/>
                <a:ea typeface="Calibri"/>
                <a:cs typeface="Calibri"/>
                <a:sym typeface="Calibri"/>
              </a:rPr>
              <a:t>well as </a:t>
            </a:r>
            <a:r>
              <a:rPr lang="en" sz="1500" b="0" dirty="0" smtClean="0">
                <a:latin typeface="Calibri"/>
                <a:ea typeface="Calibri"/>
                <a:cs typeface="Calibri"/>
                <a:sym typeface="Calibri"/>
              </a:rPr>
              <a:t>suggestions </a:t>
            </a:r>
            <a:r>
              <a:rPr lang="en" sz="1500" b="0" dirty="0">
                <a:latin typeface="Calibri"/>
                <a:ea typeface="Calibri"/>
                <a:cs typeface="Calibri"/>
                <a:sym typeface="Calibri"/>
              </a:rPr>
              <a:t>for additional content strategies can be obtained through your RPDC consultant.</a:t>
            </a:r>
            <a:endParaRPr sz="1500" b="0" dirty="0">
              <a:latin typeface="Calibri"/>
              <a:ea typeface="Calibri"/>
              <a:cs typeface="Calibri"/>
              <a:sym typeface="Calibri"/>
            </a:endParaRPr>
          </a:p>
          <a:p>
            <a:pPr marL="0" lvl="0" indent="0" algn="l" rtl="0">
              <a:spcBef>
                <a:spcPts val="0"/>
              </a:spcBef>
              <a:spcAft>
                <a:spcPts val="0"/>
              </a:spcAft>
              <a:buNone/>
            </a:pPr>
            <a:endParaRPr sz="1500" b="0" dirty="0">
              <a:solidFill>
                <a:srgbClr val="FF0000"/>
              </a:solidFill>
              <a:latin typeface="Calibri"/>
              <a:ea typeface="Calibri"/>
              <a:cs typeface="Calibri"/>
              <a:sym typeface="Calibri"/>
            </a:endParaRPr>
          </a:p>
        </p:txBody>
      </p:sp>
      <p:sp>
        <p:nvSpPr>
          <p:cNvPr id="909" name="Google Shape;909;ge6b7028837_0_14:notes"/>
          <p:cNvSpPr txBox="1">
            <a:spLocks noGrp="1"/>
          </p:cNvSpPr>
          <p:nvPr>
            <p:ph type="sldNum" idx="12"/>
          </p:nvPr>
        </p:nvSpPr>
        <p:spPr>
          <a:xfrm>
            <a:off x="3884613" y="8685214"/>
            <a:ext cx="2971800" cy="4572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109</a:t>
            </a:fld>
            <a:endParaRPr sz="1400"/>
          </a:p>
        </p:txBody>
      </p:sp>
    </p:spTree>
    <p:extLst>
      <p:ext uri="{BB962C8B-B14F-4D97-AF65-F5344CB8AC3E}">
        <p14:creationId xmlns:p14="http://schemas.microsoft.com/office/powerpoint/2010/main" val="133156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7abc2b24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7abc2b24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To Say: </a:t>
            </a:r>
            <a:r>
              <a:rPr lang="en-US" sz="1800" kern="1200" dirty="0" smtClean="0">
                <a:solidFill>
                  <a:schemeClr val="tx1"/>
                </a:solidFill>
                <a:effectLst/>
                <a:latin typeface="+mn-lt"/>
                <a:ea typeface="+mn-ea"/>
                <a:cs typeface="+mn-cs"/>
              </a:rPr>
              <a:t>During the fall window, as described in the previous section, teachers use the Instruction and Assessment Planner to select Essential Elements and linkage levels for the English language arts and mathematics </a:t>
            </a:r>
            <a:r>
              <a:rPr lang="en-US" sz="1800" kern="1200" dirty="0" err="1" smtClean="0">
                <a:solidFill>
                  <a:schemeClr val="tx1"/>
                </a:solidFill>
                <a:effectLst/>
                <a:latin typeface="+mn-lt"/>
                <a:ea typeface="+mn-ea"/>
                <a:cs typeface="+mn-cs"/>
              </a:rPr>
              <a:t>testlets</a:t>
            </a:r>
            <a:r>
              <a:rPr lang="en-US" sz="1800" kern="1200" dirty="0" smtClean="0">
                <a:solidFill>
                  <a:schemeClr val="tx1"/>
                </a:solidFill>
                <a:effectLst/>
                <a:latin typeface="+mn-lt"/>
                <a:ea typeface="+mn-ea"/>
                <a:cs typeface="+mn-cs"/>
              </a:rPr>
              <a:t> students will take. Teachers make those choices based on their instructional priorities and their students’ academic needs throughout the fall window. The number of ELA and mathematics Essential Elements to be chosen depends on the test blueprint for each grade and subject. Ensure each student is assessed on enough Essential Elements to satisfy the blueprint requirements for ELA and mathematics and, more importantly, to give each student ample opportunities to show what they have learned and can do. The ELA and mathematics </a:t>
            </a:r>
            <a:r>
              <a:rPr lang="en-US" sz="1800" kern="1200" dirty="0" err="1" smtClean="0">
                <a:solidFill>
                  <a:schemeClr val="tx1"/>
                </a:solidFill>
                <a:effectLst/>
                <a:latin typeface="+mn-lt"/>
                <a:ea typeface="+mn-ea"/>
                <a:cs typeface="+mn-cs"/>
              </a:rPr>
              <a:t>testlets</a:t>
            </a:r>
            <a:r>
              <a:rPr lang="en-US" sz="1800" kern="1200" dirty="0" smtClean="0">
                <a:solidFill>
                  <a:schemeClr val="tx1"/>
                </a:solidFill>
                <a:effectLst/>
                <a:latin typeface="+mn-lt"/>
                <a:ea typeface="+mn-ea"/>
                <a:cs typeface="+mn-cs"/>
              </a:rPr>
              <a:t> taken during the fall window contribute to a student’s final, end-of-year Individual Student </a:t>
            </a:r>
            <a:r>
              <a:rPr lang="en-US" sz="1800" kern="1200" dirty="0" smtClean="0">
                <a:solidFill>
                  <a:schemeClr val="tx1"/>
                </a:solidFill>
                <a:effectLst/>
                <a:latin typeface="+mn-lt"/>
                <a:ea typeface="+mn-ea"/>
                <a:cs typeface="+mn-cs"/>
              </a:rPr>
              <a:t>Report</a:t>
            </a:r>
            <a:r>
              <a:rPr lang="en-US" sz="1800" kern="1200" dirty="0" smtClean="0">
                <a:solidFill>
                  <a:schemeClr val="tx1"/>
                </a:solidFill>
                <a:effectLst/>
                <a:latin typeface="+mn-lt"/>
                <a:ea typeface="+mn-ea"/>
                <a:cs typeface="+mn-cs"/>
              </a:rPr>
              <a:t>. </a:t>
            </a:r>
          </a:p>
          <a:p>
            <a:pPr marL="0" lvl="0" indent="0" algn="l" rtl="0">
              <a:spcBef>
                <a:spcPts val="0"/>
              </a:spcBef>
              <a:spcAft>
                <a:spcPts val="0"/>
              </a:spcAft>
              <a:buNone/>
            </a:pPr>
            <a:endParaRPr sz="1500" b="0" dirty="0">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spcBef>
                <a:spcPts val="0"/>
              </a:spcBef>
              <a:spcAft>
                <a:spcPts val="0"/>
              </a:spcAft>
              <a:buNone/>
            </a:pPr>
            <a:r>
              <a:rPr lang="en-US" sz="1600" b="1" u="none" dirty="0" smtClean="0"/>
              <a:t>To Say: </a:t>
            </a:r>
            <a:r>
              <a:rPr lang="en-US" sz="1600" b="0" dirty="0" smtClean="0"/>
              <a:t>Here is a list of Improvement Consultants around the state. ICs can put their information on the next slide.</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110</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86512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e6b7028837_0_28: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ge6b7028837_0_2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SzPts val="1400"/>
              <a:buNone/>
            </a:pPr>
            <a:r>
              <a:rPr lang="en" sz="1200" b="1" i="0" u="none" strike="noStrike" cap="none" dirty="0" smtClean="0">
                <a:solidFill>
                  <a:schemeClr val="dk1"/>
                </a:solidFill>
                <a:latin typeface="Calibri"/>
                <a:ea typeface="Calibri"/>
                <a:cs typeface="Calibri"/>
                <a:sym typeface="Calibri"/>
              </a:rPr>
              <a:t>To Do: </a:t>
            </a:r>
            <a:r>
              <a:rPr lang="en" sz="1200" b="0" i="0" u="none" strike="noStrike" cap="none" dirty="0" smtClean="0">
                <a:solidFill>
                  <a:schemeClr val="dk1"/>
                </a:solidFill>
                <a:latin typeface="Calibri"/>
                <a:ea typeface="Calibri"/>
                <a:cs typeface="Calibri"/>
                <a:sym typeface="Calibri"/>
              </a:rPr>
              <a:t>Consultants </a:t>
            </a:r>
            <a:r>
              <a:rPr lang="en" sz="1200" b="0" i="0" u="none" strike="noStrike" cap="none" dirty="0">
                <a:solidFill>
                  <a:schemeClr val="dk1"/>
                </a:solidFill>
                <a:latin typeface="Calibri"/>
                <a:ea typeface="Calibri"/>
                <a:cs typeface="Calibri"/>
                <a:sym typeface="Calibri"/>
              </a:rPr>
              <a:t>should enter their contact information prior to training.</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75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7abc2b24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7abc2b24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smtClean="0">
                <a:solidFill>
                  <a:schemeClr val="dk1"/>
                </a:solidFill>
                <a:latin typeface="+mn-lt"/>
                <a:ea typeface="Calibri"/>
                <a:cs typeface="Calibri"/>
                <a:sym typeface="Calibri"/>
              </a:rPr>
              <a:t>To Say: </a:t>
            </a:r>
            <a:r>
              <a:rPr lang="en-US" sz="1500" b="0" dirty="0" smtClean="0">
                <a:solidFill>
                  <a:schemeClr val="dk1"/>
                </a:solidFill>
                <a:latin typeface="+mn-lt"/>
                <a:ea typeface="Calibri"/>
                <a:cs typeface="Calibri"/>
                <a:sym typeface="Calibri"/>
              </a:rPr>
              <a:t>Assessing students in science during the fall window is recommended but optional. The Instruction and Assessment Planner is still used for science, but no blueprint requirements for science are provided. Science </a:t>
            </a:r>
            <a:r>
              <a:rPr lang="en-US" sz="1500" b="0" dirty="0" err="1" smtClean="0">
                <a:solidFill>
                  <a:schemeClr val="dk1"/>
                </a:solidFill>
                <a:latin typeface="+mn-lt"/>
                <a:ea typeface="Calibri"/>
                <a:cs typeface="Calibri"/>
                <a:sym typeface="Calibri"/>
              </a:rPr>
              <a:t>testlets</a:t>
            </a:r>
            <a:r>
              <a:rPr lang="en-US" sz="1500" b="0" dirty="0" smtClean="0">
                <a:solidFill>
                  <a:schemeClr val="dk1"/>
                </a:solidFill>
                <a:latin typeface="+mn-lt"/>
                <a:ea typeface="Calibri"/>
                <a:cs typeface="Calibri"/>
                <a:sym typeface="Calibri"/>
              </a:rPr>
              <a:t> taken during the fall window do not contribute to a student’s end-of-year </a:t>
            </a:r>
            <a:r>
              <a:rPr lang="en-US" sz="1500" b="0" dirty="0" smtClean="0">
                <a:solidFill>
                  <a:schemeClr val="dk1"/>
                </a:solidFill>
                <a:latin typeface="+mn-lt"/>
                <a:ea typeface="Calibri"/>
                <a:cs typeface="Calibri"/>
                <a:sym typeface="Calibri"/>
              </a:rPr>
              <a:t>report</a:t>
            </a:r>
            <a:r>
              <a:rPr lang="en-US" sz="1500" b="0" dirty="0" smtClean="0">
                <a:solidFill>
                  <a:schemeClr val="dk1"/>
                </a:solidFill>
                <a:latin typeface="+mn-lt"/>
                <a:ea typeface="Calibri"/>
                <a:cs typeface="Calibri"/>
                <a:sym typeface="Calibri"/>
              </a:rPr>
              <a:t>.</a:t>
            </a:r>
            <a:endParaRPr lang="en-US" sz="1500" b="0" dirty="0">
              <a:latin typeface="+mn-lt"/>
              <a:ea typeface="Calibri"/>
              <a:cs typeface="Calibri"/>
              <a:sym typeface="Calibri"/>
            </a:endParaRPr>
          </a:p>
        </p:txBody>
      </p:sp>
    </p:spTree>
    <p:extLst>
      <p:ext uri="{BB962C8B-B14F-4D97-AF65-F5344CB8AC3E}">
        <p14:creationId xmlns:p14="http://schemas.microsoft.com/office/powerpoint/2010/main" val="66793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7abc2b24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7abc2b24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500" b="1" dirty="0" smtClean="0">
                <a:solidFill>
                  <a:schemeClr val="dk1"/>
                </a:solidFill>
                <a:latin typeface="+mn-lt"/>
                <a:ea typeface="Calibri"/>
                <a:cs typeface="Calibri"/>
                <a:sym typeface="Calibri"/>
              </a:rPr>
              <a:t>To Say: </a:t>
            </a:r>
            <a:r>
              <a:rPr lang="en-US" sz="1500" b="0" dirty="0" smtClean="0">
                <a:solidFill>
                  <a:schemeClr val="dk1"/>
                </a:solidFill>
                <a:latin typeface="+mn-lt"/>
                <a:ea typeface="Calibri"/>
                <a:cs typeface="Calibri"/>
                <a:sym typeface="Calibri"/>
              </a:rPr>
              <a:t>The same set of ELA and mathematics Essential Elements taught and assessed during the fall window can be selected in the Instruction and Assessment Planner for the spring window, or the teacher can choose other Essential Elements from the blueprint based on the teacher’s professional judgment of the student’s academic needs. The blueprint requirements still apply for ELA and mathematics, and the ELA and mathematics </a:t>
            </a:r>
            <a:r>
              <a:rPr lang="en-US" sz="1500" b="0" dirty="0" err="1" smtClean="0">
                <a:solidFill>
                  <a:schemeClr val="dk1"/>
                </a:solidFill>
                <a:latin typeface="+mn-lt"/>
                <a:ea typeface="Calibri"/>
                <a:cs typeface="Calibri"/>
                <a:sym typeface="Calibri"/>
              </a:rPr>
              <a:t>testlets</a:t>
            </a:r>
            <a:r>
              <a:rPr lang="en-US" sz="1500" b="0" dirty="0" smtClean="0">
                <a:solidFill>
                  <a:schemeClr val="dk1"/>
                </a:solidFill>
                <a:latin typeface="+mn-lt"/>
                <a:ea typeface="Calibri"/>
                <a:cs typeface="Calibri"/>
                <a:sym typeface="Calibri"/>
              </a:rPr>
              <a:t> taken during the spring window are combined with the results from the ELA and mathematics </a:t>
            </a:r>
            <a:r>
              <a:rPr lang="en-US" sz="1500" b="0" dirty="0" err="1" smtClean="0">
                <a:solidFill>
                  <a:schemeClr val="dk1"/>
                </a:solidFill>
                <a:latin typeface="+mn-lt"/>
                <a:ea typeface="Calibri"/>
                <a:cs typeface="Calibri"/>
                <a:sym typeface="Calibri"/>
              </a:rPr>
              <a:t>testlets</a:t>
            </a:r>
            <a:r>
              <a:rPr lang="en-US" sz="1500" b="0" dirty="0" smtClean="0">
                <a:solidFill>
                  <a:schemeClr val="dk1"/>
                </a:solidFill>
                <a:latin typeface="+mn-lt"/>
                <a:ea typeface="Calibri"/>
                <a:cs typeface="Calibri"/>
                <a:sym typeface="Calibri"/>
              </a:rPr>
              <a:t> taken during the fall window to produce a student’s final, end-of-year </a:t>
            </a:r>
            <a:r>
              <a:rPr lang="en-US" sz="1500" b="0" dirty="0" smtClean="0">
                <a:solidFill>
                  <a:schemeClr val="dk1"/>
                </a:solidFill>
                <a:latin typeface="+mn-lt"/>
                <a:ea typeface="Calibri"/>
                <a:cs typeface="Calibri"/>
                <a:sym typeface="Calibri"/>
              </a:rPr>
              <a:t>report</a:t>
            </a:r>
            <a:r>
              <a:rPr lang="en-US" sz="1500" b="0" dirty="0" smtClean="0">
                <a:solidFill>
                  <a:schemeClr val="dk1"/>
                </a:solidFill>
                <a:latin typeface="+mn-lt"/>
                <a:ea typeface="Calibri"/>
                <a:cs typeface="Calibri"/>
                <a:sym typeface="Calibri"/>
              </a:rPr>
              <a:t>. </a:t>
            </a:r>
          </a:p>
          <a:p>
            <a:pPr marL="0" lvl="0" indent="0" algn="l" rtl="0">
              <a:spcBef>
                <a:spcPts val="0"/>
              </a:spcBef>
              <a:spcAft>
                <a:spcPts val="0"/>
              </a:spcAft>
              <a:buNone/>
            </a:pPr>
            <a:endParaRPr lang="en-US" sz="1500" b="1" dirty="0" smtClean="0">
              <a:latin typeface="+mn-lt"/>
              <a:ea typeface="Calibri"/>
              <a:cs typeface="Calibri"/>
              <a:sym typeface="Calibri"/>
            </a:endParaRPr>
          </a:p>
          <a:p>
            <a:pPr marL="0" lvl="0" indent="0" algn="l" rtl="0">
              <a:spcBef>
                <a:spcPts val="0"/>
              </a:spcBef>
              <a:spcAft>
                <a:spcPts val="0"/>
              </a:spcAft>
              <a:buNone/>
            </a:pPr>
            <a:endParaRPr lang="en-US" sz="1500" b="0" dirty="0">
              <a:latin typeface="+mn-lt"/>
              <a:ea typeface="Calibri"/>
              <a:cs typeface="Calibri"/>
              <a:sym typeface="Calibri"/>
            </a:endParaRPr>
          </a:p>
        </p:txBody>
      </p:sp>
    </p:spTree>
    <p:extLst>
      <p:ext uri="{BB962C8B-B14F-4D97-AF65-F5344CB8AC3E}">
        <p14:creationId xmlns:p14="http://schemas.microsoft.com/office/powerpoint/2010/main" val="4261868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7abc2b24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7abc2b24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chemeClr val="dk1"/>
                </a:solidFill>
                <a:latin typeface="+mn-lt"/>
                <a:ea typeface="Calibri"/>
                <a:cs typeface="Calibri"/>
                <a:sym typeface="Calibri"/>
              </a:rPr>
              <a:t>To Say: </a:t>
            </a:r>
            <a:r>
              <a:rPr lang="en-US" sz="1500" b="0" dirty="0" smtClean="0">
                <a:solidFill>
                  <a:schemeClr val="dk1"/>
                </a:solidFill>
                <a:latin typeface="+mn-lt"/>
                <a:ea typeface="Calibri"/>
                <a:cs typeface="Calibri"/>
                <a:sym typeface="Calibri"/>
              </a:rPr>
              <a:t>For science, during the spring window, the Instruction and Assessment Planner is not used. The Kite® System delivers each science </a:t>
            </a:r>
            <a:r>
              <a:rPr lang="en-US" sz="1500" b="0" dirty="0" err="1" smtClean="0">
                <a:solidFill>
                  <a:schemeClr val="dk1"/>
                </a:solidFill>
                <a:latin typeface="+mn-lt"/>
                <a:ea typeface="Calibri"/>
                <a:cs typeface="Calibri"/>
                <a:sym typeface="Calibri"/>
              </a:rPr>
              <a:t>testlet</a:t>
            </a:r>
            <a:r>
              <a:rPr lang="en-US" sz="1500" b="0" dirty="0" smtClean="0">
                <a:solidFill>
                  <a:schemeClr val="dk1"/>
                </a:solidFill>
                <a:latin typeface="+mn-lt"/>
                <a:ea typeface="Calibri"/>
                <a:cs typeface="Calibri"/>
                <a:sym typeface="Calibri"/>
              </a:rPr>
              <a:t> one at a time, and each student is assessed on all of the Essential Elements in the test blueprint for the applicable grade band. As mentioned previously, information from the student’s First Contact survey is used to determine the linkage level of the first </a:t>
            </a:r>
            <a:r>
              <a:rPr lang="en-US" sz="1500" b="0" dirty="0" err="1" smtClean="0">
                <a:solidFill>
                  <a:schemeClr val="dk1"/>
                </a:solidFill>
                <a:latin typeface="+mn-lt"/>
                <a:ea typeface="Calibri"/>
                <a:cs typeface="Calibri"/>
                <a:sym typeface="Calibri"/>
              </a:rPr>
              <a:t>testlet</a:t>
            </a:r>
            <a:r>
              <a:rPr lang="en-US" sz="1500" b="0" dirty="0" smtClean="0">
                <a:solidFill>
                  <a:schemeClr val="dk1"/>
                </a:solidFill>
                <a:latin typeface="+mn-lt"/>
                <a:ea typeface="Calibri"/>
                <a:cs typeface="Calibri"/>
                <a:sym typeface="Calibri"/>
              </a:rPr>
              <a:t> delivered, and the system is adaptive thereafter, using student performance on the prior </a:t>
            </a:r>
            <a:r>
              <a:rPr lang="en-US" sz="1500" b="0" dirty="0" err="1" smtClean="0">
                <a:solidFill>
                  <a:schemeClr val="dk1"/>
                </a:solidFill>
                <a:latin typeface="+mn-lt"/>
                <a:ea typeface="Calibri"/>
                <a:cs typeface="Calibri"/>
                <a:sym typeface="Calibri"/>
              </a:rPr>
              <a:t>testlet</a:t>
            </a:r>
            <a:r>
              <a:rPr lang="en-US" sz="1500" b="0" dirty="0" smtClean="0">
                <a:solidFill>
                  <a:schemeClr val="dk1"/>
                </a:solidFill>
                <a:latin typeface="+mn-lt"/>
                <a:ea typeface="Calibri"/>
                <a:cs typeface="Calibri"/>
                <a:sym typeface="Calibri"/>
              </a:rPr>
              <a:t> to determine the linkage level of the next </a:t>
            </a:r>
            <a:r>
              <a:rPr lang="en-US" sz="1500" b="0" dirty="0" err="1" smtClean="0">
                <a:solidFill>
                  <a:schemeClr val="dk1"/>
                </a:solidFill>
                <a:latin typeface="+mn-lt"/>
                <a:ea typeface="Calibri"/>
                <a:cs typeface="Calibri"/>
                <a:sym typeface="Calibri"/>
              </a:rPr>
              <a:t>testlet</a:t>
            </a:r>
            <a:r>
              <a:rPr lang="en-US" sz="1500" b="0" dirty="0" smtClean="0">
                <a:solidFill>
                  <a:schemeClr val="dk1"/>
                </a:solidFill>
                <a:latin typeface="+mn-lt"/>
                <a:ea typeface="Calibri"/>
                <a:cs typeface="Calibri"/>
                <a:sym typeface="Calibri"/>
              </a:rPr>
              <a:t>. Unlike science </a:t>
            </a:r>
            <a:r>
              <a:rPr lang="en-US" sz="1500" b="0" dirty="0" err="1" smtClean="0">
                <a:solidFill>
                  <a:schemeClr val="dk1"/>
                </a:solidFill>
                <a:latin typeface="+mn-lt"/>
                <a:ea typeface="Calibri"/>
                <a:cs typeface="Calibri"/>
                <a:sym typeface="Calibri"/>
              </a:rPr>
              <a:t>testlets</a:t>
            </a:r>
            <a:r>
              <a:rPr lang="en-US" sz="1500" b="0" dirty="0" smtClean="0">
                <a:solidFill>
                  <a:schemeClr val="dk1"/>
                </a:solidFill>
                <a:latin typeface="+mn-lt"/>
                <a:ea typeface="Calibri"/>
                <a:cs typeface="Calibri"/>
                <a:sym typeface="Calibri"/>
              </a:rPr>
              <a:t> taken during the fall window, science </a:t>
            </a:r>
            <a:r>
              <a:rPr lang="en-US" sz="1500" b="0" dirty="0" err="1" smtClean="0">
                <a:solidFill>
                  <a:schemeClr val="dk1"/>
                </a:solidFill>
                <a:latin typeface="+mn-lt"/>
                <a:ea typeface="Calibri"/>
                <a:cs typeface="Calibri"/>
                <a:sym typeface="Calibri"/>
              </a:rPr>
              <a:t>testlets</a:t>
            </a:r>
            <a:r>
              <a:rPr lang="en-US" sz="1500" b="0" dirty="0" smtClean="0">
                <a:solidFill>
                  <a:schemeClr val="dk1"/>
                </a:solidFill>
                <a:latin typeface="+mn-lt"/>
                <a:ea typeface="Calibri"/>
                <a:cs typeface="Calibri"/>
                <a:sym typeface="Calibri"/>
              </a:rPr>
              <a:t> during the spring window are not optional and contribute to a student’s final, end-of-year </a:t>
            </a:r>
            <a:r>
              <a:rPr lang="en-US" sz="1500" b="0" dirty="0" smtClean="0">
                <a:solidFill>
                  <a:schemeClr val="dk1"/>
                </a:solidFill>
                <a:latin typeface="+mn-lt"/>
                <a:ea typeface="Calibri"/>
                <a:cs typeface="Calibri"/>
                <a:sym typeface="Calibri"/>
              </a:rPr>
              <a:t>report</a:t>
            </a:r>
            <a:r>
              <a:rPr lang="en-US" sz="1500" b="0" dirty="0" smtClean="0">
                <a:solidFill>
                  <a:schemeClr val="dk1"/>
                </a:solidFill>
                <a:latin typeface="+mn-lt"/>
                <a:ea typeface="Calibri"/>
                <a:cs typeface="Calibri"/>
                <a:sym typeface="Calibri"/>
              </a:rPr>
              <a:t>. </a:t>
            </a:r>
          </a:p>
          <a:p>
            <a:pPr marL="0" lvl="0" indent="0" algn="l" rtl="0">
              <a:spcBef>
                <a:spcPts val="0"/>
              </a:spcBef>
              <a:spcAft>
                <a:spcPts val="0"/>
              </a:spcAft>
              <a:buNone/>
            </a:pPr>
            <a:endParaRPr lang="en-US" sz="1500" b="0" dirty="0">
              <a:latin typeface="+mn-lt"/>
              <a:ea typeface="Calibri"/>
              <a:cs typeface="Calibri"/>
              <a:sym typeface="Calibri"/>
            </a:endParaRPr>
          </a:p>
        </p:txBody>
      </p:sp>
    </p:spTree>
    <p:extLst>
      <p:ext uri="{BB962C8B-B14F-4D97-AF65-F5344CB8AC3E}">
        <p14:creationId xmlns:p14="http://schemas.microsoft.com/office/powerpoint/2010/main" val="19134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7abc2b24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e7abc2b24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chemeClr val="dk1"/>
                </a:solidFill>
                <a:latin typeface="+mn-lt"/>
                <a:ea typeface="Calibri"/>
                <a:cs typeface="Calibri"/>
                <a:sym typeface="Calibri"/>
              </a:rPr>
              <a:t>To Say: </a:t>
            </a:r>
            <a:r>
              <a:rPr lang="en-US" sz="1500" b="0" dirty="0" smtClean="0">
                <a:solidFill>
                  <a:schemeClr val="dk1"/>
                </a:solidFill>
                <a:latin typeface="+mn-lt"/>
                <a:ea typeface="Calibri"/>
                <a:cs typeface="Calibri"/>
                <a:sym typeface="Calibri"/>
              </a:rPr>
              <a:t>For science during the spring window, </a:t>
            </a:r>
            <a:r>
              <a:rPr lang="en-US" sz="1500" b="0" dirty="0" err="1" smtClean="0">
                <a:solidFill>
                  <a:schemeClr val="dk1"/>
                </a:solidFill>
                <a:latin typeface="+mn-lt"/>
                <a:ea typeface="Calibri"/>
                <a:cs typeface="Calibri"/>
                <a:sym typeface="Calibri"/>
              </a:rPr>
              <a:t>Testlet</a:t>
            </a:r>
            <a:r>
              <a:rPr lang="en-US" sz="1500" b="0" dirty="0" smtClean="0">
                <a:solidFill>
                  <a:schemeClr val="dk1"/>
                </a:solidFill>
                <a:latin typeface="+mn-lt"/>
                <a:ea typeface="Calibri"/>
                <a:cs typeface="Calibri"/>
                <a:sym typeface="Calibri"/>
              </a:rPr>
              <a:t> Information Pages are not accessed via the Instruction and Assessment Planner. Instead, they are accessed via the Manage Tests tab in Educator Portal. They are located in the Test Information column and are available one at a time due to the adaptive delivery.</a:t>
            </a:r>
          </a:p>
          <a:p>
            <a:pPr marL="0" lvl="0" indent="0" algn="l" rtl="0">
              <a:spcBef>
                <a:spcPts val="0"/>
              </a:spcBef>
              <a:spcAft>
                <a:spcPts val="0"/>
              </a:spcAft>
              <a:buNone/>
            </a:pPr>
            <a:endParaRPr lang="en-US" sz="1500" b="0" dirty="0">
              <a:latin typeface="+mn-lt"/>
              <a:ea typeface="Calibri"/>
              <a:cs typeface="Calibri"/>
              <a:sym typeface="Calibri"/>
            </a:endParaRPr>
          </a:p>
        </p:txBody>
      </p:sp>
    </p:spTree>
    <p:extLst>
      <p:ext uri="{BB962C8B-B14F-4D97-AF65-F5344CB8AC3E}">
        <p14:creationId xmlns:p14="http://schemas.microsoft.com/office/powerpoint/2010/main" val="59733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478b5a66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478b5a66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a:t>
            </a:r>
            <a:r>
              <a:rPr lang="en-US" sz="1200" kern="1200" dirty="0" smtClean="0">
                <a:solidFill>
                  <a:schemeClr val="tx1"/>
                </a:solidFill>
                <a:effectLst/>
                <a:latin typeface="+mn-lt"/>
                <a:ea typeface="+mn-ea"/>
                <a:cs typeface="+mn-cs"/>
              </a:rPr>
              <a:t> The grades MAP-A are required and voluntary.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Do:</a:t>
            </a:r>
            <a:r>
              <a:rPr lang="en-US" sz="1200" kern="1200" dirty="0" smtClean="0">
                <a:solidFill>
                  <a:schemeClr val="tx1"/>
                </a:solidFill>
                <a:effectLst/>
                <a:latin typeface="+mn-lt"/>
                <a:ea typeface="+mn-ea"/>
                <a:cs typeface="+mn-cs"/>
              </a:rPr>
              <a:t> Show slide and go over information.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Form D- #2- has been updated so you will need to have a copy that is dated July 29, 2020. Form D-Part 3 pertains to MAP-A along with the MAP-A Justification. Form D needs to reflect the type of assessment given (i.e., local assessment). Form E- #3- If a district chooses to administer the optional assessments, then they are considered district level as opposed to state level. If you have questions about Form D or Form E, please contact your Compliance Consultant. NOTE: Students who were juniors last year are considered seniors; therefore, they do NOT need to take 11th grade </a:t>
            </a:r>
            <a:r>
              <a:rPr lang="en-US" sz="1200" kern="1200" dirty="0" err="1" smtClean="0">
                <a:solidFill>
                  <a:schemeClr val="tx1"/>
                </a:solidFill>
                <a:effectLst/>
                <a:latin typeface="+mn-lt"/>
                <a:ea typeface="+mn-ea"/>
                <a:cs typeface="+mn-cs"/>
              </a:rPr>
              <a:t>testlets</a:t>
            </a:r>
            <a:r>
              <a:rPr lang="en-US" sz="1200" kern="1200" dirty="0" smtClean="0">
                <a:solidFill>
                  <a:schemeClr val="tx1"/>
                </a:solidFill>
                <a:effectLst/>
                <a:latin typeface="+mn-lt"/>
                <a:ea typeface="+mn-ea"/>
                <a:cs typeface="+mn-cs"/>
              </a:rPr>
              <a:t>.</a:t>
            </a:r>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dirty="0"/>
          </a:p>
        </p:txBody>
      </p:sp>
    </p:spTree>
    <p:extLst>
      <p:ext uri="{BB962C8B-B14F-4D97-AF65-F5344CB8AC3E}">
        <p14:creationId xmlns:p14="http://schemas.microsoft.com/office/powerpoint/2010/main" val="393855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e7f9b5b09a_0_2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e7f9b5b09a_0_2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100"/>
              </a:spcBef>
              <a:spcAft>
                <a:spcPts val="0"/>
              </a:spcAft>
              <a:buClr>
                <a:schemeClr val="dk1"/>
              </a:buClr>
              <a:buSzPts val="1100"/>
              <a:buFont typeface="Arial"/>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Last sentence was added to prompt LEAs to include a description of how the education is impacted for children with the most significant cognitive disabilities and how this relates to participation in the regular curriculum.</a:t>
            </a:r>
          </a:p>
          <a:p>
            <a:pPr marL="0" lvl="0" indent="0" algn="l" rtl="0">
              <a:spcBef>
                <a:spcPts val="100"/>
              </a:spcBef>
              <a:spcAft>
                <a:spcPts val="0"/>
              </a:spcAft>
              <a:buClr>
                <a:schemeClr val="dk1"/>
              </a:buClr>
              <a:buSzPts val="1100"/>
              <a:buFont typeface="Arial"/>
              <a:buNone/>
            </a:pPr>
            <a:endParaRPr sz="1800" dirty="0"/>
          </a:p>
        </p:txBody>
      </p:sp>
      <p:sp>
        <p:nvSpPr>
          <p:cNvPr id="585" name="Google Shape;585;ge7f9b5b09a_0_2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dirty="0"/>
          </a:p>
        </p:txBody>
      </p:sp>
    </p:spTree>
    <p:extLst>
      <p:ext uri="{BB962C8B-B14F-4D97-AF65-F5344CB8AC3E}">
        <p14:creationId xmlns:p14="http://schemas.microsoft.com/office/powerpoint/2010/main" val="405133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68e57d28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68e57d2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year, your login  is </a:t>
            </a:r>
            <a:r>
              <a:rPr lang="en" sz="1500" b="1" dirty="0">
                <a:latin typeface="Calibri"/>
                <a:ea typeface="Calibri"/>
                <a:cs typeface="Calibri"/>
                <a:sym typeface="Calibri"/>
              </a:rPr>
              <a:t>not</a:t>
            </a:r>
            <a:r>
              <a:rPr lang="en" sz="1500" b="0" dirty="0">
                <a:latin typeface="Calibri"/>
                <a:ea typeface="Calibri"/>
                <a:cs typeface="Calibri"/>
                <a:sym typeface="Calibri"/>
              </a:rPr>
              <a:t> case sensitive.</a:t>
            </a:r>
            <a:endParaRPr sz="1500" b="0" dirty="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478b5a66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478b5a66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68e57d28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68e57d2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smtClean="0">
                <a:latin typeface="+mn-lt"/>
                <a:ea typeface="Calibri"/>
                <a:cs typeface="Calibri"/>
                <a:sym typeface="Calibri"/>
              </a:rPr>
              <a:t>To Do: </a:t>
            </a:r>
            <a:r>
              <a:rPr lang="en-US" sz="1500" b="0" dirty="0" smtClean="0">
                <a:latin typeface="+mn-lt"/>
                <a:ea typeface="Calibri"/>
                <a:cs typeface="Calibri"/>
                <a:sym typeface="Calibri"/>
              </a:rPr>
              <a:t>Read the slide.</a:t>
            </a:r>
            <a:endParaRPr lang="en-US" sz="1500" b="0" dirty="0">
              <a:latin typeface="+mn-lt"/>
              <a:ea typeface="Calibri"/>
              <a:cs typeface="Calibri"/>
              <a:sym typeface="Calibri"/>
            </a:endParaRPr>
          </a:p>
        </p:txBody>
      </p:sp>
    </p:spTree>
    <p:extLst>
      <p:ext uri="{BB962C8B-B14F-4D97-AF65-F5344CB8AC3E}">
        <p14:creationId xmlns:p14="http://schemas.microsoft.com/office/powerpoint/2010/main" val="23008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8d3db6da9c_1_105: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8d3db6da9c_1_10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600" b="1" dirty="0" smtClean="0">
                <a:latin typeface="+mn-lt"/>
                <a:ea typeface="Calibri"/>
                <a:cs typeface="Calibri"/>
                <a:sym typeface="Calibri"/>
              </a:rPr>
              <a:t>To Say: </a:t>
            </a:r>
            <a:r>
              <a:rPr lang="en-US" sz="1800" b="0" dirty="0" smtClean="0">
                <a:latin typeface="+mn-lt"/>
                <a:ea typeface="Calibri"/>
                <a:cs typeface="Calibri"/>
                <a:sym typeface="Calibri"/>
              </a:rPr>
              <a:t>Last year there were two buttons. This year you MUST select AGREE or you will not be able to move forward with anything.</a:t>
            </a:r>
            <a:endParaRPr lang="en-US" sz="1800" b="0" dirty="0">
              <a:latin typeface="+mn-lt"/>
              <a:ea typeface="Calibri"/>
              <a:cs typeface="Calibri"/>
              <a:sym typeface="Calibri"/>
            </a:endParaRPr>
          </a:p>
        </p:txBody>
      </p:sp>
      <p:sp>
        <p:nvSpPr>
          <p:cNvPr id="959" name="Google Shape;959;g8d3db6da9c_1_10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1211785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68e57d28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68e57d2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smtClean="0">
                <a:latin typeface="+mn-lt"/>
                <a:ea typeface="Calibri"/>
                <a:cs typeface="Calibri"/>
                <a:sym typeface="Calibri"/>
              </a:rPr>
              <a:t>To Do: </a:t>
            </a:r>
            <a:r>
              <a:rPr lang="en-US" sz="1500" b="0" dirty="0" smtClean="0">
                <a:latin typeface="+mn-lt"/>
                <a:ea typeface="Calibri"/>
                <a:cs typeface="Calibri"/>
                <a:sym typeface="Calibri"/>
              </a:rPr>
              <a:t>Read the slide.</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114507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300cb17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e300cb17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latin typeface="Calibri"/>
                <a:ea typeface="Calibri"/>
                <a:cs typeface="Calibri"/>
                <a:sym typeface="Calibri"/>
              </a:rPr>
              <a:t>To </a:t>
            </a:r>
            <a:r>
              <a:rPr lang="en" sz="1400" b="1" dirty="0" smtClean="0">
                <a:latin typeface="Calibri"/>
                <a:ea typeface="Calibri"/>
                <a:cs typeface="Calibri"/>
                <a:sym typeface="Calibri"/>
              </a:rPr>
              <a:t>Do: </a:t>
            </a:r>
            <a:r>
              <a:rPr lang="en" sz="1500" b="0" dirty="0" smtClean="0">
                <a:latin typeface="Calibri"/>
                <a:ea typeface="Calibri"/>
                <a:cs typeface="Calibri"/>
                <a:sym typeface="Calibri"/>
              </a:rPr>
              <a:t>Be </a:t>
            </a:r>
            <a:r>
              <a:rPr lang="en" sz="1500" b="0" dirty="0">
                <a:latin typeface="Calibri"/>
                <a:ea typeface="Calibri"/>
                <a:cs typeface="Calibri"/>
                <a:sym typeface="Calibri"/>
              </a:rPr>
              <a:t>sure to </a:t>
            </a:r>
            <a:r>
              <a:rPr lang="en" sz="1500" b="0" dirty="0" smtClean="0">
                <a:latin typeface="Calibri"/>
                <a:ea typeface="Calibri"/>
                <a:cs typeface="Calibri"/>
                <a:sym typeface="Calibri"/>
              </a:rPr>
              <a:t>practice </a:t>
            </a:r>
            <a:r>
              <a:rPr lang="en" sz="1500" b="0" dirty="0">
                <a:latin typeface="Calibri"/>
                <a:ea typeface="Calibri"/>
                <a:cs typeface="Calibri"/>
                <a:sym typeface="Calibri"/>
              </a:rPr>
              <a:t>using the website so that you can take them through how to use it</a:t>
            </a:r>
            <a:r>
              <a:rPr lang="en" sz="1500" b="0" dirty="0" smtClean="0">
                <a:latin typeface="Calibri"/>
                <a:ea typeface="Calibri"/>
                <a:cs typeface="Calibri"/>
                <a:sym typeface="Calibri"/>
              </a:rPr>
              <a:t>. Go to the DLM website.</a:t>
            </a:r>
            <a:endParaRPr sz="1500" b="0" dirty="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478b5a66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e478b5a66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Select the </a:t>
            </a:r>
            <a:r>
              <a:rPr lang="en-US" sz="1200" kern="1200" dirty="0" smtClean="0">
                <a:solidFill>
                  <a:schemeClr val="tx1"/>
                </a:solidFill>
                <a:effectLst/>
                <a:latin typeface="+mn-lt"/>
                <a:ea typeface="+mn-ea"/>
                <a:cs typeface="+mn-cs"/>
              </a:rPr>
              <a:t>‘For States’ tab. You will see Year-End Model and Instructionally Embedded Model. Notice that Missouri is an IE state.</a:t>
            </a:r>
          </a:p>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478b5a66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e478b5a66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Do: </a:t>
            </a:r>
            <a:r>
              <a:rPr lang="en" sz="1500" b="0" dirty="0">
                <a:latin typeface="Calibri"/>
                <a:ea typeface="Calibri"/>
                <a:cs typeface="Calibri"/>
                <a:sym typeface="Calibri"/>
              </a:rPr>
              <a:t>At this </a:t>
            </a:r>
            <a:r>
              <a:rPr lang="en" sz="1500" b="0" dirty="0" smtClean="0">
                <a:latin typeface="Calibri"/>
                <a:ea typeface="Calibri"/>
                <a:cs typeface="Calibri"/>
                <a:sym typeface="Calibri"/>
              </a:rPr>
              <a:t>point, </a:t>
            </a:r>
            <a:r>
              <a:rPr lang="en" sz="1500" b="0" dirty="0">
                <a:latin typeface="Calibri"/>
                <a:ea typeface="Calibri"/>
                <a:cs typeface="Calibri"/>
                <a:sym typeface="Calibri"/>
              </a:rPr>
              <a:t>you will </a:t>
            </a:r>
            <a:r>
              <a:rPr lang="en" sz="1500" b="0" dirty="0" smtClean="0">
                <a:latin typeface="Calibri"/>
                <a:ea typeface="Calibri"/>
                <a:cs typeface="Calibri"/>
                <a:sym typeface="Calibri"/>
              </a:rPr>
              <a:t>select the </a:t>
            </a:r>
            <a:r>
              <a:rPr lang="en" sz="1500" b="0" dirty="0">
                <a:latin typeface="Calibri"/>
                <a:ea typeface="Calibri"/>
                <a:cs typeface="Calibri"/>
                <a:sym typeface="Calibri"/>
              </a:rPr>
              <a:t>Instructional Resources </a:t>
            </a:r>
            <a:r>
              <a:rPr lang="en" sz="1500" b="0" dirty="0" smtClean="0">
                <a:latin typeface="Calibri"/>
                <a:ea typeface="Calibri"/>
                <a:cs typeface="Calibri"/>
                <a:sym typeface="Calibri"/>
              </a:rPr>
              <a:t>tab. A </a:t>
            </a:r>
            <a:r>
              <a:rPr lang="en" sz="1500" b="0" dirty="0">
                <a:latin typeface="Calibri"/>
                <a:ea typeface="Calibri"/>
                <a:cs typeface="Calibri"/>
                <a:sym typeface="Calibri"/>
              </a:rPr>
              <a:t>dropdown menu will appear for either YE Model States or IE Model </a:t>
            </a:r>
            <a:r>
              <a:rPr lang="en" sz="1500" b="0" dirty="0" smtClean="0">
                <a:latin typeface="Calibri"/>
                <a:ea typeface="Calibri"/>
                <a:cs typeface="Calibri"/>
                <a:sym typeface="Calibri"/>
              </a:rPr>
              <a:t>States. Missouri </a:t>
            </a:r>
            <a:r>
              <a:rPr lang="en" sz="1500" b="0" dirty="0">
                <a:latin typeface="Calibri"/>
                <a:ea typeface="Calibri"/>
                <a:cs typeface="Calibri"/>
                <a:sym typeface="Calibri"/>
              </a:rPr>
              <a:t>is an IE Model </a:t>
            </a:r>
            <a:r>
              <a:rPr lang="en" sz="1500" b="0" dirty="0" smtClean="0">
                <a:latin typeface="Calibri"/>
                <a:ea typeface="Calibri"/>
                <a:cs typeface="Calibri"/>
                <a:sym typeface="Calibri"/>
              </a:rPr>
              <a:t>state</a:t>
            </a:r>
            <a:r>
              <a:rPr lang="en" sz="1500" b="0" dirty="0">
                <a:latin typeface="Calibri"/>
                <a:ea typeface="Calibri"/>
                <a:cs typeface="Calibri"/>
                <a:sym typeface="Calibri"/>
              </a:rPr>
              <a:t>.</a:t>
            </a:r>
            <a:endParaRPr sz="1500" b="0" dirty="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478b5a66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478b5a66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a:t>
            </a:r>
            <a:r>
              <a:rPr lang="en" sz="1500" b="0" dirty="0" smtClean="0">
                <a:latin typeface="Calibri"/>
                <a:ea typeface="Calibri"/>
                <a:cs typeface="Calibri"/>
                <a:sym typeface="Calibri"/>
              </a:rPr>
              <a:t> </a:t>
            </a:r>
            <a:r>
              <a:rPr lang="en" sz="1500" b="0" dirty="0" smtClean="0">
                <a:solidFill>
                  <a:schemeClr val="dk1"/>
                </a:solidFill>
                <a:latin typeface="Calibri"/>
                <a:ea typeface="Calibri"/>
                <a:cs typeface="Calibri"/>
                <a:sym typeface="Calibri"/>
              </a:rPr>
              <a:t>Go </a:t>
            </a:r>
            <a:r>
              <a:rPr lang="en" sz="1500" b="0" dirty="0">
                <a:solidFill>
                  <a:schemeClr val="dk1"/>
                </a:solidFill>
                <a:latin typeface="Calibri"/>
                <a:ea typeface="Calibri"/>
                <a:cs typeface="Calibri"/>
                <a:sym typeface="Calibri"/>
              </a:rPr>
              <a:t>through each </a:t>
            </a:r>
            <a:r>
              <a:rPr lang="en" sz="1500" b="0" dirty="0" smtClean="0">
                <a:solidFill>
                  <a:schemeClr val="dk1"/>
                </a:solidFill>
                <a:latin typeface="Calibri"/>
                <a:ea typeface="Calibri"/>
                <a:cs typeface="Calibri"/>
                <a:sym typeface="Calibri"/>
              </a:rPr>
              <a:t>category </a:t>
            </a:r>
            <a:r>
              <a:rPr lang="en" sz="1500" b="0" dirty="0">
                <a:solidFill>
                  <a:schemeClr val="dk1"/>
                </a:solidFill>
                <a:latin typeface="Calibri"/>
                <a:ea typeface="Calibri"/>
                <a:cs typeface="Calibri"/>
                <a:sym typeface="Calibri"/>
              </a:rPr>
              <a:t>for all three content areas.</a:t>
            </a:r>
            <a:endParaRPr sz="1500" b="0" dirty="0">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a:p>
            <a:pPr marL="0" lvl="0" indent="0" algn="l" rtl="0">
              <a:spcBef>
                <a:spcPts val="0"/>
              </a:spcBef>
              <a:spcAft>
                <a:spcPts val="0"/>
              </a:spcAft>
              <a:buNone/>
            </a:pPr>
            <a:r>
              <a:rPr lang="en" sz="1500" b="1" dirty="0">
                <a:latin typeface="Calibri"/>
                <a:ea typeface="Calibri"/>
                <a:cs typeface="Calibri"/>
                <a:sym typeface="Calibri"/>
              </a:rPr>
              <a:t>To Say: </a:t>
            </a:r>
            <a:r>
              <a:rPr lang="en" sz="1500" b="0" dirty="0">
                <a:latin typeface="Calibri"/>
                <a:ea typeface="Calibri"/>
                <a:cs typeface="Calibri"/>
                <a:sym typeface="Calibri"/>
              </a:rPr>
              <a:t>From the English Language Arts page</a:t>
            </a:r>
            <a:r>
              <a:rPr lang="en" sz="1500" b="0" dirty="0" smtClean="0">
                <a:latin typeface="Calibri"/>
                <a:ea typeface="Calibri"/>
                <a:cs typeface="Calibri"/>
                <a:sym typeface="Calibri"/>
              </a:rPr>
              <a:t>, </a:t>
            </a:r>
            <a:r>
              <a:rPr lang="en" sz="1500" b="0" dirty="0">
                <a:latin typeface="Calibri"/>
                <a:ea typeface="Calibri"/>
                <a:cs typeface="Calibri"/>
                <a:sym typeface="Calibri"/>
              </a:rPr>
              <a:t>you can scroll to the bottom and go directly to </a:t>
            </a:r>
            <a:r>
              <a:rPr lang="en" sz="1500" b="0" dirty="0" smtClean="0">
                <a:latin typeface="Calibri"/>
                <a:ea typeface="Calibri"/>
                <a:cs typeface="Calibri"/>
                <a:sym typeface="Calibri"/>
              </a:rPr>
              <a:t>the </a:t>
            </a:r>
            <a:r>
              <a:rPr lang="en" sz="1500" b="0" dirty="0">
                <a:latin typeface="Calibri"/>
                <a:ea typeface="Calibri"/>
                <a:cs typeface="Calibri"/>
                <a:sym typeface="Calibri"/>
              </a:rPr>
              <a:t>Mathematics and Science </a:t>
            </a:r>
            <a:r>
              <a:rPr lang="en" sz="1500" b="0" dirty="0" smtClean="0">
                <a:latin typeface="Calibri"/>
                <a:ea typeface="Calibri"/>
                <a:cs typeface="Calibri"/>
                <a:sym typeface="Calibri"/>
              </a:rPr>
              <a:t>sections. </a:t>
            </a:r>
            <a:endParaRPr sz="1400" b="0" dirty="0">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e68e57d28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e68e57d28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967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7abc2b24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7abc2b24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Notice </a:t>
            </a:r>
            <a:r>
              <a:rPr lang="en" sz="1500" b="0" dirty="0">
                <a:latin typeface="Calibri"/>
                <a:ea typeface="Calibri"/>
                <a:cs typeface="Calibri"/>
                <a:sym typeface="Calibri"/>
              </a:rPr>
              <a:t>the arrow. This is where you will find the currently </a:t>
            </a:r>
            <a:r>
              <a:rPr lang="en" sz="1500" b="0" dirty="0" smtClean="0">
                <a:latin typeface="Calibri"/>
                <a:ea typeface="Calibri"/>
                <a:cs typeface="Calibri"/>
                <a:sym typeface="Calibri"/>
              </a:rPr>
              <a:t>tested Essential Elements (EE)</a:t>
            </a:r>
            <a:r>
              <a:rPr lang="en" sz="1500" b="0" baseline="0" dirty="0" smtClean="0">
                <a:latin typeface="Calibri"/>
                <a:ea typeface="Calibri"/>
                <a:cs typeface="Calibri"/>
                <a:sym typeface="Calibri"/>
              </a:rPr>
              <a:t> for English Language Arts (ELA).</a:t>
            </a:r>
            <a:endParaRPr sz="1500" b="0" dirty="0">
              <a:latin typeface="Calibri"/>
              <a:ea typeface="Calibri"/>
              <a:cs typeface="Calibri"/>
              <a:sym typeface="Calibri"/>
            </a:endParaRPr>
          </a:p>
        </p:txBody>
      </p:sp>
    </p:spTree>
    <p:extLst>
      <p:ext uri="{BB962C8B-B14F-4D97-AF65-F5344CB8AC3E}">
        <p14:creationId xmlns:p14="http://schemas.microsoft.com/office/powerpoint/2010/main" val="1734668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7abc2b24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7abc2b24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The red </a:t>
            </a:r>
            <a:r>
              <a:rPr lang="en" sz="1500" b="0" dirty="0">
                <a:latin typeface="Calibri"/>
                <a:ea typeface="Calibri"/>
                <a:cs typeface="Calibri"/>
                <a:sym typeface="Calibri"/>
              </a:rPr>
              <a:t>box allows you to filter which grade level you will be testing and allows you to see the EEs.</a:t>
            </a:r>
            <a:endParaRPr sz="1500" b="0" dirty="0">
              <a:latin typeface="Calibri"/>
              <a:ea typeface="Calibri"/>
              <a:cs typeface="Calibri"/>
              <a:sym typeface="Calibri"/>
            </a:endParaRPr>
          </a:p>
        </p:txBody>
      </p:sp>
    </p:spTree>
    <p:extLst>
      <p:ext uri="{BB962C8B-B14F-4D97-AF65-F5344CB8AC3E}">
        <p14:creationId xmlns:p14="http://schemas.microsoft.com/office/powerpoint/2010/main" val="397855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6e79f573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6e79f573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mn-lt"/>
                <a:ea typeface="+mn-ea"/>
                <a:cs typeface="+mn-cs"/>
              </a:rPr>
              <a:t>To Do: </a:t>
            </a:r>
            <a:r>
              <a:rPr lang="en-US" sz="1800" kern="1200" dirty="0" smtClean="0">
                <a:solidFill>
                  <a:schemeClr val="tx1"/>
                </a:solidFill>
                <a:effectLst/>
                <a:latin typeface="+mn-lt"/>
                <a:ea typeface="+mn-ea"/>
                <a:cs typeface="+mn-cs"/>
              </a:rPr>
              <a:t>Give an opening icebreaker and how you can offer technical assistance. Add your own icebreaker or information.</a:t>
            </a:r>
          </a:p>
          <a:p>
            <a:pPr marL="0" lvl="0" indent="0" algn="l" rtl="0">
              <a:spcBef>
                <a:spcPts val="0"/>
              </a:spcBef>
              <a:spcAft>
                <a:spcPts val="0"/>
              </a:spcAft>
              <a:buNone/>
            </a:pPr>
            <a:endParaRPr sz="1400" dirty="0">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68e57d28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e68e57d28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is an example of a Mini-Map showing the </a:t>
            </a:r>
            <a:r>
              <a:rPr lang="en" sz="1500" b="0" dirty="0" smtClean="0">
                <a:latin typeface="Calibri"/>
                <a:ea typeface="Calibri"/>
                <a:cs typeface="Calibri"/>
                <a:sym typeface="Calibri"/>
              </a:rPr>
              <a:t>five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s</a:t>
            </a:r>
            <a:r>
              <a:rPr lang="en" sz="1500" b="0" dirty="0">
                <a:latin typeface="Calibri"/>
                <a:ea typeface="Calibri"/>
                <a:cs typeface="Calibri"/>
                <a:sym typeface="Calibri"/>
              </a:rPr>
              <a:t>.</a:t>
            </a:r>
            <a:endParaRPr sz="1500" b="0" dirty="0">
              <a:latin typeface="Calibri"/>
              <a:ea typeface="Calibri"/>
              <a:cs typeface="Calibri"/>
              <a:sym typeface="Calibri"/>
            </a:endParaRPr>
          </a:p>
        </p:txBody>
      </p:sp>
    </p:spTree>
    <p:extLst>
      <p:ext uri="{BB962C8B-B14F-4D97-AF65-F5344CB8AC3E}">
        <p14:creationId xmlns:p14="http://schemas.microsoft.com/office/powerpoint/2010/main" val="334992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68e57d281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68e57d281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latin typeface="Calibri"/>
                <a:ea typeface="Calibri"/>
                <a:cs typeface="Calibri"/>
                <a:sym typeface="Calibri"/>
              </a:rPr>
              <a:t>T</a:t>
            </a:r>
            <a:r>
              <a:rPr lang="en" sz="1500" b="1" dirty="0">
                <a:latin typeface="Calibri"/>
                <a:ea typeface="Calibri"/>
                <a:cs typeface="Calibri"/>
                <a:sym typeface="Calibri"/>
              </a:rPr>
              <a: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Once on </a:t>
            </a:r>
            <a:r>
              <a:rPr lang="en" sz="1500" b="0" dirty="0">
                <a:latin typeface="Calibri"/>
                <a:ea typeface="Calibri"/>
                <a:cs typeface="Calibri"/>
                <a:sym typeface="Calibri"/>
              </a:rPr>
              <a:t>the Mini-Maps, </a:t>
            </a:r>
            <a:r>
              <a:rPr lang="en" sz="1500" b="0" dirty="0" smtClean="0">
                <a:latin typeface="Calibri"/>
                <a:ea typeface="Calibri"/>
                <a:cs typeface="Calibri"/>
                <a:sym typeface="Calibri"/>
              </a:rPr>
              <a:t>select the </a:t>
            </a:r>
            <a:r>
              <a:rPr lang="en" sz="1500" b="0" dirty="0">
                <a:latin typeface="Calibri"/>
                <a:ea typeface="Calibri"/>
                <a:cs typeface="Calibri"/>
                <a:sym typeface="Calibri"/>
              </a:rPr>
              <a:t>stories that are aligned to the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s</a:t>
            </a:r>
            <a:r>
              <a:rPr lang="en" sz="1500" b="0" dirty="0">
                <a:latin typeface="Calibri"/>
                <a:ea typeface="Calibri"/>
                <a:cs typeface="Calibri"/>
                <a:sym typeface="Calibri"/>
              </a:rPr>
              <a:t>.</a:t>
            </a:r>
            <a:endParaRPr sz="1500" b="0" dirty="0">
              <a:latin typeface="Calibri"/>
              <a:ea typeface="Calibri"/>
              <a:cs typeface="Calibri"/>
              <a:sym typeface="Calibri"/>
            </a:endParaRPr>
          </a:p>
        </p:txBody>
      </p:sp>
    </p:spTree>
    <p:extLst>
      <p:ext uri="{BB962C8B-B14F-4D97-AF65-F5344CB8AC3E}">
        <p14:creationId xmlns:p14="http://schemas.microsoft.com/office/powerpoint/2010/main" val="1264103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68e57d281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68e57d281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Circles </a:t>
            </a:r>
            <a:r>
              <a:rPr lang="en" sz="1500" b="0" dirty="0">
                <a:latin typeface="Calibri"/>
                <a:ea typeface="Calibri"/>
                <a:cs typeface="Calibri"/>
                <a:sym typeface="Calibri"/>
              </a:rPr>
              <a:t>mean untested. Squares mean tested.</a:t>
            </a:r>
            <a:endParaRPr sz="1500" b="0" dirty="0">
              <a:latin typeface="Calibri"/>
              <a:ea typeface="Calibri"/>
              <a:cs typeface="Calibri"/>
              <a:sym typeface="Calibri"/>
            </a:endParaRPr>
          </a:p>
        </p:txBody>
      </p:sp>
    </p:spTree>
    <p:extLst>
      <p:ext uri="{BB962C8B-B14F-4D97-AF65-F5344CB8AC3E}">
        <p14:creationId xmlns:p14="http://schemas.microsoft.com/office/powerpoint/2010/main" val="233763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e7abc2b24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e7abc2b2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screenshot shows you the Currently </a:t>
            </a:r>
            <a:r>
              <a:rPr lang="en" sz="1500" b="0" dirty="0" smtClean="0">
                <a:latin typeface="Calibri"/>
                <a:ea typeface="Calibri"/>
                <a:cs typeface="Calibri"/>
                <a:sym typeface="Calibri"/>
              </a:rPr>
              <a:t>Tested Essential Elements </a:t>
            </a:r>
            <a:r>
              <a:rPr lang="en" sz="1500" b="0" dirty="0">
                <a:latin typeface="Calibri"/>
                <a:ea typeface="Calibri"/>
                <a:cs typeface="Calibri"/>
                <a:sym typeface="Calibri"/>
              </a:rPr>
              <a:t>for </a:t>
            </a:r>
            <a:r>
              <a:rPr lang="en" sz="1500" b="0" dirty="0" smtClean="0">
                <a:latin typeface="Calibri"/>
                <a:ea typeface="Calibri"/>
                <a:cs typeface="Calibri"/>
                <a:sym typeface="Calibri"/>
              </a:rPr>
              <a:t>Mathematics.</a:t>
            </a:r>
            <a:endParaRPr sz="1500" b="0" dirty="0">
              <a:latin typeface="Calibri"/>
              <a:ea typeface="Calibri"/>
              <a:cs typeface="Calibri"/>
              <a:sym typeface="Calibri"/>
            </a:endParaRPr>
          </a:p>
        </p:txBody>
      </p:sp>
    </p:spTree>
    <p:extLst>
      <p:ext uri="{BB962C8B-B14F-4D97-AF65-F5344CB8AC3E}">
        <p14:creationId xmlns:p14="http://schemas.microsoft.com/office/powerpoint/2010/main" val="1168494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68e57d28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68e57d28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Say: </a:t>
            </a:r>
            <a:r>
              <a:rPr lang="en" sz="1500" b="0" dirty="0">
                <a:latin typeface="Calibri"/>
                <a:ea typeface="Calibri"/>
                <a:cs typeface="Calibri"/>
                <a:sym typeface="Calibri"/>
              </a:rPr>
              <a:t>Again, the </a:t>
            </a:r>
            <a:r>
              <a:rPr lang="en" sz="1500" b="0" dirty="0" smtClean="0">
                <a:latin typeface="Calibri"/>
                <a:ea typeface="Calibri"/>
                <a:cs typeface="Calibri"/>
                <a:sym typeface="Calibri"/>
              </a:rPr>
              <a:t>red box </a:t>
            </a:r>
            <a:r>
              <a:rPr lang="en" sz="1500" b="0" dirty="0">
                <a:latin typeface="Calibri"/>
                <a:ea typeface="Calibri"/>
                <a:cs typeface="Calibri"/>
                <a:sym typeface="Calibri"/>
              </a:rPr>
              <a:t>is to help you filter through the grade level.</a:t>
            </a:r>
            <a:endParaRPr sz="1500" b="0" dirty="0">
              <a:latin typeface="Calibri"/>
              <a:ea typeface="Calibri"/>
              <a:cs typeface="Calibri"/>
              <a:sym typeface="Calibri"/>
            </a:endParaRPr>
          </a:p>
        </p:txBody>
      </p:sp>
    </p:spTree>
    <p:extLst>
      <p:ext uri="{BB962C8B-B14F-4D97-AF65-F5344CB8AC3E}">
        <p14:creationId xmlns:p14="http://schemas.microsoft.com/office/powerpoint/2010/main" val="2773880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68e57d28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e68e57d28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Here </a:t>
            </a:r>
            <a:r>
              <a:rPr lang="en" sz="1500" b="0" dirty="0">
                <a:latin typeface="Calibri"/>
                <a:ea typeface="Calibri"/>
                <a:cs typeface="Calibri"/>
                <a:sym typeface="Calibri"/>
              </a:rPr>
              <a:t>is the MIni-Map for Math showing the </a:t>
            </a:r>
            <a:r>
              <a:rPr lang="en" sz="1500" b="0" dirty="0" smtClean="0">
                <a:latin typeface="Calibri"/>
                <a:ea typeface="Calibri"/>
                <a:cs typeface="Calibri"/>
                <a:sym typeface="Calibri"/>
              </a:rPr>
              <a:t>five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s</a:t>
            </a:r>
            <a:r>
              <a:rPr lang="en" sz="1500" b="0" dirty="0">
                <a:latin typeface="Calibri"/>
                <a:ea typeface="Calibri"/>
                <a:cs typeface="Calibri"/>
                <a:sym typeface="Calibri"/>
              </a:rPr>
              <a:t>.</a:t>
            </a:r>
            <a:endParaRPr sz="1500" b="0" dirty="0">
              <a:latin typeface="Calibri"/>
              <a:ea typeface="Calibri"/>
              <a:cs typeface="Calibri"/>
              <a:sym typeface="Calibri"/>
            </a:endParaRPr>
          </a:p>
        </p:txBody>
      </p:sp>
    </p:spTree>
    <p:extLst>
      <p:ext uri="{BB962C8B-B14F-4D97-AF65-F5344CB8AC3E}">
        <p14:creationId xmlns:p14="http://schemas.microsoft.com/office/powerpoint/2010/main" val="1238964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68e57d28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e68e57d28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screenshot </a:t>
            </a:r>
            <a:r>
              <a:rPr lang="en" sz="1500" b="0" dirty="0" smtClean="0">
                <a:latin typeface="Calibri"/>
                <a:ea typeface="Calibri"/>
                <a:cs typeface="Calibri"/>
                <a:sym typeface="Calibri"/>
              </a:rPr>
              <a:t>illustrates </a:t>
            </a:r>
            <a:r>
              <a:rPr lang="en" sz="1500" b="0" dirty="0">
                <a:latin typeface="Calibri"/>
                <a:ea typeface="Calibri"/>
                <a:cs typeface="Calibri"/>
                <a:sym typeface="Calibri"/>
              </a:rPr>
              <a:t>the link between Initial and Distal </a:t>
            </a:r>
            <a:r>
              <a:rPr lang="en" sz="1500" b="0" dirty="0" smtClean="0">
                <a:latin typeface="Calibri"/>
                <a:ea typeface="Calibri"/>
                <a:cs typeface="Calibri"/>
                <a:sym typeface="Calibri"/>
              </a:rPr>
              <a:t>Precursors, </a:t>
            </a:r>
            <a:r>
              <a:rPr lang="en" sz="1500" b="0" dirty="0">
                <a:latin typeface="Calibri"/>
                <a:ea typeface="Calibri"/>
                <a:cs typeface="Calibri"/>
                <a:sym typeface="Calibri"/>
              </a:rPr>
              <a:t>as well as other Instructional Resources available.</a:t>
            </a:r>
            <a:endParaRPr sz="1500" b="0" dirty="0">
              <a:latin typeface="Calibri"/>
              <a:ea typeface="Calibri"/>
              <a:cs typeface="Calibri"/>
              <a:sym typeface="Calibri"/>
            </a:endParaRPr>
          </a:p>
        </p:txBody>
      </p:sp>
    </p:spTree>
    <p:extLst>
      <p:ext uri="{BB962C8B-B14F-4D97-AF65-F5344CB8AC3E}">
        <p14:creationId xmlns:p14="http://schemas.microsoft.com/office/powerpoint/2010/main" val="1536789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68e57d281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68e57d281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screenshot illustrates the </a:t>
            </a:r>
            <a:r>
              <a:rPr lang="en" sz="1500" b="0" dirty="0" smtClean="0">
                <a:latin typeface="Calibri"/>
                <a:ea typeface="Calibri"/>
                <a:cs typeface="Calibri"/>
                <a:sym typeface="Calibri"/>
              </a:rPr>
              <a:t>Math </a:t>
            </a:r>
            <a:r>
              <a:rPr lang="en" sz="1500" b="0" dirty="0">
                <a:latin typeface="Calibri"/>
                <a:ea typeface="Calibri"/>
                <a:cs typeface="Calibri"/>
                <a:sym typeface="Calibri"/>
              </a:rPr>
              <a:t>Mini-Map.</a:t>
            </a:r>
            <a:endParaRPr sz="1500" b="0" dirty="0">
              <a:latin typeface="Calibri"/>
              <a:ea typeface="Calibri"/>
              <a:cs typeface="Calibri"/>
              <a:sym typeface="Calibri"/>
            </a:endParaRPr>
          </a:p>
        </p:txBody>
      </p:sp>
    </p:spTree>
    <p:extLst>
      <p:ext uri="{BB962C8B-B14F-4D97-AF65-F5344CB8AC3E}">
        <p14:creationId xmlns:p14="http://schemas.microsoft.com/office/powerpoint/2010/main" val="1251785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7abc2b24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e7abc2b24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The </a:t>
            </a:r>
            <a:r>
              <a:rPr lang="en" sz="1500" b="0" dirty="0">
                <a:latin typeface="Calibri"/>
                <a:ea typeface="Calibri"/>
                <a:cs typeface="Calibri"/>
                <a:sym typeface="Calibri"/>
              </a:rPr>
              <a:t>arrow indicates where you will find the Currently Tested </a:t>
            </a:r>
            <a:r>
              <a:rPr lang="en" sz="1500" b="0" dirty="0" smtClean="0">
                <a:latin typeface="Calibri"/>
                <a:ea typeface="Calibri"/>
                <a:cs typeface="Calibri"/>
                <a:sym typeface="Calibri"/>
              </a:rPr>
              <a:t>EEs for Science. </a:t>
            </a:r>
            <a:endParaRPr sz="1500" b="0" dirty="0">
              <a:latin typeface="Calibri"/>
              <a:ea typeface="Calibri"/>
              <a:cs typeface="Calibri"/>
              <a:sym typeface="Calibri"/>
            </a:endParaRPr>
          </a:p>
        </p:txBody>
      </p:sp>
    </p:spTree>
    <p:extLst>
      <p:ext uri="{BB962C8B-B14F-4D97-AF65-F5344CB8AC3E}">
        <p14:creationId xmlns:p14="http://schemas.microsoft.com/office/powerpoint/2010/main" val="2717799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e68e57d28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e68e57d28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Say: </a:t>
            </a:r>
            <a:r>
              <a:rPr lang="en" sz="1500" b="0" dirty="0">
                <a:latin typeface="Calibri"/>
                <a:ea typeface="Calibri"/>
                <a:cs typeface="Calibri"/>
                <a:sym typeface="Calibri"/>
              </a:rPr>
              <a:t>This is an example of a Mini-Map for Science showing the </a:t>
            </a:r>
            <a:r>
              <a:rPr lang="en" sz="1500" b="0" dirty="0" smtClean="0">
                <a:latin typeface="Calibri"/>
                <a:ea typeface="Calibri"/>
                <a:cs typeface="Calibri"/>
                <a:sym typeface="Calibri"/>
              </a:rPr>
              <a:t>three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s</a:t>
            </a:r>
            <a:r>
              <a:rPr lang="en" sz="1500" b="0" dirty="0">
                <a:latin typeface="Calibri"/>
                <a:ea typeface="Calibri"/>
                <a:cs typeface="Calibri"/>
                <a:sym typeface="Calibri"/>
              </a:rPr>
              <a:t>.</a:t>
            </a:r>
            <a:endParaRPr sz="1500" b="0" dirty="0">
              <a:latin typeface="Calibri"/>
              <a:ea typeface="Calibri"/>
              <a:cs typeface="Calibri"/>
              <a:sym typeface="Calibri"/>
            </a:endParaRPr>
          </a:p>
        </p:txBody>
      </p:sp>
    </p:spTree>
    <p:extLst>
      <p:ext uri="{BB962C8B-B14F-4D97-AF65-F5344CB8AC3E}">
        <p14:creationId xmlns:p14="http://schemas.microsoft.com/office/powerpoint/2010/main" val="831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800" b="1" dirty="0" smtClean="0">
                <a:latin typeface="+mn-lt"/>
                <a:ea typeface="Calibri"/>
                <a:cs typeface="Calibri"/>
                <a:sym typeface="Calibri"/>
              </a:rPr>
              <a:t>To Say: </a:t>
            </a:r>
            <a:r>
              <a:rPr lang="en-US" sz="1800" b="0" dirty="0" smtClean="0">
                <a:latin typeface="+mn-lt"/>
                <a:ea typeface="Calibri"/>
                <a:cs typeface="Calibri"/>
                <a:sym typeface="Calibri"/>
              </a:rPr>
              <a:t>Our agenda will have two sections:</a:t>
            </a:r>
          </a:p>
          <a:p>
            <a:pPr marL="285750" marR="0" lvl="0" indent="-2857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800" b="0" dirty="0" smtClean="0">
                <a:latin typeface="+mn-lt"/>
                <a:ea typeface="Calibri"/>
                <a:cs typeface="Calibri"/>
                <a:sym typeface="Calibri"/>
              </a:rPr>
              <a:t>Updates and Embedding Instruction</a:t>
            </a:r>
          </a:p>
          <a:p>
            <a:pPr marL="285750" marR="0" lvl="0" indent="-2857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800" b="0" dirty="0" smtClean="0">
                <a:latin typeface="+mn-lt"/>
                <a:ea typeface="Calibri"/>
                <a:cs typeface="Calibri"/>
                <a:sym typeface="Calibri"/>
              </a:rPr>
              <a:t>Engagement Strategies</a:t>
            </a:r>
          </a:p>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4</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738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68e57d281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68e57d28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Here </a:t>
            </a:r>
            <a:r>
              <a:rPr lang="en" sz="1500" b="0" dirty="0">
                <a:latin typeface="Calibri"/>
                <a:ea typeface="Calibri"/>
                <a:cs typeface="Calibri"/>
                <a:sym typeface="Calibri"/>
              </a:rPr>
              <a:t>is an example of Science.</a:t>
            </a:r>
            <a:endParaRPr sz="1500" b="0" dirty="0">
              <a:latin typeface="Calibri"/>
              <a:ea typeface="Calibri"/>
              <a:cs typeface="Calibri"/>
              <a:sym typeface="Calibri"/>
            </a:endParaRPr>
          </a:p>
        </p:txBody>
      </p:sp>
    </p:spTree>
    <p:extLst>
      <p:ext uri="{BB962C8B-B14F-4D97-AF65-F5344CB8AC3E}">
        <p14:creationId xmlns:p14="http://schemas.microsoft.com/office/powerpoint/2010/main" val="2299214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e68e57d281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e68e57d281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This </a:t>
            </a:r>
            <a:r>
              <a:rPr lang="en" sz="1500" b="0" dirty="0">
                <a:latin typeface="Calibri"/>
                <a:ea typeface="Calibri"/>
                <a:cs typeface="Calibri"/>
                <a:sym typeface="Calibri"/>
              </a:rPr>
              <a:t>screenshot illustrates how you can embed ELA and math into the science EE chosen.</a:t>
            </a:r>
            <a:endParaRPr sz="1500" b="0" dirty="0">
              <a:latin typeface="Calibri"/>
              <a:ea typeface="Calibri"/>
              <a:cs typeface="Calibri"/>
              <a:sym typeface="Calibri"/>
            </a:endParaRPr>
          </a:p>
        </p:txBody>
      </p:sp>
    </p:spTree>
    <p:extLst>
      <p:ext uri="{BB962C8B-B14F-4D97-AF65-F5344CB8AC3E}">
        <p14:creationId xmlns:p14="http://schemas.microsoft.com/office/powerpoint/2010/main" val="815945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68e57d28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e68e57d28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1"/>
                </a:solidFill>
                <a:latin typeface="Calibri"/>
                <a:ea typeface="Calibri"/>
                <a:cs typeface="Calibri"/>
                <a:sym typeface="Calibri"/>
              </a:rPr>
              <a:t>To </a:t>
            </a:r>
            <a:r>
              <a:rPr lang="en" sz="1500" b="1" dirty="0" smtClean="0">
                <a:solidFill>
                  <a:schemeClr val="dk1"/>
                </a:solidFill>
                <a:latin typeface="Calibri"/>
                <a:ea typeface="Calibri"/>
                <a:cs typeface="Calibri"/>
                <a:sym typeface="Calibri"/>
              </a:rPr>
              <a:t>Say: </a:t>
            </a:r>
            <a:r>
              <a:rPr lang="en" sz="1500" b="0" dirty="0" smtClean="0">
                <a:solidFill>
                  <a:schemeClr val="dk1"/>
                </a:solidFill>
                <a:latin typeface="Calibri"/>
                <a:ea typeface="Calibri"/>
                <a:cs typeface="Calibri"/>
                <a:sym typeface="Calibri"/>
              </a:rPr>
              <a:t>In </a:t>
            </a:r>
            <a:r>
              <a:rPr lang="en" sz="1500" b="0" dirty="0">
                <a:solidFill>
                  <a:schemeClr val="dk1"/>
                </a:solidFill>
                <a:latin typeface="Calibri"/>
                <a:ea typeface="Calibri"/>
                <a:cs typeface="Calibri"/>
                <a:sym typeface="Calibri"/>
              </a:rPr>
              <a:t>the next few slides, we go over several of the updates to the manuals </a:t>
            </a:r>
            <a:r>
              <a:rPr lang="en" sz="1500" b="0" dirty="0" smtClean="0">
                <a:solidFill>
                  <a:schemeClr val="dk1"/>
                </a:solidFill>
                <a:latin typeface="Calibri"/>
                <a:ea typeface="Calibri"/>
                <a:cs typeface="Calibri"/>
                <a:sym typeface="Calibri"/>
              </a:rPr>
              <a:t>and </a:t>
            </a:r>
            <a:r>
              <a:rPr lang="en" sz="1500" b="0" dirty="0">
                <a:solidFill>
                  <a:schemeClr val="dk1"/>
                </a:solidFill>
                <a:latin typeface="Calibri"/>
                <a:ea typeface="Calibri"/>
                <a:cs typeface="Calibri"/>
                <a:sym typeface="Calibri"/>
              </a:rPr>
              <a:t>DLM website.</a:t>
            </a:r>
            <a:endParaRPr sz="1500" b="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676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68e57d28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68e57d2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927570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68e57d28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68e57d2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564927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e914ee242b_0_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e914ee242b_0_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SzPts val="1400"/>
              <a:buNone/>
            </a:pPr>
            <a:r>
              <a:rPr lang="en" sz="1500" b="1" i="0" u="none" strike="noStrike" cap="none" dirty="0">
                <a:solidFill>
                  <a:schemeClr val="dk1"/>
                </a:solidFill>
                <a:latin typeface="Calibri"/>
                <a:ea typeface="Calibri"/>
                <a:cs typeface="Calibri"/>
                <a:sym typeface="Calibri"/>
              </a:rPr>
              <a:t>To </a:t>
            </a:r>
            <a:r>
              <a:rPr lang="en" sz="1500" b="1" i="0" u="none" strike="noStrike" cap="none" dirty="0" smtClean="0">
                <a:solidFill>
                  <a:schemeClr val="dk1"/>
                </a:solidFill>
                <a:latin typeface="Calibri"/>
                <a:ea typeface="Calibri"/>
                <a:cs typeface="Calibri"/>
                <a:sym typeface="Calibri"/>
              </a:rPr>
              <a:t>Know: </a:t>
            </a:r>
            <a:r>
              <a:rPr lang="en" sz="1500" b="0" i="0" u="none" strike="noStrike" cap="none" dirty="0" smtClean="0">
                <a:solidFill>
                  <a:schemeClr val="dk1"/>
                </a:solidFill>
                <a:latin typeface="Calibri"/>
                <a:ea typeface="Calibri"/>
                <a:cs typeface="Calibri"/>
                <a:sym typeface="Calibri"/>
              </a:rPr>
              <a:t>Remember </a:t>
            </a:r>
            <a:r>
              <a:rPr lang="en" sz="1500" b="0" i="0" u="none" strike="noStrike" cap="none" dirty="0">
                <a:solidFill>
                  <a:schemeClr val="dk1"/>
                </a:solidFill>
                <a:latin typeface="Calibri"/>
                <a:ea typeface="Calibri"/>
                <a:cs typeface="Calibri"/>
                <a:sym typeface="Calibri"/>
              </a:rPr>
              <a:t>these </a:t>
            </a:r>
            <a:r>
              <a:rPr lang="en" sz="1500" b="0" i="0" u="none" strike="noStrike" cap="none" dirty="0" smtClean="0">
                <a:solidFill>
                  <a:schemeClr val="dk1"/>
                </a:solidFill>
                <a:latin typeface="Calibri"/>
                <a:ea typeface="Calibri"/>
                <a:cs typeface="Calibri"/>
                <a:sym typeface="Calibri"/>
              </a:rPr>
              <a:t>videos.</a:t>
            </a:r>
            <a:br>
              <a:rPr lang="en" sz="1500" b="0" i="0" u="none" strike="noStrike" cap="none" dirty="0" smtClean="0">
                <a:solidFill>
                  <a:schemeClr val="dk1"/>
                </a:solidFill>
                <a:latin typeface="Calibri"/>
                <a:ea typeface="Calibri"/>
                <a:cs typeface="Calibri"/>
                <a:sym typeface="Calibri"/>
              </a:rPr>
            </a:b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500" b="1" i="0" u="none" strike="noStrike" cap="none" dirty="0">
                <a:solidFill>
                  <a:schemeClr val="dk1"/>
                </a:solidFill>
                <a:latin typeface="Calibri"/>
                <a:ea typeface="Calibri"/>
                <a:cs typeface="Calibri"/>
                <a:sym typeface="Calibri"/>
              </a:rPr>
              <a:t>To </a:t>
            </a:r>
            <a:r>
              <a:rPr lang="en" sz="1500" b="1" i="0" u="none" strike="noStrike" cap="none" dirty="0" smtClean="0">
                <a:solidFill>
                  <a:schemeClr val="dk1"/>
                </a:solidFill>
                <a:latin typeface="Calibri"/>
                <a:ea typeface="Calibri"/>
                <a:cs typeface="Calibri"/>
                <a:sym typeface="Calibri"/>
              </a:rPr>
              <a:t>Do: </a:t>
            </a:r>
            <a:r>
              <a:rPr lang="en" sz="1500" b="0" i="0" u="none" strike="noStrike" cap="none" dirty="0" smtClean="0">
                <a:solidFill>
                  <a:schemeClr val="dk1"/>
                </a:solidFill>
                <a:latin typeface="Calibri"/>
                <a:ea typeface="Calibri"/>
                <a:cs typeface="Calibri"/>
                <a:sym typeface="Calibri"/>
              </a:rPr>
              <a:t>Make </a:t>
            </a:r>
            <a:r>
              <a:rPr lang="en" sz="1500" b="0" i="0" u="none" strike="noStrike" cap="none" dirty="0">
                <a:solidFill>
                  <a:schemeClr val="dk1"/>
                </a:solidFill>
                <a:latin typeface="Calibri"/>
                <a:ea typeface="Calibri"/>
                <a:cs typeface="Calibri"/>
                <a:sym typeface="Calibri"/>
              </a:rPr>
              <a:t>sure </a:t>
            </a:r>
            <a:r>
              <a:rPr lang="en" sz="1500" b="0" i="0" u="none" strike="noStrike" cap="none" dirty="0" smtClean="0">
                <a:solidFill>
                  <a:schemeClr val="dk1"/>
                </a:solidFill>
                <a:latin typeface="Calibri"/>
                <a:ea typeface="Calibri"/>
                <a:cs typeface="Calibri"/>
                <a:sym typeface="Calibri"/>
              </a:rPr>
              <a:t>participants </a:t>
            </a:r>
            <a:r>
              <a:rPr lang="en" sz="1500" b="0" i="0" u="none" strike="noStrike" cap="none" dirty="0">
                <a:solidFill>
                  <a:schemeClr val="dk1"/>
                </a:solidFill>
                <a:latin typeface="Calibri"/>
                <a:ea typeface="Calibri"/>
                <a:cs typeface="Calibri"/>
                <a:sym typeface="Calibri"/>
              </a:rPr>
              <a:t>have these </a:t>
            </a:r>
            <a:r>
              <a:rPr lang="en" sz="1500" b="0" i="0" u="none" strike="noStrike" cap="none" dirty="0" smtClean="0">
                <a:solidFill>
                  <a:schemeClr val="dk1"/>
                </a:solidFill>
                <a:latin typeface="Calibri"/>
                <a:ea typeface="Calibri"/>
                <a:cs typeface="Calibri"/>
                <a:sym typeface="Calibri"/>
              </a:rPr>
              <a:t>resources. Take </a:t>
            </a:r>
            <a:r>
              <a:rPr lang="en" sz="1500" b="0" i="0" u="none" strike="noStrike" cap="none" dirty="0">
                <a:solidFill>
                  <a:schemeClr val="dk1"/>
                </a:solidFill>
                <a:latin typeface="Calibri"/>
                <a:ea typeface="Calibri"/>
                <a:cs typeface="Calibri"/>
                <a:sym typeface="Calibri"/>
              </a:rPr>
              <a:t>them to t</a:t>
            </a:r>
            <a:r>
              <a:rPr lang="en" sz="1500" b="0" dirty="0">
                <a:solidFill>
                  <a:schemeClr val="dk1"/>
                </a:solidFill>
                <a:latin typeface="Calibri"/>
                <a:ea typeface="Calibri"/>
                <a:cs typeface="Calibri"/>
                <a:sym typeface="Calibri"/>
              </a:rPr>
              <a:t>he </a:t>
            </a:r>
            <a:r>
              <a:rPr lang="en" sz="1500" b="0" dirty="0" smtClean="0">
                <a:solidFill>
                  <a:schemeClr val="dk1"/>
                </a:solidFill>
                <a:latin typeface="Calibri"/>
                <a:ea typeface="Calibri"/>
                <a:cs typeface="Calibri"/>
                <a:sym typeface="Calibri"/>
              </a:rPr>
              <a:t>website. It is hotlinked.</a:t>
            </a:r>
            <a:br>
              <a:rPr lang="en" sz="1500" b="0" dirty="0" smtClean="0">
                <a:solidFill>
                  <a:schemeClr val="dk1"/>
                </a:solidFill>
                <a:latin typeface="Calibri"/>
                <a:ea typeface="Calibri"/>
                <a:cs typeface="Calibri"/>
                <a:sym typeface="Calibri"/>
              </a:rPr>
            </a:br>
            <a:endParaRPr sz="1500" b="0" dirty="0">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500" b="1" dirty="0">
                <a:latin typeface="Calibri"/>
                <a:ea typeface="Calibri"/>
                <a:cs typeface="Calibri"/>
                <a:sym typeface="Calibri"/>
              </a:rPr>
              <a:t>To Say</a:t>
            </a:r>
            <a:r>
              <a:rPr lang="en" sz="1500" b="1" i="0" u="none" strike="noStrike" cap="none" dirty="0">
                <a:solidFill>
                  <a:schemeClr val="dk1"/>
                </a:solidFill>
                <a:latin typeface="Calibri"/>
                <a:ea typeface="Calibri"/>
                <a:cs typeface="Calibri"/>
                <a:sym typeface="Calibri"/>
              </a:rPr>
              <a:t>: </a:t>
            </a:r>
            <a:r>
              <a:rPr lang="en" sz="1500" b="0" i="0" u="none" strike="noStrike" cap="none" dirty="0">
                <a:solidFill>
                  <a:schemeClr val="dk1"/>
                </a:solidFill>
                <a:latin typeface="Calibri"/>
                <a:ea typeface="Calibri"/>
                <a:cs typeface="Calibri"/>
                <a:sym typeface="Calibri"/>
              </a:rPr>
              <a:t>These resources</a:t>
            </a:r>
            <a:r>
              <a:rPr lang="en" sz="1500" b="0" dirty="0">
                <a:latin typeface="Calibri"/>
                <a:ea typeface="Calibri"/>
                <a:cs typeface="Calibri"/>
                <a:sym typeface="Calibri"/>
              </a:rPr>
              <a:t> </a:t>
            </a:r>
            <a:r>
              <a:rPr lang="en" sz="1500" b="0" i="0" u="none" strike="noStrike" cap="none" dirty="0">
                <a:solidFill>
                  <a:schemeClr val="dk1"/>
                </a:solidFill>
                <a:latin typeface="Calibri"/>
                <a:ea typeface="Calibri"/>
                <a:cs typeface="Calibri"/>
                <a:sym typeface="Calibri"/>
              </a:rPr>
              <a:t>can be a lifesaver for </a:t>
            </a:r>
            <a:r>
              <a:rPr lang="en" sz="1500" b="0" i="0" u="none" strike="noStrike" cap="none" dirty="0" smtClean="0">
                <a:solidFill>
                  <a:schemeClr val="dk1"/>
                </a:solidFill>
                <a:latin typeface="Calibri"/>
                <a:ea typeface="Calibri"/>
                <a:cs typeface="Calibri"/>
                <a:sym typeface="Calibri"/>
              </a:rPr>
              <a:t>you. Th</a:t>
            </a:r>
            <a:r>
              <a:rPr lang="en" sz="1500" b="0" dirty="0" smtClean="0">
                <a:latin typeface="Calibri"/>
                <a:ea typeface="Calibri"/>
                <a:cs typeface="Calibri"/>
                <a:sym typeface="Calibri"/>
              </a:rPr>
              <a:t>e </a:t>
            </a:r>
            <a:r>
              <a:rPr lang="en" sz="1500" b="0" dirty="0">
                <a:latin typeface="Calibri"/>
                <a:ea typeface="Calibri"/>
                <a:cs typeface="Calibri"/>
                <a:sym typeface="Calibri"/>
              </a:rPr>
              <a:t>videos shown are a small sampling of what is </a:t>
            </a:r>
            <a:r>
              <a:rPr lang="en" sz="1500" b="0" dirty="0" smtClean="0">
                <a:latin typeface="Calibri"/>
                <a:ea typeface="Calibri"/>
                <a:cs typeface="Calibri"/>
                <a:sym typeface="Calibri"/>
              </a:rPr>
              <a:t>provided. These are </a:t>
            </a:r>
            <a:r>
              <a:rPr lang="en" sz="1500" b="0" dirty="0">
                <a:latin typeface="Calibri"/>
                <a:ea typeface="Calibri"/>
                <a:cs typeface="Calibri"/>
                <a:sym typeface="Calibri"/>
              </a:rPr>
              <a:t>Educator Resource </a:t>
            </a:r>
            <a:r>
              <a:rPr lang="en" sz="1500" b="0" dirty="0" smtClean="0">
                <a:latin typeface="Calibri"/>
                <a:ea typeface="Calibri"/>
                <a:cs typeface="Calibri"/>
                <a:sym typeface="Calibri"/>
              </a:rPr>
              <a:t>Videos. The next slide has the liink for the District Resource Videos.</a:t>
            </a:r>
            <a:endParaRPr sz="15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064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914ee242b_0_117: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e914ee242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Take </a:t>
            </a:r>
            <a:r>
              <a:rPr lang="en" sz="1500" b="0" dirty="0">
                <a:latin typeface="Calibri"/>
                <a:ea typeface="Calibri"/>
                <a:cs typeface="Calibri"/>
                <a:sym typeface="Calibri"/>
              </a:rPr>
              <a:t>the participants to the link.</a:t>
            </a:r>
            <a:endParaRPr sz="1500" b="0" dirty="0">
              <a:latin typeface="Calibri"/>
              <a:ea typeface="Calibri"/>
              <a:cs typeface="Calibri"/>
              <a:sym typeface="Calibri"/>
            </a:endParaRPr>
          </a:p>
        </p:txBody>
      </p:sp>
      <p:sp>
        <p:nvSpPr>
          <p:cNvPr id="431" name="Google Shape;431;ge914ee242b_0_117:notes"/>
          <p:cNvSpPr txBox="1">
            <a:spLocks noGrp="1"/>
          </p:cNvSpPr>
          <p:nvPr>
            <p:ph type="sldNum" idx="12"/>
          </p:nvPr>
        </p:nvSpPr>
        <p:spPr>
          <a:xfrm>
            <a:off x="3884613" y="8685214"/>
            <a:ext cx="2971800" cy="4572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46</a:t>
            </a:fld>
            <a:endParaRPr sz="1400"/>
          </a:p>
        </p:txBody>
      </p:sp>
    </p:spTree>
    <p:extLst>
      <p:ext uri="{BB962C8B-B14F-4D97-AF65-F5344CB8AC3E}">
        <p14:creationId xmlns:p14="http://schemas.microsoft.com/office/powerpoint/2010/main" val="3724399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e68e57d281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e68e57d281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411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7abc2b2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7abc2b2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748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2ee0bc451_0_53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e2ee0bc451_0_53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Test Administrator's </a:t>
            </a:r>
            <a:r>
              <a:rPr lang="en" sz="1500" b="0" dirty="0" smtClean="0">
                <a:latin typeface="Calibri"/>
                <a:ea typeface="Calibri"/>
                <a:cs typeface="Calibri"/>
                <a:sym typeface="Calibri"/>
              </a:rPr>
              <a:t>Manual (TAM).</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The Instruction and Assessment Planner is located in </a:t>
            </a:r>
            <a:r>
              <a:rPr lang="en" sz="1500" b="0" dirty="0" smtClean="0">
                <a:latin typeface="Calibri"/>
                <a:ea typeface="Calibri"/>
                <a:cs typeface="Calibri"/>
                <a:sym typeface="Calibri"/>
              </a:rPr>
              <a:t>the Kite </a:t>
            </a:r>
            <a:r>
              <a:rPr lang="en" sz="1500" b="0" dirty="0">
                <a:latin typeface="Calibri"/>
                <a:ea typeface="Calibri"/>
                <a:cs typeface="Calibri"/>
                <a:sym typeface="Calibri"/>
              </a:rPr>
              <a:t>Educator Portal under the manage tests </a:t>
            </a:r>
            <a:r>
              <a:rPr lang="en" sz="1500" b="0" dirty="0" smtClean="0">
                <a:latin typeface="Calibri"/>
                <a:ea typeface="Calibri"/>
                <a:cs typeface="Calibri"/>
                <a:sym typeface="Calibri"/>
              </a:rPr>
              <a:t>tab </a:t>
            </a:r>
            <a:r>
              <a:rPr lang="en" sz="1500" b="0" dirty="0">
                <a:latin typeface="Calibri"/>
                <a:ea typeface="Calibri"/>
                <a:cs typeface="Calibri"/>
                <a:sym typeface="Calibri"/>
              </a:rPr>
              <a:t>beginning on </a:t>
            </a:r>
            <a:r>
              <a:rPr lang="en" sz="1500" b="0" dirty="0" smtClean="0">
                <a:latin typeface="Calibri"/>
                <a:ea typeface="Calibri"/>
                <a:cs typeface="Calibri"/>
                <a:sym typeface="Calibri"/>
              </a:rPr>
              <a:t>page </a:t>
            </a:r>
            <a:r>
              <a:rPr lang="en" sz="1500" b="0" dirty="0">
                <a:latin typeface="Calibri"/>
                <a:ea typeface="Calibri"/>
                <a:cs typeface="Calibri"/>
                <a:sym typeface="Calibri"/>
              </a:rPr>
              <a:t>56. </a:t>
            </a:r>
            <a:endParaRPr sz="1500" b="0" dirty="0">
              <a:latin typeface="Calibri"/>
              <a:ea typeface="Calibri"/>
              <a:cs typeface="Calibri"/>
              <a:sym typeface="Calibri"/>
            </a:endParaRPr>
          </a:p>
        </p:txBody>
      </p:sp>
      <p:sp>
        <p:nvSpPr>
          <p:cNvPr id="452" name="Google Shape;452;ge2ee0bc451_0_53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87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marR="0" lvl="0" indent="0" algn="l" rtl="0">
              <a:lnSpc>
                <a:spcPct val="100000"/>
              </a:lnSpc>
              <a:spcBef>
                <a:spcPts val="0"/>
              </a:spcBef>
              <a:spcAft>
                <a:spcPts val="0"/>
              </a:spcAft>
              <a:buSzPts val="1400"/>
              <a:buNone/>
            </a:pPr>
            <a:endParaRPr sz="1600" b="0" i="1" u="none" strike="noStrike" cap="none" dirty="0">
              <a:solidFill>
                <a:schemeClr val="accent5"/>
              </a:solidFill>
              <a:latin typeface="Calibri"/>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5</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007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e2ee0bc451_0_538: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e2ee0bc451_0_53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a:t>
            </a:r>
            <a:r>
              <a:rPr lang="en" sz="1500" b="1" dirty="0" smtClean="0">
                <a:solidFill>
                  <a:schemeClr val="dk1"/>
                </a:solidFill>
                <a:latin typeface="Calibri"/>
                <a:ea typeface="Calibri"/>
                <a:cs typeface="Calibri"/>
                <a:sym typeface="Calibri"/>
              </a:rPr>
              <a:t>Say: </a:t>
            </a:r>
            <a:r>
              <a:rPr lang="en" sz="1500" b="0" dirty="0" smtClean="0">
                <a:solidFill>
                  <a:schemeClr val="dk1"/>
                </a:solidFill>
                <a:latin typeface="Calibri"/>
                <a:ea typeface="Calibri"/>
                <a:cs typeface="Calibri"/>
                <a:sym typeface="Calibri"/>
              </a:rPr>
              <a:t>Inside </a:t>
            </a:r>
            <a:r>
              <a:rPr lang="en" sz="1500" b="0" dirty="0">
                <a:solidFill>
                  <a:schemeClr val="dk1"/>
                </a:solidFill>
                <a:latin typeface="Calibri"/>
                <a:ea typeface="Calibri"/>
                <a:cs typeface="Calibri"/>
                <a:sym typeface="Calibri"/>
              </a:rPr>
              <a:t>the Instruction and Assessment Planner, the first screen is the Student Activity Table, where all students rostered to a </a:t>
            </a:r>
            <a:r>
              <a:rPr lang="en" sz="1500" b="0" dirty="0" smtClean="0">
                <a:solidFill>
                  <a:schemeClr val="dk1"/>
                </a:solidFill>
                <a:latin typeface="Calibri"/>
                <a:ea typeface="Calibri"/>
                <a:cs typeface="Calibri"/>
                <a:sym typeface="Calibri"/>
              </a:rPr>
              <a:t>teacher will appear</a:t>
            </a:r>
            <a:r>
              <a:rPr lang="en" sz="1500" b="0" dirty="0">
                <a:solidFill>
                  <a:schemeClr val="dk1"/>
                </a:solidFill>
                <a:latin typeface="Calibri"/>
                <a:ea typeface="Calibri"/>
                <a:cs typeface="Calibri"/>
                <a:sym typeface="Calibri"/>
              </a:rPr>
              <a:t>. Teachers with students in multiple grades can use </a:t>
            </a:r>
            <a:r>
              <a:rPr lang="en" sz="1500" b="0" dirty="0" smtClean="0">
                <a:solidFill>
                  <a:schemeClr val="dk1"/>
                </a:solidFill>
                <a:latin typeface="Calibri"/>
                <a:ea typeface="Calibri"/>
                <a:cs typeface="Calibri"/>
                <a:sym typeface="Calibri"/>
              </a:rPr>
              <a:t>filtering. </a:t>
            </a: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a:solidFill>
                  <a:schemeClr val="dk1"/>
                </a:solidFill>
                <a:latin typeface="Calibri"/>
                <a:ea typeface="Calibri"/>
                <a:cs typeface="Calibri"/>
                <a:sym typeface="Calibri"/>
              </a:rPr>
              <a:t>Earlier, the training showed a student record from the student profiles section of </a:t>
            </a:r>
            <a:r>
              <a:rPr lang="en-US" sz="1500" b="0" dirty="0" smtClean="0">
                <a:solidFill>
                  <a:schemeClr val="dk1"/>
                </a:solidFill>
                <a:latin typeface="Calibri"/>
                <a:ea typeface="Calibri"/>
                <a:cs typeface="Calibri"/>
                <a:sym typeface="Calibri"/>
              </a:rPr>
              <a:t>Educator Portal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where the student’s First Contact survey and PNP Profile could be accessed. Notice the student’s First Contact survey and PNP Profile can also be accessed in the Student Activity Table in the Instruction and Assessment Planner, located to the right of the student’s name and state identification number. The student’s login credentials for Student Portal are also accessible here. Select the icons to access the desired feature. </a:t>
            </a:r>
            <a:r>
              <a:rPr lang="en" sz="1500" b="0" dirty="0" smtClean="0">
                <a:solidFill>
                  <a:schemeClr val="dk1"/>
                </a:solidFill>
                <a:latin typeface="Calibri"/>
                <a:ea typeface="Calibri"/>
                <a:cs typeface="Calibri"/>
                <a:sym typeface="Calibri"/>
              </a:rPr>
              <a:t/>
            </a:r>
            <a:br>
              <a:rPr lang="en" sz="1500" b="0" dirty="0" smtClean="0">
                <a:solidFill>
                  <a:schemeClr val="dk1"/>
                </a:solidFill>
                <a:latin typeface="Calibri"/>
                <a:ea typeface="Calibri"/>
                <a:cs typeface="Calibri"/>
                <a:sym typeface="Calibri"/>
              </a:rPr>
            </a:b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b="0" dirty="0">
                <a:solidFill>
                  <a:schemeClr val="dk1"/>
                </a:solidFill>
                <a:latin typeface="Calibri"/>
                <a:ea typeface="Calibri"/>
                <a:cs typeface="Calibri"/>
                <a:sym typeface="Calibri"/>
              </a:rPr>
              <a:t>A caution symbol, as shown here, is used to indicate when the student’s First Contact survey has not been completed. Select it to navigate to the First Contact survey for completion. Once the First Contact survey is completed, the caution icon will change to a checkmark. Then, select the arrows under the subject headings to access the blueprints for each subject for the student’s grade. </a:t>
            </a:r>
            <a:endParaRPr sz="14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2000" b="0" dirty="0"/>
          </a:p>
        </p:txBody>
      </p:sp>
      <p:sp>
        <p:nvSpPr>
          <p:cNvPr id="461" name="Google Shape;461;ge2ee0bc451_0_538: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1718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e7abc2b24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e7abc2b24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a:t>
            </a:r>
            <a:r>
              <a:rPr lang="en" sz="1500" b="1" dirty="0" smtClean="0">
                <a:solidFill>
                  <a:schemeClr val="dk1"/>
                </a:solidFill>
                <a:latin typeface="Calibri"/>
                <a:ea typeface="Calibri"/>
                <a:cs typeface="Calibri"/>
                <a:sym typeface="Calibri"/>
              </a:rPr>
              <a:t>Say: </a:t>
            </a:r>
            <a:r>
              <a:rPr lang="en" sz="1500" b="0" dirty="0" smtClean="0">
                <a:solidFill>
                  <a:schemeClr val="dk1"/>
                </a:solidFill>
                <a:latin typeface="Calibri"/>
                <a:ea typeface="Calibri"/>
                <a:cs typeface="Calibri"/>
                <a:sym typeface="Calibri"/>
              </a:rPr>
              <a:t>While </a:t>
            </a:r>
            <a:r>
              <a:rPr lang="en" sz="1500" b="0" dirty="0">
                <a:solidFill>
                  <a:schemeClr val="dk1"/>
                </a:solidFill>
                <a:latin typeface="Calibri"/>
                <a:ea typeface="Calibri"/>
                <a:cs typeface="Calibri"/>
                <a:sym typeface="Calibri"/>
              </a:rPr>
              <a:t>the blueprints for each subject are provided on the DLM website, they are also conveniently included as part of the Instruction and Assessment Planner.</a:t>
            </a: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a:solidFill>
                  <a:schemeClr val="dk1"/>
                </a:solidFill>
                <a:latin typeface="Calibri"/>
                <a:ea typeface="Calibri"/>
                <a:cs typeface="Calibri"/>
                <a:sym typeface="Calibri"/>
              </a:rPr>
              <a:t>For example, on the student view screen for ELA, the blueprint requirements display for the subject by conceptual </a:t>
            </a:r>
            <a:r>
              <a:rPr lang="en" sz="1500" b="0" dirty="0" smtClean="0">
                <a:solidFill>
                  <a:schemeClr val="dk1"/>
                </a:solidFill>
                <a:latin typeface="Calibri"/>
                <a:ea typeface="Calibri"/>
                <a:cs typeface="Calibri"/>
                <a:sym typeface="Calibri"/>
              </a:rPr>
              <a:t>area. Each </a:t>
            </a:r>
            <a:r>
              <a:rPr lang="en" sz="1500" b="0" dirty="0">
                <a:solidFill>
                  <a:schemeClr val="dk1"/>
                </a:solidFill>
                <a:latin typeface="Calibri"/>
                <a:ea typeface="Calibri"/>
                <a:cs typeface="Calibri"/>
                <a:sym typeface="Calibri"/>
              </a:rPr>
              <a:t>conceptual area displays its criterion before listing the Essential Elements from which to choose, such as this Grade 5 conceptual area, which states, “Choose at least two Essential Elements in C1.1, including at least one RL and one RI.”</a:t>
            </a: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a:solidFill>
                  <a:schemeClr val="dk1"/>
                </a:solidFill>
                <a:latin typeface="Calibri"/>
                <a:ea typeface="Calibri"/>
                <a:cs typeface="Calibri"/>
                <a:sym typeface="Calibri"/>
              </a:rPr>
              <a:t>  </a:t>
            </a:r>
            <a:endParaRPr sz="15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a:solidFill>
                  <a:schemeClr val="dk1"/>
                </a:solidFill>
                <a:latin typeface="Calibri"/>
                <a:ea typeface="Calibri"/>
                <a:cs typeface="Calibri"/>
                <a:sym typeface="Calibri"/>
              </a:rPr>
              <a:t>Each Essential Element and each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displays a brief description. A bookmark icon indicates the recommended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Remember, for ELA and mathematics, during both assessment windows, the teacher can choose a different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for the </a:t>
            </a:r>
            <a:r>
              <a:rPr lang="en" sz="1500" b="0" dirty="0" smtClean="0">
                <a:solidFill>
                  <a:schemeClr val="dk1"/>
                </a:solidFill>
                <a:latin typeface="Calibri"/>
                <a:ea typeface="Calibri"/>
                <a:cs typeface="Calibri"/>
                <a:sym typeface="Calibri"/>
              </a:rPr>
              <a:t>student, </a:t>
            </a:r>
            <a:r>
              <a:rPr lang="en" sz="1500" b="0" dirty="0">
                <a:solidFill>
                  <a:schemeClr val="dk1"/>
                </a:solidFill>
                <a:latin typeface="Calibri"/>
                <a:ea typeface="Calibri"/>
                <a:cs typeface="Calibri"/>
                <a:sym typeface="Calibri"/>
              </a:rPr>
              <a:t>if needed. </a:t>
            </a:r>
            <a:endParaRPr sz="1500" b="0" dirty="0">
              <a:solidFill>
                <a:schemeClr val="dk1"/>
              </a:solidFill>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2721491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e7abc2b2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e7abc2b2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Teachers should use their professional judgment when deciding whether to pick a different linkage level than the one the Kite® System suggests in the Instruction and Assessment Planner. One reason a teacher might want to change the recommended linkage level is if the teacher believes a different level better describes the student’s level of skill and understanding after receiving instruction. On the other hand, changing the recommended linkage level to check the student’s baseline for the skills of the Essential Element or to avoid challenging the student by limiting the student to the lower linkage levels is not appropriate and does not serve the student well.</a:t>
            </a:r>
          </a:p>
          <a:p>
            <a:r>
              <a:rPr lang="en-US" sz="1200" kern="1200" dirty="0" smtClean="0">
                <a:solidFill>
                  <a:schemeClr val="tx1"/>
                </a:solidFill>
                <a:effectLst/>
                <a:latin typeface="+mn-lt"/>
                <a:ea typeface="+mn-ea"/>
                <a:cs typeface="+mn-cs"/>
              </a:rPr>
              <a:t>The DLM alternate assessment is intended to give students opportunities to show what they have learned and can do. Mastering a Target level </a:t>
            </a:r>
            <a:r>
              <a:rPr lang="en-US" sz="1200" kern="1200" dirty="0" err="1" smtClean="0">
                <a:solidFill>
                  <a:schemeClr val="tx1"/>
                </a:solidFill>
                <a:effectLst/>
                <a:latin typeface="+mn-lt"/>
                <a:ea typeface="+mn-ea"/>
                <a:cs typeface="+mn-cs"/>
              </a:rPr>
              <a:t>testlet</a:t>
            </a:r>
            <a:r>
              <a:rPr lang="en-US" sz="1200" kern="1200" dirty="0" smtClean="0">
                <a:solidFill>
                  <a:schemeClr val="tx1"/>
                </a:solidFill>
                <a:effectLst/>
                <a:latin typeface="+mn-lt"/>
                <a:ea typeface="+mn-ea"/>
                <a:cs typeface="+mn-cs"/>
              </a:rPr>
              <a:t>, for example, likely means the student has also mastered the skills at the lower linkage levels and is reflected as such in a student’s end-of-year score report. However, if a student only takes </a:t>
            </a:r>
            <a:r>
              <a:rPr lang="en-US" sz="1200" kern="1200" dirty="0" err="1" smtClean="0">
                <a:solidFill>
                  <a:schemeClr val="tx1"/>
                </a:solidFill>
                <a:effectLst/>
                <a:latin typeface="+mn-lt"/>
                <a:ea typeface="+mn-ea"/>
                <a:cs typeface="+mn-cs"/>
              </a:rPr>
              <a:t>testlets</a:t>
            </a:r>
            <a:r>
              <a:rPr lang="en-US" sz="1200" kern="1200" dirty="0" smtClean="0">
                <a:solidFill>
                  <a:schemeClr val="tx1"/>
                </a:solidFill>
                <a:effectLst/>
                <a:latin typeface="+mn-lt"/>
                <a:ea typeface="+mn-ea"/>
                <a:cs typeface="+mn-cs"/>
              </a:rPr>
              <a:t> at the Initial Precursor level, the student never has the opportunity to demonstrate mastery of other skills for the Essential Element. Therefore, changing the linkage level of the </a:t>
            </a:r>
            <a:r>
              <a:rPr lang="en-US" sz="1200" kern="1200" dirty="0" err="1" smtClean="0">
                <a:solidFill>
                  <a:schemeClr val="tx1"/>
                </a:solidFill>
                <a:effectLst/>
                <a:latin typeface="+mn-lt"/>
                <a:ea typeface="+mn-ea"/>
                <a:cs typeface="+mn-cs"/>
              </a:rPr>
              <a:t>testlet</a:t>
            </a:r>
            <a:r>
              <a:rPr lang="en-US" sz="1200" kern="1200" dirty="0" smtClean="0">
                <a:solidFill>
                  <a:schemeClr val="tx1"/>
                </a:solidFill>
                <a:effectLst/>
                <a:latin typeface="+mn-lt"/>
                <a:ea typeface="+mn-ea"/>
                <a:cs typeface="+mn-cs"/>
              </a:rPr>
              <a:t> to avoid challenging the student is actually not beneficial to the student and does not likely lead to a higher end-of-year performance level.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5491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e7abc2b24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e7abc2b24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800" b="1" kern="1200" dirty="0" smtClean="0">
                <a:solidFill>
                  <a:schemeClr val="tx1"/>
                </a:solidFill>
                <a:effectLst/>
                <a:latin typeface="+mn-lt"/>
                <a:ea typeface="+mn-ea"/>
                <a:cs typeface="+mn-cs"/>
              </a:rPr>
              <a:t>To Say:</a:t>
            </a:r>
            <a:r>
              <a:rPr lang="en-US" sz="1800" kern="1200" dirty="0" smtClean="0">
                <a:solidFill>
                  <a:schemeClr val="tx1"/>
                </a:solidFill>
                <a:effectLst/>
                <a:latin typeface="+mn-lt"/>
                <a:ea typeface="+mn-ea"/>
                <a:cs typeface="+mn-cs"/>
              </a:rPr>
              <a:t> When a linkage level for an Essential Element is selected in the Instruction and Assessment Planner, a card appears with a longer description of the linkage level and a clickable PDF that contains the Mini-Map for the Essential Element. Remember from earlier in the training that Mini-Maps are used to identify the skills that build to each linkage level so that a teacher can identify the skills a student currently has and the skills a student may need to be taught to progress. While a Mini-Map is not curriculum, it provides important instructional guidance. Select ‘Begin Instruction’ as a signal to the system the Essential Element has been chosen and instruction is, or will soon be, in progress.</a:t>
            </a:r>
            <a:br>
              <a:rPr lang="en-US" sz="1800" kern="1200" dirty="0" smtClean="0">
                <a:solidFill>
                  <a:schemeClr val="tx1"/>
                </a:solidFill>
                <a:effectLst/>
                <a:latin typeface="+mn-lt"/>
                <a:ea typeface="+mn-ea"/>
                <a:cs typeface="+mn-cs"/>
              </a:rPr>
            </a:br>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Multiple Essential Elements may be selected at a time. Instruction and assessment for one Essential Element does not have to be completed in order to select another Essential Element. The teacher may choose to select all of the Essential Elements planned to cover the blueprint requirements during an assessment window at once or wait and make those selections at later times. </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844521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7abc2b24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7abc2b24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800" b="1" kern="1200" dirty="0" smtClean="0">
                <a:solidFill>
                  <a:schemeClr val="tx1"/>
                </a:solidFill>
                <a:effectLst/>
                <a:latin typeface="+mn-lt"/>
                <a:ea typeface="+mn-ea"/>
                <a:cs typeface="+mn-cs"/>
              </a:rPr>
              <a:t>To Say:</a:t>
            </a:r>
            <a:r>
              <a:rPr lang="en-US" sz="1800" kern="1200" dirty="0" smtClean="0">
                <a:solidFill>
                  <a:schemeClr val="tx1"/>
                </a:solidFill>
                <a:effectLst/>
                <a:latin typeface="+mn-lt"/>
                <a:ea typeface="+mn-ea"/>
                <a:cs typeface="+mn-cs"/>
              </a:rPr>
              <a:t> When instruction on an Essential Element is complete, and the student is ready to be assessed, return to the Instruction and Assessment Planner. Select the Essential Element and linkage level card again, then choose the Instruction Complete Assign </a:t>
            </a:r>
            <a:r>
              <a:rPr lang="en-US" sz="1800" kern="1200" dirty="0" err="1" smtClean="0">
                <a:solidFill>
                  <a:schemeClr val="tx1"/>
                </a:solidFill>
                <a:effectLst/>
                <a:latin typeface="+mn-lt"/>
                <a:ea typeface="+mn-ea"/>
                <a:cs typeface="+mn-cs"/>
              </a:rPr>
              <a:t>Testlet</a:t>
            </a:r>
            <a:r>
              <a:rPr lang="en-US" sz="1800" kern="1200" dirty="0" smtClean="0">
                <a:solidFill>
                  <a:schemeClr val="tx1"/>
                </a:solidFill>
                <a:effectLst/>
                <a:latin typeface="+mn-lt"/>
                <a:ea typeface="+mn-ea"/>
                <a:cs typeface="+mn-cs"/>
              </a:rPr>
              <a:t> button. Selecting this button will deliver a </a:t>
            </a:r>
            <a:r>
              <a:rPr lang="en-US" sz="1800" kern="1200" dirty="0" err="1" smtClean="0">
                <a:solidFill>
                  <a:schemeClr val="tx1"/>
                </a:solidFill>
                <a:effectLst/>
                <a:latin typeface="+mn-lt"/>
                <a:ea typeface="+mn-ea"/>
                <a:cs typeface="+mn-cs"/>
              </a:rPr>
              <a:t>testlet</a:t>
            </a:r>
            <a:r>
              <a:rPr lang="en-US" sz="1800" kern="1200" dirty="0" smtClean="0">
                <a:solidFill>
                  <a:schemeClr val="tx1"/>
                </a:solidFill>
                <a:effectLst/>
                <a:latin typeface="+mn-lt"/>
                <a:ea typeface="+mn-ea"/>
                <a:cs typeface="+mn-cs"/>
              </a:rPr>
              <a:t> to Student Portal for the student to complete. Assigning a </a:t>
            </a:r>
            <a:r>
              <a:rPr lang="en-US" sz="1800" kern="1200" dirty="0" err="1" smtClean="0">
                <a:solidFill>
                  <a:schemeClr val="tx1"/>
                </a:solidFill>
                <a:effectLst/>
                <a:latin typeface="+mn-lt"/>
                <a:ea typeface="+mn-ea"/>
                <a:cs typeface="+mn-cs"/>
              </a:rPr>
              <a:t>testlet</a:t>
            </a:r>
            <a:r>
              <a:rPr lang="en-US" sz="1800" kern="1200" dirty="0" smtClean="0">
                <a:solidFill>
                  <a:schemeClr val="tx1"/>
                </a:solidFill>
                <a:effectLst/>
                <a:latin typeface="+mn-lt"/>
                <a:ea typeface="+mn-ea"/>
                <a:cs typeface="+mn-cs"/>
              </a:rPr>
              <a:t> cannot be undone.</a:t>
            </a:r>
            <a:br>
              <a:rPr lang="en-US" sz="1800" kern="1200" dirty="0" smtClean="0">
                <a:solidFill>
                  <a:schemeClr val="tx1"/>
                </a:solidFill>
                <a:effectLst/>
                <a:latin typeface="+mn-lt"/>
                <a:ea typeface="+mn-ea"/>
                <a:cs typeface="+mn-cs"/>
              </a:rPr>
            </a:br>
            <a:endParaRPr lang="en-US" sz="1800"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If the student will not be assessed on the Essential Element for the planned linkage level, select the ‘Instruction Complete Do Not Assign’ </a:t>
            </a:r>
            <a:r>
              <a:rPr lang="en-US" sz="1800" kern="1200" dirty="0" err="1" smtClean="0">
                <a:solidFill>
                  <a:schemeClr val="tx1"/>
                </a:solidFill>
                <a:effectLst/>
                <a:latin typeface="+mn-lt"/>
                <a:ea typeface="+mn-ea"/>
                <a:cs typeface="+mn-cs"/>
              </a:rPr>
              <a:t>Testlet</a:t>
            </a:r>
            <a:r>
              <a:rPr lang="en-US" sz="1800" kern="1200" dirty="0" smtClean="0">
                <a:solidFill>
                  <a:schemeClr val="tx1"/>
                </a:solidFill>
                <a:effectLst/>
                <a:latin typeface="+mn-lt"/>
                <a:ea typeface="+mn-ea"/>
                <a:cs typeface="+mn-cs"/>
              </a:rPr>
              <a:t>. Once instruction is complete, if the teacher determines the student has progressed beyond the linkage level chosen, selecting the ‘Instruction Complete Do Not Assign’ </a:t>
            </a:r>
            <a:r>
              <a:rPr lang="en-US" sz="1800" kern="1200" dirty="0" err="1" smtClean="0">
                <a:solidFill>
                  <a:schemeClr val="tx1"/>
                </a:solidFill>
                <a:effectLst/>
                <a:latin typeface="+mn-lt"/>
                <a:ea typeface="+mn-ea"/>
                <a:cs typeface="+mn-cs"/>
              </a:rPr>
              <a:t>Testlet</a:t>
            </a:r>
            <a:r>
              <a:rPr lang="en-US" sz="1800" kern="1200" dirty="0" smtClean="0">
                <a:solidFill>
                  <a:schemeClr val="tx1"/>
                </a:solidFill>
                <a:effectLst/>
                <a:latin typeface="+mn-lt"/>
                <a:ea typeface="+mn-ea"/>
                <a:cs typeface="+mn-cs"/>
              </a:rPr>
              <a:t> will allow the teacher to select a different linkage level for assessing that particular Essential Element, or another Essential Element.</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843673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7abc2b24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7abc2b24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660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7abc2b24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7abc2b24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0426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2ee0bc451_0_553: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e2ee0bc451_0_553: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When </a:t>
            </a:r>
            <a:r>
              <a:rPr lang="en" sz="1500" b="0" dirty="0">
                <a:latin typeface="Calibri"/>
                <a:ea typeface="Calibri"/>
                <a:cs typeface="Calibri"/>
                <a:sym typeface="Calibri"/>
              </a:rPr>
              <a:t>you </a:t>
            </a:r>
            <a:r>
              <a:rPr lang="en" sz="1500" b="0" dirty="0" smtClean="0">
                <a:latin typeface="Calibri"/>
                <a:ea typeface="Calibri"/>
                <a:cs typeface="Calibri"/>
                <a:sym typeface="Calibri"/>
              </a:rPr>
              <a:t>create </a:t>
            </a:r>
            <a:r>
              <a:rPr lang="en" sz="1500" b="0" dirty="0">
                <a:latin typeface="Calibri"/>
                <a:ea typeface="Calibri"/>
                <a:cs typeface="Calibri"/>
                <a:sym typeface="Calibri"/>
              </a:rPr>
              <a:t>a </a:t>
            </a:r>
            <a:r>
              <a:rPr lang="en" sz="1500" b="0" dirty="0" smtClean="0">
                <a:latin typeface="Calibri"/>
                <a:ea typeface="Calibri"/>
                <a:cs typeface="Calibri"/>
                <a:sym typeface="Calibri"/>
              </a:rPr>
              <a:t>plan</a:t>
            </a:r>
            <a:r>
              <a:rPr lang="en" sz="1500" b="0" dirty="0">
                <a:latin typeface="Calibri"/>
                <a:ea typeface="Calibri"/>
                <a:cs typeface="Calibri"/>
                <a:sym typeface="Calibri"/>
              </a:rPr>
              <a:t>, you will </a:t>
            </a:r>
            <a:r>
              <a:rPr lang="en" sz="1500" b="0" dirty="0" smtClean="0">
                <a:latin typeface="Calibri"/>
                <a:ea typeface="Calibri"/>
                <a:cs typeface="Calibri"/>
                <a:sym typeface="Calibri"/>
              </a:rPr>
              <a:t>select ‘Manage Tests’ </a:t>
            </a:r>
            <a:r>
              <a:rPr lang="en" sz="1500" b="0" dirty="0">
                <a:latin typeface="Calibri"/>
                <a:ea typeface="Calibri"/>
                <a:cs typeface="Calibri"/>
                <a:sym typeface="Calibri"/>
              </a:rPr>
              <a:t>and </a:t>
            </a:r>
            <a:r>
              <a:rPr lang="en" sz="1500" b="0" dirty="0" smtClean="0">
                <a:latin typeface="Calibri"/>
                <a:ea typeface="Calibri"/>
                <a:cs typeface="Calibri"/>
                <a:sym typeface="Calibri"/>
              </a:rPr>
              <a:t>‘Instruction </a:t>
            </a:r>
            <a:r>
              <a:rPr lang="en" sz="1500" b="0" dirty="0">
                <a:latin typeface="Calibri"/>
                <a:ea typeface="Calibri"/>
                <a:cs typeface="Calibri"/>
                <a:sym typeface="Calibri"/>
              </a:rPr>
              <a:t>and Assessment </a:t>
            </a:r>
            <a:r>
              <a:rPr lang="en" sz="1500" b="0" dirty="0" smtClean="0">
                <a:latin typeface="Calibri"/>
                <a:ea typeface="Calibri"/>
                <a:cs typeface="Calibri"/>
                <a:sym typeface="Calibri"/>
              </a:rPr>
              <a:t>Planner’.</a:t>
            </a:r>
            <a:endParaRPr sz="1500" b="0" dirty="0">
              <a:latin typeface="Calibri"/>
              <a:ea typeface="Calibri"/>
              <a:cs typeface="Calibri"/>
              <a:sym typeface="Calibri"/>
            </a:endParaRPr>
          </a:p>
        </p:txBody>
      </p:sp>
      <p:sp>
        <p:nvSpPr>
          <p:cNvPr id="509" name="Google Shape;509;ge2ee0bc451_0_553: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57</a:t>
            </a:fld>
            <a:endParaRPr sz="1400"/>
          </a:p>
        </p:txBody>
      </p:sp>
    </p:spTree>
    <p:extLst>
      <p:ext uri="{BB962C8B-B14F-4D97-AF65-F5344CB8AC3E}">
        <p14:creationId xmlns:p14="http://schemas.microsoft.com/office/powerpoint/2010/main" val="2324518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2ee0bc451_0_56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e2ee0bc451_0_56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latin typeface="Calibri"/>
                <a:ea typeface="Calibri"/>
                <a:cs typeface="Calibri"/>
                <a:sym typeface="Calibri"/>
              </a:rPr>
              <a:t>Refer </a:t>
            </a:r>
            <a:r>
              <a:rPr lang="en" sz="1500" b="0" dirty="0">
                <a:latin typeface="Calibri"/>
                <a:ea typeface="Calibri"/>
                <a:cs typeface="Calibri"/>
                <a:sym typeface="Calibri"/>
              </a:rPr>
              <a:t>to </a:t>
            </a:r>
            <a:r>
              <a:rPr lang="en" sz="1500" b="0" dirty="0" smtClean="0">
                <a:latin typeface="Calibri"/>
                <a:ea typeface="Calibri"/>
                <a:cs typeface="Calibri"/>
                <a:sym typeface="Calibri"/>
              </a:rPr>
              <a:t>page 59 of </a:t>
            </a:r>
            <a:r>
              <a:rPr lang="en" sz="1500" b="0" dirty="0">
                <a:latin typeface="Calibri"/>
                <a:ea typeface="Calibri"/>
                <a:cs typeface="Calibri"/>
                <a:sym typeface="Calibri"/>
              </a:rPr>
              <a:t>Educator Portal User Guide</a:t>
            </a:r>
            <a:r>
              <a:rPr lang="en" sz="1500" b="0" dirty="0" smtClean="0">
                <a:latin typeface="Calibri"/>
                <a:ea typeface="Calibri"/>
                <a:cs typeface="Calibri"/>
                <a:sym typeface="Calibri"/>
              </a:rPr>
              <a:t>. The ‘Themes’ </a:t>
            </a:r>
            <a:r>
              <a:rPr lang="en" sz="1500" b="0" dirty="0">
                <a:latin typeface="Calibri"/>
                <a:ea typeface="Calibri"/>
                <a:cs typeface="Calibri"/>
                <a:sym typeface="Calibri"/>
              </a:rPr>
              <a:t>icon brings up choices for the </a:t>
            </a:r>
            <a:r>
              <a:rPr lang="en" sz="1500" b="0" dirty="0" smtClean="0">
                <a:latin typeface="Calibri"/>
                <a:ea typeface="Calibri"/>
                <a:cs typeface="Calibri"/>
                <a:sym typeface="Calibri"/>
              </a:rPr>
              <a:t>teacher. The </a:t>
            </a:r>
            <a:r>
              <a:rPr lang="en" sz="1500" b="0" dirty="0">
                <a:latin typeface="Calibri"/>
                <a:ea typeface="Calibri"/>
                <a:cs typeface="Calibri"/>
                <a:sym typeface="Calibri"/>
              </a:rPr>
              <a:t>teacher selects the themes that a student should NOT </a:t>
            </a:r>
            <a:r>
              <a:rPr lang="en" sz="1500" b="0" dirty="0" smtClean="0">
                <a:latin typeface="Calibri"/>
                <a:ea typeface="Calibri"/>
                <a:cs typeface="Calibri"/>
                <a:sym typeface="Calibri"/>
              </a:rPr>
              <a:t>receive. These </a:t>
            </a:r>
            <a:r>
              <a:rPr lang="en" sz="1500" b="0" dirty="0">
                <a:latin typeface="Calibri"/>
                <a:ea typeface="Calibri"/>
                <a:cs typeface="Calibri"/>
                <a:sym typeface="Calibri"/>
              </a:rPr>
              <a:t>themes need only be selected one time for the entire year and will affect each Essential Element during both </a:t>
            </a:r>
            <a:r>
              <a:rPr lang="en" sz="1500" b="0" dirty="0" smtClean="0">
                <a:latin typeface="Calibri"/>
                <a:ea typeface="Calibri"/>
                <a:cs typeface="Calibri"/>
                <a:sym typeface="Calibri"/>
              </a:rPr>
              <a:t>windows. It </a:t>
            </a:r>
            <a:r>
              <a:rPr lang="en" sz="1500" b="0" dirty="0">
                <a:latin typeface="Calibri"/>
                <a:ea typeface="Calibri"/>
                <a:cs typeface="Calibri"/>
                <a:sym typeface="Calibri"/>
              </a:rPr>
              <a:t>will also carry over to the next </a:t>
            </a:r>
            <a:r>
              <a:rPr lang="en" sz="1500" b="0" dirty="0" smtClean="0">
                <a:latin typeface="Calibri"/>
                <a:ea typeface="Calibri"/>
                <a:cs typeface="Calibri"/>
                <a:sym typeface="Calibri"/>
              </a:rPr>
              <a:t>year. However</a:t>
            </a:r>
            <a:r>
              <a:rPr lang="en" sz="1500" b="0" dirty="0">
                <a:latin typeface="Calibri"/>
                <a:ea typeface="Calibri"/>
                <a:cs typeface="Calibri"/>
                <a:sym typeface="Calibri"/>
              </a:rPr>
              <a:t>, a teacher can change the selections at any time. </a:t>
            </a:r>
            <a:endParaRPr lang="en" sz="1500" b="0" dirty="0" smtClean="0">
              <a:latin typeface="Calibri"/>
              <a:ea typeface="Calibri"/>
              <a:cs typeface="Calibri"/>
              <a:sym typeface="Calibri"/>
            </a:endParaRPr>
          </a:p>
          <a:p>
            <a:pPr marL="0" lvl="0" indent="0" algn="l" rtl="0">
              <a:lnSpc>
                <a:spcPct val="100000"/>
              </a:lnSpc>
              <a:spcBef>
                <a:spcPts val="0"/>
              </a:spcBef>
              <a:spcAft>
                <a:spcPts val="0"/>
              </a:spcAft>
              <a:buSzPts val="1400"/>
              <a:buNone/>
            </a:pPr>
            <a:endParaRPr lang="en" sz="1500" b="0" dirty="0" smtClean="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0" dirty="0" smtClean="0">
                <a:latin typeface="Calibri"/>
                <a:ea typeface="Calibri"/>
                <a:cs typeface="Calibri"/>
                <a:sym typeface="Calibri"/>
              </a:rPr>
              <a:t>Fall </a:t>
            </a:r>
            <a:r>
              <a:rPr lang="en" sz="1500" b="0" dirty="0">
                <a:latin typeface="Calibri"/>
                <a:ea typeface="Calibri"/>
                <a:cs typeface="Calibri"/>
                <a:sym typeface="Calibri"/>
              </a:rPr>
              <a:t>Window is what you need to be sure you are in and Spring Window will appear when you begin in February.</a:t>
            </a:r>
            <a:endParaRPr sz="1500" b="0" dirty="0">
              <a:latin typeface="Calibri"/>
              <a:ea typeface="Calibri"/>
              <a:cs typeface="Calibri"/>
              <a:sym typeface="Calibri"/>
            </a:endParaRPr>
          </a:p>
          <a:p>
            <a:pPr marL="0" lvl="0" indent="0" algn="l" rtl="0">
              <a:lnSpc>
                <a:spcPct val="100000"/>
              </a:lnSpc>
              <a:spcBef>
                <a:spcPts val="0"/>
              </a:spcBef>
              <a:spcAft>
                <a:spcPts val="0"/>
              </a:spcAft>
              <a:buClr>
                <a:srgbClr val="000000"/>
              </a:buClr>
              <a:buSzPts val="1400"/>
              <a:buFont typeface="Arial"/>
              <a:buNone/>
            </a:pPr>
            <a:endParaRPr sz="1500" b="1"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400" dirty="0">
              <a:latin typeface="Calibri"/>
              <a:ea typeface="Calibri"/>
              <a:cs typeface="Calibri"/>
              <a:sym typeface="Calibri"/>
            </a:endParaRPr>
          </a:p>
        </p:txBody>
      </p:sp>
      <p:sp>
        <p:nvSpPr>
          <p:cNvPr id="517" name="Google Shape;517;ge2ee0bc451_0_56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58</a:t>
            </a:fld>
            <a:endParaRPr sz="1400"/>
          </a:p>
        </p:txBody>
      </p:sp>
    </p:spTree>
    <p:extLst>
      <p:ext uri="{BB962C8B-B14F-4D97-AF65-F5344CB8AC3E}">
        <p14:creationId xmlns:p14="http://schemas.microsoft.com/office/powerpoint/2010/main" val="2195750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2ee0bc451_0_589: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e2ee0bc451_0_589: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a:t>
            </a:r>
            <a:r>
              <a:rPr lang="en" sz="1500" b="0" dirty="0" smtClean="0">
                <a:latin typeface="Calibri"/>
                <a:ea typeface="Calibri"/>
                <a:cs typeface="Calibri"/>
                <a:sym typeface="Calibri"/>
              </a:rPr>
              <a:t> 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Once the teacher </a:t>
            </a:r>
            <a:r>
              <a:rPr lang="en" sz="1500" b="0" dirty="0" smtClean="0">
                <a:latin typeface="Calibri"/>
                <a:ea typeface="Calibri"/>
                <a:cs typeface="Calibri"/>
                <a:sym typeface="Calibri"/>
              </a:rPr>
              <a:t>selects</a:t>
            </a:r>
            <a:r>
              <a:rPr lang="en" sz="1500" b="0" baseline="0" dirty="0" smtClean="0">
                <a:latin typeface="Calibri"/>
                <a:ea typeface="Calibri"/>
                <a:cs typeface="Calibri"/>
                <a:sym typeface="Calibri"/>
              </a:rPr>
              <a:t> the </a:t>
            </a:r>
            <a:r>
              <a:rPr lang="en" sz="1500" b="0" dirty="0" smtClean="0">
                <a:latin typeface="Calibri"/>
                <a:ea typeface="Calibri"/>
                <a:cs typeface="Calibri"/>
                <a:sym typeface="Calibri"/>
              </a:rPr>
              <a:t>“Begin </a:t>
            </a:r>
            <a:r>
              <a:rPr lang="en" sz="1500" b="0" dirty="0">
                <a:latin typeface="Calibri"/>
                <a:ea typeface="Calibri"/>
                <a:cs typeface="Calibri"/>
                <a:sym typeface="Calibri"/>
              </a:rPr>
              <a:t>Instruction” button, the card displays “Instruction in Progress” with the </a:t>
            </a:r>
            <a:r>
              <a:rPr lang="en" sz="1500" b="0" dirty="0" smtClean="0">
                <a:latin typeface="Calibri"/>
                <a:ea typeface="Calibri"/>
                <a:cs typeface="Calibri"/>
                <a:sym typeface="Calibri"/>
              </a:rPr>
              <a:t>date. </a:t>
            </a:r>
            <a:endParaRPr sz="1500" b="0" dirty="0">
              <a:latin typeface="Calibri"/>
              <a:ea typeface="Calibri"/>
              <a:cs typeface="Calibri"/>
              <a:sym typeface="Calibri"/>
            </a:endParaRPr>
          </a:p>
        </p:txBody>
      </p:sp>
      <p:sp>
        <p:nvSpPr>
          <p:cNvPr id="527" name="Google Shape;527;ge2ee0bc451_0_589: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485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433388" y="709613"/>
            <a:ext cx="6308725"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717595" y="4493988"/>
            <a:ext cx="5740738" cy="4257460"/>
          </a:xfrm>
          <a:prstGeom prst="rect">
            <a:avLst/>
          </a:prstGeom>
          <a:noFill/>
          <a:ln>
            <a:noFill/>
          </a:ln>
        </p:spPr>
        <p:txBody>
          <a:bodyPr spcFirstLastPara="1" wrap="square" lIns="94975" tIns="47475" rIns="94975" bIns="47475" anchor="t" anchorCtr="0">
            <a:noAutofit/>
          </a:bodyPr>
          <a:lstStyle/>
          <a:p>
            <a:pPr marL="0" lvl="0" indent="0" algn="l" rtl="0">
              <a:spcBef>
                <a:spcPts val="0"/>
              </a:spcBef>
              <a:spcAft>
                <a:spcPts val="0"/>
              </a:spcAft>
              <a:buNone/>
            </a:pPr>
            <a:r>
              <a:rPr lang="en-US" sz="1600" b="1" dirty="0" smtClean="0">
                <a:latin typeface="+mn-lt"/>
                <a:ea typeface="Calibri"/>
                <a:cs typeface="Calibri"/>
                <a:sym typeface="Calibri"/>
              </a:rPr>
              <a:t>To Do</a:t>
            </a:r>
            <a:r>
              <a:rPr lang="en-US" sz="1600" dirty="0" smtClean="0">
                <a:latin typeface="+mn-lt"/>
                <a:ea typeface="Calibri"/>
                <a:cs typeface="Calibri"/>
                <a:sym typeface="Calibri"/>
              </a:rPr>
              <a:t>: Read the slide and ask if there are other norms the group would like to add.</a:t>
            </a:r>
            <a:endParaRPr lang="en-US" sz="1600" dirty="0">
              <a:latin typeface="+mn-lt"/>
              <a:ea typeface="Calibri"/>
              <a:cs typeface="Calibri"/>
              <a:sym typeface="Calibri"/>
            </a:endParaRPr>
          </a:p>
        </p:txBody>
      </p:sp>
      <p:sp>
        <p:nvSpPr>
          <p:cNvPr id="136" name="Google Shape;136;p1:notes"/>
          <p:cNvSpPr txBox="1">
            <a:spLocks noGrp="1"/>
          </p:cNvSpPr>
          <p:nvPr>
            <p:ph type="sldNum" idx="12"/>
          </p:nvPr>
        </p:nvSpPr>
        <p:spPr>
          <a:xfrm>
            <a:off x="4064701" y="8986334"/>
            <a:ext cx="3109565" cy="473050"/>
          </a:xfrm>
          <a:prstGeom prst="rect">
            <a:avLst/>
          </a:prstGeom>
          <a:noFill/>
          <a:ln>
            <a:noFill/>
          </a:ln>
        </p:spPr>
        <p:txBody>
          <a:bodyPr spcFirstLastPara="1" wrap="square" lIns="94975" tIns="47475" rIns="94975" bIns="47475"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6</a:t>
            </a:fld>
            <a:endParaRPr sz="13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9421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e2ee0bc451_0_596: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e2ee0bc451_0_596: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Once instruction has been provided, the teacher can decide whether to assign the testlet or to not assign the testlet, depending on which button is </a:t>
            </a:r>
            <a:r>
              <a:rPr lang="en" sz="1500" b="0" dirty="0" smtClean="0">
                <a:latin typeface="Calibri"/>
                <a:ea typeface="Calibri"/>
                <a:cs typeface="Calibri"/>
                <a:sym typeface="Calibri"/>
              </a:rPr>
              <a:t>selected. If </a:t>
            </a:r>
            <a:r>
              <a:rPr lang="en" sz="1500" b="0" dirty="0">
                <a:latin typeface="Calibri"/>
                <a:ea typeface="Calibri"/>
                <a:cs typeface="Calibri"/>
                <a:sym typeface="Calibri"/>
              </a:rPr>
              <a:t>the teacher </a:t>
            </a:r>
            <a:r>
              <a:rPr lang="en" sz="1500" b="0" dirty="0" smtClean="0">
                <a:latin typeface="Calibri"/>
                <a:ea typeface="Calibri"/>
                <a:cs typeface="Calibri"/>
                <a:sym typeface="Calibri"/>
              </a:rPr>
              <a:t>selects </a:t>
            </a:r>
            <a:r>
              <a:rPr lang="en" sz="1500" b="0" dirty="0">
                <a:latin typeface="Calibri"/>
                <a:ea typeface="Calibri"/>
                <a:cs typeface="Calibri"/>
                <a:sym typeface="Calibri"/>
              </a:rPr>
              <a:t>“Do not Assign Testlet,” the card reverts back to its original </a:t>
            </a:r>
            <a:r>
              <a:rPr lang="en" sz="1500" b="0" dirty="0" smtClean="0">
                <a:latin typeface="Calibri"/>
                <a:ea typeface="Calibri"/>
                <a:cs typeface="Calibri"/>
                <a:sym typeface="Calibri"/>
              </a:rPr>
              <a:t>state. It </a:t>
            </a:r>
            <a:r>
              <a:rPr lang="en" sz="1500" b="0" dirty="0">
                <a:latin typeface="Calibri"/>
                <a:ea typeface="Calibri"/>
                <a:cs typeface="Calibri"/>
                <a:sym typeface="Calibri"/>
              </a:rPr>
              <a:t>can be chosen again </a:t>
            </a:r>
            <a:r>
              <a:rPr lang="en" sz="1500" b="0" dirty="0" smtClean="0">
                <a:latin typeface="Calibri"/>
                <a:ea typeface="Calibri"/>
                <a:cs typeface="Calibri"/>
                <a:sym typeface="Calibri"/>
              </a:rPr>
              <a:t>later, </a:t>
            </a:r>
            <a:r>
              <a:rPr lang="en" sz="1500" b="0" dirty="0">
                <a:latin typeface="Calibri"/>
                <a:ea typeface="Calibri"/>
                <a:cs typeface="Calibri"/>
                <a:sym typeface="Calibri"/>
              </a:rPr>
              <a:t>if so </a:t>
            </a:r>
            <a:r>
              <a:rPr lang="en" sz="1500" b="0" dirty="0" smtClean="0">
                <a:latin typeface="Calibri"/>
                <a:ea typeface="Calibri"/>
                <a:cs typeface="Calibri"/>
                <a:sym typeface="Calibri"/>
              </a:rPr>
              <a:t>desired. If </a:t>
            </a:r>
            <a:r>
              <a:rPr lang="en" sz="1500" b="0" dirty="0">
                <a:latin typeface="Calibri"/>
                <a:ea typeface="Calibri"/>
                <a:cs typeface="Calibri"/>
                <a:sym typeface="Calibri"/>
              </a:rPr>
              <a:t>the teacher wants to proceed with testing the Essential Element at this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 </a:t>
            </a:r>
            <a:r>
              <a:rPr lang="en" sz="1500" b="0" dirty="0">
                <a:latin typeface="Calibri"/>
                <a:ea typeface="Calibri"/>
                <a:cs typeface="Calibri"/>
                <a:sym typeface="Calibri"/>
              </a:rPr>
              <a:t>the teacher </a:t>
            </a:r>
            <a:r>
              <a:rPr lang="en" sz="1500" b="0" dirty="0" smtClean="0">
                <a:latin typeface="Calibri"/>
                <a:ea typeface="Calibri"/>
                <a:cs typeface="Calibri"/>
                <a:sym typeface="Calibri"/>
              </a:rPr>
              <a:t>selects </a:t>
            </a:r>
            <a:r>
              <a:rPr lang="en" sz="1500" b="0" dirty="0">
                <a:latin typeface="Calibri"/>
                <a:ea typeface="Calibri"/>
                <a:cs typeface="Calibri"/>
                <a:sym typeface="Calibri"/>
              </a:rPr>
              <a:t>“Instruction Complete Assign Testlet.”</a:t>
            </a:r>
            <a:endParaRPr sz="1500" b="0" dirty="0">
              <a:latin typeface="Calibri"/>
              <a:ea typeface="Calibri"/>
              <a:cs typeface="Calibri"/>
              <a:sym typeface="Calibri"/>
            </a:endParaRPr>
          </a:p>
        </p:txBody>
      </p:sp>
      <p:sp>
        <p:nvSpPr>
          <p:cNvPr id="535" name="Google Shape;535;ge2ee0bc451_0_596: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045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2ee0bc451_0_604: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e2ee0bc451_0_604: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When the teacher </a:t>
            </a:r>
            <a:r>
              <a:rPr lang="en" sz="1500" b="0" dirty="0" smtClean="0">
                <a:latin typeface="Calibri"/>
                <a:ea typeface="Calibri"/>
                <a:cs typeface="Calibri"/>
                <a:sym typeface="Calibri"/>
              </a:rPr>
              <a:t>selects </a:t>
            </a:r>
            <a:r>
              <a:rPr lang="en" sz="1500" b="0" dirty="0">
                <a:latin typeface="Calibri"/>
                <a:ea typeface="Calibri"/>
                <a:cs typeface="Calibri"/>
                <a:sym typeface="Calibri"/>
              </a:rPr>
              <a:t>“Assign Testlet</a:t>
            </a:r>
            <a:r>
              <a:rPr lang="en" sz="1500" b="0" dirty="0" smtClean="0">
                <a:latin typeface="Calibri"/>
                <a:ea typeface="Calibri"/>
                <a:cs typeface="Calibri"/>
                <a:sym typeface="Calibri"/>
              </a:rPr>
              <a:t>”, </a:t>
            </a:r>
            <a:r>
              <a:rPr lang="en" sz="1500" b="0" dirty="0">
                <a:latin typeface="Calibri"/>
                <a:ea typeface="Calibri"/>
                <a:cs typeface="Calibri"/>
                <a:sym typeface="Calibri"/>
              </a:rPr>
              <a:t>a warning message </a:t>
            </a:r>
            <a:r>
              <a:rPr lang="en" sz="1500" b="0" dirty="0" smtClean="0">
                <a:latin typeface="Calibri"/>
                <a:ea typeface="Calibri"/>
                <a:cs typeface="Calibri"/>
                <a:sym typeface="Calibri"/>
              </a:rPr>
              <a:t>appears </a:t>
            </a:r>
            <a:r>
              <a:rPr lang="en" sz="1500" b="0" dirty="0">
                <a:latin typeface="Calibri"/>
                <a:ea typeface="Calibri"/>
                <a:cs typeface="Calibri"/>
                <a:sym typeface="Calibri"/>
              </a:rPr>
              <a:t>letting the teacher know that assigning the testlet cannot be </a:t>
            </a:r>
            <a:r>
              <a:rPr lang="en" sz="1500" b="0" dirty="0" smtClean="0">
                <a:latin typeface="Calibri"/>
                <a:ea typeface="Calibri"/>
                <a:cs typeface="Calibri"/>
                <a:sym typeface="Calibri"/>
              </a:rPr>
              <a:t>reversed. Clicking </a:t>
            </a:r>
            <a:r>
              <a:rPr lang="en" sz="1500" b="0" dirty="0">
                <a:latin typeface="Calibri"/>
                <a:ea typeface="Calibri"/>
                <a:cs typeface="Calibri"/>
                <a:sym typeface="Calibri"/>
              </a:rPr>
              <a:t>continues to assign the testlet with the date.</a:t>
            </a:r>
            <a:endParaRPr sz="1500" b="0" dirty="0">
              <a:latin typeface="Calibri"/>
              <a:ea typeface="Calibri"/>
              <a:cs typeface="Calibri"/>
              <a:sym typeface="Calibri"/>
            </a:endParaRPr>
          </a:p>
        </p:txBody>
      </p:sp>
      <p:sp>
        <p:nvSpPr>
          <p:cNvPr id="544" name="Google Shape;544;ge2ee0bc451_0_604: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9928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2ee0bc451_0_612: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e2ee0bc451_0_61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a:t>
            </a:r>
            <a:r>
              <a:rPr lang="en" sz="1500" b="0" dirty="0" smtClean="0">
                <a:latin typeface="Calibri"/>
                <a:ea typeface="Calibri"/>
                <a:cs typeface="Calibri"/>
                <a:sym typeface="Calibri"/>
              </a:rPr>
              <a:t> 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After administering the testlet to the student through KITE Student Portal, the screen in the Instruction and Assessment Planner within Educator Portal will have a GREEN box that says </a:t>
            </a:r>
            <a:r>
              <a:rPr lang="en" sz="1500" b="0" dirty="0" smtClean="0">
                <a:latin typeface="Calibri"/>
                <a:ea typeface="Calibri"/>
                <a:cs typeface="Calibri"/>
                <a:sym typeface="Calibri"/>
              </a:rPr>
              <a:t>‘Testlet Complete’. The </a:t>
            </a:r>
            <a:r>
              <a:rPr lang="en" sz="1500" b="0" dirty="0">
                <a:latin typeface="Calibri"/>
                <a:ea typeface="Calibri"/>
                <a:cs typeface="Calibri"/>
                <a:sym typeface="Calibri"/>
              </a:rPr>
              <a:t>teacher has now completed one Essential Element as indicated by the green color </a:t>
            </a:r>
            <a:r>
              <a:rPr lang="en" sz="1500" b="0" dirty="0" smtClean="0">
                <a:latin typeface="Calibri"/>
                <a:ea typeface="Calibri"/>
                <a:cs typeface="Calibri"/>
                <a:sym typeface="Calibri"/>
              </a:rPr>
              <a:t>and </a:t>
            </a:r>
            <a:r>
              <a:rPr lang="en" sz="1500" b="0" dirty="0">
                <a:latin typeface="Calibri"/>
                <a:ea typeface="Calibri"/>
                <a:cs typeface="Calibri"/>
                <a:sym typeface="Calibri"/>
              </a:rPr>
              <a:t>a checkmark will appear in the Essential Element card.</a:t>
            </a:r>
            <a:endParaRPr sz="1500" b="0" dirty="0">
              <a:latin typeface="Calibri"/>
              <a:ea typeface="Calibri"/>
              <a:cs typeface="Calibri"/>
              <a:sym typeface="Calibri"/>
            </a:endParaRPr>
          </a:p>
        </p:txBody>
      </p:sp>
      <p:sp>
        <p:nvSpPr>
          <p:cNvPr id="552" name="Google Shape;552;ge2ee0bc451_0_61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320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e2ee0bc451_0_619: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e2ee0bc451_0_619: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If a teacher has more than one grade level in their classroom, there are ways to utilize instruction time so that it meets the need of all </a:t>
            </a:r>
            <a:r>
              <a:rPr lang="en" sz="1500" b="0" dirty="0" smtClean="0">
                <a:latin typeface="Calibri"/>
                <a:ea typeface="Calibri"/>
                <a:cs typeface="Calibri"/>
                <a:sym typeface="Calibri"/>
              </a:rPr>
              <a:t>students. Essential </a:t>
            </a:r>
            <a:r>
              <a:rPr lang="en" sz="1500" b="0" dirty="0">
                <a:latin typeface="Calibri"/>
                <a:ea typeface="Calibri"/>
                <a:cs typeface="Calibri"/>
                <a:sym typeface="Calibri"/>
              </a:rPr>
              <a:t>Elements meeting the blueprint requirements can be thoughtfully and strategically combined in instructional units at the teacher’s discretion and then assessed at the appropriate time following instruction throughout the fall window.</a:t>
            </a: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0" dirty="0">
                <a:latin typeface="Calibri"/>
                <a:ea typeface="Calibri"/>
                <a:cs typeface="Calibri"/>
                <a:sym typeface="Calibri"/>
              </a:rPr>
              <a:t>The same set of ELA and/or mathematics Essential Elements taught and assessed during the fall window can be used for the spring window, or other Essential Elements from the blueprint can be chosen based on the teacher’s professional judgment of the student’s academic </a:t>
            </a:r>
            <a:r>
              <a:rPr lang="en" sz="1500" b="0" dirty="0" smtClean="0">
                <a:latin typeface="Calibri"/>
                <a:ea typeface="Calibri"/>
                <a:cs typeface="Calibri"/>
                <a:sym typeface="Calibri"/>
              </a:rPr>
              <a:t>needs. The </a:t>
            </a:r>
            <a:r>
              <a:rPr lang="en" sz="1500" b="0" dirty="0">
                <a:latin typeface="Calibri"/>
                <a:ea typeface="Calibri"/>
                <a:cs typeface="Calibri"/>
                <a:sym typeface="Calibri"/>
              </a:rPr>
              <a:t>student’s progress report may be used at any time within the cycle to evaluate if additional instruction is needed, or if the student is ready to move on to another </a:t>
            </a:r>
            <a:r>
              <a:rPr lang="en-US" sz="1500" b="0" dirty="0" smtClean="0">
                <a:latin typeface="Calibri"/>
                <a:ea typeface="Calibri"/>
                <a:cs typeface="Calibri"/>
                <a:sym typeface="Calibri"/>
              </a:rPr>
              <a:t>linkage level</a:t>
            </a:r>
            <a:r>
              <a:rPr lang="en" sz="1500" b="0" dirty="0" smtClean="0">
                <a:latin typeface="Calibri"/>
                <a:ea typeface="Calibri"/>
                <a:cs typeface="Calibri"/>
                <a:sym typeface="Calibri"/>
              </a:rPr>
              <a:t> </a:t>
            </a:r>
            <a:r>
              <a:rPr lang="en" sz="1500" b="0" dirty="0">
                <a:latin typeface="Calibri"/>
                <a:ea typeface="Calibri"/>
                <a:cs typeface="Calibri"/>
                <a:sym typeface="Calibri"/>
              </a:rPr>
              <a:t>or Essential Element.</a:t>
            </a: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4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400" b="0" dirty="0">
                <a:latin typeface="Calibri"/>
                <a:ea typeface="Calibri"/>
                <a:cs typeface="Calibri"/>
                <a:sym typeface="Calibri"/>
              </a:rPr>
              <a:t>How many of you use the same EE in the fall and spring </a:t>
            </a:r>
            <a:r>
              <a:rPr lang="en" sz="1400" b="0" dirty="0" smtClean="0">
                <a:latin typeface="Calibri"/>
                <a:ea typeface="Calibri"/>
                <a:cs typeface="Calibri"/>
                <a:sym typeface="Calibri"/>
              </a:rPr>
              <a:t>window?  </a:t>
            </a:r>
            <a:endParaRPr sz="1400" b="0" dirty="0">
              <a:latin typeface="Calibri"/>
              <a:ea typeface="Calibri"/>
              <a:cs typeface="Calibri"/>
              <a:sym typeface="Calibri"/>
            </a:endParaRPr>
          </a:p>
        </p:txBody>
      </p:sp>
      <p:sp>
        <p:nvSpPr>
          <p:cNvPr id="560" name="Google Shape;560;ge2ee0bc451_0_619: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833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e2ee0bc451_0_627: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e2ee0bc451_0_627: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a:t>
            </a:r>
            <a:r>
              <a:rPr lang="en" sz="1500" b="0" dirty="0" smtClean="0">
                <a:latin typeface="Calibri"/>
                <a:ea typeface="Calibri"/>
                <a:cs typeface="Calibri"/>
                <a:sym typeface="Calibri"/>
              </a:rPr>
              <a:t> 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To utilize the planner as a planning tool for integrating instruction and assessment, as demonstrated on the Student View Page, the entire blueprint for ELA or mathematics is </a:t>
            </a:r>
            <a:r>
              <a:rPr lang="en" sz="1500" b="0" dirty="0" smtClean="0">
                <a:latin typeface="Calibri"/>
                <a:ea typeface="Calibri"/>
                <a:cs typeface="Calibri"/>
                <a:sym typeface="Calibri"/>
              </a:rPr>
              <a:t>available. This </a:t>
            </a:r>
            <a:r>
              <a:rPr lang="en" sz="1500" b="0" dirty="0">
                <a:latin typeface="Calibri"/>
                <a:ea typeface="Calibri"/>
                <a:cs typeface="Calibri"/>
                <a:sym typeface="Calibri"/>
              </a:rPr>
              <a:t>enables the selection of multiple Essential Elements for instruction and assessment at one time</a:t>
            </a:r>
            <a:r>
              <a:rPr lang="en" sz="1400" b="0" dirty="0">
                <a:latin typeface="Calibri"/>
                <a:ea typeface="Calibri"/>
                <a:cs typeface="Calibri"/>
                <a:sym typeface="Calibri"/>
              </a:rPr>
              <a:t>.</a:t>
            </a:r>
            <a:endParaRPr sz="1400" b="0" dirty="0">
              <a:latin typeface="Calibri"/>
              <a:ea typeface="Calibri"/>
              <a:cs typeface="Calibri"/>
              <a:sym typeface="Calibri"/>
            </a:endParaRPr>
          </a:p>
        </p:txBody>
      </p:sp>
      <p:sp>
        <p:nvSpPr>
          <p:cNvPr id="568" name="Google Shape;568;ge2ee0bc451_0_627: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5538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2ee0bc451_0_634: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e2ee0bc451_0_634: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Several Essential Elements can be combined into one instructional </a:t>
            </a:r>
            <a:r>
              <a:rPr lang="en" sz="1500" b="0" dirty="0" smtClean="0">
                <a:latin typeface="Calibri"/>
                <a:ea typeface="Calibri"/>
                <a:cs typeface="Calibri"/>
                <a:sym typeface="Calibri"/>
              </a:rPr>
              <a:t>unit. In </a:t>
            </a:r>
            <a:r>
              <a:rPr lang="en" sz="1500" b="0" dirty="0">
                <a:latin typeface="Calibri"/>
                <a:ea typeface="Calibri"/>
                <a:cs typeface="Calibri"/>
                <a:sym typeface="Calibri"/>
              </a:rPr>
              <a:t>this example, four Essential Elements are included in the lesson:</a:t>
            </a:r>
            <a:endParaRPr sz="1500" b="0" dirty="0">
              <a:latin typeface="Calibri"/>
              <a:ea typeface="Calibri"/>
              <a:cs typeface="Calibri"/>
              <a:sym typeface="Calibri"/>
            </a:endParaRPr>
          </a:p>
          <a:p>
            <a:pPr marL="165100" lvl="0" indent="-146050" algn="l" rtl="0">
              <a:lnSpc>
                <a:spcPct val="100000"/>
              </a:lnSpc>
              <a:spcBef>
                <a:spcPts val="0"/>
              </a:spcBef>
              <a:spcAft>
                <a:spcPts val="0"/>
              </a:spcAft>
              <a:buSzPts val="1700"/>
              <a:buFont typeface="Calibri"/>
              <a:buChar char="•"/>
            </a:pPr>
            <a:r>
              <a:rPr lang="en" sz="1500" b="0" dirty="0">
                <a:latin typeface="Calibri"/>
                <a:ea typeface="Calibri"/>
                <a:cs typeface="Calibri"/>
                <a:sym typeface="Calibri"/>
              </a:rPr>
              <a:t>EE.RL.3.1</a:t>
            </a:r>
            <a:endParaRPr sz="1500" b="0" dirty="0">
              <a:latin typeface="Calibri"/>
              <a:ea typeface="Calibri"/>
              <a:cs typeface="Calibri"/>
              <a:sym typeface="Calibri"/>
            </a:endParaRPr>
          </a:p>
          <a:p>
            <a:pPr marL="165100" lvl="0" indent="-146050" algn="l" rtl="0">
              <a:lnSpc>
                <a:spcPct val="100000"/>
              </a:lnSpc>
              <a:spcBef>
                <a:spcPts val="0"/>
              </a:spcBef>
              <a:spcAft>
                <a:spcPts val="0"/>
              </a:spcAft>
              <a:buSzPts val="1700"/>
              <a:buFont typeface="Calibri"/>
              <a:buChar char="•"/>
            </a:pPr>
            <a:r>
              <a:rPr lang="en" sz="1500" b="0" dirty="0">
                <a:latin typeface="Calibri"/>
                <a:ea typeface="Calibri"/>
                <a:cs typeface="Calibri"/>
                <a:sym typeface="Calibri"/>
              </a:rPr>
              <a:t>EE.RL.3.2</a:t>
            </a:r>
            <a:endParaRPr sz="1500" b="0" dirty="0">
              <a:latin typeface="Calibri"/>
              <a:ea typeface="Calibri"/>
              <a:cs typeface="Calibri"/>
              <a:sym typeface="Calibri"/>
            </a:endParaRPr>
          </a:p>
          <a:p>
            <a:pPr marL="165100" lvl="0" indent="-146050" algn="l" rtl="0">
              <a:lnSpc>
                <a:spcPct val="100000"/>
              </a:lnSpc>
              <a:spcBef>
                <a:spcPts val="0"/>
              </a:spcBef>
              <a:spcAft>
                <a:spcPts val="0"/>
              </a:spcAft>
              <a:buSzPts val="1700"/>
              <a:buFont typeface="Calibri"/>
              <a:buChar char="•"/>
            </a:pPr>
            <a:r>
              <a:rPr lang="en" sz="1500" b="0" dirty="0">
                <a:latin typeface="Calibri"/>
                <a:ea typeface="Calibri"/>
                <a:cs typeface="Calibri"/>
                <a:sym typeface="Calibri"/>
              </a:rPr>
              <a:t>EE.RI.3.2</a:t>
            </a:r>
            <a:endParaRPr sz="1500" b="0" dirty="0">
              <a:latin typeface="Calibri"/>
              <a:ea typeface="Calibri"/>
              <a:cs typeface="Calibri"/>
              <a:sym typeface="Calibri"/>
            </a:endParaRPr>
          </a:p>
          <a:p>
            <a:pPr marL="165100" lvl="0" indent="-146050" algn="l" rtl="0">
              <a:lnSpc>
                <a:spcPct val="100000"/>
              </a:lnSpc>
              <a:spcBef>
                <a:spcPts val="0"/>
              </a:spcBef>
              <a:spcAft>
                <a:spcPts val="0"/>
              </a:spcAft>
              <a:buSzPts val="1700"/>
              <a:buFont typeface="Calibri"/>
              <a:buChar char="•"/>
            </a:pPr>
            <a:r>
              <a:rPr lang="en" sz="1500" b="0" dirty="0">
                <a:latin typeface="Calibri"/>
                <a:ea typeface="Calibri"/>
                <a:cs typeface="Calibri"/>
                <a:sym typeface="Calibri"/>
              </a:rPr>
              <a:t>EE.RI.3.3</a:t>
            </a:r>
            <a:endParaRPr sz="1500" b="0" dirty="0">
              <a:latin typeface="Calibri"/>
              <a:ea typeface="Calibri"/>
              <a:cs typeface="Calibri"/>
              <a:sym typeface="Calibri"/>
            </a:endParaRPr>
          </a:p>
        </p:txBody>
      </p:sp>
      <p:sp>
        <p:nvSpPr>
          <p:cNvPr id="576" name="Google Shape;576;ge2ee0bc451_0_634: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206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e2ee0bc451_0_642: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e2ee0bc451_0_642: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Know: </a:t>
            </a:r>
            <a:r>
              <a:rPr lang="en" sz="1500" b="0" dirty="0" smtClean="0">
                <a:latin typeface="Calibri"/>
                <a:ea typeface="Calibri"/>
                <a:cs typeface="Calibri"/>
                <a:sym typeface="Calibri"/>
              </a:rPr>
              <a:t>Be </a:t>
            </a:r>
            <a:r>
              <a:rPr lang="en" sz="1500" b="0" dirty="0">
                <a:latin typeface="Calibri"/>
                <a:ea typeface="Calibri"/>
                <a:cs typeface="Calibri"/>
                <a:sym typeface="Calibri"/>
              </a:rPr>
              <a:t>familiar with the new assessment format for the 2021-22 school year. </a:t>
            </a:r>
            <a:r>
              <a:rPr lang="en" sz="1500" b="0" dirty="0" smtClean="0">
                <a:latin typeface="Calibri"/>
                <a:ea typeface="Calibri"/>
                <a:cs typeface="Calibri"/>
                <a:sym typeface="Calibri"/>
              </a:rPr>
              <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Make </a:t>
            </a:r>
            <a:r>
              <a:rPr lang="en" sz="1500" b="0" dirty="0">
                <a:latin typeface="Calibri"/>
                <a:ea typeface="Calibri"/>
                <a:cs typeface="Calibri"/>
                <a:sym typeface="Calibri"/>
              </a:rPr>
              <a:t>sure you have read the TAM</a:t>
            </a:r>
            <a:r>
              <a:rPr lang="en" sz="1500" b="0" dirty="0" smtClean="0">
                <a:latin typeface="Calibri"/>
                <a:ea typeface="Calibri"/>
                <a:cs typeface="Calibri"/>
                <a:sym typeface="Calibri"/>
              </a:rPr>
              <a:t>.</a:t>
            </a:r>
            <a:br>
              <a:rPr lang="en" sz="1500" b="0" dirty="0" smtClean="0">
                <a:latin typeface="Calibri"/>
                <a:ea typeface="Calibri"/>
                <a:cs typeface="Calibri"/>
                <a:sym typeface="Calibri"/>
              </a:rPr>
            </a:br>
            <a:endParaRPr sz="1500" b="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 sz="1500" b="1" u="none" dirty="0">
                <a:latin typeface="Calibri"/>
                <a:ea typeface="Calibri"/>
                <a:cs typeface="Calibri"/>
                <a:sym typeface="Calibri"/>
              </a:rPr>
              <a:t>To </a:t>
            </a:r>
            <a:r>
              <a:rPr lang="en" sz="1500" b="1" u="none" dirty="0" smtClean="0">
                <a:latin typeface="Calibri"/>
                <a:ea typeface="Calibri"/>
                <a:cs typeface="Calibri"/>
                <a:sym typeface="Calibri"/>
              </a:rPr>
              <a:t>Say</a:t>
            </a:r>
            <a:r>
              <a:rPr lang="en" sz="1500" b="0" u="none" dirty="0" smtClean="0">
                <a:latin typeface="Calibri"/>
                <a:ea typeface="Calibri"/>
                <a:cs typeface="Calibri"/>
                <a:sym typeface="Calibri"/>
              </a:rPr>
              <a:t>: </a:t>
            </a:r>
            <a:r>
              <a:rPr lang="en" sz="1500" b="0" dirty="0">
                <a:latin typeface="Calibri"/>
                <a:ea typeface="Calibri"/>
                <a:cs typeface="Calibri"/>
                <a:sym typeface="Calibri"/>
              </a:rPr>
              <a:t>In this mathematics example, telling time is assessed in both grade 3 and grade </a:t>
            </a:r>
            <a:r>
              <a:rPr lang="en" sz="1500" b="0" dirty="0" smtClean="0">
                <a:latin typeface="Calibri"/>
                <a:ea typeface="Calibri"/>
                <a:cs typeface="Calibri"/>
                <a:sym typeface="Calibri"/>
              </a:rPr>
              <a:t>4. While </a:t>
            </a:r>
            <a:r>
              <a:rPr lang="en" sz="1500" b="0" dirty="0">
                <a:latin typeface="Calibri"/>
                <a:ea typeface="Calibri"/>
                <a:cs typeface="Calibri"/>
                <a:sym typeface="Calibri"/>
              </a:rPr>
              <a:t>grade 4 extends to telling time using an analog clock, a majority of the teacher’s instruction on telling time can be taught to students in both grade levels</a:t>
            </a:r>
            <a:endParaRPr sz="1500" b="0" dirty="0">
              <a:latin typeface="Calibri"/>
              <a:ea typeface="Calibri"/>
              <a:cs typeface="Calibri"/>
              <a:sym typeface="Calibri"/>
            </a:endParaRPr>
          </a:p>
        </p:txBody>
      </p:sp>
      <p:sp>
        <p:nvSpPr>
          <p:cNvPr id="584" name="Google Shape;584;ge2ee0bc451_0_642: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4301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400" b="0" i="0" u="none" strike="noStrike" cap="none" dirty="0">
              <a:solidFill>
                <a:schemeClr val="dk1"/>
              </a:solidFill>
            </a:endParaRPr>
          </a:p>
        </p:txBody>
      </p:sp>
    </p:spTree>
    <p:extLst>
      <p:ext uri="{BB962C8B-B14F-4D97-AF65-F5344CB8AC3E}">
        <p14:creationId xmlns:p14="http://schemas.microsoft.com/office/powerpoint/2010/main" val="915932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e2ee0bc451_0_373: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e2ee0bc451_0_373: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sz="1400" b="1" dirty="0">
                <a:solidFill>
                  <a:schemeClr val="dk1"/>
                </a:solidFill>
                <a:latin typeface="Calibri"/>
                <a:ea typeface="Calibri"/>
                <a:cs typeface="Calibri"/>
                <a:sym typeface="Calibri"/>
              </a:rPr>
              <a:t>T</a:t>
            </a:r>
            <a:r>
              <a:rPr lang="en" sz="1500" b="1" dirty="0">
                <a:solidFill>
                  <a:schemeClr val="dk1"/>
                </a:solidFill>
                <a:latin typeface="Calibri"/>
                <a:ea typeface="Calibri"/>
                <a:cs typeface="Calibri"/>
                <a:sym typeface="Calibri"/>
              </a:rPr>
              <a:t>o </a:t>
            </a:r>
            <a:r>
              <a:rPr lang="en" sz="1500" b="1" dirty="0" smtClean="0">
                <a:solidFill>
                  <a:schemeClr val="dk1"/>
                </a:solidFill>
                <a:latin typeface="Calibri"/>
                <a:ea typeface="Calibri"/>
                <a:cs typeface="Calibri"/>
                <a:sym typeface="Calibri"/>
              </a:rPr>
              <a:t>Say: </a:t>
            </a:r>
            <a:r>
              <a:rPr lang="en" sz="1500" b="0" i="0" u="none" strike="noStrike" cap="none" dirty="0" smtClean="0">
                <a:solidFill>
                  <a:schemeClr val="dk1"/>
                </a:solidFill>
                <a:latin typeface="Calibri"/>
                <a:ea typeface="Calibri"/>
                <a:cs typeface="Calibri"/>
                <a:sym typeface="Calibri"/>
              </a:rPr>
              <a:t>Instructionally </a:t>
            </a:r>
            <a:r>
              <a:rPr lang="en" sz="1500" b="0" i="0" u="none" strike="noStrike" cap="none" dirty="0">
                <a:solidFill>
                  <a:schemeClr val="dk1"/>
                </a:solidFill>
                <a:latin typeface="Calibri"/>
                <a:ea typeface="Calibri"/>
                <a:cs typeface="Calibri"/>
                <a:sym typeface="Calibri"/>
              </a:rPr>
              <a:t>embedded assessments look different than other assessments. There is an opportunity for you to engage the student in their </a:t>
            </a:r>
            <a:r>
              <a:rPr lang="en" sz="1500" b="0" i="0" u="none" strike="noStrike" cap="none" dirty="0" smtClean="0">
                <a:solidFill>
                  <a:schemeClr val="dk1"/>
                </a:solidFill>
                <a:latin typeface="Calibri"/>
                <a:ea typeface="Calibri"/>
                <a:cs typeface="Calibri"/>
                <a:sym typeface="Calibri"/>
              </a:rPr>
              <a:t>learning. Engagement and </a:t>
            </a:r>
            <a:r>
              <a:rPr lang="en" sz="1500" b="0" i="0" u="none" strike="noStrike" cap="none" dirty="0">
                <a:solidFill>
                  <a:schemeClr val="dk1"/>
                </a:solidFill>
                <a:latin typeface="Calibri"/>
                <a:ea typeface="Calibri"/>
                <a:cs typeface="Calibri"/>
                <a:sym typeface="Calibri"/>
              </a:rPr>
              <a:t>instruction activities are encouraged before all testlets to get the student in the test </a:t>
            </a:r>
            <a:r>
              <a:rPr lang="en" sz="1500" b="0" i="0" u="none" strike="noStrike" cap="none" dirty="0" smtClean="0">
                <a:solidFill>
                  <a:schemeClr val="dk1"/>
                </a:solidFill>
                <a:latin typeface="Calibri"/>
                <a:ea typeface="Calibri"/>
                <a:cs typeface="Calibri"/>
                <a:sym typeface="Calibri"/>
              </a:rPr>
              <a:t>mode. For today, </a:t>
            </a:r>
            <a:r>
              <a:rPr lang="en" sz="1500" b="0" i="0" u="none" strike="noStrike" cap="none" dirty="0">
                <a:solidFill>
                  <a:schemeClr val="dk1"/>
                </a:solidFill>
                <a:latin typeface="Calibri"/>
                <a:ea typeface="Calibri"/>
                <a:cs typeface="Calibri"/>
                <a:sym typeface="Calibri"/>
              </a:rPr>
              <a:t>we are just going to focus a little on some reading instruction and engagement activities prior to </a:t>
            </a:r>
            <a:r>
              <a:rPr lang="en" sz="1500" b="0" i="0" u="none" strike="noStrike" cap="none" dirty="0" smtClean="0">
                <a:solidFill>
                  <a:schemeClr val="dk1"/>
                </a:solidFill>
                <a:latin typeface="Calibri"/>
                <a:ea typeface="Calibri"/>
                <a:cs typeface="Calibri"/>
                <a:sym typeface="Calibri"/>
              </a:rPr>
              <a:t>assessing.  </a:t>
            </a:r>
            <a:endParaRPr sz="1500" b="0" dirty="0">
              <a:latin typeface="Calibri"/>
              <a:ea typeface="Calibri"/>
              <a:cs typeface="Calibri"/>
              <a:sym typeface="Calibri"/>
            </a:endParaRPr>
          </a:p>
          <a:p>
            <a:pPr marL="444500" marR="0" lvl="0" indent="-215900" algn="l" rtl="0">
              <a:lnSpc>
                <a:spcPct val="100000"/>
              </a:lnSpc>
              <a:spcBef>
                <a:spcPts val="0"/>
              </a:spcBef>
              <a:spcAft>
                <a:spcPts val="0"/>
              </a:spcAft>
              <a:buClr>
                <a:srgbClr val="000000"/>
              </a:buClr>
              <a:buSzPts val="1400"/>
              <a:buFont typeface="Arial"/>
              <a:buNone/>
            </a:pPr>
            <a:r>
              <a:rPr lang="en" sz="1500" b="1" dirty="0">
                <a:latin typeface="Calibri"/>
                <a:ea typeface="Calibri"/>
                <a:cs typeface="Calibri"/>
                <a:sym typeface="Calibri"/>
              </a:rPr>
              <a:t/>
            </a:r>
            <a:br>
              <a:rPr lang="en" sz="1500" b="1" dirty="0">
                <a:latin typeface="Calibri"/>
                <a:ea typeface="Calibri"/>
                <a:cs typeface="Calibri"/>
                <a:sym typeface="Calibri"/>
              </a:rPr>
            </a:br>
            <a:endParaRPr sz="1500" b="1" dirty="0">
              <a:latin typeface="Calibri"/>
              <a:ea typeface="Calibri"/>
              <a:cs typeface="Calibri"/>
              <a:sym typeface="Calibri"/>
            </a:endParaRPr>
          </a:p>
        </p:txBody>
      </p:sp>
      <p:sp>
        <p:nvSpPr>
          <p:cNvPr id="602" name="Google Shape;602;ge2ee0bc451_0_373: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46920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2ee0bc451_0_381: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e2ee0bc451_0_381: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Here is a list of engagement strategies that are allowed. </a:t>
            </a:r>
          </a:p>
          <a:p>
            <a:r>
              <a:rPr lang="en-US" sz="1200" kern="1200" dirty="0" smtClean="0">
                <a:solidFill>
                  <a:schemeClr val="tx1"/>
                </a:solidFill>
                <a:effectLst/>
                <a:latin typeface="+mn-lt"/>
                <a:ea typeface="+mn-ea"/>
                <a:cs typeface="+mn-cs"/>
              </a:rPr>
              <a:t>Talk about the words: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is the word </a:t>
            </a:r>
            <a:r>
              <a:rPr lang="en-US" sz="1200" kern="1200" dirty="0" smtClean="0">
                <a:solidFill>
                  <a:schemeClr val="tx1"/>
                </a:solidFill>
                <a:effectLst/>
                <a:latin typeface="+mn-lt"/>
                <a:ea typeface="+mn-ea"/>
                <a:cs typeface="+mn-cs"/>
              </a:rPr>
              <a:t>‘dog’.</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a dog don’t you?</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Let’s look at the picture of the dog.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your dog look like this dog?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does your dog look like?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some of the things that you do with your dog</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might use a small stuffed dog and talk about the dog, or have some pictures and have them point to the dog. Model how you would come to the answer of a question.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sound does a dog make?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it meow? No. I have a cat and that is what my cat does.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it moo? No. We read a book about cows and they moo.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Oh! Now I remember. Dogs bark. I remember you telling me how your dog barks when someone comes to your door. That is how I remember what dogs do.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questions about the story, words in the story, or the concept of reading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also a vignette on the parent’s page that shows one example of what a shared reading could look and sound like.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SUGGESTION: (Depending on time, this can be optional). PLACE PARTICIPANTS IN A BREAKOUT ROOM AND DISCUSS WHAT TYPE OF SHARED READING OR ENGAGEMENT STRATEGY THE TEACHER USED TO INTERACT WITH THE STUDENT AND THE TEXT? BE READY TO SHARE OUT. (Depending on time, this might be optional.)</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Grade 3</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https://www.dropbox.com/s/yve404q8bjuk39n/Shared%20Reading%20Vignette%20%28Grade%203%29.pdf?dl=0</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Grade 4 </a:t>
            </a:r>
            <a:r>
              <a:rPr lang="en-US" sz="1200" u="sng" kern="1200" dirty="0" smtClean="0">
                <a:solidFill>
                  <a:schemeClr val="tx1"/>
                </a:solidFill>
                <a:effectLst/>
                <a:latin typeface="+mn-lt"/>
                <a:ea typeface="+mn-ea"/>
                <a:cs typeface="+mn-cs"/>
                <a:hlinkClick r:id="rId4"/>
              </a:rPr>
              <a:t>https://www.dropbox.com/s/6sud4s263mqbm38/Shared%20Reading%20Vignette%20%28Grade%204%29.pdf?dl=0</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Grade 5</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https://www.dropbox.com/s/4dpvwgaehoaxgnm/Shared%20Reading%20Vignette%20%28Grade%205%29.pdf?dl=0</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Grade 7</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https://www.dropbox.com/s/lu21u4gt9q06cr8/Shared%20Reading%20Vignette%20%28Grade%207%29.pdf?dl=0</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Grade 9-10</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https://www.dropbox.com/s/2e05jltroro7bfg/Shared%20Reading%20Vignette%20%28Grade%209-10%29.pdf?dl=0</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Grade 11-12</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
              </a:rPr>
              <a:t>https://www.dropbox.com/s/6gc6wl6vrvffpjb/Shared%20Reading%20Vignette%20%28Grade%2011-12%29.pdf?dl=0</a:t>
            </a:r>
            <a:endParaRPr lang="en-US" sz="1200" kern="1200" dirty="0" smtClean="0">
              <a:solidFill>
                <a:schemeClr val="tx1"/>
              </a:solidFill>
              <a:effectLst/>
              <a:latin typeface="+mn-lt"/>
              <a:ea typeface="+mn-ea"/>
              <a:cs typeface="+mn-cs"/>
            </a:endParaRPr>
          </a:p>
          <a:p>
            <a:pPr marL="444500" lvl="0" indent="-215900" algn="l" rtl="0">
              <a:lnSpc>
                <a:spcPct val="100000"/>
              </a:lnSpc>
              <a:spcBef>
                <a:spcPts val="0"/>
              </a:spcBef>
              <a:spcAft>
                <a:spcPts val="0"/>
              </a:spcAft>
              <a:buSzPts val="1400"/>
              <a:buNone/>
            </a:pPr>
            <a:endParaRPr sz="1500" b="0" dirty="0">
              <a:latin typeface="Calibri"/>
              <a:ea typeface="Calibri"/>
              <a:cs typeface="Calibri"/>
              <a:sym typeface="Calibri"/>
            </a:endParaRPr>
          </a:p>
        </p:txBody>
      </p:sp>
      <p:sp>
        <p:nvSpPr>
          <p:cNvPr id="611" name="Google Shape;611;ge2ee0bc451_0_381: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76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614909d69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614909d69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e2ee0bc451_0_391: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e2ee0bc451_0_391: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Here are other ideas to connect the student and their skills to the story. These ideas help ensure you connect the student’s learning and needs to the </a:t>
            </a:r>
            <a:r>
              <a:rPr lang="en-US" sz="1200" kern="1200" dirty="0" err="1" smtClean="0">
                <a:solidFill>
                  <a:schemeClr val="tx1"/>
                </a:solidFill>
                <a:effectLst/>
                <a:latin typeface="+mn-lt"/>
                <a:ea typeface="+mn-ea"/>
                <a:cs typeface="+mn-cs"/>
              </a:rPr>
              <a:t>testlet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Capital letters and sounding words out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them how they read – talk with them about where you start and how the book set it up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can have them point to the words as you read or you can point to the words as you read them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things within the words and say things like, “Cat starts with C just like your name Cathy.”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book, there will be a lot of words that rhyme meaning they end the same – cat and hat.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Can you think of other words that rhyme with cat?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bat rhyme with cat? Do they end the same?   </a:t>
            </a:r>
          </a:p>
          <a:p>
            <a:pPr marL="444500" marR="0" lvl="0" indent="-215900" algn="l" rtl="0">
              <a:lnSpc>
                <a:spcPct val="100000"/>
              </a:lnSpc>
              <a:spcBef>
                <a:spcPts val="0"/>
              </a:spcBef>
              <a:spcAft>
                <a:spcPts val="0"/>
              </a:spcAft>
              <a:buClr>
                <a:srgbClr val="000000"/>
              </a:buClr>
              <a:buSzPts val="1400"/>
              <a:buFont typeface="Arial"/>
              <a:buNone/>
            </a:pPr>
            <a:r>
              <a:rPr lang="en" sz="1500" b="0" dirty="0">
                <a:latin typeface="Calibri"/>
                <a:ea typeface="Calibri"/>
                <a:cs typeface="Calibri"/>
                <a:sym typeface="Calibri"/>
              </a:rPr>
              <a:t/>
            </a:r>
            <a:br>
              <a:rPr lang="en" sz="1500" b="0" dirty="0">
                <a:latin typeface="Calibri"/>
                <a:ea typeface="Calibri"/>
                <a:cs typeface="Calibri"/>
                <a:sym typeface="Calibri"/>
              </a:rPr>
            </a:br>
            <a:endParaRPr sz="1500" b="0" dirty="0">
              <a:latin typeface="Calibri"/>
              <a:ea typeface="Calibri"/>
              <a:cs typeface="Calibri"/>
              <a:sym typeface="Calibri"/>
            </a:endParaRPr>
          </a:p>
        </p:txBody>
      </p:sp>
      <p:sp>
        <p:nvSpPr>
          <p:cNvPr id="621" name="Google Shape;621;ge2ee0bc451_0_391: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2350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2ee0bc451_0_40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e2ee0bc451_0_40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If it’s easier for the first read, you may print</a:t>
            </a:r>
            <a:r>
              <a:rPr lang="en-US" sz="1200" kern="1200" baseline="0" dirty="0" smtClean="0">
                <a:solidFill>
                  <a:schemeClr val="tx1"/>
                </a:solidFill>
                <a:effectLst/>
                <a:latin typeface="+mn-lt"/>
                <a:ea typeface="+mn-ea"/>
                <a:cs typeface="+mn-cs"/>
              </a:rPr>
              <a:t> off the book. </a:t>
            </a:r>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TIP tells you where to locate the stories. </a:t>
            </a:r>
            <a:r>
              <a:rPr lang="en-US" sz="1200" kern="1200" dirty="0" smtClean="0">
                <a:solidFill>
                  <a:schemeClr val="tx1"/>
                </a:solidFill>
                <a:effectLst/>
                <a:latin typeface="+mn-lt"/>
                <a:ea typeface="+mn-ea"/>
                <a:cs typeface="+mn-cs"/>
              </a:rPr>
              <a:t>Read </a:t>
            </a:r>
            <a:r>
              <a:rPr lang="en-US" sz="1200" kern="1200" dirty="0" smtClean="0">
                <a:solidFill>
                  <a:schemeClr val="tx1"/>
                </a:solidFill>
                <a:effectLst/>
                <a:latin typeface="+mn-lt"/>
                <a:ea typeface="+mn-ea"/>
                <a:cs typeface="+mn-cs"/>
              </a:rPr>
              <a:t>the story with the student.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Maximize your interactions with the student. Point to objects in pictures while you read.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 with comments, such as, </a:t>
            </a:r>
            <a:r>
              <a:rPr lang="en-US" sz="1200" kern="1200" dirty="0" smtClean="0">
                <a:solidFill>
                  <a:schemeClr val="tx1"/>
                </a:solidFill>
                <a:effectLst/>
                <a:latin typeface="+mn-lt"/>
                <a:ea typeface="+mn-ea"/>
                <a:cs typeface="+mn-cs"/>
              </a:rPr>
              <a:t>“Look </a:t>
            </a:r>
            <a:r>
              <a:rPr lang="en-US" sz="1200" kern="1200" dirty="0" smtClean="0">
                <a:solidFill>
                  <a:schemeClr val="tx1"/>
                </a:solidFill>
                <a:effectLst/>
                <a:latin typeface="+mn-lt"/>
                <a:ea typeface="+mn-ea"/>
                <a:cs typeface="+mn-cs"/>
              </a:rPr>
              <a:t>at the puppy,” while pointing to the picture.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Let them know after you read the storybook and talk about it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story to them a second time and have them answer questions </a:t>
            </a:r>
          </a:p>
          <a:p>
            <a:pPr marL="444500" marR="0" lvl="0" indent="-215900" algn="l" rtl="0">
              <a:lnSpc>
                <a:spcPct val="100000"/>
              </a:lnSpc>
              <a:spcBef>
                <a:spcPts val="0"/>
              </a:spcBef>
              <a:spcAft>
                <a:spcPts val="0"/>
              </a:spcAft>
              <a:buClr>
                <a:srgbClr val="000000"/>
              </a:buClr>
              <a:buSzPts val="1400"/>
              <a:buFont typeface="Arial"/>
              <a:buNone/>
            </a:pPr>
            <a:endParaRPr sz="1500" b="0" dirty="0">
              <a:latin typeface="Calibri"/>
              <a:ea typeface="Calibri"/>
              <a:cs typeface="Calibri"/>
              <a:sym typeface="Calibri"/>
            </a:endParaRPr>
          </a:p>
        </p:txBody>
      </p:sp>
      <p:sp>
        <p:nvSpPr>
          <p:cNvPr id="631" name="Google Shape;631;ge2ee0bc451_0_400: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92762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e2ee0bc451_0_408: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e2ee0bc451_0_408: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Dynamic Learning Maps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DLM) has some good PD on doing shared reading that can be accessed on the DLMPD website. This is designed to be done individually or in a group, and provides you with the PowerPoint, script, handouts, and the pre- and post-tests. You may also watch the PowerPoint on your own.  </a:t>
            </a:r>
          </a:p>
          <a:p>
            <a:pPr marL="444500" marR="0" lvl="0" indent="-215900" algn="l" rtl="0">
              <a:lnSpc>
                <a:spcPct val="100000"/>
              </a:lnSpc>
              <a:spcBef>
                <a:spcPts val="0"/>
              </a:spcBef>
              <a:spcAft>
                <a:spcPts val="0"/>
              </a:spcAft>
              <a:buClr>
                <a:srgbClr val="000000"/>
              </a:buClr>
              <a:buSzPts val="1400"/>
              <a:buFont typeface="Arial"/>
              <a:buNone/>
            </a:pPr>
            <a:endParaRPr sz="1500" b="0" dirty="0">
              <a:latin typeface="Calibri"/>
              <a:ea typeface="Calibri"/>
              <a:cs typeface="Calibri"/>
              <a:sym typeface="Calibri"/>
            </a:endParaRPr>
          </a:p>
        </p:txBody>
      </p:sp>
      <p:sp>
        <p:nvSpPr>
          <p:cNvPr id="640" name="Google Shape;640;ge2ee0bc451_0_408: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6000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e5ee934e88_0_3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e5ee934e88_0_3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21590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Let’s turn to </a:t>
            </a:r>
            <a:r>
              <a:rPr lang="en-US" sz="1200" kern="1200" dirty="0" smtClean="0">
                <a:solidFill>
                  <a:schemeClr val="tx1"/>
                </a:solidFill>
                <a:effectLst/>
                <a:latin typeface="+mn-lt"/>
                <a:ea typeface="+mn-ea"/>
                <a:cs typeface="+mn-cs"/>
              </a:rPr>
              <a:t>pages 38-40 </a:t>
            </a:r>
            <a:r>
              <a:rPr lang="en-US" sz="1200" kern="1200" dirty="0" smtClean="0">
                <a:solidFill>
                  <a:schemeClr val="tx1"/>
                </a:solidFill>
                <a:effectLst/>
                <a:latin typeface="+mn-lt"/>
                <a:ea typeface="+mn-ea"/>
                <a:cs typeface="+mn-cs"/>
              </a:rPr>
              <a:t>of TAM. This explains the </a:t>
            </a:r>
            <a:r>
              <a:rPr lang="en-US" sz="1200" kern="1200" dirty="0" err="1" smtClean="0">
                <a:solidFill>
                  <a:schemeClr val="tx1"/>
                </a:solidFill>
                <a:effectLst/>
                <a:latin typeface="+mn-lt"/>
                <a:ea typeface="+mn-ea"/>
                <a:cs typeface="+mn-cs"/>
              </a:rPr>
              <a:t>Testlet</a:t>
            </a:r>
            <a:r>
              <a:rPr lang="en-US" sz="1200" kern="1200" dirty="0" smtClean="0">
                <a:solidFill>
                  <a:schemeClr val="tx1"/>
                </a:solidFill>
                <a:effectLst/>
                <a:latin typeface="+mn-lt"/>
                <a:ea typeface="+mn-ea"/>
                <a:cs typeface="+mn-cs"/>
              </a:rPr>
              <a:t> Information Pages.</a:t>
            </a:r>
          </a:p>
          <a:p>
            <a:pPr marL="444500" lvl="0" indent="-215900" algn="l" rtl="0">
              <a:spcBef>
                <a:spcPts val="0"/>
              </a:spcBef>
              <a:spcAft>
                <a:spcPts val="0"/>
              </a:spcAft>
              <a:buClr>
                <a:schemeClr val="dk1"/>
              </a:buClr>
              <a:buSzPts val="1400"/>
              <a:buFont typeface="Arial"/>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29973366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e9bcf0fc2a_4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e9bcf0fc2a_4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ea typeface="Calibri"/>
                <a:cs typeface="Calibri"/>
                <a:sym typeface="Calibri"/>
              </a:rPr>
              <a:t>To Say: </a:t>
            </a:r>
            <a:r>
              <a:rPr lang="en-US" sz="1200" b="0" dirty="0" smtClean="0">
                <a:latin typeface="+mn-lt"/>
                <a:ea typeface="Calibri"/>
                <a:cs typeface="Calibri"/>
                <a:sym typeface="Calibri"/>
              </a:rPr>
              <a:t>The links above will take you to the Collections, which is a list of items used when administering the </a:t>
            </a:r>
            <a:r>
              <a:rPr lang="en-US" sz="1200" b="0" dirty="0" err="1" smtClean="0">
                <a:latin typeface="+mn-lt"/>
                <a:ea typeface="Calibri"/>
                <a:cs typeface="Calibri"/>
                <a:sym typeface="Calibri"/>
              </a:rPr>
              <a:t>testlet</a:t>
            </a:r>
            <a:r>
              <a:rPr lang="en-US" sz="1200" b="0" dirty="0" smtClean="0">
                <a:latin typeface="+mn-lt"/>
                <a:ea typeface="Calibri"/>
                <a:cs typeface="Calibri"/>
                <a:sym typeface="Calibri"/>
              </a:rPr>
              <a:t>. It also contains a list of substitutions allowed.</a:t>
            </a:r>
          </a:p>
          <a:p>
            <a:pPr marL="0" lvl="0" indent="0" algn="l" rtl="0">
              <a:spcBef>
                <a:spcPts val="0"/>
              </a:spcBef>
              <a:spcAft>
                <a:spcPts val="0"/>
              </a:spcAft>
              <a:buNone/>
            </a:pPr>
            <a:endParaRPr dirty="0"/>
          </a:p>
        </p:txBody>
      </p:sp>
      <p:sp>
        <p:nvSpPr>
          <p:cNvPr id="1345" name="Google Shape;1345;ge9bcf0fc2a_4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dirty="0"/>
          </a:p>
        </p:txBody>
      </p:sp>
    </p:spTree>
    <p:extLst>
      <p:ext uri="{BB962C8B-B14F-4D97-AF65-F5344CB8AC3E}">
        <p14:creationId xmlns:p14="http://schemas.microsoft.com/office/powerpoint/2010/main" val="375473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e5ee934e88_0_3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e5ee934e88_0_3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 </a:t>
            </a:r>
            <a:r>
              <a:rPr lang="en" sz="1500" b="0" dirty="0" smtClean="0">
                <a:solidFill>
                  <a:schemeClr val="dk1"/>
                </a:solidFill>
                <a:latin typeface="Calibri"/>
                <a:ea typeface="Calibri"/>
                <a:cs typeface="Calibri"/>
                <a:sym typeface="Calibri"/>
              </a:rPr>
              <a:t>Make </a:t>
            </a:r>
            <a:r>
              <a:rPr lang="en" sz="1500" b="0" dirty="0">
                <a:solidFill>
                  <a:schemeClr val="dk1"/>
                </a:solidFill>
                <a:latin typeface="Calibri"/>
                <a:ea typeface="Calibri"/>
                <a:cs typeface="Calibri"/>
                <a:sym typeface="Calibri"/>
              </a:rPr>
              <a:t>sure </a:t>
            </a:r>
            <a:r>
              <a:rPr lang="en" sz="1500" b="0" dirty="0" smtClean="0">
                <a:solidFill>
                  <a:schemeClr val="dk1"/>
                </a:solidFill>
                <a:latin typeface="Calibri"/>
                <a:ea typeface="Calibri"/>
                <a:cs typeface="Calibri"/>
                <a:sym typeface="Calibri"/>
              </a:rPr>
              <a:t>that what </a:t>
            </a:r>
            <a:r>
              <a:rPr lang="en" sz="1500" b="0" dirty="0">
                <a:solidFill>
                  <a:schemeClr val="dk1"/>
                </a:solidFill>
                <a:latin typeface="Calibri"/>
                <a:ea typeface="Calibri"/>
                <a:cs typeface="Calibri"/>
                <a:sym typeface="Calibri"/>
              </a:rPr>
              <a:t>you substitute </a:t>
            </a:r>
            <a:r>
              <a:rPr lang="en" sz="1500" b="0" dirty="0" smtClean="0">
                <a:solidFill>
                  <a:schemeClr val="dk1"/>
                </a:solidFill>
                <a:latin typeface="Calibri"/>
                <a:ea typeface="Calibri"/>
                <a:cs typeface="Calibri"/>
                <a:sym typeface="Calibri"/>
              </a:rPr>
              <a:t>is </a:t>
            </a:r>
            <a:r>
              <a:rPr lang="en" sz="1500" b="0" dirty="0">
                <a:solidFill>
                  <a:schemeClr val="dk1"/>
                </a:solidFill>
                <a:latin typeface="Calibri"/>
                <a:ea typeface="Calibri"/>
                <a:cs typeface="Calibri"/>
                <a:sym typeface="Calibri"/>
              </a:rPr>
              <a:t>familiar to the student and </a:t>
            </a:r>
            <a:r>
              <a:rPr lang="en" sz="1500" b="0" dirty="0" smtClean="0">
                <a:solidFill>
                  <a:schemeClr val="dk1"/>
                </a:solidFill>
                <a:latin typeface="Calibri"/>
                <a:ea typeface="Calibri"/>
                <a:cs typeface="Calibri"/>
                <a:sym typeface="Calibri"/>
              </a:rPr>
              <a:t>meets </a:t>
            </a:r>
            <a:r>
              <a:rPr lang="en" sz="1500" b="0" dirty="0">
                <a:solidFill>
                  <a:schemeClr val="dk1"/>
                </a:solidFill>
                <a:latin typeface="Calibri"/>
                <a:ea typeface="Calibri"/>
                <a:cs typeface="Calibri"/>
                <a:sym typeface="Calibri"/>
              </a:rPr>
              <a:t>the requirements for what the EE is assessing.</a:t>
            </a:r>
            <a:endParaRPr sz="1500" b="0" dirty="0">
              <a:latin typeface="Calibri"/>
              <a:ea typeface="Calibri"/>
              <a:cs typeface="Calibri"/>
              <a:sym typeface="Calibri"/>
            </a:endParaRPr>
          </a:p>
        </p:txBody>
      </p:sp>
    </p:spTree>
    <p:extLst>
      <p:ext uri="{BB962C8B-B14F-4D97-AF65-F5344CB8AC3E}">
        <p14:creationId xmlns:p14="http://schemas.microsoft.com/office/powerpoint/2010/main" val="30624927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e5ee934e88_0_644: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e5ee934e88_0_644: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SzPts val="1400"/>
              <a:buNone/>
            </a:pPr>
            <a:r>
              <a:rPr lang="en" sz="1500" b="1" dirty="0">
                <a:latin typeface="Calibri"/>
                <a:ea typeface="Calibri"/>
                <a:cs typeface="Calibri"/>
                <a:sym typeface="Calibri"/>
              </a:rPr>
              <a:t>To Say: </a:t>
            </a:r>
            <a:r>
              <a:rPr lang="en" sz="1500" b="0" dirty="0">
                <a:latin typeface="Calibri"/>
                <a:ea typeface="Calibri"/>
                <a:cs typeface="Calibri"/>
                <a:sym typeface="Calibri"/>
              </a:rPr>
              <a:t>Many times science will need picture cards printed ahead of time</a:t>
            </a:r>
            <a:r>
              <a:rPr lang="en" sz="1500" b="0" dirty="0" smtClean="0">
                <a:latin typeface="Calibri"/>
                <a:ea typeface="Calibri"/>
                <a:cs typeface="Calibri"/>
                <a:sym typeface="Calibri"/>
              </a:rPr>
              <a:t>. </a:t>
            </a:r>
            <a:endParaRPr sz="1500" b="0" dirty="0">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500" b="0" u="sng" dirty="0">
                <a:solidFill>
                  <a:schemeClr val="hlink"/>
                </a:solidFill>
                <a:latin typeface="Calibri"/>
                <a:ea typeface="Calibri"/>
                <a:cs typeface="Calibri"/>
                <a:sym typeface="Calibri"/>
                <a:hlinkClick r:id="rId3"/>
              </a:rPr>
              <a:t>https://dynamiclearningmaps.org/instructional-resources-ie/science/instructional-activities</a:t>
            </a:r>
            <a:endParaRPr sz="1500" b="0" dirty="0">
              <a:latin typeface="Calibri"/>
              <a:ea typeface="Calibri"/>
              <a:cs typeface="Calibri"/>
              <a:sym typeface="Calibri"/>
            </a:endParaRPr>
          </a:p>
        </p:txBody>
      </p:sp>
    </p:spTree>
    <p:extLst>
      <p:ext uri="{BB962C8B-B14F-4D97-AF65-F5344CB8AC3E}">
        <p14:creationId xmlns:p14="http://schemas.microsoft.com/office/powerpoint/2010/main" val="3021845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e5ee934e88_0_3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e5ee934e88_0_3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To Say: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Emergent Includes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Initial Precursor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Distal Precursor</a:t>
            </a:r>
          </a:p>
          <a:p>
            <a:r>
              <a:rPr lang="en-US" sz="1200" kern="1200" dirty="0" smtClean="0">
                <a:solidFill>
                  <a:schemeClr val="tx1"/>
                </a:solidFill>
                <a:effectLst/>
                <a:latin typeface="+mn-lt"/>
                <a:ea typeface="+mn-ea"/>
                <a:cs typeface="+mn-cs"/>
              </a:rPr>
              <a:t>Based on First Contact and any </a:t>
            </a:r>
            <a:r>
              <a:rPr lang="en-US" sz="1200" kern="1200" dirty="0" err="1" smtClean="0">
                <a:solidFill>
                  <a:schemeClr val="tx1"/>
                </a:solidFill>
                <a:effectLst/>
                <a:latin typeface="+mn-lt"/>
                <a:ea typeface="+mn-ea"/>
                <a:cs typeface="+mn-cs"/>
              </a:rPr>
              <a:t>testlets</a:t>
            </a:r>
            <a:r>
              <a:rPr lang="en-US" sz="1200" kern="1200" dirty="0" smtClean="0">
                <a:solidFill>
                  <a:schemeClr val="tx1"/>
                </a:solidFill>
                <a:effectLst/>
                <a:latin typeface="+mn-lt"/>
                <a:ea typeface="+mn-ea"/>
                <a:cs typeface="+mn-cs"/>
              </a:rPr>
              <a:t> completed prior</a:t>
            </a:r>
            <a:endParaRPr lang="en-US" sz="1400" dirty="0" smtClean="0">
              <a:effectLst/>
            </a:endParaRPr>
          </a:p>
          <a:p>
            <a:r>
              <a:rPr lang="en-US" sz="1200" kern="1200" dirty="0" smtClean="0">
                <a:solidFill>
                  <a:schemeClr val="tx1"/>
                </a:solidFill>
                <a:effectLst/>
                <a:latin typeface="+mn-lt"/>
                <a:ea typeface="+mn-ea"/>
                <a:cs typeface="+mn-cs"/>
              </a:rPr>
              <a:t>Conventional</a:t>
            </a:r>
          </a:p>
          <a:p>
            <a:pPr marL="0" lvl="0" indent="0" algn="l" rtl="0">
              <a:spcBef>
                <a:spcPts val="0"/>
              </a:spcBef>
              <a:spcAft>
                <a:spcPts val="0"/>
              </a:spcAft>
              <a:buNone/>
            </a:pPr>
            <a:endParaRPr sz="1400" b="0" dirty="0">
              <a:latin typeface="Calibri"/>
              <a:ea typeface="Calibri"/>
              <a:cs typeface="Calibri"/>
              <a:sym typeface="Calibri"/>
            </a:endParaRPr>
          </a:p>
        </p:txBody>
      </p:sp>
    </p:spTree>
    <p:extLst>
      <p:ext uri="{BB962C8B-B14F-4D97-AF65-F5344CB8AC3E}">
        <p14:creationId xmlns:p14="http://schemas.microsoft.com/office/powerpoint/2010/main" val="13228523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e5ee934e88_0_3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e5ee934e88_0_3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9977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e5ee934e88_0_3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e5ee934e88_0_3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531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e161b2de8_0_0: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8e161b2de8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r>
              <a:rPr lang="en-US" sz="1200" b="1" kern="1200" dirty="0" smtClean="0">
                <a:solidFill>
                  <a:schemeClr val="tx1"/>
                </a:solidFill>
                <a:effectLst/>
                <a:latin typeface="+mn-lt"/>
                <a:ea typeface="+mn-ea"/>
                <a:cs typeface="+mn-cs"/>
              </a:rPr>
              <a:t>To Know: </a:t>
            </a:r>
            <a:r>
              <a:rPr lang="en-US" sz="1200" kern="1200" dirty="0" smtClean="0">
                <a:solidFill>
                  <a:schemeClr val="tx1"/>
                </a:solidFill>
                <a:effectLst/>
                <a:latin typeface="+mn-lt"/>
                <a:ea typeface="+mn-ea"/>
                <a:cs typeface="+mn-cs"/>
              </a:rPr>
              <a:t>How to get to DESE’s MAP-A website.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Do: </a:t>
            </a:r>
            <a:r>
              <a:rPr lang="en-US" sz="1200" kern="1200" dirty="0" smtClean="0">
                <a:solidFill>
                  <a:schemeClr val="tx1"/>
                </a:solidFill>
                <a:effectLst/>
                <a:latin typeface="+mn-lt"/>
                <a:ea typeface="+mn-ea"/>
                <a:cs typeface="+mn-cs"/>
              </a:rPr>
              <a:t>The consultant will model and guide participants through the use of the DESE MAP-A website. You may want to show the preceding slides or just model on the screen. It is the consultant’s choice.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DESE’s MAP-A webpage is the page to go for resources and current information. It can be cumbersome to navigate so the process is written. We are now going to look the next few slides which will show you each step on how to access the DESE webpage for MAP-A. The following slides are screen shots of the webpages. </a:t>
            </a:r>
          </a:p>
          <a:p>
            <a:pPr marL="0" marR="0" lvl="0" indent="0" algn="l" rtl="0">
              <a:lnSpc>
                <a:spcPct val="100000"/>
              </a:lnSpc>
              <a:spcBef>
                <a:spcPts val="0"/>
              </a:spcBef>
              <a:spcAft>
                <a:spcPts val="0"/>
              </a:spcAft>
              <a:buSzPts val="1400"/>
              <a:buNone/>
            </a:pPr>
            <a:endParaRPr lang="en-US" sz="1800" b="0" i="0" dirty="0" smtClean="0"/>
          </a:p>
          <a:p>
            <a:pPr marL="0" marR="0" lvl="0" indent="0" algn="l" rtl="0">
              <a:lnSpc>
                <a:spcPct val="100000"/>
              </a:lnSpc>
              <a:spcBef>
                <a:spcPts val="0"/>
              </a:spcBef>
              <a:spcAft>
                <a:spcPts val="0"/>
              </a:spcAft>
              <a:buSzPts val="1400"/>
              <a:buNone/>
            </a:pPr>
            <a:endParaRPr lang="en-US" sz="1800" b="1" dirty="0" smtClean="0"/>
          </a:p>
          <a:p>
            <a:pPr marL="0" lvl="0" indent="0" algn="l" rtl="0">
              <a:spcBef>
                <a:spcPts val="0"/>
              </a:spcBef>
              <a:spcAft>
                <a:spcPts val="0"/>
              </a:spcAft>
              <a:buNone/>
            </a:pPr>
            <a:endParaRPr lang="en-US" sz="1800" b="0" dirty="0"/>
          </a:p>
        </p:txBody>
      </p:sp>
      <p:sp>
        <p:nvSpPr>
          <p:cNvPr id="254" name="Google Shape;254;g8e161b2de8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3721268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5ee934e88_0_3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5ee934e88_0_3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9395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e5ee934e88_0_3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e5ee934e88_0_3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Must have access to the 26 letters of the alphabet. Look at all the things that can be used for writing.</a:t>
            </a:r>
          </a:p>
          <a:p>
            <a:pPr marL="0" lvl="0" indent="0" algn="l" rtl="0">
              <a:spcBef>
                <a:spcPts val="0"/>
              </a:spcBef>
              <a:spcAft>
                <a:spcPts val="0"/>
              </a:spcAft>
              <a:buNone/>
            </a:pPr>
            <a:endParaRPr sz="1500" b="1" dirty="0">
              <a:latin typeface="Calibri"/>
              <a:ea typeface="Calibri"/>
              <a:cs typeface="Calibri"/>
              <a:sym typeface="Calibri"/>
            </a:endParaRPr>
          </a:p>
        </p:txBody>
      </p:sp>
    </p:spTree>
    <p:extLst>
      <p:ext uri="{BB962C8B-B14F-4D97-AF65-F5344CB8AC3E}">
        <p14:creationId xmlns:p14="http://schemas.microsoft.com/office/powerpoint/2010/main" val="31194750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e5ee934e88_0_3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e5ee934e88_0_3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As a teacher, you can direct by making a list of topics that you know the student has experienced recently. These can be a springboard for what you decide to ask the student to write about. Consider things you often visit with the student about each day in your morning greeting or after a weekend. </a:t>
            </a:r>
          </a:p>
          <a:p>
            <a:pPr marL="0" lvl="0" indent="0" algn="l" rtl="0">
              <a:spcBef>
                <a:spcPts val="0"/>
              </a:spcBef>
              <a:spcAft>
                <a:spcPts val="0"/>
              </a:spcAft>
              <a:buNone/>
            </a:pPr>
            <a:endParaRPr sz="1400" b="0" dirty="0">
              <a:latin typeface="Calibri"/>
              <a:ea typeface="Calibri"/>
              <a:cs typeface="Calibri"/>
              <a:sym typeface="Calibri"/>
            </a:endParaRPr>
          </a:p>
        </p:txBody>
      </p:sp>
    </p:spTree>
    <p:extLst>
      <p:ext uri="{BB962C8B-B14F-4D97-AF65-F5344CB8AC3E}">
        <p14:creationId xmlns:p14="http://schemas.microsoft.com/office/powerpoint/2010/main" val="19627908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5ee934e88_0_3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5ee934e88_0_3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To Say: </a:t>
            </a:r>
            <a:r>
              <a:rPr lang="en-US" sz="1200" kern="1200" dirty="0" smtClean="0">
                <a:solidFill>
                  <a:schemeClr val="tx1"/>
                </a:solidFill>
                <a:effectLst/>
                <a:latin typeface="+mn-lt"/>
                <a:ea typeface="+mn-ea"/>
                <a:cs typeface="+mn-cs"/>
              </a:rPr>
              <a:t>The teacher allows students to select their own </a:t>
            </a:r>
            <a:r>
              <a:rPr lang="en-US" sz="1200" kern="1200" dirty="0" smtClean="0">
                <a:solidFill>
                  <a:schemeClr val="tx1"/>
                </a:solidFill>
                <a:effectLst/>
                <a:latin typeface="+mn-lt"/>
                <a:ea typeface="+mn-ea"/>
                <a:cs typeface="+mn-cs"/>
              </a:rPr>
              <a:t>topic, </a:t>
            </a:r>
            <a:r>
              <a:rPr lang="en-US" sz="1200" kern="1200" dirty="0" smtClean="0">
                <a:solidFill>
                  <a:schemeClr val="tx1"/>
                </a:solidFill>
                <a:effectLst/>
                <a:latin typeface="+mn-lt"/>
                <a:ea typeface="+mn-ea"/>
                <a:cs typeface="+mn-cs"/>
              </a:rPr>
              <a:t>or select a topic with the assistance of the test examiner. ALLOW STUDENTS TO WRITE ABOUT FAMILIAR INFORMATIONAL TOPICS.</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403504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e614909d69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e614909d69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smtClean="0">
                <a:solidFill>
                  <a:schemeClr val="tx1"/>
                </a:solidFill>
                <a:effectLst/>
                <a:latin typeface="+mn-lt"/>
                <a:ea typeface="+mn-ea"/>
                <a:cs typeface="+mn-cs"/>
              </a:rPr>
              <a:t>To Say:</a:t>
            </a:r>
            <a:r>
              <a:rPr lang="en-US" sz="1200" kern="1200" dirty="0" smtClean="0">
                <a:solidFill>
                  <a:schemeClr val="tx1"/>
                </a:solidFill>
                <a:effectLst/>
                <a:latin typeface="+mn-lt"/>
                <a:ea typeface="+mn-ea"/>
                <a:cs typeface="+mn-cs"/>
              </a:rPr>
              <a:t> Please turn to page 91 of Educator Portal User Guide (or pull up on screen). For this year, the results were NOT for performance but for accountability. You will first need to go to: </a:t>
            </a:r>
          </a:p>
          <a:p>
            <a:pPr marL="228600" indent="-228600">
              <a:buFont typeface="+mj-lt"/>
              <a:buAutoNum type="arabicPeriod"/>
            </a:pPr>
            <a:r>
              <a:rPr lang="en-US" sz="1200" kern="1200" dirty="0" smtClean="0">
                <a:solidFill>
                  <a:schemeClr val="tx1"/>
                </a:solidFill>
                <a:effectLst/>
                <a:latin typeface="+mn-lt"/>
                <a:ea typeface="+mn-ea"/>
                <a:cs typeface="+mn-cs"/>
              </a:rPr>
              <a:t>Educator Portal </a:t>
            </a:r>
          </a:p>
          <a:p>
            <a:pPr marL="228600" indent="-228600">
              <a:buFont typeface="+mj-lt"/>
              <a:buAutoNum type="arabicPeriod"/>
            </a:pPr>
            <a:r>
              <a:rPr lang="en-US" sz="1200" kern="1200" dirty="0" smtClean="0">
                <a:solidFill>
                  <a:schemeClr val="tx1"/>
                </a:solidFill>
                <a:effectLst/>
                <a:latin typeface="+mn-lt"/>
                <a:ea typeface="+mn-ea"/>
                <a:cs typeface="+mn-cs"/>
              </a:rPr>
              <a:t>Select Reports</a:t>
            </a:r>
          </a:p>
          <a:p>
            <a:pPr marL="228600" lvl="0" indent="-228600">
              <a:buFont typeface="+mj-lt"/>
              <a:buAutoNum type="arabicPeriod"/>
            </a:pPr>
            <a:r>
              <a:rPr lang="en-US" sz="1200" kern="1200" dirty="0" smtClean="0">
                <a:solidFill>
                  <a:schemeClr val="tx1"/>
                </a:solidFill>
                <a:effectLst/>
                <a:latin typeface="+mn-lt"/>
                <a:ea typeface="+mn-ea"/>
                <a:cs typeface="+mn-cs"/>
              </a:rPr>
              <a:t>Select Alternate Assessments </a:t>
            </a:r>
          </a:p>
          <a:p>
            <a:pPr marL="228600" lvl="0" indent="-228600">
              <a:buFont typeface="+mj-lt"/>
              <a:buAutoNum type="arabicPeriod"/>
            </a:pPr>
            <a:r>
              <a:rPr lang="en-US" sz="1200" kern="1200" dirty="0" smtClean="0">
                <a:solidFill>
                  <a:schemeClr val="tx1"/>
                </a:solidFill>
                <a:effectLst/>
                <a:latin typeface="+mn-lt"/>
                <a:ea typeface="+mn-ea"/>
                <a:cs typeface="+mn-cs"/>
              </a:rPr>
              <a:t>Select the </a:t>
            </a:r>
            <a:r>
              <a:rPr lang="en-US" sz="1200" kern="1200" dirty="0" smtClean="0">
                <a:solidFill>
                  <a:schemeClr val="tx1"/>
                </a:solidFill>
                <a:effectLst/>
                <a:latin typeface="+mn-lt"/>
                <a:ea typeface="+mn-ea"/>
                <a:cs typeface="+mn-cs"/>
              </a:rPr>
              <a:t>Instructionally Embedded tab</a:t>
            </a:r>
          </a:p>
          <a:p>
            <a:pPr marL="228600" lvl="0" indent="-228600">
              <a:buFont typeface="+mj-lt"/>
              <a:buAutoNum type="arabicPeriod"/>
            </a:pPr>
            <a:r>
              <a:rPr lang="en-US" sz="1200" kern="1200" dirty="0" smtClean="0">
                <a:solidFill>
                  <a:schemeClr val="tx1"/>
                </a:solidFill>
                <a:effectLst/>
                <a:latin typeface="+mn-lt"/>
                <a:ea typeface="+mn-ea"/>
                <a:cs typeface="+mn-cs"/>
              </a:rPr>
              <a:t>Select Student Progress (Complete the filters for the student you want)</a:t>
            </a:r>
          </a:p>
          <a:p>
            <a:pPr marL="228600" lvl="0" indent="-228600">
              <a:buFont typeface="+mj-lt"/>
              <a:buAutoNum type="arabicPeriod"/>
            </a:pPr>
            <a:r>
              <a:rPr lang="en-US" sz="1200" kern="1200" dirty="0" smtClean="0">
                <a:solidFill>
                  <a:schemeClr val="tx1"/>
                </a:solidFill>
                <a:effectLst/>
                <a:latin typeface="+mn-lt"/>
                <a:ea typeface="+mn-ea"/>
                <a:cs typeface="+mn-cs"/>
              </a:rPr>
              <a:t>View Report</a:t>
            </a:r>
          </a:p>
          <a:p>
            <a:r>
              <a:rPr lang="en-US" sz="1200" kern="1200" dirty="0" smtClean="0">
                <a:solidFill>
                  <a:schemeClr val="tx1"/>
                </a:solidFill>
                <a:effectLst/>
                <a:latin typeface="+mn-lt"/>
                <a:ea typeface="+mn-ea"/>
                <a:cs typeface="+mn-cs"/>
              </a:rPr>
              <a:t>You may find more information regarding Score Reports beginning on page 91 of Educator Portal User Guide.</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5626505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5ee934e88_0_3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5ee934e88_0_3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41260314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e5ee934e8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e5ee934e8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mn-lt"/>
                <a:ea typeface="Calibri"/>
                <a:cs typeface="Calibri"/>
                <a:sym typeface="Calibri"/>
              </a:rPr>
              <a:t>To Do: </a:t>
            </a:r>
            <a:r>
              <a:rPr lang="en-US" sz="1200" b="0" dirty="0" smtClean="0">
                <a:latin typeface="+mn-lt"/>
                <a:ea typeface="Calibri"/>
                <a:cs typeface="Calibri"/>
                <a:sym typeface="Calibri"/>
              </a:rPr>
              <a:t>Spend about 15-20 minutes, if time allows.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1722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e5ee934e8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e5ee934e8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latin typeface="Calibri"/>
                <a:ea typeface="Calibri"/>
                <a:cs typeface="Calibri"/>
                <a:sym typeface="Calibri"/>
              </a:rPr>
              <a:t>To </a:t>
            </a:r>
            <a:r>
              <a:rPr lang="en" sz="1500" b="1" dirty="0" smtClean="0">
                <a:latin typeface="Calibri"/>
                <a:ea typeface="Calibri"/>
                <a:cs typeface="Calibri"/>
                <a:sym typeface="Calibri"/>
              </a:rPr>
              <a:t>Do: </a:t>
            </a:r>
            <a:r>
              <a:rPr lang="en" sz="1500" b="0" dirty="0" smtClean="0">
                <a:latin typeface="Calibri"/>
                <a:ea typeface="Calibri"/>
                <a:cs typeface="Calibri"/>
                <a:sym typeface="Calibri"/>
              </a:rPr>
              <a:t>If </a:t>
            </a:r>
            <a:r>
              <a:rPr lang="en" sz="1500" b="0" dirty="0">
                <a:latin typeface="Calibri"/>
                <a:ea typeface="Calibri"/>
                <a:cs typeface="Calibri"/>
                <a:sym typeface="Calibri"/>
              </a:rPr>
              <a:t>time allows, have participants begin to plan the unit for the EE he/she will </a:t>
            </a:r>
            <a:r>
              <a:rPr lang="en" sz="1500" b="0" dirty="0" smtClean="0">
                <a:latin typeface="Calibri"/>
                <a:ea typeface="Calibri"/>
                <a:cs typeface="Calibri"/>
                <a:sym typeface="Calibri"/>
              </a:rPr>
              <a:t>instruct. This </a:t>
            </a:r>
            <a:r>
              <a:rPr lang="en" sz="1500" b="0" dirty="0">
                <a:latin typeface="Calibri"/>
                <a:ea typeface="Calibri"/>
                <a:cs typeface="Calibri"/>
                <a:sym typeface="Calibri"/>
              </a:rPr>
              <a:t>is just one of many </a:t>
            </a:r>
            <a:r>
              <a:rPr lang="en" sz="1500" b="0" dirty="0" smtClean="0">
                <a:latin typeface="Calibri"/>
                <a:ea typeface="Calibri"/>
                <a:cs typeface="Calibri"/>
                <a:sym typeface="Calibri"/>
              </a:rPr>
              <a:t>for </a:t>
            </a:r>
            <a:r>
              <a:rPr lang="en" sz="1500" b="0" dirty="0">
                <a:latin typeface="Calibri"/>
                <a:ea typeface="Calibri"/>
                <a:cs typeface="Calibri"/>
                <a:sym typeface="Calibri"/>
              </a:rPr>
              <a:t>them to use</a:t>
            </a:r>
            <a:r>
              <a:rPr lang="en" sz="1500" b="0" dirty="0" smtClean="0">
                <a:latin typeface="Calibri"/>
                <a:ea typeface="Calibri"/>
                <a:cs typeface="Calibri"/>
                <a:sym typeface="Calibri"/>
              </a:rPr>
              <a:t>. </a:t>
            </a:r>
            <a:endParaRPr sz="1200" b="0" dirty="0">
              <a:solidFill>
                <a:schemeClr val="dk1"/>
              </a:solidFill>
            </a:endParaRPr>
          </a:p>
          <a:p>
            <a:pPr marL="0" lvl="0" indent="0" algn="l" rtl="0">
              <a:spcBef>
                <a:spcPts val="0"/>
              </a:spcBef>
              <a:spcAft>
                <a:spcPts val="0"/>
              </a:spcAft>
              <a:buNone/>
            </a:pPr>
            <a:r>
              <a:rPr lang="en" sz="1500" b="0" dirty="0">
                <a:latin typeface="Calibri"/>
                <a:ea typeface="Calibri"/>
                <a:cs typeface="Calibri"/>
                <a:sym typeface="Calibri"/>
              </a:rPr>
              <a:t>https://</a:t>
            </a:r>
            <a:r>
              <a:rPr lang="en" sz="1500" b="0" dirty="0" smtClean="0">
                <a:latin typeface="Calibri"/>
                <a:ea typeface="Calibri"/>
                <a:cs typeface="Calibri"/>
                <a:sym typeface="Calibri"/>
              </a:rPr>
              <a:t>www.class-templates.com/printable-lesson-plan-template.html</a:t>
            </a:r>
          </a:p>
          <a:p>
            <a:pPr marL="0" lvl="0" indent="0" algn="l" rtl="0">
              <a:spcBef>
                <a:spcPts val="0"/>
              </a:spcBef>
              <a:spcAft>
                <a:spcPts val="0"/>
              </a:spcAft>
              <a:buNone/>
            </a:pPr>
            <a:endParaRPr lang="en" sz="1500" b="0" dirty="0" smtClean="0">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782980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6b7028837_0_10:notes"/>
          <p:cNvSpPr>
            <a:spLocks noGrp="1" noRot="1" noChangeAspect="1"/>
          </p:cNvSpPr>
          <p:nvPr>
            <p:ph type="sldImg" idx="2"/>
          </p:nvPr>
        </p:nvSpPr>
        <p:spPr>
          <a:xfrm>
            <a:off x="382588" y="687388"/>
            <a:ext cx="6092825" cy="34274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e6b7028837_0_1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SzPts val="1400"/>
              <a:buNone/>
            </a:pPr>
            <a:r>
              <a:rPr lang="en" sz="1500" b="1" dirty="0">
                <a:latin typeface="Calibri"/>
                <a:ea typeface="Calibri"/>
                <a:cs typeface="Calibri"/>
                <a:sym typeface="Calibri"/>
              </a:rPr>
              <a:t>To </a:t>
            </a:r>
            <a:r>
              <a:rPr lang="en" sz="1500" b="1" dirty="0" smtClean="0">
                <a:latin typeface="Calibri"/>
                <a:ea typeface="Calibri"/>
                <a:cs typeface="Calibri"/>
                <a:sym typeface="Calibri"/>
              </a:rPr>
              <a:t>Say</a:t>
            </a:r>
            <a:r>
              <a:rPr lang="en" sz="1500" b="0" dirty="0" smtClean="0">
                <a:latin typeface="Calibri"/>
                <a:ea typeface="Calibri"/>
                <a:cs typeface="Calibri"/>
                <a:sym typeface="Calibri"/>
              </a:rPr>
              <a:t>: On </a:t>
            </a:r>
            <a:r>
              <a:rPr lang="en" sz="1500" b="0" dirty="0">
                <a:latin typeface="Calibri"/>
                <a:ea typeface="Calibri"/>
                <a:cs typeface="Calibri"/>
                <a:sym typeface="Calibri"/>
              </a:rPr>
              <a:t>the following slides, your </a:t>
            </a:r>
            <a:r>
              <a:rPr lang="en" sz="1500" b="0" dirty="0" smtClean="0">
                <a:latin typeface="Calibri"/>
                <a:ea typeface="Calibri"/>
                <a:cs typeface="Calibri"/>
                <a:sym typeface="Calibri"/>
              </a:rPr>
              <a:t>improvement consultant </a:t>
            </a:r>
            <a:r>
              <a:rPr lang="en" sz="1500" b="0" dirty="0">
                <a:latin typeface="Calibri"/>
                <a:ea typeface="Calibri"/>
                <a:cs typeface="Calibri"/>
                <a:sym typeface="Calibri"/>
              </a:rPr>
              <a:t>and region are </a:t>
            </a:r>
            <a:r>
              <a:rPr lang="en" sz="1500" b="0" dirty="0" smtClean="0">
                <a:latin typeface="Calibri"/>
                <a:ea typeface="Calibri"/>
                <a:cs typeface="Calibri"/>
                <a:sym typeface="Calibri"/>
              </a:rPr>
              <a:t>given. Technical </a:t>
            </a:r>
            <a:r>
              <a:rPr lang="en" sz="1500" b="0" dirty="0">
                <a:latin typeface="Calibri"/>
                <a:ea typeface="Calibri"/>
                <a:cs typeface="Calibri"/>
                <a:sym typeface="Calibri"/>
              </a:rPr>
              <a:t>Assistance </a:t>
            </a:r>
            <a:r>
              <a:rPr lang="en" sz="1500" b="0" dirty="0" smtClean="0">
                <a:latin typeface="Calibri"/>
                <a:ea typeface="Calibri"/>
                <a:cs typeface="Calibri"/>
                <a:sym typeface="Calibri"/>
              </a:rPr>
              <a:t>such </a:t>
            </a:r>
            <a:r>
              <a:rPr lang="en" sz="1500" b="0" dirty="0">
                <a:latin typeface="Calibri"/>
                <a:ea typeface="Calibri"/>
                <a:cs typeface="Calibri"/>
                <a:sym typeface="Calibri"/>
              </a:rPr>
              <a:t>as Reading Strategies, Specially Designed Instruction, Standards Based -IEPs, Transition Academy, Progress Monitoring, Accommodations/Modifications, and much </a:t>
            </a:r>
            <a:r>
              <a:rPr lang="en" sz="1500" b="0" dirty="0" smtClean="0">
                <a:latin typeface="+mn-lt"/>
                <a:ea typeface="Calibri"/>
                <a:cs typeface="Calibri"/>
                <a:sym typeface="Calibri"/>
              </a:rPr>
              <a:t>more are offered after training. </a:t>
            </a:r>
            <a:r>
              <a:rPr lang="en" sz="1500" b="0" dirty="0" smtClean="0">
                <a:latin typeface="Calibri"/>
                <a:ea typeface="Calibri"/>
                <a:cs typeface="Calibri"/>
                <a:sym typeface="Calibri"/>
              </a:rPr>
              <a:t>Professional </a:t>
            </a:r>
            <a:r>
              <a:rPr lang="en" sz="1500" b="0" dirty="0" smtClean="0">
                <a:latin typeface="Calibri"/>
                <a:ea typeface="Calibri"/>
                <a:cs typeface="Calibri"/>
                <a:sym typeface="Calibri"/>
              </a:rPr>
              <a:t>Development </a:t>
            </a:r>
            <a:r>
              <a:rPr lang="en" sz="1500" b="0" dirty="0">
                <a:latin typeface="Calibri"/>
                <a:ea typeface="Calibri"/>
                <a:cs typeface="Calibri"/>
                <a:sym typeface="Calibri"/>
              </a:rPr>
              <a:t>can be found on each RPDC website or contact your IC. </a:t>
            </a:r>
            <a:endParaRPr sz="15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9477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e99e9372c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e99e9372c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a:t>
            </a:r>
            <a:r>
              <a:rPr lang="en" sz="1400" b="1" dirty="0">
                <a:solidFill>
                  <a:schemeClr val="dk1"/>
                </a:solidFill>
                <a:latin typeface="Calibri"/>
                <a:ea typeface="Calibri"/>
                <a:cs typeface="Calibri"/>
                <a:sym typeface="Calibri"/>
              </a:rPr>
              <a:t>o Say</a:t>
            </a:r>
            <a:r>
              <a:rPr lang="en" sz="1400" b="1" dirty="0" smtClean="0">
                <a:solidFill>
                  <a:schemeClr val="dk1"/>
                </a:solidFill>
                <a:latin typeface="Calibri"/>
                <a:ea typeface="Calibri"/>
                <a:cs typeface="Calibri"/>
                <a:sym typeface="Calibri"/>
              </a:rPr>
              <a:t>: </a:t>
            </a:r>
            <a:r>
              <a:rPr lang="en" sz="1400" b="0" dirty="0" smtClean="0">
                <a:solidFill>
                  <a:schemeClr val="dk1"/>
                </a:solidFill>
                <a:latin typeface="Calibri"/>
                <a:ea typeface="Calibri"/>
                <a:cs typeface="Calibri"/>
                <a:sym typeface="Calibri"/>
              </a:rPr>
              <a:t>The </a:t>
            </a:r>
            <a:r>
              <a:rPr lang="en" sz="1400" b="0" dirty="0">
                <a:solidFill>
                  <a:schemeClr val="dk1"/>
                </a:solidFill>
                <a:latin typeface="Calibri"/>
                <a:ea typeface="Calibri"/>
                <a:cs typeface="Calibri"/>
                <a:sym typeface="Calibri"/>
              </a:rPr>
              <a:t>Individual </a:t>
            </a:r>
            <a:r>
              <a:rPr lang="en" sz="1400" b="0" dirty="0" smtClean="0">
                <a:solidFill>
                  <a:schemeClr val="dk1"/>
                </a:solidFill>
                <a:latin typeface="Calibri"/>
                <a:ea typeface="Calibri"/>
                <a:cs typeface="Calibri"/>
                <a:sym typeface="Calibri"/>
              </a:rPr>
              <a:t>Student Report </a:t>
            </a:r>
            <a:r>
              <a:rPr lang="en" sz="1400" b="0" dirty="0" smtClean="0">
                <a:solidFill>
                  <a:schemeClr val="dk1"/>
                </a:solidFill>
                <a:latin typeface="Calibri"/>
                <a:ea typeface="Calibri"/>
                <a:cs typeface="Calibri"/>
                <a:sym typeface="Calibri"/>
              </a:rPr>
              <a:t>(</a:t>
            </a:r>
            <a:r>
              <a:rPr lang="en" sz="1400" b="0" dirty="0" smtClean="0">
                <a:solidFill>
                  <a:schemeClr val="dk1"/>
                </a:solidFill>
                <a:latin typeface="Calibri"/>
                <a:ea typeface="Calibri"/>
                <a:cs typeface="Calibri"/>
                <a:sym typeface="Calibri"/>
              </a:rPr>
              <a:t>ISR) </a:t>
            </a:r>
            <a:r>
              <a:rPr lang="en" sz="1400" b="0" dirty="0" smtClean="0">
                <a:solidFill>
                  <a:schemeClr val="dk1"/>
                </a:solidFill>
                <a:latin typeface="Calibri"/>
                <a:ea typeface="Calibri"/>
                <a:cs typeface="Calibri"/>
                <a:sym typeface="Calibri"/>
              </a:rPr>
              <a:t>are </a:t>
            </a:r>
            <a:r>
              <a:rPr lang="en" sz="1400" b="0" dirty="0">
                <a:solidFill>
                  <a:schemeClr val="dk1"/>
                </a:solidFill>
                <a:latin typeface="Calibri"/>
                <a:ea typeface="Calibri"/>
                <a:cs typeface="Calibri"/>
                <a:sym typeface="Calibri"/>
              </a:rPr>
              <a:t>located in </a:t>
            </a:r>
            <a:r>
              <a:rPr lang="en-US" sz="1400" b="0" dirty="0" smtClean="0">
                <a:solidFill>
                  <a:schemeClr val="dk1"/>
                </a:solidFill>
                <a:latin typeface="Calibri"/>
                <a:ea typeface="Calibri"/>
                <a:cs typeface="Calibri"/>
                <a:sym typeface="Calibri"/>
              </a:rPr>
              <a:t>Educator Portal</a:t>
            </a:r>
            <a:r>
              <a:rPr lang="en" sz="1400" b="0" dirty="0" smtClean="0">
                <a:solidFill>
                  <a:schemeClr val="dk1"/>
                </a:solidFill>
                <a:latin typeface="Calibri"/>
                <a:ea typeface="Calibri"/>
                <a:cs typeface="Calibri"/>
                <a:sym typeface="Calibri"/>
              </a:rPr>
              <a:t> </a:t>
            </a:r>
            <a:r>
              <a:rPr lang="en" sz="1400" b="0" dirty="0">
                <a:solidFill>
                  <a:schemeClr val="dk1"/>
                </a:solidFill>
                <a:latin typeface="Calibri"/>
                <a:ea typeface="Calibri"/>
                <a:cs typeface="Calibri"/>
                <a:sym typeface="Calibri"/>
              </a:rPr>
              <a:t>under the Report </a:t>
            </a:r>
            <a:r>
              <a:rPr lang="en" sz="1400" b="0" dirty="0" smtClean="0">
                <a:solidFill>
                  <a:schemeClr val="dk1"/>
                </a:solidFill>
                <a:latin typeface="Calibri"/>
                <a:ea typeface="Calibri"/>
                <a:cs typeface="Calibri"/>
                <a:sym typeface="Calibri"/>
              </a:rPr>
              <a:t>tab. The </a:t>
            </a:r>
            <a:r>
              <a:rPr lang="en" sz="1400" b="0" dirty="0">
                <a:solidFill>
                  <a:schemeClr val="dk1"/>
                </a:solidFill>
                <a:latin typeface="Calibri"/>
                <a:ea typeface="Calibri"/>
                <a:cs typeface="Calibri"/>
                <a:sym typeface="Calibri"/>
              </a:rPr>
              <a:t>Individual </a:t>
            </a:r>
            <a:r>
              <a:rPr lang="en" sz="1400" b="0" dirty="0" smtClean="0">
                <a:solidFill>
                  <a:schemeClr val="dk1"/>
                </a:solidFill>
                <a:latin typeface="Calibri"/>
                <a:ea typeface="Calibri"/>
                <a:cs typeface="Calibri"/>
                <a:sym typeface="Calibri"/>
              </a:rPr>
              <a:t>Student Report </a:t>
            </a:r>
            <a:r>
              <a:rPr lang="en" sz="1400" b="0" dirty="0">
                <a:solidFill>
                  <a:schemeClr val="dk1"/>
                </a:solidFill>
                <a:latin typeface="Calibri"/>
                <a:ea typeface="Calibri"/>
                <a:cs typeface="Calibri"/>
                <a:sym typeface="Calibri"/>
              </a:rPr>
              <a:t>consists of two parts: Performance Profile and Learning Profile. The parent report should be sent out at approximately the same time as MAP and EOC </a:t>
            </a:r>
            <a:r>
              <a:rPr lang="en" sz="1400" b="0" dirty="0" smtClean="0">
                <a:solidFill>
                  <a:schemeClr val="dk1"/>
                </a:solidFill>
                <a:latin typeface="Calibri"/>
                <a:ea typeface="Calibri"/>
                <a:cs typeface="Calibri"/>
                <a:sym typeface="Calibri"/>
              </a:rPr>
              <a:t>reports</a:t>
            </a:r>
            <a:r>
              <a:rPr lang="en" sz="1400" b="0" dirty="0">
                <a:solidFill>
                  <a:schemeClr val="dk1"/>
                </a:solidFill>
                <a:latin typeface="Calibri"/>
                <a:ea typeface="Calibri"/>
                <a:cs typeface="Calibri"/>
                <a:sym typeface="Calibri"/>
              </a:rPr>
              <a:t>.</a:t>
            </a:r>
            <a:endParaRPr sz="1400" b="0" dirty="0">
              <a:solidFill>
                <a:schemeClr val="dk1"/>
              </a:solidFill>
              <a:latin typeface="Calibri"/>
              <a:ea typeface="Calibri"/>
              <a:cs typeface="Calibri"/>
              <a:sym typeface="Calibri"/>
            </a:endParaRPr>
          </a:p>
          <a:p>
            <a:pPr marL="0" lvl="0" indent="0" algn="l" rtl="0">
              <a:spcBef>
                <a:spcPts val="0"/>
              </a:spcBef>
              <a:spcAft>
                <a:spcPts val="0"/>
              </a:spcAft>
              <a:buNone/>
            </a:pPr>
            <a:endParaRPr sz="1400" b="0" dirty="0">
              <a:latin typeface="Calibri"/>
              <a:ea typeface="Calibri"/>
              <a:cs typeface="Calibri"/>
              <a:sym typeface="Calibri"/>
            </a:endParaRPr>
          </a:p>
        </p:txBody>
      </p:sp>
    </p:spTree>
    <p:extLst>
      <p:ext uri="{BB962C8B-B14F-4D97-AF65-F5344CB8AC3E}">
        <p14:creationId xmlns:p14="http://schemas.microsoft.com/office/powerpoint/2010/main" val="321107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f9e5f61f8_0_137: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f9e5f61f8_0_1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800" b="1" u="none" dirty="0" smtClean="0"/>
              <a:t>To Say:</a:t>
            </a:r>
            <a:r>
              <a:rPr lang="en-US" sz="1800" b="1" u="none" baseline="0" dirty="0" smtClean="0"/>
              <a:t> </a:t>
            </a:r>
            <a:r>
              <a:rPr lang="en-US" sz="1800" b="0" dirty="0" smtClean="0"/>
              <a:t>You </a:t>
            </a:r>
            <a:r>
              <a:rPr lang="en-US" sz="1800" b="0" dirty="0"/>
              <a:t>will go to the DESE Home Page and in the middle of the page where you see the </a:t>
            </a:r>
            <a:r>
              <a:rPr lang="en-US" sz="1800" b="0" dirty="0" smtClean="0"/>
              <a:t>blue arrow</a:t>
            </a:r>
            <a:r>
              <a:rPr lang="en-US" sz="1800" b="0" dirty="0"/>
              <a:t>, you will see MAP</a:t>
            </a:r>
            <a:r>
              <a:rPr lang="en-US" sz="1800" b="0" dirty="0" smtClean="0"/>
              <a:t>. </a:t>
            </a:r>
            <a:r>
              <a:rPr lang="en-US" sz="1800" b="0" dirty="0" smtClean="0"/>
              <a:t>Once you select MAP, it </a:t>
            </a:r>
            <a:r>
              <a:rPr lang="en-US" sz="1800" b="0" dirty="0"/>
              <a:t>will take you to MAP-A.</a:t>
            </a:r>
            <a:endParaRPr sz="1800" b="0" dirty="0"/>
          </a:p>
        </p:txBody>
      </p:sp>
      <p:sp>
        <p:nvSpPr>
          <p:cNvPr id="315" name="Google Shape;315;g8f9e5f61f8_0_13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23113474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99e9372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99e9372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Say</a:t>
            </a:r>
            <a:r>
              <a:rPr lang="en" sz="1500" b="1" dirty="0" smtClean="0">
                <a:solidFill>
                  <a:schemeClr val="dk1"/>
                </a:solidFill>
                <a:latin typeface="Calibri"/>
                <a:ea typeface="Calibri"/>
                <a:cs typeface="Calibri"/>
                <a:sym typeface="Calibri"/>
              </a:rPr>
              <a:t>: </a:t>
            </a:r>
            <a:r>
              <a:rPr lang="en" sz="1500" b="0" dirty="0" smtClean="0">
                <a:solidFill>
                  <a:schemeClr val="dk1"/>
                </a:solidFill>
                <a:latin typeface="Calibri"/>
                <a:ea typeface="Calibri"/>
                <a:cs typeface="Calibri"/>
                <a:sym typeface="Calibri"/>
              </a:rPr>
              <a:t>DLM </a:t>
            </a:r>
            <a:r>
              <a:rPr lang="en" sz="1500" b="0" dirty="0">
                <a:solidFill>
                  <a:schemeClr val="dk1"/>
                </a:solidFill>
                <a:latin typeface="Calibri"/>
                <a:ea typeface="Calibri"/>
                <a:cs typeface="Calibri"/>
                <a:sym typeface="Calibri"/>
              </a:rPr>
              <a:t>is designed so students may be instructed at a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that is an appropriate level of challenge for </a:t>
            </a:r>
            <a:r>
              <a:rPr lang="en" sz="1500" b="0" dirty="0" smtClean="0">
                <a:solidFill>
                  <a:schemeClr val="dk1"/>
                </a:solidFill>
                <a:latin typeface="Calibri"/>
                <a:ea typeface="Calibri"/>
                <a:cs typeface="Calibri"/>
                <a:sym typeface="Calibri"/>
              </a:rPr>
              <a:t>them. Performance </a:t>
            </a:r>
            <a:r>
              <a:rPr lang="en" sz="1500" b="0" dirty="0">
                <a:solidFill>
                  <a:schemeClr val="dk1"/>
                </a:solidFill>
                <a:latin typeface="Calibri"/>
                <a:ea typeface="Calibri"/>
                <a:cs typeface="Calibri"/>
                <a:sym typeface="Calibri"/>
              </a:rPr>
              <a:t>Level Descriptors may help in setting goals and daily instruction at the beginning of the year when looking at the performance at the end of the previous year. </a:t>
            </a:r>
            <a:r>
              <a:rPr lang="en" sz="1500" b="0" dirty="0" smtClean="0">
                <a:solidFill>
                  <a:schemeClr val="dk1"/>
                </a:solidFill>
                <a:latin typeface="Calibri"/>
                <a:ea typeface="Calibri"/>
                <a:cs typeface="Calibri"/>
                <a:sym typeface="Calibri"/>
              </a:rPr>
              <a:t>As the next slide illustrates, Mastery </a:t>
            </a:r>
            <a:r>
              <a:rPr lang="en" sz="1500" b="0" dirty="0">
                <a:solidFill>
                  <a:schemeClr val="dk1"/>
                </a:solidFill>
                <a:latin typeface="Calibri"/>
                <a:ea typeface="Calibri"/>
                <a:cs typeface="Calibri"/>
                <a:sym typeface="Calibri"/>
              </a:rPr>
              <a:t>of Conceptual Areas are also included in the </a:t>
            </a:r>
            <a:r>
              <a:rPr lang="en" sz="1500" b="0" dirty="0" smtClean="0">
                <a:solidFill>
                  <a:schemeClr val="dk1"/>
                </a:solidFill>
                <a:latin typeface="Calibri"/>
                <a:ea typeface="Calibri"/>
                <a:cs typeface="Calibri"/>
                <a:sym typeface="Calibri"/>
              </a:rPr>
              <a:t>profile.</a:t>
            </a:r>
            <a:endParaRPr sz="1500" b="0" dirty="0">
              <a:solidFill>
                <a:schemeClr val="dk1"/>
              </a:solidFill>
              <a:latin typeface="Calibri"/>
              <a:ea typeface="Calibri"/>
              <a:cs typeface="Calibri"/>
              <a:sym typeface="Calibri"/>
            </a:endParaRP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1176204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99e9372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99e9372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33237619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99e9372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99e9372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smtClean="0">
                <a:solidFill>
                  <a:schemeClr val="dk1"/>
                </a:solidFill>
                <a:latin typeface="+mn-lt"/>
                <a:ea typeface="Calibri"/>
                <a:cs typeface="Calibri"/>
                <a:sym typeface="Calibri"/>
              </a:rPr>
              <a:t>To Say:</a:t>
            </a:r>
            <a:r>
              <a:rPr lang="en-US" sz="1500" b="0" dirty="0" smtClean="0">
                <a:solidFill>
                  <a:schemeClr val="dk1"/>
                </a:solidFill>
                <a:latin typeface="+mn-lt"/>
                <a:ea typeface="Calibri"/>
                <a:cs typeface="Calibri"/>
                <a:sym typeface="Calibri"/>
              </a:rPr>
              <a:t> This is a screenshot of an Individual Student Year-End Report Performance Profile. The Overall Results section describes the student’s overall performance in relation to the alternate achievement standards for English Language Arts or math. The bottom center of the page is labeled Conceptual Areas. This section identifies the categories of tested skills in English Language Arts or math. The colored boxes describe the student’s performance on academic skills in grade-level English Language Arts or math. </a:t>
            </a:r>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22187888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99e9372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99e9372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b="1" dirty="0" smtClean="0">
                <a:solidFill>
                  <a:schemeClr val="dk1"/>
                </a:solidFill>
                <a:latin typeface="+mn-lt"/>
                <a:ea typeface="Calibri"/>
                <a:cs typeface="Calibri"/>
                <a:sym typeface="Calibri"/>
              </a:rPr>
              <a:t>To Say: </a:t>
            </a:r>
            <a:r>
              <a:rPr lang="en-US" sz="1400" dirty="0" smtClean="0">
                <a:solidFill>
                  <a:schemeClr val="dk1"/>
                </a:solidFill>
                <a:latin typeface="+mn-lt"/>
                <a:ea typeface="Calibri"/>
                <a:cs typeface="Calibri"/>
                <a:sym typeface="Calibri"/>
              </a:rPr>
              <a:t>This slide looks at what specific academic skills the student demonstrated on this test, as well as the academic skills based on grade-level content. The Performance Profile has proven to be one of the most beneficial  portions of the ISR. It specifically outlines the skills the student can do according to this assessment. The Performance Profile can also provide statements for the Present Level of Performance and aids in setting IEP goals for the future.</a:t>
            </a:r>
          </a:p>
          <a:p>
            <a:pPr marL="0" lvl="0" indent="0" algn="l" rtl="0">
              <a:spcBef>
                <a:spcPts val="0"/>
              </a:spcBef>
              <a:spcAft>
                <a:spcPts val="0"/>
              </a:spcAft>
              <a:buNone/>
            </a:pPr>
            <a:endParaRPr lang="en-US" sz="1600" dirty="0" smtClean="0"/>
          </a:p>
          <a:p>
            <a:pPr marL="0" lvl="0" indent="0" algn="l" rtl="0">
              <a:spcBef>
                <a:spcPts val="0"/>
              </a:spcBef>
              <a:spcAft>
                <a:spcPts val="0"/>
              </a:spcAft>
              <a:buNone/>
            </a:pPr>
            <a:endParaRPr sz="1500" b="0" dirty="0">
              <a:latin typeface="Calibri"/>
              <a:ea typeface="Calibri"/>
              <a:cs typeface="Calibri"/>
              <a:sym typeface="Calibri"/>
            </a:endParaRPr>
          </a:p>
        </p:txBody>
      </p:sp>
    </p:spTree>
    <p:extLst>
      <p:ext uri="{BB962C8B-B14F-4D97-AF65-F5344CB8AC3E}">
        <p14:creationId xmlns:p14="http://schemas.microsoft.com/office/powerpoint/2010/main" val="21904061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99e9372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99e9372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b="1" dirty="0" smtClean="0">
                <a:solidFill>
                  <a:schemeClr val="dk1"/>
                </a:solidFill>
                <a:latin typeface="+mn-lt"/>
                <a:ea typeface="Calibri"/>
                <a:cs typeface="Calibri"/>
                <a:sym typeface="Calibri"/>
              </a:rPr>
              <a:t>To Say: </a:t>
            </a:r>
            <a:r>
              <a:rPr lang="en-US" sz="1400" b="0" dirty="0" smtClean="0">
                <a:solidFill>
                  <a:schemeClr val="dk1"/>
                </a:solidFill>
                <a:latin typeface="+mn-lt"/>
                <a:ea typeface="Calibri"/>
                <a:cs typeface="Calibri"/>
                <a:sym typeface="Calibri"/>
              </a:rPr>
              <a:t>The Learning Profile describes the Essential Elements tested which</a:t>
            </a:r>
            <a:r>
              <a:rPr lang="en-US" sz="1400" b="0" baseline="0" dirty="0" smtClean="0">
                <a:solidFill>
                  <a:schemeClr val="dk1"/>
                </a:solidFill>
                <a:latin typeface="+mn-lt"/>
                <a:ea typeface="Calibri"/>
                <a:cs typeface="Calibri"/>
                <a:sym typeface="Calibri"/>
              </a:rPr>
              <a:t> include:</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US" sz="1400" b="0" dirty="0" smtClean="0">
                <a:solidFill>
                  <a:schemeClr val="dk1"/>
                </a:solidFill>
                <a:latin typeface="+mn-lt"/>
                <a:ea typeface="Calibri"/>
                <a:cs typeface="Calibri"/>
                <a:sym typeface="Calibri"/>
              </a:rPr>
              <a:t>Skills mastered and not mastered</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US" sz="1400" b="0" dirty="0" smtClean="0">
                <a:solidFill>
                  <a:schemeClr val="dk1"/>
                </a:solidFill>
                <a:latin typeface="+mn-lt"/>
                <a:ea typeface="Calibri"/>
                <a:cs typeface="Calibri"/>
                <a:sym typeface="Calibri"/>
              </a:rPr>
              <a:t>Skills not tested among those available to be tested in a grade or subject</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US" sz="1400" b="0" dirty="0" smtClean="0">
                <a:solidFill>
                  <a:schemeClr val="dk1"/>
                </a:solidFill>
                <a:latin typeface="+mn-lt"/>
                <a:ea typeface="Calibri"/>
                <a:cs typeface="Calibri"/>
                <a:sym typeface="Calibri"/>
              </a:rPr>
              <a:t>An outline of the number of Essential Elements and conceptual areas tested out of the number of expected for a grade level</a:t>
            </a:r>
          </a:p>
          <a:p>
            <a:pPr marL="0" lvl="0" indent="0" algn="l" rtl="0">
              <a:lnSpc>
                <a:spcPct val="115000"/>
              </a:lnSpc>
              <a:spcBef>
                <a:spcPts val="0"/>
              </a:spcBef>
              <a:spcAft>
                <a:spcPts val="0"/>
              </a:spcAft>
              <a:buClr>
                <a:schemeClr val="dk1"/>
              </a:buClr>
              <a:buSzPts val="1100"/>
              <a:buFont typeface="Arial"/>
              <a:buNone/>
            </a:pPr>
            <a:endParaRPr lang="en-US" sz="1400" b="0" dirty="0" smtClean="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400" b="0" dirty="0" smtClean="0">
                <a:solidFill>
                  <a:schemeClr val="dk1"/>
                </a:solidFill>
                <a:latin typeface="+mn-lt"/>
                <a:ea typeface="Calibri"/>
                <a:cs typeface="Calibri"/>
                <a:sym typeface="Calibri"/>
              </a:rPr>
              <a:t>The report will contain the number of essential elements that students were required to be tested on and the number that the student actually was tested.</a:t>
            </a:r>
            <a:endParaRPr lang="en-US" sz="1400" b="0" dirty="0">
              <a:solidFill>
                <a:schemeClr val="dk1"/>
              </a:solidFill>
              <a:latin typeface="+mn-lt"/>
              <a:ea typeface="Calibri"/>
              <a:cs typeface="Calibri"/>
              <a:sym typeface="Calibri"/>
            </a:endParaRPr>
          </a:p>
        </p:txBody>
      </p:sp>
    </p:spTree>
    <p:extLst>
      <p:ext uri="{BB962C8B-B14F-4D97-AF65-F5344CB8AC3E}">
        <p14:creationId xmlns:p14="http://schemas.microsoft.com/office/powerpoint/2010/main" val="18003357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e99e9372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e99e9372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1" dirty="0">
                <a:solidFill>
                  <a:schemeClr val="dk1"/>
                </a:solidFill>
                <a:latin typeface="Calibri"/>
                <a:ea typeface="Calibri"/>
                <a:cs typeface="Calibri"/>
                <a:sym typeface="Calibri"/>
              </a:rPr>
              <a:t>To Say: </a:t>
            </a:r>
            <a:r>
              <a:rPr lang="en" sz="1600" dirty="0">
                <a:solidFill>
                  <a:schemeClr val="dk1"/>
                </a:solidFill>
                <a:latin typeface="Calibri"/>
                <a:ea typeface="Calibri"/>
                <a:cs typeface="Calibri"/>
                <a:sym typeface="Calibri"/>
              </a:rPr>
              <a:t>This is an example of the Learning Profile side of the ISR Year-End </a:t>
            </a:r>
            <a:r>
              <a:rPr lang="en" sz="1600" dirty="0" smtClean="0">
                <a:solidFill>
                  <a:schemeClr val="dk1"/>
                </a:solidFill>
                <a:latin typeface="Calibri"/>
                <a:ea typeface="Calibri"/>
                <a:cs typeface="Calibri"/>
                <a:sym typeface="Calibri"/>
              </a:rPr>
              <a:t>Report. The </a:t>
            </a:r>
            <a:r>
              <a:rPr lang="en" sz="1600" dirty="0">
                <a:solidFill>
                  <a:schemeClr val="dk1"/>
                </a:solidFill>
                <a:latin typeface="Calibri"/>
                <a:ea typeface="Calibri"/>
                <a:cs typeface="Calibri"/>
                <a:sym typeface="Calibri"/>
              </a:rPr>
              <a:t>graph in the middle of the page explains what the student did. It also explains how the student’s performance compares to the standards that were assessed as well </a:t>
            </a:r>
            <a:r>
              <a:rPr lang="en" sz="1600" dirty="0" smtClean="0">
                <a:solidFill>
                  <a:schemeClr val="dk1"/>
                </a:solidFill>
                <a:latin typeface="Calibri"/>
                <a:ea typeface="Calibri"/>
                <a:cs typeface="Calibri"/>
                <a:sym typeface="Calibri"/>
              </a:rPr>
              <a:t>as indicating </a:t>
            </a:r>
            <a:r>
              <a:rPr lang="en" sz="1600" dirty="0">
                <a:solidFill>
                  <a:schemeClr val="dk1"/>
                </a:solidFill>
                <a:latin typeface="Calibri"/>
                <a:ea typeface="Calibri"/>
                <a:cs typeface="Calibri"/>
                <a:sym typeface="Calibri"/>
              </a:rPr>
              <a:t>the student’s progress. What are some other ways you can use the ISR Learning </a:t>
            </a:r>
            <a:r>
              <a:rPr lang="en" sz="1600" dirty="0" smtClean="0">
                <a:solidFill>
                  <a:schemeClr val="dk1"/>
                </a:solidFill>
                <a:latin typeface="Calibri"/>
                <a:ea typeface="Calibri"/>
                <a:cs typeface="Calibri"/>
                <a:sym typeface="Calibri"/>
              </a:rPr>
              <a:t>Profile?  </a:t>
            </a: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Other suggestions include </a:t>
            </a:r>
            <a:r>
              <a:rPr lang="en" sz="1600" dirty="0" smtClean="0">
                <a:solidFill>
                  <a:schemeClr val="dk1"/>
                </a:solidFill>
                <a:latin typeface="Calibri"/>
                <a:ea typeface="Calibri"/>
                <a:cs typeface="Calibri"/>
                <a:sym typeface="Calibri"/>
              </a:rPr>
              <a:t>setting instructional </a:t>
            </a:r>
            <a:r>
              <a:rPr lang="en" sz="1600" dirty="0">
                <a:solidFill>
                  <a:schemeClr val="dk1"/>
                </a:solidFill>
                <a:latin typeface="Calibri"/>
                <a:ea typeface="Calibri"/>
                <a:cs typeface="Calibri"/>
                <a:sym typeface="Calibri"/>
              </a:rPr>
              <a:t>goals, </a:t>
            </a:r>
            <a:r>
              <a:rPr lang="en" sz="1600" dirty="0" smtClean="0">
                <a:solidFill>
                  <a:schemeClr val="dk1"/>
                </a:solidFill>
                <a:latin typeface="Calibri"/>
                <a:ea typeface="Calibri"/>
                <a:cs typeface="Calibri"/>
                <a:sym typeface="Calibri"/>
              </a:rPr>
              <a:t>connecting </a:t>
            </a:r>
            <a:r>
              <a:rPr lang="en" sz="1600" dirty="0">
                <a:solidFill>
                  <a:schemeClr val="dk1"/>
                </a:solidFill>
                <a:latin typeface="Calibri"/>
                <a:ea typeface="Calibri"/>
                <a:cs typeface="Calibri"/>
                <a:sym typeface="Calibri"/>
              </a:rPr>
              <a:t>previous grade’s EEs to current grade, </a:t>
            </a:r>
            <a:r>
              <a:rPr lang="en" sz="1600" dirty="0" smtClean="0">
                <a:solidFill>
                  <a:schemeClr val="dk1"/>
                </a:solidFill>
                <a:latin typeface="Calibri"/>
                <a:ea typeface="Calibri"/>
                <a:cs typeface="Calibri"/>
                <a:sym typeface="Calibri"/>
              </a:rPr>
              <a:t>identifying </a:t>
            </a:r>
            <a:r>
              <a:rPr lang="en" sz="1600" dirty="0">
                <a:solidFill>
                  <a:schemeClr val="dk1"/>
                </a:solidFill>
                <a:latin typeface="Calibri"/>
                <a:ea typeface="Calibri"/>
                <a:cs typeface="Calibri"/>
                <a:sym typeface="Calibri"/>
              </a:rPr>
              <a:t>strengths and weaknesses, and </a:t>
            </a:r>
            <a:r>
              <a:rPr lang="en" sz="1600" dirty="0" smtClean="0">
                <a:solidFill>
                  <a:schemeClr val="dk1"/>
                </a:solidFill>
                <a:latin typeface="Calibri"/>
                <a:ea typeface="Calibri"/>
                <a:cs typeface="Calibri"/>
                <a:sym typeface="Calibri"/>
              </a:rPr>
              <a:t>guiding </a:t>
            </a:r>
            <a:r>
              <a:rPr lang="en" sz="1600" dirty="0">
                <a:solidFill>
                  <a:schemeClr val="dk1"/>
                </a:solidFill>
                <a:latin typeface="Calibri"/>
                <a:ea typeface="Calibri"/>
                <a:cs typeface="Calibri"/>
                <a:sym typeface="Calibri"/>
              </a:rPr>
              <a:t>goal development for a standards-based IEP.</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129389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e99e9372c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e99e9372c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Say</a:t>
            </a:r>
            <a:r>
              <a:rPr lang="en" sz="1500" b="1" dirty="0" smtClean="0">
                <a:solidFill>
                  <a:schemeClr val="dk1"/>
                </a:solidFill>
                <a:latin typeface="Calibri"/>
                <a:ea typeface="Calibri"/>
                <a:cs typeface="Calibri"/>
                <a:sym typeface="Calibri"/>
              </a:rPr>
              <a:t>: </a:t>
            </a:r>
            <a:r>
              <a:rPr lang="en" sz="1500" b="0" dirty="0" smtClean="0">
                <a:solidFill>
                  <a:schemeClr val="dk1"/>
                </a:solidFill>
                <a:latin typeface="Calibri"/>
                <a:ea typeface="Calibri"/>
                <a:cs typeface="Calibri"/>
                <a:sym typeface="Calibri"/>
              </a:rPr>
              <a:t>Here</a:t>
            </a:r>
            <a:r>
              <a:rPr lang="en" sz="1500" b="1"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are a few suggestions for using the learning profile</a:t>
            </a:r>
            <a:r>
              <a:rPr lang="en" sz="1500" b="0" dirty="0" smtClean="0">
                <a:solidFill>
                  <a:schemeClr val="dk1"/>
                </a:solidFill>
                <a:latin typeface="Calibri"/>
                <a:ea typeface="Calibri"/>
                <a:cs typeface="Calibri"/>
                <a:sym typeface="Calibri"/>
              </a:rPr>
              <a:t>:</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 sz="1500" b="0" dirty="0" smtClean="0">
                <a:solidFill>
                  <a:schemeClr val="dk1"/>
                </a:solidFill>
                <a:latin typeface="Calibri"/>
                <a:ea typeface="Calibri"/>
                <a:cs typeface="Calibri"/>
                <a:sym typeface="Calibri"/>
              </a:rPr>
              <a:t>Instructional goals</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 sz="1500" b="0" dirty="0" smtClean="0">
                <a:solidFill>
                  <a:schemeClr val="dk1"/>
                </a:solidFill>
                <a:latin typeface="Calibri"/>
                <a:ea typeface="Calibri"/>
                <a:cs typeface="Calibri"/>
                <a:sym typeface="Calibri"/>
              </a:rPr>
              <a:t>Connect </a:t>
            </a:r>
            <a:r>
              <a:rPr lang="en" sz="1500" b="0" dirty="0">
                <a:solidFill>
                  <a:schemeClr val="dk1"/>
                </a:solidFill>
                <a:latin typeface="Calibri"/>
                <a:ea typeface="Calibri"/>
                <a:cs typeface="Calibri"/>
                <a:sym typeface="Calibri"/>
              </a:rPr>
              <a:t>previous grades Essential Elements to the current </a:t>
            </a:r>
            <a:r>
              <a:rPr lang="en" sz="1500" b="0" dirty="0" smtClean="0">
                <a:solidFill>
                  <a:schemeClr val="dk1"/>
                </a:solidFill>
                <a:latin typeface="Calibri"/>
                <a:ea typeface="Calibri"/>
                <a:cs typeface="Calibri"/>
                <a:sym typeface="Calibri"/>
              </a:rPr>
              <a:t>grade</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 sz="1500" b="0" dirty="0" smtClean="0">
                <a:solidFill>
                  <a:schemeClr val="dk1"/>
                </a:solidFill>
                <a:latin typeface="Calibri"/>
                <a:ea typeface="Calibri"/>
                <a:cs typeface="Calibri"/>
                <a:sym typeface="Calibri"/>
              </a:rPr>
              <a:t>Identify </a:t>
            </a:r>
            <a:r>
              <a:rPr lang="en" sz="1500" b="0" dirty="0">
                <a:solidFill>
                  <a:schemeClr val="dk1"/>
                </a:solidFill>
                <a:latin typeface="Calibri"/>
                <a:ea typeface="Calibri"/>
                <a:cs typeface="Calibri"/>
                <a:sym typeface="Calibri"/>
              </a:rPr>
              <a:t>strengths and </a:t>
            </a:r>
            <a:r>
              <a:rPr lang="en" sz="1500" b="0" dirty="0" smtClean="0">
                <a:solidFill>
                  <a:schemeClr val="dk1"/>
                </a:solidFill>
                <a:latin typeface="Calibri"/>
                <a:ea typeface="Calibri"/>
                <a:cs typeface="Calibri"/>
                <a:sym typeface="Calibri"/>
              </a:rPr>
              <a:t>weaknesses</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en" sz="1500" b="0" dirty="0" smtClean="0">
                <a:solidFill>
                  <a:schemeClr val="dk1"/>
                </a:solidFill>
                <a:latin typeface="Calibri"/>
                <a:ea typeface="Calibri"/>
                <a:cs typeface="Calibri"/>
                <a:sym typeface="Calibri"/>
              </a:rPr>
              <a:t>Guide </a:t>
            </a:r>
            <a:r>
              <a:rPr lang="en" sz="1500" b="0" dirty="0">
                <a:solidFill>
                  <a:schemeClr val="dk1"/>
                </a:solidFill>
                <a:latin typeface="Calibri"/>
                <a:ea typeface="Calibri"/>
                <a:cs typeface="Calibri"/>
                <a:sym typeface="Calibri"/>
              </a:rPr>
              <a:t>goal development for a standards-based </a:t>
            </a:r>
            <a:r>
              <a:rPr lang="en" sz="1500" b="0" dirty="0" smtClean="0">
                <a:solidFill>
                  <a:schemeClr val="dk1"/>
                </a:solidFill>
                <a:latin typeface="Calibri"/>
                <a:ea typeface="Calibri"/>
                <a:cs typeface="Calibri"/>
                <a:sym typeface="Calibri"/>
              </a:rPr>
              <a:t>IEP</a:t>
            </a:r>
          </a:p>
          <a:p>
            <a:pPr marL="0" lvl="0" indent="0" algn="l" rtl="0">
              <a:lnSpc>
                <a:spcPct val="115000"/>
              </a:lnSpc>
              <a:spcBef>
                <a:spcPts val="0"/>
              </a:spcBef>
              <a:spcAft>
                <a:spcPts val="0"/>
              </a:spcAft>
              <a:buClr>
                <a:schemeClr val="dk1"/>
              </a:buClr>
              <a:buSzPts val="1100"/>
              <a:buFont typeface="Arial"/>
              <a:buNone/>
            </a:pPr>
            <a:endParaRPr lang="en" sz="1500" b="0" dirty="0" smtClean="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500" b="0" dirty="0" smtClean="0">
                <a:solidFill>
                  <a:schemeClr val="dk1"/>
                </a:solidFill>
                <a:latin typeface="Calibri"/>
                <a:ea typeface="Calibri"/>
                <a:cs typeface="Calibri"/>
                <a:sym typeface="Calibri"/>
              </a:rPr>
              <a:t>You may also use the professional</a:t>
            </a:r>
            <a:r>
              <a:rPr lang="en" sz="1500" b="0" baseline="0" dirty="0" smtClean="0">
                <a:solidFill>
                  <a:schemeClr val="dk1"/>
                </a:solidFill>
                <a:latin typeface="Calibri"/>
                <a:ea typeface="Calibri"/>
                <a:cs typeface="Calibri"/>
                <a:sym typeface="Calibri"/>
              </a:rPr>
              <a:t> development models found on the DLM website. </a:t>
            </a:r>
            <a:endParaRPr sz="1500" b="0" dirty="0">
              <a:latin typeface="Calibri"/>
              <a:ea typeface="Calibri"/>
              <a:cs typeface="Calibri"/>
              <a:sym typeface="Calibri"/>
            </a:endParaRPr>
          </a:p>
        </p:txBody>
      </p:sp>
    </p:spTree>
    <p:extLst>
      <p:ext uri="{BB962C8B-B14F-4D97-AF65-F5344CB8AC3E}">
        <p14:creationId xmlns:p14="http://schemas.microsoft.com/office/powerpoint/2010/main" val="32312233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99e9372c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e99e9372c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dirty="0">
                <a:solidFill>
                  <a:schemeClr val="dk1"/>
                </a:solidFill>
                <a:latin typeface="Calibri"/>
                <a:ea typeface="Calibri"/>
                <a:cs typeface="Calibri"/>
                <a:sym typeface="Calibri"/>
              </a:rPr>
              <a:t>To Say</a:t>
            </a:r>
            <a:r>
              <a:rPr lang="en" sz="1500" b="1" dirty="0" smtClean="0">
                <a:solidFill>
                  <a:schemeClr val="dk1"/>
                </a:solidFill>
                <a:latin typeface="Calibri"/>
                <a:ea typeface="Calibri"/>
                <a:cs typeface="Calibri"/>
                <a:sym typeface="Calibri"/>
              </a:rPr>
              <a:t>: </a:t>
            </a:r>
            <a:r>
              <a:rPr lang="en" sz="1500" b="0" dirty="0" smtClean="0">
                <a:solidFill>
                  <a:schemeClr val="dk1"/>
                </a:solidFill>
                <a:latin typeface="Calibri"/>
                <a:ea typeface="Calibri"/>
                <a:cs typeface="Calibri"/>
                <a:sym typeface="Calibri"/>
              </a:rPr>
              <a:t>The </a:t>
            </a:r>
            <a:r>
              <a:rPr lang="en" sz="1500" b="0" dirty="0">
                <a:solidFill>
                  <a:schemeClr val="dk1"/>
                </a:solidFill>
                <a:latin typeface="Calibri"/>
                <a:ea typeface="Calibri"/>
                <a:cs typeface="Calibri"/>
                <a:sym typeface="Calibri"/>
              </a:rPr>
              <a:t>amount of white space does not necessarily reflect a lack of </a:t>
            </a:r>
            <a:r>
              <a:rPr lang="en" sz="1500" b="0" dirty="0" smtClean="0">
                <a:solidFill>
                  <a:schemeClr val="dk1"/>
                </a:solidFill>
                <a:latin typeface="Calibri"/>
                <a:ea typeface="Calibri"/>
                <a:cs typeface="Calibri"/>
                <a:sym typeface="Calibri"/>
              </a:rPr>
              <a:t>instruction. DLM </a:t>
            </a:r>
            <a:r>
              <a:rPr lang="en" sz="1500" b="0" dirty="0">
                <a:solidFill>
                  <a:schemeClr val="dk1"/>
                </a:solidFill>
                <a:latin typeface="Calibri"/>
                <a:ea typeface="Calibri"/>
                <a:cs typeface="Calibri"/>
                <a:sym typeface="Calibri"/>
              </a:rPr>
              <a:t>is designed so students may be instructed at a </a:t>
            </a:r>
            <a:r>
              <a:rPr lang="en-US" sz="1500" b="0" dirty="0" smtClean="0">
                <a:solidFill>
                  <a:schemeClr val="dk1"/>
                </a:solidFill>
                <a:latin typeface="Calibri"/>
                <a:ea typeface="Calibri"/>
                <a:cs typeface="Calibri"/>
                <a:sym typeface="Calibri"/>
              </a:rPr>
              <a:t>linkage level</a:t>
            </a:r>
            <a:r>
              <a:rPr lang="en" sz="1500" b="0" dirty="0" smtClean="0">
                <a:solidFill>
                  <a:schemeClr val="dk1"/>
                </a:solidFill>
                <a:latin typeface="Calibri"/>
                <a:ea typeface="Calibri"/>
                <a:cs typeface="Calibri"/>
                <a:sym typeface="Calibri"/>
              </a:rPr>
              <a:t> </a:t>
            </a:r>
            <a:r>
              <a:rPr lang="en" sz="1500" b="0" dirty="0">
                <a:solidFill>
                  <a:schemeClr val="dk1"/>
                </a:solidFill>
                <a:latin typeface="Calibri"/>
                <a:ea typeface="Calibri"/>
                <a:cs typeface="Calibri"/>
                <a:sym typeface="Calibri"/>
              </a:rPr>
              <a:t>that is an appropriate level of challenge for them. Students with the most significant cognitive disabilities have a variety of educational goals and academics is just one part of their education </a:t>
            </a:r>
            <a:r>
              <a:rPr lang="en" sz="1500" b="0" dirty="0" smtClean="0">
                <a:solidFill>
                  <a:schemeClr val="dk1"/>
                </a:solidFill>
                <a:latin typeface="Calibri"/>
                <a:ea typeface="Calibri"/>
                <a:cs typeface="Calibri"/>
                <a:sym typeface="Calibri"/>
              </a:rPr>
              <a:t>program. Teachers </a:t>
            </a:r>
            <a:r>
              <a:rPr lang="en" sz="1500" b="0" dirty="0">
                <a:solidFill>
                  <a:schemeClr val="dk1"/>
                </a:solidFill>
                <a:latin typeface="Calibri"/>
                <a:ea typeface="Calibri"/>
                <a:cs typeface="Calibri"/>
                <a:sym typeface="Calibri"/>
              </a:rPr>
              <a:t>provide instruction beyond what is reflected in the student’s DLM profile, including other academics, functional skills, and other priorities identified in the IEPs.</a:t>
            </a:r>
            <a:endParaRPr sz="1500" b="0" dirty="0">
              <a:solidFill>
                <a:schemeClr val="dk1"/>
              </a:solidFill>
              <a:latin typeface="Calibri"/>
              <a:ea typeface="Calibri"/>
              <a:cs typeface="Calibri"/>
              <a:sym typeface="Calibri"/>
            </a:endParaRP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30990409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99e9372c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e99e9372c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smtClean="0">
                <a:solidFill>
                  <a:schemeClr val="dk1"/>
                </a:solidFill>
                <a:latin typeface="+mn-lt"/>
                <a:ea typeface="Calibri"/>
                <a:cs typeface="Calibri"/>
                <a:sym typeface="Calibri"/>
              </a:rPr>
              <a:t>To Say: </a:t>
            </a:r>
            <a:r>
              <a:rPr lang="en-US" sz="1200" b="0" dirty="0" smtClean="0">
                <a:solidFill>
                  <a:schemeClr val="dk1"/>
                </a:solidFill>
                <a:latin typeface="+mn-lt"/>
                <a:ea typeface="Calibri"/>
                <a:cs typeface="Calibri"/>
                <a:sym typeface="Calibri"/>
              </a:rPr>
              <a:t>It is important to remember that judgement of mastery is based on what the student demonstrated on the DLM assessments. Second, that a student may have demonstrated a similar skill during instruction but not demonstrated the skill during the DLM assessment. DLM assessment measures where students are with regard to the grade-level target. Hence, not all students will perform at the target level and this is to be expected. The number of skills mastered does not mean that a student answered a certain percent of items correctly. </a:t>
            </a:r>
          </a:p>
          <a:p>
            <a:pPr marL="0" lvl="0" indent="0" algn="l" rtl="0">
              <a:spcBef>
                <a:spcPts val="0"/>
              </a:spcBef>
              <a:spcAft>
                <a:spcPts val="0"/>
              </a:spcAft>
              <a:buNone/>
            </a:pPr>
            <a:endParaRPr lang="en-US" sz="1200" b="0" dirty="0" smtClean="0">
              <a:latin typeface="+mn-lt"/>
              <a:ea typeface="Calibri"/>
              <a:cs typeface="Calibri"/>
              <a:sym typeface="Calibri"/>
            </a:endParaRP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9561410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99e9372c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e99e9372c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dirty="0" smtClean="0">
                <a:solidFill>
                  <a:schemeClr val="dk1"/>
                </a:solidFill>
                <a:latin typeface="+mn-lt"/>
                <a:ea typeface="Calibri"/>
                <a:cs typeface="Calibri"/>
                <a:sym typeface="Calibri"/>
              </a:rPr>
              <a:t>To Say: </a:t>
            </a:r>
            <a:r>
              <a:rPr lang="en-US" sz="1200" b="0" dirty="0" smtClean="0">
                <a:solidFill>
                  <a:schemeClr val="dk1"/>
                </a:solidFill>
                <a:latin typeface="+mn-lt"/>
                <a:ea typeface="Calibri"/>
                <a:cs typeface="Calibri"/>
                <a:sym typeface="Calibri"/>
              </a:rPr>
              <a:t>As you know, any student that takes the MAP-A must have benchmarks on their IEPs. Some districts may require all IEPs to have them. The purpose of the benchmark is to specify intermediate progress toward the goal that allows you to determine whether progress is sufficient to meet the goal. It is sequential, progressive, and intermediate progress toward the goal. There are a variety of ways to develop benchmark for a goal and we are going to look at some of them as we develop benchmarks for Susie’s annual goal</a:t>
            </a:r>
            <a:r>
              <a:rPr lang="en-US" sz="1050" b="0" dirty="0" smtClean="0">
                <a:solidFill>
                  <a:schemeClr val="dk1"/>
                </a:solidFill>
                <a:latin typeface="+mn-lt"/>
                <a:ea typeface="Calibri"/>
                <a:cs typeface="Calibri"/>
                <a:sym typeface="Calibri"/>
              </a:rPr>
              <a:t>. </a:t>
            </a:r>
          </a:p>
          <a:p>
            <a:pPr marL="0" lvl="0" indent="0" algn="l" rtl="0">
              <a:spcBef>
                <a:spcPts val="0"/>
              </a:spcBef>
              <a:spcAft>
                <a:spcPts val="0"/>
              </a:spcAft>
              <a:buNone/>
            </a:pPr>
            <a:endParaRPr lang="en-US" sz="1050" b="0" dirty="0" smtClean="0"/>
          </a:p>
          <a:p>
            <a:pPr marL="0" lvl="0" indent="0" algn="l" rtl="0">
              <a:spcBef>
                <a:spcPts val="0"/>
              </a:spcBef>
              <a:spcAft>
                <a:spcPts val="0"/>
              </a:spcAft>
              <a:buNone/>
            </a:pPr>
            <a:endParaRPr lang="en-US" sz="1200" b="0" dirty="0" smtClean="0">
              <a:latin typeface="+mn-lt"/>
              <a:ea typeface="Calibri"/>
              <a:cs typeface="Calibri"/>
              <a:sym typeface="Calibri"/>
            </a:endParaRP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421617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CCE9-8B08-4D73-B138-DBBCF4DBE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D64E3-73E4-4FC8-9BDF-C7FAC71B4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B9C09-61F6-44B8-AE35-5EB6181A2944}"/>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9564B06A-8753-4C3E-820B-186CA673C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E1F25-90C6-4108-AE5C-F3FBF1A660A1}"/>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289147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892C-A492-401E-9F65-3B2EE695A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87D05-98BA-4AB5-9DC8-C1D8D69704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0F0C5-7334-4BA3-A18E-6A51D272F470}"/>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1075B330-F84F-4707-B2CE-0C0EE471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B4C8B-FEF6-4E05-B4A1-D1C80947D888}"/>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401946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8DE77-EEC0-4CB2-985B-5756F587C0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7479A-BDB9-488E-845E-BD3D1C9D8C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EE346-5B3B-4286-9F7C-DB81C7096198}"/>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6BDFA178-7E09-4902-BE9C-C251F2A2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1C940-A9A0-463A-8823-A22EDB360D92}"/>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2249071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50"/>
        <p:cNvGrpSpPr/>
        <p:nvPr/>
      </p:nvGrpSpPr>
      <p:grpSpPr>
        <a:xfrm>
          <a:off x="0" y="0"/>
          <a:ext cx="0" cy="0"/>
          <a:chOff x="0" y="0"/>
          <a:chExt cx="0" cy="0"/>
        </a:xfrm>
      </p:grpSpPr>
      <p:pic>
        <p:nvPicPr>
          <p:cNvPr id="51" name="Google Shape;51;p13" descr="R:\COM\COMM\Branding\PPT Templates\widescreen\Widescreen Powerpoint 5.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52" name="Google Shape;52;p13"/>
          <p:cNvSpPr txBox="1">
            <a:spLocks noGrp="1"/>
          </p:cNvSpPr>
          <p:nvPr>
            <p:ph type="body" idx="1"/>
          </p:nvPr>
        </p:nvSpPr>
        <p:spPr>
          <a:xfrm>
            <a:off x="342900" y="2159000"/>
            <a:ext cx="11506200" cy="4508500"/>
          </a:xfrm>
          <a:prstGeom prst="rect">
            <a:avLst/>
          </a:prstGeom>
          <a:noFill/>
          <a:ln>
            <a:noFill/>
          </a:ln>
        </p:spPr>
        <p:txBody>
          <a:bodyPr spcFirstLastPara="1" wrap="square" lIns="91425" tIns="45700" rIns="91425" bIns="45700" anchor="t" anchorCtr="0">
            <a:normAutofit/>
          </a:bodyPr>
          <a:lstStyle>
            <a:lvl1pPr marL="609585" marR="0" lvl="0" indent="-575719" algn="l" rtl="0">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rtl="0">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rtl="0">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rtl="0">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53" name="Google Shape;53;p13"/>
          <p:cNvSpPr txBox="1">
            <a:spLocks noGrp="1"/>
          </p:cNvSpPr>
          <p:nvPr>
            <p:ph type="title"/>
          </p:nvPr>
        </p:nvSpPr>
        <p:spPr>
          <a:xfrm>
            <a:off x="342900" y="990600"/>
            <a:ext cx="11506200" cy="10668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alibri"/>
              <a:buNone/>
              <a:defRPr sz="5333" b="1" i="0" u="none" strike="noStrike" cap="none">
                <a:solidFill>
                  <a:srgbClr val="004B8E"/>
                </a:solidFill>
                <a:latin typeface="Calibri"/>
                <a:ea typeface="Calibri"/>
                <a:cs typeface="Calibri"/>
                <a:sym typeface="Calibri"/>
              </a:defRPr>
            </a:lvl1pPr>
            <a:lvl2pPr lvl="1" algn="l" rtl="0">
              <a:lnSpc>
                <a:spcPct val="100000"/>
              </a:lnSpc>
              <a:spcBef>
                <a:spcPts val="0"/>
              </a:spcBef>
              <a:spcAft>
                <a:spcPts val="0"/>
              </a:spcAft>
              <a:buSzPts val="1400"/>
              <a:buNone/>
              <a:defRPr sz="2400"/>
            </a:lvl2pPr>
            <a:lvl3pPr lvl="2" algn="l" rtl="0">
              <a:lnSpc>
                <a:spcPct val="100000"/>
              </a:lnSpc>
              <a:spcBef>
                <a:spcPts val="0"/>
              </a:spcBef>
              <a:spcAft>
                <a:spcPts val="0"/>
              </a:spcAft>
              <a:buSzPts val="1400"/>
              <a:buNone/>
              <a:defRPr sz="2400"/>
            </a:lvl3pPr>
            <a:lvl4pPr lvl="3" algn="l" rtl="0">
              <a:lnSpc>
                <a:spcPct val="100000"/>
              </a:lnSpc>
              <a:spcBef>
                <a:spcPts val="0"/>
              </a:spcBef>
              <a:spcAft>
                <a:spcPts val="0"/>
              </a:spcAft>
              <a:buSzPts val="1400"/>
              <a:buNone/>
              <a:defRPr sz="2400"/>
            </a:lvl4pPr>
            <a:lvl5pPr lvl="4" algn="l" rtl="0">
              <a:lnSpc>
                <a:spcPct val="100000"/>
              </a:lnSpc>
              <a:spcBef>
                <a:spcPts val="0"/>
              </a:spcBef>
              <a:spcAft>
                <a:spcPts val="0"/>
              </a:spcAft>
              <a:buSzPts val="1400"/>
              <a:buNone/>
              <a:defRPr sz="2400"/>
            </a:lvl5pPr>
            <a:lvl6pPr lvl="5" algn="l" rtl="0">
              <a:lnSpc>
                <a:spcPct val="100000"/>
              </a:lnSpc>
              <a:spcBef>
                <a:spcPts val="0"/>
              </a:spcBef>
              <a:spcAft>
                <a:spcPts val="0"/>
              </a:spcAft>
              <a:buSzPts val="1400"/>
              <a:buNone/>
              <a:defRPr sz="2400"/>
            </a:lvl6pPr>
            <a:lvl7pPr lvl="6" algn="l" rtl="0">
              <a:lnSpc>
                <a:spcPct val="100000"/>
              </a:lnSpc>
              <a:spcBef>
                <a:spcPts val="0"/>
              </a:spcBef>
              <a:spcAft>
                <a:spcPts val="0"/>
              </a:spcAft>
              <a:buSzPts val="1400"/>
              <a:buNone/>
              <a:defRPr sz="2400"/>
            </a:lvl7pPr>
            <a:lvl8pPr lvl="7" algn="l" rtl="0">
              <a:lnSpc>
                <a:spcPct val="100000"/>
              </a:lnSpc>
              <a:spcBef>
                <a:spcPts val="0"/>
              </a:spcBef>
              <a:spcAft>
                <a:spcPts val="0"/>
              </a:spcAft>
              <a:buSzPts val="1400"/>
              <a:buNone/>
              <a:defRPr sz="2400"/>
            </a:lvl8pPr>
            <a:lvl9pPr lvl="8" algn="l" rtl="0">
              <a:lnSpc>
                <a:spcPct val="100000"/>
              </a:lnSpc>
              <a:spcBef>
                <a:spcPts val="0"/>
              </a:spcBef>
              <a:spcAft>
                <a:spcPts val="0"/>
              </a:spcAft>
              <a:buSzPts val="1400"/>
              <a:buNone/>
              <a:defRPr sz="2400"/>
            </a:lvl9pPr>
          </a:lstStyle>
          <a:p>
            <a:endParaRPr dirty="0"/>
          </a:p>
        </p:txBody>
      </p:sp>
      <p:sp>
        <p:nvSpPr>
          <p:cNvPr id="54" name="Google Shape;54;p13"/>
          <p:cNvSpPr txBox="1">
            <a:spLocks noGrp="1"/>
          </p:cNvSpPr>
          <p:nvPr>
            <p:ph type="sldNum" idx="12"/>
          </p:nvPr>
        </p:nvSpPr>
        <p:spPr>
          <a:xfrm>
            <a:off x="10972800" y="279400"/>
            <a:ext cx="1016000" cy="365200"/>
          </a:xfrm>
          <a:prstGeom prst="rect">
            <a:avLst/>
          </a:prstGeom>
          <a:noFill/>
          <a:ln>
            <a:noFill/>
          </a:ln>
        </p:spPr>
        <p:txBody>
          <a:bodyPr spcFirstLastPara="1" wrap="square" lIns="91425" tIns="45700" rIns="91425" bIns="45700" anchor="ctr" anchorCtr="0">
            <a:normAutofit lnSpcReduction="10000"/>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9197813"/>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3864" userDrawn="1">
          <p15:clr>
            <a:srgbClr val="FBAE40"/>
          </p15:clr>
        </p15:guide>
        <p15:guide id="4" pos="216" userDrawn="1">
          <p15:clr>
            <a:srgbClr val="FBAE40"/>
          </p15:clr>
        </p15:guide>
        <p15:guide id="5" orient="horz" pos="4200" userDrawn="1">
          <p15:clr>
            <a:srgbClr val="FBAE40"/>
          </p15:clr>
        </p15:guide>
        <p15:guide id="6" pos="74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60"/>
        <p:cNvGrpSpPr/>
        <p:nvPr/>
      </p:nvGrpSpPr>
      <p:grpSpPr>
        <a:xfrm>
          <a:off x="0" y="0"/>
          <a:ext cx="0" cy="0"/>
          <a:chOff x="0" y="0"/>
          <a:chExt cx="0" cy="0"/>
        </a:xfrm>
      </p:grpSpPr>
      <p:pic>
        <p:nvPicPr>
          <p:cNvPr id="61" name="Google Shape;61;p15" descr="R:\COM\COMM\Branding\PPT Templates\widescreen\Widescreen Powerpoint 23.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62" name="Google Shape;62;p15"/>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Arial"/>
              <a:buNone/>
              <a:defRPr sz="5333" b="0" i="0" u="none" strike="noStrike" cap="none">
                <a:solidFill>
                  <a:srgbClr val="004B8E"/>
                </a:solidFill>
                <a:latin typeface="Calibri"/>
                <a:ea typeface="Calibri"/>
                <a:cs typeface="Calibri"/>
                <a:sym typeface="Calibri"/>
              </a:defRPr>
            </a:lvl1pPr>
            <a:lvl2pPr lvl="1" algn="l" rtl="0">
              <a:lnSpc>
                <a:spcPct val="100000"/>
              </a:lnSpc>
              <a:spcBef>
                <a:spcPts val="0"/>
              </a:spcBef>
              <a:spcAft>
                <a:spcPts val="0"/>
              </a:spcAft>
              <a:buSzPts val="1400"/>
              <a:buNone/>
              <a:defRPr sz="2400"/>
            </a:lvl2pPr>
            <a:lvl3pPr lvl="2" algn="l" rtl="0">
              <a:lnSpc>
                <a:spcPct val="100000"/>
              </a:lnSpc>
              <a:spcBef>
                <a:spcPts val="0"/>
              </a:spcBef>
              <a:spcAft>
                <a:spcPts val="0"/>
              </a:spcAft>
              <a:buSzPts val="1400"/>
              <a:buNone/>
              <a:defRPr sz="2400"/>
            </a:lvl3pPr>
            <a:lvl4pPr lvl="3" algn="l" rtl="0">
              <a:lnSpc>
                <a:spcPct val="100000"/>
              </a:lnSpc>
              <a:spcBef>
                <a:spcPts val="0"/>
              </a:spcBef>
              <a:spcAft>
                <a:spcPts val="0"/>
              </a:spcAft>
              <a:buSzPts val="1400"/>
              <a:buNone/>
              <a:defRPr sz="2400"/>
            </a:lvl4pPr>
            <a:lvl5pPr lvl="4" algn="l" rtl="0">
              <a:lnSpc>
                <a:spcPct val="100000"/>
              </a:lnSpc>
              <a:spcBef>
                <a:spcPts val="0"/>
              </a:spcBef>
              <a:spcAft>
                <a:spcPts val="0"/>
              </a:spcAft>
              <a:buSzPts val="1400"/>
              <a:buNone/>
              <a:defRPr sz="2400"/>
            </a:lvl5pPr>
            <a:lvl6pPr lvl="5" algn="l" rtl="0">
              <a:lnSpc>
                <a:spcPct val="100000"/>
              </a:lnSpc>
              <a:spcBef>
                <a:spcPts val="0"/>
              </a:spcBef>
              <a:spcAft>
                <a:spcPts val="0"/>
              </a:spcAft>
              <a:buSzPts val="1400"/>
              <a:buNone/>
              <a:defRPr sz="2400"/>
            </a:lvl6pPr>
            <a:lvl7pPr lvl="6" algn="l" rtl="0">
              <a:lnSpc>
                <a:spcPct val="100000"/>
              </a:lnSpc>
              <a:spcBef>
                <a:spcPts val="0"/>
              </a:spcBef>
              <a:spcAft>
                <a:spcPts val="0"/>
              </a:spcAft>
              <a:buSzPts val="1400"/>
              <a:buNone/>
              <a:defRPr sz="2400"/>
            </a:lvl7pPr>
            <a:lvl8pPr lvl="7" algn="l" rtl="0">
              <a:lnSpc>
                <a:spcPct val="100000"/>
              </a:lnSpc>
              <a:spcBef>
                <a:spcPts val="0"/>
              </a:spcBef>
              <a:spcAft>
                <a:spcPts val="0"/>
              </a:spcAft>
              <a:buSzPts val="1400"/>
              <a:buNone/>
              <a:defRPr sz="2400"/>
            </a:lvl8pPr>
            <a:lvl9pPr lvl="8" algn="l" rtl="0">
              <a:lnSpc>
                <a:spcPct val="100000"/>
              </a:lnSpc>
              <a:spcBef>
                <a:spcPts val="0"/>
              </a:spcBef>
              <a:spcAft>
                <a:spcPts val="0"/>
              </a:spcAft>
              <a:buSzPts val="1400"/>
              <a:buNone/>
              <a:defRPr sz="2400"/>
            </a:lvl9pPr>
          </a:lstStyle>
          <a:p>
            <a:endParaRPr dirty="0"/>
          </a:p>
        </p:txBody>
      </p:sp>
      <p:sp>
        <p:nvSpPr>
          <p:cNvPr id="63" name="Google Shape;63;p15"/>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533"/>
              </a:spcBef>
              <a:spcAft>
                <a:spcPts val="0"/>
              </a:spcAft>
              <a:buClr>
                <a:schemeClr val="lt1"/>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541853"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2"/>
          </p:nvPr>
        </p:nvSpPr>
        <p:spPr>
          <a:xfrm>
            <a:off x="5981700" y="76200"/>
            <a:ext cx="6172400" cy="12192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rtl="0">
              <a:lnSpc>
                <a:spcPct val="100000"/>
              </a:lnSpc>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L="1828754" marR="0" lvl="2" indent="-304792"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20588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ption 2 1">
  <p:cSld name="Content option 2 1">
    <p:spTree>
      <p:nvGrpSpPr>
        <p:cNvPr id="1" name="Shape 75"/>
        <p:cNvGrpSpPr/>
        <p:nvPr/>
      </p:nvGrpSpPr>
      <p:grpSpPr>
        <a:xfrm>
          <a:off x="0" y="0"/>
          <a:ext cx="0" cy="0"/>
          <a:chOff x="0" y="0"/>
          <a:chExt cx="0" cy="0"/>
        </a:xfrm>
      </p:grpSpPr>
      <p:pic>
        <p:nvPicPr>
          <p:cNvPr id="76" name="Google Shape;76;p18" descr="R:\COM\COMM\Branding\PPT Templates\widescreen\Widescreen Powerpoint 5.jpg"/>
          <p:cNvPicPr preferRelativeResize="0"/>
          <p:nvPr/>
        </p:nvPicPr>
        <p:blipFill rotWithShape="1">
          <a:blip r:embed="rId2">
            <a:alphaModFix/>
          </a:blip>
          <a:srcRect/>
          <a:stretch/>
        </p:blipFill>
        <p:spPr>
          <a:xfrm>
            <a:off x="1" y="1"/>
            <a:ext cx="12198355" cy="6864095"/>
          </a:xfrm>
          <a:prstGeom prst="rect">
            <a:avLst/>
          </a:prstGeom>
          <a:noFill/>
          <a:ln>
            <a:noFill/>
          </a:ln>
        </p:spPr>
      </p:pic>
      <p:sp>
        <p:nvSpPr>
          <p:cNvPr id="77" name="Google Shape;77;p18"/>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rmAutofit/>
          </a:bodyPr>
          <a:lstStyle>
            <a:lvl1pPr marL="609585" marR="0" lvl="0" indent="-575719" algn="l" rtl="0">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rtl="0">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rtl="0">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rtl="0">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8" name="Google Shape;78;p18"/>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Calibri"/>
              <a:buNone/>
              <a:defRPr sz="5333" b="1" i="0" u="none" strike="noStrike" cap="none">
                <a:solidFill>
                  <a:srgbClr val="004B8E"/>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dirty="0"/>
          </a:p>
        </p:txBody>
      </p:sp>
      <p:sp>
        <p:nvSpPr>
          <p:cNvPr id="79" name="Google Shape;79;p18"/>
          <p:cNvSpPr txBox="1">
            <a:spLocks noGrp="1"/>
          </p:cNvSpPr>
          <p:nvPr>
            <p:ph type="sldNum" idx="12"/>
          </p:nvPr>
        </p:nvSpPr>
        <p:spPr>
          <a:xfrm>
            <a:off x="10972800" y="279400"/>
            <a:ext cx="1016000" cy="365200"/>
          </a:xfrm>
          <a:prstGeom prst="rect">
            <a:avLst/>
          </a:prstGeom>
          <a:noFill/>
          <a:ln>
            <a:noFill/>
          </a:ln>
        </p:spPr>
        <p:txBody>
          <a:bodyPr spcFirstLastPara="1" wrap="square" lIns="91425" tIns="45700" rIns="91425" bIns="45700" anchor="ctr" anchorCtr="0">
            <a:normAutofit lnSpcReduction="10000"/>
          </a:bodyPr>
          <a:lstStyle>
            <a:lvl1pPr marL="0" marR="0" lvl="0"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1pPr>
            <a:lvl2pPr marL="0" marR="0" lvl="1"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2pPr>
            <a:lvl3pPr marL="0" marR="0" lvl="2"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3pPr>
            <a:lvl4pPr marL="0" marR="0" lvl="3"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4pPr>
            <a:lvl5pPr marL="0" marR="0" lvl="4"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5pPr>
            <a:lvl6pPr marL="0" marR="0" lvl="5"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6pPr>
            <a:lvl7pPr marL="0" marR="0" lvl="6"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7pPr>
            <a:lvl8pPr marL="0" marR="0" lvl="7"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8pPr>
            <a:lvl9pPr marL="0" marR="0" lvl="8" indent="0" algn="r" rtl="0">
              <a:spcBef>
                <a:spcPts val="0"/>
              </a:spcBef>
              <a:buClr>
                <a:schemeClr val="lt1"/>
              </a:buClr>
              <a:buSzPts val="1200"/>
              <a:buFont typeface="Calibri"/>
              <a:buNone/>
              <a:defRPr sz="1600" b="1"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1994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Option 3 1">
  <p:cSld name="Content Option 3 1">
    <p:spTree>
      <p:nvGrpSpPr>
        <p:cNvPr id="1" name="Shape 85"/>
        <p:cNvGrpSpPr/>
        <p:nvPr/>
      </p:nvGrpSpPr>
      <p:grpSpPr>
        <a:xfrm>
          <a:off x="0" y="0"/>
          <a:ext cx="0" cy="0"/>
          <a:chOff x="0" y="0"/>
          <a:chExt cx="0" cy="0"/>
        </a:xfrm>
      </p:grpSpPr>
      <p:pic>
        <p:nvPicPr>
          <p:cNvPr id="86" name="Google Shape;86;p20" descr="R:\COM\COMM\Branding\PPT Templates\widescreen\Widescreen Powerpoint 20.jpg"/>
          <p:cNvPicPr preferRelativeResize="0"/>
          <p:nvPr/>
        </p:nvPicPr>
        <p:blipFill rotWithShape="1">
          <a:blip r:embed="rId2">
            <a:alphaModFix/>
          </a:blip>
          <a:srcRect/>
          <a:stretch/>
        </p:blipFill>
        <p:spPr>
          <a:xfrm>
            <a:off x="0" y="1"/>
            <a:ext cx="12198355" cy="6864095"/>
          </a:xfrm>
          <a:prstGeom prst="rect">
            <a:avLst/>
          </a:prstGeom>
          <a:noFill/>
          <a:ln>
            <a:noFill/>
          </a:ln>
        </p:spPr>
      </p:pic>
      <p:sp>
        <p:nvSpPr>
          <p:cNvPr id="87" name="Google Shape;87;p20"/>
          <p:cNvSpPr txBox="1">
            <a:spLocks noGrp="1"/>
          </p:cNvSpPr>
          <p:nvPr>
            <p:ph type="sldNum" idx="12"/>
          </p:nvPr>
        </p:nvSpPr>
        <p:spPr>
          <a:xfrm>
            <a:off x="203200" y="177800"/>
            <a:ext cx="1016000" cy="365200"/>
          </a:xfrm>
          <a:prstGeom prst="rect">
            <a:avLst/>
          </a:prstGeom>
          <a:noFill/>
          <a:ln>
            <a:noFill/>
          </a:ln>
        </p:spPr>
        <p:txBody>
          <a:bodyPr spcFirstLastPara="1" wrap="square" lIns="91425" tIns="45700" rIns="91425" bIns="45700" anchor="ctr" anchorCtr="0">
            <a:normAutofit lnSpcReduction="10000"/>
          </a:bodyPr>
          <a:lstStyle>
            <a:lvl1pPr marL="0" marR="0" lvl="0"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1pPr>
            <a:lvl2pPr marL="0" marR="0" lvl="1"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2pPr>
            <a:lvl3pPr marL="0" marR="0" lvl="2"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3pPr>
            <a:lvl4pPr marL="0" marR="0" lvl="3"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4pPr>
            <a:lvl5pPr marL="0" marR="0" lvl="4"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5pPr>
            <a:lvl6pPr marL="0" marR="0" lvl="5"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6pPr>
            <a:lvl7pPr marL="0" marR="0" lvl="6"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7pPr>
            <a:lvl8pPr marL="0" marR="0" lvl="7"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8pPr>
            <a:lvl9pPr marL="0" marR="0" lvl="8" indent="0" algn="l" rtl="0">
              <a:spcBef>
                <a:spcPts val="0"/>
              </a:spcBef>
              <a:buClr>
                <a:schemeClr val="lt1"/>
              </a:buClr>
              <a:buSzPts val="1200"/>
              <a:buFont typeface="Calibri"/>
              <a:buNone/>
              <a:defRPr sz="1600" b="1">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88" name="Google Shape;88;p20"/>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rmAutofit/>
          </a:bodyPr>
          <a:lstStyle>
            <a:lvl1pPr marL="609585" marR="0" lvl="0" indent="-575719" algn="l" rtl="0">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rtl="0">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rtl="0">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rtl="0">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9" name="Google Shape;89;p20"/>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418404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101"/>
        <p:cNvGrpSpPr/>
        <p:nvPr/>
      </p:nvGrpSpPr>
      <p:grpSpPr>
        <a:xfrm>
          <a:off x="0" y="0"/>
          <a:ext cx="0" cy="0"/>
          <a:chOff x="0" y="0"/>
          <a:chExt cx="0" cy="0"/>
        </a:xfrm>
      </p:grpSpPr>
      <p:pic>
        <p:nvPicPr>
          <p:cNvPr id="102" name="Google Shape;102;p23" descr="R:\COM\COMM\Branding\PPT Templates\widescreen\Widescreen Powerpoint 28.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103" name="Google Shape;103;p23"/>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SzPts val="4400"/>
              <a:buNone/>
              <a:defRPr>
                <a:solidFill>
                  <a:srgbClr val="004B8E"/>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104" name="Google Shape;104;p23"/>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rmAutofit/>
          </a:bodyPr>
          <a:lstStyle>
            <a:lvl1pPr marL="609585" lvl="0" indent="-304792" algn="ctr" rtl="0">
              <a:lnSpc>
                <a:spcPct val="100000"/>
              </a:lnSpc>
              <a:spcBef>
                <a:spcPts val="853"/>
              </a:spcBef>
              <a:spcAft>
                <a:spcPts val="0"/>
              </a:spcAft>
              <a:buSzPts val="3200"/>
              <a:buNone/>
              <a:defRPr sz="2667" b="1">
                <a:solidFill>
                  <a:schemeClr val="lt1"/>
                </a:solidFill>
              </a:defRPr>
            </a:lvl1pPr>
            <a:lvl2pPr marL="1219170" lvl="1" indent="-467347" algn="l" rtl="0">
              <a:lnSpc>
                <a:spcPct val="100000"/>
              </a:lnSpc>
              <a:spcBef>
                <a:spcPts val="853"/>
              </a:spcBef>
              <a:spcAft>
                <a:spcPts val="0"/>
              </a:spcAft>
              <a:buSzPts val="1920"/>
              <a:buChar char="❑"/>
              <a:defRPr/>
            </a:lvl2pPr>
            <a:lvl3pPr marL="1828754" lvl="2" indent="-506294" algn="l" rtl="0">
              <a:lnSpc>
                <a:spcPct val="100000"/>
              </a:lnSpc>
              <a:spcBef>
                <a:spcPts val="747"/>
              </a:spcBef>
              <a:spcAft>
                <a:spcPts val="0"/>
              </a:spcAft>
              <a:buSzPts val="2380"/>
              <a:buChar char="o"/>
              <a:defRPr/>
            </a:lvl3pPr>
            <a:lvl4pPr marL="2438339" lvl="3" indent="-467347" algn="l" rtl="0">
              <a:lnSpc>
                <a:spcPct val="100000"/>
              </a:lnSpc>
              <a:spcBef>
                <a:spcPts val="640"/>
              </a:spcBef>
              <a:spcAft>
                <a:spcPts val="0"/>
              </a:spcAft>
              <a:buSzPts val="1920"/>
              <a:buChar char="❖"/>
              <a:defRPr/>
            </a:lvl4pPr>
            <a:lvl5pPr marL="3047924" lvl="4" indent="-507987" algn="l" rtl="0">
              <a:lnSpc>
                <a:spcPct val="100000"/>
              </a:lnSpc>
              <a:spcBef>
                <a:spcPts val="640"/>
              </a:spcBef>
              <a:spcAft>
                <a:spcPts val="0"/>
              </a:spcAft>
              <a:buSzPts val="2400"/>
              <a:buChar char="•"/>
              <a:defRPr/>
            </a:lvl5pPr>
            <a:lvl6pPr marL="3657509" lvl="5" indent="-474121" algn="l" rtl="0">
              <a:lnSpc>
                <a:spcPct val="100000"/>
              </a:lnSpc>
              <a:spcBef>
                <a:spcPts val="533"/>
              </a:spcBef>
              <a:spcAft>
                <a:spcPts val="0"/>
              </a:spcAft>
              <a:buSzPts val="2000"/>
              <a:buChar char="•"/>
              <a:defRPr/>
            </a:lvl6pPr>
            <a:lvl7pPr marL="4267093" lvl="6" indent="-474121" algn="l" rtl="0">
              <a:lnSpc>
                <a:spcPct val="100000"/>
              </a:lnSpc>
              <a:spcBef>
                <a:spcPts val="533"/>
              </a:spcBef>
              <a:spcAft>
                <a:spcPts val="0"/>
              </a:spcAft>
              <a:buSzPts val="2000"/>
              <a:buChar char="•"/>
              <a:defRPr/>
            </a:lvl7pPr>
            <a:lvl8pPr marL="4876678" lvl="7" indent="-474121" algn="l" rtl="0">
              <a:lnSpc>
                <a:spcPct val="100000"/>
              </a:lnSpc>
              <a:spcBef>
                <a:spcPts val="533"/>
              </a:spcBef>
              <a:spcAft>
                <a:spcPts val="0"/>
              </a:spcAft>
              <a:buSzPts val="2000"/>
              <a:buChar char="•"/>
              <a:defRPr/>
            </a:lvl8pPr>
            <a:lvl9pPr marL="5486263" lvl="8" indent="-474121" algn="l" rtl="0">
              <a:lnSpc>
                <a:spcPct val="100000"/>
              </a:lnSpc>
              <a:spcBef>
                <a:spcPts val="533"/>
              </a:spcBef>
              <a:spcAft>
                <a:spcPts val="0"/>
              </a:spcAft>
              <a:buSzPts val="2000"/>
              <a:buChar char="•"/>
              <a:defRPr/>
            </a:lvl9pPr>
          </a:lstStyle>
          <a:p>
            <a:endParaRPr/>
          </a:p>
        </p:txBody>
      </p:sp>
      <p:sp>
        <p:nvSpPr>
          <p:cNvPr id="105" name="Google Shape;105;p23"/>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rmAutofit/>
          </a:bodyPr>
          <a:lstStyle>
            <a:lvl1pPr marL="609585" lvl="0" indent="-304792" algn="ctr" rtl="0">
              <a:lnSpc>
                <a:spcPct val="100000"/>
              </a:lnSpc>
              <a:spcBef>
                <a:spcPts val="853"/>
              </a:spcBef>
              <a:spcAft>
                <a:spcPts val="0"/>
              </a:spcAft>
              <a:buSzPts val="3200"/>
              <a:buNone/>
              <a:defRPr sz="3600" i="1">
                <a:solidFill>
                  <a:srgbClr val="004B8E"/>
                </a:solidFill>
              </a:defRPr>
            </a:lvl1pPr>
            <a:lvl2pPr marL="1219170" lvl="1" indent="-304792" algn="l" rtl="0">
              <a:lnSpc>
                <a:spcPct val="100000"/>
              </a:lnSpc>
              <a:spcBef>
                <a:spcPts val="853"/>
              </a:spcBef>
              <a:spcAft>
                <a:spcPts val="0"/>
              </a:spcAft>
              <a:buSzPts val="1920"/>
              <a:buNone/>
              <a:defRPr/>
            </a:lvl2pPr>
            <a:lvl3pPr marL="1828754" lvl="2" indent="-304792" algn="l" rtl="0">
              <a:lnSpc>
                <a:spcPct val="100000"/>
              </a:lnSpc>
              <a:spcBef>
                <a:spcPts val="747"/>
              </a:spcBef>
              <a:spcAft>
                <a:spcPts val="0"/>
              </a:spcAft>
              <a:buSzPts val="2380"/>
              <a:buNone/>
              <a:defRPr/>
            </a:lvl3pPr>
            <a:lvl4pPr marL="2438339" lvl="3" indent="-304792" algn="l" rtl="0">
              <a:lnSpc>
                <a:spcPct val="100000"/>
              </a:lnSpc>
              <a:spcBef>
                <a:spcPts val="640"/>
              </a:spcBef>
              <a:spcAft>
                <a:spcPts val="0"/>
              </a:spcAft>
              <a:buSzPts val="1920"/>
              <a:buNone/>
              <a:defRPr/>
            </a:lvl4pPr>
            <a:lvl5pPr marL="3047924" lvl="4" indent="-304792" algn="l" rtl="0">
              <a:lnSpc>
                <a:spcPct val="100000"/>
              </a:lnSpc>
              <a:spcBef>
                <a:spcPts val="640"/>
              </a:spcBef>
              <a:spcAft>
                <a:spcPts val="0"/>
              </a:spcAft>
              <a:buSzPts val="2400"/>
              <a:buNone/>
              <a:defRPr/>
            </a:lvl5pPr>
            <a:lvl6pPr marL="3657509" lvl="5" indent="-474121" algn="l" rtl="0">
              <a:lnSpc>
                <a:spcPct val="100000"/>
              </a:lnSpc>
              <a:spcBef>
                <a:spcPts val="533"/>
              </a:spcBef>
              <a:spcAft>
                <a:spcPts val="0"/>
              </a:spcAft>
              <a:buSzPts val="2000"/>
              <a:buChar char="•"/>
              <a:defRPr/>
            </a:lvl6pPr>
            <a:lvl7pPr marL="4267093" lvl="6" indent="-474121" algn="l" rtl="0">
              <a:lnSpc>
                <a:spcPct val="100000"/>
              </a:lnSpc>
              <a:spcBef>
                <a:spcPts val="533"/>
              </a:spcBef>
              <a:spcAft>
                <a:spcPts val="0"/>
              </a:spcAft>
              <a:buSzPts val="2000"/>
              <a:buChar char="•"/>
              <a:defRPr/>
            </a:lvl7pPr>
            <a:lvl8pPr marL="4876678" lvl="7" indent="-474121" algn="l" rtl="0">
              <a:lnSpc>
                <a:spcPct val="100000"/>
              </a:lnSpc>
              <a:spcBef>
                <a:spcPts val="533"/>
              </a:spcBef>
              <a:spcAft>
                <a:spcPts val="0"/>
              </a:spcAft>
              <a:buSzPts val="2000"/>
              <a:buChar char="•"/>
              <a:defRPr/>
            </a:lvl8pPr>
            <a:lvl9pPr marL="5486263" lvl="8" indent="-474121" algn="l" rtl="0">
              <a:lnSpc>
                <a:spcPct val="100000"/>
              </a:lnSpc>
              <a:spcBef>
                <a:spcPts val="533"/>
              </a:spcBef>
              <a:spcAft>
                <a:spcPts val="0"/>
              </a:spcAft>
              <a:buSzPts val="2000"/>
              <a:buChar char="•"/>
              <a:defRPr/>
            </a:lvl9pPr>
          </a:lstStyle>
          <a:p>
            <a:endParaRPr dirty="0"/>
          </a:p>
        </p:txBody>
      </p:sp>
    </p:spTree>
    <p:extLst>
      <p:ext uri="{BB962C8B-B14F-4D97-AF65-F5344CB8AC3E}">
        <p14:creationId xmlns:p14="http://schemas.microsoft.com/office/powerpoint/2010/main" val="4048041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ontent Option 3">
  <p:cSld name="2_Content Option 3">
    <p:spTree>
      <p:nvGrpSpPr>
        <p:cNvPr id="1" name="Shape 65"/>
        <p:cNvGrpSpPr/>
        <p:nvPr/>
      </p:nvGrpSpPr>
      <p:grpSpPr>
        <a:xfrm>
          <a:off x="0" y="0"/>
          <a:ext cx="0" cy="0"/>
          <a:chOff x="0" y="0"/>
          <a:chExt cx="0" cy="0"/>
        </a:xfrm>
      </p:grpSpPr>
      <p:pic>
        <p:nvPicPr>
          <p:cNvPr id="66" name="Google Shape;66;p16" descr="R:\COM\COMM\Branding\PPT Templates\widescreen\Widescreen Powerpoint 20.jpg"/>
          <p:cNvPicPr preferRelativeResize="0"/>
          <p:nvPr/>
        </p:nvPicPr>
        <p:blipFill rotWithShape="1">
          <a:blip r:embed="rId2">
            <a:alphaModFix/>
          </a:blip>
          <a:srcRect/>
          <a:stretch/>
        </p:blipFill>
        <p:spPr>
          <a:xfrm>
            <a:off x="0" y="1"/>
            <a:ext cx="12198355" cy="6864097"/>
          </a:xfrm>
          <a:prstGeom prst="rect">
            <a:avLst/>
          </a:prstGeom>
          <a:noFill/>
          <a:ln>
            <a:noFill/>
          </a:ln>
        </p:spPr>
      </p:pic>
      <p:sp>
        <p:nvSpPr>
          <p:cNvPr id="67" name="Google Shape;67;p16"/>
          <p:cNvSpPr txBox="1">
            <a:spLocks noGrp="1"/>
          </p:cNvSpPr>
          <p:nvPr>
            <p:ph type="sldNum" idx="12"/>
          </p:nvPr>
        </p:nvSpPr>
        <p:spPr>
          <a:xfrm>
            <a:off x="203200" y="177800"/>
            <a:ext cx="1016000" cy="365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1200" b="1"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68" name="Google Shape;68;p1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lvl="0" indent="-575719" algn="l" rtl="0">
              <a:lnSpc>
                <a:spcPct val="100000"/>
              </a:lnSpc>
              <a:spcBef>
                <a:spcPts val="853"/>
              </a:spcBef>
              <a:spcAft>
                <a:spcPts val="0"/>
              </a:spcAft>
              <a:buSzPts val="3200"/>
              <a:buChar char="•"/>
              <a:defRPr/>
            </a:lvl1pPr>
            <a:lvl2pPr marL="1219170" lvl="1" indent="-467347" algn="l" rtl="0">
              <a:lnSpc>
                <a:spcPct val="100000"/>
              </a:lnSpc>
              <a:spcBef>
                <a:spcPts val="853"/>
              </a:spcBef>
              <a:spcAft>
                <a:spcPts val="0"/>
              </a:spcAft>
              <a:buSzPts val="1920"/>
              <a:buChar char="❑"/>
              <a:defRPr/>
            </a:lvl2pPr>
            <a:lvl3pPr marL="1828754" lvl="2" indent="-506294" algn="l" rtl="0">
              <a:lnSpc>
                <a:spcPct val="100000"/>
              </a:lnSpc>
              <a:spcBef>
                <a:spcPts val="747"/>
              </a:spcBef>
              <a:spcAft>
                <a:spcPts val="0"/>
              </a:spcAft>
              <a:buSzPts val="2380"/>
              <a:buChar char="o"/>
              <a:defRPr/>
            </a:lvl3pPr>
            <a:lvl4pPr marL="2438339" lvl="3" indent="-467347" algn="l" rtl="0">
              <a:lnSpc>
                <a:spcPct val="100000"/>
              </a:lnSpc>
              <a:spcBef>
                <a:spcPts val="640"/>
              </a:spcBef>
              <a:spcAft>
                <a:spcPts val="0"/>
              </a:spcAft>
              <a:buSzPts val="1920"/>
              <a:buChar char="❖"/>
              <a:defRPr/>
            </a:lvl4pPr>
            <a:lvl5pPr marL="3047924" lvl="4" indent="-507987" algn="l" rtl="0">
              <a:lnSpc>
                <a:spcPct val="100000"/>
              </a:lnSpc>
              <a:spcBef>
                <a:spcPts val="640"/>
              </a:spcBef>
              <a:spcAft>
                <a:spcPts val="0"/>
              </a:spcAft>
              <a:buSzPts val="2400"/>
              <a:buChar char="•"/>
              <a:defRPr/>
            </a:lvl5pPr>
            <a:lvl6pPr marL="3657509" lvl="5" indent="-474121" algn="l" rtl="0">
              <a:lnSpc>
                <a:spcPct val="100000"/>
              </a:lnSpc>
              <a:spcBef>
                <a:spcPts val="533"/>
              </a:spcBef>
              <a:spcAft>
                <a:spcPts val="0"/>
              </a:spcAft>
              <a:buSzPts val="2000"/>
              <a:buChar char="•"/>
              <a:defRPr/>
            </a:lvl6pPr>
            <a:lvl7pPr marL="4267093" lvl="6" indent="-474121" algn="l" rtl="0">
              <a:lnSpc>
                <a:spcPct val="100000"/>
              </a:lnSpc>
              <a:spcBef>
                <a:spcPts val="533"/>
              </a:spcBef>
              <a:spcAft>
                <a:spcPts val="0"/>
              </a:spcAft>
              <a:buSzPts val="2000"/>
              <a:buChar char="•"/>
              <a:defRPr/>
            </a:lvl7pPr>
            <a:lvl8pPr marL="4876678" lvl="7" indent="-474121" algn="l" rtl="0">
              <a:lnSpc>
                <a:spcPct val="100000"/>
              </a:lnSpc>
              <a:spcBef>
                <a:spcPts val="533"/>
              </a:spcBef>
              <a:spcAft>
                <a:spcPts val="0"/>
              </a:spcAft>
              <a:buSzPts val="2000"/>
              <a:buChar char="•"/>
              <a:defRPr/>
            </a:lvl8pPr>
            <a:lvl9pPr marL="5486263" lvl="8" indent="-474121" algn="l" rtl="0">
              <a:lnSpc>
                <a:spcPct val="100000"/>
              </a:lnSpc>
              <a:spcBef>
                <a:spcPts val="533"/>
              </a:spcBef>
              <a:spcAft>
                <a:spcPts val="0"/>
              </a:spcAft>
              <a:buSzPts val="2000"/>
              <a:buChar char="•"/>
              <a:defRPr/>
            </a:lvl9pPr>
          </a:lstStyle>
          <a:p>
            <a:endParaRPr/>
          </a:p>
        </p:txBody>
      </p:sp>
      <p:sp>
        <p:nvSpPr>
          <p:cNvPr id="69" name="Google Shape;69;p1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4400"/>
              <a:buNone/>
              <a:defRPr sz="4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199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option 3">
  <p:cSld name="Contact option 3">
    <p:spTree>
      <p:nvGrpSpPr>
        <p:cNvPr id="1" name="Shape 106"/>
        <p:cNvGrpSpPr/>
        <p:nvPr/>
      </p:nvGrpSpPr>
      <p:grpSpPr>
        <a:xfrm>
          <a:off x="0" y="0"/>
          <a:ext cx="0" cy="0"/>
          <a:chOff x="0" y="0"/>
          <a:chExt cx="0" cy="0"/>
        </a:xfrm>
      </p:grpSpPr>
      <p:pic>
        <p:nvPicPr>
          <p:cNvPr id="107" name="Google Shape;107;p24" descr="R:\COM\COMM\Branding\PPT Templates\widescreen\Widescreen Powerpoint 22.jpg"/>
          <p:cNvPicPr preferRelativeResize="0"/>
          <p:nvPr/>
        </p:nvPicPr>
        <p:blipFill rotWithShape="1">
          <a:blip r:embed="rId2">
            <a:alphaModFix/>
          </a:blip>
          <a:srcRect/>
          <a:stretch/>
        </p:blipFill>
        <p:spPr>
          <a:xfrm>
            <a:off x="0" y="1"/>
            <a:ext cx="12204192" cy="6867379"/>
          </a:xfrm>
          <a:prstGeom prst="rect">
            <a:avLst/>
          </a:prstGeom>
          <a:noFill/>
          <a:ln>
            <a:noFill/>
          </a:ln>
        </p:spPr>
      </p:pic>
      <p:sp>
        <p:nvSpPr>
          <p:cNvPr id="108" name="Google Shape;108;p24"/>
          <p:cNvSpPr txBox="1">
            <a:spLocks noGrp="1"/>
          </p:cNvSpPr>
          <p:nvPr>
            <p:ph type="body" idx="1"/>
          </p:nvPr>
        </p:nvSpPr>
        <p:spPr>
          <a:xfrm>
            <a:off x="1524000" y="4787900"/>
            <a:ext cx="9016400" cy="2006400"/>
          </a:xfrm>
          <a:prstGeom prst="rect">
            <a:avLst/>
          </a:prstGeom>
          <a:noFill/>
          <a:ln>
            <a:noFill/>
          </a:ln>
        </p:spPr>
        <p:txBody>
          <a:bodyPr spcFirstLastPara="1" wrap="square" lIns="91425" tIns="45700" rIns="91425" bIns="45700" anchor="t" anchorCtr="0">
            <a:normAutofit/>
          </a:bodyPr>
          <a:lstStyle>
            <a:lvl1pPr marL="609585" marR="0" lvl="0" indent="-304792" algn="ctr" rtl="0">
              <a:lnSpc>
                <a:spcPct val="100000"/>
              </a:lnSpc>
              <a:spcBef>
                <a:spcPts val="640"/>
              </a:spcBef>
              <a:spcAft>
                <a:spcPts val="0"/>
              </a:spcAft>
              <a:buClr>
                <a:srgbClr val="00B050"/>
              </a:buClr>
              <a:buSzPts val="2400"/>
              <a:buFont typeface="Arial"/>
              <a:buNone/>
              <a:defRPr sz="3200" b="0" i="0" u="none" strike="noStrike" cap="none">
                <a:solidFill>
                  <a:srgbClr val="004B8E"/>
                </a:solidFill>
                <a:latin typeface="Calibri"/>
                <a:ea typeface="Calibri"/>
                <a:cs typeface="Calibri"/>
                <a:sym typeface="Calibri"/>
              </a:defRPr>
            </a:lvl1pPr>
            <a:lvl2pPr marL="1219170" marR="0" lvl="1" indent="-304792" algn="ctr" rtl="0">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ctr" rtl="0">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ctr" rtl="0">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ctr" rtl="0">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
        <p:nvSpPr>
          <p:cNvPr id="109" name="Google Shape;109;p24"/>
          <p:cNvSpPr txBox="1">
            <a:spLocks noGrp="1"/>
          </p:cNvSpPr>
          <p:nvPr>
            <p:ph type="body" idx="2"/>
          </p:nvPr>
        </p:nvSpPr>
        <p:spPr>
          <a:xfrm>
            <a:off x="1320800" y="4127500"/>
            <a:ext cx="9347200" cy="609600"/>
          </a:xfrm>
          <a:prstGeom prst="rect">
            <a:avLst/>
          </a:prstGeom>
          <a:noFill/>
          <a:ln>
            <a:noFill/>
          </a:ln>
        </p:spPr>
        <p:txBody>
          <a:bodyPr spcFirstLastPara="1" wrap="square" lIns="91425" tIns="45700" rIns="91425" bIns="45700" anchor="ctr" anchorCtr="0">
            <a:normAutofit/>
          </a:bodyPr>
          <a:lstStyle>
            <a:lvl1pPr marL="609585" marR="0" lvl="0" indent="-304792" algn="ctr" rtl="0">
              <a:lnSpc>
                <a:spcPct val="100000"/>
              </a:lnSpc>
              <a:spcBef>
                <a:spcPts val="640"/>
              </a:spcBef>
              <a:spcAft>
                <a:spcPts val="0"/>
              </a:spcAft>
              <a:buClr>
                <a:srgbClr val="00B050"/>
              </a:buClr>
              <a:buSzPts val="2400"/>
              <a:buFont typeface="Arial"/>
              <a:buNone/>
              <a:defRPr sz="3200" b="0" i="0" u="none" strike="noStrike" cap="none">
                <a:solidFill>
                  <a:srgbClr val="003399"/>
                </a:solidFill>
                <a:latin typeface="Calibri"/>
                <a:ea typeface="Calibri"/>
                <a:cs typeface="Calibri"/>
                <a:sym typeface="Calibri"/>
              </a:defRPr>
            </a:lvl1pPr>
            <a:lvl2pPr marL="1219170" marR="0" lvl="1" indent="-304792" algn="ctr" rtl="0">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ctr" rtl="0">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ctr" rtl="0">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ctr" rtl="0">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38707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DD2E-471C-461E-A6A4-FD18F386E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F4A6F-3BC5-4DAB-A45F-CB6D750B6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34E8B-399F-46AE-865C-60CB29CA6199}"/>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CD1F7C7A-F296-4DB0-8C42-47FD83CC5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51B1C-5A2E-412B-B1F9-FB320E03088A}"/>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388191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75F4-8F78-4FBC-B3CE-F4AC32BAD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7F819-14B7-4F84-A61F-7A99CCB5C3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803112-EB0F-4818-B7CE-CCEC41AB1B15}"/>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A77D87E0-3F63-49A5-9700-4EB33574B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D41C7-A640-419C-8E10-3FF002B32D75}"/>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112269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954F-A7C4-41FE-8379-C12BE8721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C2249-9A47-4B1F-880C-F0CEADE510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DA8AC6-1D1E-4F1F-A25E-473CAD5EAC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98467-7C8E-4F30-8667-EFC242394C82}"/>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6" name="Footer Placeholder 5">
            <a:extLst>
              <a:ext uri="{FF2B5EF4-FFF2-40B4-BE49-F238E27FC236}">
                <a16:creationId xmlns:a16="http://schemas.microsoft.com/office/drawing/2014/main" id="{77756D9D-1FAA-429A-A434-66BE9E011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8A62D-C5F1-4B8D-A6CC-9B04D1B63DCD}"/>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146337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9A68-861D-435B-B1D2-E7CC3320FF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EF0F2C-422B-460F-BE6E-2374738A2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F9FF3A-0B6F-4F77-ABDC-FF7078FAEB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DC4E8-B2EA-44A1-A763-83BD49C80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C64F41-F6BE-494A-9FFD-67C215BF7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D83E6-364B-4F7E-B0ED-9A65453141AA}"/>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8" name="Footer Placeholder 7">
            <a:extLst>
              <a:ext uri="{FF2B5EF4-FFF2-40B4-BE49-F238E27FC236}">
                <a16:creationId xmlns:a16="http://schemas.microsoft.com/office/drawing/2014/main" id="{962F749D-B3E3-4B80-B656-7A59FFA922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094DB-285B-44F4-9086-2F328199770F}"/>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319528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B1DC-D287-429B-8A3C-48710D8C0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0F2D61-C9EE-47DF-8D1B-E722B780A401}"/>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4" name="Footer Placeholder 3">
            <a:extLst>
              <a:ext uri="{FF2B5EF4-FFF2-40B4-BE49-F238E27FC236}">
                <a16:creationId xmlns:a16="http://schemas.microsoft.com/office/drawing/2014/main" id="{D99C4FA3-01C0-4B40-8DAA-044F5FCC35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EACCD1-655C-44FE-91FB-7CFAB01D817F}"/>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1833108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040E-3041-4AA8-B600-AFEE67FF5F27}"/>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3" name="Footer Placeholder 2">
            <a:extLst>
              <a:ext uri="{FF2B5EF4-FFF2-40B4-BE49-F238E27FC236}">
                <a16:creationId xmlns:a16="http://schemas.microsoft.com/office/drawing/2014/main" id="{2EA4491F-2BA5-4E1B-9B75-239C2771BA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4C5062-016A-4B02-820C-0F04982C2FE7}"/>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2070083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8B40-EFEB-434E-922B-56D8CEAE6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EFCFC-BA41-4348-B3EE-1074840022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C73B22-FFE9-432D-ADE8-A2C423505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689A9-7932-4C7C-9529-AFCA2C4A891F}"/>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6" name="Footer Placeholder 5">
            <a:extLst>
              <a:ext uri="{FF2B5EF4-FFF2-40B4-BE49-F238E27FC236}">
                <a16:creationId xmlns:a16="http://schemas.microsoft.com/office/drawing/2014/main" id="{48B1FDA7-3137-4F6B-8677-853605402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854C0-842C-4012-930F-9B24F4F10F04}"/>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42437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5978-B5E7-4A41-AE84-232A40F9F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26EBE6-5ACA-4257-BD77-DCD4A4B36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25628D-6D58-4A8E-90B6-D8FDC3A1A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52355-D526-463C-9D67-4CEE0B446617}"/>
              </a:ext>
            </a:extLst>
          </p:cNvPr>
          <p:cNvSpPr>
            <a:spLocks noGrp="1"/>
          </p:cNvSpPr>
          <p:nvPr>
            <p:ph type="dt" sz="half" idx="10"/>
          </p:nvPr>
        </p:nvSpPr>
        <p:spPr/>
        <p:txBody>
          <a:bodyPr/>
          <a:lstStyle/>
          <a:p>
            <a:fld id="{69FBE073-6162-4E43-821A-21E5115D8291}" type="datetimeFigureOut">
              <a:rPr lang="en-US" smtClean="0"/>
              <a:t>8/27/2021</a:t>
            </a:fld>
            <a:endParaRPr lang="en-US"/>
          </a:p>
        </p:txBody>
      </p:sp>
      <p:sp>
        <p:nvSpPr>
          <p:cNvPr id="6" name="Footer Placeholder 5">
            <a:extLst>
              <a:ext uri="{FF2B5EF4-FFF2-40B4-BE49-F238E27FC236}">
                <a16:creationId xmlns:a16="http://schemas.microsoft.com/office/drawing/2014/main" id="{4ADD23DC-E9F5-4CB5-A0A4-E734ABEE2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45F06-8806-4EAF-8577-C13C699BB77B}"/>
              </a:ext>
            </a:extLst>
          </p:cNvPr>
          <p:cNvSpPr>
            <a:spLocks noGrp="1"/>
          </p:cNvSpPr>
          <p:nvPr>
            <p:ph type="sldNum" sz="quarter" idx="12"/>
          </p:nvPr>
        </p:nvSpPr>
        <p:spPr/>
        <p:txBody>
          <a:bodyPr/>
          <a:lstStyle/>
          <a:p>
            <a:fld id="{C47EE7C5-D5B9-4844-9CEC-B2C43432A661}" type="slidenum">
              <a:rPr lang="en-US" smtClean="0"/>
              <a:t>‹#›</a:t>
            </a:fld>
            <a:endParaRPr lang="en-US"/>
          </a:p>
        </p:txBody>
      </p:sp>
    </p:spTree>
    <p:extLst>
      <p:ext uri="{BB962C8B-B14F-4D97-AF65-F5344CB8AC3E}">
        <p14:creationId xmlns:p14="http://schemas.microsoft.com/office/powerpoint/2010/main" val="323262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03542-9F0B-41E9-A978-6EDC178E7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a:t>
            </a:r>
            <a:endParaRPr lang="en-US" dirty="0"/>
          </a:p>
        </p:txBody>
      </p:sp>
      <p:sp>
        <p:nvSpPr>
          <p:cNvPr id="3" name="Text Placeholder 2">
            <a:extLst>
              <a:ext uri="{FF2B5EF4-FFF2-40B4-BE49-F238E27FC236}">
                <a16:creationId xmlns:a16="http://schemas.microsoft.com/office/drawing/2014/main" id="{D3C69E79-A6D4-433C-8996-571FE76AEA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a:t>
            </a:r>
            <a:r>
              <a:rPr lang="en-US" dirty="0" smtClean="0"/>
              <a:t>styles</a:t>
            </a:r>
          </a:p>
          <a:p>
            <a:pPr lvl="1"/>
            <a:r>
              <a:rPr lang="en-US" dirty="0" smtClean="0"/>
              <a:t>Second Level</a:t>
            </a:r>
          </a:p>
          <a:p>
            <a:pPr lvl="1"/>
            <a:endParaRPr lang="en-US" dirty="0"/>
          </a:p>
        </p:txBody>
      </p:sp>
      <p:sp>
        <p:nvSpPr>
          <p:cNvPr id="4" name="Date Placeholder 3">
            <a:extLst>
              <a:ext uri="{FF2B5EF4-FFF2-40B4-BE49-F238E27FC236}">
                <a16:creationId xmlns:a16="http://schemas.microsoft.com/office/drawing/2014/main" id="{3EA0AF29-75B8-44DA-BD99-299166892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BE073-6162-4E43-821A-21E5115D8291}" type="datetimeFigureOut">
              <a:rPr lang="en-US" smtClean="0"/>
              <a:t>8/27/2021</a:t>
            </a:fld>
            <a:endParaRPr lang="en-US"/>
          </a:p>
        </p:txBody>
      </p:sp>
      <p:sp>
        <p:nvSpPr>
          <p:cNvPr id="5" name="Footer Placeholder 4">
            <a:extLst>
              <a:ext uri="{FF2B5EF4-FFF2-40B4-BE49-F238E27FC236}">
                <a16:creationId xmlns:a16="http://schemas.microsoft.com/office/drawing/2014/main" id="{B29DDF34-EFDC-4DFF-B929-E7B832296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A1A85B-987B-4718-A9C9-CD5B79909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EE7C5-D5B9-4844-9CEC-B2C43432A661}" type="slidenum">
              <a:rPr lang="en-US" smtClean="0"/>
              <a:t>‹#›</a:t>
            </a:fld>
            <a:endParaRPr lang="en-US"/>
          </a:p>
        </p:txBody>
      </p:sp>
    </p:spTree>
    <p:extLst>
      <p:ext uri="{BB962C8B-B14F-4D97-AF65-F5344CB8AC3E}">
        <p14:creationId xmlns:p14="http://schemas.microsoft.com/office/powerpoint/2010/main" val="695580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b="1" kern="1200">
          <a:solidFill>
            <a:srgbClr val="004B8E"/>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429539"/>
        </a:buClr>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29539"/>
        </a:buClr>
        <a:buFont typeface="Wingdings" panose="05000000000000000000" pitchFamily="2" charset="2"/>
        <a:buChar char="q"/>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adlet.com/pstenger11/MAP_A_2021_2022"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hyperlink" Target="https://www.dlmpd.com/instructional-resources/"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hyperlink" Target="https://www.dlmpd.com/exemplar-text-support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14.xml"/><Relationship Id="rId4" Type="http://schemas.openxmlformats.org/officeDocument/2006/relationships/hyperlink" Target="https://www.dlmpd.com/new-videos-of-instruction-targeting-the-dlm-essential-elements/"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dlmpd.com/blog-page/" TargetMode="External"/><Relationship Id="rId2" Type="http://schemas.openxmlformats.org/officeDocument/2006/relationships/notesSlide" Target="../notesSlides/notesSlide106.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10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7.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8" Type="http://schemas.openxmlformats.org/officeDocument/2006/relationships/hyperlink" Target="mailto:pstenger@edplus.org" TargetMode="External"/><Relationship Id="rId13" Type="http://schemas.openxmlformats.org/officeDocument/2006/relationships/hyperlink" Target="mailto:pmadison@nwmissouri.edu" TargetMode="External"/><Relationship Id="rId3" Type="http://schemas.openxmlformats.org/officeDocument/2006/relationships/hyperlink" Target="mailto:srhekmat@semo.edu" TargetMode="External"/><Relationship Id="rId7" Type="http://schemas.openxmlformats.org/officeDocument/2006/relationships/hyperlink" Target="mailto:MeganMenton@missouristate.edu" TargetMode="External"/><Relationship Id="rId12" Type="http://schemas.openxmlformats.org/officeDocument/2006/relationships/hyperlink" Target="mailto:Jjackso@nwmissouri.edu" TargetMode="External"/><Relationship Id="rId2" Type="http://schemas.openxmlformats.org/officeDocument/2006/relationships/notesSlide" Target="../notesSlides/notesSlide110.xml"/><Relationship Id="rId1" Type="http://schemas.openxmlformats.org/officeDocument/2006/relationships/slideLayout" Target="../slideLayouts/slideLayout12.xml"/><Relationship Id="rId6" Type="http://schemas.openxmlformats.org/officeDocument/2006/relationships/hyperlink" Target="mailto:cromwellco@mst.edu" TargetMode="External"/><Relationship Id="rId11" Type="http://schemas.openxmlformats.org/officeDocument/2006/relationships/hyperlink" Target="mailto:cturner@umkc.edu" TargetMode="External"/><Relationship Id="rId5" Type="http://schemas.openxmlformats.org/officeDocument/2006/relationships/hyperlink" Target="mailto:ssee@Truman.edu" TargetMode="External"/><Relationship Id="rId10" Type="http://schemas.openxmlformats.org/officeDocument/2006/relationships/hyperlink" Target="mailto:mcconnellme@umkc.edu" TargetMode="External"/><Relationship Id="rId4" Type="http://schemas.openxmlformats.org/officeDocument/2006/relationships/hyperlink" Target="mailto:rapertl@Missouri.edu" TargetMode="External"/><Relationship Id="rId9" Type="http://schemas.openxmlformats.org/officeDocument/2006/relationships/hyperlink" Target="mailto:mbscherer@ucmo.edu" TargetMode="External"/><Relationship Id="rId14" Type="http://schemas.openxmlformats.org/officeDocument/2006/relationships/image" Target="../media/image73.jp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dese.mo.gov/media/file/form-d-corrected"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dese.mo.gov/media/file/form-e-2021"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mailto:MariLangas@ku.edu"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mailto:marilangas@ku.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dynamiclearningmaps.org/"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dynamiclearningmaps.org/professional-developmen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hyperlink" Target="https://dynamiclearningmaps.org/district-staff-video-resources-ie"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s://www.dlmpd.com/"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collection" TargetMode="External"/><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hyperlink" Target="https://dynamiclearningmaps.org/instructional-resources-ie/science/collections" TargetMode="External"/><Relationship Id="rId4" Type="http://schemas.openxmlformats.org/officeDocument/2006/relationships/hyperlink" Target="https://dynamiclearningmaps.org/instructional-resources-ie/mathematics/collections"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s://dynamiclearningmaps.org/instructional-resources-ie/science/instructional-activities" TargetMode="External"/><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a:solidFill>
                  <a:srgbClr val="004B8E"/>
                </a:solidFill>
              </a:rPr>
              <a:t>Resources for Test </a:t>
            </a:r>
            <a:r>
              <a:rPr lang="en-US" sz="4400" dirty="0" smtClean="0">
                <a:solidFill>
                  <a:srgbClr val="004B8E"/>
                </a:solidFill>
              </a:rPr>
              <a:t>Administrators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a:t>
            </a:fld>
            <a:endParaRPr dirty="0"/>
          </a:p>
        </p:txBody>
      </p:sp>
      <p:sp>
        <p:nvSpPr>
          <p:cNvPr id="2" name="Text Placeholder 1"/>
          <p:cNvSpPr>
            <a:spLocks noGrp="1"/>
          </p:cNvSpPr>
          <p:nvPr>
            <p:ph type="body" idx="1"/>
          </p:nvPr>
        </p:nvSpPr>
        <p:spPr>
          <a:xfrm>
            <a:off x="342900" y="2119758"/>
            <a:ext cx="11506200" cy="4547740"/>
          </a:xfrm>
        </p:spPr>
        <p:txBody>
          <a:bodyPr>
            <a:normAutofit fontScale="92500" lnSpcReduction="20000"/>
          </a:bodyPr>
          <a:lstStyle/>
          <a:p>
            <a:pPr>
              <a:spcBef>
                <a:spcPts val="600"/>
              </a:spcBef>
              <a:buClr>
                <a:srgbClr val="429539"/>
              </a:buClr>
            </a:pPr>
            <a:r>
              <a:rPr lang="en-US" sz="3900" dirty="0" smtClean="0"/>
              <a:t>Access the Test Administration </a:t>
            </a:r>
            <a:r>
              <a:rPr lang="en-US" sz="3900" dirty="0" smtClean="0"/>
              <a:t>Manual (TAM)</a:t>
            </a:r>
            <a:endParaRPr lang="en-US" sz="3900" dirty="0"/>
          </a:p>
          <a:p>
            <a:pPr>
              <a:spcBef>
                <a:spcPts val="600"/>
              </a:spcBef>
              <a:buClr>
                <a:srgbClr val="429539"/>
              </a:buClr>
            </a:pPr>
            <a:r>
              <a:rPr lang="en-US" sz="3900" dirty="0" smtClean="0"/>
              <a:t>Print or download the following manuals</a:t>
            </a:r>
            <a:endParaRPr lang="en-US" sz="3900" dirty="0"/>
          </a:p>
          <a:p>
            <a:pPr marL="1168383" lvl="1" indent="-457200">
              <a:spcBef>
                <a:spcPts val="0"/>
              </a:spcBef>
              <a:buClr>
                <a:srgbClr val="429539"/>
              </a:buClr>
              <a:buSzPts val="2400"/>
              <a:buFont typeface="Wingdings" panose="05000000000000000000" pitchFamily="2" charset="2"/>
              <a:buChar char="q"/>
            </a:pPr>
            <a:r>
              <a:rPr lang="en-US" sz="3900" dirty="0"/>
              <a:t>Educator Portal User Guide</a:t>
            </a:r>
          </a:p>
          <a:p>
            <a:pPr marL="1168383" lvl="1" indent="-457200">
              <a:spcBef>
                <a:spcPts val="0"/>
              </a:spcBef>
              <a:buClr>
                <a:srgbClr val="429539"/>
              </a:buClr>
              <a:buSzPts val="2400"/>
              <a:buFont typeface="Wingdings" panose="05000000000000000000" pitchFamily="2" charset="2"/>
              <a:buChar char="q"/>
            </a:pPr>
            <a:r>
              <a:rPr lang="en-US" sz="3900" dirty="0"/>
              <a:t>Guide to </a:t>
            </a:r>
            <a:r>
              <a:rPr lang="en-US" sz="3900" dirty="0" smtClean="0"/>
              <a:t>Dynamic Learning Maps (DLM) </a:t>
            </a:r>
            <a:r>
              <a:rPr lang="en-US" sz="3900" dirty="0"/>
              <a:t>Required Test Administrator Training </a:t>
            </a:r>
          </a:p>
          <a:p>
            <a:pPr marL="1168383" lvl="1" indent="-457200">
              <a:spcBef>
                <a:spcPts val="0"/>
              </a:spcBef>
              <a:buClr>
                <a:srgbClr val="429539"/>
              </a:buClr>
              <a:buSzPts val="2400"/>
              <a:buFont typeface="Wingdings" panose="05000000000000000000" pitchFamily="2" charset="2"/>
              <a:buChar char="q"/>
            </a:pPr>
            <a:r>
              <a:rPr lang="en-US" sz="3900" dirty="0"/>
              <a:t>Test Administration Manual</a:t>
            </a:r>
          </a:p>
          <a:p>
            <a:pPr marL="1168383" lvl="1" indent="-457200">
              <a:spcBef>
                <a:spcPts val="0"/>
              </a:spcBef>
              <a:buClr>
                <a:srgbClr val="429539"/>
              </a:buClr>
              <a:buSzPts val="2400"/>
              <a:buFont typeface="Wingdings" panose="05000000000000000000" pitchFamily="2" charset="2"/>
              <a:buChar char="q"/>
            </a:pPr>
            <a:r>
              <a:rPr lang="en-US" sz="3900" dirty="0"/>
              <a:t>Guide to Practice Activities and Released </a:t>
            </a:r>
            <a:r>
              <a:rPr lang="en-US" sz="3900" dirty="0" err="1" smtClean="0"/>
              <a:t>Testlets</a:t>
            </a:r>
            <a:r>
              <a:rPr lang="en-US" sz="3600" dirty="0" smtClean="0"/>
              <a:t/>
            </a:r>
            <a:br>
              <a:rPr lang="en-US" sz="3600" dirty="0" smtClean="0"/>
            </a:br>
            <a:endParaRPr lang="en-US" sz="3600" dirty="0"/>
          </a:p>
          <a:p>
            <a:pPr marL="33866" indent="0">
              <a:buNone/>
            </a:pPr>
            <a:r>
              <a:rPr lang="en-US" sz="1900" b="1" u="sng" dirty="0" smtClean="0">
                <a:solidFill>
                  <a:srgbClr val="004B8D"/>
                </a:solidFill>
                <a:latin typeface="Calibri" panose="020F0502020204030204" pitchFamily="34" charset="0"/>
                <a:hlinkClick r:id="rId3"/>
              </a:rPr>
              <a:t>https</a:t>
            </a:r>
            <a:r>
              <a:rPr lang="en-US" sz="1900" b="1" u="sng" dirty="0">
                <a:solidFill>
                  <a:srgbClr val="004B8D"/>
                </a:solidFill>
                <a:latin typeface="Calibri" panose="020F0502020204030204" pitchFamily="34" charset="0"/>
                <a:hlinkClick r:id="rId3"/>
              </a:rPr>
              <a:t>://</a:t>
            </a:r>
            <a:r>
              <a:rPr lang="en-US" sz="1900" b="1" u="sng" dirty="0" smtClean="0">
                <a:solidFill>
                  <a:srgbClr val="004B8D"/>
                </a:solidFill>
                <a:latin typeface="Calibri" panose="020F0502020204030204" pitchFamily="34" charset="0"/>
                <a:hlinkClick r:id="rId3"/>
              </a:rPr>
              <a:t>padlet.com/pstenger11/MAP_A_2021_2022</a:t>
            </a:r>
            <a:r>
              <a:rPr lang="en-US" sz="1900" b="1" u="sng" dirty="0" smtClean="0">
                <a:solidFill>
                  <a:srgbClr val="004B8D"/>
                </a:solidFill>
                <a:latin typeface="Calibri" panose="020F0502020204030204" pitchFamily="34" charset="0"/>
              </a:rPr>
              <a:t/>
            </a:r>
            <a:br>
              <a:rPr lang="en-US" sz="1900" b="1" u="sng" dirty="0" smtClean="0">
                <a:solidFill>
                  <a:srgbClr val="004B8D"/>
                </a:solidFill>
                <a:latin typeface="Calibri" panose="020F0502020204030204" pitchFamily="34" charset="0"/>
              </a:rPr>
            </a:br>
            <a:endParaRPr lang="en-US" sz="1900" dirty="0"/>
          </a:p>
          <a:p>
            <a:pPr marL="33866" indent="0">
              <a:buNone/>
            </a:pPr>
            <a:endParaRPr lang="en-US" dirty="0"/>
          </a:p>
        </p:txBody>
      </p:sp>
    </p:spTree>
    <p:extLst>
      <p:ext uri="{BB962C8B-B14F-4D97-AF65-F5344CB8AC3E}">
        <p14:creationId xmlns:p14="http://schemas.microsoft.com/office/powerpoint/2010/main" val="1728248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73"/>
          <p:cNvSpPr txBox="1">
            <a:spLocks noGrp="1"/>
          </p:cNvSpPr>
          <p:nvPr>
            <p:ph type="body" idx="1"/>
          </p:nvPr>
        </p:nvSpPr>
        <p:spPr>
          <a:xfrm>
            <a:off x="203200" y="2159000"/>
            <a:ext cx="11785600" cy="4419600"/>
          </a:xfrm>
          <a:prstGeom prst="rect">
            <a:avLst/>
          </a:prstGeom>
          <a:noFill/>
          <a:ln>
            <a:noFill/>
          </a:ln>
        </p:spPr>
        <p:txBody>
          <a:bodyPr spcFirstLastPara="1" vert="horz" wrap="square" lIns="121900" tIns="60933" rIns="121900" bIns="60933" rtlCol="0" anchor="t" anchorCtr="0">
            <a:noAutofit/>
          </a:bodyPr>
          <a:lstStyle/>
          <a:p>
            <a:pPr marL="670980" indent="-571500">
              <a:spcBef>
                <a:spcPts val="0"/>
              </a:spcBef>
              <a:buClr>
                <a:srgbClr val="429539"/>
              </a:buClr>
              <a:buSzPct val="100000"/>
              <a:buFont typeface="Arial" panose="020B0604020202020204" pitchFamily="34" charset="0"/>
              <a:buChar char="•"/>
            </a:pPr>
            <a:r>
              <a:rPr lang="en-US" sz="4000" dirty="0">
                <a:solidFill>
                  <a:srgbClr val="429539"/>
                </a:solidFill>
              </a:rPr>
              <a:t>Fall </a:t>
            </a:r>
            <a:r>
              <a:rPr lang="en-US" sz="4000" dirty="0" smtClean="0">
                <a:solidFill>
                  <a:srgbClr val="429539"/>
                </a:solidFill>
              </a:rPr>
              <a:t>Window - </a:t>
            </a:r>
            <a:r>
              <a:rPr lang="en-US" sz="4000" b="1" dirty="0" smtClean="0">
                <a:solidFill>
                  <a:srgbClr val="429539"/>
                </a:solidFill>
              </a:rPr>
              <a:t>Required</a:t>
            </a:r>
            <a:endParaRPr lang="en-US" sz="4000" b="1" dirty="0">
              <a:solidFill>
                <a:srgbClr val="429539"/>
              </a:solidFill>
            </a:endParaRPr>
          </a:p>
          <a:p>
            <a:pPr marL="1280565" lvl="1" indent="-571500">
              <a:spcBef>
                <a:spcPts val="0"/>
              </a:spcBef>
              <a:buClr>
                <a:srgbClr val="429539"/>
              </a:buClr>
              <a:buSzPct val="100000"/>
              <a:buFont typeface="Wingdings" panose="05000000000000000000" pitchFamily="2" charset="2"/>
              <a:buChar char="q"/>
            </a:pPr>
            <a:r>
              <a:rPr lang="en-US" sz="4000" dirty="0" smtClean="0"/>
              <a:t>September </a:t>
            </a:r>
            <a:r>
              <a:rPr lang="en-US" sz="4000" dirty="0"/>
              <a:t>13, 2021-December 17, </a:t>
            </a:r>
            <a:r>
              <a:rPr lang="en-US" sz="4000" dirty="0" smtClean="0"/>
              <a:t>2021</a:t>
            </a:r>
          </a:p>
          <a:p>
            <a:pPr marL="1890149" lvl="2" indent="-571500">
              <a:spcBef>
                <a:spcPts val="0"/>
              </a:spcBef>
              <a:buClr>
                <a:srgbClr val="429539"/>
              </a:buClr>
              <a:buSzPct val="100000"/>
              <a:buFont typeface="Wingdings" panose="05000000000000000000" pitchFamily="2" charset="2"/>
              <a:buChar char="q"/>
            </a:pPr>
            <a:r>
              <a:rPr lang="en-US" sz="2666" b="1" dirty="0" smtClean="0">
                <a:solidFill>
                  <a:srgbClr val="429539"/>
                </a:solidFill>
              </a:rPr>
              <a:t>CLOSED FROM DECEMBER 17 at 5 PM AND OPENS FEBRUARY 7, 2022</a:t>
            </a:r>
            <a:endParaRPr sz="2666" b="1" dirty="0">
              <a:solidFill>
                <a:srgbClr val="429539"/>
              </a:solidFill>
            </a:endParaRPr>
          </a:p>
          <a:p>
            <a:pPr marL="670980" indent="-571500">
              <a:spcBef>
                <a:spcPts val="640"/>
              </a:spcBef>
              <a:buClr>
                <a:srgbClr val="42953B"/>
              </a:buClr>
              <a:buSzPct val="100000"/>
            </a:pPr>
            <a:r>
              <a:rPr lang="en-US" sz="4000" dirty="0"/>
              <a:t>S</a:t>
            </a:r>
            <a:r>
              <a:rPr lang="en-US" sz="4000" dirty="0" smtClean="0"/>
              <a:t>pring Window - </a:t>
            </a:r>
            <a:r>
              <a:rPr lang="en-US" sz="4000" b="1" dirty="0" smtClean="0">
                <a:solidFill>
                  <a:srgbClr val="429539"/>
                </a:solidFill>
              </a:rPr>
              <a:t>Required</a:t>
            </a:r>
          </a:p>
          <a:p>
            <a:pPr marL="1280565" lvl="1" indent="-571500">
              <a:spcBef>
                <a:spcPts val="640"/>
              </a:spcBef>
              <a:buClr>
                <a:srgbClr val="429539"/>
              </a:buClr>
              <a:buSzPct val="100000"/>
              <a:buFont typeface="Wingdings" panose="05000000000000000000" pitchFamily="2" charset="2"/>
              <a:buChar char="q"/>
            </a:pPr>
            <a:r>
              <a:rPr lang="en-US" sz="4000" dirty="0" smtClean="0"/>
              <a:t>February </a:t>
            </a:r>
            <a:r>
              <a:rPr lang="en-US" sz="4000" dirty="0"/>
              <a:t>7, 2022-May 20, 2022</a:t>
            </a:r>
            <a:endParaRPr sz="4000" dirty="0"/>
          </a:p>
        </p:txBody>
      </p:sp>
      <p:sp>
        <p:nvSpPr>
          <p:cNvPr id="1362" name="Google Shape;1362;p173"/>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pPr>
              <a:buSzPts val="3600"/>
            </a:pPr>
            <a:r>
              <a:rPr lang="en-US" sz="4400" dirty="0">
                <a:solidFill>
                  <a:srgbClr val="004B8E"/>
                </a:solidFill>
              </a:rPr>
              <a:t>Important Dates for Testing Windows</a:t>
            </a:r>
            <a:endParaRPr sz="4400" dirty="0">
              <a:solidFill>
                <a:srgbClr val="004B8E"/>
              </a:solidFill>
            </a:endParaRPr>
          </a:p>
        </p:txBody>
      </p:sp>
      <p:sp>
        <p:nvSpPr>
          <p:cNvPr id="1363" name="Google Shape;1363;p173"/>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a:t>
            </a:fld>
            <a:endParaRPr dirty="0"/>
          </a:p>
        </p:txBody>
      </p:sp>
      <p:pic>
        <p:nvPicPr>
          <p:cNvPr id="1364" name="Google Shape;1364;p173"/>
          <p:cNvPicPr preferRelativeResize="0"/>
          <p:nvPr/>
        </p:nvPicPr>
        <p:blipFill rotWithShape="1">
          <a:blip r:embed="rId3">
            <a:alphaModFix/>
          </a:blip>
          <a:srcRect/>
          <a:stretch/>
        </p:blipFill>
        <p:spPr>
          <a:xfrm>
            <a:off x="8279002" y="3987567"/>
            <a:ext cx="3429000" cy="2692633"/>
          </a:xfrm>
          <a:prstGeom prst="rect">
            <a:avLst/>
          </a:prstGeom>
          <a:noFill/>
          <a:ln>
            <a:noFill/>
          </a:ln>
        </p:spPr>
      </p:pic>
    </p:spTree>
    <p:extLst>
      <p:ext uri="{BB962C8B-B14F-4D97-AF65-F5344CB8AC3E}">
        <p14:creationId xmlns:p14="http://schemas.microsoft.com/office/powerpoint/2010/main" val="17989314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27"/>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666746" indent="-514350">
              <a:spcBef>
                <a:spcPts val="800"/>
              </a:spcBef>
              <a:buSzPct val="100000"/>
              <a:buFont typeface="+mj-lt"/>
              <a:buAutoNum type="arabicPeriod"/>
            </a:pPr>
            <a:r>
              <a:rPr lang="en" sz="2800" b="1" dirty="0" smtClean="0">
                <a:latin typeface="Calibri"/>
                <a:ea typeface="Calibri"/>
                <a:cs typeface="Calibri"/>
                <a:sym typeface="Calibri"/>
              </a:rPr>
              <a:t>Individual </a:t>
            </a:r>
            <a:r>
              <a:rPr lang="en" sz="2800" b="1" dirty="0">
                <a:latin typeface="Calibri"/>
                <a:ea typeface="Calibri"/>
                <a:cs typeface="Calibri"/>
                <a:sym typeface="Calibri"/>
              </a:rPr>
              <a:t>Student Year End </a:t>
            </a:r>
            <a:r>
              <a:rPr lang="en" sz="2800" b="1" dirty="0" smtClean="0">
                <a:latin typeface="Calibri"/>
                <a:ea typeface="Calibri"/>
                <a:cs typeface="Calibri"/>
                <a:sym typeface="Calibri"/>
              </a:rPr>
              <a:t>Performance Report </a:t>
            </a:r>
            <a:r>
              <a:rPr lang="en" sz="2800" b="1" dirty="0">
                <a:latin typeface="Calibri"/>
                <a:ea typeface="Calibri"/>
                <a:cs typeface="Calibri"/>
                <a:sym typeface="Calibri"/>
              </a:rPr>
              <a:t>Goal </a:t>
            </a:r>
            <a:r>
              <a:rPr lang="en" sz="2800" b="1" dirty="0" smtClean="0">
                <a:latin typeface="Calibri"/>
                <a:ea typeface="Calibri"/>
                <a:cs typeface="Calibri"/>
                <a:sym typeface="Calibri"/>
              </a:rPr>
              <a:t>Area</a:t>
            </a:r>
            <a:r>
              <a:rPr lang="en" sz="2800" dirty="0" smtClean="0">
                <a:latin typeface="Calibri"/>
                <a:ea typeface="Calibri"/>
                <a:cs typeface="Calibri"/>
                <a:sym typeface="Calibri"/>
              </a:rPr>
              <a:t> </a:t>
            </a:r>
            <a:endParaRPr lang="en" sz="2800" dirty="0">
              <a:latin typeface="Calibri"/>
              <a:ea typeface="Calibri"/>
              <a:cs typeface="Calibri"/>
              <a:sym typeface="Calibri"/>
            </a:endParaRPr>
          </a:p>
          <a:p>
            <a:pPr marL="640080" indent="0">
              <a:spcBef>
                <a:spcPts val="800"/>
              </a:spcBef>
              <a:buSzPts val="1100"/>
              <a:buNone/>
            </a:pPr>
            <a:r>
              <a:rPr lang="en" sz="2800" dirty="0" smtClean="0">
                <a:latin typeface="Calibri"/>
                <a:ea typeface="Calibri"/>
                <a:cs typeface="Calibri"/>
                <a:sym typeface="Calibri"/>
              </a:rPr>
              <a:t>ELA </a:t>
            </a:r>
            <a:r>
              <a:rPr lang="en" sz="2800" dirty="0">
                <a:latin typeface="Calibri"/>
                <a:ea typeface="Calibri"/>
                <a:cs typeface="Calibri"/>
                <a:sym typeface="Calibri"/>
              </a:rPr>
              <a:t>EE RI </a:t>
            </a:r>
            <a:r>
              <a:rPr lang="en" sz="2800" dirty="0" smtClean="0">
                <a:latin typeface="Calibri"/>
                <a:ea typeface="Calibri"/>
                <a:cs typeface="Calibri"/>
                <a:sym typeface="Calibri"/>
              </a:rPr>
              <a:t>4.2 </a:t>
            </a:r>
            <a:r>
              <a:rPr lang="en" sz="2800" dirty="0">
                <a:latin typeface="Calibri"/>
                <a:ea typeface="Calibri"/>
                <a:cs typeface="Calibri"/>
                <a:sym typeface="Calibri"/>
              </a:rPr>
              <a:t>- Identify the main idea of a text when it is explicitly </a:t>
            </a:r>
            <a:r>
              <a:rPr lang="en" sz="2800" dirty="0" smtClean="0">
                <a:latin typeface="Calibri"/>
                <a:ea typeface="Calibri"/>
                <a:cs typeface="Calibri"/>
                <a:sym typeface="Calibri"/>
              </a:rPr>
              <a:t>stated </a:t>
            </a:r>
            <a:endParaRPr sz="2800" dirty="0">
              <a:latin typeface="Calibri"/>
              <a:ea typeface="Calibri"/>
              <a:cs typeface="Calibri"/>
              <a:sym typeface="Calibri"/>
            </a:endParaRPr>
          </a:p>
          <a:p>
            <a:pPr marL="666746" indent="-514350">
              <a:spcBef>
                <a:spcPts val="800"/>
              </a:spcBef>
              <a:buSzPct val="100000"/>
              <a:buFont typeface="+mj-lt"/>
              <a:buAutoNum type="arabicPeriod" startAt="2"/>
            </a:pPr>
            <a:r>
              <a:rPr lang="en" sz="2800" b="1" dirty="0" smtClean="0">
                <a:latin typeface="Calibri"/>
                <a:ea typeface="Calibri"/>
                <a:cs typeface="Calibri"/>
                <a:sym typeface="Calibri"/>
              </a:rPr>
              <a:t>Next </a:t>
            </a:r>
            <a:r>
              <a:rPr lang="en" sz="2800" b="1" dirty="0">
                <a:latin typeface="Calibri"/>
                <a:ea typeface="Calibri"/>
                <a:cs typeface="Calibri"/>
                <a:sym typeface="Calibri"/>
              </a:rPr>
              <a:t>Grade Level </a:t>
            </a:r>
            <a:r>
              <a:rPr lang="en" sz="2800" b="1" dirty="0" smtClean="0">
                <a:latin typeface="Calibri"/>
                <a:ea typeface="Calibri"/>
                <a:cs typeface="Calibri"/>
                <a:sym typeface="Calibri"/>
              </a:rPr>
              <a:t>Goal</a:t>
            </a:r>
            <a:endParaRPr lang="en" sz="2800" b="1" dirty="0">
              <a:latin typeface="Calibri"/>
              <a:ea typeface="Calibri"/>
              <a:cs typeface="Calibri"/>
              <a:sym typeface="Calibri"/>
            </a:endParaRPr>
          </a:p>
          <a:p>
            <a:pPr marL="640080" indent="0">
              <a:spcBef>
                <a:spcPts val="800"/>
              </a:spcBef>
              <a:buSzPts val="1100"/>
              <a:buNone/>
            </a:pPr>
            <a:r>
              <a:rPr lang="en" sz="2800" dirty="0" smtClean="0">
                <a:latin typeface="Calibri"/>
                <a:ea typeface="Calibri"/>
                <a:cs typeface="Calibri"/>
                <a:sym typeface="Calibri"/>
              </a:rPr>
              <a:t>ELA </a:t>
            </a:r>
            <a:r>
              <a:rPr lang="en" sz="2800" dirty="0">
                <a:latin typeface="Calibri"/>
                <a:ea typeface="Calibri"/>
                <a:cs typeface="Calibri"/>
                <a:sym typeface="Calibri"/>
              </a:rPr>
              <a:t>EE RI </a:t>
            </a:r>
            <a:r>
              <a:rPr lang="en" sz="2800" dirty="0" smtClean="0">
                <a:latin typeface="Calibri"/>
                <a:ea typeface="Calibri"/>
                <a:cs typeface="Calibri"/>
                <a:sym typeface="Calibri"/>
              </a:rPr>
              <a:t>5.1 - Identify </a:t>
            </a:r>
            <a:r>
              <a:rPr lang="en" sz="2800" dirty="0">
                <a:latin typeface="Calibri"/>
                <a:ea typeface="Calibri"/>
                <a:cs typeface="Calibri"/>
                <a:sym typeface="Calibri"/>
              </a:rPr>
              <a:t>Words in the text to answer a question about explicit </a:t>
            </a:r>
            <a:r>
              <a:rPr lang="en" sz="2800" dirty="0" smtClean="0">
                <a:latin typeface="Calibri"/>
                <a:ea typeface="Calibri"/>
                <a:cs typeface="Calibri"/>
                <a:sym typeface="Calibri"/>
              </a:rPr>
              <a:t>information </a:t>
            </a:r>
            <a:endParaRPr lang="en" sz="2800" dirty="0">
              <a:latin typeface="Calibri"/>
              <a:ea typeface="Calibri"/>
              <a:cs typeface="Calibri"/>
              <a:sym typeface="Calibri"/>
            </a:endParaRPr>
          </a:p>
          <a:p>
            <a:pPr marL="666746" indent="-514350">
              <a:spcBef>
                <a:spcPts val="800"/>
              </a:spcBef>
              <a:buSzPct val="100000"/>
              <a:buFont typeface="+mj-lt"/>
              <a:buAutoNum type="arabicPeriod" startAt="3"/>
            </a:pPr>
            <a:r>
              <a:rPr lang="en" sz="2800" b="1" dirty="0" smtClean="0">
                <a:latin typeface="Calibri"/>
                <a:ea typeface="Calibri"/>
                <a:cs typeface="Calibri"/>
                <a:sym typeface="Calibri"/>
              </a:rPr>
              <a:t>Level </a:t>
            </a:r>
            <a:r>
              <a:rPr lang="en" sz="2800" b="1" dirty="0">
                <a:latin typeface="Calibri"/>
                <a:ea typeface="Calibri"/>
                <a:cs typeface="Calibri"/>
                <a:sym typeface="Calibri"/>
              </a:rPr>
              <a:t>I want Susie to </a:t>
            </a:r>
            <a:r>
              <a:rPr lang="en" sz="2800" b="1" dirty="0" smtClean="0">
                <a:latin typeface="Calibri"/>
                <a:ea typeface="Calibri"/>
                <a:cs typeface="Calibri"/>
                <a:sym typeface="Calibri"/>
              </a:rPr>
              <a:t>achieve –</a:t>
            </a:r>
            <a:r>
              <a:rPr lang="en" sz="2800" dirty="0" smtClean="0">
                <a:latin typeface="Calibri"/>
                <a:ea typeface="Calibri"/>
                <a:cs typeface="Calibri"/>
                <a:sym typeface="Calibri"/>
              </a:rPr>
              <a:t> Proximal - </a:t>
            </a:r>
            <a:r>
              <a:rPr lang="en" sz="2800" dirty="0">
                <a:latin typeface="Calibri"/>
                <a:ea typeface="Calibri"/>
                <a:cs typeface="Calibri"/>
                <a:sym typeface="Calibri"/>
              </a:rPr>
              <a:t>Can identify concrete details in </a:t>
            </a:r>
            <a:r>
              <a:rPr lang="en" sz="2800" dirty="0" smtClean="0">
                <a:latin typeface="Calibri"/>
                <a:ea typeface="Calibri"/>
                <a:cs typeface="Calibri"/>
                <a:sym typeface="Calibri"/>
              </a:rPr>
              <a:t>an informational </a:t>
            </a:r>
            <a:r>
              <a:rPr lang="en" sz="2800" dirty="0">
                <a:latin typeface="Calibri"/>
                <a:ea typeface="Calibri"/>
                <a:cs typeface="Calibri"/>
                <a:sym typeface="Calibri"/>
              </a:rPr>
              <a:t>text and answer simple questions related to the </a:t>
            </a:r>
            <a:r>
              <a:rPr lang="en" sz="2800" dirty="0" smtClean="0">
                <a:latin typeface="Calibri"/>
                <a:ea typeface="Calibri"/>
                <a:cs typeface="Calibri"/>
                <a:sym typeface="Calibri"/>
              </a:rPr>
              <a:t>details </a:t>
            </a:r>
            <a:endParaRPr sz="2800" dirty="0">
              <a:latin typeface="Calibri"/>
              <a:ea typeface="Calibri"/>
              <a:cs typeface="Calibri"/>
              <a:sym typeface="Calibri"/>
            </a:endParaRPr>
          </a:p>
          <a:p>
            <a:pPr marL="666746" indent="-514350">
              <a:spcBef>
                <a:spcPts val="800"/>
              </a:spcBef>
              <a:buSzPct val="100000"/>
              <a:buFont typeface="+mj-lt"/>
              <a:buAutoNum type="arabicPeriod" startAt="4"/>
            </a:pPr>
            <a:r>
              <a:rPr lang="en" sz="2800" b="1" dirty="0" smtClean="0">
                <a:latin typeface="Calibri"/>
                <a:ea typeface="Calibri"/>
                <a:cs typeface="Calibri"/>
                <a:sym typeface="Calibri"/>
              </a:rPr>
              <a:t>Check </a:t>
            </a:r>
            <a:r>
              <a:rPr lang="en" sz="2800" b="1" dirty="0">
                <a:latin typeface="Calibri"/>
                <a:ea typeface="Calibri"/>
                <a:cs typeface="Calibri"/>
                <a:sym typeface="Calibri"/>
              </a:rPr>
              <a:t>Mini Map for </a:t>
            </a:r>
            <a:r>
              <a:rPr lang="en-US" sz="2800" b="1" dirty="0" smtClean="0">
                <a:latin typeface="Calibri"/>
                <a:ea typeface="Calibri"/>
                <a:cs typeface="Calibri"/>
                <a:sym typeface="Calibri"/>
              </a:rPr>
              <a:t>linkage level</a:t>
            </a:r>
            <a:r>
              <a:rPr lang="en" sz="2800" b="1" dirty="0" smtClean="0">
                <a:latin typeface="Calibri"/>
                <a:ea typeface="Calibri"/>
                <a:cs typeface="Calibri"/>
                <a:sym typeface="Calibri"/>
              </a:rPr>
              <a:t>s </a:t>
            </a:r>
            <a:r>
              <a:rPr lang="en" sz="2800" b="1" dirty="0">
                <a:latin typeface="Calibri"/>
                <a:ea typeface="Calibri"/>
                <a:cs typeface="Calibri"/>
                <a:sym typeface="Calibri"/>
              </a:rPr>
              <a:t>(9</a:t>
            </a:r>
            <a:r>
              <a:rPr lang="en" sz="2800" b="1" dirty="0" smtClean="0">
                <a:latin typeface="Calibri"/>
                <a:ea typeface="Calibri"/>
                <a:cs typeface="Calibri"/>
                <a:sym typeface="Calibri"/>
              </a:rPr>
              <a:t>) - </a:t>
            </a:r>
            <a:r>
              <a:rPr lang="en" sz="2800" dirty="0" smtClean="0">
                <a:latin typeface="Calibri"/>
                <a:ea typeface="Calibri"/>
                <a:cs typeface="Calibri"/>
                <a:sym typeface="Calibri"/>
              </a:rPr>
              <a:t>Can </a:t>
            </a:r>
            <a:r>
              <a:rPr lang="en" sz="2800" dirty="0">
                <a:latin typeface="Calibri"/>
                <a:ea typeface="Calibri"/>
                <a:cs typeface="Calibri"/>
                <a:sym typeface="Calibri"/>
              </a:rPr>
              <a:t>respond to yes/no questions, </a:t>
            </a:r>
            <a:r>
              <a:rPr lang="en" sz="2800" dirty="0" smtClean="0">
                <a:latin typeface="Calibri"/>
                <a:ea typeface="Calibri"/>
                <a:cs typeface="Calibri"/>
                <a:sym typeface="Calibri"/>
              </a:rPr>
              <a:t>ask </a:t>
            </a:r>
            <a:r>
              <a:rPr lang="en" sz="2800" dirty="0">
                <a:latin typeface="Calibri"/>
                <a:ea typeface="Calibri"/>
                <a:cs typeface="Calibri"/>
                <a:sym typeface="Calibri"/>
              </a:rPr>
              <a:t>one or two word personally relevant questions, </a:t>
            </a:r>
            <a:r>
              <a:rPr lang="en" sz="2800" dirty="0" smtClean="0">
                <a:latin typeface="Calibri"/>
                <a:ea typeface="Calibri"/>
                <a:cs typeface="Calibri"/>
                <a:sym typeface="Calibri"/>
              </a:rPr>
              <a:t>confirm </a:t>
            </a:r>
            <a:r>
              <a:rPr lang="en" sz="2800" dirty="0">
                <a:latin typeface="Calibri"/>
                <a:ea typeface="Calibri"/>
                <a:cs typeface="Calibri"/>
                <a:sym typeface="Calibri"/>
              </a:rPr>
              <a:t>understanding </a:t>
            </a:r>
            <a:r>
              <a:rPr lang="en" sz="2800" dirty="0" smtClean="0">
                <a:latin typeface="Calibri"/>
                <a:ea typeface="Calibri"/>
                <a:cs typeface="Calibri"/>
                <a:sym typeface="Calibri"/>
              </a:rPr>
              <a:t>by </a:t>
            </a:r>
            <a:r>
              <a:rPr lang="en" sz="2800" dirty="0">
                <a:latin typeface="Calibri"/>
                <a:ea typeface="Calibri"/>
                <a:cs typeface="Calibri"/>
                <a:sym typeface="Calibri"/>
              </a:rPr>
              <a:t>answering questions about a familiar text read </a:t>
            </a:r>
            <a:r>
              <a:rPr lang="en" sz="2800" dirty="0" smtClean="0">
                <a:latin typeface="Calibri"/>
                <a:ea typeface="Calibri"/>
                <a:cs typeface="Calibri"/>
                <a:sym typeface="Calibri"/>
              </a:rPr>
              <a:t>aloud </a:t>
            </a:r>
            <a:endParaRPr sz="2800" b="1" dirty="0">
              <a:latin typeface="Calibri"/>
              <a:ea typeface="Calibri"/>
              <a:cs typeface="Calibri"/>
              <a:sym typeface="Calibri"/>
            </a:endParaRPr>
          </a:p>
        </p:txBody>
      </p:sp>
      <p:sp>
        <p:nvSpPr>
          <p:cNvPr id="829" name="Google Shape;829;p12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267" dirty="0">
                <a:solidFill>
                  <a:srgbClr val="004B8D"/>
                </a:solidFill>
                <a:latin typeface="Calibri"/>
                <a:ea typeface="Calibri"/>
                <a:cs typeface="Calibri"/>
                <a:sym typeface="Calibri"/>
              </a:rPr>
              <a:t>Developing Benchmarks </a:t>
            </a:r>
            <a:endParaRPr sz="4267"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100</a:t>
            </a:fld>
            <a:endParaRPr dirty="0"/>
          </a:p>
        </p:txBody>
      </p:sp>
    </p:spTree>
    <p:extLst>
      <p:ext uri="{BB962C8B-B14F-4D97-AF65-F5344CB8AC3E}">
        <p14:creationId xmlns:p14="http://schemas.microsoft.com/office/powerpoint/2010/main" val="23139356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28"/>
          <p:cNvSpPr txBox="1">
            <a:spLocks noGrp="1"/>
          </p:cNvSpPr>
          <p:nvPr>
            <p:ph type="title"/>
          </p:nvPr>
        </p:nvSpPr>
        <p:spPr>
          <a:xfrm>
            <a:off x="101600" y="1824990"/>
            <a:ext cx="7823200" cy="2133600"/>
          </a:xfrm>
          <a:prstGeom prst="rect">
            <a:avLst/>
          </a:prstGeom>
        </p:spPr>
        <p:txBody>
          <a:bodyPr spcFirstLastPara="1" vert="horz" wrap="square" lIns="121900" tIns="60933" rIns="121900" bIns="60933" rtlCol="0" anchor="ctr" anchorCtr="0">
            <a:normAutofit/>
          </a:bodyPr>
          <a:lstStyle/>
          <a:p>
            <a:r>
              <a:rPr lang="en" sz="5330" b="1" dirty="0">
                <a:solidFill>
                  <a:srgbClr val="004B8D"/>
                </a:solidFill>
                <a:latin typeface="Calibri"/>
                <a:ea typeface="Calibri"/>
                <a:cs typeface="Calibri"/>
                <a:sym typeface="Calibri"/>
              </a:rPr>
              <a:t>MAP-A </a:t>
            </a:r>
            <a:r>
              <a:rPr lang="en" sz="5330" b="1" dirty="0" smtClean="0">
                <a:solidFill>
                  <a:srgbClr val="004B8D"/>
                </a:solidFill>
                <a:latin typeface="Calibri"/>
                <a:ea typeface="Calibri"/>
                <a:cs typeface="Calibri"/>
                <a:sym typeface="Calibri"/>
              </a:rPr>
              <a:t>Professional Development</a:t>
            </a:r>
            <a:endParaRPr sz="5330" b="1" dirty="0">
              <a:solidFill>
                <a:srgbClr val="004B8D"/>
              </a:solidFill>
              <a:latin typeface="Calibri"/>
              <a:ea typeface="Calibri"/>
              <a:cs typeface="Calibri"/>
              <a:sym typeface="Calibri"/>
            </a:endParaRPr>
          </a:p>
        </p:txBody>
      </p:sp>
      <p:sp>
        <p:nvSpPr>
          <p:cNvPr id="836" name="Google Shape;836;p128"/>
          <p:cNvSpPr txBox="1">
            <a:spLocks noGrp="1"/>
          </p:cNvSpPr>
          <p:nvPr>
            <p:ph type="body" idx="2"/>
          </p:nvPr>
        </p:nvSpPr>
        <p:spPr>
          <a:xfrm>
            <a:off x="101600" y="4445000"/>
            <a:ext cx="6908800" cy="2133600"/>
          </a:xfrm>
          <a:prstGeom prst="rect">
            <a:avLst/>
          </a:prstGeom>
        </p:spPr>
        <p:txBody>
          <a:bodyPr spcFirstLastPara="1" vert="horz" wrap="square" lIns="121900" tIns="60933" rIns="121900" bIns="60933" rtlCol="0" anchor="ctr" anchorCtr="0">
            <a:normAutofit/>
          </a:bodyPr>
          <a:lstStyle/>
          <a:p>
            <a:pPr marL="0" indent="0"/>
            <a:endParaRPr dirty="0"/>
          </a:p>
        </p:txBody>
      </p:sp>
      <p:pic>
        <p:nvPicPr>
          <p:cNvPr id="837" name="Google Shape;837;p128"/>
          <p:cNvPicPr preferRelativeResize="0"/>
          <p:nvPr/>
        </p:nvPicPr>
        <p:blipFill>
          <a:blip r:embed="rId3">
            <a:alphaModFix/>
          </a:blip>
          <a:stretch>
            <a:fillRect/>
          </a:stretch>
        </p:blipFill>
        <p:spPr>
          <a:xfrm>
            <a:off x="812800" y="4787900"/>
            <a:ext cx="5283200" cy="1447800"/>
          </a:xfrm>
          <a:prstGeom prst="rect">
            <a:avLst/>
          </a:prstGeom>
          <a:noFill/>
          <a:ln>
            <a:noFill/>
          </a:ln>
        </p:spPr>
      </p:pic>
    </p:spTree>
    <p:extLst>
      <p:ext uri="{BB962C8B-B14F-4D97-AF65-F5344CB8AC3E}">
        <p14:creationId xmlns:p14="http://schemas.microsoft.com/office/powerpoint/2010/main" val="38011902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842" name="Google Shape;842;p129"/>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PD Modules </a:t>
            </a:r>
            <a:endParaRPr sz="4400" dirty="0">
              <a:solidFill>
                <a:srgbClr val="004B8D"/>
              </a:solidFill>
              <a:latin typeface="Calibri"/>
              <a:ea typeface="Calibri"/>
              <a:cs typeface="Calibri"/>
              <a:sym typeface="Calibri"/>
            </a:endParaRPr>
          </a:p>
        </p:txBody>
      </p:sp>
      <p:pic>
        <p:nvPicPr>
          <p:cNvPr id="844" name="Google Shape;844;p129"/>
          <p:cNvPicPr preferRelativeResize="0"/>
          <p:nvPr/>
        </p:nvPicPr>
        <p:blipFill>
          <a:blip r:embed="rId3">
            <a:alphaModFix/>
          </a:blip>
          <a:stretch>
            <a:fillRect/>
          </a:stretch>
        </p:blipFill>
        <p:spPr>
          <a:xfrm>
            <a:off x="3749040" y="2057400"/>
            <a:ext cx="6366510" cy="4229100"/>
          </a:xfrm>
          <a:prstGeom prst="rect">
            <a:avLst/>
          </a:prstGeom>
          <a:noFill/>
          <a:ln>
            <a:noFill/>
          </a:ln>
        </p:spPr>
      </p:pic>
      <p:sp>
        <p:nvSpPr>
          <p:cNvPr id="6"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102</a:t>
            </a:fld>
            <a:endParaRPr dirty="0"/>
          </a:p>
        </p:txBody>
      </p:sp>
    </p:spTree>
    <p:extLst>
      <p:ext uri="{BB962C8B-B14F-4D97-AF65-F5344CB8AC3E}">
        <p14:creationId xmlns:p14="http://schemas.microsoft.com/office/powerpoint/2010/main" val="15155679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50" name="Google Shape;850;p130"/>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Instructional Resources </a:t>
            </a:r>
            <a:endParaRPr sz="4400" dirty="0">
              <a:solidFill>
                <a:srgbClr val="004B8D"/>
              </a:solidFill>
              <a:latin typeface="Calibri"/>
              <a:ea typeface="Calibri"/>
              <a:cs typeface="Calibri"/>
              <a:sym typeface="Calibri"/>
            </a:endParaRPr>
          </a:p>
        </p:txBody>
      </p:sp>
      <p:pic>
        <p:nvPicPr>
          <p:cNvPr id="851" name="Google Shape;851;p130"/>
          <p:cNvPicPr preferRelativeResize="0"/>
          <p:nvPr/>
        </p:nvPicPr>
        <p:blipFill>
          <a:blip r:embed="rId3">
            <a:alphaModFix/>
          </a:blip>
          <a:stretch>
            <a:fillRect/>
          </a:stretch>
        </p:blipFill>
        <p:spPr>
          <a:xfrm>
            <a:off x="2780619" y="2057400"/>
            <a:ext cx="7383781" cy="4106733"/>
          </a:xfrm>
          <a:prstGeom prst="rect">
            <a:avLst/>
          </a:prstGeom>
          <a:noFill/>
          <a:ln>
            <a:noFill/>
          </a:ln>
        </p:spPr>
      </p:pic>
      <p:sp>
        <p:nvSpPr>
          <p:cNvPr id="852" name="Google Shape;852;p130"/>
          <p:cNvSpPr txBox="1"/>
          <p:nvPr/>
        </p:nvSpPr>
        <p:spPr>
          <a:xfrm>
            <a:off x="2265600" y="6037201"/>
            <a:ext cx="7898800" cy="615513"/>
          </a:xfrm>
          <a:prstGeom prst="rect">
            <a:avLst/>
          </a:prstGeom>
          <a:noFill/>
          <a:ln>
            <a:noFill/>
          </a:ln>
        </p:spPr>
        <p:txBody>
          <a:bodyPr spcFirstLastPara="1" wrap="square" lIns="121900" tIns="121900" rIns="121900" bIns="121900" anchor="t" anchorCtr="0">
            <a:spAutoFit/>
          </a:bodyPr>
          <a:lstStyle/>
          <a:p>
            <a:pPr algn="ctr"/>
            <a:r>
              <a:rPr lang="en" sz="2400" u="sng">
                <a:solidFill>
                  <a:srgbClr val="004B8D"/>
                </a:solidFill>
                <a:hlinkClick r:id="rId4">
                  <a:extLst>
                    <a:ext uri="{A12FA001-AC4F-418D-AE19-62706E023703}">
                      <ahyp:hlinkClr xmlns:ahyp="http://schemas.microsoft.com/office/drawing/2018/hyperlinkcolor" xmlns="" val="tx"/>
                    </a:ext>
                  </a:extLst>
                </a:hlinkClick>
              </a:rPr>
              <a:t>https://www.dlmpd.com/instructional-resources/</a:t>
            </a:r>
            <a:endParaRPr sz="2400">
              <a:solidFill>
                <a:srgbClr val="004B8D"/>
              </a:solidFill>
            </a:endParaRPr>
          </a:p>
        </p:txBody>
      </p:sp>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103</a:t>
            </a:fld>
            <a:endParaRPr dirty="0"/>
          </a:p>
        </p:txBody>
      </p:sp>
    </p:spTree>
    <p:extLst>
      <p:ext uri="{BB962C8B-B14F-4D97-AF65-F5344CB8AC3E}">
        <p14:creationId xmlns:p14="http://schemas.microsoft.com/office/powerpoint/2010/main" val="19314147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31"/>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ea typeface="Calibri"/>
                <a:cs typeface="Calibri"/>
                <a:sym typeface="Calibri"/>
              </a:rPr>
              <a:t>Exemplar Text Supports</a:t>
            </a:r>
            <a:r>
              <a:rPr lang="en" sz="4400" dirty="0"/>
              <a:t> </a:t>
            </a:r>
            <a:endParaRPr sz="4400" dirty="0"/>
          </a:p>
        </p:txBody>
      </p:sp>
      <p:pic>
        <p:nvPicPr>
          <p:cNvPr id="859" name="Google Shape;859;p131"/>
          <p:cNvPicPr preferRelativeResize="0"/>
          <p:nvPr/>
        </p:nvPicPr>
        <p:blipFill>
          <a:blip r:embed="rId3">
            <a:alphaModFix/>
          </a:blip>
          <a:stretch>
            <a:fillRect/>
          </a:stretch>
        </p:blipFill>
        <p:spPr>
          <a:xfrm>
            <a:off x="269400" y="2445600"/>
            <a:ext cx="11548368" cy="1966800"/>
          </a:xfrm>
          <a:prstGeom prst="rect">
            <a:avLst/>
          </a:prstGeom>
          <a:noFill/>
          <a:ln>
            <a:noFill/>
          </a:ln>
        </p:spPr>
      </p:pic>
      <p:sp>
        <p:nvSpPr>
          <p:cNvPr id="860" name="Google Shape;860;p131"/>
          <p:cNvSpPr txBox="1"/>
          <p:nvPr/>
        </p:nvSpPr>
        <p:spPr>
          <a:xfrm>
            <a:off x="2785267" y="5131268"/>
            <a:ext cx="5939600" cy="984845"/>
          </a:xfrm>
          <a:prstGeom prst="rect">
            <a:avLst/>
          </a:prstGeom>
          <a:noFill/>
          <a:ln>
            <a:noFill/>
          </a:ln>
        </p:spPr>
        <p:txBody>
          <a:bodyPr spcFirstLastPara="1" wrap="square" lIns="121900" tIns="121900" rIns="121900" bIns="121900" anchor="t" anchorCtr="0">
            <a:spAutoFit/>
          </a:bodyPr>
          <a:lstStyle/>
          <a:p>
            <a:r>
              <a:rPr lang="en" sz="2400" u="sng">
                <a:solidFill>
                  <a:srgbClr val="004B8D"/>
                </a:solidFill>
                <a:hlinkClick r:id="rId4">
                  <a:extLst>
                    <a:ext uri="{A12FA001-AC4F-418D-AE19-62706E023703}">
                      <ahyp:hlinkClr xmlns:ahyp="http://schemas.microsoft.com/office/drawing/2018/hyperlinkcolor" xmlns="" val="tx"/>
                    </a:ext>
                  </a:extLst>
                </a:hlinkClick>
              </a:rPr>
              <a:t>https://www.dlmpd.com/exemplar-text-supports/</a:t>
            </a:r>
            <a:endParaRPr sz="2400">
              <a:solidFill>
                <a:srgbClr val="004B8D"/>
              </a:solidFill>
            </a:endParaRPr>
          </a:p>
        </p:txBody>
      </p:sp>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104</a:t>
            </a:fld>
            <a:endParaRPr dirty="0"/>
          </a:p>
        </p:txBody>
      </p:sp>
    </p:spTree>
    <p:extLst>
      <p:ext uri="{BB962C8B-B14F-4D97-AF65-F5344CB8AC3E}">
        <p14:creationId xmlns:p14="http://schemas.microsoft.com/office/powerpoint/2010/main" val="38493881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866" name="Google Shape;866;p132"/>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Blog </a:t>
            </a:r>
            <a:endParaRPr sz="4400" dirty="0">
              <a:solidFill>
                <a:srgbClr val="004B8D"/>
              </a:solidFill>
              <a:latin typeface="Calibri"/>
              <a:ea typeface="Calibri"/>
              <a:cs typeface="Calibri"/>
              <a:sym typeface="Calibri"/>
            </a:endParaRPr>
          </a:p>
        </p:txBody>
      </p:sp>
      <p:pic>
        <p:nvPicPr>
          <p:cNvPr id="867" name="Google Shape;867;p132"/>
          <p:cNvPicPr preferRelativeResize="0"/>
          <p:nvPr/>
        </p:nvPicPr>
        <p:blipFill>
          <a:blip r:embed="rId3">
            <a:alphaModFix/>
          </a:blip>
          <a:stretch>
            <a:fillRect/>
          </a:stretch>
        </p:blipFill>
        <p:spPr>
          <a:xfrm>
            <a:off x="342900" y="2248351"/>
            <a:ext cx="11506200" cy="3365500"/>
          </a:xfrm>
          <a:prstGeom prst="rect">
            <a:avLst/>
          </a:prstGeom>
          <a:noFill/>
          <a:ln>
            <a:noFill/>
          </a:ln>
        </p:spPr>
      </p:pic>
      <p:sp>
        <p:nvSpPr>
          <p:cNvPr id="868" name="Google Shape;868;p132"/>
          <p:cNvSpPr txBox="1"/>
          <p:nvPr/>
        </p:nvSpPr>
        <p:spPr>
          <a:xfrm>
            <a:off x="854233" y="5717301"/>
            <a:ext cx="10364000" cy="574412"/>
          </a:xfrm>
          <a:prstGeom prst="rect">
            <a:avLst/>
          </a:prstGeom>
          <a:noFill/>
          <a:ln>
            <a:noFill/>
          </a:ln>
        </p:spPr>
        <p:txBody>
          <a:bodyPr spcFirstLastPara="1" wrap="square" lIns="121900" tIns="121900" rIns="121900" bIns="121900" anchor="t" anchorCtr="0">
            <a:spAutoFit/>
          </a:bodyPr>
          <a:lstStyle/>
          <a:p>
            <a:r>
              <a:rPr lang="en" sz="2133" u="sng">
                <a:solidFill>
                  <a:schemeClr val="hlink"/>
                </a:solidFill>
                <a:latin typeface="Calibri"/>
                <a:ea typeface="Calibri"/>
                <a:cs typeface="Calibri"/>
                <a:sym typeface="Calibri"/>
                <a:hlinkClick r:id="rId4"/>
              </a:rPr>
              <a:t>https://www.dlmpd.com/new-videos-of-instruction-targeting-the-dlm-essential-elements/</a:t>
            </a:r>
            <a:endParaRPr sz="2133">
              <a:solidFill>
                <a:srgbClr val="004B8D"/>
              </a:solidFill>
              <a:latin typeface="Calibri"/>
              <a:ea typeface="Calibri"/>
              <a:cs typeface="Calibri"/>
              <a:sym typeface="Calibri"/>
            </a:endParaRPr>
          </a:p>
        </p:txBody>
      </p:sp>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105</a:t>
            </a:fld>
            <a:endParaRPr dirty="0"/>
          </a:p>
        </p:txBody>
      </p:sp>
    </p:spTree>
    <p:extLst>
      <p:ext uri="{BB962C8B-B14F-4D97-AF65-F5344CB8AC3E}">
        <p14:creationId xmlns:p14="http://schemas.microsoft.com/office/powerpoint/2010/main" val="5367033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874" name="Google Shape;874;p133"/>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u="sng" dirty="0">
                <a:solidFill>
                  <a:srgbClr val="004B8D"/>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https://www.dlmpd.com/blog-page/</a:t>
            </a:r>
            <a:endParaRPr sz="4400" dirty="0">
              <a:solidFill>
                <a:srgbClr val="004B8D"/>
              </a:solidFill>
              <a:latin typeface="Calibri"/>
              <a:ea typeface="Calibri"/>
              <a:cs typeface="Calibri"/>
              <a:sym typeface="Calibri"/>
            </a:endParaRPr>
          </a:p>
        </p:txBody>
      </p:sp>
      <p:pic>
        <p:nvPicPr>
          <p:cNvPr id="875" name="Google Shape;875;p133"/>
          <p:cNvPicPr preferRelativeResize="0"/>
          <p:nvPr/>
        </p:nvPicPr>
        <p:blipFill>
          <a:blip r:embed="rId4">
            <a:alphaModFix/>
          </a:blip>
          <a:stretch>
            <a:fillRect/>
          </a:stretch>
        </p:blipFill>
        <p:spPr>
          <a:xfrm>
            <a:off x="342900" y="1852550"/>
            <a:ext cx="11506200" cy="2666383"/>
          </a:xfrm>
          <a:prstGeom prst="rect">
            <a:avLst/>
          </a:prstGeom>
          <a:noFill/>
          <a:ln>
            <a:noFill/>
          </a:ln>
        </p:spPr>
      </p:pic>
      <p:pic>
        <p:nvPicPr>
          <p:cNvPr id="876" name="Google Shape;876;p133"/>
          <p:cNvPicPr preferRelativeResize="0"/>
          <p:nvPr/>
        </p:nvPicPr>
        <p:blipFill>
          <a:blip r:embed="rId5">
            <a:alphaModFix/>
          </a:blip>
          <a:stretch>
            <a:fillRect/>
          </a:stretch>
        </p:blipFill>
        <p:spPr>
          <a:xfrm>
            <a:off x="575567" y="4518933"/>
            <a:ext cx="11070799" cy="2059667"/>
          </a:xfrm>
          <a:prstGeom prst="rect">
            <a:avLst/>
          </a:prstGeom>
          <a:noFill/>
          <a:ln>
            <a:noFill/>
          </a:ln>
        </p:spPr>
      </p:pic>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106</a:t>
            </a:fld>
            <a:endParaRPr dirty="0"/>
          </a:p>
        </p:txBody>
      </p:sp>
    </p:spTree>
    <p:extLst>
      <p:ext uri="{BB962C8B-B14F-4D97-AF65-F5344CB8AC3E}">
        <p14:creationId xmlns:p14="http://schemas.microsoft.com/office/powerpoint/2010/main" val="18490779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3" name="Google Shape;883;p134"/>
          <p:cNvPicPr preferRelativeResize="0"/>
          <p:nvPr/>
        </p:nvPicPr>
        <p:blipFill>
          <a:blip r:embed="rId3">
            <a:alphaModFix/>
          </a:blip>
          <a:stretch>
            <a:fillRect/>
          </a:stretch>
        </p:blipFill>
        <p:spPr>
          <a:xfrm>
            <a:off x="342900" y="1333500"/>
            <a:ext cx="11506200" cy="5334000"/>
          </a:xfrm>
          <a:prstGeom prst="rect">
            <a:avLst/>
          </a:prstGeom>
          <a:noFill/>
          <a:ln>
            <a:noFill/>
          </a:ln>
        </p:spPr>
      </p:pic>
      <p:sp>
        <p:nvSpPr>
          <p:cNvPr id="884" name="Google Shape;884;p134"/>
          <p:cNvSpPr txBox="1"/>
          <p:nvPr/>
        </p:nvSpPr>
        <p:spPr>
          <a:xfrm>
            <a:off x="2410567" y="3008567"/>
            <a:ext cx="18872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pic>
        <p:nvPicPr>
          <p:cNvPr id="885" name="Google Shape;885;p134"/>
          <p:cNvPicPr preferRelativeResize="0"/>
          <p:nvPr/>
        </p:nvPicPr>
        <p:blipFill>
          <a:blip r:embed="rId4">
            <a:alphaModFix/>
          </a:blip>
          <a:stretch>
            <a:fillRect/>
          </a:stretch>
        </p:blipFill>
        <p:spPr>
          <a:xfrm>
            <a:off x="1588533" y="2331767"/>
            <a:ext cx="1887200" cy="1887200"/>
          </a:xfrm>
          <a:prstGeom prst="rect">
            <a:avLst/>
          </a:prstGeom>
          <a:noFill/>
          <a:ln>
            <a:noFill/>
          </a:ln>
        </p:spPr>
      </p:pic>
      <p:pic>
        <p:nvPicPr>
          <p:cNvPr id="886" name="Google Shape;886;p134"/>
          <p:cNvPicPr preferRelativeResize="0"/>
          <p:nvPr/>
        </p:nvPicPr>
        <p:blipFill>
          <a:blip r:embed="rId4">
            <a:alphaModFix/>
          </a:blip>
          <a:stretch>
            <a:fillRect/>
          </a:stretch>
        </p:blipFill>
        <p:spPr>
          <a:xfrm>
            <a:off x="2240233" y="3936467"/>
            <a:ext cx="1887200" cy="1887200"/>
          </a:xfrm>
          <a:prstGeom prst="rect">
            <a:avLst/>
          </a:prstGeom>
          <a:noFill/>
          <a:ln>
            <a:noFill/>
          </a:ln>
        </p:spPr>
      </p:pic>
      <p:pic>
        <p:nvPicPr>
          <p:cNvPr id="887" name="Google Shape;887;p134"/>
          <p:cNvPicPr preferRelativeResize="0"/>
          <p:nvPr/>
        </p:nvPicPr>
        <p:blipFill>
          <a:blip r:embed="rId4">
            <a:alphaModFix/>
          </a:blip>
          <a:stretch>
            <a:fillRect/>
          </a:stretch>
        </p:blipFill>
        <p:spPr>
          <a:xfrm>
            <a:off x="6591833" y="2159000"/>
            <a:ext cx="1887200" cy="1887200"/>
          </a:xfrm>
          <a:prstGeom prst="rect">
            <a:avLst/>
          </a:prstGeom>
          <a:noFill/>
          <a:ln>
            <a:noFill/>
          </a:ln>
        </p:spPr>
      </p:pic>
      <p:pic>
        <p:nvPicPr>
          <p:cNvPr id="888" name="Google Shape;888;p134"/>
          <p:cNvPicPr preferRelativeResize="0"/>
          <p:nvPr/>
        </p:nvPicPr>
        <p:blipFill>
          <a:blip r:embed="rId4">
            <a:alphaModFix/>
          </a:blip>
          <a:stretch>
            <a:fillRect/>
          </a:stretch>
        </p:blipFill>
        <p:spPr>
          <a:xfrm>
            <a:off x="5301900" y="2841000"/>
            <a:ext cx="1887200" cy="1887200"/>
          </a:xfrm>
          <a:prstGeom prst="rect">
            <a:avLst/>
          </a:prstGeom>
          <a:noFill/>
          <a:ln>
            <a:noFill/>
          </a:ln>
        </p:spPr>
      </p:pic>
      <p:pic>
        <p:nvPicPr>
          <p:cNvPr id="889" name="Google Shape;889;p134"/>
          <p:cNvPicPr preferRelativeResize="0"/>
          <p:nvPr/>
        </p:nvPicPr>
        <p:blipFill>
          <a:blip r:embed="rId4">
            <a:alphaModFix/>
          </a:blip>
          <a:stretch>
            <a:fillRect/>
          </a:stretch>
        </p:blipFill>
        <p:spPr>
          <a:xfrm>
            <a:off x="4208800" y="2331767"/>
            <a:ext cx="1887200" cy="1887200"/>
          </a:xfrm>
          <a:prstGeom prst="rect">
            <a:avLst/>
          </a:prstGeom>
          <a:noFill/>
          <a:ln>
            <a:noFill/>
          </a:ln>
        </p:spPr>
      </p:pic>
      <p:pic>
        <p:nvPicPr>
          <p:cNvPr id="890" name="Google Shape;890;p134"/>
          <p:cNvPicPr preferRelativeResize="0"/>
          <p:nvPr/>
        </p:nvPicPr>
        <p:blipFill>
          <a:blip r:embed="rId4">
            <a:alphaModFix/>
          </a:blip>
          <a:stretch>
            <a:fillRect/>
          </a:stretch>
        </p:blipFill>
        <p:spPr>
          <a:xfrm>
            <a:off x="8191833" y="4132633"/>
            <a:ext cx="1887200" cy="1887200"/>
          </a:xfrm>
          <a:prstGeom prst="rect">
            <a:avLst/>
          </a:prstGeom>
          <a:noFill/>
          <a:ln>
            <a:noFill/>
          </a:ln>
        </p:spPr>
      </p:pic>
      <p:pic>
        <p:nvPicPr>
          <p:cNvPr id="891" name="Google Shape;891;p134"/>
          <p:cNvPicPr preferRelativeResize="0"/>
          <p:nvPr/>
        </p:nvPicPr>
        <p:blipFill>
          <a:blip r:embed="rId4">
            <a:alphaModFix/>
          </a:blip>
          <a:stretch>
            <a:fillRect/>
          </a:stretch>
        </p:blipFill>
        <p:spPr>
          <a:xfrm>
            <a:off x="8974867" y="2485400"/>
            <a:ext cx="1887200" cy="1887200"/>
          </a:xfrm>
          <a:prstGeom prst="rect">
            <a:avLst/>
          </a:prstGeom>
          <a:noFill/>
          <a:ln>
            <a:noFill/>
          </a:ln>
        </p:spPr>
      </p:pic>
      <p:pic>
        <p:nvPicPr>
          <p:cNvPr id="892" name="Google Shape;892;p134"/>
          <p:cNvPicPr preferRelativeResize="0"/>
          <p:nvPr/>
        </p:nvPicPr>
        <p:blipFill>
          <a:blip r:embed="rId4">
            <a:alphaModFix/>
          </a:blip>
          <a:stretch>
            <a:fillRect/>
          </a:stretch>
        </p:blipFill>
        <p:spPr>
          <a:xfrm>
            <a:off x="3010933" y="1654967"/>
            <a:ext cx="1887200" cy="1887200"/>
          </a:xfrm>
          <a:prstGeom prst="rect">
            <a:avLst/>
          </a:prstGeom>
          <a:noFill/>
          <a:ln>
            <a:noFill/>
          </a:ln>
        </p:spPr>
      </p:pic>
      <p:pic>
        <p:nvPicPr>
          <p:cNvPr id="893" name="Google Shape;893;p134"/>
          <p:cNvPicPr preferRelativeResize="0"/>
          <p:nvPr/>
        </p:nvPicPr>
        <p:blipFill>
          <a:blip r:embed="rId4">
            <a:alphaModFix/>
          </a:blip>
          <a:stretch>
            <a:fillRect/>
          </a:stretch>
        </p:blipFill>
        <p:spPr>
          <a:xfrm>
            <a:off x="3557600" y="4218967"/>
            <a:ext cx="1887200" cy="1887200"/>
          </a:xfrm>
          <a:prstGeom prst="rect">
            <a:avLst/>
          </a:prstGeom>
          <a:noFill/>
          <a:ln>
            <a:noFill/>
          </a:ln>
        </p:spPr>
      </p:pic>
      <p:pic>
        <p:nvPicPr>
          <p:cNvPr id="894" name="Google Shape;894;p134"/>
          <p:cNvPicPr preferRelativeResize="0"/>
          <p:nvPr/>
        </p:nvPicPr>
        <p:blipFill>
          <a:blip r:embed="rId4">
            <a:alphaModFix/>
          </a:blip>
          <a:stretch>
            <a:fillRect/>
          </a:stretch>
        </p:blipFill>
        <p:spPr>
          <a:xfrm>
            <a:off x="523367" y="4218967"/>
            <a:ext cx="1887200" cy="1887200"/>
          </a:xfrm>
          <a:prstGeom prst="rect">
            <a:avLst/>
          </a:prstGeom>
          <a:noFill/>
          <a:ln>
            <a:noFill/>
          </a:ln>
        </p:spPr>
      </p:pic>
      <p:pic>
        <p:nvPicPr>
          <p:cNvPr id="895" name="Google Shape;895;p134"/>
          <p:cNvPicPr preferRelativeResize="0"/>
          <p:nvPr/>
        </p:nvPicPr>
        <p:blipFill>
          <a:blip r:embed="rId4">
            <a:alphaModFix/>
          </a:blip>
          <a:stretch>
            <a:fillRect/>
          </a:stretch>
        </p:blipFill>
        <p:spPr>
          <a:xfrm>
            <a:off x="6591833" y="4627733"/>
            <a:ext cx="1887200" cy="1887200"/>
          </a:xfrm>
          <a:prstGeom prst="rect">
            <a:avLst/>
          </a:prstGeom>
          <a:noFill/>
          <a:ln>
            <a:noFill/>
          </a:ln>
        </p:spPr>
      </p:pic>
      <p:pic>
        <p:nvPicPr>
          <p:cNvPr id="897" name="Google Shape;897;p134"/>
          <p:cNvPicPr preferRelativeResize="0"/>
          <p:nvPr/>
        </p:nvPicPr>
        <p:blipFill>
          <a:blip r:embed="rId4">
            <a:alphaModFix/>
          </a:blip>
          <a:stretch>
            <a:fillRect/>
          </a:stretch>
        </p:blipFill>
        <p:spPr>
          <a:xfrm>
            <a:off x="5301900" y="4813854"/>
            <a:ext cx="1887200" cy="1887200"/>
          </a:xfrm>
          <a:prstGeom prst="rect">
            <a:avLst/>
          </a:prstGeom>
          <a:noFill/>
          <a:ln>
            <a:noFill/>
          </a:ln>
        </p:spPr>
      </p:pic>
      <p:pic>
        <p:nvPicPr>
          <p:cNvPr id="898" name="Google Shape;898;p134"/>
          <p:cNvPicPr preferRelativeResize="0"/>
          <p:nvPr/>
        </p:nvPicPr>
        <p:blipFill>
          <a:blip r:embed="rId4">
            <a:alphaModFix/>
          </a:blip>
          <a:stretch>
            <a:fillRect/>
          </a:stretch>
        </p:blipFill>
        <p:spPr>
          <a:xfrm>
            <a:off x="9310533" y="4728200"/>
            <a:ext cx="1887200" cy="1887200"/>
          </a:xfrm>
          <a:prstGeom prst="rect">
            <a:avLst/>
          </a:prstGeom>
          <a:noFill/>
          <a:ln>
            <a:noFill/>
          </a:ln>
        </p:spPr>
      </p:pic>
      <p:pic>
        <p:nvPicPr>
          <p:cNvPr id="900" name="Google Shape;900;p134"/>
          <p:cNvPicPr preferRelativeResize="0"/>
          <p:nvPr/>
        </p:nvPicPr>
        <p:blipFill>
          <a:blip r:embed="rId4">
            <a:alphaModFix/>
          </a:blip>
          <a:stretch>
            <a:fillRect/>
          </a:stretch>
        </p:blipFill>
        <p:spPr>
          <a:xfrm>
            <a:off x="7592867" y="1654967"/>
            <a:ext cx="1887200" cy="1887200"/>
          </a:xfrm>
          <a:prstGeom prst="rect">
            <a:avLst/>
          </a:prstGeom>
          <a:noFill/>
          <a:ln>
            <a:noFill/>
          </a:ln>
        </p:spPr>
      </p:pic>
      <p:sp>
        <p:nvSpPr>
          <p:cNvPr id="19"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107</a:t>
            </a:fld>
            <a:endParaRPr dirty="0"/>
          </a:p>
        </p:txBody>
      </p:sp>
    </p:spTree>
    <p:extLst>
      <p:ext uri="{BB962C8B-B14F-4D97-AF65-F5344CB8AC3E}">
        <p14:creationId xmlns:p14="http://schemas.microsoft.com/office/powerpoint/2010/main" val="5699018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35"/>
          <p:cNvSpPr txBox="1">
            <a:spLocks noGrp="1"/>
          </p:cNvSpPr>
          <p:nvPr>
            <p:ph type="title"/>
          </p:nvPr>
        </p:nvSpPr>
        <p:spPr>
          <a:xfrm>
            <a:off x="342900" y="777240"/>
            <a:ext cx="7581900" cy="2766060"/>
          </a:xfrm>
          <a:prstGeom prst="rect">
            <a:avLst/>
          </a:prstGeom>
          <a:noFill/>
          <a:ln>
            <a:noFill/>
          </a:ln>
        </p:spPr>
        <p:txBody>
          <a:bodyPr spcFirstLastPara="1" vert="horz" wrap="square" lIns="121900" tIns="60933" rIns="121900" bIns="60933" rtlCol="0" anchor="ctr" anchorCtr="0">
            <a:normAutofit fontScale="90000"/>
          </a:bodyPr>
          <a:lstStyle/>
          <a:p>
            <a:pPr>
              <a:buClr>
                <a:schemeClr val="dk1"/>
              </a:buClr>
              <a:buSzPct val="110000"/>
            </a:pPr>
            <a:endParaRPr sz="5333" b="1" dirty="0"/>
          </a:p>
          <a:p>
            <a:pPr>
              <a:buClr>
                <a:schemeClr val="dk1"/>
              </a:buClr>
              <a:buSzPct val="110000"/>
            </a:pPr>
            <a:endParaRPr sz="5333" b="1" dirty="0"/>
          </a:p>
          <a:p>
            <a:pPr>
              <a:buClr>
                <a:schemeClr val="dk1"/>
              </a:buClr>
              <a:buSzPct val="101538"/>
            </a:pPr>
            <a:r>
              <a:rPr lang="en" sz="5900" b="1" dirty="0">
                <a:solidFill>
                  <a:srgbClr val="003399"/>
                </a:solidFill>
                <a:latin typeface="Calibri"/>
                <a:ea typeface="Calibri"/>
                <a:cs typeface="Calibri"/>
                <a:sym typeface="Calibri"/>
              </a:rPr>
              <a:t>Technical Assistance from RPDC</a:t>
            </a:r>
            <a:endParaRPr sz="5900" b="1" dirty="0">
              <a:solidFill>
                <a:srgbClr val="003399"/>
              </a:solidFill>
              <a:latin typeface="Calibri"/>
              <a:ea typeface="Calibri"/>
              <a:cs typeface="Calibri"/>
              <a:sym typeface="Calibri"/>
            </a:endParaRPr>
          </a:p>
        </p:txBody>
      </p:sp>
    </p:spTree>
    <p:extLst>
      <p:ext uri="{BB962C8B-B14F-4D97-AF65-F5344CB8AC3E}">
        <p14:creationId xmlns:p14="http://schemas.microsoft.com/office/powerpoint/2010/main" val="7294679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36"/>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rmAutofit lnSpcReduction="10000"/>
          </a:bodyPr>
          <a:lstStyle/>
          <a:p>
            <a:fld id="{00000000-1234-1234-1234-123412341234}" type="slidenum">
              <a:rPr lang="en"/>
              <a:pPr/>
              <a:t>109</a:t>
            </a:fld>
            <a:endParaRPr/>
          </a:p>
        </p:txBody>
      </p:sp>
      <p:pic>
        <p:nvPicPr>
          <p:cNvPr id="914" name="Google Shape;914;p136"/>
          <p:cNvPicPr preferRelativeResize="0"/>
          <p:nvPr/>
        </p:nvPicPr>
        <p:blipFill>
          <a:blip r:embed="rId3">
            <a:alphaModFix/>
          </a:blip>
          <a:stretch>
            <a:fillRect/>
          </a:stretch>
        </p:blipFill>
        <p:spPr>
          <a:xfrm>
            <a:off x="342900" y="990601"/>
            <a:ext cx="11432700" cy="5491700"/>
          </a:xfrm>
          <a:prstGeom prst="rect">
            <a:avLst/>
          </a:prstGeom>
          <a:noFill/>
          <a:ln>
            <a:noFill/>
          </a:ln>
        </p:spPr>
      </p:pic>
    </p:spTree>
    <p:extLst>
      <p:ext uri="{BB962C8B-B14F-4D97-AF65-F5344CB8AC3E}">
        <p14:creationId xmlns:p14="http://schemas.microsoft.com/office/powerpoint/2010/main" val="1158447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body" idx="1"/>
          </p:nvPr>
        </p:nvSpPr>
        <p:spPr>
          <a:xfrm>
            <a:off x="342900" y="1737800"/>
            <a:ext cx="11506200" cy="4929700"/>
          </a:xfrm>
          <a:prstGeom prst="rect">
            <a:avLst/>
          </a:prstGeom>
        </p:spPr>
        <p:txBody>
          <a:bodyPr spcFirstLastPara="1" vert="horz" wrap="square" lIns="121900" tIns="60933" rIns="121900" bIns="60933" rtlCol="0" anchor="t" anchorCtr="0">
            <a:noAutofit/>
          </a:bodyPr>
          <a:lstStyle/>
          <a:p>
            <a:pPr marL="571500" indent="-571500">
              <a:lnSpc>
                <a:spcPct val="105000"/>
              </a:lnSpc>
              <a:spcBef>
                <a:spcPts val="1067"/>
              </a:spcBef>
              <a:buClr>
                <a:srgbClr val="429539"/>
              </a:buClr>
              <a:buSzPct val="100000"/>
              <a:buFont typeface="Arial" panose="020B0604020202020204" pitchFamily="34" charset="0"/>
              <a:buChar char="•"/>
            </a:pPr>
            <a:r>
              <a:rPr lang="en" sz="4000" b="1" dirty="0" smtClean="0">
                <a:solidFill>
                  <a:srgbClr val="429539"/>
                </a:solidFill>
              </a:rPr>
              <a:t>Essential </a:t>
            </a:r>
            <a:r>
              <a:rPr lang="en" sz="4000" b="1" dirty="0">
                <a:solidFill>
                  <a:srgbClr val="429539"/>
                </a:solidFill>
              </a:rPr>
              <a:t>Elements</a:t>
            </a:r>
            <a:endParaRPr sz="4000" b="1" dirty="0">
              <a:solidFill>
                <a:srgbClr val="429539"/>
              </a:solidFill>
            </a:endParaRPr>
          </a:p>
          <a:p>
            <a:pPr marL="1066785" lvl="1" indent="-457200">
              <a:lnSpc>
                <a:spcPct val="100000"/>
              </a:lnSpc>
              <a:spcBef>
                <a:spcPts val="600"/>
              </a:spcBef>
              <a:buClr>
                <a:srgbClr val="429539"/>
              </a:buClr>
              <a:buSzPct val="100000"/>
            </a:pPr>
            <a:r>
              <a:rPr lang="en" sz="3200" dirty="0" smtClean="0">
                <a:solidFill>
                  <a:schemeClr val="tx1"/>
                </a:solidFill>
              </a:rPr>
              <a:t>Selected </a:t>
            </a:r>
            <a:r>
              <a:rPr lang="en" sz="3200" dirty="0" smtClean="0">
                <a:solidFill>
                  <a:schemeClr val="tx1"/>
                </a:solidFill>
              </a:rPr>
              <a:t>in the Instruction and Assessment Planner at the </a:t>
            </a:r>
            <a:br>
              <a:rPr lang="en" sz="3200" dirty="0" smtClean="0">
                <a:solidFill>
                  <a:schemeClr val="tx1"/>
                </a:solidFill>
              </a:rPr>
            </a:br>
            <a:r>
              <a:rPr lang="en-US" sz="3200" dirty="0" smtClean="0">
                <a:solidFill>
                  <a:schemeClr val="tx1"/>
                </a:solidFill>
              </a:rPr>
              <a:t>linkage level</a:t>
            </a:r>
            <a:r>
              <a:rPr lang="en" sz="3200" dirty="0" smtClean="0">
                <a:solidFill>
                  <a:schemeClr val="tx1"/>
                </a:solidFill>
              </a:rPr>
              <a:t>s the teacher deems appropriate for each</a:t>
            </a:r>
            <a:br>
              <a:rPr lang="en" sz="3200" dirty="0" smtClean="0">
                <a:solidFill>
                  <a:schemeClr val="tx1"/>
                </a:solidFill>
              </a:rPr>
            </a:br>
            <a:r>
              <a:rPr lang="en" sz="3200" dirty="0" smtClean="0">
                <a:solidFill>
                  <a:schemeClr val="tx1"/>
                </a:solidFill>
              </a:rPr>
              <a:t>student</a:t>
            </a:r>
            <a:endParaRPr sz="3200" dirty="0" smtClean="0">
              <a:solidFill>
                <a:schemeClr val="tx1"/>
              </a:solidFill>
            </a:endParaRPr>
          </a:p>
          <a:p>
            <a:pPr marL="1066785" lvl="1" indent="-457200">
              <a:lnSpc>
                <a:spcPct val="100000"/>
              </a:lnSpc>
              <a:spcBef>
                <a:spcPts val="600"/>
              </a:spcBef>
              <a:buClr>
                <a:srgbClr val="429539"/>
              </a:buClr>
              <a:buSzPct val="100000"/>
            </a:pPr>
            <a:r>
              <a:rPr lang="en" sz="3200" b="1" dirty="0" smtClean="0">
                <a:solidFill>
                  <a:schemeClr val="tx1"/>
                </a:solidFill>
              </a:rPr>
              <a:t>Required</a:t>
            </a:r>
            <a:r>
              <a:rPr lang="en" sz="3200" dirty="0" smtClean="0">
                <a:solidFill>
                  <a:schemeClr val="tx1"/>
                </a:solidFill>
              </a:rPr>
              <a:t> </a:t>
            </a:r>
            <a:r>
              <a:rPr lang="en" sz="3200" dirty="0" smtClean="0">
                <a:solidFill>
                  <a:schemeClr val="tx1"/>
                </a:solidFill>
              </a:rPr>
              <a:t>to be assessed</a:t>
            </a:r>
            <a:endParaRPr sz="3200" dirty="0" smtClean="0">
              <a:solidFill>
                <a:schemeClr val="tx1"/>
              </a:solidFill>
            </a:endParaRPr>
          </a:p>
          <a:p>
            <a:pPr marL="1066785" lvl="1" indent="-457200">
              <a:lnSpc>
                <a:spcPct val="100000"/>
              </a:lnSpc>
              <a:spcBef>
                <a:spcPts val="600"/>
              </a:spcBef>
              <a:buClr>
                <a:srgbClr val="429539"/>
              </a:buClr>
              <a:buSzPct val="100000"/>
            </a:pPr>
            <a:r>
              <a:rPr lang="en" sz="3200" dirty="0" smtClean="0">
                <a:solidFill>
                  <a:schemeClr val="tx1"/>
                </a:solidFill>
              </a:rPr>
              <a:t>Have </a:t>
            </a:r>
            <a:r>
              <a:rPr lang="en" sz="3200" dirty="0" smtClean="0">
                <a:solidFill>
                  <a:schemeClr val="tx1"/>
                </a:solidFill>
              </a:rPr>
              <a:t>blueprint requirements</a:t>
            </a:r>
            <a:endParaRPr sz="3200" dirty="0" smtClean="0">
              <a:solidFill>
                <a:schemeClr val="tx1"/>
              </a:solidFill>
            </a:endParaRPr>
          </a:p>
          <a:p>
            <a:pPr marL="1066785" lvl="1" indent="-457200">
              <a:lnSpc>
                <a:spcPct val="100000"/>
              </a:lnSpc>
              <a:spcBef>
                <a:spcPts val="600"/>
              </a:spcBef>
              <a:buClr>
                <a:srgbClr val="429539"/>
              </a:buClr>
              <a:buSzPct val="100000"/>
            </a:pPr>
            <a:r>
              <a:rPr lang="en" sz="3200" dirty="0" smtClean="0">
                <a:solidFill>
                  <a:schemeClr val="tx1"/>
                </a:solidFill>
              </a:rPr>
              <a:t>Contributes </a:t>
            </a:r>
            <a:r>
              <a:rPr lang="en" sz="3200" dirty="0" smtClean="0">
                <a:solidFill>
                  <a:schemeClr val="tx1"/>
                </a:solidFill>
              </a:rPr>
              <a:t>to a student’s final, end-of-year Individual Student </a:t>
            </a:r>
            <a:r>
              <a:rPr lang="en" sz="3200" dirty="0" smtClean="0">
                <a:solidFill>
                  <a:schemeClr val="tx1"/>
                </a:solidFill>
              </a:rPr>
              <a:t>Report </a:t>
            </a:r>
            <a:r>
              <a:rPr lang="en" sz="3200" dirty="0" smtClean="0">
                <a:solidFill>
                  <a:schemeClr val="tx1"/>
                </a:solidFill>
              </a:rPr>
              <a:t>(ISR)</a:t>
            </a:r>
            <a:endParaRPr sz="3200" dirty="0" smtClean="0">
              <a:solidFill>
                <a:schemeClr val="tx1"/>
              </a:solidFill>
            </a:endParaRPr>
          </a:p>
          <a:p>
            <a:pPr marL="0" indent="0">
              <a:lnSpc>
                <a:spcPct val="105000"/>
              </a:lnSpc>
              <a:buSzPts val="605"/>
              <a:buNone/>
            </a:pPr>
            <a:endParaRPr sz="3200" dirty="0"/>
          </a:p>
        </p:txBody>
      </p:sp>
      <p:sp>
        <p:nvSpPr>
          <p:cNvPr id="188" name="Google Shape;188;p36"/>
          <p:cNvSpPr txBox="1">
            <a:spLocks noGrp="1"/>
          </p:cNvSpPr>
          <p:nvPr>
            <p:ph type="title"/>
          </p:nvPr>
        </p:nvSpPr>
        <p:spPr>
          <a:xfrm>
            <a:off x="342900" y="1177889"/>
            <a:ext cx="11506200" cy="747200"/>
          </a:xfrm>
          <a:prstGeom prst="rect">
            <a:avLst/>
          </a:prstGeom>
        </p:spPr>
        <p:txBody>
          <a:bodyPr spcFirstLastPara="1" vert="horz" wrap="square" lIns="121900" tIns="60933" rIns="121900" bIns="60933" rtlCol="0" anchor="ctr" anchorCtr="0">
            <a:noAutofit/>
          </a:bodyPr>
          <a:lstStyle/>
          <a:p>
            <a:pPr>
              <a:buSzPts val="891"/>
            </a:pPr>
            <a:r>
              <a:rPr lang="en" sz="4400" dirty="0">
                <a:solidFill>
                  <a:srgbClr val="004B8D"/>
                </a:solidFill>
              </a:rPr>
              <a:t>Fall Testing </a:t>
            </a:r>
            <a:r>
              <a:rPr lang="en" sz="4400" dirty="0" smtClean="0">
                <a:solidFill>
                  <a:srgbClr val="004B8D"/>
                </a:solidFill>
              </a:rPr>
              <a:t>Window - ELA </a:t>
            </a:r>
            <a:r>
              <a:rPr lang="en" sz="4400" dirty="0">
                <a:solidFill>
                  <a:srgbClr val="004B8D"/>
                </a:solidFill>
              </a:rPr>
              <a:t>and Mathematics</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a:t>
            </a:fld>
            <a:endParaRPr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0345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000" dirty="0" smtClean="0">
                <a:solidFill>
                  <a:srgbClr val="004B8E"/>
                </a:solidFill>
              </a:rPr>
              <a:t>Improvement Consultant Contact Information</a:t>
            </a:r>
            <a:endParaRPr sz="40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110</a:t>
            </a:fld>
            <a:endParaRPr dirty="0"/>
          </a:p>
        </p:txBody>
      </p:sp>
      <p:grpSp>
        <p:nvGrpSpPr>
          <p:cNvPr id="78" name="Group 77"/>
          <p:cNvGrpSpPr/>
          <p:nvPr/>
        </p:nvGrpSpPr>
        <p:grpSpPr>
          <a:xfrm>
            <a:off x="342900" y="1870369"/>
            <a:ext cx="11102340" cy="4732826"/>
            <a:chOff x="342900" y="1870369"/>
            <a:chExt cx="11102340" cy="4732826"/>
          </a:xfrm>
        </p:grpSpPr>
        <p:sp>
          <p:nvSpPr>
            <p:cNvPr id="27" name="TextBox 26"/>
            <p:cNvSpPr txBox="1"/>
            <p:nvPr/>
          </p:nvSpPr>
          <p:spPr>
            <a:xfrm>
              <a:off x="342900" y="1870369"/>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1</a:t>
              </a:r>
              <a:endParaRPr lang="en-US" b="1" dirty="0">
                <a:solidFill>
                  <a:schemeClr val="bg1"/>
                </a:solidFill>
              </a:endParaRPr>
            </a:p>
          </p:txBody>
        </p:sp>
        <p:sp>
          <p:nvSpPr>
            <p:cNvPr id="28" name="TextBox 27"/>
            <p:cNvSpPr txBox="1"/>
            <p:nvPr/>
          </p:nvSpPr>
          <p:spPr>
            <a:xfrm>
              <a:off x="342900" y="2256263"/>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Susan Hekmat                                  </a:t>
              </a:r>
              <a:r>
                <a:rPr lang="en-US" dirty="0" smtClean="0">
                  <a:solidFill>
                    <a:srgbClr val="004B8E"/>
                  </a:solidFill>
                  <a:hlinkClick r:id="rId3"/>
                </a:rPr>
                <a:t>srhekmat@semo.edu</a:t>
              </a:r>
              <a:endParaRPr lang="en-US" dirty="0">
                <a:solidFill>
                  <a:srgbClr val="004B8E"/>
                </a:solidFill>
              </a:endParaRPr>
            </a:p>
          </p:txBody>
        </p:sp>
        <p:sp>
          <p:nvSpPr>
            <p:cNvPr id="32" name="TextBox 31"/>
            <p:cNvSpPr txBox="1"/>
            <p:nvPr/>
          </p:nvSpPr>
          <p:spPr>
            <a:xfrm>
              <a:off x="342900" y="2689052"/>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2</a:t>
              </a:r>
              <a:endParaRPr lang="en-US" b="1" dirty="0">
                <a:solidFill>
                  <a:schemeClr val="bg1"/>
                </a:solidFill>
              </a:endParaRPr>
            </a:p>
          </p:txBody>
        </p:sp>
        <p:sp>
          <p:nvSpPr>
            <p:cNvPr id="33" name="TextBox 32"/>
            <p:cNvSpPr txBox="1"/>
            <p:nvPr/>
          </p:nvSpPr>
          <p:spPr>
            <a:xfrm>
              <a:off x="342900" y="305172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Lisa Rapert                                       </a:t>
              </a:r>
              <a:r>
                <a:rPr lang="en-US" dirty="0" smtClean="0">
                  <a:solidFill>
                    <a:srgbClr val="004B8E"/>
                  </a:solidFill>
                  <a:hlinkClick r:id="rId4"/>
                </a:rPr>
                <a:t>rapertl@Missouri.edu</a:t>
              </a:r>
              <a:endParaRPr lang="en-US" dirty="0">
                <a:solidFill>
                  <a:srgbClr val="004B8E"/>
                </a:solidFill>
              </a:endParaRPr>
            </a:p>
          </p:txBody>
        </p:sp>
        <p:sp>
          <p:nvSpPr>
            <p:cNvPr id="38" name="TextBox 37"/>
            <p:cNvSpPr txBox="1"/>
            <p:nvPr/>
          </p:nvSpPr>
          <p:spPr>
            <a:xfrm>
              <a:off x="342900" y="4695491"/>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4</a:t>
              </a:r>
              <a:endParaRPr lang="en-US" b="1" dirty="0">
                <a:solidFill>
                  <a:schemeClr val="bg1"/>
                </a:solidFill>
              </a:endParaRPr>
            </a:p>
          </p:txBody>
        </p:sp>
        <p:sp>
          <p:nvSpPr>
            <p:cNvPr id="39" name="TextBox 38"/>
            <p:cNvSpPr txBox="1"/>
            <p:nvPr/>
          </p:nvSpPr>
          <p:spPr>
            <a:xfrm>
              <a:off x="342900" y="504977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Susan See                                               </a:t>
              </a:r>
              <a:r>
                <a:rPr lang="en-US" dirty="0" smtClean="0">
                  <a:solidFill>
                    <a:srgbClr val="004B8E"/>
                  </a:solidFill>
                  <a:hlinkClick r:id="rId5"/>
                </a:rPr>
                <a:t>ssee@Truman.edu</a:t>
              </a:r>
              <a:endParaRPr lang="en-US" dirty="0">
                <a:solidFill>
                  <a:srgbClr val="004B8E"/>
                </a:solidFill>
              </a:endParaRPr>
            </a:p>
          </p:txBody>
        </p:sp>
        <p:sp>
          <p:nvSpPr>
            <p:cNvPr id="44" name="TextBox 43"/>
            <p:cNvSpPr txBox="1"/>
            <p:nvPr/>
          </p:nvSpPr>
          <p:spPr>
            <a:xfrm>
              <a:off x="6096000" y="1870369"/>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6</a:t>
              </a:r>
              <a:endParaRPr lang="en-US" b="1" dirty="0">
                <a:solidFill>
                  <a:schemeClr val="bg1"/>
                </a:solidFill>
              </a:endParaRPr>
            </a:p>
          </p:txBody>
        </p:sp>
        <p:sp>
          <p:nvSpPr>
            <p:cNvPr id="45" name="TextBox 44"/>
            <p:cNvSpPr txBox="1"/>
            <p:nvPr/>
          </p:nvSpPr>
          <p:spPr>
            <a:xfrm>
              <a:off x="6096000" y="2225247"/>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Connie Cromwell                             </a:t>
              </a:r>
              <a:r>
                <a:rPr lang="en-US" dirty="0" smtClean="0">
                  <a:solidFill>
                    <a:srgbClr val="004B8E"/>
                  </a:solidFill>
                  <a:hlinkClick r:id="rId6"/>
                </a:rPr>
                <a:t>cromwellco@mst.edu</a:t>
              </a:r>
              <a:endParaRPr lang="en-US" dirty="0">
                <a:solidFill>
                  <a:srgbClr val="004B8E"/>
                </a:solidFill>
              </a:endParaRPr>
            </a:p>
          </p:txBody>
        </p:sp>
        <p:sp>
          <p:nvSpPr>
            <p:cNvPr id="47" name="TextBox 46"/>
            <p:cNvSpPr txBox="1"/>
            <p:nvPr/>
          </p:nvSpPr>
          <p:spPr>
            <a:xfrm>
              <a:off x="6096000" y="2672274"/>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7</a:t>
              </a:r>
              <a:endParaRPr lang="en-US" b="1" dirty="0">
                <a:solidFill>
                  <a:schemeClr val="bg1"/>
                </a:solidFill>
              </a:endParaRPr>
            </a:p>
          </p:txBody>
        </p:sp>
        <p:sp>
          <p:nvSpPr>
            <p:cNvPr id="48" name="TextBox 47"/>
            <p:cNvSpPr txBox="1"/>
            <p:nvPr/>
          </p:nvSpPr>
          <p:spPr>
            <a:xfrm>
              <a:off x="6095998" y="3034942"/>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Megan Menton </a:t>
              </a:r>
              <a:r>
                <a:rPr lang="en-US" sz="1400" b="1" dirty="0" smtClean="0">
                  <a:solidFill>
                    <a:srgbClr val="004B8E"/>
                  </a:solidFill>
                </a:rPr>
                <a:t>          </a:t>
              </a:r>
              <a:r>
                <a:rPr lang="en-US" dirty="0" smtClean="0">
                  <a:solidFill>
                    <a:srgbClr val="004B8E"/>
                  </a:solidFill>
                  <a:hlinkClick r:id="rId7"/>
                </a:rPr>
                <a:t>MeganMenton@missouristate.edu</a:t>
              </a:r>
              <a:r>
                <a:rPr lang="en-US" sz="1400" dirty="0" smtClean="0">
                  <a:solidFill>
                    <a:srgbClr val="004B8E"/>
                  </a:solidFill>
                </a:rPr>
                <a:t> </a:t>
              </a:r>
              <a:endParaRPr lang="en-US" dirty="0">
                <a:solidFill>
                  <a:srgbClr val="004B8E"/>
                </a:solidFill>
              </a:endParaRPr>
            </a:p>
          </p:txBody>
        </p:sp>
        <p:sp>
          <p:nvSpPr>
            <p:cNvPr id="50" name="TextBox 49"/>
            <p:cNvSpPr txBox="1"/>
            <p:nvPr/>
          </p:nvSpPr>
          <p:spPr>
            <a:xfrm>
              <a:off x="6096000" y="3467731"/>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8</a:t>
              </a:r>
              <a:endParaRPr lang="en-US" b="1" dirty="0">
                <a:solidFill>
                  <a:schemeClr val="bg1"/>
                </a:solidFill>
              </a:endParaRPr>
            </a:p>
          </p:txBody>
        </p:sp>
        <p:sp>
          <p:nvSpPr>
            <p:cNvPr id="51" name="TextBox 50"/>
            <p:cNvSpPr txBox="1"/>
            <p:nvPr/>
          </p:nvSpPr>
          <p:spPr>
            <a:xfrm>
              <a:off x="6096000" y="3822010"/>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Patti Stenger                                     </a:t>
              </a:r>
              <a:r>
                <a:rPr lang="en-US" dirty="0" smtClean="0">
                  <a:solidFill>
                    <a:srgbClr val="004B8E"/>
                  </a:solidFill>
                  <a:hlinkClick r:id="rId8"/>
                </a:rPr>
                <a:t>pstenger@edplus.org</a:t>
              </a:r>
              <a:endParaRPr lang="en-US" dirty="0">
                <a:solidFill>
                  <a:srgbClr val="004B8E"/>
                </a:solidFill>
              </a:endParaRPr>
            </a:p>
          </p:txBody>
        </p:sp>
        <p:sp>
          <p:nvSpPr>
            <p:cNvPr id="56" name="TextBox 55"/>
            <p:cNvSpPr txBox="1"/>
            <p:nvPr/>
          </p:nvSpPr>
          <p:spPr>
            <a:xfrm>
              <a:off x="6096000" y="4267652"/>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9</a:t>
              </a:r>
              <a:endParaRPr lang="en-US" b="1" dirty="0">
                <a:solidFill>
                  <a:schemeClr val="bg1"/>
                </a:solidFill>
              </a:endParaRPr>
            </a:p>
          </p:txBody>
        </p:sp>
        <p:sp>
          <p:nvSpPr>
            <p:cNvPr id="57" name="TextBox 56"/>
            <p:cNvSpPr txBox="1"/>
            <p:nvPr/>
          </p:nvSpPr>
          <p:spPr>
            <a:xfrm>
              <a:off x="6096000" y="4621931"/>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Mary Beth Scherer                        </a:t>
              </a:r>
              <a:r>
                <a:rPr lang="en-US" dirty="0" smtClean="0">
                  <a:solidFill>
                    <a:srgbClr val="004B8E"/>
                  </a:solidFill>
                  <a:hlinkClick r:id="rId9"/>
                </a:rPr>
                <a:t>mbscherer@ucmo.edu</a:t>
              </a:r>
              <a:endParaRPr lang="en-US" dirty="0">
                <a:solidFill>
                  <a:srgbClr val="004B8E"/>
                </a:solidFill>
              </a:endParaRPr>
            </a:p>
          </p:txBody>
        </p:sp>
        <p:sp>
          <p:nvSpPr>
            <p:cNvPr id="35" name="TextBox 34"/>
            <p:cNvSpPr txBox="1"/>
            <p:nvPr/>
          </p:nvSpPr>
          <p:spPr>
            <a:xfrm>
              <a:off x="342900" y="3484509"/>
              <a:ext cx="1097280" cy="338328"/>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3</a:t>
              </a:r>
              <a:endParaRPr lang="en-US" b="1" dirty="0">
                <a:solidFill>
                  <a:schemeClr val="bg1"/>
                </a:solidFill>
              </a:endParaRPr>
            </a:p>
          </p:txBody>
        </p:sp>
        <p:sp>
          <p:nvSpPr>
            <p:cNvPr id="36" name="TextBox 35"/>
            <p:cNvSpPr txBox="1"/>
            <p:nvPr/>
          </p:nvSpPr>
          <p:spPr>
            <a:xfrm>
              <a:off x="342900" y="3865678"/>
              <a:ext cx="5349240" cy="646331"/>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Mary McConnell                       </a:t>
              </a:r>
              <a:r>
                <a:rPr lang="en-US" dirty="0" smtClean="0">
                  <a:solidFill>
                    <a:srgbClr val="004B8E"/>
                  </a:solidFill>
                  <a:hlinkClick r:id="rId10"/>
                </a:rPr>
                <a:t>mcconnellme@umkc.edu</a:t>
              </a:r>
              <a:endParaRPr lang="en-US" dirty="0" smtClean="0">
                <a:solidFill>
                  <a:srgbClr val="004B8E"/>
                </a:solidFill>
              </a:endParaRPr>
            </a:p>
            <a:p>
              <a:endParaRPr lang="en-US" dirty="0">
                <a:solidFill>
                  <a:srgbClr val="004B8E"/>
                </a:solidFill>
              </a:endParaRPr>
            </a:p>
          </p:txBody>
        </p:sp>
        <p:sp>
          <p:nvSpPr>
            <p:cNvPr id="58" name="TextBox 57"/>
            <p:cNvSpPr txBox="1"/>
            <p:nvPr/>
          </p:nvSpPr>
          <p:spPr>
            <a:xfrm>
              <a:off x="342900" y="4262702"/>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Carrie Turner                                        </a:t>
              </a:r>
              <a:r>
                <a:rPr lang="en-US" dirty="0" smtClean="0">
                  <a:solidFill>
                    <a:srgbClr val="004B8E"/>
                  </a:solidFill>
                  <a:hlinkClick r:id="rId11"/>
                </a:rPr>
                <a:t>cturner@umkc.edu</a:t>
              </a:r>
              <a:endParaRPr lang="en-US" dirty="0">
                <a:solidFill>
                  <a:srgbClr val="004B8E"/>
                </a:solidFill>
              </a:endParaRPr>
            </a:p>
          </p:txBody>
        </p:sp>
        <p:sp>
          <p:nvSpPr>
            <p:cNvPr id="64" name="TextBox 63"/>
            <p:cNvSpPr txBox="1"/>
            <p:nvPr/>
          </p:nvSpPr>
          <p:spPr>
            <a:xfrm>
              <a:off x="342900" y="5482560"/>
              <a:ext cx="1097280" cy="369332"/>
            </a:xfrm>
            <a:prstGeom prst="rect">
              <a:avLst/>
            </a:prstGeom>
            <a:solidFill>
              <a:srgbClr val="004B8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smtClean="0">
                  <a:solidFill>
                    <a:schemeClr val="bg1"/>
                  </a:solidFill>
                </a:rPr>
                <a:t>Region 5</a:t>
              </a:r>
              <a:endParaRPr lang="en-US" b="1" dirty="0">
                <a:solidFill>
                  <a:schemeClr val="bg1"/>
                </a:solidFill>
              </a:endParaRPr>
            </a:p>
          </p:txBody>
        </p:sp>
        <p:sp>
          <p:nvSpPr>
            <p:cNvPr id="65" name="TextBox 64"/>
            <p:cNvSpPr txBox="1"/>
            <p:nvPr/>
          </p:nvSpPr>
          <p:spPr>
            <a:xfrm>
              <a:off x="342900" y="5836839"/>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Jane Jackson                               </a:t>
              </a:r>
              <a:r>
                <a:rPr lang="en-US" dirty="0" smtClean="0">
                  <a:solidFill>
                    <a:srgbClr val="004B8E"/>
                  </a:solidFill>
                  <a:hlinkClick r:id="rId12"/>
                </a:rPr>
                <a:t>Jjackso@nwmissouri.edu</a:t>
              </a:r>
              <a:endParaRPr lang="en-US" dirty="0">
                <a:solidFill>
                  <a:srgbClr val="004B8E"/>
                </a:solidFill>
              </a:endParaRPr>
            </a:p>
          </p:txBody>
        </p:sp>
        <p:sp>
          <p:nvSpPr>
            <p:cNvPr id="63" name="TextBox 62"/>
            <p:cNvSpPr txBox="1"/>
            <p:nvPr/>
          </p:nvSpPr>
          <p:spPr>
            <a:xfrm>
              <a:off x="342900" y="6233863"/>
              <a:ext cx="5349240" cy="36933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smtClean="0">
                  <a:solidFill>
                    <a:srgbClr val="004B8E"/>
                  </a:solidFill>
                </a:rPr>
                <a:t>Pam Madison                        </a:t>
              </a:r>
              <a:r>
                <a:rPr lang="en-US" dirty="0" smtClean="0">
                  <a:solidFill>
                    <a:srgbClr val="004B8E"/>
                  </a:solidFill>
                  <a:hlinkClick r:id="rId13"/>
                </a:rPr>
                <a:t>pmadison@nwmissouri.edu</a:t>
              </a:r>
              <a:endParaRPr lang="en-US" dirty="0">
                <a:solidFill>
                  <a:srgbClr val="004B8E"/>
                </a:solidFill>
              </a:endParaRPr>
            </a:p>
          </p:txBody>
        </p:sp>
      </p:gr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95362" y="5234436"/>
            <a:ext cx="3350512" cy="1411012"/>
          </a:xfrm>
          <a:prstGeom prst="rect">
            <a:avLst/>
          </a:prstGeom>
          <a:solidFill>
            <a:srgbClr val="004B8E"/>
          </a:solidFill>
        </p:spPr>
      </p:pic>
    </p:spTree>
    <p:extLst>
      <p:ext uri="{BB962C8B-B14F-4D97-AF65-F5344CB8AC3E}">
        <p14:creationId xmlns:p14="http://schemas.microsoft.com/office/powerpoint/2010/main" val="29383068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38"/>
          <p:cNvSpPr txBox="1">
            <a:spLocks noGrp="1"/>
          </p:cNvSpPr>
          <p:nvPr>
            <p:ph type="body" idx="1"/>
          </p:nvPr>
        </p:nvSpPr>
        <p:spPr>
          <a:xfrm>
            <a:off x="1524000" y="4787900"/>
            <a:ext cx="9016400" cy="2006400"/>
          </a:xfrm>
          <a:prstGeom prst="rect">
            <a:avLst/>
          </a:prstGeom>
          <a:noFill/>
          <a:ln>
            <a:noFill/>
          </a:ln>
        </p:spPr>
        <p:txBody>
          <a:bodyPr spcFirstLastPara="1" vert="horz" wrap="square" lIns="121900" tIns="60933" rIns="121900" bIns="60933" rtlCol="0" anchor="t" anchorCtr="0">
            <a:normAutofit/>
          </a:bodyPr>
          <a:lstStyle/>
          <a:p>
            <a:pPr marL="0" indent="0">
              <a:spcBef>
                <a:spcPts val="0"/>
              </a:spcBef>
            </a:pPr>
            <a:endParaRPr/>
          </a:p>
        </p:txBody>
      </p:sp>
      <p:sp>
        <p:nvSpPr>
          <p:cNvPr id="927" name="Google Shape;927;p138"/>
          <p:cNvSpPr txBox="1">
            <a:spLocks noGrp="1"/>
          </p:cNvSpPr>
          <p:nvPr>
            <p:ph type="body" idx="2"/>
          </p:nvPr>
        </p:nvSpPr>
        <p:spPr>
          <a:xfrm>
            <a:off x="1320800" y="4127500"/>
            <a:ext cx="9347200" cy="609600"/>
          </a:xfrm>
          <a:prstGeom prst="rect">
            <a:avLst/>
          </a:prstGeom>
          <a:noFill/>
          <a:ln>
            <a:noFill/>
          </a:ln>
        </p:spPr>
        <p:txBody>
          <a:bodyPr spcFirstLastPara="1" vert="horz" wrap="square" lIns="121900" tIns="60933" rIns="121900" bIns="60933" rtlCol="0" anchor="ctr" anchorCtr="0">
            <a:normAutofit/>
          </a:bodyPr>
          <a:lstStyle/>
          <a:p>
            <a:pPr marL="0" indent="0">
              <a:spcBef>
                <a:spcPts val="0"/>
              </a:spcBef>
            </a:pPr>
            <a:r>
              <a:rPr lang="en" dirty="0" smtClean="0"/>
              <a:t>Questions?   </a:t>
            </a:r>
            <a:r>
              <a:rPr lang="en" dirty="0"/>
              <a:t>Please contact:</a:t>
            </a:r>
            <a:endParaRPr dirty="0"/>
          </a:p>
        </p:txBody>
      </p:sp>
    </p:spTree>
    <p:extLst>
      <p:ext uri="{BB962C8B-B14F-4D97-AF65-F5344CB8AC3E}">
        <p14:creationId xmlns:p14="http://schemas.microsoft.com/office/powerpoint/2010/main" val="1748660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body" idx="1"/>
          </p:nvPr>
        </p:nvSpPr>
        <p:spPr>
          <a:xfrm>
            <a:off x="342900" y="1737800"/>
            <a:ext cx="11506200" cy="4929700"/>
          </a:xfrm>
          <a:prstGeom prst="rect">
            <a:avLst/>
          </a:prstGeom>
        </p:spPr>
        <p:txBody>
          <a:bodyPr spcFirstLastPara="1" vert="horz" wrap="square" lIns="121900" tIns="60933" rIns="121900" bIns="60933" rtlCol="0" anchor="t" anchorCtr="0">
            <a:noAutofit/>
          </a:bodyPr>
          <a:lstStyle/>
          <a:p>
            <a:pPr marL="571500" indent="-571500">
              <a:lnSpc>
                <a:spcPct val="105000"/>
              </a:lnSpc>
              <a:spcBef>
                <a:spcPts val="1067"/>
              </a:spcBef>
              <a:buClr>
                <a:srgbClr val="429539"/>
              </a:buClr>
              <a:buSzPct val="100000"/>
              <a:buFont typeface="Arial" panose="020B0604020202020204" pitchFamily="34" charset="0"/>
              <a:buChar char="•"/>
            </a:pPr>
            <a:r>
              <a:rPr lang="en" sz="4000" b="1" dirty="0" smtClean="0">
                <a:solidFill>
                  <a:srgbClr val="429539"/>
                </a:solidFill>
              </a:rPr>
              <a:t>Essential </a:t>
            </a:r>
            <a:r>
              <a:rPr lang="en" sz="4000" b="1" dirty="0">
                <a:solidFill>
                  <a:srgbClr val="429539"/>
                </a:solidFill>
              </a:rPr>
              <a:t>Elements</a:t>
            </a:r>
            <a:endParaRPr sz="4000" b="1" dirty="0">
              <a:solidFill>
                <a:srgbClr val="429539"/>
              </a:solidFill>
            </a:endParaRPr>
          </a:p>
          <a:p>
            <a:pPr marL="1066785" lvl="1" indent="-457200">
              <a:lnSpc>
                <a:spcPct val="100000"/>
              </a:lnSpc>
              <a:spcBef>
                <a:spcPts val="600"/>
              </a:spcBef>
              <a:buClr>
                <a:srgbClr val="429539"/>
              </a:buClr>
              <a:buSzPct val="100000"/>
            </a:pPr>
            <a:r>
              <a:rPr lang="en" sz="3200" dirty="0" smtClean="0">
                <a:solidFill>
                  <a:schemeClr val="tx1"/>
                </a:solidFill>
              </a:rPr>
              <a:t>Selected in </a:t>
            </a:r>
            <a:r>
              <a:rPr lang="en" sz="3200" dirty="0" smtClean="0">
                <a:solidFill>
                  <a:schemeClr val="tx1"/>
                </a:solidFill>
              </a:rPr>
              <a:t>the Instruction and Assessment Planner </a:t>
            </a:r>
          </a:p>
          <a:p>
            <a:pPr marL="1066785" lvl="1" indent="-457200">
              <a:lnSpc>
                <a:spcPct val="100000"/>
              </a:lnSpc>
              <a:spcBef>
                <a:spcPts val="600"/>
              </a:spcBef>
              <a:buClr>
                <a:srgbClr val="429539"/>
              </a:buClr>
              <a:buSzPct val="100000"/>
            </a:pPr>
            <a:r>
              <a:rPr lang="en" sz="3200" b="1" dirty="0" smtClean="0">
                <a:solidFill>
                  <a:schemeClr val="tx1"/>
                </a:solidFill>
              </a:rPr>
              <a:t>Not</a:t>
            </a:r>
            <a:r>
              <a:rPr lang="en" sz="3200" dirty="0" smtClean="0">
                <a:solidFill>
                  <a:schemeClr val="tx1"/>
                </a:solidFill>
              </a:rPr>
              <a:t> </a:t>
            </a:r>
            <a:r>
              <a:rPr lang="en" sz="3200" b="1" dirty="0" smtClean="0">
                <a:solidFill>
                  <a:schemeClr val="tx1"/>
                </a:solidFill>
              </a:rPr>
              <a:t>required</a:t>
            </a:r>
            <a:r>
              <a:rPr lang="en" sz="3200" dirty="0" smtClean="0">
                <a:solidFill>
                  <a:schemeClr val="tx1"/>
                </a:solidFill>
              </a:rPr>
              <a:t> to be assessed</a:t>
            </a:r>
            <a:endParaRPr sz="3200" dirty="0" smtClean="0">
              <a:solidFill>
                <a:schemeClr val="tx1"/>
              </a:solidFill>
            </a:endParaRPr>
          </a:p>
          <a:p>
            <a:pPr marL="1066785" lvl="1" indent="-457200">
              <a:lnSpc>
                <a:spcPct val="100000"/>
              </a:lnSpc>
              <a:spcBef>
                <a:spcPts val="600"/>
              </a:spcBef>
              <a:buClr>
                <a:srgbClr val="429539"/>
              </a:buClr>
              <a:buSzPct val="100000"/>
            </a:pPr>
            <a:r>
              <a:rPr lang="en-US" sz="3200" dirty="0" smtClean="0">
                <a:solidFill>
                  <a:schemeClr val="tx1"/>
                </a:solidFill>
              </a:rPr>
              <a:t>D</a:t>
            </a:r>
            <a:r>
              <a:rPr lang="en" sz="3200" dirty="0" smtClean="0">
                <a:solidFill>
                  <a:schemeClr val="tx1"/>
                </a:solidFill>
              </a:rPr>
              <a:t>oes </a:t>
            </a:r>
            <a:r>
              <a:rPr lang="en" sz="3200" b="1" dirty="0" smtClean="0">
                <a:solidFill>
                  <a:schemeClr val="tx1"/>
                </a:solidFill>
              </a:rPr>
              <a:t>not</a:t>
            </a:r>
            <a:r>
              <a:rPr lang="en" sz="3200" dirty="0" smtClean="0">
                <a:solidFill>
                  <a:schemeClr val="tx1"/>
                </a:solidFill>
              </a:rPr>
              <a:t> have blueprint requirements</a:t>
            </a:r>
            <a:endParaRPr sz="3200" dirty="0" smtClean="0">
              <a:solidFill>
                <a:schemeClr val="tx1"/>
              </a:solidFill>
            </a:endParaRPr>
          </a:p>
          <a:p>
            <a:pPr marL="1066785" lvl="1" indent="-457200">
              <a:lnSpc>
                <a:spcPct val="100000"/>
              </a:lnSpc>
              <a:spcBef>
                <a:spcPts val="600"/>
              </a:spcBef>
              <a:buClr>
                <a:srgbClr val="429539"/>
              </a:buClr>
              <a:buSzPct val="100000"/>
            </a:pPr>
            <a:r>
              <a:rPr lang="en" sz="3200" dirty="0" smtClean="0">
                <a:solidFill>
                  <a:schemeClr val="tx1"/>
                </a:solidFill>
              </a:rPr>
              <a:t>Does </a:t>
            </a:r>
            <a:r>
              <a:rPr lang="en" sz="3200" b="1" dirty="0" smtClean="0">
                <a:solidFill>
                  <a:schemeClr val="tx1"/>
                </a:solidFill>
              </a:rPr>
              <a:t>not</a:t>
            </a:r>
            <a:r>
              <a:rPr lang="en" sz="3200" dirty="0" smtClean="0">
                <a:solidFill>
                  <a:schemeClr val="tx1"/>
                </a:solidFill>
              </a:rPr>
              <a:t> contribute to a student’s final, end-of-year Individual Student </a:t>
            </a:r>
            <a:r>
              <a:rPr lang="en" sz="3200" dirty="0" smtClean="0">
                <a:solidFill>
                  <a:schemeClr val="tx1"/>
                </a:solidFill>
              </a:rPr>
              <a:t>Report </a:t>
            </a:r>
            <a:r>
              <a:rPr lang="en" sz="3200" dirty="0" smtClean="0">
                <a:solidFill>
                  <a:schemeClr val="tx1"/>
                </a:solidFill>
              </a:rPr>
              <a:t>(ISR)</a:t>
            </a:r>
            <a:endParaRPr sz="3200" dirty="0" smtClean="0">
              <a:solidFill>
                <a:schemeClr val="tx1"/>
              </a:solidFill>
            </a:endParaRPr>
          </a:p>
          <a:p>
            <a:pPr marL="0" indent="0">
              <a:lnSpc>
                <a:spcPct val="105000"/>
              </a:lnSpc>
              <a:buSzPts val="605"/>
              <a:buNone/>
            </a:pPr>
            <a:endParaRPr sz="3200" dirty="0"/>
          </a:p>
        </p:txBody>
      </p:sp>
      <p:sp>
        <p:nvSpPr>
          <p:cNvPr id="188" name="Google Shape;188;p36"/>
          <p:cNvSpPr txBox="1">
            <a:spLocks noGrp="1"/>
          </p:cNvSpPr>
          <p:nvPr>
            <p:ph type="title"/>
          </p:nvPr>
        </p:nvSpPr>
        <p:spPr>
          <a:xfrm>
            <a:off x="342900" y="1177889"/>
            <a:ext cx="11506200" cy="747200"/>
          </a:xfrm>
          <a:prstGeom prst="rect">
            <a:avLst/>
          </a:prstGeom>
        </p:spPr>
        <p:txBody>
          <a:bodyPr spcFirstLastPara="1" vert="horz" wrap="square" lIns="121900" tIns="60933" rIns="121900" bIns="60933" rtlCol="0" anchor="ctr" anchorCtr="0">
            <a:noAutofit/>
          </a:bodyPr>
          <a:lstStyle/>
          <a:p>
            <a:pPr>
              <a:buSzPts val="891"/>
            </a:pPr>
            <a:r>
              <a:rPr lang="en" sz="4400" dirty="0">
                <a:solidFill>
                  <a:srgbClr val="004B8D"/>
                </a:solidFill>
              </a:rPr>
              <a:t>Fall Testing </a:t>
            </a:r>
            <a:r>
              <a:rPr lang="en" sz="4400" dirty="0" smtClean="0">
                <a:solidFill>
                  <a:srgbClr val="004B8D"/>
                </a:solidFill>
              </a:rPr>
              <a:t>Window - Science</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12</a:t>
            </a:fld>
            <a:endParaRPr dirty="0"/>
          </a:p>
        </p:txBody>
      </p:sp>
    </p:spTree>
    <p:extLst>
      <p:ext uri="{BB962C8B-B14F-4D97-AF65-F5344CB8AC3E}">
        <p14:creationId xmlns:p14="http://schemas.microsoft.com/office/powerpoint/2010/main" val="4236125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body" idx="1"/>
          </p:nvPr>
        </p:nvSpPr>
        <p:spPr>
          <a:xfrm>
            <a:off x="342900" y="1737800"/>
            <a:ext cx="11506200" cy="4929700"/>
          </a:xfrm>
          <a:prstGeom prst="rect">
            <a:avLst/>
          </a:prstGeom>
        </p:spPr>
        <p:txBody>
          <a:bodyPr spcFirstLastPara="1" vert="horz" wrap="square" lIns="121900" tIns="60933" rIns="121900" bIns="60933" rtlCol="0" anchor="t" anchorCtr="0">
            <a:noAutofit/>
          </a:bodyPr>
          <a:lstStyle/>
          <a:p>
            <a:pPr marL="571500" indent="-571500">
              <a:lnSpc>
                <a:spcPct val="105000"/>
              </a:lnSpc>
              <a:spcBef>
                <a:spcPts val="1067"/>
              </a:spcBef>
              <a:buClr>
                <a:srgbClr val="429539"/>
              </a:buClr>
              <a:buSzPct val="100000"/>
              <a:buFont typeface="Arial" panose="020B0604020202020204" pitchFamily="34" charset="0"/>
              <a:buChar char="•"/>
            </a:pPr>
            <a:r>
              <a:rPr lang="en" sz="4000" b="1" dirty="0" smtClean="0">
                <a:solidFill>
                  <a:srgbClr val="429539"/>
                </a:solidFill>
              </a:rPr>
              <a:t>Essential </a:t>
            </a:r>
            <a:r>
              <a:rPr lang="en" sz="4000" b="1" dirty="0">
                <a:solidFill>
                  <a:srgbClr val="429539"/>
                </a:solidFill>
              </a:rPr>
              <a:t>Elements</a:t>
            </a:r>
            <a:endParaRPr sz="4000" b="1" dirty="0">
              <a:solidFill>
                <a:srgbClr val="429539"/>
              </a:solidFill>
            </a:endParaRPr>
          </a:p>
          <a:p>
            <a:pPr marL="1066785" lvl="1" indent="-457200">
              <a:lnSpc>
                <a:spcPct val="100000"/>
              </a:lnSpc>
              <a:spcBef>
                <a:spcPts val="600"/>
              </a:spcBef>
              <a:buClr>
                <a:srgbClr val="429539"/>
              </a:buClr>
              <a:buSzPct val="100000"/>
            </a:pPr>
            <a:r>
              <a:rPr lang="en" sz="3200" dirty="0" smtClean="0">
                <a:solidFill>
                  <a:schemeClr val="tx1"/>
                </a:solidFill>
              </a:rPr>
              <a:t>Selected </a:t>
            </a:r>
            <a:r>
              <a:rPr lang="en" sz="3200" dirty="0" smtClean="0">
                <a:solidFill>
                  <a:schemeClr val="tx1"/>
                </a:solidFill>
              </a:rPr>
              <a:t>in the Instruction and Assessment Planner </a:t>
            </a:r>
          </a:p>
          <a:p>
            <a:pPr marL="1066785" lvl="1" indent="-457200">
              <a:lnSpc>
                <a:spcPct val="100000"/>
              </a:lnSpc>
              <a:spcBef>
                <a:spcPts val="600"/>
              </a:spcBef>
              <a:buClr>
                <a:srgbClr val="429539"/>
              </a:buClr>
              <a:buSzPct val="100000"/>
            </a:pPr>
            <a:r>
              <a:rPr lang="en" sz="3200" b="1" dirty="0" smtClean="0">
                <a:solidFill>
                  <a:schemeClr val="tx1"/>
                </a:solidFill>
              </a:rPr>
              <a:t>Required</a:t>
            </a:r>
            <a:r>
              <a:rPr lang="en" sz="3200" dirty="0" smtClean="0">
                <a:solidFill>
                  <a:schemeClr val="tx1"/>
                </a:solidFill>
              </a:rPr>
              <a:t> </a:t>
            </a:r>
            <a:r>
              <a:rPr lang="en" sz="3200" dirty="0" smtClean="0">
                <a:solidFill>
                  <a:schemeClr val="tx1"/>
                </a:solidFill>
              </a:rPr>
              <a:t>to be assessed</a:t>
            </a:r>
            <a:endParaRPr sz="3200" dirty="0" smtClean="0">
              <a:solidFill>
                <a:schemeClr val="tx1"/>
              </a:solidFill>
            </a:endParaRPr>
          </a:p>
          <a:p>
            <a:pPr marL="1066785" lvl="1" indent="-457200">
              <a:lnSpc>
                <a:spcPct val="100000"/>
              </a:lnSpc>
              <a:spcBef>
                <a:spcPts val="600"/>
              </a:spcBef>
              <a:buClr>
                <a:srgbClr val="429539"/>
              </a:buClr>
              <a:buSzPct val="100000"/>
            </a:pPr>
            <a:r>
              <a:rPr lang="en-US" sz="3200" dirty="0" smtClean="0">
                <a:solidFill>
                  <a:schemeClr val="tx1"/>
                </a:solidFill>
              </a:rPr>
              <a:t>Involves </a:t>
            </a:r>
            <a:r>
              <a:rPr lang="en-US" sz="3200" dirty="0" smtClean="0">
                <a:solidFill>
                  <a:schemeClr val="tx1"/>
                </a:solidFill>
              </a:rPr>
              <a:t>the same blueprint requirements as were used for the fall window</a:t>
            </a:r>
            <a:endParaRPr sz="3200" dirty="0" smtClean="0">
              <a:solidFill>
                <a:schemeClr val="tx1"/>
              </a:solidFill>
            </a:endParaRPr>
          </a:p>
          <a:p>
            <a:pPr marL="1066785" lvl="1" indent="-457200">
              <a:lnSpc>
                <a:spcPct val="100000"/>
              </a:lnSpc>
              <a:spcBef>
                <a:spcPts val="600"/>
              </a:spcBef>
              <a:buClr>
                <a:srgbClr val="429539"/>
              </a:buClr>
              <a:buSzPct val="100000"/>
            </a:pPr>
            <a:r>
              <a:rPr lang="en" sz="3200" dirty="0" smtClean="0">
                <a:solidFill>
                  <a:schemeClr val="tx1"/>
                </a:solidFill>
              </a:rPr>
              <a:t>Contributes </a:t>
            </a:r>
            <a:r>
              <a:rPr lang="en" sz="3200" dirty="0" smtClean="0">
                <a:solidFill>
                  <a:schemeClr val="tx1"/>
                </a:solidFill>
              </a:rPr>
              <a:t>to a student’s final, end-of-year Individual Student </a:t>
            </a:r>
            <a:r>
              <a:rPr lang="en" sz="3200" dirty="0" smtClean="0">
                <a:solidFill>
                  <a:schemeClr val="tx1"/>
                </a:solidFill>
              </a:rPr>
              <a:t>Report </a:t>
            </a:r>
            <a:r>
              <a:rPr lang="en" sz="3200" dirty="0" smtClean="0">
                <a:solidFill>
                  <a:schemeClr val="tx1"/>
                </a:solidFill>
              </a:rPr>
              <a:t>(ISR)</a:t>
            </a:r>
            <a:endParaRPr sz="3200" dirty="0" smtClean="0">
              <a:solidFill>
                <a:schemeClr val="tx1"/>
              </a:solidFill>
            </a:endParaRPr>
          </a:p>
          <a:p>
            <a:pPr marL="0" indent="0">
              <a:lnSpc>
                <a:spcPct val="105000"/>
              </a:lnSpc>
              <a:buSzPts val="605"/>
              <a:buNone/>
            </a:pPr>
            <a:endParaRPr sz="3200" dirty="0"/>
          </a:p>
        </p:txBody>
      </p:sp>
      <p:sp>
        <p:nvSpPr>
          <p:cNvPr id="188" name="Google Shape;188;p36"/>
          <p:cNvSpPr txBox="1">
            <a:spLocks noGrp="1"/>
          </p:cNvSpPr>
          <p:nvPr>
            <p:ph type="title"/>
          </p:nvPr>
        </p:nvSpPr>
        <p:spPr>
          <a:xfrm>
            <a:off x="342900" y="1177889"/>
            <a:ext cx="11506200" cy="747200"/>
          </a:xfrm>
          <a:prstGeom prst="rect">
            <a:avLst/>
          </a:prstGeom>
        </p:spPr>
        <p:txBody>
          <a:bodyPr spcFirstLastPara="1" vert="horz" wrap="square" lIns="121900" tIns="60933" rIns="121900" bIns="60933" rtlCol="0" anchor="ctr" anchorCtr="0">
            <a:noAutofit/>
          </a:bodyPr>
          <a:lstStyle/>
          <a:p>
            <a:pPr>
              <a:buSzPts val="891"/>
            </a:pPr>
            <a:r>
              <a:rPr lang="en" sz="4400" dirty="0" smtClean="0">
                <a:solidFill>
                  <a:srgbClr val="004B8D"/>
                </a:solidFill>
              </a:rPr>
              <a:t>Spring </a:t>
            </a:r>
            <a:r>
              <a:rPr lang="en" sz="4400" dirty="0">
                <a:solidFill>
                  <a:srgbClr val="004B8D"/>
                </a:solidFill>
              </a:rPr>
              <a:t>Testing </a:t>
            </a:r>
            <a:r>
              <a:rPr lang="en" sz="4400" dirty="0" smtClean="0">
                <a:solidFill>
                  <a:srgbClr val="004B8D"/>
                </a:solidFill>
              </a:rPr>
              <a:t>Window - ELA and Mathematics</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13</a:t>
            </a:fld>
            <a:endParaRPr dirty="0"/>
          </a:p>
        </p:txBody>
      </p:sp>
    </p:spTree>
    <p:extLst>
      <p:ext uri="{BB962C8B-B14F-4D97-AF65-F5344CB8AC3E}">
        <p14:creationId xmlns:p14="http://schemas.microsoft.com/office/powerpoint/2010/main" val="4207889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body" idx="1"/>
          </p:nvPr>
        </p:nvSpPr>
        <p:spPr>
          <a:xfrm>
            <a:off x="342900" y="1737800"/>
            <a:ext cx="11506200" cy="4929700"/>
          </a:xfrm>
          <a:prstGeom prst="rect">
            <a:avLst/>
          </a:prstGeom>
        </p:spPr>
        <p:txBody>
          <a:bodyPr spcFirstLastPara="1" vert="horz" wrap="square" lIns="121900" tIns="60933" rIns="121900" bIns="60933" rtlCol="0" anchor="t" anchorCtr="0">
            <a:noAutofit/>
          </a:bodyPr>
          <a:lstStyle/>
          <a:p>
            <a:pPr marL="571500" indent="-571500">
              <a:lnSpc>
                <a:spcPct val="105000"/>
              </a:lnSpc>
              <a:spcBef>
                <a:spcPts val="1067"/>
              </a:spcBef>
              <a:buClr>
                <a:srgbClr val="429539"/>
              </a:buClr>
              <a:buSzPct val="100000"/>
              <a:buFont typeface="Arial" panose="020B0604020202020204" pitchFamily="34" charset="0"/>
              <a:buChar char="•"/>
            </a:pPr>
            <a:r>
              <a:rPr lang="en" sz="4000" b="1" dirty="0" smtClean="0">
                <a:solidFill>
                  <a:srgbClr val="429539"/>
                </a:solidFill>
              </a:rPr>
              <a:t>Essential </a:t>
            </a:r>
            <a:r>
              <a:rPr lang="en" sz="4000" b="1" dirty="0">
                <a:solidFill>
                  <a:srgbClr val="429539"/>
                </a:solidFill>
              </a:rPr>
              <a:t>Elements</a:t>
            </a:r>
            <a:endParaRPr sz="4000" b="1" dirty="0">
              <a:solidFill>
                <a:srgbClr val="429539"/>
              </a:solidFill>
            </a:endParaRPr>
          </a:p>
          <a:p>
            <a:pPr marL="1066785" lvl="1" indent="-457200">
              <a:lnSpc>
                <a:spcPct val="100000"/>
              </a:lnSpc>
              <a:spcBef>
                <a:spcPts val="600"/>
              </a:spcBef>
              <a:buClr>
                <a:srgbClr val="429539"/>
              </a:buClr>
              <a:buSzPct val="100000"/>
            </a:pPr>
            <a:r>
              <a:rPr lang="en" sz="3200" b="1" dirty="0" smtClean="0">
                <a:solidFill>
                  <a:schemeClr val="tx1"/>
                </a:solidFill>
              </a:rPr>
              <a:t>Not</a:t>
            </a:r>
            <a:r>
              <a:rPr lang="en" sz="3200" dirty="0" smtClean="0">
                <a:solidFill>
                  <a:schemeClr val="tx1"/>
                </a:solidFill>
              </a:rPr>
              <a:t> </a:t>
            </a:r>
            <a:r>
              <a:rPr lang="en" sz="3200" dirty="0" smtClean="0">
                <a:solidFill>
                  <a:schemeClr val="tx1"/>
                </a:solidFill>
              </a:rPr>
              <a:t>selected in the Instruction and Assessment Planner but they are located in the MANAGE TESTS tab in </a:t>
            </a:r>
            <a:r>
              <a:rPr lang="en-US" sz="3200" dirty="0" smtClean="0">
                <a:solidFill>
                  <a:schemeClr val="tx1"/>
                </a:solidFill>
              </a:rPr>
              <a:t>Educator Portal</a:t>
            </a:r>
            <a:r>
              <a:rPr lang="en" sz="3200" dirty="0" smtClean="0">
                <a:solidFill>
                  <a:schemeClr val="tx1"/>
                </a:solidFill>
              </a:rPr>
              <a:t> </a:t>
            </a:r>
          </a:p>
          <a:p>
            <a:pPr marL="1066785" lvl="1" indent="-457200">
              <a:lnSpc>
                <a:spcPct val="100000"/>
              </a:lnSpc>
              <a:spcBef>
                <a:spcPts val="600"/>
              </a:spcBef>
              <a:buClr>
                <a:srgbClr val="429539"/>
              </a:buClr>
              <a:buSzPct val="100000"/>
            </a:pPr>
            <a:r>
              <a:rPr lang="en" sz="3200" b="1" dirty="0" smtClean="0">
                <a:solidFill>
                  <a:schemeClr val="tx1"/>
                </a:solidFill>
              </a:rPr>
              <a:t>Required</a:t>
            </a:r>
            <a:r>
              <a:rPr lang="en" sz="3200" dirty="0" smtClean="0">
                <a:solidFill>
                  <a:schemeClr val="tx1"/>
                </a:solidFill>
              </a:rPr>
              <a:t> </a:t>
            </a:r>
            <a:r>
              <a:rPr lang="en" sz="3200" dirty="0" smtClean="0">
                <a:solidFill>
                  <a:schemeClr val="tx1"/>
                </a:solidFill>
              </a:rPr>
              <a:t>to be assessed</a:t>
            </a:r>
            <a:endParaRPr sz="3200" dirty="0" smtClean="0">
              <a:solidFill>
                <a:schemeClr val="tx1"/>
              </a:solidFill>
            </a:endParaRPr>
          </a:p>
          <a:p>
            <a:pPr marL="1066785" lvl="1" indent="-457200">
              <a:lnSpc>
                <a:spcPct val="100000"/>
              </a:lnSpc>
              <a:spcBef>
                <a:spcPts val="600"/>
              </a:spcBef>
              <a:buClr>
                <a:srgbClr val="429539"/>
              </a:buClr>
              <a:buSzPct val="100000"/>
            </a:pPr>
            <a:r>
              <a:rPr lang="en-US" sz="3200" b="1" dirty="0" smtClean="0">
                <a:solidFill>
                  <a:schemeClr val="tx1"/>
                </a:solidFill>
              </a:rPr>
              <a:t>All</a:t>
            </a:r>
            <a:r>
              <a:rPr lang="en-US" sz="3200" dirty="0" smtClean="0">
                <a:solidFill>
                  <a:schemeClr val="tx1"/>
                </a:solidFill>
              </a:rPr>
              <a:t> </a:t>
            </a:r>
            <a:r>
              <a:rPr lang="en-US" sz="3200" dirty="0" smtClean="0">
                <a:solidFill>
                  <a:schemeClr val="tx1"/>
                </a:solidFill>
              </a:rPr>
              <a:t>assessed for a student’s grade </a:t>
            </a:r>
            <a:r>
              <a:rPr lang="en-US" sz="3200" dirty="0" smtClean="0">
                <a:solidFill>
                  <a:schemeClr val="tx1"/>
                </a:solidFill>
              </a:rPr>
              <a:t>band, therefore</a:t>
            </a:r>
            <a:r>
              <a:rPr lang="en-US" sz="3200" dirty="0" smtClean="0">
                <a:solidFill>
                  <a:schemeClr val="tx1"/>
                </a:solidFill>
              </a:rPr>
              <a:t>, there is no need for blueprint options</a:t>
            </a:r>
            <a:endParaRPr sz="3200" dirty="0" smtClean="0">
              <a:solidFill>
                <a:schemeClr val="tx1"/>
              </a:solidFill>
            </a:endParaRPr>
          </a:p>
          <a:p>
            <a:pPr marL="1066785" lvl="1" indent="-457200">
              <a:lnSpc>
                <a:spcPct val="100000"/>
              </a:lnSpc>
              <a:spcBef>
                <a:spcPts val="600"/>
              </a:spcBef>
              <a:buClr>
                <a:srgbClr val="429539"/>
              </a:buClr>
              <a:buSzPct val="100000"/>
            </a:pPr>
            <a:r>
              <a:rPr lang="en" sz="3200" dirty="0" smtClean="0">
                <a:solidFill>
                  <a:schemeClr val="tx1"/>
                </a:solidFill>
              </a:rPr>
              <a:t>Contributes </a:t>
            </a:r>
            <a:r>
              <a:rPr lang="en" sz="3200" dirty="0" smtClean="0">
                <a:solidFill>
                  <a:schemeClr val="tx1"/>
                </a:solidFill>
              </a:rPr>
              <a:t>to a student’s final, end-of-year Individual Student </a:t>
            </a:r>
            <a:r>
              <a:rPr lang="en" sz="3200" dirty="0" smtClean="0">
                <a:solidFill>
                  <a:schemeClr val="tx1"/>
                </a:solidFill>
              </a:rPr>
              <a:t>Report </a:t>
            </a:r>
            <a:r>
              <a:rPr lang="en" sz="3200" dirty="0" smtClean="0">
                <a:solidFill>
                  <a:schemeClr val="tx1"/>
                </a:solidFill>
              </a:rPr>
              <a:t>(ISR)</a:t>
            </a:r>
            <a:endParaRPr sz="3200" dirty="0" smtClean="0">
              <a:solidFill>
                <a:schemeClr val="tx1"/>
              </a:solidFill>
            </a:endParaRPr>
          </a:p>
          <a:p>
            <a:pPr marL="0" indent="0">
              <a:lnSpc>
                <a:spcPct val="105000"/>
              </a:lnSpc>
              <a:buSzPts val="605"/>
              <a:buNone/>
            </a:pPr>
            <a:endParaRPr sz="3200" dirty="0"/>
          </a:p>
        </p:txBody>
      </p:sp>
      <p:sp>
        <p:nvSpPr>
          <p:cNvPr id="188" name="Google Shape;188;p36"/>
          <p:cNvSpPr txBox="1">
            <a:spLocks noGrp="1"/>
          </p:cNvSpPr>
          <p:nvPr>
            <p:ph type="title"/>
          </p:nvPr>
        </p:nvSpPr>
        <p:spPr>
          <a:xfrm>
            <a:off x="342900" y="1177889"/>
            <a:ext cx="11506200" cy="747200"/>
          </a:xfrm>
          <a:prstGeom prst="rect">
            <a:avLst/>
          </a:prstGeom>
        </p:spPr>
        <p:txBody>
          <a:bodyPr spcFirstLastPara="1" vert="horz" wrap="square" lIns="121900" tIns="60933" rIns="121900" bIns="60933" rtlCol="0" anchor="ctr" anchorCtr="0">
            <a:noAutofit/>
          </a:bodyPr>
          <a:lstStyle/>
          <a:p>
            <a:pPr>
              <a:buSzPts val="891"/>
            </a:pPr>
            <a:r>
              <a:rPr lang="en" sz="4400" dirty="0" smtClean="0">
                <a:solidFill>
                  <a:srgbClr val="004B8D"/>
                </a:solidFill>
              </a:rPr>
              <a:t>Spring </a:t>
            </a:r>
            <a:r>
              <a:rPr lang="en" sz="4400" dirty="0">
                <a:solidFill>
                  <a:srgbClr val="004B8D"/>
                </a:solidFill>
              </a:rPr>
              <a:t>Testing </a:t>
            </a:r>
            <a:r>
              <a:rPr lang="en" sz="4400" dirty="0" smtClean="0">
                <a:solidFill>
                  <a:srgbClr val="004B8D"/>
                </a:solidFill>
              </a:rPr>
              <a:t>Window - Science</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14</a:t>
            </a:fld>
            <a:endParaRPr dirty="0"/>
          </a:p>
        </p:txBody>
      </p:sp>
    </p:spTree>
    <p:extLst>
      <p:ext uri="{BB962C8B-B14F-4D97-AF65-F5344CB8AC3E}">
        <p14:creationId xmlns:p14="http://schemas.microsoft.com/office/powerpoint/2010/main" val="3137670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body" idx="1"/>
          </p:nvPr>
        </p:nvSpPr>
        <p:spPr>
          <a:xfrm>
            <a:off x="342900" y="1737800"/>
            <a:ext cx="11506200" cy="4929700"/>
          </a:xfrm>
          <a:prstGeom prst="rect">
            <a:avLst/>
          </a:prstGeom>
        </p:spPr>
        <p:txBody>
          <a:bodyPr spcFirstLastPara="1" vert="horz" wrap="square" lIns="121900" tIns="60933" rIns="121900" bIns="60933" rtlCol="0" anchor="t" anchorCtr="0">
            <a:noAutofit/>
          </a:bodyPr>
          <a:lstStyle/>
          <a:p>
            <a:pPr marL="571500" indent="-571500">
              <a:lnSpc>
                <a:spcPct val="105000"/>
              </a:lnSpc>
              <a:spcBef>
                <a:spcPts val="1067"/>
              </a:spcBef>
              <a:buClr>
                <a:srgbClr val="429539"/>
              </a:buClr>
              <a:buSzPct val="100000"/>
              <a:buFont typeface="Arial" panose="020B0604020202020204" pitchFamily="34" charset="0"/>
              <a:buChar char="•"/>
            </a:pPr>
            <a:r>
              <a:rPr lang="en-US" sz="4000" b="1" dirty="0" err="1" smtClean="0">
                <a:solidFill>
                  <a:srgbClr val="429539"/>
                </a:solidFill>
              </a:rPr>
              <a:t>Testlet</a:t>
            </a:r>
            <a:r>
              <a:rPr lang="en-US" sz="4000" b="1" dirty="0" smtClean="0">
                <a:solidFill>
                  <a:srgbClr val="429539"/>
                </a:solidFill>
              </a:rPr>
              <a:t> Information Pages (TIP) for science during the spring window</a:t>
            </a:r>
            <a:endParaRPr sz="4000" b="1" dirty="0">
              <a:solidFill>
                <a:srgbClr val="429539"/>
              </a:solidFill>
            </a:endParaRPr>
          </a:p>
          <a:p>
            <a:pPr marL="1066785" lvl="1" indent="-457200">
              <a:lnSpc>
                <a:spcPct val="100000"/>
              </a:lnSpc>
              <a:spcBef>
                <a:spcPts val="600"/>
              </a:spcBef>
              <a:buClr>
                <a:srgbClr val="429539"/>
              </a:buClr>
              <a:buSzPct val="100000"/>
            </a:pPr>
            <a:r>
              <a:rPr lang="en" sz="3600" dirty="0" smtClean="0">
                <a:solidFill>
                  <a:schemeClr val="tx1"/>
                </a:solidFill>
              </a:rPr>
              <a:t>Accessed </a:t>
            </a:r>
            <a:r>
              <a:rPr lang="en" sz="3600" dirty="0" smtClean="0">
                <a:solidFill>
                  <a:schemeClr val="tx1"/>
                </a:solidFill>
              </a:rPr>
              <a:t>via the </a:t>
            </a:r>
            <a:r>
              <a:rPr lang="en" sz="3600" b="1" dirty="0" smtClean="0">
                <a:solidFill>
                  <a:schemeClr val="tx1"/>
                </a:solidFill>
              </a:rPr>
              <a:t>Manage Tests </a:t>
            </a:r>
            <a:r>
              <a:rPr lang="en" sz="3600" dirty="0" smtClean="0">
                <a:solidFill>
                  <a:schemeClr val="tx1"/>
                </a:solidFill>
              </a:rPr>
              <a:t>tab in </a:t>
            </a:r>
            <a:r>
              <a:rPr lang="en-US" sz="3600" dirty="0" smtClean="0">
                <a:solidFill>
                  <a:schemeClr val="tx1"/>
                </a:solidFill>
              </a:rPr>
              <a:t>Educator Portal</a:t>
            </a:r>
            <a:endParaRPr lang="en" sz="3600" dirty="0" smtClean="0">
              <a:solidFill>
                <a:schemeClr val="tx1"/>
              </a:solidFill>
            </a:endParaRPr>
          </a:p>
          <a:p>
            <a:pPr marL="1066785" lvl="1" indent="-457200">
              <a:lnSpc>
                <a:spcPct val="100000"/>
              </a:lnSpc>
              <a:spcBef>
                <a:spcPts val="600"/>
              </a:spcBef>
              <a:buClr>
                <a:srgbClr val="429539"/>
              </a:buClr>
              <a:buSzPct val="100000"/>
            </a:pPr>
            <a:r>
              <a:rPr lang="en" sz="3600" dirty="0" smtClean="0">
                <a:solidFill>
                  <a:schemeClr val="tx1"/>
                </a:solidFill>
              </a:rPr>
              <a:t>Located </a:t>
            </a:r>
            <a:r>
              <a:rPr lang="en" sz="3600" dirty="0" smtClean="0">
                <a:solidFill>
                  <a:schemeClr val="tx1"/>
                </a:solidFill>
              </a:rPr>
              <a:t>in the Test Information column</a:t>
            </a:r>
          </a:p>
          <a:p>
            <a:pPr marL="1066785" lvl="1" indent="-457200">
              <a:lnSpc>
                <a:spcPct val="100000"/>
              </a:lnSpc>
              <a:spcBef>
                <a:spcPts val="600"/>
              </a:spcBef>
              <a:buClr>
                <a:srgbClr val="429539"/>
              </a:buClr>
              <a:buSzPct val="100000"/>
            </a:pPr>
            <a:r>
              <a:rPr lang="en" sz="3600" dirty="0" smtClean="0">
                <a:solidFill>
                  <a:schemeClr val="tx1"/>
                </a:solidFill>
              </a:rPr>
              <a:t>Available </a:t>
            </a:r>
            <a:r>
              <a:rPr lang="en" sz="3600" dirty="0" smtClean="0">
                <a:solidFill>
                  <a:schemeClr val="tx1"/>
                </a:solidFill>
              </a:rPr>
              <a:t>one at a time due to the adaptive delivery</a:t>
            </a:r>
            <a:endParaRPr sz="3600" dirty="0">
              <a:solidFill>
                <a:schemeClr val="tx1"/>
              </a:solidFill>
            </a:endParaRPr>
          </a:p>
        </p:txBody>
      </p:sp>
      <p:sp>
        <p:nvSpPr>
          <p:cNvPr id="188" name="Google Shape;188;p36"/>
          <p:cNvSpPr txBox="1">
            <a:spLocks noGrp="1"/>
          </p:cNvSpPr>
          <p:nvPr>
            <p:ph type="title"/>
          </p:nvPr>
        </p:nvSpPr>
        <p:spPr>
          <a:xfrm>
            <a:off x="342900" y="1177889"/>
            <a:ext cx="11506200" cy="747200"/>
          </a:xfrm>
          <a:prstGeom prst="rect">
            <a:avLst/>
          </a:prstGeom>
        </p:spPr>
        <p:txBody>
          <a:bodyPr spcFirstLastPara="1" vert="horz" wrap="square" lIns="121900" tIns="60933" rIns="121900" bIns="60933" rtlCol="0" anchor="ctr" anchorCtr="0">
            <a:noAutofit/>
          </a:bodyPr>
          <a:lstStyle/>
          <a:p>
            <a:pPr>
              <a:buSzPts val="891"/>
            </a:pPr>
            <a:r>
              <a:rPr lang="en" sz="4400" dirty="0" smtClean="0">
                <a:solidFill>
                  <a:srgbClr val="004B8D"/>
                </a:solidFill>
              </a:rPr>
              <a:t>Test Information Pages – Spring Science</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15</a:t>
            </a:fld>
            <a:endParaRPr dirty="0"/>
          </a:p>
        </p:txBody>
      </p:sp>
    </p:spTree>
    <p:extLst>
      <p:ext uri="{BB962C8B-B14F-4D97-AF65-F5344CB8AC3E}">
        <p14:creationId xmlns:p14="http://schemas.microsoft.com/office/powerpoint/2010/main" val="1819071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1"/>
          <p:cNvSpPr txBox="1">
            <a:spLocks noGrp="1"/>
          </p:cNvSpPr>
          <p:nvPr>
            <p:ph type="body" idx="2"/>
          </p:nvPr>
        </p:nvSpPr>
        <p:spPr>
          <a:xfrm>
            <a:off x="101600" y="4445000"/>
            <a:ext cx="6908800" cy="2133600"/>
          </a:xfrm>
          <a:prstGeom prst="rect">
            <a:avLst/>
          </a:prstGeom>
        </p:spPr>
        <p:txBody>
          <a:bodyPr spcFirstLastPara="1" vert="horz" wrap="square" lIns="121900" tIns="60933" rIns="121900" bIns="60933" rtlCol="0" anchor="ctr" anchorCtr="0">
            <a:normAutofit/>
          </a:bodyPr>
          <a:lstStyle/>
          <a:p>
            <a:pPr marL="0" indent="0"/>
            <a:endParaRPr sz="5867">
              <a:solidFill>
                <a:srgbClr val="1C4587"/>
              </a:solidFill>
              <a:latin typeface="Calibri"/>
              <a:ea typeface="Calibri"/>
              <a:cs typeface="Calibri"/>
              <a:sym typeface="Calibri"/>
            </a:endParaRPr>
          </a:p>
          <a:p>
            <a:pPr marL="0" indent="0"/>
            <a:endParaRPr sz="5867">
              <a:solidFill>
                <a:srgbClr val="1C4587"/>
              </a:solidFill>
              <a:latin typeface="Calibri"/>
              <a:ea typeface="Calibri"/>
              <a:cs typeface="Calibri"/>
              <a:sym typeface="Calibri"/>
            </a:endParaRPr>
          </a:p>
        </p:txBody>
      </p:sp>
      <p:sp>
        <p:nvSpPr>
          <p:cNvPr id="219" name="Google Shape;219;p41"/>
          <p:cNvSpPr txBox="1">
            <a:spLocks noGrp="1"/>
          </p:cNvSpPr>
          <p:nvPr>
            <p:ph type="title"/>
          </p:nvPr>
        </p:nvSpPr>
        <p:spPr>
          <a:xfrm>
            <a:off x="342900" y="1840230"/>
            <a:ext cx="7581900" cy="2352605"/>
          </a:xfrm>
          <a:prstGeom prst="rect">
            <a:avLst/>
          </a:prstGeom>
        </p:spPr>
        <p:txBody>
          <a:bodyPr spcFirstLastPara="1" vert="horz" wrap="square" lIns="121900" tIns="60933" rIns="121900" bIns="60933" rtlCol="0" anchor="ctr" anchorCtr="0">
            <a:normAutofit/>
          </a:bodyPr>
          <a:lstStyle/>
          <a:p>
            <a:pPr>
              <a:spcBef>
                <a:spcPts val="853"/>
              </a:spcBef>
              <a:buClr>
                <a:schemeClr val="dk1"/>
              </a:buClr>
              <a:buSzPts val="1100"/>
            </a:pPr>
            <a:r>
              <a:rPr lang="en" sz="5333" b="1" dirty="0">
                <a:solidFill>
                  <a:srgbClr val="004B8D"/>
                </a:solidFill>
                <a:latin typeface="Calibri"/>
                <a:ea typeface="Calibri"/>
                <a:cs typeface="Calibri"/>
                <a:sym typeface="Calibri"/>
              </a:rPr>
              <a:t>Updates for 2021-2022</a:t>
            </a:r>
            <a:endParaRPr sz="3200" b="1" dirty="0">
              <a:solidFill>
                <a:srgbClr val="004B8D"/>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2159000"/>
            <a:ext cx="11506200" cy="4508500"/>
          </a:xfrm>
          <a:prstGeom prst="rect">
            <a:avLst/>
          </a:prstGeom>
          <a:noFill/>
          <a:ln>
            <a:noFill/>
          </a:ln>
        </p:spPr>
        <p:txBody>
          <a:bodyPr spcFirstLastPara="1" vert="horz" wrap="square" lIns="121900" tIns="60933" rIns="121900" bIns="60933" rtlCol="0" anchor="t" anchorCtr="0">
            <a:noAutofit/>
          </a:bodyPr>
          <a:lstStyle/>
          <a:p>
            <a:pPr marL="571500" indent="-571500">
              <a:buClr>
                <a:srgbClr val="429539"/>
              </a:buClr>
            </a:pPr>
            <a:r>
              <a:rPr lang="en-US" sz="3100" dirty="0" smtClean="0">
                <a:solidFill>
                  <a:schemeClr val="tx1"/>
                </a:solidFill>
                <a:highlight>
                  <a:schemeClr val="lt1"/>
                </a:highlight>
              </a:rPr>
              <a:t>Districts may choose to administer the optional MAP-A ELA and math assessments to students in grades 9, 10, and 12 and the science assessments in grades 3, 4, 6, 7, 9, 10, and 12 for local assessment use. Please refer to </a:t>
            </a:r>
            <a:r>
              <a:rPr lang="en-US" sz="3100" b="1" dirty="0" smtClean="0">
                <a:solidFill>
                  <a:srgbClr val="429539"/>
                </a:solidFill>
                <a:highlight>
                  <a:schemeClr val="lt1"/>
                </a:highlight>
              </a:rPr>
              <a:t>Forms </a:t>
            </a:r>
            <a:r>
              <a:rPr lang="en-US" sz="3100" b="1" dirty="0" smtClean="0">
                <a:solidFill>
                  <a:srgbClr val="429539"/>
                </a:solidFill>
                <a:highlight>
                  <a:schemeClr val="lt1"/>
                </a:highlight>
              </a:rPr>
              <a:t>D and E</a:t>
            </a:r>
          </a:p>
          <a:p>
            <a:pPr marL="571500" indent="-571500">
              <a:buClr>
                <a:srgbClr val="429539"/>
              </a:buClr>
              <a:buSzPct val="100000"/>
            </a:pPr>
            <a:r>
              <a:rPr lang="en-US" sz="3100" b="1" dirty="0" smtClean="0">
                <a:solidFill>
                  <a:srgbClr val="429539"/>
                </a:solidFill>
                <a:highlight>
                  <a:schemeClr val="lt1"/>
                </a:highlight>
              </a:rPr>
              <a:t>Form D</a:t>
            </a:r>
            <a:r>
              <a:rPr lang="en-US" sz="3100" dirty="0" smtClean="0">
                <a:solidFill>
                  <a:srgbClr val="444444"/>
                </a:solidFill>
                <a:highlight>
                  <a:schemeClr val="lt1"/>
                </a:highlight>
              </a:rPr>
              <a:t> - </a:t>
            </a:r>
            <a:r>
              <a:rPr lang="en-US" sz="3100" dirty="0" smtClean="0">
                <a:solidFill>
                  <a:schemeClr val="tx1"/>
                </a:solidFill>
                <a:highlight>
                  <a:schemeClr val="lt1"/>
                </a:highlight>
              </a:rPr>
              <a:t>State Assessments </a:t>
            </a:r>
            <a:r>
              <a:rPr lang="en-US" sz="3100" dirty="0" smtClean="0">
                <a:solidFill>
                  <a:schemeClr val="tx1"/>
                </a:solidFill>
                <a:highlight>
                  <a:schemeClr val="lt1"/>
                </a:highlight>
              </a:rPr>
              <a:t>have </a:t>
            </a:r>
            <a:r>
              <a:rPr lang="en-US" sz="3100" dirty="0" smtClean="0">
                <a:solidFill>
                  <a:schemeClr val="tx1"/>
                </a:solidFill>
                <a:highlight>
                  <a:schemeClr val="lt1"/>
                </a:highlight>
              </a:rPr>
              <a:t>been updated! It is now dated as July 30, 2021 </a:t>
            </a:r>
            <a:r>
              <a:rPr lang="en-US" sz="3100" dirty="0" smtClean="0">
                <a:solidFill>
                  <a:srgbClr val="444444"/>
                </a:solidFill>
                <a:highlight>
                  <a:schemeClr val="lt1"/>
                </a:highlight>
                <a:hlinkClick r:id="rId3"/>
              </a:rPr>
              <a:t>https://dese.mo.gov/media/file/form-d-corrected</a:t>
            </a:r>
            <a:endParaRPr lang="en-US" sz="3100" dirty="0" smtClean="0">
              <a:solidFill>
                <a:srgbClr val="444444"/>
              </a:solidFill>
              <a:highlight>
                <a:schemeClr val="lt1"/>
              </a:highlight>
            </a:endParaRPr>
          </a:p>
          <a:p>
            <a:pPr marL="571500" indent="-571500">
              <a:buClr>
                <a:srgbClr val="429539"/>
              </a:buClr>
            </a:pPr>
            <a:r>
              <a:rPr lang="en-US" sz="3100" b="1" dirty="0" smtClean="0">
                <a:solidFill>
                  <a:srgbClr val="429539"/>
                </a:solidFill>
                <a:highlight>
                  <a:schemeClr val="lt1"/>
                </a:highlight>
              </a:rPr>
              <a:t>Form E</a:t>
            </a:r>
            <a:r>
              <a:rPr lang="en-US" sz="3100" dirty="0" smtClean="0">
                <a:solidFill>
                  <a:srgbClr val="444444"/>
                </a:solidFill>
                <a:highlight>
                  <a:schemeClr val="lt1"/>
                </a:highlight>
              </a:rPr>
              <a:t> </a:t>
            </a:r>
            <a:r>
              <a:rPr lang="en-US" sz="3100" dirty="0" smtClean="0">
                <a:solidFill>
                  <a:schemeClr val="tx1"/>
                </a:solidFill>
                <a:highlight>
                  <a:schemeClr val="lt1"/>
                </a:highlight>
              </a:rPr>
              <a:t>has also been updated! It is now dated as July 30, 2021</a:t>
            </a:r>
            <a:r>
              <a:rPr lang="en-US" sz="3100" dirty="0">
                <a:solidFill>
                  <a:srgbClr val="444444"/>
                </a:solidFill>
                <a:highlight>
                  <a:schemeClr val="lt1"/>
                </a:highlight>
              </a:rPr>
              <a:t/>
            </a:r>
            <a:br>
              <a:rPr lang="en-US" sz="3100" dirty="0">
                <a:solidFill>
                  <a:srgbClr val="444444"/>
                </a:solidFill>
                <a:highlight>
                  <a:schemeClr val="lt1"/>
                </a:highlight>
              </a:rPr>
            </a:br>
            <a:r>
              <a:rPr lang="en-US" sz="3100" dirty="0" smtClean="0">
                <a:solidFill>
                  <a:srgbClr val="444444"/>
                </a:solidFill>
                <a:highlight>
                  <a:schemeClr val="lt1"/>
                </a:highlight>
                <a:hlinkClick r:id="rId4"/>
              </a:rPr>
              <a:t>https://dese.mo.gov/media/file/form-e-2021</a:t>
            </a:r>
            <a:endParaRPr lang="en-US" sz="3100" dirty="0" smtClean="0">
              <a:solidFill>
                <a:srgbClr val="444444"/>
              </a:solidFill>
              <a:highlight>
                <a:schemeClr val="lt1"/>
              </a:highlight>
            </a:endParaRPr>
          </a:p>
          <a:p>
            <a:pPr marL="0" indent="0">
              <a:buNone/>
            </a:pPr>
            <a:endParaRPr lang="en-US" sz="3200" dirty="0" smtClean="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Important to Note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17</a:t>
            </a:fld>
            <a:endParaRPr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904812"/>
            <a:ext cx="1765343" cy="1238375"/>
          </a:xfrm>
          <a:prstGeom prst="rect">
            <a:avLst/>
          </a:prstGeom>
        </p:spPr>
      </p:pic>
    </p:spTree>
    <p:extLst>
      <p:ext uri="{BB962C8B-B14F-4D97-AF65-F5344CB8AC3E}">
        <p14:creationId xmlns:p14="http://schemas.microsoft.com/office/powerpoint/2010/main" val="3854279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8"/>
          <p:cNvSpPr txBox="1">
            <a:spLocks noGrp="1"/>
          </p:cNvSpPr>
          <p:nvPr>
            <p:ph type="body" idx="1"/>
          </p:nvPr>
        </p:nvSpPr>
        <p:spPr>
          <a:xfrm>
            <a:off x="342900" y="2158999"/>
            <a:ext cx="11506200" cy="4568971"/>
          </a:xfrm>
          <a:prstGeom prst="rect">
            <a:avLst/>
          </a:prstGeom>
        </p:spPr>
        <p:txBody>
          <a:bodyPr spcFirstLastPara="1" vert="horz" wrap="square" lIns="121900" tIns="60933" rIns="121900" bIns="60933" rtlCol="0" anchor="t" anchorCtr="0">
            <a:noAutofit/>
          </a:bodyPr>
          <a:lstStyle/>
          <a:p>
            <a:pPr marL="0" indent="0">
              <a:spcBef>
                <a:spcPts val="133"/>
              </a:spcBef>
              <a:buNone/>
            </a:pPr>
            <a:r>
              <a:rPr lang="en-US" sz="4000" dirty="0">
                <a:highlight>
                  <a:srgbClr val="FFFFFF"/>
                </a:highlight>
              </a:rPr>
              <a:t>For children with the most significant cognitive disabilities, describe how the disability impacts the child’s access to the general education curriculum and how the alternate standards are appropriate </a:t>
            </a:r>
            <a:r>
              <a:rPr lang="en-US" sz="4000" b="1" dirty="0">
                <a:highlight>
                  <a:srgbClr val="FFFFFF"/>
                </a:highlight>
              </a:rPr>
              <a:t>will now be completed in the </a:t>
            </a:r>
            <a:r>
              <a:rPr lang="en-US" b="1" dirty="0"/>
              <a:t>present level of academic achievement and functional </a:t>
            </a:r>
            <a:r>
              <a:rPr lang="en-US" b="1" dirty="0" smtClean="0"/>
              <a:t>performance (</a:t>
            </a:r>
            <a:r>
              <a:rPr lang="en-US" sz="4000" b="1" dirty="0" smtClean="0">
                <a:highlight>
                  <a:srgbClr val="FFFFFF"/>
                </a:highlight>
              </a:rPr>
              <a:t>PLAAFP)</a:t>
            </a:r>
            <a:endParaRPr sz="4000" b="1" dirty="0">
              <a:highlight>
                <a:srgbClr val="FFFFFF"/>
              </a:highlight>
            </a:endParaRPr>
          </a:p>
          <a:p>
            <a:pPr marL="0" indent="0">
              <a:spcBef>
                <a:spcPts val="133"/>
              </a:spcBef>
              <a:buNone/>
            </a:pPr>
            <a:endParaRPr sz="3200" dirty="0">
              <a:highlight>
                <a:srgbClr val="FFFFFF"/>
              </a:highlight>
            </a:endParaRPr>
          </a:p>
          <a:p>
            <a:pPr marL="0" indent="0">
              <a:spcBef>
                <a:spcPts val="133"/>
              </a:spcBef>
              <a:buNone/>
            </a:pPr>
            <a:endParaRPr sz="3200" dirty="0">
              <a:solidFill>
                <a:srgbClr val="000000"/>
              </a:solidFill>
              <a:highlight>
                <a:srgbClr val="FFFFFF"/>
              </a:highlight>
            </a:endParaRPr>
          </a:p>
          <a:p>
            <a:pPr marL="0" indent="0">
              <a:buNone/>
            </a:pPr>
            <a:endParaRPr dirty="0"/>
          </a:p>
        </p:txBody>
      </p:sp>
      <p:sp>
        <p:nvSpPr>
          <p:cNvPr id="588" name="Google Shape;588;p78"/>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Autofit/>
          </a:bodyPr>
          <a:lstStyle/>
          <a:p>
            <a:r>
              <a:rPr lang="en-US" sz="4400" dirty="0" smtClean="0">
                <a:solidFill>
                  <a:srgbClr val="004B8E"/>
                </a:solidFill>
              </a:rPr>
              <a:t>Update </a:t>
            </a:r>
            <a:r>
              <a:rPr lang="en-US" sz="4400" dirty="0">
                <a:solidFill>
                  <a:srgbClr val="004B8E"/>
                </a:solidFill>
              </a:rPr>
              <a:t>of IEP </a:t>
            </a:r>
            <a:r>
              <a:rPr lang="en-US" sz="4400" dirty="0" smtClean="0">
                <a:solidFill>
                  <a:srgbClr val="004B8E"/>
                </a:solidFill>
              </a:rPr>
              <a:t>Form</a:t>
            </a:r>
            <a:endParaRPr sz="4400" dirty="0">
              <a:solidFill>
                <a:srgbClr val="004B8E"/>
              </a:solidFill>
            </a:endParaRPr>
          </a:p>
        </p:txBody>
      </p:sp>
      <p:sp>
        <p:nvSpPr>
          <p:cNvPr id="589"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18</a:t>
            </a:fld>
            <a:endParaRPr dirty="0"/>
          </a:p>
        </p:txBody>
      </p:sp>
    </p:spTree>
    <p:extLst>
      <p:ext uri="{BB962C8B-B14F-4D97-AF65-F5344CB8AC3E}">
        <p14:creationId xmlns:p14="http://schemas.microsoft.com/office/powerpoint/2010/main" val="2073156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rmAutofit/>
          </a:bodyPr>
          <a:lstStyle/>
          <a:p>
            <a:pPr marL="359824" indent="-343737">
              <a:spcBef>
                <a:spcPts val="0"/>
              </a:spcBef>
              <a:buClr>
                <a:srgbClr val="429539"/>
              </a:buClr>
              <a:buSzPct val="100000"/>
              <a:buFont typeface="Calibri"/>
              <a:buChar char="•"/>
            </a:pPr>
            <a:r>
              <a:rPr lang="en" sz="3200" dirty="0">
                <a:solidFill>
                  <a:schemeClr val="tx1"/>
                </a:solidFill>
              </a:rPr>
              <a:t>Currently, the Educator Identifier field is </a:t>
            </a:r>
            <a:r>
              <a:rPr lang="en" sz="3200" dirty="0" smtClean="0">
                <a:solidFill>
                  <a:schemeClr val="tx1"/>
                </a:solidFill>
              </a:rPr>
              <a:t>case-sensitive</a:t>
            </a:r>
            <a:endParaRPr lang="en" sz="3200" dirty="0">
              <a:solidFill>
                <a:schemeClr val="tx1"/>
              </a:solidFill>
            </a:endParaRPr>
          </a:p>
          <a:p>
            <a:pPr marL="1082872" lvl="1" indent="-457200">
              <a:spcBef>
                <a:spcPts val="0"/>
              </a:spcBef>
              <a:buClr>
                <a:srgbClr val="429539"/>
              </a:buClr>
              <a:buSzPct val="100000"/>
              <a:buFont typeface="Wingdings" panose="05000000000000000000" pitchFamily="2" charset="2"/>
              <a:buChar char="q"/>
            </a:pPr>
            <a:r>
              <a:rPr lang="en" sz="2800" dirty="0" smtClean="0">
                <a:solidFill>
                  <a:schemeClr val="tx1"/>
                </a:solidFill>
              </a:rPr>
              <a:t>Example</a:t>
            </a:r>
            <a:r>
              <a:rPr lang="en" sz="2800" dirty="0">
                <a:solidFill>
                  <a:schemeClr val="tx1"/>
                </a:solidFill>
              </a:rPr>
              <a:t>: </a:t>
            </a:r>
            <a:r>
              <a:rPr lang="en" sz="2800" b="1" u="sng" dirty="0">
                <a:solidFill>
                  <a:schemeClr val="tx1"/>
                </a:solidFill>
                <a:hlinkClick r:id="rId3">
                  <a:extLst>
                    <a:ext uri="{A12FA001-AC4F-418D-AE19-62706E023703}">
                      <ahyp:hlinkClr xmlns:ahyp="http://schemas.microsoft.com/office/drawing/2018/hyperlinkcolor" xmlns="" val="tx"/>
                    </a:ext>
                  </a:extLst>
                </a:hlinkClick>
              </a:rPr>
              <a:t>MariLangas@ku.edu </a:t>
            </a:r>
            <a:r>
              <a:rPr lang="en" sz="2800" dirty="0">
                <a:solidFill>
                  <a:schemeClr val="tx1"/>
                </a:solidFill>
              </a:rPr>
              <a:t>and </a:t>
            </a:r>
            <a:r>
              <a:rPr lang="en" sz="2800" b="1" u="sng" dirty="0">
                <a:solidFill>
                  <a:schemeClr val="tx1"/>
                </a:solidFill>
                <a:hlinkClick r:id="rId4">
                  <a:extLst>
                    <a:ext uri="{A12FA001-AC4F-418D-AE19-62706E023703}">
                      <ahyp:hlinkClr xmlns:ahyp="http://schemas.microsoft.com/office/drawing/2018/hyperlinkcolor" xmlns="" val="tx"/>
                    </a:ext>
                  </a:extLst>
                </a:hlinkClick>
              </a:rPr>
              <a:t>marilangas@ku.edu </a:t>
            </a:r>
            <a:r>
              <a:rPr lang="en" sz="2800" dirty="0">
                <a:solidFill>
                  <a:schemeClr val="tx1"/>
                </a:solidFill>
              </a:rPr>
              <a:t>are  seen as two different educator </a:t>
            </a:r>
            <a:r>
              <a:rPr lang="en" sz="2800" dirty="0" smtClean="0">
                <a:solidFill>
                  <a:schemeClr val="tx1"/>
                </a:solidFill>
              </a:rPr>
              <a:t>identifiers</a:t>
            </a:r>
            <a:endParaRPr lang="en" sz="2800" dirty="0">
              <a:solidFill>
                <a:schemeClr val="tx1"/>
              </a:solidFill>
            </a:endParaRPr>
          </a:p>
          <a:p>
            <a:pPr marL="1082872" lvl="1" indent="-457200">
              <a:spcBef>
                <a:spcPts val="0"/>
              </a:spcBef>
              <a:buClr>
                <a:srgbClr val="429539"/>
              </a:buClr>
              <a:buSzPct val="100000"/>
              <a:buFont typeface="Wingdings" panose="05000000000000000000" pitchFamily="2" charset="2"/>
              <a:buChar char="q"/>
            </a:pPr>
            <a:r>
              <a:rPr lang="en" sz="2800" dirty="0" smtClean="0">
                <a:solidFill>
                  <a:schemeClr val="tx1"/>
                </a:solidFill>
              </a:rPr>
              <a:t>Issue</a:t>
            </a:r>
            <a:r>
              <a:rPr lang="en" sz="2800" dirty="0">
                <a:solidFill>
                  <a:schemeClr val="tx1"/>
                </a:solidFill>
              </a:rPr>
              <a:t>: Risks in having one user with the same educator  identifier tied to multiple </a:t>
            </a:r>
            <a:r>
              <a:rPr lang="en" sz="2800" dirty="0" smtClean="0">
                <a:solidFill>
                  <a:schemeClr val="tx1"/>
                </a:solidFill>
              </a:rPr>
              <a:t>accounts</a:t>
            </a:r>
            <a:endParaRPr sz="2800" dirty="0">
              <a:solidFill>
                <a:schemeClr val="tx1"/>
              </a:solidFill>
            </a:endParaRPr>
          </a:p>
          <a:p>
            <a:pPr marL="359824" marR="196422" indent="-343737">
              <a:spcBef>
                <a:spcPts val="700"/>
              </a:spcBef>
              <a:buClr>
                <a:srgbClr val="429539"/>
              </a:buClr>
              <a:buSzPct val="100000"/>
              <a:buFont typeface="Calibri"/>
              <a:buChar char="•"/>
            </a:pPr>
            <a:r>
              <a:rPr lang="en" sz="3200" dirty="0">
                <a:solidFill>
                  <a:schemeClr val="tx1"/>
                </a:solidFill>
              </a:rPr>
              <a:t>An update will make the Educator Identifier field </a:t>
            </a:r>
            <a:r>
              <a:rPr lang="en" sz="3200" dirty="0" smtClean="0">
                <a:solidFill>
                  <a:schemeClr val="tx1"/>
                </a:solidFill>
              </a:rPr>
              <a:t>case-insensitive</a:t>
            </a:r>
            <a:endParaRPr lang="en" sz="3200" dirty="0">
              <a:solidFill>
                <a:schemeClr val="tx1"/>
              </a:solidFill>
            </a:endParaRPr>
          </a:p>
          <a:p>
            <a:pPr marL="1082872" marR="196422" lvl="1" indent="-457200">
              <a:spcBef>
                <a:spcPts val="700"/>
              </a:spcBef>
              <a:buClr>
                <a:srgbClr val="429539"/>
              </a:buClr>
              <a:buSzPct val="100000"/>
            </a:pPr>
            <a:r>
              <a:rPr lang="en" sz="2800" dirty="0" smtClean="0">
                <a:solidFill>
                  <a:schemeClr val="tx1"/>
                </a:solidFill>
              </a:rPr>
              <a:t>Example</a:t>
            </a:r>
            <a:r>
              <a:rPr lang="en" sz="2800" dirty="0">
                <a:solidFill>
                  <a:schemeClr val="tx1"/>
                </a:solidFill>
              </a:rPr>
              <a:t>: </a:t>
            </a:r>
            <a:r>
              <a:rPr lang="en" sz="2800" b="1" u="sng" dirty="0">
                <a:solidFill>
                  <a:schemeClr val="tx1"/>
                </a:solidFill>
                <a:hlinkClick r:id="rId3">
                  <a:extLst>
                    <a:ext uri="{A12FA001-AC4F-418D-AE19-62706E023703}">
                      <ahyp:hlinkClr xmlns:ahyp="http://schemas.microsoft.com/office/drawing/2018/hyperlinkcolor" xmlns="" val="tx"/>
                    </a:ext>
                  </a:extLst>
                </a:hlinkClick>
              </a:rPr>
              <a:t>MariLangas@ku.edu </a:t>
            </a:r>
            <a:r>
              <a:rPr lang="en" sz="2800" dirty="0">
                <a:solidFill>
                  <a:schemeClr val="tx1"/>
                </a:solidFill>
              </a:rPr>
              <a:t>and </a:t>
            </a:r>
            <a:r>
              <a:rPr lang="en" sz="2800" b="1" u="sng" dirty="0">
                <a:solidFill>
                  <a:schemeClr val="tx1"/>
                </a:solidFill>
                <a:hlinkClick r:id="rId4">
                  <a:extLst>
                    <a:ext uri="{A12FA001-AC4F-418D-AE19-62706E023703}">
                      <ahyp:hlinkClr xmlns:ahyp="http://schemas.microsoft.com/office/drawing/2018/hyperlinkcolor" xmlns="" val="tx"/>
                    </a:ext>
                  </a:extLst>
                </a:hlinkClick>
              </a:rPr>
              <a:t>marilangas@ku.edu </a:t>
            </a:r>
            <a:r>
              <a:rPr lang="en" sz="2800" dirty="0">
                <a:solidFill>
                  <a:schemeClr val="tx1"/>
                </a:solidFill>
              </a:rPr>
              <a:t>will  be seen as the same educator </a:t>
            </a:r>
            <a:r>
              <a:rPr lang="en" sz="2800" dirty="0" smtClean="0">
                <a:solidFill>
                  <a:schemeClr val="tx1"/>
                </a:solidFill>
              </a:rPr>
              <a:t>identifier</a:t>
            </a:r>
            <a:endParaRPr sz="2800" dirty="0">
              <a:solidFill>
                <a:schemeClr val="tx1"/>
              </a:solidFill>
            </a:endParaRPr>
          </a:p>
        </p:txBody>
      </p:sp>
      <p:sp>
        <p:nvSpPr>
          <p:cNvPr id="240" name="Google Shape;240;p4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6933"/>
            <a:r>
              <a:rPr lang="en" sz="4400" dirty="0">
                <a:solidFill>
                  <a:srgbClr val="004B8D"/>
                </a:solidFill>
              </a:rPr>
              <a:t>Educator Identifier Case Sensitivity</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19</a:t>
            </a:fld>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4470400" y="1498600"/>
            <a:ext cx="7378700" cy="1828800"/>
          </a:xfrm>
          <a:prstGeom prst="rect">
            <a:avLst/>
          </a:prstGeom>
        </p:spPr>
        <p:txBody>
          <a:bodyPr spcFirstLastPara="1" vert="horz" wrap="square" lIns="121900" tIns="60933" rIns="121900" bIns="60933" rtlCol="0" anchor="ctr" anchorCtr="0">
            <a:noAutofit/>
          </a:bodyPr>
          <a:lstStyle/>
          <a:p>
            <a:r>
              <a:rPr lang="en" sz="5330" b="1" dirty="0">
                <a:solidFill>
                  <a:srgbClr val="004B8D"/>
                </a:solidFill>
              </a:rPr>
              <a:t>MAP-A for Experienced Test Administrators</a:t>
            </a:r>
            <a:endParaRPr sz="5330" b="1" dirty="0">
              <a:solidFill>
                <a:srgbClr val="004B8D"/>
              </a:solidFill>
            </a:endParaRPr>
          </a:p>
        </p:txBody>
      </p:sp>
      <p:sp>
        <p:nvSpPr>
          <p:cNvPr id="137" name="Google Shape;137;p28"/>
          <p:cNvSpPr txBox="1">
            <a:spLocks noGrp="1"/>
          </p:cNvSpPr>
          <p:nvPr>
            <p:ph type="body" idx="1"/>
          </p:nvPr>
        </p:nvSpPr>
        <p:spPr>
          <a:xfrm>
            <a:off x="362332" y="4038600"/>
            <a:ext cx="2235200" cy="457200"/>
          </a:xfrm>
          <a:prstGeom prst="rect">
            <a:avLst/>
          </a:prstGeom>
        </p:spPr>
        <p:txBody>
          <a:bodyPr spcFirstLastPara="1" vert="horz" wrap="square" lIns="121900" tIns="60933" rIns="121900" bIns="60933" rtlCol="0" anchor="t" anchorCtr="0">
            <a:noAutofit/>
          </a:bodyPr>
          <a:lstStyle/>
          <a:p>
            <a:pPr marL="0" indent="0"/>
            <a:r>
              <a:rPr lang="en" sz="3200" dirty="0"/>
              <a:t>2021-2022</a:t>
            </a:r>
            <a:endParaRPr sz="3200" dirty="0"/>
          </a:p>
        </p:txBody>
      </p:sp>
      <p:sp>
        <p:nvSpPr>
          <p:cNvPr id="138" name="Google Shape;138;p28"/>
          <p:cNvSpPr txBox="1">
            <a:spLocks noGrp="1"/>
          </p:cNvSpPr>
          <p:nvPr>
            <p:ph type="body" idx="2"/>
          </p:nvPr>
        </p:nvSpPr>
        <p:spPr>
          <a:xfrm>
            <a:off x="5981700" y="76200"/>
            <a:ext cx="5867400" cy="1219200"/>
          </a:xfrm>
          <a:prstGeom prst="rect">
            <a:avLst/>
          </a:prstGeom>
        </p:spPr>
        <p:txBody>
          <a:bodyPr spcFirstLastPara="1" vert="horz" wrap="square" lIns="121900" tIns="60933" rIns="121900" bIns="60933" rtlCol="0" anchor="ctr" anchorCtr="0">
            <a:noAutofit/>
          </a:bodyPr>
          <a:lstStyle/>
          <a:p>
            <a:pPr marL="0" indent="0"/>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rmAutofit lnSpcReduction="10000"/>
          </a:bodyPr>
          <a:lstStyle/>
          <a:p>
            <a:pPr marL="359824" indent="-343737">
              <a:spcBef>
                <a:spcPts val="0"/>
              </a:spcBef>
              <a:buClr>
                <a:srgbClr val="429539"/>
              </a:buClr>
              <a:buSzPct val="100000"/>
              <a:buFont typeface="Calibri"/>
              <a:buChar char="•"/>
            </a:pPr>
            <a:r>
              <a:rPr lang="en" sz="3200" dirty="0" smtClean="0">
                <a:solidFill>
                  <a:schemeClr val="tx1"/>
                </a:solidFill>
              </a:rPr>
              <a:t>Requires the user to accept the security agreement in order to access Educator Portal</a:t>
            </a:r>
            <a:endParaRPr lang="en" sz="3200" dirty="0">
              <a:solidFill>
                <a:schemeClr val="tx1"/>
              </a:solidFill>
            </a:endParaRPr>
          </a:p>
          <a:p>
            <a:pPr marL="359824" marR="196422" indent="-343737">
              <a:spcBef>
                <a:spcPts val="700"/>
              </a:spcBef>
              <a:buClr>
                <a:srgbClr val="429539"/>
              </a:buClr>
              <a:buSzPct val="100000"/>
              <a:buFont typeface="Calibri"/>
              <a:buChar char="•"/>
            </a:pPr>
            <a:r>
              <a:rPr lang="en" sz="3200" dirty="0" smtClean="0">
                <a:solidFill>
                  <a:schemeClr val="tx1"/>
                </a:solidFill>
              </a:rPr>
              <a:t>Users who do not accept the security agreement will not be allowed to access the application</a:t>
            </a:r>
          </a:p>
          <a:p>
            <a:pPr marL="359824" marR="196422" indent="-343737">
              <a:spcBef>
                <a:spcPts val="700"/>
              </a:spcBef>
              <a:buClr>
                <a:srgbClr val="429539"/>
              </a:buClr>
              <a:buSzPct val="100000"/>
              <a:buFont typeface="Calibri"/>
              <a:buChar char="•"/>
            </a:pPr>
            <a:r>
              <a:rPr lang="en" sz="3200" dirty="0" smtClean="0">
                <a:solidFill>
                  <a:schemeClr val="tx1"/>
                </a:solidFill>
              </a:rPr>
              <a:t>The user can accept the terms to move on or stay stuck on the screen, very similar to how this is handled on other websites and applications</a:t>
            </a:r>
          </a:p>
          <a:p>
            <a:pPr marL="359824" marR="196422" indent="-343737">
              <a:spcBef>
                <a:spcPts val="700"/>
              </a:spcBef>
              <a:buClr>
                <a:srgbClr val="429539"/>
              </a:buClr>
              <a:buSzPct val="100000"/>
              <a:buFont typeface="Calibri"/>
              <a:buChar char="•"/>
            </a:pPr>
            <a:r>
              <a:rPr lang="en" sz="3200" dirty="0" smtClean="0">
                <a:solidFill>
                  <a:schemeClr val="tx1"/>
                </a:solidFill>
              </a:rPr>
              <a:t>After the user accepts the security agreement, they will no longer receive the pop-up message after they log in </a:t>
            </a:r>
            <a:endParaRPr lang="en" sz="3200" dirty="0">
              <a:solidFill>
                <a:schemeClr val="tx1"/>
              </a:solidFill>
            </a:endParaRPr>
          </a:p>
        </p:txBody>
      </p:sp>
      <p:sp>
        <p:nvSpPr>
          <p:cNvPr id="240" name="Google Shape;240;p4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6933"/>
            <a:r>
              <a:rPr lang="en" sz="4400" dirty="0" smtClean="0">
                <a:solidFill>
                  <a:srgbClr val="004B8D"/>
                </a:solidFill>
              </a:rPr>
              <a:t>2021-22 Security Agreement Update</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20</a:t>
            </a:fld>
            <a:endParaRPr dirty="0"/>
          </a:p>
        </p:txBody>
      </p:sp>
    </p:spTree>
    <p:extLst>
      <p:ext uri="{BB962C8B-B14F-4D97-AF65-F5344CB8AC3E}">
        <p14:creationId xmlns:p14="http://schemas.microsoft.com/office/powerpoint/2010/main" val="2529668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23"/>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21</a:t>
            </a:fld>
            <a:endParaRPr dirty="0"/>
          </a:p>
        </p:txBody>
      </p:sp>
      <p:sp>
        <p:nvSpPr>
          <p:cNvPr id="963" name="Google Shape;963;p123"/>
          <p:cNvSpPr txBox="1">
            <a:spLocks noGrp="1"/>
          </p:cNvSpPr>
          <p:nvPr>
            <p:ph type="title"/>
          </p:nvPr>
        </p:nvSpPr>
        <p:spPr>
          <a:xfrm>
            <a:off x="342900" y="1045685"/>
            <a:ext cx="11506200" cy="10668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Security Agreement </a:t>
            </a:r>
            <a:endParaRPr sz="4400" dirty="0">
              <a:solidFill>
                <a:srgbClr val="004B8E"/>
              </a:solidFill>
            </a:endParaRPr>
          </a:p>
        </p:txBody>
      </p:sp>
      <p:sp>
        <p:nvSpPr>
          <p:cNvPr id="965" name="Google Shape;965;p123"/>
          <p:cNvSpPr txBox="1"/>
          <p:nvPr/>
        </p:nvSpPr>
        <p:spPr>
          <a:xfrm>
            <a:off x="8806400" y="1077933"/>
            <a:ext cx="2770000" cy="695600"/>
          </a:xfrm>
          <a:prstGeom prst="rect">
            <a:avLst/>
          </a:prstGeom>
          <a:solidFill>
            <a:schemeClr val="lt1"/>
          </a:solidFill>
          <a:ln>
            <a:noFill/>
          </a:ln>
        </p:spPr>
        <p:txBody>
          <a:bodyPr spcFirstLastPara="1" wrap="square" lIns="121900" tIns="121900" rIns="121900" bIns="121900" anchor="t" anchorCtr="0">
            <a:noAutofit/>
          </a:bodyPr>
          <a:lstStyle/>
          <a:p>
            <a:endParaRPr sz="2400" dirty="0">
              <a:latin typeface="Calibri"/>
              <a:ea typeface="Calibri"/>
              <a:cs typeface="Calibri"/>
              <a:sym typeface="Calibri"/>
            </a:endParaRPr>
          </a:p>
        </p:txBody>
      </p:sp>
      <p:pic>
        <p:nvPicPr>
          <p:cNvPr id="966" name="Google Shape;966;p123"/>
          <p:cNvPicPr preferRelativeResize="0"/>
          <p:nvPr/>
        </p:nvPicPr>
        <p:blipFill>
          <a:blip r:embed="rId3">
            <a:alphaModFix/>
          </a:blip>
          <a:stretch>
            <a:fillRect/>
          </a:stretch>
        </p:blipFill>
        <p:spPr>
          <a:xfrm>
            <a:off x="342900" y="1969266"/>
            <a:ext cx="11506200" cy="4698234"/>
          </a:xfrm>
          <a:prstGeom prst="rect">
            <a:avLst/>
          </a:prstGeom>
          <a:noFill/>
          <a:ln>
            <a:noFill/>
          </a:ln>
        </p:spPr>
      </p:pic>
    </p:spTree>
    <p:extLst>
      <p:ext uri="{BB962C8B-B14F-4D97-AF65-F5344CB8AC3E}">
        <p14:creationId xmlns:p14="http://schemas.microsoft.com/office/powerpoint/2010/main" val="1135761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rmAutofit lnSpcReduction="10000"/>
          </a:bodyPr>
          <a:lstStyle/>
          <a:p>
            <a:pPr marL="359824" indent="-343737">
              <a:spcBef>
                <a:spcPts val="0"/>
              </a:spcBef>
              <a:buClr>
                <a:srgbClr val="429539"/>
              </a:buClr>
              <a:buSzPct val="100000"/>
              <a:buFont typeface="Calibri"/>
              <a:buChar char="•"/>
            </a:pPr>
            <a:r>
              <a:rPr lang="en" sz="3200" dirty="0" smtClean="0">
                <a:solidFill>
                  <a:schemeClr val="tx1"/>
                </a:solidFill>
              </a:rPr>
              <a:t>Kite® </a:t>
            </a:r>
            <a:r>
              <a:rPr lang="en" sz="3200" dirty="0" smtClean="0">
                <a:solidFill>
                  <a:schemeClr val="tx1"/>
                </a:solidFill>
              </a:rPr>
              <a:t>Client must be installed on all student devices for the 2021-22 assessments</a:t>
            </a:r>
            <a:endParaRPr lang="en" sz="3200" dirty="0">
              <a:solidFill>
                <a:schemeClr val="tx1"/>
              </a:solidFill>
            </a:endParaRPr>
          </a:p>
          <a:p>
            <a:pPr marL="1082872" lvl="1" indent="-457200">
              <a:spcBef>
                <a:spcPts val="0"/>
              </a:spcBef>
              <a:buClr>
                <a:srgbClr val="429539"/>
              </a:buClr>
              <a:buSzPct val="100000"/>
              <a:buFont typeface="Wingdings" panose="05000000000000000000" pitchFamily="2" charset="2"/>
              <a:buChar char="q"/>
            </a:pPr>
            <a:r>
              <a:rPr lang="en-US" sz="2800" dirty="0" smtClean="0">
                <a:solidFill>
                  <a:schemeClr val="tx1"/>
                </a:solidFill>
              </a:rPr>
              <a:t>Mac and PC will require an uninstall of the old client</a:t>
            </a:r>
          </a:p>
          <a:p>
            <a:pPr marL="1082872" lvl="1" indent="-457200">
              <a:spcBef>
                <a:spcPts val="0"/>
              </a:spcBef>
              <a:buClr>
                <a:srgbClr val="429539"/>
              </a:buClr>
              <a:buSzPct val="100000"/>
              <a:buFont typeface="Wingdings" panose="05000000000000000000" pitchFamily="2" charset="2"/>
              <a:buChar char="q"/>
            </a:pPr>
            <a:r>
              <a:rPr lang="en-US" sz="2800" dirty="0" smtClean="0">
                <a:solidFill>
                  <a:schemeClr val="tx1"/>
                </a:solidFill>
              </a:rPr>
              <a:t>Chrome will auto-update if that feature is turned on</a:t>
            </a:r>
            <a:endParaRPr sz="2800" dirty="0">
              <a:solidFill>
                <a:schemeClr val="tx1"/>
              </a:solidFill>
            </a:endParaRPr>
          </a:p>
          <a:p>
            <a:pPr marL="359824" marR="196422" indent="-343737">
              <a:spcBef>
                <a:spcPts val="700"/>
              </a:spcBef>
              <a:buClr>
                <a:srgbClr val="429539"/>
              </a:buClr>
              <a:buSzPct val="100000"/>
              <a:buFont typeface="Calibri"/>
              <a:buChar char="•"/>
            </a:pPr>
            <a:r>
              <a:rPr lang="en" sz="3200" dirty="0" smtClean="0">
                <a:solidFill>
                  <a:schemeClr val="tx1"/>
                </a:solidFill>
              </a:rPr>
              <a:t>When launched, a pop-up message will inform the user if the most up-to-date client is not installed</a:t>
            </a:r>
          </a:p>
          <a:p>
            <a:pPr marL="359824" marR="196422" indent="-343737">
              <a:spcBef>
                <a:spcPts val="700"/>
              </a:spcBef>
              <a:buClr>
                <a:srgbClr val="429539"/>
              </a:buClr>
              <a:buSzPct val="100000"/>
              <a:buFont typeface="Calibri"/>
              <a:buChar char="•"/>
            </a:pPr>
            <a:r>
              <a:rPr lang="en" sz="3200" dirty="0" smtClean="0">
                <a:solidFill>
                  <a:schemeClr val="tx1"/>
                </a:solidFill>
              </a:rPr>
              <a:t>Go to the Kite® Suite on the DLM website to get the installation instructions for supported platforms, screen requirements, and additional resources</a:t>
            </a:r>
          </a:p>
          <a:p>
            <a:pPr marL="625672" marR="196422" lvl="1" indent="0">
              <a:spcBef>
                <a:spcPts val="700"/>
              </a:spcBef>
              <a:buClr>
                <a:srgbClr val="429539"/>
              </a:buClr>
              <a:buSzPct val="100000"/>
              <a:buNone/>
            </a:pPr>
            <a:endParaRPr sz="3733" dirty="0">
              <a:solidFill>
                <a:schemeClr val="tx1"/>
              </a:solidFill>
            </a:endParaRPr>
          </a:p>
        </p:txBody>
      </p:sp>
      <p:sp>
        <p:nvSpPr>
          <p:cNvPr id="240" name="Google Shape;240;p4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6933"/>
            <a:r>
              <a:rPr lang="en" sz="4400" dirty="0" smtClean="0">
                <a:solidFill>
                  <a:srgbClr val="004B8D"/>
                </a:solidFill>
              </a:rPr>
              <a:t>Kite® Client/Student </a:t>
            </a:r>
            <a:r>
              <a:rPr lang="en" sz="4400" dirty="0" smtClean="0">
                <a:solidFill>
                  <a:srgbClr val="004B8D"/>
                </a:solidFill>
              </a:rPr>
              <a:t>Portal</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22</a:t>
            </a:fld>
            <a:endParaRPr dirty="0"/>
          </a:p>
        </p:txBody>
      </p:sp>
    </p:spTree>
    <p:extLst>
      <p:ext uri="{BB962C8B-B14F-4D97-AF65-F5344CB8AC3E}">
        <p14:creationId xmlns:p14="http://schemas.microsoft.com/office/powerpoint/2010/main" val="2861920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342900" y="990600"/>
            <a:ext cx="11506200" cy="1091588"/>
          </a:xfrm>
          <a:prstGeom prst="rect">
            <a:avLst/>
          </a:prstGeom>
        </p:spPr>
        <p:txBody>
          <a:bodyPr spcFirstLastPara="1" vert="horz" wrap="square" lIns="121900" tIns="60933" rIns="121900" bIns="60933" rtlCol="0" anchor="ctr" anchorCtr="0">
            <a:normAutofit/>
          </a:bodyPr>
          <a:lstStyle/>
          <a:p>
            <a:r>
              <a:rPr lang="en" sz="4267" dirty="0">
                <a:solidFill>
                  <a:srgbClr val="004B8D"/>
                </a:solidFill>
              </a:rPr>
              <a:t>DLM Web Page</a:t>
            </a:r>
            <a:endParaRPr sz="4267" dirty="0">
              <a:solidFill>
                <a:srgbClr val="004B8D"/>
              </a:solidFill>
            </a:endParaRPr>
          </a:p>
        </p:txBody>
      </p:sp>
      <p:sp>
        <p:nvSpPr>
          <p:cNvPr id="266" name="Google Shape;266;p48"/>
          <p:cNvSpPr txBox="1">
            <a:spLocks noGrp="1"/>
          </p:cNvSpPr>
          <p:nvPr>
            <p:ph type="body" idx="1"/>
          </p:nvPr>
        </p:nvSpPr>
        <p:spPr>
          <a:xfrm>
            <a:off x="406400" y="2002774"/>
            <a:ext cx="11785600" cy="4419600"/>
          </a:xfrm>
          <a:prstGeom prst="rect">
            <a:avLst/>
          </a:prstGeom>
        </p:spPr>
        <p:txBody>
          <a:bodyPr spcFirstLastPara="1" vert="horz" wrap="square" lIns="121900" tIns="60933" rIns="121900" bIns="60933" rtlCol="0" anchor="t" anchorCtr="0">
            <a:normAutofit/>
          </a:bodyPr>
          <a:lstStyle/>
          <a:p>
            <a:pPr marL="0" indent="0" algn="ctr">
              <a:buClr>
                <a:schemeClr val="dk1"/>
              </a:buClr>
              <a:buSzPts val="1100"/>
              <a:buNone/>
            </a:pPr>
            <a:r>
              <a:rPr lang="en" sz="3733" u="sng" dirty="0">
                <a:solidFill>
                  <a:srgbClr val="004B8D"/>
                </a:solidFill>
                <a:hlinkClick r:id="rId3">
                  <a:extLst>
                    <a:ext uri="{A12FA001-AC4F-418D-AE19-62706E023703}">
                      <ahyp:hlinkClr xmlns:ahyp="http://schemas.microsoft.com/office/drawing/2018/hyperlinkcolor" xmlns="" val="tx"/>
                    </a:ext>
                  </a:extLst>
                </a:hlinkClick>
              </a:rPr>
              <a:t>https://dynamiclearningmaps.org/</a:t>
            </a:r>
            <a:endParaRPr sz="3733" dirty="0">
              <a:solidFill>
                <a:srgbClr val="004B8D"/>
              </a:solidFill>
            </a:endParaRPr>
          </a:p>
        </p:txBody>
      </p:sp>
      <p:pic>
        <p:nvPicPr>
          <p:cNvPr id="4" name="Google Shape;467;p64"/>
          <p:cNvPicPr preferRelativeResize="0"/>
          <p:nvPr/>
        </p:nvPicPr>
        <p:blipFill>
          <a:blip r:embed="rId4">
            <a:alphaModFix/>
          </a:blip>
          <a:stretch>
            <a:fillRect/>
          </a:stretch>
        </p:blipFill>
        <p:spPr>
          <a:xfrm>
            <a:off x="0" y="2732183"/>
            <a:ext cx="12192000" cy="4125817"/>
          </a:xfrm>
          <a:prstGeom prst="rect">
            <a:avLst/>
          </a:prstGeom>
          <a:noFill/>
          <a:ln>
            <a:noFill/>
          </a:ln>
        </p:spPr>
      </p:pic>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23</a:t>
            </a:fld>
            <a:endParaRP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9" name="Google Shape;279;p50"/>
          <p:cNvPicPr preferRelativeResize="0"/>
          <p:nvPr/>
        </p:nvPicPr>
        <p:blipFill>
          <a:blip r:embed="rId3">
            <a:alphaModFix/>
          </a:blip>
          <a:stretch>
            <a:fillRect/>
          </a:stretch>
        </p:blipFill>
        <p:spPr>
          <a:xfrm>
            <a:off x="342900" y="1057619"/>
            <a:ext cx="11506200" cy="5609881"/>
          </a:xfrm>
          <a:prstGeom prst="rect">
            <a:avLst/>
          </a:prstGeom>
          <a:noFill/>
          <a:ln>
            <a:noFill/>
          </a:ln>
        </p:spPr>
      </p:pic>
      <p:sp>
        <p:nvSpPr>
          <p:cNvPr id="280" name="Google Shape;280;p50"/>
          <p:cNvSpPr/>
          <p:nvPr/>
        </p:nvSpPr>
        <p:spPr>
          <a:xfrm>
            <a:off x="3456051" y="3862559"/>
            <a:ext cx="392400" cy="570800"/>
          </a:xfrm>
          <a:prstGeom prst="upArrow">
            <a:avLst>
              <a:gd name="adj1" fmla="val 50000"/>
              <a:gd name="adj2" fmla="val 50000"/>
            </a:avLst>
          </a:prstGeom>
          <a:solidFill>
            <a:srgbClr val="00B05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24</a:t>
            </a:fld>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1"/>
          <p:cNvSpPr txBox="1">
            <a:spLocks noGrp="1"/>
          </p:cNvSpPr>
          <p:nvPr>
            <p:ph type="body" idx="1"/>
          </p:nvPr>
        </p:nvSpPr>
        <p:spPr>
          <a:xfrm>
            <a:off x="203200" y="944367"/>
            <a:ext cx="11785600" cy="5913600"/>
          </a:xfrm>
          <a:prstGeom prst="rect">
            <a:avLst/>
          </a:prstGeom>
        </p:spPr>
        <p:txBody>
          <a:bodyPr spcFirstLastPara="1" vert="horz" wrap="square" lIns="121900" tIns="60933" rIns="121900" bIns="60933" rtlCol="0" anchor="t" anchorCtr="0">
            <a:normAutofit/>
          </a:bodyPr>
          <a:lstStyle/>
          <a:p>
            <a:pPr marL="0" indent="0">
              <a:buNone/>
            </a:pPr>
            <a:endParaRPr/>
          </a:p>
        </p:txBody>
      </p:sp>
      <p:pic>
        <p:nvPicPr>
          <p:cNvPr id="286" name="Google Shape;286;p51"/>
          <p:cNvPicPr preferRelativeResize="0"/>
          <p:nvPr/>
        </p:nvPicPr>
        <p:blipFill>
          <a:blip r:embed="rId3">
            <a:alphaModFix/>
          </a:blip>
          <a:stretch>
            <a:fillRect/>
          </a:stretch>
        </p:blipFill>
        <p:spPr>
          <a:xfrm>
            <a:off x="0" y="826265"/>
            <a:ext cx="12192000" cy="5982609"/>
          </a:xfrm>
          <a:prstGeom prst="rect">
            <a:avLst/>
          </a:prstGeom>
          <a:noFill/>
          <a:ln>
            <a:noFill/>
          </a:ln>
        </p:spPr>
      </p:pic>
      <p:sp>
        <p:nvSpPr>
          <p:cNvPr id="287" name="Google Shape;287;p51"/>
          <p:cNvSpPr/>
          <p:nvPr/>
        </p:nvSpPr>
        <p:spPr>
          <a:xfrm>
            <a:off x="3453767" y="2093215"/>
            <a:ext cx="545200" cy="710800"/>
          </a:xfrm>
          <a:prstGeom prst="upArrow">
            <a:avLst>
              <a:gd name="adj1" fmla="val 50000"/>
              <a:gd name="adj2" fmla="val 50000"/>
            </a:avLst>
          </a:prstGeom>
          <a:solidFill>
            <a:srgbClr val="00B05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25</a:t>
            </a:fld>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4" name="Google Shape;294;p52"/>
          <p:cNvPicPr preferRelativeResize="0"/>
          <p:nvPr/>
        </p:nvPicPr>
        <p:blipFill>
          <a:blip r:embed="rId3">
            <a:alphaModFix/>
          </a:blip>
          <a:stretch>
            <a:fillRect/>
          </a:stretch>
        </p:blipFill>
        <p:spPr>
          <a:xfrm>
            <a:off x="342900" y="925417"/>
            <a:ext cx="11506200" cy="5653183"/>
          </a:xfrm>
          <a:prstGeom prst="rect">
            <a:avLst/>
          </a:prstGeom>
          <a:noFill/>
          <a:ln>
            <a:noFill/>
          </a:ln>
        </p:spPr>
      </p:pic>
      <p:sp>
        <p:nvSpPr>
          <p:cNvPr id="3"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26</a:t>
            </a:fld>
            <a:endParaRP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3"/>
          <p:cNvSpPr txBox="1">
            <a:spLocks noGrp="1"/>
          </p:cNvSpPr>
          <p:nvPr>
            <p:ph type="body" idx="1"/>
          </p:nvPr>
        </p:nvSpPr>
        <p:spPr>
          <a:xfrm>
            <a:off x="9652000" y="6096000"/>
            <a:ext cx="2235200" cy="457200"/>
          </a:xfrm>
          <a:prstGeom prst="rect">
            <a:avLst/>
          </a:prstGeom>
        </p:spPr>
        <p:txBody>
          <a:bodyPr spcFirstLastPara="1" vert="horz" wrap="square" lIns="121900" tIns="60933" rIns="121900" bIns="60933" rtlCol="0" anchor="t" anchorCtr="0">
            <a:normAutofit fontScale="62500" lnSpcReduction="20000"/>
          </a:bodyPr>
          <a:lstStyle/>
          <a:p>
            <a:pPr marL="0" indent="0"/>
            <a:endParaRPr/>
          </a:p>
        </p:txBody>
      </p:sp>
      <p:sp>
        <p:nvSpPr>
          <p:cNvPr id="300" name="Google Shape;300;p53"/>
          <p:cNvSpPr txBox="1">
            <a:spLocks noGrp="1"/>
          </p:cNvSpPr>
          <p:nvPr>
            <p:ph type="title"/>
          </p:nvPr>
        </p:nvSpPr>
        <p:spPr>
          <a:xfrm>
            <a:off x="342900" y="2092289"/>
            <a:ext cx="7581900" cy="2133600"/>
          </a:xfrm>
          <a:prstGeom prst="rect">
            <a:avLst/>
          </a:prstGeom>
        </p:spPr>
        <p:txBody>
          <a:bodyPr spcFirstLastPara="1" vert="horz" wrap="square" lIns="121900" tIns="60933" rIns="121900" bIns="60933" rtlCol="0" anchor="ctr" anchorCtr="0">
            <a:noAutofit/>
          </a:bodyPr>
          <a:lstStyle/>
          <a:p>
            <a:pPr marL="16933">
              <a:buSzPts val="990"/>
            </a:pPr>
            <a:endParaRPr sz="4267" dirty="0">
              <a:solidFill>
                <a:srgbClr val="1155CC"/>
              </a:solidFill>
              <a:latin typeface="Calibri"/>
              <a:ea typeface="Calibri"/>
              <a:cs typeface="Calibri"/>
              <a:sym typeface="Calibri"/>
            </a:endParaRPr>
          </a:p>
          <a:p>
            <a:pPr marL="16933">
              <a:buClr>
                <a:schemeClr val="dk1"/>
              </a:buClr>
              <a:buSzPts val="990"/>
            </a:pPr>
            <a:r>
              <a:rPr lang="en-US" sz="5333" b="1" dirty="0" smtClean="0">
                <a:solidFill>
                  <a:srgbClr val="004B8D"/>
                </a:solidFill>
                <a:latin typeface="Calibri"/>
                <a:ea typeface="Calibri"/>
                <a:cs typeface="Calibri"/>
                <a:sym typeface="Calibri"/>
              </a:rPr>
              <a:t>Mini-MAP Updates</a:t>
            </a:r>
            <a:endParaRPr sz="5333" b="1" dirty="0">
              <a:solidFill>
                <a:srgbClr val="004B8D"/>
              </a:solidFill>
              <a:latin typeface="Calibri"/>
              <a:ea typeface="Calibri"/>
              <a:cs typeface="Calibri"/>
              <a:sym typeface="Calibri"/>
            </a:endParaRPr>
          </a:p>
          <a:p>
            <a:pPr>
              <a:buSzPts val="990"/>
            </a:pPr>
            <a:endParaRPr sz="3960" dirty="0"/>
          </a:p>
        </p:txBody>
      </p:sp>
    </p:spTree>
    <p:extLst>
      <p:ext uri="{BB962C8B-B14F-4D97-AF65-F5344CB8AC3E}">
        <p14:creationId xmlns:p14="http://schemas.microsoft.com/office/powerpoint/2010/main" val="3997892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4"/>
          <p:cNvSpPr txBox="1">
            <a:spLocks noGrp="1"/>
          </p:cNvSpPr>
          <p:nvPr>
            <p:ph type="title"/>
          </p:nvPr>
        </p:nvSpPr>
        <p:spPr>
          <a:xfrm>
            <a:off x="342900" y="877967"/>
            <a:ext cx="11506200" cy="1010400"/>
          </a:xfrm>
          <a:prstGeom prst="rect">
            <a:avLst/>
          </a:prstGeom>
        </p:spPr>
        <p:txBody>
          <a:bodyPr spcFirstLastPara="1" vert="horz" wrap="square" lIns="121900" tIns="60933" rIns="121900" bIns="60933" rtlCol="0" anchor="ctr" anchorCtr="0">
            <a:normAutofit/>
          </a:bodyPr>
          <a:lstStyle/>
          <a:p>
            <a:r>
              <a:rPr lang="en" sz="4400" dirty="0" smtClean="0">
                <a:solidFill>
                  <a:srgbClr val="004B8D"/>
                </a:solidFill>
              </a:rPr>
              <a:t>English Language Arts (ELA)</a:t>
            </a:r>
            <a:r>
              <a:rPr lang="en" sz="4400" b="0" dirty="0" smtClean="0">
                <a:solidFill>
                  <a:srgbClr val="004B8D"/>
                </a:solidFill>
              </a:rPr>
              <a:t> </a:t>
            </a:r>
            <a:endParaRPr sz="4400" b="0" dirty="0">
              <a:solidFill>
                <a:srgbClr val="004B8D"/>
              </a:solidFill>
            </a:endParaRPr>
          </a:p>
        </p:txBody>
      </p:sp>
      <p:pic>
        <p:nvPicPr>
          <p:cNvPr id="306" name="Google Shape;306;p54"/>
          <p:cNvPicPr preferRelativeResize="0"/>
          <p:nvPr/>
        </p:nvPicPr>
        <p:blipFill>
          <a:blip r:embed="rId3">
            <a:alphaModFix/>
          </a:blip>
          <a:stretch>
            <a:fillRect/>
          </a:stretch>
        </p:blipFill>
        <p:spPr>
          <a:xfrm>
            <a:off x="341523" y="1888367"/>
            <a:ext cx="11507577" cy="4779133"/>
          </a:xfrm>
          <a:prstGeom prst="rect">
            <a:avLst/>
          </a:prstGeom>
          <a:noFill/>
          <a:ln>
            <a:noFill/>
          </a:ln>
        </p:spPr>
      </p:pic>
      <p:sp>
        <p:nvSpPr>
          <p:cNvPr id="307" name="Google Shape;307;p54"/>
          <p:cNvSpPr/>
          <p:nvPr/>
        </p:nvSpPr>
        <p:spPr>
          <a:xfrm>
            <a:off x="3043800" y="4047017"/>
            <a:ext cx="560400" cy="448400"/>
          </a:xfrm>
          <a:prstGeom prst="rightArrow">
            <a:avLst>
              <a:gd name="adj1" fmla="val 50000"/>
              <a:gd name="adj2" fmla="val 50000"/>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28</a:t>
            </a:fld>
            <a:endParaRPr dirty="0"/>
          </a:p>
        </p:txBody>
      </p:sp>
    </p:spTree>
    <p:extLst>
      <p:ext uri="{BB962C8B-B14F-4D97-AF65-F5344CB8AC3E}">
        <p14:creationId xmlns:p14="http://schemas.microsoft.com/office/powerpoint/2010/main" val="26180109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5"/>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rmAutofit/>
          </a:bodyPr>
          <a:lstStyle/>
          <a:p>
            <a:pPr marL="0" indent="0">
              <a:buNone/>
            </a:pPr>
            <a:endParaRPr/>
          </a:p>
        </p:txBody>
      </p:sp>
      <p:sp>
        <p:nvSpPr>
          <p:cNvPr id="313" name="Google Shape;313;p55"/>
          <p:cNvSpPr txBox="1">
            <a:spLocks noGrp="1"/>
          </p:cNvSpPr>
          <p:nvPr>
            <p:ph type="title"/>
          </p:nvPr>
        </p:nvSpPr>
        <p:spPr>
          <a:xfrm>
            <a:off x="203200" y="990600"/>
            <a:ext cx="11785600" cy="1066800"/>
          </a:xfrm>
          <a:prstGeom prst="rect">
            <a:avLst/>
          </a:prstGeom>
        </p:spPr>
        <p:txBody>
          <a:bodyPr spcFirstLastPara="1" vert="horz" wrap="square" lIns="121900" tIns="60933" rIns="121900" bIns="60933" rtlCol="0" anchor="ctr" anchorCtr="0">
            <a:normAutofit/>
          </a:bodyPr>
          <a:lstStyle/>
          <a:p>
            <a:endParaRPr/>
          </a:p>
        </p:txBody>
      </p:sp>
      <p:pic>
        <p:nvPicPr>
          <p:cNvPr id="314" name="Google Shape;314;p55"/>
          <p:cNvPicPr preferRelativeResize="0"/>
          <p:nvPr/>
        </p:nvPicPr>
        <p:blipFill>
          <a:blip r:embed="rId3">
            <a:alphaModFix/>
          </a:blip>
          <a:stretch>
            <a:fillRect/>
          </a:stretch>
        </p:blipFill>
        <p:spPr>
          <a:xfrm>
            <a:off x="0" y="926067"/>
            <a:ext cx="12191997" cy="5931933"/>
          </a:xfrm>
          <a:prstGeom prst="rect">
            <a:avLst/>
          </a:prstGeom>
          <a:noFill/>
          <a:ln>
            <a:noFill/>
          </a:ln>
        </p:spPr>
      </p:pic>
      <p:sp>
        <p:nvSpPr>
          <p:cNvPr id="315" name="Google Shape;315;p55"/>
          <p:cNvSpPr txBox="1"/>
          <p:nvPr/>
        </p:nvSpPr>
        <p:spPr>
          <a:xfrm>
            <a:off x="1344057" y="3220798"/>
            <a:ext cx="1097280" cy="338328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endParaRPr sz="2400"/>
          </a:p>
          <a:p>
            <a:endParaRPr sz="2400"/>
          </a:p>
          <a:p>
            <a:endParaRPr sz="2400"/>
          </a:p>
          <a:p>
            <a:endParaRPr sz="2400"/>
          </a:p>
          <a:p>
            <a:endParaRPr sz="2400"/>
          </a:p>
          <a:p>
            <a:endParaRPr sz="2400"/>
          </a:p>
          <a:p>
            <a:endParaRPr sz="2400"/>
          </a:p>
          <a:p>
            <a:endParaRPr sz="2400"/>
          </a:p>
          <a:p>
            <a:endParaRPr sz="2400"/>
          </a:p>
          <a:p>
            <a:endParaRPr sz="2400"/>
          </a:p>
        </p:txBody>
      </p:sp>
      <p:sp>
        <p:nvSpPr>
          <p:cNvPr id="6"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29</a:t>
            </a:fld>
            <a:endParaRPr dirty="0"/>
          </a:p>
        </p:txBody>
      </p:sp>
    </p:spTree>
    <p:extLst>
      <p:ext uri="{BB962C8B-B14F-4D97-AF65-F5344CB8AC3E}">
        <p14:creationId xmlns:p14="http://schemas.microsoft.com/office/powerpoint/2010/main" val="916319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rmAutofit/>
          </a:bodyPr>
          <a:lstStyle/>
          <a:p>
            <a:pPr marL="0" indent="0">
              <a:buNone/>
            </a:pPr>
            <a:endParaRPr dirty="0"/>
          </a:p>
        </p:txBody>
      </p:sp>
      <p:sp>
        <p:nvSpPr>
          <p:cNvPr id="144" name="Google Shape;144;p29"/>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Welcome and Introductions</a:t>
            </a:r>
            <a:endParaRPr sz="4400" dirty="0">
              <a:solidFill>
                <a:srgbClr val="004B8D"/>
              </a:solidFill>
            </a:endParaRPr>
          </a:p>
        </p:txBody>
      </p:sp>
      <p:sp>
        <p:nvSpPr>
          <p:cNvPr id="4"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3</a:t>
            </a:fld>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56"/>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ELA Mini-Map Page</a:t>
            </a:r>
            <a:endParaRPr sz="4400" dirty="0">
              <a:solidFill>
                <a:srgbClr val="004B8D"/>
              </a:solidFill>
            </a:endParaRPr>
          </a:p>
        </p:txBody>
      </p:sp>
      <p:sp>
        <p:nvSpPr>
          <p:cNvPr id="322" name="Google Shape;322;p56"/>
          <p:cNvSpPr/>
          <p:nvPr/>
        </p:nvSpPr>
        <p:spPr>
          <a:xfrm>
            <a:off x="342900" y="2057400"/>
            <a:ext cx="11506200" cy="4610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30</a:t>
            </a:fld>
            <a:endParaRPr dirty="0"/>
          </a:p>
        </p:txBody>
      </p:sp>
    </p:spTree>
    <p:extLst>
      <p:ext uri="{BB962C8B-B14F-4D97-AF65-F5344CB8AC3E}">
        <p14:creationId xmlns:p14="http://schemas.microsoft.com/office/powerpoint/2010/main" val="3278763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7"/>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208160"/>
            <a:r>
              <a:rPr lang="en" sz="4400" dirty="0">
                <a:solidFill>
                  <a:srgbClr val="004B8D"/>
                </a:solidFill>
              </a:rPr>
              <a:t>ELA Mini-Map Page</a:t>
            </a:r>
            <a:endParaRPr sz="4400" dirty="0">
              <a:solidFill>
                <a:srgbClr val="004B8D"/>
              </a:solidFill>
            </a:endParaRPr>
          </a:p>
        </p:txBody>
      </p:sp>
      <p:sp>
        <p:nvSpPr>
          <p:cNvPr id="328" name="Google Shape;328;p57"/>
          <p:cNvSpPr/>
          <p:nvPr/>
        </p:nvSpPr>
        <p:spPr>
          <a:xfrm>
            <a:off x="342900" y="1900400"/>
            <a:ext cx="11506200" cy="4767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31</a:t>
            </a:fld>
            <a:endParaRPr dirty="0"/>
          </a:p>
        </p:txBody>
      </p:sp>
    </p:spTree>
    <p:extLst>
      <p:ext uri="{BB962C8B-B14F-4D97-AF65-F5344CB8AC3E}">
        <p14:creationId xmlns:p14="http://schemas.microsoft.com/office/powerpoint/2010/main" val="1753741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8"/>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ELA Mini-Map Page</a:t>
            </a:r>
            <a:endParaRPr sz="4400" dirty="0">
              <a:solidFill>
                <a:srgbClr val="004B8D"/>
              </a:solidFill>
            </a:endParaRPr>
          </a:p>
        </p:txBody>
      </p:sp>
      <p:sp>
        <p:nvSpPr>
          <p:cNvPr id="334" name="Google Shape;334;p58"/>
          <p:cNvSpPr/>
          <p:nvPr/>
        </p:nvSpPr>
        <p:spPr>
          <a:xfrm>
            <a:off x="2121006" y="2057399"/>
            <a:ext cx="7949987" cy="461010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32</a:t>
            </a:fld>
            <a:endParaRPr dirty="0"/>
          </a:p>
        </p:txBody>
      </p:sp>
    </p:spTree>
    <p:extLst>
      <p:ext uri="{BB962C8B-B14F-4D97-AF65-F5344CB8AC3E}">
        <p14:creationId xmlns:p14="http://schemas.microsoft.com/office/powerpoint/2010/main" val="145437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41" name="Google Shape;341;p59"/>
          <p:cNvPicPr preferRelativeResize="0"/>
          <p:nvPr/>
        </p:nvPicPr>
        <p:blipFill>
          <a:blip r:embed="rId3">
            <a:alphaModFix/>
          </a:blip>
          <a:stretch>
            <a:fillRect/>
          </a:stretch>
        </p:blipFill>
        <p:spPr>
          <a:xfrm>
            <a:off x="342900" y="1333500"/>
            <a:ext cx="11506200" cy="4864865"/>
          </a:xfrm>
          <a:prstGeom prst="rect">
            <a:avLst/>
          </a:prstGeom>
          <a:noFill/>
          <a:ln>
            <a:noFill/>
          </a:ln>
        </p:spPr>
      </p:pic>
      <p:sp>
        <p:nvSpPr>
          <p:cNvPr id="342" name="Google Shape;342;p59"/>
          <p:cNvSpPr/>
          <p:nvPr/>
        </p:nvSpPr>
        <p:spPr>
          <a:xfrm>
            <a:off x="2223700" y="3332884"/>
            <a:ext cx="784800" cy="523200"/>
          </a:xfrm>
          <a:prstGeom prst="right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33</a:t>
            </a:fld>
            <a:endParaRPr dirty="0"/>
          </a:p>
        </p:txBody>
      </p:sp>
    </p:spTree>
    <p:extLst>
      <p:ext uri="{BB962C8B-B14F-4D97-AF65-F5344CB8AC3E}">
        <p14:creationId xmlns:p14="http://schemas.microsoft.com/office/powerpoint/2010/main" val="40583075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203200" y="1189833"/>
            <a:ext cx="11785600" cy="710400"/>
          </a:xfrm>
          <a:prstGeom prst="rect">
            <a:avLst/>
          </a:prstGeom>
        </p:spPr>
        <p:txBody>
          <a:bodyPr spcFirstLastPara="1" vert="horz" wrap="square" lIns="121900" tIns="60933" rIns="121900" bIns="60933" rtlCol="0" anchor="ctr" anchorCtr="0">
            <a:normAutofit fontScale="90000"/>
          </a:bodyPr>
          <a:lstStyle/>
          <a:p>
            <a:pPr marL="16933"/>
            <a:endParaRPr sz="4740"/>
          </a:p>
          <a:p>
            <a:endParaRPr/>
          </a:p>
        </p:txBody>
      </p:sp>
      <p:sp>
        <p:nvSpPr>
          <p:cNvPr id="348" name="Google Shape;348;p60"/>
          <p:cNvSpPr/>
          <p:nvPr/>
        </p:nvSpPr>
        <p:spPr>
          <a:xfrm>
            <a:off x="93438" y="1499367"/>
            <a:ext cx="10791031" cy="4990253"/>
          </a:xfrm>
          <a:custGeom>
            <a:avLst/>
            <a:gdLst/>
            <a:ahLst/>
            <a:cxnLst/>
            <a:rect l="l" t="t" r="r" b="b"/>
            <a:pathLst>
              <a:path w="5179695" h="3742690" extrusionOk="0">
                <a:moveTo>
                  <a:pt x="0" y="0"/>
                </a:moveTo>
                <a:lnTo>
                  <a:pt x="5179695" y="0"/>
                </a:lnTo>
                <a:lnTo>
                  <a:pt x="5179695" y="3742563"/>
                </a:lnTo>
                <a:lnTo>
                  <a:pt x="0" y="3742563"/>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pic>
        <p:nvPicPr>
          <p:cNvPr id="349" name="Google Shape;349;p60"/>
          <p:cNvPicPr preferRelativeResize="0"/>
          <p:nvPr/>
        </p:nvPicPr>
        <p:blipFill>
          <a:blip r:embed="rId3">
            <a:alphaModFix/>
          </a:blip>
          <a:stretch>
            <a:fillRect/>
          </a:stretch>
        </p:blipFill>
        <p:spPr>
          <a:xfrm>
            <a:off x="1" y="915634"/>
            <a:ext cx="12191999" cy="5751866"/>
          </a:xfrm>
          <a:prstGeom prst="rect">
            <a:avLst/>
          </a:prstGeom>
          <a:noFill/>
          <a:ln>
            <a:noFill/>
          </a:ln>
        </p:spPr>
      </p:pic>
      <p:sp>
        <p:nvSpPr>
          <p:cNvPr id="6" name="Google Shape;315;p55"/>
          <p:cNvSpPr txBox="1"/>
          <p:nvPr/>
        </p:nvSpPr>
        <p:spPr>
          <a:xfrm>
            <a:off x="462708" y="3077580"/>
            <a:ext cx="1266940" cy="3383280"/>
          </a:xfrm>
          <a:prstGeom prst="rect">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t" anchorCtr="0">
            <a:spAutoFit/>
          </a:bodyPr>
          <a:lstStyle/>
          <a:p>
            <a:endParaRPr sz="2400"/>
          </a:p>
          <a:p>
            <a:endParaRPr sz="2400"/>
          </a:p>
          <a:p>
            <a:endParaRPr sz="2400"/>
          </a:p>
          <a:p>
            <a:endParaRPr sz="2400"/>
          </a:p>
          <a:p>
            <a:endParaRPr sz="2400"/>
          </a:p>
          <a:p>
            <a:endParaRPr sz="2400"/>
          </a:p>
          <a:p>
            <a:endParaRPr sz="2400"/>
          </a:p>
          <a:p>
            <a:endParaRPr sz="2400"/>
          </a:p>
          <a:p>
            <a:endParaRPr sz="2400"/>
          </a:p>
          <a:p>
            <a:endParaRPr sz="2400"/>
          </a:p>
        </p:txBody>
      </p:sp>
      <p:sp>
        <p:nvSpPr>
          <p:cNvPr id="7"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34</a:t>
            </a:fld>
            <a:endParaRPr dirty="0"/>
          </a:p>
        </p:txBody>
      </p:sp>
    </p:spTree>
    <p:extLst>
      <p:ext uri="{BB962C8B-B14F-4D97-AF65-F5344CB8AC3E}">
        <p14:creationId xmlns:p14="http://schemas.microsoft.com/office/powerpoint/2010/main" val="1800557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1"/>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Math Mini-Map Page</a:t>
            </a:r>
            <a:endParaRPr sz="4400" dirty="0">
              <a:solidFill>
                <a:srgbClr val="004B8D"/>
              </a:solidFill>
            </a:endParaRPr>
          </a:p>
        </p:txBody>
      </p:sp>
      <p:sp>
        <p:nvSpPr>
          <p:cNvPr id="356" name="Google Shape;356;p61"/>
          <p:cNvSpPr/>
          <p:nvPr/>
        </p:nvSpPr>
        <p:spPr>
          <a:xfrm>
            <a:off x="342900" y="2057400"/>
            <a:ext cx="11506200" cy="46100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35</a:t>
            </a:fld>
            <a:endParaRPr dirty="0"/>
          </a:p>
        </p:txBody>
      </p:sp>
    </p:spTree>
    <p:extLst>
      <p:ext uri="{BB962C8B-B14F-4D97-AF65-F5344CB8AC3E}">
        <p14:creationId xmlns:p14="http://schemas.microsoft.com/office/powerpoint/2010/main" val="2380347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62"/>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Math Mini-Map Page</a:t>
            </a:r>
            <a:endParaRPr sz="4400" dirty="0">
              <a:solidFill>
                <a:srgbClr val="004B8D"/>
              </a:solidFill>
            </a:endParaRPr>
          </a:p>
        </p:txBody>
      </p:sp>
      <p:sp>
        <p:nvSpPr>
          <p:cNvPr id="363" name="Google Shape;363;p62"/>
          <p:cNvSpPr/>
          <p:nvPr/>
        </p:nvSpPr>
        <p:spPr>
          <a:xfrm>
            <a:off x="342900" y="2057400"/>
            <a:ext cx="11506200" cy="4610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36</a:t>
            </a:fld>
            <a:endParaRPr dirty="0"/>
          </a:p>
        </p:txBody>
      </p:sp>
    </p:spTree>
    <p:extLst>
      <p:ext uri="{BB962C8B-B14F-4D97-AF65-F5344CB8AC3E}">
        <p14:creationId xmlns:p14="http://schemas.microsoft.com/office/powerpoint/2010/main" val="26758958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3"/>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Math Mini-Map Page</a:t>
            </a:r>
            <a:endParaRPr sz="4400" dirty="0">
              <a:solidFill>
                <a:srgbClr val="004B8D"/>
              </a:solidFill>
            </a:endParaRPr>
          </a:p>
        </p:txBody>
      </p:sp>
      <p:sp>
        <p:nvSpPr>
          <p:cNvPr id="369" name="Google Shape;369;p63"/>
          <p:cNvSpPr/>
          <p:nvPr/>
        </p:nvSpPr>
        <p:spPr>
          <a:xfrm>
            <a:off x="342901" y="2057399"/>
            <a:ext cx="11523100" cy="461376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37</a:t>
            </a:fld>
            <a:endParaRPr dirty="0"/>
          </a:p>
        </p:txBody>
      </p:sp>
    </p:spTree>
    <p:extLst>
      <p:ext uri="{BB962C8B-B14F-4D97-AF65-F5344CB8AC3E}">
        <p14:creationId xmlns:p14="http://schemas.microsoft.com/office/powerpoint/2010/main" val="277822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6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Science</a:t>
            </a:r>
            <a:endParaRPr sz="4400" dirty="0">
              <a:solidFill>
                <a:srgbClr val="004B8D"/>
              </a:solidFill>
            </a:endParaRPr>
          </a:p>
        </p:txBody>
      </p:sp>
      <p:pic>
        <p:nvPicPr>
          <p:cNvPr id="376" name="Google Shape;376;p64"/>
          <p:cNvPicPr preferRelativeResize="0"/>
          <p:nvPr/>
        </p:nvPicPr>
        <p:blipFill>
          <a:blip r:embed="rId3">
            <a:alphaModFix/>
          </a:blip>
          <a:stretch>
            <a:fillRect/>
          </a:stretch>
        </p:blipFill>
        <p:spPr>
          <a:xfrm>
            <a:off x="342900" y="2057401"/>
            <a:ext cx="11506200" cy="4610100"/>
          </a:xfrm>
          <a:prstGeom prst="rect">
            <a:avLst/>
          </a:prstGeom>
          <a:noFill/>
          <a:ln>
            <a:noFill/>
          </a:ln>
        </p:spPr>
      </p:pic>
      <p:sp>
        <p:nvSpPr>
          <p:cNvPr id="377" name="Google Shape;377;p64"/>
          <p:cNvSpPr/>
          <p:nvPr/>
        </p:nvSpPr>
        <p:spPr>
          <a:xfrm>
            <a:off x="2069933" y="3796433"/>
            <a:ext cx="672800" cy="495200"/>
          </a:xfrm>
          <a:prstGeom prst="rightArrow">
            <a:avLst>
              <a:gd name="adj1" fmla="val 50000"/>
              <a:gd name="adj2"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38</a:t>
            </a:fld>
            <a:endParaRPr dirty="0"/>
          </a:p>
        </p:txBody>
      </p:sp>
    </p:spTree>
    <p:extLst>
      <p:ext uri="{BB962C8B-B14F-4D97-AF65-F5344CB8AC3E}">
        <p14:creationId xmlns:p14="http://schemas.microsoft.com/office/powerpoint/2010/main" val="1799551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4" name="Google Shape;384;p65"/>
          <p:cNvPicPr preferRelativeResize="0"/>
          <p:nvPr/>
        </p:nvPicPr>
        <p:blipFill>
          <a:blip r:embed="rId3">
            <a:alphaModFix/>
          </a:blip>
          <a:stretch>
            <a:fillRect/>
          </a:stretch>
        </p:blipFill>
        <p:spPr>
          <a:xfrm>
            <a:off x="342900" y="1333500"/>
            <a:ext cx="11506200" cy="5334000"/>
          </a:xfrm>
          <a:prstGeom prst="rect">
            <a:avLst/>
          </a:prstGeom>
          <a:noFill/>
          <a:ln>
            <a:noFill/>
          </a:ln>
        </p:spPr>
      </p:pic>
      <p:sp>
        <p:nvSpPr>
          <p:cNvPr id="3"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39</a:t>
            </a:fld>
            <a:endParaRPr dirty="0"/>
          </a:p>
        </p:txBody>
      </p:sp>
    </p:spTree>
    <p:extLst>
      <p:ext uri="{BB962C8B-B14F-4D97-AF65-F5344CB8AC3E}">
        <p14:creationId xmlns:p14="http://schemas.microsoft.com/office/powerpoint/2010/main" val="1235879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Agenda For the Day</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4</a:t>
            </a:fld>
            <a:endParaRPr dirty="0"/>
          </a:p>
        </p:txBody>
      </p:sp>
      <p:sp>
        <p:nvSpPr>
          <p:cNvPr id="2" name="Text Placeholder 1"/>
          <p:cNvSpPr>
            <a:spLocks noGrp="1"/>
          </p:cNvSpPr>
          <p:nvPr>
            <p:ph type="body" idx="1"/>
          </p:nvPr>
        </p:nvSpPr>
        <p:spPr>
          <a:xfrm>
            <a:off x="342900" y="1762699"/>
            <a:ext cx="11506200" cy="4904801"/>
          </a:xfrm>
        </p:spPr>
        <p:txBody>
          <a:bodyPr>
            <a:normAutofit fontScale="92500" lnSpcReduction="20000"/>
          </a:bodyPr>
          <a:lstStyle/>
          <a:p>
            <a:pPr marL="33866" indent="0">
              <a:spcBef>
                <a:spcPts val="600"/>
              </a:spcBef>
              <a:buClr>
                <a:srgbClr val="429539"/>
              </a:buClr>
              <a:buNone/>
            </a:pPr>
            <a:r>
              <a:rPr lang="en-US" sz="4300" b="1" dirty="0" smtClean="0">
                <a:solidFill>
                  <a:srgbClr val="429539"/>
                </a:solidFill>
              </a:rPr>
              <a:t>Part 1</a:t>
            </a:r>
          </a:p>
          <a:p>
            <a:pPr>
              <a:spcBef>
                <a:spcPts val="600"/>
              </a:spcBef>
              <a:buClr>
                <a:srgbClr val="429539"/>
              </a:buClr>
              <a:buSzPct val="100000"/>
            </a:pPr>
            <a:r>
              <a:rPr lang="en-US" sz="3900" dirty="0" smtClean="0">
                <a:solidFill>
                  <a:schemeClr val="tx1"/>
                </a:solidFill>
              </a:rPr>
              <a:t>Updates for the 2021-22 school year</a:t>
            </a:r>
          </a:p>
          <a:p>
            <a:pPr>
              <a:spcBef>
                <a:spcPts val="600"/>
              </a:spcBef>
              <a:buClr>
                <a:srgbClr val="429539"/>
              </a:buClr>
              <a:buSzPct val="100000"/>
            </a:pPr>
            <a:r>
              <a:rPr lang="en-US" sz="3900" dirty="0" smtClean="0">
                <a:solidFill>
                  <a:schemeClr val="tx1"/>
                </a:solidFill>
              </a:rPr>
              <a:t>Review Blueprints, Essential Elements, and Required </a:t>
            </a:r>
            <a:r>
              <a:rPr lang="en-US" sz="3900" dirty="0" smtClean="0">
                <a:solidFill>
                  <a:schemeClr val="tx1"/>
                </a:solidFill>
              </a:rPr>
              <a:t>DLM </a:t>
            </a:r>
            <a:r>
              <a:rPr lang="en-US" sz="3900" dirty="0" smtClean="0">
                <a:solidFill>
                  <a:schemeClr val="tx1"/>
                </a:solidFill>
              </a:rPr>
              <a:t>Testing</a:t>
            </a:r>
          </a:p>
          <a:p>
            <a:pPr>
              <a:spcBef>
                <a:spcPts val="600"/>
              </a:spcBef>
              <a:buClr>
                <a:srgbClr val="429539"/>
              </a:buClr>
              <a:buSzPct val="100000"/>
            </a:pPr>
            <a:r>
              <a:rPr lang="en-US" sz="3900" dirty="0" smtClean="0">
                <a:solidFill>
                  <a:schemeClr val="tx1"/>
                </a:solidFill>
              </a:rPr>
              <a:t>Become familiar with the following websites</a:t>
            </a:r>
          </a:p>
          <a:p>
            <a:pPr lvl="1">
              <a:spcBef>
                <a:spcPts val="600"/>
              </a:spcBef>
              <a:buClr>
                <a:srgbClr val="429539"/>
              </a:buClr>
              <a:buSzPct val="100000"/>
            </a:pPr>
            <a:r>
              <a:rPr lang="en-US" sz="3500" dirty="0" smtClean="0">
                <a:solidFill>
                  <a:schemeClr val="tx1"/>
                </a:solidFill>
              </a:rPr>
              <a:t>DESE</a:t>
            </a:r>
          </a:p>
          <a:p>
            <a:pPr lvl="1">
              <a:spcBef>
                <a:spcPts val="600"/>
              </a:spcBef>
              <a:buClr>
                <a:srgbClr val="429539"/>
              </a:buClr>
              <a:buSzPct val="100000"/>
            </a:pPr>
            <a:r>
              <a:rPr lang="en-US" sz="3500" dirty="0" smtClean="0">
                <a:solidFill>
                  <a:schemeClr val="tx1"/>
                </a:solidFill>
              </a:rPr>
              <a:t>Dynamic Learning Maps (New Layout)</a:t>
            </a:r>
          </a:p>
          <a:p>
            <a:pPr lvl="1">
              <a:spcBef>
                <a:spcPts val="600"/>
              </a:spcBef>
              <a:buClr>
                <a:srgbClr val="429539"/>
              </a:buClr>
              <a:buSzPct val="100000"/>
            </a:pPr>
            <a:r>
              <a:rPr lang="en-US" sz="3500" dirty="0" smtClean="0">
                <a:solidFill>
                  <a:schemeClr val="tx1"/>
                </a:solidFill>
              </a:rPr>
              <a:t>DLM Professional Development</a:t>
            </a:r>
          </a:p>
          <a:p>
            <a:pPr lvl="2">
              <a:spcBef>
                <a:spcPts val="600"/>
              </a:spcBef>
              <a:buClr>
                <a:srgbClr val="429539"/>
              </a:buClr>
              <a:buSzPct val="100000"/>
            </a:pPr>
            <a:r>
              <a:rPr lang="en-US" sz="3000" dirty="0" smtClean="0">
                <a:solidFill>
                  <a:schemeClr val="tx1"/>
                </a:solidFill>
                <a:hlinkClick r:id="rId3"/>
              </a:rPr>
              <a:t>https://dynamiclearningmaps.org/professional-development</a:t>
            </a:r>
            <a:endParaRPr lang="en-US" sz="3000" dirty="0" smtClean="0">
              <a:solidFill>
                <a:schemeClr val="tx1"/>
              </a:solidFill>
            </a:endParaRPr>
          </a:p>
          <a:p>
            <a:pPr marL="1970992" lvl="3" indent="0">
              <a:spcBef>
                <a:spcPts val="600"/>
              </a:spcBef>
              <a:buClr>
                <a:srgbClr val="429539"/>
              </a:buClr>
              <a:buNone/>
            </a:pPr>
            <a:r>
              <a:rPr lang="en-US" sz="2133" dirty="0" smtClean="0">
                <a:solidFill>
                  <a:schemeClr val="tx1"/>
                </a:solidFill>
              </a:rPr>
              <a:t> </a:t>
            </a:r>
          </a:p>
          <a:p>
            <a:pPr marL="33866" indent="0">
              <a:buNone/>
            </a:pPr>
            <a:endParaRPr lang="en-US" dirty="0"/>
          </a:p>
        </p:txBody>
      </p:sp>
    </p:spTree>
    <p:extLst>
      <p:ext uri="{BB962C8B-B14F-4D97-AF65-F5344CB8AC3E}">
        <p14:creationId xmlns:p14="http://schemas.microsoft.com/office/powerpoint/2010/main" val="2015061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91" name="Google Shape;391;p66"/>
          <p:cNvPicPr preferRelativeResize="0"/>
          <p:nvPr/>
        </p:nvPicPr>
        <p:blipFill>
          <a:blip r:embed="rId3">
            <a:alphaModFix/>
          </a:blip>
          <a:stretch>
            <a:fillRect/>
          </a:stretch>
        </p:blipFill>
        <p:spPr>
          <a:xfrm>
            <a:off x="342900" y="1963870"/>
            <a:ext cx="11506200" cy="4703629"/>
          </a:xfrm>
          <a:prstGeom prst="rect">
            <a:avLst/>
          </a:prstGeom>
          <a:noFill/>
          <a:ln>
            <a:noFill/>
          </a:ln>
        </p:spPr>
      </p:pic>
      <p:sp>
        <p:nvSpPr>
          <p:cNvPr id="392" name="Google Shape;392;p66"/>
          <p:cNvSpPr txBox="1"/>
          <p:nvPr/>
        </p:nvSpPr>
        <p:spPr>
          <a:xfrm>
            <a:off x="342900" y="1040582"/>
            <a:ext cx="11506200" cy="923289"/>
          </a:xfrm>
          <a:prstGeom prst="rect">
            <a:avLst/>
          </a:prstGeom>
          <a:noFill/>
          <a:ln>
            <a:noFill/>
          </a:ln>
        </p:spPr>
        <p:txBody>
          <a:bodyPr spcFirstLastPara="1" wrap="square" lIns="121900" tIns="121900" rIns="121900" bIns="121900" anchor="t" anchorCtr="0">
            <a:spAutoFit/>
          </a:bodyPr>
          <a:lstStyle/>
          <a:p>
            <a:pPr algn="ctr"/>
            <a:r>
              <a:rPr lang="en" sz="4400" b="1" dirty="0">
                <a:solidFill>
                  <a:srgbClr val="004B8D"/>
                </a:solidFill>
                <a:latin typeface="Calibri"/>
                <a:ea typeface="Calibri"/>
                <a:cs typeface="Calibri"/>
                <a:sym typeface="Calibri"/>
              </a:rPr>
              <a:t>Science</a:t>
            </a:r>
            <a:endParaRPr sz="4400" b="1" dirty="0">
              <a:solidFill>
                <a:srgbClr val="004B8D"/>
              </a:solidFill>
              <a:latin typeface="Calibri"/>
              <a:ea typeface="Calibri"/>
              <a:cs typeface="Calibri"/>
              <a:sym typeface="Calibri"/>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40</a:t>
            </a:fld>
            <a:endParaRPr dirty="0"/>
          </a:p>
        </p:txBody>
      </p:sp>
    </p:spTree>
    <p:extLst>
      <p:ext uri="{BB962C8B-B14F-4D97-AF65-F5344CB8AC3E}">
        <p14:creationId xmlns:p14="http://schemas.microsoft.com/office/powerpoint/2010/main" val="988380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67"/>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Science-Connected Content</a:t>
            </a:r>
            <a:endParaRPr sz="4400" dirty="0">
              <a:solidFill>
                <a:srgbClr val="004B8D"/>
              </a:solidFill>
            </a:endParaRPr>
          </a:p>
        </p:txBody>
      </p:sp>
      <p:sp>
        <p:nvSpPr>
          <p:cNvPr id="399" name="Google Shape;399;p67"/>
          <p:cNvSpPr/>
          <p:nvPr/>
        </p:nvSpPr>
        <p:spPr>
          <a:xfrm>
            <a:off x="342900" y="2057400"/>
            <a:ext cx="11506200" cy="4610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2400">
              <a:solidFill>
                <a:srgbClr val="000000"/>
              </a:solidFill>
              <a:latin typeface="Arial"/>
              <a:ea typeface="Arial"/>
              <a:cs typeface="Arial"/>
              <a:sym typeface="Aria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41</a:t>
            </a:fld>
            <a:endParaRPr dirty="0"/>
          </a:p>
        </p:txBody>
      </p:sp>
    </p:spTree>
    <p:extLst>
      <p:ext uri="{BB962C8B-B14F-4D97-AF65-F5344CB8AC3E}">
        <p14:creationId xmlns:p14="http://schemas.microsoft.com/office/powerpoint/2010/main" val="1406994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8"/>
          <p:cNvSpPr txBox="1">
            <a:spLocks noGrp="1"/>
          </p:cNvSpPr>
          <p:nvPr>
            <p:ph type="body" idx="1"/>
          </p:nvPr>
        </p:nvSpPr>
        <p:spPr>
          <a:xfrm>
            <a:off x="9652000" y="6096000"/>
            <a:ext cx="2235200" cy="457200"/>
          </a:xfrm>
          <a:prstGeom prst="rect">
            <a:avLst/>
          </a:prstGeom>
        </p:spPr>
        <p:txBody>
          <a:bodyPr spcFirstLastPara="1" vert="horz" wrap="square" lIns="121900" tIns="60933" rIns="121900" bIns="60933" rtlCol="0" anchor="t" anchorCtr="0">
            <a:normAutofit fontScale="92500" lnSpcReduction="20000"/>
          </a:bodyPr>
          <a:lstStyle/>
          <a:p>
            <a:pPr marL="0" indent="0">
              <a:spcBef>
                <a:spcPts val="0"/>
              </a:spcBef>
              <a:buClr>
                <a:schemeClr val="dk1"/>
              </a:buClr>
              <a:buSzPct val="55000"/>
            </a:pPr>
            <a:endParaRPr>
              <a:solidFill>
                <a:srgbClr val="1155CC"/>
              </a:solidFill>
            </a:endParaRPr>
          </a:p>
          <a:p>
            <a:pPr marL="0" indent="0"/>
            <a:endParaRPr/>
          </a:p>
        </p:txBody>
      </p:sp>
      <p:sp>
        <p:nvSpPr>
          <p:cNvPr id="405" name="Google Shape;405;p68"/>
          <p:cNvSpPr txBox="1">
            <a:spLocks noGrp="1"/>
          </p:cNvSpPr>
          <p:nvPr>
            <p:ph type="title"/>
          </p:nvPr>
        </p:nvSpPr>
        <p:spPr>
          <a:xfrm>
            <a:off x="342900" y="1851659"/>
            <a:ext cx="7581900" cy="1977617"/>
          </a:xfrm>
          <a:prstGeom prst="rect">
            <a:avLst/>
          </a:prstGeom>
        </p:spPr>
        <p:txBody>
          <a:bodyPr spcFirstLastPara="1" vert="horz" wrap="square" lIns="121900" tIns="60933" rIns="121900" bIns="60933" rtlCol="0" anchor="ctr" anchorCtr="0">
            <a:normAutofit/>
          </a:bodyPr>
          <a:lstStyle/>
          <a:p>
            <a:pPr>
              <a:buClr>
                <a:schemeClr val="dk1"/>
              </a:buClr>
              <a:buSzPts val="1100"/>
            </a:pPr>
            <a:r>
              <a:rPr lang="en" sz="5333" b="1" dirty="0">
                <a:solidFill>
                  <a:srgbClr val="004B8D"/>
                </a:solidFill>
                <a:latin typeface="Calibri"/>
                <a:ea typeface="Calibri"/>
                <a:cs typeface="Calibri"/>
                <a:sym typeface="Calibri"/>
              </a:rPr>
              <a:t>Manuals and Training Updates</a:t>
            </a:r>
            <a:endParaRPr sz="5333" b="1" dirty="0">
              <a:solidFill>
                <a:srgbClr val="004B8D"/>
              </a:solidFill>
            </a:endParaRPr>
          </a:p>
        </p:txBody>
      </p:sp>
    </p:spTree>
    <p:extLst>
      <p:ext uri="{BB962C8B-B14F-4D97-AF65-F5344CB8AC3E}">
        <p14:creationId xmlns:p14="http://schemas.microsoft.com/office/powerpoint/2010/main" val="3344581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rmAutofit/>
          </a:bodyPr>
          <a:lstStyle/>
          <a:p>
            <a:pPr marL="359824" indent="-343737">
              <a:spcBef>
                <a:spcPts val="0"/>
              </a:spcBef>
              <a:buClr>
                <a:srgbClr val="429539"/>
              </a:buClr>
              <a:buSzPct val="100000"/>
              <a:buFont typeface="Calibri"/>
              <a:buChar char="•"/>
            </a:pPr>
            <a:r>
              <a:rPr lang="en-US" sz="3600" dirty="0" smtClean="0">
                <a:solidFill>
                  <a:schemeClr val="tx1"/>
                </a:solidFill>
              </a:rPr>
              <a:t>All versions now ADA compliant</a:t>
            </a:r>
          </a:p>
          <a:p>
            <a:pPr marL="359824" indent="-343737">
              <a:spcBef>
                <a:spcPts val="0"/>
              </a:spcBef>
              <a:buClr>
                <a:srgbClr val="429539"/>
              </a:buClr>
              <a:buSzPct val="100000"/>
              <a:buFont typeface="Calibri"/>
              <a:buChar char="•"/>
            </a:pPr>
            <a:r>
              <a:rPr lang="en-US" sz="3600" dirty="0" smtClean="0">
                <a:solidFill>
                  <a:schemeClr val="tx1"/>
                </a:solidFill>
              </a:rPr>
              <a:t>Minor changes to reflect updates</a:t>
            </a:r>
          </a:p>
          <a:p>
            <a:pPr marL="1082872" lvl="1" indent="-457200">
              <a:spcBef>
                <a:spcPts val="0"/>
              </a:spcBef>
              <a:buClr>
                <a:srgbClr val="429539"/>
              </a:buClr>
              <a:buSzPct val="100000"/>
              <a:buFont typeface="Wingdings" panose="05000000000000000000" pitchFamily="2" charset="2"/>
              <a:buChar char="q"/>
            </a:pPr>
            <a:r>
              <a:rPr lang="en-US" sz="3200" dirty="0" smtClean="0">
                <a:solidFill>
                  <a:schemeClr val="tx1"/>
                </a:solidFill>
              </a:rPr>
              <a:t>Brief description of new website</a:t>
            </a:r>
          </a:p>
          <a:p>
            <a:pPr marL="1692456" lvl="2" indent="-457200">
              <a:spcBef>
                <a:spcPts val="0"/>
              </a:spcBef>
              <a:buClr>
                <a:srgbClr val="429539"/>
              </a:buClr>
              <a:buSzPct val="100000"/>
              <a:buFont typeface="Wingdings" panose="05000000000000000000" pitchFamily="2" charset="2"/>
              <a:buChar char="q"/>
            </a:pPr>
            <a:r>
              <a:rPr lang="en-US" sz="2800" dirty="0" smtClean="0">
                <a:solidFill>
                  <a:schemeClr val="tx1"/>
                </a:solidFill>
              </a:rPr>
              <a:t>Focus on resources and their uses</a:t>
            </a:r>
          </a:p>
          <a:p>
            <a:pPr marL="1082872" lvl="1" indent="-457200">
              <a:spcBef>
                <a:spcPts val="0"/>
              </a:spcBef>
              <a:buClr>
                <a:srgbClr val="429539"/>
              </a:buClr>
              <a:buSzPct val="100000"/>
              <a:buFont typeface="Wingdings" panose="05000000000000000000" pitchFamily="2" charset="2"/>
              <a:buChar char="q"/>
            </a:pPr>
            <a:r>
              <a:rPr lang="en-US" sz="3200" dirty="0" smtClean="0">
                <a:solidFill>
                  <a:schemeClr val="tx1"/>
                </a:solidFill>
              </a:rPr>
              <a:t>Revised Mini-Map screenshots</a:t>
            </a:r>
          </a:p>
          <a:p>
            <a:pPr marL="473287" indent="-457200">
              <a:spcBef>
                <a:spcPts val="0"/>
              </a:spcBef>
              <a:buClr>
                <a:srgbClr val="429539"/>
              </a:buClr>
              <a:buSzPct val="100000"/>
              <a:buFont typeface="Arial" panose="020B0604020202020204" pitchFamily="34" charset="0"/>
              <a:buChar char="•"/>
            </a:pPr>
            <a:r>
              <a:rPr lang="en-US" sz="3600" dirty="0" smtClean="0">
                <a:solidFill>
                  <a:schemeClr val="tx1"/>
                </a:solidFill>
              </a:rPr>
              <a:t>Training for returning test administrators now begins with a brief explanation of changes 2021-22</a:t>
            </a:r>
            <a:endParaRPr lang="en" sz="3600" dirty="0" smtClean="0">
              <a:solidFill>
                <a:schemeClr val="tx1"/>
              </a:solidFill>
            </a:endParaRPr>
          </a:p>
          <a:p>
            <a:pPr marL="625672" marR="196422" lvl="1" indent="0">
              <a:spcBef>
                <a:spcPts val="700"/>
              </a:spcBef>
              <a:buClr>
                <a:srgbClr val="429539"/>
              </a:buClr>
              <a:buSzPct val="100000"/>
              <a:buNone/>
            </a:pPr>
            <a:endParaRPr sz="3733" dirty="0">
              <a:solidFill>
                <a:schemeClr val="tx1"/>
              </a:solidFill>
            </a:endParaRPr>
          </a:p>
        </p:txBody>
      </p:sp>
      <p:sp>
        <p:nvSpPr>
          <p:cNvPr id="240" name="Google Shape;240;p4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6933"/>
            <a:r>
              <a:rPr lang="en" sz="4400" dirty="0" smtClean="0">
                <a:solidFill>
                  <a:srgbClr val="004B8D"/>
                </a:solidFill>
              </a:rPr>
              <a:t>Required Test Administrator Training</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43</a:t>
            </a:fld>
            <a:endParaRPr dirty="0"/>
          </a:p>
        </p:txBody>
      </p:sp>
    </p:spTree>
    <p:extLst>
      <p:ext uri="{BB962C8B-B14F-4D97-AF65-F5344CB8AC3E}">
        <p14:creationId xmlns:p14="http://schemas.microsoft.com/office/powerpoint/2010/main" val="25575466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rmAutofit lnSpcReduction="10000"/>
          </a:bodyPr>
          <a:lstStyle/>
          <a:p>
            <a:pPr marL="359824" indent="-343737">
              <a:spcBef>
                <a:spcPts val="0"/>
              </a:spcBef>
              <a:buClr>
                <a:srgbClr val="429539"/>
              </a:buClr>
              <a:buSzPct val="100000"/>
              <a:buFont typeface="Calibri"/>
              <a:buChar char="•"/>
            </a:pPr>
            <a:r>
              <a:rPr lang="en-US" sz="3200" dirty="0" smtClean="0">
                <a:solidFill>
                  <a:schemeClr val="tx1"/>
                </a:solidFill>
              </a:rPr>
              <a:t>Getting started in Educator Portal – shorter with demo</a:t>
            </a:r>
          </a:p>
          <a:p>
            <a:pPr marL="359824" indent="-343737">
              <a:spcBef>
                <a:spcPts val="0"/>
              </a:spcBef>
              <a:buClr>
                <a:srgbClr val="429539"/>
              </a:buClr>
              <a:buSzPct val="100000"/>
              <a:buFont typeface="Calibri"/>
              <a:buChar char="•"/>
            </a:pPr>
            <a:r>
              <a:rPr lang="en-US" sz="3200" dirty="0" smtClean="0">
                <a:solidFill>
                  <a:schemeClr val="tx1"/>
                </a:solidFill>
              </a:rPr>
              <a:t>Personal Learning Profile – shorter with demo</a:t>
            </a:r>
          </a:p>
          <a:p>
            <a:pPr marL="1082872" lvl="1" indent="-457200">
              <a:spcBef>
                <a:spcPts val="0"/>
              </a:spcBef>
              <a:buClr>
                <a:srgbClr val="429539"/>
              </a:buClr>
              <a:buSzPct val="100000"/>
              <a:buFont typeface="Wingdings" panose="05000000000000000000" pitchFamily="2" charset="2"/>
              <a:buChar char="q"/>
            </a:pPr>
            <a:r>
              <a:rPr lang="en-US" sz="2800" dirty="0" smtClean="0">
                <a:solidFill>
                  <a:schemeClr val="tx1"/>
                </a:solidFill>
              </a:rPr>
              <a:t>a.k.a. Completing the First Contact Survey and PNP Profile</a:t>
            </a:r>
          </a:p>
          <a:p>
            <a:pPr marL="473287" indent="-457200">
              <a:spcBef>
                <a:spcPts val="0"/>
              </a:spcBef>
              <a:buClr>
                <a:srgbClr val="429539"/>
              </a:buClr>
              <a:buSzPct val="120000"/>
              <a:buFont typeface="Arial" panose="020B0604020202020204" pitchFamily="34" charset="0"/>
              <a:buChar char="•"/>
            </a:pPr>
            <a:r>
              <a:rPr lang="en-US" sz="3200" dirty="0" smtClean="0">
                <a:solidFill>
                  <a:schemeClr val="tx1"/>
                </a:solidFill>
              </a:rPr>
              <a:t>Instructionally Embedded Assessments – shorter</a:t>
            </a:r>
          </a:p>
          <a:p>
            <a:pPr marL="473287" indent="-457200">
              <a:spcBef>
                <a:spcPts val="0"/>
              </a:spcBef>
              <a:buClr>
                <a:srgbClr val="429539"/>
              </a:buClr>
              <a:buSzPct val="120000"/>
              <a:buFont typeface="Arial" panose="020B0604020202020204" pitchFamily="34" charset="0"/>
              <a:buChar char="•"/>
            </a:pPr>
            <a:r>
              <a:rPr lang="en-US" sz="3200" dirty="0" err="1" smtClean="0">
                <a:solidFill>
                  <a:schemeClr val="tx1"/>
                </a:solidFill>
              </a:rPr>
              <a:t>Testlet</a:t>
            </a:r>
            <a:r>
              <a:rPr lang="en-US" sz="3200" dirty="0" smtClean="0">
                <a:solidFill>
                  <a:schemeClr val="tx1"/>
                </a:solidFill>
              </a:rPr>
              <a:t> overviews – </a:t>
            </a:r>
            <a:r>
              <a:rPr lang="en-US" sz="3200" b="1" dirty="0" smtClean="0">
                <a:solidFill>
                  <a:schemeClr val="tx1"/>
                </a:solidFill>
              </a:rPr>
              <a:t>all new</a:t>
            </a:r>
          </a:p>
          <a:p>
            <a:pPr marL="1197172" lvl="1" indent="-571500">
              <a:spcBef>
                <a:spcPts val="0"/>
              </a:spcBef>
              <a:buClr>
                <a:srgbClr val="429539"/>
              </a:buClr>
              <a:buSzPct val="100000"/>
              <a:buFont typeface="Wingdings" panose="05000000000000000000" pitchFamily="2" charset="2"/>
              <a:buChar char="q"/>
            </a:pPr>
            <a:r>
              <a:rPr lang="en-US" sz="2800" dirty="0" smtClean="0">
                <a:solidFill>
                  <a:schemeClr val="tx1"/>
                </a:solidFill>
              </a:rPr>
              <a:t>Overview of English Language Arts </a:t>
            </a:r>
            <a:r>
              <a:rPr lang="en-US" sz="2800" dirty="0" err="1" smtClean="0">
                <a:solidFill>
                  <a:schemeClr val="tx1"/>
                </a:solidFill>
              </a:rPr>
              <a:t>Testlets</a:t>
            </a:r>
            <a:endParaRPr lang="en-US" sz="2800" dirty="0" smtClean="0">
              <a:solidFill>
                <a:schemeClr val="tx1"/>
              </a:solidFill>
            </a:endParaRPr>
          </a:p>
          <a:p>
            <a:pPr marL="1806756" lvl="2" indent="-571500">
              <a:spcBef>
                <a:spcPts val="0"/>
              </a:spcBef>
              <a:buClr>
                <a:srgbClr val="429539"/>
              </a:buClr>
              <a:buSzPct val="100000"/>
              <a:buFont typeface="Wingdings" panose="05000000000000000000" pitchFamily="2" charset="2"/>
              <a:buChar char="q"/>
            </a:pPr>
            <a:r>
              <a:rPr lang="en-US" sz="2400" dirty="0" smtClean="0">
                <a:solidFill>
                  <a:schemeClr val="tx1"/>
                </a:solidFill>
              </a:rPr>
              <a:t>Two </a:t>
            </a:r>
            <a:r>
              <a:rPr lang="en-US" sz="2400" dirty="0" err="1" smtClean="0">
                <a:solidFill>
                  <a:schemeClr val="tx1"/>
                </a:solidFill>
              </a:rPr>
              <a:t>testlet</a:t>
            </a:r>
            <a:r>
              <a:rPr lang="en-US" sz="2400" dirty="0" smtClean="0">
                <a:solidFill>
                  <a:schemeClr val="tx1"/>
                </a:solidFill>
              </a:rPr>
              <a:t> demos, same Essential Element, different linkage levels, including the TIP and mini-map</a:t>
            </a:r>
          </a:p>
          <a:p>
            <a:pPr marL="1197172" lvl="1" indent="-571500">
              <a:spcBef>
                <a:spcPts val="0"/>
              </a:spcBef>
              <a:buClr>
                <a:srgbClr val="429539"/>
              </a:buClr>
              <a:buSzPct val="100000"/>
              <a:buFont typeface="Wingdings" panose="05000000000000000000" pitchFamily="2" charset="2"/>
              <a:buChar char="q"/>
            </a:pPr>
            <a:r>
              <a:rPr lang="en-US" sz="2800" dirty="0" smtClean="0">
                <a:solidFill>
                  <a:schemeClr val="tx1"/>
                </a:solidFill>
              </a:rPr>
              <a:t>Overview of Mathematics </a:t>
            </a:r>
            <a:r>
              <a:rPr lang="en-US" sz="2800" dirty="0" err="1" smtClean="0">
                <a:solidFill>
                  <a:schemeClr val="tx1"/>
                </a:solidFill>
              </a:rPr>
              <a:t>Testlets</a:t>
            </a:r>
            <a:endParaRPr lang="en-US" sz="2800" dirty="0" smtClean="0">
              <a:solidFill>
                <a:schemeClr val="tx1"/>
              </a:solidFill>
            </a:endParaRPr>
          </a:p>
          <a:p>
            <a:pPr marL="1806756" lvl="2" indent="-571500">
              <a:spcBef>
                <a:spcPts val="0"/>
              </a:spcBef>
              <a:buClr>
                <a:srgbClr val="429539"/>
              </a:buClr>
              <a:buSzPct val="100000"/>
              <a:buFont typeface="Wingdings" panose="05000000000000000000" pitchFamily="2" charset="2"/>
              <a:buChar char="q"/>
            </a:pPr>
            <a:r>
              <a:rPr lang="en-US" sz="2400" dirty="0" smtClean="0">
                <a:solidFill>
                  <a:schemeClr val="tx1"/>
                </a:solidFill>
              </a:rPr>
              <a:t>Two </a:t>
            </a:r>
            <a:r>
              <a:rPr lang="en-US" sz="2400" dirty="0" err="1" smtClean="0">
                <a:solidFill>
                  <a:schemeClr val="tx1"/>
                </a:solidFill>
              </a:rPr>
              <a:t>testlet</a:t>
            </a:r>
            <a:r>
              <a:rPr lang="en-US" sz="2400" dirty="0" smtClean="0">
                <a:solidFill>
                  <a:schemeClr val="tx1"/>
                </a:solidFill>
              </a:rPr>
              <a:t> demos, same Essential Element, different linkage levels, including the TIP and mini-map</a:t>
            </a:r>
          </a:p>
          <a:p>
            <a:pPr marL="1197172" lvl="1" indent="-571500">
              <a:spcBef>
                <a:spcPts val="0"/>
              </a:spcBef>
              <a:buClr>
                <a:srgbClr val="429539"/>
              </a:buClr>
              <a:buSzPct val="100000"/>
              <a:buFont typeface="Wingdings" panose="05000000000000000000" pitchFamily="2" charset="2"/>
              <a:buChar char="q"/>
            </a:pPr>
            <a:endParaRPr lang="en" sz="3600" dirty="0" smtClean="0">
              <a:solidFill>
                <a:schemeClr val="tx1"/>
              </a:solidFill>
            </a:endParaRPr>
          </a:p>
          <a:p>
            <a:pPr marL="625672" marR="196422" lvl="1" indent="0">
              <a:spcBef>
                <a:spcPts val="700"/>
              </a:spcBef>
              <a:buClr>
                <a:srgbClr val="429539"/>
              </a:buClr>
              <a:buSzPct val="100000"/>
              <a:buNone/>
            </a:pPr>
            <a:endParaRPr sz="3733" dirty="0">
              <a:solidFill>
                <a:schemeClr val="tx1"/>
              </a:solidFill>
            </a:endParaRPr>
          </a:p>
        </p:txBody>
      </p:sp>
      <p:sp>
        <p:nvSpPr>
          <p:cNvPr id="240" name="Google Shape;240;p44"/>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marL="16933"/>
            <a:r>
              <a:rPr lang="en" sz="4400" dirty="0" smtClean="0">
                <a:solidFill>
                  <a:srgbClr val="004B8D"/>
                </a:solidFill>
              </a:rPr>
              <a:t>Revisions to Resource Videos</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44</a:t>
            </a:fld>
            <a:endParaRPr dirty="0"/>
          </a:p>
        </p:txBody>
      </p:sp>
    </p:spTree>
    <p:extLst>
      <p:ext uri="{BB962C8B-B14F-4D97-AF65-F5344CB8AC3E}">
        <p14:creationId xmlns:p14="http://schemas.microsoft.com/office/powerpoint/2010/main" val="1755435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1"/>
          <p:cNvSpPr txBox="1">
            <a:spLocks noGrp="1"/>
          </p:cNvSpPr>
          <p:nvPr>
            <p:ph type="title"/>
          </p:nvPr>
        </p:nvSpPr>
        <p:spPr>
          <a:xfrm>
            <a:off x="325233" y="909933"/>
            <a:ext cx="11523867" cy="1066800"/>
          </a:xfrm>
          <a:prstGeom prst="rect">
            <a:avLst/>
          </a:prstGeom>
          <a:noFill/>
          <a:ln>
            <a:noFill/>
          </a:ln>
        </p:spPr>
        <p:txBody>
          <a:bodyPr spcFirstLastPara="1" vert="horz" wrap="square" lIns="121900" tIns="60933" rIns="121900" bIns="60933" rtlCol="0" anchor="ctr" anchorCtr="0">
            <a:normAutofit/>
          </a:bodyPr>
          <a:lstStyle/>
          <a:p>
            <a:pPr>
              <a:buClr>
                <a:schemeClr val="accent1"/>
              </a:buClr>
              <a:buSzPts val="3600"/>
            </a:pPr>
            <a:r>
              <a:rPr lang="en" sz="4400" dirty="0">
                <a:solidFill>
                  <a:srgbClr val="004B8D"/>
                </a:solidFill>
              </a:rPr>
              <a:t>Educator Video Resources</a:t>
            </a:r>
            <a:r>
              <a:rPr lang="en" sz="4400" dirty="0">
                <a:solidFill>
                  <a:srgbClr val="000081"/>
                </a:solidFill>
              </a:rPr>
              <a:t> </a:t>
            </a:r>
            <a:endParaRPr sz="4400" dirty="0">
              <a:solidFill>
                <a:srgbClr val="000081"/>
              </a:solidFill>
            </a:endParaRPr>
          </a:p>
        </p:txBody>
      </p:sp>
      <p:sp>
        <p:nvSpPr>
          <p:cNvPr id="424" name="Google Shape;424;p71"/>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rmAutofit lnSpcReduction="10000"/>
          </a:bodyPr>
          <a:lstStyle/>
          <a:p>
            <a:fld id="{00000000-1234-1234-1234-123412341234}" type="slidenum">
              <a:rPr lang="en"/>
              <a:pPr/>
              <a:t>45</a:t>
            </a:fld>
            <a:endParaRPr/>
          </a:p>
        </p:txBody>
      </p:sp>
      <p:sp>
        <p:nvSpPr>
          <p:cNvPr id="425" name="Google Shape;425;p71"/>
          <p:cNvSpPr txBox="1"/>
          <p:nvPr/>
        </p:nvSpPr>
        <p:spPr>
          <a:xfrm>
            <a:off x="1259067" y="1888533"/>
            <a:ext cx="8733200" cy="615513"/>
          </a:xfrm>
          <a:prstGeom prst="rect">
            <a:avLst/>
          </a:prstGeom>
          <a:noFill/>
          <a:ln>
            <a:noFill/>
          </a:ln>
        </p:spPr>
        <p:txBody>
          <a:bodyPr spcFirstLastPara="1" wrap="square" lIns="121900" tIns="121900" rIns="121900" bIns="121900" anchor="t" anchorCtr="0">
            <a:spAutoFit/>
          </a:bodyPr>
          <a:lstStyle/>
          <a:p>
            <a:endParaRPr sz="2400">
              <a:latin typeface="Calibri"/>
              <a:ea typeface="Calibri"/>
              <a:cs typeface="Calibri"/>
              <a:sym typeface="Calibri"/>
            </a:endParaRPr>
          </a:p>
        </p:txBody>
      </p:sp>
      <p:sp>
        <p:nvSpPr>
          <p:cNvPr id="426" name="Google Shape;426;p71"/>
          <p:cNvSpPr txBox="1"/>
          <p:nvPr/>
        </p:nvSpPr>
        <p:spPr>
          <a:xfrm>
            <a:off x="342900" y="1756534"/>
            <a:ext cx="11506200" cy="738623"/>
          </a:xfrm>
          <a:prstGeom prst="rect">
            <a:avLst/>
          </a:prstGeom>
          <a:noFill/>
          <a:ln>
            <a:noFill/>
          </a:ln>
        </p:spPr>
        <p:txBody>
          <a:bodyPr spcFirstLastPara="1" wrap="square" lIns="121900" tIns="121900" rIns="121900" bIns="121900" anchor="t" anchorCtr="0">
            <a:spAutoFit/>
          </a:bodyPr>
          <a:lstStyle/>
          <a:p>
            <a:pPr algn="ctr"/>
            <a:r>
              <a:rPr lang="en" sz="3200" u="sng" dirty="0">
                <a:solidFill>
                  <a:srgbClr val="004B8D"/>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https://dynamiclearningmaps.org/educator-resource-videos-ie</a:t>
            </a:r>
            <a:endParaRPr sz="3200" dirty="0">
              <a:solidFill>
                <a:srgbClr val="004B8D"/>
              </a:solidFill>
              <a:latin typeface="Calibri"/>
              <a:ea typeface="Calibri"/>
              <a:cs typeface="Calibri"/>
              <a:sym typeface="Calibri"/>
            </a:endParaRPr>
          </a:p>
        </p:txBody>
      </p:sp>
      <p:pic>
        <p:nvPicPr>
          <p:cNvPr id="427" name="Google Shape;427;p71"/>
          <p:cNvPicPr preferRelativeResize="0"/>
          <p:nvPr/>
        </p:nvPicPr>
        <p:blipFill>
          <a:blip r:embed="rId4">
            <a:alphaModFix/>
          </a:blip>
          <a:stretch>
            <a:fillRect/>
          </a:stretch>
        </p:blipFill>
        <p:spPr>
          <a:xfrm>
            <a:off x="342900" y="2504047"/>
            <a:ext cx="11506200" cy="4163454"/>
          </a:xfrm>
          <a:prstGeom prst="rect">
            <a:avLst/>
          </a:prstGeom>
          <a:noFill/>
          <a:ln>
            <a:noFill/>
          </a:ln>
        </p:spPr>
      </p:pic>
    </p:spTree>
    <p:extLst>
      <p:ext uri="{BB962C8B-B14F-4D97-AF65-F5344CB8AC3E}">
        <p14:creationId xmlns:p14="http://schemas.microsoft.com/office/powerpoint/2010/main" val="807391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2"/>
          <p:cNvSpPr txBox="1">
            <a:spLocks noGrp="1"/>
          </p:cNvSpPr>
          <p:nvPr>
            <p:ph type="body" idx="1"/>
          </p:nvPr>
        </p:nvSpPr>
        <p:spPr>
          <a:xfrm>
            <a:off x="203200" y="2324558"/>
            <a:ext cx="11785600" cy="4254041"/>
          </a:xfrm>
          <a:prstGeom prst="rect">
            <a:avLst/>
          </a:prstGeom>
        </p:spPr>
        <p:txBody>
          <a:bodyPr spcFirstLastPara="1" vert="horz" wrap="square" lIns="121900" tIns="60933" rIns="121900" bIns="60933" rtlCol="0" anchor="t" anchorCtr="0">
            <a:normAutofit/>
          </a:bodyPr>
          <a:lstStyle/>
          <a:p>
            <a:pPr marL="0" indent="0">
              <a:buNone/>
            </a:pPr>
            <a:endParaRPr dirty="0"/>
          </a:p>
          <a:p>
            <a:pPr marL="0" indent="0">
              <a:buNone/>
            </a:pPr>
            <a:endParaRPr dirty="0"/>
          </a:p>
        </p:txBody>
      </p:sp>
      <p:sp>
        <p:nvSpPr>
          <p:cNvPr id="434" name="Google Shape;434;p72"/>
          <p:cNvSpPr txBox="1">
            <a:spLocks noGrp="1"/>
          </p:cNvSpPr>
          <p:nvPr>
            <p:ph type="title"/>
          </p:nvPr>
        </p:nvSpPr>
        <p:spPr>
          <a:xfrm>
            <a:off x="317667" y="1343144"/>
            <a:ext cx="11531434" cy="812800"/>
          </a:xfrm>
          <a:prstGeom prst="rect">
            <a:avLst/>
          </a:prstGeom>
        </p:spPr>
        <p:txBody>
          <a:bodyPr spcFirstLastPara="1" vert="horz" wrap="square" lIns="121900" tIns="60933" rIns="121900" bIns="60933" rtlCol="0" anchor="ctr" anchorCtr="0">
            <a:normAutofit fontScale="90000"/>
          </a:bodyPr>
          <a:lstStyle/>
          <a:p>
            <a:r>
              <a:rPr lang="en" sz="4900" dirty="0">
                <a:solidFill>
                  <a:srgbClr val="004B8D"/>
                </a:solidFill>
              </a:rPr>
              <a:t>District Staff Video Resources</a:t>
            </a:r>
            <a:endParaRPr sz="4900" dirty="0">
              <a:solidFill>
                <a:srgbClr val="004B8D"/>
              </a:solidFill>
            </a:endParaRPr>
          </a:p>
          <a:p>
            <a:r>
              <a:rPr lang="en" sz="3533" b="0" u="sng" dirty="0">
                <a:solidFill>
                  <a:srgbClr val="004B8D"/>
                </a:solidFill>
                <a:hlinkClick r:id="rId3">
                  <a:extLst>
                    <a:ext uri="{A12FA001-AC4F-418D-AE19-62706E023703}">
                      <ahyp:hlinkClr xmlns:ahyp="http://schemas.microsoft.com/office/drawing/2018/hyperlinkcolor" xmlns="" val="tx"/>
                    </a:ext>
                  </a:extLst>
                </a:hlinkClick>
              </a:rPr>
              <a:t>https://dynamiclearningmaps.org/district-staff-video-resources-ie</a:t>
            </a:r>
            <a:endParaRPr sz="3533" b="0" dirty="0">
              <a:solidFill>
                <a:srgbClr val="004B8D"/>
              </a:solidFill>
            </a:endParaRPr>
          </a:p>
        </p:txBody>
      </p:sp>
      <p:sp>
        <p:nvSpPr>
          <p:cNvPr id="435" name="Google Shape;435;p72"/>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rmAutofit lnSpcReduction="10000"/>
          </a:bodyPr>
          <a:lstStyle/>
          <a:p>
            <a:fld id="{00000000-1234-1234-1234-123412341234}" type="slidenum">
              <a:rPr lang="en"/>
              <a:pPr/>
              <a:t>46</a:t>
            </a:fld>
            <a:endParaRPr/>
          </a:p>
        </p:txBody>
      </p:sp>
      <p:pic>
        <p:nvPicPr>
          <p:cNvPr id="436" name="Google Shape;436;p72"/>
          <p:cNvPicPr preferRelativeResize="0"/>
          <p:nvPr/>
        </p:nvPicPr>
        <p:blipFill>
          <a:blip r:embed="rId4">
            <a:alphaModFix/>
          </a:blip>
          <a:stretch>
            <a:fillRect/>
          </a:stretch>
        </p:blipFill>
        <p:spPr>
          <a:xfrm>
            <a:off x="342900" y="2324558"/>
            <a:ext cx="11506202" cy="4342941"/>
          </a:xfrm>
          <a:prstGeom prst="rect">
            <a:avLst/>
          </a:prstGeom>
          <a:noFill/>
          <a:ln>
            <a:noFill/>
          </a:ln>
        </p:spPr>
      </p:pic>
    </p:spTree>
    <p:extLst>
      <p:ext uri="{BB962C8B-B14F-4D97-AF65-F5344CB8AC3E}">
        <p14:creationId xmlns:p14="http://schemas.microsoft.com/office/powerpoint/2010/main" val="18101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3"/>
          <p:cNvSpPr txBox="1">
            <a:spLocks noGrp="1"/>
          </p:cNvSpPr>
          <p:nvPr>
            <p:ph type="body" idx="1"/>
          </p:nvPr>
        </p:nvSpPr>
        <p:spPr>
          <a:xfrm>
            <a:off x="342900" y="2057400"/>
            <a:ext cx="11506200" cy="4610100"/>
          </a:xfrm>
          <a:prstGeom prst="rect">
            <a:avLst/>
          </a:prstGeom>
        </p:spPr>
        <p:txBody>
          <a:bodyPr spcFirstLastPara="1" vert="horz" wrap="square" lIns="121900" tIns="60933" rIns="121900" bIns="60933" rtlCol="0" anchor="t" anchorCtr="0">
            <a:noAutofit/>
          </a:bodyPr>
          <a:lstStyle/>
          <a:p>
            <a:pPr marL="571500" indent="-571500">
              <a:spcBef>
                <a:spcPts val="600"/>
              </a:spcBef>
              <a:buClr>
                <a:srgbClr val="429539"/>
              </a:buClr>
              <a:buSzPct val="100000"/>
              <a:buFont typeface="Arial" panose="020B0604020202020204" pitchFamily="34" charset="0"/>
              <a:buChar char="•"/>
            </a:pPr>
            <a:r>
              <a:rPr lang="en-US" sz="4000" dirty="0" smtClean="0">
                <a:solidFill>
                  <a:schemeClr val="tx1"/>
                </a:solidFill>
              </a:rPr>
              <a:t>Integrate instruction with assessment</a:t>
            </a:r>
          </a:p>
          <a:p>
            <a:pPr marL="571500" indent="-571500">
              <a:spcBef>
                <a:spcPts val="600"/>
              </a:spcBef>
              <a:buClr>
                <a:srgbClr val="429539"/>
              </a:buClr>
              <a:buSzPct val="100000"/>
              <a:buFont typeface="Arial" panose="020B0604020202020204" pitchFamily="34" charset="0"/>
              <a:buChar char="•"/>
            </a:pPr>
            <a:r>
              <a:rPr lang="en-US" sz="4000" dirty="0" smtClean="0">
                <a:solidFill>
                  <a:schemeClr val="tx1"/>
                </a:solidFill>
              </a:rPr>
              <a:t>Based on a student’s academic goals</a:t>
            </a:r>
          </a:p>
          <a:p>
            <a:pPr marL="571500" indent="-571500">
              <a:spcBef>
                <a:spcPts val="600"/>
              </a:spcBef>
              <a:buClr>
                <a:srgbClr val="429539"/>
              </a:buClr>
              <a:buSzPct val="100000"/>
              <a:buFont typeface="Arial" panose="020B0604020202020204" pitchFamily="34" charset="0"/>
              <a:buChar char="•"/>
            </a:pPr>
            <a:r>
              <a:rPr lang="en-US" sz="4000" dirty="0" smtClean="0">
                <a:solidFill>
                  <a:schemeClr val="tx1"/>
                </a:solidFill>
              </a:rPr>
              <a:t>Administered any time during the assessment windows</a:t>
            </a:r>
          </a:p>
          <a:p>
            <a:pPr marL="571500" indent="-571500">
              <a:spcBef>
                <a:spcPts val="600"/>
              </a:spcBef>
              <a:buClr>
                <a:srgbClr val="429539"/>
              </a:buClr>
              <a:buSzPct val="100000"/>
              <a:buFont typeface="Arial" panose="020B0604020202020204" pitchFamily="34" charset="0"/>
              <a:buChar char="•"/>
            </a:pPr>
            <a:r>
              <a:rPr lang="en-US" sz="4000" dirty="0" smtClean="0">
                <a:solidFill>
                  <a:schemeClr val="tx1"/>
                </a:solidFill>
              </a:rPr>
              <a:t>Not to be administered in a bunch at the end of a window</a:t>
            </a:r>
            <a:endParaRPr sz="4000" dirty="0">
              <a:solidFill>
                <a:schemeClr val="tx1"/>
              </a:solidFill>
            </a:endParaRPr>
          </a:p>
          <a:p>
            <a:pPr marL="0" indent="0">
              <a:buNone/>
            </a:pPr>
            <a:endParaRPr sz="3400" dirty="0"/>
          </a:p>
        </p:txBody>
      </p:sp>
      <p:sp>
        <p:nvSpPr>
          <p:cNvPr id="442" name="Google Shape;442;p73"/>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smtClean="0">
                <a:solidFill>
                  <a:srgbClr val="004B8D"/>
                </a:solidFill>
              </a:rPr>
              <a:t>Instructionally Embedded Model</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47</a:t>
            </a:fld>
            <a:endParaRPr dirty="0"/>
          </a:p>
        </p:txBody>
      </p:sp>
    </p:spTree>
    <p:extLst>
      <p:ext uri="{BB962C8B-B14F-4D97-AF65-F5344CB8AC3E}">
        <p14:creationId xmlns:p14="http://schemas.microsoft.com/office/powerpoint/2010/main" val="36917972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4"/>
          <p:cNvSpPr txBox="1">
            <a:spLocks noGrp="1"/>
          </p:cNvSpPr>
          <p:nvPr>
            <p:ph type="body" idx="1"/>
          </p:nvPr>
        </p:nvSpPr>
        <p:spPr>
          <a:xfrm>
            <a:off x="342900" y="1775400"/>
            <a:ext cx="11506200" cy="4701600"/>
          </a:xfrm>
          <a:prstGeom prst="rect">
            <a:avLst/>
          </a:prstGeom>
        </p:spPr>
        <p:txBody>
          <a:bodyPr spcFirstLastPara="1" vert="horz" wrap="square" lIns="121900" tIns="60933" rIns="121900" bIns="60933" rtlCol="0" anchor="t" anchorCtr="0">
            <a:noAutofit/>
          </a:bodyPr>
          <a:lstStyle/>
          <a:p>
            <a:pPr marL="0" indent="0">
              <a:lnSpc>
                <a:spcPct val="115000"/>
              </a:lnSpc>
              <a:spcBef>
                <a:spcPts val="1067"/>
              </a:spcBef>
              <a:buClr>
                <a:schemeClr val="dk1"/>
              </a:buClr>
              <a:buSzPts val="1100"/>
              <a:buNone/>
            </a:pPr>
            <a:r>
              <a:rPr lang="en" sz="3200" dirty="0">
                <a:solidFill>
                  <a:schemeClr val="tx1"/>
                </a:solidFill>
              </a:rPr>
              <a:t>Instructionally embedded assessments allow teachers to choose</a:t>
            </a:r>
            <a:endParaRPr sz="3200" dirty="0">
              <a:solidFill>
                <a:schemeClr val="tx1"/>
              </a:solidFill>
            </a:endParaRPr>
          </a:p>
          <a:p>
            <a:pPr indent="-541853">
              <a:lnSpc>
                <a:spcPct val="115000"/>
              </a:lnSpc>
              <a:spcBef>
                <a:spcPts val="933"/>
              </a:spcBef>
              <a:buClr>
                <a:srgbClr val="429539"/>
              </a:buClr>
              <a:buSzPct val="100000"/>
              <a:buFont typeface="Arial" panose="020B0604020202020204" pitchFamily="34" charset="0"/>
              <a:buChar char="•"/>
            </a:pPr>
            <a:r>
              <a:rPr lang="en" sz="3200" dirty="0">
                <a:solidFill>
                  <a:schemeClr val="tx1"/>
                </a:solidFill>
              </a:rPr>
              <a:t>Essential Elements for instruction </a:t>
            </a:r>
            <a:r>
              <a:rPr lang="en" sz="3200" dirty="0" smtClean="0">
                <a:solidFill>
                  <a:schemeClr val="tx1"/>
                </a:solidFill>
              </a:rPr>
              <a:t>based </a:t>
            </a:r>
            <a:r>
              <a:rPr lang="en" sz="3200" dirty="0">
                <a:solidFill>
                  <a:schemeClr val="tx1"/>
                </a:solidFill>
              </a:rPr>
              <a:t>on blueprint guidelines for the </a:t>
            </a:r>
            <a:r>
              <a:rPr lang="en-US" sz="3200" dirty="0" smtClean="0">
                <a:solidFill>
                  <a:schemeClr val="tx1"/>
                </a:solidFill>
              </a:rPr>
              <a:t>linkage level</a:t>
            </a:r>
            <a:r>
              <a:rPr lang="en" sz="3200" dirty="0" smtClean="0">
                <a:solidFill>
                  <a:schemeClr val="tx1"/>
                </a:solidFill>
              </a:rPr>
              <a:t> </a:t>
            </a:r>
            <a:r>
              <a:rPr lang="en" sz="3200" dirty="0">
                <a:solidFill>
                  <a:schemeClr val="tx1"/>
                </a:solidFill>
              </a:rPr>
              <a:t>for each testlet</a:t>
            </a:r>
            <a:endParaRPr sz="3200" dirty="0">
              <a:solidFill>
                <a:schemeClr val="tx1"/>
              </a:solidFill>
            </a:endParaRPr>
          </a:p>
          <a:p>
            <a:pPr indent="-541853">
              <a:lnSpc>
                <a:spcPct val="115000"/>
              </a:lnSpc>
              <a:spcBef>
                <a:spcPts val="0"/>
              </a:spcBef>
              <a:buClr>
                <a:srgbClr val="429539"/>
              </a:buClr>
              <a:buSzPct val="100000"/>
              <a:buFont typeface="Arial" panose="020B0604020202020204" pitchFamily="34" charset="0"/>
              <a:buChar char="•"/>
            </a:pPr>
            <a:r>
              <a:rPr lang="en" sz="3200" dirty="0">
                <a:solidFill>
                  <a:schemeClr val="tx1"/>
                </a:solidFill>
              </a:rPr>
              <a:t>The Kite</a:t>
            </a:r>
            <a:r>
              <a:rPr lang="en" sz="3200" baseline="30000" dirty="0">
                <a:solidFill>
                  <a:schemeClr val="tx1"/>
                </a:solidFill>
              </a:rPr>
              <a:t>®</a:t>
            </a:r>
            <a:r>
              <a:rPr lang="en" sz="3200" dirty="0">
                <a:solidFill>
                  <a:schemeClr val="tx1"/>
                </a:solidFill>
              </a:rPr>
              <a:t> system will recommend a </a:t>
            </a:r>
            <a:r>
              <a:rPr lang="en-US" sz="3200" dirty="0" smtClean="0">
                <a:solidFill>
                  <a:schemeClr val="tx1"/>
                </a:solidFill>
              </a:rPr>
              <a:t>linkage level</a:t>
            </a:r>
            <a:r>
              <a:rPr lang="en" sz="3200" dirty="0" smtClean="0">
                <a:solidFill>
                  <a:schemeClr val="tx1"/>
                </a:solidFill>
              </a:rPr>
              <a:t>, </a:t>
            </a:r>
            <a:r>
              <a:rPr lang="en" sz="3200" dirty="0">
                <a:solidFill>
                  <a:schemeClr val="tx1"/>
                </a:solidFill>
              </a:rPr>
              <a:t>but the teacher can select a different </a:t>
            </a:r>
            <a:r>
              <a:rPr lang="en" sz="3200" dirty="0" smtClean="0">
                <a:solidFill>
                  <a:schemeClr val="tx1"/>
                </a:solidFill>
              </a:rPr>
              <a:t>level </a:t>
            </a:r>
            <a:r>
              <a:rPr lang="en" sz="3200" dirty="0">
                <a:solidFill>
                  <a:schemeClr val="tx1"/>
                </a:solidFill>
              </a:rPr>
              <a:t>if desired</a:t>
            </a:r>
            <a:endParaRPr sz="3200" dirty="0">
              <a:solidFill>
                <a:schemeClr val="tx1"/>
              </a:solidFill>
            </a:endParaRPr>
          </a:p>
          <a:p>
            <a:pPr indent="-541853">
              <a:lnSpc>
                <a:spcPct val="115000"/>
              </a:lnSpc>
              <a:spcBef>
                <a:spcPts val="0"/>
              </a:spcBef>
              <a:buClr>
                <a:srgbClr val="429539"/>
              </a:buClr>
              <a:buSzPct val="100000"/>
              <a:buFont typeface="Arial" panose="020B0604020202020204" pitchFamily="34" charset="0"/>
              <a:buChar char="•"/>
            </a:pPr>
            <a:r>
              <a:rPr lang="en" sz="3200" dirty="0">
                <a:solidFill>
                  <a:schemeClr val="tx1"/>
                </a:solidFill>
              </a:rPr>
              <a:t>When to assess each </a:t>
            </a:r>
            <a:r>
              <a:rPr lang="en" sz="3200" dirty="0" smtClean="0">
                <a:solidFill>
                  <a:schemeClr val="tx1"/>
                </a:solidFill>
              </a:rPr>
              <a:t>student </a:t>
            </a:r>
            <a:r>
              <a:rPr lang="en" sz="3200" dirty="0">
                <a:solidFill>
                  <a:schemeClr val="tx1"/>
                </a:solidFill>
              </a:rPr>
              <a:t>is based on instruction and assessment window </a:t>
            </a:r>
            <a:r>
              <a:rPr lang="en" sz="3200" dirty="0" smtClean="0">
                <a:solidFill>
                  <a:schemeClr val="tx1"/>
                </a:solidFill>
              </a:rPr>
              <a:t>time frames</a:t>
            </a:r>
            <a:endParaRPr sz="3200" dirty="0">
              <a:solidFill>
                <a:schemeClr val="tx1"/>
              </a:solidFill>
            </a:endParaRPr>
          </a:p>
          <a:p>
            <a:pPr marL="0" indent="0">
              <a:buNone/>
            </a:pPr>
            <a:endParaRPr sz="3200" dirty="0"/>
          </a:p>
        </p:txBody>
      </p:sp>
      <p:sp>
        <p:nvSpPr>
          <p:cNvPr id="448" name="Google Shape;448;p74"/>
          <p:cNvSpPr txBox="1">
            <a:spLocks noGrp="1"/>
          </p:cNvSpPr>
          <p:nvPr>
            <p:ph type="title"/>
          </p:nvPr>
        </p:nvSpPr>
        <p:spPr>
          <a:xfrm>
            <a:off x="342900" y="1133821"/>
            <a:ext cx="11506200" cy="784800"/>
          </a:xfrm>
          <a:prstGeom prst="rect">
            <a:avLst/>
          </a:prstGeom>
        </p:spPr>
        <p:txBody>
          <a:bodyPr spcFirstLastPara="1" vert="horz" wrap="square" lIns="121900" tIns="60933" rIns="121900" bIns="60933" rtlCol="0" anchor="ctr" anchorCtr="0">
            <a:noAutofit/>
          </a:bodyPr>
          <a:lstStyle/>
          <a:p>
            <a:r>
              <a:rPr lang="en" sz="4400" dirty="0">
                <a:solidFill>
                  <a:srgbClr val="004B8D"/>
                </a:solidFill>
              </a:rPr>
              <a:t>Teacher Choice and Flexibility</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48</a:t>
            </a:fld>
            <a:endParaRPr dirty="0"/>
          </a:p>
        </p:txBody>
      </p:sp>
    </p:spTree>
    <p:extLst>
      <p:ext uri="{BB962C8B-B14F-4D97-AF65-F5344CB8AC3E}">
        <p14:creationId xmlns:p14="http://schemas.microsoft.com/office/powerpoint/2010/main" val="36226234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49</a:t>
            </a:fld>
            <a:endParaRPr/>
          </a:p>
        </p:txBody>
      </p:sp>
      <p:sp>
        <p:nvSpPr>
          <p:cNvPr id="456" name="Google Shape;456;p75"/>
          <p:cNvSpPr txBox="1">
            <a:spLocks noGrp="1"/>
          </p:cNvSpPr>
          <p:nvPr>
            <p:ph type="title"/>
          </p:nvPr>
        </p:nvSpPr>
        <p:spPr>
          <a:xfrm>
            <a:off x="342900" y="1188906"/>
            <a:ext cx="11506200" cy="6540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Instruction and Assessment Planner</a:t>
            </a:r>
            <a:endParaRPr sz="4400" dirty="0">
              <a:solidFill>
                <a:srgbClr val="004B8D"/>
              </a:solidFill>
            </a:endParaRPr>
          </a:p>
        </p:txBody>
      </p:sp>
      <p:pic>
        <p:nvPicPr>
          <p:cNvPr id="457" name="Google Shape;457;p75"/>
          <p:cNvPicPr preferRelativeResize="0"/>
          <p:nvPr/>
        </p:nvPicPr>
        <p:blipFill rotWithShape="1">
          <a:blip r:embed="rId3">
            <a:alphaModFix/>
          </a:blip>
          <a:srcRect l="19234" t="33353" r="60021" b="24196"/>
          <a:stretch/>
        </p:blipFill>
        <p:spPr>
          <a:xfrm>
            <a:off x="1972019" y="1795749"/>
            <a:ext cx="8284685" cy="4871751"/>
          </a:xfrm>
          <a:prstGeom prst="rect">
            <a:avLst/>
          </a:prstGeom>
          <a:noFill/>
          <a:ln>
            <a:noFill/>
          </a:ln>
        </p:spPr>
      </p:pic>
    </p:spTree>
    <p:extLst>
      <p:ext uri="{BB962C8B-B14F-4D97-AF65-F5344CB8AC3E}">
        <p14:creationId xmlns:p14="http://schemas.microsoft.com/office/powerpoint/2010/main" val="1436134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Agenda For the Day</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5</a:t>
            </a:fld>
            <a:endParaRPr dirty="0"/>
          </a:p>
        </p:txBody>
      </p:sp>
      <p:sp>
        <p:nvSpPr>
          <p:cNvPr id="2" name="Text Placeholder 1"/>
          <p:cNvSpPr>
            <a:spLocks noGrp="1"/>
          </p:cNvSpPr>
          <p:nvPr>
            <p:ph type="body" idx="1"/>
          </p:nvPr>
        </p:nvSpPr>
        <p:spPr>
          <a:xfrm>
            <a:off x="342900" y="1740665"/>
            <a:ext cx="11506200" cy="4904801"/>
          </a:xfrm>
        </p:spPr>
        <p:txBody>
          <a:bodyPr>
            <a:normAutofit/>
          </a:bodyPr>
          <a:lstStyle/>
          <a:p>
            <a:pPr marL="33866" indent="0">
              <a:spcBef>
                <a:spcPts val="600"/>
              </a:spcBef>
              <a:buClr>
                <a:srgbClr val="429539"/>
              </a:buClr>
              <a:buNone/>
            </a:pPr>
            <a:r>
              <a:rPr lang="en-US" sz="4000" b="1" dirty="0" smtClean="0">
                <a:solidFill>
                  <a:srgbClr val="429539"/>
                </a:solidFill>
              </a:rPr>
              <a:t>Part 2</a:t>
            </a:r>
          </a:p>
          <a:p>
            <a:pPr>
              <a:spcBef>
                <a:spcPts val="600"/>
              </a:spcBef>
              <a:buClr>
                <a:srgbClr val="429539"/>
              </a:buClr>
              <a:buSzPct val="100000"/>
            </a:pPr>
            <a:r>
              <a:rPr lang="en-US" sz="3600" dirty="0" smtClean="0">
                <a:solidFill>
                  <a:schemeClr val="tx1"/>
                </a:solidFill>
              </a:rPr>
              <a:t>Instructional and Engagement practices for English Language Learners (ELA), math and science</a:t>
            </a:r>
          </a:p>
          <a:p>
            <a:pPr>
              <a:spcBef>
                <a:spcPts val="600"/>
              </a:spcBef>
              <a:buClr>
                <a:srgbClr val="429539"/>
              </a:buClr>
              <a:buSzPct val="100000"/>
            </a:pPr>
            <a:r>
              <a:rPr lang="en-US" sz="3600" dirty="0" smtClean="0">
                <a:solidFill>
                  <a:schemeClr val="tx1"/>
                </a:solidFill>
              </a:rPr>
              <a:t>Individual </a:t>
            </a:r>
            <a:r>
              <a:rPr lang="en-US" sz="3600" dirty="0" smtClean="0">
                <a:solidFill>
                  <a:schemeClr val="tx1"/>
                </a:solidFill>
              </a:rPr>
              <a:t>Student </a:t>
            </a:r>
            <a:r>
              <a:rPr lang="en-US" sz="3600" dirty="0" smtClean="0">
                <a:solidFill>
                  <a:schemeClr val="tx1"/>
                </a:solidFill>
              </a:rPr>
              <a:t>Reports</a:t>
            </a:r>
          </a:p>
          <a:p>
            <a:pPr>
              <a:spcBef>
                <a:spcPts val="600"/>
              </a:spcBef>
              <a:buClr>
                <a:srgbClr val="429539"/>
              </a:buClr>
              <a:buSzPct val="100000"/>
            </a:pPr>
            <a:r>
              <a:rPr lang="en-US" sz="3600" dirty="0" smtClean="0">
                <a:solidFill>
                  <a:schemeClr val="tx1"/>
                </a:solidFill>
              </a:rPr>
              <a:t>Technical Assistance</a:t>
            </a:r>
          </a:p>
          <a:p>
            <a:pPr marL="1970992" lvl="3" indent="0">
              <a:spcBef>
                <a:spcPts val="600"/>
              </a:spcBef>
              <a:buClr>
                <a:srgbClr val="429539"/>
              </a:buClr>
              <a:buNone/>
            </a:pPr>
            <a:r>
              <a:rPr lang="en-US" sz="2133" dirty="0" smtClean="0">
                <a:solidFill>
                  <a:schemeClr val="tx1"/>
                </a:solidFill>
              </a:rPr>
              <a:t> </a:t>
            </a:r>
          </a:p>
          <a:p>
            <a:pPr marL="33866" indent="0">
              <a:buNone/>
            </a:pPr>
            <a:endParaRPr lang="en-US" dirty="0"/>
          </a:p>
        </p:txBody>
      </p:sp>
    </p:spTree>
    <p:extLst>
      <p:ext uri="{BB962C8B-B14F-4D97-AF65-F5344CB8AC3E}">
        <p14:creationId xmlns:p14="http://schemas.microsoft.com/office/powerpoint/2010/main" val="38242649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50</a:t>
            </a:fld>
            <a:endParaRPr/>
          </a:p>
        </p:txBody>
      </p:sp>
      <p:sp>
        <p:nvSpPr>
          <p:cNvPr id="464" name="Google Shape;464;p76"/>
          <p:cNvSpPr txBox="1">
            <a:spLocks noGrp="1"/>
          </p:cNvSpPr>
          <p:nvPr>
            <p:ph type="title"/>
          </p:nvPr>
        </p:nvSpPr>
        <p:spPr>
          <a:xfrm>
            <a:off x="342900" y="1310089"/>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Instruction and Assessment </a:t>
            </a:r>
            <a:r>
              <a:rPr lang="en" sz="4400" dirty="0" smtClean="0">
                <a:solidFill>
                  <a:srgbClr val="004B8D"/>
                </a:solidFill>
              </a:rPr>
              <a:t>Planner </a:t>
            </a:r>
            <a:r>
              <a:rPr lang="en" sz="4267" dirty="0">
                <a:solidFill>
                  <a:srgbClr val="004B8D"/>
                </a:solidFill>
              </a:rPr>
              <a:t/>
            </a:r>
            <a:br>
              <a:rPr lang="en" sz="4267" dirty="0">
                <a:solidFill>
                  <a:srgbClr val="004B8D"/>
                </a:solidFill>
              </a:rPr>
            </a:br>
            <a:r>
              <a:rPr lang="en" sz="4000" dirty="0">
                <a:solidFill>
                  <a:srgbClr val="429539"/>
                </a:solidFill>
              </a:rPr>
              <a:t>Student Activity Table</a:t>
            </a:r>
            <a:endParaRPr sz="4000" dirty="0">
              <a:solidFill>
                <a:srgbClr val="429539"/>
              </a:solidFill>
            </a:endParaRPr>
          </a:p>
        </p:txBody>
      </p:sp>
      <p:pic>
        <p:nvPicPr>
          <p:cNvPr id="465" name="Google Shape;465;p76"/>
          <p:cNvPicPr preferRelativeResize="0"/>
          <p:nvPr/>
        </p:nvPicPr>
        <p:blipFill>
          <a:blip r:embed="rId3">
            <a:alphaModFix/>
          </a:blip>
          <a:stretch>
            <a:fillRect/>
          </a:stretch>
        </p:blipFill>
        <p:spPr>
          <a:xfrm>
            <a:off x="1949986" y="2456761"/>
            <a:ext cx="8383836" cy="4070733"/>
          </a:xfrm>
          <a:prstGeom prst="rect">
            <a:avLst/>
          </a:prstGeom>
          <a:noFill/>
          <a:ln>
            <a:noFill/>
          </a:ln>
        </p:spPr>
      </p:pic>
    </p:spTree>
    <p:extLst>
      <p:ext uri="{BB962C8B-B14F-4D97-AF65-F5344CB8AC3E}">
        <p14:creationId xmlns:p14="http://schemas.microsoft.com/office/powerpoint/2010/main" val="32711261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p77"/>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fontScale="90000"/>
          </a:bodyPr>
          <a:lstStyle/>
          <a:p>
            <a:r>
              <a:rPr lang="en" sz="4900" dirty="0">
                <a:solidFill>
                  <a:srgbClr val="004B8D"/>
                </a:solidFill>
              </a:rPr>
              <a:t>Student View </a:t>
            </a:r>
            <a:r>
              <a:rPr lang="en" sz="4900" dirty="0" smtClean="0">
                <a:solidFill>
                  <a:srgbClr val="004B8D"/>
                </a:solidFill>
              </a:rPr>
              <a:t>Page</a:t>
            </a:r>
            <a:r>
              <a:rPr lang="en" sz="4400" dirty="0" smtClean="0">
                <a:solidFill>
                  <a:srgbClr val="004B8D"/>
                </a:solidFill>
              </a:rPr>
              <a:t/>
            </a:r>
            <a:br>
              <a:rPr lang="en" sz="4400" dirty="0" smtClean="0">
                <a:solidFill>
                  <a:srgbClr val="004B8D"/>
                </a:solidFill>
              </a:rPr>
            </a:br>
            <a:r>
              <a:rPr lang="en" sz="4400" dirty="0" smtClean="0">
                <a:solidFill>
                  <a:srgbClr val="429539"/>
                </a:solidFill>
              </a:rPr>
              <a:t>The </a:t>
            </a:r>
            <a:r>
              <a:rPr lang="en" sz="4400" dirty="0">
                <a:solidFill>
                  <a:srgbClr val="429539"/>
                </a:solidFill>
              </a:rPr>
              <a:t>Blueprint</a:t>
            </a:r>
            <a:endParaRPr sz="4400" dirty="0">
              <a:solidFill>
                <a:srgbClr val="429539"/>
              </a:solidFill>
            </a:endParaRPr>
          </a:p>
        </p:txBody>
      </p:sp>
      <p:pic>
        <p:nvPicPr>
          <p:cNvPr id="472" name="Google Shape;472;p77"/>
          <p:cNvPicPr preferRelativeResize="0"/>
          <p:nvPr/>
        </p:nvPicPr>
        <p:blipFill>
          <a:blip r:embed="rId3">
            <a:alphaModFix/>
          </a:blip>
          <a:stretch>
            <a:fillRect/>
          </a:stretch>
        </p:blipFill>
        <p:spPr>
          <a:xfrm>
            <a:off x="342900" y="2170323"/>
            <a:ext cx="11506200" cy="4497177"/>
          </a:xfrm>
          <a:prstGeom prst="rect">
            <a:avLst/>
          </a:prstGeom>
          <a:noFill/>
          <a:ln>
            <a:noFill/>
          </a:ln>
        </p:spPr>
      </p:pic>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51</a:t>
            </a:fld>
            <a:endParaRPr dirty="0"/>
          </a:p>
        </p:txBody>
      </p:sp>
    </p:spTree>
    <p:extLst>
      <p:ext uri="{BB962C8B-B14F-4D97-AF65-F5344CB8AC3E}">
        <p14:creationId xmlns:p14="http://schemas.microsoft.com/office/powerpoint/2010/main" val="4934917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4"/>
          <p:cNvSpPr txBox="1">
            <a:spLocks noGrp="1"/>
          </p:cNvSpPr>
          <p:nvPr>
            <p:ph type="body" idx="1"/>
          </p:nvPr>
        </p:nvSpPr>
        <p:spPr>
          <a:xfrm>
            <a:off x="342900" y="1775400"/>
            <a:ext cx="11506200" cy="4701600"/>
          </a:xfrm>
          <a:prstGeom prst="rect">
            <a:avLst/>
          </a:prstGeom>
        </p:spPr>
        <p:txBody>
          <a:bodyPr spcFirstLastPara="1" vert="horz" wrap="square" lIns="121900" tIns="60933" rIns="121900" bIns="60933" rtlCol="0" anchor="t" anchorCtr="0">
            <a:noAutofit/>
          </a:bodyPr>
          <a:lstStyle/>
          <a:p>
            <a:pPr marL="457200" indent="-457200">
              <a:buClr>
                <a:srgbClr val="429539"/>
              </a:buClr>
              <a:buSzPct val="100000"/>
            </a:pPr>
            <a:r>
              <a:rPr lang="en-US" sz="3600" dirty="0" smtClean="0"/>
              <a:t>Reason a change might be appropriate</a:t>
            </a:r>
          </a:p>
          <a:p>
            <a:pPr marL="1066785" lvl="1" indent="-457200">
              <a:buClr>
                <a:srgbClr val="429539"/>
              </a:buClr>
              <a:buSzPct val="100000"/>
            </a:pPr>
            <a:r>
              <a:rPr lang="en-US" sz="3200" dirty="0" smtClean="0"/>
              <a:t>To select a linkage level that better describes the student’s level of skill and understanding after receiving instruction</a:t>
            </a:r>
          </a:p>
          <a:p>
            <a:pPr marL="457200" indent="-457200">
              <a:buClr>
                <a:srgbClr val="429539"/>
              </a:buClr>
              <a:buSzPct val="99000"/>
            </a:pPr>
            <a:r>
              <a:rPr lang="en-US" sz="3600" dirty="0" smtClean="0"/>
              <a:t>Reason a change would not be appropriate</a:t>
            </a:r>
          </a:p>
          <a:p>
            <a:pPr marL="1066785" lvl="1" indent="-457200">
              <a:buClr>
                <a:srgbClr val="429539"/>
              </a:buClr>
              <a:buSzPct val="100000"/>
            </a:pPr>
            <a:r>
              <a:rPr lang="en-US" sz="3200" dirty="0" smtClean="0"/>
              <a:t>To check baseline</a:t>
            </a:r>
          </a:p>
          <a:p>
            <a:pPr marL="1066785" lvl="1" indent="-457200">
              <a:buClr>
                <a:srgbClr val="429539"/>
              </a:buClr>
              <a:buSzPct val="100000"/>
            </a:pPr>
            <a:r>
              <a:rPr lang="en-US" sz="3200" dirty="0" smtClean="0"/>
              <a:t>To avoid challenging the student</a:t>
            </a:r>
            <a:endParaRPr sz="3200" dirty="0"/>
          </a:p>
        </p:txBody>
      </p:sp>
      <p:sp>
        <p:nvSpPr>
          <p:cNvPr id="448" name="Google Shape;448;p74"/>
          <p:cNvSpPr txBox="1">
            <a:spLocks noGrp="1"/>
          </p:cNvSpPr>
          <p:nvPr>
            <p:ph type="title"/>
          </p:nvPr>
        </p:nvSpPr>
        <p:spPr>
          <a:xfrm>
            <a:off x="342900" y="1122804"/>
            <a:ext cx="11506200" cy="784800"/>
          </a:xfrm>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rPr>
              <a:t>To Change or Not to Change</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52</a:t>
            </a:fld>
            <a:endParaRPr dirty="0"/>
          </a:p>
        </p:txBody>
      </p:sp>
    </p:spTree>
    <p:extLst>
      <p:ext uri="{BB962C8B-B14F-4D97-AF65-F5344CB8AC3E}">
        <p14:creationId xmlns:p14="http://schemas.microsoft.com/office/powerpoint/2010/main" val="2050579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4" name="Google Shape;484;p79"/>
          <p:cNvSpPr txBox="1">
            <a:spLocks noGrp="1"/>
          </p:cNvSpPr>
          <p:nvPr>
            <p:ph type="title"/>
          </p:nvPr>
        </p:nvSpPr>
        <p:spPr>
          <a:xfrm>
            <a:off x="406400" y="1380733"/>
            <a:ext cx="11785600" cy="896800"/>
          </a:xfrm>
          <a:prstGeom prst="rect">
            <a:avLst/>
          </a:prstGeom>
        </p:spPr>
        <p:txBody>
          <a:bodyPr spcFirstLastPara="1" vert="horz" wrap="square" lIns="121900" tIns="60933" rIns="121900" bIns="60933" rtlCol="0" anchor="ctr" anchorCtr="0">
            <a:normAutofit fontScale="90000"/>
          </a:bodyPr>
          <a:lstStyle/>
          <a:p>
            <a:r>
              <a:rPr lang="en" sz="4900" dirty="0">
                <a:solidFill>
                  <a:srgbClr val="004B8D"/>
                </a:solidFill>
              </a:rPr>
              <a:t>Student View </a:t>
            </a:r>
            <a:r>
              <a:rPr lang="en" sz="4900" dirty="0" smtClean="0">
                <a:solidFill>
                  <a:srgbClr val="004B8D"/>
                </a:solidFill>
              </a:rPr>
              <a:t>Page</a:t>
            </a:r>
            <a:br>
              <a:rPr lang="en" sz="4900" dirty="0" smtClean="0">
                <a:solidFill>
                  <a:srgbClr val="004B8D"/>
                </a:solidFill>
              </a:rPr>
            </a:br>
            <a:r>
              <a:rPr lang="en" sz="4400" dirty="0" smtClean="0">
                <a:solidFill>
                  <a:srgbClr val="429539"/>
                </a:solidFill>
              </a:rPr>
              <a:t>Selecting </a:t>
            </a:r>
            <a:r>
              <a:rPr lang="en" sz="4400" dirty="0">
                <a:solidFill>
                  <a:srgbClr val="429539"/>
                </a:solidFill>
              </a:rPr>
              <a:t>a Card</a:t>
            </a:r>
            <a:endParaRPr sz="4400" dirty="0">
              <a:solidFill>
                <a:srgbClr val="429539"/>
              </a:solidFill>
            </a:endParaRPr>
          </a:p>
        </p:txBody>
      </p:sp>
      <p:pic>
        <p:nvPicPr>
          <p:cNvPr id="485" name="Google Shape;485;p79"/>
          <p:cNvPicPr preferRelativeResize="0"/>
          <p:nvPr/>
        </p:nvPicPr>
        <p:blipFill>
          <a:blip r:embed="rId3">
            <a:alphaModFix/>
          </a:blip>
          <a:stretch>
            <a:fillRect/>
          </a:stretch>
        </p:blipFill>
        <p:spPr>
          <a:xfrm>
            <a:off x="342901" y="2511846"/>
            <a:ext cx="11506200" cy="4155654"/>
          </a:xfrm>
          <a:prstGeom prst="rect">
            <a:avLst/>
          </a:prstGeom>
          <a:noFill/>
          <a:ln>
            <a:noFill/>
          </a:ln>
        </p:spPr>
      </p:pic>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53</a:t>
            </a:fld>
            <a:endParaRPr dirty="0"/>
          </a:p>
        </p:txBody>
      </p:sp>
    </p:spTree>
    <p:extLst>
      <p:ext uri="{BB962C8B-B14F-4D97-AF65-F5344CB8AC3E}">
        <p14:creationId xmlns:p14="http://schemas.microsoft.com/office/powerpoint/2010/main" val="37404444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80"/>
          <p:cNvSpPr txBox="1">
            <a:spLocks noGrp="1"/>
          </p:cNvSpPr>
          <p:nvPr>
            <p:ph type="title"/>
          </p:nvPr>
        </p:nvSpPr>
        <p:spPr>
          <a:xfrm>
            <a:off x="342900" y="1333500"/>
            <a:ext cx="11506200" cy="1066800"/>
          </a:xfrm>
          <a:prstGeom prst="rect">
            <a:avLst/>
          </a:prstGeom>
        </p:spPr>
        <p:txBody>
          <a:bodyPr spcFirstLastPara="1" vert="horz" wrap="square" lIns="121900" tIns="60933" rIns="121900" bIns="60933" rtlCol="0" anchor="ctr" anchorCtr="0">
            <a:normAutofit fontScale="90000"/>
          </a:bodyPr>
          <a:lstStyle/>
          <a:p>
            <a:r>
              <a:rPr lang="en" sz="4900" dirty="0">
                <a:solidFill>
                  <a:srgbClr val="004B8D"/>
                </a:solidFill>
              </a:rPr>
              <a:t>Student View </a:t>
            </a:r>
            <a:r>
              <a:rPr lang="en" sz="4900" dirty="0" smtClean="0">
                <a:solidFill>
                  <a:srgbClr val="004B8D"/>
                </a:solidFill>
              </a:rPr>
              <a:t>Page</a:t>
            </a:r>
            <a:r>
              <a:rPr lang="en" sz="4267" dirty="0" smtClean="0">
                <a:solidFill>
                  <a:srgbClr val="004B8D"/>
                </a:solidFill>
              </a:rPr>
              <a:t/>
            </a:r>
            <a:br>
              <a:rPr lang="en" sz="4267" dirty="0" smtClean="0">
                <a:solidFill>
                  <a:srgbClr val="004B8D"/>
                </a:solidFill>
              </a:rPr>
            </a:br>
            <a:r>
              <a:rPr lang="en" sz="4400" dirty="0" smtClean="0">
                <a:solidFill>
                  <a:srgbClr val="429539"/>
                </a:solidFill>
              </a:rPr>
              <a:t>Assigning </a:t>
            </a:r>
            <a:r>
              <a:rPr lang="en" sz="4400" dirty="0">
                <a:solidFill>
                  <a:srgbClr val="429539"/>
                </a:solidFill>
              </a:rPr>
              <a:t>a Testlet</a:t>
            </a:r>
            <a:endParaRPr sz="4400" dirty="0">
              <a:solidFill>
                <a:srgbClr val="429539"/>
              </a:solidFill>
            </a:endParaRPr>
          </a:p>
        </p:txBody>
      </p:sp>
      <p:pic>
        <p:nvPicPr>
          <p:cNvPr id="492" name="Google Shape;492;p80"/>
          <p:cNvPicPr preferRelativeResize="0"/>
          <p:nvPr/>
        </p:nvPicPr>
        <p:blipFill>
          <a:blip r:embed="rId3">
            <a:alphaModFix/>
          </a:blip>
          <a:stretch>
            <a:fillRect/>
          </a:stretch>
        </p:blipFill>
        <p:spPr>
          <a:xfrm>
            <a:off x="342900" y="2533880"/>
            <a:ext cx="11506200" cy="4133620"/>
          </a:xfrm>
          <a:prstGeom prst="rect">
            <a:avLst/>
          </a:prstGeom>
          <a:noFill/>
          <a:ln>
            <a:noFill/>
          </a:ln>
        </p:spPr>
      </p:pic>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54</a:t>
            </a:fld>
            <a:endParaRPr dirty="0"/>
          </a:p>
        </p:txBody>
      </p:sp>
    </p:spTree>
    <p:extLst>
      <p:ext uri="{BB962C8B-B14F-4D97-AF65-F5344CB8AC3E}">
        <p14:creationId xmlns:p14="http://schemas.microsoft.com/office/powerpoint/2010/main" val="4519062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a:spLocks noGrp="1"/>
          </p:cNvSpPr>
          <p:nvPr>
            <p:ph type="body" idx="1"/>
          </p:nvPr>
        </p:nvSpPr>
        <p:spPr>
          <a:xfrm>
            <a:off x="342900" y="2057400"/>
            <a:ext cx="11506200" cy="4610100"/>
          </a:xfrm>
          <a:prstGeom prst="rect">
            <a:avLst/>
          </a:prstGeom>
        </p:spPr>
        <p:txBody>
          <a:bodyPr spcFirstLastPara="1" vert="horz" wrap="square" lIns="121900" tIns="60933" rIns="121900" bIns="60933" rtlCol="0" anchor="t" anchorCtr="0">
            <a:normAutofit/>
          </a:bodyPr>
          <a:lstStyle/>
          <a:p>
            <a:pPr marL="571500" indent="-571500">
              <a:lnSpc>
                <a:spcPct val="115000"/>
              </a:lnSpc>
              <a:spcBef>
                <a:spcPts val="1067"/>
              </a:spcBef>
              <a:buClr>
                <a:srgbClr val="429539"/>
              </a:buClr>
              <a:buSzPct val="100000"/>
              <a:buFont typeface="Arial" panose="020B0604020202020204" pitchFamily="34" charset="0"/>
              <a:buChar char="•"/>
            </a:pPr>
            <a:r>
              <a:rPr lang="en" sz="4000" dirty="0" smtClean="0">
                <a:solidFill>
                  <a:schemeClr val="tx1"/>
                </a:solidFill>
              </a:rPr>
              <a:t>Assign </a:t>
            </a:r>
            <a:r>
              <a:rPr lang="en" sz="4000" dirty="0">
                <a:solidFill>
                  <a:schemeClr val="tx1"/>
                </a:solidFill>
              </a:rPr>
              <a:t>testlet</a:t>
            </a:r>
            <a:endParaRPr sz="4000" dirty="0">
              <a:solidFill>
                <a:schemeClr val="tx1"/>
              </a:solidFill>
            </a:endParaRPr>
          </a:p>
          <a:p>
            <a:pPr marL="571500" indent="-571500">
              <a:lnSpc>
                <a:spcPct val="115000"/>
              </a:lnSpc>
              <a:spcBef>
                <a:spcPts val="1067"/>
              </a:spcBef>
              <a:buClr>
                <a:srgbClr val="429539"/>
              </a:buClr>
              <a:buSzPct val="100000"/>
              <a:buFont typeface="Arial" panose="020B0604020202020204" pitchFamily="34" charset="0"/>
              <a:buChar char="•"/>
            </a:pPr>
            <a:r>
              <a:rPr lang="en" sz="4000" dirty="0" smtClean="0">
                <a:solidFill>
                  <a:schemeClr val="tx1"/>
                </a:solidFill>
              </a:rPr>
              <a:t>Return </a:t>
            </a:r>
            <a:r>
              <a:rPr lang="en" sz="4000" dirty="0">
                <a:solidFill>
                  <a:schemeClr val="tx1"/>
                </a:solidFill>
              </a:rPr>
              <a:t>to the </a:t>
            </a:r>
            <a:r>
              <a:rPr lang="en-US" sz="4000" dirty="0" smtClean="0">
                <a:solidFill>
                  <a:schemeClr val="tx1"/>
                </a:solidFill>
              </a:rPr>
              <a:t>linkage level</a:t>
            </a:r>
            <a:r>
              <a:rPr lang="en" sz="4000" dirty="0" smtClean="0">
                <a:solidFill>
                  <a:schemeClr val="tx1"/>
                </a:solidFill>
              </a:rPr>
              <a:t> </a:t>
            </a:r>
            <a:r>
              <a:rPr lang="en" sz="4000" dirty="0">
                <a:solidFill>
                  <a:schemeClr val="tx1"/>
                </a:solidFill>
              </a:rPr>
              <a:t>card</a:t>
            </a:r>
            <a:endParaRPr sz="4000" dirty="0">
              <a:solidFill>
                <a:schemeClr val="tx1"/>
              </a:solidFill>
            </a:endParaRPr>
          </a:p>
          <a:p>
            <a:pPr marL="571500" indent="-571500">
              <a:lnSpc>
                <a:spcPct val="115000"/>
              </a:lnSpc>
              <a:spcBef>
                <a:spcPts val="1067"/>
              </a:spcBef>
              <a:buClr>
                <a:srgbClr val="429539"/>
              </a:buClr>
              <a:buSzPct val="100000"/>
              <a:buFont typeface="Arial" panose="020B0604020202020204" pitchFamily="34" charset="0"/>
              <a:buChar char="•"/>
            </a:pPr>
            <a:r>
              <a:rPr lang="en" sz="4000" dirty="0" smtClean="0">
                <a:solidFill>
                  <a:schemeClr val="tx1"/>
                </a:solidFill>
              </a:rPr>
              <a:t>Access </a:t>
            </a:r>
            <a:r>
              <a:rPr lang="en" sz="4000" dirty="0">
                <a:solidFill>
                  <a:schemeClr val="tx1"/>
                </a:solidFill>
              </a:rPr>
              <a:t>the Testlet Information Page PDF</a:t>
            </a:r>
            <a:endParaRPr sz="4000" dirty="0">
              <a:solidFill>
                <a:schemeClr val="tx1"/>
              </a:solidFill>
            </a:endParaRPr>
          </a:p>
          <a:p>
            <a:pPr marL="0" indent="0">
              <a:buNone/>
            </a:pPr>
            <a:endParaRPr dirty="0"/>
          </a:p>
        </p:txBody>
      </p:sp>
      <p:sp>
        <p:nvSpPr>
          <p:cNvPr id="498" name="Google Shape;498;p81"/>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Locating the Testlet Information Page</a:t>
            </a:r>
            <a:endParaRPr sz="4400" dirty="0">
              <a:solidFill>
                <a:srgbClr val="004B8D"/>
              </a:solidFill>
            </a:endParaRPr>
          </a:p>
        </p:txBody>
      </p:sp>
      <p:sp>
        <p:nvSpPr>
          <p:cNvPr id="4"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55</a:t>
            </a:fld>
            <a:endParaRPr dirty="0"/>
          </a:p>
        </p:txBody>
      </p:sp>
    </p:spTree>
    <p:extLst>
      <p:ext uri="{BB962C8B-B14F-4D97-AF65-F5344CB8AC3E}">
        <p14:creationId xmlns:p14="http://schemas.microsoft.com/office/powerpoint/2010/main" val="3960330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82"/>
          <p:cNvSpPr txBox="1">
            <a:spLocks noGrp="1"/>
          </p:cNvSpPr>
          <p:nvPr>
            <p:ph type="title"/>
          </p:nvPr>
        </p:nvSpPr>
        <p:spPr>
          <a:xfrm>
            <a:off x="203200" y="990600"/>
            <a:ext cx="11785600" cy="1066800"/>
          </a:xfrm>
          <a:prstGeom prst="rect">
            <a:avLst/>
          </a:prstGeom>
        </p:spPr>
        <p:txBody>
          <a:bodyPr spcFirstLastPara="1" vert="horz" wrap="square" lIns="121900" tIns="60933" rIns="121900" bIns="60933" rtlCol="0" anchor="ctr" anchorCtr="0">
            <a:noAutofit/>
          </a:bodyPr>
          <a:lstStyle/>
          <a:p>
            <a:pPr>
              <a:buSzPts val="990"/>
            </a:pPr>
            <a:r>
              <a:rPr lang="en" sz="4400" dirty="0" smtClean="0">
                <a:solidFill>
                  <a:srgbClr val="004B8D"/>
                </a:solidFill>
              </a:rPr>
              <a:t>Reminder</a:t>
            </a:r>
            <a:r>
              <a:rPr lang="en" sz="4345" dirty="0" smtClean="0">
                <a:solidFill>
                  <a:srgbClr val="004B8D"/>
                </a:solidFill>
              </a:rPr>
              <a:t/>
            </a:r>
            <a:br>
              <a:rPr lang="en" sz="4345" dirty="0" smtClean="0">
                <a:solidFill>
                  <a:srgbClr val="004B8D"/>
                </a:solidFill>
              </a:rPr>
            </a:br>
            <a:r>
              <a:rPr lang="en" sz="4000" dirty="0" smtClean="0">
                <a:solidFill>
                  <a:srgbClr val="429539"/>
                </a:solidFill>
              </a:rPr>
              <a:t>Meeting </a:t>
            </a:r>
            <a:r>
              <a:rPr lang="en" sz="4000" dirty="0">
                <a:solidFill>
                  <a:srgbClr val="429539"/>
                </a:solidFill>
              </a:rPr>
              <a:t>Blueprint Requirements</a:t>
            </a:r>
            <a:endParaRPr sz="4000" dirty="0">
              <a:solidFill>
                <a:srgbClr val="429539"/>
              </a:solidFill>
            </a:endParaRPr>
          </a:p>
        </p:txBody>
      </p:sp>
      <p:pic>
        <p:nvPicPr>
          <p:cNvPr id="505" name="Google Shape;505;p82"/>
          <p:cNvPicPr preferRelativeResize="0"/>
          <p:nvPr/>
        </p:nvPicPr>
        <p:blipFill>
          <a:blip r:embed="rId3">
            <a:alphaModFix/>
          </a:blip>
          <a:stretch>
            <a:fillRect/>
          </a:stretch>
        </p:blipFill>
        <p:spPr>
          <a:xfrm>
            <a:off x="342900" y="2192357"/>
            <a:ext cx="11506200" cy="4475143"/>
          </a:xfrm>
          <a:prstGeom prst="rect">
            <a:avLst/>
          </a:prstGeom>
          <a:noFill/>
          <a:ln>
            <a:noFill/>
          </a:ln>
        </p:spPr>
      </p:pic>
      <p:sp>
        <p:nvSpPr>
          <p:cNvPr id="5" name="Google Shape;589;p78"/>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56</a:t>
            </a:fld>
            <a:endParaRPr dirty="0"/>
          </a:p>
        </p:txBody>
      </p:sp>
    </p:spTree>
    <p:extLst>
      <p:ext uri="{BB962C8B-B14F-4D97-AF65-F5344CB8AC3E}">
        <p14:creationId xmlns:p14="http://schemas.microsoft.com/office/powerpoint/2010/main" val="2310867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p83"/>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Create a Plan</a:t>
            </a:r>
            <a:endParaRPr sz="4400" dirty="0">
              <a:solidFill>
                <a:srgbClr val="004B8D"/>
              </a:solidFill>
              <a:latin typeface="Calibri"/>
              <a:ea typeface="Calibri"/>
              <a:cs typeface="Calibri"/>
              <a:sym typeface="Calibri"/>
            </a:endParaRPr>
          </a:p>
        </p:txBody>
      </p:sp>
      <p:sp>
        <p:nvSpPr>
          <p:cNvPr id="511" name="Google Shape;511;p83"/>
          <p:cNvSpPr txBox="1">
            <a:spLocks noGrp="1"/>
          </p:cNvSpPr>
          <p:nvPr>
            <p:ph type="sldNum"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57</a:t>
            </a:fld>
            <a:endParaRPr/>
          </a:p>
        </p:txBody>
      </p:sp>
      <p:pic>
        <p:nvPicPr>
          <p:cNvPr id="513" name="Google Shape;513;p83"/>
          <p:cNvPicPr preferRelativeResize="0"/>
          <p:nvPr/>
        </p:nvPicPr>
        <p:blipFill rotWithShape="1">
          <a:blip r:embed="rId3">
            <a:alphaModFix/>
          </a:blip>
          <a:srcRect/>
          <a:stretch/>
        </p:blipFill>
        <p:spPr>
          <a:xfrm>
            <a:off x="342900" y="2081915"/>
            <a:ext cx="11506200" cy="4606758"/>
          </a:xfrm>
          <a:prstGeom prst="rect">
            <a:avLst/>
          </a:prstGeom>
          <a:noFill/>
          <a:ln>
            <a:noFill/>
          </a:ln>
        </p:spPr>
      </p:pic>
    </p:spTree>
    <p:extLst>
      <p:ext uri="{BB962C8B-B14F-4D97-AF65-F5344CB8AC3E}">
        <p14:creationId xmlns:p14="http://schemas.microsoft.com/office/powerpoint/2010/main" val="738368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520" name="Google Shape;520;p84"/>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Student View Page</a:t>
            </a:r>
            <a:endParaRPr sz="4400" dirty="0">
              <a:solidFill>
                <a:srgbClr val="004B8D"/>
              </a:solidFill>
              <a:latin typeface="Calibri"/>
              <a:ea typeface="Calibri"/>
              <a:cs typeface="Calibri"/>
              <a:sym typeface="Calibri"/>
            </a:endParaRPr>
          </a:p>
        </p:txBody>
      </p:sp>
      <p:sp>
        <p:nvSpPr>
          <p:cNvPr id="519" name="Google Shape;519;p84"/>
          <p:cNvSpPr txBox="1">
            <a:spLocks noGrp="1"/>
          </p:cNvSpPr>
          <p:nvPr>
            <p:ph type="sldNum" idx="12"/>
          </p:nvPr>
        </p:nvSpPr>
        <p:spPr>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58</a:t>
            </a:fld>
            <a:endParaRPr/>
          </a:p>
        </p:txBody>
      </p:sp>
      <p:pic>
        <p:nvPicPr>
          <p:cNvPr id="521" name="Google Shape;521;p84"/>
          <p:cNvPicPr preferRelativeResize="0"/>
          <p:nvPr/>
        </p:nvPicPr>
        <p:blipFill rotWithShape="1">
          <a:blip r:embed="rId3">
            <a:alphaModFix/>
          </a:blip>
          <a:srcRect/>
          <a:stretch/>
        </p:blipFill>
        <p:spPr>
          <a:xfrm>
            <a:off x="342900" y="2057400"/>
            <a:ext cx="11506200" cy="4800599"/>
          </a:xfrm>
          <a:prstGeom prst="rect">
            <a:avLst/>
          </a:prstGeom>
          <a:noFill/>
          <a:ln>
            <a:noFill/>
          </a:ln>
        </p:spPr>
      </p:pic>
      <p:sp>
        <p:nvSpPr>
          <p:cNvPr id="522" name="Google Shape;522;p84"/>
          <p:cNvSpPr/>
          <p:nvPr/>
        </p:nvSpPr>
        <p:spPr>
          <a:xfrm>
            <a:off x="7653567" y="3429000"/>
            <a:ext cx="392800" cy="6396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3" name="Google Shape;523;p84"/>
          <p:cNvSpPr/>
          <p:nvPr/>
        </p:nvSpPr>
        <p:spPr>
          <a:xfrm>
            <a:off x="9398333" y="2694033"/>
            <a:ext cx="508000" cy="9416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9674885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59</a:t>
            </a:fld>
            <a:endParaRPr/>
          </a:p>
        </p:txBody>
      </p:sp>
      <p:pic>
        <p:nvPicPr>
          <p:cNvPr id="530" name="Google Shape;530;p85"/>
          <p:cNvPicPr preferRelativeResize="0"/>
          <p:nvPr/>
        </p:nvPicPr>
        <p:blipFill rotWithShape="1">
          <a:blip r:embed="rId3">
            <a:alphaModFix/>
          </a:blip>
          <a:srcRect l="25592" t="31503" r="62883" b="37522"/>
          <a:stretch/>
        </p:blipFill>
        <p:spPr>
          <a:xfrm>
            <a:off x="1518491" y="1806766"/>
            <a:ext cx="9155018" cy="4860734"/>
          </a:xfrm>
          <a:prstGeom prst="rect">
            <a:avLst/>
          </a:prstGeom>
          <a:noFill/>
          <a:ln>
            <a:noFill/>
          </a:ln>
        </p:spPr>
      </p:pic>
      <p:sp>
        <p:nvSpPr>
          <p:cNvPr id="531" name="Google Shape;531;p85"/>
          <p:cNvSpPr txBox="1">
            <a:spLocks noGrp="1"/>
          </p:cNvSpPr>
          <p:nvPr>
            <p:ph type="title"/>
          </p:nvPr>
        </p:nvSpPr>
        <p:spPr>
          <a:xfrm>
            <a:off x="342900" y="1348092"/>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Instruction and Assessment Planner</a:t>
            </a:r>
            <a:r>
              <a:rPr lang="en" sz="4800" dirty="0"/>
              <a:t/>
            </a:r>
            <a:br>
              <a:rPr lang="en" sz="4800" dirty="0"/>
            </a:br>
            <a:endParaRPr sz="4800" dirty="0"/>
          </a:p>
        </p:txBody>
      </p:sp>
    </p:spTree>
    <p:extLst>
      <p:ext uri="{BB962C8B-B14F-4D97-AF65-F5344CB8AC3E}">
        <p14:creationId xmlns:p14="http://schemas.microsoft.com/office/powerpoint/2010/main" val="3191203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7"/>
          <p:cNvSpPr txBox="1">
            <a:spLocks noGrp="1"/>
          </p:cNvSpPr>
          <p:nvPr>
            <p:ph type="title"/>
          </p:nvPr>
        </p:nvSpPr>
        <p:spPr>
          <a:xfrm>
            <a:off x="342900" y="1399736"/>
            <a:ext cx="11506200" cy="960000"/>
          </a:xfrm>
          <a:prstGeom prst="rect">
            <a:avLst/>
          </a:prstGeom>
          <a:noFill/>
          <a:ln>
            <a:noFill/>
          </a:ln>
        </p:spPr>
        <p:txBody>
          <a:bodyPr spcFirstLastPara="1" vert="horz" wrap="square" lIns="91400" tIns="45700" rIns="91400" bIns="45700" rtlCol="0" anchor="ctr" anchorCtr="0">
            <a:noAutofit/>
          </a:bodyPr>
          <a:lstStyle/>
          <a:p>
            <a:pPr>
              <a:buSzPts val="900"/>
            </a:pPr>
            <a:r>
              <a:rPr lang="en-US" sz="4400" dirty="0" smtClean="0">
                <a:solidFill>
                  <a:srgbClr val="004B8E"/>
                </a:solidFill>
              </a:rPr>
              <a:t>Norms</a:t>
            </a:r>
            <a:endParaRPr sz="4400" dirty="0">
              <a:solidFill>
                <a:srgbClr val="004B8E"/>
              </a:solidFill>
            </a:endParaRPr>
          </a:p>
          <a:p>
            <a:pPr>
              <a:buSzPts val="900"/>
            </a:pPr>
            <a:endParaRPr sz="4800" dirty="0"/>
          </a:p>
        </p:txBody>
      </p:sp>
      <p:sp>
        <p:nvSpPr>
          <p:cNvPr id="140"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a:t>
            </a:fld>
            <a:endParaRPr dirty="0"/>
          </a:p>
        </p:txBody>
      </p:sp>
      <p:sp>
        <p:nvSpPr>
          <p:cNvPr id="2" name="Text Placeholder 1"/>
          <p:cNvSpPr>
            <a:spLocks noGrp="1"/>
          </p:cNvSpPr>
          <p:nvPr>
            <p:ph type="body" idx="1"/>
          </p:nvPr>
        </p:nvSpPr>
        <p:spPr>
          <a:xfrm>
            <a:off x="342900" y="2119758"/>
            <a:ext cx="11506200" cy="4547740"/>
          </a:xfrm>
        </p:spPr>
        <p:txBody>
          <a:bodyPr/>
          <a:lstStyle/>
          <a:p>
            <a:pPr>
              <a:spcBef>
                <a:spcPts val="600"/>
              </a:spcBef>
              <a:buClr>
                <a:srgbClr val="429539"/>
              </a:buClr>
            </a:pPr>
            <a:r>
              <a:rPr lang="en-US" sz="3200" dirty="0" smtClean="0"/>
              <a:t>Be present</a:t>
            </a:r>
          </a:p>
          <a:p>
            <a:pPr>
              <a:spcBef>
                <a:spcPts val="600"/>
              </a:spcBef>
              <a:buClr>
                <a:srgbClr val="429539"/>
              </a:buClr>
            </a:pPr>
            <a:r>
              <a:rPr lang="en-US" sz="3200" dirty="0" smtClean="0"/>
              <a:t>Turn cell phone off or silence</a:t>
            </a:r>
          </a:p>
          <a:p>
            <a:pPr>
              <a:spcBef>
                <a:spcPts val="600"/>
              </a:spcBef>
              <a:buClr>
                <a:srgbClr val="429539"/>
              </a:buClr>
            </a:pPr>
            <a:r>
              <a:rPr lang="en-US" sz="3200" dirty="0" smtClean="0"/>
              <a:t>Minimize sidebar conversations</a:t>
            </a:r>
          </a:p>
          <a:p>
            <a:pPr>
              <a:spcBef>
                <a:spcPts val="600"/>
              </a:spcBef>
              <a:buClr>
                <a:srgbClr val="429539"/>
              </a:buClr>
            </a:pPr>
            <a:r>
              <a:rPr lang="en-US" sz="3200" dirty="0" smtClean="0"/>
              <a:t>Ask questions</a:t>
            </a:r>
          </a:p>
          <a:p>
            <a:pPr>
              <a:spcBef>
                <a:spcPts val="600"/>
              </a:spcBef>
              <a:buClr>
                <a:srgbClr val="429539"/>
              </a:buClr>
            </a:pPr>
            <a:r>
              <a:rPr lang="en-US" sz="3200" dirty="0" smtClean="0"/>
              <a:t>Take care of personal needs with minimal distractions</a:t>
            </a:r>
          </a:p>
          <a:p>
            <a:pPr>
              <a:spcBef>
                <a:spcPts val="600"/>
              </a:spcBef>
              <a:buClr>
                <a:srgbClr val="429539"/>
              </a:buClr>
            </a:pPr>
            <a:r>
              <a:rPr lang="en-US" sz="3200" dirty="0" smtClean="0"/>
              <a:t>Have open heart and open mind</a:t>
            </a:r>
          </a:p>
          <a:p>
            <a:pPr>
              <a:spcBef>
                <a:spcPts val="600"/>
              </a:spcBef>
              <a:buClr>
                <a:srgbClr val="429539"/>
              </a:buClr>
            </a:pPr>
            <a:r>
              <a:rPr lang="en-US" sz="3200" dirty="0" smtClean="0"/>
              <a:t>Be patient</a:t>
            </a:r>
          </a:p>
          <a:p>
            <a:pPr marL="33866" indent="0">
              <a:buNone/>
            </a:pPr>
            <a:endParaRPr lang="en-US" dirty="0"/>
          </a:p>
        </p:txBody>
      </p:sp>
    </p:spTree>
    <p:extLst>
      <p:ext uri="{BB962C8B-B14F-4D97-AF65-F5344CB8AC3E}">
        <p14:creationId xmlns:p14="http://schemas.microsoft.com/office/powerpoint/2010/main" val="25330698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86"/>
          <p:cNvPicPr preferRelativeResize="0"/>
          <p:nvPr/>
        </p:nvPicPr>
        <p:blipFill rotWithShape="1">
          <a:blip r:embed="rId3">
            <a:alphaModFix/>
          </a:blip>
          <a:srcRect l="24148" t="41966" r="61260" b="26847"/>
          <a:stretch/>
        </p:blipFill>
        <p:spPr>
          <a:xfrm>
            <a:off x="1994052" y="2057401"/>
            <a:ext cx="8315899" cy="4610100"/>
          </a:xfrm>
          <a:prstGeom prst="rect">
            <a:avLst/>
          </a:prstGeom>
          <a:noFill/>
          <a:ln>
            <a:noFill/>
          </a:ln>
        </p:spPr>
      </p:pic>
      <p:sp>
        <p:nvSpPr>
          <p:cNvPr id="538" name="Google Shape;538;p8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60</a:t>
            </a:fld>
            <a:endParaRPr/>
          </a:p>
        </p:txBody>
      </p:sp>
      <p:sp>
        <p:nvSpPr>
          <p:cNvPr id="539" name="Google Shape;539;p86"/>
          <p:cNvSpPr txBox="1">
            <a:spLocks noGrp="1"/>
          </p:cNvSpPr>
          <p:nvPr>
            <p:ph type="title"/>
          </p:nvPr>
        </p:nvSpPr>
        <p:spPr>
          <a:xfrm>
            <a:off x="203200" y="990600"/>
            <a:ext cx="11785600" cy="1066800"/>
          </a:xfrm>
          <a:prstGeom prst="rect">
            <a:avLst/>
          </a:prstGeom>
          <a:noFill/>
          <a:ln>
            <a:noFill/>
          </a:ln>
        </p:spPr>
        <p:txBody>
          <a:bodyPr spcFirstLastPara="1" vert="horz" wrap="square" lIns="121900" tIns="60933" rIns="121900" bIns="60933" rtlCol="0" anchor="ctr" anchorCtr="0">
            <a:noAutofit/>
          </a:bodyPr>
          <a:lstStyle/>
          <a:p>
            <a:endParaRPr sz="4267" dirty="0">
              <a:solidFill>
                <a:srgbClr val="000081"/>
              </a:solidFill>
            </a:endParaRPr>
          </a:p>
          <a:p>
            <a:r>
              <a:rPr lang="en" sz="4400" dirty="0">
                <a:solidFill>
                  <a:srgbClr val="004B8D"/>
                </a:solidFill>
              </a:rPr>
              <a:t>Instruction and Assessment Planner</a:t>
            </a:r>
            <a:r>
              <a:rPr lang="en" sz="4400" dirty="0">
                <a:solidFill>
                  <a:srgbClr val="000081"/>
                </a:solidFill>
              </a:rPr>
              <a:t/>
            </a:r>
            <a:br>
              <a:rPr lang="en" sz="4400" dirty="0">
                <a:solidFill>
                  <a:srgbClr val="000081"/>
                </a:solidFill>
              </a:rPr>
            </a:br>
            <a:endParaRPr sz="4400" dirty="0">
              <a:solidFill>
                <a:srgbClr val="000081"/>
              </a:solidFill>
            </a:endParaRPr>
          </a:p>
        </p:txBody>
      </p:sp>
      <p:pic>
        <p:nvPicPr>
          <p:cNvPr id="540" name="Google Shape;540;p86"/>
          <p:cNvPicPr preferRelativeResize="0"/>
          <p:nvPr/>
        </p:nvPicPr>
        <p:blipFill rotWithShape="1">
          <a:blip r:embed="rId4">
            <a:alphaModFix/>
          </a:blip>
          <a:srcRect/>
          <a:stretch/>
        </p:blipFill>
        <p:spPr>
          <a:xfrm>
            <a:off x="6134100" y="3429000"/>
            <a:ext cx="3062688" cy="3015332"/>
          </a:xfrm>
          <a:prstGeom prst="rect">
            <a:avLst/>
          </a:prstGeom>
          <a:noFill/>
          <a:ln>
            <a:noFill/>
          </a:ln>
        </p:spPr>
      </p:pic>
    </p:spTree>
    <p:extLst>
      <p:ext uri="{BB962C8B-B14F-4D97-AF65-F5344CB8AC3E}">
        <p14:creationId xmlns:p14="http://schemas.microsoft.com/office/powerpoint/2010/main" val="9008232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7"/>
          <p:cNvPicPr preferRelativeResize="0"/>
          <p:nvPr/>
        </p:nvPicPr>
        <p:blipFill rotWithShape="1">
          <a:blip r:embed="rId3">
            <a:alphaModFix/>
          </a:blip>
          <a:srcRect l="23030" t="32402" r="60056" b="32165"/>
          <a:stretch/>
        </p:blipFill>
        <p:spPr>
          <a:xfrm>
            <a:off x="2072850" y="2057400"/>
            <a:ext cx="8046300" cy="4800600"/>
          </a:xfrm>
          <a:prstGeom prst="rect">
            <a:avLst/>
          </a:prstGeom>
          <a:noFill/>
          <a:ln>
            <a:noFill/>
          </a:ln>
        </p:spPr>
      </p:pic>
      <p:sp>
        <p:nvSpPr>
          <p:cNvPr id="547" name="Google Shape;547;p87"/>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61</a:t>
            </a:fld>
            <a:endParaRPr/>
          </a:p>
        </p:txBody>
      </p:sp>
      <p:sp>
        <p:nvSpPr>
          <p:cNvPr id="548" name="Google Shape;548;p87"/>
          <p:cNvSpPr txBox="1">
            <a:spLocks noGrp="1"/>
          </p:cNvSpPr>
          <p:nvPr>
            <p:ph type="title"/>
          </p:nvPr>
        </p:nvSpPr>
        <p:spPr>
          <a:xfrm>
            <a:off x="203200" y="990600"/>
            <a:ext cx="11785600" cy="1066800"/>
          </a:xfrm>
          <a:prstGeom prst="rect">
            <a:avLst/>
          </a:prstGeom>
          <a:noFill/>
          <a:ln>
            <a:noFill/>
          </a:ln>
        </p:spPr>
        <p:txBody>
          <a:bodyPr spcFirstLastPara="1" vert="horz" wrap="square" lIns="121900" tIns="60933" rIns="121900" bIns="60933" rtlCol="0" anchor="ctr" anchorCtr="0">
            <a:noAutofit/>
          </a:bodyPr>
          <a:lstStyle/>
          <a:p>
            <a:endParaRPr sz="4267">
              <a:solidFill>
                <a:srgbClr val="000081"/>
              </a:solidFill>
            </a:endParaRPr>
          </a:p>
          <a:p>
            <a:r>
              <a:rPr lang="en" sz="4267">
                <a:solidFill>
                  <a:srgbClr val="004B8D"/>
                </a:solidFill>
              </a:rPr>
              <a:t>Instruction and Assessment Planner</a:t>
            </a:r>
            <a:r>
              <a:rPr lang="en" sz="4800">
                <a:solidFill>
                  <a:srgbClr val="004B8D"/>
                </a:solidFill>
              </a:rPr>
              <a:t/>
            </a:r>
            <a:br>
              <a:rPr lang="en" sz="4800">
                <a:solidFill>
                  <a:srgbClr val="004B8D"/>
                </a:solidFill>
              </a:rPr>
            </a:br>
            <a:endParaRPr sz="4800">
              <a:solidFill>
                <a:srgbClr val="004B8D"/>
              </a:solidFill>
            </a:endParaRPr>
          </a:p>
        </p:txBody>
      </p:sp>
    </p:spTree>
    <p:extLst>
      <p:ext uri="{BB962C8B-B14F-4D97-AF65-F5344CB8AC3E}">
        <p14:creationId xmlns:p14="http://schemas.microsoft.com/office/powerpoint/2010/main" val="6453564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8"/>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62</a:t>
            </a:fld>
            <a:endParaRPr/>
          </a:p>
        </p:txBody>
      </p:sp>
      <p:pic>
        <p:nvPicPr>
          <p:cNvPr id="555" name="Google Shape;555;p88"/>
          <p:cNvPicPr preferRelativeResize="0"/>
          <p:nvPr/>
        </p:nvPicPr>
        <p:blipFill rotWithShape="1">
          <a:blip r:embed="rId3">
            <a:alphaModFix/>
          </a:blip>
          <a:srcRect l="23607" t="36340" r="61261" b="32685"/>
          <a:stretch/>
        </p:blipFill>
        <p:spPr>
          <a:xfrm>
            <a:off x="1895475" y="2057400"/>
            <a:ext cx="8401050" cy="4610099"/>
          </a:xfrm>
          <a:prstGeom prst="rect">
            <a:avLst/>
          </a:prstGeom>
          <a:noFill/>
          <a:ln>
            <a:noFill/>
          </a:ln>
        </p:spPr>
      </p:pic>
      <p:sp>
        <p:nvSpPr>
          <p:cNvPr id="556" name="Google Shape;556;p88"/>
          <p:cNvSpPr txBox="1">
            <a:spLocks noGrp="1"/>
          </p:cNvSpPr>
          <p:nvPr>
            <p:ph type="title"/>
          </p:nvPr>
        </p:nvSpPr>
        <p:spPr>
          <a:xfrm>
            <a:off x="203200" y="990600"/>
            <a:ext cx="11785600" cy="1066800"/>
          </a:xfrm>
          <a:prstGeom prst="rect">
            <a:avLst/>
          </a:prstGeom>
          <a:noFill/>
          <a:ln>
            <a:noFill/>
          </a:ln>
        </p:spPr>
        <p:txBody>
          <a:bodyPr spcFirstLastPara="1" vert="horz" wrap="square" lIns="121900" tIns="60933" rIns="121900" bIns="60933" rtlCol="0" anchor="ctr" anchorCtr="0">
            <a:noAutofit/>
          </a:bodyPr>
          <a:lstStyle/>
          <a:p>
            <a:endParaRPr sz="4267">
              <a:solidFill>
                <a:srgbClr val="000081"/>
              </a:solidFill>
            </a:endParaRPr>
          </a:p>
          <a:p>
            <a:r>
              <a:rPr lang="en" sz="4267">
                <a:solidFill>
                  <a:srgbClr val="004B8D"/>
                </a:solidFill>
              </a:rPr>
              <a:t>Instruction and Assessment Planner</a:t>
            </a:r>
            <a:br>
              <a:rPr lang="en" sz="4267">
                <a:solidFill>
                  <a:srgbClr val="004B8D"/>
                </a:solidFill>
              </a:rPr>
            </a:br>
            <a:endParaRPr sz="4267">
              <a:solidFill>
                <a:srgbClr val="004B8D"/>
              </a:solidFill>
            </a:endParaRPr>
          </a:p>
        </p:txBody>
      </p:sp>
    </p:spTree>
    <p:extLst>
      <p:ext uri="{BB962C8B-B14F-4D97-AF65-F5344CB8AC3E}">
        <p14:creationId xmlns:p14="http://schemas.microsoft.com/office/powerpoint/2010/main" val="613269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9"/>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63</a:t>
            </a:fld>
            <a:endParaRPr/>
          </a:p>
        </p:txBody>
      </p:sp>
      <p:sp>
        <p:nvSpPr>
          <p:cNvPr id="563" name="Google Shape;563;p89"/>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Strategies for Meeting Blueprint Requirements</a:t>
            </a:r>
            <a:endParaRPr sz="4400" dirty="0">
              <a:solidFill>
                <a:srgbClr val="004B8D"/>
              </a:solidFill>
            </a:endParaRPr>
          </a:p>
        </p:txBody>
      </p:sp>
      <p:sp>
        <p:nvSpPr>
          <p:cNvPr id="564" name="Google Shape;564;p89"/>
          <p:cNvSpPr txBox="1">
            <a:spLocks noGrp="1"/>
          </p:cNvSpPr>
          <p:nvPr>
            <p:ph type="body" idx="1"/>
          </p:nvPr>
        </p:nvSpPr>
        <p:spPr>
          <a:xfrm>
            <a:off x="342900" y="2057400"/>
            <a:ext cx="11506200" cy="4419600"/>
          </a:xfrm>
          <a:prstGeom prst="rect">
            <a:avLst/>
          </a:prstGeom>
          <a:noFill/>
          <a:ln>
            <a:noFill/>
          </a:ln>
        </p:spPr>
        <p:txBody>
          <a:bodyPr spcFirstLastPara="1" vert="horz" wrap="square" lIns="121900" tIns="60933" rIns="121900" bIns="60933" rtlCol="0" anchor="t" anchorCtr="0">
            <a:noAutofit/>
          </a:bodyPr>
          <a:lstStyle/>
          <a:p>
            <a:pPr marL="721780" indent="-571500">
              <a:spcBef>
                <a:spcPts val="0"/>
              </a:spcBef>
              <a:buClr>
                <a:srgbClr val="429539"/>
              </a:buClr>
              <a:buSzPct val="100000"/>
              <a:buFont typeface="Arial" panose="020B0604020202020204" pitchFamily="34" charset="0"/>
              <a:buChar char="•"/>
            </a:pPr>
            <a:r>
              <a:rPr lang="en" sz="3200" dirty="0">
                <a:solidFill>
                  <a:schemeClr val="tx1"/>
                </a:solidFill>
              </a:rPr>
              <a:t>When looking at the blueprint, decide what Essential Elements are required for </a:t>
            </a:r>
            <a:r>
              <a:rPr lang="en" sz="3200" b="1" dirty="0">
                <a:solidFill>
                  <a:schemeClr val="tx1"/>
                </a:solidFill>
              </a:rPr>
              <a:t>ALL</a:t>
            </a:r>
            <a:r>
              <a:rPr lang="en" sz="3200" dirty="0">
                <a:solidFill>
                  <a:schemeClr val="tx1"/>
                </a:solidFill>
              </a:rPr>
              <a:t> grades in your classroom</a:t>
            </a:r>
            <a:endParaRPr sz="3200" dirty="0">
              <a:solidFill>
                <a:schemeClr val="tx1"/>
              </a:solidFill>
            </a:endParaRPr>
          </a:p>
          <a:p>
            <a:pPr marL="721780" indent="-571500">
              <a:spcBef>
                <a:spcPts val="0"/>
              </a:spcBef>
              <a:buClr>
                <a:srgbClr val="429539"/>
              </a:buClr>
              <a:buSzPct val="100000"/>
              <a:buFont typeface="Arial" panose="020B0604020202020204" pitchFamily="34" charset="0"/>
              <a:buChar char="•"/>
            </a:pPr>
            <a:r>
              <a:rPr lang="en" sz="3200" dirty="0">
                <a:solidFill>
                  <a:schemeClr val="tx1"/>
                </a:solidFill>
              </a:rPr>
              <a:t>Fall and spring </a:t>
            </a:r>
            <a:r>
              <a:rPr lang="en" sz="3200" dirty="0" smtClean="0">
                <a:solidFill>
                  <a:schemeClr val="tx1"/>
                </a:solidFill>
              </a:rPr>
              <a:t>window</a:t>
            </a:r>
            <a:endParaRPr lang="en" sz="3200" dirty="0">
              <a:solidFill>
                <a:schemeClr val="tx1"/>
              </a:solidFill>
            </a:endParaRPr>
          </a:p>
          <a:p>
            <a:pPr marL="1331365" lvl="1" indent="-571500">
              <a:spcBef>
                <a:spcPts val="0"/>
              </a:spcBef>
              <a:buClr>
                <a:srgbClr val="429539"/>
              </a:buClr>
              <a:buSzPct val="100000"/>
              <a:buFont typeface="Wingdings" panose="05000000000000000000" pitchFamily="2" charset="2"/>
              <a:buChar char="q"/>
            </a:pPr>
            <a:r>
              <a:rPr lang="en" sz="2800" dirty="0" smtClean="0">
                <a:solidFill>
                  <a:schemeClr val="tx1"/>
                </a:solidFill>
              </a:rPr>
              <a:t>Same </a:t>
            </a:r>
            <a:r>
              <a:rPr lang="en" sz="2800" dirty="0">
                <a:solidFill>
                  <a:schemeClr val="tx1"/>
                </a:solidFill>
              </a:rPr>
              <a:t>set of ELA and/or mathematics Essential Elements may be taught and assessed during both the fall and spring windows</a:t>
            </a:r>
            <a:endParaRPr sz="2800" dirty="0">
              <a:solidFill>
                <a:schemeClr val="tx1"/>
              </a:solidFill>
            </a:endParaRPr>
          </a:p>
          <a:p>
            <a:pPr marL="721780" indent="-571500">
              <a:spcBef>
                <a:spcPts val="0"/>
              </a:spcBef>
              <a:buClr>
                <a:srgbClr val="429539"/>
              </a:buClr>
              <a:buSzPct val="100000"/>
            </a:pPr>
            <a:r>
              <a:rPr lang="en" sz="3200" dirty="0">
                <a:solidFill>
                  <a:schemeClr val="tx1"/>
                </a:solidFill>
              </a:rPr>
              <a:t>Use professional judgment to decide how to create instructional units with the entire class to meet blueprint requirements</a:t>
            </a:r>
            <a:endParaRPr sz="3200" dirty="0">
              <a:solidFill>
                <a:schemeClr val="tx1"/>
              </a:solidFill>
            </a:endParaRPr>
          </a:p>
        </p:txBody>
      </p:sp>
    </p:spTree>
    <p:extLst>
      <p:ext uri="{BB962C8B-B14F-4D97-AF65-F5344CB8AC3E}">
        <p14:creationId xmlns:p14="http://schemas.microsoft.com/office/powerpoint/2010/main" val="2152099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90"/>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64</a:t>
            </a:fld>
            <a:endParaRPr/>
          </a:p>
        </p:txBody>
      </p:sp>
      <p:sp>
        <p:nvSpPr>
          <p:cNvPr id="571" name="Google Shape;571;p90"/>
          <p:cNvSpPr txBox="1">
            <a:spLocks noGrp="1"/>
          </p:cNvSpPr>
          <p:nvPr>
            <p:ph type="body" idx="1"/>
          </p:nvPr>
        </p:nvSpPr>
        <p:spPr>
          <a:xfrm>
            <a:off x="342900" y="2057400"/>
            <a:ext cx="11506200" cy="4610100"/>
          </a:xfrm>
          <a:prstGeom prst="rect">
            <a:avLst/>
          </a:prstGeom>
          <a:noFill/>
          <a:ln>
            <a:noFill/>
          </a:ln>
        </p:spPr>
        <p:txBody>
          <a:bodyPr spcFirstLastPara="1" vert="horz" wrap="square" lIns="121900" tIns="60933" rIns="121900" bIns="60933" rtlCol="0" anchor="t" anchorCtr="0">
            <a:noAutofit/>
          </a:bodyPr>
          <a:lstStyle/>
          <a:p>
            <a:pPr>
              <a:buClr>
                <a:srgbClr val="429539"/>
              </a:buClr>
            </a:pPr>
            <a:r>
              <a:rPr lang="en" sz="3200" dirty="0">
                <a:solidFill>
                  <a:schemeClr val="tx1"/>
                </a:solidFill>
              </a:rPr>
              <a:t>Combine several Essential Elements into an instructional unit and select them at one </a:t>
            </a:r>
            <a:r>
              <a:rPr lang="en" sz="3200" dirty="0" smtClean="0">
                <a:solidFill>
                  <a:schemeClr val="tx1"/>
                </a:solidFill>
              </a:rPr>
              <a:t>time</a:t>
            </a:r>
            <a:endParaRPr dirty="0">
              <a:solidFill>
                <a:schemeClr val="tx1"/>
              </a:solidFill>
            </a:endParaRPr>
          </a:p>
          <a:p>
            <a:pPr>
              <a:buClr>
                <a:srgbClr val="429539"/>
              </a:buClr>
            </a:pPr>
            <a:r>
              <a:rPr lang="en" sz="3200" dirty="0">
                <a:solidFill>
                  <a:schemeClr val="tx1"/>
                </a:solidFill>
              </a:rPr>
              <a:t>Select all Essential Elements planned for instruction when the assessment window opens so a student meets blueprint </a:t>
            </a:r>
            <a:r>
              <a:rPr lang="en" sz="3200" dirty="0" smtClean="0">
                <a:solidFill>
                  <a:schemeClr val="tx1"/>
                </a:solidFill>
              </a:rPr>
              <a:t>requirements</a:t>
            </a:r>
            <a:endParaRPr dirty="0">
              <a:solidFill>
                <a:schemeClr val="tx1"/>
              </a:solidFill>
            </a:endParaRPr>
          </a:p>
          <a:p>
            <a:pPr>
              <a:buClr>
                <a:srgbClr val="429539"/>
              </a:buClr>
            </a:pPr>
            <a:r>
              <a:rPr lang="en" sz="3200" dirty="0">
                <a:solidFill>
                  <a:schemeClr val="tx1"/>
                </a:solidFill>
              </a:rPr>
              <a:t>Print the Student View Page after making selections and create a timeline for instruction and assessment throughout the window in order to meet </a:t>
            </a:r>
            <a:r>
              <a:rPr lang="en" sz="3200" dirty="0" smtClean="0">
                <a:solidFill>
                  <a:schemeClr val="tx1"/>
                </a:solidFill>
              </a:rPr>
              <a:t>requirements</a:t>
            </a:r>
            <a:endParaRPr sz="3200" dirty="0">
              <a:solidFill>
                <a:schemeClr val="tx1"/>
              </a:solidFill>
            </a:endParaRPr>
          </a:p>
        </p:txBody>
      </p:sp>
      <p:sp>
        <p:nvSpPr>
          <p:cNvPr id="572" name="Google Shape;572;p90"/>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Instruction and Assessment Planner as a Tool</a:t>
            </a:r>
            <a:endParaRPr sz="4400" dirty="0">
              <a:solidFill>
                <a:srgbClr val="004B8D"/>
              </a:solidFill>
            </a:endParaRPr>
          </a:p>
        </p:txBody>
      </p:sp>
    </p:spTree>
    <p:extLst>
      <p:ext uri="{BB962C8B-B14F-4D97-AF65-F5344CB8AC3E}">
        <p14:creationId xmlns:p14="http://schemas.microsoft.com/office/powerpoint/2010/main" val="16834055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91"/>
          <p:cNvSpPr txBox="1">
            <a:spLocks noGrp="1"/>
          </p:cNvSpPr>
          <p:nvPr>
            <p:ph type="title"/>
          </p:nvPr>
        </p:nvSpPr>
        <p:spPr>
          <a:xfrm>
            <a:off x="203200" y="1733550"/>
            <a:ext cx="11785600" cy="3429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Creating an Instructional Unit </a:t>
            </a:r>
            <a:r>
              <a:rPr lang="en" sz="4800" dirty="0">
                <a:solidFill>
                  <a:srgbClr val="004B8D"/>
                </a:solidFill>
              </a:rPr>
              <a:t/>
            </a:r>
            <a:br>
              <a:rPr lang="en" sz="4800" dirty="0">
                <a:solidFill>
                  <a:srgbClr val="004B8D"/>
                </a:solidFill>
              </a:rPr>
            </a:br>
            <a:endParaRPr sz="4800" dirty="0">
              <a:solidFill>
                <a:srgbClr val="004B8D"/>
              </a:solidFill>
            </a:endParaRPr>
          </a:p>
        </p:txBody>
      </p:sp>
      <p:pic>
        <p:nvPicPr>
          <p:cNvPr id="580" name="Google Shape;580;p91"/>
          <p:cNvPicPr preferRelativeResize="0"/>
          <p:nvPr/>
        </p:nvPicPr>
        <p:blipFill rotWithShape="1">
          <a:blip r:embed="rId3">
            <a:alphaModFix/>
          </a:blip>
          <a:srcRect l="20539" t="27770" r="58016" b="31642"/>
          <a:stretch/>
        </p:blipFill>
        <p:spPr>
          <a:xfrm>
            <a:off x="342900" y="2076451"/>
            <a:ext cx="11506200" cy="4591049"/>
          </a:xfrm>
          <a:prstGeom prst="rect">
            <a:avLst/>
          </a:prstGeom>
          <a:noFill/>
          <a:ln>
            <a:noFill/>
          </a:ln>
        </p:spPr>
      </p:pic>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65</a:t>
            </a:fld>
            <a:endParaRPr dirty="0"/>
          </a:p>
        </p:txBody>
      </p:sp>
    </p:spTree>
    <p:extLst>
      <p:ext uri="{BB962C8B-B14F-4D97-AF65-F5344CB8AC3E}">
        <p14:creationId xmlns:p14="http://schemas.microsoft.com/office/powerpoint/2010/main" val="9107013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66</a:t>
            </a:fld>
            <a:endParaRPr/>
          </a:p>
        </p:txBody>
      </p:sp>
      <p:sp>
        <p:nvSpPr>
          <p:cNvPr id="588" name="Google Shape;588;p92"/>
          <p:cNvSpPr txBox="1">
            <a:spLocks noGrp="1"/>
          </p:cNvSpPr>
          <p:nvPr>
            <p:ph type="title"/>
          </p:nvPr>
        </p:nvSpPr>
        <p:spPr>
          <a:xfrm>
            <a:off x="342900" y="1708148"/>
            <a:ext cx="11506200" cy="3429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Creating an Instructional Unit</a:t>
            </a:r>
            <a:r>
              <a:rPr lang="en" sz="4400" b="0" dirty="0">
                <a:solidFill>
                  <a:srgbClr val="004B8D"/>
                </a:solidFill>
              </a:rPr>
              <a:t> </a:t>
            </a:r>
            <a:r>
              <a:rPr lang="en" sz="4267" b="0" dirty="0">
                <a:solidFill>
                  <a:srgbClr val="004B8D"/>
                </a:solidFill>
              </a:rPr>
              <a:t/>
            </a:r>
            <a:br>
              <a:rPr lang="en" sz="4267" b="0" dirty="0">
                <a:solidFill>
                  <a:srgbClr val="004B8D"/>
                </a:solidFill>
              </a:rPr>
            </a:br>
            <a:endParaRPr sz="4267" b="0" dirty="0">
              <a:solidFill>
                <a:srgbClr val="004B8D"/>
              </a:solidFill>
            </a:endParaRPr>
          </a:p>
        </p:txBody>
      </p:sp>
      <p:pic>
        <p:nvPicPr>
          <p:cNvPr id="589" name="Google Shape;589;p92"/>
          <p:cNvPicPr preferRelativeResize="0"/>
          <p:nvPr/>
        </p:nvPicPr>
        <p:blipFill rotWithShape="1">
          <a:blip r:embed="rId3">
            <a:alphaModFix/>
          </a:blip>
          <a:srcRect l="14778" t="32040" r="53871" b="28431"/>
          <a:stretch/>
        </p:blipFill>
        <p:spPr>
          <a:xfrm>
            <a:off x="342900" y="2051048"/>
            <a:ext cx="11506200" cy="4616452"/>
          </a:xfrm>
          <a:prstGeom prst="rect">
            <a:avLst/>
          </a:prstGeom>
          <a:noFill/>
          <a:ln>
            <a:noFill/>
          </a:ln>
        </p:spPr>
      </p:pic>
    </p:spTree>
    <p:extLst>
      <p:ext uri="{BB962C8B-B14F-4D97-AF65-F5344CB8AC3E}">
        <p14:creationId xmlns:p14="http://schemas.microsoft.com/office/powerpoint/2010/main" val="40525508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342900" y="2128415"/>
            <a:ext cx="7823200" cy="2133600"/>
          </a:xfrm>
          <a:prstGeom prst="rect">
            <a:avLst/>
          </a:prstGeom>
          <a:noFill/>
          <a:ln>
            <a:noFill/>
          </a:ln>
        </p:spPr>
        <p:txBody>
          <a:bodyPr spcFirstLastPara="1" vert="horz" wrap="square" lIns="121900" tIns="60933" rIns="121900" bIns="60933" rtlCol="0" anchor="ctr" anchorCtr="0">
            <a:noAutofit/>
          </a:bodyPr>
          <a:lstStyle/>
          <a:p>
            <a:pPr>
              <a:buClr>
                <a:schemeClr val="dk1"/>
              </a:buClr>
              <a:buSzPts val="4000"/>
            </a:pPr>
            <a:r>
              <a:rPr lang="en-US" sz="5330" b="1" dirty="0" smtClean="0">
                <a:solidFill>
                  <a:srgbClr val="004B8E"/>
                </a:solidFill>
                <a:latin typeface="Calibri"/>
                <a:ea typeface="Calibri"/>
                <a:cs typeface="Calibri"/>
                <a:sym typeface="Calibri"/>
              </a:rPr>
              <a:t>Engagement Strategies</a:t>
            </a:r>
            <a:endParaRPr sz="5330" b="1" dirty="0">
              <a:solidFill>
                <a:srgbClr val="004B8E"/>
              </a:solidFill>
              <a:latin typeface="Calibri"/>
              <a:ea typeface="Calibri"/>
              <a:cs typeface="Calibri"/>
              <a:sym typeface="Calibri"/>
            </a:endParaRPr>
          </a:p>
        </p:txBody>
      </p:sp>
    </p:spTree>
    <p:extLst>
      <p:ext uri="{BB962C8B-B14F-4D97-AF65-F5344CB8AC3E}">
        <p14:creationId xmlns:p14="http://schemas.microsoft.com/office/powerpoint/2010/main" val="34331875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4"/>
          <p:cNvSpPr txBox="1">
            <a:spLocks noGrp="1"/>
          </p:cNvSpPr>
          <p:nvPr>
            <p:ph type="body" idx="1"/>
          </p:nvPr>
        </p:nvSpPr>
        <p:spPr>
          <a:xfrm>
            <a:off x="342900" y="2204720"/>
            <a:ext cx="11506200" cy="4462780"/>
          </a:xfrm>
          <a:prstGeom prst="rect">
            <a:avLst/>
          </a:prstGeom>
          <a:noFill/>
          <a:ln>
            <a:noFill/>
          </a:ln>
        </p:spPr>
        <p:txBody>
          <a:bodyPr spcFirstLastPara="1" vert="horz" wrap="square" lIns="121900" tIns="60933" rIns="121900" bIns="60933" rtlCol="0" anchor="t" anchorCtr="0">
            <a:noAutofit/>
          </a:bodyPr>
          <a:lstStyle/>
          <a:p>
            <a:pPr>
              <a:buClr>
                <a:srgbClr val="429539"/>
              </a:buClr>
              <a:buFont typeface="Arial" panose="020B0604020202020204" pitchFamily="34" charset="0"/>
              <a:buChar char="•"/>
            </a:pPr>
            <a:r>
              <a:rPr lang="en" sz="3200" dirty="0">
                <a:solidFill>
                  <a:schemeClr val="tx1"/>
                </a:solidFill>
              </a:rPr>
              <a:t>Each testlet begins with an </a:t>
            </a:r>
            <a:r>
              <a:rPr lang="en" sz="3200" dirty="0">
                <a:solidFill>
                  <a:srgbClr val="429539"/>
                </a:solidFill>
              </a:rPr>
              <a:t>engagement activity</a:t>
            </a:r>
            <a:endParaRPr sz="3200" dirty="0">
              <a:solidFill>
                <a:srgbClr val="429539"/>
              </a:solidFill>
            </a:endParaRPr>
          </a:p>
          <a:p>
            <a:pPr>
              <a:buClr>
                <a:srgbClr val="429539"/>
              </a:buClr>
              <a:buFont typeface="Arial" panose="020B0604020202020204" pitchFamily="34" charset="0"/>
              <a:buChar char="•"/>
            </a:pPr>
            <a:r>
              <a:rPr lang="en" sz="3200" b="1" dirty="0">
                <a:solidFill>
                  <a:srgbClr val="429539"/>
                </a:solidFill>
              </a:rPr>
              <a:t>ELA</a:t>
            </a:r>
            <a:r>
              <a:rPr lang="en" sz="3200" dirty="0">
                <a:solidFill>
                  <a:schemeClr val="tx1"/>
                </a:solidFill>
              </a:rPr>
              <a:t> - a shared reading or writing activity</a:t>
            </a:r>
            <a:endParaRPr dirty="0">
              <a:solidFill>
                <a:schemeClr val="tx1"/>
              </a:solidFill>
            </a:endParaRPr>
          </a:p>
          <a:p>
            <a:pPr>
              <a:buClr>
                <a:srgbClr val="429539"/>
              </a:buClr>
              <a:buFont typeface="Arial" panose="020B0604020202020204" pitchFamily="34" charset="0"/>
              <a:buChar char="•"/>
            </a:pPr>
            <a:r>
              <a:rPr lang="en" sz="3200" b="1" dirty="0">
                <a:solidFill>
                  <a:srgbClr val="429539"/>
                </a:solidFill>
              </a:rPr>
              <a:t>Math</a:t>
            </a:r>
            <a:r>
              <a:rPr lang="en" sz="3200" dirty="0">
                <a:solidFill>
                  <a:schemeClr val="tx1"/>
                </a:solidFill>
              </a:rPr>
              <a:t> - gives the context needed </a:t>
            </a:r>
            <a:endParaRPr dirty="0">
              <a:solidFill>
                <a:schemeClr val="tx1"/>
              </a:solidFill>
            </a:endParaRPr>
          </a:p>
          <a:p>
            <a:pPr>
              <a:buClr>
                <a:srgbClr val="429539"/>
              </a:buClr>
              <a:buFont typeface="Arial" panose="020B0604020202020204" pitchFamily="34" charset="0"/>
              <a:buChar char="•"/>
            </a:pPr>
            <a:r>
              <a:rPr lang="en" sz="3200" b="1" dirty="0">
                <a:solidFill>
                  <a:srgbClr val="429539"/>
                </a:solidFill>
              </a:rPr>
              <a:t>Science</a:t>
            </a:r>
            <a:r>
              <a:rPr lang="en" sz="3200" dirty="0">
                <a:solidFill>
                  <a:schemeClr val="tx1"/>
                </a:solidFill>
              </a:rPr>
              <a:t> - a short story, experiment, video or sets up a context for doing the </a:t>
            </a:r>
            <a:r>
              <a:rPr lang="en" sz="3200" dirty="0" smtClean="0">
                <a:solidFill>
                  <a:schemeClr val="tx1"/>
                </a:solidFill>
              </a:rPr>
              <a:t>testlet</a:t>
            </a:r>
            <a:br>
              <a:rPr lang="en" sz="3200" dirty="0" smtClean="0">
                <a:solidFill>
                  <a:schemeClr val="tx1"/>
                </a:solidFill>
              </a:rPr>
            </a:br>
            <a:r>
              <a:rPr lang="en" sz="3200" dirty="0">
                <a:solidFill>
                  <a:schemeClr val="tx1"/>
                </a:solidFill>
              </a:rPr>
              <a:t/>
            </a:r>
            <a:br>
              <a:rPr lang="en" sz="3200" dirty="0">
                <a:solidFill>
                  <a:schemeClr val="tx1"/>
                </a:solidFill>
              </a:rPr>
            </a:br>
            <a:r>
              <a:rPr lang="en" sz="3200" dirty="0">
                <a:solidFill>
                  <a:schemeClr val="tx1"/>
                </a:solidFill>
              </a:rPr>
              <a:t>*The first portion of every testlet is to </a:t>
            </a:r>
            <a:r>
              <a:rPr lang="en" sz="3200" b="1" dirty="0">
                <a:solidFill>
                  <a:srgbClr val="429539"/>
                </a:solidFill>
              </a:rPr>
              <a:t>ENGAGE</a:t>
            </a:r>
            <a:r>
              <a:rPr lang="en" sz="3200" dirty="0">
                <a:solidFill>
                  <a:schemeClr val="tx1"/>
                </a:solidFill>
              </a:rPr>
              <a:t> the student in the </a:t>
            </a:r>
            <a:r>
              <a:rPr lang="en" sz="3200" dirty="0" smtClean="0">
                <a:solidFill>
                  <a:schemeClr val="tx1"/>
                </a:solidFill>
              </a:rPr>
              <a:t>learning</a:t>
            </a:r>
            <a:r>
              <a:rPr lang="en" sz="3200" dirty="0">
                <a:solidFill>
                  <a:schemeClr val="tx1"/>
                </a:solidFill>
              </a:rPr>
              <a:t> </a:t>
            </a:r>
            <a:endParaRPr sz="3200" dirty="0">
              <a:solidFill>
                <a:schemeClr val="tx1"/>
              </a:solidFill>
            </a:endParaRPr>
          </a:p>
          <a:p>
            <a:pPr marL="33866" indent="0">
              <a:buNone/>
            </a:pPr>
            <a:r>
              <a:rPr lang="en" dirty="0"/>
              <a:t/>
            </a:r>
            <a:br>
              <a:rPr lang="en" dirty="0"/>
            </a:br>
            <a:endParaRPr dirty="0"/>
          </a:p>
        </p:txBody>
      </p:sp>
      <p:sp>
        <p:nvSpPr>
          <p:cNvPr id="605" name="Google Shape;605;p94"/>
          <p:cNvSpPr txBox="1">
            <a:spLocks noGrp="1"/>
          </p:cNvSpPr>
          <p:nvPr>
            <p:ph type="title"/>
          </p:nvPr>
        </p:nvSpPr>
        <p:spPr>
          <a:xfrm>
            <a:off x="342900" y="1093470"/>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Remember the Importance of Engagement </a:t>
            </a:r>
            <a:endParaRPr sz="4400" dirty="0">
              <a:solidFill>
                <a:srgbClr val="004B8D"/>
              </a:solidFill>
            </a:endParaRPr>
          </a:p>
          <a:p>
            <a:r>
              <a:rPr lang="en" sz="4400" dirty="0" smtClean="0">
                <a:solidFill>
                  <a:srgbClr val="004B8D"/>
                </a:solidFill>
              </a:rPr>
              <a:t>and </a:t>
            </a:r>
            <a:r>
              <a:rPr lang="en" sz="4400" dirty="0">
                <a:solidFill>
                  <a:srgbClr val="004B8D"/>
                </a:solidFill>
              </a:rPr>
              <a:t>Instruction</a:t>
            </a:r>
            <a:endParaRPr sz="4400" dirty="0">
              <a:solidFill>
                <a:srgbClr val="004B8D"/>
              </a:solidFill>
            </a:endParaRPr>
          </a:p>
        </p:txBody>
      </p:sp>
      <p:pic>
        <p:nvPicPr>
          <p:cNvPr id="606" name="Google Shape;606;p94" descr="Grace | Losing Self"/>
          <p:cNvPicPr preferRelativeResize="0"/>
          <p:nvPr/>
        </p:nvPicPr>
        <p:blipFill rotWithShape="1">
          <a:blip r:embed="rId3">
            <a:alphaModFix/>
          </a:blip>
          <a:srcRect/>
          <a:stretch/>
        </p:blipFill>
        <p:spPr>
          <a:xfrm>
            <a:off x="9255530" y="2204720"/>
            <a:ext cx="2356080" cy="1909343"/>
          </a:xfrm>
          <a:prstGeom prst="rect">
            <a:avLst/>
          </a:prstGeom>
          <a:noFill/>
          <a:ln>
            <a:noFill/>
          </a:ln>
        </p:spPr>
      </p:pic>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68</a:t>
            </a:fld>
            <a:endParaRPr dirty="0"/>
          </a:p>
        </p:txBody>
      </p:sp>
    </p:spTree>
    <p:extLst>
      <p:ext uri="{BB962C8B-B14F-4D97-AF65-F5344CB8AC3E}">
        <p14:creationId xmlns:p14="http://schemas.microsoft.com/office/powerpoint/2010/main" val="25128208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5"/>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69</a:t>
            </a:fld>
            <a:endParaRPr/>
          </a:p>
        </p:txBody>
      </p:sp>
      <p:sp>
        <p:nvSpPr>
          <p:cNvPr id="614" name="Google Shape;614;p95"/>
          <p:cNvSpPr txBox="1">
            <a:spLocks noGrp="1"/>
          </p:cNvSpPr>
          <p:nvPr>
            <p:ph type="body" idx="1"/>
          </p:nvPr>
        </p:nvSpPr>
        <p:spPr>
          <a:xfrm>
            <a:off x="342900" y="2159000"/>
            <a:ext cx="11506200" cy="44196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 sz="3600" dirty="0">
                <a:solidFill>
                  <a:schemeClr val="tx1"/>
                </a:solidFill>
              </a:rPr>
              <a:t>Discuss </a:t>
            </a:r>
            <a:r>
              <a:rPr lang="en" sz="3600" dirty="0" smtClean="0">
                <a:solidFill>
                  <a:schemeClr val="tx1"/>
                </a:solidFill>
              </a:rPr>
              <a:t>words – label - point </a:t>
            </a:r>
            <a:r>
              <a:rPr lang="en" sz="3600" dirty="0">
                <a:solidFill>
                  <a:schemeClr val="tx1"/>
                </a:solidFill>
              </a:rPr>
              <a:t>out pictures</a:t>
            </a:r>
            <a:endParaRPr sz="3600" dirty="0">
              <a:solidFill>
                <a:schemeClr val="tx1"/>
              </a:solidFill>
            </a:endParaRPr>
          </a:p>
          <a:p>
            <a:pPr>
              <a:buClr>
                <a:srgbClr val="429539"/>
              </a:buClr>
              <a:buSzPct val="100000"/>
            </a:pPr>
            <a:r>
              <a:rPr lang="en" sz="3600" dirty="0">
                <a:solidFill>
                  <a:schemeClr val="tx1"/>
                </a:solidFill>
              </a:rPr>
              <a:t>Connect words/pictures to the student’s background</a:t>
            </a:r>
            <a:endParaRPr sz="3600" dirty="0">
              <a:solidFill>
                <a:schemeClr val="tx1"/>
              </a:solidFill>
            </a:endParaRPr>
          </a:p>
          <a:p>
            <a:pPr>
              <a:buClr>
                <a:srgbClr val="429539"/>
              </a:buClr>
              <a:buSzPct val="100000"/>
            </a:pPr>
            <a:r>
              <a:rPr lang="en" sz="3600" dirty="0">
                <a:solidFill>
                  <a:schemeClr val="tx1"/>
                </a:solidFill>
              </a:rPr>
              <a:t>Use objects to help students make connections</a:t>
            </a:r>
            <a:endParaRPr sz="3600" dirty="0">
              <a:solidFill>
                <a:schemeClr val="tx1"/>
              </a:solidFill>
            </a:endParaRPr>
          </a:p>
          <a:p>
            <a:pPr>
              <a:buClr>
                <a:srgbClr val="429539"/>
              </a:buClr>
              <a:buSzPct val="100000"/>
            </a:pPr>
            <a:r>
              <a:rPr lang="en" sz="3600" dirty="0">
                <a:solidFill>
                  <a:schemeClr val="tx1"/>
                </a:solidFill>
              </a:rPr>
              <a:t>Encourage engagement and interaction</a:t>
            </a:r>
            <a:endParaRPr sz="3600" dirty="0">
              <a:solidFill>
                <a:schemeClr val="tx1"/>
              </a:solidFill>
            </a:endParaRPr>
          </a:p>
          <a:p>
            <a:pPr>
              <a:buClr>
                <a:srgbClr val="429539"/>
              </a:buClr>
              <a:buSzPct val="100000"/>
            </a:pPr>
            <a:r>
              <a:rPr lang="en" sz="3600" dirty="0">
                <a:solidFill>
                  <a:schemeClr val="tx1"/>
                </a:solidFill>
              </a:rPr>
              <a:t>Use a “think aloud” to engage processing </a:t>
            </a:r>
            <a:endParaRPr sz="3600" dirty="0">
              <a:solidFill>
                <a:schemeClr val="tx1"/>
              </a:solidFill>
            </a:endParaRPr>
          </a:p>
          <a:p>
            <a:pPr>
              <a:buClr>
                <a:srgbClr val="429539"/>
              </a:buClr>
              <a:buSzPct val="100000"/>
            </a:pPr>
            <a:r>
              <a:rPr lang="en" sz="3600" dirty="0">
                <a:solidFill>
                  <a:schemeClr val="tx1"/>
                </a:solidFill>
              </a:rPr>
              <a:t>Ask questions</a:t>
            </a:r>
            <a:endParaRPr sz="3600" dirty="0">
              <a:solidFill>
                <a:schemeClr val="tx1"/>
              </a:solidFill>
            </a:endParaRPr>
          </a:p>
        </p:txBody>
      </p:sp>
      <p:sp>
        <p:nvSpPr>
          <p:cNvPr id="615" name="Google Shape;615;p95"/>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267">
                <a:solidFill>
                  <a:srgbClr val="004B8D"/>
                </a:solidFill>
              </a:rPr>
              <a:t>Shared Reading/Engagement  Strategies </a:t>
            </a:r>
            <a:endParaRPr sz="4267" dirty="0">
              <a:solidFill>
                <a:srgbClr val="004B8D"/>
              </a:solidFill>
            </a:endParaRPr>
          </a:p>
        </p:txBody>
      </p:sp>
      <p:pic>
        <p:nvPicPr>
          <p:cNvPr id="616" name="Google Shape;616;p95" descr="Beauty and Fashion Blog: Just got tagged with 45 questions ..."/>
          <p:cNvPicPr preferRelativeResize="0"/>
          <p:nvPr/>
        </p:nvPicPr>
        <p:blipFill rotWithShape="1">
          <a:blip r:embed="rId3">
            <a:alphaModFix/>
          </a:blip>
          <a:srcRect/>
          <a:stretch/>
        </p:blipFill>
        <p:spPr>
          <a:xfrm>
            <a:off x="9700260" y="4160520"/>
            <a:ext cx="2148840" cy="1798320"/>
          </a:xfrm>
          <a:prstGeom prst="rect">
            <a:avLst/>
          </a:prstGeom>
          <a:noFill/>
          <a:ln>
            <a:noFill/>
          </a:ln>
        </p:spPr>
      </p:pic>
      <p:sp>
        <p:nvSpPr>
          <p:cNvPr id="617" name="Google Shape;617;p95"/>
          <p:cNvSpPr txBox="1"/>
          <p:nvPr/>
        </p:nvSpPr>
        <p:spPr>
          <a:xfrm>
            <a:off x="10102000" y="6269821"/>
            <a:ext cx="1741600" cy="410379"/>
          </a:xfrm>
          <a:prstGeom prst="rect">
            <a:avLst/>
          </a:prstGeom>
          <a:solidFill>
            <a:srgbClr val="FFFF00"/>
          </a:solidFill>
          <a:ln>
            <a:noFill/>
          </a:ln>
        </p:spPr>
        <p:txBody>
          <a:bodyPr spcFirstLastPara="1" wrap="square" lIns="121900" tIns="60933" rIns="121900" bIns="60933" anchor="t" anchorCtr="0">
            <a:spAutoFit/>
          </a:bodyPr>
          <a:lstStyle/>
          <a:p>
            <a:r>
              <a:rPr lang="en" sz="1867">
                <a:solidFill>
                  <a:schemeClr val="dk1"/>
                </a:solidFill>
                <a:latin typeface="Arial"/>
                <a:ea typeface="Arial"/>
                <a:cs typeface="Arial"/>
                <a:sym typeface="Arial"/>
              </a:rPr>
              <a:t>TAM pg. 71</a:t>
            </a:r>
            <a:endParaRPr sz="2400">
              <a:solidFill>
                <a:schemeClr val="dk1"/>
              </a:solidFill>
            </a:endParaRPr>
          </a:p>
        </p:txBody>
      </p:sp>
    </p:spTree>
    <p:extLst>
      <p:ext uri="{BB962C8B-B14F-4D97-AF65-F5344CB8AC3E}">
        <p14:creationId xmlns:p14="http://schemas.microsoft.com/office/powerpoint/2010/main" val="3411633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3"/>
          <p:cNvSpPr txBox="1">
            <a:spLocks noGrp="1"/>
          </p:cNvSpPr>
          <p:nvPr>
            <p:ph type="body" idx="1"/>
          </p:nvPr>
        </p:nvSpPr>
        <p:spPr>
          <a:xfrm>
            <a:off x="342901" y="1806166"/>
            <a:ext cx="11506199" cy="4861333"/>
          </a:xfrm>
          <a:prstGeom prst="rect">
            <a:avLst/>
          </a:prstGeom>
        </p:spPr>
        <p:txBody>
          <a:bodyPr spcFirstLastPara="1" vert="horz" wrap="square" lIns="121900" tIns="60933" rIns="121900" bIns="60933" rtlCol="0" anchor="t" anchorCtr="0">
            <a:normAutofit/>
          </a:bodyPr>
          <a:lstStyle/>
          <a:p>
            <a:pPr marL="0" indent="0" algn="ctr">
              <a:buNone/>
            </a:pPr>
            <a:r>
              <a:rPr lang="en" sz="4000" b="1" dirty="0">
                <a:solidFill>
                  <a:srgbClr val="429539"/>
                </a:solidFill>
              </a:rPr>
              <a:t>Participants </a:t>
            </a:r>
            <a:r>
              <a:rPr lang="en" sz="4000" b="1" dirty="0" smtClean="0">
                <a:solidFill>
                  <a:srgbClr val="429539"/>
                </a:solidFill>
              </a:rPr>
              <a:t>Will</a:t>
            </a:r>
            <a:endParaRPr sz="4000" b="1" dirty="0">
              <a:solidFill>
                <a:srgbClr val="429539"/>
              </a:solidFill>
            </a:endParaRPr>
          </a:p>
          <a:p>
            <a:pPr marL="0" indent="0">
              <a:buNone/>
            </a:pPr>
            <a:endParaRPr dirty="0"/>
          </a:p>
        </p:txBody>
      </p:sp>
      <p:sp>
        <p:nvSpPr>
          <p:cNvPr id="168" name="Google Shape;168;p33"/>
          <p:cNvSpPr txBox="1">
            <a:spLocks noGrp="1"/>
          </p:cNvSpPr>
          <p:nvPr>
            <p:ph type="title"/>
          </p:nvPr>
        </p:nvSpPr>
        <p:spPr>
          <a:xfrm>
            <a:off x="342901" y="1012634"/>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Learning </a:t>
            </a:r>
            <a:r>
              <a:rPr lang="en" sz="4400" dirty="0" smtClean="0">
                <a:solidFill>
                  <a:srgbClr val="004B8D"/>
                </a:solidFill>
              </a:rPr>
              <a:t>Objectives</a:t>
            </a:r>
            <a:endParaRPr sz="4400" dirty="0">
              <a:solidFill>
                <a:srgbClr val="004B8D"/>
              </a:solidFill>
            </a:endParaRPr>
          </a:p>
        </p:txBody>
      </p:sp>
      <p:sp>
        <p:nvSpPr>
          <p:cNvPr id="169" name="Google Shape;169;p33"/>
          <p:cNvSpPr txBox="1"/>
          <p:nvPr/>
        </p:nvSpPr>
        <p:spPr>
          <a:xfrm>
            <a:off x="342900" y="2481778"/>
            <a:ext cx="11506200" cy="3570168"/>
          </a:xfrm>
          <a:prstGeom prst="rect">
            <a:avLst/>
          </a:prstGeom>
          <a:noFill/>
          <a:ln>
            <a:noFill/>
          </a:ln>
        </p:spPr>
        <p:txBody>
          <a:bodyPr spcFirstLastPara="1" wrap="square" lIns="121900" tIns="121900" rIns="121900" bIns="121900" anchor="t" anchorCtr="0">
            <a:spAutoFit/>
          </a:bodyPr>
          <a:lstStyle/>
          <a:p>
            <a:pPr marL="457200" indent="-457200">
              <a:buClr>
                <a:srgbClr val="429539"/>
              </a:buClr>
              <a:buFont typeface="Arial" panose="020B0604020202020204" pitchFamily="34" charset="0"/>
              <a:buChar char="•"/>
            </a:pPr>
            <a:r>
              <a:rPr lang="en" sz="3600" dirty="0">
                <a:latin typeface="Calibri"/>
                <a:ea typeface="Calibri"/>
                <a:cs typeface="Calibri"/>
                <a:sym typeface="Calibri"/>
              </a:rPr>
              <a:t>Be familiar with the new DLM </a:t>
            </a:r>
            <a:r>
              <a:rPr lang="en" sz="3600" dirty="0" smtClean="0">
                <a:latin typeface="Calibri"/>
                <a:ea typeface="Calibri"/>
                <a:cs typeface="Calibri"/>
                <a:sym typeface="Calibri"/>
              </a:rPr>
              <a:t>landing page </a:t>
            </a:r>
            <a:r>
              <a:rPr lang="en" sz="3600" dirty="0">
                <a:latin typeface="Calibri"/>
                <a:ea typeface="Calibri"/>
                <a:cs typeface="Calibri"/>
                <a:sym typeface="Calibri"/>
              </a:rPr>
              <a:t>and its content</a:t>
            </a:r>
            <a:endParaRPr sz="3600" dirty="0">
              <a:latin typeface="Calibri"/>
              <a:ea typeface="Calibri"/>
              <a:cs typeface="Calibri"/>
              <a:sym typeface="Calibri"/>
            </a:endParaRPr>
          </a:p>
          <a:p>
            <a:pPr marL="457200" indent="-457200">
              <a:buClr>
                <a:srgbClr val="429539"/>
              </a:buClr>
              <a:buFont typeface="Arial" panose="020B0604020202020204" pitchFamily="34" charset="0"/>
              <a:buChar char="•"/>
            </a:pPr>
            <a:r>
              <a:rPr lang="en" sz="3600" dirty="0" smtClean="0">
                <a:latin typeface="Calibri"/>
                <a:ea typeface="Calibri"/>
                <a:cs typeface="Calibri"/>
                <a:sym typeface="Calibri"/>
              </a:rPr>
              <a:t>Know </a:t>
            </a:r>
            <a:r>
              <a:rPr lang="en" sz="3600" dirty="0">
                <a:latin typeface="Calibri"/>
                <a:ea typeface="Calibri"/>
                <a:cs typeface="Calibri"/>
                <a:sym typeface="Calibri"/>
              </a:rPr>
              <a:t>the updates for </a:t>
            </a:r>
            <a:r>
              <a:rPr lang="en" sz="3600" dirty="0" smtClean="0">
                <a:latin typeface="Calibri"/>
                <a:ea typeface="Calibri"/>
                <a:cs typeface="Calibri"/>
                <a:sym typeface="Calibri"/>
              </a:rPr>
              <a:t>the </a:t>
            </a:r>
            <a:r>
              <a:rPr lang="en" sz="3600" dirty="0">
                <a:latin typeface="Calibri"/>
                <a:ea typeface="Calibri"/>
                <a:cs typeface="Calibri"/>
                <a:sym typeface="Calibri"/>
              </a:rPr>
              <a:t>2021-22 school </a:t>
            </a:r>
            <a:r>
              <a:rPr lang="en" sz="3600" dirty="0" smtClean="0">
                <a:latin typeface="Calibri"/>
                <a:ea typeface="Calibri"/>
                <a:cs typeface="Calibri"/>
                <a:sym typeface="Calibri"/>
              </a:rPr>
              <a:t>year</a:t>
            </a:r>
            <a:endParaRPr sz="3600" dirty="0">
              <a:latin typeface="Calibri"/>
              <a:ea typeface="Calibri"/>
              <a:cs typeface="Calibri"/>
              <a:sym typeface="Calibri"/>
            </a:endParaRPr>
          </a:p>
          <a:p>
            <a:pPr marL="457200" indent="-457200">
              <a:buClr>
                <a:srgbClr val="429539"/>
              </a:buClr>
              <a:buFont typeface="Arial" panose="020B0604020202020204" pitchFamily="34" charset="0"/>
              <a:buChar char="•"/>
            </a:pPr>
            <a:r>
              <a:rPr lang="en" sz="3600" dirty="0">
                <a:latin typeface="Calibri"/>
                <a:ea typeface="Calibri"/>
                <a:cs typeface="Calibri"/>
                <a:sym typeface="Calibri"/>
              </a:rPr>
              <a:t>Know how to embed instruction for daily </a:t>
            </a:r>
            <a:r>
              <a:rPr lang="en" sz="3600" dirty="0" smtClean="0">
                <a:latin typeface="Calibri"/>
                <a:ea typeface="Calibri"/>
                <a:cs typeface="Calibri"/>
                <a:sym typeface="Calibri"/>
              </a:rPr>
              <a:t>use</a:t>
            </a:r>
            <a:endParaRPr sz="3600" dirty="0">
              <a:latin typeface="Calibri"/>
              <a:ea typeface="Calibri"/>
              <a:cs typeface="Calibri"/>
              <a:sym typeface="Calibri"/>
            </a:endParaRPr>
          </a:p>
          <a:p>
            <a:pPr marL="457200" indent="-457200">
              <a:buClr>
                <a:srgbClr val="429539"/>
              </a:buClr>
              <a:buFont typeface="Arial" panose="020B0604020202020204" pitchFamily="34" charset="0"/>
              <a:buChar char="•"/>
            </a:pPr>
            <a:r>
              <a:rPr lang="en" sz="3600" dirty="0">
                <a:latin typeface="Calibri"/>
                <a:ea typeface="Calibri"/>
                <a:cs typeface="Calibri"/>
                <a:sym typeface="Calibri"/>
              </a:rPr>
              <a:t>Be able to create a lesson to encompass content areas for multiple </a:t>
            </a:r>
            <a:r>
              <a:rPr lang="en" sz="3600" dirty="0" smtClean="0">
                <a:latin typeface="Calibri"/>
                <a:ea typeface="Calibri"/>
                <a:cs typeface="Calibri"/>
                <a:sym typeface="Calibri"/>
              </a:rPr>
              <a:t>students</a:t>
            </a:r>
            <a:endParaRPr sz="3600" dirty="0">
              <a:latin typeface="Calibri"/>
              <a:ea typeface="Calibri"/>
              <a:cs typeface="Calibri"/>
              <a:sym typeface="Calibri"/>
            </a:endParaRPr>
          </a:p>
        </p:txBody>
      </p:sp>
      <p:sp>
        <p:nvSpPr>
          <p:cNvPr id="5"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a:t>
            </a:fld>
            <a:endParaRP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6"/>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70</a:t>
            </a:fld>
            <a:endParaRPr/>
          </a:p>
        </p:txBody>
      </p:sp>
      <p:sp>
        <p:nvSpPr>
          <p:cNvPr id="624" name="Google Shape;624;p96"/>
          <p:cNvSpPr txBox="1">
            <a:spLocks noGrp="1"/>
          </p:cNvSpPr>
          <p:nvPr>
            <p:ph type="body" idx="1"/>
          </p:nvPr>
        </p:nvSpPr>
        <p:spPr>
          <a:xfrm>
            <a:off x="342900" y="2159000"/>
            <a:ext cx="11506200" cy="4419600"/>
          </a:xfrm>
          <a:prstGeom prst="rect">
            <a:avLst/>
          </a:prstGeom>
          <a:noFill/>
          <a:ln>
            <a:noFill/>
          </a:ln>
        </p:spPr>
        <p:txBody>
          <a:bodyPr spcFirstLastPara="1" vert="horz" wrap="square" lIns="121900" tIns="60933" rIns="121900" bIns="60933" rtlCol="0" anchor="t" anchorCtr="0">
            <a:noAutofit/>
          </a:bodyPr>
          <a:lstStyle/>
          <a:p>
            <a:pPr>
              <a:buClr>
                <a:srgbClr val="429539"/>
              </a:buClr>
              <a:buSzPct val="100000"/>
            </a:pPr>
            <a:r>
              <a:rPr lang="en" sz="3600" dirty="0">
                <a:solidFill>
                  <a:schemeClr val="tx1"/>
                </a:solidFill>
              </a:rPr>
              <a:t>Model concepts of print and phonics </a:t>
            </a:r>
            <a:endParaRPr lang="en" sz="3600" dirty="0" smtClean="0">
              <a:solidFill>
                <a:schemeClr val="tx1"/>
              </a:solidFill>
            </a:endParaRPr>
          </a:p>
          <a:p>
            <a:pPr marL="33866" indent="0">
              <a:buClr>
                <a:srgbClr val="429539"/>
              </a:buClr>
              <a:buSzPct val="100000"/>
              <a:buNone/>
            </a:pPr>
            <a:r>
              <a:rPr lang="en-US" sz="3600" dirty="0" smtClean="0">
                <a:solidFill>
                  <a:schemeClr val="tx1"/>
                </a:solidFill>
              </a:rPr>
              <a:t>     u</a:t>
            </a:r>
            <a:r>
              <a:rPr lang="en" sz="3600" dirty="0" smtClean="0">
                <a:solidFill>
                  <a:schemeClr val="tx1"/>
                </a:solidFill>
              </a:rPr>
              <a:t>nderstandings </a:t>
            </a:r>
          </a:p>
          <a:p>
            <a:pPr>
              <a:buClr>
                <a:srgbClr val="429539"/>
              </a:buClr>
              <a:buSzPct val="100000"/>
            </a:pPr>
            <a:r>
              <a:rPr lang="en" sz="3600" dirty="0" smtClean="0">
                <a:solidFill>
                  <a:schemeClr val="tx1"/>
                </a:solidFill>
              </a:rPr>
              <a:t>Reading </a:t>
            </a:r>
            <a:r>
              <a:rPr lang="en" sz="3600" dirty="0">
                <a:solidFill>
                  <a:schemeClr val="tx1"/>
                </a:solidFill>
              </a:rPr>
              <a:t>left to right </a:t>
            </a:r>
            <a:endParaRPr sz="3600" dirty="0">
              <a:solidFill>
                <a:schemeClr val="tx1"/>
              </a:solidFill>
            </a:endParaRPr>
          </a:p>
          <a:p>
            <a:pPr>
              <a:buClr>
                <a:srgbClr val="429539"/>
              </a:buClr>
              <a:buSzPct val="100000"/>
            </a:pPr>
            <a:r>
              <a:rPr lang="en" sz="3600" dirty="0">
                <a:solidFill>
                  <a:schemeClr val="tx1"/>
                </a:solidFill>
              </a:rPr>
              <a:t>One-to-one correspondence between a spoken and written word</a:t>
            </a:r>
            <a:endParaRPr sz="3600" dirty="0">
              <a:solidFill>
                <a:schemeClr val="tx1"/>
              </a:solidFill>
            </a:endParaRPr>
          </a:p>
          <a:p>
            <a:pPr>
              <a:buClr>
                <a:srgbClr val="429539"/>
              </a:buClr>
              <a:buSzPct val="100000"/>
            </a:pPr>
            <a:r>
              <a:rPr lang="en" sz="3600" dirty="0">
                <a:solidFill>
                  <a:schemeClr val="tx1"/>
                </a:solidFill>
              </a:rPr>
              <a:t>Point out rhymes, </a:t>
            </a:r>
            <a:r>
              <a:rPr lang="en" sz="3600" dirty="0" smtClean="0">
                <a:solidFill>
                  <a:schemeClr val="tx1"/>
                </a:solidFill>
              </a:rPr>
              <a:t>syllables, </a:t>
            </a:r>
            <a:r>
              <a:rPr lang="en" sz="3600" dirty="0">
                <a:solidFill>
                  <a:schemeClr val="tx1"/>
                </a:solidFill>
              </a:rPr>
              <a:t>and sounds in words</a:t>
            </a:r>
            <a:endParaRPr sz="3600" dirty="0">
              <a:solidFill>
                <a:schemeClr val="tx1"/>
              </a:solidFill>
            </a:endParaRPr>
          </a:p>
          <a:p>
            <a:pPr marL="33866" indent="0">
              <a:buNone/>
            </a:pPr>
            <a:r>
              <a:rPr lang="en" sz="3200" dirty="0"/>
              <a:t/>
            </a:r>
            <a:br>
              <a:rPr lang="en" sz="3200" dirty="0"/>
            </a:br>
            <a:endParaRPr sz="3200" dirty="0"/>
          </a:p>
        </p:txBody>
      </p:sp>
      <p:sp>
        <p:nvSpPr>
          <p:cNvPr id="625" name="Google Shape;625;p96"/>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Reinforce Sub-skills of Reading</a:t>
            </a:r>
            <a:r>
              <a:rPr lang="en" sz="4400" b="0" dirty="0">
                <a:solidFill>
                  <a:srgbClr val="004B8D"/>
                </a:solidFill>
              </a:rPr>
              <a:t> </a:t>
            </a:r>
            <a:endParaRPr sz="4400" b="0" dirty="0">
              <a:solidFill>
                <a:srgbClr val="004B8D"/>
              </a:solidFill>
            </a:endParaRPr>
          </a:p>
        </p:txBody>
      </p:sp>
      <p:pic>
        <p:nvPicPr>
          <p:cNvPr id="626" name="Google Shape;626;p96" descr="the-cat-in-the-hat-cover | The Cat in the Hat reprinted by ..."/>
          <p:cNvPicPr preferRelativeResize="0"/>
          <p:nvPr/>
        </p:nvPicPr>
        <p:blipFill rotWithShape="1">
          <a:blip r:embed="rId3">
            <a:alphaModFix/>
          </a:blip>
          <a:srcRect/>
          <a:stretch/>
        </p:blipFill>
        <p:spPr>
          <a:xfrm>
            <a:off x="9955944" y="841429"/>
            <a:ext cx="1893156" cy="2540749"/>
          </a:xfrm>
          <a:prstGeom prst="rect">
            <a:avLst/>
          </a:prstGeom>
          <a:noFill/>
          <a:ln>
            <a:noFill/>
          </a:ln>
        </p:spPr>
      </p:pic>
      <p:sp>
        <p:nvSpPr>
          <p:cNvPr id="627" name="Google Shape;627;p96"/>
          <p:cNvSpPr txBox="1"/>
          <p:nvPr/>
        </p:nvSpPr>
        <p:spPr>
          <a:xfrm>
            <a:off x="10107500" y="6269821"/>
            <a:ext cx="1741600" cy="410379"/>
          </a:xfrm>
          <a:prstGeom prst="rect">
            <a:avLst/>
          </a:prstGeom>
          <a:solidFill>
            <a:srgbClr val="FFFF00"/>
          </a:solidFill>
          <a:ln>
            <a:noFill/>
          </a:ln>
        </p:spPr>
        <p:txBody>
          <a:bodyPr spcFirstLastPara="1" wrap="square" lIns="121900" tIns="60933" rIns="121900" bIns="60933" anchor="t" anchorCtr="0">
            <a:spAutoFit/>
          </a:bodyPr>
          <a:lstStyle/>
          <a:p>
            <a:r>
              <a:rPr lang="en" sz="1867">
                <a:solidFill>
                  <a:schemeClr val="dk1"/>
                </a:solidFill>
                <a:latin typeface="Arial"/>
                <a:ea typeface="Arial"/>
                <a:cs typeface="Arial"/>
                <a:sym typeface="Arial"/>
              </a:rPr>
              <a:t>TAM pg. 71</a:t>
            </a:r>
            <a:endParaRPr sz="2400">
              <a:solidFill>
                <a:schemeClr val="dk1"/>
              </a:solidFill>
            </a:endParaRPr>
          </a:p>
        </p:txBody>
      </p:sp>
    </p:spTree>
    <p:extLst>
      <p:ext uri="{BB962C8B-B14F-4D97-AF65-F5344CB8AC3E}">
        <p14:creationId xmlns:p14="http://schemas.microsoft.com/office/powerpoint/2010/main" val="26520081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7"/>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71</a:t>
            </a:fld>
            <a:endParaRPr/>
          </a:p>
        </p:txBody>
      </p:sp>
      <p:sp>
        <p:nvSpPr>
          <p:cNvPr id="635" name="Google Shape;635;p97"/>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267" dirty="0">
                <a:solidFill>
                  <a:srgbClr val="004B8D"/>
                </a:solidFill>
              </a:rPr>
              <a:t>Using The Materials</a:t>
            </a:r>
            <a:r>
              <a:rPr lang="en" sz="4267" dirty="0">
                <a:solidFill>
                  <a:srgbClr val="000081"/>
                </a:solidFill>
              </a:rPr>
              <a:t> </a:t>
            </a:r>
            <a:endParaRPr sz="4267" dirty="0">
              <a:solidFill>
                <a:srgbClr val="000081"/>
              </a:solidFill>
            </a:endParaRPr>
          </a:p>
        </p:txBody>
      </p:sp>
      <p:pic>
        <p:nvPicPr>
          <p:cNvPr id="636" name="Google Shape;636;p97" descr="Where's Spot.jpg"/>
          <p:cNvPicPr preferRelativeResize="0"/>
          <p:nvPr/>
        </p:nvPicPr>
        <p:blipFill rotWithShape="1">
          <a:blip r:embed="rId3">
            <a:alphaModFix/>
          </a:blip>
          <a:srcRect/>
          <a:stretch/>
        </p:blipFill>
        <p:spPr>
          <a:xfrm>
            <a:off x="2190437" y="2089260"/>
            <a:ext cx="7811125" cy="4578240"/>
          </a:xfrm>
          <a:prstGeom prst="rect">
            <a:avLst/>
          </a:prstGeom>
          <a:noFill/>
          <a:ln>
            <a:noFill/>
          </a:ln>
        </p:spPr>
      </p:pic>
    </p:spTree>
    <p:extLst>
      <p:ext uri="{BB962C8B-B14F-4D97-AF65-F5344CB8AC3E}">
        <p14:creationId xmlns:p14="http://schemas.microsoft.com/office/powerpoint/2010/main" val="4763025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8"/>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
              <a:pPr/>
              <a:t>72</a:t>
            </a:fld>
            <a:endParaRPr/>
          </a:p>
        </p:txBody>
      </p:sp>
      <p:sp>
        <p:nvSpPr>
          <p:cNvPr id="643" name="Google Shape;643;p98"/>
          <p:cNvSpPr txBox="1">
            <a:spLocks noGrp="1"/>
          </p:cNvSpPr>
          <p:nvPr>
            <p:ph type="body" idx="1"/>
          </p:nvPr>
        </p:nvSpPr>
        <p:spPr>
          <a:xfrm>
            <a:off x="203200" y="2159000"/>
            <a:ext cx="11785600" cy="4419600"/>
          </a:xfrm>
          <a:prstGeom prst="rect">
            <a:avLst/>
          </a:prstGeom>
          <a:noFill/>
          <a:ln>
            <a:noFill/>
          </a:ln>
        </p:spPr>
        <p:txBody>
          <a:bodyPr spcFirstLastPara="1" vert="horz" wrap="square" lIns="121900" tIns="60933" rIns="121900" bIns="60933" rtlCol="0" anchor="t" anchorCtr="0">
            <a:noAutofit/>
          </a:bodyPr>
          <a:lstStyle/>
          <a:p>
            <a:pPr marL="33866" indent="0" algn="ctr">
              <a:buClr>
                <a:srgbClr val="003399"/>
              </a:buClr>
              <a:buNone/>
            </a:pPr>
            <a:r>
              <a:rPr lang="en" sz="4000" u="sng" dirty="0">
                <a:solidFill>
                  <a:srgbClr val="004B8D"/>
                </a:solidFill>
                <a:hlinkClick r:id="rId3"/>
              </a:rPr>
              <a:t>https://</a:t>
            </a:r>
            <a:r>
              <a:rPr lang="en" sz="4000" u="sng" dirty="0" smtClean="0">
                <a:solidFill>
                  <a:srgbClr val="004B8D"/>
                </a:solidFill>
                <a:hlinkClick r:id="rId3"/>
              </a:rPr>
              <a:t>www.dlmpd.com</a:t>
            </a:r>
            <a:r>
              <a:rPr lang="en" sz="4000" u="sng" dirty="0" smtClean="0">
                <a:solidFill>
                  <a:srgbClr val="004B8D"/>
                </a:solidFill>
              </a:rPr>
              <a:t/>
            </a:r>
            <a:br>
              <a:rPr lang="en" sz="4000" u="sng" dirty="0" smtClean="0">
                <a:solidFill>
                  <a:srgbClr val="004B8D"/>
                </a:solidFill>
              </a:rPr>
            </a:br>
            <a:endParaRPr sz="4000" dirty="0">
              <a:solidFill>
                <a:srgbClr val="003399"/>
              </a:solidFill>
            </a:endParaRPr>
          </a:p>
          <a:p>
            <a:pPr indent="0" algn="ctr">
              <a:buNone/>
            </a:pPr>
            <a:r>
              <a:rPr lang="en" sz="4400" i="1" dirty="0">
                <a:solidFill>
                  <a:schemeClr val="tx1"/>
                </a:solidFill>
              </a:rPr>
              <a:t>“The interaction that occurs when a child</a:t>
            </a:r>
            <a:br>
              <a:rPr lang="en" sz="4400" i="1" dirty="0">
                <a:solidFill>
                  <a:schemeClr val="tx1"/>
                </a:solidFill>
              </a:rPr>
            </a:br>
            <a:r>
              <a:rPr lang="en" sz="4400" i="1" dirty="0">
                <a:solidFill>
                  <a:schemeClr val="tx1"/>
                </a:solidFill>
              </a:rPr>
              <a:t>   </a:t>
            </a:r>
            <a:r>
              <a:rPr lang="en" sz="4400" i="1" dirty="0" smtClean="0">
                <a:solidFill>
                  <a:schemeClr val="tx1"/>
                </a:solidFill>
              </a:rPr>
              <a:t>and </a:t>
            </a:r>
            <a:r>
              <a:rPr lang="en" sz="4400" i="1" dirty="0">
                <a:solidFill>
                  <a:schemeClr val="tx1"/>
                </a:solidFill>
              </a:rPr>
              <a:t>adult look at or read a book together.”</a:t>
            </a:r>
            <a:endParaRPr sz="4400" i="1" dirty="0">
              <a:solidFill>
                <a:schemeClr val="tx1"/>
              </a:solidFill>
            </a:endParaRPr>
          </a:p>
          <a:p>
            <a:pPr indent="0" algn="ctr">
              <a:buNone/>
            </a:pPr>
            <a:r>
              <a:rPr lang="en" dirty="0">
                <a:solidFill>
                  <a:srgbClr val="003399"/>
                </a:solidFill>
              </a:rPr>
              <a:t>                                            </a:t>
            </a:r>
            <a:r>
              <a:rPr lang="en" sz="1800" dirty="0">
                <a:solidFill>
                  <a:srgbClr val="003399"/>
                </a:solidFill>
              </a:rPr>
              <a:t>Ezell &amp; Justice, 2005</a:t>
            </a:r>
            <a:endParaRPr sz="1800" dirty="0">
              <a:solidFill>
                <a:srgbClr val="003399"/>
              </a:solidFill>
            </a:endParaRPr>
          </a:p>
          <a:p>
            <a:pPr marL="0" indent="0">
              <a:buNone/>
            </a:pPr>
            <a:r>
              <a:rPr lang="en" dirty="0">
                <a:solidFill>
                  <a:srgbClr val="003399"/>
                </a:solidFill>
              </a:rPr>
              <a:t>        </a:t>
            </a:r>
            <a:endParaRPr dirty="0">
              <a:solidFill>
                <a:srgbClr val="003399"/>
              </a:solidFill>
            </a:endParaRPr>
          </a:p>
        </p:txBody>
      </p:sp>
      <p:sp>
        <p:nvSpPr>
          <p:cNvPr id="644" name="Google Shape;644;p98"/>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 sz="4400" dirty="0">
                <a:solidFill>
                  <a:srgbClr val="004B8D"/>
                </a:solidFill>
              </a:rPr>
              <a:t>Shared Reading PD </a:t>
            </a:r>
            <a:endParaRPr sz="4400" dirty="0">
              <a:solidFill>
                <a:srgbClr val="004B8D"/>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643" y="1524000"/>
            <a:ext cx="2391457" cy="1706880"/>
          </a:xfrm>
          <a:prstGeom prst="rect">
            <a:avLst/>
          </a:prstGeom>
        </p:spPr>
      </p:pic>
    </p:spTree>
    <p:extLst>
      <p:ext uri="{BB962C8B-B14F-4D97-AF65-F5344CB8AC3E}">
        <p14:creationId xmlns:p14="http://schemas.microsoft.com/office/powerpoint/2010/main" val="12802753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9"/>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rmAutofit/>
          </a:bodyPr>
          <a:lstStyle/>
          <a:p>
            <a:pPr marL="639232" indent="-571500">
              <a:buClr>
                <a:srgbClr val="429539"/>
              </a:buClr>
              <a:buSzPct val="100000"/>
            </a:pPr>
            <a:r>
              <a:rPr lang="en" sz="3600" dirty="0">
                <a:solidFill>
                  <a:schemeClr val="tx1"/>
                </a:solidFill>
              </a:rPr>
              <a:t>Some materials are required and cannot be substituted, but substitutions are allowed in many </a:t>
            </a:r>
            <a:r>
              <a:rPr lang="en" sz="3600" dirty="0" smtClean="0">
                <a:solidFill>
                  <a:schemeClr val="tx1"/>
                </a:solidFill>
              </a:rPr>
              <a:t>cases</a:t>
            </a:r>
            <a:endParaRPr sz="3600" dirty="0">
              <a:solidFill>
                <a:schemeClr val="tx1"/>
              </a:solidFill>
            </a:endParaRPr>
          </a:p>
          <a:p>
            <a:pPr marL="0" indent="0">
              <a:buNone/>
            </a:pPr>
            <a:endParaRPr dirty="0"/>
          </a:p>
        </p:txBody>
      </p:sp>
      <p:sp>
        <p:nvSpPr>
          <p:cNvPr id="650" name="Google Shape;650;p99"/>
          <p:cNvSpPr txBox="1">
            <a:spLocks noGrp="1"/>
          </p:cNvSpPr>
          <p:nvPr>
            <p:ph type="title"/>
          </p:nvPr>
        </p:nvSpPr>
        <p:spPr>
          <a:xfrm>
            <a:off x="342900" y="1059180"/>
            <a:ext cx="11506200" cy="1066800"/>
          </a:xfrm>
          <a:prstGeom prst="rect">
            <a:avLst/>
          </a:prstGeom>
        </p:spPr>
        <p:txBody>
          <a:bodyPr spcFirstLastPara="1" vert="horz" wrap="square" lIns="121900" tIns="60933" rIns="121900" bIns="60933" rtlCol="0" anchor="ctr" anchorCtr="0">
            <a:normAutofit fontScale="90000"/>
          </a:bodyPr>
          <a:lstStyle/>
          <a:p>
            <a:pPr algn="l"/>
            <a:endParaRPr sz="4400" dirty="0">
              <a:latin typeface="Arial"/>
              <a:ea typeface="Arial"/>
              <a:cs typeface="Arial"/>
              <a:sym typeface="Arial"/>
            </a:endParaRPr>
          </a:p>
          <a:p>
            <a:pPr>
              <a:buSzPct val="121101"/>
            </a:pPr>
            <a:r>
              <a:rPr lang="en" sz="4900" dirty="0">
                <a:solidFill>
                  <a:srgbClr val="004B8D"/>
                </a:solidFill>
              </a:rPr>
              <a:t>Teacher Administered Math</a:t>
            </a:r>
            <a:r>
              <a:rPr lang="en" sz="4900" b="0" dirty="0">
                <a:solidFill>
                  <a:srgbClr val="004B8D"/>
                </a:solidFill>
              </a:rPr>
              <a:t> </a:t>
            </a:r>
            <a:endParaRPr sz="4900" b="0" dirty="0">
              <a:solidFill>
                <a:srgbClr val="004B8D"/>
              </a:solidFill>
            </a:endParaRPr>
          </a:p>
          <a:p>
            <a:endParaRPr dirty="0"/>
          </a:p>
        </p:txBody>
      </p:sp>
      <p:pic>
        <p:nvPicPr>
          <p:cNvPr id="651" name="Google Shape;651;p99"/>
          <p:cNvPicPr preferRelativeResize="0"/>
          <p:nvPr/>
        </p:nvPicPr>
        <p:blipFill rotWithShape="1">
          <a:blip r:embed="rId3">
            <a:alphaModFix/>
          </a:blip>
          <a:srcRect/>
          <a:stretch/>
        </p:blipFill>
        <p:spPr>
          <a:xfrm>
            <a:off x="8481060" y="3966211"/>
            <a:ext cx="3191929" cy="2701290"/>
          </a:xfrm>
          <a:prstGeom prst="rect">
            <a:avLst/>
          </a:prstGeom>
          <a:noFill/>
          <a:ln>
            <a:noFill/>
          </a:ln>
        </p:spPr>
      </p:pic>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73</a:t>
            </a:fld>
            <a:endParaRPr dirty="0"/>
          </a:p>
        </p:txBody>
      </p:sp>
    </p:spTree>
    <p:extLst>
      <p:ext uri="{BB962C8B-B14F-4D97-AF65-F5344CB8AC3E}">
        <p14:creationId xmlns:p14="http://schemas.microsoft.com/office/powerpoint/2010/main" val="31630697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71"/>
          <p:cNvSpPr txBox="1">
            <a:spLocks noGrp="1"/>
          </p:cNvSpPr>
          <p:nvPr>
            <p:ph type="body" idx="1"/>
          </p:nvPr>
        </p:nvSpPr>
        <p:spPr>
          <a:xfrm>
            <a:off x="342900" y="1528459"/>
            <a:ext cx="11506200" cy="4738872"/>
          </a:xfrm>
          <a:prstGeom prst="rect">
            <a:avLst/>
          </a:prstGeom>
        </p:spPr>
        <p:txBody>
          <a:bodyPr spcFirstLastPara="1" vert="horz" wrap="square" lIns="121900" tIns="60933" rIns="121900" bIns="60933" rtlCol="0" anchor="t" anchorCtr="0">
            <a:noAutofit/>
          </a:bodyPr>
          <a:lstStyle/>
          <a:p>
            <a:pPr marL="457200" indent="-457200">
              <a:buClr>
                <a:srgbClr val="429539"/>
              </a:buClr>
            </a:pPr>
            <a:r>
              <a:rPr lang="en-US" sz="4000" b="1" dirty="0" smtClean="0">
                <a:solidFill>
                  <a:srgbClr val="429539"/>
                </a:solidFill>
              </a:rPr>
              <a:t>ELA</a:t>
            </a:r>
            <a:r>
              <a:rPr lang="en-US" sz="3200" dirty="0" smtClean="0"/>
              <a:t/>
            </a:r>
            <a:br>
              <a:rPr lang="en-US" sz="3200" dirty="0" smtClean="0"/>
            </a:br>
            <a:r>
              <a:rPr lang="en-US" sz="3200" u="sng" dirty="0" smtClean="0">
                <a:solidFill>
                  <a:schemeClr val="hlink"/>
                </a:solidFill>
                <a:hlinkClick r:id="rId3"/>
              </a:rPr>
              <a:t>https</a:t>
            </a:r>
            <a:r>
              <a:rPr lang="en-US" sz="3200" u="sng" dirty="0">
                <a:solidFill>
                  <a:schemeClr val="hlink"/>
                </a:solidFill>
                <a:hlinkClick r:id="rId3"/>
              </a:rPr>
              <a:t>://dynamiclearningmaps.org/instructional-resources-ie/english_language_arts/collections</a:t>
            </a:r>
            <a:endParaRPr sz="3200" dirty="0"/>
          </a:p>
          <a:p>
            <a:pPr marL="457200" indent="-457200">
              <a:buClr>
                <a:srgbClr val="429539"/>
              </a:buClr>
            </a:pPr>
            <a:r>
              <a:rPr lang="en-US" sz="4000" b="1" dirty="0">
                <a:solidFill>
                  <a:srgbClr val="429539"/>
                </a:solidFill>
              </a:rPr>
              <a:t>Math</a:t>
            </a:r>
            <a:r>
              <a:rPr lang="en-US" sz="3200" dirty="0"/>
              <a:t/>
            </a:r>
            <a:br>
              <a:rPr lang="en-US" sz="3200" dirty="0"/>
            </a:br>
            <a:r>
              <a:rPr lang="en-US" sz="3200" u="sng" dirty="0">
                <a:solidFill>
                  <a:schemeClr val="hlink"/>
                </a:solidFill>
                <a:hlinkClick r:id="rId4"/>
              </a:rPr>
              <a:t>https://</a:t>
            </a:r>
            <a:r>
              <a:rPr lang="en-US" sz="3200" u="sng" dirty="0" smtClean="0">
                <a:solidFill>
                  <a:schemeClr val="hlink"/>
                </a:solidFill>
                <a:hlinkClick r:id="rId4"/>
              </a:rPr>
              <a:t>dynamiclearningmaps.org/instructional-resources-ie/mathematics/collections</a:t>
            </a:r>
            <a:endParaRPr lang="en-US" sz="3200" u="sng" dirty="0" smtClean="0">
              <a:solidFill>
                <a:schemeClr val="hlink"/>
              </a:solidFill>
            </a:endParaRPr>
          </a:p>
          <a:p>
            <a:pPr marL="457200" indent="-457200">
              <a:buClr>
                <a:srgbClr val="429539"/>
              </a:buClr>
            </a:pPr>
            <a:r>
              <a:rPr lang="en-US" sz="4000" b="1" dirty="0" smtClean="0">
                <a:solidFill>
                  <a:srgbClr val="429539"/>
                </a:solidFill>
              </a:rPr>
              <a:t>Science</a:t>
            </a:r>
            <a:r>
              <a:rPr lang="en-US" sz="3200" dirty="0" smtClean="0"/>
              <a:t/>
            </a:r>
            <a:br>
              <a:rPr lang="en-US" sz="3200" dirty="0" smtClean="0"/>
            </a:br>
            <a:r>
              <a:rPr lang="en-US" sz="3200" u="sng" dirty="0" smtClean="0">
                <a:solidFill>
                  <a:schemeClr val="hlink"/>
                </a:solidFill>
                <a:hlinkClick r:id="rId5"/>
              </a:rPr>
              <a:t>https</a:t>
            </a:r>
            <a:r>
              <a:rPr lang="en-US" sz="3200" u="sng" dirty="0">
                <a:solidFill>
                  <a:schemeClr val="hlink"/>
                </a:solidFill>
                <a:hlinkClick r:id="rId5"/>
              </a:rPr>
              <a:t>://dynamiclearningmaps.org/instructional-resources-ie/science/collections</a:t>
            </a:r>
            <a:endParaRPr sz="3200" dirty="0"/>
          </a:p>
        </p:txBody>
      </p:sp>
      <p:sp>
        <p:nvSpPr>
          <p:cNvPr id="1348" name="Google Shape;1348;p171"/>
          <p:cNvSpPr txBox="1">
            <a:spLocks noGrp="1"/>
          </p:cNvSpPr>
          <p:nvPr>
            <p:ph type="title"/>
          </p:nvPr>
        </p:nvSpPr>
        <p:spPr>
          <a:xfrm>
            <a:off x="342900" y="1250659"/>
            <a:ext cx="11506200" cy="555600"/>
          </a:xfrm>
          <a:prstGeom prst="rect">
            <a:avLst/>
          </a:prstGeom>
        </p:spPr>
        <p:txBody>
          <a:bodyPr spcFirstLastPara="1" vert="horz" wrap="square" lIns="121900" tIns="60933" rIns="121900" bIns="60933" rtlCol="0" anchor="ctr" anchorCtr="0">
            <a:noAutofit/>
          </a:bodyPr>
          <a:lstStyle/>
          <a:p>
            <a:r>
              <a:rPr lang="en-US" sz="4400" dirty="0">
                <a:solidFill>
                  <a:srgbClr val="004B8E"/>
                </a:solidFill>
              </a:rPr>
              <a:t>Materials for Test Administration</a:t>
            </a:r>
            <a:endParaRPr sz="4400" dirty="0">
              <a:solidFill>
                <a:srgbClr val="004B8E"/>
              </a:solidFill>
            </a:endParaRPr>
          </a:p>
        </p:txBody>
      </p:sp>
      <p:sp>
        <p:nvSpPr>
          <p:cNvPr id="1349" name="Google Shape;1349;p171"/>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74</a:t>
            </a:fld>
            <a:endParaRPr dirty="0"/>
          </a:p>
        </p:txBody>
      </p:sp>
    </p:spTree>
    <p:extLst>
      <p:ext uri="{BB962C8B-B14F-4D97-AF65-F5344CB8AC3E}">
        <p14:creationId xmlns:p14="http://schemas.microsoft.com/office/powerpoint/2010/main" val="77770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1"/>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a:buClr>
                <a:srgbClr val="429539"/>
              </a:buClr>
              <a:buSzPct val="100000"/>
              <a:buFont typeface="Arial" panose="020B0604020202020204" pitchFamily="34" charset="0"/>
              <a:buChar char="•"/>
            </a:pPr>
            <a:r>
              <a:rPr lang="en" sz="3600" dirty="0">
                <a:solidFill>
                  <a:schemeClr val="tx1"/>
                </a:solidFill>
              </a:rPr>
              <a:t>Find things that already exist in the classroom</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Familiar to the student</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Look at the list for each grade and find objects that can meet multiple purposes </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Consider materials for Initial Precursor levels and above Initial Precursor level</a:t>
            </a:r>
            <a:endParaRPr sz="3600" dirty="0">
              <a:solidFill>
                <a:schemeClr val="tx1"/>
              </a:solidFill>
            </a:endParaRPr>
          </a:p>
          <a:p>
            <a:pPr marL="0" indent="0">
              <a:buNone/>
            </a:pPr>
            <a:endParaRPr dirty="0"/>
          </a:p>
        </p:txBody>
      </p:sp>
      <p:sp>
        <p:nvSpPr>
          <p:cNvPr id="663" name="Google Shape;663;p101"/>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a:buSzPts val="4400"/>
            </a:pPr>
            <a:r>
              <a:rPr lang="en" sz="4267" dirty="0">
                <a:solidFill>
                  <a:srgbClr val="004B8D"/>
                </a:solidFill>
              </a:rPr>
              <a:t>Substitutions Using Key Features</a:t>
            </a:r>
            <a:endParaRPr sz="4267"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75</a:t>
            </a:fld>
            <a:endParaRPr dirty="0"/>
          </a:p>
        </p:txBody>
      </p:sp>
    </p:spTree>
    <p:extLst>
      <p:ext uri="{BB962C8B-B14F-4D97-AF65-F5344CB8AC3E}">
        <p14:creationId xmlns:p14="http://schemas.microsoft.com/office/powerpoint/2010/main" val="3737363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9" name="Google Shape;669;p102"/>
          <p:cNvSpPr txBox="1">
            <a:spLocks noGrp="1"/>
          </p:cNvSpPr>
          <p:nvPr>
            <p:ph type="sldNum" idx="12"/>
          </p:nvPr>
        </p:nvSpPr>
        <p:spPr>
          <a:xfrm>
            <a:off x="10972800" y="372533"/>
            <a:ext cx="1016000" cy="486800"/>
          </a:xfrm>
          <a:prstGeom prst="rect">
            <a:avLst/>
          </a:prstGeom>
          <a:noFill/>
          <a:ln>
            <a:noFill/>
          </a:ln>
        </p:spPr>
        <p:txBody>
          <a:bodyPr spcFirstLastPara="1" vert="horz" wrap="square" lIns="121900" tIns="60933" rIns="121900" bIns="60933" rtlCol="0" anchor="ctr" anchorCtr="0">
            <a:normAutofit/>
          </a:bodyPr>
          <a:lstStyle/>
          <a:p>
            <a:fld id="{00000000-1234-1234-1234-123412341234}" type="slidenum">
              <a:rPr lang="en"/>
              <a:pPr/>
              <a:t>76</a:t>
            </a:fld>
            <a:endParaRPr/>
          </a:p>
        </p:txBody>
      </p:sp>
      <p:sp>
        <p:nvSpPr>
          <p:cNvPr id="670" name="Google Shape;670;p102"/>
          <p:cNvSpPr txBox="1">
            <a:spLocks noGrp="1"/>
          </p:cNvSpPr>
          <p:nvPr>
            <p:ph type="body" idx="1"/>
          </p:nvPr>
        </p:nvSpPr>
        <p:spPr>
          <a:xfrm>
            <a:off x="342900" y="2158999"/>
            <a:ext cx="11506200" cy="4508499"/>
          </a:xfrm>
          <a:prstGeom prst="rect">
            <a:avLst/>
          </a:prstGeom>
          <a:noFill/>
          <a:ln>
            <a:noFill/>
          </a:ln>
        </p:spPr>
        <p:txBody>
          <a:bodyPr spcFirstLastPara="1" vert="horz" wrap="square" lIns="121900" tIns="60933" rIns="121900" bIns="60933" rtlCol="0" anchor="t" anchorCtr="0">
            <a:normAutofit/>
          </a:bodyPr>
          <a:lstStyle/>
          <a:p>
            <a:pPr marL="639232" indent="-571500">
              <a:lnSpc>
                <a:spcPct val="100000"/>
              </a:lnSpc>
              <a:buClr>
                <a:srgbClr val="429539"/>
              </a:buClr>
              <a:buSzPct val="100000"/>
              <a:buFont typeface="Arial" panose="020B0604020202020204" pitchFamily="34" charset="0"/>
              <a:buChar char="•"/>
            </a:pPr>
            <a:r>
              <a:rPr lang="en" sz="3600" dirty="0">
                <a:solidFill>
                  <a:schemeClr val="tx1"/>
                </a:solidFill>
              </a:rPr>
              <a:t>Most often needs picture-response cards printed </a:t>
            </a:r>
            <a:r>
              <a:rPr lang="en" sz="3600" b="1" dirty="0">
                <a:solidFill>
                  <a:schemeClr val="tx1"/>
                </a:solidFill>
              </a:rPr>
              <a:t>ahead </a:t>
            </a:r>
            <a:r>
              <a:rPr lang="en" sz="3600" dirty="0">
                <a:solidFill>
                  <a:schemeClr val="tx1"/>
                </a:solidFill>
              </a:rPr>
              <a:t>of </a:t>
            </a:r>
            <a:r>
              <a:rPr lang="en" sz="3600" dirty="0" smtClean="0">
                <a:solidFill>
                  <a:schemeClr val="tx1"/>
                </a:solidFill>
              </a:rPr>
              <a:t>time</a:t>
            </a:r>
          </a:p>
          <a:p>
            <a:pPr marL="67732" indent="0">
              <a:lnSpc>
                <a:spcPct val="100000"/>
              </a:lnSpc>
              <a:buClr>
                <a:srgbClr val="003399"/>
              </a:buClr>
              <a:buSzPts val="2800"/>
              <a:buNone/>
            </a:pPr>
            <a:r>
              <a:rPr lang="en" sz="3733" dirty="0">
                <a:solidFill>
                  <a:schemeClr val="tx1"/>
                </a:solidFill>
              </a:rPr>
              <a:t/>
            </a:r>
            <a:br>
              <a:rPr lang="en" sz="3733" dirty="0">
                <a:solidFill>
                  <a:schemeClr val="tx1"/>
                </a:solidFill>
              </a:rPr>
            </a:br>
            <a:r>
              <a:rPr lang="en" sz="3733" u="sng" dirty="0" smtClean="0">
                <a:solidFill>
                  <a:schemeClr val="tx1"/>
                </a:solidFill>
                <a:hlinkClick r:id="rId3">
                  <a:extLst>
                    <a:ext uri="{A12FA001-AC4F-418D-AE19-62706E023703}">
                      <ahyp:hlinkClr xmlns:ahyp="http://schemas.microsoft.com/office/drawing/2018/hyperlinkcolor" xmlns="" val="tx"/>
                    </a:ext>
                  </a:extLst>
                </a:hlinkClick>
              </a:rPr>
              <a:t>https</a:t>
            </a:r>
            <a:r>
              <a:rPr lang="en" sz="3733" u="sng" dirty="0">
                <a:solidFill>
                  <a:schemeClr val="tx1"/>
                </a:solidFill>
                <a:hlinkClick r:id="rId3">
                  <a:extLst>
                    <a:ext uri="{A12FA001-AC4F-418D-AE19-62706E023703}">
                      <ahyp:hlinkClr xmlns:ahyp="http://schemas.microsoft.com/office/drawing/2018/hyperlinkcolor" xmlns="" val="tx"/>
                    </a:ext>
                  </a:extLst>
                </a:hlinkClick>
              </a:rPr>
              <a:t>://dynamiclearningmaps.org/instructional-resources-ie/science/instructional-activities</a:t>
            </a:r>
            <a:endParaRPr sz="3733" dirty="0">
              <a:solidFill>
                <a:schemeClr val="tx1"/>
              </a:solidFill>
            </a:endParaRPr>
          </a:p>
          <a:p>
            <a:pPr indent="0">
              <a:lnSpc>
                <a:spcPct val="100000"/>
              </a:lnSpc>
              <a:buNone/>
            </a:pPr>
            <a:endParaRPr dirty="0">
              <a:solidFill>
                <a:schemeClr val="accent1"/>
              </a:solidFill>
            </a:endParaRPr>
          </a:p>
        </p:txBody>
      </p:sp>
      <p:pic>
        <p:nvPicPr>
          <p:cNvPr id="5" name="Google Shape;858;p109"/>
          <p:cNvPicPr preferRelativeResize="0"/>
          <p:nvPr/>
        </p:nvPicPr>
        <p:blipFill rotWithShape="1">
          <a:blip r:embed="rId4">
            <a:alphaModFix/>
          </a:blip>
          <a:srcRect/>
          <a:stretch/>
        </p:blipFill>
        <p:spPr>
          <a:xfrm>
            <a:off x="9538283" y="4328718"/>
            <a:ext cx="2310817" cy="2338781"/>
          </a:xfrm>
          <a:prstGeom prst="rect">
            <a:avLst/>
          </a:prstGeom>
          <a:noFill/>
          <a:ln>
            <a:noFill/>
          </a:ln>
        </p:spPr>
      </p:pic>
      <p:sp>
        <p:nvSpPr>
          <p:cNvPr id="2" name="Title 1"/>
          <p:cNvSpPr>
            <a:spLocks noGrp="1"/>
          </p:cNvSpPr>
          <p:nvPr>
            <p:ph type="title"/>
          </p:nvPr>
        </p:nvSpPr>
        <p:spPr>
          <a:xfrm>
            <a:off x="342900" y="990600"/>
            <a:ext cx="11506200" cy="1066800"/>
          </a:xfrm>
        </p:spPr>
        <p:txBody>
          <a:bodyPr>
            <a:normAutofit/>
          </a:bodyPr>
          <a:lstStyle/>
          <a:p>
            <a:r>
              <a:rPr lang="en-US" sz="4400" dirty="0" smtClean="0"/>
              <a:t>Teacher Administered Science</a:t>
            </a:r>
            <a:endParaRPr lang="en-US" sz="4400" dirty="0"/>
          </a:p>
        </p:txBody>
      </p:sp>
    </p:spTree>
    <p:extLst>
      <p:ext uri="{BB962C8B-B14F-4D97-AF65-F5344CB8AC3E}">
        <p14:creationId xmlns:p14="http://schemas.microsoft.com/office/powerpoint/2010/main" val="12817772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3"/>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rmAutofit/>
          </a:bodyPr>
          <a:lstStyle/>
          <a:p>
            <a:pPr marL="639232" indent="-571500">
              <a:buClr>
                <a:srgbClr val="429539"/>
              </a:buClr>
              <a:buSzPct val="100000"/>
              <a:buFont typeface="Arial" panose="020B0604020202020204" pitchFamily="34" charset="0"/>
              <a:buChar char="•"/>
            </a:pPr>
            <a:r>
              <a:rPr lang="en" sz="3600" dirty="0">
                <a:solidFill>
                  <a:schemeClr val="tx1"/>
                </a:solidFill>
              </a:rPr>
              <a:t>Emergent = early symbolic understanding</a:t>
            </a:r>
            <a:endParaRPr sz="3600" dirty="0">
              <a:solidFill>
                <a:schemeClr val="tx1"/>
              </a:solidFill>
            </a:endParaRPr>
          </a:p>
          <a:p>
            <a:pPr marL="639232" indent="-571500">
              <a:buClr>
                <a:srgbClr val="429539"/>
              </a:buClr>
              <a:buSzPct val="100000"/>
              <a:buFont typeface="Arial" panose="020B0604020202020204" pitchFamily="34" charset="0"/>
              <a:buChar char="•"/>
            </a:pPr>
            <a:r>
              <a:rPr lang="en" sz="3600" dirty="0">
                <a:solidFill>
                  <a:schemeClr val="tx1"/>
                </a:solidFill>
              </a:rPr>
              <a:t>Conventional = students can use writing tools</a:t>
            </a:r>
            <a:endParaRPr sz="3600" dirty="0">
              <a:solidFill>
                <a:schemeClr val="tx1"/>
              </a:solidFill>
            </a:endParaRPr>
          </a:p>
          <a:p>
            <a:pPr marL="639232" indent="-571500">
              <a:buClr>
                <a:srgbClr val="429539"/>
              </a:buClr>
              <a:buSzPct val="100000"/>
              <a:buFont typeface="Arial" panose="020B0604020202020204" pitchFamily="34" charset="0"/>
              <a:buChar char="•"/>
            </a:pPr>
            <a:r>
              <a:rPr lang="en" sz="3600" dirty="0">
                <a:solidFill>
                  <a:schemeClr val="tx1"/>
                </a:solidFill>
              </a:rPr>
              <a:t>Subject of the writing is decided between teacher and student but relevant and </a:t>
            </a:r>
            <a:r>
              <a:rPr lang="en" sz="3600" dirty="0" smtClean="0">
                <a:solidFill>
                  <a:schemeClr val="tx1"/>
                </a:solidFill>
              </a:rPr>
              <a:t>familiar</a:t>
            </a:r>
            <a:endParaRPr sz="3600" dirty="0">
              <a:solidFill>
                <a:schemeClr val="tx1"/>
              </a:solidFill>
            </a:endParaRPr>
          </a:p>
          <a:p>
            <a:pPr marL="639232" indent="-571500">
              <a:buClr>
                <a:srgbClr val="429539"/>
              </a:buClr>
              <a:buSzPct val="100000"/>
              <a:buFont typeface="Arial" panose="020B0604020202020204" pitchFamily="34" charset="0"/>
              <a:buChar char="•"/>
            </a:pPr>
            <a:r>
              <a:rPr lang="en" sz="3600" dirty="0">
                <a:solidFill>
                  <a:schemeClr val="tx1"/>
                </a:solidFill>
              </a:rPr>
              <a:t>Writing completed outside of DLM system </a:t>
            </a:r>
            <a:endParaRPr sz="3600" dirty="0">
              <a:solidFill>
                <a:schemeClr val="tx1"/>
              </a:solidFill>
            </a:endParaRPr>
          </a:p>
        </p:txBody>
      </p:sp>
      <p:sp>
        <p:nvSpPr>
          <p:cNvPr id="676" name="Google Shape;676;p103"/>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pPr>
              <a:buSzPts val="4400"/>
            </a:pPr>
            <a:r>
              <a:rPr lang="en" sz="4400" dirty="0">
                <a:solidFill>
                  <a:srgbClr val="004B8D"/>
                </a:solidFill>
              </a:rPr>
              <a:t>Teacher Administered Writing Testlets</a:t>
            </a:r>
            <a:endParaRPr sz="4400" dirty="0">
              <a:solidFill>
                <a:srgbClr val="004B8D"/>
              </a:solidFill>
            </a:endParaRPr>
          </a:p>
        </p:txBody>
      </p:sp>
      <p:pic>
        <p:nvPicPr>
          <p:cNvPr id="4" name="Google Shape;1323;p168"/>
          <p:cNvPicPr preferRelativeResize="0"/>
          <p:nvPr/>
        </p:nvPicPr>
        <p:blipFill rotWithShape="1">
          <a:blip r:embed="rId3">
            <a:alphaModFix/>
          </a:blip>
          <a:srcRect/>
          <a:stretch/>
        </p:blipFill>
        <p:spPr>
          <a:xfrm rot="438772">
            <a:off x="9647339" y="4446165"/>
            <a:ext cx="2072081" cy="2221335"/>
          </a:xfrm>
          <a:prstGeom prst="rect">
            <a:avLst/>
          </a:prstGeom>
          <a:noFill/>
          <a:ln>
            <a:noFill/>
          </a:ln>
        </p:spPr>
      </p:pic>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77</a:t>
            </a:fld>
            <a:endParaRPr dirty="0"/>
          </a:p>
        </p:txBody>
      </p:sp>
    </p:spTree>
    <p:extLst>
      <p:ext uri="{BB962C8B-B14F-4D97-AF65-F5344CB8AC3E}">
        <p14:creationId xmlns:p14="http://schemas.microsoft.com/office/powerpoint/2010/main" val="24198094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4"/>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rmAutofit/>
          </a:bodyPr>
          <a:lstStyle/>
          <a:p>
            <a:pPr>
              <a:buClr>
                <a:srgbClr val="429539"/>
              </a:buClr>
              <a:buSzPts val="2800"/>
              <a:buFont typeface="Arial" panose="020B0604020202020204" pitchFamily="34" charset="0"/>
              <a:buChar char="•"/>
            </a:pPr>
            <a:r>
              <a:rPr lang="en" sz="3600" dirty="0">
                <a:solidFill>
                  <a:schemeClr val="tx1"/>
                </a:solidFill>
              </a:rPr>
              <a:t>Evaluate Process</a:t>
            </a:r>
            <a:endParaRPr sz="3600" dirty="0">
              <a:solidFill>
                <a:schemeClr val="tx1"/>
              </a:solidFill>
            </a:endParaRPr>
          </a:p>
          <a:p>
            <a:pPr indent="0">
              <a:buClr>
                <a:srgbClr val="429539"/>
              </a:buClr>
              <a:buSzPts val="1100"/>
              <a:buNone/>
            </a:pPr>
            <a:r>
              <a:rPr lang="en" sz="3600" dirty="0" smtClean="0">
                <a:solidFill>
                  <a:schemeClr val="tx1"/>
                </a:solidFill>
              </a:rPr>
              <a:t>OR</a:t>
            </a:r>
            <a:endParaRPr sz="3600" dirty="0">
              <a:solidFill>
                <a:schemeClr val="tx1"/>
              </a:solidFill>
            </a:endParaRPr>
          </a:p>
          <a:p>
            <a:pPr>
              <a:buClr>
                <a:srgbClr val="429539"/>
              </a:buClr>
              <a:buSzPts val="2800"/>
              <a:buFont typeface="Arial" panose="020B0604020202020204" pitchFamily="34" charset="0"/>
              <a:buChar char="•"/>
            </a:pPr>
            <a:r>
              <a:rPr lang="en" sz="3600" dirty="0">
                <a:solidFill>
                  <a:schemeClr val="tx1"/>
                </a:solidFill>
              </a:rPr>
              <a:t>Evaluate the student’s final writing product</a:t>
            </a:r>
            <a:endParaRPr sz="3600" dirty="0">
              <a:solidFill>
                <a:schemeClr val="tx1"/>
              </a:solidFill>
            </a:endParaRPr>
          </a:p>
          <a:p>
            <a:pPr marL="0" indent="0">
              <a:buNone/>
            </a:pPr>
            <a:endParaRPr dirty="0"/>
          </a:p>
        </p:txBody>
      </p:sp>
      <p:sp>
        <p:nvSpPr>
          <p:cNvPr id="682" name="Google Shape;682;p104"/>
          <p:cNvSpPr txBox="1">
            <a:spLocks noGrp="1"/>
          </p:cNvSpPr>
          <p:nvPr>
            <p:ph type="title"/>
          </p:nvPr>
        </p:nvSpPr>
        <p:spPr>
          <a:xfrm>
            <a:off x="342900" y="933450"/>
            <a:ext cx="11506200" cy="1168400"/>
          </a:xfrm>
          <a:prstGeom prst="rect">
            <a:avLst/>
          </a:prstGeom>
        </p:spPr>
        <p:txBody>
          <a:bodyPr spcFirstLastPara="1" vert="horz" wrap="square" lIns="121900" tIns="60933" rIns="121900" bIns="60933" rtlCol="0" anchor="ctr" anchorCtr="0">
            <a:noAutofit/>
          </a:bodyPr>
          <a:lstStyle/>
          <a:p>
            <a:pPr algn="l">
              <a:buSzPts val="990"/>
            </a:pPr>
            <a:endParaRPr sz="4267" dirty="0">
              <a:latin typeface="Arial"/>
              <a:ea typeface="Arial"/>
              <a:cs typeface="Arial"/>
              <a:sym typeface="Arial"/>
            </a:endParaRPr>
          </a:p>
          <a:p>
            <a:pPr>
              <a:buSzPts val="3960"/>
            </a:pPr>
            <a:r>
              <a:rPr lang="en" sz="4400" dirty="0">
                <a:solidFill>
                  <a:srgbClr val="004B8D"/>
                </a:solidFill>
              </a:rPr>
              <a:t>Writing Administration</a:t>
            </a:r>
            <a:endParaRPr sz="4400" dirty="0">
              <a:solidFill>
                <a:srgbClr val="004B8D"/>
              </a:solidFill>
            </a:endParaRPr>
          </a:p>
          <a:p>
            <a:pPr>
              <a:buSzPts val="990"/>
            </a:pPr>
            <a:endParaRPr sz="4267" dirty="0"/>
          </a:p>
        </p:txBody>
      </p:sp>
      <p:grpSp>
        <p:nvGrpSpPr>
          <p:cNvPr id="2" name="Group 1"/>
          <p:cNvGrpSpPr/>
          <p:nvPr/>
        </p:nvGrpSpPr>
        <p:grpSpPr>
          <a:xfrm rot="568173">
            <a:off x="8041639" y="3082845"/>
            <a:ext cx="3559056" cy="3314464"/>
            <a:chOff x="9413922" y="4535260"/>
            <a:chExt cx="2306058" cy="2100850"/>
          </a:xfrm>
        </p:grpSpPr>
        <p:pic>
          <p:nvPicPr>
            <p:cNvPr id="4" name="Google Shape;1331;p169"/>
            <p:cNvPicPr preferRelativeResize="0"/>
            <p:nvPr/>
          </p:nvPicPr>
          <p:blipFill rotWithShape="1">
            <a:blip r:embed="rId3">
              <a:alphaModFix/>
            </a:blip>
            <a:srcRect/>
            <a:stretch/>
          </p:blipFill>
          <p:spPr>
            <a:xfrm rot="2080374">
              <a:off x="10291231" y="5207361"/>
              <a:ext cx="1428749" cy="1428749"/>
            </a:xfrm>
            <a:prstGeom prst="rect">
              <a:avLst/>
            </a:prstGeom>
            <a:noFill/>
            <a:ln>
              <a:noFill/>
            </a:ln>
          </p:spPr>
        </p:pic>
        <p:pic>
          <p:nvPicPr>
            <p:cNvPr id="5" name="Google Shape;1332;p169"/>
            <p:cNvPicPr preferRelativeResize="0"/>
            <p:nvPr/>
          </p:nvPicPr>
          <p:blipFill rotWithShape="1">
            <a:blip r:embed="rId4">
              <a:alphaModFix/>
            </a:blip>
            <a:srcRect/>
            <a:stretch/>
          </p:blipFill>
          <p:spPr>
            <a:xfrm rot="-8777094">
              <a:off x="9413922" y="4535260"/>
              <a:ext cx="1999175" cy="530660"/>
            </a:xfrm>
            <a:prstGeom prst="rect">
              <a:avLst/>
            </a:prstGeom>
            <a:noFill/>
            <a:ln>
              <a:noFill/>
            </a:ln>
          </p:spPr>
        </p:pic>
      </p:grpSp>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78</a:t>
            </a:fld>
            <a:endParaRPr dirty="0"/>
          </a:p>
        </p:txBody>
      </p:sp>
    </p:spTree>
    <p:extLst>
      <p:ext uri="{BB962C8B-B14F-4D97-AF65-F5344CB8AC3E}">
        <p14:creationId xmlns:p14="http://schemas.microsoft.com/office/powerpoint/2010/main" val="42919743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5"/>
          <p:cNvSpPr txBox="1">
            <a:spLocks noGrp="1"/>
          </p:cNvSpPr>
          <p:nvPr>
            <p:ph type="body" idx="1"/>
          </p:nvPr>
        </p:nvSpPr>
        <p:spPr>
          <a:xfrm>
            <a:off x="342900" y="2159000"/>
            <a:ext cx="11506200" cy="4419600"/>
          </a:xfrm>
          <a:prstGeom prst="rect">
            <a:avLst/>
          </a:prstGeom>
        </p:spPr>
        <p:txBody>
          <a:bodyPr spcFirstLastPara="1" vert="horz" wrap="square" lIns="121900" tIns="60933" rIns="121900" bIns="60933" rtlCol="0" anchor="t" anchorCtr="0">
            <a:normAutofit/>
          </a:bodyPr>
          <a:lstStyle/>
          <a:p>
            <a:pPr marL="776815" indent="-742950">
              <a:buClr>
                <a:srgbClr val="429539"/>
              </a:buClr>
              <a:buSzPct val="100000"/>
              <a:buFont typeface="+mj-lt"/>
              <a:buAutoNum type="arabicPeriod"/>
            </a:pPr>
            <a:r>
              <a:rPr lang="en" sz="3600" dirty="0">
                <a:solidFill>
                  <a:schemeClr val="tx1"/>
                </a:solidFill>
              </a:rPr>
              <a:t>Give the student a verbal </a:t>
            </a:r>
            <a:r>
              <a:rPr lang="en" sz="3600" dirty="0" smtClean="0">
                <a:solidFill>
                  <a:schemeClr val="tx1"/>
                </a:solidFill>
              </a:rPr>
              <a:t>prompt</a:t>
            </a:r>
            <a:endParaRPr sz="3600" dirty="0">
              <a:solidFill>
                <a:schemeClr val="tx1"/>
              </a:solidFill>
            </a:endParaRPr>
          </a:p>
          <a:p>
            <a:pPr marL="776815" indent="-742950">
              <a:buClr>
                <a:srgbClr val="429539"/>
              </a:buClr>
              <a:buSzPct val="100000"/>
              <a:buFont typeface="+mj-lt"/>
              <a:buAutoNum type="arabicPeriod"/>
            </a:pPr>
            <a:r>
              <a:rPr lang="en" sz="3600" dirty="0">
                <a:solidFill>
                  <a:schemeClr val="tx1"/>
                </a:solidFill>
              </a:rPr>
              <a:t>Observe the student’s writing process in response to the </a:t>
            </a:r>
            <a:r>
              <a:rPr lang="en" sz="3600" dirty="0" smtClean="0">
                <a:solidFill>
                  <a:schemeClr val="tx1"/>
                </a:solidFill>
              </a:rPr>
              <a:t>prompt</a:t>
            </a:r>
            <a:endParaRPr sz="3600" dirty="0">
              <a:solidFill>
                <a:schemeClr val="tx1"/>
              </a:solidFill>
            </a:endParaRPr>
          </a:p>
          <a:p>
            <a:pPr marL="776815" indent="-742950">
              <a:buClr>
                <a:srgbClr val="429539"/>
              </a:buClr>
              <a:buSzPct val="100000"/>
              <a:buFont typeface="+mj-lt"/>
              <a:buAutoNum type="arabicPeriod"/>
            </a:pPr>
            <a:r>
              <a:rPr lang="en" sz="3600" dirty="0">
                <a:solidFill>
                  <a:schemeClr val="tx1"/>
                </a:solidFill>
              </a:rPr>
              <a:t>Evaluate the student’s behavior according to a set of potential </a:t>
            </a:r>
            <a:r>
              <a:rPr lang="en" sz="3600" dirty="0" smtClean="0">
                <a:solidFill>
                  <a:schemeClr val="tx1"/>
                </a:solidFill>
              </a:rPr>
              <a:t>descriptions</a:t>
            </a:r>
            <a:endParaRPr sz="3600" dirty="0">
              <a:solidFill>
                <a:schemeClr val="tx1"/>
              </a:solidFill>
            </a:endParaRPr>
          </a:p>
          <a:p>
            <a:pPr marL="776815" indent="-742950">
              <a:buClr>
                <a:srgbClr val="429539"/>
              </a:buClr>
              <a:buSzPct val="100000"/>
              <a:buFont typeface="+mj-lt"/>
              <a:buAutoNum type="arabicPeriod"/>
            </a:pPr>
            <a:r>
              <a:rPr lang="en" sz="3600" dirty="0">
                <a:solidFill>
                  <a:schemeClr val="tx1"/>
                </a:solidFill>
              </a:rPr>
              <a:t>Teacher selects the response that matches the highest level of observation that describes what the student </a:t>
            </a:r>
            <a:r>
              <a:rPr lang="en" sz="3600" dirty="0" smtClean="0">
                <a:solidFill>
                  <a:schemeClr val="tx1"/>
                </a:solidFill>
              </a:rPr>
              <a:t>did</a:t>
            </a:r>
            <a:endParaRPr sz="3600" dirty="0">
              <a:solidFill>
                <a:schemeClr val="tx1"/>
              </a:solidFill>
            </a:endParaRPr>
          </a:p>
          <a:p>
            <a:pPr marL="0" indent="0">
              <a:buNone/>
            </a:pPr>
            <a:endParaRPr dirty="0"/>
          </a:p>
        </p:txBody>
      </p:sp>
      <p:sp>
        <p:nvSpPr>
          <p:cNvPr id="688" name="Google Shape;688;p105"/>
          <p:cNvSpPr txBox="1">
            <a:spLocks noGrp="1"/>
          </p:cNvSpPr>
          <p:nvPr>
            <p:ph type="title"/>
          </p:nvPr>
        </p:nvSpPr>
        <p:spPr>
          <a:xfrm>
            <a:off x="342900" y="919400"/>
            <a:ext cx="11506200" cy="1239600"/>
          </a:xfrm>
          <a:prstGeom prst="rect">
            <a:avLst/>
          </a:prstGeom>
        </p:spPr>
        <p:txBody>
          <a:bodyPr spcFirstLastPara="1" vert="horz" wrap="square" lIns="121900" tIns="60933" rIns="121900" bIns="60933" rtlCol="0" anchor="ctr" anchorCtr="0">
            <a:noAutofit/>
          </a:bodyPr>
          <a:lstStyle/>
          <a:p>
            <a:pPr>
              <a:buSzPts val="990"/>
            </a:pPr>
            <a:endParaRPr sz="4267" dirty="0">
              <a:latin typeface="Arial"/>
              <a:ea typeface="Arial"/>
              <a:cs typeface="Arial"/>
              <a:sym typeface="Arial"/>
            </a:endParaRPr>
          </a:p>
          <a:p>
            <a:pPr>
              <a:buSzPts val="3960"/>
            </a:pPr>
            <a:r>
              <a:rPr lang="en" sz="4400" dirty="0">
                <a:solidFill>
                  <a:srgbClr val="004B8D"/>
                </a:solidFill>
              </a:rPr>
              <a:t>Both Writing Assessment Types</a:t>
            </a:r>
            <a:r>
              <a:rPr lang="en" sz="4400" dirty="0">
                <a:solidFill>
                  <a:srgbClr val="000081"/>
                </a:solidFill>
              </a:rPr>
              <a:t> </a:t>
            </a:r>
            <a:endParaRPr sz="4400" dirty="0">
              <a:solidFill>
                <a:srgbClr val="000081"/>
              </a:solidFill>
            </a:endParaRPr>
          </a:p>
          <a:p>
            <a:pPr>
              <a:buSzPts val="990"/>
            </a:pPr>
            <a:endParaRPr sz="4267" u="sng" dirty="0"/>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79</a:t>
            </a:fld>
            <a:endParaRPr dirty="0"/>
          </a:p>
        </p:txBody>
      </p:sp>
    </p:spTree>
    <p:extLst>
      <p:ext uri="{BB962C8B-B14F-4D97-AF65-F5344CB8AC3E}">
        <p14:creationId xmlns:p14="http://schemas.microsoft.com/office/powerpoint/2010/main" val="877809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body" idx="1"/>
          </p:nvPr>
        </p:nvSpPr>
        <p:spPr>
          <a:xfrm>
            <a:off x="342900" y="1875453"/>
            <a:ext cx="11506200" cy="4792047"/>
          </a:xfrm>
          <a:prstGeom prst="rect">
            <a:avLst/>
          </a:prstGeom>
          <a:noFill/>
          <a:ln>
            <a:noFill/>
          </a:ln>
        </p:spPr>
        <p:txBody>
          <a:bodyPr spcFirstLastPara="1" vert="horz" wrap="square" lIns="121900" tIns="60933" rIns="121900" bIns="60933" rtlCol="0" anchor="t" anchorCtr="0">
            <a:noAutofit/>
          </a:bodyPr>
          <a:lstStyle/>
          <a:p>
            <a:pPr marL="457200" indent="-457200">
              <a:buClr>
                <a:srgbClr val="429539"/>
              </a:buClr>
              <a:buSzPct val="100000"/>
            </a:pPr>
            <a:r>
              <a:rPr lang="en-US" sz="2800" dirty="0" smtClean="0">
                <a:solidFill>
                  <a:schemeClr val="tx1"/>
                </a:solidFill>
                <a:highlight>
                  <a:schemeClr val="lt1"/>
                </a:highlight>
              </a:rPr>
              <a:t>The place for resources</a:t>
            </a:r>
          </a:p>
          <a:p>
            <a:pPr marL="1066785" lvl="1" indent="-457200">
              <a:buClr>
                <a:srgbClr val="429539"/>
              </a:buClr>
              <a:buSzPct val="100000"/>
            </a:pPr>
            <a:r>
              <a:rPr lang="en-US" sz="2800" dirty="0" smtClean="0">
                <a:solidFill>
                  <a:srgbClr val="444444"/>
                </a:solidFill>
                <a:highlight>
                  <a:schemeClr val="lt1"/>
                </a:highlight>
                <a:hlinkClick r:id="rId3"/>
              </a:rPr>
              <a:t>http://dese.mo.gov/college-career-readiness/assessment/map-a</a:t>
            </a:r>
            <a:endParaRPr lang="en-US" sz="2800" dirty="0" smtClean="0">
              <a:solidFill>
                <a:srgbClr val="444444"/>
              </a:solidFill>
              <a:highlight>
                <a:schemeClr val="lt1"/>
              </a:highlight>
            </a:endParaRPr>
          </a:p>
          <a:p>
            <a:pPr marL="457200" indent="-457200">
              <a:buClr>
                <a:srgbClr val="429539"/>
              </a:buClr>
              <a:buSzPct val="100000"/>
            </a:pPr>
            <a:r>
              <a:rPr lang="en-US" sz="2800" dirty="0" smtClean="0">
                <a:solidFill>
                  <a:schemeClr val="tx1"/>
                </a:solidFill>
                <a:highlight>
                  <a:schemeClr val="lt1"/>
                </a:highlight>
              </a:rPr>
              <a:t>How do I get to DESE’s MAP-A </a:t>
            </a:r>
            <a:r>
              <a:rPr lang="en-US" sz="2800" dirty="0" smtClean="0">
                <a:solidFill>
                  <a:schemeClr val="tx1"/>
                </a:solidFill>
                <a:highlight>
                  <a:schemeClr val="lt1"/>
                </a:highlight>
              </a:rPr>
              <a:t>webpage</a:t>
            </a:r>
            <a:endParaRPr lang="en-US" sz="2800" dirty="0" smtClean="0">
              <a:solidFill>
                <a:schemeClr val="tx1"/>
              </a:solidFill>
              <a:highlight>
                <a:schemeClr val="lt1"/>
              </a:highlight>
            </a:endParaRPr>
          </a:p>
          <a:p>
            <a:pPr marL="1123935" lvl="1" indent="-514350">
              <a:buClr>
                <a:srgbClr val="429539"/>
              </a:buClr>
              <a:buSzPct val="100000"/>
              <a:buFont typeface="+mj-lt"/>
              <a:buAutoNum type="arabicPeriod"/>
            </a:pPr>
            <a:r>
              <a:rPr lang="en-US" sz="2800" dirty="0" smtClean="0">
                <a:solidFill>
                  <a:schemeClr val="tx1"/>
                </a:solidFill>
                <a:highlight>
                  <a:schemeClr val="lt1"/>
                </a:highlight>
              </a:rPr>
              <a:t>Go to dese.mo.gov</a:t>
            </a:r>
          </a:p>
          <a:p>
            <a:pPr marL="1123935" lvl="1" indent="-514350">
              <a:buClr>
                <a:srgbClr val="429539"/>
              </a:buClr>
              <a:buSzPct val="100000"/>
              <a:buFont typeface="+mj-lt"/>
              <a:buAutoNum type="arabicPeriod"/>
            </a:pPr>
            <a:r>
              <a:rPr lang="en-US" sz="2800" dirty="0" smtClean="0">
                <a:solidFill>
                  <a:schemeClr val="tx1"/>
                </a:solidFill>
                <a:highlight>
                  <a:schemeClr val="lt1"/>
                </a:highlight>
              </a:rPr>
              <a:t>Scroll to Topics</a:t>
            </a:r>
          </a:p>
          <a:p>
            <a:pPr marL="1123935" lvl="1" indent="-514350">
              <a:buClr>
                <a:srgbClr val="429539"/>
              </a:buClr>
              <a:buSzPct val="100000"/>
              <a:buFont typeface="+mj-lt"/>
              <a:buAutoNum type="arabicPeriod"/>
            </a:pPr>
            <a:r>
              <a:rPr lang="en-US" sz="2800" dirty="0" smtClean="0">
                <a:solidFill>
                  <a:schemeClr val="tx1"/>
                </a:solidFill>
                <a:highlight>
                  <a:schemeClr val="lt1"/>
                </a:highlight>
              </a:rPr>
              <a:t>Choose MAP</a:t>
            </a:r>
          </a:p>
          <a:p>
            <a:pPr marL="1123935" lvl="1" indent="-514350">
              <a:buClr>
                <a:srgbClr val="429539"/>
              </a:buClr>
              <a:buSzPct val="100000"/>
              <a:buFont typeface="+mj-lt"/>
              <a:buAutoNum type="arabicPeriod"/>
            </a:pPr>
            <a:r>
              <a:rPr lang="en-US" sz="2800" dirty="0" smtClean="0">
                <a:solidFill>
                  <a:schemeClr val="tx1"/>
                </a:solidFill>
                <a:highlight>
                  <a:schemeClr val="lt1"/>
                </a:highlight>
              </a:rPr>
              <a:t>On the right, choose MAP-A</a:t>
            </a:r>
          </a:p>
          <a:p>
            <a:pPr marL="609585" lvl="1" indent="0">
              <a:buNone/>
            </a:pPr>
            <a:r>
              <a:rPr lang="en-US" sz="2000" dirty="0" smtClean="0">
                <a:solidFill>
                  <a:schemeClr val="tx1"/>
                </a:solidFill>
                <a:highlight>
                  <a:schemeClr val="lt1"/>
                </a:highlight>
              </a:rPr>
              <a:t>NOTE: When you open the MAP-A page, be sure to scroll the length of the entire </a:t>
            </a:r>
            <a:r>
              <a:rPr lang="en-US" sz="2000" dirty="0" smtClean="0">
                <a:solidFill>
                  <a:schemeClr val="tx1"/>
                </a:solidFill>
                <a:highlight>
                  <a:schemeClr val="lt1"/>
                </a:highlight>
              </a:rPr>
              <a:t>MAP-A </a:t>
            </a:r>
            <a:r>
              <a:rPr lang="en-US" sz="2000" dirty="0" smtClean="0">
                <a:solidFill>
                  <a:schemeClr val="tx1"/>
                </a:solidFill>
                <a:highlight>
                  <a:schemeClr val="lt1"/>
                </a:highlight>
              </a:rPr>
              <a:t>webpage since it contains links to almost all needed information and/or materials</a:t>
            </a:r>
          </a:p>
          <a:p>
            <a:pPr marL="1066785" lvl="1" indent="-457200"/>
            <a:endParaRPr lang="en-US" sz="3200" dirty="0" smtClean="0">
              <a:solidFill>
                <a:srgbClr val="444444"/>
              </a:solidFill>
              <a:highlight>
                <a:schemeClr val="lt1"/>
              </a:highlight>
            </a:endParaRPr>
          </a:p>
          <a:p>
            <a:pPr marL="1066785" lvl="1" indent="-457200"/>
            <a:endParaRPr lang="en-US" sz="3200" dirty="0" smtClean="0">
              <a:solidFill>
                <a:srgbClr val="444444"/>
              </a:solidFill>
              <a:highlight>
                <a:schemeClr val="lt1"/>
              </a:highlight>
            </a:endParaRPr>
          </a:p>
        </p:txBody>
      </p:sp>
      <p:sp>
        <p:nvSpPr>
          <p:cNvPr id="257" name="Google Shape;257;p42"/>
          <p:cNvSpPr txBox="1">
            <a:spLocks noGrp="1"/>
          </p:cNvSpPr>
          <p:nvPr>
            <p:ph type="title"/>
          </p:nvPr>
        </p:nvSpPr>
        <p:spPr>
          <a:xfrm>
            <a:off x="342900" y="990600"/>
            <a:ext cx="11506200" cy="1066800"/>
          </a:xfrm>
          <a:prstGeom prst="rect">
            <a:avLst/>
          </a:prstGeom>
          <a:noFill/>
          <a:ln>
            <a:noFill/>
          </a:ln>
        </p:spPr>
        <p:txBody>
          <a:bodyPr spcFirstLastPara="1" vert="horz" wrap="square" lIns="121900" tIns="60933" rIns="121900" bIns="60933" rtlCol="0" anchor="ctr" anchorCtr="0">
            <a:noAutofit/>
          </a:bodyPr>
          <a:lstStyle/>
          <a:p>
            <a:r>
              <a:rPr lang="en-US" sz="4400" dirty="0" smtClean="0">
                <a:solidFill>
                  <a:srgbClr val="004B8E"/>
                </a:solidFill>
              </a:rPr>
              <a:t>DESE MAP-A Webpage</a:t>
            </a:r>
            <a:endParaRPr sz="4400" dirty="0">
              <a:solidFill>
                <a:srgbClr val="004B8E"/>
              </a:solidFill>
            </a:endParaRPr>
          </a:p>
        </p:txBody>
      </p:sp>
      <p:sp>
        <p:nvSpPr>
          <p:cNvPr id="258" name="Google Shape;258;p42"/>
          <p:cNvSpPr txBox="1">
            <a:spLocks noGrp="1"/>
          </p:cNvSpPr>
          <p:nvPr>
            <p:ph type="sldNum" idx="12"/>
          </p:nvPr>
        </p:nvSpPr>
        <p:spPr>
          <a:xfrm>
            <a:off x="10972800" y="279400"/>
            <a:ext cx="1016000" cy="365200"/>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a:t>
            </a:fld>
            <a:endParaRPr dirty="0"/>
          </a:p>
        </p:txBody>
      </p:sp>
    </p:spTree>
    <p:extLst>
      <p:ext uri="{BB962C8B-B14F-4D97-AF65-F5344CB8AC3E}">
        <p14:creationId xmlns:p14="http://schemas.microsoft.com/office/powerpoint/2010/main" val="12815225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6"/>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rmAutofit/>
          </a:bodyPr>
          <a:lstStyle/>
          <a:p>
            <a:pPr>
              <a:buClr>
                <a:srgbClr val="429539"/>
              </a:buClr>
              <a:buSzPct val="100000"/>
              <a:buFont typeface="Arial" panose="020B0604020202020204" pitchFamily="34" charset="0"/>
              <a:buChar char="•"/>
            </a:pPr>
            <a:r>
              <a:rPr lang="en" sz="3600" dirty="0">
                <a:solidFill>
                  <a:schemeClr val="tx1"/>
                </a:solidFill>
              </a:rPr>
              <a:t>A scripted engagement activity</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Teacher records observation </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Expect 10-20 minutes to complete</a:t>
            </a:r>
            <a:endParaRPr sz="3600" dirty="0">
              <a:solidFill>
                <a:schemeClr val="tx1"/>
              </a:solidFill>
            </a:endParaRPr>
          </a:p>
          <a:p>
            <a:pPr>
              <a:buClr>
                <a:srgbClr val="429539"/>
              </a:buClr>
              <a:buSzPct val="100000"/>
              <a:buFont typeface="Arial" panose="020B0604020202020204" pitchFamily="34" charset="0"/>
              <a:buChar char="•"/>
            </a:pPr>
            <a:r>
              <a:rPr lang="en" sz="3600" dirty="0">
                <a:solidFill>
                  <a:schemeClr val="tx1"/>
                </a:solidFill>
              </a:rPr>
              <a:t>All EE for writing will be combined in one testlet</a:t>
            </a:r>
            <a:endParaRPr sz="3600" dirty="0">
              <a:solidFill>
                <a:schemeClr val="tx1"/>
              </a:solidFill>
            </a:endParaRPr>
          </a:p>
          <a:p>
            <a:pPr>
              <a:buClr>
                <a:srgbClr val="429539"/>
              </a:buClr>
              <a:buSzPct val="100000"/>
              <a:buFont typeface="Arial" panose="020B0604020202020204" pitchFamily="34" charset="0"/>
              <a:buChar char="•"/>
            </a:pPr>
            <a:r>
              <a:rPr lang="en" sz="3600" b="1" dirty="0">
                <a:solidFill>
                  <a:schemeClr val="tx1"/>
                </a:solidFill>
              </a:rPr>
              <a:t>All writing is completed OUTSIDE the </a:t>
            </a:r>
            <a:r>
              <a:rPr lang="en" sz="3600" b="1" dirty="0" smtClean="0">
                <a:solidFill>
                  <a:schemeClr val="tx1"/>
                </a:solidFill>
              </a:rPr>
              <a:t>system</a:t>
            </a:r>
            <a:endParaRPr sz="3600" b="1" dirty="0">
              <a:solidFill>
                <a:schemeClr val="tx1"/>
              </a:solidFill>
            </a:endParaRPr>
          </a:p>
        </p:txBody>
      </p:sp>
      <p:sp>
        <p:nvSpPr>
          <p:cNvPr id="694" name="Google Shape;694;p106"/>
          <p:cNvSpPr txBox="1">
            <a:spLocks noGrp="1"/>
          </p:cNvSpPr>
          <p:nvPr>
            <p:ph type="title"/>
          </p:nvPr>
        </p:nvSpPr>
        <p:spPr>
          <a:xfrm>
            <a:off x="342900" y="1005839"/>
            <a:ext cx="11506200" cy="1043527"/>
          </a:xfrm>
          <a:prstGeom prst="rect">
            <a:avLst/>
          </a:prstGeom>
        </p:spPr>
        <p:txBody>
          <a:bodyPr spcFirstLastPara="1" vert="horz" wrap="square" lIns="121900" tIns="60933" rIns="121900" bIns="60933" rtlCol="0" anchor="ctr" anchorCtr="0">
            <a:normAutofit/>
          </a:bodyPr>
          <a:lstStyle/>
          <a:p>
            <a:pPr>
              <a:buSzPts val="4400"/>
            </a:pPr>
            <a:r>
              <a:rPr lang="en" sz="4400" dirty="0">
                <a:solidFill>
                  <a:srgbClr val="004B8D"/>
                </a:solidFill>
              </a:rPr>
              <a:t>Writing</a:t>
            </a:r>
            <a:endParaRPr sz="4400"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80</a:t>
            </a:fld>
            <a:endParaRPr dirty="0"/>
          </a:p>
        </p:txBody>
      </p:sp>
    </p:spTree>
    <p:extLst>
      <p:ext uri="{BB962C8B-B14F-4D97-AF65-F5344CB8AC3E}">
        <p14:creationId xmlns:p14="http://schemas.microsoft.com/office/powerpoint/2010/main" val="8698150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7"/>
          <p:cNvSpPr txBox="1">
            <a:spLocks noGrp="1"/>
          </p:cNvSpPr>
          <p:nvPr>
            <p:ph type="body" idx="1"/>
          </p:nvPr>
        </p:nvSpPr>
        <p:spPr>
          <a:xfrm>
            <a:off x="342900" y="1922389"/>
            <a:ext cx="11506200" cy="4745111"/>
          </a:xfrm>
          <a:prstGeom prst="rect">
            <a:avLst/>
          </a:prstGeom>
        </p:spPr>
        <p:txBody>
          <a:bodyPr spcFirstLastPara="1" vert="horz" wrap="square" lIns="121900" tIns="60933" rIns="121900" bIns="60933" rtlCol="0" anchor="t" anchorCtr="0">
            <a:noAutofit/>
          </a:bodyPr>
          <a:lstStyle/>
          <a:p>
            <a:pPr>
              <a:lnSpc>
                <a:spcPct val="80000"/>
              </a:lnSpc>
              <a:buClr>
                <a:srgbClr val="429539"/>
              </a:buClr>
              <a:buSzPct val="100000"/>
              <a:buFont typeface="Arial" panose="020B0604020202020204" pitchFamily="34" charset="0"/>
              <a:buChar char="•"/>
            </a:pPr>
            <a:r>
              <a:rPr lang="en" sz="3600" dirty="0">
                <a:solidFill>
                  <a:schemeClr val="tx1"/>
                </a:solidFill>
              </a:rPr>
              <a:t>Pens or pencils</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a:solidFill>
                  <a:schemeClr val="tx1"/>
                </a:solidFill>
              </a:rPr>
              <a:t>White boards</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a:solidFill>
                  <a:schemeClr val="tx1"/>
                </a:solidFill>
              </a:rPr>
              <a:t>Traditional keyboards using word processing</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a:solidFill>
                  <a:schemeClr val="tx1"/>
                </a:solidFill>
              </a:rPr>
              <a:t>Teacher as a scribe</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a:solidFill>
                  <a:schemeClr val="tx1"/>
                </a:solidFill>
              </a:rPr>
              <a:t>Any keyboard using word prediction software </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a:solidFill>
                  <a:schemeClr val="tx1"/>
                </a:solidFill>
              </a:rPr>
              <a:t>Alternate pencils, alphabet flip charts, talking word processors, eye gaze displays of letters, letter dictation of any sort  </a:t>
            </a:r>
            <a:endParaRPr sz="3600" dirty="0">
              <a:solidFill>
                <a:schemeClr val="tx1"/>
              </a:solidFill>
            </a:endParaRPr>
          </a:p>
          <a:p>
            <a:pPr>
              <a:lnSpc>
                <a:spcPct val="80000"/>
              </a:lnSpc>
              <a:buClr>
                <a:srgbClr val="429539"/>
              </a:buClr>
              <a:buSzPct val="100000"/>
              <a:buFont typeface="Arial" panose="020B0604020202020204" pitchFamily="34" charset="0"/>
              <a:buChar char="•"/>
            </a:pPr>
            <a:r>
              <a:rPr lang="en" sz="3600" dirty="0" smtClean="0">
                <a:solidFill>
                  <a:schemeClr val="tx1"/>
                </a:solidFill>
              </a:rPr>
              <a:t>No </a:t>
            </a:r>
            <a:r>
              <a:rPr lang="en" sz="3600" dirty="0">
                <a:solidFill>
                  <a:schemeClr val="tx1"/>
                </a:solidFill>
              </a:rPr>
              <a:t>word or picture banks</a:t>
            </a:r>
            <a:endParaRPr sz="3600" dirty="0">
              <a:solidFill>
                <a:schemeClr val="tx1"/>
              </a:solidFill>
            </a:endParaRPr>
          </a:p>
          <a:p>
            <a:pPr marL="0" indent="0">
              <a:lnSpc>
                <a:spcPct val="80000"/>
              </a:lnSpc>
              <a:buSzPts val="935"/>
              <a:buNone/>
            </a:pPr>
            <a:endParaRPr sz="3627" dirty="0"/>
          </a:p>
        </p:txBody>
      </p:sp>
      <p:sp>
        <p:nvSpPr>
          <p:cNvPr id="700" name="Google Shape;700;p107"/>
          <p:cNvSpPr txBox="1">
            <a:spLocks noGrp="1"/>
          </p:cNvSpPr>
          <p:nvPr>
            <p:ph type="title"/>
          </p:nvPr>
        </p:nvSpPr>
        <p:spPr>
          <a:xfrm>
            <a:off x="342900" y="1139190"/>
            <a:ext cx="11506200" cy="783200"/>
          </a:xfrm>
          <a:prstGeom prst="rect">
            <a:avLst/>
          </a:prstGeom>
        </p:spPr>
        <p:txBody>
          <a:bodyPr spcFirstLastPara="1" vert="horz" wrap="square" lIns="121900" tIns="60933" rIns="121900" bIns="60933" rtlCol="0" anchor="ctr" anchorCtr="0">
            <a:normAutofit/>
          </a:bodyPr>
          <a:lstStyle/>
          <a:p>
            <a:pPr>
              <a:buSzPts val="4400"/>
            </a:pPr>
            <a:r>
              <a:rPr lang="en" sz="4267" dirty="0">
                <a:solidFill>
                  <a:srgbClr val="004B8D"/>
                </a:solidFill>
              </a:rPr>
              <a:t>Emergent or Conventional Writing</a:t>
            </a:r>
            <a:r>
              <a:rPr lang="en" sz="4267" u="sng" dirty="0">
                <a:solidFill>
                  <a:srgbClr val="004B8D"/>
                </a:solidFill>
              </a:rPr>
              <a:t> </a:t>
            </a:r>
            <a:endParaRPr sz="4267"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81</a:t>
            </a:fld>
            <a:endParaRPr dirty="0"/>
          </a:p>
        </p:txBody>
      </p:sp>
    </p:spTree>
    <p:extLst>
      <p:ext uri="{BB962C8B-B14F-4D97-AF65-F5344CB8AC3E}">
        <p14:creationId xmlns:p14="http://schemas.microsoft.com/office/powerpoint/2010/main" val="33580732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8"/>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rmAutofit/>
          </a:bodyPr>
          <a:lstStyle/>
          <a:p>
            <a:pPr marL="150279" indent="0">
              <a:buClr>
                <a:schemeClr val="dk1"/>
              </a:buClr>
              <a:buNone/>
            </a:pPr>
            <a:endParaRPr i="1" dirty="0">
              <a:solidFill>
                <a:srgbClr val="004B8D"/>
              </a:solidFill>
            </a:endParaRPr>
          </a:p>
          <a:p>
            <a:pPr marL="150279" indent="0">
              <a:buClr>
                <a:schemeClr val="dk1"/>
              </a:buClr>
              <a:buNone/>
            </a:pPr>
            <a:r>
              <a:rPr lang="en" sz="4000" i="1" dirty="0">
                <a:solidFill>
                  <a:schemeClr val="tx1"/>
                </a:solidFill>
              </a:rPr>
              <a:t>The student is asked to write about something they know or have experienced. They are not given a topic during this </a:t>
            </a:r>
            <a:r>
              <a:rPr lang="en" sz="4000" i="1" dirty="0" smtClean="0">
                <a:solidFill>
                  <a:schemeClr val="tx1"/>
                </a:solidFill>
              </a:rPr>
              <a:t>portion. </a:t>
            </a:r>
            <a:endParaRPr sz="4000" dirty="0">
              <a:solidFill>
                <a:schemeClr val="tx1"/>
              </a:solidFill>
            </a:endParaRPr>
          </a:p>
        </p:txBody>
      </p:sp>
      <p:sp>
        <p:nvSpPr>
          <p:cNvPr id="706" name="Google Shape;706;p108"/>
          <p:cNvSpPr txBox="1">
            <a:spLocks noGrp="1"/>
          </p:cNvSpPr>
          <p:nvPr>
            <p:ph type="title"/>
          </p:nvPr>
        </p:nvSpPr>
        <p:spPr>
          <a:xfrm>
            <a:off x="342900" y="990600"/>
            <a:ext cx="11506200" cy="1168400"/>
          </a:xfrm>
          <a:prstGeom prst="rect">
            <a:avLst/>
          </a:prstGeom>
        </p:spPr>
        <p:txBody>
          <a:bodyPr spcFirstLastPara="1" vert="horz" wrap="square" lIns="121900" tIns="60933" rIns="121900" bIns="60933" rtlCol="0" anchor="ctr" anchorCtr="0">
            <a:noAutofit/>
          </a:bodyPr>
          <a:lstStyle/>
          <a:p>
            <a:pPr>
              <a:lnSpc>
                <a:spcPct val="80000"/>
              </a:lnSpc>
              <a:spcBef>
                <a:spcPts val="853"/>
              </a:spcBef>
            </a:pPr>
            <a:endParaRPr sz="4267" dirty="0">
              <a:latin typeface="Arial"/>
              <a:ea typeface="Arial"/>
              <a:cs typeface="Arial"/>
              <a:sym typeface="Arial"/>
            </a:endParaRPr>
          </a:p>
          <a:p>
            <a:pPr>
              <a:lnSpc>
                <a:spcPct val="80000"/>
              </a:lnSpc>
              <a:spcBef>
                <a:spcPts val="853"/>
              </a:spcBef>
              <a:buSzPts val="3200"/>
            </a:pPr>
            <a:r>
              <a:rPr lang="en" sz="4400" dirty="0">
                <a:solidFill>
                  <a:srgbClr val="004B8D"/>
                </a:solidFill>
              </a:rPr>
              <a:t>Know the </a:t>
            </a:r>
            <a:r>
              <a:rPr lang="en" sz="4400" dirty="0" smtClean="0">
                <a:solidFill>
                  <a:srgbClr val="004B8D"/>
                </a:solidFill>
              </a:rPr>
              <a:t>Student</a:t>
            </a:r>
            <a:endParaRPr sz="4400" dirty="0">
              <a:solidFill>
                <a:srgbClr val="004B8D"/>
              </a:solidFill>
            </a:endParaRPr>
          </a:p>
          <a:p>
            <a:endParaRPr sz="4267" dirty="0"/>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82</a:t>
            </a:fld>
            <a:endParaRPr dirty="0"/>
          </a:p>
        </p:txBody>
      </p:sp>
    </p:spTree>
    <p:extLst>
      <p:ext uri="{BB962C8B-B14F-4D97-AF65-F5344CB8AC3E}">
        <p14:creationId xmlns:p14="http://schemas.microsoft.com/office/powerpoint/2010/main" val="27185717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9"/>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marL="67732" indent="0">
              <a:buClr>
                <a:srgbClr val="004B8D"/>
              </a:buClr>
              <a:buSzPts val="2800"/>
              <a:buNone/>
            </a:pPr>
            <a:r>
              <a:rPr lang="en" sz="4000" b="1" dirty="0">
                <a:solidFill>
                  <a:srgbClr val="429539"/>
                </a:solidFill>
              </a:rPr>
              <a:t>Test administrator </a:t>
            </a:r>
            <a:r>
              <a:rPr lang="en" sz="4000" b="1" dirty="0" smtClean="0">
                <a:solidFill>
                  <a:srgbClr val="429539"/>
                </a:solidFill>
              </a:rPr>
              <a:t>says</a:t>
            </a:r>
            <a:endParaRPr sz="4000" b="1" dirty="0">
              <a:solidFill>
                <a:srgbClr val="429539"/>
              </a:solidFill>
            </a:endParaRPr>
          </a:p>
          <a:p>
            <a:pPr marL="67732" indent="0">
              <a:buClr>
                <a:srgbClr val="004B8D"/>
              </a:buClr>
              <a:buSzPts val="2800"/>
              <a:buNone/>
            </a:pPr>
            <a:r>
              <a:rPr lang="en" sz="3600" u="sng" dirty="0" smtClean="0">
                <a:solidFill>
                  <a:schemeClr val="tx1"/>
                </a:solidFill>
              </a:rPr>
              <a:t>Examples</a:t>
            </a:r>
            <a:r>
              <a:rPr lang="en" sz="3733" dirty="0" smtClean="0">
                <a:solidFill>
                  <a:schemeClr val="tx1"/>
                </a:solidFill>
              </a:rPr>
              <a:t> </a:t>
            </a:r>
            <a:endParaRPr sz="3733" dirty="0">
              <a:solidFill>
                <a:schemeClr val="tx1"/>
              </a:solidFill>
            </a:endParaRPr>
          </a:p>
          <a:p>
            <a:pPr marL="639232" indent="-571500">
              <a:buClr>
                <a:srgbClr val="429539"/>
              </a:buClr>
              <a:buSzPct val="100000"/>
              <a:buFont typeface="Arial" panose="020B0604020202020204" pitchFamily="34" charset="0"/>
              <a:buChar char="•"/>
            </a:pPr>
            <a:r>
              <a:rPr lang="en" sz="3600" dirty="0">
                <a:solidFill>
                  <a:schemeClr val="tx1"/>
                </a:solidFill>
              </a:rPr>
              <a:t>Write about </a:t>
            </a:r>
            <a:r>
              <a:rPr lang="en" sz="3600" dirty="0" smtClean="0">
                <a:solidFill>
                  <a:schemeClr val="tx1"/>
                </a:solidFill>
              </a:rPr>
              <a:t>(topic) using </a:t>
            </a:r>
            <a:r>
              <a:rPr lang="en" sz="3600" dirty="0">
                <a:solidFill>
                  <a:schemeClr val="tx1"/>
                </a:solidFill>
              </a:rPr>
              <a:t>words that describe (topic</a:t>
            </a:r>
            <a:r>
              <a:rPr lang="en" sz="3600" dirty="0" smtClean="0">
                <a:solidFill>
                  <a:schemeClr val="tx1"/>
                </a:solidFill>
              </a:rPr>
              <a:t>)</a:t>
            </a:r>
            <a:endParaRPr sz="3600" dirty="0">
              <a:solidFill>
                <a:schemeClr val="tx1"/>
              </a:solidFill>
            </a:endParaRPr>
          </a:p>
          <a:p>
            <a:pPr marL="1248817" lvl="1" indent="-571500">
              <a:buClr>
                <a:srgbClr val="429539"/>
              </a:buClr>
              <a:buSzPct val="100000"/>
              <a:buFont typeface="Wingdings" panose="05000000000000000000" pitchFamily="2" charset="2"/>
              <a:buChar char="q"/>
            </a:pPr>
            <a:r>
              <a:rPr lang="en" sz="3200" dirty="0">
                <a:solidFill>
                  <a:schemeClr val="tx1"/>
                </a:solidFill>
              </a:rPr>
              <a:t>Write about your </a:t>
            </a:r>
            <a:r>
              <a:rPr lang="en" sz="3200" dirty="0" smtClean="0">
                <a:solidFill>
                  <a:schemeClr val="tx1"/>
                </a:solidFill>
              </a:rPr>
              <a:t>cat </a:t>
            </a:r>
          </a:p>
          <a:p>
            <a:pPr marL="1248817" lvl="1" indent="-571500">
              <a:buClr>
                <a:srgbClr val="429539"/>
              </a:buClr>
              <a:buSzPct val="100000"/>
              <a:buFont typeface="Wingdings" panose="05000000000000000000" pitchFamily="2" charset="2"/>
              <a:buChar char="q"/>
            </a:pPr>
            <a:r>
              <a:rPr lang="en" sz="3200" dirty="0">
                <a:solidFill>
                  <a:schemeClr val="tx1"/>
                </a:solidFill>
              </a:rPr>
              <a:t>T</a:t>
            </a:r>
            <a:r>
              <a:rPr lang="en" sz="3200" dirty="0" smtClean="0">
                <a:solidFill>
                  <a:schemeClr val="tx1"/>
                </a:solidFill>
              </a:rPr>
              <a:t>ell </a:t>
            </a:r>
            <a:r>
              <a:rPr lang="en" sz="3200" dirty="0">
                <a:solidFill>
                  <a:schemeClr val="tx1"/>
                </a:solidFill>
              </a:rPr>
              <a:t>me about your </a:t>
            </a:r>
            <a:r>
              <a:rPr lang="en" sz="3200" dirty="0" smtClean="0">
                <a:solidFill>
                  <a:schemeClr val="tx1"/>
                </a:solidFill>
              </a:rPr>
              <a:t>trip</a:t>
            </a:r>
            <a:endParaRPr dirty="0"/>
          </a:p>
        </p:txBody>
      </p:sp>
      <p:sp>
        <p:nvSpPr>
          <p:cNvPr id="712" name="Google Shape;712;p109"/>
          <p:cNvSpPr txBox="1">
            <a:spLocks noGrp="1"/>
          </p:cNvSpPr>
          <p:nvPr>
            <p:ph type="title"/>
          </p:nvPr>
        </p:nvSpPr>
        <p:spPr>
          <a:xfrm>
            <a:off x="342900" y="1066450"/>
            <a:ext cx="11506200" cy="324200"/>
          </a:xfrm>
          <a:prstGeom prst="rect">
            <a:avLst/>
          </a:prstGeom>
        </p:spPr>
        <p:txBody>
          <a:bodyPr spcFirstLastPara="1" vert="horz" wrap="square" lIns="121900" tIns="60933" rIns="121900" bIns="60933" rtlCol="0" anchor="ctr" anchorCtr="0">
            <a:noAutofit/>
          </a:bodyPr>
          <a:lstStyle/>
          <a:p>
            <a:endParaRPr sz="4267" dirty="0">
              <a:solidFill>
                <a:srgbClr val="004B8D"/>
              </a:solidFill>
              <a:latin typeface="Arial"/>
              <a:ea typeface="Arial"/>
              <a:cs typeface="Arial"/>
              <a:sym typeface="Arial"/>
            </a:endParaRPr>
          </a:p>
          <a:p>
            <a:endParaRPr sz="4267" dirty="0">
              <a:solidFill>
                <a:srgbClr val="004B8D"/>
              </a:solidFill>
              <a:latin typeface="Arial"/>
              <a:ea typeface="Arial"/>
              <a:cs typeface="Arial"/>
              <a:sym typeface="Arial"/>
            </a:endParaRPr>
          </a:p>
          <a:p>
            <a:r>
              <a:rPr lang="en" sz="4400" dirty="0">
                <a:solidFill>
                  <a:srgbClr val="004B8D"/>
                </a:solidFill>
              </a:rPr>
              <a:t>“Wait and Observe”</a:t>
            </a:r>
            <a:endParaRPr sz="4400" dirty="0">
              <a:solidFill>
                <a:srgbClr val="004B8D"/>
              </a:solidFill>
            </a:endParaRPr>
          </a:p>
          <a:p>
            <a:pPr algn="l"/>
            <a:endParaRPr sz="4267"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83</a:t>
            </a:fld>
            <a:endParaRPr dirty="0"/>
          </a:p>
        </p:txBody>
      </p:sp>
    </p:spTree>
    <p:extLst>
      <p:ext uri="{BB962C8B-B14F-4D97-AF65-F5344CB8AC3E}">
        <p14:creationId xmlns:p14="http://schemas.microsoft.com/office/powerpoint/2010/main" val="8984226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718" name="Google Shape;718;p110"/>
          <p:cNvSpPr txBox="1">
            <a:spLocks noGrp="1"/>
          </p:cNvSpPr>
          <p:nvPr>
            <p:ph type="title"/>
          </p:nvPr>
        </p:nvSpPr>
        <p:spPr>
          <a:prstGeom prst="rect">
            <a:avLst/>
          </a:prstGeom>
        </p:spPr>
        <p:txBody>
          <a:bodyPr spcFirstLastPara="1" vert="horz" wrap="square" lIns="121900" tIns="60933" rIns="121900" bIns="60933" rtlCol="0" anchor="ctr" anchorCtr="0">
            <a:normAutofit/>
          </a:bodyPr>
          <a:lstStyle/>
          <a:p>
            <a:r>
              <a:rPr lang="en" sz="4400" dirty="0">
                <a:solidFill>
                  <a:srgbClr val="004B8D"/>
                </a:solidFill>
              </a:rPr>
              <a:t>Individual </a:t>
            </a:r>
            <a:r>
              <a:rPr lang="en" sz="4400" dirty="0" smtClean="0">
                <a:solidFill>
                  <a:srgbClr val="004B8D"/>
                </a:solidFill>
              </a:rPr>
              <a:t>Student Report</a:t>
            </a:r>
            <a:endParaRPr sz="4400" dirty="0">
              <a:solidFill>
                <a:srgbClr val="004B8D"/>
              </a:solidFill>
            </a:endParaRPr>
          </a:p>
        </p:txBody>
      </p:sp>
      <p:pic>
        <p:nvPicPr>
          <p:cNvPr id="719" name="Google Shape;719;p110"/>
          <p:cNvPicPr preferRelativeResize="0"/>
          <p:nvPr/>
        </p:nvPicPr>
        <p:blipFill>
          <a:blip r:embed="rId3">
            <a:alphaModFix/>
          </a:blip>
          <a:stretch>
            <a:fillRect/>
          </a:stretch>
        </p:blipFill>
        <p:spPr>
          <a:xfrm>
            <a:off x="342900" y="1942390"/>
            <a:ext cx="11523133" cy="4725110"/>
          </a:xfrm>
          <a:prstGeom prst="rect">
            <a:avLst/>
          </a:prstGeom>
          <a:noFill/>
          <a:ln>
            <a:noFill/>
          </a:ln>
        </p:spPr>
      </p:pic>
      <p:pic>
        <p:nvPicPr>
          <p:cNvPr id="721" name="Google Shape;721;p110"/>
          <p:cNvPicPr preferRelativeResize="0"/>
          <p:nvPr/>
        </p:nvPicPr>
        <p:blipFill>
          <a:blip r:embed="rId4">
            <a:alphaModFix/>
          </a:blip>
          <a:stretch>
            <a:fillRect/>
          </a:stretch>
        </p:blipFill>
        <p:spPr>
          <a:xfrm>
            <a:off x="7960500" y="4426400"/>
            <a:ext cx="3905533" cy="693733"/>
          </a:xfrm>
          <a:prstGeom prst="rect">
            <a:avLst/>
          </a:prstGeom>
          <a:noFill/>
          <a:ln>
            <a:noFill/>
          </a:ln>
        </p:spPr>
      </p:pic>
      <p:sp>
        <p:nvSpPr>
          <p:cNvPr id="8"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84</a:t>
            </a:fld>
            <a:endParaRPr dirty="0"/>
          </a:p>
        </p:txBody>
      </p:sp>
    </p:spTree>
    <p:extLst>
      <p:ext uri="{BB962C8B-B14F-4D97-AF65-F5344CB8AC3E}">
        <p14:creationId xmlns:p14="http://schemas.microsoft.com/office/powerpoint/2010/main" val="8972802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9"/>
          <p:cNvSpPr txBox="1">
            <a:spLocks noGrp="1"/>
          </p:cNvSpPr>
          <p:nvPr>
            <p:ph type="body" idx="1"/>
          </p:nvPr>
        </p:nvSpPr>
        <p:spPr>
          <a:xfrm>
            <a:off x="342900" y="2159000"/>
            <a:ext cx="11506200" cy="4508500"/>
          </a:xfrm>
          <a:prstGeom prst="rect">
            <a:avLst/>
          </a:prstGeom>
        </p:spPr>
        <p:txBody>
          <a:bodyPr spcFirstLastPara="1" vert="horz" wrap="square" lIns="121900" tIns="60933" rIns="121900" bIns="60933" rtlCol="0" anchor="t" anchorCtr="0">
            <a:noAutofit/>
          </a:bodyPr>
          <a:lstStyle/>
          <a:p>
            <a:pPr marL="639232" indent="-571500">
              <a:buClr>
                <a:srgbClr val="429539"/>
              </a:buClr>
              <a:buSzPct val="100000"/>
              <a:buFont typeface="Arial" panose="020B0604020202020204" pitchFamily="34" charset="0"/>
              <a:buChar char="•"/>
            </a:pPr>
            <a:r>
              <a:rPr lang="en-US" sz="3600" dirty="0" smtClean="0"/>
              <a:t>What are the questions</a:t>
            </a:r>
          </a:p>
          <a:p>
            <a:pPr marL="639232" indent="-571500">
              <a:buClr>
                <a:srgbClr val="429539"/>
              </a:buClr>
              <a:buSzPct val="100000"/>
              <a:buFont typeface="Arial" panose="020B0604020202020204" pitchFamily="34" charset="0"/>
              <a:buChar char="•"/>
            </a:pPr>
            <a:r>
              <a:rPr lang="en-US" sz="3600" dirty="0" smtClean="0"/>
              <a:t>What are the student’s behavior</a:t>
            </a:r>
          </a:p>
          <a:p>
            <a:pPr marL="639232" indent="-571500">
              <a:buClr>
                <a:srgbClr val="429539"/>
              </a:buClr>
              <a:buSzPct val="100000"/>
              <a:buFont typeface="Arial" panose="020B0604020202020204" pitchFamily="34" charset="0"/>
              <a:buChar char="•"/>
            </a:pPr>
            <a:r>
              <a:rPr lang="en-US" sz="3600" dirty="0" smtClean="0"/>
              <a:t>If possible, go back and look at the previous year’s results OR look at the IEP goals set forth and check for progress</a:t>
            </a:r>
            <a:endParaRPr sz="3600" dirty="0"/>
          </a:p>
        </p:txBody>
      </p:sp>
      <p:sp>
        <p:nvSpPr>
          <p:cNvPr id="712" name="Google Shape;712;p109"/>
          <p:cNvSpPr txBox="1">
            <a:spLocks noGrp="1"/>
          </p:cNvSpPr>
          <p:nvPr>
            <p:ph type="title"/>
          </p:nvPr>
        </p:nvSpPr>
        <p:spPr>
          <a:xfrm>
            <a:off x="342900" y="1066450"/>
            <a:ext cx="11506200" cy="324200"/>
          </a:xfrm>
          <a:prstGeom prst="rect">
            <a:avLst/>
          </a:prstGeom>
        </p:spPr>
        <p:txBody>
          <a:bodyPr spcFirstLastPara="1" vert="horz" wrap="square" lIns="121900" tIns="60933" rIns="121900" bIns="60933" rtlCol="0" anchor="ctr" anchorCtr="0">
            <a:noAutofit/>
          </a:bodyPr>
          <a:lstStyle/>
          <a:p>
            <a:endParaRPr sz="4267" dirty="0">
              <a:solidFill>
                <a:srgbClr val="004B8D"/>
              </a:solidFill>
              <a:latin typeface="Arial"/>
              <a:ea typeface="Arial"/>
              <a:cs typeface="Arial"/>
              <a:sym typeface="Arial"/>
            </a:endParaRPr>
          </a:p>
          <a:p>
            <a:endParaRPr sz="4267" dirty="0">
              <a:solidFill>
                <a:srgbClr val="004B8D"/>
              </a:solidFill>
              <a:latin typeface="Arial"/>
              <a:ea typeface="Arial"/>
              <a:cs typeface="Arial"/>
              <a:sym typeface="Arial"/>
            </a:endParaRPr>
          </a:p>
          <a:p>
            <a:r>
              <a:rPr lang="en-US" sz="4400" dirty="0" smtClean="0">
                <a:solidFill>
                  <a:srgbClr val="004B8D"/>
                </a:solidFill>
              </a:rPr>
              <a:t>What To Look For</a:t>
            </a:r>
            <a:endParaRPr sz="4400" dirty="0">
              <a:solidFill>
                <a:srgbClr val="004B8D"/>
              </a:solidFill>
            </a:endParaRPr>
          </a:p>
          <a:p>
            <a:pPr algn="l"/>
            <a:endParaRPr sz="4267"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85</a:t>
            </a:fld>
            <a:endParaRPr dirty="0"/>
          </a:p>
        </p:txBody>
      </p:sp>
    </p:spTree>
    <p:extLst>
      <p:ext uri="{BB962C8B-B14F-4D97-AF65-F5344CB8AC3E}">
        <p14:creationId xmlns:p14="http://schemas.microsoft.com/office/powerpoint/2010/main" val="40700517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12"/>
          <p:cNvSpPr txBox="1">
            <a:spLocks noGrp="1"/>
          </p:cNvSpPr>
          <p:nvPr>
            <p:ph type="body" idx="1"/>
          </p:nvPr>
        </p:nvSpPr>
        <p:spPr>
          <a:xfrm>
            <a:off x="342900" y="1872167"/>
            <a:ext cx="11506200" cy="4706400"/>
          </a:xfrm>
          <a:prstGeom prst="rect">
            <a:avLst/>
          </a:prstGeom>
        </p:spPr>
        <p:txBody>
          <a:bodyPr spcFirstLastPara="1" vert="horz" wrap="square" lIns="121900" tIns="60933" rIns="121900" bIns="60933" rtlCol="0" anchor="t" anchorCtr="0">
            <a:noAutofit/>
          </a:bodyPr>
          <a:lstStyle/>
          <a:p>
            <a:pPr marL="639232" indent="-571500">
              <a:buClr>
                <a:srgbClr val="429539"/>
              </a:buClr>
              <a:buSzPct val="100000"/>
              <a:buFont typeface="Arial" panose="020B0604020202020204" pitchFamily="34" charset="0"/>
              <a:buChar char="•"/>
            </a:pPr>
            <a:r>
              <a:rPr lang="en" sz="3000" dirty="0">
                <a:solidFill>
                  <a:schemeClr val="tx1"/>
                </a:solidFill>
              </a:rPr>
              <a:t>Pick a grade you will be giving instruction</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a:solidFill>
                  <a:schemeClr val="tx1"/>
                </a:solidFill>
              </a:rPr>
              <a:t>Look at the Blueprints-ELA, math, and/or science</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a:solidFill>
                  <a:schemeClr val="tx1"/>
                </a:solidFill>
              </a:rPr>
              <a:t>Unwrap </a:t>
            </a:r>
            <a:r>
              <a:rPr lang="en" sz="3000" dirty="0" smtClean="0">
                <a:solidFill>
                  <a:schemeClr val="tx1"/>
                </a:solidFill>
              </a:rPr>
              <a:t>the </a:t>
            </a:r>
            <a:r>
              <a:rPr lang="en" sz="3000" dirty="0">
                <a:solidFill>
                  <a:schemeClr val="tx1"/>
                </a:solidFill>
              </a:rPr>
              <a:t>goals of each </a:t>
            </a:r>
            <a:r>
              <a:rPr lang="en-US" sz="3000" dirty="0" smtClean="0">
                <a:solidFill>
                  <a:schemeClr val="tx1"/>
                </a:solidFill>
              </a:rPr>
              <a:t>Essential Element</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a:solidFill>
                  <a:schemeClr val="tx1"/>
                </a:solidFill>
              </a:rPr>
              <a:t>What is </a:t>
            </a:r>
            <a:r>
              <a:rPr lang="en" sz="3000" dirty="0" smtClean="0">
                <a:solidFill>
                  <a:schemeClr val="tx1"/>
                </a:solidFill>
              </a:rPr>
              <a:t>the common ground   </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a:solidFill>
                  <a:schemeClr val="tx1"/>
                </a:solidFill>
              </a:rPr>
              <a:t>What is the goal of that </a:t>
            </a:r>
            <a:r>
              <a:rPr lang="en" sz="3000" dirty="0" smtClean="0">
                <a:solidFill>
                  <a:schemeClr val="tx1"/>
                </a:solidFill>
              </a:rPr>
              <a:t>Essential Element   </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smtClean="0">
                <a:solidFill>
                  <a:schemeClr val="tx1"/>
                </a:solidFill>
              </a:rPr>
              <a:t>Why </a:t>
            </a:r>
            <a:r>
              <a:rPr lang="en" sz="3000" dirty="0">
                <a:solidFill>
                  <a:schemeClr val="tx1"/>
                </a:solidFill>
              </a:rPr>
              <a:t>do I need to teach that </a:t>
            </a:r>
            <a:r>
              <a:rPr lang="en" sz="3000" dirty="0" smtClean="0">
                <a:solidFill>
                  <a:schemeClr val="tx1"/>
                </a:solidFill>
              </a:rPr>
              <a:t>Essential Element   </a:t>
            </a:r>
            <a:endParaRPr sz="3000" dirty="0">
              <a:solidFill>
                <a:schemeClr val="tx1"/>
              </a:solidFill>
            </a:endParaRPr>
          </a:p>
          <a:p>
            <a:pPr marL="639232" indent="-571500">
              <a:spcBef>
                <a:spcPts val="0"/>
              </a:spcBef>
              <a:buClr>
                <a:srgbClr val="429539"/>
              </a:buClr>
              <a:buSzPct val="100000"/>
              <a:buFont typeface="Arial" panose="020B0604020202020204" pitchFamily="34" charset="0"/>
              <a:buChar char="•"/>
            </a:pPr>
            <a:r>
              <a:rPr lang="en" sz="3000" dirty="0">
                <a:solidFill>
                  <a:schemeClr val="tx1"/>
                </a:solidFill>
              </a:rPr>
              <a:t>How might I intertwine the </a:t>
            </a:r>
            <a:r>
              <a:rPr lang="en" sz="3000" dirty="0" smtClean="0">
                <a:solidFill>
                  <a:schemeClr val="tx1"/>
                </a:solidFill>
              </a:rPr>
              <a:t>Essential Elements </a:t>
            </a:r>
            <a:r>
              <a:rPr lang="en" sz="3000" dirty="0">
                <a:solidFill>
                  <a:schemeClr val="tx1"/>
                </a:solidFill>
              </a:rPr>
              <a:t>so I can teach </a:t>
            </a:r>
            <a:r>
              <a:rPr lang="en" sz="3000" dirty="0" smtClean="0">
                <a:solidFill>
                  <a:schemeClr val="tx1"/>
                </a:solidFill>
              </a:rPr>
              <a:t>both (or </a:t>
            </a:r>
            <a:r>
              <a:rPr lang="en" sz="3000" dirty="0">
                <a:solidFill>
                  <a:schemeClr val="tx1"/>
                </a:solidFill>
              </a:rPr>
              <a:t>all three content areas</a:t>
            </a:r>
            <a:r>
              <a:rPr lang="en" sz="3000" dirty="0" smtClean="0">
                <a:solidFill>
                  <a:schemeClr val="tx1"/>
                </a:solidFill>
              </a:rPr>
              <a:t>)</a:t>
            </a:r>
          </a:p>
          <a:p>
            <a:pPr marL="639232" indent="-571500">
              <a:spcBef>
                <a:spcPts val="0"/>
              </a:spcBef>
              <a:buClr>
                <a:srgbClr val="429539"/>
              </a:buClr>
              <a:buSzPct val="100000"/>
              <a:buFont typeface="Arial" panose="020B0604020202020204" pitchFamily="34" charset="0"/>
              <a:buChar char="•"/>
            </a:pPr>
            <a:r>
              <a:rPr lang="en" sz="3000" dirty="0" smtClean="0">
                <a:solidFill>
                  <a:schemeClr val="tx1"/>
                </a:solidFill>
              </a:rPr>
              <a:t>Begin to map out your lesson plan</a:t>
            </a:r>
          </a:p>
          <a:p>
            <a:pPr marL="639232" indent="-571500">
              <a:spcBef>
                <a:spcPts val="0"/>
              </a:spcBef>
              <a:buClr>
                <a:srgbClr val="429539"/>
              </a:buClr>
              <a:buSzPct val="100000"/>
              <a:buFont typeface="Arial" panose="020B0604020202020204" pitchFamily="34" charset="0"/>
              <a:buChar char="•"/>
            </a:pPr>
            <a:r>
              <a:rPr lang="en" sz="3000" dirty="0" smtClean="0">
                <a:solidFill>
                  <a:schemeClr val="tx1"/>
                </a:solidFill>
              </a:rPr>
              <a:t>Begin with the end in mind and work backwards</a:t>
            </a:r>
            <a:endParaRPr sz="3000" dirty="0">
              <a:solidFill>
                <a:schemeClr val="tx1"/>
              </a:solidFill>
            </a:endParaRPr>
          </a:p>
        </p:txBody>
      </p:sp>
      <p:sp>
        <p:nvSpPr>
          <p:cNvPr id="733" name="Google Shape;733;p112"/>
          <p:cNvSpPr txBox="1">
            <a:spLocks noGrp="1"/>
          </p:cNvSpPr>
          <p:nvPr>
            <p:ph type="title"/>
          </p:nvPr>
        </p:nvSpPr>
        <p:spPr>
          <a:xfrm>
            <a:off x="342900" y="990600"/>
            <a:ext cx="11506200" cy="1066800"/>
          </a:xfrm>
          <a:prstGeom prst="rect">
            <a:avLst/>
          </a:prstGeom>
        </p:spPr>
        <p:txBody>
          <a:bodyPr spcFirstLastPara="1" vert="horz" wrap="square" lIns="121900" tIns="60933" rIns="121900" bIns="60933" rtlCol="0" anchor="ctr" anchorCtr="0">
            <a:normAutofit/>
          </a:bodyPr>
          <a:lstStyle/>
          <a:p>
            <a:r>
              <a:rPr lang="en" sz="4400" dirty="0">
                <a:solidFill>
                  <a:srgbClr val="004B8D"/>
                </a:solidFill>
              </a:rPr>
              <a:t>Embedded Instruction</a:t>
            </a:r>
            <a:endParaRPr sz="4400" dirty="0">
              <a:solidFill>
                <a:srgbClr val="004B8D"/>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86</a:t>
            </a:fld>
            <a:endParaRPr dirty="0"/>
          </a:p>
        </p:txBody>
      </p:sp>
    </p:spTree>
    <p:extLst>
      <p:ext uri="{BB962C8B-B14F-4D97-AF65-F5344CB8AC3E}">
        <p14:creationId xmlns:p14="http://schemas.microsoft.com/office/powerpoint/2010/main" val="30241933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14"/>
          <p:cNvSpPr txBox="1">
            <a:spLocks noGrp="1"/>
          </p:cNvSpPr>
          <p:nvPr>
            <p:ph type="title"/>
          </p:nvPr>
        </p:nvSpPr>
        <p:spPr>
          <a:xfrm>
            <a:off x="342899" y="1390650"/>
            <a:ext cx="11506201" cy="1017500"/>
          </a:xfrm>
          <a:prstGeom prst="rect">
            <a:avLst/>
          </a:prstGeom>
        </p:spPr>
        <p:txBody>
          <a:bodyPr spcFirstLastPara="1" vert="horz" wrap="square" lIns="121900" tIns="60933" rIns="121900" bIns="60933" rtlCol="0" anchor="ctr" anchorCtr="0">
            <a:normAutofit/>
          </a:bodyPr>
          <a:lstStyle/>
          <a:p>
            <a:pPr>
              <a:spcBef>
                <a:spcPts val="853"/>
              </a:spcBef>
              <a:buSzPct val="30275"/>
            </a:pPr>
            <a:r>
              <a:rPr lang="en" sz="4844" dirty="0">
                <a:solidFill>
                  <a:srgbClr val="004B8D"/>
                </a:solidFill>
              </a:rPr>
              <a:t>Lesson</a:t>
            </a:r>
            <a:r>
              <a:rPr lang="en" sz="4844" b="0" dirty="0">
                <a:solidFill>
                  <a:srgbClr val="004B8D"/>
                </a:solidFill>
              </a:rPr>
              <a:t> </a:t>
            </a:r>
            <a:r>
              <a:rPr lang="en" sz="4844" dirty="0">
                <a:solidFill>
                  <a:srgbClr val="004B8D"/>
                </a:solidFill>
              </a:rPr>
              <a:t>Plan TIme</a:t>
            </a:r>
            <a:endParaRPr sz="4844" dirty="0">
              <a:solidFill>
                <a:srgbClr val="004B8D"/>
              </a:solidFill>
            </a:endParaRPr>
          </a:p>
          <a:p>
            <a:endParaRPr dirty="0"/>
          </a:p>
        </p:txBody>
      </p:sp>
      <p:sp>
        <p:nvSpPr>
          <p:cNvPr id="745" name="Google Shape;745;p114"/>
          <p:cNvSpPr txBox="1"/>
          <p:nvPr/>
        </p:nvSpPr>
        <p:spPr>
          <a:xfrm>
            <a:off x="0" y="1280267"/>
            <a:ext cx="4000000" cy="615513"/>
          </a:xfrm>
          <a:prstGeom prst="rect">
            <a:avLst/>
          </a:prstGeom>
          <a:noFill/>
          <a:ln>
            <a:noFill/>
          </a:ln>
        </p:spPr>
        <p:txBody>
          <a:bodyPr spcFirstLastPara="1" wrap="square" lIns="121900" tIns="121900" rIns="121900" bIns="121900" anchor="t" anchorCtr="0">
            <a:spAutoFit/>
          </a:bodyPr>
          <a:lstStyle/>
          <a:p>
            <a:pPr algn="ctr"/>
            <a:endParaRPr sz="2400"/>
          </a:p>
        </p:txBody>
      </p:sp>
      <p:pic>
        <p:nvPicPr>
          <p:cNvPr id="746" name="Google Shape;746;p114"/>
          <p:cNvPicPr preferRelativeResize="0"/>
          <p:nvPr/>
        </p:nvPicPr>
        <p:blipFill>
          <a:blip r:embed="rId3">
            <a:alphaModFix/>
          </a:blip>
          <a:stretch>
            <a:fillRect/>
          </a:stretch>
        </p:blipFill>
        <p:spPr>
          <a:xfrm>
            <a:off x="3600736" y="1895780"/>
            <a:ext cx="5066728" cy="4759019"/>
          </a:xfrm>
          <a:prstGeom prst="rect">
            <a:avLst/>
          </a:prstGeom>
          <a:noFill/>
          <a:ln>
            <a:noFill/>
          </a:ln>
        </p:spPr>
      </p:pic>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87</a:t>
            </a:fld>
            <a:endParaRPr dirty="0"/>
          </a:p>
        </p:txBody>
      </p:sp>
    </p:spTree>
    <p:extLst>
      <p:ext uri="{BB962C8B-B14F-4D97-AF65-F5344CB8AC3E}">
        <p14:creationId xmlns:p14="http://schemas.microsoft.com/office/powerpoint/2010/main" val="37751754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5"/>
          <p:cNvSpPr txBox="1">
            <a:spLocks noGrp="1"/>
          </p:cNvSpPr>
          <p:nvPr>
            <p:ph type="title"/>
          </p:nvPr>
        </p:nvSpPr>
        <p:spPr>
          <a:xfrm>
            <a:off x="342900" y="1242059"/>
            <a:ext cx="7581900" cy="2304133"/>
          </a:xfrm>
          <a:prstGeom prst="rect">
            <a:avLst/>
          </a:prstGeom>
          <a:noFill/>
          <a:ln>
            <a:noFill/>
          </a:ln>
        </p:spPr>
        <p:txBody>
          <a:bodyPr spcFirstLastPara="1" vert="horz" wrap="square" lIns="121900" tIns="60933" rIns="121900" bIns="60933" rtlCol="0" anchor="ctr" anchorCtr="0">
            <a:normAutofit fontScale="90000"/>
          </a:bodyPr>
          <a:lstStyle/>
          <a:p>
            <a:pPr>
              <a:buClr>
                <a:schemeClr val="dk1"/>
              </a:buClr>
              <a:buSzPct val="110000"/>
            </a:pPr>
            <a:endParaRPr sz="5333" b="1" dirty="0"/>
          </a:p>
          <a:p>
            <a:pPr>
              <a:buClr>
                <a:schemeClr val="dk1"/>
              </a:buClr>
              <a:buSzPct val="110000"/>
            </a:pPr>
            <a:endParaRPr sz="5333" b="1" dirty="0"/>
          </a:p>
          <a:p>
            <a:pPr>
              <a:buClr>
                <a:schemeClr val="dk1"/>
              </a:buClr>
              <a:buSzPct val="99000"/>
            </a:pPr>
            <a:r>
              <a:rPr lang="en" sz="5900" b="1" dirty="0">
                <a:solidFill>
                  <a:srgbClr val="004B8D"/>
                </a:solidFill>
                <a:latin typeface="Calibri"/>
                <a:ea typeface="Calibri"/>
                <a:cs typeface="Calibri"/>
                <a:sym typeface="Calibri"/>
              </a:rPr>
              <a:t>Utilizing the </a:t>
            </a:r>
            <a:r>
              <a:rPr lang="en" sz="5900" b="1" dirty="0" smtClean="0">
                <a:solidFill>
                  <a:srgbClr val="004B8D"/>
                </a:solidFill>
                <a:latin typeface="Calibri"/>
                <a:ea typeface="Calibri"/>
                <a:cs typeface="Calibri"/>
                <a:sym typeface="Calibri"/>
              </a:rPr>
              <a:t>Individual Student Report (ISR)</a:t>
            </a:r>
            <a:r>
              <a:rPr lang="en" sz="5900" b="1" dirty="0" smtClean="0">
                <a:solidFill>
                  <a:srgbClr val="003399"/>
                </a:solidFill>
                <a:latin typeface="Calibri"/>
                <a:ea typeface="Calibri"/>
                <a:cs typeface="Calibri"/>
                <a:sym typeface="Calibri"/>
              </a:rPr>
              <a:t> </a:t>
            </a:r>
            <a:endParaRPr sz="5900" b="1" dirty="0">
              <a:solidFill>
                <a:srgbClr val="003399"/>
              </a:solidFill>
              <a:latin typeface="Calibri"/>
              <a:ea typeface="Calibri"/>
              <a:cs typeface="Calibri"/>
              <a:sym typeface="Calibri"/>
            </a:endParaRPr>
          </a:p>
        </p:txBody>
      </p:sp>
    </p:spTree>
    <p:extLst>
      <p:ext uri="{BB962C8B-B14F-4D97-AF65-F5344CB8AC3E}">
        <p14:creationId xmlns:p14="http://schemas.microsoft.com/office/powerpoint/2010/main" val="9176554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7" name="Google Shape;757;p116"/>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457200" indent="-457200">
              <a:spcBef>
                <a:spcPts val="600"/>
              </a:spcBef>
              <a:buSzPct val="100000"/>
            </a:pPr>
            <a:r>
              <a:rPr lang="en" sz="3200" dirty="0">
                <a:latin typeface="Calibri"/>
                <a:ea typeface="Calibri"/>
                <a:cs typeface="Calibri"/>
                <a:sym typeface="Calibri"/>
              </a:rPr>
              <a:t>ISRs are located in Educator Portal under the </a:t>
            </a:r>
            <a:r>
              <a:rPr lang="en" sz="3200" b="1" dirty="0">
                <a:solidFill>
                  <a:srgbClr val="429539"/>
                </a:solidFill>
                <a:latin typeface="Calibri"/>
                <a:ea typeface="Calibri"/>
                <a:cs typeface="Calibri"/>
                <a:sym typeface="Calibri"/>
              </a:rPr>
              <a:t>Report</a:t>
            </a:r>
            <a:r>
              <a:rPr lang="en" sz="3200" dirty="0">
                <a:latin typeface="Calibri"/>
                <a:ea typeface="Calibri"/>
                <a:cs typeface="Calibri"/>
                <a:sym typeface="Calibri"/>
              </a:rPr>
              <a:t> tab</a:t>
            </a:r>
            <a:endParaRPr sz="3200" dirty="0">
              <a:latin typeface="Calibri"/>
              <a:ea typeface="Calibri"/>
              <a:cs typeface="Calibri"/>
              <a:sym typeface="Calibri"/>
            </a:endParaRPr>
          </a:p>
          <a:p>
            <a:pPr marL="457200" indent="-457200">
              <a:spcBef>
                <a:spcPts val="600"/>
              </a:spcBef>
              <a:buSzPct val="100000"/>
            </a:pPr>
            <a:r>
              <a:rPr lang="en" sz="3200" dirty="0">
                <a:latin typeface="Calibri"/>
                <a:ea typeface="Calibri"/>
                <a:cs typeface="Calibri"/>
                <a:sym typeface="Calibri"/>
              </a:rPr>
              <a:t>DLM results are not based on raw or scaled scores</a:t>
            </a:r>
            <a:endParaRPr sz="3200" dirty="0">
              <a:latin typeface="Calibri"/>
              <a:ea typeface="Calibri"/>
              <a:cs typeface="Calibri"/>
              <a:sym typeface="Calibri"/>
            </a:endParaRPr>
          </a:p>
          <a:p>
            <a:pPr marL="457200" indent="-457200">
              <a:spcBef>
                <a:spcPts val="600"/>
              </a:spcBef>
              <a:buSzPct val="100000"/>
            </a:pPr>
            <a:r>
              <a:rPr lang="en" sz="3200" dirty="0">
                <a:latin typeface="Calibri"/>
                <a:ea typeface="Calibri"/>
                <a:cs typeface="Calibri"/>
                <a:sym typeface="Calibri"/>
              </a:rPr>
              <a:t>ISRs are in two </a:t>
            </a:r>
            <a:r>
              <a:rPr lang="en" sz="3200" dirty="0" smtClean="0">
                <a:latin typeface="Calibri"/>
                <a:ea typeface="Calibri"/>
                <a:cs typeface="Calibri"/>
                <a:sym typeface="Calibri"/>
              </a:rPr>
              <a:t>parts</a:t>
            </a:r>
            <a:endParaRPr sz="3200" dirty="0">
              <a:latin typeface="Calibri"/>
              <a:ea typeface="Calibri"/>
              <a:cs typeface="Calibri"/>
              <a:sym typeface="Calibri"/>
            </a:endParaRPr>
          </a:p>
          <a:p>
            <a:pPr marL="1066784" lvl="2" indent="-457200">
              <a:spcBef>
                <a:spcPts val="600"/>
              </a:spcBef>
              <a:buClr>
                <a:srgbClr val="429539"/>
              </a:buClr>
              <a:buSzPct val="100000"/>
              <a:buFont typeface="Wingdings" panose="05000000000000000000" pitchFamily="2" charset="2"/>
              <a:buChar char="q"/>
            </a:pPr>
            <a:r>
              <a:rPr lang="en" sz="2800" dirty="0">
                <a:latin typeface="Calibri"/>
                <a:ea typeface="Calibri"/>
                <a:cs typeface="Calibri"/>
                <a:sym typeface="Calibri"/>
              </a:rPr>
              <a:t>Performance Profile</a:t>
            </a:r>
            <a:endParaRPr sz="2800" dirty="0">
              <a:latin typeface="Calibri"/>
              <a:ea typeface="Calibri"/>
              <a:cs typeface="Calibri"/>
              <a:sym typeface="Calibri"/>
            </a:endParaRPr>
          </a:p>
          <a:p>
            <a:pPr marL="1066784" lvl="2" indent="-457200">
              <a:spcBef>
                <a:spcPts val="600"/>
              </a:spcBef>
              <a:buClr>
                <a:srgbClr val="429539"/>
              </a:buClr>
              <a:buSzPct val="100000"/>
              <a:buFont typeface="Wingdings" panose="05000000000000000000" pitchFamily="2" charset="2"/>
              <a:buChar char="q"/>
            </a:pPr>
            <a:r>
              <a:rPr lang="en" sz="2800" dirty="0">
                <a:latin typeface="Calibri"/>
                <a:ea typeface="Calibri"/>
                <a:cs typeface="Calibri"/>
                <a:sym typeface="Calibri"/>
              </a:rPr>
              <a:t>Learning Profile</a:t>
            </a:r>
            <a:endParaRPr sz="2800" dirty="0">
              <a:latin typeface="Calibri"/>
              <a:ea typeface="Calibri"/>
              <a:cs typeface="Calibri"/>
              <a:sym typeface="Calibri"/>
            </a:endParaRPr>
          </a:p>
          <a:p>
            <a:pPr marL="457200" indent="-457200">
              <a:spcBef>
                <a:spcPts val="600"/>
              </a:spcBef>
              <a:buSzPct val="100000"/>
            </a:pPr>
            <a:r>
              <a:rPr lang="en" sz="3200" dirty="0">
                <a:latin typeface="Calibri"/>
                <a:ea typeface="Calibri"/>
                <a:cs typeface="Calibri"/>
                <a:sym typeface="Calibri"/>
              </a:rPr>
              <a:t>Directors and teachers will need to have access to run the parent report and student </a:t>
            </a:r>
            <a:r>
              <a:rPr lang="en" sz="3200" dirty="0" smtClean="0">
                <a:latin typeface="Calibri"/>
                <a:ea typeface="Calibri"/>
                <a:cs typeface="Calibri"/>
                <a:sym typeface="Calibri"/>
              </a:rPr>
              <a:t>report. The </a:t>
            </a:r>
            <a:r>
              <a:rPr lang="en" sz="3200" dirty="0">
                <a:latin typeface="Calibri"/>
                <a:ea typeface="Calibri"/>
                <a:cs typeface="Calibri"/>
                <a:sym typeface="Calibri"/>
              </a:rPr>
              <a:t>parent report should be sent out at approximately the same time as MAP and </a:t>
            </a:r>
            <a:r>
              <a:rPr lang="en" sz="3200" dirty="0" smtClean="0">
                <a:latin typeface="Calibri"/>
                <a:ea typeface="Calibri"/>
                <a:cs typeface="Calibri"/>
                <a:sym typeface="Calibri"/>
              </a:rPr>
              <a:t>EOC</a:t>
            </a:r>
            <a:endParaRPr sz="3200" dirty="0">
              <a:latin typeface="Calibri"/>
              <a:ea typeface="Calibri"/>
              <a:cs typeface="Calibri"/>
              <a:sym typeface="Calibri"/>
            </a:endParaRPr>
          </a:p>
          <a:p>
            <a:pPr marL="0" indent="0">
              <a:buNone/>
            </a:pPr>
            <a:endParaRPr dirty="0"/>
          </a:p>
        </p:txBody>
      </p:sp>
      <p:sp>
        <p:nvSpPr>
          <p:cNvPr id="756" name="Google Shape;756;p116"/>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r>
              <a:rPr lang="en" sz="4267" dirty="0" smtClean="0">
                <a:solidFill>
                  <a:srgbClr val="004B8D"/>
                </a:solidFill>
                <a:latin typeface="Calibri"/>
                <a:ea typeface="Calibri"/>
                <a:cs typeface="Calibri"/>
                <a:sym typeface="Calibri"/>
              </a:rPr>
              <a:t/>
            </a:r>
            <a:br>
              <a:rPr lang="en" sz="4267" dirty="0" smtClean="0">
                <a:solidFill>
                  <a:srgbClr val="004B8D"/>
                </a:solidFill>
                <a:latin typeface="Calibri"/>
                <a:ea typeface="Calibri"/>
                <a:cs typeface="Calibri"/>
                <a:sym typeface="Calibri"/>
              </a:rPr>
            </a:br>
            <a:r>
              <a:rPr lang="en" sz="4000" dirty="0" smtClean="0">
                <a:solidFill>
                  <a:srgbClr val="429539"/>
                </a:solidFill>
                <a:sym typeface="Calibri"/>
              </a:rPr>
              <a:t>General </a:t>
            </a:r>
            <a:r>
              <a:rPr lang="en" sz="4000" dirty="0">
                <a:solidFill>
                  <a:srgbClr val="429539"/>
                </a:solidFill>
                <a:sym typeface="Calibri"/>
              </a:rPr>
              <a:t>Information</a:t>
            </a:r>
            <a:endParaRPr sz="4000" dirty="0">
              <a:solidFill>
                <a:srgbClr val="429539"/>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89</a:t>
            </a:fld>
            <a:endParaRPr dirty="0"/>
          </a:p>
        </p:txBody>
      </p:sp>
    </p:spTree>
    <p:extLst>
      <p:ext uri="{BB962C8B-B14F-4D97-AF65-F5344CB8AC3E}">
        <p14:creationId xmlns:p14="http://schemas.microsoft.com/office/powerpoint/2010/main" val="77641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sldNum" idx="12"/>
          </p:nvPr>
        </p:nvSpPr>
        <p:spPr>
          <a:xfrm>
            <a:off x="10972800" y="279400"/>
            <a:ext cx="1016000" cy="365200"/>
          </a:xfrm>
          <a:prstGeom prst="rect">
            <a:avLst/>
          </a:prstGeom>
        </p:spPr>
        <p:txBody>
          <a:bodyPr spcFirstLastPara="1" vert="horz" wrap="square" lIns="121900" tIns="60933" rIns="121900" bIns="60933" rtlCol="0" anchor="ctr" anchorCtr="0">
            <a:noAutofit/>
          </a:bodyPr>
          <a:lstStyle/>
          <a:p>
            <a:fld id="{00000000-1234-1234-1234-123412341234}" type="slidenum">
              <a:rPr lang="en-US"/>
              <a:pPr/>
              <a:t>9</a:t>
            </a:fld>
            <a:endParaRPr dirty="0"/>
          </a:p>
        </p:txBody>
      </p:sp>
      <p:sp>
        <p:nvSpPr>
          <p:cNvPr id="318" name="Google Shape;318;p50"/>
          <p:cNvSpPr txBox="1">
            <a:spLocks noGrp="1"/>
          </p:cNvSpPr>
          <p:nvPr>
            <p:ph type="body" idx="1"/>
          </p:nvPr>
        </p:nvSpPr>
        <p:spPr>
          <a:xfrm>
            <a:off x="203200" y="2159000"/>
            <a:ext cx="11785600" cy="4419600"/>
          </a:xfrm>
          <a:prstGeom prst="rect">
            <a:avLst/>
          </a:prstGeom>
        </p:spPr>
        <p:txBody>
          <a:bodyPr spcFirstLastPara="1" vert="horz" wrap="square" lIns="121900" tIns="60933" rIns="121900" bIns="60933" rtlCol="0" anchor="t" anchorCtr="0">
            <a:noAutofit/>
          </a:bodyPr>
          <a:lstStyle/>
          <a:p>
            <a:pPr marL="0" indent="0">
              <a:buNone/>
            </a:pPr>
            <a:endParaRPr dirty="0"/>
          </a:p>
        </p:txBody>
      </p:sp>
      <p:sp>
        <p:nvSpPr>
          <p:cNvPr id="320" name="Google Shape;320;p50"/>
          <p:cNvSpPr/>
          <p:nvPr/>
        </p:nvSpPr>
        <p:spPr>
          <a:xfrm>
            <a:off x="5588000" y="4526500"/>
            <a:ext cx="1016000" cy="3652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pic>
        <p:nvPicPr>
          <p:cNvPr id="321" name="Google Shape;321;p50"/>
          <p:cNvPicPr preferRelativeResize="0"/>
          <p:nvPr/>
        </p:nvPicPr>
        <p:blipFill>
          <a:blip r:embed="rId3">
            <a:alphaModFix/>
          </a:blip>
          <a:stretch>
            <a:fillRect/>
          </a:stretch>
        </p:blipFill>
        <p:spPr>
          <a:xfrm>
            <a:off x="203200" y="990600"/>
            <a:ext cx="11756969" cy="5676900"/>
          </a:xfrm>
          <a:prstGeom prst="rect">
            <a:avLst/>
          </a:prstGeom>
          <a:noFill/>
          <a:ln>
            <a:noFill/>
          </a:ln>
        </p:spPr>
      </p:pic>
      <p:sp>
        <p:nvSpPr>
          <p:cNvPr id="322" name="Google Shape;322;p50"/>
          <p:cNvSpPr/>
          <p:nvPr/>
        </p:nvSpPr>
        <p:spPr>
          <a:xfrm>
            <a:off x="6106641" y="3844975"/>
            <a:ext cx="768096" cy="253472"/>
          </a:xfrm>
          <a:prstGeom prst="rightArrow">
            <a:avLst>
              <a:gd name="adj1" fmla="val 50000"/>
              <a:gd name="adj2" fmla="val 50000"/>
            </a:avLst>
          </a:prstGeom>
          <a:solidFill>
            <a:srgbClr val="004B8E"/>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Tree>
    <p:extLst>
      <p:ext uri="{BB962C8B-B14F-4D97-AF65-F5344CB8AC3E}">
        <p14:creationId xmlns:p14="http://schemas.microsoft.com/office/powerpoint/2010/main" val="7265466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17"/>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0" indent="0">
              <a:lnSpc>
                <a:spcPct val="115000"/>
              </a:lnSpc>
              <a:spcBef>
                <a:spcPts val="800"/>
              </a:spcBef>
              <a:buClr>
                <a:schemeClr val="dk1"/>
              </a:buClr>
              <a:buSzPts val="1100"/>
              <a:buNone/>
            </a:pPr>
            <a:r>
              <a:rPr lang="en" sz="3600" b="1" dirty="0" smtClean="0">
                <a:solidFill>
                  <a:srgbClr val="004B8E"/>
                </a:solidFill>
                <a:latin typeface="Calibri"/>
                <a:ea typeface="Calibri"/>
                <a:cs typeface="Calibri"/>
                <a:sym typeface="Calibri"/>
              </a:rPr>
              <a:t>DLM </a:t>
            </a:r>
            <a:r>
              <a:rPr lang="en" sz="3600" b="1" dirty="0">
                <a:solidFill>
                  <a:srgbClr val="004B8E"/>
                </a:solidFill>
                <a:latin typeface="Calibri"/>
                <a:ea typeface="Calibri"/>
                <a:cs typeface="Calibri"/>
                <a:sym typeface="Calibri"/>
              </a:rPr>
              <a:t>Performance Level </a:t>
            </a:r>
            <a:r>
              <a:rPr lang="en" sz="3600" b="1" dirty="0" smtClean="0">
                <a:solidFill>
                  <a:srgbClr val="004B8E"/>
                </a:solidFill>
                <a:latin typeface="Calibri"/>
                <a:ea typeface="Calibri"/>
                <a:cs typeface="Calibri"/>
                <a:sym typeface="Calibri"/>
              </a:rPr>
              <a:t>Descriptors</a:t>
            </a:r>
            <a:endParaRPr sz="3600" b="1" dirty="0">
              <a:solidFill>
                <a:srgbClr val="004B8E"/>
              </a:solidFill>
              <a:latin typeface="Calibri"/>
              <a:ea typeface="Calibri"/>
              <a:cs typeface="Calibri"/>
              <a:sym typeface="Calibri"/>
            </a:endParaRPr>
          </a:p>
          <a:p>
            <a:pPr marL="457200" indent="-457200">
              <a:lnSpc>
                <a:spcPct val="115000"/>
              </a:lnSpc>
              <a:spcBef>
                <a:spcPts val="800"/>
              </a:spcBef>
              <a:buSzPct val="100000"/>
            </a:pPr>
            <a:r>
              <a:rPr lang="en" sz="3200" dirty="0" smtClean="0">
                <a:latin typeface="Calibri"/>
                <a:ea typeface="Calibri"/>
                <a:cs typeface="Calibri"/>
                <a:sym typeface="Calibri"/>
              </a:rPr>
              <a:t>Emerging</a:t>
            </a:r>
            <a:endParaRPr sz="3200" dirty="0">
              <a:latin typeface="Calibri"/>
              <a:ea typeface="Calibri"/>
              <a:cs typeface="Calibri"/>
              <a:sym typeface="Calibri"/>
            </a:endParaRPr>
          </a:p>
          <a:p>
            <a:pPr marL="457200" indent="-457200">
              <a:lnSpc>
                <a:spcPct val="115000"/>
              </a:lnSpc>
              <a:spcBef>
                <a:spcPts val="800"/>
              </a:spcBef>
              <a:buSzPct val="100000"/>
            </a:pPr>
            <a:r>
              <a:rPr lang="en" sz="3200" dirty="0" smtClean="0">
                <a:latin typeface="Calibri"/>
                <a:ea typeface="Calibri"/>
                <a:cs typeface="Calibri"/>
                <a:sym typeface="Calibri"/>
              </a:rPr>
              <a:t>Approaching </a:t>
            </a:r>
            <a:r>
              <a:rPr lang="en" sz="3200" dirty="0">
                <a:latin typeface="Calibri"/>
                <a:ea typeface="Calibri"/>
                <a:cs typeface="Calibri"/>
                <a:sym typeface="Calibri"/>
              </a:rPr>
              <a:t>the Target</a:t>
            </a:r>
            <a:endParaRPr sz="3200" dirty="0">
              <a:latin typeface="Calibri"/>
              <a:ea typeface="Calibri"/>
              <a:cs typeface="Calibri"/>
              <a:sym typeface="Calibri"/>
            </a:endParaRPr>
          </a:p>
          <a:p>
            <a:pPr marL="457200" indent="-457200">
              <a:lnSpc>
                <a:spcPct val="115000"/>
              </a:lnSpc>
              <a:spcBef>
                <a:spcPts val="800"/>
              </a:spcBef>
              <a:buSzPct val="100000"/>
            </a:pPr>
            <a:r>
              <a:rPr lang="en" sz="3200" dirty="0" smtClean="0">
                <a:latin typeface="Calibri"/>
                <a:ea typeface="Calibri"/>
                <a:cs typeface="Calibri"/>
                <a:sym typeface="Calibri"/>
              </a:rPr>
              <a:t>At </a:t>
            </a:r>
            <a:r>
              <a:rPr lang="en" sz="3200" dirty="0">
                <a:latin typeface="Calibri"/>
                <a:ea typeface="Calibri"/>
                <a:cs typeface="Calibri"/>
                <a:sym typeface="Calibri"/>
              </a:rPr>
              <a:t>Target</a:t>
            </a:r>
            <a:endParaRPr sz="3200" dirty="0">
              <a:latin typeface="Calibri"/>
              <a:ea typeface="Calibri"/>
              <a:cs typeface="Calibri"/>
              <a:sym typeface="Calibri"/>
            </a:endParaRPr>
          </a:p>
          <a:p>
            <a:pPr marL="457200" indent="-457200">
              <a:lnSpc>
                <a:spcPct val="115000"/>
              </a:lnSpc>
              <a:spcBef>
                <a:spcPts val="800"/>
              </a:spcBef>
              <a:buSzPct val="100000"/>
            </a:pPr>
            <a:r>
              <a:rPr lang="en" sz="3200" dirty="0" smtClean="0">
                <a:latin typeface="Calibri"/>
                <a:ea typeface="Calibri"/>
                <a:cs typeface="Calibri"/>
                <a:sym typeface="Calibri"/>
              </a:rPr>
              <a:t>Advanced</a:t>
            </a:r>
            <a:endParaRPr sz="3200" dirty="0">
              <a:latin typeface="Calibri"/>
              <a:ea typeface="Calibri"/>
              <a:cs typeface="Calibri"/>
              <a:sym typeface="Calibri"/>
            </a:endParaRPr>
          </a:p>
          <a:p>
            <a:pPr marL="152396" indent="0">
              <a:lnSpc>
                <a:spcPct val="115000"/>
              </a:lnSpc>
              <a:spcBef>
                <a:spcPts val="800"/>
              </a:spcBef>
              <a:buClr>
                <a:schemeClr val="dk1"/>
              </a:buClr>
              <a:buSzPts val="1100"/>
              <a:buNone/>
            </a:pPr>
            <a:endParaRPr sz="3200" dirty="0">
              <a:solidFill>
                <a:srgbClr val="004B8D"/>
              </a:solidFill>
              <a:latin typeface="Calibri"/>
              <a:ea typeface="Calibri"/>
              <a:cs typeface="Calibri"/>
              <a:sym typeface="Calibri"/>
            </a:endParaRPr>
          </a:p>
          <a:p>
            <a:pPr marL="0" indent="0">
              <a:buNone/>
            </a:pPr>
            <a:endParaRPr sz="3200" dirty="0">
              <a:latin typeface="Calibri"/>
              <a:ea typeface="Calibri"/>
              <a:cs typeface="Calibri"/>
              <a:sym typeface="Calibri"/>
            </a:endParaRPr>
          </a:p>
        </p:txBody>
      </p:sp>
      <p:sp>
        <p:nvSpPr>
          <p:cNvPr id="763" name="Google Shape;763;p11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br>
              <a:rPr lang="en" sz="4400" dirty="0" smtClean="0">
                <a:solidFill>
                  <a:srgbClr val="004B8D"/>
                </a:solidFill>
                <a:latin typeface="Calibri"/>
                <a:ea typeface="Calibri"/>
                <a:cs typeface="Calibri"/>
                <a:sym typeface="Calibri"/>
              </a:rPr>
            </a:br>
            <a:r>
              <a:rPr lang="en" sz="4000" dirty="0" smtClean="0">
                <a:solidFill>
                  <a:srgbClr val="429539"/>
                </a:solidFill>
                <a:sym typeface="Calibri"/>
              </a:rPr>
              <a:t>Performance </a:t>
            </a:r>
            <a:r>
              <a:rPr lang="en" sz="4000" dirty="0">
                <a:solidFill>
                  <a:srgbClr val="429539"/>
                </a:solidFill>
                <a:sym typeface="Calibri"/>
              </a:rPr>
              <a:t>Profile</a:t>
            </a:r>
            <a:endParaRPr sz="4000" dirty="0">
              <a:solidFill>
                <a:srgbClr val="429539"/>
              </a:solidFill>
            </a:endParaRPr>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90</a:t>
            </a:fld>
            <a:endParaRPr dirty="0"/>
          </a:p>
        </p:txBody>
      </p:sp>
    </p:spTree>
    <p:extLst>
      <p:ext uri="{BB962C8B-B14F-4D97-AF65-F5344CB8AC3E}">
        <p14:creationId xmlns:p14="http://schemas.microsoft.com/office/powerpoint/2010/main" val="6832053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17"/>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723896" indent="-571500">
              <a:lnSpc>
                <a:spcPct val="115000"/>
              </a:lnSpc>
              <a:spcBef>
                <a:spcPts val="800"/>
              </a:spcBef>
              <a:buSzPct val="100000"/>
            </a:pPr>
            <a:r>
              <a:rPr lang="en-US" sz="3600" dirty="0" smtClean="0">
                <a:latin typeface="Calibri"/>
                <a:ea typeface="Calibri"/>
                <a:cs typeface="Calibri"/>
                <a:sym typeface="Calibri"/>
              </a:rPr>
              <a:t>Performance Level Descriptors may help in setting goals and daily instruction at the beginning of the year for performance at the end of the previous year</a:t>
            </a:r>
          </a:p>
          <a:p>
            <a:pPr marL="723896" indent="-571500">
              <a:lnSpc>
                <a:spcPct val="115000"/>
              </a:lnSpc>
              <a:spcBef>
                <a:spcPts val="800"/>
              </a:spcBef>
              <a:buSzPct val="100000"/>
            </a:pPr>
            <a:r>
              <a:rPr lang="en-US" sz="3600" dirty="0" smtClean="0">
                <a:latin typeface="Calibri"/>
                <a:ea typeface="Calibri"/>
                <a:cs typeface="Calibri"/>
                <a:sym typeface="Calibri"/>
              </a:rPr>
              <a:t>Mastery of Conceptual Areas are also included in the profile as the next slide illustrates</a:t>
            </a:r>
            <a:endParaRPr sz="3600" dirty="0">
              <a:latin typeface="Calibri"/>
              <a:ea typeface="Calibri"/>
              <a:cs typeface="Calibri"/>
              <a:sym typeface="Calibri"/>
            </a:endParaRPr>
          </a:p>
          <a:p>
            <a:pPr marL="0" indent="0">
              <a:buNone/>
            </a:pPr>
            <a:endParaRPr sz="3200" dirty="0">
              <a:latin typeface="Calibri"/>
              <a:ea typeface="Calibri"/>
              <a:cs typeface="Calibri"/>
              <a:sym typeface="Calibri"/>
            </a:endParaRPr>
          </a:p>
        </p:txBody>
      </p:sp>
      <p:sp>
        <p:nvSpPr>
          <p:cNvPr id="763" name="Google Shape;763;p11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br>
              <a:rPr lang="en" sz="4400" dirty="0" smtClean="0">
                <a:solidFill>
                  <a:srgbClr val="004B8D"/>
                </a:solidFill>
                <a:latin typeface="Calibri"/>
                <a:ea typeface="Calibri"/>
                <a:cs typeface="Calibri"/>
                <a:sym typeface="Calibri"/>
              </a:rPr>
            </a:br>
            <a:r>
              <a:rPr lang="en" sz="4400" dirty="0" smtClean="0">
                <a:solidFill>
                  <a:srgbClr val="429539"/>
                </a:solidFill>
                <a:sym typeface="Calibri"/>
              </a:rPr>
              <a:t>Performance </a:t>
            </a:r>
            <a:r>
              <a:rPr lang="en" sz="4400" dirty="0">
                <a:solidFill>
                  <a:srgbClr val="429539"/>
                </a:solidFill>
                <a:sym typeface="Calibri"/>
              </a:rPr>
              <a:t>Profile</a:t>
            </a:r>
            <a:endParaRPr sz="4400" dirty="0">
              <a:solidFill>
                <a:srgbClr val="429539"/>
              </a:solidFill>
            </a:endParaRPr>
          </a:p>
        </p:txBody>
      </p:sp>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91</a:t>
            </a:fld>
            <a:endParaRPr dirty="0"/>
          </a:p>
        </p:txBody>
      </p:sp>
    </p:spTree>
    <p:extLst>
      <p:ext uri="{BB962C8B-B14F-4D97-AF65-F5344CB8AC3E}">
        <p14:creationId xmlns:p14="http://schemas.microsoft.com/office/powerpoint/2010/main" val="34449188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3" name="Google Shape;763;p11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br>
              <a:rPr lang="en" sz="4400" dirty="0" smtClean="0">
                <a:solidFill>
                  <a:srgbClr val="004B8D"/>
                </a:solidFill>
                <a:latin typeface="Calibri"/>
                <a:ea typeface="Calibri"/>
                <a:cs typeface="Calibri"/>
                <a:sym typeface="Calibri"/>
              </a:rPr>
            </a:br>
            <a:r>
              <a:rPr lang="en" sz="4000" dirty="0" smtClean="0">
                <a:solidFill>
                  <a:srgbClr val="429539"/>
                </a:solidFill>
                <a:sym typeface="Calibri"/>
              </a:rPr>
              <a:t>Performance </a:t>
            </a:r>
            <a:r>
              <a:rPr lang="en" sz="4000" dirty="0">
                <a:solidFill>
                  <a:srgbClr val="429539"/>
                </a:solidFill>
                <a:sym typeface="Calibri"/>
              </a:rPr>
              <a:t>Profile</a:t>
            </a:r>
            <a:endParaRPr sz="4000" dirty="0">
              <a:solidFill>
                <a:srgbClr val="429539"/>
              </a:solidFill>
            </a:endParaRPr>
          </a:p>
        </p:txBody>
      </p:sp>
      <p:pic>
        <p:nvPicPr>
          <p:cNvPr id="4" name="Google Shape;776;p119"/>
          <p:cNvPicPr preferRelativeResize="0"/>
          <p:nvPr/>
        </p:nvPicPr>
        <p:blipFill>
          <a:blip r:embed="rId3">
            <a:alphaModFix/>
          </a:blip>
          <a:stretch>
            <a:fillRect/>
          </a:stretch>
        </p:blipFill>
        <p:spPr>
          <a:xfrm>
            <a:off x="342900" y="2537459"/>
            <a:ext cx="11506200" cy="4130041"/>
          </a:xfrm>
          <a:prstGeom prst="rect">
            <a:avLst/>
          </a:prstGeom>
          <a:noFill/>
          <a:ln>
            <a:noFill/>
          </a:ln>
        </p:spPr>
      </p:pic>
      <p:sp>
        <p:nvSpPr>
          <p:cNvPr id="6"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92</a:t>
            </a:fld>
            <a:endParaRPr dirty="0"/>
          </a:p>
        </p:txBody>
      </p:sp>
    </p:spTree>
    <p:extLst>
      <p:ext uri="{BB962C8B-B14F-4D97-AF65-F5344CB8AC3E}">
        <p14:creationId xmlns:p14="http://schemas.microsoft.com/office/powerpoint/2010/main" val="8764915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763" name="Google Shape;763;p11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br>
              <a:rPr lang="en" sz="4400" dirty="0" smtClean="0">
                <a:solidFill>
                  <a:srgbClr val="004B8D"/>
                </a:solidFill>
                <a:latin typeface="Calibri"/>
                <a:ea typeface="Calibri"/>
                <a:cs typeface="Calibri"/>
                <a:sym typeface="Calibri"/>
              </a:rPr>
            </a:br>
            <a:r>
              <a:rPr lang="en" sz="4000" dirty="0" smtClean="0">
                <a:solidFill>
                  <a:srgbClr val="429539"/>
                </a:solidFill>
                <a:sym typeface="Calibri"/>
              </a:rPr>
              <a:t>Performance </a:t>
            </a:r>
            <a:r>
              <a:rPr lang="en" sz="4000" dirty="0">
                <a:solidFill>
                  <a:srgbClr val="429539"/>
                </a:solidFill>
                <a:sym typeface="Calibri"/>
              </a:rPr>
              <a:t>Profile</a:t>
            </a:r>
            <a:endParaRPr sz="4000" dirty="0">
              <a:solidFill>
                <a:srgbClr val="429539"/>
              </a:solidFill>
            </a:endParaRPr>
          </a:p>
        </p:txBody>
      </p:sp>
      <p:pic>
        <p:nvPicPr>
          <p:cNvPr id="5" name="Google Shape;783;p120"/>
          <p:cNvPicPr preferRelativeResize="0"/>
          <p:nvPr/>
        </p:nvPicPr>
        <p:blipFill>
          <a:blip r:embed="rId3">
            <a:alphaModFix/>
          </a:blip>
          <a:stretch>
            <a:fillRect/>
          </a:stretch>
        </p:blipFill>
        <p:spPr>
          <a:xfrm>
            <a:off x="342900" y="2343150"/>
            <a:ext cx="11506200" cy="4324350"/>
          </a:xfrm>
          <a:prstGeom prst="rect">
            <a:avLst/>
          </a:prstGeom>
          <a:noFill/>
          <a:ln>
            <a:noFill/>
          </a:ln>
        </p:spPr>
      </p:pic>
      <p:sp>
        <p:nvSpPr>
          <p:cNvPr id="6"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93</a:t>
            </a:fld>
            <a:endParaRPr dirty="0"/>
          </a:p>
        </p:txBody>
      </p:sp>
    </p:spTree>
    <p:extLst>
      <p:ext uri="{BB962C8B-B14F-4D97-AF65-F5344CB8AC3E}">
        <p14:creationId xmlns:p14="http://schemas.microsoft.com/office/powerpoint/2010/main" val="6121920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4" name="Google Shape;788;p121"/>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0" indent="0">
              <a:lnSpc>
                <a:spcPct val="115000"/>
              </a:lnSpc>
              <a:spcBef>
                <a:spcPts val="800"/>
              </a:spcBef>
              <a:buClr>
                <a:schemeClr val="dk1"/>
              </a:buClr>
              <a:buSzPts val="1100"/>
              <a:buNone/>
            </a:pPr>
            <a:r>
              <a:rPr lang="en" sz="3600" b="1" dirty="0">
                <a:solidFill>
                  <a:srgbClr val="004B8D"/>
                </a:solidFill>
                <a:latin typeface="Calibri"/>
                <a:ea typeface="Calibri"/>
                <a:cs typeface="Calibri"/>
                <a:sym typeface="Calibri"/>
              </a:rPr>
              <a:t>The Learning Profile describes</a:t>
            </a:r>
            <a:endParaRPr sz="3600" b="1" dirty="0">
              <a:solidFill>
                <a:srgbClr val="004B8D"/>
              </a:solidFill>
              <a:latin typeface="Calibri"/>
              <a:ea typeface="Calibri"/>
              <a:cs typeface="Calibri"/>
              <a:sym typeface="Calibri"/>
            </a:endParaRPr>
          </a:p>
          <a:p>
            <a:pPr marL="558798" indent="-457200">
              <a:spcBef>
                <a:spcPts val="800"/>
              </a:spcBef>
              <a:buSzPct val="100000"/>
            </a:pPr>
            <a:r>
              <a:rPr lang="en" sz="2800" dirty="0" smtClean="0">
                <a:latin typeface="Calibri"/>
                <a:ea typeface="Calibri"/>
                <a:cs typeface="Calibri"/>
                <a:sym typeface="Calibri"/>
              </a:rPr>
              <a:t>EEs tested, including the skills mastered and not mastered</a:t>
            </a:r>
            <a:endParaRPr sz="2800" dirty="0" smtClean="0">
              <a:latin typeface="Calibri"/>
              <a:ea typeface="Calibri"/>
              <a:cs typeface="Calibri"/>
              <a:sym typeface="Calibri"/>
            </a:endParaRPr>
          </a:p>
          <a:p>
            <a:pPr marL="558798" indent="-457200">
              <a:spcBef>
                <a:spcPts val="0"/>
              </a:spcBef>
              <a:buSzPct val="100000"/>
            </a:pPr>
            <a:r>
              <a:rPr lang="en" sz="2800" dirty="0" smtClean="0">
                <a:latin typeface="Calibri"/>
                <a:ea typeface="Calibri"/>
                <a:cs typeface="Calibri"/>
                <a:sym typeface="Calibri"/>
              </a:rPr>
              <a:t>EEs not tested among those available to be tested in the grade and subject</a:t>
            </a:r>
            <a:endParaRPr sz="2800" dirty="0" smtClean="0">
              <a:latin typeface="Calibri"/>
              <a:ea typeface="Calibri"/>
              <a:cs typeface="Calibri"/>
              <a:sym typeface="Calibri"/>
            </a:endParaRPr>
          </a:p>
          <a:p>
            <a:pPr marL="558798" indent="-457200">
              <a:spcBef>
                <a:spcPts val="0"/>
              </a:spcBef>
              <a:buSzPct val="100000"/>
            </a:pPr>
            <a:r>
              <a:rPr lang="en" sz="2800" dirty="0" smtClean="0">
                <a:latin typeface="Calibri"/>
                <a:ea typeface="Calibri"/>
                <a:cs typeface="Calibri"/>
                <a:sym typeface="Calibri"/>
              </a:rPr>
              <a:t>Outlines the number of EEs and Conceptual Areas tested out of t</a:t>
            </a:r>
            <a:r>
              <a:rPr lang="en-US" sz="2800" dirty="0" smtClean="0">
                <a:latin typeface="Calibri"/>
                <a:ea typeface="Calibri"/>
                <a:cs typeface="Calibri"/>
                <a:sym typeface="Calibri"/>
              </a:rPr>
              <a:t>h</a:t>
            </a:r>
            <a:r>
              <a:rPr lang="en" sz="2800" dirty="0" smtClean="0">
                <a:latin typeface="Calibri"/>
                <a:ea typeface="Calibri"/>
                <a:cs typeface="Calibri"/>
                <a:sym typeface="Calibri"/>
              </a:rPr>
              <a:t>e number expected for the grade level</a:t>
            </a:r>
          </a:p>
          <a:p>
            <a:pPr marL="558798" indent="-457200">
              <a:spcBef>
                <a:spcPts val="0"/>
              </a:spcBef>
              <a:buSzPct val="100000"/>
            </a:pPr>
            <a:r>
              <a:rPr lang="en" sz="2800" dirty="0" smtClean="0">
                <a:latin typeface="Calibri"/>
                <a:ea typeface="Calibri"/>
                <a:cs typeface="Calibri"/>
                <a:sym typeface="Calibri"/>
              </a:rPr>
              <a:t>Contains the number of EEs that students were required to be tested on and the number on which the student actually tested</a:t>
            </a:r>
            <a:endParaRPr sz="2800" dirty="0" smtClean="0">
              <a:latin typeface="Calibri"/>
              <a:ea typeface="Calibri"/>
              <a:cs typeface="Calibri"/>
              <a:sym typeface="Calibri"/>
            </a:endParaRPr>
          </a:p>
          <a:p>
            <a:pPr marL="0" indent="0">
              <a:buNone/>
            </a:pPr>
            <a:endParaRPr sz="1867" dirty="0"/>
          </a:p>
        </p:txBody>
      </p:sp>
      <p:sp>
        <p:nvSpPr>
          <p:cNvPr id="763" name="Google Shape;763;p117"/>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Individual Student Report (ISR)</a:t>
            </a:r>
            <a:br>
              <a:rPr lang="en" sz="4400" dirty="0" smtClean="0">
                <a:solidFill>
                  <a:srgbClr val="004B8D"/>
                </a:solidFill>
                <a:latin typeface="Calibri"/>
                <a:ea typeface="Calibri"/>
                <a:cs typeface="Calibri"/>
                <a:sym typeface="Calibri"/>
              </a:rPr>
            </a:br>
            <a:r>
              <a:rPr lang="en" sz="4000" dirty="0" smtClean="0">
                <a:solidFill>
                  <a:srgbClr val="429539"/>
                </a:solidFill>
                <a:sym typeface="Calibri"/>
              </a:rPr>
              <a:t>Learning </a:t>
            </a:r>
            <a:r>
              <a:rPr lang="en" sz="4000" dirty="0">
                <a:solidFill>
                  <a:srgbClr val="429539"/>
                </a:solidFill>
                <a:sym typeface="Calibri"/>
              </a:rPr>
              <a:t>Profile</a:t>
            </a:r>
            <a:endParaRPr sz="4000" dirty="0">
              <a:solidFill>
                <a:srgbClr val="429539"/>
              </a:solidFill>
            </a:endParaRPr>
          </a:p>
        </p:txBody>
      </p:sp>
      <p:sp>
        <p:nvSpPr>
          <p:cNvPr id="6"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94</a:t>
            </a:fld>
            <a:endParaRPr dirty="0"/>
          </a:p>
        </p:txBody>
      </p:sp>
    </p:spTree>
    <p:extLst>
      <p:ext uri="{BB962C8B-B14F-4D97-AF65-F5344CB8AC3E}">
        <p14:creationId xmlns:p14="http://schemas.microsoft.com/office/powerpoint/2010/main" val="13483514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6" name="Google Shape;796;p122"/>
          <p:cNvPicPr preferRelativeResize="0"/>
          <p:nvPr/>
        </p:nvPicPr>
        <p:blipFill>
          <a:blip r:embed="rId3">
            <a:alphaModFix/>
          </a:blip>
          <a:stretch>
            <a:fillRect/>
          </a:stretch>
        </p:blipFill>
        <p:spPr>
          <a:xfrm>
            <a:off x="342900" y="868680"/>
            <a:ext cx="11506200" cy="5798820"/>
          </a:xfrm>
          <a:prstGeom prst="rect">
            <a:avLst/>
          </a:prstGeom>
          <a:noFill/>
          <a:ln>
            <a:noFill/>
          </a:ln>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95</a:t>
            </a:fld>
            <a:endParaRPr dirty="0"/>
          </a:p>
        </p:txBody>
      </p:sp>
    </p:spTree>
    <p:extLst>
      <p:ext uri="{BB962C8B-B14F-4D97-AF65-F5344CB8AC3E}">
        <p14:creationId xmlns:p14="http://schemas.microsoft.com/office/powerpoint/2010/main" val="31936950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23"/>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639232" indent="-571500">
              <a:lnSpc>
                <a:spcPct val="115000"/>
              </a:lnSpc>
              <a:spcBef>
                <a:spcPts val="800"/>
              </a:spcBef>
              <a:buSzPct val="100000"/>
            </a:pPr>
            <a:r>
              <a:rPr lang="en" dirty="0">
                <a:ea typeface="Calibri"/>
                <a:cs typeface="Calibri"/>
                <a:sym typeface="Calibri"/>
              </a:rPr>
              <a:t>Set Instructional Goals</a:t>
            </a:r>
            <a:endParaRPr dirty="0"/>
          </a:p>
          <a:p>
            <a:pPr marL="639232" indent="-571500">
              <a:lnSpc>
                <a:spcPct val="115000"/>
              </a:lnSpc>
              <a:spcBef>
                <a:spcPts val="0"/>
              </a:spcBef>
              <a:buSzPct val="100000"/>
            </a:pPr>
            <a:r>
              <a:rPr lang="en" dirty="0">
                <a:ea typeface="Calibri"/>
                <a:cs typeface="Calibri"/>
                <a:sym typeface="Calibri"/>
              </a:rPr>
              <a:t>Connect previous grade’s EEs to current grade</a:t>
            </a:r>
            <a:endParaRPr dirty="0"/>
          </a:p>
          <a:p>
            <a:pPr marL="639232" indent="-571500">
              <a:lnSpc>
                <a:spcPct val="115000"/>
              </a:lnSpc>
              <a:spcBef>
                <a:spcPts val="0"/>
              </a:spcBef>
              <a:buSzPct val="100000"/>
            </a:pPr>
            <a:r>
              <a:rPr lang="en" dirty="0">
                <a:ea typeface="Calibri"/>
                <a:cs typeface="Calibri"/>
                <a:sym typeface="Calibri"/>
              </a:rPr>
              <a:t>Identify strengths and weaknesses</a:t>
            </a:r>
            <a:endParaRPr dirty="0"/>
          </a:p>
          <a:p>
            <a:pPr marL="639232" indent="-571500">
              <a:lnSpc>
                <a:spcPct val="115000"/>
              </a:lnSpc>
              <a:spcBef>
                <a:spcPts val="0"/>
              </a:spcBef>
              <a:buSzPct val="100000"/>
            </a:pPr>
            <a:r>
              <a:rPr lang="en" dirty="0">
                <a:ea typeface="Calibri"/>
                <a:cs typeface="Calibri"/>
                <a:sym typeface="Calibri"/>
              </a:rPr>
              <a:t>Guide goal development for a standards based IEP</a:t>
            </a:r>
            <a:endParaRPr dirty="0">
              <a:ea typeface="Calibri"/>
              <a:cs typeface="Calibri"/>
              <a:sym typeface="Calibri"/>
            </a:endParaRPr>
          </a:p>
          <a:p>
            <a:pPr indent="0">
              <a:lnSpc>
                <a:spcPct val="115000"/>
              </a:lnSpc>
              <a:spcBef>
                <a:spcPts val="800"/>
              </a:spcBef>
              <a:buNone/>
            </a:pPr>
            <a:endParaRPr sz="3333" u="sng" dirty="0">
              <a:solidFill>
                <a:schemeClr val="hlink"/>
              </a:solidFill>
              <a:latin typeface="Calibri"/>
              <a:ea typeface="Calibri"/>
              <a:cs typeface="Calibri"/>
              <a:sym typeface="Calibri"/>
            </a:endParaRPr>
          </a:p>
          <a:p>
            <a:pPr marL="0" indent="0">
              <a:buNone/>
            </a:pPr>
            <a:endParaRPr sz="2933" dirty="0"/>
          </a:p>
        </p:txBody>
      </p:sp>
      <p:sp>
        <p:nvSpPr>
          <p:cNvPr id="802" name="Google Shape;802;p123"/>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Suggestions for Using the Learning Profile</a:t>
            </a:r>
            <a:endParaRPr sz="4400" dirty="0"/>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96</a:t>
            </a:fld>
            <a:endParaRPr dirty="0"/>
          </a:p>
        </p:txBody>
      </p:sp>
    </p:spTree>
    <p:extLst>
      <p:ext uri="{BB962C8B-B14F-4D97-AF65-F5344CB8AC3E}">
        <p14:creationId xmlns:p14="http://schemas.microsoft.com/office/powerpoint/2010/main" val="7078247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24"/>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558798" indent="-457200">
              <a:spcBef>
                <a:spcPts val="800"/>
              </a:spcBef>
              <a:buSzPct val="100000"/>
            </a:pPr>
            <a:r>
              <a:rPr lang="en" sz="3200" dirty="0">
                <a:latin typeface="Calibri"/>
                <a:ea typeface="Calibri"/>
                <a:cs typeface="Calibri"/>
                <a:sym typeface="Calibri"/>
              </a:rPr>
              <a:t>The amount of white space does not necessarily reflect a lack of </a:t>
            </a:r>
            <a:r>
              <a:rPr lang="en" sz="3200" dirty="0" smtClean="0">
                <a:latin typeface="Calibri"/>
                <a:ea typeface="Calibri"/>
                <a:cs typeface="Calibri"/>
                <a:sym typeface="Calibri"/>
              </a:rPr>
              <a:t>instruction. DLM </a:t>
            </a:r>
            <a:r>
              <a:rPr lang="en" sz="3200" dirty="0">
                <a:latin typeface="Calibri"/>
                <a:ea typeface="Calibri"/>
                <a:cs typeface="Calibri"/>
                <a:sym typeface="Calibri"/>
              </a:rPr>
              <a:t>is designed so students may be instructed at a </a:t>
            </a:r>
            <a:r>
              <a:rPr lang="en-US" sz="3200" dirty="0" smtClean="0">
                <a:latin typeface="Calibri"/>
                <a:ea typeface="Calibri"/>
                <a:cs typeface="Calibri"/>
                <a:sym typeface="Calibri"/>
              </a:rPr>
              <a:t>linkage level</a:t>
            </a:r>
            <a:r>
              <a:rPr lang="en" sz="3200" dirty="0" smtClean="0">
                <a:latin typeface="Calibri"/>
                <a:ea typeface="Calibri"/>
                <a:cs typeface="Calibri"/>
                <a:sym typeface="Calibri"/>
              </a:rPr>
              <a:t> </a:t>
            </a:r>
            <a:r>
              <a:rPr lang="en" sz="3200" dirty="0">
                <a:latin typeface="Calibri"/>
                <a:ea typeface="Calibri"/>
                <a:cs typeface="Calibri"/>
                <a:sym typeface="Calibri"/>
              </a:rPr>
              <a:t>that is an appropriate level of challenge for </a:t>
            </a:r>
            <a:r>
              <a:rPr lang="en" sz="3200" dirty="0" smtClean="0">
                <a:latin typeface="Calibri"/>
                <a:ea typeface="Calibri"/>
                <a:cs typeface="Calibri"/>
                <a:sym typeface="Calibri"/>
              </a:rPr>
              <a:t>them</a:t>
            </a:r>
            <a:endParaRPr sz="3200" dirty="0">
              <a:latin typeface="Calibri"/>
              <a:ea typeface="Calibri"/>
              <a:cs typeface="Calibri"/>
              <a:sym typeface="Calibri"/>
            </a:endParaRPr>
          </a:p>
          <a:p>
            <a:pPr marL="558798" indent="-457200">
              <a:spcBef>
                <a:spcPts val="0"/>
              </a:spcBef>
              <a:buSzPct val="100000"/>
            </a:pPr>
            <a:r>
              <a:rPr lang="en" sz="3200" dirty="0">
                <a:latin typeface="Calibri"/>
                <a:ea typeface="Calibri"/>
                <a:cs typeface="Calibri"/>
                <a:sym typeface="Calibri"/>
              </a:rPr>
              <a:t>Students with the most significant cognitive disabilities have a variety of educational </a:t>
            </a:r>
            <a:r>
              <a:rPr lang="en" sz="3200" dirty="0" smtClean="0">
                <a:latin typeface="Calibri"/>
                <a:ea typeface="Calibri"/>
                <a:cs typeface="Calibri"/>
                <a:sym typeface="Calibri"/>
              </a:rPr>
              <a:t>goals. Academics </a:t>
            </a:r>
            <a:r>
              <a:rPr lang="en" sz="3200" dirty="0">
                <a:latin typeface="Calibri"/>
                <a:ea typeface="Calibri"/>
                <a:cs typeface="Calibri"/>
                <a:sym typeface="Calibri"/>
              </a:rPr>
              <a:t>are one part of their educational </a:t>
            </a:r>
            <a:r>
              <a:rPr lang="en" sz="3200" dirty="0" smtClean="0">
                <a:latin typeface="Calibri"/>
                <a:ea typeface="Calibri"/>
                <a:cs typeface="Calibri"/>
                <a:sym typeface="Calibri"/>
              </a:rPr>
              <a:t>program</a:t>
            </a:r>
            <a:endParaRPr sz="3200" dirty="0">
              <a:latin typeface="Calibri"/>
              <a:ea typeface="Calibri"/>
              <a:cs typeface="Calibri"/>
              <a:sym typeface="Calibri"/>
            </a:endParaRPr>
          </a:p>
          <a:p>
            <a:pPr marL="558798" indent="-457200">
              <a:spcBef>
                <a:spcPts val="0"/>
              </a:spcBef>
              <a:buSzPct val="100000"/>
            </a:pPr>
            <a:r>
              <a:rPr lang="en" sz="3200" dirty="0">
                <a:latin typeface="Calibri"/>
                <a:ea typeface="Calibri"/>
                <a:cs typeface="Calibri"/>
                <a:sym typeface="Calibri"/>
              </a:rPr>
              <a:t>Teachers provide instruction beyond what is reflected in the student’s DLM profile, including other academics, functional skills, and other priorities identified in the </a:t>
            </a:r>
            <a:r>
              <a:rPr lang="en" sz="3200" dirty="0" smtClean="0">
                <a:latin typeface="Calibri"/>
                <a:ea typeface="Calibri"/>
                <a:cs typeface="Calibri"/>
                <a:sym typeface="Calibri"/>
              </a:rPr>
              <a:t>IEPS</a:t>
            </a:r>
            <a:endParaRPr sz="3200" dirty="0">
              <a:latin typeface="Calibri"/>
              <a:ea typeface="Calibri"/>
              <a:cs typeface="Calibri"/>
              <a:sym typeface="Calibri"/>
            </a:endParaRPr>
          </a:p>
          <a:p>
            <a:pPr indent="0">
              <a:buNone/>
            </a:pPr>
            <a:endParaRPr sz="1600" dirty="0"/>
          </a:p>
        </p:txBody>
      </p:sp>
      <p:sp>
        <p:nvSpPr>
          <p:cNvPr id="808" name="Google Shape;808;p124"/>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Hints </a:t>
            </a:r>
            <a:r>
              <a:rPr lang="en" sz="4400" dirty="0" smtClean="0">
                <a:solidFill>
                  <a:srgbClr val="004B8D"/>
                </a:solidFill>
                <a:latin typeface="Calibri"/>
                <a:ea typeface="Calibri"/>
                <a:cs typeface="Calibri"/>
                <a:sym typeface="Calibri"/>
              </a:rPr>
              <a:t>to</a:t>
            </a:r>
            <a:r>
              <a:rPr lang="en" sz="4400" dirty="0" smtClean="0">
                <a:solidFill>
                  <a:srgbClr val="004B8D"/>
                </a:solidFill>
                <a:latin typeface="Calibri"/>
                <a:ea typeface="Calibri"/>
                <a:cs typeface="Calibri"/>
                <a:sym typeface="Calibri"/>
              </a:rPr>
              <a:t> </a:t>
            </a:r>
            <a:r>
              <a:rPr lang="en" sz="4400" dirty="0">
                <a:solidFill>
                  <a:srgbClr val="004B8D"/>
                </a:solidFill>
                <a:latin typeface="Calibri"/>
                <a:ea typeface="Calibri"/>
                <a:cs typeface="Calibri"/>
                <a:sym typeface="Calibri"/>
              </a:rPr>
              <a:t>Interpreting the ISR</a:t>
            </a:r>
            <a:endParaRPr sz="4400" dirty="0"/>
          </a:p>
        </p:txBody>
      </p:sp>
      <p:sp>
        <p:nvSpPr>
          <p:cNvPr id="4"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97</a:t>
            </a:fld>
            <a:endParaRPr dirty="0"/>
          </a:p>
        </p:txBody>
      </p:sp>
    </p:spTree>
    <p:extLst>
      <p:ext uri="{BB962C8B-B14F-4D97-AF65-F5344CB8AC3E}">
        <p14:creationId xmlns:p14="http://schemas.microsoft.com/office/powerpoint/2010/main" val="42280103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4" name="Google Shape;813;p125"/>
          <p:cNvSpPr txBox="1">
            <a:spLocks noGrp="1"/>
          </p:cNvSpPr>
          <p:nvPr>
            <p:ph type="body" idx="1"/>
          </p:nvPr>
        </p:nvSpPr>
        <p:spPr>
          <a:prstGeom prst="rect">
            <a:avLst/>
          </a:prstGeom>
        </p:spPr>
        <p:txBody>
          <a:bodyPr spcFirstLastPara="1" vert="horz" wrap="square" lIns="121900" tIns="60933" rIns="121900" bIns="60933" rtlCol="0" anchor="t" anchorCtr="0">
            <a:noAutofit/>
          </a:bodyPr>
          <a:lstStyle/>
          <a:p>
            <a:pPr marL="457200" indent="-457200">
              <a:spcBef>
                <a:spcPts val="0"/>
              </a:spcBef>
              <a:buSzPct val="100000"/>
            </a:pPr>
            <a:r>
              <a:rPr lang="en" sz="3000" dirty="0" smtClean="0">
                <a:latin typeface="Calibri"/>
                <a:ea typeface="Calibri"/>
                <a:cs typeface="Calibri"/>
                <a:sym typeface="Calibri"/>
              </a:rPr>
              <a:t>Remember </a:t>
            </a:r>
            <a:r>
              <a:rPr lang="en" sz="3000" dirty="0">
                <a:latin typeface="Calibri"/>
                <a:ea typeface="Calibri"/>
                <a:cs typeface="Calibri"/>
                <a:sym typeface="Calibri"/>
              </a:rPr>
              <a:t>that judgement of mastery is based on </a:t>
            </a:r>
            <a:r>
              <a:rPr lang="en" sz="3000" dirty="0" smtClean="0">
                <a:latin typeface="Calibri"/>
                <a:ea typeface="Calibri"/>
                <a:cs typeface="Calibri"/>
                <a:sym typeface="Calibri"/>
              </a:rPr>
              <a:t>what the </a:t>
            </a:r>
            <a:r>
              <a:rPr lang="en" sz="3000" dirty="0">
                <a:latin typeface="Calibri"/>
                <a:ea typeface="Calibri"/>
                <a:cs typeface="Calibri"/>
                <a:sym typeface="Calibri"/>
              </a:rPr>
              <a:t>student demonstrated on the DLM </a:t>
            </a:r>
            <a:r>
              <a:rPr lang="en" sz="3000" dirty="0" smtClean="0">
                <a:latin typeface="Calibri"/>
                <a:ea typeface="Calibri"/>
                <a:cs typeface="Calibri"/>
                <a:sym typeface="Calibri"/>
              </a:rPr>
              <a:t>assessments</a:t>
            </a:r>
            <a:endParaRPr sz="3000" dirty="0">
              <a:latin typeface="Calibri"/>
              <a:ea typeface="Calibri"/>
              <a:cs typeface="Calibri"/>
              <a:sym typeface="Calibri"/>
            </a:endParaRPr>
          </a:p>
          <a:p>
            <a:pPr marL="457200" indent="-457200">
              <a:spcBef>
                <a:spcPts val="0"/>
              </a:spcBef>
              <a:buSzPct val="100000"/>
            </a:pPr>
            <a:r>
              <a:rPr lang="en" sz="3000" dirty="0" smtClean="0">
                <a:latin typeface="Calibri"/>
                <a:ea typeface="Calibri"/>
                <a:cs typeface="Calibri"/>
                <a:sym typeface="Calibri"/>
              </a:rPr>
              <a:t>A </a:t>
            </a:r>
            <a:r>
              <a:rPr lang="en" sz="3000" dirty="0">
                <a:latin typeface="Calibri"/>
                <a:ea typeface="Calibri"/>
                <a:cs typeface="Calibri"/>
                <a:sym typeface="Calibri"/>
              </a:rPr>
              <a:t>student may have demonstrated a similar skill during </a:t>
            </a:r>
            <a:r>
              <a:rPr lang="en" sz="3000" dirty="0" smtClean="0">
                <a:latin typeface="Calibri"/>
                <a:ea typeface="Calibri"/>
                <a:cs typeface="Calibri"/>
                <a:sym typeface="Calibri"/>
              </a:rPr>
              <a:t>instruction </a:t>
            </a:r>
            <a:r>
              <a:rPr lang="en" sz="3000" dirty="0">
                <a:latin typeface="Calibri"/>
                <a:ea typeface="Calibri"/>
                <a:cs typeface="Calibri"/>
                <a:sym typeface="Calibri"/>
              </a:rPr>
              <a:t>but not demonstrated the skill during a </a:t>
            </a:r>
            <a:r>
              <a:rPr lang="en" sz="3000" dirty="0" smtClean="0">
                <a:latin typeface="Calibri"/>
                <a:ea typeface="Calibri"/>
                <a:cs typeface="Calibri"/>
                <a:sym typeface="Calibri"/>
              </a:rPr>
              <a:t>DLM assessment</a:t>
            </a:r>
            <a:endParaRPr sz="3000" dirty="0">
              <a:latin typeface="Calibri"/>
              <a:ea typeface="Calibri"/>
              <a:cs typeface="Calibri"/>
              <a:sym typeface="Calibri"/>
            </a:endParaRPr>
          </a:p>
          <a:p>
            <a:pPr marL="457200" indent="-457200">
              <a:spcBef>
                <a:spcPts val="0"/>
              </a:spcBef>
              <a:buSzPct val="100000"/>
            </a:pPr>
            <a:r>
              <a:rPr lang="en" sz="3000" dirty="0" smtClean="0">
                <a:latin typeface="Calibri"/>
                <a:ea typeface="Calibri"/>
                <a:cs typeface="Calibri"/>
                <a:sym typeface="Calibri"/>
              </a:rPr>
              <a:t>The </a:t>
            </a:r>
            <a:r>
              <a:rPr lang="en" sz="3000" dirty="0">
                <a:latin typeface="Calibri"/>
                <a:ea typeface="Calibri"/>
                <a:cs typeface="Calibri"/>
                <a:sym typeface="Calibri"/>
              </a:rPr>
              <a:t>assessment measures where students are with </a:t>
            </a:r>
            <a:r>
              <a:rPr lang="en" sz="3000" dirty="0" smtClean="0">
                <a:latin typeface="Calibri"/>
                <a:ea typeface="Calibri"/>
                <a:cs typeface="Calibri"/>
                <a:sym typeface="Calibri"/>
              </a:rPr>
              <a:t>regard to </a:t>
            </a:r>
            <a:r>
              <a:rPr lang="en" sz="3000" dirty="0">
                <a:latin typeface="Calibri"/>
                <a:ea typeface="Calibri"/>
                <a:cs typeface="Calibri"/>
                <a:sym typeface="Calibri"/>
              </a:rPr>
              <a:t>the grade-level </a:t>
            </a:r>
            <a:r>
              <a:rPr lang="en" sz="3000" dirty="0" smtClean="0">
                <a:latin typeface="Calibri"/>
                <a:ea typeface="Calibri"/>
                <a:cs typeface="Calibri"/>
                <a:sym typeface="Calibri"/>
              </a:rPr>
              <a:t>target</a:t>
            </a:r>
            <a:endParaRPr sz="3000" dirty="0">
              <a:latin typeface="Calibri"/>
              <a:ea typeface="Calibri"/>
              <a:cs typeface="Calibri"/>
              <a:sym typeface="Calibri"/>
            </a:endParaRPr>
          </a:p>
          <a:p>
            <a:pPr marL="457200" indent="-457200">
              <a:spcBef>
                <a:spcPts val="0"/>
              </a:spcBef>
              <a:buSzPct val="100000"/>
            </a:pPr>
            <a:r>
              <a:rPr lang="en" sz="3000" dirty="0" smtClean="0">
                <a:latin typeface="Calibri"/>
                <a:ea typeface="Calibri"/>
                <a:cs typeface="Calibri"/>
                <a:sym typeface="Calibri"/>
              </a:rPr>
              <a:t>Not </a:t>
            </a:r>
            <a:r>
              <a:rPr lang="en" sz="3000" dirty="0">
                <a:latin typeface="Calibri"/>
                <a:ea typeface="Calibri"/>
                <a:cs typeface="Calibri"/>
                <a:sym typeface="Calibri"/>
              </a:rPr>
              <a:t>all students will perform at the target level, and this </a:t>
            </a:r>
            <a:r>
              <a:rPr lang="en" sz="3000" dirty="0" smtClean="0">
                <a:latin typeface="Calibri"/>
                <a:ea typeface="Calibri"/>
                <a:cs typeface="Calibri"/>
                <a:sym typeface="Calibri"/>
              </a:rPr>
              <a:t>is to </a:t>
            </a:r>
            <a:r>
              <a:rPr lang="en" sz="3000" dirty="0">
                <a:latin typeface="Calibri"/>
                <a:ea typeface="Calibri"/>
                <a:cs typeface="Calibri"/>
                <a:sym typeface="Calibri"/>
              </a:rPr>
              <a:t>be </a:t>
            </a:r>
            <a:r>
              <a:rPr lang="en" sz="3000" dirty="0" smtClean="0">
                <a:latin typeface="Calibri"/>
                <a:ea typeface="Calibri"/>
                <a:cs typeface="Calibri"/>
                <a:sym typeface="Calibri"/>
              </a:rPr>
              <a:t>expected</a:t>
            </a:r>
            <a:endParaRPr sz="3000" dirty="0">
              <a:latin typeface="Calibri"/>
              <a:ea typeface="Calibri"/>
              <a:cs typeface="Calibri"/>
              <a:sym typeface="Calibri"/>
            </a:endParaRPr>
          </a:p>
          <a:p>
            <a:pPr marL="457200" indent="-457200">
              <a:spcBef>
                <a:spcPts val="0"/>
              </a:spcBef>
              <a:buSzPct val="100000"/>
            </a:pPr>
            <a:r>
              <a:rPr lang="en" sz="3000" dirty="0" smtClean="0">
                <a:latin typeface="Calibri"/>
                <a:ea typeface="Calibri"/>
                <a:cs typeface="Calibri"/>
                <a:sym typeface="Calibri"/>
              </a:rPr>
              <a:t>The </a:t>
            </a:r>
            <a:r>
              <a:rPr lang="en" sz="3000" dirty="0">
                <a:latin typeface="Calibri"/>
                <a:ea typeface="Calibri"/>
                <a:cs typeface="Calibri"/>
                <a:sym typeface="Calibri"/>
              </a:rPr>
              <a:t>number of skills mastered does not mean that a student answered a </a:t>
            </a:r>
            <a:r>
              <a:rPr lang="en" sz="3000" dirty="0" smtClean="0">
                <a:latin typeface="Calibri"/>
                <a:ea typeface="Calibri"/>
                <a:cs typeface="Calibri"/>
                <a:sym typeface="Calibri"/>
              </a:rPr>
              <a:t>certain </a:t>
            </a:r>
            <a:r>
              <a:rPr lang="en-US" sz="3000" dirty="0" smtClean="0">
                <a:latin typeface="Calibri"/>
                <a:ea typeface="Calibri"/>
                <a:cs typeface="Calibri"/>
                <a:sym typeface="Calibri"/>
              </a:rPr>
              <a:t>percent of items correctly</a:t>
            </a:r>
            <a:endParaRPr sz="3000" dirty="0">
              <a:latin typeface="Calibri"/>
              <a:ea typeface="Calibri"/>
              <a:cs typeface="Calibri"/>
              <a:sym typeface="Calibri"/>
            </a:endParaRPr>
          </a:p>
        </p:txBody>
      </p:sp>
      <p:sp>
        <p:nvSpPr>
          <p:cNvPr id="808" name="Google Shape;808;p124"/>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a:solidFill>
                  <a:srgbClr val="004B8D"/>
                </a:solidFill>
                <a:latin typeface="Calibri"/>
                <a:ea typeface="Calibri"/>
                <a:cs typeface="Calibri"/>
                <a:sym typeface="Calibri"/>
              </a:rPr>
              <a:t>Hints </a:t>
            </a:r>
            <a:r>
              <a:rPr lang="en" sz="4400" dirty="0" smtClean="0">
                <a:solidFill>
                  <a:srgbClr val="004B8D"/>
                </a:solidFill>
                <a:latin typeface="Calibri"/>
                <a:ea typeface="Calibri"/>
                <a:cs typeface="Calibri"/>
                <a:sym typeface="Calibri"/>
              </a:rPr>
              <a:t>to</a:t>
            </a:r>
            <a:r>
              <a:rPr lang="en" sz="4400" dirty="0" smtClean="0">
                <a:solidFill>
                  <a:srgbClr val="004B8D"/>
                </a:solidFill>
                <a:latin typeface="Calibri"/>
                <a:ea typeface="Calibri"/>
                <a:cs typeface="Calibri"/>
                <a:sym typeface="Calibri"/>
              </a:rPr>
              <a:t> </a:t>
            </a:r>
            <a:r>
              <a:rPr lang="en" sz="4400" dirty="0">
                <a:solidFill>
                  <a:srgbClr val="004B8D"/>
                </a:solidFill>
                <a:latin typeface="Calibri"/>
                <a:ea typeface="Calibri"/>
                <a:cs typeface="Calibri"/>
                <a:sym typeface="Calibri"/>
              </a:rPr>
              <a:t>Interpreting the ISR</a:t>
            </a:r>
            <a:endParaRPr sz="4400" dirty="0"/>
          </a:p>
        </p:txBody>
      </p:sp>
      <p:sp>
        <p:nvSpPr>
          <p:cNvPr id="5"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98</a:t>
            </a:fld>
            <a:endParaRPr dirty="0"/>
          </a:p>
        </p:txBody>
      </p:sp>
    </p:spTree>
    <p:extLst>
      <p:ext uri="{BB962C8B-B14F-4D97-AF65-F5344CB8AC3E}">
        <p14:creationId xmlns:p14="http://schemas.microsoft.com/office/powerpoint/2010/main" val="42254561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800" dirty="0" smtClean="0"/>
              <a:t>Are milestones that describe content to be learned or skills to be performed</a:t>
            </a:r>
          </a:p>
          <a:p>
            <a:r>
              <a:rPr lang="en-US" sz="2800" dirty="0" smtClean="0"/>
              <a:t>Can be distinct skills that are often independent of each other, but must be combined to meet the measurable annual goal</a:t>
            </a:r>
          </a:p>
          <a:p>
            <a:r>
              <a:rPr lang="en-US" sz="2800" dirty="0" smtClean="0"/>
              <a:t>Are used when progress is not easily quantified and is based on task analysis</a:t>
            </a:r>
            <a:endParaRPr lang="en-US" sz="2800" dirty="0"/>
          </a:p>
        </p:txBody>
      </p:sp>
      <p:sp>
        <p:nvSpPr>
          <p:cNvPr id="808" name="Google Shape;808;p124"/>
          <p:cNvSpPr txBox="1">
            <a:spLocks noGrp="1"/>
          </p:cNvSpPr>
          <p:nvPr>
            <p:ph type="title"/>
          </p:nvPr>
        </p:nvSpPr>
        <p:spPr>
          <a:prstGeom prst="rect">
            <a:avLst/>
          </a:prstGeom>
        </p:spPr>
        <p:txBody>
          <a:bodyPr spcFirstLastPara="1" vert="horz" wrap="square" lIns="121900" tIns="60933" rIns="121900" bIns="60933" rtlCol="0" anchor="ctr" anchorCtr="0">
            <a:noAutofit/>
          </a:bodyPr>
          <a:lstStyle/>
          <a:p>
            <a:r>
              <a:rPr lang="en" sz="4400" dirty="0" smtClean="0">
                <a:solidFill>
                  <a:srgbClr val="004B8D"/>
                </a:solidFill>
                <a:latin typeface="Calibri"/>
                <a:ea typeface="Calibri"/>
                <a:cs typeface="Calibri"/>
                <a:sym typeface="Calibri"/>
              </a:rPr>
              <a:t>Benchmarks</a:t>
            </a:r>
            <a:endParaRPr sz="4400" dirty="0"/>
          </a:p>
        </p:txBody>
      </p:sp>
      <p:pic>
        <p:nvPicPr>
          <p:cNvPr id="5" name="Google Shape;822;p126"/>
          <p:cNvPicPr preferRelativeResize="0"/>
          <p:nvPr/>
        </p:nvPicPr>
        <p:blipFill>
          <a:blip r:embed="rId3">
            <a:alphaModFix/>
          </a:blip>
          <a:stretch>
            <a:fillRect/>
          </a:stretch>
        </p:blipFill>
        <p:spPr>
          <a:xfrm>
            <a:off x="697230" y="4800600"/>
            <a:ext cx="7783830" cy="1866900"/>
          </a:xfrm>
          <a:prstGeom prst="rect">
            <a:avLst/>
          </a:prstGeom>
          <a:noFill/>
          <a:ln>
            <a:noFill/>
          </a:ln>
        </p:spPr>
      </p:pic>
      <p:pic>
        <p:nvPicPr>
          <p:cNvPr id="6" name="Google Shape;823;p126"/>
          <p:cNvPicPr preferRelativeResize="0"/>
          <p:nvPr/>
        </p:nvPicPr>
        <p:blipFill>
          <a:blip r:embed="rId4">
            <a:alphaModFix/>
          </a:blip>
          <a:stretch>
            <a:fillRect/>
          </a:stretch>
        </p:blipFill>
        <p:spPr>
          <a:xfrm>
            <a:off x="8839200" y="4419600"/>
            <a:ext cx="3009900" cy="2247900"/>
          </a:xfrm>
          <a:prstGeom prst="rect">
            <a:avLst/>
          </a:prstGeom>
          <a:noFill/>
          <a:ln>
            <a:noFill/>
          </a:ln>
        </p:spPr>
      </p:pic>
      <p:sp>
        <p:nvSpPr>
          <p:cNvPr id="7" name="Google Shape;140;p27"/>
          <p:cNvSpPr txBox="1">
            <a:spLocks noGrp="1"/>
          </p:cNvSpPr>
          <p:nvPr>
            <p:ph type="sldNum" idx="12"/>
          </p:nvPr>
        </p:nvSpPr>
        <p:spPr>
          <a:xfrm>
            <a:off x="10972800" y="279400"/>
            <a:ext cx="1016000" cy="365125"/>
          </a:xfrm>
          <a:prstGeom prst="rect">
            <a:avLst/>
          </a:prstGeom>
          <a:noFill/>
          <a:ln>
            <a:noFill/>
          </a:ln>
        </p:spPr>
        <p:txBody>
          <a:bodyPr spcFirstLastPara="1" vert="horz" wrap="square" lIns="121900" tIns="60933" rIns="121900" bIns="60933" rtlCol="0" anchor="ctr" anchorCtr="0">
            <a:noAutofit/>
          </a:bodyPr>
          <a:lstStyle/>
          <a:p>
            <a:fld id="{00000000-1234-1234-1234-123412341234}" type="slidenum">
              <a:rPr lang="en-US"/>
              <a:pPr/>
              <a:t>99</a:t>
            </a:fld>
            <a:endParaRPr dirty="0"/>
          </a:p>
        </p:txBody>
      </p:sp>
    </p:spTree>
    <p:extLst>
      <p:ext uri="{BB962C8B-B14F-4D97-AF65-F5344CB8AC3E}">
        <p14:creationId xmlns:p14="http://schemas.microsoft.com/office/powerpoint/2010/main" val="1258572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9250</Words>
  <Application>Microsoft Office PowerPoint</Application>
  <PresentationFormat>Widescreen</PresentationFormat>
  <Paragraphs>741</Paragraphs>
  <Slides>111</Slides>
  <Notes>111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Calibri</vt:lpstr>
      <vt:lpstr>Courier New</vt:lpstr>
      <vt:lpstr>Noto Sans Symbols</vt:lpstr>
      <vt:lpstr>Wingdings</vt:lpstr>
      <vt:lpstr>Office Theme</vt:lpstr>
      <vt:lpstr>Resources for Test Administrators </vt:lpstr>
      <vt:lpstr>MAP-A for Experienced Test Administrators</vt:lpstr>
      <vt:lpstr>Welcome and Introductions</vt:lpstr>
      <vt:lpstr>Agenda For the Day </vt:lpstr>
      <vt:lpstr>Agenda For the Day </vt:lpstr>
      <vt:lpstr>Norms </vt:lpstr>
      <vt:lpstr>Learning Objectives</vt:lpstr>
      <vt:lpstr>DESE MAP-A Webpage</vt:lpstr>
      <vt:lpstr>PowerPoint Presentation</vt:lpstr>
      <vt:lpstr>Important Dates for Testing Windows</vt:lpstr>
      <vt:lpstr>Fall Testing Window - ELA and Mathematics</vt:lpstr>
      <vt:lpstr>Fall Testing Window - Science</vt:lpstr>
      <vt:lpstr>Spring Testing Window - ELA and Mathematics</vt:lpstr>
      <vt:lpstr>Spring Testing Window - Science</vt:lpstr>
      <vt:lpstr>Test Information Pages – Spring Science</vt:lpstr>
      <vt:lpstr>Updates for 2021-2022</vt:lpstr>
      <vt:lpstr>Important to Note</vt:lpstr>
      <vt:lpstr>Update of IEP Form</vt:lpstr>
      <vt:lpstr>Educator Identifier Case Sensitivity</vt:lpstr>
      <vt:lpstr>2021-22 Security Agreement Update</vt:lpstr>
      <vt:lpstr>Security Agreement </vt:lpstr>
      <vt:lpstr>Kite® Client/Student Portal</vt:lpstr>
      <vt:lpstr>DLM Web Page</vt:lpstr>
      <vt:lpstr>PowerPoint Presentation</vt:lpstr>
      <vt:lpstr>PowerPoint Presentation</vt:lpstr>
      <vt:lpstr>PowerPoint Presentation</vt:lpstr>
      <vt:lpstr> Mini-MAP Updates </vt:lpstr>
      <vt:lpstr>English Language Arts (ELA) </vt:lpstr>
      <vt:lpstr>PowerPoint Presentation</vt:lpstr>
      <vt:lpstr>ELA Mini-Map Page</vt:lpstr>
      <vt:lpstr>ELA Mini-Map Page</vt:lpstr>
      <vt:lpstr>ELA Mini-Map Page</vt:lpstr>
      <vt:lpstr>PowerPoint Presentation</vt:lpstr>
      <vt:lpstr> </vt:lpstr>
      <vt:lpstr>Math Mini-Map Page</vt:lpstr>
      <vt:lpstr>Math Mini-Map Page</vt:lpstr>
      <vt:lpstr>Math Mini-Map Page</vt:lpstr>
      <vt:lpstr>Science</vt:lpstr>
      <vt:lpstr>PowerPoint Presentation</vt:lpstr>
      <vt:lpstr>PowerPoint Presentation</vt:lpstr>
      <vt:lpstr>Science-Connected Content</vt:lpstr>
      <vt:lpstr>Manuals and Training Updates</vt:lpstr>
      <vt:lpstr>Required Test Administrator Training</vt:lpstr>
      <vt:lpstr>Revisions to Resource Videos</vt:lpstr>
      <vt:lpstr>Educator Video Resources </vt:lpstr>
      <vt:lpstr>District Staff Video Resources https://dynamiclearningmaps.org/district-staff-video-resources-ie</vt:lpstr>
      <vt:lpstr>Instructionally Embedded Model</vt:lpstr>
      <vt:lpstr>Teacher Choice and Flexibility</vt:lpstr>
      <vt:lpstr>Instruction and Assessment Planner</vt:lpstr>
      <vt:lpstr>Instruction and Assessment Planner  Student Activity Table</vt:lpstr>
      <vt:lpstr>Student View Page The Blueprint</vt:lpstr>
      <vt:lpstr>To Change or Not to Change</vt:lpstr>
      <vt:lpstr>Student View Page Selecting a Card</vt:lpstr>
      <vt:lpstr>Student View Page Assigning a Testlet</vt:lpstr>
      <vt:lpstr>Locating the Testlet Information Page</vt:lpstr>
      <vt:lpstr>Reminder Meeting Blueprint Requirements</vt:lpstr>
      <vt:lpstr>Create a Plan</vt:lpstr>
      <vt:lpstr>Student View Page</vt:lpstr>
      <vt:lpstr>Instruction and Assessment Planner </vt:lpstr>
      <vt:lpstr> Instruction and Assessment Planner </vt:lpstr>
      <vt:lpstr> Instruction and Assessment Planner </vt:lpstr>
      <vt:lpstr> Instruction and Assessment Planner </vt:lpstr>
      <vt:lpstr>Strategies for Meeting Blueprint Requirements</vt:lpstr>
      <vt:lpstr>Instruction and Assessment Planner as a Tool</vt:lpstr>
      <vt:lpstr>Creating an Instructional Unit  </vt:lpstr>
      <vt:lpstr>Creating an Instructional Unit  </vt:lpstr>
      <vt:lpstr>Engagement Strategies</vt:lpstr>
      <vt:lpstr>Remember the Importance of Engagement  and Instruction</vt:lpstr>
      <vt:lpstr>Shared Reading/Engagement  Strategies </vt:lpstr>
      <vt:lpstr>Reinforce Sub-skills of Reading </vt:lpstr>
      <vt:lpstr>Using The Materials </vt:lpstr>
      <vt:lpstr>Shared Reading PD </vt:lpstr>
      <vt:lpstr> Teacher Administered Math  </vt:lpstr>
      <vt:lpstr>Materials for Test Administration</vt:lpstr>
      <vt:lpstr>Substitutions Using Key Features</vt:lpstr>
      <vt:lpstr>Teacher Administered Science</vt:lpstr>
      <vt:lpstr>Teacher Administered Writing Testlets</vt:lpstr>
      <vt:lpstr> Writing Administration </vt:lpstr>
      <vt:lpstr> Both Writing Assessment Types  </vt:lpstr>
      <vt:lpstr>Writing</vt:lpstr>
      <vt:lpstr>Emergent or Conventional Writing </vt:lpstr>
      <vt:lpstr> Know the Student </vt:lpstr>
      <vt:lpstr>  “Wait and Observe” </vt:lpstr>
      <vt:lpstr>Individual Student Report</vt:lpstr>
      <vt:lpstr>  What To Look For </vt:lpstr>
      <vt:lpstr>Embedded Instruction</vt:lpstr>
      <vt:lpstr>Lesson Plan TIme </vt:lpstr>
      <vt:lpstr>  Utilizing the Individual Student Report (ISR) </vt:lpstr>
      <vt:lpstr>Individual Student Report (ISR) General Information</vt:lpstr>
      <vt:lpstr>Individual Student Report (ISR) Performance Profile</vt:lpstr>
      <vt:lpstr>Individual Student Report (ISR) Performance Profile</vt:lpstr>
      <vt:lpstr>Individual Student Report (ISR) Performance Profile</vt:lpstr>
      <vt:lpstr>Individual Student Report (ISR) Performance Profile</vt:lpstr>
      <vt:lpstr>Individual Student Report (ISR) Learning Profile</vt:lpstr>
      <vt:lpstr>PowerPoint Presentation</vt:lpstr>
      <vt:lpstr>Suggestions for Using the Learning Profile</vt:lpstr>
      <vt:lpstr>Hints to Interpreting the ISR</vt:lpstr>
      <vt:lpstr>Hints to Interpreting the ISR</vt:lpstr>
      <vt:lpstr>Benchmarks</vt:lpstr>
      <vt:lpstr>Developing Benchmarks </vt:lpstr>
      <vt:lpstr>MAP-A Professional Development</vt:lpstr>
      <vt:lpstr>PD Modules </vt:lpstr>
      <vt:lpstr>Instructional Resources </vt:lpstr>
      <vt:lpstr>Exemplar Text Supports </vt:lpstr>
      <vt:lpstr>Blog </vt:lpstr>
      <vt:lpstr>https://www.dlmpd.com/blog-page/</vt:lpstr>
      <vt:lpstr>PowerPoint Presentation</vt:lpstr>
      <vt:lpstr>  Technical Assistance from RPDC</vt:lpstr>
      <vt:lpstr>PowerPoint Presentation</vt:lpstr>
      <vt:lpstr>Improvement Consultant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Hekmat, Susan L</dc:creator>
  <cp:lastModifiedBy>Miller, Regina</cp:lastModifiedBy>
  <cp:revision>345</cp:revision>
  <dcterms:created xsi:type="dcterms:W3CDTF">2021-08-19T20:28:56Z</dcterms:created>
  <dcterms:modified xsi:type="dcterms:W3CDTF">2021-08-27T19:45:55Z</dcterms:modified>
</cp:coreProperties>
</file>