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76" r:id="rId5"/>
    <p:sldId id="277" r:id="rId6"/>
    <p:sldId id="263" r:id="rId7"/>
    <p:sldId id="275" r:id="rId8"/>
    <p:sldId id="278" r:id="rId9"/>
    <p:sldId id="264" r:id="rId10"/>
    <p:sldId id="265" r:id="rId11"/>
    <p:sldId id="266" r:id="rId12"/>
    <p:sldId id="267" r:id="rId13"/>
    <p:sldId id="268" r:id="rId14"/>
    <p:sldId id="269" r:id="rId15"/>
    <p:sldId id="270" r:id="rId16"/>
    <p:sldId id="256" r:id="rId17"/>
    <p:sldId id="279" r:id="rId18"/>
    <p:sldId id="280" r:id="rId19"/>
    <p:sldId id="1542" r:id="rId20"/>
    <p:sldId id="281" r:id="rId21"/>
    <p:sldId id="282" r:id="rId22"/>
    <p:sldId id="662" r:id="rId23"/>
    <p:sldId id="686" r:id="rId24"/>
    <p:sldId id="1525" r:id="rId25"/>
    <p:sldId id="1523" r:id="rId26"/>
    <p:sldId id="1539" r:id="rId27"/>
    <p:sldId id="261" r:id="rId28"/>
    <p:sldId id="262" r:id="rId29"/>
    <p:sldId id="283" r:id="rId30"/>
    <p:sldId id="284" r:id="rId31"/>
    <p:sldId id="285" r:id="rId32"/>
    <p:sldId id="1540" r:id="rId33"/>
    <p:sldId id="286" r:id="rId34"/>
    <p:sldId id="287" r:id="rId35"/>
    <p:sldId id="288" r:id="rId36"/>
    <p:sldId id="289" r:id="rId37"/>
    <p:sldId id="290" r:id="rId38"/>
    <p:sldId id="1543" r:id="rId39"/>
    <p:sldId id="1544" r:id="rId40"/>
    <p:sldId id="1553" r:id="rId41"/>
    <p:sldId id="1554" r:id="rId42"/>
    <p:sldId id="297" r:id="rId43"/>
    <p:sldId id="271" r:id="rId44"/>
    <p:sldId id="272" r:id="rId45"/>
    <p:sldId id="273" r:id="rId46"/>
    <p:sldId id="1541" r:id="rId47"/>
    <p:sldId id="424" r:id="rId48"/>
    <p:sldId id="426" r:id="rId49"/>
    <p:sldId id="429" r:id="rId50"/>
    <p:sldId id="432" r:id="rId51"/>
    <p:sldId id="684" r:id="rId52"/>
    <p:sldId id="42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3" d="100"/>
          <a:sy n="73"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AB0E8-3627-42B3-9FFF-B701CA9948ED}"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0E4C8-34E5-4DAC-B6AF-E830DEB6E323}" type="slidenum">
              <a:rPr lang="en-US" smtClean="0"/>
              <a:t>‹#›</a:t>
            </a:fld>
            <a:endParaRPr lang="en-US"/>
          </a:p>
        </p:txBody>
      </p:sp>
    </p:spTree>
    <p:extLst>
      <p:ext uri="{BB962C8B-B14F-4D97-AF65-F5344CB8AC3E}">
        <p14:creationId xmlns:p14="http://schemas.microsoft.com/office/powerpoint/2010/main" val="124953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were here a couple</a:t>
            </a:r>
            <a:r>
              <a:rPr lang="en-US" baseline="0" dirty="0"/>
              <a:t> of weeks ago when we went through all of these things, but for those who weren’t, here are some things to keep in mind. (Walk through each of the items.  Add any info you want…here are some thoughts:</a:t>
            </a:r>
          </a:p>
          <a:p>
            <a:r>
              <a:rPr lang="en-US" baseline="0" dirty="0"/>
              <a:t>Variety of assessment tools and strategies….need to have multiple things in your toolbox, especially for the areas of reading, math and written expression in case you need them to back up decisions about SLD.  If all kids are given the same battery, are we really individualizing the assessment.</a:t>
            </a:r>
          </a:p>
          <a:p>
            <a:r>
              <a:rPr lang="en-US" baseline="0" dirty="0"/>
              <a:t>No single tool is used as the sole criterion….we will talk much more about this later so I hope what you walk away with today is that NO eligibility is based on one assessment or one test score.</a:t>
            </a:r>
          </a:p>
          <a:p>
            <a:r>
              <a:rPr lang="en-US" baseline="0" dirty="0"/>
              <a:t>A group of qualified professionals….someone at the table MUST understand how to interpret all of this information and how it all works together toward eligibility.  If you are currently contracting with outside school </a:t>
            </a:r>
            <a:r>
              <a:rPr lang="en-US" baseline="0" dirty="0" err="1"/>
              <a:t>psychs</a:t>
            </a:r>
            <a:r>
              <a:rPr lang="en-US" baseline="0" dirty="0"/>
              <a:t> or psych examiners who do not typically </a:t>
            </a:r>
            <a:r>
              <a:rPr lang="en-US" baseline="0" dirty="0" err="1"/>
              <a:t>attent</a:t>
            </a:r>
            <a:r>
              <a:rPr lang="en-US" baseline="0" dirty="0"/>
              <a:t> the meetings, some PD for those who do typically attend may be needed.</a:t>
            </a:r>
          </a:p>
          <a:p>
            <a:r>
              <a:rPr lang="en-US" baseline="0" dirty="0"/>
              <a:t>Do not come to the meeting with eligibility already in report….screams of predetermined!!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5228E-1352-4C94-9E08-5B7F379760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21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you can speak VERY personally about this graphic!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5228E-1352-4C94-9E08-5B7F379760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8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5228E-1352-4C94-9E08-5B7F379760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2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FFD044-FF5C-454E-8065-FA2C31F6E92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06820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28337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55417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4470400" y="1498600"/>
            <a:ext cx="7620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4000"/>
            </a:lvl1pPr>
          </a:lstStyle>
          <a:p>
            <a:r>
              <a:rPr lang="en-US" dirty="0"/>
              <a:t>Click to enter Title</a:t>
            </a:r>
          </a:p>
        </p:txBody>
      </p:sp>
      <p:sp>
        <p:nvSpPr>
          <p:cNvPr id="5" name="Text Placeholder 4"/>
          <p:cNvSpPr>
            <a:spLocks noGrp="1"/>
          </p:cNvSpPr>
          <p:nvPr>
            <p:ph type="body" sz="quarter" idx="10" hasCustomPrompt="1"/>
          </p:nvPr>
        </p:nvSpPr>
        <p:spPr>
          <a:xfrm>
            <a:off x="406400" y="4038600"/>
            <a:ext cx="2235200" cy="4572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a:t>Date</a:t>
            </a:r>
          </a:p>
        </p:txBody>
      </p:sp>
      <p:sp>
        <p:nvSpPr>
          <p:cNvPr id="3" name="Text Placeholder 2"/>
          <p:cNvSpPr>
            <a:spLocks noGrp="1"/>
          </p:cNvSpPr>
          <p:nvPr>
            <p:ph type="body" sz="quarter" idx="11" hasCustomPrompt="1"/>
          </p:nvPr>
        </p:nvSpPr>
        <p:spPr>
          <a:xfrm>
            <a:off x="5981700" y="76200"/>
            <a:ext cx="6172200" cy="12192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Tree>
    <p:extLst>
      <p:ext uri="{BB962C8B-B14F-4D97-AF65-F5344CB8AC3E}">
        <p14:creationId xmlns:p14="http://schemas.microsoft.com/office/powerpoint/2010/main" val="1861950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63"/>
        <p:cNvGrpSpPr/>
        <p:nvPr/>
      </p:nvGrpSpPr>
      <p:grpSpPr>
        <a:xfrm>
          <a:off x="0" y="0"/>
          <a:ext cx="0" cy="0"/>
          <a:chOff x="0" y="0"/>
          <a:chExt cx="0" cy="0"/>
        </a:xfrm>
      </p:grpSpPr>
      <p:pic>
        <p:nvPicPr>
          <p:cNvPr id="64" name="Google Shape;64;p15" descr="R:\COM\COMM\Branding\PPT Templates\widescreen\Widescreen Powerpoint 5.jpg"/>
          <p:cNvPicPr preferRelativeResize="0"/>
          <p:nvPr/>
        </p:nvPicPr>
        <p:blipFill rotWithShape="1">
          <a:blip r:embed="rId2">
            <a:alphaModFix/>
          </a:blip>
          <a:srcRect/>
          <a:stretch/>
        </p:blipFill>
        <p:spPr>
          <a:xfrm>
            <a:off x="2" y="0"/>
            <a:ext cx="12198356" cy="6864096"/>
          </a:xfrm>
          <a:prstGeom prst="rect">
            <a:avLst/>
          </a:prstGeom>
          <a:noFill/>
          <a:ln>
            <a:noFill/>
          </a:ln>
        </p:spPr>
      </p:pic>
      <p:sp>
        <p:nvSpPr>
          <p:cNvPr id="65" name="Google Shape;65;p1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434329" algn="l">
              <a:spcBef>
                <a:spcPts val="480"/>
              </a:spcBef>
              <a:spcAft>
                <a:spcPts val="0"/>
              </a:spcAft>
              <a:buSzPts val="1530"/>
              <a:buChar char="•"/>
              <a:defRPr/>
            </a:lvl1pPr>
            <a:lvl2pPr marL="1219170" lvl="1" indent="-434329" algn="l">
              <a:spcBef>
                <a:spcPts val="480"/>
              </a:spcBef>
              <a:spcAft>
                <a:spcPts val="0"/>
              </a:spcAft>
              <a:buSzPts val="1530"/>
              <a:buChar char="•"/>
              <a:defRPr/>
            </a:lvl2pPr>
            <a:lvl3pPr marL="1828754" lvl="2" indent="-441948" algn="l">
              <a:spcBef>
                <a:spcPts val="480"/>
              </a:spcBef>
              <a:spcAft>
                <a:spcPts val="0"/>
              </a:spcAft>
              <a:buSzPts val="162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SzPts val="1800"/>
              <a:buChar char="•"/>
              <a:defRPr/>
            </a:lvl6pPr>
            <a:lvl7pPr marL="4267093" lvl="6" indent="-457189" algn="l">
              <a:spcBef>
                <a:spcPts val="480"/>
              </a:spcBef>
              <a:spcAft>
                <a:spcPts val="0"/>
              </a:spcAft>
              <a:buSzPts val="1800"/>
              <a:buChar char="•"/>
              <a:defRPr/>
            </a:lvl7pPr>
            <a:lvl8pPr marL="4876678" lvl="7" indent="-457189" algn="l">
              <a:spcBef>
                <a:spcPts val="480"/>
              </a:spcBef>
              <a:spcAft>
                <a:spcPts val="0"/>
              </a:spcAft>
              <a:buSzPts val="1800"/>
              <a:buChar char="•"/>
              <a:defRPr/>
            </a:lvl8pPr>
            <a:lvl9pPr marL="5486263" lvl="8" indent="-457189" algn="l">
              <a:spcBef>
                <a:spcPts val="480"/>
              </a:spcBef>
              <a:spcAft>
                <a:spcPts val="0"/>
              </a:spcAft>
              <a:buSzPts val="1800"/>
              <a:buChar char="•"/>
              <a:defRPr/>
            </a:lvl9pPr>
          </a:lstStyle>
          <a:p>
            <a:endParaRPr/>
          </a:p>
        </p:txBody>
      </p:sp>
      <p:sp>
        <p:nvSpPr>
          <p:cNvPr id="66" name="Google Shape;66;p1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Arial"/>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1831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869222"/>
            <a:ext cx="11684000" cy="590931"/>
          </a:xfrm>
          <a:prstGeom prst="rect">
            <a:avLst/>
          </a:prstGeom>
        </p:spPr>
        <p:txBody>
          <a:bodyPr wrap="square" anchor="ctr">
            <a:spAutoFit/>
          </a:bodyPr>
          <a:lstStyle>
            <a:lvl1pPr marL="0" indent="0" algn="ctr">
              <a:buNone/>
              <a:defRPr sz="36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10972800" y="6324601"/>
            <a:ext cx="1016000" cy="365125"/>
          </a:xfrm>
          <a:prstGeom prst="rect">
            <a:avLst/>
          </a:prstGeom>
        </p:spPr>
        <p:txBody>
          <a:bodyPr vert="horz" lIns="91440" tIns="45720" rIns="91440" bIns="45720" rtlCol="0" anchor="ctr"/>
          <a:lstStyle>
            <a:lvl1pPr algn="r">
              <a:defRPr sz="12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1"/>
            <a:ext cx="1016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57933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5"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2" y="889000"/>
            <a:ext cx="8928100" cy="1066800"/>
          </a:xfrm>
          <a:prstGeom prst="rect">
            <a:avLst/>
          </a:prstGeom>
        </p:spPr>
        <p:txBody>
          <a:bodyPr vert="horz" lIns="91440" tIns="45720" rIns="91440" bIns="45720" rtlCol="0" anchor="ctr">
            <a:noAutofit/>
          </a:bodyPr>
          <a:lstStyle>
            <a:lvl1pPr>
              <a:defRPr sz="4000" b="1">
                <a:solidFill>
                  <a:schemeClr val="tx1"/>
                </a:solidFill>
                <a:effectLst/>
              </a:defRPr>
            </a:lvl1pPr>
          </a:lstStyle>
          <a:p>
            <a:r>
              <a:rPr lang="en-US" dirty="0"/>
              <a:t>Title</a:t>
            </a:r>
          </a:p>
        </p:txBody>
      </p:sp>
      <p:sp>
        <p:nvSpPr>
          <p:cNvPr id="8" name="Content Placeholder 7"/>
          <p:cNvSpPr>
            <a:spLocks noGrp="1"/>
          </p:cNvSpPr>
          <p:nvPr>
            <p:ph sz="quarter" idx="10"/>
          </p:nvPr>
        </p:nvSpPr>
        <p:spPr>
          <a:xfrm>
            <a:off x="304802" y="2108200"/>
            <a:ext cx="11480799" cy="4470400"/>
          </a:xfrm>
        </p:spPr>
        <p:txBody>
          <a:bodyPr/>
          <a:lstStyle>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1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59321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102479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156821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50095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18109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FD044-FF5C-454E-8065-FA2C31F6E92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15696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FFD044-FF5C-454E-8065-FA2C31F6E92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72948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FFD044-FF5C-454E-8065-FA2C31F6E921}"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6845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FD044-FF5C-454E-8065-FA2C31F6E921}"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82348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FD044-FF5C-454E-8065-FA2C31F6E921}"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43738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FD044-FF5C-454E-8065-FA2C31F6E92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72056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FD044-FF5C-454E-8065-FA2C31F6E92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356598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FD044-FF5C-454E-8065-FA2C31F6E921}"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56F04-09AD-4029-9E1F-AE01A3D7016D}" type="slidenum">
              <a:rPr lang="en-US" smtClean="0"/>
              <a:t>‹#›</a:t>
            </a:fld>
            <a:endParaRPr lang="en-US"/>
          </a:p>
        </p:txBody>
      </p:sp>
    </p:spTree>
    <p:extLst>
      <p:ext uri="{BB962C8B-B14F-4D97-AF65-F5344CB8AC3E}">
        <p14:creationId xmlns:p14="http://schemas.microsoft.com/office/powerpoint/2010/main" val="4725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f3k-8Hlavoo"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f3k-8Hlavoo"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09EE8-C95A-402B-B15A-9A2B449F85CE}"/>
              </a:ext>
            </a:extLst>
          </p:cNvPr>
          <p:cNvSpPr>
            <a:spLocks noGrp="1"/>
          </p:cNvSpPr>
          <p:nvPr>
            <p:ph type="title"/>
          </p:nvPr>
        </p:nvSpPr>
        <p:spPr/>
        <p:txBody>
          <a:bodyPr/>
          <a:lstStyle/>
          <a:p>
            <a:r>
              <a:rPr lang="en-US" dirty="0"/>
              <a:t>Intellectual Disability: Overview of Eligibility </a:t>
            </a:r>
          </a:p>
        </p:txBody>
      </p:sp>
      <p:sp>
        <p:nvSpPr>
          <p:cNvPr id="5" name="Text Placeholder 4">
            <a:extLst>
              <a:ext uri="{FF2B5EF4-FFF2-40B4-BE49-F238E27FC236}">
                <a16:creationId xmlns:a16="http://schemas.microsoft.com/office/drawing/2014/main" id="{07838A55-67FF-4463-AC0E-476A10ECF498}"/>
              </a:ext>
            </a:extLst>
          </p:cNvPr>
          <p:cNvSpPr>
            <a:spLocks noGrp="1"/>
          </p:cNvSpPr>
          <p:nvPr>
            <p:ph type="body" sz="quarter" idx="10"/>
          </p:nvPr>
        </p:nvSpPr>
        <p:spPr/>
        <p:txBody>
          <a:bodyPr/>
          <a:lstStyle/>
          <a:p>
            <a:r>
              <a:rPr lang="en-US" dirty="0"/>
              <a:t>09/09/21</a:t>
            </a:r>
          </a:p>
        </p:txBody>
      </p:sp>
      <p:sp>
        <p:nvSpPr>
          <p:cNvPr id="6" name="Text Placeholder 5">
            <a:extLst>
              <a:ext uri="{FF2B5EF4-FFF2-40B4-BE49-F238E27FC236}">
                <a16:creationId xmlns:a16="http://schemas.microsoft.com/office/drawing/2014/main" id="{124F0485-40D9-4E76-B7BD-6B44C5B5AD48}"/>
              </a:ext>
            </a:extLst>
          </p:cNvPr>
          <p:cNvSpPr>
            <a:spLocks noGrp="1"/>
          </p:cNvSpPr>
          <p:nvPr>
            <p:ph type="body" sz="quarter" idx="11"/>
          </p:nvPr>
        </p:nvSpPr>
        <p:spPr/>
        <p:txBody>
          <a:bodyPr/>
          <a:lstStyle/>
          <a:p>
            <a:r>
              <a:rPr lang="en-US" dirty="0" smtClean="0"/>
              <a:t>Jeanne Rothermel &amp; Tiffiney Smith</a:t>
            </a:r>
            <a:endParaRPr lang="en-US" dirty="0"/>
          </a:p>
        </p:txBody>
      </p:sp>
    </p:spTree>
    <p:extLst>
      <p:ext uri="{BB962C8B-B14F-4D97-AF65-F5344CB8AC3E}">
        <p14:creationId xmlns:p14="http://schemas.microsoft.com/office/powerpoint/2010/main" val="154623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92500" lnSpcReduction="20000"/>
          </a:bodyPr>
          <a:lstStyle/>
          <a:p>
            <a:pPr lvl="1"/>
            <a:r>
              <a:rPr lang="en-US" b="1" dirty="0"/>
              <a:t>1000.20.b.	</a:t>
            </a:r>
            <a:r>
              <a:rPr lang="en-US" dirty="0"/>
              <a:t>Results of the measures, including subtest and composite scores.</a:t>
            </a:r>
          </a:p>
          <a:p>
            <a:pPr lvl="1"/>
            <a:r>
              <a:rPr lang="en-US" b="1" dirty="0"/>
              <a:t>1000.20.c.	</a:t>
            </a:r>
            <a:r>
              <a:rPr lang="en-US" dirty="0"/>
              <a:t>The overall composite scores on two or more adaptive behavior measures are 2.0 standard deviations or more below the mean for the measure being used.</a:t>
            </a:r>
          </a:p>
          <a:p>
            <a:pPr marL="365760" lvl="1" indent="0">
              <a:buNone/>
            </a:pPr>
            <a:r>
              <a:rPr lang="en-US" dirty="0"/>
              <a:t>OR</a:t>
            </a:r>
          </a:p>
          <a:p>
            <a:pPr lvl="1">
              <a:buFont typeface="Arial" panose="020B0604020202020204" pitchFamily="34" charset="0"/>
              <a:buChar char="•"/>
            </a:pPr>
            <a:r>
              <a:rPr lang="en-US" b="1" dirty="0"/>
              <a:t>1000.20.d     </a:t>
            </a:r>
            <a:r>
              <a:rPr lang="en-US" dirty="0"/>
              <a:t>One composite score must be 2.0 standard deviations or more below the mean for the measure. Teams of qualified professionals may accept a second composite score allowing for the standard error of measurement when the criterion is met on the other composite score. </a:t>
            </a:r>
          </a:p>
          <a:p>
            <a:pPr marL="365760" lvl="1" indent="0">
              <a:buNone/>
            </a:pPr>
            <a:r>
              <a:rPr lang="en-US" b="1" dirty="0"/>
              <a:t>NOTE (1):  </a:t>
            </a:r>
            <a:r>
              <a:rPr lang="en-US" dirty="0"/>
              <a:t>Adaptive behavior is defined as the degree with which the individual meets the standards of personal independence and social responsibility expected of the person’s age and social/cultural group. Adaptive behavior skills are the skills that people need to function independently at home, school, and in the community. The adaptive behavior measures used must provide a composite score that is based on the child’s performance in the areas of conceptual, practical, and social domains of adaptive behavior.</a:t>
            </a:r>
          </a:p>
          <a:p>
            <a:pPr marL="365760" lvl="1" indent="0">
              <a:buNone/>
            </a:pPr>
            <a:r>
              <a:rPr lang="en-US" b="1" dirty="0"/>
              <a:t>NOTE (2):  </a:t>
            </a:r>
            <a:r>
              <a:rPr lang="en-US" dirty="0"/>
              <a:t>Teams should refer to the measure’s manual to determine the appropriate standard error of measurement to use for the second score.</a:t>
            </a:r>
          </a:p>
          <a:p>
            <a:pPr marL="365760" lvl="1" indent="0">
              <a:buNone/>
            </a:pPr>
            <a:endParaRPr lang="en-US" dirty="0"/>
          </a:p>
          <a:p>
            <a:pPr marL="365760" lvl="1" indent="0">
              <a:buNone/>
            </a:pPr>
            <a:endParaRPr lang="en-US" dirty="0"/>
          </a:p>
          <a:p>
            <a:pPr marL="365760" lvl="1" indent="0">
              <a:buNone/>
            </a:pPr>
            <a:endParaRPr lang="en-US" dirty="0"/>
          </a:p>
        </p:txBody>
      </p:sp>
      <p:sp>
        <p:nvSpPr>
          <p:cNvPr id="2" name="Title 1"/>
          <p:cNvSpPr>
            <a:spLocks noGrp="1"/>
          </p:cNvSpPr>
          <p:nvPr>
            <p:ph type="title"/>
          </p:nvPr>
        </p:nvSpPr>
        <p:spPr/>
        <p:txBody>
          <a:bodyPr>
            <a:normAutofit/>
          </a:bodyPr>
          <a:lstStyle/>
          <a:p>
            <a:r>
              <a:rPr lang="en-US" sz="4800" dirty="0"/>
              <a:t>Adaptive Behavior</a:t>
            </a:r>
          </a:p>
        </p:txBody>
      </p:sp>
    </p:spTree>
    <p:extLst>
      <p:ext uri="{BB962C8B-B14F-4D97-AF65-F5344CB8AC3E}">
        <p14:creationId xmlns:p14="http://schemas.microsoft.com/office/powerpoint/2010/main" val="268747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92500" lnSpcReduction="20000"/>
          </a:bodyPr>
          <a:lstStyle/>
          <a:p>
            <a:pPr marL="45720" indent="0">
              <a:buNone/>
            </a:pPr>
            <a:r>
              <a:rPr lang="en-US" b="1" dirty="0"/>
              <a:t>1000.30</a:t>
            </a:r>
            <a:br>
              <a:rPr lang="en-US" b="1" dirty="0"/>
            </a:br>
            <a:r>
              <a:rPr lang="en-US" dirty="0"/>
              <a:t>Reduced cognitive ability and adaptive behavior adversely affects educational performance</a:t>
            </a:r>
          </a:p>
          <a:p>
            <a:pPr marL="45720" indent="0">
              <a:buNone/>
            </a:pPr>
            <a:r>
              <a:rPr lang="en-US" dirty="0"/>
              <a:t>The evaluation report includes a description of how the child’s reduced cognitive ability and adaptive behavior adversely affect educational performance through results from formal and/or informal assessments in academic achievement and other areas of functioning such as communication skills and social skill development including the following:</a:t>
            </a:r>
          </a:p>
          <a:p>
            <a:r>
              <a:rPr lang="en-US" b="1" dirty="0"/>
              <a:t>1000.30.a.	</a:t>
            </a:r>
            <a:r>
              <a:rPr lang="en-US" dirty="0"/>
              <a:t>Reduced cognitive abilities and adaptive behavior adversely affect educational performance</a:t>
            </a:r>
          </a:p>
          <a:p>
            <a:r>
              <a:rPr lang="en-US" b="1" dirty="0"/>
              <a:t>1000.30.b.	</a:t>
            </a:r>
            <a:r>
              <a:rPr lang="en-US" dirty="0"/>
              <a:t>Specific areas of impact are described in the evaluation report</a:t>
            </a:r>
          </a:p>
          <a:p>
            <a:r>
              <a:rPr lang="en-US" b="1" dirty="0"/>
              <a:t>1000.30.c.      </a:t>
            </a:r>
            <a:r>
              <a:rPr lang="en-US" u="sng" dirty="0"/>
              <a:t>Information gained through observation of the child’s academic and functional performance completed in a variety of educational settings supports the description of adverse impact</a:t>
            </a:r>
          </a:p>
          <a:p>
            <a:endParaRPr lang="en-US" dirty="0"/>
          </a:p>
          <a:p>
            <a:endParaRPr lang="en-US" dirty="0"/>
          </a:p>
          <a:p>
            <a:pPr marL="45720" indent="0">
              <a:buNone/>
            </a:pPr>
            <a:endParaRPr lang="en-US" dirty="0"/>
          </a:p>
        </p:txBody>
      </p:sp>
      <p:sp>
        <p:nvSpPr>
          <p:cNvPr id="2" name="Title 1"/>
          <p:cNvSpPr>
            <a:spLocks noGrp="1"/>
          </p:cNvSpPr>
          <p:nvPr>
            <p:ph type="title"/>
          </p:nvPr>
        </p:nvSpPr>
        <p:spPr/>
        <p:txBody>
          <a:bodyPr>
            <a:normAutofit/>
          </a:bodyPr>
          <a:lstStyle/>
          <a:p>
            <a:r>
              <a:rPr lang="en-US" sz="4800" dirty="0"/>
              <a:t>Intellectual Disability</a:t>
            </a:r>
          </a:p>
        </p:txBody>
      </p:sp>
    </p:spTree>
    <p:extLst>
      <p:ext uri="{BB962C8B-B14F-4D97-AF65-F5344CB8AC3E}">
        <p14:creationId xmlns:p14="http://schemas.microsoft.com/office/powerpoint/2010/main" val="273242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45720" indent="0">
              <a:buNone/>
            </a:pPr>
            <a:r>
              <a:rPr lang="en-US" b="1" dirty="0"/>
              <a:t>NOTE (1) </a:t>
            </a:r>
            <a:r>
              <a:rPr lang="en-US" dirty="0"/>
              <a:t>Observation data should support the results obtained from adaptive behavior measures in order to support a valid eligibility determination of Intellectual Disability. The team should explain in the report any discrepancies between the scores from the standardized measures and the observational data and analyze how this impacts their eligibility determination.</a:t>
            </a:r>
          </a:p>
          <a:p>
            <a:pPr marL="45720" indent="0">
              <a:buNone/>
            </a:pPr>
            <a:r>
              <a:rPr lang="en-US" b="1" dirty="0"/>
              <a:t>NOTE (2): </a:t>
            </a:r>
            <a:r>
              <a:rPr lang="en-US" dirty="0"/>
              <a:t>Data from all sources should be examined for consistency. Scores in the areas of adaptive behavior, general intellectual functioning, and academic achievement should all triangulate to form a learning profile that has a relatively low level of variance between the scores in all three of these areas.</a:t>
            </a:r>
          </a:p>
        </p:txBody>
      </p:sp>
      <p:sp>
        <p:nvSpPr>
          <p:cNvPr id="2" name="Title 1"/>
          <p:cNvSpPr>
            <a:spLocks noGrp="1"/>
          </p:cNvSpPr>
          <p:nvPr>
            <p:ph type="title"/>
          </p:nvPr>
        </p:nvSpPr>
        <p:spPr/>
        <p:txBody>
          <a:bodyPr>
            <a:normAutofit/>
          </a:bodyPr>
          <a:lstStyle/>
          <a:p>
            <a:r>
              <a:rPr lang="en-US" sz="4800" dirty="0"/>
              <a:t>Intellectual Disability</a:t>
            </a:r>
          </a:p>
        </p:txBody>
      </p:sp>
    </p:spTree>
    <p:extLst>
      <p:ext uri="{BB962C8B-B14F-4D97-AF65-F5344CB8AC3E}">
        <p14:creationId xmlns:p14="http://schemas.microsoft.com/office/powerpoint/2010/main" val="197857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C818CC-0DF9-4899-8B44-7B7C8AD9F692}"/>
              </a:ext>
            </a:extLst>
          </p:cNvPr>
          <p:cNvSpPr>
            <a:spLocks noGrp="1"/>
          </p:cNvSpPr>
          <p:nvPr>
            <p:ph type="body" sz="quarter" idx="10"/>
          </p:nvPr>
        </p:nvSpPr>
        <p:spPr>
          <a:xfrm>
            <a:off x="254000" y="4403527"/>
            <a:ext cx="11684000" cy="1844608"/>
          </a:xfrm>
        </p:spPr>
        <p:txBody>
          <a:bodyPr/>
          <a:lstStyle/>
          <a:p>
            <a:r>
              <a:rPr lang="en-US" dirty="0"/>
              <a:t>ID Eligibility Checklist</a:t>
            </a:r>
          </a:p>
          <a:p>
            <a:r>
              <a:rPr lang="en-US" dirty="0"/>
              <a:t>ID Eligibility FAQ</a:t>
            </a:r>
          </a:p>
          <a:p>
            <a:r>
              <a:rPr lang="en-US" dirty="0"/>
              <a:t>Assessment Tips</a:t>
            </a:r>
          </a:p>
        </p:txBody>
      </p:sp>
      <p:sp>
        <p:nvSpPr>
          <p:cNvPr id="2" name="Title 1">
            <a:extLst>
              <a:ext uri="{FF2B5EF4-FFF2-40B4-BE49-F238E27FC236}">
                <a16:creationId xmlns:a16="http://schemas.microsoft.com/office/drawing/2014/main" id="{D5F7EF47-B89F-44ED-BC94-7E602872816B}"/>
              </a:ext>
            </a:extLst>
          </p:cNvPr>
          <p:cNvSpPr>
            <a:spLocks noGrp="1"/>
          </p:cNvSpPr>
          <p:nvPr>
            <p:ph type="ctrTitle" idx="4294967295"/>
          </p:nvPr>
        </p:nvSpPr>
        <p:spPr>
          <a:xfrm>
            <a:off x="1524000" y="2642765"/>
            <a:ext cx="9144000" cy="2387600"/>
          </a:xfrm>
        </p:spPr>
        <p:txBody>
          <a:bodyPr/>
          <a:lstStyle/>
          <a:p>
            <a:r>
              <a:rPr lang="en-US" dirty="0"/>
              <a:t>ID Eligibility Determination  Resources</a:t>
            </a:r>
          </a:p>
        </p:txBody>
      </p:sp>
    </p:spTree>
    <p:extLst>
      <p:ext uri="{BB962C8B-B14F-4D97-AF65-F5344CB8AC3E}">
        <p14:creationId xmlns:p14="http://schemas.microsoft.com/office/powerpoint/2010/main" val="33769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07EF173-0303-4023-B3D5-FA633EAAD4E0}"/>
              </a:ext>
            </a:extLst>
          </p:cNvPr>
          <p:cNvPicPr>
            <a:picLocks noChangeAspect="1"/>
          </p:cNvPicPr>
          <p:nvPr/>
        </p:nvPicPr>
        <p:blipFill>
          <a:blip r:embed="rId2"/>
          <a:stretch>
            <a:fillRect/>
          </a:stretch>
        </p:blipFill>
        <p:spPr>
          <a:xfrm>
            <a:off x="969264" y="1533378"/>
            <a:ext cx="10250296" cy="3544401"/>
          </a:xfrm>
          <a:prstGeom prst="rect">
            <a:avLst/>
          </a:prstGeom>
        </p:spPr>
      </p:pic>
      <p:sp>
        <p:nvSpPr>
          <p:cNvPr id="3" name="Text Placeholder 2">
            <a:extLst>
              <a:ext uri="{FF2B5EF4-FFF2-40B4-BE49-F238E27FC236}">
                <a16:creationId xmlns:a16="http://schemas.microsoft.com/office/drawing/2014/main" id="{8506D751-0CFE-4464-862C-184F5C0C1055}"/>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11007867-3F1A-4211-B54C-C948D2D6EE0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3433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830BE7-8814-4B5F-B66F-50720871F6CA}"/>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57F108C6-ABD2-443D-B167-DA394F2E7C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985FD8-C194-4372-96D6-1E0068A15B0E}"/>
              </a:ext>
            </a:extLst>
          </p:cNvPr>
          <p:cNvPicPr>
            <a:picLocks noGrp="1" noChangeAspect="1"/>
          </p:cNvPicPr>
          <p:nvPr>
            <p:ph idx="4294967295"/>
          </p:nvPr>
        </p:nvPicPr>
        <p:blipFill>
          <a:blip r:embed="rId2"/>
          <a:stretch>
            <a:fillRect/>
          </a:stretch>
        </p:blipFill>
        <p:spPr>
          <a:xfrm>
            <a:off x="1082675" y="1664154"/>
            <a:ext cx="10906125" cy="3298825"/>
          </a:xfrm>
          <a:prstGeom prst="rect">
            <a:avLst/>
          </a:prstGeom>
        </p:spPr>
      </p:pic>
    </p:spTree>
    <p:extLst>
      <p:ext uri="{BB962C8B-B14F-4D97-AF65-F5344CB8AC3E}">
        <p14:creationId xmlns:p14="http://schemas.microsoft.com/office/powerpoint/2010/main" val="402157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Chart, line chart&#10;&#10;Description automatically generated">
            <a:extLst>
              <a:ext uri="{FF2B5EF4-FFF2-40B4-BE49-F238E27FC236}">
                <a16:creationId xmlns:a16="http://schemas.microsoft.com/office/drawing/2014/main" id="{7254ADD9-6DD9-443A-923E-8743AB663E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893887"/>
            <a:ext cx="11306629" cy="5698018"/>
          </a:xfrm>
          <a:prstGeom prst="rect">
            <a:avLst/>
          </a:prstGeom>
          <a:noFill/>
        </p:spPr>
      </p:pic>
    </p:spTree>
    <p:extLst>
      <p:ext uri="{BB962C8B-B14F-4D97-AF65-F5344CB8AC3E}">
        <p14:creationId xmlns:p14="http://schemas.microsoft.com/office/powerpoint/2010/main" val="174145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2BFCE-768B-4714-BB82-E5E1EB7838EE}"/>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B3DC2612-C63C-4885-8BE6-E7EFBEA358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C2E029F-6125-4BD0-83E2-1C4EA2455281}"/>
              </a:ext>
            </a:extLst>
          </p:cNvPr>
          <p:cNvPicPr>
            <a:picLocks noGrp="1" noChangeAspect="1"/>
          </p:cNvPicPr>
          <p:nvPr>
            <p:ph idx="4294967295"/>
          </p:nvPr>
        </p:nvPicPr>
        <p:blipFill>
          <a:blip r:embed="rId2"/>
          <a:stretch>
            <a:fillRect/>
          </a:stretch>
        </p:blipFill>
        <p:spPr>
          <a:xfrm>
            <a:off x="642937" y="1655763"/>
            <a:ext cx="10906125" cy="3144838"/>
          </a:xfrm>
          <a:prstGeom prst="rect">
            <a:avLst/>
          </a:prstGeom>
        </p:spPr>
      </p:pic>
    </p:spTree>
    <p:extLst>
      <p:ext uri="{BB962C8B-B14F-4D97-AF65-F5344CB8AC3E}">
        <p14:creationId xmlns:p14="http://schemas.microsoft.com/office/powerpoint/2010/main" val="319935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CBF0A5-60A8-42C1-A522-FC400BE01AB7}"/>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4A49FEC3-D2A9-42B2-8749-937BEC20BC3F}"/>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F5E2ACD3-1249-4D9E-B8E6-5D41A774FAD2}"/>
              </a:ext>
            </a:extLst>
          </p:cNvPr>
          <p:cNvPicPr>
            <a:picLocks noGrp="1" noChangeAspect="1"/>
          </p:cNvPicPr>
          <p:nvPr>
            <p:ph idx="4294967295"/>
          </p:nvPr>
        </p:nvPicPr>
        <p:blipFill>
          <a:blip r:embed="rId2"/>
          <a:stretch>
            <a:fillRect/>
          </a:stretch>
        </p:blipFill>
        <p:spPr>
          <a:xfrm>
            <a:off x="642937" y="1895702"/>
            <a:ext cx="10906125" cy="3298825"/>
          </a:xfrm>
          <a:prstGeom prst="rect">
            <a:avLst/>
          </a:prstGeom>
        </p:spPr>
      </p:pic>
    </p:spTree>
    <p:extLst>
      <p:ext uri="{BB962C8B-B14F-4D97-AF65-F5344CB8AC3E}">
        <p14:creationId xmlns:p14="http://schemas.microsoft.com/office/powerpoint/2010/main" val="255021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85D1E03A-C7C9-4364-B0DA-9783727D4D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00"/>
          <a:stretch/>
        </p:blipFill>
        <p:spPr>
          <a:xfrm>
            <a:off x="1524020" y="10"/>
            <a:ext cx="9143980" cy="6857990"/>
          </a:xfrm>
          <a:noFill/>
        </p:spPr>
      </p:pic>
    </p:spTree>
    <p:extLst>
      <p:ext uri="{BB962C8B-B14F-4D97-AF65-F5344CB8AC3E}">
        <p14:creationId xmlns:p14="http://schemas.microsoft.com/office/powerpoint/2010/main" val="149739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502920" indent="-457200">
              <a:buAutoNum type="arabicPeriod"/>
            </a:pPr>
            <a:r>
              <a:rPr lang="en-US" sz="2400" dirty="0"/>
              <a:t>Evaluation process starts with Review of Existing Data</a:t>
            </a:r>
          </a:p>
          <a:p>
            <a:pPr marL="822960" lvl="1" indent="-457200">
              <a:buAutoNum type="arabicPeriod"/>
            </a:pPr>
            <a:r>
              <a:rPr lang="en-US" sz="2000" dirty="0"/>
              <a:t>Do not use this to decide whether or not you suspect a disability</a:t>
            </a:r>
          </a:p>
          <a:p>
            <a:pPr marL="822960" lvl="1" indent="-457200">
              <a:buAutoNum type="arabicPeriod"/>
            </a:pPr>
            <a:r>
              <a:rPr lang="en-US" sz="2000" dirty="0"/>
              <a:t>Results of RED:  eligible, not eligible, or need more information</a:t>
            </a:r>
          </a:p>
          <a:p>
            <a:pPr marL="502920" indent="-457200">
              <a:buAutoNum type="arabicPeriod"/>
            </a:pPr>
            <a:r>
              <a:rPr lang="en-US" sz="2400" dirty="0"/>
              <a:t>A variety of assessment tools and strategies are used.</a:t>
            </a:r>
          </a:p>
          <a:p>
            <a:pPr marL="502920" indent="-457200">
              <a:buAutoNum type="arabicPeriod"/>
            </a:pPr>
            <a:r>
              <a:rPr lang="en-US" sz="2400" dirty="0"/>
              <a:t>No single tool is used as the sole criterion.</a:t>
            </a:r>
          </a:p>
          <a:p>
            <a:pPr marL="502920" indent="-457200">
              <a:buAutoNum type="arabicPeriod"/>
            </a:pPr>
            <a:r>
              <a:rPr lang="en-US" sz="2400" dirty="0"/>
              <a:t>A </a:t>
            </a:r>
            <a:r>
              <a:rPr lang="en-US" sz="2400" u="sng" dirty="0"/>
              <a:t>group </a:t>
            </a:r>
            <a:r>
              <a:rPr lang="en-US" sz="2400" dirty="0"/>
              <a:t>of </a:t>
            </a:r>
            <a:r>
              <a:rPr lang="en-US" sz="2400" i="1" dirty="0"/>
              <a:t>qualified</a:t>
            </a:r>
            <a:r>
              <a:rPr lang="en-US" sz="2400" dirty="0"/>
              <a:t> professionals, including the parent(s) of the child, make eligibility decisions.</a:t>
            </a:r>
          </a:p>
          <a:p>
            <a:pPr marL="502920" indent="-457200">
              <a:buAutoNum type="arabicPeriod"/>
            </a:pPr>
            <a:r>
              <a:rPr lang="en-US" sz="2400" dirty="0"/>
              <a:t>Do not come to the meeting with the eligibility already included in the report!</a:t>
            </a:r>
          </a:p>
          <a:p>
            <a:pPr marL="502920" indent="-457200">
              <a:buAutoNum type="arabicPeriod"/>
            </a:pPr>
            <a:r>
              <a:rPr lang="en-US" sz="2400" dirty="0"/>
              <a:t>Do not come to the eligibility meeting with recommendations for any specific type of services or related services included in the report.</a:t>
            </a:r>
          </a:p>
        </p:txBody>
      </p:sp>
      <p:sp>
        <p:nvSpPr>
          <p:cNvPr id="2" name="Title 1"/>
          <p:cNvSpPr>
            <a:spLocks noGrp="1"/>
          </p:cNvSpPr>
          <p:nvPr>
            <p:ph type="title"/>
          </p:nvPr>
        </p:nvSpPr>
        <p:spPr/>
        <p:txBody>
          <a:bodyPr>
            <a:normAutofit/>
          </a:bodyPr>
          <a:lstStyle/>
          <a:p>
            <a:r>
              <a:rPr lang="en-US" sz="4800" dirty="0"/>
              <a:t>A bit of Review</a:t>
            </a:r>
          </a:p>
        </p:txBody>
      </p:sp>
    </p:spTree>
    <p:extLst>
      <p:ext uri="{BB962C8B-B14F-4D97-AF65-F5344CB8AC3E}">
        <p14:creationId xmlns:p14="http://schemas.microsoft.com/office/powerpoint/2010/main" val="58522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C387DF-D06E-428A-968A-BFC1C21B2D90}"/>
              </a:ext>
            </a:extLst>
          </p:cNvPr>
          <p:cNvPicPr>
            <a:picLocks noGrp="1" noChangeAspect="1"/>
          </p:cNvPicPr>
          <p:nvPr>
            <p:ph sz="quarter" idx="10"/>
          </p:nvPr>
        </p:nvPicPr>
        <p:blipFill>
          <a:blip r:embed="rId2"/>
          <a:stretch>
            <a:fillRect/>
          </a:stretch>
        </p:blipFill>
        <p:spPr>
          <a:xfrm>
            <a:off x="783771" y="1826059"/>
            <a:ext cx="10025743" cy="4685866"/>
          </a:xfrm>
          <a:prstGeom prst="rect">
            <a:avLst/>
          </a:prstGeom>
        </p:spPr>
      </p:pic>
      <p:sp>
        <p:nvSpPr>
          <p:cNvPr id="3" name="Title 2">
            <a:extLst>
              <a:ext uri="{FF2B5EF4-FFF2-40B4-BE49-F238E27FC236}">
                <a16:creationId xmlns:a16="http://schemas.microsoft.com/office/drawing/2014/main" id="{0D5FCDB4-0F8D-4C76-A009-74BB075B723D}"/>
              </a:ext>
            </a:extLst>
          </p:cNvPr>
          <p:cNvSpPr>
            <a:spLocks noGrp="1"/>
          </p:cNvSpPr>
          <p:nvPr>
            <p:ph type="title"/>
          </p:nvPr>
        </p:nvSpPr>
        <p:spPr/>
        <p:txBody>
          <a:bodyPr/>
          <a:lstStyle/>
          <a:p>
            <a:r>
              <a:rPr lang="en-US" dirty="0"/>
              <a:t>Interpreting Assessment Results</a:t>
            </a:r>
          </a:p>
        </p:txBody>
      </p:sp>
    </p:spTree>
    <p:extLst>
      <p:ext uri="{BB962C8B-B14F-4D97-AF65-F5344CB8AC3E}">
        <p14:creationId xmlns:p14="http://schemas.microsoft.com/office/powerpoint/2010/main" val="4153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41C3C-8EFA-4835-977E-6D17722FC4B8}"/>
              </a:ext>
            </a:extLst>
          </p:cNvPr>
          <p:cNvSpPr>
            <a:spLocks noGrp="1"/>
          </p:cNvSpPr>
          <p:nvPr>
            <p:ph type="title"/>
          </p:nvPr>
        </p:nvSpPr>
        <p:spPr/>
        <p:txBody>
          <a:bodyPr/>
          <a:lstStyle/>
          <a:p>
            <a:r>
              <a:rPr lang="en-US" dirty="0">
                <a:solidFill>
                  <a:schemeClr val="tx1"/>
                </a:solidFill>
              </a:rPr>
              <a:t>WISC V Score Interpretation </a:t>
            </a:r>
          </a:p>
        </p:txBody>
      </p:sp>
      <p:sp>
        <p:nvSpPr>
          <p:cNvPr id="7" name="Content Placeholder 6">
            <a:extLst>
              <a:ext uri="{FF2B5EF4-FFF2-40B4-BE49-F238E27FC236}">
                <a16:creationId xmlns:a16="http://schemas.microsoft.com/office/drawing/2014/main" id="{7BC47D9A-7A43-4546-B0A8-BB3E65E2A339}"/>
              </a:ext>
            </a:extLst>
          </p:cNvPr>
          <p:cNvSpPr>
            <a:spLocks noGrp="1"/>
          </p:cNvSpPr>
          <p:nvPr>
            <p:ph sz="quarter" idx="10"/>
          </p:nvPr>
        </p:nvSpPr>
        <p:spPr/>
        <p:txBody>
          <a:bodyPr/>
          <a:lstStyle/>
          <a:p>
            <a:r>
              <a:rPr lang="en-US" dirty="0"/>
              <a:t>“With such variability within the index scores, statistically those index scores do not represent a unitary construct. When the full scale score is made up of such variable index and subtest scores, it is not a unitary construct, so it doesn’t tell us everything we need to know about the child’s ability to think and reason.”</a:t>
            </a:r>
          </a:p>
          <a:p>
            <a:endParaRPr lang="en-US" dirty="0"/>
          </a:p>
          <a:p>
            <a:r>
              <a:rPr lang="en-US" dirty="0">
                <a:hlinkClick r:id="rId2"/>
              </a:rPr>
              <a:t>Differentiating an Intellectual Disability from a Learning Difference – YouTube</a:t>
            </a:r>
            <a:r>
              <a:rPr lang="en-US" dirty="0"/>
              <a:t> Dr. Gloria Maccow, Pearson(30:11)</a:t>
            </a:r>
          </a:p>
          <a:p>
            <a:endParaRPr lang="en-US" dirty="0"/>
          </a:p>
        </p:txBody>
      </p:sp>
    </p:spTree>
    <p:extLst>
      <p:ext uri="{BB962C8B-B14F-4D97-AF65-F5344CB8AC3E}">
        <p14:creationId xmlns:p14="http://schemas.microsoft.com/office/powerpoint/2010/main" val="197225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BF12D12-2D15-4DCC-BAAB-B54B025DCD5A}"/>
              </a:ext>
            </a:extLst>
          </p:cNvPr>
          <p:cNvSpPr>
            <a:spLocks noGrp="1"/>
          </p:cNvSpPr>
          <p:nvPr>
            <p:ph sz="quarter" idx="10"/>
          </p:nvPr>
        </p:nvSpPr>
        <p:spPr>
          <a:xfrm>
            <a:off x="1676400" y="1905000"/>
            <a:ext cx="8839200" cy="4673600"/>
          </a:xfrm>
        </p:spPr>
        <p:txBody>
          <a:bodyPr>
            <a:normAutofit fontScale="92500" lnSpcReduction="20000"/>
          </a:bodyPr>
          <a:lstStyle/>
          <a:p>
            <a:r>
              <a:rPr lang="en-US" dirty="0"/>
              <a:t>“Essentially what we are saying is, if you are working with an individual and that individual will meet eligibility for classification of intellectual disability you will not have that variability in terms of your scores (subtest, index, composite). Your scores will be relatively consistent and close to 2 standard deviations below the mean”</a:t>
            </a:r>
          </a:p>
          <a:p>
            <a:r>
              <a:rPr lang="en-US" dirty="0"/>
              <a:t>“Children with intellectual disabilities tend to have generally subaverage IQ closer to 70. “….That is what the Office of Civil Rights is looking for, is there a consistent pattern when you are looking at those scores (subtest scores, index scores). If you have a scaled score of 7 or two scaled scores of 7, they will probably ask you to justify your classification of intellectual disability.”</a:t>
            </a:r>
          </a:p>
          <a:p>
            <a:pPr marL="0" indent="0">
              <a:buNone/>
            </a:pPr>
            <a:r>
              <a:rPr lang="en-US" dirty="0">
                <a:hlinkClick r:id="rId2"/>
              </a:rPr>
              <a:t>Differentiating an Intellectual Disability from a Learning Difference – </a:t>
            </a:r>
            <a:r>
              <a:rPr lang="en-US" dirty="0" err="1">
                <a:hlinkClick r:id="rId2"/>
              </a:rPr>
              <a:t>YouTube</a:t>
            </a:r>
            <a:r>
              <a:rPr lang="en-US" dirty="0" err="1"/>
              <a:t>,Dr.Gloria</a:t>
            </a:r>
            <a:r>
              <a:rPr lang="en-US" dirty="0"/>
              <a:t> Maccow, Pearson, 56:24-59:16</a:t>
            </a:r>
          </a:p>
        </p:txBody>
      </p:sp>
      <p:sp>
        <p:nvSpPr>
          <p:cNvPr id="5" name="Title 4">
            <a:extLst>
              <a:ext uri="{FF2B5EF4-FFF2-40B4-BE49-F238E27FC236}">
                <a16:creationId xmlns:a16="http://schemas.microsoft.com/office/drawing/2014/main" id="{DD1F8E61-B777-465C-AB11-BD1B65054ED8}"/>
              </a:ext>
            </a:extLst>
          </p:cNvPr>
          <p:cNvSpPr>
            <a:spLocks noGrp="1"/>
          </p:cNvSpPr>
          <p:nvPr>
            <p:ph type="title"/>
          </p:nvPr>
        </p:nvSpPr>
        <p:spPr/>
        <p:txBody>
          <a:bodyPr/>
          <a:lstStyle/>
          <a:p>
            <a:r>
              <a:rPr lang="en-US" dirty="0">
                <a:solidFill>
                  <a:schemeClr val="tx1"/>
                </a:solidFill>
              </a:rPr>
              <a:t>Ruling Out ID </a:t>
            </a:r>
          </a:p>
        </p:txBody>
      </p:sp>
      <p:sp>
        <p:nvSpPr>
          <p:cNvPr id="4" name="Slide Number Placeholder 3">
            <a:extLst>
              <a:ext uri="{FF2B5EF4-FFF2-40B4-BE49-F238E27FC236}">
                <a16:creationId xmlns:a16="http://schemas.microsoft.com/office/drawing/2014/main" id="{ECE19150-D7E9-4474-B053-8FB5706CC980}"/>
              </a:ext>
            </a:extLst>
          </p:cNvPr>
          <p:cNvSpPr>
            <a:spLocks noGrp="1"/>
          </p:cNvSpPr>
          <p:nvPr>
            <p:ph type="sldNum" sz="quarter" idx="4294967295"/>
          </p:nvPr>
        </p:nvSpPr>
        <p:spPr>
          <a:xfrm>
            <a:off x="9601200" y="19051"/>
            <a:ext cx="1066800" cy="328613"/>
          </a:xfrm>
        </p:spPr>
        <p:txBody>
          <a:bodyPr/>
          <a:lstStyle/>
          <a:p>
            <a:pPr>
              <a:defRPr/>
            </a:pPr>
            <a:fld id="{56CD0ECF-B2BF-477C-B515-4F0D32080570}" type="slidenum">
              <a:rPr lang="en-US" smtClean="0"/>
              <a:pPr>
                <a:defRPr/>
              </a:pPr>
              <a:t>22</a:t>
            </a:fld>
            <a:endParaRPr lang="en-US"/>
          </a:p>
        </p:txBody>
      </p:sp>
    </p:spTree>
    <p:extLst>
      <p:ext uri="{BB962C8B-B14F-4D97-AF65-F5344CB8AC3E}">
        <p14:creationId xmlns:p14="http://schemas.microsoft.com/office/powerpoint/2010/main" val="168132202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1D1095-E08B-45C1-9E1B-2ECDD967C0F4}"/>
              </a:ext>
            </a:extLst>
          </p:cNvPr>
          <p:cNvSpPr>
            <a:spLocks noGrp="1"/>
          </p:cNvSpPr>
          <p:nvPr>
            <p:ph sz="quarter" idx="10"/>
          </p:nvPr>
        </p:nvSpPr>
        <p:spPr>
          <a:xfrm>
            <a:off x="1676400" y="2057400"/>
            <a:ext cx="8839200" cy="4521200"/>
          </a:xfrm>
        </p:spPr>
        <p:txBody>
          <a:bodyPr/>
          <a:lstStyle/>
          <a:p>
            <a:r>
              <a:rPr lang="en-US" dirty="0"/>
              <a:t>If there’s a suspicion the child’s language skills may be impacting their cognitive ability scores, do further investigating to test this hypothesis</a:t>
            </a:r>
          </a:p>
          <a:p>
            <a:r>
              <a:rPr lang="en-US" dirty="0"/>
              <a:t>WISC V Integrated</a:t>
            </a:r>
          </a:p>
          <a:p>
            <a:pPr lvl="1"/>
            <a:r>
              <a:rPr lang="en-US" dirty="0"/>
              <a:t>Pulls out expressive demands of subtests so you can measure content demands of subtests, so team can better understand cognitive abilities</a:t>
            </a:r>
          </a:p>
          <a:p>
            <a:pPr marL="274320" lvl="1" indent="0">
              <a:buNone/>
            </a:pPr>
            <a:endParaRPr lang="en-US" dirty="0"/>
          </a:p>
        </p:txBody>
      </p:sp>
      <p:sp>
        <p:nvSpPr>
          <p:cNvPr id="3" name="Title 2">
            <a:extLst>
              <a:ext uri="{FF2B5EF4-FFF2-40B4-BE49-F238E27FC236}">
                <a16:creationId xmlns:a16="http://schemas.microsoft.com/office/drawing/2014/main" id="{E05EF440-E159-4269-B5D3-A7982DE40AE4}"/>
              </a:ext>
            </a:extLst>
          </p:cNvPr>
          <p:cNvSpPr>
            <a:spLocks noGrp="1"/>
          </p:cNvSpPr>
          <p:nvPr>
            <p:ph type="title"/>
          </p:nvPr>
        </p:nvSpPr>
        <p:spPr/>
        <p:txBody>
          <a:bodyPr>
            <a:normAutofit/>
          </a:bodyPr>
          <a:lstStyle/>
          <a:p>
            <a:r>
              <a:rPr lang="en-US" dirty="0">
                <a:solidFill>
                  <a:schemeClr val="tx1"/>
                </a:solidFill>
              </a:rPr>
              <a:t>Impact of Language on Cognitive Ability  Scores</a:t>
            </a:r>
          </a:p>
        </p:txBody>
      </p:sp>
      <p:pic>
        <p:nvPicPr>
          <p:cNvPr id="5" name="Picture 4">
            <a:extLst>
              <a:ext uri="{FF2B5EF4-FFF2-40B4-BE49-F238E27FC236}">
                <a16:creationId xmlns:a16="http://schemas.microsoft.com/office/drawing/2014/main" id="{9C75A4D1-5D95-4947-BA61-15B57A63B15E}"/>
              </a:ext>
            </a:extLst>
          </p:cNvPr>
          <p:cNvPicPr>
            <a:picLocks noChangeAspect="1"/>
          </p:cNvPicPr>
          <p:nvPr/>
        </p:nvPicPr>
        <p:blipFill>
          <a:blip r:embed="rId2"/>
          <a:stretch>
            <a:fillRect/>
          </a:stretch>
        </p:blipFill>
        <p:spPr>
          <a:xfrm>
            <a:off x="4137577" y="5026991"/>
            <a:ext cx="5772150" cy="1551609"/>
          </a:xfrm>
          <a:prstGeom prst="rect">
            <a:avLst/>
          </a:prstGeom>
        </p:spPr>
      </p:pic>
    </p:spTree>
    <p:extLst>
      <p:ext uri="{BB962C8B-B14F-4D97-AF65-F5344CB8AC3E}">
        <p14:creationId xmlns:p14="http://schemas.microsoft.com/office/powerpoint/2010/main" val="307570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B65426-8AB1-477D-B97D-6AB07FFC6E15}"/>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1A6069A-EF5D-477E-8BD3-90D28FDE89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FE7C04-719B-47A2-B42A-6634BFE5D943}"/>
              </a:ext>
            </a:extLst>
          </p:cNvPr>
          <p:cNvPicPr>
            <a:picLocks noChangeAspect="1"/>
          </p:cNvPicPr>
          <p:nvPr/>
        </p:nvPicPr>
        <p:blipFill>
          <a:blip r:embed="rId2"/>
          <a:stretch>
            <a:fillRect/>
          </a:stretch>
        </p:blipFill>
        <p:spPr>
          <a:xfrm>
            <a:off x="557784" y="1761827"/>
            <a:ext cx="11164824" cy="3579434"/>
          </a:xfrm>
          <a:prstGeom prst="rect">
            <a:avLst/>
          </a:prstGeom>
        </p:spPr>
      </p:pic>
    </p:spTree>
    <p:extLst>
      <p:ext uri="{BB962C8B-B14F-4D97-AF65-F5344CB8AC3E}">
        <p14:creationId xmlns:p14="http://schemas.microsoft.com/office/powerpoint/2010/main" val="403724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BBF871-2AF7-45B5-831C-7C983D38471D}"/>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59D7CD5-6B49-4808-9DE7-D5E09C99073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200B7-3FCF-422F-B5C4-918FF949D2BD}"/>
              </a:ext>
            </a:extLst>
          </p:cNvPr>
          <p:cNvPicPr>
            <a:picLocks noChangeAspect="1"/>
          </p:cNvPicPr>
          <p:nvPr/>
        </p:nvPicPr>
        <p:blipFill>
          <a:blip r:embed="rId2"/>
          <a:stretch>
            <a:fillRect/>
          </a:stretch>
        </p:blipFill>
        <p:spPr>
          <a:xfrm>
            <a:off x="557784" y="1063254"/>
            <a:ext cx="11164824" cy="4296537"/>
          </a:xfrm>
          <a:prstGeom prst="rect">
            <a:avLst/>
          </a:prstGeom>
        </p:spPr>
      </p:pic>
    </p:spTree>
    <p:extLst>
      <p:ext uri="{BB962C8B-B14F-4D97-AF65-F5344CB8AC3E}">
        <p14:creationId xmlns:p14="http://schemas.microsoft.com/office/powerpoint/2010/main" val="938558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F1CD4-4570-457B-A904-B53FD8FF59B9}"/>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9B3CD473-2394-44BA-83B3-70EE336CFFB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5935641-B44D-4D75-84AF-4CF8CC9FEECA}"/>
              </a:ext>
            </a:extLst>
          </p:cNvPr>
          <p:cNvPicPr>
            <a:picLocks noChangeAspect="1"/>
          </p:cNvPicPr>
          <p:nvPr/>
        </p:nvPicPr>
        <p:blipFill>
          <a:blip r:embed="rId2"/>
          <a:stretch>
            <a:fillRect/>
          </a:stretch>
        </p:blipFill>
        <p:spPr>
          <a:xfrm>
            <a:off x="513588" y="1682901"/>
            <a:ext cx="11164824" cy="3736617"/>
          </a:xfrm>
          <a:prstGeom prst="rect">
            <a:avLst/>
          </a:prstGeom>
        </p:spPr>
      </p:pic>
    </p:spTree>
    <p:extLst>
      <p:ext uri="{BB962C8B-B14F-4D97-AF65-F5344CB8AC3E}">
        <p14:creationId xmlns:p14="http://schemas.microsoft.com/office/powerpoint/2010/main" val="26339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608A2E-A909-4A31-92C2-09266151E4C9}"/>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21A5485-6A6F-4806-B04E-27E3546AAB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FE925B4-7119-4DAB-99EE-5E4A169F1A84}"/>
              </a:ext>
            </a:extLst>
          </p:cNvPr>
          <p:cNvPicPr>
            <a:picLocks noChangeAspect="1"/>
          </p:cNvPicPr>
          <p:nvPr/>
        </p:nvPicPr>
        <p:blipFill>
          <a:blip r:embed="rId2"/>
          <a:stretch>
            <a:fillRect/>
          </a:stretch>
        </p:blipFill>
        <p:spPr>
          <a:xfrm>
            <a:off x="513588" y="1723096"/>
            <a:ext cx="11164824" cy="4393670"/>
          </a:xfrm>
          <a:prstGeom prst="rect">
            <a:avLst/>
          </a:prstGeom>
        </p:spPr>
      </p:pic>
    </p:spTree>
    <p:extLst>
      <p:ext uri="{BB962C8B-B14F-4D97-AF65-F5344CB8AC3E}">
        <p14:creationId xmlns:p14="http://schemas.microsoft.com/office/powerpoint/2010/main" val="190905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0C0D60-DF14-441B-B831-97EAE430530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F824011-896F-4683-8367-724481C0A4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F0F3FF-1C21-4035-8BE3-928AE92F7BC6}"/>
              </a:ext>
            </a:extLst>
          </p:cNvPr>
          <p:cNvPicPr>
            <a:picLocks noChangeAspect="1"/>
          </p:cNvPicPr>
          <p:nvPr/>
        </p:nvPicPr>
        <p:blipFill>
          <a:blip r:embed="rId2"/>
          <a:stretch>
            <a:fillRect/>
          </a:stretch>
        </p:blipFill>
        <p:spPr>
          <a:xfrm>
            <a:off x="513588" y="1273180"/>
            <a:ext cx="11164824" cy="4594220"/>
          </a:xfrm>
          <a:prstGeom prst="rect">
            <a:avLst/>
          </a:prstGeom>
        </p:spPr>
      </p:pic>
    </p:spTree>
    <p:extLst>
      <p:ext uri="{BB962C8B-B14F-4D97-AF65-F5344CB8AC3E}">
        <p14:creationId xmlns:p14="http://schemas.microsoft.com/office/powerpoint/2010/main" val="4253146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03200" y="1524000"/>
            <a:ext cx="11785600" cy="4696791"/>
          </a:xfrm>
        </p:spPr>
        <p:txBody>
          <a:bodyPr>
            <a:noAutofit/>
          </a:bodyPr>
          <a:lstStyle/>
          <a:p>
            <a:pPr marL="0" indent="0">
              <a:buNone/>
            </a:pPr>
            <a:r>
              <a:rPr lang="en-US" sz="2400" b="1" dirty="0"/>
              <a:t>Defined as: </a:t>
            </a:r>
            <a:r>
              <a:rPr lang="en-US" sz="2400" dirty="0"/>
              <a:t>Adaptive behavior is defined as the degree with which the individual meets the standards of personal independence and social responsibility expected of the person’s age and social/cultural group. Adaptive behavior skills are the skills that people need to function independently at home, school, and in the community. There are practical, social and conceptual domains of adaptive behavior.</a:t>
            </a:r>
            <a:endParaRPr lang="en-US" sz="2400" b="1" dirty="0"/>
          </a:p>
          <a:p>
            <a:r>
              <a:rPr lang="en-US" sz="2400" dirty="0"/>
              <a:t>Communicate with others</a:t>
            </a:r>
          </a:p>
          <a:p>
            <a:r>
              <a:rPr lang="en-US" sz="2400" dirty="0"/>
              <a:t>Take care of personal needs (dressing, bathing, toileting, </a:t>
            </a:r>
            <a:r>
              <a:rPr lang="en-US" sz="2400" dirty="0" err="1"/>
              <a:t>etc</a:t>
            </a:r>
            <a:r>
              <a:rPr lang="en-US" sz="2400" dirty="0"/>
              <a:t>)</a:t>
            </a:r>
          </a:p>
          <a:p>
            <a:r>
              <a:rPr lang="en-US" sz="2400" dirty="0"/>
              <a:t>Health and safety</a:t>
            </a:r>
          </a:p>
          <a:p>
            <a:r>
              <a:rPr lang="en-US" sz="2400" dirty="0"/>
              <a:t>Home living (laundry, cooking, cleaning, </a:t>
            </a:r>
            <a:r>
              <a:rPr lang="en-US" sz="2400" dirty="0" err="1"/>
              <a:t>etc</a:t>
            </a:r>
            <a:r>
              <a:rPr lang="en-US" sz="2400" dirty="0"/>
              <a:t>)</a:t>
            </a:r>
          </a:p>
          <a:p>
            <a:r>
              <a:rPr lang="en-US" sz="2400" dirty="0"/>
              <a:t>Social skills (manners, knowing rules of conversations, getting along in a group, making friends)</a:t>
            </a:r>
          </a:p>
          <a:p>
            <a:r>
              <a:rPr lang="en-US" sz="2400" dirty="0"/>
              <a:t>Reading, writing, and functional math (reading safety signs, writing personal information, telling time, counting money)</a:t>
            </a:r>
          </a:p>
          <a:p>
            <a:r>
              <a:rPr lang="en-US" sz="2400" dirty="0"/>
              <a:t>Skills that will facilitate holding a job</a:t>
            </a:r>
          </a:p>
        </p:txBody>
      </p:sp>
      <p:sp>
        <p:nvSpPr>
          <p:cNvPr id="2" name="Title 1"/>
          <p:cNvSpPr>
            <a:spLocks noGrp="1"/>
          </p:cNvSpPr>
          <p:nvPr>
            <p:ph type="title"/>
          </p:nvPr>
        </p:nvSpPr>
        <p:spPr>
          <a:xfrm>
            <a:off x="203200" y="637209"/>
            <a:ext cx="11785600" cy="1066800"/>
          </a:xfrm>
        </p:spPr>
        <p:txBody>
          <a:bodyPr>
            <a:normAutofit/>
          </a:bodyPr>
          <a:lstStyle/>
          <a:p>
            <a:r>
              <a:rPr lang="en-US" sz="4800" dirty="0"/>
              <a:t>Adaptive Behavior</a:t>
            </a:r>
          </a:p>
        </p:txBody>
      </p:sp>
    </p:spTree>
    <p:extLst>
      <p:ext uri="{BB962C8B-B14F-4D97-AF65-F5344CB8AC3E}">
        <p14:creationId xmlns:p14="http://schemas.microsoft.com/office/powerpoint/2010/main" val="132328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lnSpcReduction="10000"/>
          </a:bodyPr>
          <a:lstStyle/>
          <a:p>
            <a:pPr marL="45720" indent="0">
              <a:buNone/>
            </a:pPr>
            <a:r>
              <a:rPr lang="en-US" b="1" dirty="0"/>
              <a:t>Intellectual/Cognitive:</a:t>
            </a:r>
            <a:r>
              <a:rPr lang="en-US" dirty="0"/>
              <a:t>  Can the student solve problems, like get from one location to another after having been shown a couple of times? Figure out how to get something into their backpack by watching others or through trial and error? Recognize people after meeting them and interacting with them several times? Pick up on any skills within a reasonable amount of time after having been instructed and practiced? Reading, math, writing?  What about outside of school, do parents see problems with understanding what to do when told?</a:t>
            </a:r>
          </a:p>
          <a:p>
            <a:pPr marL="45720" indent="0">
              <a:buNone/>
            </a:pPr>
            <a:r>
              <a:rPr lang="en-US" b="1" dirty="0"/>
              <a:t>Adaptive Behavior:   </a:t>
            </a:r>
            <a:r>
              <a:rPr lang="en-US" dirty="0"/>
              <a:t>Self-help skills like feeding self, dressing?  Avoiding dangerous situations….age appropriate?  Following school rules? Make friends? Interact with others at age appropriate level?  Take responsibility for him/herself and his/her things?</a:t>
            </a:r>
          </a:p>
          <a:p>
            <a:pPr marL="45720" indent="0">
              <a:buNone/>
            </a:pPr>
            <a:endParaRPr lang="en-US" dirty="0"/>
          </a:p>
        </p:txBody>
      </p:sp>
      <p:sp>
        <p:nvSpPr>
          <p:cNvPr id="2" name="Title 1"/>
          <p:cNvSpPr>
            <a:spLocks noGrp="1"/>
          </p:cNvSpPr>
          <p:nvPr>
            <p:ph type="title"/>
          </p:nvPr>
        </p:nvSpPr>
        <p:spPr/>
        <p:txBody>
          <a:bodyPr>
            <a:normAutofit/>
          </a:bodyPr>
          <a:lstStyle/>
          <a:p>
            <a:r>
              <a:rPr lang="en-US" sz="4800" dirty="0"/>
              <a:t>Review of Existing Data</a:t>
            </a:r>
          </a:p>
        </p:txBody>
      </p:sp>
    </p:spTree>
    <p:extLst>
      <p:ext uri="{BB962C8B-B14F-4D97-AF65-F5344CB8AC3E}">
        <p14:creationId xmlns:p14="http://schemas.microsoft.com/office/powerpoint/2010/main" val="202147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11E154-A164-4F36-8FD8-CFED74B45A4A}"/>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CF54A109-B483-4100-9DA9-EB8C38385D78}"/>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49C99965-F506-4BB2-AC3D-3AD0E482D688}"/>
              </a:ext>
            </a:extLst>
          </p:cNvPr>
          <p:cNvPicPr>
            <a:picLocks noGrp="1" noChangeAspect="1"/>
          </p:cNvPicPr>
          <p:nvPr>
            <p:ph idx="4294967295"/>
          </p:nvPr>
        </p:nvPicPr>
        <p:blipFill rotWithShape="1">
          <a:blip r:embed="rId2"/>
          <a:srcRect r="17155" b="1"/>
          <a:stretch/>
        </p:blipFill>
        <p:spPr>
          <a:xfrm>
            <a:off x="348343" y="1121909"/>
            <a:ext cx="10795000" cy="5572125"/>
          </a:xfrm>
          <a:prstGeom prst="rect">
            <a:avLst/>
          </a:prstGeom>
        </p:spPr>
      </p:pic>
    </p:spTree>
    <p:extLst>
      <p:ext uri="{BB962C8B-B14F-4D97-AF65-F5344CB8AC3E}">
        <p14:creationId xmlns:p14="http://schemas.microsoft.com/office/powerpoint/2010/main" val="3152466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B07422-566D-4CB8-8FF5-D546D450E82E}"/>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043DAA22-E96B-4518-81A4-52151EAF14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7F4F23-36A3-43C7-B72C-F9B641F26BA3}"/>
              </a:ext>
            </a:extLst>
          </p:cNvPr>
          <p:cNvPicPr>
            <a:picLocks noChangeAspect="1"/>
          </p:cNvPicPr>
          <p:nvPr/>
        </p:nvPicPr>
        <p:blipFill>
          <a:blip r:embed="rId2"/>
          <a:stretch>
            <a:fillRect/>
          </a:stretch>
        </p:blipFill>
        <p:spPr>
          <a:xfrm>
            <a:off x="838226" y="1604094"/>
            <a:ext cx="10515547" cy="3649811"/>
          </a:xfrm>
          <a:prstGeom prst="rect">
            <a:avLst/>
          </a:prstGeom>
        </p:spPr>
      </p:pic>
    </p:spTree>
    <p:extLst>
      <p:ext uri="{BB962C8B-B14F-4D97-AF65-F5344CB8AC3E}">
        <p14:creationId xmlns:p14="http://schemas.microsoft.com/office/powerpoint/2010/main" val="3349299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799DFE-4E6A-4067-A4D5-6F1EB1BE2BF9}"/>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F08E75A-C423-4661-A43F-7FD89B06873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102EC24D-CB03-4DFD-9502-C4818E271975}"/>
              </a:ext>
            </a:extLst>
          </p:cNvPr>
          <p:cNvPicPr>
            <a:picLocks noGrp="1" noChangeAspect="1"/>
          </p:cNvPicPr>
          <p:nvPr>
            <p:ph idx="4294967295"/>
          </p:nvPr>
        </p:nvPicPr>
        <p:blipFill>
          <a:blip r:embed="rId2"/>
          <a:stretch>
            <a:fillRect/>
          </a:stretch>
        </p:blipFill>
        <p:spPr>
          <a:xfrm>
            <a:off x="957942" y="2262188"/>
            <a:ext cx="10058400" cy="3113087"/>
          </a:xfrm>
        </p:spPr>
      </p:pic>
    </p:spTree>
    <p:extLst>
      <p:ext uri="{BB962C8B-B14F-4D97-AF65-F5344CB8AC3E}">
        <p14:creationId xmlns:p14="http://schemas.microsoft.com/office/powerpoint/2010/main" val="82026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32BC9-A67F-4C74-B1CB-19973FEA9A0A}"/>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D97B2459-4E8B-4367-B57A-1C802AE16B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399C79-1256-4F2C-8BF6-3E9D4EF94FEF}"/>
              </a:ext>
            </a:extLst>
          </p:cNvPr>
          <p:cNvPicPr>
            <a:picLocks noGrp="1" noChangeAspect="1"/>
          </p:cNvPicPr>
          <p:nvPr>
            <p:ph idx="4294967295"/>
          </p:nvPr>
        </p:nvPicPr>
        <p:blipFill>
          <a:blip r:embed="rId2"/>
          <a:stretch>
            <a:fillRect/>
          </a:stretch>
        </p:blipFill>
        <p:spPr>
          <a:xfrm>
            <a:off x="928914" y="1198109"/>
            <a:ext cx="10906125" cy="5078412"/>
          </a:xfrm>
          <a:prstGeom prst="rect">
            <a:avLst/>
          </a:prstGeom>
        </p:spPr>
      </p:pic>
    </p:spTree>
    <p:extLst>
      <p:ext uri="{BB962C8B-B14F-4D97-AF65-F5344CB8AC3E}">
        <p14:creationId xmlns:p14="http://schemas.microsoft.com/office/powerpoint/2010/main" val="23922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F2D857-8403-4E40-828E-9C35BB1DB584}"/>
              </a:ext>
            </a:extLst>
          </p:cNvPr>
          <p:cNvSpPr>
            <a:spLocks noGrp="1"/>
          </p:cNvSpPr>
          <p:nvPr>
            <p:ph type="body" sz="quarter" idx="10"/>
          </p:nvPr>
        </p:nvSpPr>
        <p:spPr/>
        <p:txBody>
          <a:bodyPr/>
          <a:lstStyle/>
          <a:p>
            <a:endParaRPr lang="en-US" dirty="0"/>
          </a:p>
        </p:txBody>
      </p:sp>
      <p:sp>
        <p:nvSpPr>
          <p:cNvPr id="6" name="Title 5">
            <a:extLst>
              <a:ext uri="{FF2B5EF4-FFF2-40B4-BE49-F238E27FC236}">
                <a16:creationId xmlns:a16="http://schemas.microsoft.com/office/drawing/2014/main" id="{891D7F85-07D1-4D90-BF06-73FF5F399739}"/>
              </a:ext>
            </a:extLst>
          </p:cNvPr>
          <p:cNvSpPr>
            <a:spLocks noGrp="1"/>
          </p:cNvSpPr>
          <p:nvPr>
            <p:ph type="ctrTitle" idx="4294967295"/>
          </p:nvPr>
        </p:nvSpPr>
        <p:spPr>
          <a:xfrm>
            <a:off x="2743200" y="3413321"/>
            <a:ext cx="9144000" cy="2387600"/>
          </a:xfrm>
        </p:spPr>
        <p:txBody>
          <a:bodyPr/>
          <a:lstStyle/>
          <a:p>
            <a:r>
              <a:rPr lang="en-US" dirty="0"/>
              <a:t>ID ELIGIBILITY FAQ</a:t>
            </a:r>
          </a:p>
        </p:txBody>
      </p:sp>
    </p:spTree>
    <p:extLst>
      <p:ext uri="{BB962C8B-B14F-4D97-AF65-F5344CB8AC3E}">
        <p14:creationId xmlns:p14="http://schemas.microsoft.com/office/powerpoint/2010/main" val="62537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No, all scores from the cognitive measure must be listed in the report. Without all scores available, teams cannot thoroughly examine, analyze and interpret the implications and impact of each one to the overall picture of the student.  Unless there is clinically compelling evidence that the full scale score does NOT best represent the child’s overall cognitive ability, the full scale score or overall cognitive score should be the score the team uses to determine eligibility.</a:t>
            </a:r>
          </a:p>
        </p:txBody>
      </p:sp>
      <p:sp>
        <p:nvSpPr>
          <p:cNvPr id="3" name="Title 2"/>
          <p:cNvSpPr>
            <a:spLocks noGrp="1"/>
          </p:cNvSpPr>
          <p:nvPr>
            <p:ph type="title"/>
          </p:nvPr>
        </p:nvSpPr>
        <p:spPr/>
        <p:txBody>
          <a:bodyPr/>
          <a:lstStyle/>
          <a:p>
            <a:r>
              <a:rPr lang="en-US" sz="4000" dirty="0"/>
              <a:t>Can we list only the full scale score in the report? </a:t>
            </a:r>
          </a:p>
        </p:txBody>
      </p:sp>
    </p:spTree>
    <p:extLst>
      <p:ext uri="{BB962C8B-B14F-4D97-AF65-F5344CB8AC3E}">
        <p14:creationId xmlns:p14="http://schemas.microsoft.com/office/powerpoint/2010/main" val="380265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At least TWO </a:t>
            </a:r>
            <a:r>
              <a:rPr lang="en-US" i="1" dirty="0"/>
              <a:t>different</a:t>
            </a:r>
            <a:r>
              <a:rPr lang="en-US" dirty="0"/>
              <a:t> raters who are familiar with the child are needed  on ONE adaptive behavior measure to obtain a comprehensive view of the child’s adaptive behavior skills functioning.  If at all possible, one of those raters should be a parent or caregiver of the child.</a:t>
            </a:r>
          </a:p>
          <a:p>
            <a:r>
              <a:rPr lang="en-US" dirty="0"/>
              <a:t>It would not be compliant with the indicator for one teacher to fill out rating scales from two different adaptive behavior measures unless at least one additional person also filled out those measures.</a:t>
            </a:r>
          </a:p>
          <a:p>
            <a:r>
              <a:rPr lang="en-US" dirty="0"/>
              <a:t>Use the manual for the adaptive behavior measure to determine the best way to gather parent/caregiver information.</a:t>
            </a:r>
          </a:p>
        </p:txBody>
      </p:sp>
      <p:sp>
        <p:nvSpPr>
          <p:cNvPr id="3" name="Title 2"/>
          <p:cNvSpPr>
            <a:spLocks noGrp="1"/>
          </p:cNvSpPr>
          <p:nvPr>
            <p:ph type="title"/>
          </p:nvPr>
        </p:nvSpPr>
        <p:spPr/>
        <p:txBody>
          <a:bodyPr/>
          <a:lstStyle/>
          <a:p>
            <a:r>
              <a:rPr lang="en-US" sz="4000" dirty="0"/>
              <a:t>How many adaptive behavior measures are required? How many raters?</a:t>
            </a:r>
          </a:p>
        </p:txBody>
      </p:sp>
    </p:spTree>
    <p:extLst>
      <p:ext uri="{BB962C8B-B14F-4D97-AF65-F5344CB8AC3E}">
        <p14:creationId xmlns:p14="http://schemas.microsoft.com/office/powerpoint/2010/main" val="2181260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64B2E-37FF-4ED6-A8C3-88ABECC1E4AF}"/>
              </a:ext>
            </a:extLst>
          </p:cNvPr>
          <p:cNvSpPr>
            <a:spLocks noGrp="1"/>
          </p:cNvSpPr>
          <p:nvPr>
            <p:ph type="body" idx="1"/>
          </p:nvPr>
        </p:nvSpPr>
        <p:spPr/>
        <p:txBody>
          <a:bodyPr/>
          <a:lstStyle/>
          <a:p>
            <a:r>
              <a:rPr lang="en-US" dirty="0"/>
              <a:t>More than one observation may be required to document how the student’s disability impacts  his or her academic and functional performance in a </a:t>
            </a:r>
            <a:r>
              <a:rPr lang="en-US" b="1" dirty="0"/>
              <a:t>variety of educational settings.</a:t>
            </a:r>
          </a:p>
          <a:p>
            <a:r>
              <a:rPr lang="en-US" dirty="0"/>
              <a:t>If one observation contains documentation of academic and functional performance in variety of educational settings then it would meet the requirement, however, often times more than one observation will be necessary to collect data in a variety of settings.</a:t>
            </a:r>
          </a:p>
          <a:p>
            <a:r>
              <a:rPr lang="en-US" dirty="0"/>
              <a:t>Educational settings could include: classroom, lunchroom, transition times, bus, playground, special classes, before school/after school programs</a:t>
            </a:r>
          </a:p>
          <a:p>
            <a:endParaRPr lang="en-US" b="1" dirty="0"/>
          </a:p>
          <a:p>
            <a:endParaRPr lang="en-US" dirty="0"/>
          </a:p>
          <a:p>
            <a:endParaRPr lang="en-US" dirty="0"/>
          </a:p>
        </p:txBody>
      </p:sp>
      <p:sp>
        <p:nvSpPr>
          <p:cNvPr id="3" name="Title 2">
            <a:extLst>
              <a:ext uri="{FF2B5EF4-FFF2-40B4-BE49-F238E27FC236}">
                <a16:creationId xmlns:a16="http://schemas.microsoft.com/office/drawing/2014/main" id="{2CE61DA8-8157-4FD5-A0B5-A8F3289378B0}"/>
              </a:ext>
            </a:extLst>
          </p:cNvPr>
          <p:cNvSpPr>
            <a:spLocks noGrp="1"/>
          </p:cNvSpPr>
          <p:nvPr>
            <p:ph type="title"/>
          </p:nvPr>
        </p:nvSpPr>
        <p:spPr/>
        <p:txBody>
          <a:bodyPr/>
          <a:lstStyle/>
          <a:p>
            <a:r>
              <a:rPr lang="en-US" dirty="0"/>
              <a:t>How many observations are required? </a:t>
            </a:r>
          </a:p>
        </p:txBody>
      </p:sp>
    </p:spTree>
    <p:extLst>
      <p:ext uri="{BB962C8B-B14F-4D97-AF65-F5344CB8AC3E}">
        <p14:creationId xmlns:p14="http://schemas.microsoft.com/office/powerpoint/2010/main" val="2490615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C6BF24-8E5D-40F6-B7B3-229DE3585AB6}"/>
              </a:ext>
            </a:extLst>
          </p:cNvPr>
          <p:cNvSpPr>
            <a:spLocks noGrp="1"/>
          </p:cNvSpPr>
          <p:nvPr>
            <p:ph type="body" idx="1"/>
          </p:nvPr>
        </p:nvSpPr>
        <p:spPr>
          <a:xfrm>
            <a:off x="203200" y="2493498"/>
            <a:ext cx="11785600" cy="4085101"/>
          </a:xfrm>
        </p:spPr>
        <p:txBody>
          <a:bodyPr/>
          <a:lstStyle/>
          <a:p>
            <a:r>
              <a:rPr lang="en-US" dirty="0"/>
              <a:t>The changes to the State Plan indicate that teams should use the overall adaptive behavior composite score to establish adaptive behavior functioning.</a:t>
            </a:r>
          </a:p>
          <a:p>
            <a:r>
              <a:rPr lang="en-US" dirty="0"/>
              <a:t>Using the overall adaptive behavior composite score gives the truest picture of the adaptive behavior functioning across multiple domains.</a:t>
            </a:r>
          </a:p>
          <a:p>
            <a:r>
              <a:rPr lang="en-US" dirty="0"/>
              <a:t>Teams should analyze and discuss all of the adaptive behavior scores to fully understand the student’s adaptive behavior strengths and weaknesses. </a:t>
            </a:r>
          </a:p>
        </p:txBody>
      </p:sp>
      <p:sp>
        <p:nvSpPr>
          <p:cNvPr id="3" name="Title 2">
            <a:extLst>
              <a:ext uri="{FF2B5EF4-FFF2-40B4-BE49-F238E27FC236}">
                <a16:creationId xmlns:a16="http://schemas.microsoft.com/office/drawing/2014/main" id="{1E2DE71C-2B1D-4B61-AF79-4AF6362D4157}"/>
              </a:ext>
            </a:extLst>
          </p:cNvPr>
          <p:cNvSpPr>
            <a:spLocks noGrp="1"/>
          </p:cNvSpPr>
          <p:nvPr>
            <p:ph type="title"/>
          </p:nvPr>
        </p:nvSpPr>
        <p:spPr>
          <a:xfrm>
            <a:off x="203200" y="1426699"/>
            <a:ext cx="11785600" cy="1066800"/>
          </a:xfrm>
        </p:spPr>
        <p:txBody>
          <a:bodyPr/>
          <a:lstStyle/>
          <a:p>
            <a:r>
              <a:rPr lang="en-US" dirty="0"/>
              <a:t>What adaptive behavior scores can we use to determine eligibility?</a:t>
            </a:r>
            <a:br>
              <a:rPr lang="en-US" dirty="0"/>
            </a:br>
            <a:endParaRPr lang="en-US" dirty="0"/>
          </a:p>
        </p:txBody>
      </p:sp>
    </p:spTree>
    <p:extLst>
      <p:ext uri="{BB962C8B-B14F-4D97-AF65-F5344CB8AC3E}">
        <p14:creationId xmlns:p14="http://schemas.microsoft.com/office/powerpoint/2010/main" val="309019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4A1F04-7DB4-4B6E-842C-AA201FACF1AB}"/>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8470C752-A0E9-476C-87BB-B5E218A5E31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0BBA84E-8A31-4BC9-8E31-36322AD9FDB9}"/>
              </a:ext>
            </a:extLst>
          </p:cNvPr>
          <p:cNvPicPr>
            <a:picLocks noGrp="1" noChangeAspect="1"/>
          </p:cNvPicPr>
          <p:nvPr>
            <p:ph idx="4294967295"/>
          </p:nvPr>
        </p:nvPicPr>
        <p:blipFill>
          <a:blip r:embed="rId2"/>
          <a:stretch>
            <a:fillRect/>
          </a:stretch>
        </p:blipFill>
        <p:spPr>
          <a:xfrm>
            <a:off x="192505" y="1022350"/>
            <a:ext cx="11307763" cy="5835650"/>
          </a:xfrm>
          <a:prstGeom prst="rect">
            <a:avLst/>
          </a:prstGeom>
        </p:spPr>
      </p:pic>
    </p:spTree>
    <p:extLst>
      <p:ext uri="{BB962C8B-B14F-4D97-AF65-F5344CB8AC3E}">
        <p14:creationId xmlns:p14="http://schemas.microsoft.com/office/powerpoint/2010/main" val="152895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C0C150-3FAF-423E-955D-F41FCBF2E314}"/>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9B2512F7-8377-4944-B4FC-0A8929FBC33C}"/>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782BECB2-8951-49E4-A441-1B3AB7114209}"/>
              </a:ext>
            </a:extLst>
          </p:cNvPr>
          <p:cNvSpPr txBox="1"/>
          <p:nvPr/>
        </p:nvSpPr>
        <p:spPr>
          <a:xfrm>
            <a:off x="1804389" y="3055142"/>
            <a:ext cx="1001864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959"/>
                </a:solidFill>
                <a:effectLst/>
                <a:uLnTx/>
                <a:uFillTx/>
                <a:latin typeface="Euphemia"/>
                <a:ea typeface="+mn-ea"/>
                <a:cs typeface="+mn-cs"/>
              </a:rPr>
              <a:t>It is NOT all about ONE number!</a:t>
            </a:r>
          </a:p>
        </p:txBody>
      </p:sp>
    </p:spTree>
    <p:extLst>
      <p:ext uri="{BB962C8B-B14F-4D97-AF65-F5344CB8AC3E}">
        <p14:creationId xmlns:p14="http://schemas.microsoft.com/office/powerpoint/2010/main" val="822894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fontScale="92500" lnSpcReduction="20000"/>
          </a:bodyPr>
          <a:lstStyle/>
          <a:p>
            <a:r>
              <a:rPr lang="en-US" dirty="0"/>
              <a:t>IQ scores:</a:t>
            </a:r>
          </a:p>
          <a:p>
            <a:pPr lvl="1"/>
            <a:r>
              <a:rPr lang="en-US" dirty="0"/>
              <a:t>Verbal Comprehension Index = 85</a:t>
            </a:r>
          </a:p>
          <a:p>
            <a:pPr lvl="1"/>
            <a:r>
              <a:rPr lang="en-US" dirty="0"/>
              <a:t>Perceptual Reasoning Index = 72</a:t>
            </a:r>
          </a:p>
          <a:p>
            <a:pPr lvl="1"/>
            <a:r>
              <a:rPr lang="en-US" dirty="0"/>
              <a:t>Working Memory Index = 50</a:t>
            </a:r>
          </a:p>
          <a:p>
            <a:pPr lvl="1"/>
            <a:r>
              <a:rPr lang="en-US" dirty="0"/>
              <a:t>Processing Speed Index = 73</a:t>
            </a:r>
          </a:p>
          <a:p>
            <a:pPr lvl="1"/>
            <a:r>
              <a:rPr lang="en-US" dirty="0"/>
              <a:t>Full Scale IQ = 63</a:t>
            </a:r>
          </a:p>
          <a:p>
            <a:r>
              <a:rPr lang="en-US" dirty="0"/>
              <a:t>Adaptive Behavior:  </a:t>
            </a:r>
          </a:p>
          <a:p>
            <a:pPr lvl="1"/>
            <a:r>
              <a:rPr lang="en-US" dirty="0"/>
              <a:t>School person 78</a:t>
            </a:r>
          </a:p>
          <a:p>
            <a:pPr lvl="1"/>
            <a:r>
              <a:rPr lang="en-US" dirty="0"/>
              <a:t>Parent 86</a:t>
            </a:r>
          </a:p>
          <a:p>
            <a:r>
              <a:rPr lang="en-US" dirty="0"/>
              <a:t>Academics:</a:t>
            </a:r>
          </a:p>
          <a:p>
            <a:pPr lvl="1"/>
            <a:r>
              <a:rPr lang="en-US" dirty="0"/>
              <a:t>No standard scores below a 77. Most in the low to mid 80’s</a:t>
            </a:r>
          </a:p>
          <a:p>
            <a:r>
              <a:rPr lang="en-US" dirty="0"/>
              <a:t>Core language = 83</a:t>
            </a:r>
          </a:p>
          <a:p>
            <a:r>
              <a:rPr lang="en-US" dirty="0"/>
              <a:t>Why should this student NOT be found eligible as ID?</a:t>
            </a:r>
          </a:p>
          <a:p>
            <a:pPr marL="274320" lvl="1" indent="0">
              <a:buNone/>
            </a:pPr>
            <a:endParaRPr lang="en-US" dirty="0"/>
          </a:p>
          <a:p>
            <a:pPr lvl="1"/>
            <a:endParaRPr lang="en-US" dirty="0"/>
          </a:p>
          <a:p>
            <a:endParaRPr lang="en-US" dirty="0"/>
          </a:p>
        </p:txBody>
      </p:sp>
      <p:sp>
        <p:nvSpPr>
          <p:cNvPr id="4" name="Title 3"/>
          <p:cNvSpPr>
            <a:spLocks noGrp="1"/>
          </p:cNvSpPr>
          <p:nvPr>
            <p:ph type="title"/>
          </p:nvPr>
        </p:nvSpPr>
        <p:spPr/>
        <p:txBody>
          <a:bodyPr>
            <a:normAutofit/>
          </a:bodyPr>
          <a:lstStyle/>
          <a:p>
            <a:r>
              <a:rPr lang="en-US" sz="4800" dirty="0"/>
              <a:t>Case Study 1</a:t>
            </a:r>
          </a:p>
        </p:txBody>
      </p:sp>
    </p:spTree>
    <p:extLst>
      <p:ext uri="{BB962C8B-B14F-4D97-AF65-F5344CB8AC3E}">
        <p14:creationId xmlns:p14="http://schemas.microsoft.com/office/powerpoint/2010/main" val="11603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 calcmode="lin" valueType="num">
                                      <p:cBhvr additive="base">
                                        <p:cTn id="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03200" y="1582057"/>
            <a:ext cx="11785600" cy="4996543"/>
          </a:xfrm>
        </p:spPr>
        <p:txBody>
          <a:bodyPr>
            <a:noAutofit/>
          </a:bodyPr>
          <a:lstStyle/>
          <a:p>
            <a:r>
              <a:rPr lang="en-US" dirty="0"/>
              <a:t>IQ scores:</a:t>
            </a:r>
          </a:p>
          <a:p>
            <a:pPr lvl="1"/>
            <a:r>
              <a:rPr lang="en-US" sz="2000" dirty="0"/>
              <a:t>Verbal Comprehension Index = 63</a:t>
            </a:r>
          </a:p>
          <a:p>
            <a:pPr lvl="1"/>
            <a:r>
              <a:rPr lang="en-US" sz="2000" dirty="0"/>
              <a:t>Perceptual Reasoning Index = 75</a:t>
            </a:r>
          </a:p>
          <a:p>
            <a:pPr lvl="1"/>
            <a:r>
              <a:rPr lang="en-US" sz="2000" dirty="0"/>
              <a:t>Working Memory Index = 73</a:t>
            </a:r>
          </a:p>
          <a:p>
            <a:pPr lvl="1"/>
            <a:r>
              <a:rPr lang="en-US" sz="2000" dirty="0"/>
              <a:t>Processing Speed Index = 80</a:t>
            </a:r>
          </a:p>
          <a:p>
            <a:pPr lvl="1"/>
            <a:r>
              <a:rPr lang="en-US" sz="2000" dirty="0"/>
              <a:t>Full Scale IQ = 69</a:t>
            </a:r>
          </a:p>
          <a:p>
            <a:r>
              <a:rPr lang="en-US" dirty="0"/>
              <a:t>Adaptive Behavior:  </a:t>
            </a:r>
          </a:p>
          <a:p>
            <a:pPr lvl="1"/>
            <a:r>
              <a:rPr lang="en-US" sz="2000" dirty="0"/>
              <a:t>School person 79</a:t>
            </a:r>
          </a:p>
          <a:p>
            <a:r>
              <a:rPr lang="en-US" dirty="0"/>
              <a:t>Language Assessment:</a:t>
            </a:r>
          </a:p>
          <a:p>
            <a:pPr lvl="1"/>
            <a:r>
              <a:rPr lang="en-US" sz="2000" dirty="0"/>
              <a:t>Core Language = 70 and 72</a:t>
            </a:r>
          </a:p>
          <a:p>
            <a:pPr marL="0" indent="0">
              <a:buNone/>
            </a:pPr>
            <a:r>
              <a:rPr lang="en-US" dirty="0"/>
              <a:t>Academics:</a:t>
            </a:r>
          </a:p>
          <a:p>
            <a:pPr lvl="1"/>
            <a:r>
              <a:rPr lang="en-US" sz="2000" dirty="0"/>
              <a:t>No standard scores below a 75.</a:t>
            </a:r>
            <a:endParaRPr lang="en-US" dirty="0"/>
          </a:p>
          <a:p>
            <a:r>
              <a:rPr lang="en-US" dirty="0"/>
              <a:t>Why should this student NOT be found eligible as ID?</a:t>
            </a:r>
          </a:p>
          <a:p>
            <a:pPr marL="274320" lvl="1" indent="0">
              <a:buNone/>
            </a:pPr>
            <a:endParaRPr lang="en-US" sz="2000" dirty="0"/>
          </a:p>
          <a:p>
            <a:pPr marL="0" indent="0">
              <a:buNone/>
            </a:pPr>
            <a:endParaRPr lang="en-US" dirty="0"/>
          </a:p>
        </p:txBody>
      </p:sp>
      <p:sp>
        <p:nvSpPr>
          <p:cNvPr id="5" name="Title 3"/>
          <p:cNvSpPr>
            <a:spLocks noGrp="1"/>
          </p:cNvSpPr>
          <p:nvPr>
            <p:ph type="title"/>
          </p:nvPr>
        </p:nvSpPr>
        <p:spPr/>
        <p:txBody>
          <a:bodyPr>
            <a:normAutofit/>
          </a:bodyPr>
          <a:lstStyle/>
          <a:p>
            <a:r>
              <a:rPr lang="en-US" sz="4800" dirty="0"/>
              <a:t>Case Study 2</a:t>
            </a:r>
          </a:p>
        </p:txBody>
      </p:sp>
    </p:spTree>
    <p:extLst>
      <p:ext uri="{BB962C8B-B14F-4D97-AF65-F5344CB8AC3E}">
        <p14:creationId xmlns:p14="http://schemas.microsoft.com/office/powerpoint/2010/main" val="53448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03200" y="1175657"/>
            <a:ext cx="11785600" cy="3309257"/>
          </a:xfrm>
        </p:spPr>
        <p:txBody>
          <a:bodyPr>
            <a:noAutofit/>
          </a:bodyPr>
          <a:lstStyle/>
          <a:p>
            <a:r>
              <a:rPr lang="en-US" dirty="0"/>
              <a:t>IQ scores:</a:t>
            </a:r>
          </a:p>
          <a:p>
            <a:pPr lvl="1"/>
            <a:r>
              <a:rPr lang="en-US" sz="2000" dirty="0"/>
              <a:t>Verbal Comprehension Index = 63</a:t>
            </a:r>
          </a:p>
          <a:p>
            <a:pPr lvl="1"/>
            <a:r>
              <a:rPr lang="en-US" sz="2000" dirty="0"/>
              <a:t>Perceptual Reasoning Index = 62</a:t>
            </a:r>
          </a:p>
          <a:p>
            <a:pPr lvl="1"/>
            <a:r>
              <a:rPr lang="en-US" sz="2000" dirty="0"/>
              <a:t>Working Memory Index = 55</a:t>
            </a:r>
          </a:p>
          <a:p>
            <a:pPr lvl="1"/>
            <a:r>
              <a:rPr lang="en-US" sz="2000" dirty="0"/>
              <a:t>Processing Speed Index = 56</a:t>
            </a:r>
          </a:p>
          <a:p>
            <a:pPr lvl="1"/>
            <a:r>
              <a:rPr lang="en-US" sz="2000" dirty="0"/>
              <a:t>Full Scale IQ = 54</a:t>
            </a:r>
          </a:p>
          <a:p>
            <a:r>
              <a:rPr lang="en-US" dirty="0"/>
              <a:t>Adaptive Behavior:  </a:t>
            </a:r>
          </a:p>
          <a:p>
            <a:pPr lvl="1"/>
            <a:r>
              <a:rPr lang="en-US" sz="2000" dirty="0"/>
              <a:t>School person 1 = 56</a:t>
            </a:r>
          </a:p>
          <a:p>
            <a:pPr lvl="1"/>
            <a:r>
              <a:rPr lang="en-US" sz="2000" dirty="0"/>
              <a:t>School person 2 = 65</a:t>
            </a:r>
          </a:p>
          <a:p>
            <a:pPr lvl="1"/>
            <a:r>
              <a:rPr lang="en-US" sz="2000" dirty="0"/>
              <a:t>Parent = 73</a:t>
            </a:r>
          </a:p>
          <a:p>
            <a:r>
              <a:rPr lang="en-US" dirty="0"/>
              <a:t>Language Assessment:</a:t>
            </a:r>
          </a:p>
          <a:p>
            <a:pPr lvl="1"/>
            <a:r>
              <a:rPr lang="en-US" sz="2000" dirty="0"/>
              <a:t>Core Language = 59</a:t>
            </a:r>
          </a:p>
          <a:p>
            <a:pPr marL="0" indent="0">
              <a:buNone/>
            </a:pPr>
            <a:r>
              <a:rPr lang="en-US" dirty="0"/>
              <a:t>Academics:</a:t>
            </a:r>
          </a:p>
          <a:p>
            <a:pPr lvl="1"/>
            <a:r>
              <a:rPr lang="en-US" sz="2000" dirty="0"/>
              <a:t>No standard scores above 58</a:t>
            </a:r>
            <a:endParaRPr lang="en-US" dirty="0"/>
          </a:p>
          <a:p>
            <a:r>
              <a:rPr lang="en-US" dirty="0"/>
              <a:t>Why should this student be found eligible as ID?</a:t>
            </a:r>
          </a:p>
          <a:p>
            <a:pPr marL="274320" lvl="1" indent="0">
              <a:buNone/>
            </a:pPr>
            <a:endParaRPr lang="en-US" sz="2000" dirty="0"/>
          </a:p>
          <a:p>
            <a:pPr marL="0" indent="0">
              <a:buNone/>
            </a:pPr>
            <a:endParaRPr lang="en-US" dirty="0"/>
          </a:p>
        </p:txBody>
      </p:sp>
      <p:sp>
        <p:nvSpPr>
          <p:cNvPr id="5" name="Title 3"/>
          <p:cNvSpPr>
            <a:spLocks noGrp="1"/>
          </p:cNvSpPr>
          <p:nvPr>
            <p:ph type="title"/>
          </p:nvPr>
        </p:nvSpPr>
        <p:spPr>
          <a:xfrm>
            <a:off x="566057" y="584201"/>
            <a:ext cx="11785600" cy="1066800"/>
          </a:xfrm>
        </p:spPr>
        <p:txBody>
          <a:bodyPr>
            <a:normAutofit/>
          </a:bodyPr>
          <a:lstStyle/>
          <a:p>
            <a:r>
              <a:rPr lang="en-US" sz="4800" dirty="0"/>
              <a:t>Case Study 3</a:t>
            </a:r>
          </a:p>
        </p:txBody>
      </p:sp>
    </p:spTree>
    <p:extLst>
      <p:ext uri="{BB962C8B-B14F-4D97-AF65-F5344CB8AC3E}">
        <p14:creationId xmlns:p14="http://schemas.microsoft.com/office/powerpoint/2010/main" val="33754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 calcmode="lin" valueType="num">
                                      <p:cBhvr additive="base">
                                        <p:cTn id="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F79737-BA7C-4032-A6D1-4EE7CE603059}"/>
              </a:ext>
            </a:extLst>
          </p:cNvPr>
          <p:cNvSpPr>
            <a:spLocks noGrp="1"/>
          </p:cNvSpPr>
          <p:nvPr>
            <p:ph type="body" sz="quarter" idx="10"/>
          </p:nvPr>
        </p:nvSpPr>
        <p:spPr/>
        <p:txBody>
          <a:bodyPr/>
          <a:lstStyle/>
          <a:p>
            <a:r>
              <a:rPr lang="en-US" dirty="0"/>
              <a:t>Assessment Tips</a:t>
            </a:r>
          </a:p>
        </p:txBody>
      </p:sp>
    </p:spTree>
    <p:extLst>
      <p:ext uri="{BB962C8B-B14F-4D97-AF65-F5344CB8AC3E}">
        <p14:creationId xmlns:p14="http://schemas.microsoft.com/office/powerpoint/2010/main" val="200895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7A2F7-1A28-4F1F-BFCE-2C33B1CCFBDD}"/>
              </a:ext>
            </a:extLst>
          </p:cNvPr>
          <p:cNvSpPr>
            <a:spLocks noGrp="1"/>
          </p:cNvSpPr>
          <p:nvPr>
            <p:ph sz="quarter" idx="10"/>
          </p:nvPr>
        </p:nvSpPr>
        <p:spPr/>
        <p:txBody>
          <a:bodyPr>
            <a:normAutofit lnSpcReduction="10000"/>
          </a:bodyPr>
          <a:lstStyle/>
          <a:p>
            <a:r>
              <a:rPr lang="en-US" dirty="0"/>
              <a:t>Pearson: </a:t>
            </a:r>
            <a:r>
              <a:rPr lang="en-US" b="0" i="0" dirty="0">
                <a:solidFill>
                  <a:srgbClr val="333333"/>
                </a:solidFill>
                <a:effectLst/>
                <a:latin typeface="Open Sans"/>
              </a:rPr>
              <a:t>The "Qualified User" is the individual who assumes responsibility for all aspects of appropriate test use, including administration, scoring, interpretation, and application of results. To assist the qualified user, each test manual will provide additional detail on administration, scoring and/or interpretation requirements and options for the test.</a:t>
            </a:r>
          </a:p>
          <a:p>
            <a:endParaRPr lang="en-US" dirty="0">
              <a:solidFill>
                <a:srgbClr val="333333"/>
              </a:solidFill>
              <a:latin typeface="Open Sans"/>
            </a:endParaRPr>
          </a:p>
          <a:p>
            <a:r>
              <a:rPr lang="en-US" dirty="0"/>
              <a:t>Qualification “B”: Masters, formal training on assessment of children, Woodcock, WIAT, Vineland, ABAS</a:t>
            </a:r>
          </a:p>
          <a:p>
            <a:endParaRPr lang="en-US" dirty="0"/>
          </a:p>
          <a:p>
            <a:r>
              <a:rPr lang="en-US" dirty="0"/>
              <a:t>Qualification “C”:  Doctorate, or Licensed </a:t>
            </a:r>
            <a:r>
              <a:rPr lang="en-US" dirty="0" err="1"/>
              <a:t>Psy</a:t>
            </a:r>
            <a:r>
              <a:rPr lang="en-US" dirty="0"/>
              <a:t>, </a:t>
            </a:r>
            <a:r>
              <a:rPr lang="en-US" dirty="0" err="1"/>
              <a:t>Psy</a:t>
            </a:r>
            <a:r>
              <a:rPr lang="en-US" dirty="0"/>
              <a:t> Examiner,  WISC, SB, WJ Cog</a:t>
            </a:r>
          </a:p>
        </p:txBody>
      </p:sp>
      <p:sp>
        <p:nvSpPr>
          <p:cNvPr id="3" name="Title 2">
            <a:extLst>
              <a:ext uri="{FF2B5EF4-FFF2-40B4-BE49-F238E27FC236}">
                <a16:creationId xmlns:a16="http://schemas.microsoft.com/office/drawing/2014/main" id="{546D457F-7807-4B93-87A4-8BF1DE6E2619}"/>
              </a:ext>
            </a:extLst>
          </p:cNvPr>
          <p:cNvSpPr>
            <a:spLocks noGrp="1"/>
          </p:cNvSpPr>
          <p:nvPr>
            <p:ph type="title"/>
          </p:nvPr>
        </p:nvSpPr>
        <p:spPr/>
        <p:txBody>
          <a:bodyPr/>
          <a:lstStyle/>
          <a:p>
            <a:r>
              <a:rPr lang="en-US" dirty="0">
                <a:solidFill>
                  <a:schemeClr val="tx1"/>
                </a:solidFill>
              </a:rPr>
              <a:t>Qualifications of Assessment Users </a:t>
            </a:r>
          </a:p>
        </p:txBody>
      </p:sp>
    </p:spTree>
    <p:extLst>
      <p:ext uri="{BB962C8B-B14F-4D97-AF65-F5344CB8AC3E}">
        <p14:creationId xmlns:p14="http://schemas.microsoft.com/office/powerpoint/2010/main" val="2190485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A1E947-6F59-4EC6-9F46-BC5717ADA424}"/>
              </a:ext>
            </a:extLst>
          </p:cNvPr>
          <p:cNvSpPr>
            <a:spLocks noGrp="1"/>
          </p:cNvSpPr>
          <p:nvPr>
            <p:ph sz="quarter" idx="10"/>
          </p:nvPr>
        </p:nvSpPr>
        <p:spPr/>
        <p:txBody>
          <a:bodyPr/>
          <a:lstStyle/>
          <a:p>
            <a:r>
              <a:rPr lang="en-US" dirty="0"/>
              <a:t>Users should be familiar and competent in aspects of assessment and receive training in the administration and interpretation on the specific assessments required for the evaluation</a:t>
            </a:r>
          </a:p>
          <a:p>
            <a:endParaRPr lang="en-US" dirty="0"/>
          </a:p>
          <a:p>
            <a:r>
              <a:rPr lang="en-US" dirty="0"/>
              <a:t>Continued professional development required each time test version updated</a:t>
            </a:r>
          </a:p>
          <a:p>
            <a:endParaRPr lang="en-US" dirty="0"/>
          </a:p>
          <a:p>
            <a:endParaRPr lang="en-US" dirty="0"/>
          </a:p>
          <a:p>
            <a:endParaRPr lang="en-US" dirty="0"/>
          </a:p>
        </p:txBody>
      </p:sp>
      <p:sp>
        <p:nvSpPr>
          <p:cNvPr id="3" name="Title 2">
            <a:extLst>
              <a:ext uri="{FF2B5EF4-FFF2-40B4-BE49-F238E27FC236}">
                <a16:creationId xmlns:a16="http://schemas.microsoft.com/office/drawing/2014/main" id="{FBCBF1E9-505C-428D-BBBE-554DE12B4324}"/>
              </a:ext>
            </a:extLst>
          </p:cNvPr>
          <p:cNvSpPr>
            <a:spLocks noGrp="1"/>
          </p:cNvSpPr>
          <p:nvPr>
            <p:ph type="title"/>
          </p:nvPr>
        </p:nvSpPr>
        <p:spPr/>
        <p:txBody>
          <a:bodyPr/>
          <a:lstStyle/>
          <a:p>
            <a:r>
              <a:rPr lang="en-US" dirty="0">
                <a:solidFill>
                  <a:schemeClr val="tx1"/>
                </a:solidFill>
              </a:rPr>
              <a:t>Technical Knowledge</a:t>
            </a:r>
          </a:p>
        </p:txBody>
      </p:sp>
    </p:spTree>
    <p:extLst>
      <p:ext uri="{BB962C8B-B14F-4D97-AF65-F5344CB8AC3E}">
        <p14:creationId xmlns:p14="http://schemas.microsoft.com/office/powerpoint/2010/main" val="2192283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41DC26-816C-490E-BD2E-1F722A33F355}"/>
              </a:ext>
            </a:extLst>
          </p:cNvPr>
          <p:cNvSpPr>
            <a:spLocks noGrp="1"/>
          </p:cNvSpPr>
          <p:nvPr>
            <p:ph sz="quarter" idx="10"/>
          </p:nvPr>
        </p:nvSpPr>
        <p:spPr/>
        <p:txBody>
          <a:bodyPr/>
          <a:lstStyle/>
          <a:p>
            <a:r>
              <a:rPr lang="en-US" dirty="0"/>
              <a:t>Follow test manual for basal and ceiling rules</a:t>
            </a:r>
          </a:p>
          <a:p>
            <a:endParaRPr lang="en-US" dirty="0"/>
          </a:p>
          <a:p>
            <a:r>
              <a:rPr lang="en-US" dirty="0"/>
              <a:t>Give credit for all allowable responses, adhere to standardized scoring procedures</a:t>
            </a:r>
          </a:p>
          <a:p>
            <a:endParaRPr lang="en-US" dirty="0"/>
          </a:p>
          <a:p>
            <a:r>
              <a:rPr lang="en-US" dirty="0"/>
              <a:t>If hand scoring, use correct technical tables</a:t>
            </a:r>
          </a:p>
          <a:p>
            <a:endParaRPr lang="en-US" dirty="0"/>
          </a:p>
          <a:p>
            <a:r>
              <a:rPr lang="en-US" dirty="0"/>
              <a:t>If any outlier scores are obtained, recheck scoring or contact test publisher for  explanation. You want an answer for this before other stakeholders ask</a:t>
            </a:r>
          </a:p>
        </p:txBody>
      </p:sp>
      <p:sp>
        <p:nvSpPr>
          <p:cNvPr id="3" name="Title 2">
            <a:extLst>
              <a:ext uri="{FF2B5EF4-FFF2-40B4-BE49-F238E27FC236}">
                <a16:creationId xmlns:a16="http://schemas.microsoft.com/office/drawing/2014/main" id="{5EFF8A54-5002-4358-AE3E-15B888BF9E94}"/>
              </a:ext>
            </a:extLst>
          </p:cNvPr>
          <p:cNvSpPr>
            <a:spLocks noGrp="1"/>
          </p:cNvSpPr>
          <p:nvPr>
            <p:ph type="title"/>
          </p:nvPr>
        </p:nvSpPr>
        <p:spPr/>
        <p:txBody>
          <a:bodyPr/>
          <a:lstStyle/>
          <a:p>
            <a:r>
              <a:rPr lang="en-US" dirty="0">
                <a:solidFill>
                  <a:schemeClr val="tx1"/>
                </a:solidFill>
              </a:rPr>
              <a:t>Assessment Scoring</a:t>
            </a:r>
          </a:p>
        </p:txBody>
      </p:sp>
    </p:spTree>
    <p:extLst>
      <p:ext uri="{BB962C8B-B14F-4D97-AF65-F5344CB8AC3E}">
        <p14:creationId xmlns:p14="http://schemas.microsoft.com/office/powerpoint/2010/main" val="379967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7FA1B-4444-4DBE-AA24-A6E45710B3C8}"/>
              </a:ext>
            </a:extLst>
          </p:cNvPr>
          <p:cNvSpPr>
            <a:spLocks noGrp="1"/>
          </p:cNvSpPr>
          <p:nvPr>
            <p:ph sz="quarter" idx="10"/>
          </p:nvPr>
        </p:nvSpPr>
        <p:spPr/>
        <p:txBody>
          <a:bodyPr/>
          <a:lstStyle/>
          <a:p>
            <a:pPr marL="0" indent="0">
              <a:spcBef>
                <a:spcPts val="800"/>
              </a:spcBef>
              <a:buClr>
                <a:schemeClr val="accent3"/>
              </a:buClr>
              <a:buNone/>
              <a:defRPr/>
            </a:pPr>
            <a:r>
              <a:rPr lang="en-US" sz="2400" b="1" dirty="0"/>
              <a:t>Important considerations in scoring:</a:t>
            </a:r>
          </a:p>
          <a:p>
            <a:pPr marL="274320" indent="-274320">
              <a:spcBef>
                <a:spcPts val="800"/>
              </a:spcBef>
              <a:buClr>
                <a:schemeClr val="accent3"/>
              </a:buClr>
              <a:defRPr/>
            </a:pPr>
            <a:r>
              <a:rPr lang="en-US" sz="2400" dirty="0"/>
              <a:t>Score each item as it is administered</a:t>
            </a:r>
          </a:p>
          <a:p>
            <a:pPr marL="274320" indent="-274320">
              <a:spcBef>
                <a:spcPts val="800"/>
              </a:spcBef>
              <a:buClr>
                <a:schemeClr val="accent3"/>
              </a:buClr>
              <a:defRPr/>
            </a:pPr>
            <a:r>
              <a:rPr lang="en-US" sz="2400" dirty="0"/>
              <a:t>Do not to discontinue administering a subtest prematurely</a:t>
            </a:r>
          </a:p>
          <a:p>
            <a:pPr marL="274320" indent="-274320">
              <a:spcBef>
                <a:spcPts val="800"/>
              </a:spcBef>
              <a:buClr>
                <a:schemeClr val="accent3"/>
              </a:buClr>
              <a:defRPr/>
            </a:pPr>
            <a:r>
              <a:rPr lang="en-US" sz="2400" dirty="0"/>
              <a:t>This is particularly important when you are unsure how to score a response immediately</a:t>
            </a:r>
          </a:p>
          <a:p>
            <a:pPr marL="274320" indent="-274320">
              <a:spcBef>
                <a:spcPts val="800"/>
              </a:spcBef>
              <a:buClr>
                <a:schemeClr val="accent3"/>
              </a:buClr>
              <a:defRPr/>
            </a:pPr>
            <a:r>
              <a:rPr lang="en-US" sz="2400" dirty="0"/>
              <a:t>Better to administer more items in a subtest, even though some may not be counted in the final score</a:t>
            </a:r>
          </a:p>
          <a:p>
            <a:pPr marL="274320" indent="-274320">
              <a:spcBef>
                <a:spcPts val="800"/>
              </a:spcBef>
              <a:buClr>
                <a:schemeClr val="accent3"/>
              </a:buClr>
              <a:defRPr/>
            </a:pPr>
            <a:r>
              <a:rPr lang="en-US" sz="2400" dirty="0"/>
              <a:t>You do not want to short-change the child by discontinuing the subtest too soon</a:t>
            </a:r>
            <a:endParaRPr lang="en-US" altLang="en-US" sz="2400" dirty="0"/>
          </a:p>
          <a:p>
            <a:endParaRPr lang="en-US" dirty="0"/>
          </a:p>
        </p:txBody>
      </p:sp>
      <p:sp>
        <p:nvSpPr>
          <p:cNvPr id="3" name="Title 2">
            <a:extLst>
              <a:ext uri="{FF2B5EF4-FFF2-40B4-BE49-F238E27FC236}">
                <a16:creationId xmlns:a16="http://schemas.microsoft.com/office/drawing/2014/main" id="{1DE19142-4DE3-456A-AE65-788C84B2141F}"/>
              </a:ext>
            </a:extLst>
          </p:cNvPr>
          <p:cNvSpPr>
            <a:spLocks noGrp="1"/>
          </p:cNvSpPr>
          <p:nvPr>
            <p:ph type="title"/>
          </p:nvPr>
        </p:nvSpPr>
        <p:spPr/>
        <p:txBody>
          <a:bodyPr/>
          <a:lstStyle/>
          <a:p>
            <a:r>
              <a:rPr lang="en-US" dirty="0"/>
              <a:t>Assessment Scoring</a:t>
            </a:r>
            <a:endParaRPr lang="en-US" dirty="0">
              <a:solidFill>
                <a:schemeClr val="tx1"/>
              </a:solidFill>
            </a:endParaRPr>
          </a:p>
        </p:txBody>
      </p:sp>
    </p:spTree>
    <p:extLst>
      <p:ext uri="{BB962C8B-B14F-4D97-AF65-F5344CB8AC3E}">
        <p14:creationId xmlns:p14="http://schemas.microsoft.com/office/powerpoint/2010/main" val="2693768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127929-BB83-48FC-880E-18D896ECB132}"/>
              </a:ext>
            </a:extLst>
          </p:cNvPr>
          <p:cNvSpPr>
            <a:spLocks noGrp="1"/>
          </p:cNvSpPr>
          <p:nvPr>
            <p:ph sz="quarter" idx="10"/>
          </p:nvPr>
        </p:nvSpPr>
        <p:spPr/>
        <p:txBody>
          <a:bodyPr/>
          <a:lstStyle/>
          <a:p>
            <a:r>
              <a:rPr lang="en-US" dirty="0"/>
              <a:t>Follow guidance of test publisher</a:t>
            </a:r>
          </a:p>
          <a:p>
            <a:endParaRPr lang="en-US" dirty="0"/>
          </a:p>
          <a:p>
            <a:r>
              <a:rPr lang="en-US" dirty="0"/>
              <a:t>Not every assessment can be completed remotely</a:t>
            </a:r>
          </a:p>
          <a:p>
            <a:endParaRPr lang="en-US" dirty="0"/>
          </a:p>
          <a:p>
            <a:r>
              <a:rPr lang="en-US" dirty="0"/>
              <a:t>If assessments are completed remotely, indicate in score report and discuss how this may impact test scores</a:t>
            </a:r>
          </a:p>
        </p:txBody>
      </p:sp>
      <p:sp>
        <p:nvSpPr>
          <p:cNvPr id="3" name="Title 2">
            <a:extLst>
              <a:ext uri="{FF2B5EF4-FFF2-40B4-BE49-F238E27FC236}">
                <a16:creationId xmlns:a16="http://schemas.microsoft.com/office/drawing/2014/main" id="{9D061BEF-22D6-4FDD-8D6E-4C4D3F2B8EC2}"/>
              </a:ext>
            </a:extLst>
          </p:cNvPr>
          <p:cNvSpPr>
            <a:spLocks noGrp="1"/>
          </p:cNvSpPr>
          <p:nvPr>
            <p:ph type="title"/>
          </p:nvPr>
        </p:nvSpPr>
        <p:spPr/>
        <p:txBody>
          <a:bodyPr/>
          <a:lstStyle/>
          <a:p>
            <a:r>
              <a:rPr lang="en-US" dirty="0" err="1"/>
              <a:t>Telepractice</a:t>
            </a:r>
            <a:r>
              <a:rPr lang="en-US" dirty="0"/>
              <a:t>: Remote Assessment Practices</a:t>
            </a:r>
          </a:p>
        </p:txBody>
      </p:sp>
    </p:spTree>
    <p:extLst>
      <p:ext uri="{BB962C8B-B14F-4D97-AF65-F5344CB8AC3E}">
        <p14:creationId xmlns:p14="http://schemas.microsoft.com/office/powerpoint/2010/main" val="278109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icky notes with question marks">
            <a:extLst>
              <a:ext uri="{FF2B5EF4-FFF2-40B4-BE49-F238E27FC236}">
                <a16:creationId xmlns:a16="http://schemas.microsoft.com/office/drawing/2014/main" id="{3CBB5508-C74A-471A-BFD3-E0747622147B}"/>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781300" y="2159000"/>
            <a:ext cx="6629400" cy="4419600"/>
          </a:xfrm>
        </p:spPr>
      </p:pic>
      <p:sp>
        <p:nvSpPr>
          <p:cNvPr id="3" name="Title 2">
            <a:extLst>
              <a:ext uri="{FF2B5EF4-FFF2-40B4-BE49-F238E27FC236}">
                <a16:creationId xmlns:a16="http://schemas.microsoft.com/office/drawing/2014/main" id="{20568F3D-F1CE-4142-8418-2B927964D9A3}"/>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97323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90391-BA87-4B22-ACEE-15E9A3A94E6A}"/>
              </a:ext>
            </a:extLst>
          </p:cNvPr>
          <p:cNvSpPr>
            <a:spLocks noGrp="1"/>
          </p:cNvSpPr>
          <p:nvPr>
            <p:ph type="body" idx="1"/>
          </p:nvPr>
        </p:nvSpPr>
        <p:spPr/>
        <p:txBody>
          <a:bodyPr/>
          <a:lstStyle/>
          <a:p>
            <a:endParaRPr lang="en-US"/>
          </a:p>
        </p:txBody>
      </p:sp>
      <p:sp>
        <p:nvSpPr>
          <p:cNvPr id="5" name="Title 4"/>
          <p:cNvSpPr>
            <a:spLocks noGrp="1"/>
          </p:cNvSpPr>
          <p:nvPr>
            <p:ph type="title"/>
          </p:nvPr>
        </p:nvSpPr>
        <p:spPr/>
        <p:txBody>
          <a:bodyPr>
            <a:noAutofit/>
          </a:bodyPr>
          <a:lstStyle/>
          <a:p>
            <a:r>
              <a:rPr lang="en-US" sz="4400" dirty="0"/>
              <a:t>The 3 Prongs of Eligibility</a:t>
            </a:r>
          </a:p>
        </p:txBody>
      </p:sp>
      <p:pic>
        <p:nvPicPr>
          <p:cNvPr id="8" name="Content Placeholder 4"/>
          <p:cNvPicPr>
            <a:picLocks noChangeAspect="1"/>
          </p:cNvPicPr>
          <p:nvPr/>
        </p:nvPicPr>
        <p:blipFill>
          <a:blip r:embed="rId3"/>
          <a:stretch>
            <a:fillRect/>
          </a:stretch>
        </p:blipFill>
        <p:spPr>
          <a:xfrm>
            <a:off x="1388872" y="2057400"/>
            <a:ext cx="8248614" cy="4378452"/>
          </a:xfrm>
          <a:prstGeom prst="rect">
            <a:avLst/>
          </a:prstGeom>
        </p:spPr>
      </p:pic>
    </p:spTree>
    <p:extLst>
      <p:ext uri="{BB962C8B-B14F-4D97-AF65-F5344CB8AC3E}">
        <p14:creationId xmlns:p14="http://schemas.microsoft.com/office/powerpoint/2010/main" val="134259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92500"/>
          </a:bodyPr>
          <a:lstStyle/>
          <a:p>
            <a:r>
              <a:rPr lang="en-US" b="1" dirty="0"/>
              <a:t>1000.10</a:t>
            </a:r>
            <a:r>
              <a:rPr lang="en-US" dirty="0"/>
              <a:t/>
            </a:r>
            <a:br>
              <a:rPr lang="en-US" dirty="0"/>
            </a:br>
            <a:r>
              <a:rPr lang="en-US" dirty="0"/>
              <a:t>Child performs 2.0 standard deviations (SD) below peers when measured by a standardized instrument of cognitive ability</a:t>
            </a:r>
          </a:p>
          <a:p>
            <a:pPr marL="45720" indent="0">
              <a:buNone/>
            </a:pPr>
            <a:r>
              <a:rPr lang="en-US" dirty="0"/>
              <a:t>Documentation regarding the child’s general intellectual functioning includes the following:</a:t>
            </a:r>
          </a:p>
          <a:p>
            <a:pPr lvl="1">
              <a:buFont typeface="Arial" panose="020B0604020202020204" pitchFamily="34" charset="0"/>
              <a:buChar char="•"/>
            </a:pPr>
            <a:r>
              <a:rPr lang="en-US" b="1" dirty="0"/>
              <a:t>1000.10.a.</a:t>
            </a:r>
            <a:r>
              <a:rPr lang="en-US" dirty="0"/>
              <a:t>	Name of individually administered, comprehensive cognitive measure used</a:t>
            </a:r>
          </a:p>
          <a:p>
            <a:pPr lvl="1">
              <a:buFont typeface="Arial" panose="020B0604020202020204" pitchFamily="34" charset="0"/>
              <a:buChar char="•"/>
            </a:pPr>
            <a:r>
              <a:rPr lang="en-US" b="1" dirty="0"/>
              <a:t>1000.10.b.</a:t>
            </a:r>
            <a:r>
              <a:rPr lang="en-US" dirty="0"/>
              <a:t>	Score obtained for child including any subtest or index scores in addition to the overall full-scale score</a:t>
            </a:r>
          </a:p>
          <a:p>
            <a:pPr lvl="1">
              <a:buFont typeface="Arial" panose="020B0604020202020204" pitchFamily="34" charset="0"/>
              <a:buChar char="•"/>
            </a:pPr>
            <a:r>
              <a:rPr lang="en-US" b="1" dirty="0"/>
              <a:t>1000.10.c.</a:t>
            </a:r>
            <a:r>
              <a:rPr lang="en-US" dirty="0"/>
              <a:t>  Evidence that score is equal to or below 2.0 SD from the mean for that measure and is a valid score of the child’s general intellectual functioning when considering age, ethnic and cultural background, mode of communication, and sensory and motor abilities.</a:t>
            </a:r>
          </a:p>
          <a:p>
            <a:pPr lvl="1">
              <a:buFont typeface="Arial" panose="020B0604020202020204" pitchFamily="34" charset="0"/>
              <a:buChar char="•"/>
            </a:pPr>
            <a:endParaRPr lang="en-US" dirty="0"/>
          </a:p>
          <a:p>
            <a:pPr lvl="1"/>
            <a:endParaRPr lang="en-US" dirty="0"/>
          </a:p>
          <a:p>
            <a:pPr marL="365760" lvl="1" indent="0">
              <a:buNone/>
            </a:pPr>
            <a:endParaRPr lang="en-US" dirty="0"/>
          </a:p>
        </p:txBody>
      </p:sp>
      <p:sp>
        <p:nvSpPr>
          <p:cNvPr id="2" name="Title 1"/>
          <p:cNvSpPr>
            <a:spLocks noGrp="1"/>
          </p:cNvSpPr>
          <p:nvPr>
            <p:ph type="title"/>
          </p:nvPr>
        </p:nvSpPr>
        <p:spPr/>
        <p:txBody>
          <a:bodyPr>
            <a:normAutofit/>
          </a:bodyPr>
          <a:lstStyle/>
          <a:p>
            <a:r>
              <a:rPr lang="en-US" sz="4800" dirty="0"/>
              <a:t>Cognitive Score</a:t>
            </a:r>
          </a:p>
        </p:txBody>
      </p:sp>
    </p:spTree>
    <p:extLst>
      <p:ext uri="{BB962C8B-B14F-4D97-AF65-F5344CB8AC3E}">
        <p14:creationId xmlns:p14="http://schemas.microsoft.com/office/powerpoint/2010/main" val="400716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92500" lnSpcReduction="10000"/>
          </a:bodyPr>
          <a:lstStyle/>
          <a:p>
            <a:r>
              <a:rPr lang="en-US" dirty="0"/>
              <a:t>NOTE (1):  The score obtained will vary depending upon the assessment. It may be a full-scale IQ score, Z score, or developmental age. The score used by the team should be the score recommended by the assessment’s manual as being the most reliable and valid measure of the child’s general intellectual functioning.</a:t>
            </a:r>
          </a:p>
          <a:p>
            <a:r>
              <a:rPr lang="en-US" dirty="0"/>
              <a:t>NOTE (2): When using a score other than a full-scale IQ score due to variances in subtest or index scores that are statistically significant to the point that they impact the student’s full-scale IQ score, the team must explain what impact the variance in scores has on the student’s full-scale IQ score. The team must analyze the scores obtained to determine if communication, motor, or sensory weaknesses may have impacted the student’s obtained full-scale IQ score to such degree that the full-scale IQ score should not be viewed as the most representative score of overall intellectual ability.</a:t>
            </a:r>
          </a:p>
          <a:p>
            <a:endParaRPr lang="en-US" dirty="0"/>
          </a:p>
          <a:p>
            <a:endParaRPr lang="en-US" dirty="0"/>
          </a:p>
        </p:txBody>
      </p:sp>
      <p:sp>
        <p:nvSpPr>
          <p:cNvPr id="2" name="Title 1"/>
          <p:cNvSpPr>
            <a:spLocks noGrp="1"/>
          </p:cNvSpPr>
          <p:nvPr>
            <p:ph type="title"/>
          </p:nvPr>
        </p:nvSpPr>
        <p:spPr/>
        <p:txBody>
          <a:bodyPr>
            <a:normAutofit/>
          </a:bodyPr>
          <a:lstStyle/>
          <a:p>
            <a:r>
              <a:rPr lang="en-US" sz="4800" dirty="0"/>
              <a:t>Cognitive Score</a:t>
            </a:r>
          </a:p>
        </p:txBody>
      </p:sp>
    </p:spTree>
    <p:extLst>
      <p:ext uri="{BB962C8B-B14F-4D97-AF65-F5344CB8AC3E}">
        <p14:creationId xmlns:p14="http://schemas.microsoft.com/office/powerpoint/2010/main" val="188794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03200" y="1881809"/>
            <a:ext cx="11785600" cy="4696791"/>
          </a:xfrm>
        </p:spPr>
        <p:txBody>
          <a:bodyPr>
            <a:noAutofit/>
          </a:bodyPr>
          <a:lstStyle/>
          <a:p>
            <a:pPr marL="0" indent="0">
              <a:buNone/>
            </a:pPr>
            <a:r>
              <a:rPr lang="en-US" sz="2400" b="1" dirty="0"/>
              <a:t>Defined as: </a:t>
            </a:r>
            <a:r>
              <a:rPr lang="en-US" sz="2400" dirty="0"/>
              <a:t>Adaptive behavior is defined as the degree with which the individual meets the standards of personal independence and social responsibility expected of the person’s age and social/cultural group. Adaptive behavior skills are the skills that people need to function independently at home, school, and in the community</a:t>
            </a:r>
            <a:endParaRPr lang="en-US" sz="2400" b="1" dirty="0"/>
          </a:p>
          <a:p>
            <a:r>
              <a:rPr lang="en-US" sz="2400" dirty="0"/>
              <a:t>Communicate with others</a:t>
            </a:r>
          </a:p>
          <a:p>
            <a:r>
              <a:rPr lang="en-US" sz="2400" dirty="0"/>
              <a:t>Take care of personal needs (dressing, bathing, toileting, </a:t>
            </a:r>
            <a:r>
              <a:rPr lang="en-US" sz="2400" dirty="0" err="1"/>
              <a:t>etc</a:t>
            </a:r>
            <a:r>
              <a:rPr lang="en-US" sz="2400" dirty="0"/>
              <a:t>)</a:t>
            </a:r>
          </a:p>
          <a:p>
            <a:r>
              <a:rPr lang="en-US" sz="2400" dirty="0"/>
              <a:t>Health and safety</a:t>
            </a:r>
          </a:p>
          <a:p>
            <a:r>
              <a:rPr lang="en-US" sz="2400" dirty="0"/>
              <a:t>Home living (laundry, cooking, cleaning, </a:t>
            </a:r>
            <a:r>
              <a:rPr lang="en-US" sz="2400" dirty="0" err="1"/>
              <a:t>etc</a:t>
            </a:r>
            <a:r>
              <a:rPr lang="en-US" sz="2400" dirty="0"/>
              <a:t>)</a:t>
            </a:r>
          </a:p>
          <a:p>
            <a:r>
              <a:rPr lang="en-US" sz="2400" dirty="0"/>
              <a:t>Social skills (manners, knowing rules of conversations, getting along in a group, making friends)</a:t>
            </a:r>
          </a:p>
          <a:p>
            <a:r>
              <a:rPr lang="en-US" sz="2400" dirty="0"/>
              <a:t>Reading, writing, and functional math</a:t>
            </a:r>
          </a:p>
          <a:p>
            <a:r>
              <a:rPr lang="en-US" sz="2400" dirty="0"/>
              <a:t>Skills that will facilitate holding a job</a:t>
            </a:r>
          </a:p>
          <a:p>
            <a:r>
              <a:rPr lang="en-US" sz="2400" dirty="0"/>
              <a:t>Practical, social and conceptual domains</a:t>
            </a:r>
          </a:p>
        </p:txBody>
      </p:sp>
      <p:sp>
        <p:nvSpPr>
          <p:cNvPr id="2" name="Title 1"/>
          <p:cNvSpPr>
            <a:spLocks noGrp="1"/>
          </p:cNvSpPr>
          <p:nvPr>
            <p:ph type="title"/>
          </p:nvPr>
        </p:nvSpPr>
        <p:spPr/>
        <p:txBody>
          <a:bodyPr>
            <a:normAutofit/>
          </a:bodyPr>
          <a:lstStyle/>
          <a:p>
            <a:r>
              <a:rPr lang="en-US" sz="4800" dirty="0"/>
              <a:t>Adaptive Behavior</a:t>
            </a:r>
          </a:p>
        </p:txBody>
      </p:sp>
    </p:spTree>
    <p:extLst>
      <p:ext uri="{BB962C8B-B14F-4D97-AF65-F5344CB8AC3E}">
        <p14:creationId xmlns:p14="http://schemas.microsoft.com/office/powerpoint/2010/main" val="176306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b="1" dirty="0"/>
              <a:t>1000.20</a:t>
            </a:r>
            <a:br>
              <a:rPr lang="en-US" b="1" dirty="0"/>
            </a:br>
            <a:r>
              <a:rPr lang="en-US" dirty="0"/>
              <a:t>Adaptive behavior is consistent with cognitive abilities</a:t>
            </a:r>
          </a:p>
          <a:p>
            <a:pPr marL="45720" indent="0">
              <a:buNone/>
            </a:pPr>
            <a:r>
              <a:rPr lang="en-US" dirty="0"/>
              <a:t>Child performs </a:t>
            </a:r>
            <a:r>
              <a:rPr lang="en-US" u="sng" dirty="0"/>
              <a:t>2.0 standard deviations or more below peers </a:t>
            </a:r>
            <a:r>
              <a:rPr lang="en-US" dirty="0"/>
              <a:t>in the area of adaptive behavior skills as evidenced by </a:t>
            </a:r>
            <a:r>
              <a:rPr lang="en-US" u="sng" dirty="0"/>
              <a:t>overall composite scores from two or more adaptive behavior assessments.</a:t>
            </a:r>
          </a:p>
          <a:p>
            <a:pPr marL="45720" indent="0">
              <a:buNone/>
            </a:pPr>
            <a:r>
              <a:rPr lang="en-US" dirty="0"/>
              <a:t>Documentation of adaptive behavior, the effectiveness with which a child meets the standards of personal independence and social responsibility expected of a person in the child’s age and cultural group, includes the following:</a:t>
            </a:r>
          </a:p>
          <a:p>
            <a:pPr lvl="1"/>
            <a:r>
              <a:rPr lang="en-US" b="1" dirty="0"/>
              <a:t>1000.20.a.	</a:t>
            </a:r>
            <a:r>
              <a:rPr lang="en-US" dirty="0"/>
              <a:t>Name of the adaptive behavior measure administered and name and title of each person who completed the adaptive behavior measure, including a parent or guardian when possible.</a:t>
            </a:r>
          </a:p>
          <a:p>
            <a:pPr marL="365760" lvl="1" indent="0">
              <a:buNone/>
            </a:pPr>
            <a:endParaRPr lang="en-US" dirty="0"/>
          </a:p>
        </p:txBody>
      </p:sp>
      <p:sp>
        <p:nvSpPr>
          <p:cNvPr id="2" name="Title 1"/>
          <p:cNvSpPr>
            <a:spLocks noGrp="1"/>
          </p:cNvSpPr>
          <p:nvPr>
            <p:ph type="title"/>
          </p:nvPr>
        </p:nvSpPr>
        <p:spPr/>
        <p:txBody>
          <a:bodyPr>
            <a:normAutofit/>
          </a:bodyPr>
          <a:lstStyle/>
          <a:p>
            <a:r>
              <a:rPr lang="en-US" sz="4800" dirty="0"/>
              <a:t>Adaptive Behavior</a:t>
            </a:r>
          </a:p>
        </p:txBody>
      </p:sp>
    </p:spTree>
    <p:extLst>
      <p:ext uri="{BB962C8B-B14F-4D97-AF65-F5344CB8AC3E}">
        <p14:creationId xmlns:p14="http://schemas.microsoft.com/office/powerpoint/2010/main" val="3848907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4F1EFECF6D2A45AC9F5345C1128B96" ma:contentTypeVersion="10" ma:contentTypeDescription="Create a new document." ma:contentTypeScope="" ma:versionID="b4930e0b5b99b4fc06a8a0cd1b765a98">
  <xsd:schema xmlns:xsd="http://www.w3.org/2001/XMLSchema" xmlns:xs="http://www.w3.org/2001/XMLSchema" xmlns:p="http://schemas.microsoft.com/office/2006/metadata/properties" xmlns:ns3="d56cf72e-71c5-48fe-8cd1-b794a6e2e12e" targetNamespace="http://schemas.microsoft.com/office/2006/metadata/properties" ma:root="true" ma:fieldsID="0535e98b53ef70ad5d5573c1cc0eb659" ns3:_="">
    <xsd:import namespace="d56cf72e-71c5-48fe-8cd1-b794a6e2e12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cf72e-71c5-48fe-8cd1-b794a6e2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61D717-9177-4A65-BC72-1FB5D00ACC63}">
  <ds:schemaRefs>
    <ds:schemaRef ds:uri="http://schemas.microsoft.com/office/2006/documentManagement/types"/>
    <ds:schemaRef ds:uri="http://purl.org/dc/elements/1.1/"/>
    <ds:schemaRef ds:uri="http://schemas.microsoft.com/office/2006/metadata/properties"/>
    <ds:schemaRef ds:uri="d56cf72e-71c5-48fe-8cd1-b794a6e2e12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EB3D1A5-E82E-473D-8C89-E2B7E801B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cf72e-71c5-48fe-8cd1-b794a6e2e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3D6BCB-04DA-4FE5-8DAE-A3A05EA0AD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2908</TotalTime>
  <Words>2815</Words>
  <Application>Microsoft Office PowerPoint</Application>
  <PresentationFormat>Widescreen</PresentationFormat>
  <Paragraphs>191</Paragraphs>
  <Slides>49</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Euphemia</vt:lpstr>
      <vt:lpstr>Open Sans</vt:lpstr>
      <vt:lpstr>2_Office Theme</vt:lpstr>
      <vt:lpstr>Intellectual Disability: Overview of Eligibility </vt:lpstr>
      <vt:lpstr>A bit of Review</vt:lpstr>
      <vt:lpstr>Review of Existing Data</vt:lpstr>
      <vt:lpstr>PowerPoint Presentation</vt:lpstr>
      <vt:lpstr>The 3 Prongs of Eligibility</vt:lpstr>
      <vt:lpstr>Cognitive Score</vt:lpstr>
      <vt:lpstr>Cognitive Score</vt:lpstr>
      <vt:lpstr>Adaptive Behavior</vt:lpstr>
      <vt:lpstr>Adaptive Behavior</vt:lpstr>
      <vt:lpstr>Adaptive Behavior</vt:lpstr>
      <vt:lpstr>Intellectual Disability</vt:lpstr>
      <vt:lpstr>Intellectual Disability</vt:lpstr>
      <vt:lpstr>ID Eligibility Determination  Resources</vt:lpstr>
      <vt:lpstr>PowerPoint Presentation</vt:lpstr>
      <vt:lpstr>PowerPoint Presentation</vt:lpstr>
      <vt:lpstr>PowerPoint Presentation</vt:lpstr>
      <vt:lpstr>PowerPoint Presentation</vt:lpstr>
      <vt:lpstr>PowerPoint Presentation</vt:lpstr>
      <vt:lpstr>PowerPoint Presentation</vt:lpstr>
      <vt:lpstr>Interpreting Assessment Results</vt:lpstr>
      <vt:lpstr>WISC V Score Interpretation </vt:lpstr>
      <vt:lpstr>Ruling Out ID </vt:lpstr>
      <vt:lpstr>Impact of Language on Cognitive Ability  Scores</vt:lpstr>
      <vt:lpstr>PowerPoint Presentation</vt:lpstr>
      <vt:lpstr>PowerPoint Presentation</vt:lpstr>
      <vt:lpstr>PowerPoint Presentation</vt:lpstr>
      <vt:lpstr>PowerPoint Presentation</vt:lpstr>
      <vt:lpstr>PowerPoint Presentation</vt:lpstr>
      <vt:lpstr>Adaptive Behavior</vt:lpstr>
      <vt:lpstr>PowerPoint Presentation</vt:lpstr>
      <vt:lpstr>PowerPoint Presentation</vt:lpstr>
      <vt:lpstr>PowerPoint Presentation</vt:lpstr>
      <vt:lpstr>PowerPoint Presentation</vt:lpstr>
      <vt:lpstr>ID ELIGIBILITY FAQ</vt:lpstr>
      <vt:lpstr>Can we list only the full scale score in the report? </vt:lpstr>
      <vt:lpstr>How many adaptive behavior measures are required? How many raters?</vt:lpstr>
      <vt:lpstr>How many observations are required? </vt:lpstr>
      <vt:lpstr>What adaptive behavior scores can we use to determine eligibility? </vt:lpstr>
      <vt:lpstr>PowerPoint Presentation</vt:lpstr>
      <vt:lpstr>Case Study 1</vt:lpstr>
      <vt:lpstr>Case Study 2</vt:lpstr>
      <vt:lpstr>Case Study 3</vt:lpstr>
      <vt:lpstr>PowerPoint Presentation</vt:lpstr>
      <vt:lpstr>Qualifications of Assessment Users </vt:lpstr>
      <vt:lpstr>Technical Knowledge</vt:lpstr>
      <vt:lpstr>Assessment Scoring</vt:lpstr>
      <vt:lpstr>Assessment Scoring</vt:lpstr>
      <vt:lpstr>Telepractice: Remote Assessment Practices</vt:lpstr>
      <vt:lpstr>Any Questions?</vt:lpstr>
    </vt:vector>
  </TitlesOfParts>
  <Company>Education 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Intellectual Disability criteria</dc:title>
  <dc:creator>Jeanne Rothermel</dc:creator>
  <cp:lastModifiedBy>Buchmiller, Ashley</cp:lastModifiedBy>
  <cp:revision>13</cp:revision>
  <dcterms:created xsi:type="dcterms:W3CDTF">2021-08-25T12:18:20Z</dcterms:created>
  <dcterms:modified xsi:type="dcterms:W3CDTF">2021-10-07T20:58:53Z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0x0101007E4F1EFECF6D2A45AC9F5345C1128B96</vt:lpwstr>
  </property>
</Properties>
</file>