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60" r:id="rId6"/>
    <p:sldMasterId id="214748366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Lst>
  <p:sldSz cy="5143500" cx="9144000"/>
  <p:notesSz cx="6858000" cy="9144000"/>
  <p:embeddedFontLst>
    <p:embeddedFont>
      <p:font typeface="Architects Daughter"/>
      <p:regular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57" roundtripDataSignature="AMtx7mh0MRSY/tnGFosj5HEN22uNhNPd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4650F98-09F8-4CE0-A07D-1F61BEC813B4}">
  <a:tblStyle styleId="{14650F98-09F8-4CE0-A07D-1F61BEC813B4}"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8ED"/>
          </a:solidFill>
        </a:fill>
      </a:tcStyle>
    </a:wholeTbl>
    <a:band1H>
      <a:tcTxStyle b="off" i="off"/>
      <a:tcStyle>
        <a:fill>
          <a:solidFill>
            <a:srgbClr val="CACEDA"/>
          </a:solidFill>
        </a:fill>
      </a:tcStyle>
    </a:band1H>
    <a:band2H>
      <a:tcTxStyle b="off" i="off"/>
    </a:band2H>
    <a:band1V>
      <a:tcTxStyle b="off" i="off"/>
      <a:tcStyle>
        <a:fill>
          <a:solidFill>
            <a:srgbClr val="CACED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84D02D0E-DABC-46D3-8984-53EE8B2145BA}"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customschemas.google.com/relationships/presentationmetadata" Target="metadata"/><Relationship Id="rId12" Type="http://schemas.openxmlformats.org/officeDocument/2006/relationships/slide" Target="slides/slide4.xml"/><Relationship Id="rId56" Type="http://schemas.openxmlformats.org/officeDocument/2006/relationships/font" Target="fonts/ArchitectsDaughter-regular.fntdata"/><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etheJZbwJ3Sp_lsQJiKlsmN0T5agaz4Y/view?usp=sharing"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Good Morning and Happy New Year! Welcome to our presentation on today’s hot topic : Transition Assessments and Resources. My name is Bailey Tennesen and I am the Special Education Compliance Consultant from the KC- Region. My partners in crime today are Lynn Lynch from the Heart of Missouri and Lauren Struthers from the NW Region.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0a6c426eb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0a6c426eb0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g10a6c426eb0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07d1844d60_0_1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07d1844d60_0_1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Cite the source of these statistics.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Bureau of Labor Statistics</a:t>
            </a:r>
            <a:endParaRPr/>
          </a:p>
        </p:txBody>
      </p:sp>
      <p:sp>
        <p:nvSpPr>
          <p:cNvPr id="194" name="Google Shape;194;g107d1844d60_0_13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0a6c426eb0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0a6c426eb0_0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To Say: </a:t>
            </a:r>
            <a:r>
              <a:rPr lang="en-US"/>
              <a:t>The unemployment rate is at 12.6 percent for students with disabilities and has increased 5.3% from the previous year. Unemployed persons are those who do not have a job, those that are </a:t>
            </a:r>
            <a:r>
              <a:rPr lang="en-US"/>
              <a:t>actively</a:t>
            </a:r>
            <a:r>
              <a:rPr lang="en-US"/>
              <a:t> looking and those available to work on the spot. </a:t>
            </a:r>
            <a:r>
              <a:rPr lang="en-US"/>
              <a:t>These statistics once again show the urgency for having good discussions and developing a high quality post secondary plan for our students with disabilities so that they do not become another statistic in unemployment.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To Do:</a:t>
            </a:r>
            <a:r>
              <a:rPr lang="en-US"/>
              <a:t> Put in the chat positive jobs that your current and previous students have held. Have conversations surrounding the importance of educators pulling out information on their students interests and preferences. Discuss how educators have to be advocates in driving their post-secondary aspirations.  </a:t>
            </a:r>
            <a:endParaRPr/>
          </a:p>
        </p:txBody>
      </p:sp>
      <p:sp>
        <p:nvSpPr>
          <p:cNvPr id="204" name="Google Shape;204;g10a6c426eb0_0_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07d1844d60_0_1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07d1844d60_0_1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g107d1844d60_0_11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07d1844d60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07d1844d60_0_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g107d1844d60_0_1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07d1844d60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07d1844d60_0_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latin typeface="Arial"/>
                <a:ea typeface="Arial"/>
                <a:cs typeface="Arial"/>
                <a:sym typeface="Arial"/>
              </a:rPr>
              <a:t>“Transition assessment is an ongoing process of collecting information on the student’s strengths, needs, preferences, and interests as they relate to the demands of current and future living, learning and working environments.”  </a:t>
            </a:r>
            <a:r>
              <a:rPr i="1" lang="en-US">
                <a:latin typeface="Arial"/>
                <a:ea typeface="Arial"/>
                <a:cs typeface="Arial"/>
                <a:sym typeface="Arial"/>
              </a:rPr>
              <a:t>All stakeholders should participate in the process of information gathering and decision-making. </a:t>
            </a:r>
            <a:endParaRPr/>
          </a:p>
        </p:txBody>
      </p:sp>
      <p:sp>
        <p:nvSpPr>
          <p:cNvPr id="229" name="Google Shape;229;g107d1844d60_0_2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07d1844d60_0_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07d1844d60_0_10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g107d1844d60_0_10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07d1844d60_0_1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07d1844d60_0_1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Test and assessment are used interchangeably, but they do mean something different. A test is a “product” that measures a particular behavior or set of objectives. Meanwhile assessment is seen as a </a:t>
            </a:r>
            <a:r>
              <a:rPr lang="en-US">
                <a:extLst>
                  <a:ext uri="http://customooxmlschemas.google.com/">
                    <go:slidesCustomData xmlns:go="http://customooxmlschemas.google.com/" textRoundtripDataId="0"/>
                  </a:ext>
                </a:extLst>
              </a:rPr>
              <a:t>process</a:t>
            </a:r>
            <a:r>
              <a:rPr lang="en-US"/>
              <a:t> instead of a product. Assessment is used during and after the instruction has taken place. After you’ve received the results of your assessment, you can interpret the results and adjust instruction, if needed. Tests are done after the instruction has taken place, it’s a way to complete the instruction and get the results. The results of the tests</a:t>
            </a:r>
            <a:r>
              <a:rPr lang="en-US"/>
              <a:t>, unlike assessment,</a:t>
            </a:r>
            <a:r>
              <a:rPr lang="en-US"/>
              <a:t> don’t have to be interpreted.</a:t>
            </a:r>
            <a:endParaRPr/>
          </a:p>
          <a:p>
            <a:pPr indent="0" lvl="0" marL="0" rtl="0" algn="l">
              <a:spcBef>
                <a:spcPts val="0"/>
              </a:spcBef>
              <a:spcAft>
                <a:spcPts val="0"/>
              </a:spcAft>
              <a:buNone/>
            </a:pPr>
            <a:r>
              <a:t/>
            </a:r>
            <a:endParaRPr/>
          </a:p>
        </p:txBody>
      </p:sp>
      <p:sp>
        <p:nvSpPr>
          <p:cNvPr id="248" name="Google Shape;248;g107d1844d60_0_11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0b89e7166c_2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0b89e7166c_2_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Consent is needed to conduct any individual assessment. Any time that you need information that you will not be able to get it through classroom discussions, by talking with the student and parents at the IEP meeting,  or by using information from tools used by all students in a classroom setting, course, grade or age-level, then you need an individual assessment requiring consent, so must start the evaluation process</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a:t>(Notes for us: When I scoured LRP for information about when a reevaluation/consent is needed I kept finding that the IDEA connects the purposes of a reevaluation together. The purposes are to determine whether or not the student continues to be a student with a disability and continues to need special education services, and to get information needed to develop an appropriate IEP. </a:t>
            </a:r>
            <a:endParaRPr/>
          </a:p>
        </p:txBody>
      </p:sp>
      <p:sp>
        <p:nvSpPr>
          <p:cNvPr id="257" name="Google Shape;257;g10b89e7166c_2_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0b89e7166c_2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0b89e7166c_2_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solidFill>
                  <a:srgbClr val="212121"/>
                </a:solidFill>
              </a:rPr>
              <a:t>If information is needed for program planning in the IEP, including transition planning, and it can’t be gotten through one of the two ways listed above, then this should trigger a reevaluation.</a:t>
            </a:r>
            <a:endParaRPr/>
          </a:p>
        </p:txBody>
      </p:sp>
      <p:sp>
        <p:nvSpPr>
          <p:cNvPr id="266" name="Google Shape;266;g10b89e7166c_2_1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0b6a219ec4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0b6a219ec4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Our audience norms have changed a little bit for this presentation. Please remember to be an </a:t>
            </a:r>
            <a:r>
              <a:rPr lang="en-US"/>
              <a:t>active</a:t>
            </a:r>
            <a:r>
              <a:rPr lang="en-US"/>
              <a:t> listener/participant and remain on mute. For today’s session there will be  NO questions answered live in the chat or during the training. Instead we will be compiling your questions from the chat and placing them into a Transition FAQ document that we can share with everyone at a later date. We do encourage questions being placed into the chat but please do not expect </a:t>
            </a:r>
            <a:r>
              <a:rPr lang="en-US"/>
              <a:t>replies</a:t>
            </a:r>
            <a:r>
              <a:rPr lang="en-US"/>
              <a:t> at this time. </a:t>
            </a:r>
            <a:endParaRPr/>
          </a:p>
        </p:txBody>
      </p:sp>
      <p:sp>
        <p:nvSpPr>
          <p:cNvPr id="123" name="Google Shape;123;g10b6a219ec4_0_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0a8a9a0a4f_1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0a8a9a0a4f_1_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g10a8a9a0a4f_1_1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07d1844d60_0_1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07d1844d60_0_1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a:t>Transition Planning Inventories: help identify students goals, awareness, strengths and needs related to various aspects of adult living. This info is used to create an </a:t>
            </a:r>
            <a:r>
              <a:rPr lang="en-US"/>
              <a:t>accurate</a:t>
            </a:r>
            <a:r>
              <a:rPr lang="en-US"/>
              <a:t> list of </a:t>
            </a:r>
            <a:r>
              <a:rPr lang="en-US"/>
              <a:t>transition</a:t>
            </a:r>
            <a:r>
              <a:rPr lang="en-US"/>
              <a:t> goals and steps </a:t>
            </a:r>
            <a:r>
              <a:rPr lang="en-US"/>
              <a:t>necessary</a:t>
            </a:r>
            <a:r>
              <a:rPr lang="en-US"/>
              <a:t> towards attaining a </a:t>
            </a:r>
            <a:r>
              <a:rPr lang="en-US"/>
              <a:t>quality</a:t>
            </a:r>
            <a:r>
              <a:rPr lang="en-US"/>
              <a:t> of life.</a:t>
            </a:r>
            <a:endParaRPr/>
          </a:p>
          <a:p>
            <a:pPr indent="0" lvl="0" marL="0" rtl="0" algn="l">
              <a:lnSpc>
                <a:spcPct val="90000"/>
              </a:lnSpc>
              <a:spcBef>
                <a:spcPts val="1000"/>
              </a:spcBef>
              <a:spcAft>
                <a:spcPts val="0"/>
              </a:spcAft>
              <a:buClr>
                <a:schemeClr val="dk1"/>
              </a:buClr>
              <a:buSzPts val="1100"/>
              <a:buFont typeface="Arial"/>
              <a:buNone/>
            </a:pPr>
            <a:r>
              <a:rPr lang="en-US"/>
              <a:t>Academic </a:t>
            </a:r>
            <a:r>
              <a:rPr lang="en-US"/>
              <a:t>Achievement</a:t>
            </a:r>
            <a:r>
              <a:rPr lang="en-US"/>
              <a:t> Tests: measure learning of general or specific academic skills.</a:t>
            </a:r>
            <a:endParaRPr/>
          </a:p>
          <a:p>
            <a:pPr indent="0" lvl="0" marL="0" rtl="0" algn="l">
              <a:lnSpc>
                <a:spcPct val="90000"/>
              </a:lnSpc>
              <a:spcBef>
                <a:spcPts val="1000"/>
              </a:spcBef>
              <a:spcAft>
                <a:spcPts val="0"/>
              </a:spcAft>
              <a:buClr>
                <a:schemeClr val="dk1"/>
              </a:buClr>
              <a:buSzPts val="1100"/>
              <a:buFont typeface="Arial"/>
              <a:buNone/>
            </a:pPr>
            <a:r>
              <a:rPr lang="en-US"/>
              <a:t>Adaptive Behavior Scales: help determine the type and amount of personal assistance a person may need related to home-based support services, special education and vocational training, supported work, special living arrangements, or personal care.</a:t>
            </a:r>
            <a:endParaRPr/>
          </a:p>
          <a:p>
            <a:pPr indent="0" lvl="0" marL="0" rtl="0" algn="l">
              <a:lnSpc>
                <a:spcPct val="90000"/>
              </a:lnSpc>
              <a:spcBef>
                <a:spcPts val="1000"/>
              </a:spcBef>
              <a:spcAft>
                <a:spcPts val="0"/>
              </a:spcAft>
              <a:buClr>
                <a:schemeClr val="dk1"/>
              </a:buClr>
              <a:buSzPts val="1100"/>
              <a:buFont typeface="Arial"/>
              <a:buNone/>
            </a:pPr>
            <a:r>
              <a:rPr lang="en-US"/>
              <a:t>Interest inventories can be considered formal or informal</a:t>
            </a:r>
            <a:endParaRPr/>
          </a:p>
          <a:p>
            <a:pPr indent="0" lvl="0" marL="0" rtl="0" algn="l">
              <a:lnSpc>
                <a:spcPct val="90000"/>
              </a:lnSpc>
              <a:spcBef>
                <a:spcPts val="1000"/>
              </a:spcBef>
              <a:spcAft>
                <a:spcPts val="0"/>
              </a:spcAft>
              <a:buClr>
                <a:schemeClr val="dk1"/>
              </a:buClr>
              <a:buSzPts val="1100"/>
              <a:buFont typeface="Arial"/>
              <a:buNone/>
            </a:pPr>
            <a:r>
              <a:rPr lang="en-US"/>
              <a:t>Self Determination Assessments: help identify student readiness to make decisions about adult life by determining strengths and needs related to decision-making and choice-making and accepting responsibilities.</a:t>
            </a:r>
            <a:endParaRPr/>
          </a:p>
          <a:p>
            <a:pPr indent="0" lvl="0" marL="0" rtl="0" algn="l">
              <a:lnSpc>
                <a:spcPct val="90000"/>
              </a:lnSpc>
              <a:spcBef>
                <a:spcPts val="1000"/>
              </a:spcBef>
              <a:spcAft>
                <a:spcPts val="0"/>
              </a:spcAft>
              <a:buClr>
                <a:schemeClr val="dk1"/>
              </a:buClr>
              <a:buSzPts val="1100"/>
              <a:buFont typeface="Arial"/>
              <a:buNone/>
            </a:pPr>
            <a:r>
              <a:t/>
            </a:r>
            <a:endParaRPr/>
          </a:p>
        </p:txBody>
      </p:sp>
      <p:sp>
        <p:nvSpPr>
          <p:cNvPr id="280" name="Google Shape;280;g107d1844d60_0_17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07d1844d60_0_1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07d1844d60_0_18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rPr lang="en-US">
                <a:latin typeface="Arial"/>
                <a:ea typeface="Arial"/>
                <a:cs typeface="Arial"/>
                <a:sym typeface="Arial"/>
              </a:rPr>
              <a:t>Interviews and </a:t>
            </a:r>
            <a:r>
              <a:rPr lang="en-US">
                <a:latin typeface="Arial"/>
                <a:ea typeface="Arial"/>
                <a:cs typeface="Arial"/>
                <a:sym typeface="Arial"/>
              </a:rPr>
              <a:t>Questionnaires</a:t>
            </a:r>
            <a:r>
              <a:rPr lang="en-US">
                <a:latin typeface="Arial"/>
                <a:ea typeface="Arial"/>
                <a:cs typeface="Arial"/>
                <a:sym typeface="Arial"/>
              </a:rPr>
              <a:t>: Can be conducted with a variety of individuals for the purpose of gathering info to be used to determine a students </a:t>
            </a:r>
            <a:r>
              <a:rPr lang="en-US">
                <a:latin typeface="Arial"/>
                <a:ea typeface="Arial"/>
                <a:cs typeface="Arial"/>
                <a:sym typeface="Arial"/>
              </a:rPr>
              <a:t>strengths, needs preferences and interest relative to anticipated post-secondary outcomes. </a:t>
            </a:r>
            <a:endParaRPr>
              <a:latin typeface="Arial"/>
              <a:ea typeface="Arial"/>
              <a:cs typeface="Arial"/>
              <a:sym typeface="Arial"/>
            </a:endParaRPr>
          </a:p>
          <a:p>
            <a:pPr indent="0" lvl="0" marL="0" rtl="0" algn="l">
              <a:spcBef>
                <a:spcPts val="360"/>
              </a:spcBef>
              <a:spcAft>
                <a:spcPts val="0"/>
              </a:spcAft>
              <a:buClr>
                <a:schemeClr val="dk1"/>
              </a:buClr>
              <a:buSzPts val="1100"/>
              <a:buFont typeface="Arial"/>
              <a:buNone/>
            </a:pPr>
            <a:r>
              <a:rPr lang="en-US" sz="1300">
                <a:solidFill>
                  <a:srgbClr val="004B8D"/>
                </a:solidFill>
              </a:rPr>
              <a:t>Discuss the difference between an interview and just asking the student </a:t>
            </a:r>
            <a:r>
              <a:rPr i="1" lang="en-US" sz="1300">
                <a:solidFill>
                  <a:srgbClr val="004B8D"/>
                </a:solidFill>
              </a:rPr>
              <a:t>“what do you want to be when you grow up”</a:t>
            </a:r>
            <a:r>
              <a:rPr lang="en-US" sz="1300">
                <a:solidFill>
                  <a:srgbClr val="004B8D"/>
                </a:solidFill>
              </a:rPr>
              <a:t>?</a:t>
            </a:r>
            <a:endParaRPr sz="1300">
              <a:solidFill>
                <a:srgbClr val="004B8D"/>
              </a:solidFill>
            </a:endParaRPr>
          </a:p>
          <a:p>
            <a:pPr indent="0" lvl="0" marL="0" rtl="0" algn="l">
              <a:spcBef>
                <a:spcPts val="360"/>
              </a:spcBef>
              <a:spcAft>
                <a:spcPts val="0"/>
              </a:spcAft>
              <a:buClr>
                <a:schemeClr val="dk1"/>
              </a:buClr>
              <a:buSzPts val="1100"/>
              <a:buFont typeface="Arial"/>
              <a:buNone/>
            </a:pPr>
            <a:r>
              <a:rPr lang="en-US" sz="1300">
                <a:solidFill>
                  <a:srgbClr val="004B8D"/>
                </a:solidFill>
              </a:rPr>
              <a:t>It is important to be intentional with the questions that are being asked. To simply throw two or three questions together and call that a sufficient interview would be called out of compliance if there is not be enough information to describe the student’s needs, preferences and strengths related to independent living, education/training and employment or if the information is not consistent with other information in the present levels.</a:t>
            </a:r>
            <a:endParaRPr>
              <a:latin typeface="Arial"/>
              <a:ea typeface="Arial"/>
              <a:cs typeface="Arial"/>
              <a:sym typeface="Arial"/>
            </a:endParaRPr>
          </a:p>
          <a:p>
            <a:pPr indent="0" lvl="0" marL="0" rtl="0" algn="l">
              <a:lnSpc>
                <a:spcPct val="90000"/>
              </a:lnSpc>
              <a:spcBef>
                <a:spcPts val="1000"/>
              </a:spcBef>
              <a:spcAft>
                <a:spcPts val="0"/>
              </a:spcAft>
              <a:buNone/>
            </a:pPr>
            <a:r>
              <a:rPr lang="en-US">
                <a:latin typeface="Arial"/>
                <a:ea typeface="Arial"/>
                <a:cs typeface="Arial"/>
                <a:sym typeface="Arial"/>
              </a:rPr>
              <a:t>Observations of student performance should be conducted within the natural environment, or school, employment, postsecondary, or community setting. Sometimes called “community-based or situational assessment”, direct observations can be often done by a job coach, co-worker, recreation specialist, general/vocational educator, and/or student. Direct observation data typically includes a list of steps required for completing a task, work behaviors (e.g., on-task, following directions, getting along with coworkers),and affective information (e.g., is student happy, excited, frustrated, or bored?).</a:t>
            </a:r>
            <a:endParaRPr>
              <a:latin typeface="Arial"/>
              <a:ea typeface="Arial"/>
              <a:cs typeface="Arial"/>
              <a:sym typeface="Arial"/>
            </a:endParaRPr>
          </a:p>
          <a:p>
            <a:pPr indent="0" lvl="0" marL="0" rtl="0" algn="l">
              <a:lnSpc>
                <a:spcPct val="90000"/>
              </a:lnSpc>
              <a:spcBef>
                <a:spcPts val="1000"/>
              </a:spcBef>
              <a:spcAft>
                <a:spcPts val="0"/>
              </a:spcAft>
              <a:buNone/>
            </a:pPr>
            <a:r>
              <a:rPr lang="en-US">
                <a:latin typeface="Arial"/>
                <a:ea typeface="Arial"/>
                <a:cs typeface="Arial"/>
                <a:sym typeface="Arial"/>
              </a:rPr>
              <a:t>Curriculum Based Assessments are typically designed by educators to gather information about a student’s performance in a specific curriculum and to develop instructional plans for a specific student. To gather these data, an educator might use task analyses, work sample analyses, portfolio assessments, and/or criterion-referenced tests</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1100"/>
              <a:buFont typeface="Arial"/>
              <a:buNone/>
            </a:pPr>
            <a:r>
              <a:rPr lang="en-US">
                <a:latin typeface="Arial"/>
                <a:ea typeface="Arial"/>
                <a:cs typeface="Arial"/>
                <a:sym typeface="Arial"/>
              </a:rPr>
              <a:t>Environmental analysis, sometimes referred to as ecological assessment and/or job analysis, involves carefully examining environments where activities normally occur.A critical part of the analysis should be to identify the necessary academic and social skills, behavioral expectations and types of accommodations that could be provided to help a student perform the necessary functions of a particular job (e.g., job restructuring, modifying equipment, acquiring an adaptive device, re-organizing the workspace, hiring a personal assistant).</a:t>
            </a:r>
            <a:endParaRPr>
              <a:latin typeface="Arial"/>
              <a:ea typeface="Arial"/>
              <a:cs typeface="Arial"/>
              <a:sym typeface="Arial"/>
            </a:endParaRPr>
          </a:p>
        </p:txBody>
      </p:sp>
      <p:sp>
        <p:nvSpPr>
          <p:cNvPr id="288" name="Google Shape;288;g107d1844d60_0_18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07d1844d60_0_1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107d1844d60_0_19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g107d1844d60_0_19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07d1844d60_0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07d1844d60_0_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g107d1844d60_0_7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To say: Read slide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To say: Transition assessment </a:t>
            </a:r>
            <a:r>
              <a:rPr lang="en-US" sz="1200"/>
              <a:t>is the </a:t>
            </a:r>
            <a:r>
              <a:rPr b="1" lang="en-US" sz="1200" u="sng"/>
              <a:t>ongoing </a:t>
            </a:r>
            <a:r>
              <a:rPr lang="en-US" sz="1200"/>
              <a:t>process of collecting data on the individual’s </a:t>
            </a:r>
            <a:r>
              <a:rPr b="1" lang="en-US" sz="1200" u="sng"/>
              <a:t>needs</a:t>
            </a:r>
            <a:r>
              <a:rPr b="1" lang="en-US" sz="1200"/>
              <a:t>, </a:t>
            </a:r>
            <a:r>
              <a:rPr b="1" lang="en-US" sz="1200" u="sng"/>
              <a:t>preferences</a:t>
            </a:r>
            <a:r>
              <a:rPr b="1" lang="en-US" sz="1200"/>
              <a:t>, and </a:t>
            </a:r>
            <a:r>
              <a:rPr b="1" lang="en-US" sz="1200" u="sng"/>
              <a:t>interests</a:t>
            </a:r>
            <a:r>
              <a:rPr lang="en-US" sz="1200"/>
              <a:t> as they relate to the demands of current and future working, educational, living, and personal and social environments  </a:t>
            </a:r>
            <a:endParaRPr/>
          </a:p>
          <a:p>
            <a:pPr indent="0" lvl="0" marL="0" rtl="0" algn="l">
              <a:lnSpc>
                <a:spcPct val="100000"/>
              </a:lnSpc>
              <a:spcBef>
                <a:spcPts val="0"/>
              </a:spcBef>
              <a:spcAft>
                <a:spcPts val="0"/>
              </a:spcAft>
              <a:buSzPts val="1400"/>
              <a:buNone/>
            </a:pPr>
            <a:r>
              <a:rPr lang="en-US"/>
              <a:t>data serves as the common thread in the transition process. Transition Assessments forms the basis for defining goals and services to be included on the IEP.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MSIP 6 - Go to your counselors first because transition information is available. It is required for 8th grade and up! It also has to be </a:t>
            </a:r>
            <a:r>
              <a:rPr lang="en-US"/>
              <a:t>revisited</a:t>
            </a:r>
            <a:r>
              <a:rPr lang="en-US"/>
              <a:t> annually.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07d1844d60_0_3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07d1844d60_0_3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g107d1844d60_0_35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07d1844d60_0_3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107d1844d60_0_3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g107d1844d60_0_36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To Do: Read the Slide</a:t>
            </a:r>
            <a:endParaRPr/>
          </a:p>
        </p:txBody>
      </p:sp>
      <p:sp>
        <p:nvSpPr>
          <p:cNvPr id="131" name="Google Shape;131;p2: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t>1/6/2011</a:t>
            </a:r>
            <a:endParaRPr/>
          </a:p>
        </p:txBody>
      </p:sp>
      <p:sp>
        <p:nvSpPr>
          <p:cNvPr id="132" name="Google Shape;132;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07d1844d60_0_3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07d1844d60_0_3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228600" rtl="0" algn="l">
              <a:spcBef>
                <a:spcPts val="0"/>
              </a:spcBef>
              <a:spcAft>
                <a:spcPts val="0"/>
              </a:spcAft>
              <a:buClr>
                <a:schemeClr val="dk1"/>
              </a:buClr>
              <a:buSzPts val="1100"/>
              <a:buFont typeface="Arial"/>
              <a:buNone/>
            </a:pPr>
            <a:r>
              <a:rPr lang="en-US"/>
              <a:t>When choosing the type of transition assessment to be used, determine which assessment(s) will provide sufficient information to write appropriate post-secondary goals and determine appropriate transition services. </a:t>
            </a:r>
            <a:endParaRPr sz="1400"/>
          </a:p>
        </p:txBody>
      </p:sp>
      <p:sp>
        <p:nvSpPr>
          <p:cNvPr id="346" name="Google Shape;346;g107d1844d60_0_37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07d1844d60_0_2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07d1844d60_0_28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g107d1844d60_0_28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07d1844d60_0_3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07d1844d60_0_30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g107d1844d60_0_30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07d1844d60_0_3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07d1844d60_0_3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g107d1844d60_0_33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07d1844d60_0_3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07d1844d60_0_3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g107d1844d60_0_33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07d1844d60_0_3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107d1844d60_0_30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17 minute video!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solidFill>
                  <a:schemeClr val="hlink"/>
                </a:solidFill>
                <a:hlinkClick r:id="rId2"/>
              </a:rPr>
              <a:t>https://drive.google.com/file/d/1etheJZbwJ3Sp_lsQJiKlsmN0T5agaz4Y/view?usp=sharing</a:t>
            </a:r>
            <a:endParaRPr/>
          </a:p>
          <a:p>
            <a:pPr indent="0" lvl="0" marL="0" rtl="0" algn="l">
              <a:spcBef>
                <a:spcPts val="0"/>
              </a:spcBef>
              <a:spcAft>
                <a:spcPts val="0"/>
              </a:spcAft>
              <a:buNone/>
            </a:pPr>
            <a:r>
              <a:t/>
            </a:r>
            <a:endParaRPr/>
          </a:p>
        </p:txBody>
      </p:sp>
      <p:sp>
        <p:nvSpPr>
          <p:cNvPr id="385" name="Google Shape;385;g107d1844d60_0_30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07d1844d60_0_3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107d1844d60_0_3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g107d1844d60_0_34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0a6c426eb0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10a6c426eb0_0_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g10a6c426eb0_0_1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42:notes"/>
          <p:cNvSpPr/>
          <p:nvPr>
            <p:ph idx="2" type="sldImg"/>
          </p:nvPr>
        </p:nvSpPr>
        <p:spPr>
          <a:xfrm>
            <a:off x="354013" y="738188"/>
            <a:ext cx="2359025" cy="1327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6" name="Google Shape;416;p42:notes"/>
          <p:cNvSpPr txBox="1"/>
          <p:nvPr>
            <p:ph idx="1" type="body"/>
          </p:nvPr>
        </p:nvSpPr>
        <p:spPr>
          <a:xfrm>
            <a:off x="701345" y="2287210"/>
            <a:ext cx="5607711" cy="6311346"/>
          </a:xfrm>
          <a:prstGeom prst="rect">
            <a:avLst/>
          </a:prstGeom>
          <a:noFill/>
          <a:ln>
            <a:noFill/>
          </a:ln>
        </p:spPr>
        <p:txBody>
          <a:bodyPr anchorCtr="0" anchor="t" bIns="45700" lIns="91425" spcFirstLastPara="1" rIns="91425" wrap="square" tIns="45700">
            <a:noAutofit/>
          </a:bodyPr>
          <a:lstStyle/>
          <a:p>
            <a:pPr indent="0" lvl="0" marL="0" rtl="0" algn="l">
              <a:lnSpc>
                <a:spcPct val="200000"/>
              </a:lnSpc>
              <a:spcBef>
                <a:spcPts val="0"/>
              </a:spcBef>
              <a:spcAft>
                <a:spcPts val="0"/>
              </a:spcAft>
              <a:buSzPts val="1400"/>
              <a:buNone/>
            </a:pPr>
            <a:r>
              <a:rPr b="0" lang="en-US">
                <a:latin typeface="Times New Roman"/>
                <a:ea typeface="Times New Roman"/>
                <a:cs typeface="Times New Roman"/>
                <a:sym typeface="Times New Roman"/>
              </a:rPr>
              <a:t>Thank you for participating in our session today. We hope the information presented has helped to provide guidance and clarification on DESE Updates for Special Education.   </a:t>
            </a:r>
            <a:endParaRPr/>
          </a:p>
          <a:p>
            <a:pPr indent="0" lvl="0" marL="0" rtl="0" algn="l">
              <a:lnSpc>
                <a:spcPct val="200000"/>
              </a:lnSpc>
              <a:spcBef>
                <a:spcPts val="0"/>
              </a:spcBef>
              <a:spcAft>
                <a:spcPts val="0"/>
              </a:spcAft>
              <a:buSzPts val="1400"/>
              <a:buNone/>
            </a:pPr>
            <a:r>
              <a:t/>
            </a:r>
            <a:endParaRPr/>
          </a:p>
          <a:p>
            <a:pPr indent="0" lvl="0" marL="0" rtl="0" algn="l">
              <a:lnSpc>
                <a:spcPct val="200000"/>
              </a:lnSpc>
              <a:spcBef>
                <a:spcPts val="0"/>
              </a:spcBef>
              <a:spcAft>
                <a:spcPts val="0"/>
              </a:spcAft>
              <a:buSzPts val="1400"/>
              <a:buNone/>
            </a:pPr>
            <a:r>
              <a:t/>
            </a:r>
            <a:endParaRPr/>
          </a:p>
          <a:p>
            <a:pPr indent="0" lvl="0" marL="0" rtl="0" algn="l">
              <a:lnSpc>
                <a:spcPct val="200000"/>
              </a:lnSpc>
              <a:spcBef>
                <a:spcPts val="0"/>
              </a:spcBef>
              <a:spcAft>
                <a:spcPts val="0"/>
              </a:spcAft>
              <a:buSzPts val="1400"/>
              <a:buNone/>
            </a:pPr>
            <a:r>
              <a:t/>
            </a:r>
            <a:endParaRPr/>
          </a:p>
          <a:p>
            <a:pPr indent="0" lvl="0" marL="0" rtl="0" algn="l">
              <a:lnSpc>
                <a:spcPct val="200000"/>
              </a:lnSpc>
              <a:spcBef>
                <a:spcPts val="0"/>
              </a:spcBef>
              <a:spcAft>
                <a:spcPts val="0"/>
              </a:spcAft>
              <a:buSzPts val="1400"/>
              <a:buNone/>
            </a:pPr>
            <a:r>
              <a:rPr lang="en-US"/>
              <a:t>Insert information into slide</a:t>
            </a:r>
            <a:endParaRPr/>
          </a:p>
        </p:txBody>
      </p:sp>
      <p:sp>
        <p:nvSpPr>
          <p:cNvPr id="417" name="Google Shape;417;p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418" name="Google Shape;418;p42: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t>1/6/2011</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0b6a219ec4_0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g10b6a219ec4_0_1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Give them 2 minutes to get on website and answer question 1 . Look over the answers and show screen to group. one minute for question 2</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10a8a9a0a4f_1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10a8a9a0a4f_1_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g10a8a9a0a4f_1_2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10a8a9a0a4f_1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10a8a9a0a4f_1_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1300"/>
              <a:t>As many as it takes to describe the needs, preferences, interests and strengths of the child in regards to independent living (when appropriate), education/training and employment.</a:t>
            </a:r>
            <a:endParaRPr sz="1300"/>
          </a:p>
        </p:txBody>
      </p:sp>
      <p:sp>
        <p:nvSpPr>
          <p:cNvPr id="432" name="Google Shape;432;g10a8a9a0a4f_1_3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10a8a9a0a4f_1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10a8a9a0a4f_1_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It is important that IEP teams discuss what transition information they already know about the students needs, strengths and preferences in relation to education/training, employment and independent living (when appropriate). </a:t>
            </a:r>
            <a:r>
              <a:rPr lang="en-US">
                <a:solidFill>
                  <a:srgbClr val="212121"/>
                </a:solidFill>
              </a:rPr>
              <a:t>IEP teams need to ask themselves “</a:t>
            </a:r>
            <a:r>
              <a:rPr i="1" lang="en-US">
                <a:solidFill>
                  <a:srgbClr val="212121"/>
                </a:solidFill>
              </a:rPr>
              <a:t>Has the IEP team determined that additional transition information can only be obtained through individual assessment?”</a:t>
            </a:r>
            <a:endParaRPr i="1">
              <a:solidFill>
                <a:srgbClr val="212121"/>
              </a:solidFill>
            </a:endParaRPr>
          </a:p>
          <a:p>
            <a:pPr indent="0" lvl="0" marL="0" rtl="0" algn="l">
              <a:spcBef>
                <a:spcPts val="0"/>
              </a:spcBef>
              <a:spcAft>
                <a:spcPts val="0"/>
              </a:spcAft>
              <a:buClr>
                <a:schemeClr val="dk1"/>
              </a:buClr>
              <a:buSzPts val="1100"/>
              <a:buFont typeface="Arial"/>
              <a:buNone/>
            </a:pPr>
            <a:r>
              <a:t/>
            </a:r>
            <a:endParaRPr>
              <a:solidFill>
                <a:srgbClr val="212121"/>
              </a:solidFill>
            </a:endParaRPr>
          </a:p>
          <a:p>
            <a:pPr indent="0" lvl="0" marL="0" rtl="0" algn="l">
              <a:spcBef>
                <a:spcPts val="0"/>
              </a:spcBef>
              <a:spcAft>
                <a:spcPts val="0"/>
              </a:spcAft>
              <a:buClr>
                <a:schemeClr val="dk1"/>
              </a:buClr>
              <a:buSzPts val="1100"/>
              <a:buFont typeface="Arial"/>
              <a:buNone/>
            </a:pPr>
            <a:r>
              <a:rPr lang="en-US">
                <a:solidFill>
                  <a:srgbClr val="212121"/>
                </a:solidFill>
              </a:rPr>
              <a:t>If the team answers </a:t>
            </a:r>
            <a:r>
              <a:rPr b="1" lang="en-US">
                <a:solidFill>
                  <a:srgbClr val="212121"/>
                </a:solidFill>
              </a:rPr>
              <a:t> NO, </a:t>
            </a:r>
            <a:r>
              <a:rPr lang="en-US">
                <a:solidFill>
                  <a:srgbClr val="212121"/>
                </a:solidFill>
              </a:rPr>
              <a:t> then utilize information gathered through classroom discussions, </a:t>
            </a:r>
            <a:r>
              <a:rPr lang="en-US"/>
              <a:t>classroom discussions, by talking with the student and parents at the IEP meeting,  or by using information from tools used by all students in a classroom setting, course, grade or age-level. Consent would not be needed because this information has already been gathered.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 </a:t>
            </a:r>
            <a:r>
              <a:rPr lang="en-US">
                <a:solidFill>
                  <a:srgbClr val="212121"/>
                </a:solidFill>
              </a:rPr>
              <a:t>If the team answers </a:t>
            </a:r>
            <a:r>
              <a:rPr b="1" lang="en-US">
                <a:solidFill>
                  <a:srgbClr val="212121"/>
                </a:solidFill>
              </a:rPr>
              <a:t>YES</a:t>
            </a:r>
            <a:r>
              <a:rPr lang="en-US">
                <a:solidFill>
                  <a:srgbClr val="212121"/>
                </a:solidFill>
              </a:rPr>
              <a:t> to this question </a:t>
            </a:r>
            <a:r>
              <a:rPr lang="en-US"/>
              <a:t>then consent is required and triggers the evaluation process.</a:t>
            </a:r>
            <a:r>
              <a:rPr lang="en-US">
                <a:solidFill>
                  <a:srgbClr val="212121"/>
                </a:solidFill>
              </a:rPr>
              <a:t> Anytime an individual assessment is given</a:t>
            </a:r>
            <a:r>
              <a:rPr b="1" lang="en-US">
                <a:solidFill>
                  <a:srgbClr val="212121"/>
                </a:solidFill>
              </a:rPr>
              <a:t> </a:t>
            </a:r>
            <a:r>
              <a:rPr lang="en-US">
                <a:solidFill>
                  <a:srgbClr val="212121"/>
                </a:solidFill>
              </a:rPr>
              <a:t>and geared towards the specific student </a:t>
            </a:r>
            <a:r>
              <a:rPr lang="en-US">
                <a:solidFill>
                  <a:srgbClr val="FF0000"/>
                </a:solidFill>
              </a:rPr>
              <a:t>with the purpose is to fulfill a requirement of IDEA </a:t>
            </a:r>
            <a:r>
              <a:rPr lang="en-US"/>
              <a:t>(which includes determining continued eligibility and writing an IEP) </a:t>
            </a:r>
            <a:r>
              <a:rPr lang="en-US">
                <a:solidFill>
                  <a:srgbClr val="212121"/>
                </a:solidFill>
              </a:rPr>
              <a:t>it requires parental consent. Signature should be obtained on the PWN as part of an Initial or Re-evaluation.</a:t>
            </a:r>
            <a:r>
              <a:rPr lang="en-US"/>
              <a:t> </a:t>
            </a:r>
            <a:endParaRPr/>
          </a:p>
        </p:txBody>
      </p:sp>
      <p:sp>
        <p:nvSpPr>
          <p:cNvPr id="439" name="Google Shape;439;g10a8a9a0a4f_1_3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10a8a9a0a4f_1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10a8a9a0a4f_1_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Consent is needed to conduct any individual assessment </a:t>
            </a:r>
            <a:r>
              <a:rPr lang="en-US">
                <a:solidFill>
                  <a:srgbClr val="FF0000"/>
                </a:solidFill>
              </a:rPr>
              <a:t>when the purpose is to fulfill a requirement of IDEA (</a:t>
            </a:r>
            <a:r>
              <a:rPr lang="en-US">
                <a:solidFill>
                  <a:srgbClr val="002060"/>
                </a:solidFill>
              </a:rPr>
              <a:t>which includes determining continued eligibility and writing an IEP) </a:t>
            </a:r>
            <a:r>
              <a:rPr lang="en-US"/>
              <a:t>. Any time that you need information that you will not be able to get it through classroom discussions, by talking with the student and parents at the IEP meeting,  or by using information from tools used by all students in a classroom setting, course, grade or age-level, then you need an individual assessment requiring consent, so must start a reevaluation. </a:t>
            </a:r>
            <a:endParaRPr/>
          </a:p>
          <a:p>
            <a:pPr indent="0" lvl="0" marL="0" rtl="0" algn="l">
              <a:lnSpc>
                <a:spcPct val="115000"/>
              </a:lnSpc>
              <a:spcBef>
                <a:spcPts val="0"/>
              </a:spcBef>
              <a:spcAft>
                <a:spcPts val="0"/>
              </a:spcAft>
              <a:buClr>
                <a:schemeClr val="dk1"/>
              </a:buClr>
              <a:buSzPts val="1100"/>
              <a:buFont typeface="Arial"/>
              <a:buNone/>
            </a:pPr>
            <a:r>
              <a:t/>
            </a:r>
            <a:endParaRPr sz="95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95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950">
                <a:latin typeface="Arial"/>
                <a:ea typeface="Arial"/>
                <a:cs typeface="Arial"/>
                <a:sym typeface="Arial"/>
              </a:rPr>
              <a:t>Take this out</a:t>
            </a:r>
            <a:endParaRPr sz="95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950">
                <a:latin typeface="Arial"/>
                <a:ea typeface="Arial"/>
                <a:cs typeface="Arial"/>
                <a:sym typeface="Arial"/>
              </a:rPr>
              <a:t>A district generally doesn't need parental consent before performing post-secondary transition assessments. But if, as part of the transition assessment process, the IEP team decides to reevaluate a student because it needs additional data to address the student's special education or related services needs, then it would have to obtain the parents' consent before conducting the reevaluation. Letter to Olex, </a:t>
            </a:r>
            <a:r>
              <a:rPr lang="en-US" sz="950">
                <a:solidFill>
                  <a:srgbClr val="0000FF"/>
                </a:solidFill>
                <a:latin typeface="Arial"/>
                <a:ea typeface="Arial"/>
                <a:cs typeface="Arial"/>
                <a:sym typeface="Arial"/>
              </a:rPr>
              <a:t>74 IDELR 22 </a:t>
            </a:r>
            <a:endParaRPr sz="950">
              <a:latin typeface="Arial"/>
              <a:ea typeface="Arial"/>
              <a:cs typeface="Arial"/>
              <a:sym typeface="Arial"/>
            </a:endParaRPr>
          </a:p>
          <a:p>
            <a:pPr indent="0" lvl="0" marL="0" rtl="0" algn="l">
              <a:spcBef>
                <a:spcPts val="0"/>
              </a:spcBef>
              <a:spcAft>
                <a:spcPts val="0"/>
              </a:spcAft>
              <a:buNone/>
            </a:pPr>
            <a:r>
              <a:t/>
            </a:r>
            <a:endParaRPr/>
          </a:p>
        </p:txBody>
      </p:sp>
      <p:sp>
        <p:nvSpPr>
          <p:cNvPr id="446" name="Google Shape;446;g10a8a9a0a4f_1_4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10a8a9a0a4f_1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10a8a9a0a4f_1_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212121"/>
                </a:solidFill>
                <a:extLst>
                  <a:ext uri="http://customooxmlschemas.google.com/">
                    <go:slidesCustomData xmlns:go="http://customooxmlschemas.google.com/" textRoundtripDataId="4"/>
                  </a:ext>
                </a:extLst>
              </a:rPr>
              <a:t>Teams should have transition assessment information that describes the needs, strengths, interests and preferences of the student in regards to independent living (when appropriate), education/training and employment. If the transition assessment results do not cover all the areas listed above, additional assessment is needed. Transition assessment results may uncover information that the student does not know about themselves or affirm his/her interests in independent living, education/training and employment.  This may assist the educator with discovering multiple jobs in the areas of interest that the student has based off their transition assessment results. </a:t>
            </a:r>
            <a:endParaRPr>
              <a:solidFill>
                <a:srgbClr val="212121"/>
              </a:solidFill>
            </a:endParaRPr>
          </a:p>
          <a:p>
            <a:pPr indent="0" lvl="0" marL="0" rtl="0" algn="l">
              <a:spcBef>
                <a:spcPts val="0"/>
              </a:spcBef>
              <a:spcAft>
                <a:spcPts val="0"/>
              </a:spcAft>
              <a:buNone/>
            </a:pPr>
            <a:r>
              <a:t/>
            </a:r>
            <a:endParaRPr>
              <a:solidFill>
                <a:srgbClr val="212121"/>
              </a:solidFill>
            </a:endParaRPr>
          </a:p>
          <a:p>
            <a:pPr indent="0" lvl="0" marL="0" rtl="0" algn="l">
              <a:spcBef>
                <a:spcPts val="0"/>
              </a:spcBef>
              <a:spcAft>
                <a:spcPts val="0"/>
              </a:spcAft>
              <a:buNone/>
            </a:pPr>
            <a:r>
              <a:t/>
            </a:r>
            <a:endParaRPr>
              <a:solidFill>
                <a:srgbClr val="212121"/>
              </a:solidFill>
            </a:endParaRPr>
          </a:p>
        </p:txBody>
      </p:sp>
      <p:sp>
        <p:nvSpPr>
          <p:cNvPr id="454" name="Google Shape;454;g10a8a9a0a4f_1_5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0a8a9a0a4f_1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10a8a9a0a4f_1_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rPr lang="en-US" sz="1300">
                <a:solidFill>
                  <a:srgbClr val="004B8D"/>
                </a:solidFill>
              </a:rPr>
              <a:t>Transition assessment should be driven by what is already known and what must be determined in order to help a student write appropriate postsecondary goals. It is important that we look at each student individually and decide what assessment will be best in order to gain the most post-secondary information about each student’s needs, preferences and interests. Preliminary assessments with the whole class tend to be similar (such as an interest inventory). From this information, you may determine the need for more individualized assessment to meet a student’s unique needs.  There may be transition assessments that you can utilize for more than one student, but one size does not always fit all, so be mindful of the variety of transition assessment resources out there for use.  </a:t>
            </a:r>
            <a:endParaRPr/>
          </a:p>
        </p:txBody>
      </p:sp>
      <p:sp>
        <p:nvSpPr>
          <p:cNvPr id="461" name="Google Shape;461;g10a8a9a0a4f_1_5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10a8a9a0a4f_1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10a8a9a0a4f_1_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rPr lang="en-US"/>
              <a:t>The Individual with Disabilities Education Act (IDEA) requires that an IEP include a post-secondary transition plan, “beginning not later than the first IEP to be in effect when the child turns 16, or younger if determined appropriate by the IEP Team, and updated annually.” This transition plan facilitates the student’s movement to post-secondary school activities.  Missouri’s school counselor curriculum provides tools for school counselors to assist eighth grade students with developing an individual career and academic plan (ICAP) before entering ninth grade. the ICAP includes a place to describe a student’s career path and cluster, additional postsecondary preparation programs, and postsecondary options. It also includes a course of study for high school. (Section 167.903 pertains to SB 638, 2016) So students may have some information you can use for transition planning when it is time to write the IEP that will be in place when the student turns 16. However, student interests may change in the years before the student turns 16 and therefore the student may need additional assessments as the child gets closer to the age of 16. </a:t>
            </a:r>
            <a:endParaRPr/>
          </a:p>
          <a:p>
            <a:pPr indent="0" lvl="0" marL="0" rtl="0" algn="l">
              <a:spcBef>
                <a:spcPts val="360"/>
              </a:spcBef>
              <a:spcAft>
                <a:spcPts val="0"/>
              </a:spcAft>
              <a:buClr>
                <a:schemeClr val="dk1"/>
              </a:buClr>
              <a:buSzPts val="1100"/>
              <a:buFont typeface="Arial"/>
              <a:buNone/>
            </a:pPr>
            <a:r>
              <a:t/>
            </a:r>
            <a:endParaRPr sz="1300">
              <a:solidFill>
                <a:srgbClr val="004B8D"/>
              </a:solidFill>
            </a:endParaRPr>
          </a:p>
        </p:txBody>
      </p:sp>
      <p:sp>
        <p:nvSpPr>
          <p:cNvPr id="469" name="Google Shape;469;g10a8a9a0a4f_1_6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10a8a9a0a4f_1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10a8a9a0a4f_1_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rPr lang="en-US" sz="1300">
                <a:solidFill>
                  <a:srgbClr val="212121"/>
                </a:solidFill>
              </a:rPr>
              <a:t>It depends. </a:t>
            </a:r>
            <a:r>
              <a:rPr lang="en-US" sz="1300">
                <a:solidFill>
                  <a:srgbClr val="004B8D"/>
                </a:solidFill>
              </a:rPr>
              <a:t>Discuss the difference between an interview and just asking the student </a:t>
            </a:r>
            <a:r>
              <a:rPr i="1" lang="en-US" sz="1300">
                <a:solidFill>
                  <a:srgbClr val="004B8D"/>
                </a:solidFill>
              </a:rPr>
              <a:t>“what do you want to be when you grow up”</a:t>
            </a:r>
            <a:r>
              <a:rPr lang="en-US" sz="1300">
                <a:solidFill>
                  <a:srgbClr val="004B8D"/>
                </a:solidFill>
              </a:rPr>
              <a:t>?</a:t>
            </a:r>
            <a:endParaRPr sz="1300">
              <a:solidFill>
                <a:srgbClr val="004B8D"/>
              </a:solidFill>
            </a:endParaRPr>
          </a:p>
          <a:p>
            <a:pPr indent="0" lvl="0" marL="0" rtl="0" algn="l">
              <a:spcBef>
                <a:spcPts val="360"/>
              </a:spcBef>
              <a:spcAft>
                <a:spcPts val="0"/>
              </a:spcAft>
              <a:buClr>
                <a:schemeClr val="dk1"/>
              </a:buClr>
              <a:buSzPts val="1100"/>
              <a:buFont typeface="Arial"/>
              <a:buNone/>
            </a:pPr>
            <a:r>
              <a:t/>
            </a:r>
            <a:endParaRPr sz="1300">
              <a:solidFill>
                <a:srgbClr val="004B8D"/>
              </a:solidFill>
            </a:endParaRPr>
          </a:p>
          <a:p>
            <a:pPr indent="0" lvl="0" marL="0" rtl="0" algn="l">
              <a:spcBef>
                <a:spcPts val="360"/>
              </a:spcBef>
              <a:spcAft>
                <a:spcPts val="0"/>
              </a:spcAft>
              <a:buClr>
                <a:schemeClr val="dk1"/>
              </a:buClr>
              <a:buSzPts val="1100"/>
              <a:buFont typeface="Arial"/>
              <a:buNone/>
            </a:pPr>
            <a:r>
              <a:rPr lang="en-US" sz="1300">
                <a:solidFill>
                  <a:srgbClr val="004B8D"/>
                </a:solidFill>
              </a:rPr>
              <a:t>It is important to be intentional with the questions that are being asked. To simply throw two or three questions together and call that a sufficient interview would be called out of compliance if there is not be enough information to describe the student’s needs, preferences and strengths related to independent living, education/training and employment or if the information is not consistent with other information in the present levels. For example, if a student says in an interview he will be a professional basketball player but there is no other information to support that is an appropriate goal (the student didn’t try out for the high school team and hasn’t earned his PE credit yet) then the interview information was insufficient.</a:t>
            </a:r>
            <a:endParaRPr sz="1300">
              <a:solidFill>
                <a:srgbClr val="004B8D"/>
              </a:solidFill>
            </a:endParaRPr>
          </a:p>
        </p:txBody>
      </p:sp>
      <p:sp>
        <p:nvSpPr>
          <p:cNvPr id="476" name="Google Shape;476;g10a8a9a0a4f_1_7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To say</a:t>
            </a:r>
            <a:r>
              <a:rPr b="0" lang="en-US"/>
              <a:t>: </a:t>
            </a:r>
            <a:r>
              <a:rPr b="0" lang="en-US">
                <a:solidFill>
                  <a:srgbClr val="000000"/>
                </a:solidFill>
              </a:rPr>
              <a:t>A summary of formal and/or informal age appropriate transition assessments based on the student’s needs, preferences and interests (must be included no later than the first IEP to be in effect when the student turns age 16):</a:t>
            </a:r>
            <a:endParaRPr b="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07d1844d60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07d1844d60_0_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g107d1844d60_0_5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07d1844d60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07d1844d60_0_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To Know:  Our state regulations (Missouri Compliance Standards and Indicators) are aligned to the federal law.</a:t>
            </a:r>
            <a:endParaRPr/>
          </a:p>
          <a:p>
            <a:pPr indent="0" lvl="0" marL="0" rtl="0" algn="l">
              <a:lnSpc>
                <a:spcPct val="115000"/>
              </a:lnSpc>
              <a:spcBef>
                <a:spcPts val="0"/>
              </a:spcBef>
              <a:spcAft>
                <a:spcPts val="0"/>
              </a:spcAft>
              <a:buClr>
                <a:schemeClr val="dk1"/>
              </a:buClr>
              <a:buSzPts val="1100"/>
              <a:buFont typeface="Arial"/>
              <a:buNone/>
            </a:pPr>
            <a:r>
              <a:rPr lang="en-US"/>
              <a:t>To Say:</a:t>
            </a:r>
            <a:r>
              <a:rPr lang="en-US">
                <a:latin typeface="Arial"/>
                <a:ea typeface="Arial"/>
                <a:cs typeface="Arial"/>
                <a:sym typeface="Arial"/>
              </a:rPr>
              <a:t> </a:t>
            </a:r>
            <a:r>
              <a:rPr lang="en-US"/>
              <a:t>Indicator 13 was developed to help states be in compliance when it comes to post-secondary transition. This is one of the 8 items in the Indicator 13 Checklist that measures post-secondary compliance.</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a:t>Link will be included</a:t>
            </a:r>
            <a:endParaRPr/>
          </a:p>
          <a:p>
            <a:pPr indent="0" lvl="0" marL="0" rtl="0" algn="l">
              <a:spcBef>
                <a:spcPts val="0"/>
              </a:spcBef>
              <a:spcAft>
                <a:spcPts val="0"/>
              </a:spcAft>
              <a:buNone/>
            </a:pPr>
            <a:r>
              <a:t/>
            </a:r>
            <a:endParaRPr/>
          </a:p>
        </p:txBody>
      </p:sp>
      <p:sp>
        <p:nvSpPr>
          <p:cNvPr id="168" name="Google Shape;168;g107d1844d60_0_6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lang="en-US"/>
              <a:t>All this information will then be gathered and discussed within the child’s IEP.</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 Option 1">
  <p:cSld name="Title Page Option 1">
    <p:spTree>
      <p:nvGrpSpPr>
        <p:cNvPr id="11" name="Shape 11"/>
        <p:cNvGrpSpPr/>
        <p:nvPr/>
      </p:nvGrpSpPr>
      <p:grpSpPr>
        <a:xfrm>
          <a:off x="0" y="0"/>
          <a:ext cx="0" cy="0"/>
          <a:chOff x="0" y="0"/>
          <a:chExt cx="0" cy="0"/>
        </a:xfrm>
      </p:grpSpPr>
      <p:pic>
        <p:nvPicPr>
          <p:cNvPr descr="R:\COM\COMM\Branding\PPT Templates\widescreen\Widescreen Powerpoint 23.jpg" id="12" name="Google Shape;12;p45"/>
          <p:cNvPicPr preferRelativeResize="0"/>
          <p:nvPr/>
        </p:nvPicPr>
        <p:blipFill rotWithShape="1">
          <a:blip r:embed="rId2">
            <a:alphaModFix/>
          </a:blip>
          <a:srcRect b="0" l="0" r="0" t="0"/>
          <a:stretch/>
        </p:blipFill>
        <p:spPr>
          <a:xfrm>
            <a:off x="0" y="1"/>
            <a:ext cx="9153144" cy="5150535"/>
          </a:xfrm>
          <a:prstGeom prst="rect">
            <a:avLst/>
          </a:prstGeom>
          <a:noFill/>
          <a:ln>
            <a:noFill/>
          </a:ln>
        </p:spPr>
      </p:pic>
      <p:sp>
        <p:nvSpPr>
          <p:cNvPr id="13" name="Google Shape;13;p45"/>
          <p:cNvSpPr txBox="1"/>
          <p:nvPr>
            <p:ph type="title"/>
          </p:nvPr>
        </p:nvSpPr>
        <p:spPr>
          <a:xfrm>
            <a:off x="3352800" y="1123950"/>
            <a:ext cx="5715000" cy="13716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45"/>
          <p:cNvSpPr txBox="1"/>
          <p:nvPr>
            <p:ph idx="1" type="body"/>
          </p:nvPr>
        </p:nvSpPr>
        <p:spPr>
          <a:xfrm>
            <a:off x="304800" y="3028950"/>
            <a:ext cx="1676400" cy="3429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00"/>
              </a:spcBef>
              <a:spcAft>
                <a:spcPts val="0"/>
              </a:spcAft>
              <a:buClr>
                <a:schemeClr val="lt1"/>
              </a:buClr>
              <a:buSzPts val="2000"/>
              <a:buFont typeface="Arial"/>
              <a:buNone/>
              <a:defRPr b="1" i="0" sz="20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 name="Google Shape;15;p45"/>
          <p:cNvSpPr txBox="1"/>
          <p:nvPr>
            <p:ph idx="2" type="body"/>
          </p:nvPr>
        </p:nvSpPr>
        <p:spPr>
          <a:xfrm>
            <a:off x="4486275" y="57150"/>
            <a:ext cx="4629150" cy="9144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400"/>
              </a:spcBef>
              <a:spcAft>
                <a:spcPts val="0"/>
              </a:spcAft>
              <a:buClr>
                <a:schemeClr val="dk1"/>
              </a:buClr>
              <a:buSzPts val="2000"/>
              <a:buFont typeface="Arial"/>
              <a:buNone/>
              <a:defRPr b="0" i="1" sz="2000" u="none" cap="none" strike="noStrike">
                <a:solidFill>
                  <a:schemeClr val="dk1"/>
                </a:solidFill>
                <a:latin typeface="Calibri"/>
                <a:ea typeface="Calibri"/>
                <a:cs typeface="Calibri"/>
                <a:sym typeface="Calibri"/>
              </a:defRPr>
            </a:lvl1pPr>
            <a:lvl2pPr indent="-228600" lvl="1" marL="9144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6" name="Shape 56"/>
        <p:cNvGrpSpPr/>
        <p:nvPr/>
      </p:nvGrpSpPr>
      <p:grpSpPr>
        <a:xfrm>
          <a:off x="0" y="0"/>
          <a:ext cx="0" cy="0"/>
          <a:chOff x="0" y="0"/>
          <a:chExt cx="0" cy="0"/>
        </a:xfrm>
      </p:grpSpPr>
      <p:pic>
        <p:nvPicPr>
          <p:cNvPr descr="torch-color.png" id="57" name="Google Shape;57;p60"/>
          <p:cNvPicPr preferRelativeResize="0"/>
          <p:nvPr/>
        </p:nvPicPr>
        <p:blipFill rotWithShape="1">
          <a:blip r:embed="rId2">
            <a:alphaModFix/>
          </a:blip>
          <a:srcRect b="0" l="0" r="0" t="0"/>
          <a:stretch/>
        </p:blipFill>
        <p:spPr>
          <a:xfrm>
            <a:off x="8382001" y="4171950"/>
            <a:ext cx="252413" cy="747713"/>
          </a:xfrm>
          <a:prstGeom prst="rect">
            <a:avLst/>
          </a:prstGeom>
          <a:noFill/>
          <a:ln>
            <a:noFill/>
          </a:ln>
        </p:spPr>
      </p:pic>
      <p:sp>
        <p:nvSpPr>
          <p:cNvPr id="58" name="Google Shape;58;p60"/>
          <p:cNvSpPr txBox="1"/>
          <p:nvPr>
            <p:ph type="title"/>
          </p:nvPr>
        </p:nvSpPr>
        <p:spPr>
          <a:xfrm>
            <a:off x="612648" y="171450"/>
            <a:ext cx="8153400" cy="74295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60"/>
          <p:cNvSpPr txBox="1"/>
          <p:nvPr>
            <p:ph idx="1" type="body"/>
          </p:nvPr>
        </p:nvSpPr>
        <p:spPr>
          <a:xfrm>
            <a:off x="612648" y="1200150"/>
            <a:ext cx="8153400" cy="348615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mbria"/>
                <a:ea typeface="Cambria"/>
                <a:cs typeface="Cambria"/>
                <a:sym typeface="Cambria"/>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 name="Google Shape;60;p60"/>
          <p:cNvSpPr txBox="1"/>
          <p:nvPr>
            <p:ph idx="12" type="sldNum"/>
          </p:nvPr>
        </p:nvSpPr>
        <p:spPr>
          <a:xfrm>
            <a:off x="0" y="959644"/>
            <a:ext cx="533400" cy="183356"/>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gradFill>
          <a:gsLst>
            <a:gs pos="0">
              <a:schemeClr val="lt1"/>
            </a:gs>
            <a:gs pos="100000">
              <a:srgbClr val="939393"/>
            </a:gs>
          </a:gsLst>
          <a:path path="circle">
            <a:fillToRect b="50%" l="50%" r="50%" t="50%"/>
          </a:path>
          <a:tileRect/>
        </a:gradFill>
      </p:bgPr>
    </p:bg>
    <p:spTree>
      <p:nvGrpSpPr>
        <p:cNvPr id="61" name="Shape 61"/>
        <p:cNvGrpSpPr/>
        <p:nvPr/>
      </p:nvGrpSpPr>
      <p:grpSpPr>
        <a:xfrm>
          <a:off x="0" y="0"/>
          <a:ext cx="0" cy="0"/>
          <a:chOff x="0" y="0"/>
          <a:chExt cx="0" cy="0"/>
        </a:xfrm>
      </p:grpSpPr>
      <p:sp>
        <p:nvSpPr>
          <p:cNvPr id="62" name="Google Shape;62;p61"/>
          <p:cNvSpPr/>
          <p:nvPr/>
        </p:nvSpPr>
        <p:spPr>
          <a:xfrm>
            <a:off x="0" y="1143000"/>
            <a:ext cx="9144000" cy="85725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63" name="Google Shape;63;p61"/>
          <p:cNvSpPr/>
          <p:nvPr/>
        </p:nvSpPr>
        <p:spPr>
          <a:xfrm>
            <a:off x="0" y="1200150"/>
            <a:ext cx="1295400" cy="742950"/>
          </a:xfrm>
          <a:prstGeom prst="rect">
            <a:avLst/>
          </a:prstGeom>
          <a:solidFill>
            <a:srgbClr val="3D983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64" name="Google Shape;64;p61"/>
          <p:cNvSpPr/>
          <p:nvPr/>
        </p:nvSpPr>
        <p:spPr>
          <a:xfrm>
            <a:off x="1371600" y="1200150"/>
            <a:ext cx="7772400" cy="742950"/>
          </a:xfrm>
          <a:prstGeom prst="rect">
            <a:avLst/>
          </a:prstGeom>
          <a:solidFill>
            <a:srgbClr val="0033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65" name="Google Shape;65;p61"/>
          <p:cNvSpPr txBox="1"/>
          <p:nvPr>
            <p:ph idx="1" type="body"/>
          </p:nvPr>
        </p:nvSpPr>
        <p:spPr>
          <a:xfrm>
            <a:off x="1371601" y="2057400"/>
            <a:ext cx="7123113" cy="125491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20"/>
              </a:spcBef>
              <a:spcAft>
                <a:spcPts val="0"/>
              </a:spcAft>
              <a:buClr>
                <a:schemeClr val="dk2"/>
              </a:buClr>
              <a:buSzPts val="2100"/>
              <a:buFont typeface="Arial"/>
              <a:buNone/>
              <a:defRPr b="0" i="0" sz="2100" u="none" cap="none" strike="noStrike">
                <a:solidFill>
                  <a:schemeClr val="dk2"/>
                </a:solidFill>
                <a:latin typeface="Cambria"/>
                <a:ea typeface="Cambria"/>
                <a:cs typeface="Cambria"/>
                <a:sym typeface="Cambria"/>
              </a:defRPr>
            </a:lvl1pPr>
            <a:lvl2pPr indent="-228600" lvl="1" marL="914400" marR="0" rtl="0" algn="l">
              <a:lnSpc>
                <a:spcPct val="100000"/>
              </a:lnSpc>
              <a:spcBef>
                <a:spcPts val="270"/>
              </a:spcBef>
              <a:spcAft>
                <a:spcPts val="0"/>
              </a:spcAft>
              <a:buClr>
                <a:srgbClr val="8894B2"/>
              </a:buClr>
              <a:buSzPts val="1350"/>
              <a:buFont typeface="Arial"/>
              <a:buNone/>
              <a:defRPr b="0" i="0" sz="1350" u="none" cap="none" strike="noStrike">
                <a:solidFill>
                  <a:srgbClr val="8894B2"/>
                </a:solidFill>
                <a:latin typeface="Calibri"/>
                <a:ea typeface="Calibri"/>
                <a:cs typeface="Calibri"/>
                <a:sym typeface="Calibri"/>
              </a:defRPr>
            </a:lvl2pPr>
            <a:lvl3pPr indent="-228600" lvl="2" marL="1371600" marR="0" rtl="0" algn="l">
              <a:lnSpc>
                <a:spcPct val="100000"/>
              </a:lnSpc>
              <a:spcBef>
                <a:spcPts val="240"/>
              </a:spcBef>
              <a:spcAft>
                <a:spcPts val="0"/>
              </a:spcAft>
              <a:buClr>
                <a:srgbClr val="8894B2"/>
              </a:buClr>
              <a:buSzPts val="1200"/>
              <a:buFont typeface="Arial"/>
              <a:buNone/>
              <a:defRPr b="0" i="0" sz="1200" u="none" cap="none" strike="noStrike">
                <a:solidFill>
                  <a:srgbClr val="8894B2"/>
                </a:solidFill>
                <a:latin typeface="Calibri"/>
                <a:ea typeface="Calibri"/>
                <a:cs typeface="Calibri"/>
                <a:sym typeface="Calibri"/>
              </a:defRPr>
            </a:lvl3pPr>
            <a:lvl4pPr indent="-228600" lvl="3" marL="1828800" marR="0" rtl="0" algn="l">
              <a:lnSpc>
                <a:spcPct val="100000"/>
              </a:lnSpc>
              <a:spcBef>
                <a:spcPts val="210"/>
              </a:spcBef>
              <a:spcAft>
                <a:spcPts val="0"/>
              </a:spcAft>
              <a:buClr>
                <a:srgbClr val="8894B2"/>
              </a:buClr>
              <a:buSzPts val="1050"/>
              <a:buFont typeface="Arial"/>
              <a:buNone/>
              <a:defRPr b="0" i="0" sz="1050" u="none" cap="none" strike="noStrike">
                <a:solidFill>
                  <a:srgbClr val="8894B2"/>
                </a:solidFill>
                <a:latin typeface="Calibri"/>
                <a:ea typeface="Calibri"/>
                <a:cs typeface="Calibri"/>
                <a:sym typeface="Calibri"/>
              </a:defRPr>
            </a:lvl4pPr>
            <a:lvl5pPr indent="-228600" lvl="4" marL="2286000" marR="0" rtl="0" algn="l">
              <a:lnSpc>
                <a:spcPct val="100000"/>
              </a:lnSpc>
              <a:spcBef>
                <a:spcPts val="210"/>
              </a:spcBef>
              <a:spcAft>
                <a:spcPts val="0"/>
              </a:spcAft>
              <a:buClr>
                <a:srgbClr val="8894B2"/>
              </a:buClr>
              <a:buSzPts val="1050"/>
              <a:buFont typeface="Arial"/>
              <a:buNone/>
              <a:defRPr b="0" i="0" sz="1050" u="none" cap="none" strike="noStrike">
                <a:solidFill>
                  <a:srgbClr val="8894B2"/>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6" name="Google Shape;66;p61"/>
          <p:cNvSpPr txBox="1"/>
          <p:nvPr>
            <p:ph type="title"/>
          </p:nvPr>
        </p:nvSpPr>
        <p:spPr>
          <a:xfrm>
            <a:off x="1371600" y="1200150"/>
            <a:ext cx="7620000" cy="74295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FFFFFF"/>
              </a:buClr>
              <a:buSzPts val="3300"/>
              <a:buFont typeface="Calibri"/>
              <a:buNone/>
              <a:defRPr b="0" sz="3300"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61"/>
          <p:cNvSpPr txBox="1"/>
          <p:nvPr>
            <p:ph idx="12" type="sldNum"/>
          </p:nvPr>
        </p:nvSpPr>
        <p:spPr>
          <a:xfrm>
            <a:off x="0" y="1314451"/>
            <a:ext cx="1295400" cy="526256"/>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slow">
    <p:wipe dir="l"/>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option 2">
  <p:cSld name="Content option 2">
    <p:spTree>
      <p:nvGrpSpPr>
        <p:cNvPr id="72" name="Shape 72"/>
        <p:cNvGrpSpPr/>
        <p:nvPr/>
      </p:nvGrpSpPr>
      <p:grpSpPr>
        <a:xfrm>
          <a:off x="0" y="0"/>
          <a:ext cx="0" cy="0"/>
          <a:chOff x="0" y="0"/>
          <a:chExt cx="0" cy="0"/>
        </a:xfrm>
      </p:grpSpPr>
      <p:pic>
        <p:nvPicPr>
          <p:cNvPr descr="R:\COM\COMM\Branding\PPT Templates\widescreen\Widescreen Powerpoint 5.jpg" id="73" name="Google Shape;73;p47"/>
          <p:cNvPicPr preferRelativeResize="0"/>
          <p:nvPr/>
        </p:nvPicPr>
        <p:blipFill rotWithShape="1">
          <a:blip r:embed="rId2">
            <a:alphaModFix/>
          </a:blip>
          <a:srcRect b="0" l="0" r="0" t="0"/>
          <a:stretch/>
        </p:blipFill>
        <p:spPr>
          <a:xfrm>
            <a:off x="0" y="0"/>
            <a:ext cx="9148767" cy="5148072"/>
          </a:xfrm>
          <a:prstGeom prst="rect">
            <a:avLst/>
          </a:prstGeom>
          <a:noFill/>
          <a:ln>
            <a:noFill/>
          </a:ln>
        </p:spPr>
      </p:pic>
      <p:sp>
        <p:nvSpPr>
          <p:cNvPr id="74" name="Google Shape;74;p47"/>
          <p:cNvSpPr txBox="1"/>
          <p:nvPr>
            <p:ph idx="1" type="body"/>
          </p:nvPr>
        </p:nvSpPr>
        <p:spPr>
          <a:xfrm>
            <a:off x="152400" y="1619250"/>
            <a:ext cx="8839200" cy="3314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297180" lvl="1" marL="914400" algn="l">
              <a:lnSpc>
                <a:spcPct val="100000"/>
              </a:lnSpc>
              <a:spcBef>
                <a:spcPts val="360"/>
              </a:spcBef>
              <a:spcAft>
                <a:spcPts val="0"/>
              </a:spcAft>
              <a:buSzPts val="1080"/>
              <a:buChar char="❑"/>
              <a:defRPr/>
            </a:lvl2pPr>
            <a:lvl3pPr indent="-325755" lvl="2" marL="1371600" algn="l">
              <a:lnSpc>
                <a:spcPct val="100000"/>
              </a:lnSpc>
              <a:spcBef>
                <a:spcPts val="360"/>
              </a:spcBef>
              <a:spcAft>
                <a:spcPts val="0"/>
              </a:spcAft>
              <a:buSzPts val="1530"/>
              <a:buChar char="o"/>
              <a:defRPr/>
            </a:lvl3pPr>
            <a:lvl4pPr indent="-320039" lvl="3" marL="1828800" algn="l">
              <a:lnSpc>
                <a:spcPct val="100000"/>
              </a:lnSpc>
              <a:spcBef>
                <a:spcPts val="360"/>
              </a:spcBef>
              <a:spcAft>
                <a:spcPts val="0"/>
              </a:spcAft>
              <a:buSzPts val="144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47"/>
          <p:cNvSpPr txBox="1"/>
          <p:nvPr>
            <p:ph type="title"/>
          </p:nvPr>
        </p:nvSpPr>
        <p:spPr>
          <a:xfrm>
            <a:off x="152400" y="742950"/>
            <a:ext cx="8839200" cy="8001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000"/>
              <a:buFont typeface="Calibri"/>
              <a:buNone/>
              <a:defRPr b="1"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7"/>
          <p:cNvSpPr txBox="1"/>
          <p:nvPr>
            <p:ph idx="12" type="sldNum"/>
          </p:nvPr>
        </p:nvSpPr>
        <p:spPr>
          <a:xfrm>
            <a:off x="8229600" y="209550"/>
            <a:ext cx="7620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77" name="Shape 77"/>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Option 3">
  <p:cSld name="Content Option 3">
    <p:spTree>
      <p:nvGrpSpPr>
        <p:cNvPr id="78" name="Shape 78"/>
        <p:cNvGrpSpPr/>
        <p:nvPr/>
      </p:nvGrpSpPr>
      <p:grpSpPr>
        <a:xfrm>
          <a:off x="0" y="0"/>
          <a:ext cx="0" cy="0"/>
          <a:chOff x="0" y="0"/>
          <a:chExt cx="0" cy="0"/>
        </a:xfrm>
      </p:grpSpPr>
      <p:pic>
        <p:nvPicPr>
          <p:cNvPr descr="R:\COM\COMM\Branding\PPT Templates\widescreen\Widescreen Powerpoint 20.jpg" id="79" name="Google Shape;79;p51"/>
          <p:cNvPicPr preferRelativeResize="0"/>
          <p:nvPr/>
        </p:nvPicPr>
        <p:blipFill rotWithShape="1">
          <a:blip r:embed="rId2">
            <a:alphaModFix/>
          </a:blip>
          <a:srcRect b="0" l="0" r="0" t="0"/>
          <a:stretch/>
        </p:blipFill>
        <p:spPr>
          <a:xfrm>
            <a:off x="0" y="0"/>
            <a:ext cx="9148766" cy="5148072"/>
          </a:xfrm>
          <a:prstGeom prst="rect">
            <a:avLst/>
          </a:prstGeom>
          <a:noFill/>
          <a:ln>
            <a:noFill/>
          </a:ln>
        </p:spPr>
      </p:pic>
      <p:sp>
        <p:nvSpPr>
          <p:cNvPr id="80" name="Google Shape;80;p51"/>
          <p:cNvSpPr txBox="1"/>
          <p:nvPr>
            <p:ph idx="12" type="sldNum"/>
          </p:nvPr>
        </p:nvSpPr>
        <p:spPr>
          <a:xfrm>
            <a:off x="152400" y="133350"/>
            <a:ext cx="762000" cy="273844"/>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81" name="Google Shape;81;p51"/>
          <p:cNvSpPr txBox="1"/>
          <p:nvPr>
            <p:ph idx="1" type="body"/>
          </p:nvPr>
        </p:nvSpPr>
        <p:spPr>
          <a:xfrm>
            <a:off x="152400" y="1619250"/>
            <a:ext cx="8839200" cy="3314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297180" lvl="1" marL="914400" algn="l">
              <a:lnSpc>
                <a:spcPct val="100000"/>
              </a:lnSpc>
              <a:spcBef>
                <a:spcPts val="360"/>
              </a:spcBef>
              <a:spcAft>
                <a:spcPts val="0"/>
              </a:spcAft>
              <a:buSzPts val="1080"/>
              <a:buChar char="❑"/>
              <a:defRPr/>
            </a:lvl2pPr>
            <a:lvl3pPr indent="-325755" lvl="2" marL="1371600" algn="l">
              <a:lnSpc>
                <a:spcPct val="100000"/>
              </a:lnSpc>
              <a:spcBef>
                <a:spcPts val="360"/>
              </a:spcBef>
              <a:spcAft>
                <a:spcPts val="0"/>
              </a:spcAft>
              <a:buSzPts val="1530"/>
              <a:buChar char="o"/>
              <a:defRPr/>
            </a:lvl3pPr>
            <a:lvl4pPr indent="-320039" lvl="3" marL="1828800" algn="l">
              <a:lnSpc>
                <a:spcPct val="100000"/>
              </a:lnSpc>
              <a:spcBef>
                <a:spcPts val="360"/>
              </a:spcBef>
              <a:spcAft>
                <a:spcPts val="0"/>
              </a:spcAft>
              <a:buSzPts val="144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2" name="Google Shape;82;p51"/>
          <p:cNvSpPr txBox="1"/>
          <p:nvPr>
            <p:ph type="title"/>
          </p:nvPr>
        </p:nvSpPr>
        <p:spPr>
          <a:xfrm>
            <a:off x="152400" y="742950"/>
            <a:ext cx="8839200" cy="8001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000"/>
              <a:buFont typeface="Calibri"/>
              <a:buNone/>
              <a:defRPr b="1"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Option 1">
  <p:cSld name="Content Option 1">
    <p:spTree>
      <p:nvGrpSpPr>
        <p:cNvPr id="83" name="Shape 83"/>
        <p:cNvGrpSpPr/>
        <p:nvPr/>
      </p:nvGrpSpPr>
      <p:grpSpPr>
        <a:xfrm>
          <a:off x="0" y="0"/>
          <a:ext cx="0" cy="0"/>
          <a:chOff x="0" y="0"/>
          <a:chExt cx="0" cy="0"/>
        </a:xfrm>
      </p:grpSpPr>
      <p:pic>
        <p:nvPicPr>
          <p:cNvPr descr="R:\COM\COMM\Branding\PPT Templates\widescreen\Widescreen Powerpoint 3.jpg" id="84" name="Google Shape;84;p62"/>
          <p:cNvPicPr preferRelativeResize="0"/>
          <p:nvPr/>
        </p:nvPicPr>
        <p:blipFill rotWithShape="1">
          <a:blip r:embed="rId2">
            <a:alphaModFix/>
          </a:blip>
          <a:srcRect b="0" l="0" r="0" t="0"/>
          <a:stretch/>
        </p:blipFill>
        <p:spPr>
          <a:xfrm>
            <a:off x="0" y="0"/>
            <a:ext cx="9148766" cy="5148072"/>
          </a:xfrm>
          <a:prstGeom prst="rect">
            <a:avLst/>
          </a:prstGeom>
          <a:noFill/>
          <a:ln>
            <a:noFill/>
          </a:ln>
        </p:spPr>
      </p:pic>
      <p:sp>
        <p:nvSpPr>
          <p:cNvPr id="85" name="Google Shape;85;p62"/>
          <p:cNvSpPr txBox="1"/>
          <p:nvPr>
            <p:ph type="title"/>
          </p:nvPr>
        </p:nvSpPr>
        <p:spPr>
          <a:xfrm>
            <a:off x="228600" y="666750"/>
            <a:ext cx="6696075" cy="800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000"/>
              <a:buFont typeface="Calibri"/>
              <a:buNone/>
              <a:defRPr b="1"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62"/>
          <p:cNvSpPr txBox="1"/>
          <p:nvPr>
            <p:ph idx="12" type="sldNum"/>
          </p:nvPr>
        </p:nvSpPr>
        <p:spPr>
          <a:xfrm>
            <a:off x="8229600" y="209550"/>
            <a:ext cx="7620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87" name="Google Shape;87;p62"/>
          <p:cNvSpPr txBox="1"/>
          <p:nvPr>
            <p:ph idx="1" type="body"/>
          </p:nvPr>
        </p:nvSpPr>
        <p:spPr>
          <a:xfrm>
            <a:off x="228600" y="1581150"/>
            <a:ext cx="8610599" cy="3352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297180" lvl="1" marL="914400" algn="l">
              <a:lnSpc>
                <a:spcPct val="100000"/>
              </a:lnSpc>
              <a:spcBef>
                <a:spcPts val="360"/>
              </a:spcBef>
              <a:spcAft>
                <a:spcPts val="0"/>
              </a:spcAft>
              <a:buSzPts val="1080"/>
              <a:buChar char="❑"/>
              <a:defRPr/>
            </a:lvl2pPr>
            <a:lvl3pPr indent="-325755" lvl="2" marL="1371600" algn="l">
              <a:lnSpc>
                <a:spcPct val="100000"/>
              </a:lnSpc>
              <a:spcBef>
                <a:spcPts val="360"/>
              </a:spcBef>
              <a:spcAft>
                <a:spcPts val="0"/>
              </a:spcAft>
              <a:buSzPts val="1530"/>
              <a:buChar char="o"/>
              <a:defRPr/>
            </a:lvl3pPr>
            <a:lvl4pPr indent="-320039" lvl="3" marL="1828800" algn="l">
              <a:lnSpc>
                <a:spcPct val="100000"/>
              </a:lnSpc>
              <a:spcBef>
                <a:spcPts val="360"/>
              </a:spcBef>
              <a:spcAft>
                <a:spcPts val="0"/>
              </a:spcAft>
              <a:buSzPts val="144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option 4">
  <p:cSld name="Content option 4">
    <p:spTree>
      <p:nvGrpSpPr>
        <p:cNvPr id="88" name="Shape 88"/>
        <p:cNvGrpSpPr/>
        <p:nvPr/>
      </p:nvGrpSpPr>
      <p:grpSpPr>
        <a:xfrm>
          <a:off x="0" y="0"/>
          <a:ext cx="0" cy="0"/>
          <a:chOff x="0" y="0"/>
          <a:chExt cx="0" cy="0"/>
        </a:xfrm>
      </p:grpSpPr>
      <p:pic>
        <p:nvPicPr>
          <p:cNvPr descr="R:\COM\COMM\Branding\PPT Templates\widescreen\Widescreen Powerpoint 7.jpg" id="89" name="Google Shape;89;p63"/>
          <p:cNvPicPr preferRelativeResize="0"/>
          <p:nvPr/>
        </p:nvPicPr>
        <p:blipFill rotWithShape="1">
          <a:blip r:embed="rId2">
            <a:alphaModFix/>
          </a:blip>
          <a:srcRect b="0" l="0" r="0" t="0"/>
          <a:stretch/>
        </p:blipFill>
        <p:spPr>
          <a:xfrm>
            <a:off x="0" y="0"/>
            <a:ext cx="9148767" cy="5148072"/>
          </a:xfrm>
          <a:prstGeom prst="rect">
            <a:avLst/>
          </a:prstGeom>
          <a:noFill/>
          <a:ln>
            <a:noFill/>
          </a:ln>
        </p:spPr>
      </p:pic>
      <p:sp>
        <p:nvSpPr>
          <p:cNvPr id="90" name="Google Shape;90;p63"/>
          <p:cNvSpPr txBox="1"/>
          <p:nvPr>
            <p:ph idx="1" type="body"/>
          </p:nvPr>
        </p:nvSpPr>
        <p:spPr>
          <a:xfrm>
            <a:off x="1600200" y="685800"/>
            <a:ext cx="5334000" cy="6858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880"/>
              </a:spcBef>
              <a:spcAft>
                <a:spcPts val="0"/>
              </a:spcAft>
              <a:buSzPts val="4400"/>
              <a:buNone/>
              <a:defRPr b="1" sz="4400">
                <a:solidFill>
                  <a:schemeClr val="dk1"/>
                </a:solidFill>
                <a:latin typeface="Calibri"/>
                <a:ea typeface="Calibri"/>
                <a:cs typeface="Calibri"/>
                <a:sym typeface="Calibri"/>
              </a:defRPr>
            </a:lvl1pPr>
            <a:lvl2pPr indent="-297180" lvl="1" marL="914400" algn="l">
              <a:lnSpc>
                <a:spcPct val="100000"/>
              </a:lnSpc>
              <a:spcBef>
                <a:spcPts val="360"/>
              </a:spcBef>
              <a:spcAft>
                <a:spcPts val="0"/>
              </a:spcAft>
              <a:buSzPts val="1080"/>
              <a:buChar char="❑"/>
              <a:defRPr/>
            </a:lvl2pPr>
            <a:lvl3pPr indent="-325755" lvl="2" marL="1371600" algn="l">
              <a:lnSpc>
                <a:spcPct val="100000"/>
              </a:lnSpc>
              <a:spcBef>
                <a:spcPts val="360"/>
              </a:spcBef>
              <a:spcAft>
                <a:spcPts val="0"/>
              </a:spcAft>
              <a:buSzPts val="1530"/>
              <a:buChar char="o"/>
              <a:defRPr/>
            </a:lvl3pPr>
            <a:lvl4pPr indent="-320039" lvl="3" marL="1828800" algn="l">
              <a:lnSpc>
                <a:spcPct val="100000"/>
              </a:lnSpc>
              <a:spcBef>
                <a:spcPts val="360"/>
              </a:spcBef>
              <a:spcAft>
                <a:spcPts val="0"/>
              </a:spcAft>
              <a:buSzPts val="1440"/>
              <a:buChar char="❖"/>
              <a:defRPr/>
            </a:lvl4pPr>
            <a:lvl5pPr indent="-228600" lvl="4" marL="2286000" algn="l">
              <a:lnSpc>
                <a:spcPct val="100000"/>
              </a:lnSpc>
              <a:spcBef>
                <a:spcPts val="480"/>
              </a:spcBef>
              <a:spcAft>
                <a:spcPts val="0"/>
              </a:spcAft>
              <a:buSzPts val="24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1" name="Google Shape;91;p63"/>
          <p:cNvSpPr txBox="1"/>
          <p:nvPr>
            <p:ph idx="2" type="body"/>
          </p:nvPr>
        </p:nvSpPr>
        <p:spPr>
          <a:xfrm>
            <a:off x="1600200" y="1485900"/>
            <a:ext cx="7315200" cy="344805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297180" lvl="1" marL="914400" algn="l">
              <a:lnSpc>
                <a:spcPct val="100000"/>
              </a:lnSpc>
              <a:spcBef>
                <a:spcPts val="360"/>
              </a:spcBef>
              <a:spcAft>
                <a:spcPts val="0"/>
              </a:spcAft>
              <a:buSzPts val="1080"/>
              <a:buChar char="❑"/>
              <a:defRPr/>
            </a:lvl2pPr>
            <a:lvl3pPr indent="-325755" lvl="2" marL="1371600" algn="l">
              <a:lnSpc>
                <a:spcPct val="100000"/>
              </a:lnSpc>
              <a:spcBef>
                <a:spcPts val="360"/>
              </a:spcBef>
              <a:spcAft>
                <a:spcPts val="0"/>
              </a:spcAft>
              <a:buSzPts val="1530"/>
              <a:buChar char="o"/>
              <a:defRPr/>
            </a:lvl3pPr>
            <a:lvl4pPr indent="-320039" lvl="3" marL="1828800" algn="l">
              <a:lnSpc>
                <a:spcPct val="100000"/>
              </a:lnSpc>
              <a:spcBef>
                <a:spcPts val="360"/>
              </a:spcBef>
              <a:spcAft>
                <a:spcPts val="0"/>
              </a:spcAft>
              <a:buSzPts val="144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2" name="Google Shape;92;p63"/>
          <p:cNvSpPr txBox="1"/>
          <p:nvPr>
            <p:ph idx="12" type="sldNum"/>
          </p:nvPr>
        </p:nvSpPr>
        <p:spPr>
          <a:xfrm>
            <a:off x="8229600" y="209550"/>
            <a:ext cx="7620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97" name="Shape 97"/>
        <p:cNvGrpSpPr/>
        <p:nvPr/>
      </p:nvGrpSpPr>
      <p:grpSpPr>
        <a:xfrm>
          <a:off x="0" y="0"/>
          <a:ext cx="0" cy="0"/>
          <a:chOff x="0" y="0"/>
          <a:chExt cx="0" cy="0"/>
        </a:xfrm>
      </p:grpSpPr>
      <p:pic>
        <p:nvPicPr>
          <p:cNvPr descr="R:\COM\COMM\Branding\PPT Templates\widescreen\Widescreen Powerpoint 37.jpg" id="98" name="Google Shape;98;p50"/>
          <p:cNvPicPr preferRelativeResize="0"/>
          <p:nvPr/>
        </p:nvPicPr>
        <p:blipFill rotWithShape="1">
          <a:blip r:embed="rId2">
            <a:alphaModFix/>
          </a:blip>
          <a:srcRect b="0" l="0" r="0" t="0"/>
          <a:stretch/>
        </p:blipFill>
        <p:spPr>
          <a:xfrm>
            <a:off x="-4767" y="-4572"/>
            <a:ext cx="9148767" cy="5148072"/>
          </a:xfrm>
          <a:prstGeom prst="rect">
            <a:avLst/>
          </a:prstGeom>
          <a:noFill/>
          <a:ln>
            <a:noFill/>
          </a:ln>
        </p:spPr>
      </p:pic>
      <p:sp>
        <p:nvSpPr>
          <p:cNvPr id="99" name="Google Shape;99;p50"/>
          <p:cNvSpPr txBox="1"/>
          <p:nvPr>
            <p:ph idx="1" type="body"/>
          </p:nvPr>
        </p:nvSpPr>
        <p:spPr>
          <a:xfrm>
            <a:off x="1064416" y="3181350"/>
            <a:ext cx="7010399" cy="17526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480"/>
              </a:spcBef>
              <a:spcAft>
                <a:spcPts val="0"/>
              </a:spcAft>
              <a:buSzPts val="2400"/>
              <a:buNone/>
              <a:defRPr b="0" sz="2400"/>
            </a:lvl1pPr>
            <a:lvl2pPr indent="-228600" lvl="1" marL="914400" algn="ctr">
              <a:lnSpc>
                <a:spcPct val="100000"/>
              </a:lnSpc>
              <a:spcBef>
                <a:spcPts val="360"/>
              </a:spcBef>
              <a:spcAft>
                <a:spcPts val="0"/>
              </a:spcAft>
              <a:buSzPts val="1080"/>
              <a:buNone/>
              <a:defRPr/>
            </a:lvl2pPr>
            <a:lvl3pPr indent="-228600" lvl="2" marL="1371600" algn="ctr">
              <a:lnSpc>
                <a:spcPct val="100000"/>
              </a:lnSpc>
              <a:spcBef>
                <a:spcPts val="360"/>
              </a:spcBef>
              <a:spcAft>
                <a:spcPts val="0"/>
              </a:spcAft>
              <a:buSzPts val="1530"/>
              <a:buNone/>
              <a:defRPr/>
            </a:lvl3pPr>
            <a:lvl4pPr indent="-228600" lvl="3" marL="1828800" algn="ctr">
              <a:lnSpc>
                <a:spcPct val="100000"/>
              </a:lnSpc>
              <a:spcBef>
                <a:spcPts val="360"/>
              </a:spcBef>
              <a:spcAft>
                <a:spcPts val="0"/>
              </a:spcAft>
              <a:buSzPts val="1440"/>
              <a:buNone/>
              <a:defRPr/>
            </a:lvl4pPr>
            <a:lvl5pPr indent="-228600" lvl="4" marL="2286000" algn="ctr">
              <a:lnSpc>
                <a:spcPct val="100000"/>
              </a:lnSpc>
              <a:spcBef>
                <a:spcPts val="360"/>
              </a:spcBef>
              <a:spcAft>
                <a:spcPts val="0"/>
              </a:spcAft>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0" name="Google Shape;100;p50"/>
          <p:cNvSpPr txBox="1"/>
          <p:nvPr>
            <p:ph idx="2" type="body"/>
          </p:nvPr>
        </p:nvSpPr>
        <p:spPr>
          <a:xfrm>
            <a:off x="1064416" y="2647950"/>
            <a:ext cx="7010400" cy="4572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480"/>
              </a:spcBef>
              <a:spcAft>
                <a:spcPts val="0"/>
              </a:spcAft>
              <a:buSzPts val="2400"/>
              <a:buNone/>
              <a:defRPr b="0" sz="2400">
                <a:solidFill>
                  <a:srgbClr val="003399"/>
                </a:solidFill>
              </a:defRPr>
            </a:lvl1pPr>
            <a:lvl2pPr indent="-228600" lvl="1" marL="914400" algn="ctr">
              <a:lnSpc>
                <a:spcPct val="100000"/>
              </a:lnSpc>
              <a:spcBef>
                <a:spcPts val="360"/>
              </a:spcBef>
              <a:spcAft>
                <a:spcPts val="0"/>
              </a:spcAft>
              <a:buSzPts val="1080"/>
              <a:buNone/>
              <a:defRPr/>
            </a:lvl2pPr>
            <a:lvl3pPr indent="-228600" lvl="2" marL="1371600" algn="ctr">
              <a:lnSpc>
                <a:spcPct val="100000"/>
              </a:lnSpc>
              <a:spcBef>
                <a:spcPts val="360"/>
              </a:spcBef>
              <a:spcAft>
                <a:spcPts val="0"/>
              </a:spcAft>
              <a:buSzPts val="1530"/>
              <a:buNone/>
              <a:defRPr/>
            </a:lvl3pPr>
            <a:lvl4pPr indent="-228600" lvl="3" marL="1828800" algn="ctr">
              <a:lnSpc>
                <a:spcPct val="100000"/>
              </a:lnSpc>
              <a:spcBef>
                <a:spcPts val="360"/>
              </a:spcBef>
              <a:spcAft>
                <a:spcPts val="0"/>
              </a:spcAft>
              <a:buSzPts val="1440"/>
              <a:buNone/>
              <a:defRPr/>
            </a:lvl4pPr>
            <a:lvl5pPr indent="-228600" lvl="4" marL="2286000" algn="ctr">
              <a:lnSpc>
                <a:spcPct val="100000"/>
              </a:lnSpc>
              <a:spcBef>
                <a:spcPts val="360"/>
              </a:spcBef>
              <a:spcAft>
                <a:spcPts val="0"/>
              </a:spcAft>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Option 1">
  <p:cSld name="Closing Option 1">
    <p:spTree>
      <p:nvGrpSpPr>
        <p:cNvPr id="101" name="Shape 101"/>
        <p:cNvGrpSpPr/>
        <p:nvPr/>
      </p:nvGrpSpPr>
      <p:grpSpPr>
        <a:xfrm>
          <a:off x="0" y="0"/>
          <a:ext cx="0" cy="0"/>
          <a:chOff x="0" y="0"/>
          <a:chExt cx="0" cy="0"/>
        </a:xfrm>
      </p:grpSpPr>
      <p:pic>
        <p:nvPicPr>
          <p:cNvPr descr="R:\COM\COMM\Branding\PPT Templates\widescreen\Widescreen Powerpoint 6.jpg" id="102" name="Google Shape;102;p64"/>
          <p:cNvPicPr preferRelativeResize="0"/>
          <p:nvPr/>
        </p:nvPicPr>
        <p:blipFill rotWithShape="1">
          <a:blip r:embed="rId2">
            <a:alphaModFix/>
          </a:blip>
          <a:srcRect b="0" l="0" r="0" t="0"/>
          <a:stretch/>
        </p:blipFill>
        <p:spPr>
          <a:xfrm>
            <a:off x="0" y="0"/>
            <a:ext cx="9153144" cy="5150536"/>
          </a:xfrm>
          <a:prstGeom prst="rect">
            <a:avLst/>
          </a:prstGeom>
          <a:noFill/>
          <a:ln>
            <a:noFill/>
          </a:ln>
        </p:spPr>
      </p:pic>
      <p:sp>
        <p:nvSpPr>
          <p:cNvPr id="103" name="Google Shape;103;p64"/>
          <p:cNvSpPr txBox="1"/>
          <p:nvPr/>
        </p:nvSpPr>
        <p:spPr>
          <a:xfrm>
            <a:off x="1082040" y="1"/>
            <a:ext cx="707136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Contact</a:t>
            </a:r>
            <a:endParaRPr b="0" i="0" sz="1400" u="none" cap="none" strike="noStrike">
              <a:solidFill>
                <a:srgbClr val="000000"/>
              </a:solidFill>
              <a:latin typeface="Arial"/>
              <a:ea typeface="Arial"/>
              <a:cs typeface="Arial"/>
              <a:sym typeface="Arial"/>
            </a:endParaRPr>
          </a:p>
        </p:txBody>
      </p:sp>
      <p:sp>
        <p:nvSpPr>
          <p:cNvPr id="104" name="Google Shape;104;p64"/>
          <p:cNvSpPr txBox="1"/>
          <p:nvPr>
            <p:ph idx="1" type="body"/>
          </p:nvPr>
        </p:nvSpPr>
        <p:spPr>
          <a:xfrm>
            <a:off x="1219200" y="2665632"/>
            <a:ext cx="6781800" cy="18859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480"/>
              </a:spcBef>
              <a:spcAft>
                <a:spcPts val="0"/>
              </a:spcAft>
              <a:buSzPts val="2400"/>
              <a:buNone/>
              <a:defRPr b="0" sz="2400"/>
            </a:lvl1pPr>
            <a:lvl2pPr indent="-228600" lvl="1" marL="914400" algn="ctr">
              <a:lnSpc>
                <a:spcPct val="100000"/>
              </a:lnSpc>
              <a:spcBef>
                <a:spcPts val="360"/>
              </a:spcBef>
              <a:spcAft>
                <a:spcPts val="0"/>
              </a:spcAft>
              <a:buSzPts val="1080"/>
              <a:buNone/>
              <a:defRPr/>
            </a:lvl2pPr>
            <a:lvl3pPr indent="-228600" lvl="2" marL="1371600" algn="ctr">
              <a:lnSpc>
                <a:spcPct val="100000"/>
              </a:lnSpc>
              <a:spcBef>
                <a:spcPts val="360"/>
              </a:spcBef>
              <a:spcAft>
                <a:spcPts val="0"/>
              </a:spcAft>
              <a:buSzPts val="1530"/>
              <a:buNone/>
              <a:defRPr/>
            </a:lvl3pPr>
            <a:lvl4pPr indent="-228600" lvl="3" marL="1828800" algn="ctr">
              <a:lnSpc>
                <a:spcPct val="100000"/>
              </a:lnSpc>
              <a:spcBef>
                <a:spcPts val="360"/>
              </a:spcBef>
              <a:spcAft>
                <a:spcPts val="0"/>
              </a:spcAft>
              <a:buSzPts val="1440"/>
              <a:buNone/>
              <a:defRPr/>
            </a:lvl4pPr>
            <a:lvl5pPr indent="-228600" lvl="4" marL="2286000" algn="ctr">
              <a:lnSpc>
                <a:spcPct val="100000"/>
              </a:lnSpc>
              <a:spcBef>
                <a:spcPts val="360"/>
              </a:spcBef>
              <a:spcAft>
                <a:spcPts val="0"/>
              </a:spcAft>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5" name="Google Shape;105;p64"/>
          <p:cNvSpPr txBox="1"/>
          <p:nvPr/>
        </p:nvSpPr>
        <p:spPr>
          <a:xfrm>
            <a:off x="8229600" y="209550"/>
            <a:ext cx="762000" cy="2738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cap="none" strike="noStrike">
                <a:solidFill>
                  <a:schemeClr val="lt1"/>
                </a:solidFill>
                <a:latin typeface="Calibri"/>
                <a:ea typeface="Calibri"/>
                <a:cs typeface="Calibri"/>
                <a:sym typeface="Calibri"/>
              </a:rPr>
              <a:t>‹#›</a:t>
            </a:fld>
            <a:endParaRPr b="1" i="0" sz="12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option 3">
  <p:cSld name="Contact option 3">
    <p:spTree>
      <p:nvGrpSpPr>
        <p:cNvPr id="106" name="Shape 106"/>
        <p:cNvGrpSpPr/>
        <p:nvPr/>
      </p:nvGrpSpPr>
      <p:grpSpPr>
        <a:xfrm>
          <a:off x="0" y="0"/>
          <a:ext cx="0" cy="0"/>
          <a:chOff x="0" y="0"/>
          <a:chExt cx="0" cy="0"/>
        </a:xfrm>
      </p:grpSpPr>
      <p:pic>
        <p:nvPicPr>
          <p:cNvPr descr="R:\COM\COMM\Branding\PPT Templates\widescreen\Widescreen Powerpoint 22.jpg" id="107" name="Google Shape;107;p65"/>
          <p:cNvPicPr preferRelativeResize="0"/>
          <p:nvPr/>
        </p:nvPicPr>
        <p:blipFill rotWithShape="1">
          <a:blip r:embed="rId2">
            <a:alphaModFix/>
          </a:blip>
          <a:srcRect b="0" l="0" r="0" t="0"/>
          <a:stretch/>
        </p:blipFill>
        <p:spPr>
          <a:xfrm>
            <a:off x="0" y="1"/>
            <a:ext cx="9153144" cy="5150535"/>
          </a:xfrm>
          <a:prstGeom prst="rect">
            <a:avLst/>
          </a:prstGeom>
          <a:noFill/>
          <a:ln>
            <a:noFill/>
          </a:ln>
        </p:spPr>
      </p:pic>
      <p:sp>
        <p:nvSpPr>
          <p:cNvPr id="108" name="Google Shape;108;p65"/>
          <p:cNvSpPr txBox="1"/>
          <p:nvPr>
            <p:ph idx="1" type="body"/>
          </p:nvPr>
        </p:nvSpPr>
        <p:spPr>
          <a:xfrm>
            <a:off x="1143000" y="3590925"/>
            <a:ext cx="6762333" cy="15049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480"/>
              </a:spcBef>
              <a:spcAft>
                <a:spcPts val="0"/>
              </a:spcAft>
              <a:buSzPts val="2400"/>
              <a:buNone/>
              <a:defRPr b="0" sz="2400"/>
            </a:lvl1pPr>
            <a:lvl2pPr indent="-228600" lvl="1" marL="914400" algn="ctr">
              <a:lnSpc>
                <a:spcPct val="100000"/>
              </a:lnSpc>
              <a:spcBef>
                <a:spcPts val="360"/>
              </a:spcBef>
              <a:spcAft>
                <a:spcPts val="0"/>
              </a:spcAft>
              <a:buSzPts val="1080"/>
              <a:buNone/>
              <a:defRPr/>
            </a:lvl2pPr>
            <a:lvl3pPr indent="-228600" lvl="2" marL="1371600" algn="ctr">
              <a:lnSpc>
                <a:spcPct val="100000"/>
              </a:lnSpc>
              <a:spcBef>
                <a:spcPts val="360"/>
              </a:spcBef>
              <a:spcAft>
                <a:spcPts val="0"/>
              </a:spcAft>
              <a:buSzPts val="1530"/>
              <a:buNone/>
              <a:defRPr/>
            </a:lvl3pPr>
            <a:lvl4pPr indent="-228600" lvl="3" marL="1828800" algn="ctr">
              <a:lnSpc>
                <a:spcPct val="100000"/>
              </a:lnSpc>
              <a:spcBef>
                <a:spcPts val="360"/>
              </a:spcBef>
              <a:spcAft>
                <a:spcPts val="0"/>
              </a:spcAft>
              <a:buSzPts val="1440"/>
              <a:buNone/>
              <a:defRPr/>
            </a:lvl4pPr>
            <a:lvl5pPr indent="-228600" lvl="4" marL="2286000" algn="ctr">
              <a:lnSpc>
                <a:spcPct val="100000"/>
              </a:lnSpc>
              <a:spcBef>
                <a:spcPts val="360"/>
              </a:spcBef>
              <a:spcAft>
                <a:spcPts val="0"/>
              </a:spcAft>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9" name="Google Shape;109;p65"/>
          <p:cNvSpPr txBox="1"/>
          <p:nvPr>
            <p:ph idx="2" type="body"/>
          </p:nvPr>
        </p:nvSpPr>
        <p:spPr>
          <a:xfrm>
            <a:off x="990600" y="3095625"/>
            <a:ext cx="7010400" cy="4572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480"/>
              </a:spcBef>
              <a:spcAft>
                <a:spcPts val="0"/>
              </a:spcAft>
              <a:buSzPts val="2400"/>
              <a:buNone/>
              <a:defRPr b="0" sz="2400">
                <a:solidFill>
                  <a:srgbClr val="003399"/>
                </a:solidFill>
              </a:defRPr>
            </a:lvl1pPr>
            <a:lvl2pPr indent="-228600" lvl="1" marL="914400" algn="ctr">
              <a:lnSpc>
                <a:spcPct val="100000"/>
              </a:lnSpc>
              <a:spcBef>
                <a:spcPts val="360"/>
              </a:spcBef>
              <a:spcAft>
                <a:spcPts val="0"/>
              </a:spcAft>
              <a:buSzPts val="1080"/>
              <a:buNone/>
              <a:defRPr/>
            </a:lvl2pPr>
            <a:lvl3pPr indent="-228600" lvl="2" marL="1371600" algn="ctr">
              <a:lnSpc>
                <a:spcPct val="100000"/>
              </a:lnSpc>
              <a:spcBef>
                <a:spcPts val="360"/>
              </a:spcBef>
              <a:spcAft>
                <a:spcPts val="0"/>
              </a:spcAft>
              <a:buSzPts val="1530"/>
              <a:buNone/>
              <a:defRPr/>
            </a:lvl3pPr>
            <a:lvl4pPr indent="-228600" lvl="3" marL="1828800" algn="ctr">
              <a:lnSpc>
                <a:spcPct val="100000"/>
              </a:lnSpc>
              <a:spcBef>
                <a:spcPts val="360"/>
              </a:spcBef>
              <a:spcAft>
                <a:spcPts val="0"/>
              </a:spcAft>
              <a:buSzPts val="1440"/>
              <a:buNone/>
              <a:defRPr/>
            </a:lvl4pPr>
            <a:lvl5pPr indent="-228600" lvl="4" marL="2286000" algn="ctr">
              <a:lnSpc>
                <a:spcPct val="100000"/>
              </a:lnSpc>
              <a:spcBef>
                <a:spcPts val="360"/>
              </a:spcBef>
              <a:spcAft>
                <a:spcPts val="0"/>
              </a:spcAft>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 Option 2">
  <p:cSld name="Title Page Option 2">
    <p:spTree>
      <p:nvGrpSpPr>
        <p:cNvPr id="16" name="Shape 16"/>
        <p:cNvGrpSpPr/>
        <p:nvPr/>
      </p:nvGrpSpPr>
      <p:grpSpPr>
        <a:xfrm>
          <a:off x="0" y="0"/>
          <a:ext cx="0" cy="0"/>
          <a:chOff x="0" y="0"/>
          <a:chExt cx="0" cy="0"/>
        </a:xfrm>
      </p:grpSpPr>
      <p:pic>
        <p:nvPicPr>
          <p:cNvPr descr="R:\COM\COMM\Branding\PPT Templates\widescreen\Widescreen Powerpoint 24.jpg" id="17" name="Google Shape;17;p52"/>
          <p:cNvPicPr preferRelativeResize="0"/>
          <p:nvPr/>
        </p:nvPicPr>
        <p:blipFill rotWithShape="1">
          <a:blip r:embed="rId2">
            <a:alphaModFix/>
          </a:blip>
          <a:srcRect b="0" l="0" r="0" t="0"/>
          <a:stretch/>
        </p:blipFill>
        <p:spPr>
          <a:xfrm>
            <a:off x="0" y="1"/>
            <a:ext cx="9153144" cy="5150535"/>
          </a:xfrm>
          <a:prstGeom prst="rect">
            <a:avLst/>
          </a:prstGeom>
          <a:noFill/>
          <a:ln>
            <a:noFill/>
          </a:ln>
        </p:spPr>
      </p:pic>
      <p:sp>
        <p:nvSpPr>
          <p:cNvPr id="18" name="Google Shape;18;p52"/>
          <p:cNvSpPr txBox="1"/>
          <p:nvPr>
            <p:ph type="title"/>
          </p:nvPr>
        </p:nvSpPr>
        <p:spPr>
          <a:xfrm>
            <a:off x="76200" y="1116330"/>
            <a:ext cx="8991600" cy="14859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2"/>
          <p:cNvSpPr txBox="1"/>
          <p:nvPr>
            <p:ph idx="1" type="body"/>
          </p:nvPr>
        </p:nvSpPr>
        <p:spPr>
          <a:xfrm>
            <a:off x="304800" y="3314700"/>
            <a:ext cx="1676400" cy="3429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00"/>
              </a:spcBef>
              <a:spcAft>
                <a:spcPts val="0"/>
              </a:spcAft>
              <a:buClr>
                <a:schemeClr val="lt1"/>
              </a:buClr>
              <a:buSzPts val="2000"/>
              <a:buFont typeface="Arial"/>
              <a:buNone/>
              <a:defRPr b="1" i="0" sz="20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52"/>
          <p:cNvSpPr txBox="1"/>
          <p:nvPr>
            <p:ph idx="2" type="body"/>
          </p:nvPr>
        </p:nvSpPr>
        <p:spPr>
          <a:xfrm>
            <a:off x="4191000" y="57150"/>
            <a:ext cx="4876800" cy="9144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400"/>
              </a:spcBef>
              <a:spcAft>
                <a:spcPts val="0"/>
              </a:spcAft>
              <a:buClr>
                <a:schemeClr val="dk1"/>
              </a:buClr>
              <a:buSzPts val="2000"/>
              <a:buFont typeface="Arial"/>
              <a:buNone/>
              <a:defRPr b="0" i="1" sz="2000" u="none" cap="none" strike="noStrike">
                <a:solidFill>
                  <a:schemeClr val="dk1"/>
                </a:solidFill>
                <a:latin typeface="Calibri"/>
                <a:ea typeface="Calibri"/>
                <a:cs typeface="Calibri"/>
                <a:sym typeface="Calibri"/>
              </a:defRPr>
            </a:lvl1pPr>
            <a:lvl2pPr indent="-228600" lvl="1" marL="9144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10" name="Shape 110"/>
        <p:cNvGrpSpPr/>
        <p:nvPr/>
      </p:nvGrpSpPr>
      <p:grpSpPr>
        <a:xfrm>
          <a:off x="0" y="0"/>
          <a:ext cx="0" cy="0"/>
          <a:chOff x="0" y="0"/>
          <a:chExt cx="0" cy="0"/>
        </a:xfrm>
      </p:grpSpPr>
      <p:pic>
        <p:nvPicPr>
          <p:cNvPr descr="R:\COM\COMM\Branding\PPT Templates\widescreen\Widescreen Powerpoint 36.jpg" id="111" name="Google Shape;111;p66"/>
          <p:cNvPicPr preferRelativeResize="0"/>
          <p:nvPr/>
        </p:nvPicPr>
        <p:blipFill rotWithShape="1">
          <a:blip r:embed="rId2">
            <a:alphaModFix/>
          </a:blip>
          <a:srcRect b="0" l="0" r="0" t="0"/>
          <a:stretch/>
        </p:blipFill>
        <p:spPr>
          <a:xfrm>
            <a:off x="-1587" y="3175"/>
            <a:ext cx="9148767" cy="5148072"/>
          </a:xfrm>
          <a:prstGeom prst="rect">
            <a:avLst/>
          </a:prstGeom>
          <a:noFill/>
          <a:ln>
            <a:noFill/>
          </a:ln>
        </p:spPr>
      </p:pic>
      <p:sp>
        <p:nvSpPr>
          <p:cNvPr id="112" name="Google Shape;112;p66"/>
          <p:cNvSpPr txBox="1"/>
          <p:nvPr>
            <p:ph idx="1" type="body"/>
          </p:nvPr>
        </p:nvSpPr>
        <p:spPr>
          <a:xfrm>
            <a:off x="2057401" y="3181350"/>
            <a:ext cx="5257800" cy="17526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480"/>
              </a:spcBef>
              <a:spcAft>
                <a:spcPts val="0"/>
              </a:spcAft>
              <a:buSzPts val="2400"/>
              <a:buNone/>
              <a:defRPr b="0" sz="2400"/>
            </a:lvl1pPr>
            <a:lvl2pPr indent="-228600" lvl="1" marL="914400" algn="ctr">
              <a:lnSpc>
                <a:spcPct val="100000"/>
              </a:lnSpc>
              <a:spcBef>
                <a:spcPts val="360"/>
              </a:spcBef>
              <a:spcAft>
                <a:spcPts val="0"/>
              </a:spcAft>
              <a:buSzPts val="1080"/>
              <a:buNone/>
              <a:defRPr/>
            </a:lvl2pPr>
            <a:lvl3pPr indent="-228600" lvl="2" marL="1371600" algn="ctr">
              <a:lnSpc>
                <a:spcPct val="100000"/>
              </a:lnSpc>
              <a:spcBef>
                <a:spcPts val="360"/>
              </a:spcBef>
              <a:spcAft>
                <a:spcPts val="0"/>
              </a:spcAft>
              <a:buSzPts val="1530"/>
              <a:buNone/>
              <a:defRPr/>
            </a:lvl3pPr>
            <a:lvl4pPr indent="-228600" lvl="3" marL="1828800" algn="ctr">
              <a:lnSpc>
                <a:spcPct val="100000"/>
              </a:lnSpc>
              <a:spcBef>
                <a:spcPts val="360"/>
              </a:spcBef>
              <a:spcAft>
                <a:spcPts val="0"/>
              </a:spcAft>
              <a:buSzPts val="1440"/>
              <a:buNone/>
              <a:defRPr/>
            </a:lvl4pPr>
            <a:lvl5pPr indent="-228600" lvl="4" marL="2286000" algn="ctr">
              <a:lnSpc>
                <a:spcPct val="100000"/>
              </a:lnSpc>
              <a:spcBef>
                <a:spcPts val="360"/>
              </a:spcBef>
              <a:spcAft>
                <a:spcPts val="0"/>
              </a:spcAft>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3" name="Google Shape;113;p66"/>
          <p:cNvSpPr txBox="1"/>
          <p:nvPr>
            <p:ph idx="2" type="body"/>
          </p:nvPr>
        </p:nvSpPr>
        <p:spPr>
          <a:xfrm>
            <a:off x="1064416" y="2647950"/>
            <a:ext cx="7010400" cy="4572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480"/>
              </a:spcBef>
              <a:spcAft>
                <a:spcPts val="0"/>
              </a:spcAft>
              <a:buSzPts val="2400"/>
              <a:buNone/>
              <a:defRPr b="0" sz="2400">
                <a:solidFill>
                  <a:srgbClr val="003399"/>
                </a:solidFill>
              </a:defRPr>
            </a:lvl1pPr>
            <a:lvl2pPr indent="-228600" lvl="1" marL="914400" algn="ctr">
              <a:lnSpc>
                <a:spcPct val="100000"/>
              </a:lnSpc>
              <a:spcBef>
                <a:spcPts val="360"/>
              </a:spcBef>
              <a:spcAft>
                <a:spcPts val="0"/>
              </a:spcAft>
              <a:buSzPts val="1080"/>
              <a:buNone/>
              <a:defRPr/>
            </a:lvl2pPr>
            <a:lvl3pPr indent="-228600" lvl="2" marL="1371600" algn="ctr">
              <a:lnSpc>
                <a:spcPct val="100000"/>
              </a:lnSpc>
              <a:spcBef>
                <a:spcPts val="360"/>
              </a:spcBef>
              <a:spcAft>
                <a:spcPts val="0"/>
              </a:spcAft>
              <a:buSzPts val="1530"/>
              <a:buNone/>
              <a:defRPr/>
            </a:lvl3pPr>
            <a:lvl4pPr indent="-228600" lvl="3" marL="1828800" algn="ctr">
              <a:lnSpc>
                <a:spcPct val="100000"/>
              </a:lnSpc>
              <a:spcBef>
                <a:spcPts val="360"/>
              </a:spcBef>
              <a:spcAft>
                <a:spcPts val="0"/>
              </a:spcAft>
              <a:buSzPts val="1440"/>
              <a:buNone/>
              <a:defRPr/>
            </a:lvl4pPr>
            <a:lvl5pPr indent="-228600" lvl="4" marL="2286000" algn="ctr">
              <a:lnSpc>
                <a:spcPct val="100000"/>
              </a:lnSpc>
              <a:spcBef>
                <a:spcPts val="360"/>
              </a:spcBef>
              <a:spcAft>
                <a:spcPts val="0"/>
              </a:spcAft>
              <a:buSzPts val="1800"/>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 Option 3">
  <p:cSld name="Title Page Option 3">
    <p:spTree>
      <p:nvGrpSpPr>
        <p:cNvPr id="21" name="Shape 21"/>
        <p:cNvGrpSpPr/>
        <p:nvPr/>
      </p:nvGrpSpPr>
      <p:grpSpPr>
        <a:xfrm>
          <a:off x="0" y="0"/>
          <a:ext cx="0" cy="0"/>
          <a:chOff x="0" y="0"/>
          <a:chExt cx="0" cy="0"/>
        </a:xfrm>
      </p:grpSpPr>
      <p:pic>
        <p:nvPicPr>
          <p:cNvPr descr="R:\COM\COMM\Branding\PPT Templates\widescreen\Widescreen Powerpoint 25.jpg" id="22" name="Google Shape;22;p53"/>
          <p:cNvPicPr preferRelativeResize="0"/>
          <p:nvPr/>
        </p:nvPicPr>
        <p:blipFill rotWithShape="1">
          <a:blip r:embed="rId2">
            <a:alphaModFix/>
          </a:blip>
          <a:srcRect b="0" l="0" r="0" t="0"/>
          <a:stretch/>
        </p:blipFill>
        <p:spPr>
          <a:xfrm>
            <a:off x="0" y="1"/>
            <a:ext cx="9153144" cy="5150535"/>
          </a:xfrm>
          <a:prstGeom prst="rect">
            <a:avLst/>
          </a:prstGeom>
          <a:noFill/>
          <a:ln>
            <a:noFill/>
          </a:ln>
        </p:spPr>
      </p:pic>
      <p:sp>
        <p:nvSpPr>
          <p:cNvPr id="23" name="Google Shape;23;p53"/>
          <p:cNvSpPr txBox="1"/>
          <p:nvPr>
            <p:ph type="title"/>
          </p:nvPr>
        </p:nvSpPr>
        <p:spPr>
          <a:xfrm>
            <a:off x="0" y="971550"/>
            <a:ext cx="5943600" cy="156019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53"/>
          <p:cNvSpPr txBox="1"/>
          <p:nvPr>
            <p:ph idx="1" type="body"/>
          </p:nvPr>
        </p:nvSpPr>
        <p:spPr>
          <a:xfrm>
            <a:off x="7315200" y="4400550"/>
            <a:ext cx="1676400" cy="3429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00"/>
              </a:spcBef>
              <a:spcAft>
                <a:spcPts val="0"/>
              </a:spcAft>
              <a:buClr>
                <a:schemeClr val="lt1"/>
              </a:buClr>
              <a:buSzPts val="2000"/>
              <a:buFont typeface="Arial"/>
              <a:buNone/>
              <a:defRPr b="1" i="0" sz="20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 name="Google Shape;25;p53"/>
          <p:cNvSpPr txBox="1"/>
          <p:nvPr>
            <p:ph idx="2" type="body"/>
          </p:nvPr>
        </p:nvSpPr>
        <p:spPr>
          <a:xfrm>
            <a:off x="19050" y="0"/>
            <a:ext cx="4324350" cy="89535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400"/>
              </a:spcBef>
              <a:spcAft>
                <a:spcPts val="0"/>
              </a:spcAft>
              <a:buClr>
                <a:schemeClr val="dk1"/>
              </a:buClr>
              <a:buSzPts val="2000"/>
              <a:buFont typeface="Arial"/>
              <a:buNone/>
              <a:defRPr b="0" i="1" sz="2000" u="none" cap="none" strike="noStrike">
                <a:solidFill>
                  <a:schemeClr val="dk1"/>
                </a:solidFill>
                <a:latin typeface="Calibri"/>
                <a:ea typeface="Calibri"/>
                <a:cs typeface="Calibri"/>
                <a:sym typeface="Calibri"/>
              </a:defRPr>
            </a:lvl1pPr>
            <a:lvl2pPr indent="-228600" lvl="1" marL="9144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 Option 4">
  <p:cSld name="Title Page Option 4">
    <p:spTree>
      <p:nvGrpSpPr>
        <p:cNvPr id="26" name="Shape 26"/>
        <p:cNvGrpSpPr/>
        <p:nvPr/>
      </p:nvGrpSpPr>
      <p:grpSpPr>
        <a:xfrm>
          <a:off x="0" y="0"/>
          <a:ext cx="0" cy="0"/>
          <a:chOff x="0" y="0"/>
          <a:chExt cx="0" cy="0"/>
        </a:xfrm>
      </p:grpSpPr>
      <p:pic>
        <p:nvPicPr>
          <p:cNvPr descr="R:\COM\COMM\Branding\PPT Templates\widescreen\Widescreen Powerpoint 27.jpg" id="27" name="Google Shape;27;p54"/>
          <p:cNvPicPr preferRelativeResize="0"/>
          <p:nvPr/>
        </p:nvPicPr>
        <p:blipFill rotWithShape="1">
          <a:blip r:embed="rId2">
            <a:alphaModFix/>
          </a:blip>
          <a:srcRect b="0" l="0" r="0" t="0"/>
          <a:stretch/>
        </p:blipFill>
        <p:spPr>
          <a:xfrm>
            <a:off x="0" y="1"/>
            <a:ext cx="9153144" cy="5150535"/>
          </a:xfrm>
          <a:prstGeom prst="rect">
            <a:avLst/>
          </a:prstGeom>
          <a:noFill/>
          <a:ln>
            <a:noFill/>
          </a:ln>
        </p:spPr>
      </p:pic>
      <p:sp>
        <p:nvSpPr>
          <p:cNvPr id="28" name="Google Shape;28;p54"/>
          <p:cNvSpPr txBox="1"/>
          <p:nvPr>
            <p:ph type="title"/>
          </p:nvPr>
        </p:nvSpPr>
        <p:spPr>
          <a:xfrm>
            <a:off x="0" y="1657350"/>
            <a:ext cx="5943600" cy="1600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4"/>
          <p:cNvSpPr txBox="1"/>
          <p:nvPr>
            <p:ph idx="1" type="body"/>
          </p:nvPr>
        </p:nvSpPr>
        <p:spPr>
          <a:xfrm>
            <a:off x="7239000" y="4572000"/>
            <a:ext cx="1676400" cy="3429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00"/>
              </a:spcBef>
              <a:spcAft>
                <a:spcPts val="0"/>
              </a:spcAft>
              <a:buClr>
                <a:schemeClr val="lt1"/>
              </a:buClr>
              <a:buSzPts val="2000"/>
              <a:buFont typeface="Arial"/>
              <a:buNone/>
              <a:defRPr b="1" i="0" sz="20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0" name="Google Shape;30;p54"/>
          <p:cNvSpPr txBox="1"/>
          <p:nvPr>
            <p:ph idx="2" type="body"/>
          </p:nvPr>
        </p:nvSpPr>
        <p:spPr>
          <a:xfrm>
            <a:off x="0" y="57150"/>
            <a:ext cx="4038600" cy="15240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400"/>
              </a:spcBef>
              <a:spcAft>
                <a:spcPts val="0"/>
              </a:spcAft>
              <a:buClr>
                <a:schemeClr val="dk1"/>
              </a:buClr>
              <a:buSzPts val="2000"/>
              <a:buFont typeface="Arial"/>
              <a:buNone/>
              <a:defRPr b="0" i="1" sz="2000" u="none" cap="none" strike="noStrike">
                <a:solidFill>
                  <a:schemeClr val="dk1"/>
                </a:solidFill>
                <a:latin typeface="Calibri"/>
                <a:ea typeface="Calibri"/>
                <a:cs typeface="Calibri"/>
                <a:sym typeface="Calibri"/>
              </a:defRPr>
            </a:lvl1pPr>
            <a:lvl2pPr indent="-228600" lvl="1" marL="9144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Option 6">
  <p:cSld name="Title Slide Option 6">
    <p:spTree>
      <p:nvGrpSpPr>
        <p:cNvPr id="31" name="Shape 31"/>
        <p:cNvGrpSpPr/>
        <p:nvPr/>
      </p:nvGrpSpPr>
      <p:grpSpPr>
        <a:xfrm>
          <a:off x="0" y="0"/>
          <a:ext cx="0" cy="0"/>
          <a:chOff x="0" y="0"/>
          <a:chExt cx="0" cy="0"/>
        </a:xfrm>
      </p:grpSpPr>
      <p:pic>
        <p:nvPicPr>
          <p:cNvPr descr="R:\COM\COMM\Branding\PPT Templates\widescreen\Widescreen Powerpoint 21.jpg" id="32" name="Google Shape;32;p55"/>
          <p:cNvPicPr preferRelativeResize="0"/>
          <p:nvPr/>
        </p:nvPicPr>
        <p:blipFill rotWithShape="1">
          <a:blip r:embed="rId2">
            <a:alphaModFix/>
          </a:blip>
          <a:srcRect b="0" l="0" r="0" t="0"/>
          <a:stretch/>
        </p:blipFill>
        <p:spPr>
          <a:xfrm>
            <a:off x="0" y="1"/>
            <a:ext cx="9153144" cy="5150535"/>
          </a:xfrm>
          <a:prstGeom prst="rect">
            <a:avLst/>
          </a:prstGeom>
          <a:noFill/>
          <a:ln>
            <a:noFill/>
          </a:ln>
        </p:spPr>
      </p:pic>
      <p:sp>
        <p:nvSpPr>
          <p:cNvPr id="33" name="Google Shape;33;p55"/>
          <p:cNvSpPr txBox="1"/>
          <p:nvPr>
            <p:ph type="title"/>
          </p:nvPr>
        </p:nvSpPr>
        <p:spPr>
          <a:xfrm>
            <a:off x="76200" y="1428750"/>
            <a:ext cx="5943600" cy="1600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5"/>
          <p:cNvSpPr txBox="1"/>
          <p:nvPr>
            <p:ph idx="1" type="body"/>
          </p:nvPr>
        </p:nvSpPr>
        <p:spPr>
          <a:xfrm>
            <a:off x="7239000" y="4572000"/>
            <a:ext cx="1676400" cy="3429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00"/>
              </a:spcBef>
              <a:spcAft>
                <a:spcPts val="0"/>
              </a:spcAft>
              <a:buClr>
                <a:schemeClr val="lt1"/>
              </a:buClr>
              <a:buSzPts val="2000"/>
              <a:buFont typeface="Arial"/>
              <a:buNone/>
              <a:defRPr b="1" i="0" sz="20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5" name="Google Shape;35;p55"/>
          <p:cNvSpPr txBox="1"/>
          <p:nvPr>
            <p:ph idx="2" type="body"/>
          </p:nvPr>
        </p:nvSpPr>
        <p:spPr>
          <a:xfrm>
            <a:off x="76200" y="57150"/>
            <a:ext cx="4114800" cy="12192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400"/>
              </a:spcBef>
              <a:spcAft>
                <a:spcPts val="0"/>
              </a:spcAft>
              <a:buClr>
                <a:schemeClr val="dk1"/>
              </a:buClr>
              <a:buSzPts val="2000"/>
              <a:buFont typeface="Arial"/>
              <a:buNone/>
              <a:defRPr b="0" i="1" sz="2000" u="none" cap="none" strike="noStrike">
                <a:solidFill>
                  <a:schemeClr val="dk1"/>
                </a:solidFill>
                <a:latin typeface="Calibri"/>
                <a:ea typeface="Calibri"/>
                <a:cs typeface="Calibri"/>
                <a:sym typeface="Calibri"/>
              </a:defRPr>
            </a:lvl1pPr>
            <a:lvl2pPr indent="-228600" lvl="1" marL="9144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6" name="Shape 36"/>
        <p:cNvGrpSpPr/>
        <p:nvPr/>
      </p:nvGrpSpPr>
      <p:grpSpPr>
        <a:xfrm>
          <a:off x="0" y="0"/>
          <a:ext cx="0" cy="0"/>
          <a:chOff x="0" y="0"/>
          <a:chExt cx="0" cy="0"/>
        </a:xfrm>
      </p:grpSpPr>
      <p:pic>
        <p:nvPicPr>
          <p:cNvPr descr="R:\COM\COMM\Branding\PPT Templates\widescreen\Widescreen Powerpoint 35.jpg" id="37" name="Google Shape;37;p56"/>
          <p:cNvPicPr preferRelativeResize="0"/>
          <p:nvPr/>
        </p:nvPicPr>
        <p:blipFill rotWithShape="1">
          <a:blip r:embed="rId2">
            <a:alphaModFix/>
          </a:blip>
          <a:srcRect b="0" l="0" r="0" t="0"/>
          <a:stretch/>
        </p:blipFill>
        <p:spPr>
          <a:xfrm>
            <a:off x="-4767" y="-4572"/>
            <a:ext cx="9148767" cy="5148072"/>
          </a:xfrm>
          <a:prstGeom prst="rect">
            <a:avLst/>
          </a:prstGeom>
          <a:noFill/>
          <a:ln>
            <a:noFill/>
          </a:ln>
        </p:spPr>
      </p:pic>
      <p:sp>
        <p:nvSpPr>
          <p:cNvPr id="38" name="Google Shape;38;p56"/>
          <p:cNvSpPr txBox="1"/>
          <p:nvPr>
            <p:ph type="title"/>
          </p:nvPr>
        </p:nvSpPr>
        <p:spPr>
          <a:xfrm>
            <a:off x="381000" y="1047750"/>
            <a:ext cx="8305800" cy="1600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6"/>
          <p:cNvSpPr txBox="1"/>
          <p:nvPr>
            <p:ph idx="1" type="body"/>
          </p:nvPr>
        </p:nvSpPr>
        <p:spPr>
          <a:xfrm>
            <a:off x="9525" y="3714750"/>
            <a:ext cx="1676400" cy="3429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00"/>
              </a:spcBef>
              <a:spcAft>
                <a:spcPts val="0"/>
              </a:spcAft>
              <a:buClr>
                <a:schemeClr val="lt1"/>
              </a:buClr>
              <a:buSzPts val="2000"/>
              <a:buFont typeface="Arial"/>
              <a:buNone/>
              <a:defRPr b="1" i="0" sz="20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0" name="Google Shape;40;p56"/>
          <p:cNvSpPr txBox="1"/>
          <p:nvPr>
            <p:ph idx="2" type="body"/>
          </p:nvPr>
        </p:nvSpPr>
        <p:spPr>
          <a:xfrm>
            <a:off x="4569616" y="0"/>
            <a:ext cx="4114800" cy="97155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400"/>
              </a:spcBef>
              <a:spcAft>
                <a:spcPts val="0"/>
              </a:spcAft>
              <a:buClr>
                <a:schemeClr val="dk1"/>
              </a:buClr>
              <a:buSzPts val="2000"/>
              <a:buFont typeface="Arial"/>
              <a:buNone/>
              <a:defRPr b="0" i="1" sz="2000" u="none" cap="none" strike="noStrike">
                <a:solidFill>
                  <a:schemeClr val="dk1"/>
                </a:solidFill>
                <a:latin typeface="Calibri"/>
                <a:ea typeface="Calibri"/>
                <a:cs typeface="Calibri"/>
                <a:sym typeface="Calibri"/>
              </a:defRPr>
            </a:lvl1pPr>
            <a:lvl2pPr indent="-228600" lvl="1" marL="9144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1" name="Shape 41"/>
        <p:cNvGrpSpPr/>
        <p:nvPr/>
      </p:nvGrpSpPr>
      <p:grpSpPr>
        <a:xfrm>
          <a:off x="0" y="0"/>
          <a:ext cx="0" cy="0"/>
          <a:chOff x="0" y="0"/>
          <a:chExt cx="0" cy="0"/>
        </a:xfrm>
      </p:grpSpPr>
      <p:pic>
        <p:nvPicPr>
          <p:cNvPr descr="R:\COM\COMM\Branding\PPT Templates\widescreen\Widescreen Powerpoint 31.jpg" id="42" name="Google Shape;42;p57"/>
          <p:cNvPicPr preferRelativeResize="0"/>
          <p:nvPr/>
        </p:nvPicPr>
        <p:blipFill rotWithShape="1">
          <a:blip r:embed="rId2">
            <a:alphaModFix/>
          </a:blip>
          <a:srcRect b="0" l="0" r="0" t="0"/>
          <a:stretch/>
        </p:blipFill>
        <p:spPr>
          <a:xfrm>
            <a:off x="0" y="-4572"/>
            <a:ext cx="9148767" cy="5148072"/>
          </a:xfrm>
          <a:prstGeom prst="rect">
            <a:avLst/>
          </a:prstGeom>
          <a:noFill/>
          <a:ln>
            <a:noFill/>
          </a:ln>
        </p:spPr>
      </p:pic>
      <p:sp>
        <p:nvSpPr>
          <p:cNvPr id="43" name="Google Shape;43;p57"/>
          <p:cNvSpPr txBox="1"/>
          <p:nvPr>
            <p:ph type="title"/>
          </p:nvPr>
        </p:nvSpPr>
        <p:spPr>
          <a:xfrm>
            <a:off x="76200" y="940689"/>
            <a:ext cx="5943600" cy="1600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57"/>
          <p:cNvSpPr txBox="1"/>
          <p:nvPr>
            <p:ph idx="1" type="body"/>
          </p:nvPr>
        </p:nvSpPr>
        <p:spPr>
          <a:xfrm>
            <a:off x="7315200" y="3867150"/>
            <a:ext cx="1676400" cy="3429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00"/>
              </a:spcBef>
              <a:spcAft>
                <a:spcPts val="0"/>
              </a:spcAft>
              <a:buClr>
                <a:schemeClr val="lt1"/>
              </a:buClr>
              <a:buSzPts val="2000"/>
              <a:buFont typeface="Arial"/>
              <a:buNone/>
              <a:defRPr b="1" i="0" sz="20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5" name="Google Shape;45;p57"/>
          <p:cNvSpPr txBox="1"/>
          <p:nvPr>
            <p:ph idx="2" type="body"/>
          </p:nvPr>
        </p:nvSpPr>
        <p:spPr>
          <a:xfrm>
            <a:off x="76200" y="57150"/>
            <a:ext cx="4114800" cy="7620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400"/>
              </a:spcBef>
              <a:spcAft>
                <a:spcPts val="0"/>
              </a:spcAft>
              <a:buClr>
                <a:schemeClr val="dk1"/>
              </a:buClr>
              <a:buSzPts val="2000"/>
              <a:buFont typeface="Arial"/>
              <a:buNone/>
              <a:defRPr b="0" i="1" sz="2000" u="none" cap="none" strike="noStrike">
                <a:solidFill>
                  <a:schemeClr val="dk1"/>
                </a:solidFill>
                <a:latin typeface="Calibri"/>
                <a:ea typeface="Calibri"/>
                <a:cs typeface="Calibri"/>
                <a:sym typeface="Calibri"/>
              </a:defRPr>
            </a:lvl1pPr>
            <a:lvl2pPr indent="-228600" lvl="1" marL="9144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6" name="Shape 46"/>
        <p:cNvGrpSpPr/>
        <p:nvPr/>
      </p:nvGrpSpPr>
      <p:grpSpPr>
        <a:xfrm>
          <a:off x="0" y="0"/>
          <a:ext cx="0" cy="0"/>
          <a:chOff x="0" y="0"/>
          <a:chExt cx="0" cy="0"/>
        </a:xfrm>
      </p:grpSpPr>
      <p:pic>
        <p:nvPicPr>
          <p:cNvPr descr="R:\COM\COMM\Branding\PPT Templates\widescreen\Widescreen Powerpoint 32.jpg" id="47" name="Google Shape;47;p58"/>
          <p:cNvPicPr preferRelativeResize="0"/>
          <p:nvPr/>
        </p:nvPicPr>
        <p:blipFill rotWithShape="1">
          <a:blip r:embed="rId2">
            <a:alphaModFix/>
          </a:blip>
          <a:srcRect b="0" l="0" r="0" t="0"/>
          <a:stretch/>
        </p:blipFill>
        <p:spPr>
          <a:xfrm>
            <a:off x="-4767" y="-4572"/>
            <a:ext cx="9148767" cy="5148072"/>
          </a:xfrm>
          <a:prstGeom prst="rect">
            <a:avLst/>
          </a:prstGeom>
          <a:noFill/>
          <a:ln>
            <a:noFill/>
          </a:ln>
        </p:spPr>
      </p:pic>
      <p:sp>
        <p:nvSpPr>
          <p:cNvPr id="48" name="Google Shape;48;p58"/>
          <p:cNvSpPr txBox="1"/>
          <p:nvPr>
            <p:ph type="title"/>
          </p:nvPr>
        </p:nvSpPr>
        <p:spPr>
          <a:xfrm>
            <a:off x="76200" y="950214"/>
            <a:ext cx="5943600" cy="1600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58"/>
          <p:cNvSpPr txBox="1"/>
          <p:nvPr>
            <p:ph idx="1" type="body"/>
          </p:nvPr>
        </p:nvSpPr>
        <p:spPr>
          <a:xfrm>
            <a:off x="7315200" y="4248150"/>
            <a:ext cx="1676400" cy="3429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00"/>
              </a:spcBef>
              <a:spcAft>
                <a:spcPts val="0"/>
              </a:spcAft>
              <a:buClr>
                <a:schemeClr val="lt1"/>
              </a:buClr>
              <a:buSzPts val="2000"/>
              <a:buFont typeface="Arial"/>
              <a:buNone/>
              <a:defRPr b="1" i="0" sz="20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0" name="Google Shape;50;p58"/>
          <p:cNvSpPr txBox="1"/>
          <p:nvPr>
            <p:ph idx="2" type="body"/>
          </p:nvPr>
        </p:nvSpPr>
        <p:spPr>
          <a:xfrm>
            <a:off x="76200" y="57150"/>
            <a:ext cx="4114800" cy="7620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400"/>
              </a:spcBef>
              <a:spcAft>
                <a:spcPts val="0"/>
              </a:spcAft>
              <a:buClr>
                <a:schemeClr val="dk1"/>
              </a:buClr>
              <a:buSzPts val="2000"/>
              <a:buFont typeface="Arial"/>
              <a:buNone/>
              <a:defRPr b="0" i="1" sz="2000" u="none" cap="none" strike="noStrike">
                <a:solidFill>
                  <a:schemeClr val="dk1"/>
                </a:solidFill>
                <a:latin typeface="Calibri"/>
                <a:ea typeface="Calibri"/>
                <a:cs typeface="Calibri"/>
                <a:sym typeface="Calibri"/>
              </a:defRPr>
            </a:lvl1pPr>
            <a:lvl2pPr indent="-228600" lvl="1" marL="9144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 Option 7">
  <p:cSld name="Title Page Option 7">
    <p:spTree>
      <p:nvGrpSpPr>
        <p:cNvPr id="51" name="Shape 51"/>
        <p:cNvGrpSpPr/>
        <p:nvPr/>
      </p:nvGrpSpPr>
      <p:grpSpPr>
        <a:xfrm>
          <a:off x="0" y="0"/>
          <a:ext cx="0" cy="0"/>
          <a:chOff x="0" y="0"/>
          <a:chExt cx="0" cy="0"/>
        </a:xfrm>
      </p:grpSpPr>
      <p:pic>
        <p:nvPicPr>
          <p:cNvPr descr="R:\COM\COMM\Branding\PPT Templates\widescreen\Widescreen Powerpoint 28.jpg" id="52" name="Google Shape;52;p59"/>
          <p:cNvPicPr preferRelativeResize="0"/>
          <p:nvPr/>
        </p:nvPicPr>
        <p:blipFill rotWithShape="1">
          <a:blip r:embed="rId2">
            <a:alphaModFix/>
          </a:blip>
          <a:srcRect b="0" l="0" r="0" t="0"/>
          <a:stretch/>
        </p:blipFill>
        <p:spPr>
          <a:xfrm>
            <a:off x="0" y="1"/>
            <a:ext cx="9153144" cy="5150535"/>
          </a:xfrm>
          <a:prstGeom prst="rect">
            <a:avLst/>
          </a:prstGeom>
          <a:noFill/>
          <a:ln>
            <a:noFill/>
          </a:ln>
        </p:spPr>
      </p:pic>
      <p:sp>
        <p:nvSpPr>
          <p:cNvPr id="53" name="Google Shape;53;p59"/>
          <p:cNvSpPr txBox="1"/>
          <p:nvPr>
            <p:ph type="title"/>
          </p:nvPr>
        </p:nvSpPr>
        <p:spPr>
          <a:xfrm>
            <a:off x="76200" y="1428750"/>
            <a:ext cx="5867400" cy="1600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59"/>
          <p:cNvSpPr txBox="1"/>
          <p:nvPr>
            <p:ph idx="1" type="body"/>
          </p:nvPr>
        </p:nvSpPr>
        <p:spPr>
          <a:xfrm>
            <a:off x="7239000" y="4572000"/>
            <a:ext cx="1676400" cy="3429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00"/>
              </a:spcBef>
              <a:spcAft>
                <a:spcPts val="0"/>
              </a:spcAft>
              <a:buClr>
                <a:schemeClr val="lt1"/>
              </a:buClr>
              <a:buSzPts val="2000"/>
              <a:buFont typeface="Arial"/>
              <a:buNone/>
              <a:defRPr b="1" i="0" sz="20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5" name="Google Shape;55;p59"/>
          <p:cNvSpPr txBox="1"/>
          <p:nvPr>
            <p:ph idx="2" type="body"/>
          </p:nvPr>
        </p:nvSpPr>
        <p:spPr>
          <a:xfrm>
            <a:off x="76200" y="3333750"/>
            <a:ext cx="5181600" cy="16002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400"/>
              </a:spcBef>
              <a:spcAft>
                <a:spcPts val="0"/>
              </a:spcAft>
              <a:buClr>
                <a:schemeClr val="dk1"/>
              </a:buClr>
              <a:buSzPts val="2000"/>
              <a:buFont typeface="Arial"/>
              <a:buNone/>
              <a:defRPr b="0" i="1" sz="2000" u="none" cap="none" strike="noStrike">
                <a:solidFill>
                  <a:schemeClr val="dk1"/>
                </a:solidFill>
                <a:latin typeface="Calibri"/>
                <a:ea typeface="Calibri"/>
                <a:cs typeface="Calibri"/>
                <a:sym typeface="Calibri"/>
              </a:defRPr>
            </a:lvl1pPr>
            <a:lvl2pPr indent="-228600" lvl="1" marL="9144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4"/>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 name="Shape 68"/>
        <p:cNvGrpSpPr/>
        <p:nvPr/>
      </p:nvGrpSpPr>
      <p:grpSpPr>
        <a:xfrm>
          <a:off x="0" y="0"/>
          <a:ext cx="0" cy="0"/>
          <a:chOff x="0" y="0"/>
          <a:chExt cx="0" cy="0"/>
        </a:xfrm>
      </p:grpSpPr>
      <p:sp>
        <p:nvSpPr>
          <p:cNvPr id="69" name="Google Shape;69;p46"/>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0" name="Google Shape;70;p46"/>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00B050"/>
              </a:buClr>
              <a:buSzPts val="3200"/>
              <a:buFont typeface="Arial"/>
              <a:buChar char="•"/>
              <a:defRPr b="0" i="0" sz="3200" u="none" cap="none" strike="noStrike">
                <a:solidFill>
                  <a:schemeClr val="dk1"/>
                </a:solidFill>
                <a:latin typeface="Calibri"/>
                <a:ea typeface="Calibri"/>
                <a:cs typeface="Calibri"/>
                <a:sym typeface="Calibri"/>
              </a:defRPr>
            </a:lvl1pPr>
            <a:lvl2pPr indent="-350519" lvl="1" marL="914400" marR="0" rtl="0" algn="l">
              <a:lnSpc>
                <a:spcPct val="100000"/>
              </a:lnSpc>
              <a:spcBef>
                <a:spcPts val="640"/>
              </a:spcBef>
              <a:spcAft>
                <a:spcPts val="0"/>
              </a:spcAft>
              <a:buClr>
                <a:srgbClr val="00B050"/>
              </a:buClr>
              <a:buSzPts val="1920"/>
              <a:buFont typeface="Noto Sans Symbols"/>
              <a:buChar char="❑"/>
              <a:defRPr b="0" i="0" sz="3200" u="none" cap="none" strike="noStrike">
                <a:solidFill>
                  <a:schemeClr val="dk1"/>
                </a:solidFill>
                <a:latin typeface="Calibri"/>
                <a:ea typeface="Calibri"/>
                <a:cs typeface="Calibri"/>
                <a:sym typeface="Calibri"/>
              </a:defRPr>
            </a:lvl2pPr>
            <a:lvl3pPr indent="-379730" lvl="2" marL="1371600" marR="0" rtl="0" algn="l">
              <a:lnSpc>
                <a:spcPct val="100000"/>
              </a:lnSpc>
              <a:spcBef>
                <a:spcPts val="560"/>
              </a:spcBef>
              <a:spcAft>
                <a:spcPts val="0"/>
              </a:spcAft>
              <a:buClr>
                <a:srgbClr val="00B050"/>
              </a:buClr>
              <a:buSzPts val="2380"/>
              <a:buFont typeface="Courier New"/>
              <a:buChar char="o"/>
              <a:defRPr b="0" i="0" sz="2800" u="none" cap="none" strike="noStrike">
                <a:solidFill>
                  <a:schemeClr val="dk1"/>
                </a:solidFill>
                <a:latin typeface="Calibri"/>
                <a:ea typeface="Calibri"/>
                <a:cs typeface="Calibri"/>
                <a:sym typeface="Calibri"/>
              </a:defRPr>
            </a:lvl3pPr>
            <a:lvl4pPr indent="-350519" lvl="3" marL="1828800" marR="0" rtl="0" algn="l">
              <a:lnSpc>
                <a:spcPct val="100000"/>
              </a:lnSpc>
              <a:spcBef>
                <a:spcPts val="480"/>
              </a:spcBef>
              <a:spcAft>
                <a:spcPts val="0"/>
              </a:spcAft>
              <a:buClr>
                <a:srgbClr val="00B050"/>
              </a:buClr>
              <a:buSzPts val="1920"/>
              <a:buFont typeface="Noto Sans Symbols"/>
              <a:buChar char="❖"/>
              <a:defRPr b="0" i="0" sz="2400" u="none" cap="none" strike="noStrike">
                <a:solidFill>
                  <a:schemeClr val="dk1"/>
                </a:solidFill>
                <a:latin typeface="Calibri"/>
                <a:ea typeface="Calibri"/>
                <a:cs typeface="Calibri"/>
                <a:sym typeface="Calibri"/>
              </a:defRPr>
            </a:lvl4pPr>
            <a:lvl5pPr indent="-381000" lvl="4" marL="2286000" marR="0" rtl="0" algn="l">
              <a:lnSpc>
                <a:spcPct val="100000"/>
              </a:lnSpc>
              <a:spcBef>
                <a:spcPts val="480"/>
              </a:spcBef>
              <a:spcAft>
                <a:spcPts val="0"/>
              </a:spcAft>
              <a:buClr>
                <a:srgbClr val="00B050"/>
              </a:buClr>
              <a:buSzPts val="2400"/>
              <a:buFont typeface="Arial"/>
              <a:buChar char="•"/>
              <a:defRPr b="0" i="0" sz="24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Google Shape;71;p4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94B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sp>
        <p:nvSpPr>
          <p:cNvPr id="94" name="Google Shape;94;p49"/>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5" name="Google Shape;95;p49"/>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100000"/>
              </a:lnSpc>
              <a:spcBef>
                <a:spcPts val="640"/>
              </a:spcBef>
              <a:spcAft>
                <a:spcPts val="0"/>
              </a:spcAft>
              <a:buClr>
                <a:srgbClr val="00B050"/>
              </a:buClr>
              <a:buSzPts val="3200"/>
              <a:buFont typeface="Arial"/>
              <a:buNone/>
              <a:defRPr b="0" i="0" sz="3200" u="none" cap="none" strike="noStrike">
                <a:solidFill>
                  <a:schemeClr val="dk1"/>
                </a:solidFill>
                <a:latin typeface="Calibri"/>
                <a:ea typeface="Calibri"/>
                <a:cs typeface="Calibri"/>
                <a:sym typeface="Calibri"/>
              </a:defRPr>
            </a:lvl1pPr>
            <a:lvl2pPr indent="-228600" lvl="1" marL="914400" marR="0" rtl="0" algn="ctr">
              <a:lnSpc>
                <a:spcPct val="100000"/>
              </a:lnSpc>
              <a:spcBef>
                <a:spcPts val="640"/>
              </a:spcBef>
              <a:spcAft>
                <a:spcPts val="0"/>
              </a:spcAft>
              <a:buClr>
                <a:srgbClr val="00B050"/>
              </a:buClr>
              <a:buSzPts val="1920"/>
              <a:buFont typeface="Noto Sans Symbols"/>
              <a:buNone/>
              <a:defRPr b="0" i="0" sz="3200" u="none" cap="none" strike="noStrike">
                <a:solidFill>
                  <a:schemeClr val="dk1"/>
                </a:solidFill>
                <a:latin typeface="Calibri"/>
                <a:ea typeface="Calibri"/>
                <a:cs typeface="Calibri"/>
                <a:sym typeface="Calibri"/>
              </a:defRPr>
            </a:lvl2pPr>
            <a:lvl3pPr indent="-228600" lvl="2" marL="1371600" marR="0" rtl="0" algn="ctr">
              <a:lnSpc>
                <a:spcPct val="100000"/>
              </a:lnSpc>
              <a:spcBef>
                <a:spcPts val="560"/>
              </a:spcBef>
              <a:spcAft>
                <a:spcPts val="0"/>
              </a:spcAft>
              <a:buClr>
                <a:srgbClr val="00B050"/>
              </a:buClr>
              <a:buSzPts val="2380"/>
              <a:buFont typeface="Courier New"/>
              <a:buNone/>
              <a:defRPr b="0" i="0" sz="2800" u="none" cap="none" strike="noStrike">
                <a:solidFill>
                  <a:schemeClr val="dk1"/>
                </a:solidFill>
                <a:latin typeface="Calibri"/>
                <a:ea typeface="Calibri"/>
                <a:cs typeface="Calibri"/>
                <a:sym typeface="Calibri"/>
              </a:defRPr>
            </a:lvl3pPr>
            <a:lvl4pPr indent="-228600" lvl="3" marL="1828800" marR="0" rtl="0" algn="ctr">
              <a:lnSpc>
                <a:spcPct val="100000"/>
              </a:lnSpc>
              <a:spcBef>
                <a:spcPts val="480"/>
              </a:spcBef>
              <a:spcAft>
                <a:spcPts val="0"/>
              </a:spcAft>
              <a:buClr>
                <a:srgbClr val="00B050"/>
              </a:buClr>
              <a:buSzPts val="1920"/>
              <a:buFont typeface="Noto Sans Symbols"/>
              <a:buNone/>
              <a:defRPr b="0" i="0" sz="2400" u="none" cap="none" strike="noStrike">
                <a:solidFill>
                  <a:schemeClr val="dk1"/>
                </a:solidFill>
                <a:latin typeface="Calibri"/>
                <a:ea typeface="Calibri"/>
                <a:cs typeface="Calibri"/>
                <a:sym typeface="Calibri"/>
              </a:defRPr>
            </a:lvl4pPr>
            <a:lvl5pPr indent="-228600" lvl="4" marL="2286000" marR="0" rtl="0" algn="ctr">
              <a:lnSpc>
                <a:spcPct val="100000"/>
              </a:lnSpc>
              <a:spcBef>
                <a:spcPts val="480"/>
              </a:spcBef>
              <a:spcAft>
                <a:spcPts val="0"/>
              </a:spcAft>
              <a:buClr>
                <a:srgbClr val="00B050"/>
              </a:buClr>
              <a:buSzPts val="2400"/>
              <a:buFont typeface="Arial"/>
              <a:buNone/>
              <a:defRPr b="0" i="0" sz="24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graphicFrame>
        <p:nvGraphicFramePr>
          <p:cNvPr id="96" name="Google Shape;96;p49"/>
          <p:cNvGraphicFramePr/>
          <p:nvPr/>
        </p:nvGraphicFramePr>
        <p:xfrm>
          <a:off x="1676400" y="2038350"/>
          <a:ext cx="3000000" cy="3000000"/>
        </p:xfrm>
        <a:graphic>
          <a:graphicData uri="http://schemas.openxmlformats.org/drawingml/2006/table">
            <a:tbl>
              <a:tblPr bandRow="1" firstRow="1">
                <a:noFill/>
                <a:tableStyleId>{14650F98-09F8-4CE0-A07D-1F61BEC813B4}</a:tableStyleId>
              </a:tblPr>
              <a:tblGrid>
                <a:gridCol w="3048000"/>
                <a:gridCol w="3048000"/>
              </a:tblGrid>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bl>
          </a:graphicData>
        </a:graphic>
      </p:graphicFrame>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hyperlink" Target="https://education.missouri.edu/outreach/pre-employment-transition-service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hyperlink" Target="https://transitionta.org/category/resource/training/" TargetMode="Externa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hyperlink" Target="https://docs.google.com/document/d/1bai60XOEQEFr0uoQZQPgBfj_XHsumUEN/edit?usp=sharing&amp;ouid=109827569881678128053&amp;rtpof=true&amp;sd=tru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hyperlink" Target="http://drive.google.com/file/d/1etheJZbwJ3Sp_lsQJiKlsmN0T5agaz4Y/view" TargetMode="Externa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hyperlink" Target="https://www.nd.gov/dpi/nd-transition-assessment-matrix" TargetMode="External"/><Relationship Id="rId4" Type="http://schemas.openxmlformats.org/officeDocument/2006/relationships/hyperlink" Target="https://transitioncoalition.org/" TargetMode="External"/><Relationship Id="rId9" Type="http://schemas.openxmlformats.org/officeDocument/2006/relationships/hyperlink" Target="https://www2.ed.gov/about/offices/list/osers/transition/products/postsecondary-transition-guide-08-2020.pdf" TargetMode="External"/><Relationship Id="rId5" Type="http://schemas.openxmlformats.org/officeDocument/2006/relationships/hyperlink" Target="https://instrc.indiana.edu/transition-resources/transition-matrix.html" TargetMode="External"/><Relationship Id="rId6" Type="http://schemas.openxmlformats.org/officeDocument/2006/relationships/hyperlink" Target="http://risecondarytransition.org/transition-assessment/" TargetMode="External"/><Relationship Id="rId7" Type="http://schemas.openxmlformats.org/officeDocument/2006/relationships/hyperlink" Target="http://risecondarytransition.org/project/r-i-transition-matrix/" TargetMode="External"/><Relationship Id="rId8" Type="http://schemas.openxmlformats.org/officeDocument/2006/relationships/hyperlink" Target="https://www.google.com/url?sa=t&amp;rct=j&amp;q=&amp;esrc=s&amp;source=web&amp;cd=&amp;ved=2ahUKEwi1i5eo-JX1AhWDmWoFHWrPAGYQFnoECAYQAQ&amp;url=https%3A%2F%2Fwww.ocali.org%2Fup_doc%2FQuickbook_of_Transition_Assessment.pdf&amp;usg=AOvVaw3M9ec5kM76Icx0K_Gs5Go8"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33.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9.xml"/><Relationship Id="rId3"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hyperlink" Target="https://osepideasthatwork.org/find-a-resource/ntact-indicator-13-checklist" TargetMode="Externa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
          <p:cNvSpPr txBox="1"/>
          <p:nvPr>
            <p:ph type="title"/>
          </p:nvPr>
        </p:nvSpPr>
        <p:spPr>
          <a:xfrm>
            <a:off x="3048000" y="1200150"/>
            <a:ext cx="6096000" cy="1371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Arial"/>
              <a:buNone/>
            </a:pPr>
            <a:r>
              <a:rPr lang="en-US"/>
              <a:t>Transition Assessments and Resources</a:t>
            </a:r>
            <a:endParaRPr/>
          </a:p>
        </p:txBody>
      </p:sp>
      <p:sp>
        <p:nvSpPr>
          <p:cNvPr id="119" name="Google Shape;119;p1"/>
          <p:cNvSpPr txBox="1"/>
          <p:nvPr>
            <p:ph idx="1" type="body"/>
          </p:nvPr>
        </p:nvSpPr>
        <p:spPr>
          <a:xfrm>
            <a:off x="304800" y="3028950"/>
            <a:ext cx="1676400" cy="342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1"/>
              </a:buClr>
              <a:buSzPts val="2000"/>
              <a:buFont typeface="Arial"/>
              <a:buNone/>
            </a:pPr>
            <a:r>
              <a:rPr lang="en-US"/>
              <a:t>January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10a6c426eb0_0_0"/>
          <p:cNvSpPr txBox="1"/>
          <p:nvPr>
            <p:ph idx="1" type="body"/>
          </p:nvPr>
        </p:nvSpPr>
        <p:spPr>
          <a:xfrm>
            <a:off x="255975" y="1929925"/>
            <a:ext cx="6049800" cy="2950800"/>
          </a:xfrm>
          <a:prstGeom prst="rect">
            <a:avLst/>
          </a:prstGeom>
        </p:spPr>
        <p:txBody>
          <a:bodyPr anchorCtr="0" anchor="t" bIns="45700" lIns="91425" spcFirstLastPara="1" rIns="91425" wrap="square" tIns="45700">
            <a:normAutofit/>
          </a:bodyPr>
          <a:lstStyle/>
          <a:p>
            <a:pPr indent="-342900" lvl="0" marL="228600" rtl="0" algn="l">
              <a:spcBef>
                <a:spcPts val="0"/>
              </a:spcBef>
              <a:spcAft>
                <a:spcPts val="0"/>
              </a:spcAft>
              <a:buClr>
                <a:srgbClr val="000000"/>
              </a:buClr>
              <a:buSzPts val="3000"/>
              <a:buFont typeface="Calibri"/>
              <a:buAutoNum type="arabicPeriod"/>
            </a:pPr>
            <a:r>
              <a:rPr lang="en-US" sz="3000">
                <a:solidFill>
                  <a:srgbClr val="000000"/>
                </a:solidFill>
              </a:rPr>
              <a:t>Where is the individual presently?</a:t>
            </a:r>
            <a:endParaRPr sz="3000">
              <a:solidFill>
                <a:srgbClr val="000000"/>
              </a:solidFill>
            </a:endParaRPr>
          </a:p>
          <a:p>
            <a:pPr indent="-342900" lvl="0" marL="228600" rtl="0" algn="l">
              <a:spcBef>
                <a:spcPts val="0"/>
              </a:spcBef>
              <a:spcAft>
                <a:spcPts val="0"/>
              </a:spcAft>
              <a:buClr>
                <a:srgbClr val="000000"/>
              </a:buClr>
              <a:buSzPts val="3000"/>
              <a:buFont typeface="Calibri"/>
              <a:buAutoNum type="arabicPeriod"/>
            </a:pPr>
            <a:r>
              <a:rPr lang="en-US" sz="3000">
                <a:solidFill>
                  <a:srgbClr val="000000"/>
                </a:solidFill>
              </a:rPr>
              <a:t>Where is the individual going?</a:t>
            </a:r>
            <a:endParaRPr sz="3000">
              <a:solidFill>
                <a:srgbClr val="000000"/>
              </a:solidFill>
            </a:endParaRPr>
          </a:p>
          <a:p>
            <a:pPr indent="-342900" lvl="0" marL="228600" rtl="0" algn="l">
              <a:spcBef>
                <a:spcPts val="0"/>
              </a:spcBef>
              <a:spcAft>
                <a:spcPts val="0"/>
              </a:spcAft>
              <a:buClr>
                <a:srgbClr val="000000"/>
              </a:buClr>
              <a:buSzPts val="3000"/>
              <a:buFont typeface="Calibri"/>
              <a:buAutoNum type="arabicPeriod"/>
            </a:pPr>
            <a:r>
              <a:rPr lang="en-US" sz="3000">
                <a:solidFill>
                  <a:srgbClr val="000000"/>
                </a:solidFill>
              </a:rPr>
              <a:t>How do we get the individual there? </a:t>
            </a:r>
            <a:endParaRPr sz="5000"/>
          </a:p>
        </p:txBody>
      </p:sp>
      <p:sp>
        <p:nvSpPr>
          <p:cNvPr id="188" name="Google Shape;188;g10a6c426eb0_0_0"/>
          <p:cNvSpPr txBox="1"/>
          <p:nvPr>
            <p:ph type="title"/>
          </p:nvPr>
        </p:nvSpPr>
        <p:spPr>
          <a:xfrm>
            <a:off x="152400" y="742950"/>
            <a:ext cx="8839200" cy="8001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Transition Assessments Should Guide You to Answering the Following Questions: </a:t>
            </a:r>
            <a:endParaRPr/>
          </a:p>
        </p:txBody>
      </p:sp>
      <p:sp>
        <p:nvSpPr>
          <p:cNvPr id="189" name="Google Shape;189;g10a6c426eb0_0_0"/>
          <p:cNvSpPr txBox="1"/>
          <p:nvPr>
            <p:ph idx="12" type="sldNum"/>
          </p:nvPr>
        </p:nvSpPr>
        <p:spPr>
          <a:xfrm>
            <a:off x="8229600" y="209550"/>
            <a:ext cx="7620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190" name="Google Shape;190;g10a6c426eb0_0_0"/>
          <p:cNvPicPr preferRelativeResize="0"/>
          <p:nvPr/>
        </p:nvPicPr>
        <p:blipFill>
          <a:blip r:embed="rId3">
            <a:alphaModFix/>
          </a:blip>
          <a:stretch>
            <a:fillRect/>
          </a:stretch>
        </p:blipFill>
        <p:spPr>
          <a:xfrm>
            <a:off x="6225225" y="2040650"/>
            <a:ext cx="2851101" cy="2356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107d1844d60_0_130"/>
          <p:cNvSpPr txBox="1"/>
          <p:nvPr>
            <p:ph idx="1" type="body"/>
          </p:nvPr>
        </p:nvSpPr>
        <p:spPr>
          <a:xfrm>
            <a:off x="152400" y="1451400"/>
            <a:ext cx="8839200" cy="33147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sz="3100">
                <a:solidFill>
                  <a:srgbClr val="000000"/>
                </a:solidFill>
                <a:latin typeface="Arial"/>
                <a:ea typeface="Arial"/>
                <a:cs typeface="Arial"/>
                <a:sym typeface="Arial"/>
              </a:rPr>
              <a:t>People with disabilities are almost </a:t>
            </a:r>
            <a:r>
              <a:rPr lang="en-US" sz="3100" u="sng">
                <a:solidFill>
                  <a:srgbClr val="000000"/>
                </a:solidFill>
                <a:latin typeface="Arial"/>
                <a:ea typeface="Arial"/>
                <a:cs typeface="Arial"/>
                <a:sym typeface="Arial"/>
              </a:rPr>
              <a:t>twice </a:t>
            </a:r>
            <a:r>
              <a:rPr lang="en-US" sz="3100">
                <a:solidFill>
                  <a:srgbClr val="000000"/>
                </a:solidFill>
                <a:latin typeface="Arial"/>
                <a:ea typeface="Arial"/>
                <a:cs typeface="Arial"/>
                <a:sym typeface="Arial"/>
              </a:rPr>
              <a:t>as likely to be unemployed as people without disabilities</a:t>
            </a:r>
            <a:endParaRPr sz="3100">
              <a:solidFill>
                <a:srgbClr val="000000"/>
              </a:solidFill>
              <a:latin typeface="Arial"/>
              <a:ea typeface="Arial"/>
              <a:cs typeface="Arial"/>
              <a:sym typeface="Arial"/>
            </a:endParaRPr>
          </a:p>
          <a:p>
            <a:pPr indent="0" lvl="0" marL="0" rtl="0" algn="l">
              <a:spcBef>
                <a:spcPts val="360"/>
              </a:spcBef>
              <a:spcAft>
                <a:spcPts val="0"/>
              </a:spcAft>
              <a:buNone/>
            </a:pPr>
            <a:r>
              <a:t/>
            </a:r>
            <a:endParaRPr>
              <a:solidFill>
                <a:srgbClr val="000000"/>
              </a:solidFill>
              <a:latin typeface="Arial"/>
              <a:ea typeface="Arial"/>
              <a:cs typeface="Arial"/>
              <a:sym typeface="Arial"/>
            </a:endParaRPr>
          </a:p>
          <a:p>
            <a:pPr indent="0" lvl="0" marL="0" rtl="0" algn="l">
              <a:spcBef>
                <a:spcPts val="360"/>
              </a:spcBef>
              <a:spcAft>
                <a:spcPts val="0"/>
              </a:spcAft>
              <a:buNone/>
            </a:pPr>
            <a:r>
              <a:t/>
            </a:r>
            <a:endParaRPr>
              <a:solidFill>
                <a:srgbClr val="000000"/>
              </a:solidFill>
              <a:latin typeface="Arial"/>
              <a:ea typeface="Arial"/>
              <a:cs typeface="Arial"/>
              <a:sym typeface="Arial"/>
            </a:endParaRPr>
          </a:p>
        </p:txBody>
      </p:sp>
      <p:sp>
        <p:nvSpPr>
          <p:cNvPr id="197" name="Google Shape;197;g107d1844d60_0_130"/>
          <p:cNvSpPr txBox="1"/>
          <p:nvPr>
            <p:ph type="title"/>
          </p:nvPr>
        </p:nvSpPr>
        <p:spPr>
          <a:xfrm>
            <a:off x="152400" y="651300"/>
            <a:ext cx="8839200" cy="800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Roadblocks for Students with Disabilities </a:t>
            </a:r>
            <a:endParaRPr/>
          </a:p>
        </p:txBody>
      </p:sp>
      <p:sp>
        <p:nvSpPr>
          <p:cNvPr id="198" name="Google Shape;198;g107d1844d60_0_130"/>
          <p:cNvSpPr txBox="1"/>
          <p:nvPr>
            <p:ph idx="12" type="sldNum"/>
          </p:nvPr>
        </p:nvSpPr>
        <p:spPr>
          <a:xfrm>
            <a:off x="8229600" y="209550"/>
            <a:ext cx="7620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graphicFrame>
        <p:nvGraphicFramePr>
          <p:cNvPr id="199" name="Google Shape;199;g107d1844d60_0_130"/>
          <p:cNvGraphicFramePr/>
          <p:nvPr/>
        </p:nvGraphicFramePr>
        <p:xfrm>
          <a:off x="418400" y="2707225"/>
          <a:ext cx="3000000" cy="3000000"/>
        </p:xfrm>
        <a:graphic>
          <a:graphicData uri="http://schemas.openxmlformats.org/drawingml/2006/table">
            <a:tbl>
              <a:tblPr>
                <a:noFill/>
                <a:tableStyleId>{84D02D0E-DABC-46D3-8984-53EE8B2145BA}</a:tableStyleId>
              </a:tblPr>
              <a:tblGrid>
                <a:gridCol w="1913625"/>
                <a:gridCol w="1913625"/>
              </a:tblGrid>
              <a:tr h="882150">
                <a:tc>
                  <a:txBody>
                    <a:bodyPr/>
                    <a:lstStyle/>
                    <a:p>
                      <a:pPr indent="0" lvl="0" marL="0" rtl="0" algn="l">
                        <a:spcBef>
                          <a:spcPts val="0"/>
                        </a:spcBef>
                        <a:spcAft>
                          <a:spcPts val="0"/>
                        </a:spcAft>
                        <a:buNone/>
                      </a:pPr>
                      <a:r>
                        <a:rPr lang="en-US" sz="1600"/>
                        <a:t>Persons </a:t>
                      </a:r>
                      <a:r>
                        <a:rPr b="1" lang="en-US" sz="1600" u="sng"/>
                        <a:t>with </a:t>
                      </a:r>
                      <a:r>
                        <a:rPr lang="en-US" sz="1600"/>
                        <a:t>Disabilities</a:t>
                      </a:r>
                      <a:endParaRPr sz="1600"/>
                    </a:p>
                  </a:txBody>
                  <a:tcPr marT="91425" marB="91425" marR="91425" marL="91425"/>
                </a:tc>
                <a:tc>
                  <a:txBody>
                    <a:bodyPr/>
                    <a:lstStyle/>
                    <a:p>
                      <a:pPr indent="0" lvl="0" marL="0" rtl="0" algn="l">
                        <a:spcBef>
                          <a:spcPts val="0"/>
                        </a:spcBef>
                        <a:spcAft>
                          <a:spcPts val="0"/>
                        </a:spcAft>
                        <a:buNone/>
                      </a:pPr>
                      <a:r>
                        <a:t/>
                      </a:r>
                      <a:endParaRPr sz="1600"/>
                    </a:p>
                  </a:txBody>
                  <a:tcPr marT="91425" marB="91425" marR="91425" marL="91425"/>
                </a:tc>
              </a:tr>
              <a:tr h="561350">
                <a:tc>
                  <a:txBody>
                    <a:bodyPr/>
                    <a:lstStyle/>
                    <a:p>
                      <a:pPr indent="0" lvl="0" marL="0" rtl="0" algn="l">
                        <a:spcBef>
                          <a:spcPts val="0"/>
                        </a:spcBef>
                        <a:spcAft>
                          <a:spcPts val="0"/>
                        </a:spcAft>
                        <a:buNone/>
                      </a:pPr>
                      <a:r>
                        <a:rPr lang="en-US" sz="1600"/>
                        <a:t>Time Period</a:t>
                      </a:r>
                      <a:endParaRPr sz="1600"/>
                    </a:p>
                  </a:txBody>
                  <a:tcPr marT="91425" marB="91425" marR="91425" marL="91425"/>
                </a:tc>
                <a:tc>
                  <a:txBody>
                    <a:bodyPr/>
                    <a:lstStyle/>
                    <a:p>
                      <a:pPr indent="0" lvl="0" marL="0" rtl="0" algn="l">
                        <a:spcBef>
                          <a:spcPts val="0"/>
                        </a:spcBef>
                        <a:spcAft>
                          <a:spcPts val="0"/>
                        </a:spcAft>
                        <a:buNone/>
                      </a:pPr>
                      <a:r>
                        <a:rPr lang="en-US" sz="1600"/>
                        <a:t>December 2020</a:t>
                      </a:r>
                      <a:endParaRPr sz="1600"/>
                    </a:p>
                  </a:txBody>
                  <a:tcPr marT="91425" marB="91425" marR="91425" marL="91425"/>
                </a:tc>
              </a:tr>
              <a:tr h="882150">
                <a:tc>
                  <a:txBody>
                    <a:bodyPr/>
                    <a:lstStyle/>
                    <a:p>
                      <a:pPr indent="0" lvl="0" marL="0" rtl="0" algn="l">
                        <a:spcBef>
                          <a:spcPts val="0"/>
                        </a:spcBef>
                        <a:spcAft>
                          <a:spcPts val="0"/>
                        </a:spcAft>
                        <a:buNone/>
                      </a:pPr>
                      <a:r>
                        <a:rPr lang="en-US" sz="1600"/>
                        <a:t>Unemployment Rate</a:t>
                      </a:r>
                      <a:endParaRPr sz="1600"/>
                    </a:p>
                  </a:txBody>
                  <a:tcPr marT="91425" marB="91425" marR="91425" marL="91425"/>
                </a:tc>
                <a:tc>
                  <a:txBody>
                    <a:bodyPr/>
                    <a:lstStyle/>
                    <a:p>
                      <a:pPr indent="0" lvl="0" marL="0" rtl="0" algn="l">
                        <a:spcBef>
                          <a:spcPts val="0"/>
                        </a:spcBef>
                        <a:spcAft>
                          <a:spcPts val="0"/>
                        </a:spcAft>
                        <a:buNone/>
                      </a:pPr>
                      <a:r>
                        <a:rPr lang="en-US" sz="1600">
                          <a:highlight>
                            <a:srgbClr val="FFFFFF"/>
                          </a:highlight>
                        </a:rPr>
                        <a:t>12.6%</a:t>
                      </a:r>
                      <a:endParaRPr sz="1600"/>
                    </a:p>
                  </a:txBody>
                  <a:tcPr marT="91425" marB="91425" marR="91425" marL="91425"/>
                </a:tc>
              </a:tr>
            </a:tbl>
          </a:graphicData>
        </a:graphic>
      </p:graphicFrame>
      <p:graphicFrame>
        <p:nvGraphicFramePr>
          <p:cNvPr id="200" name="Google Shape;200;g107d1844d60_0_130"/>
          <p:cNvGraphicFramePr/>
          <p:nvPr/>
        </p:nvGraphicFramePr>
        <p:xfrm>
          <a:off x="4774600" y="2707213"/>
          <a:ext cx="3000000" cy="3000000"/>
        </p:xfrm>
        <a:graphic>
          <a:graphicData uri="http://schemas.openxmlformats.org/drawingml/2006/table">
            <a:tbl>
              <a:tblPr>
                <a:noFill/>
                <a:tableStyleId>{84D02D0E-DABC-46D3-8984-53EE8B2145BA}</a:tableStyleId>
              </a:tblPr>
              <a:tblGrid>
                <a:gridCol w="1958150"/>
                <a:gridCol w="1958150"/>
              </a:tblGrid>
              <a:tr h="882150">
                <a:tc>
                  <a:txBody>
                    <a:bodyPr/>
                    <a:lstStyle/>
                    <a:p>
                      <a:pPr indent="0" lvl="0" marL="0" rtl="0" algn="l">
                        <a:spcBef>
                          <a:spcPts val="0"/>
                        </a:spcBef>
                        <a:spcAft>
                          <a:spcPts val="0"/>
                        </a:spcAft>
                        <a:buNone/>
                      </a:pPr>
                      <a:r>
                        <a:rPr lang="en-US" sz="1600"/>
                        <a:t>Persons</a:t>
                      </a:r>
                      <a:r>
                        <a:rPr b="1" lang="en-US" sz="1600" u="sng"/>
                        <a:t> without </a:t>
                      </a:r>
                      <a:r>
                        <a:rPr lang="en-US" sz="1600"/>
                        <a:t>Disabilities</a:t>
                      </a:r>
                      <a:endParaRPr sz="1600"/>
                    </a:p>
                  </a:txBody>
                  <a:tcPr marT="91425" marB="91425" marR="91425" marL="91425"/>
                </a:tc>
                <a:tc>
                  <a:txBody>
                    <a:bodyPr/>
                    <a:lstStyle/>
                    <a:p>
                      <a:pPr indent="0" lvl="0" marL="0" rtl="0" algn="l">
                        <a:spcBef>
                          <a:spcPts val="0"/>
                        </a:spcBef>
                        <a:spcAft>
                          <a:spcPts val="0"/>
                        </a:spcAft>
                        <a:buNone/>
                      </a:pPr>
                      <a:r>
                        <a:t/>
                      </a:r>
                      <a:endParaRPr sz="1600"/>
                    </a:p>
                  </a:txBody>
                  <a:tcPr marT="91425" marB="91425" marR="91425" marL="91425"/>
                </a:tc>
              </a:tr>
              <a:tr h="561350">
                <a:tc>
                  <a:txBody>
                    <a:bodyPr/>
                    <a:lstStyle/>
                    <a:p>
                      <a:pPr indent="0" lvl="0" marL="0" rtl="0" algn="l">
                        <a:spcBef>
                          <a:spcPts val="0"/>
                        </a:spcBef>
                        <a:spcAft>
                          <a:spcPts val="0"/>
                        </a:spcAft>
                        <a:buNone/>
                      </a:pPr>
                      <a:r>
                        <a:rPr lang="en-US" sz="1600"/>
                        <a:t>Time Period</a:t>
                      </a:r>
                      <a:endParaRPr sz="1600"/>
                    </a:p>
                  </a:txBody>
                  <a:tcPr marT="91425" marB="91425" marR="91425" marL="91425"/>
                </a:tc>
                <a:tc>
                  <a:txBody>
                    <a:bodyPr/>
                    <a:lstStyle/>
                    <a:p>
                      <a:pPr indent="0" lvl="0" marL="0" rtl="0" algn="l">
                        <a:spcBef>
                          <a:spcPts val="0"/>
                        </a:spcBef>
                        <a:spcAft>
                          <a:spcPts val="0"/>
                        </a:spcAft>
                        <a:buNone/>
                      </a:pPr>
                      <a:r>
                        <a:rPr lang="en-US" sz="1600"/>
                        <a:t>December </a:t>
                      </a:r>
                      <a:r>
                        <a:rPr lang="en-US" sz="1600"/>
                        <a:t>2020</a:t>
                      </a:r>
                      <a:endParaRPr sz="1600"/>
                    </a:p>
                  </a:txBody>
                  <a:tcPr marT="91425" marB="91425" marR="91425" marL="91425"/>
                </a:tc>
              </a:tr>
              <a:tr h="882150">
                <a:tc>
                  <a:txBody>
                    <a:bodyPr/>
                    <a:lstStyle/>
                    <a:p>
                      <a:pPr indent="0" lvl="0" marL="0" rtl="0" algn="l">
                        <a:spcBef>
                          <a:spcPts val="0"/>
                        </a:spcBef>
                        <a:spcAft>
                          <a:spcPts val="0"/>
                        </a:spcAft>
                        <a:buNone/>
                      </a:pPr>
                      <a:r>
                        <a:rPr lang="en-US" sz="1600"/>
                        <a:t>Unemployment Rate</a:t>
                      </a:r>
                      <a:endParaRPr sz="1600"/>
                    </a:p>
                  </a:txBody>
                  <a:tcPr marT="91425" marB="91425" marR="91425" marL="91425"/>
                </a:tc>
                <a:tc>
                  <a:txBody>
                    <a:bodyPr/>
                    <a:lstStyle/>
                    <a:p>
                      <a:pPr indent="0" lvl="0" marL="0" rtl="0" algn="l">
                        <a:spcBef>
                          <a:spcPts val="0"/>
                        </a:spcBef>
                        <a:spcAft>
                          <a:spcPts val="0"/>
                        </a:spcAft>
                        <a:buNone/>
                      </a:pPr>
                      <a:r>
                        <a:rPr lang="en-US" sz="1600">
                          <a:highlight>
                            <a:srgbClr val="FFFFFF"/>
                          </a:highlight>
                        </a:rPr>
                        <a:t>6.7</a:t>
                      </a:r>
                      <a:endParaRPr sz="1600"/>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10a6c426eb0_0_8"/>
          <p:cNvSpPr txBox="1"/>
          <p:nvPr>
            <p:ph idx="1" type="body"/>
          </p:nvPr>
        </p:nvSpPr>
        <p:spPr>
          <a:xfrm>
            <a:off x="152400" y="1619250"/>
            <a:ext cx="8839200" cy="33147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sz="2800">
                <a:solidFill>
                  <a:srgbClr val="000000"/>
                </a:solidFill>
              </a:rPr>
              <a:t>Persons who are neither employed or unemployed are considered </a:t>
            </a:r>
            <a:r>
              <a:rPr b="1" lang="en-US" sz="2800">
                <a:solidFill>
                  <a:srgbClr val="000000"/>
                </a:solidFill>
              </a:rPr>
              <a:t>not</a:t>
            </a:r>
            <a:r>
              <a:rPr lang="en-US" sz="2800">
                <a:solidFill>
                  <a:srgbClr val="000000"/>
                </a:solidFill>
              </a:rPr>
              <a:t> in the labor force. </a:t>
            </a:r>
            <a:r>
              <a:rPr b="1" lang="en-US" sz="2800">
                <a:solidFill>
                  <a:srgbClr val="000000"/>
                </a:solidFill>
              </a:rPr>
              <a:t>A large proportion of persons with a disability—about 8 in 10—were not in the labor force in 2020 compared with about 3 in 10 of those with no disability</a:t>
            </a:r>
            <a:r>
              <a:rPr lang="en-US" sz="1100">
                <a:solidFill>
                  <a:srgbClr val="000000"/>
                </a:solidFill>
                <a:latin typeface="Arial"/>
                <a:ea typeface="Arial"/>
                <a:cs typeface="Arial"/>
                <a:sym typeface="Arial"/>
              </a:rPr>
              <a:t> </a:t>
            </a:r>
            <a:endParaRPr/>
          </a:p>
        </p:txBody>
      </p:sp>
      <p:sp>
        <p:nvSpPr>
          <p:cNvPr id="207" name="Google Shape;207;g10a6c426eb0_0_8"/>
          <p:cNvSpPr txBox="1"/>
          <p:nvPr>
            <p:ph type="title"/>
          </p:nvPr>
        </p:nvSpPr>
        <p:spPr>
          <a:xfrm>
            <a:off x="152400" y="742950"/>
            <a:ext cx="8839200" cy="800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Explaining the Numbers</a:t>
            </a:r>
            <a:endParaRPr/>
          </a:p>
        </p:txBody>
      </p:sp>
      <p:sp>
        <p:nvSpPr>
          <p:cNvPr id="208" name="Google Shape;208;g10a6c426eb0_0_8"/>
          <p:cNvSpPr txBox="1"/>
          <p:nvPr>
            <p:ph idx="12" type="sldNum"/>
          </p:nvPr>
        </p:nvSpPr>
        <p:spPr>
          <a:xfrm>
            <a:off x="8229600" y="209550"/>
            <a:ext cx="7620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107d1844d60_0_119"/>
          <p:cNvSpPr txBox="1"/>
          <p:nvPr>
            <p:ph idx="1" type="body"/>
          </p:nvPr>
        </p:nvSpPr>
        <p:spPr>
          <a:xfrm>
            <a:off x="152400" y="1619250"/>
            <a:ext cx="8839200" cy="33147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a:p>
          <a:p>
            <a:pPr indent="0" lvl="0" marL="0" rtl="0" algn="l">
              <a:spcBef>
                <a:spcPts val="360"/>
              </a:spcBef>
              <a:spcAft>
                <a:spcPts val="0"/>
              </a:spcAft>
              <a:buNone/>
            </a:pPr>
            <a:r>
              <a:t/>
            </a:r>
            <a:endParaRPr sz="3400"/>
          </a:p>
        </p:txBody>
      </p:sp>
      <p:sp>
        <p:nvSpPr>
          <p:cNvPr id="215" name="Google Shape;215;g107d1844d60_0_119"/>
          <p:cNvSpPr txBox="1"/>
          <p:nvPr>
            <p:ph type="title"/>
          </p:nvPr>
        </p:nvSpPr>
        <p:spPr>
          <a:xfrm>
            <a:off x="0" y="920925"/>
            <a:ext cx="2617200" cy="12303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Remember why we assess!</a:t>
            </a:r>
            <a:endParaRPr/>
          </a:p>
        </p:txBody>
      </p:sp>
      <p:sp>
        <p:nvSpPr>
          <p:cNvPr id="216" name="Google Shape;216;g107d1844d60_0_119"/>
          <p:cNvSpPr txBox="1"/>
          <p:nvPr>
            <p:ph idx="12" type="sldNum"/>
          </p:nvPr>
        </p:nvSpPr>
        <p:spPr>
          <a:xfrm>
            <a:off x="8229600" y="209550"/>
            <a:ext cx="7620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17" name="Google Shape;217;g107d1844d60_0_119"/>
          <p:cNvSpPr/>
          <p:nvPr/>
        </p:nvSpPr>
        <p:spPr>
          <a:xfrm>
            <a:off x="2746975" y="607225"/>
            <a:ext cx="6750300" cy="2562900"/>
          </a:xfrm>
          <a:prstGeom prst="cloudCallout">
            <a:avLst>
              <a:gd fmla="val -60550" name="adj1"/>
              <a:gd fmla="val 40528"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107d1844d60_0_119"/>
          <p:cNvSpPr txBox="1"/>
          <p:nvPr/>
        </p:nvSpPr>
        <p:spPr>
          <a:xfrm>
            <a:off x="3679575" y="856200"/>
            <a:ext cx="5618400" cy="2562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3000">
                <a:solidFill>
                  <a:schemeClr val="lt1"/>
                </a:solidFill>
                <a:latin typeface="Calibri"/>
                <a:ea typeface="Calibri"/>
                <a:cs typeface="Calibri"/>
                <a:sym typeface="Calibri"/>
              </a:rPr>
              <a:t>Without assessment, we cannot plan, set goals, or achieve them. </a:t>
            </a:r>
            <a:r>
              <a:rPr b="1" i="1" lang="en-US" sz="3000">
                <a:solidFill>
                  <a:schemeClr val="lt1"/>
                </a:solidFill>
                <a:latin typeface="Calibri"/>
                <a:ea typeface="Calibri"/>
                <a:cs typeface="Calibri"/>
                <a:sym typeface="Calibri"/>
              </a:rPr>
              <a:t>Assessment drives transition! </a:t>
            </a:r>
            <a:endParaRPr b="1" i="1" sz="3000">
              <a:solidFill>
                <a:schemeClr val="lt1"/>
              </a:solidFill>
              <a:latin typeface="Calibri"/>
              <a:ea typeface="Calibri"/>
              <a:cs typeface="Calibri"/>
              <a:sym typeface="Calibri"/>
            </a:endParaRPr>
          </a:p>
          <a:p>
            <a:pPr indent="0" lvl="0" marL="0" rtl="0" algn="l">
              <a:spcBef>
                <a:spcPts val="360"/>
              </a:spcBef>
              <a:spcAft>
                <a:spcPts val="0"/>
              </a:spcAft>
              <a:buNone/>
            </a:pPr>
            <a:r>
              <a:t/>
            </a:r>
            <a:endParaRPr sz="3400">
              <a:solidFill>
                <a:schemeClr val="lt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219" name="Google Shape;219;g107d1844d60_0_119"/>
          <p:cNvPicPr preferRelativeResize="0"/>
          <p:nvPr/>
        </p:nvPicPr>
        <p:blipFill>
          <a:blip r:embed="rId3">
            <a:alphaModFix/>
          </a:blip>
          <a:stretch>
            <a:fillRect/>
          </a:stretch>
        </p:blipFill>
        <p:spPr>
          <a:xfrm>
            <a:off x="152400" y="2447975"/>
            <a:ext cx="1854125" cy="2485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107d1844d60_0_18"/>
          <p:cNvSpPr txBox="1"/>
          <p:nvPr>
            <p:ph type="title"/>
          </p:nvPr>
        </p:nvSpPr>
        <p:spPr>
          <a:xfrm>
            <a:off x="3352800" y="1123950"/>
            <a:ext cx="5715000" cy="1371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What: Definition of Transition Assessments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107d1844d60_0_25"/>
          <p:cNvSpPr txBox="1"/>
          <p:nvPr>
            <p:ph idx="1" type="body"/>
          </p:nvPr>
        </p:nvSpPr>
        <p:spPr>
          <a:xfrm>
            <a:off x="152400" y="1619250"/>
            <a:ext cx="8839200" cy="3314700"/>
          </a:xfrm>
          <a:prstGeom prst="rect">
            <a:avLst/>
          </a:prstGeom>
        </p:spPr>
        <p:txBody>
          <a:bodyPr anchorCtr="0" anchor="t" bIns="45700" lIns="91425" spcFirstLastPara="1" rIns="91425" wrap="square" tIns="45700">
            <a:normAutofit lnSpcReduction="20000"/>
          </a:bodyPr>
          <a:lstStyle/>
          <a:p>
            <a:pPr indent="0" lvl="0" marL="0" rtl="0" algn="l">
              <a:lnSpc>
                <a:spcPct val="115000"/>
              </a:lnSpc>
              <a:spcBef>
                <a:spcPts val="0"/>
              </a:spcBef>
              <a:spcAft>
                <a:spcPts val="0"/>
              </a:spcAft>
              <a:buNone/>
            </a:pPr>
            <a:r>
              <a:rPr lang="en-US" sz="2700">
                <a:solidFill>
                  <a:srgbClr val="000000"/>
                </a:solidFill>
                <a:latin typeface="Arial"/>
                <a:ea typeface="Arial"/>
                <a:cs typeface="Arial"/>
                <a:sym typeface="Arial"/>
              </a:rPr>
              <a:t>A </a:t>
            </a:r>
            <a:r>
              <a:rPr b="1" i="1" lang="en-US" sz="2700">
                <a:solidFill>
                  <a:srgbClr val="000000"/>
                </a:solidFill>
                <a:latin typeface="Arial"/>
                <a:ea typeface="Arial"/>
                <a:cs typeface="Arial"/>
                <a:sym typeface="Arial"/>
              </a:rPr>
              <a:t>process </a:t>
            </a:r>
            <a:r>
              <a:rPr lang="en-US" sz="2700">
                <a:solidFill>
                  <a:srgbClr val="000000"/>
                </a:solidFill>
                <a:latin typeface="Arial"/>
                <a:ea typeface="Arial"/>
                <a:cs typeface="Arial"/>
                <a:sym typeface="Arial"/>
              </a:rPr>
              <a:t>of gathering </a:t>
            </a:r>
            <a:r>
              <a:rPr b="1" lang="en-US" sz="2700">
                <a:solidFill>
                  <a:srgbClr val="000000"/>
                </a:solidFill>
                <a:latin typeface="Arial"/>
                <a:ea typeface="Arial"/>
                <a:cs typeface="Arial"/>
                <a:sym typeface="Arial"/>
              </a:rPr>
              <a:t>relevant </a:t>
            </a:r>
            <a:r>
              <a:rPr lang="en-US" sz="2700">
                <a:solidFill>
                  <a:srgbClr val="000000"/>
                </a:solidFill>
                <a:latin typeface="Arial"/>
                <a:ea typeface="Arial"/>
                <a:cs typeface="Arial"/>
                <a:sym typeface="Arial"/>
              </a:rPr>
              <a:t>information to plan, evaluate, and make decisions (academic, transition, career, vocational, social). </a:t>
            </a:r>
            <a:endParaRPr sz="27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sz="27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rPr lang="en-US" sz="2400">
                <a:solidFill>
                  <a:srgbClr val="000000"/>
                </a:solidFill>
                <a:latin typeface="Arial"/>
                <a:ea typeface="Arial"/>
                <a:cs typeface="Arial"/>
                <a:sym typeface="Arial"/>
              </a:rPr>
              <a:t>•It is on-going— NEVER STOPS </a:t>
            </a:r>
            <a:endParaRPr sz="2400">
              <a:solidFill>
                <a:srgbClr val="000000"/>
              </a:solidFill>
              <a:latin typeface="Arial"/>
              <a:ea typeface="Arial"/>
              <a:cs typeface="Arial"/>
              <a:sym typeface="Arial"/>
            </a:endParaRPr>
          </a:p>
          <a:p>
            <a:pPr indent="0" lvl="0" marL="0" rtl="0" algn="l">
              <a:lnSpc>
                <a:spcPct val="115000"/>
              </a:lnSpc>
              <a:spcBef>
                <a:spcPts val="900"/>
              </a:spcBef>
              <a:spcAft>
                <a:spcPts val="0"/>
              </a:spcAft>
              <a:buNone/>
            </a:pPr>
            <a:r>
              <a:rPr lang="en-US" sz="2400">
                <a:solidFill>
                  <a:srgbClr val="000000"/>
                </a:solidFill>
                <a:latin typeface="Arial"/>
                <a:ea typeface="Arial"/>
                <a:cs typeface="Arial"/>
                <a:sym typeface="Arial"/>
              </a:rPr>
              <a:t>•It produces GROWTH and DEVELOPMENT </a:t>
            </a:r>
            <a:endParaRPr sz="24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sz="24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sz="2400">
              <a:solidFill>
                <a:srgbClr val="000000"/>
              </a:solidFill>
              <a:latin typeface="Arial"/>
              <a:ea typeface="Arial"/>
              <a:cs typeface="Arial"/>
              <a:sym typeface="Arial"/>
            </a:endParaRPr>
          </a:p>
        </p:txBody>
      </p:sp>
      <p:sp>
        <p:nvSpPr>
          <p:cNvPr id="232" name="Google Shape;232;g107d1844d60_0_25"/>
          <p:cNvSpPr txBox="1"/>
          <p:nvPr>
            <p:ph type="title"/>
          </p:nvPr>
        </p:nvSpPr>
        <p:spPr>
          <a:xfrm>
            <a:off x="152400" y="742950"/>
            <a:ext cx="8839200" cy="800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Definition of Assessment</a:t>
            </a:r>
            <a:endParaRPr/>
          </a:p>
        </p:txBody>
      </p:sp>
      <p:sp>
        <p:nvSpPr>
          <p:cNvPr id="233" name="Google Shape;233;g107d1844d60_0_25"/>
          <p:cNvSpPr txBox="1"/>
          <p:nvPr>
            <p:ph idx="12" type="sldNum"/>
          </p:nvPr>
        </p:nvSpPr>
        <p:spPr>
          <a:xfrm>
            <a:off x="8229600" y="209550"/>
            <a:ext cx="7620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34" name="Google Shape;234;g107d1844d60_0_25"/>
          <p:cNvSpPr txBox="1"/>
          <p:nvPr/>
        </p:nvSpPr>
        <p:spPr>
          <a:xfrm>
            <a:off x="4440300" y="4735425"/>
            <a:ext cx="4703700" cy="32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900">
                <a:solidFill>
                  <a:schemeClr val="dk1"/>
                </a:solidFill>
              </a:rPr>
              <a:t>OSSE Division of Specialized Education Secondary Transition Webinar Series </a:t>
            </a:r>
            <a:endParaRPr sz="500">
              <a:latin typeface="Calibri"/>
              <a:ea typeface="Calibri"/>
              <a:cs typeface="Calibri"/>
              <a:sym typeface="Calibri"/>
            </a:endParaRPr>
          </a:p>
        </p:txBody>
      </p:sp>
      <p:pic>
        <p:nvPicPr>
          <p:cNvPr id="235" name="Google Shape;235;g107d1844d60_0_25"/>
          <p:cNvPicPr preferRelativeResize="0"/>
          <p:nvPr/>
        </p:nvPicPr>
        <p:blipFill>
          <a:blip r:embed="rId3">
            <a:alphaModFix/>
          </a:blip>
          <a:stretch>
            <a:fillRect/>
          </a:stretch>
        </p:blipFill>
        <p:spPr>
          <a:xfrm>
            <a:off x="6498775" y="2571750"/>
            <a:ext cx="2645226" cy="17634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g107d1844d60_0_102"/>
          <p:cNvPicPr preferRelativeResize="0"/>
          <p:nvPr/>
        </p:nvPicPr>
        <p:blipFill>
          <a:blip r:embed="rId3">
            <a:alphaModFix/>
          </a:blip>
          <a:stretch>
            <a:fillRect/>
          </a:stretch>
        </p:blipFill>
        <p:spPr>
          <a:xfrm>
            <a:off x="6753900" y="2228525"/>
            <a:ext cx="2390099" cy="2390099"/>
          </a:xfrm>
          <a:prstGeom prst="rect">
            <a:avLst/>
          </a:prstGeom>
          <a:noFill/>
          <a:ln>
            <a:noFill/>
          </a:ln>
        </p:spPr>
      </p:pic>
      <p:sp>
        <p:nvSpPr>
          <p:cNvPr id="242" name="Google Shape;242;g107d1844d60_0_102"/>
          <p:cNvSpPr txBox="1"/>
          <p:nvPr>
            <p:ph idx="1" type="body"/>
          </p:nvPr>
        </p:nvSpPr>
        <p:spPr>
          <a:xfrm>
            <a:off x="152400" y="1619250"/>
            <a:ext cx="7470900" cy="3314700"/>
          </a:xfrm>
          <a:prstGeom prst="rect">
            <a:avLst/>
          </a:prstGeom>
        </p:spPr>
        <p:txBody>
          <a:bodyPr anchorCtr="0" anchor="t" bIns="45700" lIns="91425" spcFirstLastPara="1" rIns="91425" wrap="square" tIns="45700">
            <a:normAutofit lnSpcReduction="10000"/>
          </a:bodyPr>
          <a:lstStyle/>
          <a:p>
            <a:pPr indent="0" lvl="0" marL="0" rtl="0" algn="l">
              <a:lnSpc>
                <a:spcPct val="90000"/>
              </a:lnSpc>
              <a:spcBef>
                <a:spcPts val="1000"/>
              </a:spcBef>
              <a:spcAft>
                <a:spcPts val="0"/>
              </a:spcAft>
              <a:buNone/>
            </a:pPr>
            <a:r>
              <a:rPr lang="en-US" sz="2800">
                <a:solidFill>
                  <a:srgbClr val="000000"/>
                </a:solidFill>
                <a:latin typeface="Arial"/>
                <a:ea typeface="Arial"/>
                <a:cs typeface="Arial"/>
                <a:sym typeface="Arial"/>
              </a:rPr>
              <a:t>•</a:t>
            </a:r>
            <a:r>
              <a:rPr lang="en-US" sz="2800">
                <a:solidFill>
                  <a:srgbClr val="000000"/>
                </a:solidFill>
              </a:rPr>
              <a:t>What are the student’s interests, aptitudes, and capabilities for future education, employment, and community living?</a:t>
            </a:r>
            <a:endParaRPr sz="2800">
              <a:solidFill>
                <a:srgbClr val="000000"/>
              </a:solidFill>
            </a:endParaRPr>
          </a:p>
          <a:p>
            <a:pPr indent="0" lvl="0" marL="0" rtl="0" algn="l">
              <a:lnSpc>
                <a:spcPct val="90000"/>
              </a:lnSpc>
              <a:spcBef>
                <a:spcPts val="1000"/>
              </a:spcBef>
              <a:spcAft>
                <a:spcPts val="0"/>
              </a:spcAft>
              <a:buNone/>
            </a:pPr>
            <a:r>
              <a:t/>
            </a:r>
            <a:endParaRPr sz="2800">
              <a:solidFill>
                <a:srgbClr val="000000"/>
              </a:solidFill>
            </a:endParaRPr>
          </a:p>
          <a:p>
            <a:pPr indent="0" lvl="0" marL="0" rtl="0" algn="l">
              <a:lnSpc>
                <a:spcPct val="90000"/>
              </a:lnSpc>
              <a:spcBef>
                <a:spcPts val="1000"/>
              </a:spcBef>
              <a:spcAft>
                <a:spcPts val="0"/>
              </a:spcAft>
              <a:buNone/>
            </a:pPr>
            <a:r>
              <a:rPr lang="en-US" sz="2800">
                <a:solidFill>
                  <a:srgbClr val="000000"/>
                </a:solidFill>
                <a:latin typeface="Arial"/>
                <a:ea typeface="Arial"/>
                <a:cs typeface="Arial"/>
                <a:sym typeface="Arial"/>
              </a:rPr>
              <a:t>•</a:t>
            </a:r>
            <a:r>
              <a:rPr lang="en-US" sz="2800">
                <a:solidFill>
                  <a:srgbClr val="000000"/>
                </a:solidFill>
              </a:rPr>
              <a:t>Where does the student want to live, work, and/or go to school after leaving high school?</a:t>
            </a:r>
            <a:endParaRPr sz="2800">
              <a:solidFill>
                <a:srgbClr val="000000"/>
              </a:solidFill>
            </a:endParaRPr>
          </a:p>
          <a:p>
            <a:pPr indent="0" lvl="0" marL="0" rtl="0" algn="l">
              <a:spcBef>
                <a:spcPts val="360"/>
              </a:spcBef>
              <a:spcAft>
                <a:spcPts val="0"/>
              </a:spcAft>
              <a:buNone/>
            </a:pPr>
            <a:r>
              <a:t/>
            </a:r>
            <a:endParaRPr/>
          </a:p>
        </p:txBody>
      </p:sp>
      <p:sp>
        <p:nvSpPr>
          <p:cNvPr id="243" name="Google Shape;243;g107d1844d60_0_102"/>
          <p:cNvSpPr txBox="1"/>
          <p:nvPr>
            <p:ph type="title"/>
          </p:nvPr>
        </p:nvSpPr>
        <p:spPr>
          <a:xfrm>
            <a:off x="152400" y="742950"/>
            <a:ext cx="8839200" cy="800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Essential Questions to Ponder</a:t>
            </a:r>
            <a:endParaRPr/>
          </a:p>
        </p:txBody>
      </p:sp>
      <p:sp>
        <p:nvSpPr>
          <p:cNvPr id="244" name="Google Shape;244;g107d1844d60_0_102"/>
          <p:cNvSpPr txBox="1"/>
          <p:nvPr>
            <p:ph idx="12" type="sldNum"/>
          </p:nvPr>
        </p:nvSpPr>
        <p:spPr>
          <a:xfrm>
            <a:off x="8229600" y="209550"/>
            <a:ext cx="7620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107d1844d60_0_110"/>
          <p:cNvSpPr txBox="1"/>
          <p:nvPr>
            <p:ph idx="1" type="body"/>
          </p:nvPr>
        </p:nvSpPr>
        <p:spPr>
          <a:xfrm>
            <a:off x="152400" y="1619250"/>
            <a:ext cx="8839200" cy="3314700"/>
          </a:xfrm>
          <a:prstGeom prst="rect">
            <a:avLst/>
          </a:prstGeom>
        </p:spPr>
        <p:txBody>
          <a:bodyPr anchorCtr="0" anchor="t" bIns="45700" lIns="91425" spcFirstLastPara="1" rIns="91425" wrap="square" tIns="45700">
            <a:normAutofit/>
          </a:bodyPr>
          <a:lstStyle/>
          <a:p>
            <a:pPr indent="-438150" lvl="0" marL="457200" rtl="0" algn="l">
              <a:lnSpc>
                <a:spcPct val="115000"/>
              </a:lnSpc>
              <a:spcBef>
                <a:spcPts val="0"/>
              </a:spcBef>
              <a:spcAft>
                <a:spcPts val="0"/>
              </a:spcAft>
              <a:buClr>
                <a:srgbClr val="000000"/>
              </a:buClr>
              <a:buSzPts val="3300"/>
              <a:buFont typeface="Arial"/>
              <a:buChar char="•"/>
            </a:pPr>
            <a:r>
              <a:rPr lang="en-US" sz="3300">
                <a:solidFill>
                  <a:srgbClr val="000000"/>
                </a:solidFill>
                <a:latin typeface="Arial"/>
                <a:ea typeface="Arial"/>
                <a:cs typeface="Arial"/>
                <a:sym typeface="Arial"/>
              </a:rPr>
              <a:t>Assessment = gathering information </a:t>
            </a:r>
            <a:endParaRPr sz="3300">
              <a:solidFill>
                <a:srgbClr val="000000"/>
              </a:solidFill>
              <a:latin typeface="Arial"/>
              <a:ea typeface="Arial"/>
              <a:cs typeface="Arial"/>
              <a:sym typeface="Arial"/>
            </a:endParaRPr>
          </a:p>
          <a:p>
            <a:pPr indent="-438150" lvl="0" marL="457200" rtl="0" algn="l">
              <a:lnSpc>
                <a:spcPct val="115000"/>
              </a:lnSpc>
              <a:spcBef>
                <a:spcPts val="0"/>
              </a:spcBef>
              <a:spcAft>
                <a:spcPts val="0"/>
              </a:spcAft>
              <a:buClr>
                <a:srgbClr val="000000"/>
              </a:buClr>
              <a:buSzPts val="3300"/>
              <a:buFont typeface="Arial"/>
              <a:buChar char="•"/>
            </a:pPr>
            <a:r>
              <a:rPr lang="en-US" sz="3300">
                <a:solidFill>
                  <a:srgbClr val="000000"/>
                </a:solidFill>
                <a:latin typeface="Arial"/>
                <a:ea typeface="Arial"/>
                <a:cs typeface="Arial"/>
                <a:sym typeface="Arial"/>
              </a:rPr>
              <a:t>Assessment can be formal, informal or a combination of both. </a:t>
            </a:r>
            <a:endParaRPr sz="3500"/>
          </a:p>
        </p:txBody>
      </p:sp>
      <p:sp>
        <p:nvSpPr>
          <p:cNvPr id="251" name="Google Shape;251;g107d1844d60_0_110"/>
          <p:cNvSpPr txBox="1"/>
          <p:nvPr>
            <p:ph type="title"/>
          </p:nvPr>
        </p:nvSpPr>
        <p:spPr>
          <a:xfrm>
            <a:off x="152400" y="742950"/>
            <a:ext cx="8839200" cy="800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Assessment = TEST</a:t>
            </a:r>
            <a:endParaRPr/>
          </a:p>
        </p:txBody>
      </p:sp>
      <p:sp>
        <p:nvSpPr>
          <p:cNvPr id="252" name="Google Shape;252;g107d1844d60_0_110"/>
          <p:cNvSpPr txBox="1"/>
          <p:nvPr>
            <p:ph idx="12" type="sldNum"/>
          </p:nvPr>
        </p:nvSpPr>
        <p:spPr>
          <a:xfrm>
            <a:off x="8229600" y="209550"/>
            <a:ext cx="7620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cxnSp>
        <p:nvCxnSpPr>
          <p:cNvPr id="253" name="Google Shape;253;g107d1844d60_0_110"/>
          <p:cNvCxnSpPr/>
          <p:nvPr/>
        </p:nvCxnSpPr>
        <p:spPr>
          <a:xfrm>
            <a:off x="5163275" y="1107825"/>
            <a:ext cx="336300" cy="183600"/>
          </a:xfrm>
          <a:prstGeom prst="straightConnector1">
            <a:avLst/>
          </a:prstGeom>
          <a:noFill/>
          <a:ln cap="flat" cmpd="sng" w="38100">
            <a:solidFill>
              <a:schemeClr val="dk1"/>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10b89e7166c_2_9"/>
          <p:cNvSpPr txBox="1"/>
          <p:nvPr>
            <p:ph idx="1" type="body"/>
          </p:nvPr>
        </p:nvSpPr>
        <p:spPr>
          <a:xfrm>
            <a:off x="152400" y="1477300"/>
            <a:ext cx="5891400" cy="3666300"/>
          </a:xfrm>
          <a:prstGeom prst="rect">
            <a:avLst/>
          </a:prstGeom>
        </p:spPr>
        <p:txBody>
          <a:bodyPr anchorCtr="0" anchor="t" bIns="45700" lIns="91425" spcFirstLastPara="1" rIns="91425" wrap="square" tIns="45700">
            <a:normAutofit fontScale="25000" lnSpcReduction="20000"/>
          </a:bodyPr>
          <a:lstStyle/>
          <a:p>
            <a:pPr indent="0" lvl="0" marL="0" rtl="0" algn="l">
              <a:lnSpc>
                <a:spcPct val="90000"/>
              </a:lnSpc>
              <a:spcBef>
                <a:spcPts val="1000"/>
              </a:spcBef>
              <a:spcAft>
                <a:spcPts val="0"/>
              </a:spcAft>
              <a:buNone/>
            </a:pPr>
            <a:r>
              <a:rPr lang="en-US" sz="7878">
                <a:solidFill>
                  <a:srgbClr val="000000"/>
                </a:solidFill>
              </a:rPr>
              <a:t>Key </a:t>
            </a:r>
            <a:r>
              <a:rPr lang="en-US" sz="7878">
                <a:solidFill>
                  <a:srgbClr val="000000"/>
                </a:solidFill>
              </a:rPr>
              <a:t>Question: </a:t>
            </a:r>
            <a:r>
              <a:rPr i="1" lang="en-US" sz="7878">
                <a:solidFill>
                  <a:srgbClr val="1C4587"/>
                </a:solidFill>
              </a:rPr>
              <a:t>Does the IEP team have all the information needed to develop an IEP?</a:t>
            </a:r>
            <a:r>
              <a:rPr lang="en-US" sz="7878">
                <a:solidFill>
                  <a:srgbClr val="000000"/>
                </a:solidFill>
              </a:rPr>
              <a:t> </a:t>
            </a:r>
            <a:endParaRPr sz="7878">
              <a:solidFill>
                <a:srgbClr val="000000"/>
              </a:solidFill>
            </a:endParaRPr>
          </a:p>
          <a:p>
            <a:pPr indent="-353664" lvl="0" marL="457200" rtl="0" algn="l">
              <a:lnSpc>
                <a:spcPct val="90000"/>
              </a:lnSpc>
              <a:spcBef>
                <a:spcPts val="1000"/>
              </a:spcBef>
              <a:spcAft>
                <a:spcPts val="0"/>
              </a:spcAft>
              <a:buClr>
                <a:srgbClr val="000000"/>
              </a:buClr>
              <a:buSzPct val="100000"/>
              <a:buChar char="•"/>
            </a:pPr>
            <a:r>
              <a:rPr lang="en-US" sz="7878">
                <a:solidFill>
                  <a:srgbClr val="000000"/>
                </a:solidFill>
              </a:rPr>
              <a:t>If </a:t>
            </a:r>
            <a:r>
              <a:rPr b="1" lang="en-US" sz="7878">
                <a:solidFill>
                  <a:srgbClr val="000000"/>
                </a:solidFill>
              </a:rPr>
              <a:t>YES</a:t>
            </a:r>
            <a:r>
              <a:rPr lang="en-US" sz="7878">
                <a:solidFill>
                  <a:srgbClr val="000000"/>
                </a:solidFill>
              </a:rPr>
              <a:t>, schedule an IEP team meeting</a:t>
            </a:r>
            <a:endParaRPr sz="7878">
              <a:solidFill>
                <a:srgbClr val="000000"/>
              </a:solidFill>
            </a:endParaRPr>
          </a:p>
          <a:p>
            <a:pPr indent="-353664" lvl="0" marL="457200" rtl="0" algn="l">
              <a:lnSpc>
                <a:spcPct val="90000"/>
              </a:lnSpc>
              <a:spcBef>
                <a:spcPts val="0"/>
              </a:spcBef>
              <a:spcAft>
                <a:spcPts val="0"/>
              </a:spcAft>
              <a:buClr>
                <a:srgbClr val="000000"/>
              </a:buClr>
              <a:buSzPct val="100000"/>
              <a:buChar char="•"/>
            </a:pPr>
            <a:r>
              <a:rPr lang="en-US" sz="7878">
                <a:solidFill>
                  <a:srgbClr val="000000"/>
                </a:solidFill>
              </a:rPr>
              <a:t>If </a:t>
            </a:r>
            <a:r>
              <a:rPr b="1" lang="en-US" sz="7878">
                <a:solidFill>
                  <a:srgbClr val="000000"/>
                </a:solidFill>
              </a:rPr>
              <a:t>NO</a:t>
            </a:r>
            <a:r>
              <a:rPr lang="en-US" sz="7878">
                <a:solidFill>
                  <a:srgbClr val="000000"/>
                </a:solidFill>
              </a:rPr>
              <a:t>, </a:t>
            </a:r>
            <a:endParaRPr sz="7878">
              <a:solidFill>
                <a:srgbClr val="000000"/>
              </a:solidFill>
            </a:endParaRPr>
          </a:p>
          <a:p>
            <a:pPr indent="0" lvl="0" marL="0" rtl="0" algn="l">
              <a:lnSpc>
                <a:spcPct val="90000"/>
              </a:lnSpc>
              <a:spcBef>
                <a:spcPts val="1000"/>
              </a:spcBef>
              <a:spcAft>
                <a:spcPts val="0"/>
              </a:spcAft>
              <a:buNone/>
            </a:pPr>
            <a:r>
              <a:rPr i="1" lang="en-US" sz="7878"/>
              <a:t>Has the IEP team determined that additional transition information can only be acquired through individual assessment?</a:t>
            </a:r>
            <a:r>
              <a:rPr i="1" lang="en-US" sz="6628">
                <a:latin typeface="Arial"/>
                <a:ea typeface="Arial"/>
                <a:cs typeface="Arial"/>
                <a:sym typeface="Arial"/>
              </a:rPr>
              <a:t> </a:t>
            </a:r>
            <a:endParaRPr i="1" sz="6628">
              <a:latin typeface="Arial"/>
              <a:ea typeface="Arial"/>
              <a:cs typeface="Arial"/>
              <a:sym typeface="Arial"/>
            </a:endParaRPr>
          </a:p>
          <a:p>
            <a:pPr indent="-346182" lvl="0" marL="457200" rtl="0" algn="l">
              <a:lnSpc>
                <a:spcPct val="90000"/>
              </a:lnSpc>
              <a:spcBef>
                <a:spcPts val="1000"/>
              </a:spcBef>
              <a:spcAft>
                <a:spcPts val="0"/>
              </a:spcAft>
              <a:buClr>
                <a:srgbClr val="000000"/>
              </a:buClr>
              <a:buSzPct val="100000"/>
              <a:buChar char="•"/>
            </a:pPr>
            <a:r>
              <a:rPr lang="en-US" sz="7406">
                <a:solidFill>
                  <a:srgbClr val="000000"/>
                </a:solidFill>
              </a:rPr>
              <a:t>If the answer is </a:t>
            </a:r>
            <a:r>
              <a:rPr b="1" lang="en-US" sz="7406">
                <a:solidFill>
                  <a:srgbClr val="000000"/>
                </a:solidFill>
              </a:rPr>
              <a:t>YES</a:t>
            </a:r>
            <a:r>
              <a:rPr lang="en-US" sz="7406">
                <a:solidFill>
                  <a:srgbClr val="000000"/>
                </a:solidFill>
              </a:rPr>
              <a:t> to this question and the </a:t>
            </a:r>
            <a:r>
              <a:rPr b="1" lang="en-US" sz="7406">
                <a:solidFill>
                  <a:srgbClr val="000000"/>
                </a:solidFill>
              </a:rPr>
              <a:t>Individually</a:t>
            </a:r>
            <a:r>
              <a:rPr lang="en-US" sz="7406">
                <a:solidFill>
                  <a:srgbClr val="000000"/>
                </a:solidFill>
              </a:rPr>
              <a:t> </a:t>
            </a:r>
            <a:r>
              <a:rPr b="1" lang="en-US" sz="7406">
                <a:solidFill>
                  <a:srgbClr val="000000"/>
                </a:solidFill>
              </a:rPr>
              <a:t>given assessment </a:t>
            </a:r>
            <a:r>
              <a:rPr lang="en-US" sz="7406">
                <a:solidFill>
                  <a:srgbClr val="000000"/>
                </a:solidFill>
              </a:rPr>
              <a:t>is</a:t>
            </a:r>
            <a:r>
              <a:rPr b="1" lang="en-US" sz="7406">
                <a:solidFill>
                  <a:srgbClr val="000000"/>
                </a:solidFill>
              </a:rPr>
              <a:t> </a:t>
            </a:r>
            <a:r>
              <a:rPr lang="en-US" sz="7406">
                <a:solidFill>
                  <a:srgbClr val="000000"/>
                </a:solidFill>
              </a:rPr>
              <a:t>needed to fulfill IDEA program planning requirements for the student then </a:t>
            </a:r>
            <a:r>
              <a:rPr b="1" lang="en-US" sz="7406">
                <a:solidFill>
                  <a:srgbClr val="000000"/>
                </a:solidFill>
              </a:rPr>
              <a:t>parental consent is required </a:t>
            </a:r>
            <a:r>
              <a:rPr lang="en-US" sz="7406">
                <a:solidFill>
                  <a:srgbClr val="000000"/>
                </a:solidFill>
              </a:rPr>
              <a:t>- conduct RED</a:t>
            </a:r>
            <a:endParaRPr sz="7406">
              <a:solidFill>
                <a:srgbClr val="000000"/>
              </a:solidFill>
            </a:endParaRPr>
          </a:p>
          <a:p>
            <a:pPr indent="-346182" lvl="0" marL="457200" rtl="0" algn="l">
              <a:lnSpc>
                <a:spcPct val="90000"/>
              </a:lnSpc>
              <a:spcBef>
                <a:spcPts val="0"/>
              </a:spcBef>
              <a:spcAft>
                <a:spcPts val="0"/>
              </a:spcAft>
              <a:buClr>
                <a:srgbClr val="000000"/>
              </a:buClr>
              <a:buSzPct val="100000"/>
              <a:buChar char="•"/>
            </a:pPr>
            <a:r>
              <a:rPr lang="en-US" sz="7406">
                <a:solidFill>
                  <a:srgbClr val="000000"/>
                </a:solidFill>
              </a:rPr>
              <a:t>Signature should be obtained on the PWN as part of the evaluation process.</a:t>
            </a:r>
            <a:endParaRPr sz="7406">
              <a:solidFill>
                <a:srgbClr val="000000"/>
              </a:solidFill>
            </a:endParaRPr>
          </a:p>
          <a:p>
            <a:pPr indent="0" lvl="0" marL="457200" rtl="0" algn="l">
              <a:lnSpc>
                <a:spcPct val="90000"/>
              </a:lnSpc>
              <a:spcBef>
                <a:spcPts val="1000"/>
              </a:spcBef>
              <a:spcAft>
                <a:spcPts val="0"/>
              </a:spcAft>
              <a:buNone/>
            </a:pPr>
            <a:r>
              <a:t/>
            </a:r>
            <a:endParaRPr sz="2400">
              <a:solidFill>
                <a:srgbClr val="000000"/>
              </a:solidFill>
            </a:endParaRPr>
          </a:p>
          <a:p>
            <a:pPr indent="0" lvl="0" marL="0" rtl="0" algn="l">
              <a:lnSpc>
                <a:spcPct val="90000"/>
              </a:lnSpc>
              <a:spcBef>
                <a:spcPts val="1000"/>
              </a:spcBef>
              <a:spcAft>
                <a:spcPts val="0"/>
              </a:spcAft>
              <a:buNone/>
            </a:pPr>
            <a:r>
              <a:t/>
            </a:r>
            <a:endParaRPr sz="2400">
              <a:solidFill>
                <a:srgbClr val="000000"/>
              </a:solidFill>
            </a:endParaRPr>
          </a:p>
          <a:p>
            <a:pPr indent="0" lvl="0" marL="0" rtl="0" algn="l">
              <a:lnSpc>
                <a:spcPct val="90000"/>
              </a:lnSpc>
              <a:spcBef>
                <a:spcPts val="1000"/>
              </a:spcBef>
              <a:spcAft>
                <a:spcPts val="0"/>
              </a:spcAft>
              <a:buNone/>
            </a:pPr>
            <a:r>
              <a:t/>
            </a:r>
            <a:endParaRPr sz="2400">
              <a:solidFill>
                <a:srgbClr val="000000"/>
              </a:solidFill>
            </a:endParaRPr>
          </a:p>
        </p:txBody>
      </p:sp>
      <p:sp>
        <p:nvSpPr>
          <p:cNvPr id="260" name="Google Shape;260;g10b89e7166c_2_9"/>
          <p:cNvSpPr txBox="1"/>
          <p:nvPr>
            <p:ph type="title"/>
          </p:nvPr>
        </p:nvSpPr>
        <p:spPr>
          <a:xfrm>
            <a:off x="81075" y="742950"/>
            <a:ext cx="9063000" cy="800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SzPts val="990"/>
              <a:buNone/>
            </a:pPr>
            <a:r>
              <a:rPr lang="en-US" sz="3500"/>
              <a:t>To obtain consent or not, that is the question</a:t>
            </a:r>
            <a:r>
              <a:rPr lang="en-US" sz="3500"/>
              <a:t>...</a:t>
            </a:r>
            <a:endParaRPr sz="3500"/>
          </a:p>
        </p:txBody>
      </p:sp>
      <p:sp>
        <p:nvSpPr>
          <p:cNvPr id="261" name="Google Shape;261;g10b89e7166c_2_9"/>
          <p:cNvSpPr txBox="1"/>
          <p:nvPr>
            <p:ph idx="12" type="sldNum"/>
          </p:nvPr>
        </p:nvSpPr>
        <p:spPr>
          <a:xfrm>
            <a:off x="8229600" y="209550"/>
            <a:ext cx="7620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262" name="Google Shape;262;g10b89e7166c_2_9"/>
          <p:cNvPicPr preferRelativeResize="0"/>
          <p:nvPr/>
        </p:nvPicPr>
        <p:blipFill>
          <a:blip r:embed="rId3">
            <a:alphaModFix/>
          </a:blip>
          <a:stretch>
            <a:fillRect/>
          </a:stretch>
        </p:blipFill>
        <p:spPr>
          <a:xfrm>
            <a:off x="6224475" y="1637550"/>
            <a:ext cx="2997726" cy="2509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10b89e7166c_2_19"/>
          <p:cNvSpPr txBox="1"/>
          <p:nvPr>
            <p:ph idx="1" type="body"/>
          </p:nvPr>
        </p:nvSpPr>
        <p:spPr>
          <a:xfrm>
            <a:off x="152400" y="1619250"/>
            <a:ext cx="8839200" cy="3314700"/>
          </a:xfrm>
          <a:prstGeom prst="rect">
            <a:avLst/>
          </a:prstGeom>
        </p:spPr>
        <p:txBody>
          <a:bodyPr anchorCtr="0" anchor="t" bIns="45700" lIns="91425" spcFirstLastPara="1" rIns="91425" wrap="square" tIns="45700">
            <a:normAutofit fontScale="85000" lnSpcReduction="10000"/>
          </a:bodyPr>
          <a:lstStyle/>
          <a:p>
            <a:pPr indent="-350302" lvl="0" marL="457200" rtl="0" algn="l">
              <a:lnSpc>
                <a:spcPct val="115000"/>
              </a:lnSpc>
              <a:spcBef>
                <a:spcPts val="0"/>
              </a:spcBef>
              <a:spcAft>
                <a:spcPts val="0"/>
              </a:spcAft>
              <a:buClr>
                <a:srgbClr val="212121"/>
              </a:buClr>
              <a:buSzPct val="100000"/>
              <a:buChar char="•"/>
            </a:pPr>
            <a:r>
              <a:rPr lang="en-US" sz="2254">
                <a:solidFill>
                  <a:srgbClr val="212121"/>
                </a:solidFill>
              </a:rPr>
              <a:t>When using assessments that are used for all students in a classroom, enrolled in a course, at a grade level, in a building, in a district or at the state level.</a:t>
            </a:r>
            <a:endParaRPr sz="2254">
              <a:solidFill>
                <a:srgbClr val="212121"/>
              </a:solidFill>
            </a:endParaRPr>
          </a:p>
          <a:p>
            <a:pPr indent="0" lvl="0" marL="0" rtl="0" algn="l">
              <a:lnSpc>
                <a:spcPct val="115000"/>
              </a:lnSpc>
              <a:spcBef>
                <a:spcPts val="0"/>
              </a:spcBef>
              <a:spcAft>
                <a:spcPts val="0"/>
              </a:spcAft>
              <a:buNone/>
            </a:pPr>
            <a:r>
              <a:t/>
            </a:r>
            <a:endParaRPr sz="2254">
              <a:solidFill>
                <a:srgbClr val="212121"/>
              </a:solidFill>
            </a:endParaRPr>
          </a:p>
          <a:p>
            <a:pPr indent="-350302" lvl="0" marL="457200" rtl="0" algn="l">
              <a:lnSpc>
                <a:spcPct val="115000"/>
              </a:lnSpc>
              <a:spcBef>
                <a:spcPts val="0"/>
              </a:spcBef>
              <a:spcAft>
                <a:spcPts val="0"/>
              </a:spcAft>
              <a:buClr>
                <a:srgbClr val="212121"/>
              </a:buClr>
              <a:buSzPct val="100000"/>
              <a:buChar char="•"/>
            </a:pPr>
            <a:r>
              <a:rPr lang="en-US" sz="2254">
                <a:solidFill>
                  <a:srgbClr val="212121"/>
                </a:solidFill>
              </a:rPr>
              <a:t>For teachers to collect anecdotal information during the course of instruction (Class discussion and group activities or individual assignments that explore employment, education/training or independent living; talking with parents to prepare for IEP meetings; parent questionnaires used to prepare for IEP meetings.)</a:t>
            </a:r>
            <a:endParaRPr sz="2254">
              <a:solidFill>
                <a:srgbClr val="212121"/>
              </a:solidFill>
            </a:endParaRPr>
          </a:p>
          <a:p>
            <a:pPr indent="0" lvl="0" marL="457200" rtl="0" algn="l">
              <a:lnSpc>
                <a:spcPct val="115000"/>
              </a:lnSpc>
              <a:spcBef>
                <a:spcPts val="0"/>
              </a:spcBef>
              <a:spcAft>
                <a:spcPts val="0"/>
              </a:spcAft>
              <a:buNone/>
            </a:pPr>
            <a:r>
              <a:t/>
            </a:r>
            <a:endParaRPr sz="2254">
              <a:solidFill>
                <a:srgbClr val="212121"/>
              </a:solidFill>
            </a:endParaRPr>
          </a:p>
          <a:p>
            <a:pPr indent="0" lvl="0" marL="0" rtl="0" algn="l">
              <a:spcBef>
                <a:spcPts val="360"/>
              </a:spcBef>
              <a:spcAft>
                <a:spcPts val="0"/>
              </a:spcAft>
              <a:buNone/>
            </a:pPr>
            <a:r>
              <a:t/>
            </a:r>
            <a:endParaRPr b="1" sz="4000"/>
          </a:p>
        </p:txBody>
      </p:sp>
      <p:sp>
        <p:nvSpPr>
          <p:cNvPr id="269" name="Google Shape;269;g10b89e7166c_2_19"/>
          <p:cNvSpPr txBox="1"/>
          <p:nvPr>
            <p:ph type="title"/>
          </p:nvPr>
        </p:nvSpPr>
        <p:spPr>
          <a:xfrm>
            <a:off x="152400" y="742950"/>
            <a:ext cx="8839200" cy="8001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Consent is NOT needed: </a:t>
            </a:r>
            <a:endParaRPr/>
          </a:p>
          <a:p>
            <a:pPr indent="0" lvl="0" marL="0" rtl="0" algn="ctr">
              <a:spcBef>
                <a:spcPts val="0"/>
              </a:spcBef>
              <a:spcAft>
                <a:spcPts val="0"/>
              </a:spcAft>
              <a:buNone/>
            </a:pPr>
            <a:r>
              <a:t/>
            </a:r>
            <a:endParaRPr/>
          </a:p>
        </p:txBody>
      </p:sp>
      <p:sp>
        <p:nvSpPr>
          <p:cNvPr id="270" name="Google Shape;270;g10b89e7166c_2_19"/>
          <p:cNvSpPr txBox="1"/>
          <p:nvPr>
            <p:ph idx="12" type="sldNum"/>
          </p:nvPr>
        </p:nvSpPr>
        <p:spPr>
          <a:xfrm>
            <a:off x="8229600" y="209550"/>
            <a:ext cx="7620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10b6a219ec4_0_7"/>
          <p:cNvSpPr txBox="1"/>
          <p:nvPr>
            <p:ph idx="1" type="body"/>
          </p:nvPr>
        </p:nvSpPr>
        <p:spPr>
          <a:xfrm>
            <a:off x="152400" y="1619250"/>
            <a:ext cx="8839200" cy="3314700"/>
          </a:xfrm>
          <a:prstGeom prst="rect">
            <a:avLst/>
          </a:prstGeom>
        </p:spPr>
        <p:txBody>
          <a:bodyPr anchorCtr="0" anchor="t" bIns="45700" lIns="91425" spcFirstLastPara="1" rIns="91425" wrap="square" tIns="45700">
            <a:normAutofit/>
          </a:bodyPr>
          <a:lstStyle/>
          <a:p>
            <a:pPr indent="-342900" lvl="0" marL="457200" rtl="0" algn="l">
              <a:spcBef>
                <a:spcPts val="360"/>
              </a:spcBef>
              <a:spcAft>
                <a:spcPts val="0"/>
              </a:spcAft>
              <a:buSzPts val="1800"/>
              <a:buChar char="•"/>
            </a:pPr>
            <a:r>
              <a:rPr lang="en-US"/>
              <a:t>Be an active listener and participant</a:t>
            </a:r>
            <a:endParaRPr/>
          </a:p>
          <a:p>
            <a:pPr indent="-342900" lvl="0" marL="457200" rtl="0" algn="l">
              <a:spcBef>
                <a:spcPts val="0"/>
              </a:spcBef>
              <a:spcAft>
                <a:spcPts val="0"/>
              </a:spcAft>
              <a:buSzPts val="1800"/>
              <a:buChar char="•"/>
            </a:pPr>
            <a:r>
              <a:rPr lang="en-US"/>
              <a:t>Remain on mute</a:t>
            </a:r>
            <a:endParaRPr/>
          </a:p>
          <a:p>
            <a:pPr indent="-342900" lvl="0" marL="457200" rtl="0" algn="l">
              <a:spcBef>
                <a:spcPts val="0"/>
              </a:spcBef>
              <a:spcAft>
                <a:spcPts val="0"/>
              </a:spcAft>
              <a:buSzPts val="1800"/>
              <a:buChar char="•"/>
            </a:pPr>
            <a:r>
              <a:rPr b="1" lang="en-US" u="sng"/>
              <a:t>If you have questions drop them into the chat. A FAQ will be created and posted after the training</a:t>
            </a:r>
            <a:endParaRPr b="1" u="sng"/>
          </a:p>
        </p:txBody>
      </p:sp>
      <p:sp>
        <p:nvSpPr>
          <p:cNvPr id="126" name="Google Shape;126;g10b6a219ec4_0_7"/>
          <p:cNvSpPr txBox="1"/>
          <p:nvPr>
            <p:ph type="title"/>
          </p:nvPr>
        </p:nvSpPr>
        <p:spPr>
          <a:xfrm>
            <a:off x="152400" y="742950"/>
            <a:ext cx="8839200" cy="800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Audience Norms</a:t>
            </a:r>
            <a:endParaRPr/>
          </a:p>
        </p:txBody>
      </p:sp>
      <p:sp>
        <p:nvSpPr>
          <p:cNvPr id="127" name="Google Shape;127;g10b6a219ec4_0_7"/>
          <p:cNvSpPr txBox="1"/>
          <p:nvPr>
            <p:ph idx="12" type="sldNum"/>
          </p:nvPr>
        </p:nvSpPr>
        <p:spPr>
          <a:xfrm>
            <a:off x="8229600" y="209550"/>
            <a:ext cx="7620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10a8a9a0a4f_1_16"/>
          <p:cNvSpPr txBox="1"/>
          <p:nvPr>
            <p:ph type="title"/>
          </p:nvPr>
        </p:nvSpPr>
        <p:spPr>
          <a:xfrm>
            <a:off x="3352800" y="1123950"/>
            <a:ext cx="5715000" cy="1371600"/>
          </a:xfrm>
          <a:prstGeom prst="rect">
            <a:avLst/>
          </a:prstGeom>
        </p:spPr>
        <p:txBody>
          <a:bodyPr anchorCtr="0" anchor="ctr" bIns="45700" lIns="91425" spcFirstLastPara="1" rIns="91425" wrap="square" tIns="45700">
            <a:noAutofit/>
          </a:bodyPr>
          <a:lstStyle/>
          <a:p>
            <a:pPr indent="0" lvl="0" marL="914400" rtl="0" algn="l">
              <a:lnSpc>
                <a:spcPct val="90000"/>
              </a:lnSpc>
              <a:spcBef>
                <a:spcPts val="1000"/>
              </a:spcBef>
              <a:spcAft>
                <a:spcPts val="0"/>
              </a:spcAft>
              <a:buSzPts val="990"/>
              <a:buNone/>
            </a:pPr>
            <a:r>
              <a:rPr lang="en-US" sz="3650"/>
              <a:t>Types of Transition Assessments </a:t>
            </a:r>
            <a:endParaRPr sz="3650">
              <a:latin typeface="Calibri"/>
              <a:ea typeface="Calibri"/>
              <a:cs typeface="Calibri"/>
              <a:sym typeface="Calibri"/>
            </a:endParaRPr>
          </a:p>
          <a:p>
            <a:pPr indent="0" lvl="0" marL="0" rtl="0" algn="ctr">
              <a:spcBef>
                <a:spcPts val="0"/>
              </a:spcBef>
              <a:spcAft>
                <a:spcPts val="0"/>
              </a:spcAft>
              <a:buSzPts val="990"/>
              <a:buNone/>
            </a:pPr>
            <a:r>
              <a:t/>
            </a:r>
            <a:endParaRPr sz="3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107d1844d60_0_170"/>
          <p:cNvSpPr txBox="1"/>
          <p:nvPr>
            <p:ph idx="1" type="body"/>
          </p:nvPr>
        </p:nvSpPr>
        <p:spPr>
          <a:xfrm>
            <a:off x="152400" y="1619250"/>
            <a:ext cx="8839200" cy="3524400"/>
          </a:xfrm>
          <a:prstGeom prst="rect">
            <a:avLst/>
          </a:prstGeom>
        </p:spPr>
        <p:txBody>
          <a:bodyPr anchorCtr="0" anchor="t" bIns="45700" lIns="91425" spcFirstLastPara="1" rIns="91425" wrap="square" tIns="45700">
            <a:noAutofit/>
          </a:bodyPr>
          <a:lstStyle/>
          <a:p>
            <a:pPr indent="-228600" lvl="0" marL="228600" rtl="0" algn="l">
              <a:lnSpc>
                <a:spcPct val="70000"/>
              </a:lnSpc>
              <a:spcBef>
                <a:spcPts val="1000"/>
              </a:spcBef>
              <a:spcAft>
                <a:spcPts val="0"/>
              </a:spcAft>
              <a:buSzPts val="688"/>
              <a:buNone/>
            </a:pPr>
            <a:r>
              <a:rPr lang="en-US" sz="1738">
                <a:solidFill>
                  <a:srgbClr val="000000"/>
                </a:solidFill>
              </a:rPr>
              <a:t>•</a:t>
            </a:r>
            <a:r>
              <a:rPr lang="en-US" sz="2300">
                <a:solidFill>
                  <a:srgbClr val="000000"/>
                </a:solidFill>
              </a:rPr>
              <a:t>Transition Planning Inventory (TPI)</a:t>
            </a:r>
            <a:endParaRPr sz="2300">
              <a:solidFill>
                <a:srgbClr val="000000"/>
              </a:solidFill>
            </a:endParaRPr>
          </a:p>
          <a:p>
            <a:pPr indent="-228600" lvl="0" marL="228600" rtl="0" algn="l">
              <a:lnSpc>
                <a:spcPct val="70000"/>
              </a:lnSpc>
              <a:spcBef>
                <a:spcPts val="1000"/>
              </a:spcBef>
              <a:spcAft>
                <a:spcPts val="0"/>
              </a:spcAft>
              <a:buSzPts val="688"/>
              <a:buNone/>
            </a:pPr>
            <a:r>
              <a:rPr lang="en-US" sz="2300">
                <a:solidFill>
                  <a:srgbClr val="000000"/>
                </a:solidFill>
              </a:rPr>
              <a:t>•Learning style inventories</a:t>
            </a:r>
            <a:endParaRPr sz="2300">
              <a:solidFill>
                <a:srgbClr val="000000"/>
              </a:solidFill>
            </a:endParaRPr>
          </a:p>
          <a:p>
            <a:pPr indent="-228600" lvl="0" marL="228600" rtl="0" algn="l">
              <a:lnSpc>
                <a:spcPct val="70000"/>
              </a:lnSpc>
              <a:spcBef>
                <a:spcPts val="1000"/>
              </a:spcBef>
              <a:spcAft>
                <a:spcPts val="0"/>
              </a:spcAft>
              <a:buSzPts val="688"/>
              <a:buNone/>
            </a:pPr>
            <a:r>
              <a:rPr lang="en-US" sz="2300">
                <a:solidFill>
                  <a:srgbClr val="000000"/>
                </a:solidFill>
              </a:rPr>
              <a:t>•Academic achievement tests</a:t>
            </a:r>
            <a:endParaRPr sz="2300">
              <a:solidFill>
                <a:srgbClr val="000000"/>
              </a:solidFill>
            </a:endParaRPr>
          </a:p>
          <a:p>
            <a:pPr indent="-228600" lvl="0" marL="228600" rtl="0" algn="l">
              <a:lnSpc>
                <a:spcPct val="70000"/>
              </a:lnSpc>
              <a:spcBef>
                <a:spcPts val="1000"/>
              </a:spcBef>
              <a:spcAft>
                <a:spcPts val="0"/>
              </a:spcAft>
              <a:buSzPts val="688"/>
              <a:buNone/>
            </a:pPr>
            <a:r>
              <a:rPr lang="en-US" sz="2300">
                <a:solidFill>
                  <a:srgbClr val="000000"/>
                </a:solidFill>
              </a:rPr>
              <a:t>•Adaptive behavior scales    </a:t>
            </a:r>
            <a:endParaRPr sz="2300">
              <a:solidFill>
                <a:srgbClr val="000000"/>
              </a:solidFill>
            </a:endParaRPr>
          </a:p>
          <a:p>
            <a:pPr indent="-228600" lvl="0" marL="228600" rtl="0" algn="l">
              <a:lnSpc>
                <a:spcPct val="70000"/>
              </a:lnSpc>
              <a:spcBef>
                <a:spcPts val="1000"/>
              </a:spcBef>
              <a:spcAft>
                <a:spcPts val="0"/>
              </a:spcAft>
              <a:buSzPts val="688"/>
              <a:buNone/>
            </a:pPr>
            <a:r>
              <a:rPr lang="en-US" sz="2300">
                <a:solidFill>
                  <a:srgbClr val="000000"/>
                </a:solidFill>
              </a:rPr>
              <a:t>•Aptitude tests </a:t>
            </a:r>
            <a:endParaRPr sz="2300">
              <a:solidFill>
                <a:srgbClr val="000000"/>
              </a:solidFill>
            </a:endParaRPr>
          </a:p>
          <a:p>
            <a:pPr indent="-228600" lvl="0" marL="228600" rtl="0" algn="l">
              <a:lnSpc>
                <a:spcPct val="70000"/>
              </a:lnSpc>
              <a:spcBef>
                <a:spcPts val="1000"/>
              </a:spcBef>
              <a:spcAft>
                <a:spcPts val="0"/>
              </a:spcAft>
              <a:buSzPts val="688"/>
              <a:buNone/>
            </a:pPr>
            <a:r>
              <a:rPr lang="en-US" sz="2300">
                <a:solidFill>
                  <a:srgbClr val="000000"/>
                </a:solidFill>
              </a:rPr>
              <a:t>•Interest inventories</a:t>
            </a:r>
            <a:endParaRPr sz="2300">
              <a:solidFill>
                <a:srgbClr val="000000"/>
              </a:solidFill>
            </a:endParaRPr>
          </a:p>
          <a:p>
            <a:pPr indent="-228600" lvl="0" marL="228600" rtl="0" algn="l">
              <a:lnSpc>
                <a:spcPct val="70000"/>
              </a:lnSpc>
              <a:spcBef>
                <a:spcPts val="1000"/>
              </a:spcBef>
              <a:spcAft>
                <a:spcPts val="0"/>
              </a:spcAft>
              <a:buSzPts val="688"/>
              <a:buNone/>
            </a:pPr>
            <a:r>
              <a:rPr lang="en-US" sz="2300">
                <a:solidFill>
                  <a:srgbClr val="000000"/>
                </a:solidFill>
              </a:rPr>
              <a:t>•Self-determination assessments</a:t>
            </a:r>
            <a:endParaRPr sz="2300"/>
          </a:p>
        </p:txBody>
      </p:sp>
      <p:sp>
        <p:nvSpPr>
          <p:cNvPr id="283" name="Google Shape;283;g107d1844d60_0_170"/>
          <p:cNvSpPr txBox="1"/>
          <p:nvPr>
            <p:ph type="title"/>
          </p:nvPr>
        </p:nvSpPr>
        <p:spPr>
          <a:xfrm>
            <a:off x="152400" y="742950"/>
            <a:ext cx="8839200" cy="800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Examples of Transition Assessments</a:t>
            </a:r>
            <a:endParaRPr/>
          </a:p>
        </p:txBody>
      </p:sp>
      <p:sp>
        <p:nvSpPr>
          <p:cNvPr id="284" name="Google Shape;284;g107d1844d60_0_170"/>
          <p:cNvSpPr txBox="1"/>
          <p:nvPr>
            <p:ph idx="12" type="sldNum"/>
          </p:nvPr>
        </p:nvSpPr>
        <p:spPr>
          <a:xfrm>
            <a:off x="8229600" y="209550"/>
            <a:ext cx="7620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107d1844d60_0_181"/>
          <p:cNvSpPr txBox="1"/>
          <p:nvPr>
            <p:ph idx="1" type="body"/>
          </p:nvPr>
        </p:nvSpPr>
        <p:spPr>
          <a:xfrm>
            <a:off x="152400" y="1619250"/>
            <a:ext cx="8839200" cy="3314700"/>
          </a:xfrm>
          <a:prstGeom prst="rect">
            <a:avLst/>
          </a:prstGeom>
        </p:spPr>
        <p:txBody>
          <a:bodyPr anchorCtr="0" anchor="t" bIns="45700" lIns="91425" spcFirstLastPara="1" rIns="91425" wrap="square" tIns="45700">
            <a:normAutofit/>
          </a:bodyPr>
          <a:lstStyle/>
          <a:p>
            <a:pPr indent="-374650" lvl="0" marL="457200" rtl="0" algn="l">
              <a:spcBef>
                <a:spcPts val="360"/>
              </a:spcBef>
              <a:spcAft>
                <a:spcPts val="0"/>
              </a:spcAft>
              <a:buClr>
                <a:srgbClr val="212121"/>
              </a:buClr>
              <a:buSzPts val="2300"/>
              <a:buChar char="•"/>
            </a:pPr>
            <a:r>
              <a:rPr lang="en-US" sz="2300">
                <a:solidFill>
                  <a:srgbClr val="212121"/>
                </a:solidFill>
              </a:rPr>
              <a:t>Structured Interviews</a:t>
            </a:r>
            <a:endParaRPr sz="2300">
              <a:solidFill>
                <a:srgbClr val="212121"/>
              </a:solidFill>
            </a:endParaRPr>
          </a:p>
          <a:p>
            <a:pPr indent="-374650" lvl="0" marL="457200" rtl="0" algn="l">
              <a:spcBef>
                <a:spcPts val="0"/>
              </a:spcBef>
              <a:spcAft>
                <a:spcPts val="0"/>
              </a:spcAft>
              <a:buClr>
                <a:srgbClr val="212121"/>
              </a:buClr>
              <a:buSzPts val="2300"/>
              <a:buChar char="•"/>
            </a:pPr>
            <a:r>
              <a:rPr lang="en-US" sz="2300">
                <a:solidFill>
                  <a:srgbClr val="212121"/>
                </a:solidFill>
              </a:rPr>
              <a:t>Questionnaires</a:t>
            </a:r>
            <a:endParaRPr sz="2300">
              <a:solidFill>
                <a:srgbClr val="212121"/>
              </a:solidFill>
            </a:endParaRPr>
          </a:p>
          <a:p>
            <a:pPr indent="-374650" lvl="0" marL="457200" rtl="0" algn="l">
              <a:spcBef>
                <a:spcPts val="0"/>
              </a:spcBef>
              <a:spcAft>
                <a:spcPts val="0"/>
              </a:spcAft>
              <a:buClr>
                <a:srgbClr val="212121"/>
              </a:buClr>
              <a:buSzPts val="2300"/>
              <a:buChar char="•"/>
            </a:pPr>
            <a:r>
              <a:rPr lang="en-US" sz="2300">
                <a:solidFill>
                  <a:srgbClr val="212121"/>
                </a:solidFill>
              </a:rPr>
              <a:t>Direct Observations</a:t>
            </a:r>
            <a:endParaRPr sz="2300">
              <a:solidFill>
                <a:srgbClr val="212121"/>
              </a:solidFill>
            </a:endParaRPr>
          </a:p>
          <a:p>
            <a:pPr indent="-374650" lvl="0" marL="457200" rtl="0" algn="l">
              <a:spcBef>
                <a:spcPts val="0"/>
              </a:spcBef>
              <a:spcAft>
                <a:spcPts val="0"/>
              </a:spcAft>
              <a:buClr>
                <a:srgbClr val="212121"/>
              </a:buClr>
              <a:buSzPts val="2300"/>
              <a:buChar char="•"/>
            </a:pPr>
            <a:r>
              <a:rPr lang="en-US" sz="2300">
                <a:solidFill>
                  <a:srgbClr val="212121"/>
                </a:solidFill>
              </a:rPr>
              <a:t>Curriculum Based Assessments</a:t>
            </a:r>
            <a:endParaRPr sz="2300">
              <a:solidFill>
                <a:srgbClr val="212121"/>
              </a:solidFill>
            </a:endParaRPr>
          </a:p>
          <a:p>
            <a:pPr indent="-374650" lvl="0" marL="457200" rtl="0" algn="l">
              <a:spcBef>
                <a:spcPts val="0"/>
              </a:spcBef>
              <a:spcAft>
                <a:spcPts val="0"/>
              </a:spcAft>
              <a:buClr>
                <a:srgbClr val="212121"/>
              </a:buClr>
              <a:buSzPts val="2300"/>
              <a:buChar char="•"/>
            </a:pPr>
            <a:r>
              <a:rPr lang="en-US" sz="2300">
                <a:solidFill>
                  <a:srgbClr val="212121"/>
                </a:solidFill>
              </a:rPr>
              <a:t>Environmental Assessments</a:t>
            </a:r>
            <a:r>
              <a:rPr lang="en-US" sz="2300">
                <a:solidFill>
                  <a:srgbClr val="212121"/>
                </a:solidFill>
              </a:rPr>
              <a:t> </a:t>
            </a:r>
            <a:endParaRPr sz="2300">
              <a:solidFill>
                <a:srgbClr val="212121"/>
              </a:solidFill>
            </a:endParaRPr>
          </a:p>
          <a:p>
            <a:pPr indent="-374650" lvl="0" marL="457200" rtl="0" algn="l">
              <a:spcBef>
                <a:spcPts val="0"/>
              </a:spcBef>
              <a:spcAft>
                <a:spcPts val="0"/>
              </a:spcAft>
              <a:buClr>
                <a:srgbClr val="212121"/>
              </a:buClr>
              <a:buSzPts val="2300"/>
              <a:buChar char="•"/>
            </a:pPr>
            <a:r>
              <a:rPr lang="en-US" sz="2300">
                <a:solidFill>
                  <a:srgbClr val="212121"/>
                </a:solidFill>
              </a:rPr>
              <a:t>Personal future planning activities</a:t>
            </a:r>
            <a:endParaRPr sz="2300">
              <a:solidFill>
                <a:srgbClr val="212121"/>
              </a:solidFill>
            </a:endParaRPr>
          </a:p>
          <a:p>
            <a:pPr indent="-374650" lvl="0" marL="457200" rtl="0" algn="l">
              <a:lnSpc>
                <a:spcPct val="70000"/>
              </a:lnSpc>
              <a:spcBef>
                <a:spcPts val="0"/>
              </a:spcBef>
              <a:spcAft>
                <a:spcPts val="0"/>
              </a:spcAft>
              <a:buClr>
                <a:srgbClr val="212121"/>
              </a:buClr>
              <a:buSzPts val="2300"/>
              <a:buChar char="•"/>
            </a:pPr>
            <a:r>
              <a:rPr lang="en-US" sz="2300">
                <a:solidFill>
                  <a:srgbClr val="000000"/>
                </a:solidFill>
              </a:rPr>
              <a:t>Personality Tests</a:t>
            </a:r>
            <a:endParaRPr sz="2300">
              <a:solidFill>
                <a:srgbClr val="000000"/>
              </a:solidFill>
            </a:endParaRPr>
          </a:p>
          <a:p>
            <a:pPr indent="-374650" lvl="0" marL="457200" rtl="0" algn="l">
              <a:lnSpc>
                <a:spcPct val="70000"/>
              </a:lnSpc>
              <a:spcBef>
                <a:spcPts val="0"/>
              </a:spcBef>
              <a:spcAft>
                <a:spcPts val="0"/>
              </a:spcAft>
              <a:buClr>
                <a:srgbClr val="212121"/>
              </a:buClr>
              <a:buSzPts val="2300"/>
              <a:buChar char="•"/>
            </a:pPr>
            <a:r>
              <a:rPr lang="en-US" sz="2300">
                <a:solidFill>
                  <a:srgbClr val="000000"/>
                </a:solidFill>
              </a:rPr>
              <a:t>Job or Training Evaluations</a:t>
            </a:r>
            <a:endParaRPr sz="2300">
              <a:solidFill>
                <a:srgbClr val="000000"/>
              </a:solidFill>
            </a:endParaRPr>
          </a:p>
          <a:p>
            <a:pPr indent="-228600" lvl="0" marL="457200" rtl="0" algn="l">
              <a:spcBef>
                <a:spcPts val="360"/>
              </a:spcBef>
              <a:spcAft>
                <a:spcPts val="0"/>
              </a:spcAft>
              <a:buNone/>
            </a:pPr>
            <a:r>
              <a:t/>
            </a:r>
            <a:endParaRPr sz="2300">
              <a:solidFill>
                <a:srgbClr val="212121"/>
              </a:solidFill>
            </a:endParaRPr>
          </a:p>
        </p:txBody>
      </p:sp>
      <p:sp>
        <p:nvSpPr>
          <p:cNvPr id="291" name="Google Shape;291;g107d1844d60_0_181"/>
          <p:cNvSpPr txBox="1"/>
          <p:nvPr>
            <p:ph type="title"/>
          </p:nvPr>
        </p:nvSpPr>
        <p:spPr>
          <a:xfrm>
            <a:off x="152400" y="742950"/>
            <a:ext cx="8839200" cy="800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Cont. Transition Assessment Examples</a:t>
            </a:r>
            <a:endParaRPr/>
          </a:p>
        </p:txBody>
      </p:sp>
      <p:sp>
        <p:nvSpPr>
          <p:cNvPr id="292" name="Google Shape;292;g107d1844d60_0_181"/>
          <p:cNvSpPr txBox="1"/>
          <p:nvPr>
            <p:ph idx="12" type="sldNum"/>
          </p:nvPr>
        </p:nvSpPr>
        <p:spPr>
          <a:xfrm>
            <a:off x="8229600" y="209550"/>
            <a:ext cx="7620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107d1844d60_0_197"/>
          <p:cNvSpPr txBox="1"/>
          <p:nvPr>
            <p:ph idx="1" type="body"/>
          </p:nvPr>
        </p:nvSpPr>
        <p:spPr>
          <a:xfrm>
            <a:off x="152400" y="1619250"/>
            <a:ext cx="8839200" cy="3314700"/>
          </a:xfrm>
          <a:prstGeom prst="rect">
            <a:avLst/>
          </a:prstGeom>
        </p:spPr>
        <p:txBody>
          <a:bodyPr anchorCtr="0" anchor="t" bIns="45700" lIns="91425" spcFirstLastPara="1" rIns="91425" wrap="square" tIns="45700">
            <a:normAutofit fontScale="85000" lnSpcReduction="20000"/>
          </a:bodyPr>
          <a:lstStyle/>
          <a:p>
            <a:pPr indent="0" lvl="0" marL="0" rtl="0" algn="l">
              <a:lnSpc>
                <a:spcPct val="90000"/>
              </a:lnSpc>
              <a:spcBef>
                <a:spcPts val="1000"/>
              </a:spcBef>
              <a:spcAft>
                <a:spcPts val="0"/>
              </a:spcAft>
              <a:buNone/>
            </a:pPr>
            <a:r>
              <a:rPr lang="en-US" sz="2800">
                <a:solidFill>
                  <a:srgbClr val="000000"/>
                </a:solidFill>
              </a:rPr>
              <a:t>In advisories or homerooms, transition assessments can be utilized as a pre/post-activity for:</a:t>
            </a:r>
            <a:endParaRPr sz="2800">
              <a:solidFill>
                <a:srgbClr val="000000"/>
              </a:solidFill>
            </a:endParaRPr>
          </a:p>
          <a:p>
            <a:pPr indent="-379730" lvl="0" marL="457200" rtl="0" algn="l">
              <a:lnSpc>
                <a:spcPct val="90000"/>
              </a:lnSpc>
              <a:spcBef>
                <a:spcPts val="1000"/>
              </a:spcBef>
              <a:spcAft>
                <a:spcPts val="0"/>
              </a:spcAft>
              <a:buClr>
                <a:srgbClr val="000000"/>
              </a:buClr>
              <a:buSzPct val="100000"/>
              <a:buChar char="•"/>
            </a:pPr>
            <a:r>
              <a:rPr lang="en-US" sz="2800">
                <a:solidFill>
                  <a:srgbClr val="000000"/>
                </a:solidFill>
              </a:rPr>
              <a:t>A school-wide activity fair</a:t>
            </a:r>
            <a:endParaRPr sz="2800">
              <a:solidFill>
                <a:srgbClr val="000000"/>
              </a:solidFill>
            </a:endParaRPr>
          </a:p>
          <a:p>
            <a:pPr indent="-379730" lvl="0" marL="457200" rtl="0" algn="l">
              <a:lnSpc>
                <a:spcPct val="90000"/>
              </a:lnSpc>
              <a:spcBef>
                <a:spcPts val="0"/>
              </a:spcBef>
              <a:spcAft>
                <a:spcPts val="0"/>
              </a:spcAft>
              <a:buClr>
                <a:srgbClr val="000000"/>
              </a:buClr>
              <a:buSzPct val="100000"/>
              <a:buChar char="•"/>
            </a:pPr>
            <a:r>
              <a:rPr lang="en-US" sz="2800">
                <a:solidFill>
                  <a:srgbClr val="000000"/>
                </a:solidFill>
              </a:rPr>
              <a:t>Course selection for the following school year</a:t>
            </a:r>
            <a:endParaRPr sz="2800">
              <a:solidFill>
                <a:srgbClr val="000000"/>
              </a:solidFill>
            </a:endParaRPr>
          </a:p>
          <a:p>
            <a:pPr indent="-379730" lvl="0" marL="457200" rtl="0" algn="l">
              <a:lnSpc>
                <a:spcPct val="90000"/>
              </a:lnSpc>
              <a:spcBef>
                <a:spcPts val="0"/>
              </a:spcBef>
              <a:spcAft>
                <a:spcPts val="0"/>
              </a:spcAft>
              <a:buClr>
                <a:srgbClr val="000000"/>
              </a:buClr>
              <a:buSzPct val="100000"/>
              <a:buChar char="•"/>
            </a:pPr>
            <a:r>
              <a:rPr lang="en-US" sz="2800">
                <a:solidFill>
                  <a:srgbClr val="000000"/>
                </a:solidFill>
              </a:rPr>
              <a:t>Selecting school speakers</a:t>
            </a:r>
            <a:endParaRPr sz="2800">
              <a:solidFill>
                <a:srgbClr val="000000"/>
              </a:solidFill>
            </a:endParaRPr>
          </a:p>
          <a:p>
            <a:pPr indent="-379730" lvl="0" marL="457200" rtl="0" algn="l">
              <a:lnSpc>
                <a:spcPct val="90000"/>
              </a:lnSpc>
              <a:spcBef>
                <a:spcPts val="0"/>
              </a:spcBef>
              <a:spcAft>
                <a:spcPts val="0"/>
              </a:spcAft>
              <a:buClr>
                <a:srgbClr val="000000"/>
              </a:buClr>
              <a:buSzPct val="100000"/>
              <a:buChar char="•"/>
            </a:pPr>
            <a:r>
              <a:rPr lang="en-US" sz="2800">
                <a:solidFill>
                  <a:srgbClr val="000000"/>
                </a:solidFill>
              </a:rPr>
              <a:t>As a needs assessment for vocational preparation curricula</a:t>
            </a:r>
            <a:endParaRPr sz="2800">
              <a:solidFill>
                <a:srgbClr val="000000"/>
              </a:solidFill>
            </a:endParaRPr>
          </a:p>
          <a:p>
            <a:pPr indent="-379730" lvl="0" marL="457200" rtl="0" algn="l">
              <a:lnSpc>
                <a:spcPct val="90000"/>
              </a:lnSpc>
              <a:spcBef>
                <a:spcPts val="0"/>
              </a:spcBef>
              <a:spcAft>
                <a:spcPts val="0"/>
              </a:spcAft>
              <a:buClr>
                <a:srgbClr val="000000"/>
              </a:buClr>
              <a:buSzPct val="100000"/>
              <a:buChar char="•"/>
            </a:pPr>
            <a:r>
              <a:rPr lang="en-US" sz="2800">
                <a:solidFill>
                  <a:srgbClr val="000000"/>
                </a:solidFill>
              </a:rPr>
              <a:t>Assessments given by the school counselor to a whole class </a:t>
            </a:r>
            <a:endParaRPr sz="2800">
              <a:solidFill>
                <a:srgbClr val="000000"/>
              </a:solidFill>
            </a:endParaRPr>
          </a:p>
          <a:p>
            <a:pPr indent="-379730" lvl="0" marL="457200" rtl="0" algn="l">
              <a:lnSpc>
                <a:spcPct val="90000"/>
              </a:lnSpc>
              <a:spcBef>
                <a:spcPts val="0"/>
              </a:spcBef>
              <a:spcAft>
                <a:spcPts val="0"/>
              </a:spcAft>
              <a:buClr>
                <a:srgbClr val="000000"/>
              </a:buClr>
              <a:buSzPct val="100000"/>
              <a:buChar char="•"/>
            </a:pPr>
            <a:r>
              <a:rPr lang="en-US" sz="2800">
                <a:solidFill>
                  <a:srgbClr val="000000"/>
                </a:solidFill>
              </a:rPr>
              <a:t>Assessments conducted in personal finance/ career courses</a:t>
            </a:r>
            <a:endParaRPr sz="2800">
              <a:solidFill>
                <a:srgbClr val="000000"/>
              </a:solidFill>
            </a:endParaRPr>
          </a:p>
          <a:p>
            <a:pPr indent="-379730" lvl="0" marL="457200" rtl="0" algn="l">
              <a:lnSpc>
                <a:spcPct val="90000"/>
              </a:lnSpc>
              <a:spcBef>
                <a:spcPts val="0"/>
              </a:spcBef>
              <a:spcAft>
                <a:spcPts val="0"/>
              </a:spcAft>
              <a:buClr>
                <a:srgbClr val="000000"/>
              </a:buClr>
              <a:buSzPct val="100000"/>
              <a:buChar char="•"/>
            </a:pPr>
            <a:r>
              <a:rPr lang="en-US" sz="2800">
                <a:solidFill>
                  <a:srgbClr val="000000"/>
                </a:solidFill>
              </a:rPr>
              <a:t>Pre-ETS activities</a:t>
            </a:r>
            <a:endParaRPr sz="2800">
              <a:solidFill>
                <a:srgbClr val="000000"/>
              </a:solidFill>
            </a:endParaRPr>
          </a:p>
          <a:p>
            <a:pPr indent="0" lvl="0" marL="0" rtl="0" algn="l">
              <a:spcBef>
                <a:spcPts val="360"/>
              </a:spcBef>
              <a:spcAft>
                <a:spcPts val="0"/>
              </a:spcAft>
              <a:buNone/>
            </a:pPr>
            <a:r>
              <a:t/>
            </a:r>
            <a:endParaRPr/>
          </a:p>
        </p:txBody>
      </p:sp>
      <p:sp>
        <p:nvSpPr>
          <p:cNvPr id="299" name="Google Shape;299;g107d1844d60_0_197"/>
          <p:cNvSpPr txBox="1"/>
          <p:nvPr>
            <p:ph type="title"/>
          </p:nvPr>
        </p:nvSpPr>
        <p:spPr>
          <a:xfrm>
            <a:off x="152400" y="742950"/>
            <a:ext cx="8839200" cy="800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Grade-Level Assessments</a:t>
            </a:r>
            <a:endParaRPr/>
          </a:p>
        </p:txBody>
      </p:sp>
      <p:sp>
        <p:nvSpPr>
          <p:cNvPr id="300" name="Google Shape;300;g107d1844d60_0_197"/>
          <p:cNvSpPr txBox="1"/>
          <p:nvPr>
            <p:ph idx="12" type="sldNum"/>
          </p:nvPr>
        </p:nvSpPr>
        <p:spPr>
          <a:xfrm>
            <a:off x="8229600" y="209550"/>
            <a:ext cx="7620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107d1844d60_0_70"/>
          <p:cNvSpPr txBox="1"/>
          <p:nvPr>
            <p:ph type="title"/>
          </p:nvPr>
        </p:nvSpPr>
        <p:spPr>
          <a:xfrm>
            <a:off x="3352800" y="1123950"/>
            <a:ext cx="5715000" cy="1371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When to Conduct Transition Assessments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5"/>
          <p:cNvSpPr txBox="1"/>
          <p:nvPr>
            <p:ph idx="1" type="body"/>
          </p:nvPr>
        </p:nvSpPr>
        <p:spPr>
          <a:xfrm>
            <a:off x="152400" y="1619250"/>
            <a:ext cx="8839200" cy="3314700"/>
          </a:xfrm>
          <a:prstGeom prst="rect">
            <a:avLst/>
          </a:prstGeom>
          <a:noFill/>
          <a:ln>
            <a:noFill/>
          </a:ln>
        </p:spPr>
        <p:txBody>
          <a:bodyPr anchorCtr="0" anchor="t" bIns="45700" lIns="91425" spcFirstLastPara="1" rIns="91425" wrap="square" tIns="45700">
            <a:normAutofit/>
          </a:bodyPr>
          <a:lstStyle/>
          <a:p>
            <a:pPr indent="-344488" lvl="0" marL="457200" rtl="0" algn="l">
              <a:lnSpc>
                <a:spcPct val="100000"/>
              </a:lnSpc>
              <a:spcBef>
                <a:spcPts val="0"/>
              </a:spcBef>
              <a:spcAft>
                <a:spcPts val="0"/>
              </a:spcAft>
              <a:buClr>
                <a:srgbClr val="212121"/>
              </a:buClr>
              <a:buSzPts val="2400"/>
              <a:buChar char="•"/>
            </a:pPr>
            <a:r>
              <a:rPr lang="en-US" sz="2400">
                <a:solidFill>
                  <a:srgbClr val="212121"/>
                </a:solidFill>
              </a:rPr>
              <a:t>“Beginning no later than the first IEP in effect where the student turns 16 and annually thereafter…” (section 614)</a:t>
            </a:r>
            <a:endParaRPr>
              <a:solidFill>
                <a:srgbClr val="212121"/>
              </a:solidFill>
            </a:endParaRPr>
          </a:p>
          <a:p>
            <a:pPr indent="-344488" lvl="0" marL="457200" rtl="0" algn="l">
              <a:lnSpc>
                <a:spcPct val="100000"/>
              </a:lnSpc>
              <a:spcBef>
                <a:spcPts val="480"/>
              </a:spcBef>
              <a:spcAft>
                <a:spcPts val="0"/>
              </a:spcAft>
              <a:buClr>
                <a:srgbClr val="212121"/>
              </a:buClr>
              <a:buSzPts val="2400"/>
              <a:buChar char="•"/>
            </a:pPr>
            <a:r>
              <a:rPr lang="en-US" sz="2400">
                <a:solidFill>
                  <a:srgbClr val="212121"/>
                </a:solidFill>
              </a:rPr>
              <a:t>You can start planning at a younger age if the IEP team determines it is appropriate</a:t>
            </a:r>
            <a:endParaRPr>
              <a:solidFill>
                <a:srgbClr val="212121"/>
              </a:solidFill>
            </a:endParaRPr>
          </a:p>
          <a:p>
            <a:pPr indent="-344488" lvl="0" marL="457200" rtl="0" algn="l">
              <a:lnSpc>
                <a:spcPct val="100000"/>
              </a:lnSpc>
              <a:spcBef>
                <a:spcPts val="480"/>
              </a:spcBef>
              <a:spcAft>
                <a:spcPts val="0"/>
              </a:spcAft>
              <a:buClr>
                <a:srgbClr val="212121"/>
              </a:buClr>
              <a:buSzPts val="2400"/>
              <a:buChar char="•"/>
            </a:pPr>
            <a:r>
              <a:rPr lang="en-US" sz="2400">
                <a:solidFill>
                  <a:srgbClr val="212121"/>
                </a:solidFill>
              </a:rPr>
              <a:t>Student should be invited to the IEP meeting when transition services are being addressed</a:t>
            </a:r>
            <a:endParaRPr>
              <a:solidFill>
                <a:srgbClr val="212121"/>
              </a:solidFill>
            </a:endParaRPr>
          </a:p>
        </p:txBody>
      </p:sp>
      <p:sp>
        <p:nvSpPr>
          <p:cNvPr id="312" name="Google Shape;312;p5"/>
          <p:cNvSpPr txBox="1"/>
          <p:nvPr>
            <p:ph type="title"/>
          </p:nvPr>
        </p:nvSpPr>
        <p:spPr>
          <a:xfrm>
            <a:off x="152400" y="742950"/>
            <a:ext cx="8839200" cy="8001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a:t>When to start transition planning?</a:t>
            </a:r>
            <a:endParaRPr/>
          </a:p>
        </p:txBody>
      </p:sp>
      <p:sp>
        <p:nvSpPr>
          <p:cNvPr id="313" name="Google Shape;313;p5"/>
          <p:cNvSpPr txBox="1"/>
          <p:nvPr>
            <p:ph idx="12" type="sldNum"/>
          </p:nvPr>
        </p:nvSpPr>
        <p:spPr>
          <a:xfrm>
            <a:off x="8229600" y="209550"/>
            <a:ext cx="762000" cy="27384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6"/>
          <p:cNvSpPr txBox="1"/>
          <p:nvPr>
            <p:ph idx="1" type="body"/>
          </p:nvPr>
        </p:nvSpPr>
        <p:spPr>
          <a:xfrm>
            <a:off x="152400" y="1619250"/>
            <a:ext cx="8839200" cy="3314700"/>
          </a:xfrm>
          <a:prstGeom prst="rect">
            <a:avLst/>
          </a:prstGeom>
          <a:noFill/>
          <a:ln>
            <a:noFill/>
          </a:ln>
        </p:spPr>
        <p:txBody>
          <a:bodyPr anchorCtr="0" anchor="t" bIns="45700" lIns="91425" spcFirstLastPara="1" rIns="91425" wrap="square" tIns="45700">
            <a:normAutofit fontScale="85000" lnSpcReduction="20000"/>
          </a:bodyPr>
          <a:lstStyle/>
          <a:p>
            <a:pPr indent="0" lvl="0" marL="112712" rtl="0" algn="ctr">
              <a:lnSpc>
                <a:spcPct val="100000"/>
              </a:lnSpc>
              <a:spcBef>
                <a:spcPts val="0"/>
              </a:spcBef>
              <a:spcAft>
                <a:spcPts val="0"/>
              </a:spcAft>
              <a:buSzPct val="100000"/>
              <a:buNone/>
            </a:pPr>
            <a:r>
              <a:t/>
            </a:r>
            <a:endParaRPr>
              <a:solidFill>
                <a:srgbClr val="212121"/>
              </a:solidFill>
            </a:endParaRPr>
          </a:p>
          <a:p>
            <a:pPr indent="0" lvl="0" marL="112712" rtl="0" algn="ctr">
              <a:lnSpc>
                <a:spcPct val="100000"/>
              </a:lnSpc>
              <a:spcBef>
                <a:spcPts val="0"/>
              </a:spcBef>
              <a:spcAft>
                <a:spcPts val="0"/>
              </a:spcAft>
              <a:buSzPct val="100000"/>
              <a:buNone/>
            </a:pPr>
            <a:r>
              <a:rPr lang="en-US">
                <a:solidFill>
                  <a:srgbClr val="212121"/>
                </a:solidFill>
              </a:rPr>
              <a:t>Conduct </a:t>
            </a:r>
            <a:r>
              <a:rPr lang="en-US">
                <a:solidFill>
                  <a:srgbClr val="212121"/>
                </a:solidFill>
              </a:rPr>
              <a:t>Transition Assessments</a:t>
            </a:r>
            <a:endParaRPr>
              <a:solidFill>
                <a:srgbClr val="212121"/>
              </a:solidFill>
            </a:endParaRPr>
          </a:p>
          <a:p>
            <a:pPr indent="0" lvl="0" marL="112712" rtl="0" algn="l">
              <a:lnSpc>
                <a:spcPct val="100000"/>
              </a:lnSpc>
              <a:spcBef>
                <a:spcPts val="640"/>
              </a:spcBef>
              <a:spcAft>
                <a:spcPts val="0"/>
              </a:spcAft>
              <a:buSzPct val="100000"/>
              <a:buNone/>
            </a:pPr>
            <a:r>
              <a:rPr lang="en-US">
                <a:solidFill>
                  <a:srgbClr val="212121"/>
                </a:solidFill>
              </a:rPr>
              <a:t>Should address three areas:</a:t>
            </a:r>
            <a:endParaRPr>
              <a:solidFill>
                <a:srgbClr val="212121"/>
              </a:solidFill>
            </a:endParaRPr>
          </a:p>
          <a:p>
            <a:pPr indent="-314008" lvl="0" marL="457200" rtl="0" algn="l">
              <a:lnSpc>
                <a:spcPct val="100000"/>
              </a:lnSpc>
              <a:spcBef>
                <a:spcPts val="640"/>
              </a:spcBef>
              <a:spcAft>
                <a:spcPts val="0"/>
              </a:spcAft>
              <a:buClr>
                <a:srgbClr val="212121"/>
              </a:buClr>
              <a:buSzPct val="100000"/>
              <a:buChar char="•"/>
            </a:pPr>
            <a:r>
              <a:rPr lang="en-US">
                <a:solidFill>
                  <a:srgbClr val="212121"/>
                </a:solidFill>
              </a:rPr>
              <a:t>Employment</a:t>
            </a:r>
            <a:endParaRPr>
              <a:solidFill>
                <a:srgbClr val="212121"/>
              </a:solidFill>
            </a:endParaRPr>
          </a:p>
          <a:p>
            <a:pPr indent="-314008" lvl="0" marL="457200" rtl="0" algn="l">
              <a:lnSpc>
                <a:spcPct val="100000"/>
              </a:lnSpc>
              <a:spcBef>
                <a:spcPts val="640"/>
              </a:spcBef>
              <a:spcAft>
                <a:spcPts val="0"/>
              </a:spcAft>
              <a:buClr>
                <a:srgbClr val="212121"/>
              </a:buClr>
              <a:buSzPct val="100000"/>
              <a:buChar char="•"/>
            </a:pPr>
            <a:r>
              <a:rPr lang="en-US">
                <a:solidFill>
                  <a:srgbClr val="212121"/>
                </a:solidFill>
              </a:rPr>
              <a:t>Education and/or Training</a:t>
            </a:r>
            <a:endParaRPr>
              <a:solidFill>
                <a:srgbClr val="212121"/>
              </a:solidFill>
            </a:endParaRPr>
          </a:p>
          <a:p>
            <a:pPr indent="-314008" lvl="0" marL="457200" rtl="0" algn="l">
              <a:lnSpc>
                <a:spcPct val="100000"/>
              </a:lnSpc>
              <a:spcBef>
                <a:spcPts val="640"/>
              </a:spcBef>
              <a:spcAft>
                <a:spcPts val="0"/>
              </a:spcAft>
              <a:buClr>
                <a:srgbClr val="212121"/>
              </a:buClr>
              <a:buSzPct val="100000"/>
              <a:buChar char="•"/>
            </a:pPr>
            <a:r>
              <a:rPr lang="en-US">
                <a:solidFill>
                  <a:srgbClr val="212121"/>
                </a:solidFill>
              </a:rPr>
              <a:t>Independent Living</a:t>
            </a:r>
            <a:endParaRPr>
              <a:solidFill>
                <a:srgbClr val="212121"/>
              </a:solidFill>
            </a:endParaRPr>
          </a:p>
          <a:p>
            <a:pPr indent="-141286" lvl="0" marL="457200" rtl="0" algn="l">
              <a:lnSpc>
                <a:spcPct val="100000"/>
              </a:lnSpc>
              <a:spcBef>
                <a:spcPts val="640"/>
              </a:spcBef>
              <a:spcAft>
                <a:spcPts val="0"/>
              </a:spcAft>
              <a:buSzPct val="100000"/>
              <a:buNone/>
            </a:pPr>
            <a:r>
              <a:t/>
            </a:r>
            <a:endParaRPr/>
          </a:p>
          <a:p>
            <a:pPr indent="-141286" lvl="0" marL="457200" rtl="0" algn="l">
              <a:lnSpc>
                <a:spcPct val="100000"/>
              </a:lnSpc>
              <a:spcBef>
                <a:spcPts val="640"/>
              </a:spcBef>
              <a:spcAft>
                <a:spcPts val="0"/>
              </a:spcAft>
              <a:buSzPct val="100000"/>
              <a:buNone/>
            </a:pPr>
            <a:r>
              <a:t/>
            </a:r>
            <a:endParaRPr/>
          </a:p>
        </p:txBody>
      </p:sp>
      <p:sp>
        <p:nvSpPr>
          <p:cNvPr id="319" name="Google Shape;319;p6"/>
          <p:cNvSpPr txBox="1"/>
          <p:nvPr>
            <p:ph type="title"/>
          </p:nvPr>
        </p:nvSpPr>
        <p:spPr>
          <a:xfrm>
            <a:off x="152400" y="742950"/>
            <a:ext cx="8839200" cy="8001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US"/>
              <a:t>What should I do first with transition planning?</a:t>
            </a:r>
            <a:endParaRPr/>
          </a:p>
        </p:txBody>
      </p:sp>
      <p:sp>
        <p:nvSpPr>
          <p:cNvPr id="320" name="Google Shape;320;p6"/>
          <p:cNvSpPr txBox="1"/>
          <p:nvPr>
            <p:ph idx="12" type="sldNum"/>
          </p:nvPr>
        </p:nvSpPr>
        <p:spPr>
          <a:xfrm>
            <a:off x="8229600" y="209550"/>
            <a:ext cx="762000" cy="27384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107d1844d60_0_354"/>
          <p:cNvSpPr txBox="1"/>
          <p:nvPr>
            <p:ph type="title"/>
          </p:nvPr>
        </p:nvSpPr>
        <p:spPr>
          <a:xfrm>
            <a:off x="3352800" y="1123950"/>
            <a:ext cx="5715000" cy="1371600"/>
          </a:xfrm>
          <a:prstGeom prst="rect">
            <a:avLst/>
          </a:prstGeom>
        </p:spPr>
        <p:txBody>
          <a:bodyPr anchorCtr="0" anchor="ctr" bIns="45700" lIns="91425" spcFirstLastPara="1" rIns="91425" wrap="square" tIns="45700">
            <a:noAutofit/>
          </a:bodyPr>
          <a:lstStyle/>
          <a:p>
            <a:pPr indent="0" lvl="0" marL="914400" rtl="0" algn="l">
              <a:lnSpc>
                <a:spcPct val="90000"/>
              </a:lnSpc>
              <a:spcBef>
                <a:spcPts val="1000"/>
              </a:spcBef>
              <a:spcAft>
                <a:spcPts val="0"/>
              </a:spcAft>
              <a:buSzPts val="990"/>
              <a:buNone/>
            </a:pPr>
            <a:r>
              <a:rPr lang="en-US" sz="3650">
                <a:latin typeface="Calibri"/>
                <a:ea typeface="Calibri"/>
                <a:cs typeface="Calibri"/>
                <a:sym typeface="Calibri"/>
              </a:rPr>
              <a:t>How: Embedding Transition Assessments within the IEP</a:t>
            </a:r>
            <a:endParaRPr sz="3650">
              <a:latin typeface="Calibri"/>
              <a:ea typeface="Calibri"/>
              <a:cs typeface="Calibri"/>
              <a:sym typeface="Calibri"/>
            </a:endParaRPr>
          </a:p>
          <a:p>
            <a:pPr indent="0" lvl="0" marL="0" rtl="0" algn="ctr">
              <a:spcBef>
                <a:spcPts val="0"/>
              </a:spcBef>
              <a:spcAft>
                <a:spcPts val="0"/>
              </a:spcAft>
              <a:buSzPts val="990"/>
              <a:buNone/>
            </a:pPr>
            <a:r>
              <a:t/>
            </a:r>
            <a:endParaRPr sz="36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p4"/>
          <p:cNvPicPr preferRelativeResize="0"/>
          <p:nvPr>
            <p:ph idx="1" type="body"/>
          </p:nvPr>
        </p:nvPicPr>
        <p:blipFill rotWithShape="1">
          <a:blip r:embed="rId3">
            <a:alphaModFix/>
          </a:blip>
          <a:srcRect b="4549" l="3883" r="2526" t="6410"/>
          <a:stretch/>
        </p:blipFill>
        <p:spPr>
          <a:xfrm>
            <a:off x="1620350" y="1471700"/>
            <a:ext cx="5277300" cy="3612300"/>
          </a:xfrm>
          <a:prstGeom prst="rect">
            <a:avLst/>
          </a:prstGeom>
          <a:noFill/>
          <a:ln>
            <a:noFill/>
          </a:ln>
          <a:effectLst>
            <a:outerShdw blurRad="57150" rotWithShape="0" algn="bl" dir="5400000" dist="19050">
              <a:schemeClr val="lt2">
                <a:alpha val="21000"/>
              </a:schemeClr>
            </a:outerShdw>
            <a:reflection blurRad="0" dir="5400000" dist="38100" endA="0" fadeDir="5400012" kx="0" rotWithShape="0" algn="bl" stPos="0" sy="-100000" ky="0"/>
          </a:effectLst>
        </p:spPr>
      </p:pic>
      <p:sp>
        <p:nvSpPr>
          <p:cNvPr id="332" name="Google Shape;332;p4"/>
          <p:cNvSpPr txBox="1"/>
          <p:nvPr>
            <p:ph type="title"/>
          </p:nvPr>
        </p:nvSpPr>
        <p:spPr>
          <a:xfrm>
            <a:off x="152400" y="742950"/>
            <a:ext cx="8839200" cy="8001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a:t>How Should I Write a Transition IEP</a:t>
            </a:r>
            <a:endParaRPr/>
          </a:p>
        </p:txBody>
      </p:sp>
      <p:sp>
        <p:nvSpPr>
          <p:cNvPr id="333" name="Google Shape;333;p4"/>
          <p:cNvSpPr txBox="1"/>
          <p:nvPr>
            <p:ph idx="12" type="sldNum"/>
          </p:nvPr>
        </p:nvSpPr>
        <p:spPr>
          <a:xfrm>
            <a:off x="8229600" y="209550"/>
            <a:ext cx="762000" cy="27384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107d1844d60_0_368"/>
          <p:cNvSpPr txBox="1"/>
          <p:nvPr>
            <p:ph idx="1" type="body"/>
          </p:nvPr>
        </p:nvSpPr>
        <p:spPr>
          <a:xfrm>
            <a:off x="152400" y="1619250"/>
            <a:ext cx="8839200" cy="3314700"/>
          </a:xfrm>
          <a:prstGeom prst="rect">
            <a:avLst/>
          </a:prstGeom>
        </p:spPr>
        <p:txBody>
          <a:bodyPr anchorCtr="0" anchor="t" bIns="45700" lIns="91425" spcFirstLastPara="1" rIns="91425" wrap="square" tIns="45700">
            <a:normAutofit fontScale="70000" lnSpcReduction="20000"/>
          </a:bodyPr>
          <a:lstStyle/>
          <a:p>
            <a:pPr indent="0" lvl="0" marL="0" rtl="0" algn="l">
              <a:lnSpc>
                <a:spcPct val="115000"/>
              </a:lnSpc>
              <a:spcBef>
                <a:spcPts val="0"/>
              </a:spcBef>
              <a:spcAft>
                <a:spcPts val="0"/>
              </a:spcAft>
              <a:buNone/>
            </a:pPr>
            <a:r>
              <a:rPr lang="en-US" sz="2761">
                <a:solidFill>
                  <a:srgbClr val="000000"/>
                </a:solidFill>
                <a:latin typeface="Arial"/>
                <a:ea typeface="Arial"/>
                <a:cs typeface="Arial"/>
                <a:sym typeface="Arial"/>
              </a:rPr>
              <a:t>Collaborate with all team members* – include the student and family in all decisions. </a:t>
            </a:r>
            <a:endParaRPr sz="2761">
              <a:solidFill>
                <a:srgbClr val="000000"/>
              </a:solidFill>
              <a:latin typeface="Arial"/>
              <a:ea typeface="Arial"/>
              <a:cs typeface="Arial"/>
              <a:sym typeface="Arial"/>
            </a:endParaRPr>
          </a:p>
          <a:p>
            <a:pPr indent="0" lvl="0" marL="457200" rtl="0" algn="l">
              <a:lnSpc>
                <a:spcPct val="115000"/>
              </a:lnSpc>
              <a:spcBef>
                <a:spcPts val="800"/>
              </a:spcBef>
              <a:spcAft>
                <a:spcPts val="0"/>
              </a:spcAft>
              <a:buNone/>
            </a:pPr>
            <a:r>
              <a:rPr lang="en-US" sz="2761">
                <a:solidFill>
                  <a:srgbClr val="000000"/>
                </a:solidFill>
                <a:latin typeface="Arial"/>
                <a:ea typeface="Arial"/>
                <a:cs typeface="Arial"/>
                <a:sym typeface="Arial"/>
              </a:rPr>
              <a:t>•Plan a sequence of assessment activities with target dates throughout each year—or refine what you do currently </a:t>
            </a:r>
            <a:endParaRPr sz="2761">
              <a:solidFill>
                <a:srgbClr val="000000"/>
              </a:solidFill>
              <a:latin typeface="Arial"/>
              <a:ea typeface="Arial"/>
              <a:cs typeface="Arial"/>
              <a:sym typeface="Arial"/>
            </a:endParaRPr>
          </a:p>
          <a:p>
            <a:pPr indent="0" lvl="0" marL="457200" rtl="0" algn="l">
              <a:lnSpc>
                <a:spcPct val="115000"/>
              </a:lnSpc>
              <a:spcBef>
                <a:spcPts val="800"/>
              </a:spcBef>
              <a:spcAft>
                <a:spcPts val="0"/>
              </a:spcAft>
              <a:buNone/>
            </a:pPr>
            <a:r>
              <a:rPr lang="en-US" sz="2761">
                <a:solidFill>
                  <a:srgbClr val="000000"/>
                </a:solidFill>
                <a:latin typeface="Arial"/>
                <a:ea typeface="Arial"/>
                <a:cs typeface="Arial"/>
                <a:sym typeface="Arial"/>
              </a:rPr>
              <a:t>•Begin the sequence in middle school and continue through exit from secondary education </a:t>
            </a:r>
            <a:endParaRPr sz="2761">
              <a:solidFill>
                <a:srgbClr val="000000"/>
              </a:solidFill>
              <a:latin typeface="Arial"/>
              <a:ea typeface="Arial"/>
              <a:cs typeface="Arial"/>
              <a:sym typeface="Arial"/>
            </a:endParaRPr>
          </a:p>
          <a:p>
            <a:pPr indent="0" lvl="0" marL="457200" rtl="0" algn="l">
              <a:lnSpc>
                <a:spcPct val="115000"/>
              </a:lnSpc>
              <a:spcBef>
                <a:spcPts val="0"/>
              </a:spcBef>
              <a:spcAft>
                <a:spcPts val="0"/>
              </a:spcAft>
              <a:buNone/>
            </a:pPr>
            <a:r>
              <a:t/>
            </a:r>
            <a:endParaRPr sz="2761">
              <a:solidFill>
                <a:srgbClr val="000000"/>
              </a:solidFill>
              <a:latin typeface="Arial"/>
              <a:ea typeface="Arial"/>
              <a:cs typeface="Arial"/>
              <a:sym typeface="Arial"/>
            </a:endParaRPr>
          </a:p>
          <a:p>
            <a:pPr indent="0" lvl="0" marL="0" rtl="0" algn="l">
              <a:lnSpc>
                <a:spcPct val="115000"/>
              </a:lnSpc>
              <a:spcBef>
                <a:spcPts val="0"/>
              </a:spcBef>
              <a:spcAft>
                <a:spcPts val="0"/>
              </a:spcAft>
              <a:buNone/>
            </a:pPr>
            <a:r>
              <a:rPr lang="en-US" sz="2761">
                <a:solidFill>
                  <a:srgbClr val="000000"/>
                </a:solidFill>
                <a:latin typeface="Arial"/>
                <a:ea typeface="Arial"/>
                <a:cs typeface="Arial"/>
                <a:sym typeface="Arial"/>
              </a:rPr>
              <a:t>*</a:t>
            </a:r>
            <a:r>
              <a:rPr i="1" lang="en-US" sz="2761">
                <a:solidFill>
                  <a:srgbClr val="000000"/>
                </a:solidFill>
                <a:latin typeface="Arial"/>
                <a:ea typeface="Arial"/>
                <a:cs typeface="Arial"/>
                <a:sym typeface="Arial"/>
              </a:rPr>
              <a:t>Include contingency plans: if someone leaves the team, be sure to replace him or her</a:t>
            </a:r>
            <a:r>
              <a:rPr i="1" lang="en-US" sz="2100">
                <a:solidFill>
                  <a:srgbClr val="000000"/>
                </a:solidFill>
                <a:latin typeface="Arial"/>
                <a:ea typeface="Arial"/>
                <a:cs typeface="Arial"/>
                <a:sym typeface="Arial"/>
              </a:rPr>
              <a:t> </a:t>
            </a:r>
            <a:endParaRPr i="1" sz="2100">
              <a:solidFill>
                <a:srgbClr val="000000"/>
              </a:solidFill>
              <a:latin typeface="Arial"/>
              <a:ea typeface="Arial"/>
              <a:cs typeface="Arial"/>
              <a:sym typeface="Arial"/>
            </a:endParaRPr>
          </a:p>
          <a:p>
            <a:pPr indent="0" lvl="0" marL="0" rtl="0" algn="l">
              <a:spcBef>
                <a:spcPts val="360"/>
              </a:spcBef>
              <a:spcAft>
                <a:spcPts val="0"/>
              </a:spcAft>
              <a:buNone/>
            </a:pPr>
            <a:r>
              <a:t/>
            </a:r>
            <a:endParaRPr/>
          </a:p>
        </p:txBody>
      </p:sp>
      <p:sp>
        <p:nvSpPr>
          <p:cNvPr id="340" name="Google Shape;340;g107d1844d60_0_368"/>
          <p:cNvSpPr txBox="1"/>
          <p:nvPr>
            <p:ph type="title"/>
          </p:nvPr>
        </p:nvSpPr>
        <p:spPr>
          <a:xfrm>
            <a:off x="152400" y="742950"/>
            <a:ext cx="8839200" cy="800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How to Plan for Transition Assessments</a:t>
            </a:r>
            <a:endParaRPr/>
          </a:p>
        </p:txBody>
      </p:sp>
      <p:sp>
        <p:nvSpPr>
          <p:cNvPr id="341" name="Google Shape;341;g107d1844d60_0_368"/>
          <p:cNvSpPr txBox="1"/>
          <p:nvPr>
            <p:ph idx="12" type="sldNum"/>
          </p:nvPr>
        </p:nvSpPr>
        <p:spPr>
          <a:xfrm>
            <a:off x="8229600" y="209550"/>
            <a:ext cx="7620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342" name="Google Shape;342;g107d1844d60_0_368"/>
          <p:cNvSpPr txBox="1"/>
          <p:nvPr/>
        </p:nvSpPr>
        <p:spPr>
          <a:xfrm>
            <a:off x="2492625" y="4343400"/>
            <a:ext cx="6651600" cy="1037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900">
                <a:solidFill>
                  <a:schemeClr val="dk1"/>
                </a:solidFill>
              </a:rPr>
              <a:t> </a:t>
            </a:r>
            <a:r>
              <a:rPr lang="en-US" sz="1800">
                <a:solidFill>
                  <a:schemeClr val="dk1"/>
                </a:solidFill>
              </a:rPr>
              <a:t>OSSE Division of Specialized Education Secondary Transition Webinar Series </a:t>
            </a:r>
            <a:endParaRPr sz="1800">
              <a:solidFill>
                <a:schemeClr val="dk1"/>
              </a:solidFill>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
          <p:cNvPicPr preferRelativeResize="0"/>
          <p:nvPr/>
        </p:nvPicPr>
        <p:blipFill>
          <a:blip r:embed="rId3">
            <a:alphaModFix/>
          </a:blip>
          <a:stretch>
            <a:fillRect/>
          </a:stretch>
        </p:blipFill>
        <p:spPr>
          <a:xfrm>
            <a:off x="7598163" y="620075"/>
            <a:ext cx="1628775" cy="2800350"/>
          </a:xfrm>
          <a:prstGeom prst="rect">
            <a:avLst/>
          </a:prstGeom>
          <a:noFill/>
          <a:ln>
            <a:noFill/>
          </a:ln>
        </p:spPr>
      </p:pic>
      <p:sp>
        <p:nvSpPr>
          <p:cNvPr id="135" name="Google Shape;135;p2"/>
          <p:cNvSpPr txBox="1"/>
          <p:nvPr>
            <p:ph idx="1" type="body"/>
          </p:nvPr>
        </p:nvSpPr>
        <p:spPr>
          <a:xfrm>
            <a:off x="152400" y="1390975"/>
            <a:ext cx="8839200" cy="3314700"/>
          </a:xfrm>
          <a:prstGeom prst="rect">
            <a:avLst/>
          </a:prstGeom>
          <a:noFill/>
          <a:ln>
            <a:noFill/>
          </a:ln>
        </p:spPr>
        <p:txBody>
          <a:bodyPr anchorCtr="0" anchor="t" bIns="45700" lIns="91425" spcFirstLastPara="1" rIns="91425" wrap="square" tIns="45700">
            <a:noAutofit/>
          </a:bodyPr>
          <a:lstStyle/>
          <a:p>
            <a:pPr indent="-350837" lvl="0" marL="457200" rtl="0" algn="l">
              <a:lnSpc>
                <a:spcPct val="100000"/>
              </a:lnSpc>
              <a:spcBef>
                <a:spcPts val="0"/>
              </a:spcBef>
              <a:spcAft>
                <a:spcPts val="0"/>
              </a:spcAft>
              <a:buClr>
                <a:srgbClr val="212121"/>
              </a:buClr>
              <a:buSzPts val="2500"/>
              <a:buChar char="•"/>
            </a:pPr>
            <a:r>
              <a:rPr lang="en-US" sz="2500">
                <a:solidFill>
                  <a:srgbClr val="212121"/>
                </a:solidFill>
              </a:rPr>
              <a:t>Participants will u</a:t>
            </a:r>
            <a:r>
              <a:rPr lang="en-US" sz="2500">
                <a:solidFill>
                  <a:srgbClr val="212121"/>
                </a:solidFill>
              </a:rPr>
              <a:t>nderstand the focus of Transition Assessments:</a:t>
            </a:r>
            <a:endParaRPr sz="2500">
              <a:solidFill>
                <a:srgbClr val="212121"/>
              </a:solidFill>
            </a:endParaRPr>
          </a:p>
          <a:p>
            <a:pPr indent="-387350" lvl="1" marL="914400" rtl="0" algn="l">
              <a:lnSpc>
                <a:spcPct val="90000"/>
              </a:lnSpc>
              <a:spcBef>
                <a:spcPts val="1000"/>
              </a:spcBef>
              <a:spcAft>
                <a:spcPts val="0"/>
              </a:spcAft>
              <a:buClr>
                <a:srgbClr val="212121"/>
              </a:buClr>
              <a:buSzPts val="2500"/>
              <a:buFont typeface="Arial"/>
              <a:buChar char="❑"/>
            </a:pPr>
            <a:r>
              <a:rPr lang="en-US" sz="2500">
                <a:solidFill>
                  <a:srgbClr val="212121"/>
                </a:solidFill>
              </a:rPr>
              <a:t>Why: The Purpose Behind Transition Assessments</a:t>
            </a:r>
            <a:endParaRPr sz="2500">
              <a:solidFill>
                <a:srgbClr val="212121"/>
              </a:solidFill>
            </a:endParaRPr>
          </a:p>
          <a:p>
            <a:pPr indent="-387350" lvl="1" marL="914400" rtl="0" algn="l">
              <a:lnSpc>
                <a:spcPct val="90000"/>
              </a:lnSpc>
              <a:spcBef>
                <a:spcPts val="1000"/>
              </a:spcBef>
              <a:spcAft>
                <a:spcPts val="0"/>
              </a:spcAft>
              <a:buClr>
                <a:srgbClr val="212121"/>
              </a:buClr>
              <a:buSzPts val="2500"/>
              <a:buChar char="❑"/>
            </a:pPr>
            <a:r>
              <a:rPr lang="en-US" sz="2500">
                <a:solidFill>
                  <a:srgbClr val="212121"/>
                </a:solidFill>
              </a:rPr>
              <a:t>What: Definition of Transition Assessments</a:t>
            </a:r>
            <a:endParaRPr sz="2500">
              <a:solidFill>
                <a:srgbClr val="212121"/>
              </a:solidFill>
            </a:endParaRPr>
          </a:p>
          <a:p>
            <a:pPr indent="-387350" lvl="1" marL="914400" rtl="0" algn="l">
              <a:lnSpc>
                <a:spcPct val="90000"/>
              </a:lnSpc>
              <a:spcBef>
                <a:spcPts val="1000"/>
              </a:spcBef>
              <a:spcAft>
                <a:spcPts val="0"/>
              </a:spcAft>
              <a:buClr>
                <a:srgbClr val="212121"/>
              </a:buClr>
              <a:buSzPts val="2500"/>
              <a:buChar char="❑"/>
            </a:pPr>
            <a:r>
              <a:rPr lang="en-US" sz="2500">
                <a:solidFill>
                  <a:srgbClr val="212121"/>
                </a:solidFill>
              </a:rPr>
              <a:t>When: Time frame of Transition Assessments </a:t>
            </a:r>
            <a:endParaRPr sz="2500">
              <a:solidFill>
                <a:srgbClr val="212121"/>
              </a:solidFill>
            </a:endParaRPr>
          </a:p>
          <a:p>
            <a:pPr indent="-387350" lvl="1" marL="914400" rtl="0" algn="l">
              <a:lnSpc>
                <a:spcPct val="90000"/>
              </a:lnSpc>
              <a:spcBef>
                <a:spcPts val="1000"/>
              </a:spcBef>
              <a:spcAft>
                <a:spcPts val="0"/>
              </a:spcAft>
              <a:buClr>
                <a:srgbClr val="212121"/>
              </a:buClr>
              <a:buSzPts val="2500"/>
              <a:buFont typeface="Arial"/>
              <a:buChar char="❑"/>
            </a:pPr>
            <a:r>
              <a:rPr lang="en-US" sz="2500">
                <a:solidFill>
                  <a:srgbClr val="212121"/>
                </a:solidFill>
              </a:rPr>
              <a:t>How: Embedding Transition Assessments within the IEP</a:t>
            </a:r>
            <a:endParaRPr sz="2500">
              <a:solidFill>
                <a:srgbClr val="212121"/>
              </a:solidFill>
            </a:endParaRPr>
          </a:p>
          <a:p>
            <a:pPr indent="-387350" lvl="1" marL="914400" rtl="0" algn="l">
              <a:lnSpc>
                <a:spcPct val="90000"/>
              </a:lnSpc>
              <a:spcBef>
                <a:spcPts val="1000"/>
              </a:spcBef>
              <a:spcAft>
                <a:spcPts val="0"/>
              </a:spcAft>
              <a:buClr>
                <a:srgbClr val="212121"/>
              </a:buClr>
              <a:buSzPts val="2500"/>
              <a:buFont typeface="Arial"/>
              <a:buChar char="❑"/>
            </a:pPr>
            <a:r>
              <a:rPr lang="en-US" sz="2500">
                <a:solidFill>
                  <a:srgbClr val="212121"/>
                </a:solidFill>
              </a:rPr>
              <a:t>Resources</a:t>
            </a:r>
            <a:endParaRPr sz="2500">
              <a:solidFill>
                <a:srgbClr val="212121"/>
              </a:solidFill>
            </a:endParaRPr>
          </a:p>
          <a:p>
            <a:pPr indent="-279717" lvl="1" marL="854075" rtl="0" algn="l">
              <a:lnSpc>
                <a:spcPct val="100000"/>
              </a:lnSpc>
              <a:spcBef>
                <a:spcPts val="615"/>
              </a:spcBef>
              <a:spcAft>
                <a:spcPts val="0"/>
              </a:spcAft>
              <a:buSzPts val="1845"/>
              <a:buNone/>
            </a:pPr>
            <a:r>
              <a:t/>
            </a:r>
            <a:endParaRPr sz="3075"/>
          </a:p>
        </p:txBody>
      </p:sp>
      <p:sp>
        <p:nvSpPr>
          <p:cNvPr id="136" name="Google Shape;136;p2"/>
          <p:cNvSpPr txBox="1"/>
          <p:nvPr>
            <p:ph idx="12" type="sldNum"/>
          </p:nvPr>
        </p:nvSpPr>
        <p:spPr>
          <a:xfrm>
            <a:off x="8229600" y="209550"/>
            <a:ext cx="762000" cy="27384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37" name="Google Shape;137;p2"/>
          <p:cNvSpPr txBox="1"/>
          <p:nvPr>
            <p:ph type="title"/>
          </p:nvPr>
        </p:nvSpPr>
        <p:spPr>
          <a:xfrm>
            <a:off x="152400" y="537125"/>
            <a:ext cx="8839200" cy="8001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a:t>Learner Intentions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107d1844d60_0_379"/>
          <p:cNvSpPr txBox="1"/>
          <p:nvPr>
            <p:ph idx="1" type="body"/>
          </p:nvPr>
        </p:nvSpPr>
        <p:spPr>
          <a:xfrm>
            <a:off x="152400" y="1619250"/>
            <a:ext cx="8839200" cy="3314700"/>
          </a:xfrm>
          <a:prstGeom prst="rect">
            <a:avLst/>
          </a:prstGeom>
        </p:spPr>
        <p:txBody>
          <a:bodyPr anchorCtr="0" anchor="t" bIns="45700" lIns="91425" spcFirstLastPara="1" rIns="91425" wrap="square" tIns="45700">
            <a:normAutofit lnSpcReduction="10000"/>
          </a:bodyPr>
          <a:lstStyle/>
          <a:p>
            <a:pPr indent="0" lvl="0" marL="0" rtl="0" algn="l">
              <a:lnSpc>
                <a:spcPct val="115000"/>
              </a:lnSpc>
              <a:spcBef>
                <a:spcPts val="0"/>
              </a:spcBef>
              <a:spcAft>
                <a:spcPts val="0"/>
              </a:spcAft>
              <a:buNone/>
            </a:pPr>
            <a:r>
              <a:rPr lang="en-US" sz="2100">
                <a:solidFill>
                  <a:srgbClr val="000000"/>
                </a:solidFill>
                <a:latin typeface="Arial"/>
                <a:ea typeface="Arial"/>
                <a:cs typeface="Arial"/>
                <a:sym typeface="Arial"/>
              </a:rPr>
              <a:t>Obtain or develop protocols and procedures needed for transition assessment and planning </a:t>
            </a:r>
            <a:endParaRPr sz="21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rPr lang="en-US" sz="1800">
                <a:solidFill>
                  <a:srgbClr val="000000"/>
                </a:solidFill>
                <a:latin typeface="Arial"/>
                <a:ea typeface="Arial"/>
                <a:cs typeface="Arial"/>
                <a:sym typeface="Arial"/>
              </a:rPr>
              <a:t>•Be creative when assessing (gathering information to make decisions) </a:t>
            </a:r>
            <a:endParaRPr sz="1800">
              <a:solidFill>
                <a:srgbClr val="000000"/>
              </a:solidFill>
              <a:latin typeface="Arial"/>
              <a:ea typeface="Arial"/>
              <a:cs typeface="Arial"/>
              <a:sym typeface="Arial"/>
            </a:endParaRPr>
          </a:p>
          <a:p>
            <a:pPr indent="0" lvl="0" marL="0" rtl="0" algn="l">
              <a:lnSpc>
                <a:spcPct val="115000"/>
              </a:lnSpc>
              <a:spcBef>
                <a:spcPts val="700"/>
              </a:spcBef>
              <a:spcAft>
                <a:spcPts val="0"/>
              </a:spcAft>
              <a:buNone/>
            </a:pPr>
            <a:r>
              <a:rPr lang="en-US" sz="1800">
                <a:solidFill>
                  <a:srgbClr val="000000"/>
                </a:solidFill>
                <a:latin typeface="Arial"/>
                <a:ea typeface="Arial"/>
                <a:cs typeface="Arial"/>
                <a:sym typeface="Arial"/>
              </a:rPr>
              <a:t>•Contact other transition educators—ask them to share what they do </a:t>
            </a:r>
            <a:endParaRPr sz="1800">
              <a:solidFill>
                <a:srgbClr val="000000"/>
              </a:solidFill>
              <a:latin typeface="Arial"/>
              <a:ea typeface="Arial"/>
              <a:cs typeface="Arial"/>
              <a:sym typeface="Arial"/>
            </a:endParaRPr>
          </a:p>
          <a:p>
            <a:pPr indent="0" lvl="0" marL="0" rtl="0" algn="l">
              <a:lnSpc>
                <a:spcPct val="115000"/>
              </a:lnSpc>
              <a:spcBef>
                <a:spcPts val="700"/>
              </a:spcBef>
              <a:spcAft>
                <a:spcPts val="0"/>
              </a:spcAft>
              <a:buNone/>
            </a:pPr>
            <a:r>
              <a:rPr lang="en-US" sz="1800">
                <a:solidFill>
                  <a:srgbClr val="000000"/>
                </a:solidFill>
                <a:latin typeface="Arial"/>
                <a:ea typeface="Arial"/>
                <a:cs typeface="Arial"/>
                <a:sym typeface="Arial"/>
              </a:rPr>
              <a:t>•Initiate new transition assessment activities or processes (e.g., community mapping, scavenger hunts on O*NET, administering support networks) </a:t>
            </a:r>
            <a:endParaRPr sz="18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sz="1800">
              <a:latin typeface="Arial"/>
              <a:ea typeface="Arial"/>
              <a:cs typeface="Arial"/>
              <a:sym typeface="Arial"/>
            </a:endParaRPr>
          </a:p>
          <a:p>
            <a:pPr indent="0" lvl="0" marL="0" rtl="0" algn="l">
              <a:lnSpc>
                <a:spcPct val="115000"/>
              </a:lnSpc>
              <a:spcBef>
                <a:spcPts val="0"/>
              </a:spcBef>
              <a:spcAft>
                <a:spcPts val="0"/>
              </a:spcAft>
              <a:buNone/>
            </a:pPr>
            <a:r>
              <a:rPr i="1" lang="en-US" sz="2400">
                <a:latin typeface="Arial"/>
                <a:ea typeface="Arial"/>
                <a:cs typeface="Arial"/>
                <a:sym typeface="Arial"/>
              </a:rPr>
              <a:t>Assessment is an organized, routine, and ongoing process </a:t>
            </a:r>
            <a:endParaRPr i="1" sz="2400">
              <a:latin typeface="Arial"/>
              <a:ea typeface="Arial"/>
              <a:cs typeface="Arial"/>
              <a:sym typeface="Arial"/>
            </a:endParaRPr>
          </a:p>
          <a:p>
            <a:pPr indent="0" lvl="0" marL="0" rtl="0" algn="l">
              <a:spcBef>
                <a:spcPts val="360"/>
              </a:spcBef>
              <a:spcAft>
                <a:spcPts val="0"/>
              </a:spcAft>
              <a:buNone/>
            </a:pPr>
            <a:r>
              <a:t/>
            </a:r>
            <a:endParaRPr/>
          </a:p>
        </p:txBody>
      </p:sp>
      <p:sp>
        <p:nvSpPr>
          <p:cNvPr id="349" name="Google Shape;349;g107d1844d60_0_379"/>
          <p:cNvSpPr txBox="1"/>
          <p:nvPr>
            <p:ph type="title"/>
          </p:nvPr>
        </p:nvSpPr>
        <p:spPr>
          <a:xfrm>
            <a:off x="152400" y="742950"/>
            <a:ext cx="8839200" cy="800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How to Plan for Transition Assessments</a:t>
            </a:r>
            <a:endParaRPr/>
          </a:p>
        </p:txBody>
      </p:sp>
      <p:sp>
        <p:nvSpPr>
          <p:cNvPr id="350" name="Google Shape;350;g107d1844d60_0_379"/>
          <p:cNvSpPr txBox="1"/>
          <p:nvPr>
            <p:ph idx="12" type="sldNum"/>
          </p:nvPr>
        </p:nvSpPr>
        <p:spPr>
          <a:xfrm>
            <a:off x="8229600" y="209550"/>
            <a:ext cx="7620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107d1844d60_0_289"/>
          <p:cNvSpPr txBox="1"/>
          <p:nvPr>
            <p:ph type="title"/>
          </p:nvPr>
        </p:nvSpPr>
        <p:spPr>
          <a:xfrm>
            <a:off x="3352800" y="1123950"/>
            <a:ext cx="5715000" cy="1371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Transition Resources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g107d1844d60_0_309"/>
          <p:cNvSpPr txBox="1"/>
          <p:nvPr>
            <p:ph idx="1" type="body"/>
          </p:nvPr>
        </p:nvSpPr>
        <p:spPr>
          <a:xfrm>
            <a:off x="152400" y="1619250"/>
            <a:ext cx="8839200" cy="3314700"/>
          </a:xfrm>
          <a:prstGeom prst="rect">
            <a:avLst/>
          </a:prstGeom>
        </p:spPr>
        <p:txBody>
          <a:bodyPr anchorCtr="0" anchor="t" bIns="45700" lIns="91425" spcFirstLastPara="1" rIns="91425" wrap="square" tIns="45700">
            <a:normAutofit fontScale="70000" lnSpcReduction="10000"/>
          </a:bodyPr>
          <a:lstStyle/>
          <a:p>
            <a:pPr indent="-308610" lvl="0" marL="457200" rtl="0" algn="l">
              <a:spcBef>
                <a:spcPts val="360"/>
              </a:spcBef>
              <a:spcAft>
                <a:spcPts val="0"/>
              </a:spcAft>
              <a:buSzPct val="56250"/>
              <a:buChar char="•"/>
            </a:pPr>
            <a:r>
              <a:rPr lang="en-US"/>
              <a:t>O</a:t>
            </a:r>
            <a:r>
              <a:rPr lang="en-US"/>
              <a:t>ffers no-cost transition services to Missouri public school students with disabilities</a:t>
            </a:r>
            <a:endParaRPr/>
          </a:p>
          <a:p>
            <a:pPr indent="-308610" lvl="0" marL="457200" rtl="0" algn="l">
              <a:spcBef>
                <a:spcPts val="0"/>
              </a:spcBef>
              <a:spcAft>
                <a:spcPts val="0"/>
              </a:spcAft>
              <a:buSzPct val="56250"/>
              <a:buChar char="•"/>
            </a:pPr>
            <a:r>
              <a:rPr lang="en-US"/>
              <a:t>Ages 16-21, who are eligible for vocational rehabilitation services.</a:t>
            </a:r>
            <a:endParaRPr/>
          </a:p>
          <a:p>
            <a:pPr indent="-308610" lvl="0" marL="457200" rtl="0" algn="l">
              <a:spcBef>
                <a:spcPts val="0"/>
              </a:spcBef>
              <a:spcAft>
                <a:spcPts val="0"/>
              </a:spcAft>
              <a:buSzPct val="56250"/>
              <a:buChar char="•"/>
            </a:pPr>
            <a:r>
              <a:rPr lang="en-US"/>
              <a:t>These services are designed to make an impactful difference for students with disabilities at an earlier age which leads to better coordination, enhanced communication, stronger collaboration, and increased successful post-school outcomes. 	</a:t>
            </a:r>
            <a:endParaRPr/>
          </a:p>
          <a:p>
            <a:pPr indent="-308610" lvl="0" marL="457200" rtl="0" algn="l">
              <a:spcBef>
                <a:spcPts val="0"/>
              </a:spcBef>
              <a:spcAft>
                <a:spcPts val="0"/>
              </a:spcAft>
              <a:buSzPct val="56250"/>
              <a:buChar char="•"/>
            </a:pPr>
            <a:r>
              <a:rPr lang="en-US"/>
              <a:t>Pre-ETS is contracted by the Missouri Department of Elementary &amp; Secondary Education (DESE) division of Vocational Rehabilitation (VR).</a:t>
            </a:r>
            <a:endParaRPr/>
          </a:p>
          <a:p>
            <a:pPr indent="0" lvl="0" marL="0" rtl="0" algn="l">
              <a:spcBef>
                <a:spcPts val="360"/>
              </a:spcBef>
              <a:spcAft>
                <a:spcPts val="0"/>
              </a:spcAft>
              <a:buNone/>
            </a:pPr>
            <a:r>
              <a:t/>
            </a:r>
            <a:endParaRPr/>
          </a:p>
        </p:txBody>
      </p:sp>
      <p:sp>
        <p:nvSpPr>
          <p:cNvPr id="363" name="Google Shape;363;g107d1844d60_0_309"/>
          <p:cNvSpPr txBox="1"/>
          <p:nvPr>
            <p:ph type="title"/>
          </p:nvPr>
        </p:nvSpPr>
        <p:spPr>
          <a:xfrm>
            <a:off x="152400" y="742950"/>
            <a:ext cx="8839200" cy="800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u="sng">
                <a:solidFill>
                  <a:schemeClr val="hlink"/>
                </a:solidFill>
                <a:hlinkClick r:id="rId3"/>
              </a:rPr>
              <a:t>Pre-ETS</a:t>
            </a:r>
            <a:endParaRPr/>
          </a:p>
        </p:txBody>
      </p:sp>
      <p:sp>
        <p:nvSpPr>
          <p:cNvPr id="364" name="Google Shape;364;g107d1844d60_0_309"/>
          <p:cNvSpPr txBox="1"/>
          <p:nvPr>
            <p:ph idx="12" type="sldNum"/>
          </p:nvPr>
        </p:nvSpPr>
        <p:spPr>
          <a:xfrm>
            <a:off x="8229600" y="209550"/>
            <a:ext cx="7620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g107d1844d60_0_332"/>
          <p:cNvSpPr txBox="1"/>
          <p:nvPr>
            <p:ph idx="1" type="body"/>
          </p:nvPr>
        </p:nvSpPr>
        <p:spPr>
          <a:xfrm>
            <a:off x="152400" y="1619250"/>
            <a:ext cx="8839200" cy="3314700"/>
          </a:xfrm>
          <a:prstGeom prst="rect">
            <a:avLst/>
          </a:prstGeom>
        </p:spPr>
        <p:txBody>
          <a:bodyPr anchorCtr="0" anchor="t" bIns="45700" lIns="91425" spcFirstLastPara="1" rIns="91425" wrap="square" tIns="45700">
            <a:normAutofit/>
          </a:bodyPr>
          <a:lstStyle/>
          <a:p>
            <a:pPr indent="-342900" lvl="0" marL="457200" rtl="0" algn="l">
              <a:lnSpc>
                <a:spcPct val="115000"/>
              </a:lnSpc>
              <a:spcBef>
                <a:spcPts val="1200"/>
              </a:spcBef>
              <a:spcAft>
                <a:spcPts val="0"/>
              </a:spcAft>
              <a:buClr>
                <a:schemeClr val="dk1"/>
              </a:buClr>
              <a:buSzPts val="1800"/>
              <a:buFont typeface="Arial"/>
              <a:buChar char="•"/>
            </a:pPr>
            <a:r>
              <a:rPr lang="en-US" sz="1800">
                <a:latin typeface="Arial"/>
                <a:ea typeface="Arial"/>
                <a:cs typeface="Arial"/>
                <a:sym typeface="Arial"/>
              </a:rPr>
              <a:t>National </a:t>
            </a:r>
            <a:r>
              <a:rPr lang="en-US" sz="1800">
                <a:latin typeface="Arial"/>
                <a:ea typeface="Arial"/>
                <a:cs typeface="Arial"/>
                <a:sym typeface="Arial"/>
              </a:rPr>
              <a:t>Technical</a:t>
            </a:r>
            <a:r>
              <a:rPr lang="en-US" sz="1800">
                <a:latin typeface="Arial"/>
                <a:ea typeface="Arial"/>
                <a:cs typeface="Arial"/>
                <a:sym typeface="Arial"/>
              </a:rPr>
              <a:t> Assistance Center on Transition</a:t>
            </a:r>
            <a:endParaRPr sz="1800">
              <a:latin typeface="Arial"/>
              <a:ea typeface="Arial"/>
              <a:cs typeface="Arial"/>
              <a:sym typeface="Arial"/>
            </a:endParaRPr>
          </a:p>
          <a:p>
            <a:pPr indent="-342900" lvl="0" marL="457200" rtl="0" algn="l">
              <a:lnSpc>
                <a:spcPct val="115000"/>
              </a:lnSpc>
              <a:spcBef>
                <a:spcPts val="0"/>
              </a:spcBef>
              <a:spcAft>
                <a:spcPts val="0"/>
              </a:spcAft>
              <a:buClr>
                <a:schemeClr val="dk1"/>
              </a:buClr>
              <a:buSzPts val="1800"/>
              <a:buFont typeface="Arial"/>
              <a:buChar char="•"/>
            </a:pPr>
            <a:r>
              <a:rPr lang="en-US" sz="1800">
                <a:latin typeface="Arial"/>
                <a:ea typeface="Arial"/>
                <a:cs typeface="Arial"/>
                <a:sym typeface="Arial"/>
              </a:rPr>
              <a:t>Provide information, tools, and supports to assist multiple stakeholders in delivering effective services and instruction for secondary students and out of school youth with disabilities</a:t>
            </a:r>
            <a:endParaRPr sz="3900"/>
          </a:p>
        </p:txBody>
      </p:sp>
      <p:sp>
        <p:nvSpPr>
          <p:cNvPr id="371" name="Google Shape;371;g107d1844d60_0_332"/>
          <p:cNvSpPr txBox="1"/>
          <p:nvPr>
            <p:ph type="title"/>
          </p:nvPr>
        </p:nvSpPr>
        <p:spPr>
          <a:xfrm>
            <a:off x="152400" y="742950"/>
            <a:ext cx="8839200" cy="800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u="sng">
                <a:solidFill>
                  <a:schemeClr val="hlink"/>
                </a:solidFill>
                <a:hlinkClick r:id="rId3"/>
              </a:rPr>
              <a:t>NTACT</a:t>
            </a:r>
            <a:endParaRPr/>
          </a:p>
        </p:txBody>
      </p:sp>
      <p:sp>
        <p:nvSpPr>
          <p:cNvPr id="372" name="Google Shape;372;g107d1844d60_0_332"/>
          <p:cNvSpPr txBox="1"/>
          <p:nvPr>
            <p:ph idx="12" type="sldNum"/>
          </p:nvPr>
        </p:nvSpPr>
        <p:spPr>
          <a:xfrm>
            <a:off x="8229600" y="209550"/>
            <a:ext cx="7620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373" name="Google Shape;373;g107d1844d60_0_332"/>
          <p:cNvPicPr preferRelativeResize="0"/>
          <p:nvPr/>
        </p:nvPicPr>
        <p:blipFill>
          <a:blip r:embed="rId4">
            <a:alphaModFix/>
          </a:blip>
          <a:stretch>
            <a:fillRect/>
          </a:stretch>
        </p:blipFill>
        <p:spPr>
          <a:xfrm>
            <a:off x="4055450" y="2617225"/>
            <a:ext cx="4710050" cy="252627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g107d1844d60_0_339"/>
          <p:cNvSpPr txBox="1"/>
          <p:nvPr>
            <p:ph type="title"/>
          </p:nvPr>
        </p:nvSpPr>
        <p:spPr>
          <a:xfrm>
            <a:off x="152400" y="742950"/>
            <a:ext cx="8839200" cy="8001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DESE Transition Newly Created Resource!</a:t>
            </a:r>
            <a:endParaRPr/>
          </a:p>
        </p:txBody>
      </p:sp>
      <p:sp>
        <p:nvSpPr>
          <p:cNvPr id="380" name="Google Shape;380;g107d1844d60_0_339"/>
          <p:cNvSpPr txBox="1"/>
          <p:nvPr>
            <p:ph idx="12" type="sldNum"/>
          </p:nvPr>
        </p:nvSpPr>
        <p:spPr>
          <a:xfrm>
            <a:off x="8229600" y="209550"/>
            <a:ext cx="7620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381" name="Google Shape;381;g107d1844d60_0_339"/>
          <p:cNvSpPr txBox="1"/>
          <p:nvPr/>
        </p:nvSpPr>
        <p:spPr>
          <a:xfrm>
            <a:off x="374325" y="1927075"/>
            <a:ext cx="83877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u="sng">
                <a:solidFill>
                  <a:schemeClr val="hlink"/>
                </a:solidFill>
                <a:latin typeface="Calibri"/>
                <a:ea typeface="Calibri"/>
                <a:cs typeface="Calibri"/>
                <a:sym typeface="Calibri"/>
                <a:hlinkClick r:id="rId3"/>
              </a:rPr>
              <a:t>What to Know about Post-Secondary Transition for Tiered Monitoring Desk Reviews</a:t>
            </a:r>
            <a:endParaRPr sz="2200">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107d1844d60_0_301"/>
          <p:cNvSpPr txBox="1"/>
          <p:nvPr>
            <p:ph type="title"/>
          </p:nvPr>
        </p:nvSpPr>
        <p:spPr>
          <a:xfrm>
            <a:off x="152400" y="590325"/>
            <a:ext cx="8839200" cy="800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sz="4400">
                <a:latin typeface="Arial"/>
                <a:ea typeface="Arial"/>
                <a:cs typeface="Arial"/>
                <a:sym typeface="Arial"/>
              </a:rPr>
              <a:t>Missouri Connections</a:t>
            </a:r>
            <a:endParaRPr/>
          </a:p>
        </p:txBody>
      </p:sp>
      <p:sp>
        <p:nvSpPr>
          <p:cNvPr id="388" name="Google Shape;388;g107d1844d60_0_301"/>
          <p:cNvSpPr txBox="1"/>
          <p:nvPr>
            <p:ph idx="12" type="sldNum"/>
          </p:nvPr>
        </p:nvSpPr>
        <p:spPr>
          <a:xfrm>
            <a:off x="8229600" y="209550"/>
            <a:ext cx="7620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389" name="Google Shape;389;g107d1844d60_0_301" title="Mo Connections.mp4">
            <a:hlinkClick r:id="rId3"/>
          </p:cNvPr>
          <p:cNvPicPr preferRelativeResize="0"/>
          <p:nvPr/>
        </p:nvPicPr>
        <p:blipFill>
          <a:blip r:embed="rId4">
            <a:alphaModFix/>
          </a:blip>
          <a:stretch>
            <a:fillRect/>
          </a:stretch>
        </p:blipFill>
        <p:spPr>
          <a:xfrm>
            <a:off x="1953000" y="1321675"/>
            <a:ext cx="5095775" cy="3821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000"/>
                                        <p:tgtEl>
                                          <p:spTgt spid="3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107d1844d60_0_346"/>
          <p:cNvSpPr txBox="1"/>
          <p:nvPr>
            <p:ph idx="1" type="body"/>
          </p:nvPr>
        </p:nvSpPr>
        <p:spPr>
          <a:xfrm>
            <a:off x="152400" y="1619250"/>
            <a:ext cx="8839200" cy="3314700"/>
          </a:xfrm>
          <a:prstGeom prst="rect">
            <a:avLst/>
          </a:prstGeom>
        </p:spPr>
        <p:txBody>
          <a:bodyPr anchorCtr="0" anchor="t" bIns="45700" lIns="91425" spcFirstLastPara="1" rIns="91425" wrap="square" tIns="45700">
            <a:normAutofit lnSpcReduction="10000"/>
          </a:bodyPr>
          <a:lstStyle/>
          <a:p>
            <a:pPr indent="-393700" lvl="0" marL="457200" rtl="0" algn="l">
              <a:lnSpc>
                <a:spcPct val="90000"/>
              </a:lnSpc>
              <a:spcBef>
                <a:spcPts val="1000"/>
              </a:spcBef>
              <a:spcAft>
                <a:spcPts val="0"/>
              </a:spcAft>
              <a:buSzPts val="2600"/>
              <a:buChar char="•"/>
            </a:pPr>
            <a:r>
              <a:rPr lang="en-US" sz="2600" u="sng">
                <a:solidFill>
                  <a:schemeClr val="hlink"/>
                </a:solidFill>
                <a:hlinkClick r:id="rId3"/>
              </a:rPr>
              <a:t>North Dakota Transition Matrix</a:t>
            </a:r>
            <a:endParaRPr sz="2600">
              <a:solidFill>
                <a:srgbClr val="000000"/>
              </a:solidFill>
            </a:endParaRPr>
          </a:p>
          <a:p>
            <a:pPr indent="-393700" lvl="0" marL="457200" rtl="0" algn="l">
              <a:lnSpc>
                <a:spcPct val="90000"/>
              </a:lnSpc>
              <a:spcBef>
                <a:spcPts val="0"/>
              </a:spcBef>
              <a:spcAft>
                <a:spcPts val="0"/>
              </a:spcAft>
              <a:buSzPts val="2600"/>
              <a:buChar char="•"/>
            </a:pPr>
            <a:r>
              <a:rPr lang="en-US" sz="2600" u="sng">
                <a:solidFill>
                  <a:schemeClr val="hlink"/>
                </a:solidFill>
                <a:hlinkClick r:id="rId4"/>
              </a:rPr>
              <a:t>Transition Coalition (Kansas)</a:t>
            </a:r>
            <a:endParaRPr sz="2600">
              <a:solidFill>
                <a:srgbClr val="000000"/>
              </a:solidFill>
            </a:endParaRPr>
          </a:p>
          <a:p>
            <a:pPr indent="-393700" lvl="0" marL="457200" rtl="0" algn="l">
              <a:lnSpc>
                <a:spcPct val="90000"/>
              </a:lnSpc>
              <a:spcBef>
                <a:spcPts val="0"/>
              </a:spcBef>
              <a:spcAft>
                <a:spcPts val="0"/>
              </a:spcAft>
              <a:buSzPts val="2600"/>
              <a:buChar char="•"/>
            </a:pPr>
            <a:r>
              <a:rPr lang="en-US" sz="2600" u="sng">
                <a:solidFill>
                  <a:schemeClr val="hlink"/>
                </a:solidFill>
                <a:hlinkClick r:id="rId5"/>
              </a:rPr>
              <a:t>Northeast Indiana Transition Assessment Matrix</a:t>
            </a:r>
            <a:endParaRPr sz="2600">
              <a:solidFill>
                <a:srgbClr val="000000"/>
              </a:solidFill>
            </a:endParaRPr>
          </a:p>
          <a:p>
            <a:pPr indent="-393700" lvl="0" marL="457200" rtl="0" algn="l">
              <a:lnSpc>
                <a:spcPct val="90000"/>
              </a:lnSpc>
              <a:spcBef>
                <a:spcPts val="0"/>
              </a:spcBef>
              <a:spcAft>
                <a:spcPts val="0"/>
              </a:spcAft>
              <a:buSzPts val="2600"/>
              <a:buChar char="•"/>
            </a:pPr>
            <a:r>
              <a:rPr lang="en-US" sz="2600" u="sng">
                <a:solidFill>
                  <a:schemeClr val="hlink"/>
                </a:solidFill>
                <a:hlinkClick r:id="rId6"/>
              </a:rPr>
              <a:t>Rhode Island Transition Assessment</a:t>
            </a:r>
            <a:r>
              <a:rPr lang="en-US" sz="2600">
                <a:solidFill>
                  <a:srgbClr val="000000"/>
                </a:solidFill>
              </a:rPr>
              <a:t> / </a:t>
            </a:r>
            <a:r>
              <a:rPr lang="en-US" sz="2600" u="sng">
                <a:solidFill>
                  <a:schemeClr val="hlink"/>
                </a:solidFill>
                <a:hlinkClick r:id="rId7"/>
              </a:rPr>
              <a:t>Matrix</a:t>
            </a:r>
            <a:endParaRPr sz="2600">
              <a:solidFill>
                <a:srgbClr val="000000"/>
              </a:solidFill>
            </a:endParaRPr>
          </a:p>
          <a:p>
            <a:pPr indent="-393700" lvl="0" marL="457200" rtl="0" algn="l">
              <a:lnSpc>
                <a:spcPct val="90000"/>
              </a:lnSpc>
              <a:spcBef>
                <a:spcPts val="0"/>
              </a:spcBef>
              <a:spcAft>
                <a:spcPts val="0"/>
              </a:spcAft>
              <a:buSzPts val="2600"/>
              <a:buChar char="•"/>
            </a:pPr>
            <a:r>
              <a:rPr lang="en-US" sz="2600" u="sng">
                <a:solidFill>
                  <a:schemeClr val="hlink"/>
                </a:solidFill>
                <a:hlinkClick r:id="rId8"/>
              </a:rPr>
              <a:t>Quickbook of Transition Assessments</a:t>
            </a:r>
            <a:endParaRPr sz="2600">
              <a:solidFill>
                <a:srgbClr val="000000"/>
              </a:solidFill>
            </a:endParaRPr>
          </a:p>
          <a:p>
            <a:pPr indent="-393700" lvl="0" marL="457200" rtl="0" algn="l">
              <a:lnSpc>
                <a:spcPct val="90000"/>
              </a:lnSpc>
              <a:spcBef>
                <a:spcPts val="0"/>
              </a:spcBef>
              <a:spcAft>
                <a:spcPts val="0"/>
              </a:spcAft>
              <a:buSzPts val="2600"/>
              <a:buChar char="•"/>
            </a:pPr>
            <a:r>
              <a:rPr lang="en-US" sz="2600" u="sng">
                <a:solidFill>
                  <a:schemeClr val="hlink"/>
                </a:solidFill>
                <a:hlinkClick r:id="rId9"/>
              </a:rPr>
              <a:t>Transition Guide to Post-Secondary Education and Employment for Students with Disabilities- OSEP</a:t>
            </a:r>
            <a:endParaRPr sz="2600">
              <a:solidFill>
                <a:srgbClr val="000000"/>
              </a:solidFill>
            </a:endParaRPr>
          </a:p>
          <a:p>
            <a:pPr indent="0" lvl="0" marL="457200" rtl="0" algn="l">
              <a:lnSpc>
                <a:spcPct val="90000"/>
              </a:lnSpc>
              <a:spcBef>
                <a:spcPts val="1000"/>
              </a:spcBef>
              <a:spcAft>
                <a:spcPts val="0"/>
              </a:spcAft>
              <a:buNone/>
            </a:pPr>
            <a:r>
              <a:t/>
            </a:r>
            <a:endParaRPr/>
          </a:p>
        </p:txBody>
      </p:sp>
      <p:sp>
        <p:nvSpPr>
          <p:cNvPr id="396" name="Google Shape;396;g107d1844d60_0_346"/>
          <p:cNvSpPr txBox="1"/>
          <p:nvPr>
            <p:ph type="title"/>
          </p:nvPr>
        </p:nvSpPr>
        <p:spPr>
          <a:xfrm>
            <a:off x="152400" y="742950"/>
            <a:ext cx="8839200" cy="800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Additional Resources</a:t>
            </a:r>
            <a:endParaRPr/>
          </a:p>
        </p:txBody>
      </p:sp>
      <p:sp>
        <p:nvSpPr>
          <p:cNvPr id="397" name="Google Shape;397;g107d1844d60_0_346"/>
          <p:cNvSpPr txBox="1"/>
          <p:nvPr>
            <p:ph idx="12" type="sldNum"/>
          </p:nvPr>
        </p:nvSpPr>
        <p:spPr>
          <a:xfrm>
            <a:off x="8229600" y="209550"/>
            <a:ext cx="7620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10a6c426eb0_0_17"/>
          <p:cNvSpPr txBox="1"/>
          <p:nvPr>
            <p:ph idx="12" type="sldNum"/>
          </p:nvPr>
        </p:nvSpPr>
        <p:spPr>
          <a:xfrm>
            <a:off x="152400" y="133350"/>
            <a:ext cx="762000" cy="273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fld id="{00000000-1234-1234-1234-123412341234}" type="slidenum">
              <a:rPr lang="en-US"/>
              <a:t>‹#›</a:t>
            </a:fld>
            <a:endParaRPr/>
          </a:p>
        </p:txBody>
      </p:sp>
      <p:sp>
        <p:nvSpPr>
          <p:cNvPr id="404" name="Google Shape;404;g10a6c426eb0_0_17"/>
          <p:cNvSpPr txBox="1"/>
          <p:nvPr>
            <p:ph type="title"/>
          </p:nvPr>
        </p:nvSpPr>
        <p:spPr>
          <a:xfrm>
            <a:off x="246950" y="502725"/>
            <a:ext cx="7629300" cy="800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RPDC Career Advisors Per Region </a:t>
            </a:r>
            <a:endParaRPr/>
          </a:p>
        </p:txBody>
      </p:sp>
      <p:graphicFrame>
        <p:nvGraphicFramePr>
          <p:cNvPr id="405" name="Google Shape;405;g10a6c426eb0_0_17"/>
          <p:cNvGraphicFramePr/>
          <p:nvPr/>
        </p:nvGraphicFramePr>
        <p:xfrm>
          <a:off x="397813" y="1174075"/>
          <a:ext cx="3000000" cy="3000000"/>
        </p:xfrm>
        <a:graphic>
          <a:graphicData uri="http://schemas.openxmlformats.org/drawingml/2006/table">
            <a:tbl>
              <a:tblPr>
                <a:noFill/>
                <a:tableStyleId>{84D02D0E-DABC-46D3-8984-53EE8B2145BA}</a:tableStyleId>
              </a:tblPr>
              <a:tblGrid>
                <a:gridCol w="2606125"/>
                <a:gridCol w="2606125"/>
                <a:gridCol w="2606125"/>
              </a:tblGrid>
              <a:tr h="499925">
                <a:tc>
                  <a:txBody>
                    <a:bodyPr/>
                    <a:lstStyle/>
                    <a:p>
                      <a:pPr indent="0" lvl="0" marL="0" rtl="0" algn="l">
                        <a:spcBef>
                          <a:spcPts val="0"/>
                        </a:spcBef>
                        <a:spcAft>
                          <a:spcPts val="0"/>
                        </a:spcAft>
                        <a:buNone/>
                      </a:pPr>
                      <a:r>
                        <a:rPr b="1" lang="en-US" sz="1200"/>
                        <a:t>Region</a:t>
                      </a:r>
                      <a:endParaRPr b="1" sz="1200"/>
                    </a:p>
                  </a:txBody>
                  <a:tcPr marT="91425" marB="91425" marR="91425" marL="91425"/>
                </a:tc>
                <a:tc>
                  <a:txBody>
                    <a:bodyPr/>
                    <a:lstStyle/>
                    <a:p>
                      <a:pPr indent="0" lvl="0" marL="0" rtl="0" algn="l">
                        <a:spcBef>
                          <a:spcPts val="0"/>
                        </a:spcBef>
                        <a:spcAft>
                          <a:spcPts val="0"/>
                        </a:spcAft>
                        <a:buNone/>
                      </a:pPr>
                      <a:r>
                        <a:rPr b="1" lang="en-US" sz="1200"/>
                        <a:t>Name</a:t>
                      </a:r>
                      <a:endParaRPr b="1" sz="1200"/>
                    </a:p>
                  </a:txBody>
                  <a:tcPr marT="91425" marB="91425" marR="91425" marL="91425"/>
                </a:tc>
                <a:tc>
                  <a:txBody>
                    <a:bodyPr/>
                    <a:lstStyle/>
                    <a:p>
                      <a:pPr indent="0" lvl="0" marL="0" rtl="0" algn="l">
                        <a:spcBef>
                          <a:spcPts val="0"/>
                        </a:spcBef>
                        <a:spcAft>
                          <a:spcPts val="0"/>
                        </a:spcAft>
                        <a:buNone/>
                      </a:pPr>
                      <a:r>
                        <a:rPr b="1" lang="en-US" sz="1200"/>
                        <a:t>Email</a:t>
                      </a:r>
                      <a:endParaRPr b="1" sz="1200"/>
                    </a:p>
                    <a:p>
                      <a:pPr indent="0" lvl="0" marL="0" rtl="0" algn="l">
                        <a:spcBef>
                          <a:spcPts val="0"/>
                        </a:spcBef>
                        <a:spcAft>
                          <a:spcPts val="0"/>
                        </a:spcAft>
                        <a:buNone/>
                      </a:pPr>
                      <a:r>
                        <a:t/>
                      </a:r>
                      <a:endParaRPr b="1" sz="1200"/>
                    </a:p>
                  </a:txBody>
                  <a:tcPr marT="91425" marB="91425" marR="91425" marL="91425"/>
                </a:tc>
              </a:tr>
              <a:tr h="372975">
                <a:tc>
                  <a:txBody>
                    <a:bodyPr/>
                    <a:lstStyle/>
                    <a:p>
                      <a:pPr indent="0" lvl="0" marL="0" rtl="0" algn="l">
                        <a:spcBef>
                          <a:spcPts val="0"/>
                        </a:spcBef>
                        <a:spcAft>
                          <a:spcPts val="0"/>
                        </a:spcAft>
                        <a:buNone/>
                      </a:pPr>
                      <a:r>
                        <a:rPr lang="en-US" sz="1100"/>
                        <a:t>1 Southeast</a:t>
                      </a:r>
                      <a:endParaRPr sz="1100"/>
                    </a:p>
                  </a:txBody>
                  <a:tcPr marT="91425" marB="91425" marR="91425" marL="91425"/>
                </a:tc>
                <a:tc>
                  <a:txBody>
                    <a:bodyPr/>
                    <a:lstStyle/>
                    <a:p>
                      <a:pPr indent="0" lvl="0" marL="0" rtl="0" algn="l">
                        <a:spcBef>
                          <a:spcPts val="0"/>
                        </a:spcBef>
                        <a:spcAft>
                          <a:spcPts val="0"/>
                        </a:spcAft>
                        <a:buNone/>
                      </a:pPr>
                      <a:r>
                        <a:rPr lang="en-US" sz="1100"/>
                        <a:t>Marisa Bowen</a:t>
                      </a:r>
                      <a:endParaRPr sz="1100"/>
                    </a:p>
                  </a:txBody>
                  <a:tcPr marT="91425" marB="91425" marR="91425" marL="91425"/>
                </a:tc>
                <a:tc>
                  <a:txBody>
                    <a:bodyPr/>
                    <a:lstStyle/>
                    <a:p>
                      <a:pPr indent="0" lvl="0" marL="0" rtl="0" algn="l">
                        <a:spcBef>
                          <a:spcPts val="0"/>
                        </a:spcBef>
                        <a:spcAft>
                          <a:spcPts val="0"/>
                        </a:spcAft>
                        <a:buNone/>
                      </a:pPr>
                      <a:r>
                        <a:rPr lang="en-US" sz="1100"/>
                        <a:t>mlbowen@semo.edu</a:t>
                      </a:r>
                      <a:endParaRPr sz="1100"/>
                    </a:p>
                  </a:txBody>
                  <a:tcPr marT="91425" marB="91425" marR="91425" marL="91425"/>
                </a:tc>
              </a:tr>
              <a:tr h="372975">
                <a:tc>
                  <a:txBody>
                    <a:bodyPr/>
                    <a:lstStyle/>
                    <a:p>
                      <a:pPr indent="0" lvl="0" marL="0" rtl="0" algn="l">
                        <a:spcBef>
                          <a:spcPts val="0"/>
                        </a:spcBef>
                        <a:spcAft>
                          <a:spcPts val="0"/>
                        </a:spcAft>
                        <a:buNone/>
                      </a:pPr>
                      <a:r>
                        <a:rPr lang="en-US" sz="1100"/>
                        <a:t>2 Heart of Missouri</a:t>
                      </a:r>
                      <a:endParaRPr sz="1100"/>
                    </a:p>
                  </a:txBody>
                  <a:tcPr marT="91425" marB="91425" marR="91425" marL="91425"/>
                </a:tc>
                <a:tc>
                  <a:txBody>
                    <a:bodyPr/>
                    <a:lstStyle/>
                    <a:p>
                      <a:pPr indent="0" lvl="0" marL="0" rtl="0" algn="l">
                        <a:spcBef>
                          <a:spcPts val="0"/>
                        </a:spcBef>
                        <a:spcAft>
                          <a:spcPts val="0"/>
                        </a:spcAft>
                        <a:buNone/>
                      </a:pPr>
                      <a:r>
                        <a:rPr lang="en-US" sz="1100"/>
                        <a:t>Jeffrey Beiswinger</a:t>
                      </a:r>
                      <a:endParaRPr sz="1100"/>
                    </a:p>
                  </a:txBody>
                  <a:tcPr marT="91425" marB="91425" marR="91425" marL="91425"/>
                </a:tc>
                <a:tc>
                  <a:txBody>
                    <a:bodyPr/>
                    <a:lstStyle/>
                    <a:p>
                      <a:pPr indent="0" lvl="0" marL="0" rtl="0" algn="l">
                        <a:spcBef>
                          <a:spcPts val="0"/>
                        </a:spcBef>
                        <a:spcAft>
                          <a:spcPts val="0"/>
                        </a:spcAft>
                        <a:buNone/>
                      </a:pPr>
                      <a:r>
                        <a:rPr lang="en-US" sz="1100"/>
                        <a:t>beiswingerj@missouri.edu</a:t>
                      </a:r>
                      <a:endParaRPr sz="1100"/>
                    </a:p>
                  </a:txBody>
                  <a:tcPr marT="91425" marB="91425" marR="91425" marL="91425"/>
                </a:tc>
              </a:tr>
              <a:tr h="372975">
                <a:tc>
                  <a:txBody>
                    <a:bodyPr/>
                    <a:lstStyle/>
                    <a:p>
                      <a:pPr indent="0" lvl="0" marL="0" rtl="0" algn="l">
                        <a:spcBef>
                          <a:spcPts val="0"/>
                        </a:spcBef>
                        <a:spcAft>
                          <a:spcPts val="0"/>
                        </a:spcAft>
                        <a:buNone/>
                      </a:pPr>
                      <a:r>
                        <a:rPr lang="en-US" sz="1100"/>
                        <a:t>3 Kansas City</a:t>
                      </a:r>
                      <a:endParaRPr sz="1100"/>
                    </a:p>
                  </a:txBody>
                  <a:tcPr marT="91425" marB="91425" marR="91425" marL="91425"/>
                </a:tc>
                <a:tc>
                  <a:txBody>
                    <a:bodyPr/>
                    <a:lstStyle/>
                    <a:p>
                      <a:pPr indent="0" lvl="0" marL="0" rtl="0" algn="l">
                        <a:spcBef>
                          <a:spcPts val="0"/>
                        </a:spcBef>
                        <a:spcAft>
                          <a:spcPts val="0"/>
                        </a:spcAft>
                        <a:buNone/>
                      </a:pPr>
                      <a:r>
                        <a:rPr lang="en-US" sz="1100"/>
                        <a:t>Dr. Kyle Anderson</a:t>
                      </a:r>
                      <a:endParaRPr sz="1100"/>
                    </a:p>
                  </a:txBody>
                  <a:tcPr marT="91425" marB="91425" marR="91425" marL="91425"/>
                </a:tc>
                <a:tc>
                  <a:txBody>
                    <a:bodyPr/>
                    <a:lstStyle/>
                    <a:p>
                      <a:pPr indent="0" lvl="0" marL="0" rtl="0" algn="l">
                        <a:spcBef>
                          <a:spcPts val="0"/>
                        </a:spcBef>
                        <a:spcAft>
                          <a:spcPts val="0"/>
                        </a:spcAft>
                        <a:buNone/>
                      </a:pPr>
                      <a:r>
                        <a:rPr lang="en-US" sz="1100"/>
                        <a:t>Kanderson@umkc.edu</a:t>
                      </a:r>
                      <a:endParaRPr sz="1100"/>
                    </a:p>
                  </a:txBody>
                  <a:tcPr marT="91425" marB="91425" marR="91425" marL="91425"/>
                </a:tc>
              </a:tr>
              <a:tr h="372975">
                <a:tc>
                  <a:txBody>
                    <a:bodyPr/>
                    <a:lstStyle/>
                    <a:p>
                      <a:pPr indent="0" lvl="0" marL="0" rtl="0" algn="l">
                        <a:spcBef>
                          <a:spcPts val="0"/>
                        </a:spcBef>
                        <a:spcAft>
                          <a:spcPts val="0"/>
                        </a:spcAft>
                        <a:buNone/>
                      </a:pPr>
                      <a:r>
                        <a:rPr lang="en-US" sz="1100"/>
                        <a:t>4 Northeast</a:t>
                      </a:r>
                      <a:endParaRPr sz="1100"/>
                    </a:p>
                  </a:txBody>
                  <a:tcPr marT="91425" marB="91425" marR="91425" marL="91425"/>
                </a:tc>
                <a:tc>
                  <a:txBody>
                    <a:bodyPr/>
                    <a:lstStyle/>
                    <a:p>
                      <a:pPr indent="0" lvl="0" marL="0" rtl="0" algn="l">
                        <a:spcBef>
                          <a:spcPts val="0"/>
                        </a:spcBef>
                        <a:spcAft>
                          <a:spcPts val="0"/>
                        </a:spcAft>
                        <a:buNone/>
                      </a:pPr>
                      <a:r>
                        <a:rPr lang="en-US" sz="1100"/>
                        <a:t>Polly Matteson</a:t>
                      </a:r>
                      <a:endParaRPr sz="1100"/>
                    </a:p>
                  </a:txBody>
                  <a:tcPr marT="91425" marB="91425" marR="91425" marL="91425"/>
                </a:tc>
                <a:tc>
                  <a:txBody>
                    <a:bodyPr/>
                    <a:lstStyle/>
                    <a:p>
                      <a:pPr indent="0" lvl="0" marL="0" rtl="0" algn="l">
                        <a:spcBef>
                          <a:spcPts val="0"/>
                        </a:spcBef>
                        <a:spcAft>
                          <a:spcPts val="0"/>
                        </a:spcAft>
                        <a:buNone/>
                      </a:pPr>
                      <a:r>
                        <a:rPr lang="en-US" sz="1100"/>
                        <a:t>pmatteson@truman.edu</a:t>
                      </a:r>
                      <a:endParaRPr sz="1100"/>
                    </a:p>
                  </a:txBody>
                  <a:tcPr marT="91425" marB="91425" marR="91425" marL="91425"/>
                </a:tc>
              </a:tr>
              <a:tr h="372975">
                <a:tc>
                  <a:txBody>
                    <a:bodyPr/>
                    <a:lstStyle/>
                    <a:p>
                      <a:pPr indent="0" lvl="0" marL="0" rtl="0" algn="l">
                        <a:spcBef>
                          <a:spcPts val="0"/>
                        </a:spcBef>
                        <a:spcAft>
                          <a:spcPts val="0"/>
                        </a:spcAft>
                        <a:buNone/>
                      </a:pPr>
                      <a:r>
                        <a:rPr lang="en-US" sz="1100"/>
                        <a:t>5 Northwest</a:t>
                      </a:r>
                      <a:endParaRPr sz="1100"/>
                    </a:p>
                  </a:txBody>
                  <a:tcPr marT="91425" marB="91425" marR="91425" marL="91425"/>
                </a:tc>
                <a:tc>
                  <a:txBody>
                    <a:bodyPr/>
                    <a:lstStyle/>
                    <a:p>
                      <a:pPr indent="0" lvl="0" marL="0" rtl="0" algn="l">
                        <a:spcBef>
                          <a:spcPts val="0"/>
                        </a:spcBef>
                        <a:spcAft>
                          <a:spcPts val="0"/>
                        </a:spcAft>
                        <a:buNone/>
                      </a:pPr>
                      <a:r>
                        <a:rPr lang="en-US" sz="1100"/>
                        <a:t>Charlene Piel</a:t>
                      </a:r>
                      <a:endParaRPr sz="1100"/>
                    </a:p>
                  </a:txBody>
                  <a:tcPr marT="91425" marB="91425" marR="91425" marL="91425"/>
                </a:tc>
                <a:tc>
                  <a:txBody>
                    <a:bodyPr/>
                    <a:lstStyle/>
                    <a:p>
                      <a:pPr indent="0" lvl="0" marL="0" rtl="0" algn="l">
                        <a:spcBef>
                          <a:spcPts val="0"/>
                        </a:spcBef>
                        <a:spcAft>
                          <a:spcPts val="0"/>
                        </a:spcAft>
                        <a:buNone/>
                      </a:pPr>
                      <a:r>
                        <a:rPr lang="en-US" sz="1100"/>
                        <a:t>cpiel@nwmissouri.edu</a:t>
                      </a:r>
                      <a:endParaRPr sz="1100"/>
                    </a:p>
                  </a:txBody>
                  <a:tcPr marT="91425" marB="91425" marR="91425" marL="91425"/>
                </a:tc>
              </a:tr>
              <a:tr h="372975">
                <a:tc>
                  <a:txBody>
                    <a:bodyPr/>
                    <a:lstStyle/>
                    <a:p>
                      <a:pPr indent="0" lvl="0" marL="0" rtl="0" algn="l">
                        <a:spcBef>
                          <a:spcPts val="0"/>
                        </a:spcBef>
                        <a:spcAft>
                          <a:spcPts val="0"/>
                        </a:spcAft>
                        <a:buNone/>
                      </a:pPr>
                      <a:r>
                        <a:rPr lang="en-US" sz="1100"/>
                        <a:t>6 South Central</a:t>
                      </a:r>
                      <a:endParaRPr sz="1100"/>
                    </a:p>
                  </a:txBody>
                  <a:tcPr marT="91425" marB="91425" marR="91425" marL="91425"/>
                </a:tc>
                <a:tc>
                  <a:txBody>
                    <a:bodyPr/>
                    <a:lstStyle/>
                    <a:p>
                      <a:pPr indent="0" lvl="0" marL="0" rtl="0" algn="l">
                        <a:spcBef>
                          <a:spcPts val="0"/>
                        </a:spcBef>
                        <a:spcAft>
                          <a:spcPts val="0"/>
                        </a:spcAft>
                        <a:buNone/>
                      </a:pPr>
                      <a:r>
                        <a:rPr lang="en-US" sz="1100"/>
                        <a:t>Jackie Marling</a:t>
                      </a:r>
                      <a:endParaRPr sz="1100"/>
                    </a:p>
                  </a:txBody>
                  <a:tcPr marT="91425" marB="91425" marR="91425" marL="91425"/>
                </a:tc>
                <a:tc>
                  <a:txBody>
                    <a:bodyPr/>
                    <a:lstStyle/>
                    <a:p>
                      <a:pPr indent="0" lvl="0" marL="0" rtl="0" algn="l">
                        <a:spcBef>
                          <a:spcPts val="0"/>
                        </a:spcBef>
                        <a:spcAft>
                          <a:spcPts val="0"/>
                        </a:spcAft>
                        <a:buNone/>
                      </a:pPr>
                      <a:r>
                        <a:rPr lang="en-US" sz="1100"/>
                        <a:t>marlingj@mst.edu</a:t>
                      </a:r>
                      <a:endParaRPr sz="1100"/>
                    </a:p>
                  </a:txBody>
                  <a:tcPr marT="91425" marB="91425" marR="91425" marL="91425"/>
                </a:tc>
              </a:tr>
              <a:tr h="372975">
                <a:tc>
                  <a:txBody>
                    <a:bodyPr/>
                    <a:lstStyle/>
                    <a:p>
                      <a:pPr indent="0" lvl="0" marL="0" rtl="0" algn="l">
                        <a:spcBef>
                          <a:spcPts val="0"/>
                        </a:spcBef>
                        <a:spcAft>
                          <a:spcPts val="0"/>
                        </a:spcAft>
                        <a:buNone/>
                      </a:pPr>
                      <a:r>
                        <a:rPr lang="en-US" sz="1100"/>
                        <a:t>7 Southwest</a:t>
                      </a:r>
                      <a:endParaRPr sz="1100"/>
                    </a:p>
                  </a:txBody>
                  <a:tcPr marT="91425" marB="91425" marR="91425" marL="91425"/>
                </a:tc>
                <a:tc>
                  <a:txBody>
                    <a:bodyPr/>
                    <a:lstStyle/>
                    <a:p>
                      <a:pPr indent="0" lvl="0" marL="0" rtl="0" algn="l">
                        <a:spcBef>
                          <a:spcPts val="0"/>
                        </a:spcBef>
                        <a:spcAft>
                          <a:spcPts val="0"/>
                        </a:spcAft>
                        <a:buNone/>
                      </a:pPr>
                      <a:r>
                        <a:rPr lang="en-US" sz="1100"/>
                        <a:t>Laura Harris</a:t>
                      </a:r>
                      <a:endParaRPr sz="1100"/>
                    </a:p>
                  </a:txBody>
                  <a:tcPr marT="91425" marB="91425" marR="91425" marL="91425"/>
                </a:tc>
                <a:tc>
                  <a:txBody>
                    <a:bodyPr/>
                    <a:lstStyle/>
                    <a:p>
                      <a:pPr indent="0" lvl="0" marL="0" rtl="0" algn="l">
                        <a:spcBef>
                          <a:spcPts val="0"/>
                        </a:spcBef>
                        <a:spcAft>
                          <a:spcPts val="0"/>
                        </a:spcAft>
                        <a:buNone/>
                      </a:pPr>
                      <a:r>
                        <a:rPr lang="en-US" sz="1100"/>
                        <a:t>lauraharris@missouristate.edu</a:t>
                      </a:r>
                      <a:endParaRPr sz="1100"/>
                    </a:p>
                  </a:txBody>
                  <a:tcPr marT="91425" marB="91425" marR="91425" marL="91425"/>
                </a:tc>
              </a:tr>
              <a:tr h="372975">
                <a:tc>
                  <a:txBody>
                    <a:bodyPr/>
                    <a:lstStyle/>
                    <a:p>
                      <a:pPr indent="0" lvl="0" marL="0" rtl="0" algn="l">
                        <a:spcBef>
                          <a:spcPts val="0"/>
                        </a:spcBef>
                        <a:spcAft>
                          <a:spcPts val="0"/>
                        </a:spcAft>
                        <a:buNone/>
                      </a:pPr>
                      <a:r>
                        <a:rPr lang="en-US" sz="1100"/>
                        <a:t>8 St. Louis</a:t>
                      </a:r>
                      <a:endParaRPr sz="1100"/>
                    </a:p>
                  </a:txBody>
                  <a:tcPr marT="91425" marB="91425" marR="91425" marL="91425"/>
                </a:tc>
                <a:tc>
                  <a:txBody>
                    <a:bodyPr/>
                    <a:lstStyle/>
                    <a:p>
                      <a:pPr indent="0" lvl="0" marL="0" rtl="0" algn="l">
                        <a:spcBef>
                          <a:spcPts val="0"/>
                        </a:spcBef>
                        <a:spcAft>
                          <a:spcPts val="0"/>
                        </a:spcAft>
                        <a:buNone/>
                      </a:pPr>
                      <a:r>
                        <a:rPr lang="en-US" sz="1100"/>
                        <a:t>Michelene Carbol</a:t>
                      </a:r>
                      <a:endParaRPr sz="1100"/>
                    </a:p>
                  </a:txBody>
                  <a:tcPr marT="91425" marB="91425" marR="91425" marL="91425"/>
                </a:tc>
                <a:tc>
                  <a:txBody>
                    <a:bodyPr/>
                    <a:lstStyle/>
                    <a:p>
                      <a:pPr indent="0" lvl="0" marL="0" rtl="0" algn="l">
                        <a:spcBef>
                          <a:spcPts val="0"/>
                        </a:spcBef>
                        <a:spcAft>
                          <a:spcPts val="0"/>
                        </a:spcAft>
                        <a:buNone/>
                      </a:pPr>
                      <a:r>
                        <a:rPr lang="en-US" sz="1100"/>
                        <a:t>mcarbol@edplus.org</a:t>
                      </a:r>
                      <a:endParaRPr sz="1100"/>
                    </a:p>
                  </a:txBody>
                  <a:tcPr marT="91425" marB="91425" marR="91425" marL="91425"/>
                </a:tc>
              </a:tr>
              <a:tr h="372975">
                <a:tc>
                  <a:txBody>
                    <a:bodyPr/>
                    <a:lstStyle/>
                    <a:p>
                      <a:pPr indent="0" lvl="0" marL="0" rtl="0" algn="l">
                        <a:spcBef>
                          <a:spcPts val="0"/>
                        </a:spcBef>
                        <a:spcAft>
                          <a:spcPts val="0"/>
                        </a:spcAft>
                        <a:buNone/>
                      </a:pPr>
                      <a:r>
                        <a:rPr lang="en-US" sz="1100"/>
                        <a:t>9 Central</a:t>
                      </a:r>
                      <a:endParaRPr sz="1100"/>
                    </a:p>
                  </a:txBody>
                  <a:tcPr marT="91425" marB="91425" marR="91425" marL="91425"/>
                </a:tc>
                <a:tc>
                  <a:txBody>
                    <a:bodyPr/>
                    <a:lstStyle/>
                    <a:p>
                      <a:pPr indent="0" lvl="0" marL="0" rtl="0" algn="l">
                        <a:spcBef>
                          <a:spcPts val="0"/>
                        </a:spcBef>
                        <a:spcAft>
                          <a:spcPts val="0"/>
                        </a:spcAft>
                        <a:buNone/>
                      </a:pPr>
                      <a:r>
                        <a:rPr lang="en-US" sz="1100"/>
                        <a:t>Jay Webster</a:t>
                      </a:r>
                      <a:endParaRPr sz="1100"/>
                    </a:p>
                  </a:txBody>
                  <a:tcPr marT="91425" marB="91425" marR="91425" marL="91425"/>
                </a:tc>
                <a:tc>
                  <a:txBody>
                    <a:bodyPr/>
                    <a:lstStyle/>
                    <a:p>
                      <a:pPr indent="0" lvl="0" marL="0" rtl="0" algn="l">
                        <a:spcBef>
                          <a:spcPts val="0"/>
                        </a:spcBef>
                        <a:spcAft>
                          <a:spcPts val="0"/>
                        </a:spcAft>
                        <a:buNone/>
                      </a:pPr>
                      <a:r>
                        <a:rPr lang="en-US" sz="1100"/>
                        <a:t>webster@ucmo.edu</a:t>
                      </a:r>
                      <a:endParaRPr sz="1100"/>
                    </a:p>
                  </a:txBody>
                  <a:tcPr marT="91425" marB="91425" marR="91425" marL="91425"/>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3"/>
          <p:cNvSpPr txBox="1"/>
          <p:nvPr>
            <p:ph idx="12" type="sldNum"/>
          </p:nvPr>
        </p:nvSpPr>
        <p:spPr>
          <a:xfrm>
            <a:off x="152400" y="133350"/>
            <a:ext cx="762000" cy="2738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200"/>
              <a:buNone/>
            </a:pPr>
            <a:fld id="{00000000-1234-1234-1234-123412341234}" type="slidenum">
              <a:rPr lang="en-US"/>
              <a:t>‹#›</a:t>
            </a:fld>
            <a:endParaRPr/>
          </a:p>
        </p:txBody>
      </p:sp>
      <p:sp>
        <p:nvSpPr>
          <p:cNvPr id="411" name="Google Shape;411;p43"/>
          <p:cNvSpPr txBox="1"/>
          <p:nvPr>
            <p:ph type="title"/>
          </p:nvPr>
        </p:nvSpPr>
        <p:spPr>
          <a:xfrm>
            <a:off x="152400" y="742950"/>
            <a:ext cx="8839200" cy="8001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a:t>RPDC Contact Information</a:t>
            </a:r>
            <a:endParaRPr/>
          </a:p>
        </p:txBody>
      </p:sp>
      <p:pic>
        <p:nvPicPr>
          <p:cNvPr id="412" name="Google Shape;412;p43"/>
          <p:cNvPicPr preferRelativeResize="0"/>
          <p:nvPr/>
        </p:nvPicPr>
        <p:blipFill>
          <a:blip r:embed="rId3">
            <a:alphaModFix/>
          </a:blip>
          <a:stretch>
            <a:fillRect/>
          </a:stretch>
        </p:blipFill>
        <p:spPr>
          <a:xfrm>
            <a:off x="78346" y="1823600"/>
            <a:ext cx="4347851" cy="3035950"/>
          </a:xfrm>
          <a:prstGeom prst="rect">
            <a:avLst/>
          </a:prstGeom>
          <a:noFill/>
          <a:ln>
            <a:noFill/>
          </a:ln>
        </p:spPr>
      </p:pic>
      <p:pic>
        <p:nvPicPr>
          <p:cNvPr id="413" name="Google Shape;413;p43"/>
          <p:cNvPicPr preferRelativeResize="0"/>
          <p:nvPr/>
        </p:nvPicPr>
        <p:blipFill rotWithShape="1">
          <a:blip r:embed="rId4">
            <a:alphaModFix/>
          </a:blip>
          <a:srcRect b="0" l="1477" r="0" t="5695"/>
          <a:stretch/>
        </p:blipFill>
        <p:spPr>
          <a:xfrm>
            <a:off x="4643750" y="1872950"/>
            <a:ext cx="4347850" cy="294087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42"/>
          <p:cNvSpPr txBox="1"/>
          <p:nvPr>
            <p:ph idx="1" type="body"/>
          </p:nvPr>
        </p:nvSpPr>
        <p:spPr>
          <a:xfrm>
            <a:off x="1052700" y="2926950"/>
            <a:ext cx="3519300" cy="1752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600"/>
              <a:buNone/>
            </a:pPr>
            <a:r>
              <a:rPr lang="en-US" sz="3600">
                <a:latin typeface="Calibri"/>
                <a:ea typeface="Calibri"/>
                <a:cs typeface="Calibri"/>
                <a:sym typeface="Calibri"/>
              </a:rPr>
              <a:t>Thank you for participating!</a:t>
            </a:r>
            <a:endParaRPr sz="3600">
              <a:latin typeface="Calibri"/>
              <a:ea typeface="Calibri"/>
              <a:cs typeface="Calibri"/>
              <a:sym typeface="Calibri"/>
            </a:endParaRPr>
          </a:p>
        </p:txBody>
      </p:sp>
      <p:sp>
        <p:nvSpPr>
          <p:cNvPr id="421" name="Google Shape;421;p42"/>
          <p:cNvSpPr txBox="1"/>
          <p:nvPr>
            <p:ph idx="4294967295" type="title"/>
          </p:nvPr>
        </p:nvSpPr>
        <p:spPr>
          <a:xfrm>
            <a:off x="1524000" y="1200150"/>
            <a:ext cx="7620000" cy="7429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000"/>
              <a:buFont typeface="Cambria"/>
              <a:buNone/>
            </a:pPr>
            <a:r>
              <a:rPr lang="en-US" sz="3000">
                <a:latin typeface="Cambria"/>
                <a:ea typeface="Cambria"/>
                <a:cs typeface="Cambria"/>
                <a:sym typeface="Cambria"/>
              </a:rPr>
              <a:t>    </a:t>
            </a:r>
            <a:endParaRPr sz="3000">
              <a:latin typeface="Times New Roman"/>
              <a:ea typeface="Times New Roman"/>
              <a:cs typeface="Times New Roman"/>
              <a:sym typeface="Times New Roman"/>
            </a:endParaRPr>
          </a:p>
        </p:txBody>
      </p:sp>
      <p:pic>
        <p:nvPicPr>
          <p:cNvPr id="422" name="Google Shape;422;p42"/>
          <p:cNvPicPr preferRelativeResize="0"/>
          <p:nvPr/>
        </p:nvPicPr>
        <p:blipFill>
          <a:blip r:embed="rId3">
            <a:alphaModFix/>
          </a:blip>
          <a:stretch>
            <a:fillRect/>
          </a:stretch>
        </p:blipFill>
        <p:spPr>
          <a:xfrm>
            <a:off x="4840550" y="567275"/>
            <a:ext cx="4187300" cy="44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10b6a219ec4_0_136"/>
          <p:cNvSpPr txBox="1"/>
          <p:nvPr>
            <p:ph idx="12" type="sldNum"/>
          </p:nvPr>
        </p:nvSpPr>
        <p:spPr>
          <a:xfrm>
            <a:off x="8382000" y="209550"/>
            <a:ext cx="762000" cy="2748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US" sz="1100"/>
              <a:t>‹#›</a:t>
            </a:fld>
            <a:endParaRPr sz="1100"/>
          </a:p>
        </p:txBody>
      </p:sp>
      <p:sp>
        <p:nvSpPr>
          <p:cNvPr id="143" name="Google Shape;143;g10b6a219ec4_0_136"/>
          <p:cNvSpPr txBox="1"/>
          <p:nvPr/>
        </p:nvSpPr>
        <p:spPr>
          <a:xfrm>
            <a:off x="334750" y="259100"/>
            <a:ext cx="8866800" cy="3209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400"/>
              <a:buFont typeface="Arial"/>
              <a:buNone/>
            </a:pPr>
            <a:r>
              <a:rPr lang="en-US" sz="3600">
                <a:solidFill>
                  <a:schemeClr val="dk1"/>
                </a:solidFill>
                <a:latin typeface="Calibri"/>
                <a:ea typeface="Calibri"/>
                <a:cs typeface="Calibri"/>
                <a:sym typeface="Calibri"/>
              </a:rPr>
              <a:t>Mentimeter Interactive Questions</a:t>
            </a:r>
            <a:endParaRPr sz="3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sz="3600">
              <a:solidFill>
                <a:srgbClr val="FF0000"/>
              </a:solidFill>
              <a:latin typeface="Architects Daughter"/>
              <a:ea typeface="Architects Daughter"/>
              <a:cs typeface="Architects Daughter"/>
              <a:sym typeface="Architects Daughter"/>
            </a:endParaRPr>
          </a:p>
          <a:p>
            <a:pPr indent="-457200" lvl="0" marL="457200" marR="0" rtl="0" algn="l">
              <a:lnSpc>
                <a:spcPct val="100000"/>
              </a:lnSpc>
              <a:spcBef>
                <a:spcPts val="0"/>
              </a:spcBef>
              <a:spcAft>
                <a:spcPts val="0"/>
              </a:spcAft>
              <a:buClr>
                <a:srgbClr val="212121"/>
              </a:buClr>
              <a:buSzPts val="3600"/>
              <a:buAutoNum type="arabicPeriod"/>
            </a:pPr>
            <a:r>
              <a:rPr lang="en-US" sz="3600">
                <a:solidFill>
                  <a:srgbClr val="212121"/>
                </a:solidFill>
              </a:rPr>
              <a:t>Go to menti.com</a:t>
            </a:r>
            <a:endParaRPr sz="3600">
              <a:solidFill>
                <a:srgbClr val="212121"/>
              </a:solidFill>
            </a:endParaRPr>
          </a:p>
          <a:p>
            <a:pPr indent="-457200" lvl="0" marL="457200" marR="0" rtl="0" algn="l">
              <a:lnSpc>
                <a:spcPct val="100000"/>
              </a:lnSpc>
              <a:spcBef>
                <a:spcPts val="0"/>
              </a:spcBef>
              <a:spcAft>
                <a:spcPts val="0"/>
              </a:spcAft>
              <a:buClr>
                <a:srgbClr val="212121"/>
              </a:buClr>
              <a:buSzPts val="3600"/>
              <a:buAutoNum type="arabicPeriod"/>
            </a:pPr>
            <a:r>
              <a:rPr lang="en-US" sz="3600">
                <a:solidFill>
                  <a:srgbClr val="212121"/>
                </a:solidFill>
              </a:rPr>
              <a:t>Enter code: 29384884</a:t>
            </a:r>
            <a:endParaRPr sz="3600">
              <a:solidFill>
                <a:srgbClr val="212121"/>
              </a:solidFill>
            </a:endParaRPr>
          </a:p>
          <a:p>
            <a:pPr indent="-457200" lvl="0" marL="457200" marR="0" rtl="0" algn="l">
              <a:lnSpc>
                <a:spcPct val="100000"/>
              </a:lnSpc>
              <a:spcBef>
                <a:spcPts val="0"/>
              </a:spcBef>
              <a:spcAft>
                <a:spcPts val="0"/>
              </a:spcAft>
              <a:buClr>
                <a:srgbClr val="212121"/>
              </a:buClr>
              <a:buSzPts val="3600"/>
              <a:buAutoNum type="arabicPeriod"/>
            </a:pPr>
            <a:r>
              <a:rPr lang="en-US" sz="3600">
                <a:solidFill>
                  <a:srgbClr val="212121"/>
                </a:solidFill>
              </a:rPr>
              <a:t>Answer questions</a:t>
            </a:r>
            <a:endParaRPr sz="3600">
              <a:solidFill>
                <a:srgbClr val="212121"/>
              </a:solidFill>
            </a:endParaRPr>
          </a:p>
          <a:p>
            <a:pPr indent="0" lvl="0" marL="0" marR="0" rtl="0" algn="l">
              <a:lnSpc>
                <a:spcPct val="100000"/>
              </a:lnSpc>
              <a:spcBef>
                <a:spcPts val="0"/>
              </a:spcBef>
              <a:spcAft>
                <a:spcPts val="0"/>
              </a:spcAft>
              <a:buClr>
                <a:srgbClr val="000000"/>
              </a:buClr>
              <a:buSzPts val="2400"/>
              <a:buFont typeface="Arial"/>
              <a:buNone/>
            </a:pPr>
            <a:r>
              <a:t/>
            </a:r>
            <a:endParaRPr i="0" sz="2400" u="none" cap="none" strike="noStrike">
              <a:solidFill>
                <a:schemeClr val="dk1"/>
              </a:solidFill>
            </a:endParaRPr>
          </a:p>
        </p:txBody>
      </p:sp>
      <p:pic>
        <p:nvPicPr>
          <p:cNvPr id="144" name="Google Shape;144;g10b6a219ec4_0_136"/>
          <p:cNvPicPr preferRelativeResize="0"/>
          <p:nvPr/>
        </p:nvPicPr>
        <p:blipFill>
          <a:blip r:embed="rId3">
            <a:alphaModFix/>
          </a:blip>
          <a:stretch>
            <a:fillRect/>
          </a:stretch>
        </p:blipFill>
        <p:spPr>
          <a:xfrm>
            <a:off x="4268650" y="3045675"/>
            <a:ext cx="4932901" cy="209783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7" name="Shape 427"/>
        <p:cNvGrpSpPr/>
        <p:nvPr/>
      </p:nvGrpSpPr>
      <p:grpSpPr>
        <a:xfrm>
          <a:off x="0" y="0"/>
          <a:ext cx="0" cy="0"/>
          <a:chOff x="0" y="0"/>
          <a:chExt cx="0" cy="0"/>
        </a:xfrm>
      </p:grpSpPr>
      <p:sp>
        <p:nvSpPr>
          <p:cNvPr id="428" name="Google Shape;428;g10a8a9a0a4f_1_27"/>
          <p:cNvSpPr txBox="1"/>
          <p:nvPr>
            <p:ph type="title"/>
          </p:nvPr>
        </p:nvSpPr>
        <p:spPr>
          <a:xfrm>
            <a:off x="3352800" y="1123950"/>
            <a:ext cx="5715000" cy="1371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Questions from the Field</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3" name="Shape 433"/>
        <p:cNvGrpSpPr/>
        <p:nvPr/>
      </p:nvGrpSpPr>
      <p:grpSpPr>
        <a:xfrm>
          <a:off x="0" y="0"/>
          <a:ext cx="0" cy="0"/>
          <a:chOff x="0" y="0"/>
          <a:chExt cx="0" cy="0"/>
        </a:xfrm>
      </p:grpSpPr>
      <p:sp>
        <p:nvSpPr>
          <p:cNvPr id="434" name="Google Shape;434;g10a8a9a0a4f_1_32"/>
          <p:cNvSpPr txBox="1"/>
          <p:nvPr>
            <p:ph type="title"/>
          </p:nvPr>
        </p:nvSpPr>
        <p:spPr>
          <a:xfrm>
            <a:off x="0" y="870000"/>
            <a:ext cx="8839200" cy="3403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lang="en-US" sz="3160">
                <a:latin typeface="Arial"/>
                <a:ea typeface="Arial"/>
                <a:cs typeface="Arial"/>
                <a:sym typeface="Arial"/>
              </a:rPr>
              <a:t>Exactly how many transition assessments do we need?</a:t>
            </a:r>
            <a:endParaRPr sz="2800"/>
          </a:p>
        </p:txBody>
      </p:sp>
      <p:sp>
        <p:nvSpPr>
          <p:cNvPr id="435" name="Google Shape;435;g10a8a9a0a4f_1_32"/>
          <p:cNvSpPr txBox="1"/>
          <p:nvPr>
            <p:ph idx="12" type="sldNum"/>
          </p:nvPr>
        </p:nvSpPr>
        <p:spPr>
          <a:xfrm>
            <a:off x="8229600" y="209550"/>
            <a:ext cx="7620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40" name="Shape 440"/>
        <p:cNvGrpSpPr/>
        <p:nvPr/>
      </p:nvGrpSpPr>
      <p:grpSpPr>
        <a:xfrm>
          <a:off x="0" y="0"/>
          <a:ext cx="0" cy="0"/>
          <a:chOff x="0" y="0"/>
          <a:chExt cx="0" cy="0"/>
        </a:xfrm>
      </p:grpSpPr>
      <p:sp>
        <p:nvSpPr>
          <p:cNvPr id="441" name="Google Shape;441;g10a8a9a0a4f_1_38"/>
          <p:cNvSpPr txBox="1"/>
          <p:nvPr>
            <p:ph type="title"/>
          </p:nvPr>
        </p:nvSpPr>
        <p:spPr>
          <a:xfrm>
            <a:off x="152400" y="1591950"/>
            <a:ext cx="8839200" cy="19596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latin typeface="Arial"/>
                <a:ea typeface="Arial"/>
                <a:cs typeface="Arial"/>
                <a:sym typeface="Arial"/>
                <a:extLst>
                  <a:ext uri="http://customooxmlschemas.google.com/">
                    <go:slidesCustomData xmlns:go="http://customooxmlschemas.google.com/" textRoundtripDataId="1"/>
                  </a:ext>
                </a:extLst>
              </a:rPr>
              <a:t>If I need more information to meet an individual student’s program,</a:t>
            </a:r>
            <a:endParaRPr b="0" sz="1200">
              <a:solidFill>
                <a:srgbClr val="002060"/>
              </a:solidFill>
              <a:extLst>
                <a:ext uri="http://customooxmlschemas.google.com/">
                  <go:slidesCustomData xmlns:go="http://customooxmlschemas.google.com/" textRoundtripDataId="2"/>
                </a:ext>
              </a:extLst>
            </a:endParaRPr>
          </a:p>
          <a:p>
            <a:pPr indent="0" lvl="0" marL="0" rtl="0" algn="l">
              <a:spcBef>
                <a:spcPts val="0"/>
              </a:spcBef>
              <a:spcAft>
                <a:spcPts val="0"/>
              </a:spcAft>
              <a:buNone/>
            </a:pPr>
            <a:r>
              <a:rPr lang="en-US">
                <a:latin typeface="Arial"/>
                <a:ea typeface="Arial"/>
                <a:cs typeface="Arial"/>
                <a:sym typeface="Arial"/>
                <a:extLst>
                  <a:ext uri="http://customooxmlschemas.google.com/">
                    <go:slidesCustomData xmlns:go="http://customooxmlschemas.google.com/" textRoundtripDataId="3"/>
                  </a:ext>
                </a:extLst>
              </a:rPr>
              <a:t>does this open up an evaluation and do I need consent for testing?</a:t>
            </a:r>
            <a:endParaRPr/>
          </a:p>
        </p:txBody>
      </p:sp>
      <p:sp>
        <p:nvSpPr>
          <p:cNvPr id="442" name="Google Shape;442;g10a8a9a0a4f_1_38"/>
          <p:cNvSpPr txBox="1"/>
          <p:nvPr>
            <p:ph idx="12" type="sldNum"/>
          </p:nvPr>
        </p:nvSpPr>
        <p:spPr>
          <a:xfrm>
            <a:off x="8229600" y="209550"/>
            <a:ext cx="7620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47" name="Shape 447"/>
        <p:cNvGrpSpPr/>
        <p:nvPr/>
      </p:nvGrpSpPr>
      <p:grpSpPr>
        <a:xfrm>
          <a:off x="0" y="0"/>
          <a:ext cx="0" cy="0"/>
          <a:chOff x="0" y="0"/>
          <a:chExt cx="0" cy="0"/>
        </a:xfrm>
      </p:grpSpPr>
      <p:sp>
        <p:nvSpPr>
          <p:cNvPr id="448" name="Google Shape;448;g10a8a9a0a4f_1_44"/>
          <p:cNvSpPr txBox="1"/>
          <p:nvPr>
            <p:ph idx="1" type="body"/>
          </p:nvPr>
        </p:nvSpPr>
        <p:spPr>
          <a:xfrm>
            <a:off x="0" y="2571750"/>
            <a:ext cx="8991600" cy="23622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449" name="Google Shape;449;g10a8a9a0a4f_1_44"/>
          <p:cNvSpPr txBox="1"/>
          <p:nvPr>
            <p:ph type="title"/>
          </p:nvPr>
        </p:nvSpPr>
        <p:spPr>
          <a:xfrm>
            <a:off x="152400" y="1730850"/>
            <a:ext cx="8839200" cy="1681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Arial"/>
                <a:ea typeface="Arial"/>
                <a:cs typeface="Arial"/>
                <a:sym typeface="Arial"/>
              </a:rPr>
              <a:t>When should I be getting consent for giving transition assessments?</a:t>
            </a:r>
            <a:endParaRPr>
              <a:latin typeface="Arial"/>
              <a:ea typeface="Arial"/>
              <a:cs typeface="Arial"/>
              <a:sym typeface="Arial"/>
            </a:endParaRPr>
          </a:p>
        </p:txBody>
      </p:sp>
      <p:sp>
        <p:nvSpPr>
          <p:cNvPr id="450" name="Google Shape;450;g10a8a9a0a4f_1_44"/>
          <p:cNvSpPr txBox="1"/>
          <p:nvPr>
            <p:ph idx="12" type="sldNum"/>
          </p:nvPr>
        </p:nvSpPr>
        <p:spPr>
          <a:xfrm>
            <a:off x="8229600" y="209550"/>
            <a:ext cx="7620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55" name="Shape 455"/>
        <p:cNvGrpSpPr/>
        <p:nvPr/>
      </p:nvGrpSpPr>
      <p:grpSpPr>
        <a:xfrm>
          <a:off x="0" y="0"/>
          <a:ext cx="0" cy="0"/>
          <a:chOff x="0" y="0"/>
          <a:chExt cx="0" cy="0"/>
        </a:xfrm>
      </p:grpSpPr>
      <p:sp>
        <p:nvSpPr>
          <p:cNvPr id="456" name="Google Shape;456;g10a8a9a0a4f_1_51"/>
          <p:cNvSpPr txBox="1"/>
          <p:nvPr>
            <p:ph type="title"/>
          </p:nvPr>
        </p:nvSpPr>
        <p:spPr>
          <a:xfrm>
            <a:off x="152400" y="1351200"/>
            <a:ext cx="8839200" cy="24411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latin typeface="Arial"/>
                <a:ea typeface="Arial"/>
                <a:cs typeface="Arial"/>
                <a:sym typeface="Arial"/>
              </a:rPr>
              <a:t>If the student already knows what job and type of education they are interested in, is a transition assessment necessary?</a:t>
            </a:r>
            <a:endParaRPr/>
          </a:p>
        </p:txBody>
      </p:sp>
      <p:sp>
        <p:nvSpPr>
          <p:cNvPr id="457" name="Google Shape;457;g10a8a9a0a4f_1_51"/>
          <p:cNvSpPr txBox="1"/>
          <p:nvPr>
            <p:ph idx="12" type="sldNum"/>
          </p:nvPr>
        </p:nvSpPr>
        <p:spPr>
          <a:xfrm>
            <a:off x="8229600" y="209550"/>
            <a:ext cx="7620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62" name="Shape 462"/>
        <p:cNvGrpSpPr/>
        <p:nvPr/>
      </p:nvGrpSpPr>
      <p:grpSpPr>
        <a:xfrm>
          <a:off x="0" y="0"/>
          <a:ext cx="0" cy="0"/>
          <a:chOff x="0" y="0"/>
          <a:chExt cx="0" cy="0"/>
        </a:xfrm>
      </p:grpSpPr>
      <p:sp>
        <p:nvSpPr>
          <p:cNvPr id="463" name="Google Shape;463;g10a8a9a0a4f_1_57"/>
          <p:cNvSpPr txBox="1"/>
          <p:nvPr>
            <p:ph idx="1" type="body"/>
          </p:nvPr>
        </p:nvSpPr>
        <p:spPr>
          <a:xfrm>
            <a:off x="152400" y="1619250"/>
            <a:ext cx="8839200" cy="33147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a:p>
          <a:p>
            <a:pPr indent="0" lvl="0" marL="0" rtl="0" algn="l">
              <a:spcBef>
                <a:spcPts val="360"/>
              </a:spcBef>
              <a:spcAft>
                <a:spcPts val="0"/>
              </a:spcAft>
              <a:buNone/>
            </a:pPr>
            <a:r>
              <a:t/>
            </a:r>
            <a:endParaRPr sz="1300"/>
          </a:p>
        </p:txBody>
      </p:sp>
      <p:sp>
        <p:nvSpPr>
          <p:cNvPr id="464" name="Google Shape;464;g10a8a9a0a4f_1_57"/>
          <p:cNvSpPr txBox="1"/>
          <p:nvPr>
            <p:ph type="title"/>
          </p:nvPr>
        </p:nvSpPr>
        <p:spPr>
          <a:xfrm>
            <a:off x="152400" y="1845125"/>
            <a:ext cx="8839200" cy="13041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Can we use the same transition assessments for every student on our caseload?</a:t>
            </a:r>
            <a:endParaRPr/>
          </a:p>
        </p:txBody>
      </p:sp>
      <p:sp>
        <p:nvSpPr>
          <p:cNvPr id="465" name="Google Shape;465;g10a8a9a0a4f_1_57"/>
          <p:cNvSpPr txBox="1"/>
          <p:nvPr>
            <p:ph idx="12" type="sldNum"/>
          </p:nvPr>
        </p:nvSpPr>
        <p:spPr>
          <a:xfrm>
            <a:off x="8229600" y="209550"/>
            <a:ext cx="7620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70" name="Shape 470"/>
        <p:cNvGrpSpPr/>
        <p:nvPr/>
      </p:nvGrpSpPr>
      <p:grpSpPr>
        <a:xfrm>
          <a:off x="0" y="0"/>
          <a:ext cx="0" cy="0"/>
          <a:chOff x="0" y="0"/>
          <a:chExt cx="0" cy="0"/>
        </a:xfrm>
      </p:grpSpPr>
      <p:sp>
        <p:nvSpPr>
          <p:cNvPr id="471" name="Google Shape;471;g10a8a9a0a4f_1_64"/>
          <p:cNvSpPr txBox="1"/>
          <p:nvPr>
            <p:ph type="title"/>
          </p:nvPr>
        </p:nvSpPr>
        <p:spPr>
          <a:xfrm>
            <a:off x="152400" y="1998450"/>
            <a:ext cx="8839200" cy="1146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lang="en-US" sz="2900"/>
              <a:t>Do I need to conduct transition assessments for a student that would be turning 16 within that 3-year evaluation timeline?</a:t>
            </a:r>
            <a:endParaRPr sz="2900"/>
          </a:p>
        </p:txBody>
      </p:sp>
      <p:sp>
        <p:nvSpPr>
          <p:cNvPr id="472" name="Google Shape;472;g10a8a9a0a4f_1_64"/>
          <p:cNvSpPr txBox="1"/>
          <p:nvPr>
            <p:ph idx="12" type="sldNum"/>
          </p:nvPr>
        </p:nvSpPr>
        <p:spPr>
          <a:xfrm>
            <a:off x="8229600" y="209550"/>
            <a:ext cx="7620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77" name="Shape 477"/>
        <p:cNvGrpSpPr/>
        <p:nvPr/>
      </p:nvGrpSpPr>
      <p:grpSpPr>
        <a:xfrm>
          <a:off x="0" y="0"/>
          <a:ext cx="0" cy="0"/>
          <a:chOff x="0" y="0"/>
          <a:chExt cx="0" cy="0"/>
        </a:xfrm>
      </p:grpSpPr>
      <p:sp>
        <p:nvSpPr>
          <p:cNvPr id="478" name="Google Shape;478;g10a8a9a0a4f_1_70"/>
          <p:cNvSpPr txBox="1"/>
          <p:nvPr>
            <p:ph type="title"/>
          </p:nvPr>
        </p:nvSpPr>
        <p:spPr>
          <a:xfrm>
            <a:off x="152400" y="2171700"/>
            <a:ext cx="8839200" cy="800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Is an interview enough?</a:t>
            </a:r>
            <a:endParaRPr/>
          </a:p>
        </p:txBody>
      </p:sp>
      <p:sp>
        <p:nvSpPr>
          <p:cNvPr id="479" name="Google Shape;479;g10a8a9a0a4f_1_70"/>
          <p:cNvSpPr txBox="1"/>
          <p:nvPr>
            <p:ph idx="12" type="sldNum"/>
          </p:nvPr>
        </p:nvSpPr>
        <p:spPr>
          <a:xfrm>
            <a:off x="8229600" y="209550"/>
            <a:ext cx="7620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
          <p:cNvSpPr txBox="1"/>
          <p:nvPr>
            <p:ph type="title"/>
          </p:nvPr>
        </p:nvSpPr>
        <p:spPr>
          <a:xfrm>
            <a:off x="3403600" y="1047750"/>
            <a:ext cx="5715000" cy="1371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Arial"/>
              <a:buNone/>
            </a:pPr>
            <a:r>
              <a:rPr lang="en-US"/>
              <a:t>Why: Purpose Behind Transition Assessments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4"/>
          <p:cNvSpPr txBox="1"/>
          <p:nvPr>
            <p:ph idx="1" type="body"/>
          </p:nvPr>
        </p:nvSpPr>
        <p:spPr>
          <a:xfrm>
            <a:off x="152400" y="1619250"/>
            <a:ext cx="8839200" cy="33147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0"/>
              </a:spcBef>
              <a:spcAft>
                <a:spcPts val="0"/>
              </a:spcAft>
              <a:buNone/>
            </a:pPr>
            <a:r>
              <a:t/>
            </a:r>
            <a:endParaRPr b="1" sz="2400">
              <a:solidFill>
                <a:srgbClr val="212121"/>
              </a:solidFill>
              <a:latin typeface="Arial"/>
              <a:ea typeface="Arial"/>
              <a:cs typeface="Arial"/>
              <a:sym typeface="Arial"/>
            </a:endParaRPr>
          </a:p>
          <a:p>
            <a:pPr indent="-344488" lvl="0" marL="457200" rtl="0" algn="l">
              <a:lnSpc>
                <a:spcPct val="100000"/>
              </a:lnSpc>
              <a:spcBef>
                <a:spcPts val="0"/>
              </a:spcBef>
              <a:spcAft>
                <a:spcPts val="0"/>
              </a:spcAft>
              <a:buClr>
                <a:srgbClr val="212121"/>
              </a:buClr>
              <a:buSzPts val="2400"/>
              <a:buChar char="•"/>
            </a:pPr>
            <a:r>
              <a:rPr lang="en-US" sz="2400">
                <a:solidFill>
                  <a:srgbClr val="212121"/>
                </a:solidFill>
              </a:rPr>
              <a:t>Identifies student’s interests, needs, strengths and preferences</a:t>
            </a:r>
            <a:endParaRPr>
              <a:solidFill>
                <a:srgbClr val="212121"/>
              </a:solidFill>
            </a:endParaRPr>
          </a:p>
          <a:p>
            <a:pPr indent="-344488" lvl="0" marL="457200" rtl="0" algn="l">
              <a:lnSpc>
                <a:spcPct val="100000"/>
              </a:lnSpc>
              <a:spcBef>
                <a:spcPts val="480"/>
              </a:spcBef>
              <a:spcAft>
                <a:spcPts val="0"/>
              </a:spcAft>
              <a:buClr>
                <a:srgbClr val="212121"/>
              </a:buClr>
              <a:buSzPts val="2400"/>
              <a:buChar char="•"/>
            </a:pPr>
            <a:r>
              <a:rPr lang="en-US" sz="2400">
                <a:solidFill>
                  <a:srgbClr val="212121"/>
                </a:solidFill>
              </a:rPr>
              <a:t>Determines post secondary goals</a:t>
            </a:r>
            <a:endParaRPr>
              <a:solidFill>
                <a:srgbClr val="212121"/>
              </a:solidFill>
            </a:endParaRPr>
          </a:p>
          <a:p>
            <a:pPr indent="-344488" lvl="0" marL="457200" rtl="0" algn="l">
              <a:lnSpc>
                <a:spcPct val="100000"/>
              </a:lnSpc>
              <a:spcBef>
                <a:spcPts val="480"/>
              </a:spcBef>
              <a:spcAft>
                <a:spcPts val="0"/>
              </a:spcAft>
              <a:buClr>
                <a:srgbClr val="212121"/>
              </a:buClr>
              <a:buSzPts val="2400"/>
              <a:buChar char="•"/>
            </a:pPr>
            <a:r>
              <a:rPr lang="en-US" sz="2400">
                <a:solidFill>
                  <a:srgbClr val="212121"/>
                </a:solidFill>
              </a:rPr>
              <a:t>Develops relevant academic and functional skills instruction</a:t>
            </a:r>
            <a:endParaRPr>
              <a:solidFill>
                <a:srgbClr val="212121"/>
              </a:solidFill>
            </a:endParaRPr>
          </a:p>
          <a:p>
            <a:pPr indent="-344488" lvl="0" marL="457200" rtl="0" algn="l">
              <a:lnSpc>
                <a:spcPct val="100000"/>
              </a:lnSpc>
              <a:spcBef>
                <a:spcPts val="480"/>
              </a:spcBef>
              <a:spcAft>
                <a:spcPts val="0"/>
              </a:spcAft>
              <a:buClr>
                <a:srgbClr val="212121"/>
              </a:buClr>
              <a:buSzPts val="2400"/>
              <a:buChar char="•"/>
            </a:pPr>
            <a:r>
              <a:rPr lang="en-US" sz="2400">
                <a:solidFill>
                  <a:srgbClr val="212121"/>
                </a:solidFill>
              </a:rPr>
              <a:t>Identifies appropriate transition services</a:t>
            </a:r>
            <a:endParaRPr>
              <a:solidFill>
                <a:srgbClr val="212121"/>
              </a:solidFill>
            </a:endParaRPr>
          </a:p>
          <a:p>
            <a:pPr indent="-344488" lvl="0" marL="457200" rtl="0" algn="l">
              <a:lnSpc>
                <a:spcPct val="100000"/>
              </a:lnSpc>
              <a:spcBef>
                <a:spcPts val="480"/>
              </a:spcBef>
              <a:spcAft>
                <a:spcPts val="0"/>
              </a:spcAft>
              <a:buClr>
                <a:srgbClr val="212121"/>
              </a:buClr>
              <a:buSzPts val="2400"/>
              <a:buChar char="•"/>
            </a:pPr>
            <a:r>
              <a:rPr lang="en-US" sz="2400">
                <a:solidFill>
                  <a:srgbClr val="212121"/>
                </a:solidFill>
              </a:rPr>
              <a:t>Identifies necessary interagency supports and linkages</a:t>
            </a:r>
            <a:endParaRPr>
              <a:solidFill>
                <a:srgbClr val="212121"/>
              </a:solidFill>
            </a:endParaRPr>
          </a:p>
          <a:p>
            <a:pPr indent="-344488" lvl="0" marL="457200" rtl="0" algn="l">
              <a:lnSpc>
                <a:spcPct val="100000"/>
              </a:lnSpc>
              <a:spcBef>
                <a:spcPts val="480"/>
              </a:spcBef>
              <a:spcAft>
                <a:spcPts val="0"/>
              </a:spcAft>
              <a:buClr>
                <a:srgbClr val="212121"/>
              </a:buClr>
              <a:buSzPts val="2400"/>
              <a:buChar char="•"/>
            </a:pPr>
            <a:r>
              <a:rPr lang="en-US" sz="2400">
                <a:solidFill>
                  <a:srgbClr val="212121"/>
                </a:solidFill>
              </a:rPr>
              <a:t>Evaluates instruction and supports already in place</a:t>
            </a:r>
            <a:endParaRPr>
              <a:solidFill>
                <a:srgbClr val="212121"/>
              </a:solidFill>
            </a:endParaRPr>
          </a:p>
        </p:txBody>
      </p:sp>
      <p:sp>
        <p:nvSpPr>
          <p:cNvPr id="155" name="Google Shape;155;p34"/>
          <p:cNvSpPr txBox="1"/>
          <p:nvPr>
            <p:ph type="title"/>
          </p:nvPr>
        </p:nvSpPr>
        <p:spPr>
          <a:xfrm>
            <a:off x="152400" y="742950"/>
            <a:ext cx="8839200" cy="8001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US"/>
              <a:t>Purpose of Transition Assessments  (Embedded within the PLAAFP):</a:t>
            </a:r>
            <a:endParaRPr/>
          </a:p>
        </p:txBody>
      </p:sp>
      <p:sp>
        <p:nvSpPr>
          <p:cNvPr id="156" name="Google Shape;156;p34"/>
          <p:cNvSpPr txBox="1"/>
          <p:nvPr>
            <p:ph idx="12" type="sldNum"/>
          </p:nvPr>
        </p:nvSpPr>
        <p:spPr>
          <a:xfrm>
            <a:off x="8229600" y="209550"/>
            <a:ext cx="762000" cy="27384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107d1844d60_0_52"/>
          <p:cNvSpPr txBox="1"/>
          <p:nvPr>
            <p:ph idx="1" type="body"/>
          </p:nvPr>
        </p:nvSpPr>
        <p:spPr>
          <a:xfrm>
            <a:off x="152400" y="1619250"/>
            <a:ext cx="8839200" cy="3524400"/>
          </a:xfrm>
          <a:prstGeom prst="rect">
            <a:avLst/>
          </a:prstGeom>
        </p:spPr>
        <p:txBody>
          <a:bodyPr anchorCtr="0" anchor="t" bIns="45700" lIns="91425" spcFirstLastPara="1" rIns="91425" wrap="square" tIns="45700">
            <a:normAutofit fontScale="77500" lnSpcReduction="20000"/>
          </a:bodyPr>
          <a:lstStyle/>
          <a:p>
            <a:pPr indent="0" lvl="0" marL="0" rtl="0" algn="l">
              <a:lnSpc>
                <a:spcPct val="90000"/>
              </a:lnSpc>
              <a:spcBef>
                <a:spcPts val="1000"/>
              </a:spcBef>
              <a:spcAft>
                <a:spcPts val="0"/>
              </a:spcAft>
              <a:buNone/>
            </a:pPr>
            <a:r>
              <a:rPr lang="en-US" sz="3300">
                <a:solidFill>
                  <a:srgbClr val="000000"/>
                </a:solidFill>
                <a:latin typeface="Arial"/>
                <a:ea typeface="Arial"/>
                <a:cs typeface="Arial"/>
                <a:sym typeface="Arial"/>
              </a:rPr>
              <a:t>•</a:t>
            </a:r>
            <a:r>
              <a:rPr lang="en-US" sz="3300">
                <a:solidFill>
                  <a:srgbClr val="000000"/>
                </a:solidFill>
              </a:rPr>
              <a:t>IEP includes the following content:</a:t>
            </a:r>
            <a:endParaRPr sz="3300">
              <a:solidFill>
                <a:srgbClr val="000000"/>
              </a:solidFill>
            </a:endParaRPr>
          </a:p>
          <a:p>
            <a:pPr indent="0" lvl="0" marL="0" rtl="0" algn="l">
              <a:lnSpc>
                <a:spcPct val="90000"/>
              </a:lnSpc>
              <a:spcBef>
                <a:spcPts val="500"/>
              </a:spcBef>
              <a:spcAft>
                <a:spcPts val="0"/>
              </a:spcAft>
              <a:buNone/>
            </a:pPr>
            <a:r>
              <a:rPr lang="en-US" sz="3300">
                <a:solidFill>
                  <a:srgbClr val="000000"/>
                </a:solidFill>
                <a:latin typeface="Arial"/>
                <a:ea typeface="Arial"/>
                <a:cs typeface="Arial"/>
                <a:sym typeface="Arial"/>
              </a:rPr>
              <a:t>•</a:t>
            </a:r>
            <a:r>
              <a:rPr lang="en-US" sz="3300">
                <a:solidFill>
                  <a:srgbClr val="000000"/>
                </a:solidFill>
              </a:rPr>
              <a:t>200.800 A statement of the transition service needs:  The IEP for each student beginning not later than the first IEP to be in effect when the child reaches 16 years of age and </a:t>
            </a:r>
            <a:r>
              <a:rPr b="1" lang="en-US" sz="3300">
                <a:solidFill>
                  <a:srgbClr val="000000"/>
                </a:solidFill>
              </a:rPr>
              <a:t>updated annually </a:t>
            </a:r>
            <a:r>
              <a:rPr lang="en-US" sz="3300">
                <a:solidFill>
                  <a:srgbClr val="000000"/>
                </a:solidFill>
              </a:rPr>
              <a:t>includes coordinated, measurable, annual IEP goals, and transition services that will reasonably enable the child to meet the postsecondary goals.</a:t>
            </a:r>
            <a:endParaRPr sz="3300">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rPr lang="en-US" sz="3300">
                <a:solidFill>
                  <a:srgbClr val="000000"/>
                </a:solidFill>
                <a:latin typeface="Arial"/>
                <a:ea typeface="Arial"/>
                <a:cs typeface="Arial"/>
                <a:sym typeface="Arial"/>
              </a:rPr>
              <a:t>•</a:t>
            </a:r>
            <a:r>
              <a:rPr lang="en-US" sz="3300">
                <a:solidFill>
                  <a:srgbClr val="000000"/>
                </a:solidFill>
              </a:rPr>
              <a:t>200.800.e. The measurable postsecondary goals are </a:t>
            </a:r>
            <a:r>
              <a:rPr b="1" lang="en-US" sz="3300">
                <a:solidFill>
                  <a:srgbClr val="000000"/>
                </a:solidFill>
              </a:rPr>
              <a:t>based on </a:t>
            </a:r>
            <a:r>
              <a:rPr b="1" lang="en-US" sz="3300">
                <a:solidFill>
                  <a:srgbClr val="C00000"/>
                </a:solidFill>
              </a:rPr>
              <a:t>age-appropriate </a:t>
            </a:r>
            <a:r>
              <a:rPr b="1" lang="en-US" sz="3300">
                <a:solidFill>
                  <a:srgbClr val="000000"/>
                </a:solidFill>
              </a:rPr>
              <a:t>transition assessment</a:t>
            </a:r>
            <a:r>
              <a:rPr lang="en-US" sz="3300">
                <a:solidFill>
                  <a:srgbClr val="000000"/>
                </a:solidFill>
              </a:rPr>
              <a:t>. </a:t>
            </a:r>
            <a:endParaRPr sz="3300">
              <a:solidFill>
                <a:srgbClr val="000000"/>
              </a:solidFill>
            </a:endParaRPr>
          </a:p>
          <a:p>
            <a:pPr indent="0" lvl="0" marL="0" rtl="0" algn="l">
              <a:spcBef>
                <a:spcPts val="360"/>
              </a:spcBef>
              <a:spcAft>
                <a:spcPts val="0"/>
              </a:spcAft>
              <a:buNone/>
            </a:pPr>
            <a:r>
              <a:t/>
            </a:r>
            <a:endParaRPr/>
          </a:p>
        </p:txBody>
      </p:sp>
      <p:sp>
        <p:nvSpPr>
          <p:cNvPr id="163" name="Google Shape;163;g107d1844d60_0_52"/>
          <p:cNvSpPr txBox="1"/>
          <p:nvPr>
            <p:ph type="title"/>
          </p:nvPr>
        </p:nvSpPr>
        <p:spPr>
          <a:xfrm>
            <a:off x="152400" y="742950"/>
            <a:ext cx="8839200" cy="8001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What does the Standards and Indicators Say</a:t>
            </a:r>
            <a:endParaRPr/>
          </a:p>
        </p:txBody>
      </p:sp>
      <p:sp>
        <p:nvSpPr>
          <p:cNvPr id="164" name="Google Shape;164;g107d1844d60_0_52"/>
          <p:cNvSpPr txBox="1"/>
          <p:nvPr>
            <p:ph idx="12" type="sldNum"/>
          </p:nvPr>
        </p:nvSpPr>
        <p:spPr>
          <a:xfrm>
            <a:off x="8229600" y="209550"/>
            <a:ext cx="7620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107d1844d60_0_61"/>
          <p:cNvSpPr txBox="1"/>
          <p:nvPr>
            <p:ph idx="1" type="body"/>
          </p:nvPr>
        </p:nvSpPr>
        <p:spPr>
          <a:xfrm>
            <a:off x="152400" y="1619250"/>
            <a:ext cx="3289500" cy="3314700"/>
          </a:xfrm>
          <a:prstGeom prst="rect">
            <a:avLst/>
          </a:prstGeom>
        </p:spPr>
        <p:txBody>
          <a:bodyPr anchorCtr="0" anchor="t" bIns="45700" lIns="91425" spcFirstLastPara="1" rIns="91425" wrap="square" tIns="45700">
            <a:normAutofit fontScale="77500" lnSpcReduction="10000"/>
          </a:bodyPr>
          <a:lstStyle/>
          <a:p>
            <a:pPr indent="0" lvl="0" marL="0" rtl="0" algn="l">
              <a:lnSpc>
                <a:spcPct val="90000"/>
              </a:lnSpc>
              <a:spcBef>
                <a:spcPts val="1000"/>
              </a:spcBef>
              <a:spcAft>
                <a:spcPts val="0"/>
              </a:spcAft>
              <a:buNone/>
            </a:pPr>
            <a:r>
              <a:rPr b="1" i="1" lang="en-US" sz="3600">
                <a:solidFill>
                  <a:srgbClr val="7F6000"/>
                </a:solidFill>
              </a:rPr>
              <a:t>Is there evidence that the measurable </a:t>
            </a:r>
            <a:r>
              <a:rPr b="1" i="1" lang="en-US" sz="3600">
                <a:solidFill>
                  <a:srgbClr val="7F6000"/>
                </a:solidFill>
              </a:rPr>
              <a:t>postsecondary</a:t>
            </a:r>
            <a:r>
              <a:rPr b="1" i="1" lang="en-US" sz="3600">
                <a:solidFill>
                  <a:srgbClr val="7F6000"/>
                </a:solidFill>
              </a:rPr>
              <a:t> goals were based on </a:t>
            </a:r>
            <a:r>
              <a:rPr b="1" i="1" lang="en-US" sz="3600" u="sng">
                <a:solidFill>
                  <a:srgbClr val="000000"/>
                </a:solidFill>
              </a:rPr>
              <a:t>age-appropriate transition assessment</a:t>
            </a:r>
            <a:r>
              <a:rPr b="1" i="1" lang="en-US" sz="3600">
                <a:solidFill>
                  <a:srgbClr val="000000"/>
                </a:solidFill>
              </a:rPr>
              <a:t>?</a:t>
            </a:r>
            <a:endParaRPr b="1" i="1" sz="3600">
              <a:solidFill>
                <a:srgbClr val="000000"/>
              </a:solidFill>
            </a:endParaRPr>
          </a:p>
          <a:p>
            <a:pPr indent="0" lvl="0" marL="0" rtl="0" algn="l">
              <a:spcBef>
                <a:spcPts val="360"/>
              </a:spcBef>
              <a:spcAft>
                <a:spcPts val="0"/>
              </a:spcAft>
              <a:buNone/>
            </a:pPr>
            <a:r>
              <a:t/>
            </a:r>
            <a:endParaRPr/>
          </a:p>
        </p:txBody>
      </p:sp>
      <p:sp>
        <p:nvSpPr>
          <p:cNvPr id="171" name="Google Shape;171;g107d1844d60_0_61"/>
          <p:cNvSpPr txBox="1"/>
          <p:nvPr>
            <p:ph type="title"/>
          </p:nvPr>
        </p:nvSpPr>
        <p:spPr>
          <a:xfrm>
            <a:off x="152400" y="742950"/>
            <a:ext cx="3289500" cy="8001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u="sng">
                <a:solidFill>
                  <a:schemeClr val="hlink"/>
                </a:solidFill>
                <a:hlinkClick r:id="rId3"/>
              </a:rPr>
              <a:t>Indicator 13</a:t>
            </a:r>
            <a:endParaRPr/>
          </a:p>
        </p:txBody>
      </p:sp>
      <p:sp>
        <p:nvSpPr>
          <p:cNvPr id="172" name="Google Shape;172;g107d1844d60_0_61"/>
          <p:cNvSpPr txBox="1"/>
          <p:nvPr>
            <p:ph idx="12" type="sldNum"/>
          </p:nvPr>
        </p:nvSpPr>
        <p:spPr>
          <a:xfrm>
            <a:off x="8229600" y="209550"/>
            <a:ext cx="7620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173" name="Google Shape;173;g107d1844d60_0_61"/>
          <p:cNvPicPr preferRelativeResize="0"/>
          <p:nvPr/>
        </p:nvPicPr>
        <p:blipFill>
          <a:blip r:embed="rId4">
            <a:alphaModFix/>
          </a:blip>
          <a:stretch>
            <a:fillRect/>
          </a:stretch>
        </p:blipFill>
        <p:spPr>
          <a:xfrm>
            <a:off x="4791804" y="0"/>
            <a:ext cx="4352193" cy="5143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7"/>
          <p:cNvSpPr txBox="1"/>
          <p:nvPr>
            <p:ph idx="1" type="body"/>
          </p:nvPr>
        </p:nvSpPr>
        <p:spPr>
          <a:xfrm>
            <a:off x="152400" y="1619250"/>
            <a:ext cx="8839200" cy="33147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None/>
            </a:pPr>
            <a:r>
              <a:rPr lang="en-US">
                <a:solidFill>
                  <a:srgbClr val="212121"/>
                </a:solidFill>
              </a:rPr>
              <a:t>Provide information needed to:</a:t>
            </a:r>
            <a:endParaRPr>
              <a:solidFill>
                <a:srgbClr val="212121"/>
              </a:solidFill>
            </a:endParaRPr>
          </a:p>
          <a:p>
            <a:pPr indent="-344488" lvl="0" marL="457200" rtl="0" algn="l">
              <a:lnSpc>
                <a:spcPct val="100000"/>
              </a:lnSpc>
              <a:spcBef>
                <a:spcPts val="0"/>
              </a:spcBef>
              <a:spcAft>
                <a:spcPts val="0"/>
              </a:spcAft>
              <a:buClr>
                <a:srgbClr val="212121"/>
              </a:buClr>
              <a:buSzPts val="3200"/>
              <a:buChar char="•"/>
            </a:pPr>
            <a:r>
              <a:rPr lang="en-US">
                <a:solidFill>
                  <a:srgbClr val="212121"/>
                </a:solidFill>
              </a:rPr>
              <a:t>Make informed choices</a:t>
            </a:r>
            <a:endParaRPr>
              <a:solidFill>
                <a:srgbClr val="212121"/>
              </a:solidFill>
            </a:endParaRPr>
          </a:p>
          <a:p>
            <a:pPr indent="-344488" lvl="0" marL="457200" rtl="0" algn="l">
              <a:lnSpc>
                <a:spcPct val="100000"/>
              </a:lnSpc>
              <a:spcBef>
                <a:spcPts val="640"/>
              </a:spcBef>
              <a:spcAft>
                <a:spcPts val="0"/>
              </a:spcAft>
              <a:buClr>
                <a:srgbClr val="212121"/>
              </a:buClr>
              <a:buSzPts val="3200"/>
              <a:buChar char="•"/>
            </a:pPr>
            <a:r>
              <a:rPr lang="en-US">
                <a:solidFill>
                  <a:srgbClr val="212121"/>
                </a:solidFill>
              </a:rPr>
              <a:t>Take charge of the transition process</a:t>
            </a:r>
            <a:endParaRPr>
              <a:solidFill>
                <a:srgbClr val="212121"/>
              </a:solidFill>
            </a:endParaRPr>
          </a:p>
          <a:p>
            <a:pPr indent="-344488" lvl="0" marL="457200" rtl="0" algn="l">
              <a:lnSpc>
                <a:spcPct val="100000"/>
              </a:lnSpc>
              <a:spcBef>
                <a:spcPts val="640"/>
              </a:spcBef>
              <a:spcAft>
                <a:spcPts val="0"/>
              </a:spcAft>
              <a:buClr>
                <a:srgbClr val="212121"/>
              </a:buClr>
              <a:buSzPts val="3200"/>
              <a:buChar char="•"/>
            </a:pPr>
            <a:r>
              <a:rPr lang="en-US">
                <a:solidFill>
                  <a:srgbClr val="212121"/>
                </a:solidFill>
              </a:rPr>
              <a:t>Understand the skills needed for post-school environments</a:t>
            </a:r>
            <a:endParaRPr>
              <a:solidFill>
                <a:srgbClr val="212121"/>
              </a:solidFill>
            </a:endParaRPr>
          </a:p>
        </p:txBody>
      </p:sp>
      <p:sp>
        <p:nvSpPr>
          <p:cNvPr id="179" name="Google Shape;179;p7"/>
          <p:cNvSpPr txBox="1"/>
          <p:nvPr>
            <p:ph type="title"/>
          </p:nvPr>
        </p:nvSpPr>
        <p:spPr>
          <a:xfrm>
            <a:off x="152400" y="742950"/>
            <a:ext cx="8839200" cy="8001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a:t>Goals of Transition Assessment</a:t>
            </a:r>
            <a:endParaRPr/>
          </a:p>
        </p:txBody>
      </p:sp>
      <p:sp>
        <p:nvSpPr>
          <p:cNvPr id="180" name="Google Shape;180;p7"/>
          <p:cNvSpPr txBox="1"/>
          <p:nvPr>
            <p:ph idx="12" type="sldNum"/>
          </p:nvPr>
        </p:nvSpPr>
        <p:spPr>
          <a:xfrm>
            <a:off x="8229600" y="209550"/>
            <a:ext cx="762000" cy="27384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Ideas That Work" id="181" name="Google Shape;181;p7"/>
          <p:cNvPicPr preferRelativeResize="0"/>
          <p:nvPr/>
        </p:nvPicPr>
        <p:blipFill rotWithShape="1">
          <a:blip r:embed="rId3">
            <a:alphaModFix/>
          </a:blip>
          <a:srcRect b="0" l="0" r="0" t="0"/>
          <a:stretch/>
        </p:blipFill>
        <p:spPr>
          <a:xfrm>
            <a:off x="8305667" y="4561706"/>
            <a:ext cx="609865" cy="47095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losing ">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ntent Layout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DESE PPT Template Widescreen 2017">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2018-07-18T12:40:00Z</dcterms:created>
  <dc:creator>Muessig, Tiffani</dc:creator>
</cp:coreProperties>
</file>