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Anton" panose="020B0604020202020204" charset="0"/>
      <p:regular r:id="rId32"/>
    </p:embeddedFont>
    <p:embeddedFont>
      <p:font typeface="Calibri" panose="020F0502020204030204" pitchFamily="34" charset="0"/>
      <p:regular r:id="rId33"/>
      <p:bold r:id="rId34"/>
      <p:italic r:id="rId35"/>
      <p:boldItalic r:id="rId36"/>
    </p:embeddedFont>
    <p:embeddedFont>
      <p:font typeface="La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Etzs0fczEmtwryLsIsdx1WqC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0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9" name="Google Shape;1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5" name="Google Shape;1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2" name="Google Shape;1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8" name="Google Shape;1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2" name="Google Shape;2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8" name="Google Shape;20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7" name="Google Shape;21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3" name="Google Shape;2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9" name="Google Shape;22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5" name="Google Shape;2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1" name="Google Shape;24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7" name="Google Shape;24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3" name="Google Shape;2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9" name="Google Shape;25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5" name="Google Shape;26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1" name="Google Shape;27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Be sure to mention </a:t>
            </a:r>
            <a:endParaRPr/>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5" name="Google Shape;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15"/>
        <p:cNvGrpSpPr/>
        <p:nvPr/>
      </p:nvGrpSpPr>
      <p:grpSpPr>
        <a:xfrm>
          <a:off x="0" y="0"/>
          <a:ext cx="0" cy="0"/>
          <a:chOff x="0" y="0"/>
          <a:chExt cx="0" cy="0"/>
        </a:xfrm>
      </p:grpSpPr>
      <p:pic>
        <p:nvPicPr>
          <p:cNvPr id="16" name="Google Shape;16;p31" descr="R:\COM\COMM\Branding\PPT Templates\widescreen\Widescreen Powerpoint 3.jpg"/>
          <p:cNvPicPr preferRelativeResize="0"/>
          <p:nvPr/>
        </p:nvPicPr>
        <p:blipFill rotWithShape="1">
          <a:blip r:embed="rId2">
            <a:alphaModFix/>
          </a:blip>
          <a:srcRect/>
          <a:stretch/>
        </p:blipFill>
        <p:spPr>
          <a:xfrm>
            <a:off x="1" y="0"/>
            <a:ext cx="12198355" cy="6864096"/>
          </a:xfrm>
          <a:prstGeom prst="rect">
            <a:avLst/>
          </a:prstGeom>
          <a:noFill/>
          <a:ln>
            <a:noFill/>
          </a:ln>
        </p:spPr>
      </p:pic>
      <p:sp>
        <p:nvSpPr>
          <p:cNvPr id="17" name="Google Shape;17;p31"/>
          <p:cNvSpPr txBox="1">
            <a:spLocks noGrp="1"/>
          </p:cNvSpPr>
          <p:nvPr>
            <p:ph type="title"/>
          </p:nvPr>
        </p:nvSpPr>
        <p:spPr>
          <a:xfrm>
            <a:off x="304802" y="889000"/>
            <a:ext cx="8928100" cy="1066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1"/>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i="0" u="none" strike="noStrike" cap="none">
                <a:solidFill>
                  <a:schemeClr val="lt1"/>
                </a:solidFill>
                <a:latin typeface="Calibri"/>
                <a:ea typeface="Calibri"/>
                <a:cs typeface="Calibri"/>
                <a:sym typeface="Calibri"/>
              </a:defRPr>
            </a:lvl1pPr>
            <a:lvl2pPr marL="0" lvl="1" indent="0" algn="r">
              <a:spcBef>
                <a:spcPts val="0"/>
              </a:spcBef>
              <a:buNone/>
              <a:defRPr sz="1600" b="1" i="0" u="none" strike="noStrike" cap="none">
                <a:solidFill>
                  <a:schemeClr val="lt1"/>
                </a:solidFill>
                <a:latin typeface="Calibri"/>
                <a:ea typeface="Calibri"/>
                <a:cs typeface="Calibri"/>
                <a:sym typeface="Calibri"/>
              </a:defRPr>
            </a:lvl2pPr>
            <a:lvl3pPr marL="0" lvl="2" indent="0" algn="r">
              <a:spcBef>
                <a:spcPts val="0"/>
              </a:spcBef>
              <a:buNone/>
              <a:defRPr sz="1600" b="1" i="0" u="none" strike="noStrike" cap="none">
                <a:solidFill>
                  <a:schemeClr val="lt1"/>
                </a:solidFill>
                <a:latin typeface="Calibri"/>
                <a:ea typeface="Calibri"/>
                <a:cs typeface="Calibri"/>
                <a:sym typeface="Calibri"/>
              </a:defRPr>
            </a:lvl3pPr>
            <a:lvl4pPr marL="0" lvl="3" indent="0" algn="r">
              <a:spcBef>
                <a:spcPts val="0"/>
              </a:spcBef>
              <a:buNone/>
              <a:defRPr sz="1600" b="1" i="0" u="none" strike="noStrike" cap="none">
                <a:solidFill>
                  <a:schemeClr val="lt1"/>
                </a:solidFill>
                <a:latin typeface="Calibri"/>
                <a:ea typeface="Calibri"/>
                <a:cs typeface="Calibri"/>
                <a:sym typeface="Calibri"/>
              </a:defRPr>
            </a:lvl4pPr>
            <a:lvl5pPr marL="0" lvl="4" indent="0" algn="r">
              <a:spcBef>
                <a:spcPts val="0"/>
              </a:spcBef>
              <a:buNone/>
              <a:defRPr sz="1600" b="1" i="0" u="none" strike="noStrike" cap="none">
                <a:solidFill>
                  <a:schemeClr val="lt1"/>
                </a:solidFill>
                <a:latin typeface="Calibri"/>
                <a:ea typeface="Calibri"/>
                <a:cs typeface="Calibri"/>
                <a:sym typeface="Calibri"/>
              </a:defRPr>
            </a:lvl5pPr>
            <a:lvl6pPr marL="0" lvl="5" indent="0" algn="r">
              <a:spcBef>
                <a:spcPts val="0"/>
              </a:spcBef>
              <a:buNone/>
              <a:defRPr sz="1600" b="1" i="0" u="none" strike="noStrike" cap="none">
                <a:solidFill>
                  <a:schemeClr val="lt1"/>
                </a:solidFill>
                <a:latin typeface="Calibri"/>
                <a:ea typeface="Calibri"/>
                <a:cs typeface="Calibri"/>
                <a:sym typeface="Calibri"/>
              </a:defRPr>
            </a:lvl6pPr>
            <a:lvl7pPr marL="0" lvl="6" indent="0" algn="r">
              <a:spcBef>
                <a:spcPts val="0"/>
              </a:spcBef>
              <a:buNone/>
              <a:defRPr sz="1600" b="1" i="0" u="none" strike="noStrike" cap="none">
                <a:solidFill>
                  <a:schemeClr val="lt1"/>
                </a:solidFill>
                <a:latin typeface="Calibri"/>
                <a:ea typeface="Calibri"/>
                <a:cs typeface="Calibri"/>
                <a:sym typeface="Calibri"/>
              </a:defRPr>
            </a:lvl7pPr>
            <a:lvl8pPr marL="0" lvl="7" indent="0" algn="r">
              <a:spcBef>
                <a:spcPts val="0"/>
              </a:spcBef>
              <a:buNone/>
              <a:defRPr sz="1600" b="1" i="0" u="none" strike="noStrike" cap="none">
                <a:solidFill>
                  <a:schemeClr val="lt1"/>
                </a:solidFill>
                <a:latin typeface="Calibri"/>
                <a:ea typeface="Calibri"/>
                <a:cs typeface="Calibri"/>
                <a:sym typeface="Calibri"/>
              </a:defRPr>
            </a:lvl8pPr>
            <a:lvl9pPr marL="0" lvl="8" indent="0" algn="r">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1"/>
          <p:cNvSpPr txBox="1">
            <a:spLocks noGrp="1"/>
          </p:cNvSpPr>
          <p:nvPr>
            <p:ph type="body" idx="1"/>
          </p:nvPr>
        </p:nvSpPr>
        <p:spPr>
          <a:xfrm>
            <a:off x="304802" y="2108200"/>
            <a:ext cx="11480799" cy="4470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2"/>
          <p:cNvSpPr>
            <a:spLocks noGrp="1"/>
          </p:cNvSpPr>
          <p:nvPr>
            <p:ph type="pic" idx="2"/>
          </p:nvPr>
        </p:nvSpPr>
        <p:spPr>
          <a:xfrm>
            <a:off x="5183188" y="987425"/>
            <a:ext cx="6172200" cy="4873625"/>
          </a:xfrm>
          <a:prstGeom prst="rect">
            <a:avLst/>
          </a:prstGeom>
          <a:noFill/>
          <a:ln>
            <a:noFill/>
          </a:ln>
        </p:spPr>
      </p:sp>
      <p:sp>
        <p:nvSpPr>
          <p:cNvPr id="79" name="Google Shape;79;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26"/>
        <p:cNvGrpSpPr/>
        <p:nvPr/>
      </p:nvGrpSpPr>
      <p:grpSpPr>
        <a:xfrm>
          <a:off x="0" y="0"/>
          <a:ext cx="0" cy="0"/>
          <a:chOff x="0" y="0"/>
          <a:chExt cx="0" cy="0"/>
        </a:xfrm>
      </p:grpSpPr>
      <p:pic>
        <p:nvPicPr>
          <p:cNvPr id="27" name="Google Shape;27;p33" descr="R:\COM\COMM\Branding\PPT Templates\widescreen\Widescreen Powerpoint 20.jpg"/>
          <p:cNvPicPr preferRelativeResize="0"/>
          <p:nvPr/>
        </p:nvPicPr>
        <p:blipFill rotWithShape="1">
          <a:blip r:embed="rId2">
            <a:alphaModFix/>
          </a:blip>
          <a:srcRect/>
          <a:stretch/>
        </p:blipFill>
        <p:spPr>
          <a:xfrm>
            <a:off x="0" y="0"/>
            <a:ext cx="12198355" cy="6864096"/>
          </a:xfrm>
          <a:prstGeom prst="rect">
            <a:avLst/>
          </a:prstGeom>
          <a:noFill/>
          <a:ln>
            <a:noFill/>
          </a:ln>
        </p:spPr>
      </p:pic>
      <p:sp>
        <p:nvSpPr>
          <p:cNvPr id="28" name="Google Shape;28;p33"/>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1" i="0" u="none" strike="noStrike" cap="none">
                <a:solidFill>
                  <a:schemeClr val="lt1"/>
                </a:solidFill>
                <a:latin typeface="Calibri"/>
                <a:ea typeface="Calibri"/>
                <a:cs typeface="Calibri"/>
                <a:sym typeface="Calibri"/>
              </a:defRPr>
            </a:lvl1pPr>
            <a:lvl2pPr marL="0" lvl="1" indent="0" algn="l">
              <a:spcBef>
                <a:spcPts val="0"/>
              </a:spcBef>
              <a:buNone/>
              <a:defRPr sz="1600" b="1" i="0" u="none" strike="noStrike" cap="none">
                <a:solidFill>
                  <a:schemeClr val="lt1"/>
                </a:solidFill>
                <a:latin typeface="Calibri"/>
                <a:ea typeface="Calibri"/>
                <a:cs typeface="Calibri"/>
                <a:sym typeface="Calibri"/>
              </a:defRPr>
            </a:lvl2pPr>
            <a:lvl3pPr marL="0" lvl="2" indent="0" algn="l">
              <a:spcBef>
                <a:spcPts val="0"/>
              </a:spcBef>
              <a:buNone/>
              <a:defRPr sz="1600" b="1" i="0" u="none" strike="noStrike" cap="none">
                <a:solidFill>
                  <a:schemeClr val="lt1"/>
                </a:solidFill>
                <a:latin typeface="Calibri"/>
                <a:ea typeface="Calibri"/>
                <a:cs typeface="Calibri"/>
                <a:sym typeface="Calibri"/>
              </a:defRPr>
            </a:lvl3pPr>
            <a:lvl4pPr marL="0" lvl="3" indent="0" algn="l">
              <a:spcBef>
                <a:spcPts val="0"/>
              </a:spcBef>
              <a:buNone/>
              <a:defRPr sz="1600" b="1" i="0" u="none" strike="noStrike" cap="none">
                <a:solidFill>
                  <a:schemeClr val="lt1"/>
                </a:solidFill>
                <a:latin typeface="Calibri"/>
                <a:ea typeface="Calibri"/>
                <a:cs typeface="Calibri"/>
                <a:sym typeface="Calibri"/>
              </a:defRPr>
            </a:lvl4pPr>
            <a:lvl5pPr marL="0" lvl="4" indent="0" algn="l">
              <a:spcBef>
                <a:spcPts val="0"/>
              </a:spcBef>
              <a:buNone/>
              <a:defRPr sz="1600" b="1" i="0" u="none" strike="noStrike" cap="none">
                <a:solidFill>
                  <a:schemeClr val="lt1"/>
                </a:solidFill>
                <a:latin typeface="Calibri"/>
                <a:ea typeface="Calibri"/>
                <a:cs typeface="Calibri"/>
                <a:sym typeface="Calibri"/>
              </a:defRPr>
            </a:lvl5pPr>
            <a:lvl6pPr marL="0" lvl="5" indent="0" algn="l">
              <a:spcBef>
                <a:spcPts val="0"/>
              </a:spcBef>
              <a:buNone/>
              <a:defRPr sz="1600" b="1" i="0" u="none" strike="noStrike" cap="none">
                <a:solidFill>
                  <a:schemeClr val="lt1"/>
                </a:solidFill>
                <a:latin typeface="Calibri"/>
                <a:ea typeface="Calibri"/>
                <a:cs typeface="Calibri"/>
                <a:sym typeface="Calibri"/>
              </a:defRPr>
            </a:lvl6pPr>
            <a:lvl7pPr marL="0" lvl="6" indent="0" algn="l">
              <a:spcBef>
                <a:spcPts val="0"/>
              </a:spcBef>
              <a:buNone/>
              <a:defRPr sz="1600" b="1" i="0" u="none" strike="noStrike" cap="none">
                <a:solidFill>
                  <a:schemeClr val="lt1"/>
                </a:solidFill>
                <a:latin typeface="Calibri"/>
                <a:ea typeface="Calibri"/>
                <a:cs typeface="Calibri"/>
                <a:sym typeface="Calibri"/>
              </a:defRPr>
            </a:lvl7pPr>
            <a:lvl8pPr marL="0" lvl="7" indent="0" algn="l">
              <a:spcBef>
                <a:spcPts val="0"/>
              </a:spcBef>
              <a:buNone/>
              <a:defRPr sz="1600" b="1" i="0" u="none" strike="noStrike" cap="none">
                <a:solidFill>
                  <a:schemeClr val="lt1"/>
                </a:solidFill>
                <a:latin typeface="Calibri"/>
                <a:ea typeface="Calibri"/>
                <a:cs typeface="Calibri"/>
                <a:sym typeface="Calibri"/>
              </a:defRPr>
            </a:lvl8pPr>
            <a:lvl9pPr marL="0" lvl="8" indent="0" algn="l">
              <a:spcBef>
                <a:spcPts val="0"/>
              </a:spcBef>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3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arentcenterhub.org/present-level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rentcenterhub.org/present-level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pecialedconnection.com/LrpSecStoryTool/servlet/GetCase?cite=51+IDELR+142"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specialedconnection.com/LrpSecStoryTool/servlet/GetCase?cite=109+LRP+69459" TargetMode="External"/><Relationship Id="rId5" Type="http://schemas.openxmlformats.org/officeDocument/2006/relationships/hyperlink" Target="https://www.specialedconnection.com/LrpSecStoryTool/servlet/GetCase?cite=211+IDELR+464" TargetMode="External"/><Relationship Id="rId4" Type="http://schemas.openxmlformats.org/officeDocument/2006/relationships/hyperlink" Target="https://www.specialedconnection.com/LrpSecStoryTool/servlet/GetReg?cite=34+CFR+300.32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dese.mo.gov/media/pdf/present-level-academic-and-functional-performance-rubric"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parentcenterhub.org/present-levels/" TargetMode="External"/><Relationship Id="rId5" Type="http://schemas.openxmlformats.org/officeDocument/2006/relationships/hyperlink" Target="https://iris.peabody.vanderbilt.edu/module/iep01/cresource/q3/p06/" TargetMode="External"/><Relationship Id="rId4" Type="http://schemas.openxmlformats.org/officeDocument/2006/relationships/hyperlink" Target="https://dese.mo.gov/special-education/compliance/general-guidan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sites.ed.gov/idea/regs/b/d/300.320/a/1" TargetMode="External"/><Relationship Id="rId3" Type="http://schemas.openxmlformats.org/officeDocument/2006/relationships/hyperlink" Target="https://sites.ed.gov/idea/statuteregulations/" TargetMode="External"/><Relationship Id="rId7" Type="http://schemas.openxmlformats.org/officeDocument/2006/relationships/hyperlink" Target="https://sites.ed.gov/idea/regs/b/d/300.32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sites.ed.gov/idea/regs/b/d" TargetMode="External"/><Relationship Id="rId5" Type="http://schemas.openxmlformats.org/officeDocument/2006/relationships/hyperlink" Target="https://sites.ed.gov/idea/regs/b" TargetMode="External"/><Relationship Id="rId10" Type="http://schemas.openxmlformats.org/officeDocument/2006/relationships/hyperlink" Target="https://sites.ed.gov/idea/regs/b/d/300.320/a/1/ii" TargetMode="External"/><Relationship Id="rId4" Type="http://schemas.openxmlformats.org/officeDocument/2006/relationships/hyperlink" Target="https://sites.ed.gov/idea/regs" TargetMode="External"/><Relationship Id="rId9" Type="http://schemas.openxmlformats.org/officeDocument/2006/relationships/hyperlink" Target="https://sites.ed.gov/idea/regs/b/d/300.320/a/1/i"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arentcenterhub.org/present-level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title"/>
          </p:nvPr>
        </p:nvSpPr>
        <p:spPr>
          <a:xfrm>
            <a:off x="304802" y="889000"/>
            <a:ext cx="8928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300"/>
              <a:buFont typeface="Calibri"/>
              <a:buNone/>
            </a:pPr>
            <a:r>
              <a:rPr lang="en-US"/>
              <a:t>Zoom Support Meeting Norms</a:t>
            </a:r>
            <a:endParaRPr/>
          </a:p>
        </p:txBody>
      </p:sp>
      <p:sp>
        <p:nvSpPr>
          <p:cNvPr id="100" name="Google Shape;100;p1"/>
          <p:cNvSpPr txBox="1">
            <a:spLocks noGrp="1"/>
          </p:cNvSpPr>
          <p:nvPr>
            <p:ph type="body" idx="1"/>
          </p:nvPr>
        </p:nvSpPr>
        <p:spPr>
          <a:xfrm>
            <a:off x="304802" y="2108200"/>
            <a:ext cx="11480799" cy="4470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Mute unless you are speaking to the group</a:t>
            </a:r>
            <a:endParaRPr/>
          </a:p>
          <a:p>
            <a:pPr marL="228600" lvl="0" indent="-228600" algn="l" rtl="0">
              <a:lnSpc>
                <a:spcPct val="90000"/>
              </a:lnSpc>
              <a:spcBef>
                <a:spcPts val="1000"/>
              </a:spcBef>
              <a:spcAft>
                <a:spcPts val="0"/>
              </a:spcAft>
              <a:buClr>
                <a:schemeClr val="dk1"/>
              </a:buClr>
              <a:buSzPts val="2800"/>
              <a:buChar char="•"/>
            </a:pPr>
            <a:r>
              <a:rPr lang="en-US"/>
              <a:t>Use the chat to ask questions</a:t>
            </a:r>
            <a:endParaRPr/>
          </a:p>
          <a:p>
            <a:pPr marL="228600" lvl="0" indent="-228600" algn="l" rtl="0">
              <a:lnSpc>
                <a:spcPct val="90000"/>
              </a:lnSpc>
              <a:spcBef>
                <a:spcPts val="1000"/>
              </a:spcBef>
              <a:spcAft>
                <a:spcPts val="0"/>
              </a:spcAft>
              <a:buClr>
                <a:schemeClr val="dk1"/>
              </a:buClr>
              <a:buSzPts val="2800"/>
              <a:buChar char="•"/>
            </a:pPr>
            <a:r>
              <a:rPr lang="en-US"/>
              <a:t>Be professional and helpful</a:t>
            </a:r>
            <a:endParaRPr/>
          </a:p>
          <a:p>
            <a:pPr marL="228600" lvl="0" indent="-228600" algn="l" rtl="0">
              <a:lnSpc>
                <a:spcPct val="90000"/>
              </a:lnSpc>
              <a:spcBef>
                <a:spcPts val="1000"/>
              </a:spcBef>
              <a:spcAft>
                <a:spcPts val="0"/>
              </a:spcAft>
              <a:buClr>
                <a:schemeClr val="dk1"/>
              </a:buClr>
              <a:buSzPts val="2800"/>
              <a:buChar char="•"/>
            </a:pPr>
            <a:r>
              <a:rPr lang="en-US"/>
              <a:t>Be mindful when asking questions about specific situations - don't give out any information that could reveal the identity of a person with a disability</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Functional Performance:</a:t>
            </a:r>
            <a:endParaRPr/>
          </a:p>
          <a:p>
            <a:pPr marL="685800" lvl="1" indent="-228600" algn="l" rtl="0">
              <a:lnSpc>
                <a:spcPct val="90000"/>
              </a:lnSpc>
              <a:spcBef>
                <a:spcPts val="500"/>
              </a:spcBef>
              <a:spcAft>
                <a:spcPts val="0"/>
              </a:spcAft>
              <a:buClr>
                <a:schemeClr val="dk1"/>
              </a:buClr>
              <a:buSzPct val="100000"/>
              <a:buChar char="•"/>
            </a:pPr>
            <a:r>
              <a:rPr lang="en-US" b="0" i="0"/>
              <a:t>With respect to the meaning of “functional performance,” the Department of Education points to how the term is generally understood as referring to “skills or activities that are not considered academic or related to a child’s academic achievement.” This term “is often used in the context of routine activities of everyday living.”  The reason that examples of functional skills were not included in IDEA was because “the range of functional skills is as varied as the individual needs of children with disabilities” (71 Fed. Reg. at 46661). </a:t>
            </a:r>
            <a:endParaRPr/>
          </a:p>
          <a:p>
            <a:pPr marL="457200" lvl="1" indent="0" algn="l" rtl="0">
              <a:lnSpc>
                <a:spcPct val="90000"/>
              </a:lnSpc>
              <a:spcBef>
                <a:spcPts val="500"/>
              </a:spcBef>
              <a:spcAft>
                <a:spcPts val="0"/>
              </a:spcAft>
              <a:buClr>
                <a:schemeClr val="dk1"/>
              </a:buClr>
              <a:buSzPct val="100000"/>
              <a:buNone/>
            </a:pPr>
            <a:endParaRPr b="0" i="0">
              <a:latin typeface="Lato"/>
              <a:ea typeface="Lato"/>
              <a:cs typeface="Lato"/>
              <a:sym typeface="Lato"/>
            </a:endParaRPr>
          </a:p>
          <a:p>
            <a:pPr marL="685800" lvl="1" indent="-228600" algn="l" rtl="0">
              <a:lnSpc>
                <a:spcPct val="90000"/>
              </a:lnSpc>
              <a:spcBef>
                <a:spcPts val="500"/>
              </a:spcBef>
              <a:spcAft>
                <a:spcPts val="0"/>
              </a:spcAft>
              <a:buClr>
                <a:schemeClr val="dk1"/>
              </a:buClr>
              <a:buSzPct val="100000"/>
              <a:buChar char="•"/>
            </a:pPr>
            <a:r>
              <a:rPr lang="en-US" b="0" i="0">
                <a:latin typeface="Lato"/>
                <a:ea typeface="Lato"/>
                <a:cs typeface="Lato"/>
                <a:sym typeface="Lato"/>
              </a:rPr>
              <a:t>“R</a:t>
            </a:r>
            <a:r>
              <a:rPr lang="en-US" b="0" i="0"/>
              <a:t>outine activities of everyday living” refers to skills and activities of daily living skills such as:</a:t>
            </a:r>
            <a:endParaRPr/>
          </a:p>
          <a:p>
            <a:pPr marL="1143000" lvl="2" indent="-228600" algn="l" rtl="0">
              <a:lnSpc>
                <a:spcPct val="90000"/>
              </a:lnSpc>
              <a:spcBef>
                <a:spcPts val="500"/>
              </a:spcBef>
              <a:spcAft>
                <a:spcPts val="0"/>
              </a:spcAft>
              <a:buClr>
                <a:schemeClr val="dk1"/>
              </a:buClr>
              <a:buSzPct val="100000"/>
              <a:buChar char="•"/>
            </a:pPr>
            <a:r>
              <a:rPr lang="en-US" b="0" i="0"/>
              <a:t>dressing, eating, going to the bathroom;</a:t>
            </a:r>
            <a:endParaRPr/>
          </a:p>
          <a:p>
            <a:pPr marL="1143000" lvl="2" indent="-228600" algn="l" rtl="0">
              <a:lnSpc>
                <a:spcPct val="90000"/>
              </a:lnSpc>
              <a:spcBef>
                <a:spcPts val="500"/>
              </a:spcBef>
              <a:spcAft>
                <a:spcPts val="0"/>
              </a:spcAft>
              <a:buClr>
                <a:schemeClr val="dk1"/>
              </a:buClr>
              <a:buSzPct val="100000"/>
              <a:buChar char="•"/>
            </a:pPr>
            <a:r>
              <a:rPr lang="en-US" b="0" i="0"/>
              <a:t>social skills such as making friends and communicating with others;</a:t>
            </a:r>
            <a:endParaRPr/>
          </a:p>
          <a:p>
            <a:pPr marL="1143000" lvl="2" indent="-228600" algn="l" rtl="0">
              <a:lnSpc>
                <a:spcPct val="90000"/>
              </a:lnSpc>
              <a:spcBef>
                <a:spcPts val="500"/>
              </a:spcBef>
              <a:spcAft>
                <a:spcPts val="0"/>
              </a:spcAft>
              <a:buClr>
                <a:schemeClr val="dk1"/>
              </a:buClr>
              <a:buSzPct val="100000"/>
              <a:buChar char="•"/>
            </a:pPr>
            <a:r>
              <a:rPr lang="en-US" b="0" i="0"/>
              <a:t>behavior skills, such as knowing how to behave across a range of settings; and</a:t>
            </a:r>
            <a:endParaRPr/>
          </a:p>
          <a:p>
            <a:pPr marL="1143000" lvl="2" indent="-228600" algn="l" rtl="0">
              <a:lnSpc>
                <a:spcPct val="90000"/>
              </a:lnSpc>
              <a:spcBef>
                <a:spcPts val="500"/>
              </a:spcBef>
              <a:spcAft>
                <a:spcPts val="0"/>
              </a:spcAft>
              <a:buClr>
                <a:schemeClr val="dk1"/>
              </a:buClr>
              <a:buSzPct val="100000"/>
              <a:buChar char="•"/>
            </a:pPr>
            <a:r>
              <a:rPr lang="en-US" b="0" i="0"/>
              <a:t>mobility skills, such as walking, getting around, going up and down stairs</a:t>
            </a:r>
            <a:r>
              <a:rPr lang="en-US" b="0" i="0">
                <a:latin typeface="Arial"/>
                <a:ea typeface="Arial"/>
                <a:cs typeface="Arial"/>
                <a:sym typeface="Arial"/>
              </a:rPr>
              <a:t>.</a:t>
            </a:r>
            <a:endParaRPr/>
          </a:p>
          <a:p>
            <a:pPr marL="685800" lvl="1" indent="-228600" algn="l" rtl="0">
              <a:lnSpc>
                <a:spcPct val="90000"/>
              </a:lnSpc>
              <a:spcBef>
                <a:spcPts val="500"/>
              </a:spcBef>
              <a:spcAft>
                <a:spcPts val="0"/>
              </a:spcAft>
              <a:buClr>
                <a:schemeClr val="dk1"/>
              </a:buClr>
              <a:buSzPct val="100000"/>
              <a:buChar char="•"/>
            </a:pPr>
            <a:r>
              <a:rPr lang="en-US" u="sng">
                <a:solidFill>
                  <a:schemeClr val="hlink"/>
                </a:solidFill>
                <a:hlinkClick r:id="rId3"/>
              </a:rPr>
              <a:t>https://www.parentcenterhub.org/present-levels/</a:t>
            </a:r>
            <a:endParaRPr/>
          </a:p>
          <a:p>
            <a:pPr marL="457200" lvl="1" indent="0" algn="l" rtl="0">
              <a:lnSpc>
                <a:spcPct val="90000"/>
              </a:lnSpc>
              <a:spcBef>
                <a:spcPts val="500"/>
              </a:spcBef>
              <a:spcAft>
                <a:spcPts val="0"/>
              </a:spcAft>
              <a:buClr>
                <a:schemeClr val="dk1"/>
              </a:buClr>
              <a:buSzPct val="100000"/>
              <a:buNone/>
            </a:pPr>
            <a:endParaRPr/>
          </a:p>
        </p:txBody>
      </p:sp>
      <p:sp>
        <p:nvSpPr>
          <p:cNvPr id="154" name="Google Shape;154;p10"/>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n-US" sz="2600"/>
              <a:t>DESE IEP model form defines functional performance</a:t>
            </a:r>
            <a:endParaRPr/>
          </a:p>
          <a:p>
            <a:pPr marL="685800" lvl="1" indent="-228600" algn="l" rtl="0">
              <a:lnSpc>
                <a:spcPct val="90000"/>
              </a:lnSpc>
              <a:spcBef>
                <a:spcPts val="500"/>
              </a:spcBef>
              <a:spcAft>
                <a:spcPts val="0"/>
              </a:spcAft>
              <a:buClr>
                <a:schemeClr val="dk1"/>
              </a:buClr>
              <a:buSzPct val="100000"/>
              <a:buChar char="•"/>
            </a:pPr>
            <a:r>
              <a:rPr lang="en-US" sz="2600">
                <a:latin typeface="Calibri"/>
                <a:ea typeface="Calibri"/>
                <a:cs typeface="Calibri"/>
                <a:sym typeface="Calibri"/>
              </a:rPr>
              <a:t>Functional performance refers to general ability and problem solving, attention and organization, communication, social skills, behavior, independent living, self-advocacy, learning style, vocational, employment</a:t>
            </a:r>
            <a:endParaRPr/>
          </a:p>
          <a:p>
            <a:pPr marL="685800" lvl="1" indent="-100647" algn="l" rtl="0">
              <a:lnSpc>
                <a:spcPct val="90000"/>
              </a:lnSpc>
              <a:spcBef>
                <a:spcPts val="500"/>
              </a:spcBef>
              <a:spcAft>
                <a:spcPts val="0"/>
              </a:spcAft>
              <a:buClr>
                <a:schemeClr val="dk1"/>
              </a:buClr>
              <a:buSzPct val="100000"/>
              <a:buNone/>
            </a:pPr>
            <a:endParaRPr sz="26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600">
                <a:latin typeface="Calibri"/>
                <a:ea typeface="Calibri"/>
                <a:cs typeface="Calibri"/>
                <a:sym typeface="Calibri"/>
              </a:rPr>
              <a:t>Sample “snippets”** that address functional performance</a:t>
            </a:r>
            <a:endParaRPr/>
          </a:p>
          <a:p>
            <a:pPr marL="685800" lvl="1" indent="-228600" algn="l" rtl="0">
              <a:lnSpc>
                <a:spcPct val="90000"/>
              </a:lnSpc>
              <a:spcBef>
                <a:spcPts val="500"/>
              </a:spcBef>
              <a:spcAft>
                <a:spcPts val="0"/>
              </a:spcAft>
              <a:buClr>
                <a:schemeClr val="dk1"/>
              </a:buClr>
              <a:buSzPct val="100000"/>
              <a:buChar char="•"/>
            </a:pPr>
            <a:r>
              <a:rPr lang="en-US" sz="2600">
                <a:latin typeface="Calibri"/>
                <a:ea typeface="Calibri"/>
                <a:cs typeface="Calibri"/>
                <a:sym typeface="Calibri"/>
              </a:rPr>
              <a:t>“Student’s ability to solve problems in everyday life such as determining where to seek help when needed, how to dress appropriately for the weather and how to express wants and needs is limited in comparison to same age peers.”</a:t>
            </a:r>
            <a:endParaRPr/>
          </a:p>
          <a:p>
            <a:pPr marL="685800" lvl="1" indent="-228600" algn="l" rtl="0">
              <a:lnSpc>
                <a:spcPct val="90000"/>
              </a:lnSpc>
              <a:spcBef>
                <a:spcPts val="500"/>
              </a:spcBef>
              <a:spcAft>
                <a:spcPts val="0"/>
              </a:spcAft>
              <a:buClr>
                <a:schemeClr val="dk1"/>
              </a:buClr>
              <a:buSzPct val="100000"/>
              <a:buChar char="•"/>
            </a:pPr>
            <a:r>
              <a:rPr lang="en-US" sz="2600">
                <a:latin typeface="Calibri"/>
                <a:ea typeface="Calibri"/>
                <a:cs typeface="Calibri"/>
                <a:sym typeface="Calibri"/>
              </a:rPr>
              <a:t>“Student learns grade level concepts best when presented with visual aides such as notes, graphic organizers and charts and graphs. He has difficulty retaining information presented auditorily.”</a:t>
            </a:r>
            <a:endParaRPr/>
          </a:p>
          <a:p>
            <a:pPr marL="685800" lvl="1" indent="-228600" algn="l" rtl="0">
              <a:lnSpc>
                <a:spcPct val="90000"/>
              </a:lnSpc>
              <a:spcBef>
                <a:spcPts val="500"/>
              </a:spcBef>
              <a:spcAft>
                <a:spcPts val="0"/>
              </a:spcAft>
              <a:buClr>
                <a:schemeClr val="dk1"/>
              </a:buClr>
              <a:buSzPct val="100000"/>
              <a:buChar char="•"/>
            </a:pPr>
            <a:r>
              <a:rPr lang="en-US" sz="2600"/>
              <a:t>“Student’s limited attention to task makes it difficult for him to independently complete teacher assigned tasks.”</a:t>
            </a:r>
            <a:endParaRPr/>
          </a:p>
          <a:p>
            <a:pPr marL="685800" lvl="1" indent="-228600" algn="l" rtl="0">
              <a:lnSpc>
                <a:spcPct val="90000"/>
              </a:lnSpc>
              <a:spcBef>
                <a:spcPts val="500"/>
              </a:spcBef>
              <a:spcAft>
                <a:spcPts val="0"/>
              </a:spcAft>
              <a:buClr>
                <a:schemeClr val="dk1"/>
              </a:buClr>
              <a:buSzPct val="100000"/>
              <a:buChar char="•"/>
            </a:pPr>
            <a:r>
              <a:rPr lang="en-US" sz="2600"/>
              <a:t>“Student is kind, social and compassionate. Student has a large circle of close friends. She often initiates play with her peers during recess and enjoys going to the first-grade classroom to read to younger students.”</a:t>
            </a:r>
            <a:endParaRPr/>
          </a:p>
          <a:p>
            <a:pPr marL="685800" lvl="1" indent="-228600" algn="l" rtl="0">
              <a:lnSpc>
                <a:spcPct val="90000"/>
              </a:lnSpc>
              <a:spcBef>
                <a:spcPts val="500"/>
              </a:spcBef>
              <a:spcAft>
                <a:spcPts val="0"/>
              </a:spcAft>
              <a:buClr>
                <a:schemeClr val="dk1"/>
              </a:buClr>
              <a:buSzPct val="100000"/>
              <a:buChar char="•"/>
            </a:pPr>
            <a:r>
              <a:rPr lang="en-US" sz="2600"/>
              <a:t>“Student is nonverbal and when frustrated will often bite, scream or kick to express needs.”</a:t>
            </a:r>
            <a:endParaRPr/>
          </a:p>
          <a:p>
            <a:pPr marL="685800" lvl="1" indent="-100647" algn="l" rtl="0">
              <a:lnSpc>
                <a:spcPct val="90000"/>
              </a:lnSpc>
              <a:spcBef>
                <a:spcPts val="500"/>
              </a:spcBef>
              <a:spcAft>
                <a:spcPts val="0"/>
              </a:spcAft>
              <a:buClr>
                <a:schemeClr val="dk1"/>
              </a:buClr>
              <a:buSzPct val="100000"/>
              <a:buNone/>
            </a:pPr>
            <a:endParaRPr sz="2600"/>
          </a:p>
          <a:p>
            <a:pPr marL="457200" lvl="1" indent="0" algn="l" rtl="0">
              <a:lnSpc>
                <a:spcPct val="90000"/>
              </a:lnSpc>
              <a:spcBef>
                <a:spcPts val="500"/>
              </a:spcBef>
              <a:spcAft>
                <a:spcPts val="0"/>
              </a:spcAft>
              <a:buClr>
                <a:schemeClr val="dk1"/>
              </a:buClr>
              <a:buSzPct val="100000"/>
              <a:buNone/>
            </a:pPr>
            <a:r>
              <a:rPr lang="en-US" sz="2600"/>
              <a:t>**These are not complete PLAAFP statements</a:t>
            </a:r>
            <a:endParaRPr/>
          </a:p>
        </p:txBody>
      </p:sp>
      <p:sp>
        <p:nvSpPr>
          <p:cNvPr id="160" name="Google Shape;160;p11"/>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Must address both academic and functional performance of student</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Must list areas of identified need and strengths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Performance must be be described using:</a:t>
            </a:r>
            <a:endParaRPr/>
          </a:p>
          <a:p>
            <a:pPr marL="685800" lvl="1" indent="-228600" algn="l" rtl="0">
              <a:lnSpc>
                <a:spcPct val="90000"/>
              </a:lnSpc>
              <a:spcBef>
                <a:spcPts val="500"/>
              </a:spcBef>
              <a:spcAft>
                <a:spcPts val="0"/>
              </a:spcAft>
              <a:buClr>
                <a:schemeClr val="dk1"/>
              </a:buClr>
              <a:buSzPts val="2400"/>
              <a:buChar char="•"/>
            </a:pPr>
            <a:r>
              <a:rPr lang="en-US"/>
              <a:t> Language that is clear to all stakeholders </a:t>
            </a:r>
            <a:endParaRPr/>
          </a:p>
          <a:p>
            <a:pPr marL="685800" lvl="1" indent="-228600" algn="l" rtl="0">
              <a:lnSpc>
                <a:spcPct val="90000"/>
              </a:lnSpc>
              <a:spcBef>
                <a:spcPts val="500"/>
              </a:spcBef>
              <a:spcAft>
                <a:spcPts val="0"/>
              </a:spcAft>
              <a:buClr>
                <a:schemeClr val="dk1"/>
              </a:buClr>
              <a:buSzPts val="2400"/>
              <a:buChar char="•"/>
            </a:pPr>
            <a:r>
              <a:rPr lang="en-US"/>
              <a:t>Data</a:t>
            </a:r>
            <a:endParaRPr/>
          </a:p>
          <a:p>
            <a:pPr marL="685800" lvl="1" indent="-228600" algn="l" rtl="0">
              <a:lnSpc>
                <a:spcPct val="90000"/>
              </a:lnSpc>
              <a:spcBef>
                <a:spcPts val="500"/>
              </a:spcBef>
              <a:spcAft>
                <a:spcPts val="0"/>
              </a:spcAft>
              <a:buClr>
                <a:schemeClr val="dk1"/>
              </a:buClr>
              <a:buSzPts val="2400"/>
              <a:buChar char="•"/>
            </a:pPr>
            <a:r>
              <a:rPr lang="en-US"/>
              <a:t>Comparisons to grade level standards or to same age/grade peers</a:t>
            </a:r>
            <a:endParaRPr/>
          </a:p>
          <a:p>
            <a:pPr marL="685800" lvl="1" indent="-7620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800"/>
              <a:buChar char="•"/>
            </a:pPr>
            <a:r>
              <a:rPr lang="en-US" i="1" u="sng"/>
              <a:t>Present</a:t>
            </a:r>
            <a:r>
              <a:rPr lang="en-US"/>
              <a:t> level= describing the child’s current functioning</a:t>
            </a:r>
            <a:endParaRPr/>
          </a:p>
          <a:p>
            <a:pPr marL="457200" lvl="1" indent="0" algn="l" rtl="0">
              <a:lnSpc>
                <a:spcPct val="90000"/>
              </a:lnSpc>
              <a:spcBef>
                <a:spcPts val="500"/>
              </a:spcBef>
              <a:spcAft>
                <a:spcPts val="0"/>
              </a:spcAft>
              <a:buClr>
                <a:schemeClr val="dk1"/>
              </a:buClr>
              <a:buSzPts val="2400"/>
              <a:buNone/>
            </a:pPr>
            <a:endParaRPr/>
          </a:p>
          <a:p>
            <a:pPr marL="457200" lvl="1" indent="0" algn="l" rtl="0">
              <a:lnSpc>
                <a:spcPct val="90000"/>
              </a:lnSpc>
              <a:spcBef>
                <a:spcPts val="500"/>
              </a:spcBef>
              <a:spcAft>
                <a:spcPts val="0"/>
              </a:spcAft>
              <a:buClr>
                <a:schemeClr val="dk1"/>
              </a:buClr>
              <a:buSzPts val="24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66" name="Google Shape;166;p12"/>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Present Level of Academic and Functional Performance</a:t>
            </a:r>
            <a:endParaRPr/>
          </a:p>
        </p:txBody>
      </p:sp>
      <p:sp>
        <p:nvSpPr>
          <p:cNvPr id="172" name="Google Shape;172;p13"/>
          <p:cNvSpPr txBox="1">
            <a:spLocks noGrp="1"/>
          </p:cNvSpPr>
          <p:nvPr>
            <p:ph type="body" idx="1"/>
          </p:nvPr>
        </p:nvSpPr>
        <p:spPr>
          <a:xfrm>
            <a:off x="831850" y="4562475"/>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solidFill>
                  <a:srgbClr val="0033CC"/>
                </a:solidFill>
              </a:rPr>
              <a:t>The “Why”</a:t>
            </a:r>
            <a:endParaRPr>
              <a:solidFill>
                <a:srgbClr val="0033C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4"/>
          <p:cNvPicPr preferRelativeResize="0">
            <a:picLocks noGrp="1"/>
          </p:cNvPicPr>
          <p:nvPr>
            <p:ph type="body" idx="1"/>
          </p:nvPr>
        </p:nvPicPr>
        <p:blipFill rotWithShape="1">
          <a:blip r:embed="rId3">
            <a:alphaModFix/>
          </a:blip>
          <a:srcRect/>
          <a:stretch/>
        </p:blipFill>
        <p:spPr>
          <a:xfrm>
            <a:off x="643467" y="576775"/>
            <a:ext cx="10905066" cy="5401994"/>
          </a:xfrm>
          <a:prstGeom prst="rect">
            <a:avLst/>
          </a:prstGeom>
          <a:noFill/>
          <a:ln>
            <a:noFill/>
          </a:ln>
        </p:spPr>
      </p:pic>
      <p:sp>
        <p:nvSpPr>
          <p:cNvPr id="178" name="Google Shape;178;p14"/>
          <p:cNvSpPr/>
          <p:nvPr/>
        </p:nvSpPr>
        <p:spPr>
          <a:xfrm>
            <a:off x="1311966" y="3275121"/>
            <a:ext cx="1590260" cy="215826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9" name="Google Shape;179;p14"/>
          <p:cNvSpPr txBox="1"/>
          <p:nvPr/>
        </p:nvSpPr>
        <p:spPr>
          <a:xfrm>
            <a:off x="1311966" y="3277772"/>
            <a:ext cx="1722782"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Evaluation Report: Eligibility Determination Data</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l" rtl="0">
              <a:lnSpc>
                <a:spcPct val="90000"/>
              </a:lnSpc>
              <a:spcBef>
                <a:spcPts val="0"/>
              </a:spcBef>
              <a:spcAft>
                <a:spcPts val="0"/>
              </a:spcAft>
              <a:buClr>
                <a:schemeClr val="dk1"/>
              </a:buClr>
              <a:buSzPct val="100000"/>
              <a:buChar char="•"/>
            </a:pPr>
            <a:r>
              <a:rPr lang="en-US" sz="9600"/>
              <a:t>Why is it important?</a:t>
            </a:r>
            <a:endParaRPr sz="3800"/>
          </a:p>
          <a:p>
            <a:pPr marL="685800" lvl="1" indent="-228600" algn="l" rtl="0">
              <a:lnSpc>
                <a:spcPct val="90000"/>
              </a:lnSpc>
              <a:spcBef>
                <a:spcPts val="500"/>
              </a:spcBef>
              <a:spcAft>
                <a:spcPts val="0"/>
              </a:spcAft>
              <a:buClr>
                <a:schemeClr val="dk1"/>
              </a:buClr>
              <a:buSzPct val="100000"/>
              <a:buChar char="•"/>
            </a:pPr>
            <a:r>
              <a:rPr lang="en-US" sz="8800"/>
              <a:t>The PLAAFP is the bridge between information contained in the evaluation report and acts as the foundation for an IEP that provides FAPE to the student. </a:t>
            </a:r>
            <a:endParaRPr/>
          </a:p>
          <a:p>
            <a:pPr marL="457200" lvl="1" indent="0" algn="l" rtl="0">
              <a:lnSpc>
                <a:spcPct val="90000"/>
              </a:lnSpc>
              <a:spcBef>
                <a:spcPts val="500"/>
              </a:spcBef>
              <a:spcAft>
                <a:spcPts val="0"/>
              </a:spcAft>
              <a:buClr>
                <a:schemeClr val="dk1"/>
              </a:buClr>
              <a:buSzPct val="100000"/>
              <a:buNone/>
            </a:pPr>
            <a:endParaRPr sz="8800"/>
          </a:p>
          <a:p>
            <a:pPr marL="685800" lvl="1" indent="-228600" algn="l" rtl="0">
              <a:lnSpc>
                <a:spcPct val="90000"/>
              </a:lnSpc>
              <a:spcBef>
                <a:spcPts val="500"/>
              </a:spcBef>
              <a:spcAft>
                <a:spcPts val="0"/>
              </a:spcAft>
              <a:buClr>
                <a:schemeClr val="dk1"/>
              </a:buClr>
              <a:buSzPct val="100000"/>
              <a:buChar char="•"/>
            </a:pPr>
            <a:r>
              <a:rPr lang="en-US" sz="8800" b="0" i="0"/>
              <a:t>The “present levels” statement is intended to comprehensively describe a child’s abilities, performance, strengths, and needs. It is based on, and arises out of, all the information and data previously collected and known about the child, most especially the full and individual evaluation of the child that must be conducted in accordance with IDEA’s evaluation/eligibility provisions of §§300.301 through 300.311. A well-written present level will describe:</a:t>
            </a:r>
            <a:endParaRPr/>
          </a:p>
          <a:p>
            <a:pPr marL="1143000" lvl="2" indent="-228600" algn="l" rtl="0">
              <a:lnSpc>
                <a:spcPct val="90000"/>
              </a:lnSpc>
              <a:spcBef>
                <a:spcPts val="500"/>
              </a:spcBef>
              <a:spcAft>
                <a:spcPts val="0"/>
              </a:spcAft>
              <a:buClr>
                <a:schemeClr val="dk1"/>
              </a:buClr>
              <a:buSzPct val="100000"/>
              <a:buChar char="•"/>
            </a:pPr>
            <a:r>
              <a:rPr lang="en-US" sz="8000" b="0" i="0"/>
              <a:t>the child’s strengths and weaknesses,</a:t>
            </a:r>
            <a:endParaRPr/>
          </a:p>
          <a:p>
            <a:pPr marL="1143000" lvl="2" indent="-228600" algn="l" rtl="0">
              <a:lnSpc>
                <a:spcPct val="90000"/>
              </a:lnSpc>
              <a:spcBef>
                <a:spcPts val="500"/>
              </a:spcBef>
              <a:spcAft>
                <a:spcPts val="0"/>
              </a:spcAft>
              <a:buClr>
                <a:srgbClr val="0C0C0C"/>
              </a:buClr>
              <a:buSzPct val="100000"/>
              <a:buChar char="•"/>
            </a:pPr>
            <a:r>
              <a:rPr lang="en-US" sz="8000" b="0" i="0">
                <a:solidFill>
                  <a:srgbClr val="0C0C0C"/>
                </a:solidFill>
              </a:rPr>
              <a:t>what helps the child learn,</a:t>
            </a:r>
            <a:endParaRPr/>
          </a:p>
          <a:p>
            <a:pPr marL="1143000" lvl="2" indent="-228600" algn="l" rtl="0">
              <a:lnSpc>
                <a:spcPct val="90000"/>
              </a:lnSpc>
              <a:spcBef>
                <a:spcPts val="500"/>
              </a:spcBef>
              <a:spcAft>
                <a:spcPts val="0"/>
              </a:spcAft>
              <a:buClr>
                <a:srgbClr val="0C0C0C"/>
              </a:buClr>
              <a:buSzPct val="100000"/>
              <a:buChar char="•"/>
            </a:pPr>
            <a:r>
              <a:rPr lang="en-US" sz="8000" b="0" i="0">
                <a:solidFill>
                  <a:srgbClr val="0C0C0C"/>
                </a:solidFill>
              </a:rPr>
              <a:t>what limits or interferes with the child’s learning,</a:t>
            </a:r>
            <a:endParaRPr/>
          </a:p>
          <a:p>
            <a:pPr marL="1143000" lvl="2" indent="-228600" algn="l" rtl="0">
              <a:lnSpc>
                <a:spcPct val="90000"/>
              </a:lnSpc>
              <a:spcBef>
                <a:spcPts val="500"/>
              </a:spcBef>
              <a:spcAft>
                <a:spcPts val="0"/>
              </a:spcAft>
              <a:buClr>
                <a:srgbClr val="0C0C0C"/>
              </a:buClr>
              <a:buSzPct val="100000"/>
              <a:buChar char="•"/>
            </a:pPr>
            <a:r>
              <a:rPr lang="en-US" sz="8000" b="0" i="0">
                <a:solidFill>
                  <a:srgbClr val="0C0C0C"/>
                </a:solidFill>
              </a:rPr>
              <a:t>objective data from current evaluations of the child, and</a:t>
            </a:r>
            <a:endParaRPr/>
          </a:p>
          <a:p>
            <a:pPr marL="1143000" lvl="2" indent="-228600" algn="l" rtl="0">
              <a:lnSpc>
                <a:spcPct val="90000"/>
              </a:lnSpc>
              <a:spcBef>
                <a:spcPts val="500"/>
              </a:spcBef>
              <a:spcAft>
                <a:spcPts val="0"/>
              </a:spcAft>
              <a:buClr>
                <a:srgbClr val="0C0C0C"/>
              </a:buClr>
              <a:buSzPct val="100000"/>
              <a:buChar char="•"/>
            </a:pPr>
            <a:r>
              <a:rPr lang="en-US" sz="8000" b="0" i="0">
                <a:solidFill>
                  <a:srgbClr val="0C0C0C"/>
                </a:solidFill>
              </a:rPr>
              <a:t>how the child’s disability affects his or her ability to be involved and progress in the general curriculum.</a:t>
            </a:r>
            <a:endParaRPr/>
          </a:p>
          <a:p>
            <a:pPr marL="914400" lvl="2" indent="0" algn="l" rtl="0">
              <a:lnSpc>
                <a:spcPct val="90000"/>
              </a:lnSpc>
              <a:spcBef>
                <a:spcPts val="500"/>
              </a:spcBef>
              <a:spcAft>
                <a:spcPts val="0"/>
              </a:spcAft>
              <a:buClr>
                <a:schemeClr val="dk1"/>
              </a:buClr>
              <a:buSzPct val="100000"/>
              <a:buNone/>
            </a:pPr>
            <a:endParaRPr sz="8000" b="0" i="0">
              <a:solidFill>
                <a:srgbClr val="0C0C0C"/>
              </a:solidFill>
            </a:endParaRPr>
          </a:p>
          <a:p>
            <a:pPr marL="685800" lvl="1" indent="-228600" algn="l" rtl="0">
              <a:lnSpc>
                <a:spcPct val="90000"/>
              </a:lnSpc>
              <a:spcBef>
                <a:spcPts val="500"/>
              </a:spcBef>
              <a:spcAft>
                <a:spcPts val="0"/>
              </a:spcAft>
              <a:buClr>
                <a:srgbClr val="0C0C0C"/>
              </a:buClr>
              <a:buSzPct val="100000"/>
              <a:buChar char="•"/>
            </a:pPr>
            <a:r>
              <a:rPr lang="en-US" sz="8400">
                <a:solidFill>
                  <a:srgbClr val="0C0C0C"/>
                </a:solidFill>
              </a:rPr>
              <a:t>The PLAAFP drives the creation of appropriate IEP goals, services, supports and placement.</a:t>
            </a:r>
            <a:endParaRPr sz="8400" b="0" i="0">
              <a:solidFill>
                <a:srgbClr val="0C0C0C"/>
              </a:solidFill>
            </a:endParaRPr>
          </a:p>
          <a:p>
            <a:pPr marL="457200" lvl="1" indent="0" algn="l" rtl="0">
              <a:lnSpc>
                <a:spcPct val="90000"/>
              </a:lnSpc>
              <a:spcBef>
                <a:spcPts val="500"/>
              </a:spcBef>
              <a:spcAft>
                <a:spcPts val="0"/>
              </a:spcAft>
              <a:buClr>
                <a:schemeClr val="dk1"/>
              </a:buClr>
              <a:buSzPct val="100000"/>
              <a:buNone/>
            </a:pPr>
            <a:r>
              <a:rPr lang="en-US" sz="4400" u="sng">
                <a:solidFill>
                  <a:schemeClr val="hlink"/>
                </a:solidFill>
                <a:hlinkClick r:id="rId3"/>
              </a:rPr>
              <a:t>Present Levels (Component of the IEP) | Center for Parent Information and Resources (parentcenterhub.org)</a:t>
            </a:r>
            <a:endParaRPr sz="4400"/>
          </a:p>
        </p:txBody>
      </p:sp>
      <p:sp>
        <p:nvSpPr>
          <p:cNvPr id="185" name="Google Shape;185;p1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6"/>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1800"/>
              <a:buNone/>
            </a:pPr>
            <a:r>
              <a:rPr lang="en-US" sz="1800" b="1">
                <a:solidFill>
                  <a:srgbClr val="000000"/>
                </a:solidFill>
                <a:latin typeface="Arial"/>
                <a:ea typeface="Arial"/>
                <a:cs typeface="Arial"/>
                <a:sym typeface="Arial"/>
              </a:rPr>
              <a:t> Statement of Present Levels of Educational Performance</a:t>
            </a:r>
            <a:endParaRPr sz="1800">
              <a:latin typeface="Calibri"/>
              <a:ea typeface="Calibri"/>
              <a:cs typeface="Calibri"/>
              <a:sym typeface="Calibri"/>
            </a:endParaRPr>
          </a:p>
          <a:p>
            <a:pPr marL="342900" marR="0" lvl="0" indent="-342900" algn="l" rtl="0">
              <a:lnSpc>
                <a:spcPct val="90000"/>
              </a:lnSpc>
              <a:spcBef>
                <a:spcPts val="0"/>
              </a:spcBef>
              <a:spcAft>
                <a:spcPts val="0"/>
              </a:spcAft>
              <a:buClr>
                <a:srgbClr val="000000"/>
              </a:buClr>
              <a:buSzPts val="1800"/>
              <a:buFont typeface="Noto Sans Symbols"/>
              <a:buChar char="∙"/>
            </a:pPr>
            <a:r>
              <a:rPr lang="en-US" sz="1800">
                <a:solidFill>
                  <a:srgbClr val="000000"/>
                </a:solidFill>
                <a:latin typeface="Arial"/>
                <a:ea typeface="Arial"/>
                <a:cs typeface="Arial"/>
                <a:sym typeface="Arial"/>
              </a:rPr>
              <a:t>The statement of present levels of academic performance essentially creates a baseline for designing educational programming and measuring future progress. </a:t>
            </a:r>
            <a:r>
              <a:rPr lang="en-US" sz="1800" i="1">
                <a:solidFill>
                  <a:srgbClr val="000000"/>
                </a:solidFill>
                <a:latin typeface="Arial"/>
                <a:ea typeface="Arial"/>
                <a:cs typeface="Arial"/>
                <a:sym typeface="Arial"/>
              </a:rPr>
              <a:t>Bakersfield City Sch. Dist.</a:t>
            </a:r>
            <a:r>
              <a:rPr lang="en-US" sz="1800">
                <a:solidFill>
                  <a:srgbClr val="000000"/>
                </a:solidFill>
                <a:latin typeface="Arial"/>
                <a:ea typeface="Arial"/>
                <a:cs typeface="Arial"/>
                <a:sym typeface="Arial"/>
              </a:rPr>
              <a:t>,</a:t>
            </a:r>
            <a:r>
              <a:rPr lang="en-US" sz="1800" u="sng">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51 IDELR 142 </a:t>
            </a:r>
            <a:r>
              <a:rPr lang="en-US" sz="1800">
                <a:solidFill>
                  <a:srgbClr val="000000"/>
                </a:solidFill>
                <a:latin typeface="Arial"/>
                <a:ea typeface="Arial"/>
                <a:cs typeface="Arial"/>
                <a:sym typeface="Arial"/>
              </a:rPr>
              <a:t>(SEA CA 2008).</a:t>
            </a:r>
            <a:endParaRPr/>
          </a:p>
          <a:p>
            <a:pPr marL="342900" marR="0" lvl="0" indent="-228600" algn="l" rtl="0">
              <a:lnSpc>
                <a:spcPct val="90000"/>
              </a:lnSpc>
              <a:spcBef>
                <a:spcPts val="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342900" algn="l" rtl="0">
              <a:lnSpc>
                <a:spcPct val="90000"/>
              </a:lnSpc>
              <a:spcBef>
                <a:spcPts val="0"/>
              </a:spcBef>
              <a:spcAft>
                <a:spcPts val="0"/>
              </a:spcAft>
              <a:buClr>
                <a:srgbClr val="000000"/>
              </a:buClr>
              <a:buSzPts val="1000"/>
              <a:buFont typeface="Noto Sans Symbols"/>
              <a:buChar char="∙"/>
            </a:pPr>
            <a:r>
              <a:rPr lang="en-US" sz="1800">
                <a:solidFill>
                  <a:srgbClr val="000000"/>
                </a:solidFill>
                <a:latin typeface="Arial"/>
                <a:ea typeface="Arial"/>
                <a:cs typeface="Arial"/>
                <a:sym typeface="Arial"/>
              </a:rPr>
              <a:t>This section of the IEP that includes the child's PLAAFP must be all-encompassing so as to provide a baseline that reflects the entire range of the child's needs, including both academic (reading, math, communication, etc.), and nonacademic (daily life activities, mobility, etc.) areas. This statement should provide relevant background information about the child's areas of need, strengths, interests, and learning style. </a:t>
            </a:r>
            <a:r>
              <a:rPr lang="en-US" sz="1800" u="sng">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34 CFR 300.324</a:t>
            </a:r>
            <a:r>
              <a:rPr lang="en-US" sz="1800">
                <a:solidFill>
                  <a:srgbClr val="000000"/>
                </a:solidFill>
                <a:latin typeface="Arial"/>
                <a:ea typeface="Arial"/>
                <a:cs typeface="Arial"/>
                <a:sym typeface="Arial"/>
              </a:rPr>
              <a:t> (a).</a:t>
            </a:r>
            <a:endParaRPr/>
          </a:p>
          <a:p>
            <a:pPr marL="342900" marR="0" lvl="0" indent="-279400" algn="l" rtl="0">
              <a:lnSpc>
                <a:spcPct val="90000"/>
              </a:lnSpc>
              <a:spcBef>
                <a:spcPts val="0"/>
              </a:spcBef>
              <a:spcAft>
                <a:spcPts val="0"/>
              </a:spcAft>
              <a:buClr>
                <a:schemeClr val="dk1"/>
              </a:buClr>
              <a:buSzPts val="1000"/>
              <a:buFont typeface="Noto Sans Symbols"/>
              <a:buNone/>
            </a:pPr>
            <a:endParaRPr sz="1800">
              <a:solidFill>
                <a:srgbClr val="000000"/>
              </a:solidFill>
              <a:latin typeface="Calibri"/>
              <a:ea typeface="Calibri"/>
              <a:cs typeface="Calibri"/>
              <a:sym typeface="Calibri"/>
            </a:endParaRPr>
          </a:p>
          <a:p>
            <a:pPr marL="342900" marR="0" lvl="0" indent="-342900" algn="l" rtl="0">
              <a:lnSpc>
                <a:spcPct val="90000"/>
              </a:lnSpc>
              <a:spcBef>
                <a:spcPts val="0"/>
              </a:spcBef>
              <a:spcAft>
                <a:spcPts val="0"/>
              </a:spcAft>
              <a:buClr>
                <a:srgbClr val="000000"/>
              </a:buClr>
              <a:buSzPts val="1000"/>
              <a:buFont typeface="Noto Sans Symbols"/>
              <a:buChar char="∙"/>
            </a:pPr>
            <a:r>
              <a:rPr lang="en-US" sz="1800">
                <a:solidFill>
                  <a:srgbClr val="000000"/>
                </a:solidFill>
                <a:latin typeface="Arial"/>
                <a:ea typeface="Arial"/>
                <a:cs typeface="Arial"/>
                <a:sym typeface="Arial"/>
              </a:rPr>
              <a:t>The statement of PLAAFP should be individualized and reflect the student's unique abilities. </a:t>
            </a:r>
            <a:r>
              <a:rPr lang="en-US" sz="1800" i="1">
                <a:solidFill>
                  <a:srgbClr val="000000"/>
                </a:solidFill>
                <a:latin typeface="Arial"/>
                <a:ea typeface="Arial"/>
                <a:cs typeface="Arial"/>
                <a:sym typeface="Arial"/>
              </a:rPr>
              <a:t>See Letter to New</a:t>
            </a:r>
            <a:r>
              <a:rPr lang="en-US" sz="1800">
                <a:solidFill>
                  <a:srgbClr val="000000"/>
                </a:solidFill>
                <a:latin typeface="Arial"/>
                <a:ea typeface="Arial"/>
                <a:cs typeface="Arial"/>
                <a:sym typeface="Arial"/>
              </a:rPr>
              <a:t>,</a:t>
            </a:r>
            <a:r>
              <a:rPr lang="en-US" sz="1800" u="sng">
                <a:solidFill>
                  <a:srgbClr val="000000"/>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211 IDELR 464 </a:t>
            </a:r>
            <a:r>
              <a:rPr lang="en-US" sz="1800">
                <a:solidFill>
                  <a:srgbClr val="000000"/>
                </a:solidFill>
                <a:latin typeface="Arial"/>
                <a:ea typeface="Arial"/>
                <a:cs typeface="Arial"/>
                <a:sym typeface="Arial"/>
              </a:rPr>
              <a:t>(OSEP 1987).</a:t>
            </a:r>
            <a:endParaRPr/>
          </a:p>
          <a:p>
            <a:pPr marL="342900" marR="0" lvl="0" indent="-279400" algn="l" rtl="0">
              <a:lnSpc>
                <a:spcPct val="90000"/>
              </a:lnSpc>
              <a:spcBef>
                <a:spcPts val="0"/>
              </a:spcBef>
              <a:spcAft>
                <a:spcPts val="0"/>
              </a:spcAft>
              <a:buClr>
                <a:schemeClr val="dk1"/>
              </a:buClr>
              <a:buSzPts val="1000"/>
              <a:buFont typeface="Noto Sans Symbols"/>
              <a:buNone/>
            </a:pPr>
            <a:endParaRPr sz="1800">
              <a:solidFill>
                <a:srgbClr val="000000"/>
              </a:solidFill>
              <a:latin typeface="Calibri"/>
              <a:ea typeface="Calibri"/>
              <a:cs typeface="Calibri"/>
              <a:sym typeface="Calibri"/>
            </a:endParaRPr>
          </a:p>
          <a:p>
            <a:pPr marL="342900" marR="0" lvl="0" indent="-342900" algn="l" rtl="0">
              <a:lnSpc>
                <a:spcPct val="90000"/>
              </a:lnSpc>
              <a:spcBef>
                <a:spcPts val="0"/>
              </a:spcBef>
              <a:spcAft>
                <a:spcPts val="0"/>
              </a:spcAft>
              <a:buClr>
                <a:srgbClr val="000000"/>
              </a:buClr>
              <a:buSzPts val="1000"/>
              <a:buFont typeface="Noto Sans Symbols"/>
              <a:buChar char="∙"/>
            </a:pPr>
            <a:r>
              <a:rPr lang="en-US" sz="1800">
                <a:solidFill>
                  <a:srgbClr val="000000"/>
                </a:solidFill>
                <a:latin typeface="Arial"/>
                <a:ea typeface="Arial"/>
                <a:cs typeface="Arial"/>
                <a:sym typeface="Arial"/>
              </a:rPr>
              <a:t>A statement of PLAAFP that is unclear or ambiguous could result in a denial of FAPE. In</a:t>
            </a:r>
            <a:r>
              <a:rPr lang="en-US" sz="1800" i="1">
                <a:solidFill>
                  <a:srgbClr val="000000"/>
                </a:solidFill>
                <a:latin typeface="Arial"/>
                <a:ea typeface="Arial"/>
                <a:cs typeface="Arial"/>
                <a:sym typeface="Arial"/>
              </a:rPr>
              <a:t> Clovis Unified School District</a:t>
            </a:r>
            <a:r>
              <a:rPr lang="en-US" sz="1800">
                <a:solidFill>
                  <a:srgbClr val="000000"/>
                </a:solidFill>
                <a:latin typeface="Arial"/>
                <a:ea typeface="Arial"/>
                <a:cs typeface="Arial"/>
                <a:sym typeface="Arial"/>
              </a:rPr>
              <a:t>,</a:t>
            </a:r>
            <a:r>
              <a:rPr lang="en-US" sz="1800" u="sng">
                <a:solidFill>
                  <a:srgbClr val="00000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109 LRP 69459 </a:t>
            </a:r>
            <a:r>
              <a:rPr lang="en-US" sz="1800">
                <a:solidFill>
                  <a:srgbClr val="000000"/>
                </a:solidFill>
                <a:latin typeface="Arial"/>
                <a:ea typeface="Arial"/>
                <a:cs typeface="Arial"/>
                <a:sym typeface="Arial"/>
              </a:rPr>
              <a:t>(SEA CA 10/19/09), the present levels of academic achievement and functional performance in a transfer student's existing IEP were too vague to be useful.</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None/>
            </a:pPr>
            <a:r>
              <a:rPr lang="en-US" sz="1100"/>
              <a:t>SpecialEdConnections: SmartStart: IEP- Statement of Present Levels of Educational Performance</a:t>
            </a:r>
            <a:endParaRPr/>
          </a:p>
        </p:txBody>
      </p:sp>
      <p:sp>
        <p:nvSpPr>
          <p:cNvPr id="191" name="Google Shape;191;p1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 Caselaw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7"/>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sp>
        <p:nvSpPr>
          <p:cNvPr id="197" name="Google Shape;197;p17"/>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67"/>
              <a:buChar char="•"/>
            </a:pPr>
            <a:r>
              <a:rPr lang="en-US" sz="2667"/>
              <a:t>Finally, ED wrote that, so that the </a:t>
            </a:r>
            <a:r>
              <a:rPr lang="en-US" sz="2667" i="1"/>
              <a:t>Endrew F</a:t>
            </a:r>
            <a:r>
              <a:rPr lang="en-US" sz="2667"/>
              <a:t>. standard is met for each individual child with a disability, districts must implement policies, procedures, and practices related to: </a:t>
            </a:r>
            <a:endParaRPr/>
          </a:p>
          <a:p>
            <a:pPr marL="685800" lvl="1" indent="-228600" algn="l" rtl="0">
              <a:lnSpc>
                <a:spcPct val="90000"/>
              </a:lnSpc>
              <a:spcBef>
                <a:spcPts val="500"/>
              </a:spcBef>
              <a:spcAft>
                <a:spcPts val="0"/>
              </a:spcAft>
              <a:buClr>
                <a:srgbClr val="FF0000"/>
              </a:buClr>
              <a:buSzPts val="2667"/>
              <a:buChar char="•"/>
            </a:pPr>
            <a:r>
              <a:rPr lang="en-US" sz="2667" b="1" i="1">
                <a:solidFill>
                  <a:srgbClr val="FF0000"/>
                </a:solidFill>
              </a:rPr>
              <a:t>1) identifying present levels of academic achievement and functional performance; </a:t>
            </a:r>
            <a:endParaRPr/>
          </a:p>
          <a:p>
            <a:pPr marL="685800" lvl="1" indent="-228600" algn="l" rtl="0">
              <a:lnSpc>
                <a:spcPct val="90000"/>
              </a:lnSpc>
              <a:spcBef>
                <a:spcPts val="500"/>
              </a:spcBef>
              <a:spcAft>
                <a:spcPts val="0"/>
              </a:spcAft>
              <a:buClr>
                <a:schemeClr val="dk1"/>
              </a:buClr>
              <a:buSzPts val="2667"/>
              <a:buChar char="•"/>
            </a:pPr>
            <a:r>
              <a:rPr lang="en-US" sz="2667"/>
              <a:t>2) the setting of measurable annual goals, including academic and functional goals; and </a:t>
            </a:r>
            <a:endParaRPr/>
          </a:p>
          <a:p>
            <a:pPr marL="685800" lvl="1" indent="-228600" algn="l" rtl="0">
              <a:lnSpc>
                <a:spcPct val="90000"/>
              </a:lnSpc>
              <a:spcBef>
                <a:spcPts val="500"/>
              </a:spcBef>
              <a:spcAft>
                <a:spcPts val="0"/>
              </a:spcAft>
              <a:buClr>
                <a:schemeClr val="dk1"/>
              </a:buClr>
              <a:buSzPts val="2667"/>
              <a:buChar char="•"/>
            </a:pPr>
            <a:r>
              <a:rPr lang="en-US" sz="2667"/>
              <a:t>3) how a child's progress toward meeting annual goals will be measured and reported.</a:t>
            </a:r>
            <a:endParaRPr/>
          </a:p>
          <a:p>
            <a:pPr marL="228600" lvl="0" indent="-228600" algn="l" rtl="0">
              <a:lnSpc>
                <a:spcPct val="90000"/>
              </a:lnSpc>
              <a:spcBef>
                <a:spcPts val="1000"/>
              </a:spcBef>
              <a:spcAft>
                <a:spcPts val="0"/>
              </a:spcAft>
              <a:buClr>
                <a:schemeClr val="dk1"/>
              </a:buClr>
              <a:buSzPts val="1733"/>
              <a:buChar char="•"/>
            </a:pPr>
            <a:r>
              <a:rPr lang="en-US" sz="1733"/>
              <a:t>In </a:t>
            </a:r>
            <a:r>
              <a:rPr lang="en-US" sz="1733" i="1"/>
              <a:t>Questions and Answers on Endrew F. v. Douglas County School District. Re-1, </a:t>
            </a:r>
            <a:r>
              <a:rPr lang="en-US" sz="1733"/>
              <a:t>71 IDELR 68 (EDU 2017)</a:t>
            </a:r>
            <a:endParaRPr/>
          </a:p>
          <a:p>
            <a:pPr marL="228600" lvl="0" indent="-50800" algn="l" rtl="0">
              <a:lnSpc>
                <a:spcPct val="90000"/>
              </a:lnSpc>
              <a:spcBef>
                <a:spcPts val="1000"/>
              </a:spcBef>
              <a:spcAft>
                <a:spcPts val="0"/>
              </a:spcAft>
              <a:buClr>
                <a:schemeClr val="dk1"/>
              </a:buClr>
              <a:buSzPts val="2800"/>
              <a:buNone/>
            </a:pPr>
            <a:endParaRPr/>
          </a:p>
        </p:txBody>
      </p:sp>
      <p:sp>
        <p:nvSpPr>
          <p:cNvPr id="198" name="Google Shape;198;p17"/>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en-US"/>
              <a:t>Endrew F:</a:t>
            </a:r>
            <a:endParaRPr/>
          </a:p>
        </p:txBody>
      </p:sp>
      <p:sp>
        <p:nvSpPr>
          <p:cNvPr id="199" name="Google Shape;199;p17"/>
          <p:cNvSpPr/>
          <p:nvPr/>
        </p:nvSpPr>
        <p:spPr>
          <a:xfrm>
            <a:off x="-1" y="3275215"/>
            <a:ext cx="925669" cy="542266"/>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Cohort 1 file reviews</a:t>
            </a:r>
            <a:endParaRPr/>
          </a:p>
          <a:p>
            <a:pPr marL="685800" lvl="1" indent="-228600" algn="l" rtl="0">
              <a:lnSpc>
                <a:spcPct val="90000"/>
              </a:lnSpc>
              <a:spcBef>
                <a:spcPts val="500"/>
              </a:spcBef>
              <a:spcAft>
                <a:spcPts val="0"/>
              </a:spcAft>
              <a:buClr>
                <a:schemeClr val="dk1"/>
              </a:buClr>
              <a:buSzPct val="100000"/>
              <a:buChar char="•"/>
            </a:pPr>
            <a:r>
              <a:rPr lang="en-US"/>
              <a:t>PLAAFP indicators made the statewide Top 10 list of indicators called out of compliance</a:t>
            </a:r>
            <a:endParaRPr/>
          </a:p>
          <a:p>
            <a:pPr marL="685800" lvl="1" indent="-228600" algn="l" rtl="0">
              <a:lnSpc>
                <a:spcPct val="90000"/>
              </a:lnSpc>
              <a:spcBef>
                <a:spcPts val="500"/>
              </a:spcBef>
              <a:spcAft>
                <a:spcPts val="0"/>
              </a:spcAft>
              <a:buClr>
                <a:schemeClr val="dk1"/>
              </a:buClr>
              <a:buSzPct val="100000"/>
              <a:buChar char="•"/>
            </a:pPr>
            <a:r>
              <a:rPr lang="en-US"/>
              <a:t>Regionally, #1 indicator called out of compliance</a:t>
            </a:r>
            <a:endParaRPr/>
          </a:p>
          <a:p>
            <a:pPr marL="1143000" lvl="2" indent="-228600" algn="l" rtl="0">
              <a:lnSpc>
                <a:spcPct val="90000"/>
              </a:lnSpc>
              <a:spcBef>
                <a:spcPts val="500"/>
              </a:spcBef>
              <a:spcAft>
                <a:spcPts val="0"/>
              </a:spcAft>
              <a:buClr>
                <a:schemeClr val="dk1"/>
              </a:buClr>
              <a:buSzPct val="100000"/>
              <a:buChar char="•"/>
            </a:pPr>
            <a:r>
              <a:rPr lang="en-US"/>
              <a:t> 39/80 files had one of the 200.740 indicators out of compliance</a:t>
            </a:r>
            <a:endParaRPr/>
          </a:p>
          <a:p>
            <a:pPr marL="1143000" lvl="2" indent="-216851" algn="l" rtl="0">
              <a:lnSpc>
                <a:spcPct val="90000"/>
              </a:lnSpc>
              <a:spcBef>
                <a:spcPts val="500"/>
              </a:spcBef>
              <a:spcAft>
                <a:spcPts val="0"/>
              </a:spcAft>
              <a:buClr>
                <a:schemeClr val="dk1"/>
              </a:buClr>
              <a:buSzPct val="90000"/>
              <a:buChar char="•"/>
            </a:pPr>
            <a:r>
              <a:rPr lang="en-US"/>
              <a:t>17/22 LEAs had one of the 200.740 indicators out of compliance</a:t>
            </a:r>
            <a:endParaRPr/>
          </a:p>
          <a:p>
            <a:pPr marL="1143000" lvl="2" indent="-111125" algn="l" rtl="0">
              <a:lnSpc>
                <a:spcPct val="90000"/>
              </a:lnSpc>
              <a:spcBef>
                <a:spcPts val="5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Result of increased expectations for minimal compliance to ensure districts are meeting Endrew F standard of FAPE</a:t>
            </a:r>
            <a:endParaRPr/>
          </a:p>
          <a:p>
            <a:pPr marL="685800" lvl="1" indent="-228600" algn="l" rtl="0">
              <a:lnSpc>
                <a:spcPct val="90000"/>
              </a:lnSpc>
              <a:spcBef>
                <a:spcPts val="500"/>
              </a:spcBef>
              <a:spcAft>
                <a:spcPts val="0"/>
              </a:spcAft>
              <a:buClr>
                <a:schemeClr val="dk1"/>
              </a:buClr>
              <a:buSzPct val="100000"/>
              <a:buChar char="•"/>
            </a:pPr>
            <a:r>
              <a:rPr lang="en-US"/>
              <a:t>The Supreme Court determined that, “to meet its substantive obligation under the IDEA, a school must offer an IEP [individualized education program] </a:t>
            </a:r>
            <a:r>
              <a:rPr lang="en-US" i="1"/>
              <a:t>that is reasonably calculated to enable a child to make progress appropriate in light of the child’s circumstances.” </a:t>
            </a:r>
            <a:endParaRPr/>
          </a:p>
          <a:p>
            <a:pPr marL="685800" lvl="1" indent="-228600" algn="l" rtl="0">
              <a:lnSpc>
                <a:spcPct val="90000"/>
              </a:lnSpc>
              <a:spcBef>
                <a:spcPts val="500"/>
              </a:spcBef>
              <a:spcAft>
                <a:spcPts val="0"/>
              </a:spcAft>
              <a:buClr>
                <a:schemeClr val="dk1"/>
              </a:buClr>
              <a:buSzPct val="100000"/>
              <a:buChar char="•"/>
            </a:pPr>
            <a:r>
              <a:rPr lang="en-US"/>
              <a:t>The Court additionally emphasized the requirement that “every child should have the chance to meet challenging objectives.”</a:t>
            </a:r>
            <a:endParaRPr/>
          </a:p>
          <a:p>
            <a:pPr marL="1143000" lvl="2" indent="-228600" algn="l" rtl="0">
              <a:lnSpc>
                <a:spcPct val="90000"/>
              </a:lnSpc>
              <a:spcBef>
                <a:spcPts val="500"/>
              </a:spcBef>
              <a:spcAft>
                <a:spcPts val="0"/>
              </a:spcAft>
              <a:buClr>
                <a:schemeClr val="dk1"/>
              </a:buClr>
              <a:buSzPct val="100000"/>
              <a:buChar char="•"/>
            </a:pPr>
            <a:r>
              <a:rPr lang="en-US"/>
              <a:t>https://sites.ed.gov/idea/files/qa-endrewcase-12-07-2017.pdf</a:t>
            </a:r>
            <a:endParaRPr/>
          </a:p>
        </p:txBody>
      </p:sp>
      <p:sp>
        <p:nvSpPr>
          <p:cNvPr id="205" name="Google Shape;205;p18"/>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p:nvPr/>
        </p:nvSpPr>
        <p:spPr>
          <a:xfrm>
            <a:off x="1246909" y="304800"/>
            <a:ext cx="9268691" cy="32418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3600"/>
              <a:buFont typeface="Anton"/>
              <a:buNone/>
            </a:pPr>
            <a:r>
              <a:rPr lang="en-US" sz="3600" b="0" i="0" u="none" strike="noStrike" cap="none">
                <a:solidFill>
                  <a:srgbClr val="000000"/>
                </a:solidFill>
                <a:latin typeface="Anton"/>
                <a:ea typeface="Anton"/>
                <a:cs typeface="Anton"/>
                <a:sym typeface="Anton"/>
              </a:rPr>
              <a:t>2021 Top Ten Indicators Out of Compliance</a:t>
            </a:r>
            <a:endParaRPr sz="1800" b="0" i="0" u="none" strike="noStrike" cap="none">
              <a:solidFill>
                <a:schemeClr val="dk1"/>
              </a:solidFill>
              <a:latin typeface="Calibri"/>
              <a:ea typeface="Calibri"/>
              <a:cs typeface="Calibri"/>
              <a:sym typeface="Calibri"/>
            </a:endParaRPr>
          </a:p>
          <a:p>
            <a:pPr marL="0" marR="0" lvl="0" indent="0" algn="l" rtl="0">
              <a:spcBef>
                <a:spcPts val="800"/>
              </a:spcBef>
              <a:spcAft>
                <a:spcPts val="0"/>
              </a:spcAft>
              <a:buClr>
                <a:srgbClr val="FF0000"/>
              </a:buClr>
              <a:buSzPts val="1800"/>
              <a:buFont typeface="Calibri"/>
              <a:buAutoNum type="arabicPeriod"/>
            </a:pPr>
            <a:r>
              <a:rPr lang="en-US" sz="1800" b="1" i="0" u="none" strike="noStrike" cap="none">
                <a:solidFill>
                  <a:srgbClr val="FF0000"/>
                </a:solidFill>
                <a:latin typeface="Calibri"/>
                <a:ea typeface="Calibri"/>
                <a:cs typeface="Calibri"/>
                <a:sym typeface="Calibri"/>
              </a:rPr>
              <a:t>200.810.b </a:t>
            </a:r>
            <a:r>
              <a:rPr lang="en-US" sz="1800" b="1" i="0" u="none" strike="noStrike" cap="none">
                <a:solidFill>
                  <a:srgbClr val="000000"/>
                </a:solidFill>
                <a:latin typeface="Calibri"/>
                <a:ea typeface="Calibri"/>
                <a:cs typeface="Calibri"/>
                <a:sym typeface="Calibri"/>
              </a:rPr>
              <a:t>– 92 student records, 64 LEAS</a:t>
            </a:r>
            <a:r>
              <a:rPr lang="en-US" sz="1800" b="0" i="0" u="none" strike="noStrike" cap="none">
                <a:solidFill>
                  <a:srgbClr val="000000"/>
                </a:solidFill>
                <a:latin typeface="Calibri"/>
                <a:ea typeface="Calibri"/>
                <a:cs typeface="Calibri"/>
                <a:sym typeface="Calibri"/>
              </a:rPr>
              <a:t>: The IEP includes goals that are written in terms that are: Specific to a particular skill or behavior to be achieved, Measurable, Attainable (can reasonably be accomplished within the duration of the IEP), Results oriented, and Time-bound (generally happen within one year).  </a:t>
            </a:r>
            <a:endParaRPr sz="18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rgbClr val="FF0000"/>
              </a:buClr>
              <a:buSzPts val="1800"/>
              <a:buFont typeface="Calibri"/>
              <a:buAutoNum type="arabicPeriod"/>
            </a:pPr>
            <a:r>
              <a:rPr lang="en-US" sz="1800" b="1" i="0" u="none" strike="noStrike" cap="none">
                <a:solidFill>
                  <a:srgbClr val="FF0000"/>
                </a:solidFill>
                <a:highlight>
                  <a:srgbClr val="FFFF00"/>
                </a:highlight>
                <a:latin typeface="Calibri"/>
                <a:ea typeface="Calibri"/>
                <a:cs typeface="Calibri"/>
                <a:sym typeface="Calibri"/>
              </a:rPr>
              <a:t>200.740.f</a:t>
            </a:r>
            <a:r>
              <a:rPr lang="en-US" sz="1800" b="0" i="0" u="none" strike="noStrike" cap="none">
                <a:solidFill>
                  <a:srgbClr val="000000"/>
                </a:solidFill>
                <a:highlight>
                  <a:srgbClr val="FFFF00"/>
                </a:highlight>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85 student records, 56 LEAs</a:t>
            </a:r>
            <a:r>
              <a:rPr lang="en-US" sz="1800" b="0" i="0" u="none" strike="noStrike" cap="none">
                <a:solidFill>
                  <a:srgbClr val="000000"/>
                </a:solidFill>
                <a:latin typeface="Calibri"/>
                <a:ea typeface="Calibri"/>
                <a:cs typeface="Calibri"/>
                <a:sym typeface="Calibri"/>
              </a:rPr>
              <a:t>: A statement of the present levels of academic achievement and functional performance: Addresses the academic, developmental, and functional needs of the child.</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FF0000"/>
              </a:buClr>
              <a:buSzPts val="1800"/>
              <a:buFont typeface="Calibri"/>
              <a:buAutoNum type="arabicPeriod"/>
            </a:pPr>
            <a:r>
              <a:rPr lang="en-US" sz="1800" b="1" i="0" u="none" strike="noStrike" cap="none">
                <a:solidFill>
                  <a:srgbClr val="FF0000"/>
                </a:solidFill>
                <a:highlight>
                  <a:srgbClr val="00FF00"/>
                </a:highlight>
                <a:latin typeface="Calibri"/>
                <a:ea typeface="Calibri"/>
                <a:cs typeface="Calibri"/>
                <a:sym typeface="Calibri"/>
              </a:rPr>
              <a:t>200.810.a </a:t>
            </a:r>
            <a:r>
              <a:rPr lang="en-US" sz="1800" b="1" i="0" u="none" strike="noStrike" cap="none">
                <a:solidFill>
                  <a:srgbClr val="000000"/>
                </a:solidFill>
                <a:latin typeface="Calibri"/>
                <a:ea typeface="Calibri"/>
                <a:cs typeface="Calibri"/>
                <a:sym typeface="Calibri"/>
              </a:rPr>
              <a:t>– 80 student records, 56 LEAs:</a:t>
            </a:r>
            <a:r>
              <a:rPr lang="en-US" sz="1800" b="0" i="0" u="none" strike="noStrike" cap="none">
                <a:solidFill>
                  <a:srgbClr val="000000"/>
                </a:solidFill>
                <a:latin typeface="Calibri"/>
                <a:ea typeface="Calibri"/>
                <a:cs typeface="Calibri"/>
                <a:sym typeface="Calibri"/>
              </a:rPr>
              <a:t> The IEP includes goals that demonstrate consistency with the content of the present level of performance.</a:t>
            </a:r>
            <a:r>
              <a:rPr lang="en-US" sz="1800" b="1" i="0" u="none" strike="noStrike" cap="none">
                <a:solidFill>
                  <a:srgbClr val="FF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11" name="Google Shape;211;p19"/>
          <p:cNvSpPr txBox="1"/>
          <p:nvPr/>
        </p:nvSpPr>
        <p:spPr>
          <a:xfrm>
            <a:off x="1246909" y="3546673"/>
            <a:ext cx="9845161"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800"/>
              <a:buFont typeface="Calibri"/>
              <a:buNone/>
            </a:pPr>
            <a:r>
              <a:rPr lang="en-US" sz="1800" b="1" i="0" u="none" strike="noStrike" cap="none">
                <a:solidFill>
                  <a:srgbClr val="FF0000"/>
                </a:solidFill>
                <a:latin typeface="Calibri"/>
                <a:ea typeface="Calibri"/>
                <a:cs typeface="Calibri"/>
                <a:sym typeface="Calibri"/>
              </a:rPr>
              <a:t>4.200.180</a:t>
            </a:r>
            <a:r>
              <a:rPr lang="en-US" sz="1800" b="1" i="0" u="none" strike="noStrike" cap="none">
                <a:solidFill>
                  <a:srgbClr val="000000"/>
                </a:solidFill>
                <a:latin typeface="Calibri"/>
                <a:ea typeface="Calibri"/>
                <a:cs typeface="Calibri"/>
                <a:sym typeface="Calibri"/>
              </a:rPr>
              <a:t> – 75 student records, 23 LEAs: </a:t>
            </a:r>
            <a:r>
              <a:rPr lang="en-US" sz="1800" b="0" i="0" u="none" strike="noStrike" cap="none">
                <a:solidFill>
                  <a:srgbClr val="000000"/>
                </a:solidFill>
                <a:latin typeface="Calibri"/>
                <a:ea typeface="Calibri"/>
                <a:cs typeface="Calibri"/>
                <a:sym typeface="Calibri"/>
              </a:rPr>
              <a:t>Eligibility staffing held within required timelines</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FF0000"/>
              </a:buClr>
              <a:buSzPts val="1800"/>
              <a:buFont typeface="Calibri"/>
              <a:buNone/>
            </a:pPr>
            <a:r>
              <a:rPr lang="en-US" sz="1800" b="1" i="0" u="none" strike="noStrike" cap="none">
                <a:solidFill>
                  <a:srgbClr val="FF0000"/>
                </a:solidFill>
                <a:latin typeface="Calibri"/>
                <a:ea typeface="Calibri"/>
                <a:cs typeface="Calibri"/>
                <a:sym typeface="Calibri"/>
              </a:rPr>
              <a:t>5. </a:t>
            </a:r>
            <a:r>
              <a:rPr lang="en-US" sz="1800" b="1" i="0" u="none" strike="noStrike" cap="none">
                <a:solidFill>
                  <a:srgbClr val="FF0000"/>
                </a:solidFill>
                <a:highlight>
                  <a:srgbClr val="FFFF00"/>
                </a:highlight>
                <a:latin typeface="Calibri"/>
                <a:ea typeface="Calibri"/>
                <a:cs typeface="Calibri"/>
                <a:sym typeface="Calibri"/>
              </a:rPr>
              <a:t>200.740.a</a:t>
            </a:r>
            <a:r>
              <a:rPr lang="en-US" sz="1800" b="0" i="0" u="none" strike="noStrike" cap="none">
                <a:solidFill>
                  <a:srgbClr val="000000"/>
                </a:solidFill>
                <a:latin typeface="Calibri"/>
                <a:ea typeface="Calibri"/>
                <a:cs typeface="Calibri"/>
                <a:sym typeface="Calibri"/>
              </a:rPr>
              <a:t> – </a:t>
            </a:r>
            <a:r>
              <a:rPr lang="en-US" sz="1800" b="1" i="0" u="none" strike="noStrike" cap="none">
                <a:solidFill>
                  <a:srgbClr val="000000"/>
                </a:solidFill>
                <a:latin typeface="Calibri"/>
                <a:ea typeface="Calibri"/>
                <a:cs typeface="Calibri"/>
                <a:sym typeface="Calibri"/>
              </a:rPr>
              <a:t>73 student records, 49 LEAs</a:t>
            </a:r>
            <a:r>
              <a:rPr lang="en-US" sz="1800" b="0" i="0" u="none" strike="noStrike" cap="none">
                <a:solidFill>
                  <a:srgbClr val="000000"/>
                </a:solidFill>
                <a:latin typeface="Calibri"/>
                <a:ea typeface="Calibri"/>
                <a:cs typeface="Calibri"/>
                <a:sym typeface="Calibri"/>
              </a:rPr>
              <a:t>: A statement of the present levels of academic achievement and functional performance: Is consistent with evaluation/reevaluation results in the evaluation report.</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FF0000"/>
              </a:buClr>
              <a:buSzPts val="1800"/>
              <a:buFont typeface="Calibri"/>
              <a:buNone/>
            </a:pPr>
            <a:r>
              <a:rPr lang="en-US" sz="1800" b="1" i="0" u="none" strike="noStrike" cap="none">
                <a:solidFill>
                  <a:srgbClr val="FF0000"/>
                </a:solidFill>
                <a:latin typeface="Calibri"/>
                <a:ea typeface="Calibri"/>
                <a:cs typeface="Calibri"/>
                <a:sym typeface="Calibri"/>
              </a:rPr>
              <a:t>6</a:t>
            </a:r>
            <a:r>
              <a:rPr lang="en-US" sz="1800" b="1" i="0" u="none" strike="noStrike" cap="none">
                <a:solidFill>
                  <a:srgbClr val="FF0000"/>
                </a:solidFill>
                <a:highlight>
                  <a:srgbClr val="FFFF00"/>
                </a:highlight>
                <a:latin typeface="Calibri"/>
                <a:ea typeface="Calibri"/>
                <a:cs typeface="Calibri"/>
                <a:sym typeface="Calibri"/>
              </a:rPr>
              <a:t>. 200.740.c</a:t>
            </a:r>
            <a:r>
              <a:rPr lang="en-US" sz="1800" b="0" i="0" u="none" strike="noStrike" cap="none">
                <a:solidFill>
                  <a:srgbClr val="000000"/>
                </a:solidFill>
                <a:highlight>
                  <a:srgbClr val="FFFF00"/>
                </a:highlight>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61 student records, 40 LEAs</a:t>
            </a:r>
            <a:r>
              <a:rPr lang="en-US" sz="1800" b="0" i="0" u="none" strike="noStrike" cap="none">
                <a:solidFill>
                  <a:srgbClr val="000000"/>
                </a:solidFill>
                <a:latin typeface="Calibri"/>
                <a:ea typeface="Calibri"/>
                <a:cs typeface="Calibri"/>
                <a:sym typeface="Calibri"/>
              </a:rPr>
              <a:t>: A statement of the present levels of academic achievement and functional performance: Addresses how the child’s disability affects her/his involvement and progress in the general education curriculum.</a:t>
            </a:r>
            <a:endParaRPr sz="1800" b="0" i="0" u="none" strike="noStrike" cap="none">
              <a:solidFill>
                <a:schemeClr val="dk1"/>
              </a:solidFill>
              <a:latin typeface="Calibri"/>
              <a:ea typeface="Calibri"/>
              <a:cs typeface="Calibri"/>
              <a:sym typeface="Calibri"/>
            </a:endParaRPr>
          </a:p>
        </p:txBody>
      </p:sp>
      <p:sp>
        <p:nvSpPr>
          <p:cNvPr id="212" name="Google Shape;212;p19"/>
          <p:cNvSpPr/>
          <p:nvPr/>
        </p:nvSpPr>
        <p:spPr>
          <a:xfrm>
            <a:off x="268501" y="2028306"/>
            <a:ext cx="978408" cy="48463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3" name="Google Shape;213;p19"/>
          <p:cNvSpPr/>
          <p:nvPr/>
        </p:nvSpPr>
        <p:spPr>
          <a:xfrm>
            <a:off x="268501" y="3821224"/>
            <a:ext cx="978408" cy="48463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19"/>
          <p:cNvSpPr/>
          <p:nvPr/>
        </p:nvSpPr>
        <p:spPr>
          <a:xfrm>
            <a:off x="268501" y="4338091"/>
            <a:ext cx="978408" cy="48463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a:t>Present Level of Academic and Functional Performance</a:t>
            </a:r>
            <a:endParaRPr b="1"/>
          </a:p>
        </p:txBody>
      </p:sp>
      <p:sp>
        <p:nvSpPr>
          <p:cNvPr id="106" name="Google Shape;106;p2"/>
          <p:cNvSpPr txBox="1">
            <a:spLocks noGrp="1"/>
          </p:cNvSpPr>
          <p:nvPr>
            <p:ph type="subTitle" idx="1"/>
          </p:nvPr>
        </p:nvSpPr>
        <p:spPr>
          <a:xfrm>
            <a:off x="1524000" y="3934547"/>
            <a:ext cx="9144000" cy="162666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Tips for Creating Compliant Present Level of Academic and Functional Performance Statements </a:t>
            </a:r>
            <a:endParaRPr/>
          </a:p>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0"/>
              </a:spcBef>
              <a:spcAft>
                <a:spcPts val="0"/>
              </a:spcAft>
              <a:buClr>
                <a:schemeClr val="dk1"/>
              </a:buClr>
              <a:buSzPts val="2400"/>
              <a:buNone/>
            </a:pPr>
            <a:r>
              <a:rPr lang="en-US"/>
              <a:t>February 2022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0"/>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A closer look at the PLAAFP related indicators</a:t>
            </a:r>
            <a:endParaRPr/>
          </a:p>
          <a:p>
            <a:pPr marL="685800" lvl="1" indent="-228600" algn="l" rtl="0">
              <a:lnSpc>
                <a:spcPct val="90000"/>
              </a:lnSpc>
              <a:spcBef>
                <a:spcPts val="500"/>
              </a:spcBef>
              <a:spcAft>
                <a:spcPts val="0"/>
              </a:spcAft>
              <a:buClr>
                <a:schemeClr val="dk1"/>
              </a:buClr>
              <a:buSzPts val="2400"/>
              <a:buChar char="•"/>
            </a:pPr>
            <a:r>
              <a:rPr lang="en-US" b="0" i="0"/>
              <a:t>200.740 A statement of the present levels of academic achievement and functional performance</a:t>
            </a:r>
            <a:endParaRPr/>
          </a:p>
          <a:p>
            <a:pPr marL="1143000" lvl="2" indent="-228600" algn="l" rtl="0">
              <a:lnSpc>
                <a:spcPct val="90000"/>
              </a:lnSpc>
              <a:spcBef>
                <a:spcPts val="500"/>
              </a:spcBef>
              <a:spcAft>
                <a:spcPts val="0"/>
              </a:spcAft>
              <a:buClr>
                <a:schemeClr val="dk1"/>
              </a:buClr>
              <a:buSzPts val="2000"/>
              <a:buChar char="•"/>
            </a:pPr>
            <a:r>
              <a:rPr lang="en-US" b="0" i="0"/>
              <a:t>The IEP includes a statement of the child’s present level of academic achievement and functional performance that:</a:t>
            </a:r>
            <a:endParaRPr/>
          </a:p>
          <a:p>
            <a:pPr marL="1143000" lvl="2" indent="-228600" algn="l" rtl="0">
              <a:lnSpc>
                <a:spcPct val="90000"/>
              </a:lnSpc>
              <a:spcBef>
                <a:spcPts val="500"/>
              </a:spcBef>
              <a:spcAft>
                <a:spcPts val="0"/>
              </a:spcAft>
              <a:buClr>
                <a:schemeClr val="dk1"/>
              </a:buClr>
              <a:buSzPts val="2000"/>
              <a:buChar char="•"/>
            </a:pPr>
            <a:r>
              <a:rPr lang="en-US" b="0" i="0"/>
              <a:t>200.740.a Is consistent with evaluation/reevaluation results in the evaluation report.</a:t>
            </a:r>
            <a:endParaRPr/>
          </a:p>
          <a:p>
            <a:pPr marL="1143000" lvl="2" indent="-228600" algn="l" rtl="0">
              <a:lnSpc>
                <a:spcPct val="90000"/>
              </a:lnSpc>
              <a:spcBef>
                <a:spcPts val="500"/>
              </a:spcBef>
              <a:spcAft>
                <a:spcPts val="0"/>
              </a:spcAft>
              <a:buClr>
                <a:schemeClr val="dk1"/>
              </a:buClr>
              <a:buSzPts val="2000"/>
              <a:buChar char="•"/>
            </a:pPr>
            <a:r>
              <a:rPr lang="en-US" b="0" i="0"/>
              <a:t>200.740.b.Reflects changes in current functioning of the child since the initial/prior IEP.</a:t>
            </a:r>
            <a:endParaRPr/>
          </a:p>
          <a:p>
            <a:pPr marL="1143000" lvl="2" indent="-228600" algn="l" rtl="0">
              <a:lnSpc>
                <a:spcPct val="90000"/>
              </a:lnSpc>
              <a:spcBef>
                <a:spcPts val="500"/>
              </a:spcBef>
              <a:spcAft>
                <a:spcPts val="0"/>
              </a:spcAft>
              <a:buClr>
                <a:schemeClr val="dk1"/>
              </a:buClr>
              <a:buSzPts val="2000"/>
              <a:buChar char="•"/>
            </a:pPr>
            <a:r>
              <a:rPr lang="en-US" b="0" i="0"/>
              <a:t>200.740.c. Addresses how the child’s disability affects her/his involvement and progress in the general education curriculum. (For preschool children, how the disability affects the child’s participation in appropriate activities.)</a:t>
            </a:r>
            <a:endParaRPr/>
          </a:p>
          <a:p>
            <a:pPr marL="1143000" lvl="2" indent="-228600" algn="l" rtl="0">
              <a:lnSpc>
                <a:spcPct val="90000"/>
              </a:lnSpc>
              <a:spcBef>
                <a:spcPts val="500"/>
              </a:spcBef>
              <a:spcAft>
                <a:spcPts val="0"/>
              </a:spcAft>
              <a:buClr>
                <a:schemeClr val="dk1"/>
              </a:buClr>
              <a:buSzPts val="2000"/>
              <a:buChar char="•"/>
            </a:pPr>
            <a:r>
              <a:rPr lang="en-US" b="0" i="0"/>
              <a:t>200.740.d. Considers the results of the initial or most recent evaluation of the child. </a:t>
            </a:r>
            <a:endParaRPr/>
          </a:p>
          <a:p>
            <a:pPr marL="1143000" lvl="2" indent="-228600" algn="l" rtl="0">
              <a:lnSpc>
                <a:spcPct val="90000"/>
              </a:lnSpc>
              <a:spcBef>
                <a:spcPts val="500"/>
              </a:spcBef>
              <a:spcAft>
                <a:spcPts val="0"/>
              </a:spcAft>
              <a:buClr>
                <a:schemeClr val="dk1"/>
              </a:buClr>
              <a:buSzPts val="2000"/>
              <a:buChar char="•"/>
            </a:pPr>
            <a:r>
              <a:rPr lang="en-US" b="0" i="0"/>
              <a:t>200.740.e Addresses the strengths of the child and the concerns of the parent(s) for enhancing the education of their child.</a:t>
            </a:r>
            <a:endParaRPr/>
          </a:p>
          <a:p>
            <a:pPr marL="1143000" lvl="2" indent="-228600" algn="l" rtl="0">
              <a:lnSpc>
                <a:spcPct val="90000"/>
              </a:lnSpc>
              <a:spcBef>
                <a:spcPts val="500"/>
              </a:spcBef>
              <a:spcAft>
                <a:spcPts val="0"/>
              </a:spcAft>
              <a:buClr>
                <a:schemeClr val="dk1"/>
              </a:buClr>
              <a:buSzPts val="2000"/>
              <a:buChar char="•"/>
            </a:pPr>
            <a:r>
              <a:rPr lang="en-US" b="0" i="0"/>
              <a:t>200.740.f Addresses the academic, developmental, and functional needs of the child</a:t>
            </a:r>
            <a:endParaRPr/>
          </a:p>
        </p:txBody>
      </p:sp>
      <p:sp>
        <p:nvSpPr>
          <p:cNvPr id="220" name="Google Shape;220;p20"/>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b="0" i="0"/>
              <a:t>200.740.a.Is consistent with evaluation/reevaluation results in the evaluation report** </a:t>
            </a:r>
            <a:endParaRPr/>
          </a:p>
          <a:p>
            <a:pPr marL="228600" lvl="0" indent="-7747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PLAAFP serves as a link to the evaluation report and eligibility determination</a:t>
            </a:r>
            <a:endParaRPr/>
          </a:p>
          <a:p>
            <a:pPr marL="685800" lvl="1" indent="-228600" algn="l" rtl="0">
              <a:lnSpc>
                <a:spcPct val="90000"/>
              </a:lnSpc>
              <a:spcBef>
                <a:spcPts val="500"/>
              </a:spcBef>
              <a:spcAft>
                <a:spcPts val="0"/>
              </a:spcAft>
              <a:buClr>
                <a:schemeClr val="dk1"/>
              </a:buClr>
              <a:buSzPct val="100000"/>
              <a:buChar char="•"/>
            </a:pPr>
            <a:r>
              <a:rPr lang="en-US"/>
              <a:t>Golden thread of relevant information should flow from the evaluation report to the PLAAFP</a:t>
            </a:r>
            <a:endParaRPr/>
          </a:p>
          <a:p>
            <a:pPr marL="685800" lvl="1" indent="-228600" algn="l" rtl="0">
              <a:lnSpc>
                <a:spcPct val="90000"/>
              </a:lnSpc>
              <a:spcBef>
                <a:spcPts val="500"/>
              </a:spcBef>
              <a:spcAft>
                <a:spcPts val="0"/>
              </a:spcAft>
              <a:buClr>
                <a:schemeClr val="dk1"/>
              </a:buClr>
              <a:buSzPct val="100000"/>
              <a:buChar char="•"/>
            </a:pPr>
            <a:r>
              <a:rPr lang="en-US"/>
              <a:t>Disability category stated in most recent evaluation report is same as stated in PLAAFP</a:t>
            </a:r>
            <a:endParaRPr/>
          </a:p>
          <a:p>
            <a:pPr marL="685800" lvl="1" indent="-228600" algn="l" rtl="0">
              <a:lnSpc>
                <a:spcPct val="90000"/>
              </a:lnSpc>
              <a:spcBef>
                <a:spcPts val="500"/>
              </a:spcBef>
              <a:spcAft>
                <a:spcPts val="0"/>
              </a:spcAft>
              <a:buClr>
                <a:schemeClr val="dk1"/>
              </a:buClr>
              <a:buSzPct val="100000"/>
              <a:buChar char="•"/>
            </a:pPr>
            <a:r>
              <a:rPr lang="en-US" b="0" i="0"/>
              <a:t>Adverse education</a:t>
            </a:r>
            <a:r>
              <a:rPr lang="en-US"/>
              <a:t>al impact statements in evaluation report should align with needs stated in the PLAAFP and lay the foundation for describing how the child’s disability impacts their involvement in the general education curriculum</a:t>
            </a:r>
            <a:endParaRPr/>
          </a:p>
          <a:p>
            <a:pPr marL="685800" lvl="1" indent="-228600" algn="l" rtl="0">
              <a:lnSpc>
                <a:spcPct val="90000"/>
              </a:lnSpc>
              <a:spcBef>
                <a:spcPts val="500"/>
              </a:spcBef>
              <a:spcAft>
                <a:spcPts val="0"/>
              </a:spcAft>
              <a:buClr>
                <a:schemeClr val="dk1"/>
              </a:buClr>
              <a:buSzPct val="100000"/>
              <a:buChar char="•"/>
            </a:pPr>
            <a:r>
              <a:rPr lang="en-US"/>
              <a:t>The PLAAFP should address all areas of adverse educational impact noted in the most current evaluation report</a:t>
            </a:r>
            <a:endParaRPr/>
          </a:p>
          <a:p>
            <a:pPr marL="685800" lvl="1" indent="-228600" algn="l" rtl="0">
              <a:lnSpc>
                <a:spcPct val="90000"/>
              </a:lnSpc>
              <a:spcBef>
                <a:spcPts val="500"/>
              </a:spcBef>
              <a:spcAft>
                <a:spcPts val="0"/>
              </a:spcAft>
              <a:buClr>
                <a:schemeClr val="dk1"/>
              </a:buClr>
              <a:buSzPct val="100000"/>
              <a:buChar char="•"/>
            </a:pPr>
            <a:r>
              <a:rPr lang="en-US" b="0" i="0"/>
              <a:t>Evaluation results summarized in PLAAFP must match the most current evaluation data</a:t>
            </a:r>
            <a:endParaRPr/>
          </a:p>
          <a:p>
            <a:pPr marL="685800" lvl="1" indent="-99059" algn="l" rtl="0">
              <a:lnSpc>
                <a:spcPct val="90000"/>
              </a:lnSpc>
              <a:spcBef>
                <a:spcPts val="500"/>
              </a:spcBef>
              <a:spcAft>
                <a:spcPts val="0"/>
              </a:spcAft>
              <a:buClr>
                <a:schemeClr val="dk1"/>
              </a:buClr>
              <a:buSzPct val="100000"/>
              <a:buNone/>
            </a:pPr>
            <a:endParaRPr/>
          </a:p>
          <a:p>
            <a:pPr marL="457200" lvl="1" indent="0" algn="l" rtl="0">
              <a:lnSpc>
                <a:spcPct val="90000"/>
              </a:lnSpc>
              <a:spcBef>
                <a:spcPts val="500"/>
              </a:spcBef>
              <a:spcAft>
                <a:spcPts val="0"/>
              </a:spcAft>
              <a:buClr>
                <a:schemeClr val="dk1"/>
              </a:buClr>
              <a:buSzPct val="100000"/>
              <a:buNone/>
            </a:pPr>
            <a:r>
              <a:rPr lang="en-US" sz="1900" b="0" i="0"/>
              <a:t>**Your evaluation report could be the RED document if you conducted a reevaluation without assessment and eligibility category did not change</a:t>
            </a:r>
            <a:endParaRPr/>
          </a:p>
          <a:p>
            <a:pPr marL="228600" lvl="0" indent="-77470" algn="l" rtl="0">
              <a:lnSpc>
                <a:spcPct val="90000"/>
              </a:lnSpc>
              <a:spcBef>
                <a:spcPts val="1000"/>
              </a:spcBef>
              <a:spcAft>
                <a:spcPts val="0"/>
              </a:spcAft>
              <a:buClr>
                <a:schemeClr val="dk1"/>
              </a:buClr>
              <a:buSzPct val="100000"/>
              <a:buNone/>
            </a:pPr>
            <a:endParaRPr/>
          </a:p>
        </p:txBody>
      </p:sp>
      <p:sp>
        <p:nvSpPr>
          <p:cNvPr id="226" name="Google Shape;226;p21"/>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b="0" i="0"/>
              <a:t>200.740.b.Reflects changes in current functioning of the child since the initial/prior IEP.</a:t>
            </a:r>
            <a:endParaRPr/>
          </a:p>
          <a:p>
            <a:pPr marL="685800" lvl="1" indent="-228600" algn="l" rtl="0">
              <a:lnSpc>
                <a:spcPct val="90000"/>
              </a:lnSpc>
              <a:spcBef>
                <a:spcPts val="500"/>
              </a:spcBef>
              <a:spcAft>
                <a:spcPts val="0"/>
              </a:spcAft>
              <a:buClr>
                <a:schemeClr val="dk1"/>
              </a:buClr>
              <a:buSzPct val="100000"/>
              <a:buChar char="•"/>
            </a:pPr>
            <a:r>
              <a:rPr lang="en-US"/>
              <a:t>Changes described using data comparisons from previous IEP cycle</a:t>
            </a:r>
            <a:endParaRPr/>
          </a:p>
          <a:p>
            <a:pPr marL="685800" lvl="1" indent="-228600" algn="l" rtl="0">
              <a:lnSpc>
                <a:spcPct val="90000"/>
              </a:lnSpc>
              <a:spcBef>
                <a:spcPts val="500"/>
              </a:spcBef>
              <a:spcAft>
                <a:spcPts val="0"/>
              </a:spcAft>
              <a:buClr>
                <a:schemeClr val="dk1"/>
              </a:buClr>
              <a:buSzPct val="100000"/>
              <a:buChar char="•"/>
            </a:pPr>
            <a:r>
              <a:rPr lang="en-US"/>
              <a:t>Include data from a variety of sources</a:t>
            </a:r>
            <a:endParaRPr/>
          </a:p>
          <a:p>
            <a:pPr marL="1143000" lvl="2" indent="-228600" algn="l" rtl="0">
              <a:lnSpc>
                <a:spcPct val="90000"/>
              </a:lnSpc>
              <a:spcBef>
                <a:spcPts val="500"/>
              </a:spcBef>
              <a:spcAft>
                <a:spcPts val="0"/>
              </a:spcAft>
              <a:buClr>
                <a:schemeClr val="dk1"/>
              </a:buClr>
              <a:buSzPct val="100000"/>
              <a:buChar char="•"/>
            </a:pPr>
            <a:r>
              <a:rPr lang="en-US"/>
              <a:t>Progress monitoring data from previous IEP goals</a:t>
            </a:r>
            <a:endParaRPr/>
          </a:p>
          <a:p>
            <a:pPr marL="1143000" lvl="2" indent="-228600" algn="l" rtl="0">
              <a:lnSpc>
                <a:spcPct val="90000"/>
              </a:lnSpc>
              <a:spcBef>
                <a:spcPts val="500"/>
              </a:spcBef>
              <a:spcAft>
                <a:spcPts val="0"/>
              </a:spcAft>
              <a:buClr>
                <a:schemeClr val="dk1"/>
              </a:buClr>
              <a:buSzPct val="100000"/>
              <a:buChar char="•"/>
            </a:pPr>
            <a:r>
              <a:rPr lang="en-US"/>
              <a:t>Classroom assessment data</a:t>
            </a:r>
            <a:endParaRPr/>
          </a:p>
          <a:p>
            <a:pPr marL="1143000" lvl="2" indent="-228600" algn="l" rtl="0">
              <a:lnSpc>
                <a:spcPct val="90000"/>
              </a:lnSpc>
              <a:spcBef>
                <a:spcPts val="500"/>
              </a:spcBef>
              <a:spcAft>
                <a:spcPts val="0"/>
              </a:spcAft>
              <a:buClr>
                <a:schemeClr val="dk1"/>
              </a:buClr>
              <a:buSzPct val="100000"/>
              <a:buChar char="•"/>
            </a:pPr>
            <a:r>
              <a:rPr lang="en-US"/>
              <a:t>Teacher observations</a:t>
            </a:r>
            <a:endParaRPr/>
          </a:p>
          <a:p>
            <a:pPr marL="1143000" lvl="2" indent="-228600" algn="l" rtl="0">
              <a:lnSpc>
                <a:spcPct val="90000"/>
              </a:lnSpc>
              <a:spcBef>
                <a:spcPts val="500"/>
              </a:spcBef>
              <a:spcAft>
                <a:spcPts val="0"/>
              </a:spcAft>
              <a:buClr>
                <a:schemeClr val="dk1"/>
              </a:buClr>
              <a:buSzPct val="100000"/>
              <a:buChar char="•"/>
            </a:pPr>
            <a:r>
              <a:rPr lang="en-US"/>
              <a:t>Parent reports</a:t>
            </a:r>
            <a:endParaRPr/>
          </a:p>
          <a:p>
            <a:pPr marL="1143000" lvl="2" indent="-228600" algn="l" rtl="0">
              <a:lnSpc>
                <a:spcPct val="90000"/>
              </a:lnSpc>
              <a:spcBef>
                <a:spcPts val="500"/>
              </a:spcBef>
              <a:spcAft>
                <a:spcPts val="0"/>
              </a:spcAft>
              <a:buClr>
                <a:schemeClr val="dk1"/>
              </a:buClr>
              <a:buSzPct val="100000"/>
              <a:buChar char="•"/>
            </a:pPr>
            <a:r>
              <a:rPr lang="en-US"/>
              <a:t>State and district assessment data</a:t>
            </a:r>
            <a:endParaRPr/>
          </a:p>
          <a:p>
            <a:pPr marL="1143000" lvl="2" indent="-228600" algn="l" rtl="0">
              <a:lnSpc>
                <a:spcPct val="90000"/>
              </a:lnSpc>
              <a:spcBef>
                <a:spcPts val="500"/>
              </a:spcBef>
              <a:spcAft>
                <a:spcPts val="0"/>
              </a:spcAft>
              <a:buClr>
                <a:schemeClr val="dk1"/>
              </a:buClr>
              <a:buSzPct val="100000"/>
              <a:buChar char="•"/>
            </a:pPr>
            <a:r>
              <a:rPr lang="en-US"/>
              <a:t>Behavioral data ( attendance, discipline data, Counselor reports)</a:t>
            </a:r>
            <a:endParaRPr/>
          </a:p>
          <a:p>
            <a:pPr marL="1143000" lvl="2" indent="-228600" algn="l" rtl="0">
              <a:lnSpc>
                <a:spcPct val="90000"/>
              </a:lnSpc>
              <a:spcBef>
                <a:spcPts val="500"/>
              </a:spcBef>
              <a:spcAft>
                <a:spcPts val="0"/>
              </a:spcAft>
              <a:buClr>
                <a:schemeClr val="dk1"/>
              </a:buClr>
              <a:buSzPct val="100000"/>
              <a:buChar char="•"/>
            </a:pPr>
            <a:r>
              <a:rPr lang="en-US"/>
              <a:t>Health reports (updates from Dr reports, school health records, outside evaluations)</a:t>
            </a:r>
            <a:endParaRPr/>
          </a:p>
          <a:p>
            <a:pPr marL="685800" lvl="1" indent="-228600" algn="l" rtl="0">
              <a:lnSpc>
                <a:spcPct val="90000"/>
              </a:lnSpc>
              <a:spcBef>
                <a:spcPts val="500"/>
              </a:spcBef>
              <a:spcAft>
                <a:spcPts val="0"/>
              </a:spcAft>
              <a:buClr>
                <a:schemeClr val="dk1"/>
              </a:buClr>
              <a:buSzPct val="100000"/>
              <a:buChar char="•"/>
            </a:pPr>
            <a:r>
              <a:rPr lang="en-US"/>
              <a:t>This information provides baseline data for the formation of appropriate goals, services, and supports </a:t>
            </a:r>
            <a:endParaRPr/>
          </a:p>
          <a:p>
            <a:pPr marL="685800" lvl="1" indent="-87630" algn="l" rtl="0">
              <a:lnSpc>
                <a:spcPct val="90000"/>
              </a:lnSpc>
              <a:spcBef>
                <a:spcPts val="500"/>
              </a:spcBef>
              <a:spcAft>
                <a:spcPts val="0"/>
              </a:spcAft>
              <a:buClr>
                <a:schemeClr val="dk1"/>
              </a:buClr>
              <a:buSzPct val="100000"/>
              <a:buNone/>
            </a:pPr>
            <a:endParaRPr/>
          </a:p>
          <a:p>
            <a:pPr marL="685800" lvl="1" indent="-87630" algn="l" rtl="0">
              <a:lnSpc>
                <a:spcPct val="90000"/>
              </a:lnSpc>
              <a:spcBef>
                <a:spcPts val="500"/>
              </a:spcBef>
              <a:spcAft>
                <a:spcPts val="0"/>
              </a:spcAft>
              <a:buClr>
                <a:schemeClr val="dk1"/>
              </a:buClr>
              <a:buSzPct val="100000"/>
              <a:buNone/>
            </a:pPr>
            <a:endParaRPr b="0" i="0"/>
          </a:p>
          <a:p>
            <a:pPr marL="228600" lvl="0" indent="-64135" algn="l" rtl="0">
              <a:lnSpc>
                <a:spcPct val="90000"/>
              </a:lnSpc>
              <a:spcBef>
                <a:spcPts val="1000"/>
              </a:spcBef>
              <a:spcAft>
                <a:spcPts val="0"/>
              </a:spcAft>
              <a:buClr>
                <a:schemeClr val="dk1"/>
              </a:buClr>
              <a:buSzPct val="100000"/>
              <a:buNone/>
            </a:pPr>
            <a:endParaRPr/>
          </a:p>
        </p:txBody>
      </p:sp>
      <p:sp>
        <p:nvSpPr>
          <p:cNvPr id="232" name="Google Shape;232;p22"/>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b="0" i="0"/>
              <a:t>200.740.c. Addresses how the child’s disability affects her/his involvement and progress in the general education curriculum. (For preschool children, how the disability affects the child’s participation in appropriate activities.)</a:t>
            </a:r>
            <a:endParaRPr/>
          </a:p>
          <a:p>
            <a:pPr marL="685800" lvl="1" indent="-228600" algn="l" rtl="0">
              <a:lnSpc>
                <a:spcPct val="90000"/>
              </a:lnSpc>
              <a:spcBef>
                <a:spcPts val="500"/>
              </a:spcBef>
              <a:spcAft>
                <a:spcPts val="0"/>
              </a:spcAft>
              <a:buClr>
                <a:schemeClr val="dk1"/>
              </a:buClr>
              <a:buSzPts val="2400"/>
              <a:buChar char="•"/>
            </a:pPr>
            <a:r>
              <a:rPr lang="en-US"/>
              <a:t>This is referred to as the “impact” statement</a:t>
            </a:r>
            <a:endParaRPr/>
          </a:p>
          <a:p>
            <a:pPr marL="685800" lvl="1" indent="-228600" algn="l" rtl="0">
              <a:lnSpc>
                <a:spcPct val="90000"/>
              </a:lnSpc>
              <a:spcBef>
                <a:spcPts val="500"/>
              </a:spcBef>
              <a:spcAft>
                <a:spcPts val="0"/>
              </a:spcAft>
              <a:buClr>
                <a:schemeClr val="dk1"/>
              </a:buClr>
              <a:buSzPts val="2400"/>
              <a:buChar char="•"/>
            </a:pPr>
            <a:r>
              <a:rPr lang="en-US" b="0" i="0"/>
              <a:t>Describes</a:t>
            </a:r>
            <a:r>
              <a:rPr lang="en-US" b="1" i="0" u="sng"/>
              <a:t> how </a:t>
            </a:r>
            <a:r>
              <a:rPr lang="en-US" b="0" i="0"/>
              <a:t>the student</a:t>
            </a:r>
            <a:r>
              <a:rPr lang="en-US"/>
              <a:t>’s disability impacts their involvement and progress in general education curriculum </a:t>
            </a:r>
            <a:endParaRPr/>
          </a:p>
          <a:p>
            <a:pPr marL="1143000" lvl="2" indent="-228600" algn="l" rtl="0">
              <a:lnSpc>
                <a:spcPct val="90000"/>
              </a:lnSpc>
              <a:spcBef>
                <a:spcPts val="500"/>
              </a:spcBef>
              <a:spcAft>
                <a:spcPts val="0"/>
              </a:spcAft>
              <a:buClr>
                <a:schemeClr val="dk1"/>
              </a:buClr>
              <a:buSzPts val="2000"/>
              <a:buChar char="•"/>
            </a:pPr>
            <a:r>
              <a:rPr lang="en-US"/>
              <a:t>Describe student skill levels in comparison to grade level standards and/or typical peer development</a:t>
            </a:r>
            <a:endParaRPr/>
          </a:p>
          <a:p>
            <a:pPr marL="1143000" lvl="2" indent="-228600" algn="l" rtl="0">
              <a:lnSpc>
                <a:spcPct val="90000"/>
              </a:lnSpc>
              <a:spcBef>
                <a:spcPts val="500"/>
              </a:spcBef>
              <a:spcAft>
                <a:spcPts val="0"/>
              </a:spcAft>
              <a:buClr>
                <a:schemeClr val="dk1"/>
              </a:buClr>
              <a:buSzPts val="2000"/>
              <a:buChar char="•"/>
            </a:pPr>
            <a:r>
              <a:rPr lang="en-US"/>
              <a:t>Use specific examples to clearly paint the picture of how the student’s disability impacts their involvement and progress in the general education curriculum.</a:t>
            </a:r>
            <a:endParaRPr/>
          </a:p>
          <a:p>
            <a:pPr marL="685800" lvl="1" indent="-228600" algn="l" rtl="0">
              <a:lnSpc>
                <a:spcPct val="90000"/>
              </a:lnSpc>
              <a:spcBef>
                <a:spcPts val="500"/>
              </a:spcBef>
              <a:spcAft>
                <a:spcPts val="0"/>
              </a:spcAft>
              <a:buClr>
                <a:schemeClr val="dk1"/>
              </a:buClr>
              <a:buSzPts val="2400"/>
              <a:buChar char="•"/>
            </a:pPr>
            <a:r>
              <a:rPr lang="en-US"/>
              <a:t>The information in this section needs to answer the question:</a:t>
            </a:r>
            <a:endParaRPr/>
          </a:p>
          <a:p>
            <a:pPr marL="1143000" lvl="2" indent="-228600" algn="l" rtl="0">
              <a:lnSpc>
                <a:spcPct val="90000"/>
              </a:lnSpc>
              <a:spcBef>
                <a:spcPts val="500"/>
              </a:spcBef>
              <a:spcAft>
                <a:spcPts val="0"/>
              </a:spcAft>
              <a:buClr>
                <a:schemeClr val="dk1"/>
              </a:buClr>
              <a:buSzPts val="2000"/>
              <a:buChar char="•"/>
            </a:pPr>
            <a:r>
              <a:rPr lang="en-US"/>
              <a:t>How is the student’s education being adversely impacted by their disability to the point they need specially designed instruction?</a:t>
            </a:r>
            <a:endParaRPr/>
          </a:p>
          <a:p>
            <a:pPr marL="685800" lvl="1" indent="-228600" algn="l" rtl="0">
              <a:lnSpc>
                <a:spcPct val="90000"/>
              </a:lnSpc>
              <a:spcBef>
                <a:spcPts val="500"/>
              </a:spcBef>
              <a:spcAft>
                <a:spcPts val="0"/>
              </a:spcAft>
              <a:buClr>
                <a:schemeClr val="dk1"/>
              </a:buClr>
              <a:buSzPts val="2400"/>
              <a:buChar char="•"/>
            </a:pPr>
            <a:r>
              <a:rPr lang="en-US"/>
              <a:t>Avoid just stating the “what” (student’s disability category)</a:t>
            </a:r>
            <a:endParaRPr/>
          </a:p>
          <a:p>
            <a:pPr marL="685800" lvl="1" indent="-134619" algn="l" rtl="0">
              <a:lnSpc>
                <a:spcPct val="90000"/>
              </a:lnSpc>
              <a:spcBef>
                <a:spcPts val="500"/>
              </a:spcBef>
              <a:spcAft>
                <a:spcPts val="0"/>
              </a:spcAft>
              <a:buClr>
                <a:schemeClr val="dk1"/>
              </a:buClr>
              <a:buSzPts val="1600"/>
              <a:buNone/>
            </a:pPr>
            <a:endParaRPr sz="1600" b="0" i="0"/>
          </a:p>
          <a:p>
            <a:pPr marL="685800" lvl="1" indent="-87630" algn="l" rtl="0">
              <a:lnSpc>
                <a:spcPct val="90000"/>
              </a:lnSpc>
              <a:spcBef>
                <a:spcPts val="500"/>
              </a:spcBef>
              <a:spcAft>
                <a:spcPts val="0"/>
              </a:spcAft>
              <a:buClr>
                <a:schemeClr val="dk1"/>
              </a:buClr>
              <a:buSzPts val="2400"/>
              <a:buNone/>
            </a:pPr>
            <a:endParaRPr/>
          </a:p>
        </p:txBody>
      </p:sp>
      <p:sp>
        <p:nvSpPr>
          <p:cNvPr id="238" name="Google Shape;238;p2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4"/>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b="0" i="0"/>
              <a:t>200.740.d. Considers the results of the initial or most recent evaluation of the child</a:t>
            </a:r>
            <a:endParaRPr/>
          </a:p>
          <a:p>
            <a:pPr marL="685800" lvl="1" indent="-228600" algn="l" rtl="0">
              <a:lnSpc>
                <a:spcPct val="90000"/>
              </a:lnSpc>
              <a:spcBef>
                <a:spcPts val="500"/>
              </a:spcBef>
              <a:spcAft>
                <a:spcPts val="0"/>
              </a:spcAft>
              <a:buClr>
                <a:schemeClr val="dk1"/>
              </a:buClr>
              <a:buSzPts val="2400"/>
              <a:buChar char="•"/>
            </a:pPr>
            <a:r>
              <a:rPr lang="en-US"/>
              <a:t>PLAAFP form requires a summary of initial or most recent evaluation results</a:t>
            </a:r>
            <a:endParaRPr/>
          </a:p>
          <a:p>
            <a:pPr marL="685800" lvl="1" indent="-228600" algn="l" rtl="0">
              <a:lnSpc>
                <a:spcPct val="90000"/>
              </a:lnSpc>
              <a:spcBef>
                <a:spcPts val="500"/>
              </a:spcBef>
              <a:spcAft>
                <a:spcPts val="0"/>
              </a:spcAft>
              <a:buClr>
                <a:schemeClr val="dk1"/>
              </a:buClr>
              <a:buSzPts val="2400"/>
              <a:buChar char="•"/>
            </a:pPr>
            <a:r>
              <a:rPr lang="en-US"/>
              <a:t>Summary must capture the highlights of the evaluation data </a:t>
            </a:r>
            <a:endParaRPr/>
          </a:p>
          <a:p>
            <a:pPr marL="1143000" lvl="2" indent="-228600" algn="l" rtl="0">
              <a:lnSpc>
                <a:spcPct val="90000"/>
              </a:lnSpc>
              <a:spcBef>
                <a:spcPts val="500"/>
              </a:spcBef>
              <a:spcAft>
                <a:spcPts val="0"/>
              </a:spcAft>
              <a:buClr>
                <a:schemeClr val="dk1"/>
              </a:buClr>
              <a:buSzPts val="2000"/>
              <a:buChar char="•"/>
            </a:pPr>
            <a:r>
              <a:rPr lang="en-US"/>
              <a:t>No need to copy and paste entire evaluation report in the PLAAFP</a:t>
            </a:r>
            <a:endParaRPr/>
          </a:p>
          <a:p>
            <a:pPr marL="1143000" lvl="2" indent="-228600" algn="l" rtl="0">
              <a:lnSpc>
                <a:spcPct val="90000"/>
              </a:lnSpc>
              <a:spcBef>
                <a:spcPts val="500"/>
              </a:spcBef>
              <a:spcAft>
                <a:spcPts val="0"/>
              </a:spcAft>
              <a:buClr>
                <a:schemeClr val="dk1"/>
              </a:buClr>
              <a:buSzPts val="2000"/>
              <a:buChar char="•"/>
            </a:pPr>
            <a:r>
              <a:rPr lang="en-US"/>
              <a:t>Summarize evaluation data that the IEP team needs to develop an appropriate IEP</a:t>
            </a:r>
            <a:endParaRPr/>
          </a:p>
          <a:p>
            <a:pPr marL="685800" lvl="1" indent="-228600" algn="l" rtl="0">
              <a:lnSpc>
                <a:spcPct val="90000"/>
              </a:lnSpc>
              <a:spcBef>
                <a:spcPts val="500"/>
              </a:spcBef>
              <a:spcAft>
                <a:spcPts val="0"/>
              </a:spcAft>
              <a:buClr>
                <a:schemeClr val="dk1"/>
              </a:buClr>
              <a:buSzPts val="2400"/>
              <a:buChar char="•"/>
            </a:pPr>
            <a:r>
              <a:rPr lang="en-US"/>
              <a:t>Include evaluation data and description of data’s educational/instructional relevance in PLAAFP</a:t>
            </a:r>
            <a:endParaRPr/>
          </a:p>
          <a:p>
            <a:pPr marL="685800" lvl="1" indent="-228600" algn="l" rtl="0">
              <a:lnSpc>
                <a:spcPct val="90000"/>
              </a:lnSpc>
              <a:spcBef>
                <a:spcPts val="500"/>
              </a:spcBef>
              <a:spcAft>
                <a:spcPts val="0"/>
              </a:spcAft>
              <a:buClr>
                <a:schemeClr val="dk1"/>
              </a:buClr>
              <a:buSzPts val="2400"/>
              <a:buChar char="•"/>
            </a:pPr>
            <a:r>
              <a:rPr lang="en-US"/>
              <a:t>This data links the evaluation report findings to the PLAAFP and helps to drive the development of subsequent IEP components</a:t>
            </a:r>
            <a:endParaRPr/>
          </a:p>
          <a:p>
            <a:pPr marL="685800" lvl="1" indent="-228600" algn="l" rtl="0">
              <a:lnSpc>
                <a:spcPct val="90000"/>
              </a:lnSpc>
              <a:spcBef>
                <a:spcPts val="500"/>
              </a:spcBef>
              <a:spcAft>
                <a:spcPts val="0"/>
              </a:spcAft>
              <a:buClr>
                <a:schemeClr val="dk1"/>
              </a:buClr>
              <a:buSzPts val="2400"/>
              <a:buChar char="•"/>
            </a:pPr>
            <a:r>
              <a:rPr lang="en-US"/>
              <a:t>Evaluation data reported in PLAAFP must match data reported in initial or most recent evaluation </a:t>
            </a:r>
            <a:endParaRPr/>
          </a:p>
        </p:txBody>
      </p:sp>
      <p:sp>
        <p:nvSpPr>
          <p:cNvPr id="244" name="Google Shape;244;p24"/>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0" i="0"/>
              <a:t>200.740.e .Addresses the strengths of the child and the concerns of the parent(s) for enhancing the education of their child.</a:t>
            </a:r>
            <a:endParaRPr/>
          </a:p>
          <a:p>
            <a:pPr marL="685800" lvl="1" indent="-228600" algn="l" rtl="0">
              <a:lnSpc>
                <a:spcPct val="90000"/>
              </a:lnSpc>
              <a:spcBef>
                <a:spcPts val="500"/>
              </a:spcBef>
              <a:spcAft>
                <a:spcPts val="0"/>
              </a:spcAft>
              <a:buClr>
                <a:schemeClr val="dk1"/>
              </a:buClr>
              <a:buSzPts val="2400"/>
              <a:buChar char="•"/>
            </a:pPr>
            <a:r>
              <a:rPr lang="en-US"/>
              <a:t>2 Parts to this indicator</a:t>
            </a:r>
            <a:endParaRPr/>
          </a:p>
          <a:p>
            <a:pPr marL="1143000" lvl="2" indent="-228600" algn="l" rtl="0">
              <a:lnSpc>
                <a:spcPct val="90000"/>
              </a:lnSpc>
              <a:spcBef>
                <a:spcPts val="500"/>
              </a:spcBef>
              <a:spcAft>
                <a:spcPts val="0"/>
              </a:spcAft>
              <a:buClr>
                <a:schemeClr val="dk1"/>
              </a:buClr>
              <a:buSzPts val="2000"/>
              <a:buChar char="•"/>
            </a:pPr>
            <a:r>
              <a:rPr lang="en-US"/>
              <a:t>Describe strengths of child</a:t>
            </a:r>
            <a:endParaRPr/>
          </a:p>
          <a:p>
            <a:pPr marL="1143000" lvl="2" indent="-228600" algn="l" rtl="0">
              <a:lnSpc>
                <a:spcPct val="90000"/>
              </a:lnSpc>
              <a:spcBef>
                <a:spcPts val="500"/>
              </a:spcBef>
              <a:spcAft>
                <a:spcPts val="0"/>
              </a:spcAft>
              <a:buClr>
                <a:schemeClr val="dk1"/>
              </a:buClr>
              <a:buSzPts val="2000"/>
              <a:buChar char="•"/>
            </a:pPr>
            <a:r>
              <a:rPr lang="en-US"/>
              <a:t>Describe concerns of the parent for enhancing the education of their child</a:t>
            </a:r>
            <a:endParaRPr/>
          </a:p>
          <a:p>
            <a:pPr marL="685800" lvl="1" indent="-228600" algn="l" rtl="0">
              <a:lnSpc>
                <a:spcPct val="90000"/>
              </a:lnSpc>
              <a:spcBef>
                <a:spcPts val="500"/>
              </a:spcBef>
              <a:spcAft>
                <a:spcPts val="0"/>
              </a:spcAft>
              <a:buClr>
                <a:schemeClr val="dk1"/>
              </a:buClr>
              <a:buSzPts val="2400"/>
              <a:buChar char="•"/>
            </a:pPr>
            <a:r>
              <a:rPr lang="en-US"/>
              <a:t>Important to note student strengths as these can guide instruction and programming </a:t>
            </a:r>
            <a:endParaRPr/>
          </a:p>
          <a:p>
            <a:pPr marL="685800" lvl="1" indent="-228600" algn="l" rtl="0">
              <a:lnSpc>
                <a:spcPct val="90000"/>
              </a:lnSpc>
              <a:spcBef>
                <a:spcPts val="500"/>
              </a:spcBef>
              <a:spcAft>
                <a:spcPts val="0"/>
              </a:spcAft>
              <a:buClr>
                <a:schemeClr val="dk1"/>
              </a:buClr>
              <a:buSzPts val="2400"/>
              <a:buChar char="•"/>
            </a:pPr>
            <a:r>
              <a:rPr lang="en-US"/>
              <a:t>Parent input is critical to developing a compliant IEP</a:t>
            </a:r>
            <a:endParaRPr/>
          </a:p>
          <a:p>
            <a:pPr marL="1143000" lvl="2" indent="-228600" algn="l" rtl="0">
              <a:lnSpc>
                <a:spcPct val="90000"/>
              </a:lnSpc>
              <a:spcBef>
                <a:spcPts val="500"/>
              </a:spcBef>
              <a:spcAft>
                <a:spcPts val="0"/>
              </a:spcAft>
              <a:buClr>
                <a:schemeClr val="dk1"/>
              </a:buClr>
              <a:buSzPts val="2000"/>
              <a:buChar char="•"/>
            </a:pPr>
            <a:r>
              <a:rPr lang="en-US"/>
              <a:t>Documentation of parent concerns in PLAAFP is one way to document parent engagement in IEP development process</a:t>
            </a:r>
            <a:endParaRPr/>
          </a:p>
          <a:p>
            <a:pPr marL="1143000" lvl="2" indent="-228600" algn="l" rtl="0">
              <a:lnSpc>
                <a:spcPct val="90000"/>
              </a:lnSpc>
              <a:spcBef>
                <a:spcPts val="500"/>
              </a:spcBef>
              <a:spcAft>
                <a:spcPts val="0"/>
              </a:spcAft>
              <a:buClr>
                <a:schemeClr val="dk1"/>
              </a:buClr>
              <a:buSzPts val="2000"/>
              <a:buChar char="•"/>
            </a:pPr>
            <a:r>
              <a:rPr lang="en-US"/>
              <a:t>Ask open ended questions to acquire parent concerns </a:t>
            </a:r>
            <a:endParaRPr/>
          </a:p>
          <a:p>
            <a:pPr marL="1143000" lvl="2" indent="-228600" algn="l" rtl="0">
              <a:lnSpc>
                <a:spcPct val="90000"/>
              </a:lnSpc>
              <a:spcBef>
                <a:spcPts val="500"/>
              </a:spcBef>
              <a:spcAft>
                <a:spcPts val="0"/>
              </a:spcAft>
              <a:buClr>
                <a:schemeClr val="dk1"/>
              </a:buClr>
              <a:buSzPts val="2000"/>
              <a:buChar char="•"/>
            </a:pPr>
            <a:r>
              <a:rPr lang="en-US"/>
              <a:t>Send home questionnaires or contact parents prior to meeting to gain information</a:t>
            </a: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p:txBody>
      </p:sp>
      <p:sp>
        <p:nvSpPr>
          <p:cNvPr id="250" name="Google Shape;250;p2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0" i="0"/>
              <a:t>200.740.f .Addresses the </a:t>
            </a:r>
            <a:r>
              <a:rPr lang="en-US" b="1" i="0"/>
              <a:t>academic</a:t>
            </a:r>
            <a:r>
              <a:rPr lang="en-US" b="0" i="0"/>
              <a:t>, developmental, </a:t>
            </a:r>
            <a:r>
              <a:rPr lang="en-US" b="1" i="0"/>
              <a:t>and functional</a:t>
            </a:r>
            <a:r>
              <a:rPr lang="en-US" b="0" i="0"/>
              <a:t> needs of the child</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Academic and functional needs must be addressed for every child</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Information in PLAAFP should paint a picture of  the “whole child” not just a snapshot of academic performance</a:t>
            </a:r>
            <a:endParaRPr/>
          </a:p>
          <a:p>
            <a:pPr marL="0" lvl="0" indent="0" algn="l" rtl="0">
              <a:lnSpc>
                <a:spcPct val="90000"/>
              </a:lnSpc>
              <a:spcBef>
                <a:spcPts val="1000"/>
              </a:spcBef>
              <a:spcAft>
                <a:spcPts val="0"/>
              </a:spcAft>
              <a:buClr>
                <a:schemeClr val="dk1"/>
              </a:buClr>
              <a:buSzPts val="2800"/>
              <a:buNone/>
            </a:pPr>
            <a:endParaRPr/>
          </a:p>
        </p:txBody>
      </p:sp>
      <p:sp>
        <p:nvSpPr>
          <p:cNvPr id="256" name="Google Shape;256;p2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Present Level of Academic and Functional Performance</a:t>
            </a:r>
            <a:endParaRPr/>
          </a:p>
        </p:txBody>
      </p:sp>
      <p:sp>
        <p:nvSpPr>
          <p:cNvPr id="262" name="Google Shape;262;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solidFill>
                  <a:srgbClr val="0033CC"/>
                </a:solidFill>
              </a:rPr>
              <a:t>The “How”</a:t>
            </a:r>
            <a:endParaRPr>
              <a:solidFill>
                <a:srgbClr val="0033C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Present Level of Academic and Functional Performance Rubric</a:t>
            </a:r>
            <a:endParaRPr/>
          </a:p>
        </p:txBody>
      </p:sp>
      <p:pic>
        <p:nvPicPr>
          <p:cNvPr id="268" name="Google Shape;268;p28"/>
          <p:cNvPicPr preferRelativeResize="0">
            <a:picLocks noGrp="1"/>
          </p:cNvPicPr>
          <p:nvPr>
            <p:ph type="body" idx="1"/>
          </p:nvPr>
        </p:nvPicPr>
        <p:blipFill rotWithShape="1">
          <a:blip r:embed="rId3">
            <a:alphaModFix/>
          </a:blip>
          <a:srcRect/>
          <a:stretch/>
        </p:blipFill>
        <p:spPr>
          <a:xfrm>
            <a:off x="1914826" y="1825625"/>
            <a:ext cx="8362347" cy="43513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9"/>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8108"/>
              <a:buChar char="•"/>
            </a:pPr>
            <a:r>
              <a:rPr lang="en-US"/>
              <a:t>DESE PLAAFP Rubric</a:t>
            </a:r>
            <a:r>
              <a:rPr lang="en-US">
                <a:solidFill>
                  <a:srgbClr val="FF0000"/>
                </a:solidFill>
              </a:rPr>
              <a:t> </a:t>
            </a:r>
            <a:r>
              <a:rPr lang="en-US" u="sng">
                <a:solidFill>
                  <a:srgbClr val="FF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https://dese.mo.gov/media/pdf/present-level-academic-and-functional-performance-rubric</a:t>
            </a:r>
            <a:endParaRPr>
              <a:solidFill>
                <a:srgbClr val="FF0000"/>
              </a:solidFill>
            </a:endParaRPr>
          </a:p>
          <a:p>
            <a:pPr marL="228600" lvl="0" indent="-50800" algn="l" rtl="0">
              <a:lnSpc>
                <a:spcPct val="90000"/>
              </a:lnSpc>
              <a:spcBef>
                <a:spcPts val="0"/>
              </a:spcBef>
              <a:spcAft>
                <a:spcPts val="0"/>
              </a:spcAft>
              <a:buClr>
                <a:schemeClr val="dk1"/>
              </a:buClr>
              <a:buSzPct val="108108"/>
              <a:buNone/>
            </a:pPr>
            <a:endParaRPr>
              <a:solidFill>
                <a:srgbClr val="FF0000"/>
              </a:solidFill>
            </a:endParaRPr>
          </a:p>
          <a:p>
            <a:pPr marL="228600" lvl="0" indent="-228600" algn="l" rtl="0">
              <a:lnSpc>
                <a:spcPct val="90000"/>
              </a:lnSpc>
              <a:spcBef>
                <a:spcPts val="0"/>
              </a:spcBef>
              <a:spcAft>
                <a:spcPts val="0"/>
              </a:spcAft>
              <a:buClr>
                <a:schemeClr val="dk1"/>
              </a:buClr>
              <a:buSzPct val="108108"/>
              <a:buChar char="•"/>
            </a:pPr>
            <a:r>
              <a:rPr lang="en-US"/>
              <a:t>DESE Myth of the Month – PLAAFP MOM coming soon  </a:t>
            </a:r>
            <a:r>
              <a:rPr lang="en-US" u="sng">
                <a:solidFill>
                  <a:srgbClr val="FF0000"/>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https://dese.mo.gov/special-education/compliance/general-guidance</a:t>
            </a:r>
            <a:endParaRPr>
              <a:solidFill>
                <a:srgbClr val="FF0000"/>
              </a:solidFill>
            </a:endParaRPr>
          </a:p>
          <a:p>
            <a:pPr marL="228600" lvl="0" indent="-50800" algn="l" rtl="0">
              <a:lnSpc>
                <a:spcPct val="90000"/>
              </a:lnSpc>
              <a:spcBef>
                <a:spcPts val="1000"/>
              </a:spcBef>
              <a:spcAft>
                <a:spcPts val="0"/>
              </a:spcAft>
              <a:buClr>
                <a:schemeClr val="dk1"/>
              </a:buClr>
              <a:buSzPct val="108108"/>
              <a:buNone/>
            </a:pPr>
            <a:endParaRPr/>
          </a:p>
          <a:p>
            <a:pPr marL="228600" lvl="0" indent="-228600" algn="l" rtl="0">
              <a:lnSpc>
                <a:spcPct val="90000"/>
              </a:lnSpc>
              <a:spcBef>
                <a:spcPts val="1000"/>
              </a:spcBef>
              <a:spcAft>
                <a:spcPts val="0"/>
              </a:spcAft>
              <a:buClr>
                <a:schemeClr val="dk1"/>
              </a:buClr>
              <a:buSzPct val="108108"/>
              <a:buChar char="•"/>
            </a:pPr>
            <a:r>
              <a:rPr lang="en-US"/>
              <a:t>IRIS Center PLAAFP Module: </a:t>
            </a:r>
            <a:r>
              <a:rPr lang="en-US" u="sng">
                <a:solidFill>
                  <a:schemeClr val="hlink"/>
                </a:solidFill>
                <a:hlinkClick r:id="rId5"/>
              </a:rPr>
              <a:t>https://iris.peabody.vanderbilt.edu/module/iep01/cresource/q3/p06/</a:t>
            </a:r>
            <a:endParaRPr/>
          </a:p>
          <a:p>
            <a:pPr marL="228600" lvl="0" indent="-50800" algn="l" rtl="0">
              <a:lnSpc>
                <a:spcPct val="90000"/>
              </a:lnSpc>
              <a:spcBef>
                <a:spcPts val="1000"/>
              </a:spcBef>
              <a:spcAft>
                <a:spcPts val="0"/>
              </a:spcAft>
              <a:buClr>
                <a:schemeClr val="dk1"/>
              </a:buClr>
              <a:buSzPct val="108108"/>
              <a:buNone/>
            </a:pPr>
            <a:endParaRPr/>
          </a:p>
          <a:p>
            <a:pPr marL="228600" lvl="0" indent="-228600" algn="l" rtl="0">
              <a:lnSpc>
                <a:spcPct val="90000"/>
              </a:lnSpc>
              <a:spcBef>
                <a:spcPts val="1000"/>
              </a:spcBef>
              <a:spcAft>
                <a:spcPts val="0"/>
              </a:spcAft>
              <a:buClr>
                <a:schemeClr val="dk1"/>
              </a:buClr>
              <a:buSzPct val="108108"/>
              <a:buChar char="•"/>
            </a:pPr>
            <a:r>
              <a:rPr lang="en-US"/>
              <a:t>Parent Hub PLAAFP Information : </a:t>
            </a:r>
            <a:r>
              <a:rPr lang="en-US" u="sng">
                <a:solidFill>
                  <a:srgbClr val="5F5F5F"/>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https://www.parentcenterhub.org/present-levels</a:t>
            </a:r>
            <a:r>
              <a:rPr lang="en-US" u="sng">
                <a:solidFill>
                  <a:schemeClr val="hlink"/>
                </a:solidFill>
                <a:hlinkClick r:id="rId6"/>
              </a:rPr>
              <a:t>/</a:t>
            </a:r>
            <a:endParaRPr/>
          </a:p>
          <a:p>
            <a:pPr marL="228600" lvl="0" indent="-50800" algn="l" rtl="0">
              <a:lnSpc>
                <a:spcPct val="90000"/>
              </a:lnSpc>
              <a:spcBef>
                <a:spcPts val="1000"/>
              </a:spcBef>
              <a:spcAft>
                <a:spcPts val="0"/>
              </a:spcAft>
              <a:buClr>
                <a:schemeClr val="dk1"/>
              </a:buClr>
              <a:buSzPct val="108108"/>
              <a:buNone/>
            </a:pPr>
            <a:endParaRPr/>
          </a:p>
          <a:p>
            <a:pPr marL="228600" lvl="0" indent="-228600" algn="l" rtl="0">
              <a:lnSpc>
                <a:spcPct val="90000"/>
              </a:lnSpc>
              <a:spcBef>
                <a:spcPts val="1000"/>
              </a:spcBef>
              <a:spcAft>
                <a:spcPts val="0"/>
              </a:spcAft>
              <a:buClr>
                <a:schemeClr val="dk1"/>
              </a:buClr>
              <a:buSzPct val="108108"/>
              <a:buChar char="•"/>
            </a:pPr>
            <a:r>
              <a:rPr lang="en-US"/>
              <a:t>LRP Special Ed Connection: Smart Start, Articles </a:t>
            </a:r>
            <a:endParaRPr/>
          </a:p>
        </p:txBody>
      </p:sp>
      <p:sp>
        <p:nvSpPr>
          <p:cNvPr id="274" name="Google Shape;274;p29"/>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 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Present Level of Academic and Functional Performance statement is sometimes referred to as:</a:t>
            </a:r>
            <a:endParaRPr/>
          </a:p>
          <a:p>
            <a:pPr marL="685800" lvl="1" indent="-228600" algn="l" rtl="0">
              <a:lnSpc>
                <a:spcPct val="90000"/>
              </a:lnSpc>
              <a:spcBef>
                <a:spcPts val="500"/>
              </a:spcBef>
              <a:spcAft>
                <a:spcPts val="0"/>
              </a:spcAft>
              <a:buClr>
                <a:schemeClr val="dk1"/>
              </a:buClr>
              <a:buSzPts val="2400"/>
              <a:buChar char="•"/>
            </a:pPr>
            <a:r>
              <a:rPr lang="en-US"/>
              <a:t>PLAAFP</a:t>
            </a:r>
            <a:endParaRPr/>
          </a:p>
          <a:p>
            <a:pPr marL="685800" lvl="1" indent="-228600" algn="l" rtl="0">
              <a:lnSpc>
                <a:spcPct val="90000"/>
              </a:lnSpc>
              <a:spcBef>
                <a:spcPts val="500"/>
              </a:spcBef>
              <a:spcAft>
                <a:spcPts val="0"/>
              </a:spcAft>
              <a:buClr>
                <a:schemeClr val="dk1"/>
              </a:buClr>
              <a:buSzPts val="2400"/>
              <a:buChar char="•"/>
            </a:pPr>
            <a:r>
              <a:rPr lang="en-US"/>
              <a:t>Present level</a:t>
            </a:r>
            <a:endParaRPr/>
          </a:p>
          <a:p>
            <a:pPr marL="685800" lvl="1" indent="-228600" algn="l" rtl="0">
              <a:lnSpc>
                <a:spcPct val="90000"/>
              </a:lnSpc>
              <a:spcBef>
                <a:spcPts val="500"/>
              </a:spcBef>
              <a:spcAft>
                <a:spcPts val="0"/>
              </a:spcAft>
              <a:buClr>
                <a:schemeClr val="dk1"/>
              </a:buClr>
              <a:buSzPts val="2400"/>
              <a:buChar char="•"/>
            </a:pPr>
            <a:r>
              <a:rPr lang="en-US"/>
              <a:t>PL</a:t>
            </a:r>
            <a:endParaRPr/>
          </a:p>
          <a:p>
            <a:pPr marL="685800" lvl="1" indent="-228600" algn="l" rtl="0">
              <a:lnSpc>
                <a:spcPct val="90000"/>
              </a:lnSpc>
              <a:spcBef>
                <a:spcPts val="500"/>
              </a:spcBef>
              <a:spcAft>
                <a:spcPts val="0"/>
              </a:spcAft>
              <a:buClr>
                <a:schemeClr val="dk1"/>
              </a:buClr>
              <a:buSzPts val="2400"/>
              <a:buChar char="•"/>
            </a:pPr>
            <a:r>
              <a:rPr lang="en-US"/>
              <a:t>PLP</a:t>
            </a:r>
            <a:endParaRPr/>
          </a:p>
          <a:p>
            <a:pPr marL="685800" lvl="1" indent="-228600" algn="l" rtl="0">
              <a:lnSpc>
                <a:spcPct val="90000"/>
              </a:lnSpc>
              <a:spcBef>
                <a:spcPts val="500"/>
              </a:spcBef>
              <a:spcAft>
                <a:spcPts val="0"/>
              </a:spcAft>
              <a:buClr>
                <a:schemeClr val="dk1"/>
              </a:buClr>
              <a:buSzPts val="2400"/>
              <a:buChar char="•"/>
            </a:pPr>
            <a:r>
              <a:rPr lang="en-US"/>
              <a:t>PLEP</a:t>
            </a:r>
            <a:endParaRPr/>
          </a:p>
          <a:p>
            <a:pPr marL="685800" lvl="1" indent="-7620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800"/>
              <a:buChar char="•"/>
            </a:pPr>
            <a:r>
              <a:rPr lang="en-US"/>
              <a:t>Most common reference: PLAAFP</a:t>
            </a:r>
            <a:endParaRPr/>
          </a:p>
        </p:txBody>
      </p:sp>
      <p:sp>
        <p:nvSpPr>
          <p:cNvPr id="112" name="Google Shape;112;p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Terminology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A comprehensive evaluation was conducted, eligibility was appropriately determined, and a compliant evaluation report was created</a:t>
            </a:r>
            <a:endParaRPr/>
          </a:p>
          <a:p>
            <a:pPr marL="685800" lvl="1" indent="-228600" algn="l" rtl="0">
              <a:lnSpc>
                <a:spcPct val="90000"/>
              </a:lnSpc>
              <a:spcBef>
                <a:spcPts val="500"/>
              </a:spcBef>
              <a:spcAft>
                <a:spcPts val="0"/>
              </a:spcAft>
              <a:buClr>
                <a:schemeClr val="dk1"/>
              </a:buClr>
              <a:buSzPct val="100000"/>
              <a:buChar char="•"/>
            </a:pPr>
            <a:r>
              <a:rPr lang="en-US"/>
              <a:t>A compliant PLAAFP can not be written from an evaluation report that does not meet compliance standards</a:t>
            </a:r>
            <a:endParaRPr/>
          </a:p>
          <a:p>
            <a:pPr marL="228600" lvl="0" indent="-228600" algn="l" rtl="0">
              <a:lnSpc>
                <a:spcPct val="90000"/>
              </a:lnSpc>
              <a:spcBef>
                <a:spcPts val="1000"/>
              </a:spcBef>
              <a:spcAft>
                <a:spcPts val="0"/>
              </a:spcAft>
              <a:buClr>
                <a:schemeClr val="dk1"/>
              </a:buClr>
              <a:buSzPct val="100000"/>
              <a:buChar char="•"/>
            </a:pPr>
            <a:r>
              <a:rPr lang="en-US"/>
              <a:t>An appropriate IEP team is convened, and each team member is actively engaged in developing the IEP</a:t>
            </a:r>
            <a:endParaRPr/>
          </a:p>
          <a:p>
            <a:pPr marL="685800" lvl="1" indent="-228600" algn="l" rtl="0">
              <a:lnSpc>
                <a:spcPct val="90000"/>
              </a:lnSpc>
              <a:spcBef>
                <a:spcPts val="500"/>
              </a:spcBef>
              <a:spcAft>
                <a:spcPts val="0"/>
              </a:spcAft>
              <a:buClr>
                <a:schemeClr val="dk1"/>
              </a:buClr>
              <a:buSzPct val="100000"/>
              <a:buChar char="•"/>
            </a:pPr>
            <a:r>
              <a:rPr lang="en-US"/>
              <a:t>Required IEP team members, plus any others who have knowledge of student and could provide input to develop IEP, should create the IEP</a:t>
            </a:r>
            <a:endParaRPr/>
          </a:p>
          <a:p>
            <a:pPr marL="685800" lvl="1" indent="-228600" algn="l" rtl="0">
              <a:lnSpc>
                <a:spcPct val="90000"/>
              </a:lnSpc>
              <a:spcBef>
                <a:spcPts val="500"/>
              </a:spcBef>
              <a:spcAft>
                <a:spcPts val="0"/>
              </a:spcAft>
              <a:buClr>
                <a:schemeClr val="dk1"/>
              </a:buClr>
              <a:buSzPct val="100000"/>
              <a:buChar char="•"/>
            </a:pPr>
            <a:r>
              <a:rPr lang="en-US"/>
              <a:t>If the parent excuses a team member from attending the IEP meeting, get team member input prior to meeting</a:t>
            </a:r>
            <a:endParaRPr/>
          </a:p>
          <a:p>
            <a:pPr marL="685800" lvl="1" indent="-228600" algn="l" rtl="0">
              <a:lnSpc>
                <a:spcPct val="90000"/>
              </a:lnSpc>
              <a:spcBef>
                <a:spcPts val="500"/>
              </a:spcBef>
              <a:spcAft>
                <a:spcPts val="0"/>
              </a:spcAft>
              <a:buClr>
                <a:schemeClr val="dk1"/>
              </a:buClr>
              <a:buSzPct val="100000"/>
              <a:buChar char="•"/>
            </a:pPr>
            <a:r>
              <a:rPr lang="en-US"/>
              <a:t>The more team members who contribute to the development of the IEP, the more robust and comprehensive the student’s IEP will become</a:t>
            </a:r>
            <a:endParaRPr/>
          </a:p>
          <a:p>
            <a:pPr marL="685800" lvl="1" indent="-228600" algn="l" rtl="0">
              <a:lnSpc>
                <a:spcPct val="90000"/>
              </a:lnSpc>
              <a:spcBef>
                <a:spcPts val="500"/>
              </a:spcBef>
              <a:spcAft>
                <a:spcPts val="0"/>
              </a:spcAft>
              <a:buClr>
                <a:schemeClr val="dk1"/>
              </a:buClr>
              <a:buSzPct val="100000"/>
              <a:buChar char="•"/>
            </a:pPr>
            <a:r>
              <a:rPr lang="en-US"/>
              <a:t>Team members should bring data to the IEP meeting to assist in drafting the IEP </a:t>
            </a:r>
            <a:endParaRPr/>
          </a:p>
          <a:p>
            <a:pPr marL="685800" lvl="1" indent="-87630" algn="l" rtl="0">
              <a:lnSpc>
                <a:spcPct val="90000"/>
              </a:lnSpc>
              <a:spcBef>
                <a:spcPts val="500"/>
              </a:spcBef>
              <a:spcAft>
                <a:spcPts val="0"/>
              </a:spcAft>
              <a:buClr>
                <a:schemeClr val="dk1"/>
              </a:buClr>
              <a:buSzPct val="100000"/>
              <a:buNone/>
            </a:pPr>
            <a:endParaRPr/>
          </a:p>
          <a:p>
            <a:pPr marL="685800" lvl="1" indent="-87630" algn="l" rtl="0">
              <a:lnSpc>
                <a:spcPct val="90000"/>
              </a:lnSpc>
              <a:spcBef>
                <a:spcPts val="500"/>
              </a:spcBef>
              <a:spcAft>
                <a:spcPts val="0"/>
              </a:spcAft>
              <a:buClr>
                <a:schemeClr val="dk1"/>
              </a:buClr>
              <a:buSzPct val="100000"/>
              <a:buNone/>
            </a:pPr>
            <a:endParaRPr/>
          </a:p>
        </p:txBody>
      </p:sp>
      <p:sp>
        <p:nvSpPr>
          <p:cNvPr id="118" name="Google Shape;118;p4"/>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Before we Begin… A Few Assumptions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Begin With The End in Mind….</a:t>
            </a:r>
            <a:endParaRPr/>
          </a:p>
          <a:p>
            <a:pPr marL="685800" lvl="1" indent="-228600" algn="l" rtl="0">
              <a:lnSpc>
                <a:spcPct val="90000"/>
              </a:lnSpc>
              <a:spcBef>
                <a:spcPts val="500"/>
              </a:spcBef>
              <a:spcAft>
                <a:spcPts val="0"/>
              </a:spcAft>
              <a:buClr>
                <a:schemeClr val="dk1"/>
              </a:buClr>
              <a:buSzPts val="2400"/>
              <a:buChar char="•"/>
            </a:pPr>
            <a:r>
              <a:rPr lang="en-US"/>
              <a:t>The end goal of developing an IEP:</a:t>
            </a:r>
            <a:endParaRPr/>
          </a:p>
          <a:p>
            <a:pPr marL="1143000" lvl="2" indent="-228600" algn="l" rtl="0">
              <a:lnSpc>
                <a:spcPct val="90000"/>
              </a:lnSpc>
              <a:spcBef>
                <a:spcPts val="500"/>
              </a:spcBef>
              <a:spcAft>
                <a:spcPts val="0"/>
              </a:spcAft>
              <a:buClr>
                <a:schemeClr val="dk1"/>
              </a:buClr>
              <a:buSzPts val="2000"/>
              <a:buChar char="•"/>
            </a:pPr>
            <a:r>
              <a:rPr lang="en-US"/>
              <a:t>Ensure provision of FAPE to student</a:t>
            </a:r>
            <a:endParaRPr/>
          </a:p>
          <a:p>
            <a:pPr marL="1143000" lvl="2" indent="-228600" algn="l" rtl="0">
              <a:lnSpc>
                <a:spcPct val="90000"/>
              </a:lnSpc>
              <a:spcBef>
                <a:spcPts val="500"/>
              </a:spcBef>
              <a:spcAft>
                <a:spcPts val="0"/>
              </a:spcAft>
              <a:buClr>
                <a:schemeClr val="dk1"/>
              </a:buClr>
              <a:buSzPts val="2000"/>
              <a:buChar char="•"/>
            </a:pPr>
            <a:r>
              <a:rPr lang="en-US"/>
              <a:t>Enable the student to acquire skills, through the provision of special education and related services designed to meet their unique needs; and prepare them for further education, employment and independent living skills. (34 CFR 300.1)</a:t>
            </a:r>
            <a:endParaRPr/>
          </a:p>
          <a:p>
            <a:pPr marL="228600" lvl="0" indent="-228600" algn="l" rtl="0">
              <a:lnSpc>
                <a:spcPct val="90000"/>
              </a:lnSpc>
              <a:spcBef>
                <a:spcPts val="1000"/>
              </a:spcBef>
              <a:spcAft>
                <a:spcPts val="0"/>
              </a:spcAft>
              <a:buClr>
                <a:schemeClr val="dk1"/>
              </a:buClr>
              <a:buSzPts val="2800"/>
              <a:buChar char="•"/>
            </a:pPr>
            <a:r>
              <a:rPr lang="en-US"/>
              <a:t>If you don’t know where you are going, any road will take you there. </a:t>
            </a:r>
            <a:endParaRPr/>
          </a:p>
          <a:p>
            <a:pPr marL="685800" lvl="1" indent="-228600" algn="l" rtl="0">
              <a:lnSpc>
                <a:spcPct val="90000"/>
              </a:lnSpc>
              <a:spcBef>
                <a:spcPts val="500"/>
              </a:spcBef>
              <a:spcAft>
                <a:spcPts val="0"/>
              </a:spcAft>
              <a:buClr>
                <a:schemeClr val="dk1"/>
              </a:buClr>
              <a:buSzPts val="2400"/>
              <a:buChar char="•"/>
            </a:pPr>
            <a:r>
              <a:rPr lang="en-US"/>
              <a:t>“IEPs are the roadmap to student success.” Pete Wright, Wrightslaw.com</a:t>
            </a:r>
            <a:endParaRPr/>
          </a:p>
        </p:txBody>
      </p:sp>
      <p:sp>
        <p:nvSpPr>
          <p:cNvPr id="124" name="Google Shape;124;p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Before We Begin…A Few Assumptions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Present Level of Academic and Functional Performance</a:t>
            </a:r>
            <a:endParaRPr/>
          </a:p>
        </p:txBody>
      </p:sp>
      <p:sp>
        <p:nvSpPr>
          <p:cNvPr id="130" name="Google Shape;130;p6"/>
          <p:cNvSpPr txBox="1">
            <a:spLocks noGrp="1"/>
          </p:cNvSpPr>
          <p:nvPr>
            <p:ph type="body" idx="1"/>
          </p:nvPr>
        </p:nvSpPr>
        <p:spPr>
          <a:xfrm>
            <a:off x="832427" y="4562475"/>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solidFill>
                  <a:srgbClr val="0033CC"/>
                </a:solidFill>
              </a:rPr>
              <a:t>The “What” </a:t>
            </a:r>
            <a:endParaRPr>
              <a:solidFill>
                <a:srgbClr val="0033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b="1"/>
              <a:t>Sec. 300.320 (a)</a:t>
            </a:r>
            <a:endParaRPr/>
          </a:p>
          <a:p>
            <a:pPr marL="228600" lvl="0" indent="-228600" algn="l" rtl="0">
              <a:lnSpc>
                <a:spcPct val="90000"/>
              </a:lnSpc>
              <a:spcBef>
                <a:spcPts val="1000"/>
              </a:spcBef>
              <a:spcAft>
                <a:spcPts val="0"/>
              </a:spcAft>
              <a:buClr>
                <a:schemeClr val="dk1"/>
              </a:buClr>
              <a:buSzPct val="100000"/>
              <a:buChar char="•"/>
            </a:pPr>
            <a:r>
              <a:rPr lang="en-US" b="0" i="0" u="sng">
                <a:solidFill>
                  <a:schemeClr val="hlink"/>
                </a:solidFill>
                <a:latin typeface="Arial"/>
                <a:ea typeface="Arial"/>
                <a:cs typeface="Arial"/>
                <a:sym typeface="Arial"/>
                <a:hlinkClick r:id="rId3"/>
              </a:rPr>
              <a:t>Statute/Regs Main</a:t>
            </a:r>
            <a:r>
              <a:rPr lang="en-US" b="0" i="0">
                <a:latin typeface="Arial"/>
                <a:ea typeface="Arial"/>
                <a:cs typeface="Arial"/>
                <a:sym typeface="Arial"/>
              </a:rPr>
              <a:t> » </a:t>
            </a:r>
            <a:r>
              <a:rPr lang="en-US" b="0" i="0" u="sng">
                <a:solidFill>
                  <a:schemeClr val="hlink"/>
                </a:solidFill>
                <a:latin typeface="Arial"/>
                <a:ea typeface="Arial"/>
                <a:cs typeface="Arial"/>
                <a:sym typeface="Arial"/>
                <a:hlinkClick r:id="rId4"/>
              </a:rPr>
              <a:t>Regulations</a:t>
            </a:r>
            <a:r>
              <a:rPr lang="en-US" b="0" i="0">
                <a:latin typeface="Arial"/>
                <a:ea typeface="Arial"/>
                <a:cs typeface="Arial"/>
                <a:sym typeface="Arial"/>
              </a:rPr>
              <a:t> » </a:t>
            </a:r>
            <a:r>
              <a:rPr lang="en-US" b="0" i="0" u="sng">
                <a:solidFill>
                  <a:schemeClr val="hlink"/>
                </a:solidFill>
                <a:latin typeface="Arial"/>
                <a:ea typeface="Arial"/>
                <a:cs typeface="Arial"/>
                <a:sym typeface="Arial"/>
                <a:hlinkClick r:id="rId5"/>
              </a:rPr>
              <a:t>Part B</a:t>
            </a:r>
            <a:r>
              <a:rPr lang="en-US" b="0" i="0">
                <a:latin typeface="Arial"/>
                <a:ea typeface="Arial"/>
                <a:cs typeface="Arial"/>
                <a:sym typeface="Arial"/>
              </a:rPr>
              <a:t> » </a:t>
            </a:r>
            <a:r>
              <a:rPr lang="en-US" b="0" i="0" u="sng">
                <a:solidFill>
                  <a:schemeClr val="hlink"/>
                </a:solidFill>
                <a:latin typeface="Arial"/>
                <a:ea typeface="Arial"/>
                <a:cs typeface="Arial"/>
                <a:sym typeface="Arial"/>
                <a:hlinkClick r:id="rId6"/>
              </a:rPr>
              <a:t>Subpart D</a:t>
            </a:r>
            <a:r>
              <a:rPr lang="en-US" b="0" i="0">
                <a:latin typeface="Arial"/>
                <a:ea typeface="Arial"/>
                <a:cs typeface="Arial"/>
                <a:sym typeface="Arial"/>
              </a:rPr>
              <a:t> » </a:t>
            </a:r>
            <a:r>
              <a:rPr lang="en-US" b="0" i="0" u="sng">
                <a:solidFill>
                  <a:schemeClr val="hlink"/>
                </a:solidFill>
                <a:latin typeface="Arial"/>
                <a:ea typeface="Arial"/>
                <a:cs typeface="Arial"/>
                <a:sym typeface="Arial"/>
                <a:hlinkClick r:id="rId7"/>
              </a:rPr>
              <a:t>Section 300.320</a:t>
            </a:r>
            <a:r>
              <a:rPr lang="en-US" b="0" i="0">
                <a:latin typeface="Arial"/>
                <a:ea typeface="Arial"/>
                <a:cs typeface="Arial"/>
                <a:sym typeface="Arial"/>
              </a:rPr>
              <a:t> » a</a:t>
            </a:r>
            <a:endParaRPr/>
          </a:p>
          <a:p>
            <a:pPr marL="0" lvl="0" indent="0" algn="l" rtl="0">
              <a:lnSpc>
                <a:spcPct val="90000"/>
              </a:lnSpc>
              <a:spcBef>
                <a:spcPts val="1000"/>
              </a:spcBef>
              <a:spcAft>
                <a:spcPts val="0"/>
              </a:spcAft>
              <a:buClr>
                <a:schemeClr val="dk1"/>
              </a:buClr>
              <a:buSzPct val="100000"/>
              <a:buNone/>
            </a:pPr>
            <a:r>
              <a:rPr lang="en-US" b="0" i="0">
                <a:latin typeface="Arial"/>
                <a:ea typeface="Arial"/>
                <a:cs typeface="Arial"/>
                <a:sym typeface="Arial"/>
              </a:rPr>
              <a:t>(a) General. As used in this part, the term individualized education program or IEP means a written statement for each child with a disability that is developed, reviewed, and revised in a meeting in accordance with §§300.320 through 300.324, and that must include—</a:t>
            </a:r>
            <a:endParaRPr/>
          </a:p>
          <a:p>
            <a:pPr marL="0" lvl="0" indent="0" algn="l" rtl="0">
              <a:lnSpc>
                <a:spcPct val="90000"/>
              </a:lnSpc>
              <a:spcBef>
                <a:spcPts val="1000"/>
              </a:spcBef>
              <a:spcAft>
                <a:spcPts val="0"/>
              </a:spcAft>
              <a:buClr>
                <a:schemeClr val="dk1"/>
              </a:buClr>
              <a:buSzPct val="100000"/>
              <a:buNone/>
            </a:pPr>
            <a:r>
              <a:rPr lang="en-US" b="0" i="0" u="sng">
                <a:solidFill>
                  <a:schemeClr val="hlink"/>
                </a:solidFill>
                <a:latin typeface="Arial"/>
                <a:ea typeface="Arial"/>
                <a:cs typeface="Arial"/>
                <a:sym typeface="Arial"/>
                <a:hlinkClick r:id="rId8"/>
              </a:rPr>
              <a:t>(1)</a:t>
            </a:r>
            <a:r>
              <a:rPr lang="en-US" b="0" i="0">
                <a:latin typeface="Arial"/>
                <a:ea typeface="Arial"/>
                <a:cs typeface="Arial"/>
                <a:sym typeface="Arial"/>
              </a:rPr>
              <a:t> A statement of the child’s present levels of academic achievement and functional performance, including—</a:t>
            </a:r>
            <a:endParaRPr/>
          </a:p>
          <a:p>
            <a:pPr marL="0" lvl="0" indent="0" algn="l" rtl="0">
              <a:lnSpc>
                <a:spcPct val="90000"/>
              </a:lnSpc>
              <a:spcBef>
                <a:spcPts val="1000"/>
              </a:spcBef>
              <a:spcAft>
                <a:spcPts val="0"/>
              </a:spcAft>
              <a:buClr>
                <a:srgbClr val="5F5F5F"/>
              </a:buClr>
              <a:buSzPct val="100000"/>
              <a:buNone/>
            </a:pPr>
            <a:r>
              <a:rPr lang="en-US" b="0" i="0" u="sng">
                <a:solidFill>
                  <a:srgbClr val="5F5F5F"/>
                </a:solid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a:t>
            </a:r>
            <a:r>
              <a:rPr lang="en-US" b="0" i="0" u="sng">
                <a:solidFill>
                  <a:schemeClr val="hlink"/>
                </a:solidFill>
                <a:latin typeface="Arial"/>
                <a:ea typeface="Arial"/>
                <a:cs typeface="Arial"/>
                <a:sym typeface="Arial"/>
                <a:hlinkClick r:id="rId9"/>
              </a:rPr>
              <a:t>)</a:t>
            </a:r>
            <a:r>
              <a:rPr lang="en-US" b="0" i="0">
                <a:latin typeface="Arial"/>
                <a:ea typeface="Arial"/>
                <a:cs typeface="Arial"/>
                <a:sym typeface="Arial"/>
              </a:rPr>
              <a:t> How the child’s disability affects the child’s involvement and progress in the general education curriculum (i.e., the same curriculum as for nondisabled children); or</a:t>
            </a:r>
            <a:endParaRPr/>
          </a:p>
          <a:p>
            <a:pPr marL="0" lvl="0" indent="0" algn="l" rtl="0">
              <a:lnSpc>
                <a:spcPct val="90000"/>
              </a:lnSpc>
              <a:spcBef>
                <a:spcPts val="1000"/>
              </a:spcBef>
              <a:spcAft>
                <a:spcPts val="0"/>
              </a:spcAft>
              <a:buClr>
                <a:schemeClr val="dk1"/>
              </a:buClr>
              <a:buSzPct val="100000"/>
              <a:buNone/>
            </a:pPr>
            <a:r>
              <a:rPr lang="en-US" b="0" i="0" u="sng">
                <a:solidFill>
                  <a:schemeClr val="hlink"/>
                </a:solidFill>
                <a:latin typeface="Arial"/>
                <a:ea typeface="Arial"/>
                <a:cs typeface="Arial"/>
                <a:sym typeface="Arial"/>
                <a:hlinkClick r:id="rId10"/>
              </a:rPr>
              <a:t>(ii)</a:t>
            </a:r>
            <a:r>
              <a:rPr lang="en-US" b="0" i="0">
                <a:latin typeface="Arial"/>
                <a:ea typeface="Arial"/>
                <a:cs typeface="Arial"/>
                <a:sym typeface="Arial"/>
              </a:rPr>
              <a:t> For preschool children, as appropriate, how the disability affects the child’s participation in appropriate activities;</a:t>
            </a:r>
            <a:endParaRPr/>
          </a:p>
          <a:p>
            <a:pPr marL="228600" lvl="0" indent="-77470" algn="l" rtl="0">
              <a:lnSpc>
                <a:spcPct val="90000"/>
              </a:lnSpc>
              <a:spcBef>
                <a:spcPts val="1000"/>
              </a:spcBef>
              <a:spcAft>
                <a:spcPts val="0"/>
              </a:spcAft>
              <a:buClr>
                <a:schemeClr val="dk1"/>
              </a:buClr>
              <a:buSzPct val="100000"/>
              <a:buNone/>
            </a:pPr>
            <a:endParaRPr/>
          </a:p>
        </p:txBody>
      </p:sp>
      <p:sp>
        <p:nvSpPr>
          <p:cNvPr id="136" name="Google Shape;136;p7"/>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Academic </a:t>
            </a:r>
            <a:r>
              <a:rPr lang="en-US" b="1" u="sng"/>
              <a:t>AND</a:t>
            </a:r>
            <a:r>
              <a:rPr lang="en-US"/>
              <a:t> functional performance definitions</a:t>
            </a:r>
            <a:endParaRPr/>
          </a:p>
          <a:p>
            <a:pPr marL="685800" lvl="1" indent="-228600" algn="l" rtl="0">
              <a:lnSpc>
                <a:spcPct val="90000"/>
              </a:lnSpc>
              <a:spcBef>
                <a:spcPts val="500"/>
              </a:spcBef>
              <a:spcAft>
                <a:spcPts val="0"/>
              </a:spcAft>
              <a:buClr>
                <a:schemeClr val="dk1"/>
              </a:buClr>
              <a:buSzPts val="2400"/>
              <a:buChar char="•"/>
            </a:pPr>
            <a:r>
              <a:rPr lang="en-US"/>
              <a:t>Neither defined in IDEA but discussed in OSEP guidance and IDEA commentary</a:t>
            </a:r>
            <a:endParaRPr/>
          </a:p>
          <a:p>
            <a:pPr marL="228600" lvl="0" indent="-228600" algn="l" rtl="0">
              <a:lnSpc>
                <a:spcPct val="90000"/>
              </a:lnSpc>
              <a:spcBef>
                <a:spcPts val="1000"/>
              </a:spcBef>
              <a:spcAft>
                <a:spcPts val="0"/>
              </a:spcAft>
              <a:buClr>
                <a:schemeClr val="dk1"/>
              </a:buClr>
              <a:buSzPts val="2800"/>
              <a:buChar char="•"/>
            </a:pPr>
            <a:r>
              <a:rPr lang="en-US" b="0" i="0"/>
              <a:t>Academic achievement:</a:t>
            </a:r>
            <a:endParaRPr/>
          </a:p>
          <a:p>
            <a:pPr marL="685800" lvl="1" indent="-228600" algn="l" rtl="0">
              <a:lnSpc>
                <a:spcPct val="90000"/>
              </a:lnSpc>
              <a:spcBef>
                <a:spcPts val="500"/>
              </a:spcBef>
              <a:spcAft>
                <a:spcPts val="0"/>
              </a:spcAft>
              <a:buClr>
                <a:schemeClr val="dk1"/>
              </a:buClr>
              <a:buSzPts val="2400"/>
              <a:buChar char="•"/>
            </a:pPr>
            <a:r>
              <a:rPr lang="en-US" b="0" i="0"/>
              <a:t>“Academic achievement” generally refers to a child’s performance in academic areas (e.g., reading or language arts, math,  science, and history). We believe the definition could vary depending on a child’s circumstance or situation, and therefore, we do not believe a definition of “academic achievement” should be included in these regulations.” (71 Fed. Reg. at 46662)</a:t>
            </a:r>
            <a:endParaRPr/>
          </a:p>
          <a:p>
            <a:pPr marL="685800" lvl="1" indent="-228600" algn="l" rtl="0">
              <a:lnSpc>
                <a:spcPct val="90000"/>
              </a:lnSpc>
              <a:spcBef>
                <a:spcPts val="500"/>
              </a:spcBef>
              <a:spcAft>
                <a:spcPts val="0"/>
              </a:spcAft>
              <a:buClr>
                <a:schemeClr val="dk1"/>
              </a:buClr>
              <a:buSzPts val="2400"/>
              <a:buChar char="•"/>
            </a:pPr>
            <a:r>
              <a:rPr lang="en-US" b="0" i="0"/>
              <a:t>“The academic subjects a child studies in school and the skills the student is expected to master in each of the subjects such as reading and language arts, writing, math, science, history, and so on.”</a:t>
            </a:r>
            <a:endParaRPr/>
          </a:p>
          <a:p>
            <a:pPr marL="685800" lvl="1" indent="-228600" algn="l" rtl="0">
              <a:lnSpc>
                <a:spcPct val="90000"/>
              </a:lnSpc>
              <a:spcBef>
                <a:spcPts val="500"/>
              </a:spcBef>
              <a:spcAft>
                <a:spcPts val="0"/>
              </a:spcAft>
              <a:buClr>
                <a:schemeClr val="dk1"/>
              </a:buClr>
              <a:buSzPts val="2400"/>
              <a:buChar char="•"/>
            </a:pPr>
            <a:r>
              <a:rPr lang="en-US" b="0" i="0" u="sng">
                <a:solidFill>
                  <a:schemeClr val="hlink"/>
                </a:solidFill>
                <a:hlinkClick r:id="rId3"/>
              </a:rPr>
              <a:t>https://www.parentcenterhub.org/present-levels/</a:t>
            </a:r>
            <a:endParaRPr b="0" i="0"/>
          </a:p>
          <a:p>
            <a:pPr marL="457200" lvl="1" indent="0" algn="l" rtl="0">
              <a:lnSpc>
                <a:spcPct val="90000"/>
              </a:lnSpc>
              <a:spcBef>
                <a:spcPts val="500"/>
              </a:spcBef>
              <a:spcAft>
                <a:spcPts val="0"/>
              </a:spcAft>
              <a:buClr>
                <a:schemeClr val="dk1"/>
              </a:buClr>
              <a:buSzPts val="2400"/>
              <a:buNone/>
            </a:pPr>
            <a:endParaRPr b="0" i="0">
              <a:solidFill>
                <a:srgbClr val="000000"/>
              </a:solidFill>
            </a:endParaRPr>
          </a:p>
          <a:p>
            <a:pPr marL="457200" lvl="1" indent="0" algn="l" rtl="0">
              <a:lnSpc>
                <a:spcPct val="90000"/>
              </a:lnSpc>
              <a:spcBef>
                <a:spcPts val="500"/>
              </a:spcBef>
              <a:spcAft>
                <a:spcPts val="0"/>
              </a:spcAft>
              <a:buClr>
                <a:schemeClr val="dk1"/>
              </a:buClr>
              <a:buSzPts val="2400"/>
              <a:buNone/>
            </a:pPr>
            <a:endParaRPr/>
          </a:p>
        </p:txBody>
      </p:sp>
      <p:sp>
        <p:nvSpPr>
          <p:cNvPr id="142" name="Google Shape;142;p8"/>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1672"/>
              <a:buFont typeface="Calibri"/>
              <a:buNone/>
            </a:pPr>
            <a:r>
              <a:rPr lang="en-US"/>
              <a:t>Present Level of Academic and Functional Performance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Present Level of Academic and Functional Performance</a:t>
            </a:r>
            <a:endParaRPr/>
          </a:p>
        </p:txBody>
      </p:sp>
      <p:sp>
        <p:nvSpPr>
          <p:cNvPr id="148" name="Google Shape;14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Sample “snippets”** of academic performance</a:t>
            </a:r>
            <a:endParaRPr/>
          </a:p>
          <a:p>
            <a:pPr marL="685800" lvl="1" indent="-228600" algn="l" rtl="0">
              <a:lnSpc>
                <a:spcPct val="90000"/>
              </a:lnSpc>
              <a:spcBef>
                <a:spcPts val="500"/>
              </a:spcBef>
              <a:spcAft>
                <a:spcPts val="0"/>
              </a:spcAft>
              <a:buClr>
                <a:schemeClr val="dk1"/>
              </a:buClr>
              <a:buSzPct val="100000"/>
              <a:buChar char="•"/>
            </a:pPr>
            <a:r>
              <a:rPr lang="en-US"/>
              <a:t>“Student has a current independent oral reading grade level of 2.0 and has a reading comprehension grade level of 1.5.”</a:t>
            </a:r>
            <a:endParaRPr/>
          </a:p>
          <a:p>
            <a:pPr marL="685800" lvl="1" indent="-228600" algn="l" rtl="0">
              <a:lnSpc>
                <a:spcPct val="90000"/>
              </a:lnSpc>
              <a:spcBef>
                <a:spcPts val="500"/>
              </a:spcBef>
              <a:spcAft>
                <a:spcPts val="0"/>
              </a:spcAft>
              <a:buClr>
                <a:schemeClr val="dk1"/>
              </a:buClr>
              <a:buSzPct val="100000"/>
              <a:buChar char="•"/>
            </a:pPr>
            <a:r>
              <a:rPr lang="en-US"/>
              <a:t>“Student can compute single digit addition facts with sums under 20 with 100% accuracy.”</a:t>
            </a:r>
            <a:endParaRPr/>
          </a:p>
          <a:p>
            <a:pPr marL="685800" lvl="1" indent="-228600" algn="l" rtl="0">
              <a:lnSpc>
                <a:spcPct val="90000"/>
              </a:lnSpc>
              <a:spcBef>
                <a:spcPts val="500"/>
              </a:spcBef>
              <a:spcAft>
                <a:spcPts val="0"/>
              </a:spcAft>
              <a:buClr>
                <a:schemeClr val="dk1"/>
              </a:buClr>
              <a:buSzPct val="100000"/>
              <a:buChar char="•"/>
            </a:pPr>
            <a:r>
              <a:rPr lang="en-US"/>
              <a:t>“Student’s writing skills have improved this year. According to his teacher, he is currently able to consistently construct a 4-sentence paragraph that consists of a topic sentence, 2 detail sentences and a closing sentence, without teacher assistance or prompting. He consistently uses appropriate end punctuation in his independent writings.”</a:t>
            </a:r>
            <a:endParaRPr/>
          </a:p>
          <a:p>
            <a:pPr marL="685800" lvl="1" indent="-228600" algn="l" rtl="0">
              <a:lnSpc>
                <a:spcPct val="90000"/>
              </a:lnSpc>
              <a:spcBef>
                <a:spcPts val="500"/>
              </a:spcBef>
              <a:spcAft>
                <a:spcPts val="0"/>
              </a:spcAft>
              <a:buClr>
                <a:schemeClr val="dk1"/>
              </a:buClr>
              <a:buSzPct val="100000"/>
              <a:buChar char="•"/>
            </a:pPr>
            <a:r>
              <a:rPr lang="en-US"/>
              <a:t>“Student’s most recent iReady reading assessment indicates he can identify all long and short vowel sounds when they are presented in nonsense words.”</a:t>
            </a:r>
            <a:endParaRPr/>
          </a:p>
          <a:p>
            <a:pPr marL="685800" lvl="1" indent="-87630" algn="l" rtl="0">
              <a:lnSpc>
                <a:spcPct val="90000"/>
              </a:lnSpc>
              <a:spcBef>
                <a:spcPts val="500"/>
              </a:spcBef>
              <a:spcAft>
                <a:spcPts val="0"/>
              </a:spcAft>
              <a:buClr>
                <a:schemeClr val="dk1"/>
              </a:buClr>
              <a:buSzPct val="100000"/>
              <a:buNone/>
            </a:pPr>
            <a:endParaRPr/>
          </a:p>
          <a:p>
            <a:pPr marL="457200" lvl="1" indent="0" algn="l" rtl="0">
              <a:lnSpc>
                <a:spcPct val="90000"/>
              </a:lnSpc>
              <a:spcBef>
                <a:spcPts val="500"/>
              </a:spcBef>
              <a:spcAft>
                <a:spcPts val="0"/>
              </a:spcAft>
              <a:buClr>
                <a:schemeClr val="dk1"/>
              </a:buClr>
              <a:buSzPct val="100000"/>
              <a:buNone/>
            </a:pPr>
            <a:r>
              <a:rPr lang="en-US"/>
              <a:t>** Not complete PLAAFP statements</a:t>
            </a:r>
            <a:endParaRPr/>
          </a:p>
          <a:p>
            <a:pPr marL="685800" lvl="1" indent="-87630" algn="l" rtl="0">
              <a:lnSpc>
                <a:spcPct val="90000"/>
              </a:lnSpc>
              <a:spcBef>
                <a:spcPts val="500"/>
              </a:spcBef>
              <a:spcAft>
                <a:spcPts val="0"/>
              </a:spcAft>
              <a:buClr>
                <a:schemeClr val="dk1"/>
              </a:buClr>
              <a:buSzPct val="1000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3061</Words>
  <Application>Microsoft Office PowerPoint</Application>
  <PresentationFormat>Widescreen</PresentationFormat>
  <Paragraphs>224</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Anton</vt:lpstr>
      <vt:lpstr>Arial</vt:lpstr>
      <vt:lpstr>Calibri</vt:lpstr>
      <vt:lpstr>Lato</vt:lpstr>
      <vt:lpstr>Noto Sans Symbols</vt:lpstr>
      <vt:lpstr>Office Theme</vt:lpstr>
      <vt:lpstr>Zoom Support Meeting Norms</vt:lpstr>
      <vt:lpstr>Present Level of Academic and Functional Performance</vt:lpstr>
      <vt:lpstr>Terminology</vt:lpstr>
      <vt:lpstr>Before we Begin… A Few Assumptions</vt:lpstr>
      <vt:lpstr>Before We Begin…A Few Assumptions</vt:lpstr>
      <vt:lpstr>Present Level of Academic and Functional Performance</vt:lpstr>
      <vt:lpstr>Present Level of Academic and Functional Performance</vt:lpstr>
      <vt:lpstr>Present Level of Academic and Functional Performance</vt:lpstr>
      <vt:lpstr>Present Level of Academic and Functional Performance</vt:lpstr>
      <vt:lpstr>Present Level of Academic and Functional Performance</vt:lpstr>
      <vt:lpstr>Present Level of Academic and Functional Performance</vt:lpstr>
      <vt:lpstr>Present Level of Academic and Functional Performance</vt:lpstr>
      <vt:lpstr>Present Level of Academic and Functional Performance</vt:lpstr>
      <vt:lpstr>PowerPoint Presentation</vt:lpstr>
      <vt:lpstr>Present Level of Academic and Functional Performance</vt:lpstr>
      <vt:lpstr>Present Level of Academic and Functional Performance: Caselaw</vt:lpstr>
      <vt:lpstr>Endrew F:</vt:lpstr>
      <vt:lpstr>Present Level of Academic and Functional Performance</vt:lpstr>
      <vt:lpstr>PowerPoint Presentation</vt:lpstr>
      <vt:lpstr>Present Level of Academic and Functional Performance</vt:lpstr>
      <vt:lpstr>Present Level of Academic and Functional Performance</vt:lpstr>
      <vt:lpstr>Present Level of Academic and Functional Performance</vt:lpstr>
      <vt:lpstr>Present Level of Academic and Functional Performance</vt:lpstr>
      <vt:lpstr>Present Level of Academic and Functional Performance </vt:lpstr>
      <vt:lpstr>Present Level of Academic and Functional Performance</vt:lpstr>
      <vt:lpstr>Present Level of Academic and Functional Performance</vt:lpstr>
      <vt:lpstr>Present Level of Academic and Functional Performance</vt:lpstr>
      <vt:lpstr>Present Level of Academic and Functional Performance Rubric</vt:lpstr>
      <vt:lpstr>Present Level of Academic and Functional Performance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Support Meeting Norms</dc:title>
  <dc:creator>Phipps, Amy</dc:creator>
  <cp:lastModifiedBy>Welch, Dana</cp:lastModifiedBy>
  <cp:revision>2</cp:revision>
  <dcterms:created xsi:type="dcterms:W3CDTF">2022-01-25T14:41:46Z</dcterms:created>
  <dcterms:modified xsi:type="dcterms:W3CDTF">2022-02-23T20:39:58Z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0x010100C1B7BBE6BC6D0D4A8761AD93B8493DCC</vt:lpwstr>
  </property>
</Properties>
</file>