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5" r:id="rId1"/>
    <p:sldMasterId id="2147483686" r:id="rId2"/>
  </p:sldMasterIdLst>
  <p:notesMasterIdLst>
    <p:notesMasterId r:id="rId5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9144000" cy="5143500" type="screen16x9"/>
  <p:notesSz cx="7023100" cy="9309100"/>
  <p:embeddedFontLst>
    <p:embeddedFont>
      <p:font typeface="Times" panose="02020603050405020304" pitchFamily="18" charset="0"/>
      <p:regular r:id="rId58"/>
      <p:bold r:id="rId59"/>
      <p:italic r:id="rId60"/>
      <p:boldItalic r:id="rId61"/>
    </p:embeddedFont>
    <p:embeddedFont>
      <p:font typeface="Century Gothic" panose="020B0502020202020204" pitchFamily="34" charset="0"/>
      <p:regular r:id="rId62"/>
      <p:bold r:id="rId63"/>
      <p:italic r:id="rId64"/>
      <p:boldItalic r:id="rId65"/>
    </p:embeddedFont>
    <p:embeddedFont>
      <p:font typeface="Calibri" panose="020F0502020204030204" pitchFamily="34" charset="0"/>
      <p:regular r:id="rId66"/>
      <p:bold r:id="rId67"/>
      <p:italic r:id="rId68"/>
      <p:boldItalic r:id="rId69"/>
    </p:embeddedFont>
    <p:embeddedFont>
      <p:font typeface="Open Sans" panose="020B0606030504020204" pitchFamily="34" charset="0"/>
      <p:regular r:id="rId70"/>
      <p:bold r:id="rId71"/>
      <p:italic r:id="rId72"/>
      <p:boldItalic r:id="rId73"/>
    </p:embeddedFont>
    <p:embeddedFont>
      <p:font typeface="Caveat" panose="00000500000000000000" pitchFamily="2" charset="0"/>
      <p:regular r:id="rId74"/>
      <p:bold r:id="rId75"/>
    </p:embeddedFont>
    <p:embeddedFont>
      <p:font typeface="Garamond" panose="02020404030301010803" pitchFamily="18" charset="0"/>
      <p:regular r:id="rId76"/>
      <p:bold r:id="rId77"/>
      <p: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2094" y="78"/>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6.fntdata"/><Relationship Id="rId68" Type="http://schemas.openxmlformats.org/officeDocument/2006/relationships/font" Target="fonts/font11.fntdata"/><Relationship Id="rId76" Type="http://schemas.openxmlformats.org/officeDocument/2006/relationships/font" Target="fonts/font19.fntdata"/><Relationship Id="rId7" Type="http://schemas.openxmlformats.org/officeDocument/2006/relationships/slide" Target="slides/slide5.xml"/><Relationship Id="rId71"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4.fntdata"/><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5455"/>
          </a:xfrm>
          <a:prstGeom prst="rect">
            <a:avLst/>
          </a:prstGeom>
          <a:noFill/>
          <a:ln>
            <a:noFill/>
          </a:ln>
        </p:spPr>
        <p:txBody>
          <a:bodyPr spcFirstLastPara="1" wrap="square" lIns="93300" tIns="46650" rIns="93300" bIns="466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5455"/>
          </a:xfrm>
          <a:prstGeom prst="rect">
            <a:avLst/>
          </a:prstGeom>
          <a:noFill/>
          <a:ln>
            <a:noFill/>
          </a:ln>
        </p:spPr>
        <p:txBody>
          <a:bodyPr spcFirstLastPara="1" wrap="square" lIns="93300" tIns="46650" rIns="93300" bIns="466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29"/>
            <a:ext cx="3043343" cy="465455"/>
          </a:xfrm>
          <a:prstGeom prst="rect">
            <a:avLst/>
          </a:prstGeom>
          <a:noFill/>
          <a:ln>
            <a:noFill/>
          </a:ln>
        </p:spPr>
        <p:txBody>
          <a:bodyPr spcFirstLastPara="1" wrap="square" lIns="93300" tIns="46650" rIns="93300" bIns="466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1: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7: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7: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8: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8: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24661b3292_0_2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24661b3292_0_29: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17" name="Google Shape;317;g124661b3292_0_29: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24661b3292_0_3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24661b3292_0_36: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25" name="Google Shape;325;g124661b3292_0_36: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1: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11: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2: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12: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4: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14: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b="1"/>
          </a:p>
        </p:txBody>
      </p:sp>
      <p:sp>
        <p:nvSpPr>
          <p:cNvPr id="359" name="Google Shape;359;p1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f3eaef9c1b_1_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f3eaef9c1b_1_2: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68" name="Google Shape;368;gf3eaef9c1b_1_2: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f3eaef9c1b_1_10: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77" name="Google Shape;377;gf3eaef9c1b_1_1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1b38fc9659_0_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1b38fc9659_0_4: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35" name="Google Shape;235;g11b38fc9659_0_4: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6: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84" name="Google Shape;384;p1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215a267796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215a267796_0_0: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92" name="Google Shape;392;g1215a267796_0_0: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215a267796_0_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215a267796_0_6: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00" name="Google Shape;400;g1215a267796_0_6: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8: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08" name="Google Shape;408;p1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f3eaef9c1b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f3eaef9c1b_0_0: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16" name="Google Shape;416;gf3eaef9c1b_0_0: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9: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23" name="Google Shape;423;p1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f3eaef9c1b_8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f3eaef9c1b_8_0: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31" name="Google Shape;431;gf3eaef9c1b_8_0: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23af752c5a_2_3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23af752c5a_2_30: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39" name="Google Shape;439;g123af752c5a_2_30: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f3eaef9c1b_4_7: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46" name="Google Shape;446;gf3eaef9c1b_4_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f3eaef9c1b_0_6: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54" name="Google Shape;454;gf3eaef9c1b_0_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23af752c5a_2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23af752c5a_2_0: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lnSpc>
                <a:spcPct val="115000"/>
              </a:lnSpc>
              <a:spcBef>
                <a:spcPts val="1200"/>
              </a:spcBef>
              <a:spcAft>
                <a:spcPts val="0"/>
              </a:spcAft>
              <a:buNone/>
            </a:pPr>
            <a:r>
              <a:rPr lang="en-US" sz="1850">
                <a:latin typeface="Century Gothic"/>
                <a:ea typeface="Century Gothic"/>
                <a:cs typeface="Century Gothic"/>
                <a:sym typeface="Century Gothic"/>
              </a:rPr>
              <a:t>Before making the determination that a student has met SLD eligibility criteria, the team must consider the special exclusionary factors listed in Standards….Specifically the team has to rule out the lack of instruction in math and reading as being the PRIMARY cause of the student’s lack of achievement. If the student’s attendance records indicate the student has had a pattern of excessive absences then the team should examine what role the absences may be playing in the student’s underachievement. Students have to be in attendance in order to access instruction. If students are not attending school, they are missing out on critical instruction, especially in core content areas such as reading and math. Research has shown that if a student is not in attendance at least 90% of the given school days, their learning is greatly impacted. A key point to keep in mind when determining the impact of a student’s absences on their achievement, is that learning is individual and contextual to the learner. For some students, a few days of absences can greatly impact their achievement levels, whereas other students may miss a few days, and their achievement will not be impacted as much. Individuals are unique in their learning profiles and their regression levels. Each student’s attendance record should be analyzed within the context of the learner and within the context of the pattern of absences (when did the absences occur? Start of year, end of year, all throughout year, over multiple years, just one year, early elementary during rapid growth of early literacy and math skills?) </a:t>
            </a:r>
            <a:endParaRPr sz="1850">
              <a:latin typeface="Century Gothic"/>
              <a:ea typeface="Century Gothic"/>
              <a:cs typeface="Century Gothic"/>
              <a:sym typeface="Century Gothic"/>
            </a:endParaRPr>
          </a:p>
          <a:p>
            <a:pPr marL="0" lvl="0" indent="0" algn="l" rtl="0">
              <a:lnSpc>
                <a:spcPct val="115000"/>
              </a:lnSpc>
              <a:spcBef>
                <a:spcPts val="1200"/>
              </a:spcBef>
              <a:spcAft>
                <a:spcPts val="0"/>
              </a:spcAft>
              <a:buClr>
                <a:schemeClr val="dk1"/>
              </a:buClr>
              <a:buSzPts val="1100"/>
              <a:buFont typeface="Arial"/>
              <a:buNone/>
            </a:pPr>
            <a:r>
              <a:rPr lang="en-US" sz="1850">
                <a:latin typeface="Century Gothic"/>
                <a:ea typeface="Century Gothic"/>
                <a:cs typeface="Century Gothic"/>
                <a:sym typeface="Century Gothic"/>
              </a:rPr>
              <a:t>Teams are advised to align their consideration of attendance rates with the desired attendance rate established with their board policy. If the attendance rate of the student falls below the accepted attendance rate of their board policy, then teams should analyze how the lack of attendance could be impacting the student’s ability to receive benefit from instruction in reading and math. </a:t>
            </a:r>
            <a:endParaRPr sz="1850">
              <a:latin typeface="Century Gothic"/>
              <a:ea typeface="Century Gothic"/>
              <a:cs typeface="Century Gothic"/>
              <a:sym typeface="Century Gothic"/>
            </a:endParaRPr>
          </a:p>
          <a:p>
            <a:pPr marL="0" lvl="0" indent="0" algn="l" rtl="0">
              <a:spcBef>
                <a:spcPts val="1200"/>
              </a:spcBef>
              <a:spcAft>
                <a:spcPts val="0"/>
              </a:spcAft>
              <a:buNone/>
            </a:pPr>
            <a:endParaRPr/>
          </a:p>
        </p:txBody>
      </p:sp>
      <p:sp>
        <p:nvSpPr>
          <p:cNvPr id="243" name="Google Shape;243;g123af752c5a_2_0: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f3eaef9c1b_4_14: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61" name="Google Shape;461;gf3eaef9c1b_4_1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23da219249_0_14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23da219249_0_148: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69" name="Google Shape;469;g123da219249_0_148: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2207c9800f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12207c9800f_0_0: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77" name="Google Shape;477;g12207c9800f_0_0: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221125d55b_1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221125d55b_1_0: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86" name="Google Shape;486;g1221125d55b_1_0: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23da219249_0_43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123da219249_0_436: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96" name="Google Shape;496;g123da219249_0_436: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2194acbd46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12194acbd46_0_0: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04" name="Google Shape;504;g12194acbd46_0_0: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23da219249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23da219249_0_0: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13" name="Google Shape;513;g123da219249_0_0: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2194acbd46_0_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12194acbd46_0_6: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21" name="Google Shape;521;g12194acbd46_0_6: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6: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28" name="Google Shape;528;p2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7: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36" name="Google Shape;536;p2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24661b3292_0_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24661b3292_0_7: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51" name="Google Shape;251;g124661b3292_0_7: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23da219249_0_44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123da219249_0_442: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640"/>
              </a:spcBef>
              <a:spcAft>
                <a:spcPts val="0"/>
              </a:spcAft>
              <a:buClr>
                <a:schemeClr val="dk1"/>
              </a:buClr>
              <a:buSzPts val="1100"/>
              <a:buFont typeface="Arial"/>
              <a:buNone/>
            </a:pPr>
            <a:r>
              <a:rPr lang="en-US" sz="2100">
                <a:solidFill>
                  <a:srgbClr val="004B8D"/>
                </a:solidFill>
              </a:rPr>
              <a:t>The WISC-V was normed on 2,200 children while the WJ IV was normed on over 7,000 children</a:t>
            </a:r>
            <a:endParaRPr/>
          </a:p>
        </p:txBody>
      </p:sp>
      <p:sp>
        <p:nvSpPr>
          <p:cNvPr id="544" name="Google Shape;544;g123da219249_0_442: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8: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51" name="Google Shape;551;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2194acbd46_0_3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2194acbd46_0_36: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57" name="Google Shape;557;g12194acbd46_0_36: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23da219249_0_14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123da219249_0_142: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65" name="Google Shape;565;g123da219249_0_142: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23da219249_0_5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23da219249_0_57: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73" name="Google Shape;573;g123da219249_0_57: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23da219249_0_6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23da219249_0_63: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81" name="Google Shape;581;g123da219249_0_63: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123da219249_0_7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123da219249_0_77: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89" name="Google Shape;589;g123da219249_0_77: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123da219249_0_8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123da219249_0_84: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99" name="Google Shape;599;g123da219249_0_84: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123da219249_0_9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123da219249_0_90: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07" name="Google Shape;607;g123da219249_0_90: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12194acbd46_0_6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12194acbd46_0_62: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15" name="Google Shape;615;g12194acbd46_0_62: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b="1">
              <a:solidFill>
                <a:srgbClr val="FF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123da219249_0_43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123da219249_0_430: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24" name="Google Shape;624;g123da219249_0_430: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215a267796_0_3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215a267796_0_33: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32" name="Google Shape;632;g1215a267796_0_33: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21d3a5083f_0_3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121d3a5083f_0_31: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41" name="Google Shape;641;g121d3a5083f_0_31: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2207c9800f_0_1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12207c9800f_0_15: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50" name="Google Shape;650;g12207c9800f_0_15: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11b370d4298_9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11b370d4298_9_0: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58" name="Google Shape;658;g11b370d4298_9_0: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notes"/>
          <p:cNvSpPr txBox="1">
            <a:spLocks noGrp="1"/>
          </p:cNvSpPr>
          <p:nvPr>
            <p:ph type="body" idx="1"/>
          </p:nvPr>
        </p:nvSpPr>
        <p:spPr>
          <a:xfrm>
            <a:off x="687042" y="4349334"/>
            <a:ext cx="5496339" cy="4120421"/>
          </a:xfrm>
          <a:prstGeom prst="rect">
            <a:avLst/>
          </a:prstGeom>
          <a:noFill/>
          <a:ln>
            <a:noFill/>
          </a:ln>
        </p:spPr>
        <p:txBody>
          <a:bodyPr spcFirstLastPara="1" wrap="square" lIns="91550" tIns="91550" rIns="91550" bIns="9155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64" name="Google Shape;264;p3:notes"/>
          <p:cNvSpPr>
            <a:spLocks noGrp="1" noRot="1" noChangeAspect="1"/>
          </p:cNvSpPr>
          <p:nvPr>
            <p:ph type="sldImg" idx="2"/>
          </p:nvPr>
        </p:nvSpPr>
        <p:spPr>
          <a:xfrm>
            <a:off x="382588" y="687388"/>
            <a:ext cx="6103937" cy="34337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4: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4: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5: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5: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6: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6: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Content Option 3">
  <p:cSld name="2_Content Option 3">
    <p:spTree>
      <p:nvGrpSpPr>
        <p:cNvPr id="1" name="Shape 16"/>
        <p:cNvGrpSpPr/>
        <p:nvPr/>
      </p:nvGrpSpPr>
      <p:grpSpPr>
        <a:xfrm>
          <a:off x="0" y="0"/>
          <a:ext cx="0" cy="0"/>
          <a:chOff x="0" y="0"/>
          <a:chExt cx="0" cy="0"/>
        </a:xfrm>
      </p:grpSpPr>
      <p:pic>
        <p:nvPicPr>
          <p:cNvPr id="17" name="Google Shape;17;p2" descr="R:\COM\COMM\Branding\PPT Templates\widescreen\Widescreen Powerpoint 20.jpg"/>
          <p:cNvPicPr preferRelativeResize="0"/>
          <p:nvPr/>
        </p:nvPicPr>
        <p:blipFill rotWithShape="1">
          <a:blip r:embed="rId2">
            <a:alphaModFix/>
          </a:blip>
          <a:srcRect/>
          <a:stretch/>
        </p:blipFill>
        <p:spPr>
          <a:xfrm>
            <a:off x="0" y="0"/>
            <a:ext cx="9148766" cy="5148073"/>
          </a:xfrm>
          <a:prstGeom prst="rect">
            <a:avLst/>
          </a:prstGeom>
          <a:noFill/>
          <a:ln>
            <a:noFill/>
          </a:ln>
        </p:spPr>
      </p:pic>
      <p:sp>
        <p:nvSpPr>
          <p:cNvPr id="18" name="Google Shape;18;p2"/>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9" name="Google Shape;19;p2"/>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20" name="Google Shape;20;p2"/>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262626"/>
              </a:buClr>
              <a:buSzPts val="4400"/>
              <a:buFont typeface="Century Gothic"/>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1"/>
          <p:cNvSpPr txBox="1">
            <a:spLocks noGrp="1"/>
          </p:cNvSpPr>
          <p:nvPr>
            <p:ph type="title"/>
          </p:nvPr>
        </p:nvSpPr>
        <p:spPr>
          <a:xfrm>
            <a:off x="800100" y="481946"/>
            <a:ext cx="7543800" cy="1028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txBox="1">
            <a:spLocks noGrp="1"/>
          </p:cNvSpPr>
          <p:nvPr>
            <p:ph type="body" idx="1"/>
          </p:nvPr>
        </p:nvSpPr>
        <p:spPr>
          <a:xfrm>
            <a:off x="802386" y="1555751"/>
            <a:ext cx="3566160" cy="48006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425"/>
              <a:buNone/>
              <a:defRPr sz="1425" b="0">
                <a:solidFill>
                  <a:schemeClr val="dk2"/>
                </a:solidFill>
                <a:latin typeface="Century Gothic"/>
                <a:ea typeface="Century Gothic"/>
                <a:cs typeface="Century Gothic"/>
                <a:sym typeface="Century Gothic"/>
              </a:defRPr>
            </a:lvl1pPr>
            <a:lvl2pPr marL="914400" lvl="1" indent="-228600" algn="l">
              <a:lnSpc>
                <a:spcPct val="100000"/>
              </a:lnSpc>
              <a:spcBef>
                <a:spcPts val="375"/>
              </a:spcBef>
              <a:spcAft>
                <a:spcPts val="0"/>
              </a:spcAft>
              <a:buSzPts val="1425"/>
              <a:buNone/>
              <a:defRPr sz="1425" b="1"/>
            </a:lvl2pPr>
            <a:lvl3pPr marL="1371600" lvl="2" indent="-228600" algn="l">
              <a:lnSpc>
                <a:spcPct val="100000"/>
              </a:lnSpc>
              <a:spcBef>
                <a:spcPts val="375"/>
              </a:spcBef>
              <a:spcAft>
                <a:spcPts val="0"/>
              </a:spcAft>
              <a:buSzPts val="1350"/>
              <a:buNone/>
              <a:defRPr sz="1350" b="1"/>
            </a:lvl3pPr>
            <a:lvl4pPr marL="1828800" lvl="3" indent="-228600" algn="l">
              <a:lnSpc>
                <a:spcPct val="100000"/>
              </a:lnSpc>
              <a:spcBef>
                <a:spcPts val="375"/>
              </a:spcBef>
              <a:spcAft>
                <a:spcPts val="0"/>
              </a:spcAft>
              <a:buSzPts val="1200"/>
              <a:buNone/>
              <a:defRPr sz="1200" b="1"/>
            </a:lvl4pPr>
            <a:lvl5pPr marL="2286000" lvl="4" indent="-228600" algn="l">
              <a:lnSpc>
                <a:spcPct val="100000"/>
              </a:lnSpc>
              <a:spcBef>
                <a:spcPts val="375"/>
              </a:spcBef>
              <a:spcAft>
                <a:spcPts val="0"/>
              </a:spcAft>
              <a:buSzPts val="1200"/>
              <a:buNone/>
              <a:defRPr sz="1200" b="1"/>
            </a:lvl5pPr>
            <a:lvl6pPr marL="2743200" lvl="5" indent="-228600" algn="l">
              <a:lnSpc>
                <a:spcPct val="100000"/>
              </a:lnSpc>
              <a:spcBef>
                <a:spcPts val="375"/>
              </a:spcBef>
              <a:spcAft>
                <a:spcPts val="0"/>
              </a:spcAft>
              <a:buSzPts val="1200"/>
              <a:buNone/>
              <a:defRPr sz="1200" b="1"/>
            </a:lvl6pPr>
            <a:lvl7pPr marL="3200400" lvl="6" indent="-228600" algn="l">
              <a:lnSpc>
                <a:spcPct val="100000"/>
              </a:lnSpc>
              <a:spcBef>
                <a:spcPts val="375"/>
              </a:spcBef>
              <a:spcAft>
                <a:spcPts val="0"/>
              </a:spcAft>
              <a:buSzPts val="1200"/>
              <a:buNone/>
              <a:defRPr sz="1200" b="1"/>
            </a:lvl7pPr>
            <a:lvl8pPr marL="3657600" lvl="7" indent="-228600" algn="l">
              <a:lnSpc>
                <a:spcPct val="100000"/>
              </a:lnSpc>
              <a:spcBef>
                <a:spcPts val="375"/>
              </a:spcBef>
              <a:spcAft>
                <a:spcPts val="0"/>
              </a:spcAft>
              <a:buSzPts val="1200"/>
              <a:buNone/>
              <a:defRPr sz="1200" b="1"/>
            </a:lvl8pPr>
            <a:lvl9pPr marL="4114800" lvl="8" indent="-228600" algn="l">
              <a:lnSpc>
                <a:spcPct val="100000"/>
              </a:lnSpc>
              <a:spcBef>
                <a:spcPts val="375"/>
              </a:spcBef>
              <a:spcAft>
                <a:spcPts val="0"/>
              </a:spcAft>
              <a:buSzPts val="1200"/>
              <a:buNone/>
              <a:defRPr sz="1200" b="1"/>
            </a:lvl9pPr>
          </a:lstStyle>
          <a:p>
            <a:endParaRPr/>
          </a:p>
        </p:txBody>
      </p:sp>
      <p:sp>
        <p:nvSpPr>
          <p:cNvPr id="84" name="Google Shape;84;p11"/>
          <p:cNvSpPr txBox="1">
            <a:spLocks noGrp="1"/>
          </p:cNvSpPr>
          <p:nvPr>
            <p:ph type="body" idx="2"/>
          </p:nvPr>
        </p:nvSpPr>
        <p:spPr>
          <a:xfrm>
            <a:off x="802386" y="2066924"/>
            <a:ext cx="3566160" cy="2400300"/>
          </a:xfrm>
          <a:prstGeom prst="rect">
            <a:avLst/>
          </a:prstGeom>
          <a:noFill/>
          <a:ln>
            <a:noFill/>
          </a:ln>
        </p:spPr>
        <p:txBody>
          <a:bodyPr spcFirstLastPara="1" wrap="square" lIns="91425" tIns="45700" rIns="91425" bIns="45700" anchor="t" anchorCtr="0">
            <a:normAutofit/>
          </a:bodyPr>
          <a:lstStyle>
            <a:lvl1pPr marL="457200" lvl="0" indent="-314325" algn="l">
              <a:lnSpc>
                <a:spcPct val="100000"/>
              </a:lnSpc>
              <a:spcBef>
                <a:spcPts val="675"/>
              </a:spcBef>
              <a:spcAft>
                <a:spcPts val="0"/>
              </a:spcAft>
              <a:buSzPts val="1350"/>
              <a:buChar char="◦"/>
              <a:defRPr sz="1350"/>
            </a:lvl1pPr>
            <a:lvl2pPr marL="914400" lvl="1" indent="-304800" algn="l">
              <a:lnSpc>
                <a:spcPct val="100000"/>
              </a:lnSpc>
              <a:spcBef>
                <a:spcPts val="375"/>
              </a:spcBef>
              <a:spcAft>
                <a:spcPts val="0"/>
              </a:spcAft>
              <a:buSzPts val="1200"/>
              <a:buChar char="◦"/>
              <a:defRPr sz="1200"/>
            </a:lvl2pPr>
            <a:lvl3pPr marL="1371600" lvl="2" indent="-295275" algn="l">
              <a:lnSpc>
                <a:spcPct val="100000"/>
              </a:lnSpc>
              <a:spcBef>
                <a:spcPts val="375"/>
              </a:spcBef>
              <a:spcAft>
                <a:spcPts val="0"/>
              </a:spcAft>
              <a:buSzPts val="1050"/>
              <a:buChar char="◦"/>
              <a:defRPr sz="1050"/>
            </a:lvl3pPr>
            <a:lvl4pPr marL="1828800" lvl="3" indent="-295275" algn="l">
              <a:lnSpc>
                <a:spcPct val="100000"/>
              </a:lnSpc>
              <a:spcBef>
                <a:spcPts val="375"/>
              </a:spcBef>
              <a:spcAft>
                <a:spcPts val="0"/>
              </a:spcAft>
              <a:buSzPts val="1050"/>
              <a:buChar char="◦"/>
              <a:defRPr sz="1050"/>
            </a:lvl4pPr>
            <a:lvl5pPr marL="2286000" lvl="4" indent="-295275" algn="l">
              <a:lnSpc>
                <a:spcPct val="100000"/>
              </a:lnSpc>
              <a:spcBef>
                <a:spcPts val="375"/>
              </a:spcBef>
              <a:spcAft>
                <a:spcPts val="0"/>
              </a:spcAft>
              <a:buSzPts val="1050"/>
              <a:buChar char="◦"/>
              <a:defRPr sz="1050"/>
            </a:lvl5pPr>
            <a:lvl6pPr marL="2743200" lvl="5" indent="-295275" algn="l">
              <a:lnSpc>
                <a:spcPct val="100000"/>
              </a:lnSpc>
              <a:spcBef>
                <a:spcPts val="375"/>
              </a:spcBef>
              <a:spcAft>
                <a:spcPts val="0"/>
              </a:spcAft>
              <a:buSzPts val="1050"/>
              <a:buChar char="◦"/>
              <a:defRPr sz="1050"/>
            </a:lvl6pPr>
            <a:lvl7pPr marL="3200400" lvl="6" indent="-295275" algn="l">
              <a:lnSpc>
                <a:spcPct val="100000"/>
              </a:lnSpc>
              <a:spcBef>
                <a:spcPts val="375"/>
              </a:spcBef>
              <a:spcAft>
                <a:spcPts val="0"/>
              </a:spcAft>
              <a:buSzPts val="1050"/>
              <a:buChar char="◦"/>
              <a:defRPr sz="1050"/>
            </a:lvl7pPr>
            <a:lvl8pPr marL="3657600" lvl="7" indent="-295275" algn="l">
              <a:lnSpc>
                <a:spcPct val="100000"/>
              </a:lnSpc>
              <a:spcBef>
                <a:spcPts val="375"/>
              </a:spcBef>
              <a:spcAft>
                <a:spcPts val="0"/>
              </a:spcAft>
              <a:buSzPts val="1050"/>
              <a:buChar char="◦"/>
              <a:defRPr sz="1050"/>
            </a:lvl8pPr>
            <a:lvl9pPr marL="4114800" lvl="8" indent="-295275" algn="l">
              <a:lnSpc>
                <a:spcPct val="100000"/>
              </a:lnSpc>
              <a:spcBef>
                <a:spcPts val="375"/>
              </a:spcBef>
              <a:spcAft>
                <a:spcPts val="0"/>
              </a:spcAft>
              <a:buSzPts val="1050"/>
              <a:buChar char="◦"/>
              <a:defRPr sz="1050"/>
            </a:lvl9pPr>
          </a:lstStyle>
          <a:p>
            <a:endParaRPr/>
          </a:p>
        </p:txBody>
      </p:sp>
      <p:sp>
        <p:nvSpPr>
          <p:cNvPr id="85" name="Google Shape;85;p11"/>
          <p:cNvSpPr txBox="1">
            <a:spLocks noGrp="1"/>
          </p:cNvSpPr>
          <p:nvPr>
            <p:ph type="body" idx="3"/>
          </p:nvPr>
        </p:nvSpPr>
        <p:spPr>
          <a:xfrm>
            <a:off x="4780026" y="1555751"/>
            <a:ext cx="3566160" cy="48006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425"/>
              <a:buNone/>
              <a:defRPr sz="1425" b="0">
                <a:solidFill>
                  <a:schemeClr val="dk2"/>
                </a:solidFill>
              </a:defRPr>
            </a:lvl1pPr>
            <a:lvl2pPr marL="914400" lvl="1" indent="-228600" algn="l">
              <a:lnSpc>
                <a:spcPct val="100000"/>
              </a:lnSpc>
              <a:spcBef>
                <a:spcPts val="375"/>
              </a:spcBef>
              <a:spcAft>
                <a:spcPts val="0"/>
              </a:spcAft>
              <a:buSzPts val="1425"/>
              <a:buNone/>
              <a:defRPr sz="1425" b="1"/>
            </a:lvl2pPr>
            <a:lvl3pPr marL="1371600" lvl="2" indent="-228600" algn="l">
              <a:lnSpc>
                <a:spcPct val="100000"/>
              </a:lnSpc>
              <a:spcBef>
                <a:spcPts val="375"/>
              </a:spcBef>
              <a:spcAft>
                <a:spcPts val="0"/>
              </a:spcAft>
              <a:buSzPts val="1350"/>
              <a:buNone/>
              <a:defRPr sz="1350" b="1"/>
            </a:lvl3pPr>
            <a:lvl4pPr marL="1828800" lvl="3" indent="-228600" algn="l">
              <a:lnSpc>
                <a:spcPct val="100000"/>
              </a:lnSpc>
              <a:spcBef>
                <a:spcPts val="375"/>
              </a:spcBef>
              <a:spcAft>
                <a:spcPts val="0"/>
              </a:spcAft>
              <a:buSzPts val="1200"/>
              <a:buNone/>
              <a:defRPr sz="1200" b="1"/>
            </a:lvl4pPr>
            <a:lvl5pPr marL="2286000" lvl="4" indent="-228600" algn="l">
              <a:lnSpc>
                <a:spcPct val="100000"/>
              </a:lnSpc>
              <a:spcBef>
                <a:spcPts val="375"/>
              </a:spcBef>
              <a:spcAft>
                <a:spcPts val="0"/>
              </a:spcAft>
              <a:buSzPts val="1200"/>
              <a:buNone/>
              <a:defRPr sz="1200" b="1"/>
            </a:lvl5pPr>
            <a:lvl6pPr marL="2743200" lvl="5" indent="-228600" algn="l">
              <a:lnSpc>
                <a:spcPct val="100000"/>
              </a:lnSpc>
              <a:spcBef>
                <a:spcPts val="375"/>
              </a:spcBef>
              <a:spcAft>
                <a:spcPts val="0"/>
              </a:spcAft>
              <a:buSzPts val="1200"/>
              <a:buNone/>
              <a:defRPr sz="1200" b="1"/>
            </a:lvl6pPr>
            <a:lvl7pPr marL="3200400" lvl="6" indent="-228600" algn="l">
              <a:lnSpc>
                <a:spcPct val="100000"/>
              </a:lnSpc>
              <a:spcBef>
                <a:spcPts val="375"/>
              </a:spcBef>
              <a:spcAft>
                <a:spcPts val="0"/>
              </a:spcAft>
              <a:buSzPts val="1200"/>
              <a:buNone/>
              <a:defRPr sz="1200" b="1"/>
            </a:lvl7pPr>
            <a:lvl8pPr marL="3657600" lvl="7" indent="-228600" algn="l">
              <a:lnSpc>
                <a:spcPct val="100000"/>
              </a:lnSpc>
              <a:spcBef>
                <a:spcPts val="375"/>
              </a:spcBef>
              <a:spcAft>
                <a:spcPts val="0"/>
              </a:spcAft>
              <a:buSzPts val="1200"/>
              <a:buNone/>
              <a:defRPr sz="1200" b="1"/>
            </a:lvl8pPr>
            <a:lvl9pPr marL="4114800" lvl="8" indent="-228600" algn="l">
              <a:lnSpc>
                <a:spcPct val="100000"/>
              </a:lnSpc>
              <a:spcBef>
                <a:spcPts val="375"/>
              </a:spcBef>
              <a:spcAft>
                <a:spcPts val="0"/>
              </a:spcAft>
              <a:buSzPts val="1200"/>
              <a:buNone/>
              <a:defRPr sz="1200" b="1"/>
            </a:lvl9pPr>
          </a:lstStyle>
          <a:p>
            <a:endParaRPr/>
          </a:p>
        </p:txBody>
      </p:sp>
      <p:sp>
        <p:nvSpPr>
          <p:cNvPr id="86" name="Google Shape;86;p11"/>
          <p:cNvSpPr txBox="1">
            <a:spLocks noGrp="1"/>
          </p:cNvSpPr>
          <p:nvPr>
            <p:ph type="body" idx="4"/>
          </p:nvPr>
        </p:nvSpPr>
        <p:spPr>
          <a:xfrm>
            <a:off x="4780026" y="2067436"/>
            <a:ext cx="3566160" cy="2400300"/>
          </a:xfrm>
          <a:prstGeom prst="rect">
            <a:avLst/>
          </a:prstGeom>
          <a:noFill/>
          <a:ln>
            <a:noFill/>
          </a:ln>
        </p:spPr>
        <p:txBody>
          <a:bodyPr spcFirstLastPara="1" wrap="square" lIns="91425" tIns="45700" rIns="91425" bIns="45700" anchor="t" anchorCtr="0">
            <a:normAutofit/>
          </a:bodyPr>
          <a:lstStyle>
            <a:lvl1pPr marL="457200" lvl="0" indent="-314325" algn="l">
              <a:lnSpc>
                <a:spcPct val="100000"/>
              </a:lnSpc>
              <a:spcBef>
                <a:spcPts val="675"/>
              </a:spcBef>
              <a:spcAft>
                <a:spcPts val="0"/>
              </a:spcAft>
              <a:buSzPts val="1350"/>
              <a:buChar char="◦"/>
              <a:defRPr sz="1350"/>
            </a:lvl1pPr>
            <a:lvl2pPr marL="914400" lvl="1" indent="-304800" algn="l">
              <a:lnSpc>
                <a:spcPct val="100000"/>
              </a:lnSpc>
              <a:spcBef>
                <a:spcPts val="375"/>
              </a:spcBef>
              <a:spcAft>
                <a:spcPts val="0"/>
              </a:spcAft>
              <a:buSzPts val="1200"/>
              <a:buChar char="◦"/>
              <a:defRPr sz="1200"/>
            </a:lvl2pPr>
            <a:lvl3pPr marL="1371600" lvl="2" indent="-295275" algn="l">
              <a:lnSpc>
                <a:spcPct val="100000"/>
              </a:lnSpc>
              <a:spcBef>
                <a:spcPts val="375"/>
              </a:spcBef>
              <a:spcAft>
                <a:spcPts val="0"/>
              </a:spcAft>
              <a:buSzPts val="1050"/>
              <a:buChar char="◦"/>
              <a:defRPr sz="1050"/>
            </a:lvl3pPr>
            <a:lvl4pPr marL="1828800" lvl="3" indent="-295275" algn="l">
              <a:lnSpc>
                <a:spcPct val="100000"/>
              </a:lnSpc>
              <a:spcBef>
                <a:spcPts val="375"/>
              </a:spcBef>
              <a:spcAft>
                <a:spcPts val="0"/>
              </a:spcAft>
              <a:buSzPts val="1050"/>
              <a:buChar char="◦"/>
              <a:defRPr sz="1050"/>
            </a:lvl4pPr>
            <a:lvl5pPr marL="2286000" lvl="4" indent="-295275" algn="l">
              <a:lnSpc>
                <a:spcPct val="100000"/>
              </a:lnSpc>
              <a:spcBef>
                <a:spcPts val="375"/>
              </a:spcBef>
              <a:spcAft>
                <a:spcPts val="0"/>
              </a:spcAft>
              <a:buSzPts val="1050"/>
              <a:buChar char="◦"/>
              <a:defRPr sz="1050"/>
            </a:lvl5pPr>
            <a:lvl6pPr marL="2743200" lvl="5" indent="-295275" algn="l">
              <a:lnSpc>
                <a:spcPct val="100000"/>
              </a:lnSpc>
              <a:spcBef>
                <a:spcPts val="375"/>
              </a:spcBef>
              <a:spcAft>
                <a:spcPts val="0"/>
              </a:spcAft>
              <a:buSzPts val="1050"/>
              <a:buChar char="◦"/>
              <a:defRPr sz="1050"/>
            </a:lvl6pPr>
            <a:lvl7pPr marL="3200400" lvl="6" indent="-295275" algn="l">
              <a:lnSpc>
                <a:spcPct val="100000"/>
              </a:lnSpc>
              <a:spcBef>
                <a:spcPts val="375"/>
              </a:spcBef>
              <a:spcAft>
                <a:spcPts val="0"/>
              </a:spcAft>
              <a:buSzPts val="1050"/>
              <a:buChar char="◦"/>
              <a:defRPr sz="1050"/>
            </a:lvl7pPr>
            <a:lvl8pPr marL="3657600" lvl="7" indent="-295275" algn="l">
              <a:lnSpc>
                <a:spcPct val="100000"/>
              </a:lnSpc>
              <a:spcBef>
                <a:spcPts val="375"/>
              </a:spcBef>
              <a:spcAft>
                <a:spcPts val="0"/>
              </a:spcAft>
              <a:buSzPts val="1050"/>
              <a:buChar char="◦"/>
              <a:defRPr sz="1050"/>
            </a:lvl8pPr>
            <a:lvl9pPr marL="4114800" lvl="8" indent="-295275" algn="l">
              <a:lnSpc>
                <a:spcPct val="100000"/>
              </a:lnSpc>
              <a:spcBef>
                <a:spcPts val="375"/>
              </a:spcBef>
              <a:spcAft>
                <a:spcPts val="0"/>
              </a:spcAft>
              <a:buSzPts val="1050"/>
              <a:buChar char="◦"/>
              <a:defRPr sz="1050"/>
            </a:lvl9pPr>
          </a:lstStyle>
          <a:p>
            <a:endParaRPr/>
          </a:p>
        </p:txBody>
      </p:sp>
      <p:sp>
        <p:nvSpPr>
          <p:cNvPr id="87" name="Google Shape;87;p11"/>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1"/>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1"/>
          <p:cNvSpPr txBox="1">
            <a:spLocks noGrp="1"/>
          </p:cNvSpPr>
          <p:nvPr>
            <p:ph type="sldNum" idx="12"/>
          </p:nvPr>
        </p:nvSpPr>
        <p:spPr>
          <a:xfrm>
            <a:off x="7852410" y="4730754"/>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800100" y="481946"/>
            <a:ext cx="7543800" cy="1028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2"/>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2"/>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2"/>
          <p:cNvSpPr txBox="1">
            <a:spLocks noGrp="1"/>
          </p:cNvSpPr>
          <p:nvPr>
            <p:ph type="sldNum" idx="12"/>
          </p:nvPr>
        </p:nvSpPr>
        <p:spPr>
          <a:xfrm>
            <a:off x="7852410" y="4730754"/>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13"/>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3"/>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3"/>
          <p:cNvSpPr txBox="1">
            <a:spLocks noGrp="1"/>
          </p:cNvSpPr>
          <p:nvPr>
            <p:ph type="sldNum" idx="12"/>
          </p:nvPr>
        </p:nvSpPr>
        <p:spPr>
          <a:xfrm>
            <a:off x="7852410" y="4730754"/>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99"/>
        <p:cNvGrpSpPr/>
        <p:nvPr/>
      </p:nvGrpSpPr>
      <p:grpSpPr>
        <a:xfrm>
          <a:off x="0" y="0"/>
          <a:ext cx="0" cy="0"/>
          <a:chOff x="0" y="0"/>
          <a:chExt cx="0" cy="0"/>
        </a:xfrm>
      </p:grpSpPr>
      <p:sp>
        <p:nvSpPr>
          <p:cNvPr id="100" name="Google Shape;100;p14"/>
          <p:cNvSpPr/>
          <p:nvPr/>
        </p:nvSpPr>
        <p:spPr>
          <a:xfrm>
            <a:off x="184147" y="178308"/>
            <a:ext cx="6398514" cy="4786884"/>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4"/>
          <p:cNvSpPr/>
          <p:nvPr/>
        </p:nvSpPr>
        <p:spPr>
          <a:xfrm>
            <a:off x="6765290" y="178308"/>
            <a:ext cx="2194560" cy="478688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4"/>
          <p:cNvSpPr txBox="1">
            <a:spLocks noGrp="1"/>
          </p:cNvSpPr>
          <p:nvPr>
            <p:ph type="title"/>
          </p:nvPr>
        </p:nvSpPr>
        <p:spPr>
          <a:xfrm>
            <a:off x="6972300" y="455544"/>
            <a:ext cx="1823085" cy="1234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2100"/>
              <a:buFont typeface="Century Gothic"/>
              <a:buNone/>
              <a:defRPr sz="2100" b="0" cap="none">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4"/>
          <p:cNvSpPr txBox="1">
            <a:spLocks noGrp="1"/>
          </p:cNvSpPr>
          <p:nvPr>
            <p:ph type="body" idx="1"/>
          </p:nvPr>
        </p:nvSpPr>
        <p:spPr>
          <a:xfrm>
            <a:off x="514350" y="457200"/>
            <a:ext cx="5829300" cy="4000500"/>
          </a:xfrm>
          <a:prstGeom prst="rect">
            <a:avLst/>
          </a:prstGeom>
          <a:noFill/>
          <a:ln>
            <a:noFill/>
          </a:ln>
        </p:spPr>
        <p:txBody>
          <a:bodyPr spcFirstLastPara="1" wrap="square" lIns="91425" tIns="45700" rIns="91425" bIns="45700" anchor="t" anchorCtr="0">
            <a:normAutofit/>
          </a:bodyPr>
          <a:lstStyle>
            <a:lvl1pPr marL="457200" lvl="0" indent="-314325" algn="l">
              <a:lnSpc>
                <a:spcPct val="100000"/>
              </a:lnSpc>
              <a:spcBef>
                <a:spcPts val="675"/>
              </a:spcBef>
              <a:spcAft>
                <a:spcPts val="0"/>
              </a:spcAft>
              <a:buSzPts val="1350"/>
              <a:buChar char="◦"/>
              <a:defRPr sz="1350"/>
            </a:lvl1pPr>
            <a:lvl2pPr marL="914400" lvl="1" indent="-304800" algn="l">
              <a:lnSpc>
                <a:spcPct val="100000"/>
              </a:lnSpc>
              <a:spcBef>
                <a:spcPts val="375"/>
              </a:spcBef>
              <a:spcAft>
                <a:spcPts val="0"/>
              </a:spcAft>
              <a:buSzPts val="1200"/>
              <a:buChar char="◦"/>
              <a:defRPr sz="1200"/>
            </a:lvl2pPr>
            <a:lvl3pPr marL="1371600" lvl="2" indent="-295275" algn="l">
              <a:lnSpc>
                <a:spcPct val="100000"/>
              </a:lnSpc>
              <a:spcBef>
                <a:spcPts val="375"/>
              </a:spcBef>
              <a:spcAft>
                <a:spcPts val="0"/>
              </a:spcAft>
              <a:buSzPts val="1050"/>
              <a:buChar char="◦"/>
              <a:defRPr sz="1050"/>
            </a:lvl3pPr>
            <a:lvl4pPr marL="1828800" lvl="3" indent="-295275" algn="l">
              <a:lnSpc>
                <a:spcPct val="100000"/>
              </a:lnSpc>
              <a:spcBef>
                <a:spcPts val="375"/>
              </a:spcBef>
              <a:spcAft>
                <a:spcPts val="0"/>
              </a:spcAft>
              <a:buSzPts val="1050"/>
              <a:buChar char="◦"/>
              <a:defRPr sz="1050"/>
            </a:lvl4pPr>
            <a:lvl5pPr marL="2286000" lvl="4" indent="-295275" algn="l">
              <a:lnSpc>
                <a:spcPct val="100000"/>
              </a:lnSpc>
              <a:spcBef>
                <a:spcPts val="375"/>
              </a:spcBef>
              <a:spcAft>
                <a:spcPts val="0"/>
              </a:spcAft>
              <a:buSzPts val="1050"/>
              <a:buChar char="◦"/>
              <a:defRPr sz="1050"/>
            </a:lvl5pPr>
            <a:lvl6pPr marL="2743200" lvl="5" indent="-295275" algn="l">
              <a:lnSpc>
                <a:spcPct val="100000"/>
              </a:lnSpc>
              <a:spcBef>
                <a:spcPts val="375"/>
              </a:spcBef>
              <a:spcAft>
                <a:spcPts val="0"/>
              </a:spcAft>
              <a:buSzPts val="1050"/>
              <a:buChar char="◦"/>
              <a:defRPr sz="1050"/>
            </a:lvl6pPr>
            <a:lvl7pPr marL="3200400" lvl="6" indent="-295275" algn="l">
              <a:lnSpc>
                <a:spcPct val="100000"/>
              </a:lnSpc>
              <a:spcBef>
                <a:spcPts val="375"/>
              </a:spcBef>
              <a:spcAft>
                <a:spcPts val="0"/>
              </a:spcAft>
              <a:buSzPts val="1050"/>
              <a:buChar char="◦"/>
              <a:defRPr sz="1050"/>
            </a:lvl7pPr>
            <a:lvl8pPr marL="3657600" lvl="7" indent="-295275" algn="l">
              <a:lnSpc>
                <a:spcPct val="100000"/>
              </a:lnSpc>
              <a:spcBef>
                <a:spcPts val="375"/>
              </a:spcBef>
              <a:spcAft>
                <a:spcPts val="0"/>
              </a:spcAft>
              <a:buSzPts val="1050"/>
              <a:buChar char="◦"/>
              <a:defRPr sz="1050"/>
            </a:lvl8pPr>
            <a:lvl9pPr marL="4114800" lvl="8" indent="-295275" algn="l">
              <a:lnSpc>
                <a:spcPct val="100000"/>
              </a:lnSpc>
              <a:spcBef>
                <a:spcPts val="375"/>
              </a:spcBef>
              <a:spcAft>
                <a:spcPts val="0"/>
              </a:spcAft>
              <a:buSzPts val="1050"/>
              <a:buChar char="◦"/>
              <a:defRPr sz="1050"/>
            </a:lvl9pPr>
          </a:lstStyle>
          <a:p>
            <a:endParaRPr/>
          </a:p>
        </p:txBody>
      </p:sp>
      <p:sp>
        <p:nvSpPr>
          <p:cNvPr id="104" name="Google Shape;104;p14"/>
          <p:cNvSpPr txBox="1">
            <a:spLocks noGrp="1"/>
          </p:cNvSpPr>
          <p:nvPr>
            <p:ph type="body" idx="2"/>
          </p:nvPr>
        </p:nvSpPr>
        <p:spPr>
          <a:xfrm>
            <a:off x="6972300" y="1714500"/>
            <a:ext cx="1823085" cy="26289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600"/>
              </a:spcBef>
              <a:spcAft>
                <a:spcPts val="0"/>
              </a:spcAft>
              <a:buSzPts val="1050"/>
              <a:buNone/>
              <a:defRPr sz="1050">
                <a:solidFill>
                  <a:srgbClr val="FFFFFF"/>
                </a:solidFill>
              </a:defRPr>
            </a:lvl1pPr>
            <a:lvl2pPr marL="914400" lvl="1" indent="-228600" algn="l">
              <a:lnSpc>
                <a:spcPct val="100000"/>
              </a:lnSpc>
              <a:spcBef>
                <a:spcPts val="375"/>
              </a:spcBef>
              <a:spcAft>
                <a:spcPts val="0"/>
              </a:spcAft>
              <a:buSzPts val="900"/>
              <a:buNone/>
              <a:defRPr sz="900"/>
            </a:lvl2pPr>
            <a:lvl3pPr marL="1371600" lvl="2" indent="-228600" algn="l">
              <a:lnSpc>
                <a:spcPct val="100000"/>
              </a:lnSpc>
              <a:spcBef>
                <a:spcPts val="375"/>
              </a:spcBef>
              <a:spcAft>
                <a:spcPts val="0"/>
              </a:spcAft>
              <a:buSzPts val="750"/>
              <a:buNone/>
              <a:defRPr sz="750"/>
            </a:lvl3pPr>
            <a:lvl4pPr marL="1828800" lvl="3" indent="-228600" algn="l">
              <a:lnSpc>
                <a:spcPct val="100000"/>
              </a:lnSpc>
              <a:spcBef>
                <a:spcPts val="375"/>
              </a:spcBef>
              <a:spcAft>
                <a:spcPts val="0"/>
              </a:spcAft>
              <a:buSzPts val="675"/>
              <a:buNone/>
              <a:defRPr sz="675"/>
            </a:lvl4pPr>
            <a:lvl5pPr marL="2286000" lvl="4" indent="-228600" algn="l">
              <a:lnSpc>
                <a:spcPct val="100000"/>
              </a:lnSpc>
              <a:spcBef>
                <a:spcPts val="375"/>
              </a:spcBef>
              <a:spcAft>
                <a:spcPts val="0"/>
              </a:spcAft>
              <a:buSzPts val="675"/>
              <a:buNone/>
              <a:defRPr sz="675"/>
            </a:lvl5pPr>
            <a:lvl6pPr marL="2743200" lvl="5" indent="-228600" algn="l">
              <a:lnSpc>
                <a:spcPct val="100000"/>
              </a:lnSpc>
              <a:spcBef>
                <a:spcPts val="375"/>
              </a:spcBef>
              <a:spcAft>
                <a:spcPts val="0"/>
              </a:spcAft>
              <a:buSzPts val="675"/>
              <a:buNone/>
              <a:defRPr sz="675"/>
            </a:lvl6pPr>
            <a:lvl7pPr marL="3200400" lvl="6" indent="-228600" algn="l">
              <a:lnSpc>
                <a:spcPct val="100000"/>
              </a:lnSpc>
              <a:spcBef>
                <a:spcPts val="375"/>
              </a:spcBef>
              <a:spcAft>
                <a:spcPts val="0"/>
              </a:spcAft>
              <a:buSzPts val="675"/>
              <a:buNone/>
              <a:defRPr sz="675"/>
            </a:lvl7pPr>
            <a:lvl8pPr marL="3657600" lvl="7" indent="-228600" algn="l">
              <a:lnSpc>
                <a:spcPct val="100000"/>
              </a:lnSpc>
              <a:spcBef>
                <a:spcPts val="375"/>
              </a:spcBef>
              <a:spcAft>
                <a:spcPts val="0"/>
              </a:spcAft>
              <a:buSzPts val="675"/>
              <a:buNone/>
              <a:defRPr sz="675"/>
            </a:lvl8pPr>
            <a:lvl9pPr marL="4114800" lvl="8" indent="-228600" algn="l">
              <a:lnSpc>
                <a:spcPct val="100000"/>
              </a:lnSpc>
              <a:spcBef>
                <a:spcPts val="375"/>
              </a:spcBef>
              <a:spcAft>
                <a:spcPts val="0"/>
              </a:spcAft>
              <a:buSzPts val="675"/>
              <a:buNone/>
              <a:defRPr sz="675"/>
            </a:lvl9pPr>
          </a:lstStyle>
          <a:p>
            <a:endParaRPr/>
          </a:p>
        </p:txBody>
      </p:sp>
      <p:sp>
        <p:nvSpPr>
          <p:cNvPr id="105" name="Google Shape;105;p14"/>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4"/>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4"/>
          <p:cNvSpPr txBox="1">
            <a:spLocks noGrp="1"/>
          </p:cNvSpPr>
          <p:nvPr>
            <p:ph type="sldNum" idx="12"/>
          </p:nvPr>
        </p:nvSpPr>
        <p:spPr>
          <a:xfrm>
            <a:off x="7795258" y="4667252"/>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14"/>
          <p:cNvSpPr/>
          <p:nvPr/>
        </p:nvSpPr>
        <p:spPr>
          <a:xfrm>
            <a:off x="6868160" y="281178"/>
            <a:ext cx="1988820" cy="4581144"/>
          </a:xfrm>
          <a:prstGeom prst="rect">
            <a:avLst/>
          </a:prstGeom>
          <a:noFill/>
          <a:ln w="9525" cap="sq"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9"/>
        <p:cNvGrpSpPr/>
        <p:nvPr/>
      </p:nvGrpSpPr>
      <p:grpSpPr>
        <a:xfrm>
          <a:off x="0" y="0"/>
          <a:ext cx="0" cy="0"/>
          <a:chOff x="0" y="0"/>
          <a:chExt cx="0" cy="0"/>
        </a:xfrm>
      </p:grpSpPr>
      <p:sp>
        <p:nvSpPr>
          <p:cNvPr id="110" name="Google Shape;110;p15"/>
          <p:cNvSpPr/>
          <p:nvPr/>
        </p:nvSpPr>
        <p:spPr>
          <a:xfrm>
            <a:off x="6765290" y="178308"/>
            <a:ext cx="2194560" cy="478688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5"/>
          <p:cNvSpPr txBox="1">
            <a:spLocks noGrp="1"/>
          </p:cNvSpPr>
          <p:nvPr>
            <p:ph type="title"/>
          </p:nvPr>
        </p:nvSpPr>
        <p:spPr>
          <a:xfrm>
            <a:off x="6972300" y="452628"/>
            <a:ext cx="1824228" cy="123444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2100"/>
              <a:buFont typeface="Century Gothic"/>
              <a:buNone/>
              <a:defRPr sz="2100" b="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5"/>
          <p:cNvSpPr>
            <a:spLocks noGrp="1"/>
          </p:cNvSpPr>
          <p:nvPr>
            <p:ph type="pic" idx="2"/>
          </p:nvPr>
        </p:nvSpPr>
        <p:spPr>
          <a:xfrm>
            <a:off x="171449" y="178308"/>
            <a:ext cx="6398514" cy="4786884"/>
          </a:xfrm>
          <a:prstGeom prst="rect">
            <a:avLst/>
          </a:prstGeom>
          <a:solidFill>
            <a:srgbClr val="76CEEF"/>
          </a:solidFill>
          <a:ln>
            <a:noFill/>
          </a:ln>
        </p:spPr>
      </p:sp>
      <p:sp>
        <p:nvSpPr>
          <p:cNvPr id="113" name="Google Shape;113;p15"/>
          <p:cNvSpPr txBox="1">
            <a:spLocks noGrp="1"/>
          </p:cNvSpPr>
          <p:nvPr>
            <p:ph type="body" idx="1"/>
          </p:nvPr>
        </p:nvSpPr>
        <p:spPr>
          <a:xfrm>
            <a:off x="6972300" y="1714500"/>
            <a:ext cx="1824228" cy="262661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600"/>
              </a:spcBef>
              <a:spcAft>
                <a:spcPts val="0"/>
              </a:spcAft>
              <a:buSzPts val="1050"/>
              <a:buNone/>
              <a:defRPr sz="1050">
                <a:solidFill>
                  <a:srgbClr val="FFFFFF"/>
                </a:solidFill>
              </a:defRPr>
            </a:lvl1pPr>
            <a:lvl2pPr marL="914400" lvl="1" indent="-228600" algn="l">
              <a:lnSpc>
                <a:spcPct val="100000"/>
              </a:lnSpc>
              <a:spcBef>
                <a:spcPts val="375"/>
              </a:spcBef>
              <a:spcAft>
                <a:spcPts val="0"/>
              </a:spcAft>
              <a:buSzPts val="900"/>
              <a:buNone/>
              <a:defRPr sz="900"/>
            </a:lvl2pPr>
            <a:lvl3pPr marL="1371600" lvl="2" indent="-228600" algn="l">
              <a:lnSpc>
                <a:spcPct val="100000"/>
              </a:lnSpc>
              <a:spcBef>
                <a:spcPts val="375"/>
              </a:spcBef>
              <a:spcAft>
                <a:spcPts val="0"/>
              </a:spcAft>
              <a:buSzPts val="750"/>
              <a:buNone/>
              <a:defRPr sz="750"/>
            </a:lvl3pPr>
            <a:lvl4pPr marL="1828800" lvl="3" indent="-228600" algn="l">
              <a:lnSpc>
                <a:spcPct val="100000"/>
              </a:lnSpc>
              <a:spcBef>
                <a:spcPts val="375"/>
              </a:spcBef>
              <a:spcAft>
                <a:spcPts val="0"/>
              </a:spcAft>
              <a:buSzPts val="675"/>
              <a:buNone/>
              <a:defRPr sz="675"/>
            </a:lvl4pPr>
            <a:lvl5pPr marL="2286000" lvl="4" indent="-228600" algn="l">
              <a:lnSpc>
                <a:spcPct val="100000"/>
              </a:lnSpc>
              <a:spcBef>
                <a:spcPts val="375"/>
              </a:spcBef>
              <a:spcAft>
                <a:spcPts val="0"/>
              </a:spcAft>
              <a:buSzPts val="675"/>
              <a:buNone/>
              <a:defRPr sz="675"/>
            </a:lvl5pPr>
            <a:lvl6pPr marL="2743200" lvl="5" indent="-228600" algn="l">
              <a:lnSpc>
                <a:spcPct val="100000"/>
              </a:lnSpc>
              <a:spcBef>
                <a:spcPts val="375"/>
              </a:spcBef>
              <a:spcAft>
                <a:spcPts val="0"/>
              </a:spcAft>
              <a:buSzPts val="675"/>
              <a:buNone/>
              <a:defRPr sz="675"/>
            </a:lvl6pPr>
            <a:lvl7pPr marL="3200400" lvl="6" indent="-228600" algn="l">
              <a:lnSpc>
                <a:spcPct val="100000"/>
              </a:lnSpc>
              <a:spcBef>
                <a:spcPts val="375"/>
              </a:spcBef>
              <a:spcAft>
                <a:spcPts val="0"/>
              </a:spcAft>
              <a:buSzPts val="675"/>
              <a:buNone/>
              <a:defRPr sz="675"/>
            </a:lvl7pPr>
            <a:lvl8pPr marL="3657600" lvl="7" indent="-228600" algn="l">
              <a:lnSpc>
                <a:spcPct val="100000"/>
              </a:lnSpc>
              <a:spcBef>
                <a:spcPts val="375"/>
              </a:spcBef>
              <a:spcAft>
                <a:spcPts val="0"/>
              </a:spcAft>
              <a:buSzPts val="675"/>
              <a:buNone/>
              <a:defRPr sz="675"/>
            </a:lvl8pPr>
            <a:lvl9pPr marL="4114800" lvl="8" indent="-228600" algn="l">
              <a:lnSpc>
                <a:spcPct val="100000"/>
              </a:lnSpc>
              <a:spcBef>
                <a:spcPts val="375"/>
              </a:spcBef>
              <a:spcAft>
                <a:spcPts val="0"/>
              </a:spcAft>
              <a:buSzPts val="675"/>
              <a:buNone/>
              <a:defRPr sz="675"/>
            </a:lvl9pPr>
          </a:lstStyle>
          <a:p>
            <a:endParaRPr/>
          </a:p>
        </p:txBody>
      </p:sp>
      <p:sp>
        <p:nvSpPr>
          <p:cNvPr id="114" name="Google Shape;114;p15"/>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5"/>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75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5"/>
          <p:cNvSpPr txBox="1">
            <a:spLocks noGrp="1"/>
          </p:cNvSpPr>
          <p:nvPr>
            <p:ph type="sldNum" idx="12"/>
          </p:nvPr>
        </p:nvSpPr>
        <p:spPr>
          <a:xfrm>
            <a:off x="7797546" y="4670298"/>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p15"/>
          <p:cNvSpPr/>
          <p:nvPr/>
        </p:nvSpPr>
        <p:spPr>
          <a:xfrm>
            <a:off x="6868160" y="281178"/>
            <a:ext cx="1988820" cy="4581144"/>
          </a:xfrm>
          <a:prstGeom prst="rect">
            <a:avLst/>
          </a:prstGeom>
          <a:noFill/>
          <a:ln w="9525" cap="sq"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800100" y="481946"/>
            <a:ext cx="7543800" cy="1028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6"/>
          <p:cNvSpPr txBox="1">
            <a:spLocks noGrp="1"/>
          </p:cNvSpPr>
          <p:nvPr>
            <p:ph type="body" idx="1"/>
          </p:nvPr>
        </p:nvSpPr>
        <p:spPr>
          <a:xfrm rot="5400000">
            <a:off x="3097530" y="-720090"/>
            <a:ext cx="2948940" cy="7543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75"/>
              </a:spcBef>
              <a:spcAft>
                <a:spcPts val="0"/>
              </a:spcAft>
              <a:buSzPts val="1800"/>
              <a:buChar char="◦"/>
              <a:defRPr/>
            </a:lvl1pPr>
            <a:lvl2pPr marL="914400" lvl="1" indent="-342900" algn="l">
              <a:lnSpc>
                <a:spcPct val="100000"/>
              </a:lnSpc>
              <a:spcBef>
                <a:spcPts val="375"/>
              </a:spcBef>
              <a:spcAft>
                <a:spcPts val="0"/>
              </a:spcAft>
              <a:buSzPts val="180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375"/>
              </a:spcBef>
              <a:spcAft>
                <a:spcPts val="0"/>
              </a:spcAft>
              <a:buSzPts val="1800"/>
              <a:buChar char="◦"/>
              <a:defRPr/>
            </a:lvl5pPr>
            <a:lvl6pPr marL="2743200" lvl="5" indent="-342900" algn="l">
              <a:lnSpc>
                <a:spcPct val="100000"/>
              </a:lnSpc>
              <a:spcBef>
                <a:spcPts val="375"/>
              </a:spcBef>
              <a:spcAft>
                <a:spcPts val="0"/>
              </a:spcAft>
              <a:buSzPts val="1800"/>
              <a:buChar char="◦"/>
              <a:defRPr/>
            </a:lvl6pPr>
            <a:lvl7pPr marL="3200400" lvl="6" indent="-342900" algn="l">
              <a:lnSpc>
                <a:spcPct val="100000"/>
              </a:lnSpc>
              <a:spcBef>
                <a:spcPts val="375"/>
              </a:spcBef>
              <a:spcAft>
                <a:spcPts val="0"/>
              </a:spcAft>
              <a:buSzPts val="1800"/>
              <a:buChar char="◦"/>
              <a:defRPr/>
            </a:lvl7pPr>
            <a:lvl8pPr marL="3657600" lvl="7" indent="-342900" algn="l">
              <a:lnSpc>
                <a:spcPct val="100000"/>
              </a:lnSpc>
              <a:spcBef>
                <a:spcPts val="375"/>
              </a:spcBef>
              <a:spcAft>
                <a:spcPts val="0"/>
              </a:spcAft>
              <a:buSzPts val="1800"/>
              <a:buChar char="◦"/>
              <a:defRPr/>
            </a:lvl8pPr>
            <a:lvl9pPr marL="4114800" lvl="8" indent="-342900" algn="l">
              <a:lnSpc>
                <a:spcPct val="100000"/>
              </a:lnSpc>
              <a:spcBef>
                <a:spcPts val="375"/>
              </a:spcBef>
              <a:spcAft>
                <a:spcPts val="0"/>
              </a:spcAft>
              <a:buSzPts val="1800"/>
              <a:buChar char="◦"/>
              <a:defRPr/>
            </a:lvl9pPr>
          </a:lstStyle>
          <a:p>
            <a:endParaRPr/>
          </a:p>
        </p:txBody>
      </p:sp>
      <p:sp>
        <p:nvSpPr>
          <p:cNvPr id="121" name="Google Shape;121;p16"/>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6"/>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6"/>
          <p:cNvSpPr txBox="1">
            <a:spLocks noGrp="1"/>
          </p:cNvSpPr>
          <p:nvPr>
            <p:ph type="sldNum" idx="12"/>
          </p:nvPr>
        </p:nvSpPr>
        <p:spPr>
          <a:xfrm>
            <a:off x="7852410" y="4730754"/>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rot="5400000">
            <a:off x="5657850" y="1657350"/>
            <a:ext cx="3943350" cy="17716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7"/>
          <p:cNvSpPr txBox="1">
            <a:spLocks noGrp="1"/>
          </p:cNvSpPr>
          <p:nvPr>
            <p:ph type="body" idx="1"/>
          </p:nvPr>
        </p:nvSpPr>
        <p:spPr>
          <a:xfrm rot="5400000">
            <a:off x="1685925" y="-485775"/>
            <a:ext cx="3943350" cy="60579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75"/>
              </a:spcBef>
              <a:spcAft>
                <a:spcPts val="0"/>
              </a:spcAft>
              <a:buSzPts val="1800"/>
              <a:buChar char="◦"/>
              <a:defRPr/>
            </a:lvl1pPr>
            <a:lvl2pPr marL="914400" lvl="1" indent="-342900" algn="l">
              <a:lnSpc>
                <a:spcPct val="100000"/>
              </a:lnSpc>
              <a:spcBef>
                <a:spcPts val="375"/>
              </a:spcBef>
              <a:spcAft>
                <a:spcPts val="0"/>
              </a:spcAft>
              <a:buSzPts val="180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375"/>
              </a:spcBef>
              <a:spcAft>
                <a:spcPts val="0"/>
              </a:spcAft>
              <a:buSzPts val="1800"/>
              <a:buChar char="◦"/>
              <a:defRPr/>
            </a:lvl5pPr>
            <a:lvl6pPr marL="2743200" lvl="5" indent="-342900" algn="l">
              <a:lnSpc>
                <a:spcPct val="100000"/>
              </a:lnSpc>
              <a:spcBef>
                <a:spcPts val="375"/>
              </a:spcBef>
              <a:spcAft>
                <a:spcPts val="0"/>
              </a:spcAft>
              <a:buSzPts val="1800"/>
              <a:buChar char="◦"/>
              <a:defRPr/>
            </a:lvl6pPr>
            <a:lvl7pPr marL="3200400" lvl="6" indent="-342900" algn="l">
              <a:lnSpc>
                <a:spcPct val="100000"/>
              </a:lnSpc>
              <a:spcBef>
                <a:spcPts val="375"/>
              </a:spcBef>
              <a:spcAft>
                <a:spcPts val="0"/>
              </a:spcAft>
              <a:buSzPts val="1800"/>
              <a:buChar char="◦"/>
              <a:defRPr/>
            </a:lvl7pPr>
            <a:lvl8pPr marL="3657600" lvl="7" indent="-342900" algn="l">
              <a:lnSpc>
                <a:spcPct val="100000"/>
              </a:lnSpc>
              <a:spcBef>
                <a:spcPts val="375"/>
              </a:spcBef>
              <a:spcAft>
                <a:spcPts val="0"/>
              </a:spcAft>
              <a:buSzPts val="1800"/>
              <a:buChar char="◦"/>
              <a:defRPr/>
            </a:lvl8pPr>
            <a:lvl9pPr marL="4114800" lvl="8" indent="-342900" algn="l">
              <a:lnSpc>
                <a:spcPct val="100000"/>
              </a:lnSpc>
              <a:spcBef>
                <a:spcPts val="375"/>
              </a:spcBef>
              <a:spcAft>
                <a:spcPts val="0"/>
              </a:spcAft>
              <a:buSzPts val="1800"/>
              <a:buChar char="◦"/>
              <a:defRPr/>
            </a:lvl9pPr>
          </a:lstStyle>
          <a:p>
            <a:endParaRPr/>
          </a:p>
        </p:txBody>
      </p:sp>
      <p:sp>
        <p:nvSpPr>
          <p:cNvPr id="127" name="Google Shape;127;p17"/>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7"/>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7"/>
          <p:cNvSpPr txBox="1">
            <a:spLocks noGrp="1"/>
          </p:cNvSpPr>
          <p:nvPr>
            <p:ph type="sldNum" idx="12"/>
          </p:nvPr>
        </p:nvSpPr>
        <p:spPr>
          <a:xfrm>
            <a:off x="7852410" y="4730754"/>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ontent Option 3">
  <p:cSld name="2_Content Option 3">
    <p:spTree>
      <p:nvGrpSpPr>
        <p:cNvPr id="1" name="Shape 134"/>
        <p:cNvGrpSpPr/>
        <p:nvPr/>
      </p:nvGrpSpPr>
      <p:grpSpPr>
        <a:xfrm>
          <a:off x="0" y="0"/>
          <a:ext cx="0" cy="0"/>
          <a:chOff x="0" y="0"/>
          <a:chExt cx="0" cy="0"/>
        </a:xfrm>
      </p:grpSpPr>
      <p:pic>
        <p:nvPicPr>
          <p:cNvPr id="135" name="Google Shape;135;p19" descr="R:\COM\COMM\Branding\PPT Templates\widescreen\Widescreen Powerpoint 20.jpg"/>
          <p:cNvPicPr preferRelativeResize="0"/>
          <p:nvPr/>
        </p:nvPicPr>
        <p:blipFill rotWithShape="1">
          <a:blip r:embed="rId2">
            <a:alphaModFix/>
          </a:blip>
          <a:srcRect/>
          <a:stretch/>
        </p:blipFill>
        <p:spPr>
          <a:xfrm>
            <a:off x="0" y="0"/>
            <a:ext cx="9148766" cy="5148073"/>
          </a:xfrm>
          <a:prstGeom prst="rect">
            <a:avLst/>
          </a:prstGeom>
          <a:noFill/>
          <a:ln>
            <a:noFill/>
          </a:ln>
        </p:spPr>
      </p:pic>
      <p:sp>
        <p:nvSpPr>
          <p:cNvPr id="136" name="Google Shape;136;p19"/>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7" name="Google Shape;137;p19"/>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Clr>
                <a:schemeClr val="dk1"/>
              </a:buClr>
              <a:buSzPts val="2000"/>
              <a:buChar char="•"/>
              <a:defRPr/>
            </a:lvl6pPr>
            <a:lvl7pPr marL="3200400" lvl="6" indent="-355600" algn="l">
              <a:lnSpc>
                <a:spcPct val="100000"/>
              </a:lnSpc>
              <a:spcBef>
                <a:spcPts val="400"/>
              </a:spcBef>
              <a:spcAft>
                <a:spcPts val="0"/>
              </a:spcAft>
              <a:buClr>
                <a:schemeClr val="dk1"/>
              </a:buClr>
              <a:buSzPts val="2000"/>
              <a:buChar char="•"/>
              <a:defRPr/>
            </a:lvl7pPr>
            <a:lvl8pPr marL="3657600" lvl="7" indent="-355600" algn="l">
              <a:lnSpc>
                <a:spcPct val="100000"/>
              </a:lnSpc>
              <a:spcBef>
                <a:spcPts val="400"/>
              </a:spcBef>
              <a:spcAft>
                <a:spcPts val="0"/>
              </a:spcAft>
              <a:buClr>
                <a:schemeClr val="dk1"/>
              </a:buClr>
              <a:buSzPts val="2000"/>
              <a:buChar char="•"/>
              <a:defRPr/>
            </a:lvl8pPr>
            <a:lvl9pPr marL="4114800" lvl="8" indent="-355600" algn="l">
              <a:lnSpc>
                <a:spcPct val="100000"/>
              </a:lnSpc>
              <a:spcBef>
                <a:spcPts val="400"/>
              </a:spcBef>
              <a:spcAft>
                <a:spcPts val="0"/>
              </a:spcAft>
              <a:buClr>
                <a:schemeClr val="dk1"/>
              </a:buClr>
              <a:buSzPts val="2000"/>
              <a:buChar char="•"/>
              <a:defRPr/>
            </a:lvl9pPr>
          </a:lstStyle>
          <a:p>
            <a:endParaRPr/>
          </a:p>
        </p:txBody>
      </p:sp>
      <p:sp>
        <p:nvSpPr>
          <p:cNvPr id="138" name="Google Shape;138;p19"/>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139"/>
        <p:cNvGrpSpPr/>
        <p:nvPr/>
      </p:nvGrpSpPr>
      <p:grpSpPr>
        <a:xfrm>
          <a:off x="0" y="0"/>
          <a:ext cx="0" cy="0"/>
          <a:chOff x="0" y="0"/>
          <a:chExt cx="0" cy="0"/>
        </a:xfrm>
      </p:grpSpPr>
      <p:pic>
        <p:nvPicPr>
          <p:cNvPr id="140" name="Google Shape;140;p20" descr="R:\COM\COMM\Branding\PPT Templates\widescreen\Widescreen Powerpoint 6.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141" name="Google Shape;141;p20"/>
          <p:cNvSpPr txBox="1">
            <a:spLocks noGrp="1"/>
          </p:cNvSpPr>
          <p:nvPr>
            <p:ph type="body" idx="1"/>
          </p:nvPr>
        </p:nvSpPr>
        <p:spPr>
          <a:xfrm>
            <a:off x="152400" y="2800350"/>
            <a:ext cx="8763000" cy="646331"/>
          </a:xfrm>
          <a:prstGeom prst="rect">
            <a:avLst/>
          </a:prstGeom>
          <a:noFill/>
          <a:ln>
            <a:noFill/>
          </a:ln>
        </p:spPr>
        <p:txBody>
          <a:bodyPr spcFirstLastPara="1" wrap="square" lIns="91425" tIns="45700" rIns="91425" bIns="45700" anchor="ctr" anchorCtr="0">
            <a:spAutoFit/>
          </a:bodyPr>
          <a:lstStyle>
            <a:lvl1pPr marL="457200" lvl="0" indent="-228600" algn="ctr">
              <a:lnSpc>
                <a:spcPct val="100000"/>
              </a:lnSpc>
              <a:spcBef>
                <a:spcPts val="720"/>
              </a:spcBef>
              <a:spcAft>
                <a:spcPts val="0"/>
              </a:spcAft>
              <a:buSzPts val="3600"/>
              <a:buNone/>
              <a:defRPr sz="3600" b="1">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2" name="Google Shape;142;p20"/>
          <p:cNvSpPr txBox="1">
            <a:spLocks noGrp="1"/>
          </p:cNvSpPr>
          <p:nvPr>
            <p:ph type="sldNum" idx="12"/>
          </p:nvPr>
        </p:nvSpPr>
        <p:spPr>
          <a:xfrm>
            <a:off x="8229600" y="47434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3" name="Google Shape;143;p20"/>
          <p:cNvSpPr txBox="1"/>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ontent option 2">
  <p:cSld name="1_Content option 2">
    <p:spTree>
      <p:nvGrpSpPr>
        <p:cNvPr id="1" name="Shape 144"/>
        <p:cNvGrpSpPr/>
        <p:nvPr/>
      </p:nvGrpSpPr>
      <p:grpSpPr>
        <a:xfrm>
          <a:off x="0" y="0"/>
          <a:ext cx="0" cy="0"/>
          <a:chOff x="0" y="0"/>
          <a:chExt cx="0" cy="0"/>
        </a:xfrm>
      </p:grpSpPr>
      <p:pic>
        <p:nvPicPr>
          <p:cNvPr id="145" name="Google Shape;145;p21"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46" name="Google Shape;146;p21"/>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47" name="Google Shape;147;p21"/>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21"/>
        <p:cNvGrpSpPr/>
        <p:nvPr/>
      </p:nvGrpSpPr>
      <p:grpSpPr>
        <a:xfrm>
          <a:off x="0" y="0"/>
          <a:ext cx="0" cy="0"/>
          <a:chOff x="0" y="0"/>
          <a:chExt cx="0" cy="0"/>
        </a:xfrm>
      </p:grpSpPr>
      <p:pic>
        <p:nvPicPr>
          <p:cNvPr id="22" name="Google Shape;22;p3" descr="R:\COM\COMM\Branding\PPT Templates\widescreen\Widescreen Powerpoint 23.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23" name="Google Shape;23;p3"/>
          <p:cNvSpPr txBox="1">
            <a:spLocks noGrp="1"/>
          </p:cNvSpPr>
          <p:nvPr>
            <p:ph type="title"/>
          </p:nvPr>
        </p:nvSpPr>
        <p:spPr>
          <a:xfrm>
            <a:off x="3352800" y="1123950"/>
            <a:ext cx="57150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304800" y="3028950"/>
            <a:ext cx="1676400" cy="342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75"/>
              </a:spcBef>
              <a:spcAft>
                <a:spcPts val="0"/>
              </a:spcAft>
              <a:buSzPts val="2000"/>
              <a:buFont typeface="Arial"/>
              <a:buNone/>
              <a:defRPr sz="2000" b="1">
                <a:solidFill>
                  <a:schemeClr val="lt1"/>
                </a:solidFill>
              </a:defRPr>
            </a:lvl1pPr>
            <a:lvl2pPr marL="914400" lvl="1" indent="-342900" algn="l">
              <a:lnSpc>
                <a:spcPct val="100000"/>
              </a:lnSpc>
              <a:spcBef>
                <a:spcPts val="375"/>
              </a:spcBef>
              <a:spcAft>
                <a:spcPts val="0"/>
              </a:spcAft>
              <a:buSzPts val="180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375"/>
              </a:spcBef>
              <a:spcAft>
                <a:spcPts val="0"/>
              </a:spcAft>
              <a:buSzPts val="1800"/>
              <a:buChar char="◦"/>
              <a:defRPr/>
            </a:lvl5pPr>
            <a:lvl6pPr marL="2743200" lvl="5" indent="-342900" algn="l">
              <a:lnSpc>
                <a:spcPct val="100000"/>
              </a:lnSpc>
              <a:spcBef>
                <a:spcPts val="375"/>
              </a:spcBef>
              <a:spcAft>
                <a:spcPts val="0"/>
              </a:spcAft>
              <a:buSzPts val="1800"/>
              <a:buChar char="◦"/>
              <a:defRPr/>
            </a:lvl6pPr>
            <a:lvl7pPr marL="3200400" lvl="6" indent="-342900" algn="l">
              <a:lnSpc>
                <a:spcPct val="100000"/>
              </a:lnSpc>
              <a:spcBef>
                <a:spcPts val="375"/>
              </a:spcBef>
              <a:spcAft>
                <a:spcPts val="0"/>
              </a:spcAft>
              <a:buSzPts val="1800"/>
              <a:buChar char="◦"/>
              <a:defRPr/>
            </a:lvl7pPr>
            <a:lvl8pPr marL="3657600" lvl="7" indent="-342900" algn="l">
              <a:lnSpc>
                <a:spcPct val="100000"/>
              </a:lnSpc>
              <a:spcBef>
                <a:spcPts val="375"/>
              </a:spcBef>
              <a:spcAft>
                <a:spcPts val="0"/>
              </a:spcAft>
              <a:buSzPts val="1800"/>
              <a:buChar char="◦"/>
              <a:defRPr/>
            </a:lvl8pPr>
            <a:lvl9pPr marL="4114800" lvl="8" indent="-342900" algn="l">
              <a:lnSpc>
                <a:spcPct val="100000"/>
              </a:lnSpc>
              <a:spcBef>
                <a:spcPts val="375"/>
              </a:spcBef>
              <a:spcAft>
                <a:spcPts val="0"/>
              </a:spcAft>
              <a:buSzPts val="1800"/>
              <a:buChar char="◦"/>
              <a:defRPr/>
            </a:lvl9pPr>
          </a:lstStyle>
          <a:p>
            <a:endParaRPr/>
          </a:p>
        </p:txBody>
      </p:sp>
      <p:sp>
        <p:nvSpPr>
          <p:cNvPr id="25" name="Google Shape;25;p3"/>
          <p:cNvSpPr txBox="1">
            <a:spLocks noGrp="1"/>
          </p:cNvSpPr>
          <p:nvPr>
            <p:ph type="body" idx="2"/>
          </p:nvPr>
        </p:nvSpPr>
        <p:spPr>
          <a:xfrm>
            <a:off x="4486275" y="57150"/>
            <a:ext cx="4629150" cy="9144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675"/>
              </a:spcBef>
              <a:spcAft>
                <a:spcPts val="0"/>
              </a:spcAft>
              <a:buSzPts val="2000"/>
              <a:buNone/>
              <a:defRPr sz="2000" i="1"/>
            </a:lvl1pPr>
            <a:lvl2pPr marL="914400" lvl="1" indent="-228600" algn="l">
              <a:lnSpc>
                <a:spcPct val="100000"/>
              </a:lnSpc>
              <a:spcBef>
                <a:spcPts val="375"/>
              </a:spcBef>
              <a:spcAft>
                <a:spcPts val="0"/>
              </a:spcAft>
              <a:buSzPts val="1200"/>
              <a:buNone/>
              <a:defRPr/>
            </a:lvl2pPr>
            <a:lvl3pPr marL="1371600" lvl="2" indent="-228600" algn="l">
              <a:lnSpc>
                <a:spcPct val="100000"/>
              </a:lnSpc>
              <a:spcBef>
                <a:spcPts val="375"/>
              </a:spcBef>
              <a:spcAft>
                <a:spcPts val="0"/>
              </a:spcAft>
              <a:buSzPts val="1050"/>
              <a:buNone/>
              <a:defRPr/>
            </a:lvl3pPr>
            <a:lvl4pPr marL="1828800" lvl="3" indent="-228600" algn="l">
              <a:lnSpc>
                <a:spcPct val="100000"/>
              </a:lnSpc>
              <a:spcBef>
                <a:spcPts val="375"/>
              </a:spcBef>
              <a:spcAft>
                <a:spcPts val="0"/>
              </a:spcAft>
              <a:buSzPts val="1050"/>
              <a:buNone/>
              <a:defRPr/>
            </a:lvl4pPr>
            <a:lvl5pPr marL="2286000" lvl="4" indent="-228600" algn="l">
              <a:lnSpc>
                <a:spcPct val="100000"/>
              </a:lnSpc>
              <a:spcBef>
                <a:spcPts val="375"/>
              </a:spcBef>
              <a:spcAft>
                <a:spcPts val="0"/>
              </a:spcAft>
              <a:buSzPts val="1050"/>
              <a:buNone/>
              <a:defRPr/>
            </a:lvl5pPr>
            <a:lvl6pPr marL="2743200" lvl="5" indent="-342900" algn="l">
              <a:lnSpc>
                <a:spcPct val="100000"/>
              </a:lnSpc>
              <a:spcBef>
                <a:spcPts val="375"/>
              </a:spcBef>
              <a:spcAft>
                <a:spcPts val="0"/>
              </a:spcAft>
              <a:buSzPts val="1800"/>
              <a:buChar char="◦"/>
              <a:defRPr/>
            </a:lvl6pPr>
            <a:lvl7pPr marL="3200400" lvl="6" indent="-342900" algn="l">
              <a:lnSpc>
                <a:spcPct val="100000"/>
              </a:lnSpc>
              <a:spcBef>
                <a:spcPts val="375"/>
              </a:spcBef>
              <a:spcAft>
                <a:spcPts val="0"/>
              </a:spcAft>
              <a:buSzPts val="1800"/>
              <a:buChar char="◦"/>
              <a:defRPr/>
            </a:lvl7pPr>
            <a:lvl8pPr marL="3657600" lvl="7" indent="-342900" algn="l">
              <a:lnSpc>
                <a:spcPct val="100000"/>
              </a:lnSpc>
              <a:spcBef>
                <a:spcPts val="375"/>
              </a:spcBef>
              <a:spcAft>
                <a:spcPts val="0"/>
              </a:spcAft>
              <a:buSzPts val="1800"/>
              <a:buChar char="◦"/>
              <a:defRPr/>
            </a:lvl8pPr>
            <a:lvl9pPr marL="4114800" lvl="8" indent="-342900" algn="l">
              <a:lnSpc>
                <a:spcPct val="100000"/>
              </a:lnSpc>
              <a:spcBef>
                <a:spcPts val="375"/>
              </a:spcBef>
              <a:spcAft>
                <a:spcPts val="0"/>
              </a:spcAft>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Content option 2">
  <p:cSld name="2_Content option 2">
    <p:spTree>
      <p:nvGrpSpPr>
        <p:cNvPr id="1" name="Shape 148"/>
        <p:cNvGrpSpPr/>
        <p:nvPr/>
      </p:nvGrpSpPr>
      <p:grpSpPr>
        <a:xfrm>
          <a:off x="0" y="0"/>
          <a:ext cx="0" cy="0"/>
          <a:chOff x="0" y="0"/>
          <a:chExt cx="0" cy="0"/>
        </a:xfrm>
      </p:grpSpPr>
      <p:pic>
        <p:nvPicPr>
          <p:cNvPr id="149" name="Google Shape;149;p22"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50" name="Google Shape;150;p22"/>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51" name="Google Shape;151;p22"/>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Content option 2">
  <p:cSld name="3_Content option 2">
    <p:spTree>
      <p:nvGrpSpPr>
        <p:cNvPr id="1" name="Shape 152"/>
        <p:cNvGrpSpPr/>
        <p:nvPr/>
      </p:nvGrpSpPr>
      <p:grpSpPr>
        <a:xfrm>
          <a:off x="0" y="0"/>
          <a:ext cx="0" cy="0"/>
          <a:chOff x="0" y="0"/>
          <a:chExt cx="0" cy="0"/>
        </a:xfrm>
      </p:grpSpPr>
      <p:pic>
        <p:nvPicPr>
          <p:cNvPr id="153" name="Google Shape;153;p23"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54" name="Google Shape;154;p23"/>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55" name="Google Shape;155;p23"/>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_Content option 2">
  <p:cSld name="4_Content option 2">
    <p:spTree>
      <p:nvGrpSpPr>
        <p:cNvPr id="1" name="Shape 156"/>
        <p:cNvGrpSpPr/>
        <p:nvPr/>
      </p:nvGrpSpPr>
      <p:grpSpPr>
        <a:xfrm>
          <a:off x="0" y="0"/>
          <a:ext cx="0" cy="0"/>
          <a:chOff x="0" y="0"/>
          <a:chExt cx="0" cy="0"/>
        </a:xfrm>
      </p:grpSpPr>
      <p:pic>
        <p:nvPicPr>
          <p:cNvPr id="157" name="Google Shape;157;p24"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58" name="Google Shape;158;p24"/>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59" name="Google Shape;159;p24"/>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5_Content option 2">
  <p:cSld name="5_Content option 2">
    <p:spTree>
      <p:nvGrpSpPr>
        <p:cNvPr id="1" name="Shape 160"/>
        <p:cNvGrpSpPr/>
        <p:nvPr/>
      </p:nvGrpSpPr>
      <p:grpSpPr>
        <a:xfrm>
          <a:off x="0" y="0"/>
          <a:ext cx="0" cy="0"/>
          <a:chOff x="0" y="0"/>
          <a:chExt cx="0" cy="0"/>
        </a:xfrm>
      </p:grpSpPr>
      <p:pic>
        <p:nvPicPr>
          <p:cNvPr id="161" name="Google Shape;161;p25"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62" name="Google Shape;162;p25"/>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63" name="Google Shape;163;p25"/>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6_Content option 2">
  <p:cSld name="6_Content option 2">
    <p:spTree>
      <p:nvGrpSpPr>
        <p:cNvPr id="1" name="Shape 164"/>
        <p:cNvGrpSpPr/>
        <p:nvPr/>
      </p:nvGrpSpPr>
      <p:grpSpPr>
        <a:xfrm>
          <a:off x="0" y="0"/>
          <a:ext cx="0" cy="0"/>
          <a:chOff x="0" y="0"/>
          <a:chExt cx="0" cy="0"/>
        </a:xfrm>
      </p:grpSpPr>
      <p:pic>
        <p:nvPicPr>
          <p:cNvPr id="165" name="Google Shape;165;p26"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66" name="Google Shape;166;p26"/>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67" name="Google Shape;167;p26"/>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7_Content option 2">
  <p:cSld name="7_Content option 2">
    <p:spTree>
      <p:nvGrpSpPr>
        <p:cNvPr id="1" name="Shape 168"/>
        <p:cNvGrpSpPr/>
        <p:nvPr/>
      </p:nvGrpSpPr>
      <p:grpSpPr>
        <a:xfrm>
          <a:off x="0" y="0"/>
          <a:ext cx="0" cy="0"/>
          <a:chOff x="0" y="0"/>
          <a:chExt cx="0" cy="0"/>
        </a:xfrm>
      </p:grpSpPr>
      <p:pic>
        <p:nvPicPr>
          <p:cNvPr id="169" name="Google Shape;169;p27"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70" name="Google Shape;170;p27"/>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71" name="Google Shape;171;p27"/>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8_Content option 2">
  <p:cSld name="8_Content option 2">
    <p:spTree>
      <p:nvGrpSpPr>
        <p:cNvPr id="1" name="Shape 172"/>
        <p:cNvGrpSpPr/>
        <p:nvPr/>
      </p:nvGrpSpPr>
      <p:grpSpPr>
        <a:xfrm>
          <a:off x="0" y="0"/>
          <a:ext cx="0" cy="0"/>
          <a:chOff x="0" y="0"/>
          <a:chExt cx="0" cy="0"/>
        </a:xfrm>
      </p:grpSpPr>
      <p:pic>
        <p:nvPicPr>
          <p:cNvPr id="173" name="Google Shape;173;p28"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74" name="Google Shape;174;p28"/>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75" name="Google Shape;175;p28"/>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9_Content option 2">
  <p:cSld name="9_Content option 2">
    <p:spTree>
      <p:nvGrpSpPr>
        <p:cNvPr id="1" name="Shape 176"/>
        <p:cNvGrpSpPr/>
        <p:nvPr/>
      </p:nvGrpSpPr>
      <p:grpSpPr>
        <a:xfrm>
          <a:off x="0" y="0"/>
          <a:ext cx="0" cy="0"/>
          <a:chOff x="0" y="0"/>
          <a:chExt cx="0" cy="0"/>
        </a:xfrm>
      </p:grpSpPr>
      <p:pic>
        <p:nvPicPr>
          <p:cNvPr id="177" name="Google Shape;177;p29"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78" name="Google Shape;178;p29"/>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79" name="Google Shape;179;p29"/>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0_Content option 2">
  <p:cSld name="10_Content option 2">
    <p:spTree>
      <p:nvGrpSpPr>
        <p:cNvPr id="1" name="Shape 180"/>
        <p:cNvGrpSpPr/>
        <p:nvPr/>
      </p:nvGrpSpPr>
      <p:grpSpPr>
        <a:xfrm>
          <a:off x="0" y="0"/>
          <a:ext cx="0" cy="0"/>
          <a:chOff x="0" y="0"/>
          <a:chExt cx="0" cy="0"/>
        </a:xfrm>
      </p:grpSpPr>
      <p:pic>
        <p:nvPicPr>
          <p:cNvPr id="181" name="Google Shape;181;p30"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82" name="Google Shape;182;p30"/>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83" name="Google Shape;183;p30"/>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1_Content option 2">
  <p:cSld name="11_Content option 2">
    <p:spTree>
      <p:nvGrpSpPr>
        <p:cNvPr id="1" name="Shape 184"/>
        <p:cNvGrpSpPr/>
        <p:nvPr/>
      </p:nvGrpSpPr>
      <p:grpSpPr>
        <a:xfrm>
          <a:off x="0" y="0"/>
          <a:ext cx="0" cy="0"/>
          <a:chOff x="0" y="0"/>
          <a:chExt cx="0" cy="0"/>
        </a:xfrm>
      </p:grpSpPr>
      <p:pic>
        <p:nvPicPr>
          <p:cNvPr id="185" name="Google Shape;185;p31"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86" name="Google Shape;186;p31"/>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87" name="Google Shape;187;p31"/>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26"/>
        <p:cNvGrpSpPr/>
        <p:nvPr/>
      </p:nvGrpSpPr>
      <p:grpSpPr>
        <a:xfrm>
          <a:off x="0" y="0"/>
          <a:ext cx="0" cy="0"/>
          <a:chOff x="0" y="0"/>
          <a:chExt cx="0" cy="0"/>
        </a:xfrm>
      </p:grpSpPr>
      <p:pic>
        <p:nvPicPr>
          <p:cNvPr id="27" name="Google Shape;27;p4"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28" name="Google Shape;28;p4"/>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75"/>
              </a:spcBef>
              <a:spcAft>
                <a:spcPts val="0"/>
              </a:spcAft>
              <a:buSzPts val="1800"/>
              <a:buChar char="◦"/>
              <a:defRPr/>
            </a:lvl1pPr>
            <a:lvl2pPr marL="914400" lvl="1" indent="-342900" algn="l">
              <a:lnSpc>
                <a:spcPct val="100000"/>
              </a:lnSpc>
              <a:spcBef>
                <a:spcPts val="375"/>
              </a:spcBef>
              <a:spcAft>
                <a:spcPts val="0"/>
              </a:spcAft>
              <a:buSzPts val="180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375"/>
              </a:spcBef>
              <a:spcAft>
                <a:spcPts val="0"/>
              </a:spcAft>
              <a:buSzPts val="1800"/>
              <a:buChar char="◦"/>
              <a:defRPr/>
            </a:lvl5pPr>
            <a:lvl6pPr marL="2743200" lvl="5" indent="-342900" algn="l">
              <a:lnSpc>
                <a:spcPct val="100000"/>
              </a:lnSpc>
              <a:spcBef>
                <a:spcPts val="375"/>
              </a:spcBef>
              <a:spcAft>
                <a:spcPts val="0"/>
              </a:spcAft>
              <a:buSzPts val="1800"/>
              <a:buChar char="◦"/>
              <a:defRPr/>
            </a:lvl6pPr>
            <a:lvl7pPr marL="3200400" lvl="6" indent="-342900" algn="l">
              <a:lnSpc>
                <a:spcPct val="100000"/>
              </a:lnSpc>
              <a:spcBef>
                <a:spcPts val="375"/>
              </a:spcBef>
              <a:spcAft>
                <a:spcPts val="0"/>
              </a:spcAft>
              <a:buSzPts val="1800"/>
              <a:buChar char="◦"/>
              <a:defRPr/>
            </a:lvl7pPr>
            <a:lvl8pPr marL="3657600" lvl="7" indent="-342900" algn="l">
              <a:lnSpc>
                <a:spcPct val="100000"/>
              </a:lnSpc>
              <a:spcBef>
                <a:spcPts val="375"/>
              </a:spcBef>
              <a:spcAft>
                <a:spcPts val="0"/>
              </a:spcAft>
              <a:buSzPts val="1800"/>
              <a:buChar char="◦"/>
              <a:defRPr/>
            </a:lvl8pPr>
            <a:lvl9pPr marL="4114800" lvl="8" indent="-342900" algn="l">
              <a:lnSpc>
                <a:spcPct val="100000"/>
              </a:lnSpc>
              <a:spcBef>
                <a:spcPts val="375"/>
              </a:spcBef>
              <a:spcAft>
                <a:spcPts val="0"/>
              </a:spcAft>
              <a:buSzPts val="1800"/>
              <a:buChar char="◦"/>
              <a:defRPr/>
            </a:lvl9pPr>
          </a:lstStyle>
          <a:p>
            <a:endParaRPr/>
          </a:p>
        </p:txBody>
      </p:sp>
      <p:sp>
        <p:nvSpPr>
          <p:cNvPr id="29" name="Google Shape;29;p4"/>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3000"/>
              <a:buFont typeface="Century Gothic"/>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2_Content option 2">
  <p:cSld name="12_Content option 2">
    <p:spTree>
      <p:nvGrpSpPr>
        <p:cNvPr id="1" name="Shape 188"/>
        <p:cNvGrpSpPr/>
        <p:nvPr/>
      </p:nvGrpSpPr>
      <p:grpSpPr>
        <a:xfrm>
          <a:off x="0" y="0"/>
          <a:ext cx="0" cy="0"/>
          <a:chOff x="0" y="0"/>
          <a:chExt cx="0" cy="0"/>
        </a:xfrm>
      </p:grpSpPr>
      <p:pic>
        <p:nvPicPr>
          <p:cNvPr id="189" name="Google Shape;189;p32"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90" name="Google Shape;190;p32"/>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91" name="Google Shape;191;p32"/>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3_Content option 2">
  <p:cSld name="13_Content option 2">
    <p:spTree>
      <p:nvGrpSpPr>
        <p:cNvPr id="1" name="Shape 192"/>
        <p:cNvGrpSpPr/>
        <p:nvPr/>
      </p:nvGrpSpPr>
      <p:grpSpPr>
        <a:xfrm>
          <a:off x="0" y="0"/>
          <a:ext cx="0" cy="0"/>
          <a:chOff x="0" y="0"/>
          <a:chExt cx="0" cy="0"/>
        </a:xfrm>
      </p:grpSpPr>
      <p:pic>
        <p:nvPicPr>
          <p:cNvPr id="193" name="Google Shape;193;p33"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94" name="Google Shape;194;p33"/>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95" name="Google Shape;195;p33"/>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34"/>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9" name="Google Shape;199;p3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94B2"/>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00" name="Google Shape;200;p3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1" name="Google Shape;201;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4_Content option 2">
  <p:cSld name="14_Content option 2">
    <p:spTree>
      <p:nvGrpSpPr>
        <p:cNvPr id="1" name="Shape 202"/>
        <p:cNvGrpSpPr/>
        <p:nvPr/>
      </p:nvGrpSpPr>
      <p:grpSpPr>
        <a:xfrm>
          <a:off x="0" y="0"/>
          <a:ext cx="0" cy="0"/>
          <a:chOff x="0" y="0"/>
          <a:chExt cx="0" cy="0"/>
        </a:xfrm>
      </p:grpSpPr>
      <p:pic>
        <p:nvPicPr>
          <p:cNvPr id="203" name="Google Shape;203;p35"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204" name="Google Shape;204;p35"/>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205" name="Google Shape;205;p35"/>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06"/>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Break Option 2">
  <p:cSld name="Section Break Option 2">
    <p:spTree>
      <p:nvGrpSpPr>
        <p:cNvPr id="1" name="Shape 207"/>
        <p:cNvGrpSpPr/>
        <p:nvPr/>
      </p:nvGrpSpPr>
      <p:grpSpPr>
        <a:xfrm>
          <a:off x="0" y="0"/>
          <a:ext cx="0" cy="0"/>
          <a:chOff x="0" y="0"/>
          <a:chExt cx="0" cy="0"/>
        </a:xfrm>
      </p:grpSpPr>
      <p:pic>
        <p:nvPicPr>
          <p:cNvPr id="208" name="Google Shape;208;p37" descr="R:\COM\COMM\Branding\PPT Templates\widescreen\Widescreen Powerpoint 2.jpg"/>
          <p:cNvPicPr preferRelativeResize="0"/>
          <p:nvPr/>
        </p:nvPicPr>
        <p:blipFill rotWithShape="1">
          <a:blip r:embed="rId2">
            <a:alphaModFix/>
          </a:blip>
          <a:srcRect/>
          <a:stretch/>
        </p:blipFill>
        <p:spPr>
          <a:xfrm>
            <a:off x="-4762" y="0"/>
            <a:ext cx="9148762" cy="5148263"/>
          </a:xfrm>
          <a:prstGeom prst="rect">
            <a:avLst/>
          </a:prstGeom>
          <a:noFill/>
          <a:ln>
            <a:noFill/>
          </a:ln>
        </p:spPr>
      </p:pic>
      <p:sp>
        <p:nvSpPr>
          <p:cNvPr id="209" name="Google Shape;209;p37"/>
          <p:cNvSpPr txBox="1">
            <a:spLocks noGrp="1"/>
          </p:cNvSpPr>
          <p:nvPr>
            <p:ph type="body" idx="1"/>
          </p:nvPr>
        </p:nvSpPr>
        <p:spPr>
          <a:xfrm>
            <a:off x="76200" y="895350"/>
            <a:ext cx="3352800" cy="51435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640"/>
              </a:spcBef>
              <a:spcAft>
                <a:spcPts val="0"/>
              </a:spcAft>
              <a:buClr>
                <a:srgbClr val="00B050"/>
              </a:buClr>
              <a:buSzPts val="3200"/>
              <a:buFont typeface="Noto Sans Symbols"/>
              <a:buNone/>
              <a:defRPr b="1">
                <a:solidFill>
                  <a:schemeClr val="lt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0" name="Google Shape;210;p37"/>
          <p:cNvSpPr txBox="1">
            <a:spLocks noGrp="1"/>
          </p:cNvSpPr>
          <p:nvPr>
            <p:ph type="body" idx="2"/>
          </p:nvPr>
        </p:nvSpPr>
        <p:spPr>
          <a:xfrm>
            <a:off x="2514600" y="2190750"/>
            <a:ext cx="2590800" cy="51435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80"/>
              </a:spcBef>
              <a:spcAft>
                <a:spcPts val="0"/>
              </a:spcAft>
              <a:buClr>
                <a:srgbClr val="00B050"/>
              </a:buClr>
              <a:buSzPts val="2400"/>
              <a:buFont typeface="Noto Sans Symbols"/>
              <a:buNone/>
              <a:defRPr sz="2400" b="1">
                <a:solidFill>
                  <a:schemeClr val="lt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1" name="Google Shape;211;p37"/>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2" name="Google Shape;212;p37"/>
          <p:cNvSpPr txBox="1">
            <a:spLocks noGrp="1"/>
          </p:cNvSpPr>
          <p:nvPr>
            <p:ph type="body" idx="3"/>
          </p:nvPr>
        </p:nvSpPr>
        <p:spPr>
          <a:xfrm>
            <a:off x="457200" y="3638550"/>
            <a:ext cx="8229600" cy="9906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720"/>
              </a:spcBef>
              <a:spcAft>
                <a:spcPts val="0"/>
              </a:spcAft>
              <a:buClr>
                <a:srgbClr val="00B050"/>
              </a:buClr>
              <a:buSzPts val="3600"/>
              <a:buFont typeface="Noto Sans Symbols"/>
              <a:buNone/>
              <a:defRPr sz="3600" b="1">
                <a:solidFill>
                  <a:schemeClr val="dk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3"/>
        <p:cNvGrpSpPr/>
        <p:nvPr/>
      </p:nvGrpSpPr>
      <p:grpSpPr>
        <a:xfrm>
          <a:off x="0" y="0"/>
          <a:ext cx="0" cy="0"/>
          <a:chOff x="0" y="0"/>
          <a:chExt cx="0" cy="0"/>
        </a:xfrm>
      </p:grpSpPr>
      <p:pic>
        <p:nvPicPr>
          <p:cNvPr id="214" name="Google Shape;214;p38" descr="R:\COM\COMM\Branding\PPT Templates\widescreen\Widescreen Powerpoint 2-1.jpg"/>
          <p:cNvPicPr preferRelativeResize="0"/>
          <p:nvPr/>
        </p:nvPicPr>
        <p:blipFill rotWithShape="1">
          <a:blip r:embed="rId2">
            <a:alphaModFix/>
          </a:blip>
          <a:srcRect/>
          <a:stretch/>
        </p:blipFill>
        <p:spPr>
          <a:xfrm>
            <a:off x="9525" y="0"/>
            <a:ext cx="9148762" cy="5148263"/>
          </a:xfrm>
          <a:prstGeom prst="rect">
            <a:avLst/>
          </a:prstGeom>
          <a:noFill/>
          <a:ln>
            <a:noFill/>
          </a:ln>
        </p:spPr>
      </p:pic>
      <p:sp>
        <p:nvSpPr>
          <p:cNvPr id="215" name="Google Shape;215;p38"/>
          <p:cNvSpPr txBox="1">
            <a:spLocks noGrp="1"/>
          </p:cNvSpPr>
          <p:nvPr>
            <p:ph type="body" idx="1"/>
          </p:nvPr>
        </p:nvSpPr>
        <p:spPr>
          <a:xfrm>
            <a:off x="76200" y="895350"/>
            <a:ext cx="3352800" cy="51435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640"/>
              </a:spcBef>
              <a:spcAft>
                <a:spcPts val="0"/>
              </a:spcAft>
              <a:buClr>
                <a:srgbClr val="00B050"/>
              </a:buClr>
              <a:buSzPts val="3200"/>
              <a:buFont typeface="Noto Sans Symbols"/>
              <a:buNone/>
              <a:defRPr b="1">
                <a:solidFill>
                  <a:schemeClr val="lt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6" name="Google Shape;216;p38"/>
          <p:cNvSpPr txBox="1">
            <a:spLocks noGrp="1"/>
          </p:cNvSpPr>
          <p:nvPr>
            <p:ph type="body" idx="2"/>
          </p:nvPr>
        </p:nvSpPr>
        <p:spPr>
          <a:xfrm>
            <a:off x="2514600" y="2190750"/>
            <a:ext cx="5257800" cy="51435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80"/>
              </a:spcBef>
              <a:spcAft>
                <a:spcPts val="0"/>
              </a:spcAft>
              <a:buClr>
                <a:srgbClr val="00B050"/>
              </a:buClr>
              <a:buSzPts val="2400"/>
              <a:buFont typeface="Noto Sans Symbols"/>
              <a:buNone/>
              <a:defRPr sz="2400" b="1">
                <a:solidFill>
                  <a:schemeClr val="lt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7" name="Google Shape;217;p38"/>
          <p:cNvSpPr txBox="1">
            <a:spLocks noGrp="1"/>
          </p:cNvSpPr>
          <p:nvPr>
            <p:ph type="body" idx="3"/>
          </p:nvPr>
        </p:nvSpPr>
        <p:spPr>
          <a:xfrm>
            <a:off x="457200" y="3638550"/>
            <a:ext cx="8229600" cy="9906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720"/>
              </a:spcBef>
              <a:spcAft>
                <a:spcPts val="0"/>
              </a:spcAft>
              <a:buClr>
                <a:srgbClr val="00B050"/>
              </a:buClr>
              <a:buSzPts val="3600"/>
              <a:buFont typeface="Noto Sans Symbols"/>
              <a:buNone/>
              <a:defRPr sz="3600" b="1">
                <a:solidFill>
                  <a:schemeClr val="dk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218"/>
        <p:cNvGrpSpPr/>
        <p:nvPr/>
      </p:nvGrpSpPr>
      <p:grpSpPr>
        <a:xfrm>
          <a:off x="0" y="0"/>
          <a:ext cx="0" cy="0"/>
          <a:chOff x="0" y="0"/>
          <a:chExt cx="0" cy="0"/>
        </a:xfrm>
      </p:grpSpPr>
      <p:pic>
        <p:nvPicPr>
          <p:cNvPr id="219" name="Google Shape;219;p39" descr="R:\COM\COMM\Branding\PPT Templates\widescreen\Widescreen Powerpoint 5.jpg"/>
          <p:cNvPicPr preferRelativeResize="0"/>
          <p:nvPr/>
        </p:nvPicPr>
        <p:blipFill rotWithShape="1">
          <a:blip r:embed="rId2">
            <a:alphaModFix/>
          </a:blip>
          <a:srcRect/>
          <a:stretch/>
        </p:blipFill>
        <p:spPr>
          <a:xfrm>
            <a:off x="0" y="0"/>
            <a:ext cx="9148767" cy="5148072"/>
          </a:xfrm>
          <a:prstGeom prst="rect">
            <a:avLst/>
          </a:prstGeom>
          <a:noFill/>
          <a:ln>
            <a:noFill/>
          </a:ln>
        </p:spPr>
      </p:pic>
      <p:sp>
        <p:nvSpPr>
          <p:cNvPr id="220" name="Google Shape;220;p39"/>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1" name="Google Shape;221;p39"/>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Calibri"/>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39"/>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option 2">
  <p:cSld name="1_Content option 2">
    <p:spTree>
      <p:nvGrpSpPr>
        <p:cNvPr id="1" name="Shape 30"/>
        <p:cNvGrpSpPr/>
        <p:nvPr/>
      </p:nvGrpSpPr>
      <p:grpSpPr>
        <a:xfrm>
          <a:off x="0" y="0"/>
          <a:ext cx="0" cy="0"/>
          <a:chOff x="0" y="0"/>
          <a:chExt cx="0" cy="0"/>
        </a:xfrm>
      </p:grpSpPr>
      <p:pic>
        <p:nvPicPr>
          <p:cNvPr id="31" name="Google Shape;31;p5" descr="R:\COM\COMM\Branding\PPT Templates\widescreen\Widescreen Powerpoint 5.jpg"/>
          <p:cNvPicPr preferRelativeResize="0"/>
          <p:nvPr/>
        </p:nvPicPr>
        <p:blipFill rotWithShape="1">
          <a:blip r:embed="rId2">
            <a:alphaModFix/>
          </a:blip>
          <a:srcRect/>
          <a:stretch/>
        </p:blipFill>
        <p:spPr>
          <a:xfrm>
            <a:off x="0" y="1"/>
            <a:ext cx="9148766" cy="5148073"/>
          </a:xfrm>
          <a:prstGeom prst="rect">
            <a:avLst/>
          </a:prstGeom>
          <a:noFill/>
          <a:ln>
            <a:noFill/>
          </a:ln>
        </p:spPr>
      </p:pic>
      <p:sp>
        <p:nvSpPr>
          <p:cNvPr id="32" name="Google Shape;32;p5"/>
          <p:cNvSpPr txBox="1">
            <a:spLocks noGrp="1"/>
          </p:cNvSpPr>
          <p:nvPr>
            <p:ph type="body" idx="1"/>
          </p:nvPr>
        </p:nvSpPr>
        <p:spPr>
          <a:xfrm>
            <a:off x="152400" y="1619250"/>
            <a:ext cx="8839200" cy="3314700"/>
          </a:xfrm>
          <a:prstGeom prst="rect">
            <a:avLst/>
          </a:prstGeom>
          <a:noFill/>
          <a:ln>
            <a:noFill/>
          </a:ln>
        </p:spPr>
        <p:txBody>
          <a:bodyPr spcFirstLastPara="1" wrap="square" lIns="91425" tIns="91425" rIns="91425" bIns="91425" anchor="t" anchorCtr="0">
            <a:normAutofit/>
          </a:bodyPr>
          <a:lstStyle>
            <a:lvl1pPr marL="457200" marR="0" lvl="0" indent="-431800" algn="l">
              <a:lnSpc>
                <a:spcPct val="100000"/>
              </a:lnSpc>
              <a:spcBef>
                <a:spcPts val="480"/>
              </a:spcBef>
              <a:spcAft>
                <a:spcPts val="0"/>
              </a:spcAft>
              <a:buClr>
                <a:srgbClr val="00B050"/>
              </a:buClr>
              <a:buSzPts val="3200"/>
              <a:buFont typeface="Arial"/>
              <a:buChar char="•"/>
              <a:defRPr sz="2400" b="0" i="0" u="none" strike="noStrike" cap="none">
                <a:solidFill>
                  <a:schemeClr val="dk1"/>
                </a:solidFill>
                <a:latin typeface="Calibri"/>
                <a:ea typeface="Calibri"/>
                <a:cs typeface="Calibri"/>
                <a:sym typeface="Calibri"/>
              </a:defRPr>
            </a:lvl1pPr>
            <a:lvl2pPr marL="914400" marR="0" lvl="1" indent="-350519" algn="l">
              <a:lnSpc>
                <a:spcPct val="100000"/>
              </a:lnSpc>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2pPr>
            <a:lvl3pPr marL="1371600" marR="0" lvl="2" indent="-379730" algn="l">
              <a:lnSpc>
                <a:spcPct val="100000"/>
              </a:lnSpc>
              <a:spcBef>
                <a:spcPts val="420"/>
              </a:spcBef>
              <a:spcAft>
                <a:spcPts val="0"/>
              </a:spcAft>
              <a:buClr>
                <a:srgbClr val="00B050"/>
              </a:buClr>
              <a:buSzPts val="2380"/>
              <a:buFont typeface="Courier New"/>
              <a:buChar char="o"/>
              <a:defRPr sz="2100" b="0" i="0" u="none" strike="noStrike" cap="none">
                <a:solidFill>
                  <a:schemeClr val="dk1"/>
                </a:solidFill>
                <a:latin typeface="Calibri"/>
                <a:ea typeface="Calibri"/>
                <a:cs typeface="Calibri"/>
                <a:sym typeface="Calibri"/>
              </a:defRPr>
            </a:lvl3pPr>
            <a:lvl4pPr marL="1828800" marR="0" lvl="3" indent="-350519" algn="l">
              <a:lnSpc>
                <a:spcPct val="100000"/>
              </a:lnSpc>
              <a:spcBef>
                <a:spcPts val="360"/>
              </a:spcBef>
              <a:spcAft>
                <a:spcPts val="0"/>
              </a:spcAft>
              <a:buClr>
                <a:srgbClr val="00B050"/>
              </a:buClr>
              <a:buSzPts val="1920"/>
              <a:buFont typeface="Noto Sans Symbols"/>
              <a:buChar char="❖"/>
              <a:defRPr sz="1800" b="0" i="0" u="none" strike="noStrike" cap="none">
                <a:solidFill>
                  <a:schemeClr val="dk1"/>
                </a:solidFill>
                <a:latin typeface="Calibri"/>
                <a:ea typeface="Calibri"/>
                <a:cs typeface="Calibri"/>
                <a:sym typeface="Calibri"/>
              </a:defRPr>
            </a:lvl4pPr>
            <a:lvl5pPr marL="2286000" marR="0" lvl="4" indent="-381000" algn="l">
              <a:lnSpc>
                <a:spcPct val="100000"/>
              </a:lnSpc>
              <a:spcBef>
                <a:spcPts val="360"/>
              </a:spcBef>
              <a:spcAft>
                <a:spcPts val="0"/>
              </a:spcAft>
              <a:buClr>
                <a:srgbClr val="00B050"/>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title"/>
          </p:nvPr>
        </p:nvSpPr>
        <p:spPr>
          <a:xfrm>
            <a:off x="152400" y="742950"/>
            <a:ext cx="8839200" cy="800100"/>
          </a:xfrm>
          <a:prstGeom prst="rect">
            <a:avLst/>
          </a:prstGeom>
          <a:noFill/>
          <a:ln>
            <a:noFill/>
          </a:ln>
        </p:spPr>
        <p:txBody>
          <a:bodyPr spcFirstLastPara="1" wrap="square" lIns="91425" tIns="91425" rIns="91425" bIns="91425" anchor="ctr" anchorCtr="0">
            <a:normAutofit/>
          </a:bodyPr>
          <a:lstStyle>
            <a:lvl1pPr marR="0" lvl="0" algn="ctr">
              <a:lnSpc>
                <a:spcPct val="100000"/>
              </a:lnSpc>
              <a:spcBef>
                <a:spcPts val="0"/>
              </a:spcBef>
              <a:spcAft>
                <a:spcPts val="0"/>
              </a:spcAft>
              <a:buClr>
                <a:schemeClr val="dk1"/>
              </a:buClr>
              <a:buSzPts val="4000"/>
              <a:buFont typeface="Calibri"/>
              <a:buNone/>
              <a:defRPr sz="30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34" name="Google Shape;34;p5"/>
          <p:cNvSpPr txBox="1">
            <a:spLocks noGrp="1"/>
          </p:cNvSpPr>
          <p:nvPr>
            <p:ph type="sldNum" idx="12"/>
          </p:nvPr>
        </p:nvSpPr>
        <p:spPr>
          <a:xfrm>
            <a:off x="8229600" y="209550"/>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35"/>
        <p:cNvGrpSpPr/>
        <p:nvPr/>
      </p:nvGrpSpPr>
      <p:grpSpPr>
        <a:xfrm>
          <a:off x="0" y="0"/>
          <a:ext cx="0" cy="0"/>
          <a:chOff x="0" y="0"/>
          <a:chExt cx="0" cy="0"/>
        </a:xfrm>
      </p:grpSpPr>
      <p:pic>
        <p:nvPicPr>
          <p:cNvPr id="36" name="Google Shape;36;p6" descr="R:\COM\COMM\Branding\PPT Templates\widescreen\Widescreen Powerpoint 20.jpg"/>
          <p:cNvPicPr preferRelativeResize="0"/>
          <p:nvPr/>
        </p:nvPicPr>
        <p:blipFill rotWithShape="1">
          <a:blip r:embed="rId2">
            <a:alphaModFix/>
          </a:blip>
          <a:srcRect/>
          <a:stretch/>
        </p:blipFill>
        <p:spPr>
          <a:xfrm>
            <a:off x="0" y="0"/>
            <a:ext cx="9148766" cy="5148072"/>
          </a:xfrm>
          <a:prstGeom prst="rect">
            <a:avLst/>
          </a:prstGeom>
          <a:noFill/>
          <a:ln>
            <a:noFill/>
          </a:ln>
        </p:spPr>
      </p:pic>
      <p:sp>
        <p:nvSpPr>
          <p:cNvPr id="37" name="Google Shape;37;p6"/>
          <p:cNvSpPr txBox="1">
            <a:spLocks noGrp="1"/>
          </p:cNvSpPr>
          <p:nvPr>
            <p:ph type="sldNum" idx="12"/>
          </p:nvPr>
        </p:nvSpPr>
        <p:spPr>
          <a:xfrm>
            <a:off x="152400" y="133350"/>
            <a:ext cx="762000"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
        <p:nvSpPr>
          <p:cNvPr id="38" name="Google Shape;38;p6"/>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75"/>
              </a:spcBef>
              <a:spcAft>
                <a:spcPts val="0"/>
              </a:spcAft>
              <a:buSzPts val="1800"/>
              <a:buChar char="◦"/>
              <a:defRPr/>
            </a:lvl1pPr>
            <a:lvl2pPr marL="914400" lvl="1" indent="-342900" algn="l">
              <a:lnSpc>
                <a:spcPct val="100000"/>
              </a:lnSpc>
              <a:spcBef>
                <a:spcPts val="375"/>
              </a:spcBef>
              <a:spcAft>
                <a:spcPts val="0"/>
              </a:spcAft>
              <a:buSzPts val="180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375"/>
              </a:spcBef>
              <a:spcAft>
                <a:spcPts val="0"/>
              </a:spcAft>
              <a:buSzPts val="1800"/>
              <a:buChar char="◦"/>
              <a:defRPr/>
            </a:lvl5pPr>
            <a:lvl6pPr marL="2743200" lvl="5" indent="-342900" algn="l">
              <a:lnSpc>
                <a:spcPct val="100000"/>
              </a:lnSpc>
              <a:spcBef>
                <a:spcPts val="375"/>
              </a:spcBef>
              <a:spcAft>
                <a:spcPts val="0"/>
              </a:spcAft>
              <a:buSzPts val="1800"/>
              <a:buChar char="◦"/>
              <a:defRPr/>
            </a:lvl6pPr>
            <a:lvl7pPr marL="3200400" lvl="6" indent="-342900" algn="l">
              <a:lnSpc>
                <a:spcPct val="100000"/>
              </a:lnSpc>
              <a:spcBef>
                <a:spcPts val="375"/>
              </a:spcBef>
              <a:spcAft>
                <a:spcPts val="0"/>
              </a:spcAft>
              <a:buSzPts val="1800"/>
              <a:buChar char="◦"/>
              <a:defRPr/>
            </a:lvl7pPr>
            <a:lvl8pPr marL="3657600" lvl="7" indent="-342900" algn="l">
              <a:lnSpc>
                <a:spcPct val="100000"/>
              </a:lnSpc>
              <a:spcBef>
                <a:spcPts val="375"/>
              </a:spcBef>
              <a:spcAft>
                <a:spcPts val="0"/>
              </a:spcAft>
              <a:buSzPts val="1800"/>
              <a:buChar char="◦"/>
              <a:defRPr/>
            </a:lvl8pPr>
            <a:lvl9pPr marL="4114800" lvl="8" indent="-342900" algn="l">
              <a:lnSpc>
                <a:spcPct val="100000"/>
              </a:lnSpc>
              <a:spcBef>
                <a:spcPts val="375"/>
              </a:spcBef>
              <a:spcAft>
                <a:spcPts val="0"/>
              </a:spcAft>
              <a:buSzPts val="1800"/>
              <a:buChar char="◦"/>
              <a:defRPr/>
            </a:lvl9pPr>
          </a:lstStyle>
          <a:p>
            <a:endParaRPr/>
          </a:p>
        </p:txBody>
      </p:sp>
      <p:sp>
        <p:nvSpPr>
          <p:cNvPr id="39" name="Google Shape;39;p6"/>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4000"/>
              <a:buFont typeface="Century Gothic"/>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gradFill>
          <a:gsLst>
            <a:gs pos="0">
              <a:srgbClr val="E1DBC9"/>
            </a:gs>
            <a:gs pos="77000">
              <a:srgbClr val="C8C1B0"/>
            </a:gs>
            <a:gs pos="100000">
              <a:srgbClr val="C0BAAA"/>
            </a:gs>
          </a:gsLst>
          <a:lin ang="5400000" scaled="0"/>
        </a:gradFill>
        <a:effectLst/>
      </p:bgPr>
    </p:bg>
    <p:spTree>
      <p:nvGrpSpPr>
        <p:cNvPr id="1" name="Shape 40"/>
        <p:cNvGrpSpPr/>
        <p:nvPr/>
      </p:nvGrpSpPr>
      <p:grpSpPr>
        <a:xfrm>
          <a:off x="0" y="0"/>
          <a:ext cx="0" cy="0"/>
          <a:chOff x="0" y="0"/>
          <a:chExt cx="0" cy="0"/>
        </a:xfrm>
      </p:grpSpPr>
      <p:sp>
        <p:nvSpPr>
          <p:cNvPr id="41" name="Google Shape;41;p7"/>
          <p:cNvSpPr/>
          <p:nvPr/>
        </p:nvSpPr>
        <p:spPr>
          <a:xfrm>
            <a:off x="0" y="0"/>
            <a:ext cx="9144000" cy="5143500"/>
          </a:xfrm>
          <a:prstGeom prst="rect">
            <a:avLst/>
          </a:prstGeom>
          <a:blipFill rotWithShape="1">
            <a:blip r:embed="rId2">
              <a:alphaModFix amt="45000"/>
            </a:blip>
            <a:tile tx="-44450" ty="38100" sx="85000" sy="85000" flip="none" algn="tl"/>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7"/>
          <p:cNvSpPr/>
          <p:nvPr/>
        </p:nvSpPr>
        <p:spPr>
          <a:xfrm>
            <a:off x="980902" y="950797"/>
            <a:ext cx="7182197" cy="3230963"/>
          </a:xfrm>
          <a:prstGeom prst="rect">
            <a:avLst/>
          </a:prstGeom>
          <a:solidFill>
            <a:schemeClr val="lt1"/>
          </a:solidFill>
          <a:ln>
            <a:noFill/>
          </a:ln>
          <a:effectLst>
            <a:outerShdw blurRad="50800" algn="ctr" rotWithShape="0">
              <a:srgbClr val="000000">
                <a:alpha val="6509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7"/>
          <p:cNvSpPr/>
          <p:nvPr/>
        </p:nvSpPr>
        <p:spPr>
          <a:xfrm>
            <a:off x="1085851" y="1058711"/>
            <a:ext cx="6972300" cy="3026078"/>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7"/>
          <p:cNvSpPr/>
          <p:nvPr/>
        </p:nvSpPr>
        <p:spPr>
          <a:xfrm>
            <a:off x="3851910" y="950798"/>
            <a:ext cx="1440180" cy="54864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 name="Google Shape;45;p7"/>
          <p:cNvGrpSpPr/>
          <p:nvPr/>
        </p:nvGrpSpPr>
        <p:grpSpPr>
          <a:xfrm>
            <a:off x="3937635" y="950798"/>
            <a:ext cx="1268730" cy="483971"/>
            <a:chOff x="5318306" y="1386268"/>
            <a:chExt cx="1567331" cy="645295"/>
          </a:xfrm>
        </p:grpSpPr>
        <p:cxnSp>
          <p:nvCxnSpPr>
            <p:cNvPr id="46" name="Google Shape;46;p7"/>
            <p:cNvCxnSpPr/>
            <p:nvPr/>
          </p:nvCxnSpPr>
          <p:spPr>
            <a:xfrm>
              <a:off x="5318306"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47" name="Google Shape;47;p7"/>
            <p:cNvCxnSpPr/>
            <p:nvPr/>
          </p:nvCxnSpPr>
          <p:spPr>
            <a:xfrm>
              <a:off x="6885637"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48" name="Google Shape;48;p7"/>
            <p:cNvCxnSpPr/>
            <p:nvPr/>
          </p:nvCxnSpPr>
          <p:spPr>
            <a:xfrm>
              <a:off x="5318306" y="2031563"/>
              <a:ext cx="1567331" cy="0"/>
            </a:xfrm>
            <a:prstGeom prst="straightConnector1">
              <a:avLst/>
            </a:prstGeom>
            <a:solidFill>
              <a:srgbClr val="262626"/>
            </a:solidFill>
            <a:ln w="9525" cap="flat" cmpd="sng">
              <a:solidFill>
                <a:schemeClr val="dk1"/>
              </a:solidFill>
              <a:prstDash val="solid"/>
              <a:miter lim="800000"/>
              <a:headEnd type="none" w="sm" len="sm"/>
              <a:tailEnd type="none" w="sm" len="sm"/>
            </a:ln>
          </p:spPr>
        </p:cxnSp>
      </p:grpSp>
      <p:sp>
        <p:nvSpPr>
          <p:cNvPr id="49" name="Google Shape;49;p7"/>
          <p:cNvSpPr txBox="1">
            <a:spLocks noGrp="1"/>
          </p:cNvSpPr>
          <p:nvPr>
            <p:ph type="ctrTitle"/>
          </p:nvPr>
        </p:nvSpPr>
        <p:spPr>
          <a:xfrm>
            <a:off x="1171281" y="1568447"/>
            <a:ext cx="6801440" cy="1943100"/>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rgbClr val="262626"/>
              </a:buClr>
              <a:buSzPts val="5400"/>
              <a:buFont typeface="Century Gothic"/>
              <a:buNone/>
              <a:defRPr sz="5400" b="0" cap="none">
                <a:solidFill>
                  <a:srgbClr val="262626"/>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ubTitle" idx="1"/>
          </p:nvPr>
        </p:nvSpPr>
        <p:spPr>
          <a:xfrm>
            <a:off x="1171575" y="3511547"/>
            <a:ext cx="6803136" cy="34290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200"/>
              <a:buNone/>
              <a:defRPr sz="1200">
                <a:solidFill>
                  <a:schemeClr val="dk1"/>
                </a:solidFill>
              </a:defRPr>
            </a:lvl1pPr>
            <a:lvl2pPr lvl="1" algn="ctr">
              <a:lnSpc>
                <a:spcPct val="100000"/>
              </a:lnSpc>
              <a:spcBef>
                <a:spcPts val="375"/>
              </a:spcBef>
              <a:spcAft>
                <a:spcPts val="0"/>
              </a:spcAft>
              <a:buSzPts val="1200"/>
              <a:buNone/>
              <a:defRPr sz="1200"/>
            </a:lvl2pPr>
            <a:lvl3pPr lvl="2" algn="ctr">
              <a:lnSpc>
                <a:spcPct val="100000"/>
              </a:lnSpc>
              <a:spcBef>
                <a:spcPts val="375"/>
              </a:spcBef>
              <a:spcAft>
                <a:spcPts val="0"/>
              </a:spcAft>
              <a:buSzPts val="1200"/>
              <a:buNone/>
              <a:defRPr sz="1200"/>
            </a:lvl3pPr>
            <a:lvl4pPr lvl="3" algn="ctr">
              <a:lnSpc>
                <a:spcPct val="100000"/>
              </a:lnSpc>
              <a:spcBef>
                <a:spcPts val="375"/>
              </a:spcBef>
              <a:spcAft>
                <a:spcPts val="0"/>
              </a:spcAft>
              <a:buSzPts val="1200"/>
              <a:buNone/>
              <a:defRPr sz="1200"/>
            </a:lvl4pPr>
            <a:lvl5pPr lvl="4" algn="ctr">
              <a:lnSpc>
                <a:spcPct val="100000"/>
              </a:lnSpc>
              <a:spcBef>
                <a:spcPts val="375"/>
              </a:spcBef>
              <a:spcAft>
                <a:spcPts val="0"/>
              </a:spcAft>
              <a:buSzPts val="1200"/>
              <a:buNone/>
              <a:defRPr sz="1200"/>
            </a:lvl5pPr>
            <a:lvl6pPr lvl="5" algn="ctr">
              <a:lnSpc>
                <a:spcPct val="100000"/>
              </a:lnSpc>
              <a:spcBef>
                <a:spcPts val="375"/>
              </a:spcBef>
              <a:spcAft>
                <a:spcPts val="0"/>
              </a:spcAft>
              <a:buSzPts val="1200"/>
              <a:buNone/>
              <a:defRPr sz="1200"/>
            </a:lvl6pPr>
            <a:lvl7pPr lvl="6" algn="ctr">
              <a:lnSpc>
                <a:spcPct val="100000"/>
              </a:lnSpc>
              <a:spcBef>
                <a:spcPts val="375"/>
              </a:spcBef>
              <a:spcAft>
                <a:spcPts val="0"/>
              </a:spcAft>
              <a:buSzPts val="1200"/>
              <a:buNone/>
              <a:defRPr sz="1200"/>
            </a:lvl7pPr>
            <a:lvl8pPr lvl="7" algn="ctr">
              <a:lnSpc>
                <a:spcPct val="100000"/>
              </a:lnSpc>
              <a:spcBef>
                <a:spcPts val="375"/>
              </a:spcBef>
              <a:spcAft>
                <a:spcPts val="0"/>
              </a:spcAft>
              <a:buSzPts val="1200"/>
              <a:buNone/>
              <a:defRPr sz="1200"/>
            </a:lvl8pPr>
            <a:lvl9pPr lvl="8" algn="ctr">
              <a:lnSpc>
                <a:spcPct val="100000"/>
              </a:lnSpc>
              <a:spcBef>
                <a:spcPts val="375"/>
              </a:spcBef>
              <a:spcAft>
                <a:spcPts val="0"/>
              </a:spcAft>
              <a:buSzPts val="1200"/>
              <a:buNone/>
              <a:defRPr sz="1200"/>
            </a:lvl9pPr>
          </a:lstStyle>
          <a:p>
            <a:endParaRPr/>
          </a:p>
        </p:txBody>
      </p:sp>
      <p:sp>
        <p:nvSpPr>
          <p:cNvPr id="51" name="Google Shape;51;p7"/>
          <p:cNvSpPr txBox="1">
            <a:spLocks noGrp="1"/>
          </p:cNvSpPr>
          <p:nvPr>
            <p:ph type="dt" idx="10"/>
          </p:nvPr>
        </p:nvSpPr>
        <p:spPr>
          <a:xfrm>
            <a:off x="3989070" y="1005942"/>
            <a:ext cx="1165860" cy="39541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975">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1090422" y="3908295"/>
            <a:ext cx="4429125" cy="1714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5190" y="3909060"/>
            <a:ext cx="1583911" cy="1714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800100" y="481946"/>
            <a:ext cx="7543800" cy="1028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body" idx="1"/>
          </p:nvPr>
        </p:nvSpPr>
        <p:spPr>
          <a:xfrm>
            <a:off x="800100" y="1577340"/>
            <a:ext cx="7543800" cy="29489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75"/>
              </a:spcBef>
              <a:spcAft>
                <a:spcPts val="0"/>
              </a:spcAft>
              <a:buSzPts val="1800"/>
              <a:buChar char="◦"/>
              <a:defRPr/>
            </a:lvl1pPr>
            <a:lvl2pPr marL="914400" lvl="1" indent="-342900" algn="l">
              <a:lnSpc>
                <a:spcPct val="100000"/>
              </a:lnSpc>
              <a:spcBef>
                <a:spcPts val="375"/>
              </a:spcBef>
              <a:spcAft>
                <a:spcPts val="0"/>
              </a:spcAft>
              <a:buSzPts val="180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375"/>
              </a:spcBef>
              <a:spcAft>
                <a:spcPts val="0"/>
              </a:spcAft>
              <a:buSzPts val="1800"/>
              <a:buChar char="◦"/>
              <a:defRPr/>
            </a:lvl5pPr>
            <a:lvl6pPr marL="2743200" lvl="5" indent="-342900" algn="l">
              <a:lnSpc>
                <a:spcPct val="100000"/>
              </a:lnSpc>
              <a:spcBef>
                <a:spcPts val="375"/>
              </a:spcBef>
              <a:spcAft>
                <a:spcPts val="0"/>
              </a:spcAft>
              <a:buSzPts val="1800"/>
              <a:buChar char="◦"/>
              <a:defRPr/>
            </a:lvl6pPr>
            <a:lvl7pPr marL="3200400" lvl="6" indent="-342900" algn="l">
              <a:lnSpc>
                <a:spcPct val="100000"/>
              </a:lnSpc>
              <a:spcBef>
                <a:spcPts val="375"/>
              </a:spcBef>
              <a:spcAft>
                <a:spcPts val="0"/>
              </a:spcAft>
              <a:buSzPts val="1800"/>
              <a:buChar char="◦"/>
              <a:defRPr/>
            </a:lvl7pPr>
            <a:lvl8pPr marL="3657600" lvl="7" indent="-342900" algn="l">
              <a:lnSpc>
                <a:spcPct val="100000"/>
              </a:lnSpc>
              <a:spcBef>
                <a:spcPts val="375"/>
              </a:spcBef>
              <a:spcAft>
                <a:spcPts val="0"/>
              </a:spcAft>
              <a:buSzPts val="1800"/>
              <a:buChar char="◦"/>
              <a:defRPr/>
            </a:lvl8pPr>
            <a:lvl9pPr marL="4114800" lvl="8" indent="-342900" algn="l">
              <a:lnSpc>
                <a:spcPct val="100000"/>
              </a:lnSpc>
              <a:spcBef>
                <a:spcPts val="375"/>
              </a:spcBef>
              <a:spcAft>
                <a:spcPts val="0"/>
              </a:spcAft>
              <a:buSzPts val="1800"/>
              <a:buChar char="◦"/>
              <a:defRPr/>
            </a:lvl9pPr>
          </a:lstStyle>
          <a:p>
            <a:endParaRPr/>
          </a:p>
        </p:txBody>
      </p:sp>
      <p:sp>
        <p:nvSpPr>
          <p:cNvPr id="57" name="Google Shape;57;p8"/>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7852410" y="4730754"/>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gradFill>
          <a:gsLst>
            <a:gs pos="0">
              <a:srgbClr val="E1DBC9"/>
            </a:gs>
            <a:gs pos="77000">
              <a:srgbClr val="C8C1B0"/>
            </a:gs>
            <a:gs pos="100000">
              <a:srgbClr val="C0BAAA"/>
            </a:gs>
          </a:gsLst>
          <a:lin ang="5400000" scaled="0"/>
        </a:gradFill>
        <a:effectLst/>
      </p:bgPr>
    </p:bg>
    <p:spTree>
      <p:nvGrpSpPr>
        <p:cNvPr id="1" name="Shape 60"/>
        <p:cNvGrpSpPr/>
        <p:nvPr/>
      </p:nvGrpSpPr>
      <p:grpSpPr>
        <a:xfrm>
          <a:off x="0" y="0"/>
          <a:ext cx="0" cy="0"/>
          <a:chOff x="0" y="0"/>
          <a:chExt cx="0" cy="0"/>
        </a:xfrm>
      </p:grpSpPr>
      <p:sp>
        <p:nvSpPr>
          <p:cNvPr id="61" name="Google Shape;61;p9"/>
          <p:cNvSpPr/>
          <p:nvPr/>
        </p:nvSpPr>
        <p:spPr>
          <a:xfrm>
            <a:off x="0" y="0"/>
            <a:ext cx="9144000" cy="5143500"/>
          </a:xfrm>
          <a:prstGeom prst="rect">
            <a:avLst/>
          </a:prstGeom>
          <a:blipFill rotWithShape="1">
            <a:blip r:embed="rId2">
              <a:alphaModFix amt="45000"/>
            </a:blip>
            <a:tile tx="-44450" ty="38100" sx="85000" sy="85000" flip="none" algn="tl"/>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9"/>
          <p:cNvSpPr/>
          <p:nvPr/>
        </p:nvSpPr>
        <p:spPr>
          <a:xfrm>
            <a:off x="980902" y="950797"/>
            <a:ext cx="7182197" cy="3230963"/>
          </a:xfrm>
          <a:prstGeom prst="rect">
            <a:avLst/>
          </a:prstGeom>
          <a:solidFill>
            <a:schemeClr val="lt1"/>
          </a:solidFill>
          <a:ln>
            <a:noFill/>
          </a:ln>
          <a:effectLst>
            <a:outerShdw blurRad="50800" algn="ctr" rotWithShape="0">
              <a:srgbClr val="000000">
                <a:alpha val="6509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9"/>
          <p:cNvSpPr/>
          <p:nvPr/>
        </p:nvSpPr>
        <p:spPr>
          <a:xfrm>
            <a:off x="1085850" y="1058711"/>
            <a:ext cx="6972300" cy="3026078"/>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9"/>
          <p:cNvSpPr/>
          <p:nvPr/>
        </p:nvSpPr>
        <p:spPr>
          <a:xfrm>
            <a:off x="3851910" y="950798"/>
            <a:ext cx="1440180" cy="54864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5" name="Google Shape;65;p9"/>
          <p:cNvGrpSpPr/>
          <p:nvPr/>
        </p:nvGrpSpPr>
        <p:grpSpPr>
          <a:xfrm>
            <a:off x="3937635" y="950798"/>
            <a:ext cx="1268730" cy="483971"/>
            <a:chOff x="5318306" y="1386268"/>
            <a:chExt cx="1567331" cy="645295"/>
          </a:xfrm>
        </p:grpSpPr>
        <p:cxnSp>
          <p:nvCxnSpPr>
            <p:cNvPr id="66" name="Google Shape;66;p9"/>
            <p:cNvCxnSpPr/>
            <p:nvPr/>
          </p:nvCxnSpPr>
          <p:spPr>
            <a:xfrm>
              <a:off x="5318306"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67" name="Google Shape;67;p9"/>
            <p:cNvCxnSpPr/>
            <p:nvPr/>
          </p:nvCxnSpPr>
          <p:spPr>
            <a:xfrm>
              <a:off x="6885637"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68" name="Google Shape;68;p9"/>
            <p:cNvCxnSpPr/>
            <p:nvPr/>
          </p:nvCxnSpPr>
          <p:spPr>
            <a:xfrm>
              <a:off x="5318306" y="2031563"/>
              <a:ext cx="1567331" cy="0"/>
            </a:xfrm>
            <a:prstGeom prst="straightConnector1">
              <a:avLst/>
            </a:prstGeom>
            <a:solidFill>
              <a:srgbClr val="262626"/>
            </a:solidFill>
            <a:ln w="9525" cap="flat" cmpd="sng">
              <a:solidFill>
                <a:schemeClr val="dk1"/>
              </a:solidFill>
              <a:prstDash val="solid"/>
              <a:miter lim="800000"/>
              <a:headEnd type="none" w="sm" len="sm"/>
              <a:tailEnd type="none" w="sm" len="sm"/>
            </a:ln>
          </p:spPr>
        </p:cxnSp>
      </p:grpSp>
      <p:sp>
        <p:nvSpPr>
          <p:cNvPr id="69" name="Google Shape;69;p9"/>
          <p:cNvSpPr txBox="1">
            <a:spLocks noGrp="1"/>
          </p:cNvSpPr>
          <p:nvPr>
            <p:ph type="title"/>
          </p:nvPr>
        </p:nvSpPr>
        <p:spPr>
          <a:xfrm>
            <a:off x="1172717" y="1570732"/>
            <a:ext cx="6803136" cy="1940814"/>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rgbClr val="262626"/>
              </a:buClr>
              <a:buSzPts val="5400"/>
              <a:buFont typeface="Century Gothic"/>
              <a:buNone/>
              <a:defRPr sz="5400" cap="none">
                <a:solidFill>
                  <a:srgbClr val="262626"/>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body" idx="1"/>
          </p:nvPr>
        </p:nvSpPr>
        <p:spPr>
          <a:xfrm>
            <a:off x="1172718" y="3511547"/>
            <a:ext cx="6803136" cy="342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75"/>
              </a:spcBef>
              <a:spcAft>
                <a:spcPts val="0"/>
              </a:spcAft>
              <a:buSzPts val="1200"/>
              <a:buNone/>
              <a:defRPr sz="1200">
                <a:solidFill>
                  <a:schemeClr val="dk1"/>
                </a:solidFill>
              </a:defRPr>
            </a:lvl1pPr>
            <a:lvl2pPr marL="914400" lvl="1" indent="-228600" algn="l">
              <a:lnSpc>
                <a:spcPct val="100000"/>
              </a:lnSpc>
              <a:spcBef>
                <a:spcPts val="375"/>
              </a:spcBef>
              <a:spcAft>
                <a:spcPts val="0"/>
              </a:spcAft>
              <a:buSzPts val="1200"/>
              <a:buNone/>
              <a:defRPr sz="1200">
                <a:solidFill>
                  <a:srgbClr val="888888"/>
                </a:solidFill>
              </a:defRPr>
            </a:lvl2pPr>
            <a:lvl3pPr marL="1371600" lvl="2" indent="-228600" algn="l">
              <a:lnSpc>
                <a:spcPct val="100000"/>
              </a:lnSpc>
              <a:spcBef>
                <a:spcPts val="375"/>
              </a:spcBef>
              <a:spcAft>
                <a:spcPts val="0"/>
              </a:spcAft>
              <a:buSzPts val="1200"/>
              <a:buNone/>
              <a:defRPr sz="1200">
                <a:solidFill>
                  <a:srgbClr val="888888"/>
                </a:solidFill>
              </a:defRPr>
            </a:lvl3pPr>
            <a:lvl4pPr marL="1828800" lvl="3" indent="-228600" algn="l">
              <a:lnSpc>
                <a:spcPct val="100000"/>
              </a:lnSpc>
              <a:spcBef>
                <a:spcPts val="375"/>
              </a:spcBef>
              <a:spcAft>
                <a:spcPts val="0"/>
              </a:spcAft>
              <a:buSzPts val="1050"/>
              <a:buNone/>
              <a:defRPr sz="1050">
                <a:solidFill>
                  <a:srgbClr val="888888"/>
                </a:solidFill>
              </a:defRPr>
            </a:lvl4pPr>
            <a:lvl5pPr marL="2286000" lvl="4" indent="-228600" algn="l">
              <a:lnSpc>
                <a:spcPct val="100000"/>
              </a:lnSpc>
              <a:spcBef>
                <a:spcPts val="375"/>
              </a:spcBef>
              <a:spcAft>
                <a:spcPts val="0"/>
              </a:spcAft>
              <a:buSzPts val="1050"/>
              <a:buNone/>
              <a:defRPr sz="1050">
                <a:solidFill>
                  <a:srgbClr val="888888"/>
                </a:solidFill>
              </a:defRPr>
            </a:lvl5pPr>
            <a:lvl6pPr marL="2743200" lvl="5" indent="-228600" algn="l">
              <a:lnSpc>
                <a:spcPct val="100000"/>
              </a:lnSpc>
              <a:spcBef>
                <a:spcPts val="375"/>
              </a:spcBef>
              <a:spcAft>
                <a:spcPts val="0"/>
              </a:spcAft>
              <a:buSzPts val="1050"/>
              <a:buNone/>
              <a:defRPr sz="1050">
                <a:solidFill>
                  <a:srgbClr val="888888"/>
                </a:solidFill>
              </a:defRPr>
            </a:lvl6pPr>
            <a:lvl7pPr marL="3200400" lvl="6" indent="-228600" algn="l">
              <a:lnSpc>
                <a:spcPct val="100000"/>
              </a:lnSpc>
              <a:spcBef>
                <a:spcPts val="375"/>
              </a:spcBef>
              <a:spcAft>
                <a:spcPts val="0"/>
              </a:spcAft>
              <a:buSzPts val="1050"/>
              <a:buNone/>
              <a:defRPr sz="1050">
                <a:solidFill>
                  <a:srgbClr val="888888"/>
                </a:solidFill>
              </a:defRPr>
            </a:lvl7pPr>
            <a:lvl8pPr marL="3657600" lvl="7" indent="-228600" algn="l">
              <a:lnSpc>
                <a:spcPct val="100000"/>
              </a:lnSpc>
              <a:spcBef>
                <a:spcPts val="375"/>
              </a:spcBef>
              <a:spcAft>
                <a:spcPts val="0"/>
              </a:spcAft>
              <a:buSzPts val="1050"/>
              <a:buNone/>
              <a:defRPr sz="1050">
                <a:solidFill>
                  <a:srgbClr val="888888"/>
                </a:solidFill>
              </a:defRPr>
            </a:lvl8pPr>
            <a:lvl9pPr marL="4114800" lvl="8" indent="-228600" algn="l">
              <a:lnSpc>
                <a:spcPct val="100000"/>
              </a:lnSpc>
              <a:spcBef>
                <a:spcPts val="375"/>
              </a:spcBef>
              <a:spcAft>
                <a:spcPts val="0"/>
              </a:spcAft>
              <a:buSzPts val="1050"/>
              <a:buNone/>
              <a:defRPr sz="1050">
                <a:solidFill>
                  <a:srgbClr val="888888"/>
                </a:solidFill>
              </a:defRPr>
            </a:lvl9pPr>
          </a:lstStyle>
          <a:p>
            <a:endParaRPr/>
          </a:p>
        </p:txBody>
      </p:sp>
      <p:sp>
        <p:nvSpPr>
          <p:cNvPr id="71" name="Google Shape;71;p9"/>
          <p:cNvSpPr txBox="1">
            <a:spLocks noGrp="1"/>
          </p:cNvSpPr>
          <p:nvPr>
            <p:ph type="dt" idx="10"/>
          </p:nvPr>
        </p:nvSpPr>
        <p:spPr>
          <a:xfrm>
            <a:off x="3991356" y="1008377"/>
            <a:ext cx="1165860" cy="397764"/>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975">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1090165" y="3908295"/>
            <a:ext cx="4430268" cy="1714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6453378" y="3908295"/>
            <a:ext cx="1584198" cy="1714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800100" y="481946"/>
            <a:ext cx="7543800" cy="1028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body" idx="1"/>
          </p:nvPr>
        </p:nvSpPr>
        <p:spPr>
          <a:xfrm>
            <a:off x="800100" y="1577340"/>
            <a:ext cx="3566160" cy="2811780"/>
          </a:xfrm>
          <a:prstGeom prst="rect">
            <a:avLst/>
          </a:prstGeom>
          <a:noFill/>
          <a:ln>
            <a:noFill/>
          </a:ln>
        </p:spPr>
        <p:txBody>
          <a:bodyPr spcFirstLastPara="1" wrap="square" lIns="91425" tIns="45700" rIns="91425" bIns="45700" anchor="t" anchorCtr="0">
            <a:normAutofit/>
          </a:bodyPr>
          <a:lstStyle>
            <a:lvl1pPr marL="457200" lvl="0" indent="-314325" algn="l">
              <a:lnSpc>
                <a:spcPct val="100000"/>
              </a:lnSpc>
              <a:spcBef>
                <a:spcPts val="675"/>
              </a:spcBef>
              <a:spcAft>
                <a:spcPts val="0"/>
              </a:spcAft>
              <a:buSzPts val="1350"/>
              <a:buChar char="◦"/>
              <a:defRPr sz="1350"/>
            </a:lvl1pPr>
            <a:lvl2pPr marL="914400" lvl="1" indent="-304800" algn="l">
              <a:lnSpc>
                <a:spcPct val="100000"/>
              </a:lnSpc>
              <a:spcBef>
                <a:spcPts val="375"/>
              </a:spcBef>
              <a:spcAft>
                <a:spcPts val="0"/>
              </a:spcAft>
              <a:buSzPts val="1200"/>
              <a:buChar char="◦"/>
              <a:defRPr sz="1200"/>
            </a:lvl2pPr>
            <a:lvl3pPr marL="1371600" lvl="2" indent="-295275" algn="l">
              <a:lnSpc>
                <a:spcPct val="100000"/>
              </a:lnSpc>
              <a:spcBef>
                <a:spcPts val="375"/>
              </a:spcBef>
              <a:spcAft>
                <a:spcPts val="0"/>
              </a:spcAft>
              <a:buSzPts val="1050"/>
              <a:buChar char="◦"/>
              <a:defRPr sz="1050"/>
            </a:lvl3pPr>
            <a:lvl4pPr marL="1828800" lvl="3" indent="-295275" algn="l">
              <a:lnSpc>
                <a:spcPct val="100000"/>
              </a:lnSpc>
              <a:spcBef>
                <a:spcPts val="375"/>
              </a:spcBef>
              <a:spcAft>
                <a:spcPts val="0"/>
              </a:spcAft>
              <a:buSzPts val="1050"/>
              <a:buChar char="◦"/>
              <a:defRPr sz="1050"/>
            </a:lvl4pPr>
            <a:lvl5pPr marL="2286000" lvl="4" indent="-295275" algn="l">
              <a:lnSpc>
                <a:spcPct val="100000"/>
              </a:lnSpc>
              <a:spcBef>
                <a:spcPts val="375"/>
              </a:spcBef>
              <a:spcAft>
                <a:spcPts val="0"/>
              </a:spcAft>
              <a:buSzPts val="1050"/>
              <a:buChar char="◦"/>
              <a:defRPr sz="1050"/>
            </a:lvl5pPr>
            <a:lvl6pPr marL="2743200" lvl="5" indent="-295275" algn="l">
              <a:lnSpc>
                <a:spcPct val="100000"/>
              </a:lnSpc>
              <a:spcBef>
                <a:spcPts val="375"/>
              </a:spcBef>
              <a:spcAft>
                <a:spcPts val="0"/>
              </a:spcAft>
              <a:buSzPts val="1050"/>
              <a:buChar char="◦"/>
              <a:defRPr sz="1050"/>
            </a:lvl6pPr>
            <a:lvl7pPr marL="3200400" lvl="6" indent="-295275" algn="l">
              <a:lnSpc>
                <a:spcPct val="100000"/>
              </a:lnSpc>
              <a:spcBef>
                <a:spcPts val="375"/>
              </a:spcBef>
              <a:spcAft>
                <a:spcPts val="0"/>
              </a:spcAft>
              <a:buSzPts val="1050"/>
              <a:buChar char="◦"/>
              <a:defRPr sz="1050"/>
            </a:lvl7pPr>
            <a:lvl8pPr marL="3657600" lvl="7" indent="-295275" algn="l">
              <a:lnSpc>
                <a:spcPct val="100000"/>
              </a:lnSpc>
              <a:spcBef>
                <a:spcPts val="375"/>
              </a:spcBef>
              <a:spcAft>
                <a:spcPts val="0"/>
              </a:spcAft>
              <a:buSzPts val="1050"/>
              <a:buChar char="◦"/>
              <a:defRPr sz="1050"/>
            </a:lvl8pPr>
            <a:lvl9pPr marL="4114800" lvl="8" indent="-295275" algn="l">
              <a:lnSpc>
                <a:spcPct val="100000"/>
              </a:lnSpc>
              <a:spcBef>
                <a:spcPts val="375"/>
              </a:spcBef>
              <a:spcAft>
                <a:spcPts val="0"/>
              </a:spcAft>
              <a:buSzPts val="1050"/>
              <a:buChar char="◦"/>
              <a:defRPr sz="1050"/>
            </a:lvl9pPr>
          </a:lstStyle>
          <a:p>
            <a:endParaRPr/>
          </a:p>
        </p:txBody>
      </p:sp>
      <p:sp>
        <p:nvSpPr>
          <p:cNvPr id="77" name="Google Shape;77;p10"/>
          <p:cNvSpPr txBox="1">
            <a:spLocks noGrp="1"/>
          </p:cNvSpPr>
          <p:nvPr>
            <p:ph type="body" idx="2"/>
          </p:nvPr>
        </p:nvSpPr>
        <p:spPr>
          <a:xfrm>
            <a:off x="4777740" y="1577340"/>
            <a:ext cx="3566160" cy="2811780"/>
          </a:xfrm>
          <a:prstGeom prst="rect">
            <a:avLst/>
          </a:prstGeom>
          <a:noFill/>
          <a:ln>
            <a:noFill/>
          </a:ln>
        </p:spPr>
        <p:txBody>
          <a:bodyPr spcFirstLastPara="1" wrap="square" lIns="91425" tIns="45700" rIns="91425" bIns="45700" anchor="t" anchorCtr="0">
            <a:normAutofit/>
          </a:bodyPr>
          <a:lstStyle>
            <a:lvl1pPr marL="457200" lvl="0" indent="-314325" algn="l">
              <a:lnSpc>
                <a:spcPct val="100000"/>
              </a:lnSpc>
              <a:spcBef>
                <a:spcPts val="675"/>
              </a:spcBef>
              <a:spcAft>
                <a:spcPts val="0"/>
              </a:spcAft>
              <a:buSzPts val="1350"/>
              <a:buChar char="◦"/>
              <a:defRPr sz="1350"/>
            </a:lvl1pPr>
            <a:lvl2pPr marL="914400" lvl="1" indent="-304800" algn="l">
              <a:lnSpc>
                <a:spcPct val="100000"/>
              </a:lnSpc>
              <a:spcBef>
                <a:spcPts val="375"/>
              </a:spcBef>
              <a:spcAft>
                <a:spcPts val="0"/>
              </a:spcAft>
              <a:buSzPts val="1200"/>
              <a:buChar char="◦"/>
              <a:defRPr sz="1200"/>
            </a:lvl2pPr>
            <a:lvl3pPr marL="1371600" lvl="2" indent="-295275" algn="l">
              <a:lnSpc>
                <a:spcPct val="100000"/>
              </a:lnSpc>
              <a:spcBef>
                <a:spcPts val="375"/>
              </a:spcBef>
              <a:spcAft>
                <a:spcPts val="0"/>
              </a:spcAft>
              <a:buSzPts val="1050"/>
              <a:buChar char="◦"/>
              <a:defRPr sz="1050"/>
            </a:lvl3pPr>
            <a:lvl4pPr marL="1828800" lvl="3" indent="-295275" algn="l">
              <a:lnSpc>
                <a:spcPct val="100000"/>
              </a:lnSpc>
              <a:spcBef>
                <a:spcPts val="375"/>
              </a:spcBef>
              <a:spcAft>
                <a:spcPts val="0"/>
              </a:spcAft>
              <a:buSzPts val="1050"/>
              <a:buChar char="◦"/>
              <a:defRPr sz="1050"/>
            </a:lvl4pPr>
            <a:lvl5pPr marL="2286000" lvl="4" indent="-295275" algn="l">
              <a:lnSpc>
                <a:spcPct val="100000"/>
              </a:lnSpc>
              <a:spcBef>
                <a:spcPts val="375"/>
              </a:spcBef>
              <a:spcAft>
                <a:spcPts val="0"/>
              </a:spcAft>
              <a:buSzPts val="1050"/>
              <a:buChar char="◦"/>
              <a:defRPr sz="1050"/>
            </a:lvl5pPr>
            <a:lvl6pPr marL="2743200" lvl="5" indent="-295275" algn="l">
              <a:lnSpc>
                <a:spcPct val="100000"/>
              </a:lnSpc>
              <a:spcBef>
                <a:spcPts val="375"/>
              </a:spcBef>
              <a:spcAft>
                <a:spcPts val="0"/>
              </a:spcAft>
              <a:buSzPts val="1050"/>
              <a:buChar char="◦"/>
              <a:defRPr sz="1050"/>
            </a:lvl6pPr>
            <a:lvl7pPr marL="3200400" lvl="6" indent="-295275" algn="l">
              <a:lnSpc>
                <a:spcPct val="100000"/>
              </a:lnSpc>
              <a:spcBef>
                <a:spcPts val="375"/>
              </a:spcBef>
              <a:spcAft>
                <a:spcPts val="0"/>
              </a:spcAft>
              <a:buSzPts val="1050"/>
              <a:buChar char="◦"/>
              <a:defRPr sz="1050"/>
            </a:lvl7pPr>
            <a:lvl8pPr marL="3657600" lvl="7" indent="-295275" algn="l">
              <a:lnSpc>
                <a:spcPct val="100000"/>
              </a:lnSpc>
              <a:spcBef>
                <a:spcPts val="375"/>
              </a:spcBef>
              <a:spcAft>
                <a:spcPts val="0"/>
              </a:spcAft>
              <a:buSzPts val="1050"/>
              <a:buChar char="◦"/>
              <a:defRPr sz="1050"/>
            </a:lvl8pPr>
            <a:lvl9pPr marL="4114800" lvl="8" indent="-295275" algn="l">
              <a:lnSpc>
                <a:spcPct val="100000"/>
              </a:lnSpc>
              <a:spcBef>
                <a:spcPts val="375"/>
              </a:spcBef>
              <a:spcAft>
                <a:spcPts val="0"/>
              </a:spcAft>
              <a:buSzPts val="1050"/>
              <a:buChar char="◦"/>
              <a:defRPr sz="1050"/>
            </a:lvl9pPr>
          </a:lstStyle>
          <a:p>
            <a:endParaRPr/>
          </a:p>
        </p:txBody>
      </p:sp>
      <p:sp>
        <p:nvSpPr>
          <p:cNvPr id="78" name="Google Shape;78;p10"/>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0"/>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
          <p:cNvSpPr txBox="1">
            <a:spLocks noGrp="1"/>
          </p:cNvSpPr>
          <p:nvPr>
            <p:ph type="sldNum" idx="12"/>
          </p:nvPr>
        </p:nvSpPr>
        <p:spPr>
          <a:xfrm>
            <a:off x="7852410" y="4730754"/>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76022" y="178308"/>
            <a:ext cx="8791956" cy="4786884"/>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txBox="1">
            <a:spLocks noGrp="1"/>
          </p:cNvSpPr>
          <p:nvPr>
            <p:ph type="title"/>
          </p:nvPr>
        </p:nvSpPr>
        <p:spPr>
          <a:xfrm>
            <a:off x="800100" y="481946"/>
            <a:ext cx="7543800" cy="1028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800100" y="1577340"/>
            <a:ext cx="7543800" cy="2948940"/>
          </a:xfrm>
          <a:prstGeom prst="rect">
            <a:avLst/>
          </a:prstGeom>
          <a:noFill/>
          <a:ln>
            <a:noFill/>
          </a:ln>
        </p:spPr>
        <p:txBody>
          <a:bodyPr spcFirstLastPara="1" wrap="square" lIns="91425" tIns="45700" rIns="91425" bIns="45700" anchor="t" anchorCtr="0">
            <a:normAutofit/>
          </a:bodyPr>
          <a:lstStyle>
            <a:lvl1pPr marL="457200" marR="0" lvl="0" indent="-314325" algn="l" rtl="0">
              <a:lnSpc>
                <a:spcPct val="100000"/>
              </a:lnSpc>
              <a:spcBef>
                <a:spcPts val="675"/>
              </a:spcBef>
              <a:spcAft>
                <a:spcPts val="0"/>
              </a:spcAft>
              <a:buClr>
                <a:srgbClr val="262626"/>
              </a:buClr>
              <a:buSzPts val="1350"/>
              <a:buFont typeface="Garamond"/>
              <a:buChar char="◦"/>
              <a:defRPr sz="1350" b="0" i="0" u="none" strike="noStrike" cap="none">
                <a:solidFill>
                  <a:schemeClr val="dk1"/>
                </a:solidFill>
                <a:latin typeface="Century Gothic"/>
                <a:ea typeface="Century Gothic"/>
                <a:cs typeface="Century Gothic"/>
                <a:sym typeface="Century Gothic"/>
              </a:defRPr>
            </a:lvl1pPr>
            <a:lvl2pPr marL="914400" marR="0" lvl="1" indent="-304800" algn="l" rtl="0">
              <a:lnSpc>
                <a:spcPct val="100000"/>
              </a:lnSpc>
              <a:spcBef>
                <a:spcPts val="375"/>
              </a:spcBef>
              <a:spcAft>
                <a:spcPts val="0"/>
              </a:spcAft>
              <a:buClr>
                <a:srgbClr val="262626"/>
              </a:buClr>
              <a:buSzPts val="1200"/>
              <a:buFont typeface="Garamond"/>
              <a:buChar char="◦"/>
              <a:defRPr sz="1200" b="0" i="0" u="none" strike="noStrike" cap="none">
                <a:solidFill>
                  <a:schemeClr val="dk1"/>
                </a:solidFill>
                <a:latin typeface="Century Gothic"/>
                <a:ea typeface="Century Gothic"/>
                <a:cs typeface="Century Gothic"/>
                <a:sym typeface="Century Gothic"/>
              </a:defRPr>
            </a:lvl2pPr>
            <a:lvl3pPr marL="1371600" marR="0" lvl="2"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3pPr>
            <a:lvl4pPr marL="1828800" marR="0" lvl="3"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4pPr>
            <a:lvl5pPr marL="2286000" marR="0" lvl="4"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5pPr>
            <a:lvl6pPr marL="2743200" marR="0" lvl="5"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6pPr>
            <a:lvl7pPr marL="3200400" marR="0" lvl="6"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7pPr>
            <a:lvl8pPr marL="3657600" marR="0" lvl="7"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8pPr>
            <a:lvl9pPr marL="4114800" marR="0" lvl="8"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75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 name="Google Shape;15;p1"/>
          <p:cNvSpPr txBox="1">
            <a:spLocks noGrp="1"/>
          </p:cNvSpPr>
          <p:nvPr>
            <p:ph type="sldNum" idx="12"/>
          </p:nvPr>
        </p:nvSpPr>
        <p:spPr>
          <a:xfrm>
            <a:off x="7852410" y="4730754"/>
            <a:ext cx="1097280" cy="20574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2" name="Google Shape;132;p1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560"/>
              </a:spcBef>
              <a:spcAft>
                <a:spcPts val="0"/>
              </a:spcAft>
              <a:buClr>
                <a:srgbClr val="00B050"/>
              </a:buClr>
              <a:buSzPts val="2380"/>
              <a:buFont typeface="Courier New"/>
              <a:buChar char="o"/>
              <a:defRPr sz="28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480"/>
              </a:spcBef>
              <a:spcAft>
                <a:spcPts val="0"/>
              </a:spcAft>
              <a:buClr>
                <a:srgbClr val="00B050"/>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3" name="Google Shape;133;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94B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s://www.apa.org/science/programs/testing/fair-testing.pdf" TargetMode="External"/><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hyperlink" Target="https://www.testingstandards.net/open-access-files.html" TargetMode="External"/><Relationship Id="rId4" Type="http://schemas.openxmlformats.org/officeDocument/2006/relationships/hyperlink" Target="https://www.apa.org/about/policy/guidelines-psychological-assessment-evaluation.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mailto:tdsmith@semo.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mailto:jrothermel@edplus.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idahotc.com/Portals/0/Resources/737/consent-and-evaluation/index.html#/lessons/RBoX7s7MC_tLLnUNhQdUQvaWFkGqVnmK"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s://www.pearsonassessments.com/professional-assessments/ordering/how-to-order/qualifications/qualifications-policy.html"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pearsonassessments.com/content/dam/school/global/clinical/us/assets/When-to-Upgrade.pdf" TargetMode="External"/><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dese.mo.gov/media/file/specific-learning-disability-sld-q"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17.xml"/><Relationship Id="rId5" Type="http://schemas.openxmlformats.org/officeDocument/2006/relationships/hyperlink" Target="https://support.riversideinsights.com/support/solutions/articles/70000591961-what-norms-should-i-use-age-or-grade-" TargetMode="External"/><Relationship Id="rId4" Type="http://schemas.openxmlformats.org/officeDocument/2006/relationships/hyperlink" Target="https://www.pearsonassessments.com/content/dam/school/global/clinical/us/assets/telepractice/special-considerations-for-score-interpretation.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pearsonassessments.com/content/dam/school/global/clinical/us/assets/telepractice/special-considerations-for-score-interpretation.pdf" TargetMode="External"/><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hyperlink" Target="https://webnew.ped.state.nm.us/wp-content/uploads/2018/02/NM-TEAM-Technical-Evaluation-and-Assessment-Manual.pdf" TargetMode="External"/><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hyperlink" Target="https://www.mylearningplan.com/WebReg/ActivityProfile.asp?D=11005&amp;I=4031925" TargetMode="External"/><Relationship Id="rId2" Type="http://schemas.openxmlformats.org/officeDocument/2006/relationships/notesSlide" Target="../notesSlides/notesSlide52.xml"/><Relationship Id="rId1" Type="http://schemas.openxmlformats.org/officeDocument/2006/relationships/slideLayout" Target="../slideLayouts/slideLayout17.xml"/><Relationship Id="rId4" Type="http://schemas.openxmlformats.org/officeDocument/2006/relationships/hyperlink" Target="https://www.mylearningplan.com/WebReg/ActivityProfile.asp?D=11005&amp;I=4031943"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hyperlink" Target="https://nam02.safelinks.protection.outlook.com/?url=https%3A%2F%2Furldefense.com%2Fv3%2F__https%3A%2Fnam02.safelinks.protection.outlook.com%2F%3Furl%3Dhttps*3A*2F*2Furldefense.com*2Fv3*2F__https*3A*2Fnam02.safelinks.protection.outlook.com*2F*3Furl*3Dhttps*3A*2F*2Furldefense.com*2Fv3*2F__https*3A*2Fforms.gle*2FRJd25C7Q6PXPGeqW8__*3B!!EErPFA7f--AJOw!UbHALsTiNtWIkRTio0B12sK3fFtjy8J3GfgqD5hlJm67yprJplTUUQvrM5VV3ryZIxvgpW-dr3pq*24*26data*3D05*7C01*7Ctennesenb*40umkc.edu*7C63c0317c3fb145e8e21e08da230f19a8*7Ce3fefdbef7e9401ba51a355e01b05a89*7C0*7C0*7C637860845006647332*7CUnknown*7CTWFpbGZsb3d8eyJWIjoiMC4wLjAwMDAiLCJQIjoiV2luMzIiLCJBTiI6Ik1haWwiLCJXVCI6Mn0*3D*7C3000*7C*7C*7C*26sdata*3D5eEsPwd6zrnM9phqlWU2UC5uCqKEMD*2BaKJuMrjGHUbw*3D*26reserved*3D0__*3BJSUlJSUlJSUlJSUlJSUlJSUlJSUlJSUlJSUl!!EErPFA7f--AJOw!R0y9Oz_0zS-xbn8mX9flXcWeUnUixAtlvrLFfbzznIAOaLLPp1r4ssuKhVGGumvMsOz4vJpSqv5Z*24%26data%3D05*7C01*7Ctennesenb*40umkc.edu*7Cae739db85a29428fb44a08da2312192e*7Ce3fefdbef7e9401ba51a355e01b05a89*7C0*7C0*7C637860857887986261*7CUnknown*7CTWFpbGZsb3d8eyJWIjoiMC4wLjAwMDAiLCJQIjoiV2luMzIiLCJBTiI6Ik1haWwiLCJXVCI6Mn0*3D*7C3000*7C*7C*7C%26sdata%3DXh*2BjJkVU5npQAnqCbVGMFOCMNDuXt3ytui91K23L8TE*3D%26reserved%3D0__%3BJSUlJSUlJSUlJSoqKioqKioqKiolJSoqKioqKioqKioqKioqKiUlKiolJSUlJSUlJSUlJSUlJSUlJSUlJSU!!EErPFA7f--AJOw!Rnct2UZzMi9SBn-ggc21scyZo5qY4Xw-rVRyM9oqWquJYU4l79_YLgxKMtabNZqouUq9%24&amp;data=05%7C01%7Ctennesenb%40umkc.edu%7C96a5b82be2ba44097ffd08da23165c04%7Ce3fefdbef7e9401ba51a355e01b05a89%7C0%7C0%7C637860876344267336%7CUnknown%7CTWFpbGZsb3d8eyJWIjoiMC4wLjAwMDAiLCJQIjoiV2luMzIiLCJBTiI6Ik1haWwiLCJXVCI6Mn0%3D%7C1000%7C%7C%7C&amp;sdata=NVkq7z1R43ddkGjEpGffxLhvAS1v0wA4KeQkApM88pk%3D&amp;reserved=0" TargetMode="External"/><Relationship Id="rId2" Type="http://schemas.openxmlformats.org/officeDocument/2006/relationships/notesSlide" Target="../notesSlides/notesSlide54.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hyperlink" Target="https://dese.mo.gov/media/file/myth-month-april-2022-assessment"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0"/>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endParaRPr/>
          </a:p>
        </p:txBody>
      </p:sp>
      <p:sp>
        <p:nvSpPr>
          <p:cNvPr id="229" name="Google Shape;229;p40"/>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endParaRPr/>
          </a:p>
        </p:txBody>
      </p:sp>
      <p:sp>
        <p:nvSpPr>
          <p:cNvPr id="230" name="Google Shape;230;p40"/>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1</a:t>
            </a:fld>
            <a:endParaRPr/>
          </a:p>
        </p:txBody>
      </p:sp>
      <p:pic>
        <p:nvPicPr>
          <p:cNvPr id="231" name="Google Shape;231;p40"/>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9"/>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10</a:t>
            </a:fld>
            <a:endParaRPr/>
          </a:p>
        </p:txBody>
      </p:sp>
      <p:sp>
        <p:nvSpPr>
          <p:cNvPr id="302" name="Google Shape;302;p49"/>
          <p:cNvSpPr txBox="1">
            <a:spLocks noGrp="1"/>
          </p:cNvSpPr>
          <p:nvPr>
            <p:ph type="body" idx="1"/>
          </p:nvPr>
        </p:nvSpPr>
        <p:spPr>
          <a:xfrm>
            <a:off x="152400" y="730400"/>
            <a:ext cx="8839200" cy="3314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SzPts val="3200"/>
              <a:buNone/>
            </a:pPr>
            <a:r>
              <a:rPr lang="en-US">
                <a:solidFill>
                  <a:srgbClr val="000000"/>
                </a:solidFill>
              </a:rPr>
              <a:t>Evaluations under IDEA serve a dual purpose</a:t>
            </a:r>
            <a:endParaRPr>
              <a:solidFill>
                <a:srgbClr val="000000"/>
              </a:solidFill>
            </a:endParaRPr>
          </a:p>
          <a:p>
            <a:pPr marL="0" lvl="0" indent="0" algn="l" rtl="0">
              <a:lnSpc>
                <a:spcPct val="100000"/>
              </a:lnSpc>
              <a:spcBef>
                <a:spcPts val="600"/>
              </a:spcBef>
              <a:spcAft>
                <a:spcPts val="0"/>
              </a:spcAft>
              <a:buSzPts val="3200"/>
              <a:buNone/>
            </a:pPr>
            <a:r>
              <a:rPr lang="en-US">
                <a:solidFill>
                  <a:srgbClr val="000000"/>
                </a:solidFill>
              </a:rPr>
              <a:t>Remember: </a:t>
            </a:r>
            <a:r>
              <a:rPr lang="en-US" b="1">
                <a:solidFill>
                  <a:srgbClr val="000000"/>
                </a:solidFill>
              </a:rPr>
              <a:t>Evaluation=D</a:t>
            </a:r>
            <a:r>
              <a:rPr lang="en-US" b="1" baseline="30000">
                <a:solidFill>
                  <a:srgbClr val="000000"/>
                </a:solidFill>
              </a:rPr>
              <a:t>2</a:t>
            </a:r>
            <a:endParaRPr b="1" baseline="30000">
              <a:solidFill>
                <a:srgbClr val="000000"/>
              </a:solidFill>
            </a:endParaRPr>
          </a:p>
          <a:p>
            <a:pPr marL="914400" lvl="0" indent="-431800" algn="l" rtl="0">
              <a:lnSpc>
                <a:spcPct val="100000"/>
              </a:lnSpc>
              <a:spcBef>
                <a:spcPts val="600"/>
              </a:spcBef>
              <a:spcAft>
                <a:spcPts val="0"/>
              </a:spcAft>
              <a:buClr>
                <a:srgbClr val="000000"/>
              </a:buClr>
              <a:buSzPts val="3200"/>
              <a:buAutoNum type="arabicParenR"/>
            </a:pPr>
            <a:r>
              <a:rPr lang="en-US" b="1">
                <a:solidFill>
                  <a:srgbClr val="000000"/>
                </a:solidFill>
              </a:rPr>
              <a:t>D</a:t>
            </a:r>
            <a:r>
              <a:rPr lang="en-US">
                <a:solidFill>
                  <a:srgbClr val="000000"/>
                </a:solidFill>
              </a:rPr>
              <a:t>etermine eligibility under IDEA </a:t>
            </a:r>
            <a:endParaRPr>
              <a:solidFill>
                <a:srgbClr val="000000"/>
              </a:solidFill>
            </a:endParaRPr>
          </a:p>
          <a:p>
            <a:pPr marL="914400" lvl="0" indent="-431800" algn="l" rtl="0">
              <a:lnSpc>
                <a:spcPct val="100000"/>
              </a:lnSpc>
              <a:spcBef>
                <a:spcPts val="600"/>
              </a:spcBef>
              <a:spcAft>
                <a:spcPts val="600"/>
              </a:spcAft>
              <a:buClr>
                <a:srgbClr val="000000"/>
              </a:buClr>
              <a:buSzPts val="3200"/>
              <a:buAutoNum type="arabicParenR"/>
            </a:pPr>
            <a:r>
              <a:rPr lang="en-US" b="1">
                <a:solidFill>
                  <a:srgbClr val="000000"/>
                </a:solidFill>
              </a:rPr>
              <a:t>D</a:t>
            </a:r>
            <a:r>
              <a:rPr lang="en-US">
                <a:solidFill>
                  <a:srgbClr val="000000"/>
                </a:solidFill>
              </a:rPr>
              <a:t>irect educational decision making for the student </a:t>
            </a:r>
            <a:endParaRPr>
              <a:solidFill>
                <a:srgbClr val="000000"/>
              </a:solidFill>
            </a:endParaRPr>
          </a:p>
        </p:txBody>
      </p:sp>
      <p:sp>
        <p:nvSpPr>
          <p:cNvPr id="303" name="Google Shape;303;p49"/>
          <p:cNvSpPr txBox="1">
            <a:spLocks noGrp="1"/>
          </p:cNvSpPr>
          <p:nvPr>
            <p:ph type="title"/>
          </p:nvPr>
        </p:nvSpPr>
        <p:spPr>
          <a:xfrm>
            <a:off x="-188450" y="-69700"/>
            <a:ext cx="8839200" cy="800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Purpose of Evaluation</a:t>
            </a:r>
            <a:r>
              <a:rPr lang="en-US">
                <a:solidFill>
                  <a:srgbClr val="000000"/>
                </a:solidFill>
              </a:rPr>
              <a:t> </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0"/>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11</a:t>
            </a:fld>
            <a:endParaRPr/>
          </a:p>
        </p:txBody>
      </p:sp>
      <p:sp>
        <p:nvSpPr>
          <p:cNvPr id="310" name="Google Shape;310;p50"/>
          <p:cNvSpPr txBox="1">
            <a:spLocks noGrp="1"/>
          </p:cNvSpPr>
          <p:nvPr>
            <p:ph type="body" idx="1"/>
          </p:nvPr>
        </p:nvSpPr>
        <p:spPr>
          <a:xfrm>
            <a:off x="98175" y="765000"/>
            <a:ext cx="8839200" cy="4068600"/>
          </a:xfrm>
          <a:prstGeom prst="rect">
            <a:avLst/>
          </a:prstGeom>
          <a:noFill/>
          <a:ln>
            <a:noFill/>
          </a:ln>
        </p:spPr>
        <p:txBody>
          <a:bodyPr spcFirstLastPara="1" wrap="square" lIns="91425" tIns="45700" rIns="91425" bIns="45700" anchor="t" anchorCtr="0">
            <a:noAutofit/>
          </a:bodyPr>
          <a:lstStyle/>
          <a:p>
            <a:pPr marL="0" lvl="0" indent="0" algn="ctr" rtl="0">
              <a:lnSpc>
                <a:spcPct val="105000"/>
              </a:lnSpc>
              <a:spcBef>
                <a:spcPts val="3400"/>
              </a:spcBef>
              <a:spcAft>
                <a:spcPts val="0"/>
              </a:spcAft>
              <a:buSzPts val="3200"/>
              <a:buNone/>
            </a:pPr>
            <a:endParaRPr sz="2400" b="1">
              <a:solidFill>
                <a:srgbClr val="000000"/>
              </a:solidFill>
              <a:latin typeface="Arial"/>
              <a:ea typeface="Arial"/>
              <a:cs typeface="Arial"/>
              <a:sym typeface="Arial"/>
            </a:endParaRPr>
          </a:p>
          <a:p>
            <a:pPr marL="0" lvl="0" indent="0" algn="ctr" rtl="0">
              <a:lnSpc>
                <a:spcPct val="105000"/>
              </a:lnSpc>
              <a:spcBef>
                <a:spcPts val="3400"/>
              </a:spcBef>
              <a:spcAft>
                <a:spcPts val="0"/>
              </a:spcAft>
              <a:buSzPts val="3200"/>
              <a:buNone/>
            </a:pPr>
            <a:r>
              <a:rPr lang="en-US" b="1">
                <a:solidFill>
                  <a:srgbClr val="000000"/>
                </a:solidFill>
              </a:rPr>
              <a:t>Evaluations must be driven by the referral concerns</a:t>
            </a:r>
            <a:endParaRPr b="1">
              <a:solidFill>
                <a:srgbClr val="000000"/>
              </a:solidFill>
            </a:endParaRPr>
          </a:p>
          <a:p>
            <a:pPr marL="0" lvl="0" indent="0" algn="ctr" rtl="0">
              <a:lnSpc>
                <a:spcPct val="105000"/>
              </a:lnSpc>
              <a:spcBef>
                <a:spcPts val="3400"/>
              </a:spcBef>
              <a:spcAft>
                <a:spcPts val="0"/>
              </a:spcAft>
              <a:buSzPts val="3200"/>
              <a:buNone/>
            </a:pPr>
            <a:r>
              <a:rPr lang="en-US" sz="3800">
                <a:solidFill>
                  <a:srgbClr val="000000"/>
                </a:solidFill>
              </a:rPr>
              <a:t>Referral               RED             Evaluation</a:t>
            </a:r>
            <a:r>
              <a:rPr lang="en-US" sz="4200">
                <a:solidFill>
                  <a:srgbClr val="000000"/>
                </a:solidFill>
                <a:latin typeface="Arial"/>
                <a:ea typeface="Arial"/>
                <a:cs typeface="Arial"/>
                <a:sym typeface="Arial"/>
              </a:rPr>
              <a:t> </a:t>
            </a:r>
            <a:endParaRPr sz="4200">
              <a:solidFill>
                <a:srgbClr val="000000"/>
              </a:solidFill>
              <a:latin typeface="Arial"/>
              <a:ea typeface="Arial"/>
              <a:cs typeface="Arial"/>
              <a:sym typeface="Arial"/>
            </a:endParaRPr>
          </a:p>
          <a:p>
            <a:pPr marL="0" lvl="0" indent="0" algn="ctr" rtl="0">
              <a:lnSpc>
                <a:spcPct val="105000"/>
              </a:lnSpc>
              <a:spcBef>
                <a:spcPts val="3400"/>
              </a:spcBef>
              <a:spcAft>
                <a:spcPts val="0"/>
              </a:spcAft>
              <a:buSzPts val="3200"/>
              <a:buNone/>
            </a:pPr>
            <a:endParaRPr sz="3600">
              <a:solidFill>
                <a:srgbClr val="000000"/>
              </a:solidFill>
              <a:latin typeface="Arial"/>
              <a:ea typeface="Arial"/>
              <a:cs typeface="Arial"/>
              <a:sym typeface="Arial"/>
            </a:endParaRPr>
          </a:p>
          <a:p>
            <a:pPr marL="0" lvl="0" indent="0" algn="l" rtl="0">
              <a:lnSpc>
                <a:spcPct val="105000"/>
              </a:lnSpc>
              <a:spcBef>
                <a:spcPts val="3400"/>
              </a:spcBef>
              <a:spcAft>
                <a:spcPts val="0"/>
              </a:spcAft>
              <a:buSzPts val="3200"/>
              <a:buNone/>
            </a:pPr>
            <a:endParaRPr sz="2000">
              <a:solidFill>
                <a:srgbClr val="000000"/>
              </a:solidFill>
              <a:latin typeface="Arial"/>
              <a:ea typeface="Arial"/>
              <a:cs typeface="Arial"/>
              <a:sym typeface="Arial"/>
            </a:endParaRPr>
          </a:p>
          <a:p>
            <a:pPr marL="0" lvl="0" indent="0" algn="l" rtl="0">
              <a:lnSpc>
                <a:spcPct val="100000"/>
              </a:lnSpc>
              <a:spcBef>
                <a:spcPts val="3400"/>
              </a:spcBef>
              <a:spcAft>
                <a:spcPts val="0"/>
              </a:spcAft>
              <a:buSzPts val="3200"/>
              <a:buNone/>
            </a:pPr>
            <a:endParaRPr sz="3600"/>
          </a:p>
        </p:txBody>
      </p:sp>
      <p:sp>
        <p:nvSpPr>
          <p:cNvPr id="311" name="Google Shape;311;p50"/>
          <p:cNvSpPr txBox="1">
            <a:spLocks noGrp="1"/>
          </p:cNvSpPr>
          <p:nvPr>
            <p:ph type="title"/>
          </p:nvPr>
        </p:nvSpPr>
        <p:spPr>
          <a:xfrm>
            <a:off x="-103225" y="133350"/>
            <a:ext cx="8839200" cy="47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Setting the Stage for Evaluations</a:t>
            </a:r>
            <a:endParaRPr>
              <a:solidFill>
                <a:schemeClr val="lt1"/>
              </a:solidFill>
            </a:endParaRPr>
          </a:p>
        </p:txBody>
      </p:sp>
      <p:sp>
        <p:nvSpPr>
          <p:cNvPr id="312" name="Google Shape;312;p50"/>
          <p:cNvSpPr/>
          <p:nvPr/>
        </p:nvSpPr>
        <p:spPr>
          <a:xfrm>
            <a:off x="4872400" y="2641475"/>
            <a:ext cx="1254900" cy="5655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0"/>
          <p:cNvSpPr/>
          <p:nvPr/>
        </p:nvSpPr>
        <p:spPr>
          <a:xfrm>
            <a:off x="2584725" y="2641475"/>
            <a:ext cx="1254900" cy="5655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1"/>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12</a:t>
            </a:fld>
            <a:endParaRPr/>
          </a:p>
        </p:txBody>
      </p:sp>
      <p:sp>
        <p:nvSpPr>
          <p:cNvPr id="320" name="Google Shape;320;p51"/>
          <p:cNvSpPr txBox="1">
            <a:spLocks noGrp="1"/>
          </p:cNvSpPr>
          <p:nvPr>
            <p:ph type="body" idx="1"/>
          </p:nvPr>
        </p:nvSpPr>
        <p:spPr>
          <a:xfrm>
            <a:off x="206625" y="757975"/>
            <a:ext cx="8839200" cy="3874200"/>
          </a:xfrm>
          <a:prstGeom prst="rect">
            <a:avLst/>
          </a:prstGeom>
        </p:spPr>
        <p:txBody>
          <a:bodyPr spcFirstLastPara="1" wrap="square" lIns="91425" tIns="45700" rIns="91425" bIns="45700" anchor="t" anchorCtr="0">
            <a:noAutofit/>
          </a:bodyPr>
          <a:lstStyle/>
          <a:p>
            <a:pPr marL="457200" lvl="0" indent="-381000" algn="l" rtl="0">
              <a:spcBef>
                <a:spcPts val="640"/>
              </a:spcBef>
              <a:spcAft>
                <a:spcPts val="0"/>
              </a:spcAft>
              <a:buClr>
                <a:srgbClr val="262626"/>
              </a:buClr>
              <a:buSzPts val="2400"/>
              <a:buChar char="●"/>
            </a:pPr>
            <a:r>
              <a:rPr lang="en-US" sz="2400">
                <a:solidFill>
                  <a:srgbClr val="262626"/>
                </a:solidFill>
              </a:rPr>
              <a:t>What specific concerns prompted the referral?</a:t>
            </a:r>
            <a:endParaRPr sz="2400">
              <a:solidFill>
                <a:srgbClr val="262626"/>
              </a:solidFill>
            </a:endParaRPr>
          </a:p>
          <a:p>
            <a:pPr marL="457200" lvl="0" indent="-381000" algn="l" rtl="0">
              <a:spcBef>
                <a:spcPts val="0"/>
              </a:spcBef>
              <a:spcAft>
                <a:spcPts val="0"/>
              </a:spcAft>
              <a:buClr>
                <a:srgbClr val="262626"/>
              </a:buClr>
              <a:buSzPts val="2400"/>
              <a:buChar char="●"/>
            </a:pPr>
            <a:r>
              <a:rPr lang="en-US" sz="2400">
                <a:solidFill>
                  <a:srgbClr val="262626"/>
                </a:solidFill>
              </a:rPr>
              <a:t>Have those concerns been adequately described in the Review of Existing data?</a:t>
            </a:r>
            <a:endParaRPr sz="2400">
              <a:solidFill>
                <a:srgbClr val="262626"/>
              </a:solidFill>
            </a:endParaRPr>
          </a:p>
          <a:p>
            <a:pPr marL="457200" lvl="0" indent="-381000" algn="l" rtl="0">
              <a:spcBef>
                <a:spcPts val="0"/>
              </a:spcBef>
              <a:spcAft>
                <a:spcPts val="0"/>
              </a:spcAft>
              <a:buClr>
                <a:srgbClr val="262626"/>
              </a:buClr>
              <a:buSzPts val="2400"/>
              <a:buChar char="●"/>
            </a:pPr>
            <a:r>
              <a:rPr lang="en-US" sz="2400">
                <a:solidFill>
                  <a:srgbClr val="262626"/>
                </a:solidFill>
              </a:rPr>
              <a:t>Are there other concerns that came up in the RED discussion?  Are they adequately described?</a:t>
            </a:r>
            <a:endParaRPr sz="2400">
              <a:solidFill>
                <a:srgbClr val="262626"/>
              </a:solidFill>
            </a:endParaRPr>
          </a:p>
          <a:p>
            <a:pPr marL="457200" lvl="0" indent="-381000" algn="l" rtl="0">
              <a:spcBef>
                <a:spcPts val="0"/>
              </a:spcBef>
              <a:spcAft>
                <a:spcPts val="0"/>
              </a:spcAft>
              <a:buClr>
                <a:srgbClr val="262626"/>
              </a:buClr>
              <a:buSzPts val="2400"/>
              <a:buChar char="●"/>
            </a:pPr>
            <a:r>
              <a:rPr lang="en-US" sz="2400">
                <a:solidFill>
                  <a:srgbClr val="262626"/>
                </a:solidFill>
              </a:rPr>
              <a:t>What specific tests or other assessment measures would line up with the concerns noted? Have we tailored the assessments to the child?</a:t>
            </a:r>
            <a:endParaRPr sz="2400">
              <a:solidFill>
                <a:srgbClr val="262626"/>
              </a:solidFill>
            </a:endParaRPr>
          </a:p>
          <a:p>
            <a:pPr marL="457200" lvl="0" indent="-381000" algn="l" rtl="0">
              <a:spcBef>
                <a:spcPts val="0"/>
              </a:spcBef>
              <a:spcAft>
                <a:spcPts val="0"/>
              </a:spcAft>
              <a:buClr>
                <a:srgbClr val="262626"/>
              </a:buClr>
              <a:buSzPts val="2400"/>
              <a:buChar char="●"/>
            </a:pPr>
            <a:r>
              <a:rPr lang="en-US" sz="2400">
                <a:solidFill>
                  <a:srgbClr val="262626"/>
                </a:solidFill>
              </a:rPr>
              <a:t>Are we accustomed to giving all kids the same assessments whether they need them or not?  </a:t>
            </a:r>
            <a:endParaRPr sz="2400">
              <a:solidFill>
                <a:srgbClr val="262626"/>
              </a:solidFill>
            </a:endParaRPr>
          </a:p>
        </p:txBody>
      </p:sp>
      <p:sp>
        <p:nvSpPr>
          <p:cNvPr id="321" name="Google Shape;321;p51"/>
          <p:cNvSpPr txBox="1">
            <a:spLocks noGrp="1"/>
          </p:cNvSpPr>
          <p:nvPr>
            <p:ph type="title"/>
          </p:nvPr>
        </p:nvSpPr>
        <p:spPr>
          <a:xfrm>
            <a:off x="-41250" y="-9295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Setting the Stage for Evaluation</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2"/>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13</a:t>
            </a:fld>
            <a:endParaRPr/>
          </a:p>
        </p:txBody>
      </p:sp>
      <p:sp>
        <p:nvSpPr>
          <p:cNvPr id="328" name="Google Shape;328;p52"/>
          <p:cNvSpPr txBox="1">
            <a:spLocks noGrp="1"/>
          </p:cNvSpPr>
          <p:nvPr>
            <p:ph type="body" idx="1"/>
          </p:nvPr>
        </p:nvSpPr>
        <p:spPr>
          <a:xfrm>
            <a:off x="152400" y="813863"/>
            <a:ext cx="8839200" cy="16341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Clr>
                <a:srgbClr val="000000"/>
              </a:buClr>
              <a:buSzPts val="3200"/>
              <a:buFont typeface="Arial"/>
              <a:buNone/>
            </a:pPr>
            <a:r>
              <a:rPr lang="en-US">
                <a:solidFill>
                  <a:srgbClr val="262626"/>
                </a:solidFill>
              </a:rPr>
              <a:t>Clinical expertise and professional judgement are woven into the entire evaluation process.  Decisions are made based on data at all points.</a:t>
            </a:r>
            <a:endParaRPr>
              <a:solidFill>
                <a:srgbClr val="262626"/>
              </a:solidFill>
            </a:endParaRPr>
          </a:p>
        </p:txBody>
      </p:sp>
      <p:sp>
        <p:nvSpPr>
          <p:cNvPr id="329" name="Google Shape;329;p52"/>
          <p:cNvSpPr txBox="1">
            <a:spLocks noGrp="1"/>
          </p:cNvSpPr>
          <p:nvPr>
            <p:ph type="title"/>
          </p:nvPr>
        </p:nvSpPr>
        <p:spPr>
          <a:xfrm>
            <a:off x="-289150" y="45775"/>
            <a:ext cx="8839200" cy="564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300">
                <a:solidFill>
                  <a:schemeClr val="lt1"/>
                </a:solidFill>
              </a:rPr>
              <a:t>Clinical (Professional) Judgement in the Evaluation Process </a:t>
            </a:r>
            <a:endParaRPr sz="2300">
              <a:solidFill>
                <a:schemeClr val="lt1"/>
              </a:solidFill>
            </a:endParaRPr>
          </a:p>
        </p:txBody>
      </p:sp>
      <p:pic>
        <p:nvPicPr>
          <p:cNvPr id="330" name="Google Shape;330;p52"/>
          <p:cNvPicPr preferRelativeResize="0"/>
          <p:nvPr/>
        </p:nvPicPr>
        <p:blipFill>
          <a:blip r:embed="rId3">
            <a:alphaModFix/>
          </a:blip>
          <a:stretch>
            <a:fillRect/>
          </a:stretch>
        </p:blipFill>
        <p:spPr>
          <a:xfrm>
            <a:off x="1740400" y="2447975"/>
            <a:ext cx="5486851" cy="2375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3"/>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14</a:t>
            </a:fld>
            <a:endParaRPr/>
          </a:p>
        </p:txBody>
      </p:sp>
      <p:sp>
        <p:nvSpPr>
          <p:cNvPr id="337" name="Google Shape;337;p53"/>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endParaRPr/>
          </a:p>
        </p:txBody>
      </p:sp>
      <p:sp>
        <p:nvSpPr>
          <p:cNvPr id="338" name="Google Shape;338;p53"/>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endParaRPr/>
          </a:p>
        </p:txBody>
      </p:sp>
      <p:pic>
        <p:nvPicPr>
          <p:cNvPr id="339" name="Google Shape;339;p53"/>
          <p:cNvPicPr preferRelativeResize="0"/>
          <p:nvPr/>
        </p:nvPicPr>
        <p:blipFill rotWithShape="1">
          <a:blip r:embed="rId3">
            <a:alphaModFix/>
          </a:blip>
          <a:srcRect/>
          <a:stretch/>
        </p:blipFill>
        <p:spPr>
          <a:xfrm>
            <a:off x="152400" y="742950"/>
            <a:ext cx="8839201" cy="4191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4"/>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15</a:t>
            </a:fld>
            <a:endParaRPr/>
          </a:p>
        </p:txBody>
      </p:sp>
      <p:sp>
        <p:nvSpPr>
          <p:cNvPr id="346" name="Google Shape;346;p54"/>
          <p:cNvSpPr txBox="1">
            <a:spLocks noGrp="1"/>
          </p:cNvSpPr>
          <p:nvPr>
            <p:ph type="body" idx="1"/>
          </p:nvPr>
        </p:nvSpPr>
        <p:spPr>
          <a:xfrm>
            <a:off x="191150" y="730375"/>
            <a:ext cx="8839200" cy="3314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a:solidFill>
                  <a:srgbClr val="262626"/>
                </a:solidFill>
              </a:rPr>
              <a:t>Disability “labeling” life long consequences</a:t>
            </a:r>
            <a:endParaRPr>
              <a:solidFill>
                <a:srgbClr val="262626"/>
              </a:solidFill>
            </a:endParaRPr>
          </a:p>
          <a:p>
            <a:pPr marL="457200" lvl="0" indent="-431800" algn="l" rtl="0">
              <a:lnSpc>
                <a:spcPct val="100000"/>
              </a:lnSpc>
              <a:spcBef>
                <a:spcPts val="640"/>
              </a:spcBef>
              <a:spcAft>
                <a:spcPts val="0"/>
              </a:spcAft>
              <a:buClr>
                <a:srgbClr val="262626"/>
              </a:buClr>
              <a:buSzPts val="3200"/>
              <a:buChar char="●"/>
            </a:pPr>
            <a:r>
              <a:rPr lang="en-US">
                <a:solidFill>
                  <a:srgbClr val="262626"/>
                </a:solidFill>
              </a:rPr>
              <a:t>Lower academic expectations </a:t>
            </a:r>
            <a:endParaRPr>
              <a:solidFill>
                <a:srgbClr val="262626"/>
              </a:solidFill>
            </a:endParaRPr>
          </a:p>
          <a:p>
            <a:pPr marL="457200" lvl="0" indent="-431800" algn="l" rtl="0">
              <a:lnSpc>
                <a:spcPct val="100000"/>
              </a:lnSpc>
              <a:spcBef>
                <a:spcPts val="0"/>
              </a:spcBef>
              <a:spcAft>
                <a:spcPts val="0"/>
              </a:spcAft>
              <a:buClr>
                <a:srgbClr val="262626"/>
              </a:buClr>
              <a:buSzPts val="3200"/>
              <a:buChar char="●"/>
            </a:pPr>
            <a:r>
              <a:rPr lang="en-US">
                <a:solidFill>
                  <a:srgbClr val="262626"/>
                </a:solidFill>
              </a:rPr>
              <a:t>Lower achievement</a:t>
            </a:r>
            <a:endParaRPr>
              <a:solidFill>
                <a:srgbClr val="262626"/>
              </a:solidFill>
            </a:endParaRPr>
          </a:p>
          <a:p>
            <a:pPr marL="457200" lvl="0" indent="-431800" algn="l" rtl="0">
              <a:spcBef>
                <a:spcPts val="0"/>
              </a:spcBef>
              <a:spcAft>
                <a:spcPts val="0"/>
              </a:spcAft>
              <a:buClr>
                <a:srgbClr val="262626"/>
              </a:buClr>
              <a:buSzPts val="3200"/>
              <a:buChar char="●"/>
            </a:pPr>
            <a:r>
              <a:rPr lang="en-US">
                <a:solidFill>
                  <a:srgbClr val="262626"/>
                </a:solidFill>
              </a:rPr>
              <a:t>Fewer post secondary options</a:t>
            </a:r>
            <a:endParaRPr>
              <a:solidFill>
                <a:srgbClr val="262626"/>
              </a:solidFill>
            </a:endParaRPr>
          </a:p>
          <a:p>
            <a:pPr marL="0" lvl="0" indent="0" algn="l" rtl="0">
              <a:lnSpc>
                <a:spcPct val="100000"/>
              </a:lnSpc>
              <a:spcBef>
                <a:spcPts val="640"/>
              </a:spcBef>
              <a:spcAft>
                <a:spcPts val="0"/>
              </a:spcAft>
              <a:buSzPts val="3200"/>
              <a:buNone/>
            </a:pPr>
            <a:endParaRPr>
              <a:solidFill>
                <a:srgbClr val="262626"/>
              </a:solidFill>
            </a:endParaRPr>
          </a:p>
        </p:txBody>
      </p:sp>
      <p:sp>
        <p:nvSpPr>
          <p:cNvPr id="347" name="Google Shape;347;p54"/>
          <p:cNvSpPr txBox="1">
            <a:spLocks noGrp="1"/>
          </p:cNvSpPr>
          <p:nvPr>
            <p:ph type="title"/>
          </p:nvPr>
        </p:nvSpPr>
        <p:spPr>
          <a:xfrm>
            <a:off x="-227175" y="-69725"/>
            <a:ext cx="8839200" cy="800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High Cost of Not Getting It Right</a:t>
            </a:r>
            <a:endParaRPr>
              <a:solidFill>
                <a:schemeClr val="lt1"/>
              </a:solidFill>
            </a:endParaRPr>
          </a:p>
        </p:txBody>
      </p:sp>
      <p:pic>
        <p:nvPicPr>
          <p:cNvPr id="348" name="Google Shape;348;p54"/>
          <p:cNvPicPr preferRelativeResize="0"/>
          <p:nvPr/>
        </p:nvPicPr>
        <p:blipFill>
          <a:blip r:embed="rId3">
            <a:alphaModFix/>
          </a:blip>
          <a:stretch>
            <a:fillRect/>
          </a:stretch>
        </p:blipFill>
        <p:spPr>
          <a:xfrm>
            <a:off x="5996175" y="1990770"/>
            <a:ext cx="2985950" cy="2980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5"/>
          <p:cNvSpPr txBox="1">
            <a:spLocks noGrp="1"/>
          </p:cNvSpPr>
          <p:nvPr>
            <p:ph type="sldNum" idx="12"/>
          </p:nvPr>
        </p:nvSpPr>
        <p:spPr>
          <a:xfrm>
            <a:off x="8229600" y="4743450"/>
            <a:ext cx="7620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
        <p:nvSpPr>
          <p:cNvPr id="355" name="Google Shape;355;p55"/>
          <p:cNvSpPr txBox="1">
            <a:spLocks noGrp="1"/>
          </p:cNvSpPr>
          <p:nvPr>
            <p:ph type="body" idx="1"/>
          </p:nvPr>
        </p:nvSpPr>
        <p:spPr>
          <a:xfrm>
            <a:off x="152400" y="2800350"/>
            <a:ext cx="8763000" cy="6465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720"/>
              </a:spcBef>
              <a:spcAft>
                <a:spcPts val="0"/>
              </a:spcAft>
              <a:buSzPts val="3600"/>
              <a:buNone/>
            </a:pPr>
            <a:r>
              <a:rPr lang="en-US">
                <a:solidFill>
                  <a:srgbClr val="262626"/>
                </a:solidFill>
              </a:rPr>
              <a:t>Assessment Practices</a:t>
            </a:r>
            <a:endParaRPr>
              <a:solidFill>
                <a:srgbClr val="262626"/>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6"/>
          <p:cNvSpPr txBox="1">
            <a:spLocks noGrp="1"/>
          </p:cNvSpPr>
          <p:nvPr>
            <p:ph type="body" idx="1"/>
          </p:nvPr>
        </p:nvSpPr>
        <p:spPr>
          <a:xfrm>
            <a:off x="98175" y="674200"/>
            <a:ext cx="9109200" cy="38187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541"/>
              </a:spcBef>
              <a:spcAft>
                <a:spcPts val="0"/>
              </a:spcAft>
              <a:buClr>
                <a:srgbClr val="262626"/>
              </a:buClr>
              <a:buSzPts val="2400"/>
              <a:buChar char="●"/>
            </a:pPr>
            <a:r>
              <a:rPr lang="en-US" sz="2400" u="sng">
                <a:solidFill>
                  <a:srgbClr val="262626"/>
                </a:solidFill>
              </a:rPr>
              <a:t>No single measure or assessment </a:t>
            </a:r>
            <a:r>
              <a:rPr lang="en-US" sz="2400">
                <a:solidFill>
                  <a:srgbClr val="262626"/>
                </a:solidFill>
              </a:rPr>
              <a:t>is used as the sole criterion for determining eligibility and educational programming for a student.</a:t>
            </a:r>
            <a:endParaRPr sz="2400">
              <a:solidFill>
                <a:srgbClr val="262626"/>
              </a:solidFill>
            </a:endParaRPr>
          </a:p>
          <a:p>
            <a:pPr marL="457200" lvl="0" indent="-381000" algn="l" rtl="0">
              <a:lnSpc>
                <a:spcPct val="100000"/>
              </a:lnSpc>
              <a:spcBef>
                <a:spcPts val="0"/>
              </a:spcBef>
              <a:spcAft>
                <a:spcPts val="0"/>
              </a:spcAft>
              <a:buClr>
                <a:srgbClr val="262626"/>
              </a:buClr>
              <a:buSzPts val="2400"/>
              <a:buChar char="●"/>
            </a:pPr>
            <a:r>
              <a:rPr lang="en-US" sz="2400">
                <a:solidFill>
                  <a:srgbClr val="262626"/>
                </a:solidFill>
              </a:rPr>
              <a:t>Assessment is conducted in all areas related to the suspected disability.</a:t>
            </a:r>
            <a:endParaRPr sz="2400">
              <a:solidFill>
                <a:srgbClr val="262626"/>
              </a:solidFill>
            </a:endParaRPr>
          </a:p>
          <a:p>
            <a:pPr marL="457200" lvl="0" indent="-381000" algn="l" rtl="0">
              <a:lnSpc>
                <a:spcPct val="100000"/>
              </a:lnSpc>
              <a:spcBef>
                <a:spcPts val="0"/>
              </a:spcBef>
              <a:spcAft>
                <a:spcPts val="0"/>
              </a:spcAft>
              <a:buClr>
                <a:srgbClr val="262626"/>
              </a:buClr>
              <a:buSzPts val="2400"/>
              <a:buChar char="●"/>
            </a:pPr>
            <a:r>
              <a:rPr lang="en-US" sz="2400">
                <a:solidFill>
                  <a:srgbClr val="262626"/>
                </a:solidFill>
              </a:rPr>
              <a:t>The evaluation is sufficiently comprehensive to identify all of the student’s special education and related services needs.</a:t>
            </a:r>
            <a:endParaRPr sz="2400">
              <a:solidFill>
                <a:srgbClr val="262626"/>
              </a:solidFill>
            </a:endParaRPr>
          </a:p>
          <a:p>
            <a:pPr marL="457200" lvl="0" indent="-381000" algn="l" rtl="0">
              <a:lnSpc>
                <a:spcPct val="100000"/>
              </a:lnSpc>
              <a:spcBef>
                <a:spcPts val="0"/>
              </a:spcBef>
              <a:spcAft>
                <a:spcPts val="0"/>
              </a:spcAft>
              <a:buClr>
                <a:srgbClr val="262626"/>
              </a:buClr>
              <a:buSzPts val="2400"/>
              <a:buChar char="●"/>
            </a:pPr>
            <a:r>
              <a:rPr lang="en-US" sz="2400">
                <a:solidFill>
                  <a:srgbClr val="262626"/>
                </a:solidFill>
              </a:rPr>
              <a:t>A variety of assessment tools and strategies are used to gather relevant information to determine educational needs of the student.</a:t>
            </a:r>
            <a:endParaRPr sz="2400">
              <a:solidFill>
                <a:srgbClr val="262626"/>
              </a:solidFill>
            </a:endParaRPr>
          </a:p>
          <a:p>
            <a:pPr marL="457200" lvl="0" indent="-381000" algn="l" rtl="0">
              <a:spcBef>
                <a:spcPts val="0"/>
              </a:spcBef>
              <a:spcAft>
                <a:spcPts val="0"/>
              </a:spcAft>
              <a:buClr>
                <a:srgbClr val="262626"/>
              </a:buClr>
              <a:buSzPts val="2400"/>
              <a:buChar char="●"/>
            </a:pPr>
            <a:r>
              <a:rPr lang="en-US" sz="2400">
                <a:solidFill>
                  <a:srgbClr val="262626"/>
                </a:solidFill>
              </a:rPr>
              <a:t>Technically sound instruments are used.</a:t>
            </a:r>
            <a:endParaRPr sz="2400">
              <a:solidFill>
                <a:srgbClr val="262626"/>
              </a:solidFill>
            </a:endParaRPr>
          </a:p>
          <a:p>
            <a:pPr marL="457200" lvl="0" indent="-381000" algn="l" rtl="0">
              <a:lnSpc>
                <a:spcPct val="100000"/>
              </a:lnSpc>
              <a:spcBef>
                <a:spcPts val="0"/>
              </a:spcBef>
              <a:spcAft>
                <a:spcPts val="0"/>
              </a:spcAft>
              <a:buClr>
                <a:srgbClr val="262626"/>
              </a:buClr>
              <a:buSzPts val="2400"/>
              <a:buChar char="●"/>
            </a:pPr>
            <a:r>
              <a:rPr lang="en-US" sz="2400">
                <a:solidFill>
                  <a:srgbClr val="262626"/>
                </a:solidFill>
              </a:rPr>
              <a:t>Assessments must be conducted by trained and knowledgeable assessment staff.</a:t>
            </a:r>
            <a:endParaRPr sz="2400">
              <a:solidFill>
                <a:srgbClr val="262626"/>
              </a:solidFill>
            </a:endParaRPr>
          </a:p>
          <a:p>
            <a:pPr marL="457200" lvl="0" indent="-228600" algn="l" rtl="0">
              <a:lnSpc>
                <a:spcPct val="100000"/>
              </a:lnSpc>
              <a:spcBef>
                <a:spcPts val="1542"/>
              </a:spcBef>
              <a:spcAft>
                <a:spcPts val="0"/>
              </a:spcAft>
              <a:buSzPts val="2941"/>
              <a:buNone/>
            </a:pPr>
            <a:endParaRPr sz="2400" b="1">
              <a:solidFill>
                <a:srgbClr val="262626"/>
              </a:solidFill>
            </a:endParaRPr>
          </a:p>
        </p:txBody>
      </p:sp>
      <p:sp>
        <p:nvSpPr>
          <p:cNvPr id="362" name="Google Shape;362;p56"/>
          <p:cNvSpPr txBox="1">
            <a:spLocks noGrp="1"/>
          </p:cNvSpPr>
          <p:nvPr>
            <p:ph type="title"/>
          </p:nvPr>
        </p:nvSpPr>
        <p:spPr>
          <a:xfrm>
            <a:off x="-72250" y="61275"/>
            <a:ext cx="8839200" cy="510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sz="2700">
                <a:solidFill>
                  <a:schemeClr val="lt1"/>
                </a:solidFill>
              </a:rPr>
              <a:t>IDEA Evaluation Requirements</a:t>
            </a:r>
            <a:endParaRPr sz="2700">
              <a:solidFill>
                <a:schemeClr val="lt1"/>
              </a:solidFill>
            </a:endParaRPr>
          </a:p>
        </p:txBody>
      </p:sp>
      <p:sp>
        <p:nvSpPr>
          <p:cNvPr id="363" name="Google Shape;363;p56"/>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17</a:t>
            </a:fld>
            <a:endParaRPr/>
          </a:p>
        </p:txBody>
      </p:sp>
      <p:sp>
        <p:nvSpPr>
          <p:cNvPr id="364" name="Google Shape;364;p56"/>
          <p:cNvSpPr txBox="1"/>
          <p:nvPr/>
        </p:nvSpPr>
        <p:spPr>
          <a:xfrm>
            <a:off x="345425" y="4743300"/>
            <a:ext cx="696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34 CFR 300.304 and Missouri State Plan for Special Education Regulation III</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7"/>
          <p:cNvSpPr txBox="1">
            <a:spLocks noGrp="1"/>
          </p:cNvSpPr>
          <p:nvPr>
            <p:ph type="body" idx="1"/>
          </p:nvPr>
        </p:nvSpPr>
        <p:spPr>
          <a:xfrm>
            <a:off x="152400" y="761400"/>
            <a:ext cx="8839200" cy="26919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3000" u="sng">
                <a:solidFill>
                  <a:srgbClr val="262626"/>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Code of Fair Testing Practices in Education</a:t>
            </a:r>
            <a:endParaRPr sz="3000">
              <a:solidFill>
                <a:srgbClr val="262626"/>
              </a:solidFill>
            </a:endParaRPr>
          </a:p>
          <a:p>
            <a:pPr marL="0" lvl="0" indent="0" algn="l" rtl="0">
              <a:spcBef>
                <a:spcPts val="640"/>
              </a:spcBef>
              <a:spcAft>
                <a:spcPts val="0"/>
              </a:spcAft>
              <a:buNone/>
            </a:pPr>
            <a:endParaRPr sz="3000">
              <a:solidFill>
                <a:srgbClr val="262626"/>
              </a:solidFill>
            </a:endParaRPr>
          </a:p>
          <a:p>
            <a:pPr marL="0" lvl="0" indent="0" algn="l" rtl="0">
              <a:spcBef>
                <a:spcPts val="640"/>
              </a:spcBef>
              <a:spcAft>
                <a:spcPts val="0"/>
              </a:spcAft>
              <a:buNone/>
            </a:pPr>
            <a:endParaRPr sz="3000">
              <a:solidFill>
                <a:srgbClr val="262626"/>
              </a:solidFill>
            </a:endParaRPr>
          </a:p>
          <a:p>
            <a:pPr marL="0" lvl="0" indent="0" algn="l" rtl="0">
              <a:spcBef>
                <a:spcPts val="640"/>
              </a:spcBef>
              <a:spcAft>
                <a:spcPts val="0"/>
              </a:spcAft>
              <a:buNone/>
            </a:pPr>
            <a:r>
              <a:rPr lang="en-US" sz="3000" u="sng">
                <a:solidFill>
                  <a:srgbClr val="262626"/>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APA Guidelines for Psychological Assessment and Evaluation </a:t>
            </a:r>
            <a:endParaRPr sz="3000">
              <a:solidFill>
                <a:srgbClr val="262626"/>
              </a:solidFill>
            </a:endParaRPr>
          </a:p>
          <a:p>
            <a:pPr marL="0" lvl="0" indent="0" algn="l" rtl="0">
              <a:spcBef>
                <a:spcPts val="640"/>
              </a:spcBef>
              <a:spcAft>
                <a:spcPts val="0"/>
              </a:spcAft>
              <a:buNone/>
            </a:pPr>
            <a:endParaRPr sz="3000">
              <a:solidFill>
                <a:srgbClr val="262626"/>
              </a:solidFill>
            </a:endParaRPr>
          </a:p>
          <a:p>
            <a:pPr marL="0" lvl="0" indent="0" algn="l" rtl="0">
              <a:spcBef>
                <a:spcPts val="640"/>
              </a:spcBef>
              <a:spcAft>
                <a:spcPts val="0"/>
              </a:spcAft>
              <a:buNone/>
            </a:pPr>
            <a:endParaRPr sz="3000">
              <a:solidFill>
                <a:srgbClr val="262626"/>
              </a:solidFill>
            </a:endParaRPr>
          </a:p>
          <a:p>
            <a:pPr marL="0" lvl="0" indent="0" algn="l" rtl="0">
              <a:spcBef>
                <a:spcPts val="640"/>
              </a:spcBef>
              <a:spcAft>
                <a:spcPts val="0"/>
              </a:spcAft>
              <a:buNone/>
            </a:pPr>
            <a:r>
              <a:rPr lang="en-US" sz="3000" u="sng">
                <a:solidFill>
                  <a:srgbClr val="262626"/>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Standards for Educational and Psychological Testing</a:t>
            </a:r>
            <a:endParaRPr sz="3000">
              <a:solidFill>
                <a:srgbClr val="262626"/>
              </a:solidFill>
            </a:endParaRPr>
          </a:p>
        </p:txBody>
      </p:sp>
      <p:sp>
        <p:nvSpPr>
          <p:cNvPr id="371" name="Google Shape;371;p57"/>
          <p:cNvSpPr txBox="1">
            <a:spLocks noGrp="1"/>
          </p:cNvSpPr>
          <p:nvPr>
            <p:ph type="title"/>
          </p:nvPr>
        </p:nvSpPr>
        <p:spPr>
          <a:xfrm>
            <a:off x="-474850" y="-3870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Evaluation and Testing Standards of Practice </a:t>
            </a:r>
            <a:endParaRPr>
              <a:solidFill>
                <a:schemeClr val="lt1"/>
              </a:solidFill>
            </a:endParaRPr>
          </a:p>
        </p:txBody>
      </p:sp>
      <p:pic>
        <p:nvPicPr>
          <p:cNvPr id="372" name="Google Shape;372;p57"/>
          <p:cNvPicPr preferRelativeResize="0"/>
          <p:nvPr/>
        </p:nvPicPr>
        <p:blipFill>
          <a:blip r:embed="rId6">
            <a:alphaModFix/>
          </a:blip>
          <a:stretch>
            <a:fillRect/>
          </a:stretch>
        </p:blipFill>
        <p:spPr>
          <a:xfrm>
            <a:off x="7272200" y="851175"/>
            <a:ext cx="1323750" cy="1564100"/>
          </a:xfrm>
          <a:prstGeom prst="rect">
            <a:avLst/>
          </a:prstGeom>
          <a:noFill/>
          <a:ln>
            <a:noFill/>
          </a:ln>
        </p:spPr>
      </p:pic>
      <p:pic>
        <p:nvPicPr>
          <p:cNvPr id="373" name="Google Shape;373;p57"/>
          <p:cNvPicPr preferRelativeResize="0"/>
          <p:nvPr/>
        </p:nvPicPr>
        <p:blipFill>
          <a:blip r:embed="rId7">
            <a:alphaModFix/>
          </a:blip>
          <a:stretch>
            <a:fillRect/>
          </a:stretch>
        </p:blipFill>
        <p:spPr>
          <a:xfrm>
            <a:off x="3019100" y="3026075"/>
            <a:ext cx="2891950" cy="1377125"/>
          </a:xfrm>
          <a:prstGeom prst="rect">
            <a:avLst/>
          </a:prstGeom>
          <a:noFill/>
          <a:ln>
            <a:noFill/>
          </a:ln>
        </p:spPr>
      </p:pic>
      <p:sp>
        <p:nvSpPr>
          <p:cNvPr id="374" name="Google Shape;374;p57"/>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8"/>
          <p:cNvSpPr txBox="1">
            <a:spLocks noGrp="1"/>
          </p:cNvSpPr>
          <p:nvPr>
            <p:ph type="body" idx="1"/>
          </p:nvPr>
        </p:nvSpPr>
        <p:spPr>
          <a:xfrm>
            <a:off x="152400" y="800100"/>
            <a:ext cx="8839200" cy="3774000"/>
          </a:xfrm>
          <a:prstGeom prst="rect">
            <a:avLst/>
          </a:prstGeom>
          <a:noFill/>
          <a:ln>
            <a:noFill/>
          </a:ln>
        </p:spPr>
        <p:txBody>
          <a:bodyPr spcFirstLastPara="1" wrap="square" lIns="91425" tIns="45700" rIns="91425" bIns="45700" anchor="t" anchorCtr="0">
            <a:normAutofit fontScale="62500" lnSpcReduction="20000"/>
          </a:bodyPr>
          <a:lstStyle/>
          <a:p>
            <a:pPr marL="457200" lvl="0" indent="0" algn="l" rtl="0">
              <a:lnSpc>
                <a:spcPct val="100000"/>
              </a:lnSpc>
              <a:spcBef>
                <a:spcPts val="640"/>
              </a:spcBef>
              <a:spcAft>
                <a:spcPts val="0"/>
              </a:spcAft>
              <a:buNone/>
            </a:pPr>
            <a:r>
              <a:rPr lang="en-US" sz="3701">
                <a:solidFill>
                  <a:srgbClr val="262626"/>
                </a:solidFill>
              </a:rPr>
              <a:t>Selecting Appropriate Tests</a:t>
            </a:r>
            <a:endParaRPr sz="3701">
              <a:solidFill>
                <a:srgbClr val="262626"/>
              </a:solidFill>
            </a:endParaRPr>
          </a:p>
          <a:p>
            <a:pPr marL="457200" lvl="0" indent="0" algn="l" rtl="0">
              <a:lnSpc>
                <a:spcPct val="100000"/>
              </a:lnSpc>
              <a:spcBef>
                <a:spcPts val="640"/>
              </a:spcBef>
              <a:spcAft>
                <a:spcPts val="0"/>
              </a:spcAft>
              <a:buNone/>
            </a:pPr>
            <a:r>
              <a:rPr lang="en-US" sz="3701">
                <a:solidFill>
                  <a:srgbClr val="262626"/>
                </a:solidFill>
              </a:rPr>
              <a:t>Qualifications of Assessment Users</a:t>
            </a:r>
            <a:endParaRPr sz="3701">
              <a:solidFill>
                <a:srgbClr val="262626"/>
              </a:solidFill>
            </a:endParaRPr>
          </a:p>
          <a:p>
            <a:pPr marL="457200" lvl="0" indent="0" algn="l" rtl="0">
              <a:lnSpc>
                <a:spcPct val="100000"/>
              </a:lnSpc>
              <a:spcBef>
                <a:spcPts val="640"/>
              </a:spcBef>
              <a:spcAft>
                <a:spcPts val="0"/>
              </a:spcAft>
              <a:buNone/>
            </a:pPr>
            <a:r>
              <a:rPr lang="en-US" sz="3701">
                <a:solidFill>
                  <a:srgbClr val="262626"/>
                </a:solidFill>
              </a:rPr>
              <a:t>Technical Knowledge  </a:t>
            </a:r>
            <a:endParaRPr sz="3701">
              <a:solidFill>
                <a:srgbClr val="262626"/>
              </a:solidFill>
            </a:endParaRPr>
          </a:p>
          <a:p>
            <a:pPr marL="457200" lvl="0" indent="0" algn="l" rtl="0">
              <a:lnSpc>
                <a:spcPct val="100000"/>
              </a:lnSpc>
              <a:spcBef>
                <a:spcPts val="640"/>
              </a:spcBef>
              <a:spcAft>
                <a:spcPts val="0"/>
              </a:spcAft>
              <a:buNone/>
            </a:pPr>
            <a:r>
              <a:rPr lang="en-US" sz="3701">
                <a:solidFill>
                  <a:srgbClr val="262626"/>
                </a:solidFill>
              </a:rPr>
              <a:t>Assessment Administration </a:t>
            </a:r>
            <a:endParaRPr sz="3701">
              <a:solidFill>
                <a:srgbClr val="262626"/>
              </a:solidFill>
            </a:endParaRPr>
          </a:p>
          <a:p>
            <a:pPr marL="457200" lvl="0" indent="0" algn="l" rtl="0">
              <a:lnSpc>
                <a:spcPct val="100000"/>
              </a:lnSpc>
              <a:spcBef>
                <a:spcPts val="640"/>
              </a:spcBef>
              <a:spcAft>
                <a:spcPts val="0"/>
              </a:spcAft>
              <a:buNone/>
            </a:pPr>
            <a:r>
              <a:rPr lang="en-US" sz="3701">
                <a:solidFill>
                  <a:srgbClr val="262626"/>
                </a:solidFill>
              </a:rPr>
              <a:t>Assessment Scoring </a:t>
            </a:r>
            <a:endParaRPr sz="3701">
              <a:solidFill>
                <a:srgbClr val="262626"/>
              </a:solidFill>
            </a:endParaRPr>
          </a:p>
          <a:p>
            <a:pPr marL="0" lvl="0" indent="0" algn="l" rtl="0">
              <a:lnSpc>
                <a:spcPct val="100000"/>
              </a:lnSpc>
              <a:spcBef>
                <a:spcPts val="640"/>
              </a:spcBef>
              <a:spcAft>
                <a:spcPts val="0"/>
              </a:spcAft>
              <a:buNone/>
            </a:pPr>
            <a:r>
              <a:rPr lang="en-US" sz="3701">
                <a:solidFill>
                  <a:srgbClr val="262626"/>
                </a:solidFill>
              </a:rPr>
              <a:t>       Interpreting Assessment Results</a:t>
            </a:r>
            <a:endParaRPr sz="3701">
              <a:solidFill>
                <a:srgbClr val="262626"/>
              </a:solidFill>
            </a:endParaRPr>
          </a:p>
          <a:p>
            <a:pPr marL="457200" lvl="0" indent="0" algn="l" rtl="0">
              <a:lnSpc>
                <a:spcPct val="100000"/>
              </a:lnSpc>
              <a:spcBef>
                <a:spcPts val="640"/>
              </a:spcBef>
              <a:spcAft>
                <a:spcPts val="0"/>
              </a:spcAft>
              <a:buNone/>
            </a:pPr>
            <a:r>
              <a:rPr lang="en-US" sz="3701">
                <a:solidFill>
                  <a:srgbClr val="262626"/>
                </a:solidFill>
              </a:rPr>
              <a:t>Communicating Results </a:t>
            </a:r>
            <a:endParaRPr sz="3701">
              <a:solidFill>
                <a:srgbClr val="262626"/>
              </a:solidFill>
            </a:endParaRPr>
          </a:p>
          <a:p>
            <a:pPr marL="457200" lvl="0" indent="-228600" algn="l" rtl="0">
              <a:lnSpc>
                <a:spcPct val="100000"/>
              </a:lnSpc>
              <a:spcBef>
                <a:spcPts val="640"/>
              </a:spcBef>
              <a:spcAft>
                <a:spcPts val="0"/>
              </a:spcAft>
              <a:buSzPct val="129032"/>
              <a:buNone/>
            </a:pPr>
            <a:endParaRPr>
              <a:solidFill>
                <a:srgbClr val="262626"/>
              </a:solidFill>
            </a:endParaRPr>
          </a:p>
          <a:p>
            <a:pPr marL="457200" lvl="0" indent="-228600" algn="l" rtl="0">
              <a:lnSpc>
                <a:spcPct val="100000"/>
              </a:lnSpc>
              <a:spcBef>
                <a:spcPts val="640"/>
              </a:spcBef>
              <a:spcAft>
                <a:spcPts val="0"/>
              </a:spcAft>
              <a:buSzPct val="129032"/>
              <a:buNone/>
            </a:pPr>
            <a:endParaRPr>
              <a:solidFill>
                <a:srgbClr val="262626"/>
              </a:solidFill>
            </a:endParaRPr>
          </a:p>
          <a:p>
            <a:pPr marL="0" lvl="0" indent="0" algn="l" rtl="0">
              <a:lnSpc>
                <a:spcPct val="100000"/>
              </a:lnSpc>
              <a:spcBef>
                <a:spcPts val="640"/>
              </a:spcBef>
              <a:spcAft>
                <a:spcPts val="0"/>
              </a:spcAft>
              <a:buSzPct val="344085"/>
              <a:buNone/>
            </a:pPr>
            <a:r>
              <a:rPr lang="en-US" sz="1200">
                <a:solidFill>
                  <a:srgbClr val="262626"/>
                </a:solidFill>
              </a:rPr>
              <a:t>(</a:t>
            </a:r>
            <a:r>
              <a:rPr lang="en-US" sz="1649">
                <a:solidFill>
                  <a:srgbClr val="262626"/>
                </a:solidFill>
              </a:rPr>
              <a:t>2014) Joint Committee on Test Practices which is a collaborative effort between American Counseling Association (ACA), the American Educational Research Association (AERA), the American Psychological Association (APA), the American Speech-Language-Hearing Association (ASHA), the National Association of School Psychologists (NASP), the National Association of Test Directors (NATD), and the National Council on Measurement (NCME). </a:t>
            </a:r>
            <a:endParaRPr sz="3649">
              <a:solidFill>
                <a:srgbClr val="262626"/>
              </a:solidFill>
            </a:endParaRPr>
          </a:p>
        </p:txBody>
      </p:sp>
      <p:sp>
        <p:nvSpPr>
          <p:cNvPr id="380" name="Google Shape;380;p58"/>
          <p:cNvSpPr txBox="1">
            <a:spLocks noGrp="1"/>
          </p:cNvSpPr>
          <p:nvPr>
            <p:ph type="title"/>
          </p:nvPr>
        </p:nvSpPr>
        <p:spPr>
          <a:xfrm>
            <a:off x="202650" y="0"/>
            <a:ext cx="76428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960"/>
              <a:buNone/>
            </a:pPr>
            <a:r>
              <a:rPr lang="en-US" sz="2240">
                <a:solidFill>
                  <a:schemeClr val="lt1"/>
                </a:solidFill>
              </a:rPr>
              <a:t>Code of Fair Testing Practices in Education: Guiding Principles</a:t>
            </a:r>
            <a:endParaRPr sz="2240">
              <a:solidFill>
                <a:schemeClr val="lt1"/>
              </a:solidFill>
            </a:endParaRPr>
          </a:p>
        </p:txBody>
      </p:sp>
      <p:sp>
        <p:nvSpPr>
          <p:cNvPr id="381" name="Google Shape;381;p58"/>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1"/>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2</a:t>
            </a:fld>
            <a:endParaRPr/>
          </a:p>
        </p:txBody>
      </p:sp>
      <p:sp>
        <p:nvSpPr>
          <p:cNvPr id="238" name="Google Shape;238;p41"/>
          <p:cNvSpPr txBox="1">
            <a:spLocks noGrp="1"/>
          </p:cNvSpPr>
          <p:nvPr>
            <p:ph type="body" idx="1"/>
          </p:nvPr>
        </p:nvSpPr>
        <p:spPr>
          <a:xfrm>
            <a:off x="152400" y="800100"/>
            <a:ext cx="8839200" cy="41340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sz="2250">
              <a:latin typeface="Calibri"/>
              <a:ea typeface="Calibri"/>
              <a:cs typeface="Calibri"/>
              <a:sym typeface="Calibri"/>
            </a:endParaRPr>
          </a:p>
          <a:p>
            <a:pPr marL="0" lvl="0" indent="0" algn="l" rtl="0">
              <a:spcBef>
                <a:spcPts val="640"/>
              </a:spcBef>
              <a:spcAft>
                <a:spcPts val="0"/>
              </a:spcAft>
              <a:buNone/>
            </a:pPr>
            <a:r>
              <a:rPr lang="en-US" sz="2250">
                <a:latin typeface="Calibri"/>
                <a:ea typeface="Calibri"/>
                <a:cs typeface="Calibri"/>
                <a:sym typeface="Calibri"/>
              </a:rPr>
              <a:t>Ask questions in chat at end of today’s session or email questions to </a:t>
            </a:r>
            <a:endParaRPr sz="2250">
              <a:latin typeface="Calibri"/>
              <a:ea typeface="Calibri"/>
              <a:cs typeface="Calibri"/>
              <a:sym typeface="Calibri"/>
            </a:endParaRPr>
          </a:p>
          <a:p>
            <a:pPr marL="0" lvl="0" indent="457200" algn="l" rtl="0">
              <a:spcBef>
                <a:spcPts val="640"/>
              </a:spcBef>
              <a:spcAft>
                <a:spcPts val="0"/>
              </a:spcAft>
              <a:buNone/>
            </a:pPr>
            <a:r>
              <a:rPr lang="en-US" sz="2250">
                <a:latin typeface="Calibri"/>
                <a:ea typeface="Calibri"/>
                <a:cs typeface="Calibri"/>
                <a:sym typeface="Calibri"/>
              </a:rPr>
              <a:t>Tiffiney Smith: </a:t>
            </a:r>
            <a:r>
              <a:rPr lang="en-US" sz="2250" u="sng">
                <a:solidFill>
                  <a:schemeClr val="hlink"/>
                </a:solidFill>
                <a:latin typeface="Calibri"/>
                <a:ea typeface="Calibri"/>
                <a:cs typeface="Calibri"/>
                <a:sym typeface="Calibri"/>
                <a:hlinkClick r:id="rId3"/>
              </a:rPr>
              <a:t>tdsmith@semo.edu</a:t>
            </a:r>
            <a:endParaRPr sz="2250">
              <a:latin typeface="Calibri"/>
              <a:ea typeface="Calibri"/>
              <a:cs typeface="Calibri"/>
              <a:sym typeface="Calibri"/>
            </a:endParaRPr>
          </a:p>
          <a:p>
            <a:pPr marL="0" lvl="0" indent="457200" algn="l" rtl="0">
              <a:spcBef>
                <a:spcPts val="640"/>
              </a:spcBef>
              <a:spcAft>
                <a:spcPts val="0"/>
              </a:spcAft>
              <a:buNone/>
            </a:pPr>
            <a:r>
              <a:rPr lang="en-US" sz="2250">
                <a:latin typeface="Calibri"/>
                <a:ea typeface="Calibri"/>
                <a:cs typeface="Calibri"/>
                <a:sym typeface="Calibri"/>
              </a:rPr>
              <a:t>or</a:t>
            </a:r>
            <a:endParaRPr sz="2250">
              <a:latin typeface="Calibri"/>
              <a:ea typeface="Calibri"/>
              <a:cs typeface="Calibri"/>
              <a:sym typeface="Calibri"/>
            </a:endParaRPr>
          </a:p>
          <a:p>
            <a:pPr marL="0" lvl="0" indent="457200" algn="l" rtl="0">
              <a:spcBef>
                <a:spcPts val="640"/>
              </a:spcBef>
              <a:spcAft>
                <a:spcPts val="0"/>
              </a:spcAft>
              <a:buNone/>
            </a:pPr>
            <a:r>
              <a:rPr lang="en-US" sz="2250">
                <a:latin typeface="Calibri"/>
                <a:ea typeface="Calibri"/>
                <a:cs typeface="Calibri"/>
                <a:sym typeface="Calibri"/>
              </a:rPr>
              <a:t>Jeanne Rothermel: </a:t>
            </a:r>
            <a:r>
              <a:rPr lang="en-US" sz="2250" u="sng">
                <a:solidFill>
                  <a:schemeClr val="hlink"/>
                </a:solidFill>
                <a:latin typeface="Calibri"/>
                <a:ea typeface="Calibri"/>
                <a:cs typeface="Calibri"/>
                <a:sym typeface="Calibri"/>
                <a:hlinkClick r:id="rId4"/>
              </a:rPr>
              <a:t>jrothermel@edplus.org</a:t>
            </a:r>
            <a:endParaRPr sz="2250">
              <a:latin typeface="Calibri"/>
              <a:ea typeface="Calibri"/>
              <a:cs typeface="Calibri"/>
              <a:sym typeface="Calibri"/>
            </a:endParaRPr>
          </a:p>
          <a:p>
            <a:pPr marL="0" lvl="0" indent="457200" algn="l" rtl="0">
              <a:spcBef>
                <a:spcPts val="640"/>
              </a:spcBef>
              <a:spcAft>
                <a:spcPts val="0"/>
              </a:spcAft>
              <a:buNone/>
            </a:pPr>
            <a:endParaRPr sz="2250">
              <a:latin typeface="Calibri"/>
              <a:ea typeface="Calibri"/>
              <a:cs typeface="Calibri"/>
              <a:sym typeface="Calibri"/>
            </a:endParaRPr>
          </a:p>
          <a:p>
            <a:pPr marL="0" lvl="0" indent="0" algn="l" rtl="0">
              <a:spcBef>
                <a:spcPts val="640"/>
              </a:spcBef>
              <a:spcAft>
                <a:spcPts val="0"/>
              </a:spcAft>
              <a:buNone/>
            </a:pPr>
            <a:endParaRPr sz="2250">
              <a:latin typeface="Calibri"/>
              <a:ea typeface="Calibri"/>
              <a:cs typeface="Calibri"/>
              <a:sym typeface="Calibri"/>
            </a:endParaRPr>
          </a:p>
          <a:p>
            <a:pPr marL="0" lvl="0" indent="0" algn="l" rtl="0">
              <a:spcBef>
                <a:spcPts val="640"/>
              </a:spcBef>
              <a:spcAft>
                <a:spcPts val="0"/>
              </a:spcAft>
              <a:buNone/>
            </a:pPr>
            <a:r>
              <a:rPr lang="en-US" sz="2250">
                <a:latin typeface="Calibri"/>
                <a:ea typeface="Calibri"/>
                <a:cs typeface="Calibri"/>
                <a:sym typeface="Calibri"/>
              </a:rPr>
              <a:t>Today is just an overview of assessment practices: Read and review supporting resources such as Myth of the Month and resources cited within presentation for deeper understanding of content provided today</a:t>
            </a:r>
            <a:endParaRPr sz="2250">
              <a:latin typeface="Calibri"/>
              <a:ea typeface="Calibri"/>
              <a:cs typeface="Calibri"/>
              <a:sym typeface="Calibri"/>
            </a:endParaRPr>
          </a:p>
        </p:txBody>
      </p:sp>
      <p:sp>
        <p:nvSpPr>
          <p:cNvPr id="239" name="Google Shape;239;p41"/>
          <p:cNvSpPr txBox="1">
            <a:spLocks noGrp="1"/>
          </p:cNvSpPr>
          <p:nvPr>
            <p:ph type="title"/>
          </p:nvPr>
        </p:nvSpPr>
        <p:spPr>
          <a:xfrm>
            <a:off x="304800" y="0"/>
            <a:ext cx="8839200" cy="800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lt1"/>
                </a:solidFill>
              </a:rPr>
              <a:t> Thoughts for Today’s Meeting</a:t>
            </a:r>
            <a:endParaRPr>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9"/>
          <p:cNvSpPr txBox="1">
            <a:spLocks noGrp="1"/>
          </p:cNvSpPr>
          <p:nvPr>
            <p:ph type="body" idx="1"/>
          </p:nvPr>
        </p:nvSpPr>
        <p:spPr>
          <a:xfrm>
            <a:off x="152400" y="723200"/>
            <a:ext cx="8839200" cy="42660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00000"/>
              </a:lnSpc>
              <a:spcBef>
                <a:spcPts val="640"/>
              </a:spcBef>
              <a:spcAft>
                <a:spcPts val="0"/>
              </a:spcAft>
              <a:buNone/>
            </a:pPr>
            <a:r>
              <a:rPr lang="en-US" sz="9600">
                <a:solidFill>
                  <a:srgbClr val="262626"/>
                </a:solidFill>
              </a:rPr>
              <a:t>Individualized assessment</a:t>
            </a:r>
            <a:endParaRPr sz="9600">
              <a:solidFill>
                <a:srgbClr val="262626"/>
              </a:solidFill>
            </a:endParaRPr>
          </a:p>
          <a:p>
            <a:pPr marL="457200" lvl="0" indent="-368300" algn="l" rtl="0">
              <a:lnSpc>
                <a:spcPct val="100000"/>
              </a:lnSpc>
              <a:spcBef>
                <a:spcPts val="640"/>
              </a:spcBef>
              <a:spcAft>
                <a:spcPts val="0"/>
              </a:spcAft>
              <a:buClr>
                <a:srgbClr val="262626"/>
              </a:buClr>
              <a:buSzPct val="100000"/>
              <a:buChar char="•"/>
            </a:pPr>
            <a:r>
              <a:rPr lang="en-US" sz="8800">
                <a:solidFill>
                  <a:srgbClr val="262626"/>
                </a:solidFill>
              </a:rPr>
              <a:t>Norm Referenced tests</a:t>
            </a:r>
            <a:endParaRPr sz="8800">
              <a:solidFill>
                <a:srgbClr val="262626"/>
              </a:solidFill>
            </a:endParaRPr>
          </a:p>
          <a:p>
            <a:pPr marL="457200" lvl="0" indent="-368300" algn="l" rtl="0">
              <a:lnSpc>
                <a:spcPct val="100000"/>
              </a:lnSpc>
              <a:spcBef>
                <a:spcPts val="0"/>
              </a:spcBef>
              <a:spcAft>
                <a:spcPts val="0"/>
              </a:spcAft>
              <a:buClr>
                <a:srgbClr val="262626"/>
              </a:buClr>
              <a:buSzPct val="100000"/>
              <a:buChar char="•"/>
            </a:pPr>
            <a:r>
              <a:rPr lang="en-US" sz="8800">
                <a:solidFill>
                  <a:srgbClr val="262626"/>
                </a:solidFill>
              </a:rPr>
              <a:t>Criterion Referenced tests</a:t>
            </a:r>
            <a:endParaRPr sz="8800">
              <a:solidFill>
                <a:srgbClr val="262626"/>
              </a:solidFill>
            </a:endParaRPr>
          </a:p>
          <a:p>
            <a:pPr marL="457200" lvl="0" indent="-368300" algn="l" rtl="0">
              <a:lnSpc>
                <a:spcPct val="100000"/>
              </a:lnSpc>
              <a:spcBef>
                <a:spcPts val="0"/>
              </a:spcBef>
              <a:spcAft>
                <a:spcPts val="0"/>
              </a:spcAft>
              <a:buClr>
                <a:srgbClr val="262626"/>
              </a:buClr>
              <a:buSzPct val="100000"/>
              <a:buChar char="•"/>
            </a:pPr>
            <a:r>
              <a:rPr lang="en-US" sz="8800">
                <a:solidFill>
                  <a:srgbClr val="262626"/>
                </a:solidFill>
              </a:rPr>
              <a:t>Observations</a:t>
            </a:r>
            <a:endParaRPr sz="8800">
              <a:solidFill>
                <a:srgbClr val="262626"/>
              </a:solidFill>
            </a:endParaRPr>
          </a:p>
          <a:p>
            <a:pPr marL="457200" lvl="0" indent="-368300" algn="l" rtl="0">
              <a:lnSpc>
                <a:spcPct val="100000"/>
              </a:lnSpc>
              <a:spcBef>
                <a:spcPts val="0"/>
              </a:spcBef>
              <a:spcAft>
                <a:spcPts val="0"/>
              </a:spcAft>
              <a:buClr>
                <a:srgbClr val="262626"/>
              </a:buClr>
              <a:buSzPct val="100000"/>
              <a:buChar char="•"/>
            </a:pPr>
            <a:r>
              <a:rPr lang="en-US" sz="8800">
                <a:solidFill>
                  <a:srgbClr val="262626"/>
                </a:solidFill>
              </a:rPr>
              <a:t>Interviews</a:t>
            </a:r>
            <a:endParaRPr sz="8800">
              <a:solidFill>
                <a:srgbClr val="262626"/>
              </a:solidFill>
            </a:endParaRPr>
          </a:p>
          <a:p>
            <a:pPr marL="457200" lvl="0" indent="0" algn="l" rtl="0">
              <a:lnSpc>
                <a:spcPct val="100000"/>
              </a:lnSpc>
              <a:spcBef>
                <a:spcPts val="640"/>
              </a:spcBef>
              <a:spcAft>
                <a:spcPts val="0"/>
              </a:spcAft>
              <a:buNone/>
            </a:pPr>
            <a:endParaRPr sz="8800">
              <a:solidFill>
                <a:srgbClr val="262626"/>
              </a:solidFill>
            </a:endParaRPr>
          </a:p>
          <a:p>
            <a:pPr marL="0" lvl="0" indent="0" algn="l" rtl="0">
              <a:lnSpc>
                <a:spcPct val="100000"/>
              </a:lnSpc>
              <a:spcBef>
                <a:spcPts val="640"/>
              </a:spcBef>
              <a:spcAft>
                <a:spcPts val="0"/>
              </a:spcAft>
              <a:buNone/>
            </a:pPr>
            <a:r>
              <a:rPr lang="en-US" sz="9600">
                <a:solidFill>
                  <a:srgbClr val="262626"/>
                </a:solidFill>
              </a:rPr>
              <a:t>Assessment selection is thoughtful, intentional and inquiry driven based on the unique needs of the student  </a:t>
            </a:r>
            <a:endParaRPr sz="9600">
              <a:solidFill>
                <a:srgbClr val="262626"/>
              </a:solidFill>
            </a:endParaRPr>
          </a:p>
          <a:p>
            <a:pPr marL="457200" lvl="0" indent="-368300" algn="l" rtl="0">
              <a:lnSpc>
                <a:spcPct val="100000"/>
              </a:lnSpc>
              <a:spcBef>
                <a:spcPts val="640"/>
              </a:spcBef>
              <a:spcAft>
                <a:spcPts val="0"/>
              </a:spcAft>
              <a:buClr>
                <a:srgbClr val="262626"/>
              </a:buClr>
              <a:buSzPct val="100000"/>
              <a:buChar char="•"/>
            </a:pPr>
            <a:r>
              <a:rPr lang="en-US" sz="8800">
                <a:solidFill>
                  <a:srgbClr val="262626"/>
                </a:solidFill>
              </a:rPr>
              <a:t>What areas of concerns and needs did the team identify during the referral and RED process?</a:t>
            </a:r>
            <a:endParaRPr sz="8800">
              <a:solidFill>
                <a:srgbClr val="262626"/>
              </a:solidFill>
            </a:endParaRPr>
          </a:p>
          <a:p>
            <a:pPr marL="457200" lvl="0" indent="-368300" algn="l" rtl="0">
              <a:spcBef>
                <a:spcPts val="0"/>
              </a:spcBef>
              <a:spcAft>
                <a:spcPts val="0"/>
              </a:spcAft>
              <a:buClr>
                <a:srgbClr val="262626"/>
              </a:buClr>
              <a:buSzPct val="100000"/>
              <a:buChar char="•"/>
            </a:pPr>
            <a:r>
              <a:rPr lang="en-US" sz="8800">
                <a:solidFill>
                  <a:srgbClr val="262626"/>
                </a:solidFill>
              </a:rPr>
              <a:t>What questions do you want answered?</a:t>
            </a:r>
            <a:endParaRPr sz="8800">
              <a:solidFill>
                <a:srgbClr val="262626"/>
              </a:solidFill>
            </a:endParaRPr>
          </a:p>
          <a:p>
            <a:pPr marL="457200" lvl="0" indent="-368300" algn="l" rtl="0">
              <a:lnSpc>
                <a:spcPct val="100000"/>
              </a:lnSpc>
              <a:spcBef>
                <a:spcPts val="0"/>
              </a:spcBef>
              <a:spcAft>
                <a:spcPts val="0"/>
              </a:spcAft>
              <a:buClr>
                <a:srgbClr val="262626"/>
              </a:buClr>
              <a:buSzPct val="100000"/>
              <a:buChar char="•"/>
            </a:pPr>
            <a:r>
              <a:rPr lang="en-US" sz="8800">
                <a:solidFill>
                  <a:srgbClr val="262626"/>
                </a:solidFill>
              </a:rPr>
              <a:t>What specific data do you need?</a:t>
            </a:r>
            <a:endParaRPr sz="8800">
              <a:solidFill>
                <a:srgbClr val="262626"/>
              </a:solidFill>
            </a:endParaRPr>
          </a:p>
          <a:p>
            <a:pPr marL="457200" lvl="0" indent="-368300" algn="l" rtl="0">
              <a:lnSpc>
                <a:spcPct val="100000"/>
              </a:lnSpc>
              <a:spcBef>
                <a:spcPts val="0"/>
              </a:spcBef>
              <a:spcAft>
                <a:spcPts val="0"/>
              </a:spcAft>
              <a:buClr>
                <a:srgbClr val="262626"/>
              </a:buClr>
              <a:buSzPct val="100000"/>
              <a:buChar char="•"/>
            </a:pPr>
            <a:r>
              <a:rPr lang="en-US" sz="8800">
                <a:solidFill>
                  <a:srgbClr val="262626"/>
                </a:solidFill>
              </a:rPr>
              <a:t>Does the assessment assist in answering the questions or address concerns brought forward in the referral and RED process? </a:t>
            </a:r>
            <a:endParaRPr sz="8800">
              <a:solidFill>
                <a:srgbClr val="262626"/>
              </a:solidFill>
            </a:endParaRPr>
          </a:p>
          <a:p>
            <a:pPr marL="914400" lvl="0" indent="0" algn="l" rtl="0">
              <a:lnSpc>
                <a:spcPct val="100000"/>
              </a:lnSpc>
              <a:spcBef>
                <a:spcPts val="640"/>
              </a:spcBef>
              <a:spcAft>
                <a:spcPts val="0"/>
              </a:spcAft>
              <a:buNone/>
            </a:pPr>
            <a:endParaRPr sz="7600">
              <a:solidFill>
                <a:srgbClr val="262626"/>
              </a:solidFill>
            </a:endParaRPr>
          </a:p>
          <a:p>
            <a:pPr marL="914400" lvl="1" indent="-228599" algn="l" rtl="0">
              <a:lnSpc>
                <a:spcPct val="100000"/>
              </a:lnSpc>
              <a:spcBef>
                <a:spcPts val="640"/>
              </a:spcBef>
              <a:spcAft>
                <a:spcPts val="0"/>
              </a:spcAft>
              <a:buSzPct val="63157"/>
              <a:buNone/>
            </a:pPr>
            <a:endParaRPr sz="6400"/>
          </a:p>
          <a:p>
            <a:pPr marL="914400" lvl="1" indent="-228599" algn="l" rtl="0">
              <a:lnSpc>
                <a:spcPct val="100000"/>
              </a:lnSpc>
              <a:spcBef>
                <a:spcPts val="640"/>
              </a:spcBef>
              <a:spcAft>
                <a:spcPts val="0"/>
              </a:spcAft>
              <a:buSzPct val="63157"/>
              <a:buNone/>
            </a:pPr>
            <a:endParaRPr sz="6400"/>
          </a:p>
          <a:p>
            <a:pPr marL="914400" lvl="1" indent="-228599" algn="l" rtl="0">
              <a:lnSpc>
                <a:spcPct val="100000"/>
              </a:lnSpc>
              <a:spcBef>
                <a:spcPts val="640"/>
              </a:spcBef>
              <a:spcAft>
                <a:spcPts val="0"/>
              </a:spcAft>
              <a:buSzPct val="126315"/>
              <a:buNone/>
            </a:pPr>
            <a:endParaRPr/>
          </a:p>
          <a:p>
            <a:pPr marL="205740" lvl="1" indent="0" algn="l" rtl="0">
              <a:lnSpc>
                <a:spcPct val="100000"/>
              </a:lnSpc>
              <a:spcBef>
                <a:spcPts val="640"/>
              </a:spcBef>
              <a:spcAft>
                <a:spcPts val="0"/>
              </a:spcAft>
              <a:buSzPct val="126315"/>
              <a:buNone/>
            </a:pPr>
            <a:endParaRPr/>
          </a:p>
        </p:txBody>
      </p:sp>
      <p:sp>
        <p:nvSpPr>
          <p:cNvPr id="387" name="Google Shape;387;p59"/>
          <p:cNvSpPr txBox="1">
            <a:spLocks noGrp="1"/>
          </p:cNvSpPr>
          <p:nvPr>
            <p:ph type="title"/>
          </p:nvPr>
        </p:nvSpPr>
        <p:spPr>
          <a:xfrm>
            <a:off x="-197350" y="38700"/>
            <a:ext cx="8839200" cy="564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solidFill>
                  <a:schemeClr val="lt1"/>
                </a:solidFill>
              </a:rPr>
              <a:t>Selecting Assessment Tools</a:t>
            </a:r>
            <a:endParaRPr>
              <a:solidFill>
                <a:schemeClr val="lt1"/>
              </a:solidFill>
            </a:endParaRPr>
          </a:p>
        </p:txBody>
      </p:sp>
      <p:sp>
        <p:nvSpPr>
          <p:cNvPr id="388" name="Google Shape;388;p59"/>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0"/>
          <p:cNvSpPr txBox="1">
            <a:spLocks noGrp="1"/>
          </p:cNvSpPr>
          <p:nvPr>
            <p:ph type="body" idx="1"/>
          </p:nvPr>
        </p:nvSpPr>
        <p:spPr>
          <a:xfrm>
            <a:off x="152400" y="711325"/>
            <a:ext cx="8839200" cy="4171500"/>
          </a:xfrm>
          <a:prstGeom prst="rect">
            <a:avLst/>
          </a:prstGeom>
        </p:spPr>
        <p:txBody>
          <a:bodyPr spcFirstLastPara="1" wrap="square" lIns="91425" tIns="45700" rIns="91425" bIns="45700" anchor="t" anchorCtr="0">
            <a:noAutofit/>
          </a:bodyPr>
          <a:lstStyle/>
          <a:p>
            <a:pPr marL="457200" lvl="0" indent="-400050" algn="l" rtl="0">
              <a:spcBef>
                <a:spcPts val="600"/>
              </a:spcBef>
              <a:spcAft>
                <a:spcPts val="0"/>
              </a:spcAft>
              <a:buClr>
                <a:srgbClr val="262626"/>
              </a:buClr>
              <a:buSzPts val="2700"/>
              <a:buChar char="●"/>
            </a:pPr>
            <a:r>
              <a:rPr lang="en-US" sz="2700">
                <a:solidFill>
                  <a:srgbClr val="262626"/>
                </a:solidFill>
              </a:rPr>
              <a:t>Comprehensive evaluation does not necessarily mean giving the entire battery of a norm referenced test</a:t>
            </a:r>
            <a:endParaRPr sz="2700">
              <a:solidFill>
                <a:srgbClr val="262626"/>
              </a:solidFill>
            </a:endParaRPr>
          </a:p>
          <a:p>
            <a:pPr marL="0" lvl="0" indent="0" algn="l" rtl="0">
              <a:spcBef>
                <a:spcPts val="600"/>
              </a:spcBef>
              <a:spcAft>
                <a:spcPts val="0"/>
              </a:spcAft>
              <a:buNone/>
            </a:pPr>
            <a:endParaRPr sz="2700">
              <a:solidFill>
                <a:srgbClr val="262626"/>
              </a:solidFill>
            </a:endParaRPr>
          </a:p>
          <a:p>
            <a:pPr marL="457200" lvl="0" indent="-400050" algn="l" rtl="0">
              <a:spcBef>
                <a:spcPts val="600"/>
              </a:spcBef>
              <a:spcAft>
                <a:spcPts val="0"/>
              </a:spcAft>
              <a:buClr>
                <a:srgbClr val="262626"/>
              </a:buClr>
              <a:buSzPts val="2700"/>
              <a:buChar char="●"/>
            </a:pPr>
            <a:r>
              <a:rPr lang="en-US" sz="2700">
                <a:solidFill>
                  <a:srgbClr val="262626"/>
                </a:solidFill>
              </a:rPr>
              <a:t>Data collected during the RED and referral process should drive the selection of assessment tools</a:t>
            </a:r>
            <a:endParaRPr sz="2700">
              <a:solidFill>
                <a:srgbClr val="262626"/>
              </a:solidFill>
            </a:endParaRPr>
          </a:p>
          <a:p>
            <a:pPr marL="0" lvl="0" indent="0" algn="l" rtl="0">
              <a:spcBef>
                <a:spcPts val="600"/>
              </a:spcBef>
              <a:spcAft>
                <a:spcPts val="0"/>
              </a:spcAft>
              <a:buNone/>
            </a:pPr>
            <a:endParaRPr sz="2700">
              <a:solidFill>
                <a:srgbClr val="262626"/>
              </a:solidFill>
            </a:endParaRPr>
          </a:p>
          <a:p>
            <a:pPr marL="457200" lvl="0" indent="-400050" algn="l" rtl="0">
              <a:spcBef>
                <a:spcPts val="600"/>
              </a:spcBef>
              <a:spcAft>
                <a:spcPts val="600"/>
              </a:spcAft>
              <a:buClr>
                <a:srgbClr val="262626"/>
              </a:buClr>
              <a:buSzPts val="2700"/>
              <a:buChar char="●"/>
            </a:pPr>
            <a:r>
              <a:rPr lang="en-US" sz="2700">
                <a:solidFill>
                  <a:srgbClr val="262626"/>
                </a:solidFill>
              </a:rPr>
              <a:t>Avoid over testing by clearly identifying the data that needs to be collected to address the individualized student concerns</a:t>
            </a:r>
            <a:endParaRPr sz="2700">
              <a:solidFill>
                <a:srgbClr val="262626"/>
              </a:solidFill>
            </a:endParaRPr>
          </a:p>
        </p:txBody>
      </p:sp>
      <p:sp>
        <p:nvSpPr>
          <p:cNvPr id="395" name="Google Shape;395;p60"/>
          <p:cNvSpPr txBox="1">
            <a:spLocks noGrp="1"/>
          </p:cNvSpPr>
          <p:nvPr>
            <p:ph type="title"/>
          </p:nvPr>
        </p:nvSpPr>
        <p:spPr>
          <a:xfrm>
            <a:off x="231600" y="0"/>
            <a:ext cx="7691100" cy="627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500">
                <a:solidFill>
                  <a:schemeClr val="lt1"/>
                </a:solidFill>
              </a:rPr>
              <a:t>Selecting Assessment Tools: Comprehensive Evaluation</a:t>
            </a:r>
            <a:r>
              <a:rPr lang="en-US" sz="2500"/>
              <a:t> </a:t>
            </a:r>
            <a:endParaRPr sz="2500"/>
          </a:p>
        </p:txBody>
      </p:sp>
      <p:sp>
        <p:nvSpPr>
          <p:cNvPr id="396" name="Google Shape;396;p60"/>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1"/>
          <p:cNvSpPr txBox="1">
            <a:spLocks noGrp="1"/>
          </p:cNvSpPr>
          <p:nvPr>
            <p:ph type="body" idx="1"/>
          </p:nvPr>
        </p:nvSpPr>
        <p:spPr>
          <a:xfrm>
            <a:off x="152400" y="697450"/>
            <a:ext cx="8839200" cy="15180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000">
                <a:solidFill>
                  <a:srgbClr val="313537"/>
                </a:solidFill>
                <a:highlight>
                  <a:srgbClr val="FFFFFF"/>
                </a:highlight>
              </a:rPr>
              <a:t>As the team creates an assessment plan, it is important to ensure that team members are only conducting assessments that provide necessary and relevant information. </a:t>
            </a:r>
            <a:endParaRPr sz="2000">
              <a:solidFill>
                <a:srgbClr val="313537"/>
              </a:solidFill>
              <a:highlight>
                <a:srgbClr val="FFFFFF"/>
              </a:highlight>
            </a:endParaRPr>
          </a:p>
          <a:p>
            <a:pPr marL="0" lvl="0" indent="0" algn="l" rtl="0">
              <a:spcBef>
                <a:spcPts val="640"/>
              </a:spcBef>
              <a:spcAft>
                <a:spcPts val="0"/>
              </a:spcAft>
              <a:buNone/>
            </a:pPr>
            <a:r>
              <a:rPr lang="en-US" sz="2000">
                <a:solidFill>
                  <a:srgbClr val="313537"/>
                </a:solidFill>
                <a:highlight>
                  <a:srgbClr val="FFFFFF"/>
                </a:highlight>
              </a:rPr>
              <a:t>Watch the </a:t>
            </a:r>
            <a:r>
              <a:rPr lang="en-US" sz="2000" u="sng">
                <a:solidFill>
                  <a:schemeClr val="hlink"/>
                </a:solidFill>
                <a:highlight>
                  <a:srgbClr val="FFFFFF"/>
                </a:highlight>
                <a:hlinkClick r:id="rId3"/>
              </a:rPr>
              <a:t>Avoiding Over Assessment</a:t>
            </a:r>
            <a:r>
              <a:rPr lang="en-US" sz="2000">
                <a:solidFill>
                  <a:srgbClr val="313537"/>
                </a:solidFill>
                <a:highlight>
                  <a:srgbClr val="FFFFFF"/>
                </a:highlight>
              </a:rPr>
              <a:t> video for more information.</a:t>
            </a:r>
            <a:endParaRPr sz="3700"/>
          </a:p>
          <a:p>
            <a:pPr marL="0" lvl="0" indent="0" algn="l" rtl="0">
              <a:spcBef>
                <a:spcPts val="640"/>
              </a:spcBef>
              <a:spcAft>
                <a:spcPts val="0"/>
              </a:spcAft>
              <a:buNone/>
            </a:pPr>
            <a:endParaRPr/>
          </a:p>
        </p:txBody>
      </p:sp>
      <p:sp>
        <p:nvSpPr>
          <p:cNvPr id="403" name="Google Shape;403;p61"/>
          <p:cNvSpPr txBox="1">
            <a:spLocks noGrp="1"/>
          </p:cNvSpPr>
          <p:nvPr>
            <p:ph type="title"/>
          </p:nvPr>
        </p:nvSpPr>
        <p:spPr>
          <a:xfrm>
            <a:off x="-420825" y="0"/>
            <a:ext cx="8839200" cy="643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 </a:t>
            </a:r>
            <a:r>
              <a:rPr lang="en-US" sz="2400">
                <a:solidFill>
                  <a:schemeClr val="lt1"/>
                </a:solidFill>
              </a:rPr>
              <a:t>Idaho Training Clearinghouse: Avoiding Over Assessment</a:t>
            </a:r>
            <a:endParaRPr sz="2400">
              <a:solidFill>
                <a:schemeClr val="lt1"/>
              </a:solidFill>
            </a:endParaRPr>
          </a:p>
        </p:txBody>
      </p:sp>
      <p:sp>
        <p:nvSpPr>
          <p:cNvPr id="404" name="Google Shape;404;p61"/>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22</a:t>
            </a:fld>
            <a:endParaRPr/>
          </a:p>
        </p:txBody>
      </p:sp>
      <p:pic>
        <p:nvPicPr>
          <p:cNvPr id="405" name="Google Shape;405;p61"/>
          <p:cNvPicPr preferRelativeResize="0"/>
          <p:nvPr/>
        </p:nvPicPr>
        <p:blipFill>
          <a:blip r:embed="rId4">
            <a:alphaModFix/>
          </a:blip>
          <a:stretch>
            <a:fillRect/>
          </a:stretch>
        </p:blipFill>
        <p:spPr>
          <a:xfrm>
            <a:off x="2549725" y="2130350"/>
            <a:ext cx="3877848" cy="2623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2"/>
          <p:cNvSpPr txBox="1">
            <a:spLocks noGrp="1"/>
          </p:cNvSpPr>
          <p:nvPr>
            <p:ph type="body" idx="1"/>
          </p:nvPr>
        </p:nvSpPr>
        <p:spPr>
          <a:xfrm>
            <a:off x="152400" y="914400"/>
            <a:ext cx="8839200" cy="3314700"/>
          </a:xfrm>
          <a:prstGeom prst="rect">
            <a:avLst/>
          </a:prstGeom>
          <a:noFill/>
          <a:ln>
            <a:noFill/>
          </a:ln>
        </p:spPr>
        <p:txBody>
          <a:bodyPr spcFirstLastPara="1" wrap="square" lIns="91425" tIns="45700" rIns="91425" bIns="45700" anchor="t" anchorCtr="0">
            <a:normAutofit fontScale="62500" lnSpcReduction="20000"/>
          </a:bodyPr>
          <a:lstStyle/>
          <a:p>
            <a:pPr marL="457200" lvl="0" indent="-355600" algn="l" rtl="0">
              <a:lnSpc>
                <a:spcPct val="100000"/>
              </a:lnSpc>
              <a:spcBef>
                <a:spcPts val="640"/>
              </a:spcBef>
              <a:spcAft>
                <a:spcPts val="0"/>
              </a:spcAft>
              <a:buClr>
                <a:srgbClr val="262626"/>
              </a:buClr>
              <a:buSzPct val="100000"/>
              <a:buChar char="●"/>
            </a:pPr>
            <a:r>
              <a:rPr lang="en-US">
                <a:solidFill>
                  <a:srgbClr val="262626"/>
                </a:solidFill>
              </a:rPr>
              <a:t>Qualified assessment users must demonstrate appropriate education, training, and experience in using tests and measurements</a:t>
            </a:r>
            <a:endParaRPr>
              <a:solidFill>
                <a:srgbClr val="262626"/>
              </a:solidFill>
            </a:endParaRPr>
          </a:p>
          <a:p>
            <a:pPr marL="457200" lvl="0" indent="0" algn="l" rtl="0">
              <a:lnSpc>
                <a:spcPct val="100000"/>
              </a:lnSpc>
              <a:spcBef>
                <a:spcPts val="640"/>
              </a:spcBef>
              <a:spcAft>
                <a:spcPts val="0"/>
              </a:spcAft>
              <a:buNone/>
            </a:pPr>
            <a:endParaRPr>
              <a:solidFill>
                <a:srgbClr val="262626"/>
              </a:solidFill>
            </a:endParaRPr>
          </a:p>
          <a:p>
            <a:pPr marL="457200" lvl="0" indent="-355600" algn="l" rtl="0">
              <a:lnSpc>
                <a:spcPct val="100000"/>
              </a:lnSpc>
              <a:spcBef>
                <a:spcPts val="640"/>
              </a:spcBef>
              <a:spcAft>
                <a:spcPts val="0"/>
              </a:spcAft>
              <a:buClr>
                <a:srgbClr val="262626"/>
              </a:buClr>
              <a:buSzPct val="100000"/>
              <a:buChar char="●"/>
            </a:pPr>
            <a:r>
              <a:rPr lang="en-US">
                <a:solidFill>
                  <a:srgbClr val="262626"/>
                </a:solidFill>
              </a:rPr>
              <a:t>Assessment users should  posses a deep understanding of the assessment tool, as well as, a high level of skill administering them</a:t>
            </a:r>
            <a:endParaRPr>
              <a:solidFill>
                <a:srgbClr val="262626"/>
              </a:solidFill>
            </a:endParaRPr>
          </a:p>
          <a:p>
            <a:pPr marL="457200" lvl="0" indent="0" algn="l" rtl="0">
              <a:lnSpc>
                <a:spcPct val="100000"/>
              </a:lnSpc>
              <a:spcBef>
                <a:spcPts val="640"/>
              </a:spcBef>
              <a:spcAft>
                <a:spcPts val="0"/>
              </a:spcAft>
              <a:buNone/>
            </a:pPr>
            <a:endParaRPr>
              <a:solidFill>
                <a:srgbClr val="262626"/>
              </a:solidFill>
            </a:endParaRPr>
          </a:p>
          <a:p>
            <a:pPr marL="457200" lvl="0" indent="-355600" algn="l" rtl="0">
              <a:lnSpc>
                <a:spcPct val="100000"/>
              </a:lnSpc>
              <a:spcBef>
                <a:spcPts val="640"/>
              </a:spcBef>
              <a:spcAft>
                <a:spcPts val="0"/>
              </a:spcAft>
              <a:buClr>
                <a:srgbClr val="262626"/>
              </a:buClr>
              <a:buSzPct val="100000"/>
              <a:buChar char="●"/>
            </a:pPr>
            <a:r>
              <a:rPr lang="en-US">
                <a:solidFill>
                  <a:srgbClr val="262626"/>
                </a:solidFill>
              </a:rPr>
              <a:t>Qualifications for test administrators are set forth by test publishers (not DESE) , based on professional standards </a:t>
            </a:r>
            <a:endParaRPr>
              <a:solidFill>
                <a:srgbClr val="262626"/>
              </a:solidFill>
            </a:endParaRPr>
          </a:p>
          <a:p>
            <a:pPr marL="457200" lvl="0" indent="0" algn="l" rtl="0">
              <a:lnSpc>
                <a:spcPct val="100000"/>
              </a:lnSpc>
              <a:spcBef>
                <a:spcPts val="640"/>
              </a:spcBef>
              <a:spcAft>
                <a:spcPts val="0"/>
              </a:spcAft>
              <a:buNone/>
            </a:pPr>
            <a:endParaRPr>
              <a:solidFill>
                <a:srgbClr val="262626"/>
              </a:solidFill>
            </a:endParaRPr>
          </a:p>
          <a:p>
            <a:pPr marL="457200" lvl="0" indent="-355600" algn="l" rtl="0">
              <a:lnSpc>
                <a:spcPct val="100000"/>
              </a:lnSpc>
              <a:spcBef>
                <a:spcPts val="640"/>
              </a:spcBef>
              <a:spcAft>
                <a:spcPts val="0"/>
              </a:spcAft>
              <a:buClr>
                <a:srgbClr val="262626"/>
              </a:buClr>
              <a:buSzPct val="100000"/>
              <a:buChar char="●"/>
            </a:pPr>
            <a:r>
              <a:rPr lang="en-US">
                <a:solidFill>
                  <a:srgbClr val="262626"/>
                </a:solidFill>
              </a:rPr>
              <a:t>Staff should not administer assessments for which they are not qualified to administer</a:t>
            </a:r>
            <a:endParaRPr>
              <a:solidFill>
                <a:srgbClr val="262626"/>
              </a:solidFill>
            </a:endParaRPr>
          </a:p>
        </p:txBody>
      </p:sp>
      <p:sp>
        <p:nvSpPr>
          <p:cNvPr id="411" name="Google Shape;411;p62"/>
          <p:cNvSpPr txBox="1">
            <a:spLocks noGrp="1"/>
          </p:cNvSpPr>
          <p:nvPr>
            <p:ph type="title"/>
          </p:nvPr>
        </p:nvSpPr>
        <p:spPr>
          <a:xfrm>
            <a:off x="0" y="-8685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solidFill>
                  <a:schemeClr val="lt1"/>
                </a:solidFill>
              </a:rPr>
              <a:t>Qualifications of Assessment Users</a:t>
            </a:r>
            <a:endParaRPr>
              <a:solidFill>
                <a:schemeClr val="lt1"/>
              </a:solidFill>
            </a:endParaRPr>
          </a:p>
        </p:txBody>
      </p:sp>
      <p:sp>
        <p:nvSpPr>
          <p:cNvPr id="412" name="Google Shape;412;p62"/>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3"/>
          <p:cNvSpPr txBox="1">
            <a:spLocks noGrp="1"/>
          </p:cNvSpPr>
          <p:nvPr>
            <p:ph type="body" idx="1"/>
          </p:nvPr>
        </p:nvSpPr>
        <p:spPr>
          <a:xfrm>
            <a:off x="152400" y="914400"/>
            <a:ext cx="8839200" cy="36405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400" u="sng">
                <a:solidFill>
                  <a:srgbClr val="262626"/>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Pearson’s Qualifications Policy  </a:t>
            </a:r>
            <a:endParaRPr sz="2400">
              <a:solidFill>
                <a:srgbClr val="262626"/>
              </a:solidFill>
            </a:endParaRPr>
          </a:p>
          <a:p>
            <a:pPr marL="0" lvl="0" indent="0" algn="l" rtl="0">
              <a:spcBef>
                <a:spcPts val="640"/>
              </a:spcBef>
              <a:spcAft>
                <a:spcPts val="0"/>
              </a:spcAft>
              <a:buNone/>
            </a:pPr>
            <a:endParaRPr sz="2400">
              <a:solidFill>
                <a:srgbClr val="262626"/>
              </a:solidFill>
            </a:endParaRPr>
          </a:p>
          <a:p>
            <a:pPr marL="0" lvl="0" indent="0" algn="l" rtl="0">
              <a:spcBef>
                <a:spcPts val="640"/>
              </a:spcBef>
              <a:spcAft>
                <a:spcPts val="0"/>
              </a:spcAft>
              <a:buNone/>
            </a:pPr>
            <a:r>
              <a:rPr lang="en-US" sz="2000">
                <a:solidFill>
                  <a:srgbClr val="262626"/>
                </a:solidFill>
                <a:highlight>
                  <a:srgbClr val="FFFFFF"/>
                </a:highlight>
                <a:latin typeface="Open Sans"/>
                <a:ea typeface="Open Sans"/>
                <a:cs typeface="Open Sans"/>
                <a:sym typeface="Open Sans"/>
              </a:rPr>
              <a:t>The "Qualified User" is the individual who assumes responsibility for all aspects of appropriate test use, including administration, scoring, interpretation, and application of results. Some tests may be administered or scored by individuals with less training, as long as they are under the supervision of a Qualified User. To assist the qualified user, each test manual will provide additional detail on administration, scoring and/or interpretation requirements and options for the particular test.</a:t>
            </a:r>
            <a:endParaRPr sz="4000">
              <a:solidFill>
                <a:srgbClr val="262626"/>
              </a:solidFill>
            </a:endParaRPr>
          </a:p>
        </p:txBody>
      </p:sp>
      <p:sp>
        <p:nvSpPr>
          <p:cNvPr id="419" name="Google Shape;419;p63"/>
          <p:cNvSpPr txBox="1">
            <a:spLocks noGrp="1"/>
          </p:cNvSpPr>
          <p:nvPr>
            <p:ph type="title"/>
          </p:nvPr>
        </p:nvSpPr>
        <p:spPr>
          <a:xfrm>
            <a:off x="-50250" y="0"/>
            <a:ext cx="8839200" cy="636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Qualification Guidelines</a:t>
            </a:r>
            <a:endParaRPr>
              <a:solidFill>
                <a:schemeClr val="lt1"/>
              </a:solidFill>
            </a:endParaRPr>
          </a:p>
        </p:txBody>
      </p:sp>
      <p:sp>
        <p:nvSpPr>
          <p:cNvPr id="420" name="Google Shape;420;p63"/>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4"/>
          <p:cNvSpPr txBox="1">
            <a:spLocks noGrp="1"/>
          </p:cNvSpPr>
          <p:nvPr>
            <p:ph type="body" idx="1"/>
          </p:nvPr>
        </p:nvSpPr>
        <p:spPr>
          <a:xfrm>
            <a:off x="77200" y="1020925"/>
            <a:ext cx="8984100" cy="39240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640"/>
              </a:spcBef>
              <a:spcAft>
                <a:spcPts val="0"/>
              </a:spcAft>
              <a:buNone/>
            </a:pPr>
            <a:r>
              <a:rPr lang="en-US" sz="2700" u="sng">
                <a:solidFill>
                  <a:srgbClr val="000000"/>
                </a:solidFill>
              </a:rPr>
              <a:t>Qualification “B”</a:t>
            </a:r>
            <a:r>
              <a:rPr lang="en-US" sz="2700">
                <a:solidFill>
                  <a:srgbClr val="000000"/>
                </a:solidFill>
              </a:rPr>
              <a:t>: Masters, formal training on assessment of children</a:t>
            </a:r>
            <a:endParaRPr sz="2700">
              <a:solidFill>
                <a:srgbClr val="000000"/>
              </a:solidFill>
            </a:endParaRPr>
          </a:p>
          <a:p>
            <a:pPr marL="1371600" lvl="0" indent="-387191" algn="l" rtl="0">
              <a:lnSpc>
                <a:spcPct val="100000"/>
              </a:lnSpc>
              <a:spcBef>
                <a:spcPts val="640"/>
              </a:spcBef>
              <a:spcAft>
                <a:spcPts val="0"/>
              </a:spcAft>
              <a:buClr>
                <a:srgbClr val="000000"/>
              </a:buClr>
              <a:buSzPct val="100000"/>
              <a:buChar char="●"/>
            </a:pPr>
            <a:r>
              <a:rPr lang="en-US" sz="2700">
                <a:solidFill>
                  <a:srgbClr val="000000"/>
                </a:solidFill>
              </a:rPr>
              <a:t>Woodcock Johnson IV Achievement (WJ IV ACH)</a:t>
            </a:r>
            <a:endParaRPr sz="2700">
              <a:solidFill>
                <a:srgbClr val="000000"/>
              </a:solidFill>
            </a:endParaRPr>
          </a:p>
          <a:p>
            <a:pPr marL="1371600" lvl="0" indent="-387191" algn="l" rtl="0">
              <a:lnSpc>
                <a:spcPct val="100000"/>
              </a:lnSpc>
              <a:spcBef>
                <a:spcPts val="0"/>
              </a:spcBef>
              <a:spcAft>
                <a:spcPts val="0"/>
              </a:spcAft>
              <a:buClr>
                <a:srgbClr val="000000"/>
              </a:buClr>
              <a:buSzPct val="100000"/>
              <a:buChar char="●"/>
            </a:pPr>
            <a:r>
              <a:rPr lang="en-US" sz="2700">
                <a:solidFill>
                  <a:srgbClr val="000000"/>
                </a:solidFill>
              </a:rPr>
              <a:t>Wechsler Individual Achievement Test IV (WIAT 4)</a:t>
            </a:r>
            <a:endParaRPr sz="2700">
              <a:solidFill>
                <a:srgbClr val="000000"/>
              </a:solidFill>
            </a:endParaRPr>
          </a:p>
          <a:p>
            <a:pPr marL="1371600" lvl="0" indent="-387191" algn="l" rtl="0">
              <a:lnSpc>
                <a:spcPct val="100000"/>
              </a:lnSpc>
              <a:spcBef>
                <a:spcPts val="0"/>
              </a:spcBef>
              <a:spcAft>
                <a:spcPts val="0"/>
              </a:spcAft>
              <a:buClr>
                <a:srgbClr val="000000"/>
              </a:buClr>
              <a:buSzPct val="100000"/>
              <a:buChar char="●"/>
            </a:pPr>
            <a:r>
              <a:rPr lang="en-US" sz="2700">
                <a:solidFill>
                  <a:srgbClr val="000000"/>
                </a:solidFill>
              </a:rPr>
              <a:t>Vineland 3</a:t>
            </a:r>
            <a:endParaRPr sz="2700">
              <a:solidFill>
                <a:srgbClr val="000000"/>
              </a:solidFill>
            </a:endParaRPr>
          </a:p>
          <a:p>
            <a:pPr marL="457200" lvl="0" indent="-228600" algn="l" rtl="0">
              <a:lnSpc>
                <a:spcPct val="100000"/>
              </a:lnSpc>
              <a:spcBef>
                <a:spcPts val="640"/>
              </a:spcBef>
              <a:spcAft>
                <a:spcPts val="0"/>
              </a:spcAft>
              <a:buSzPct val="189629"/>
              <a:buNone/>
            </a:pPr>
            <a:endParaRPr sz="2700">
              <a:solidFill>
                <a:srgbClr val="000000"/>
              </a:solidFill>
            </a:endParaRPr>
          </a:p>
          <a:p>
            <a:pPr marL="0" lvl="0" indent="0" algn="l" rtl="0">
              <a:lnSpc>
                <a:spcPct val="100000"/>
              </a:lnSpc>
              <a:spcBef>
                <a:spcPts val="640"/>
              </a:spcBef>
              <a:spcAft>
                <a:spcPts val="0"/>
              </a:spcAft>
              <a:buNone/>
            </a:pPr>
            <a:r>
              <a:rPr lang="en-US" sz="2700" u="sng">
                <a:solidFill>
                  <a:srgbClr val="000000"/>
                </a:solidFill>
              </a:rPr>
              <a:t>Qualification “C”</a:t>
            </a:r>
            <a:r>
              <a:rPr lang="en-US" sz="2582">
                <a:solidFill>
                  <a:srgbClr val="000000"/>
                </a:solidFill>
              </a:rPr>
              <a:t>:  Doctorate, or Licensed Psychologist, Psychological Examiner</a:t>
            </a:r>
            <a:endParaRPr sz="2582">
              <a:solidFill>
                <a:srgbClr val="000000"/>
              </a:solidFill>
            </a:endParaRPr>
          </a:p>
          <a:p>
            <a:pPr marL="1371600" lvl="0" indent="-387191" algn="l" rtl="0">
              <a:lnSpc>
                <a:spcPct val="100000"/>
              </a:lnSpc>
              <a:spcBef>
                <a:spcPts val="640"/>
              </a:spcBef>
              <a:spcAft>
                <a:spcPts val="0"/>
              </a:spcAft>
              <a:buClr>
                <a:srgbClr val="000000"/>
              </a:buClr>
              <a:buSzPct val="100000"/>
              <a:buChar char="●"/>
            </a:pPr>
            <a:r>
              <a:rPr lang="en-US" sz="2700">
                <a:solidFill>
                  <a:srgbClr val="000000"/>
                </a:solidFill>
              </a:rPr>
              <a:t>Wechsler Intelligence Scale for Children V (WISC V)</a:t>
            </a:r>
            <a:endParaRPr sz="2700">
              <a:solidFill>
                <a:srgbClr val="000000"/>
              </a:solidFill>
            </a:endParaRPr>
          </a:p>
          <a:p>
            <a:pPr marL="1371600" lvl="0" indent="-387191" algn="l" rtl="0">
              <a:lnSpc>
                <a:spcPct val="100000"/>
              </a:lnSpc>
              <a:spcBef>
                <a:spcPts val="0"/>
              </a:spcBef>
              <a:spcAft>
                <a:spcPts val="0"/>
              </a:spcAft>
              <a:buClr>
                <a:srgbClr val="000000"/>
              </a:buClr>
              <a:buSzPct val="100000"/>
              <a:buChar char="●"/>
            </a:pPr>
            <a:r>
              <a:rPr lang="en-US" sz="2700">
                <a:solidFill>
                  <a:srgbClr val="000000"/>
                </a:solidFill>
              </a:rPr>
              <a:t>Stanford-Binet Test Fifth Edition  (SB5)</a:t>
            </a:r>
            <a:endParaRPr sz="2700">
              <a:solidFill>
                <a:srgbClr val="000000"/>
              </a:solidFill>
            </a:endParaRPr>
          </a:p>
          <a:p>
            <a:pPr marL="1371600" lvl="0" indent="-387191" algn="l" rtl="0">
              <a:lnSpc>
                <a:spcPct val="100000"/>
              </a:lnSpc>
              <a:spcBef>
                <a:spcPts val="0"/>
              </a:spcBef>
              <a:spcAft>
                <a:spcPts val="0"/>
              </a:spcAft>
              <a:buClr>
                <a:srgbClr val="000000"/>
              </a:buClr>
              <a:buSzPct val="100000"/>
              <a:buChar char="●"/>
            </a:pPr>
            <a:r>
              <a:rPr lang="en-US" sz="2700">
                <a:solidFill>
                  <a:srgbClr val="000000"/>
                </a:solidFill>
              </a:rPr>
              <a:t>Woodcock Johnson Cognitive IV (WJ COG IV)</a:t>
            </a:r>
            <a:endParaRPr sz="2700">
              <a:solidFill>
                <a:srgbClr val="000000"/>
              </a:solidFill>
            </a:endParaRPr>
          </a:p>
        </p:txBody>
      </p:sp>
      <p:sp>
        <p:nvSpPr>
          <p:cNvPr id="426" name="Google Shape;426;p64"/>
          <p:cNvSpPr txBox="1">
            <a:spLocks noGrp="1"/>
          </p:cNvSpPr>
          <p:nvPr>
            <p:ph type="title"/>
          </p:nvPr>
        </p:nvSpPr>
        <p:spPr>
          <a:xfrm>
            <a:off x="-50250" y="0"/>
            <a:ext cx="8839200" cy="636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solidFill>
                  <a:schemeClr val="lt1"/>
                </a:solidFill>
              </a:rPr>
              <a:t>Qualifications of Assessment Users</a:t>
            </a:r>
            <a:r>
              <a:rPr lang="en-US">
                <a:solidFill>
                  <a:srgbClr val="262626"/>
                </a:solidFill>
              </a:rPr>
              <a:t> </a:t>
            </a:r>
            <a:endParaRPr>
              <a:solidFill>
                <a:srgbClr val="262626"/>
              </a:solidFill>
            </a:endParaRPr>
          </a:p>
        </p:txBody>
      </p:sp>
      <p:sp>
        <p:nvSpPr>
          <p:cNvPr id="427" name="Google Shape;427;p64"/>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5"/>
          <p:cNvSpPr txBox="1">
            <a:spLocks noGrp="1"/>
          </p:cNvSpPr>
          <p:nvPr>
            <p:ph type="body" idx="1"/>
          </p:nvPr>
        </p:nvSpPr>
        <p:spPr>
          <a:xfrm>
            <a:off x="152400" y="721775"/>
            <a:ext cx="8839200" cy="42192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1800">
                <a:solidFill>
                  <a:srgbClr val="262626"/>
                </a:solidFill>
              </a:rPr>
              <a:t>Many assessments require a higher level of training for staff who interpret the assessments.</a:t>
            </a:r>
            <a:endParaRPr sz="1800" i="1">
              <a:solidFill>
                <a:srgbClr val="262626"/>
              </a:solidFill>
            </a:endParaRPr>
          </a:p>
          <a:p>
            <a:pPr marL="457200" lvl="0" indent="0" algn="l" rtl="0">
              <a:spcBef>
                <a:spcPts val="640"/>
              </a:spcBef>
              <a:spcAft>
                <a:spcPts val="0"/>
              </a:spcAft>
              <a:buNone/>
            </a:pPr>
            <a:endParaRPr sz="1800" i="1">
              <a:solidFill>
                <a:srgbClr val="262626"/>
              </a:solidFill>
            </a:endParaRPr>
          </a:p>
          <a:p>
            <a:pPr marL="457200" lvl="0" indent="0" algn="l" rtl="0">
              <a:spcBef>
                <a:spcPts val="640"/>
              </a:spcBef>
              <a:spcAft>
                <a:spcPts val="0"/>
              </a:spcAft>
              <a:buNone/>
            </a:pPr>
            <a:r>
              <a:rPr lang="en-US" sz="1800" i="1">
                <a:solidFill>
                  <a:srgbClr val="262626"/>
                </a:solidFill>
              </a:rPr>
              <a:t>“Only individuals who have received professional training in educational or psychological assessment should interpret the results of the WIAT III.”  </a:t>
            </a:r>
            <a:r>
              <a:rPr lang="en-US" sz="1800">
                <a:solidFill>
                  <a:srgbClr val="262626"/>
                </a:solidFill>
              </a:rPr>
              <a:t>-</a:t>
            </a:r>
            <a:r>
              <a:rPr lang="en-US" sz="1800" b="1">
                <a:solidFill>
                  <a:srgbClr val="262626"/>
                </a:solidFill>
              </a:rPr>
              <a:t>WIAT III User Manual</a:t>
            </a:r>
            <a:endParaRPr sz="1800" b="1">
              <a:solidFill>
                <a:srgbClr val="262626"/>
              </a:solidFill>
            </a:endParaRPr>
          </a:p>
          <a:p>
            <a:pPr marL="457200" lvl="0" indent="0" algn="l" rtl="0">
              <a:spcBef>
                <a:spcPts val="640"/>
              </a:spcBef>
              <a:spcAft>
                <a:spcPts val="0"/>
              </a:spcAft>
              <a:buNone/>
            </a:pPr>
            <a:endParaRPr sz="1800">
              <a:solidFill>
                <a:srgbClr val="262626"/>
              </a:solidFill>
            </a:endParaRPr>
          </a:p>
          <a:p>
            <a:pPr marL="457200" lvl="0" indent="0" algn="l" rtl="0">
              <a:spcBef>
                <a:spcPts val="640"/>
              </a:spcBef>
              <a:spcAft>
                <a:spcPts val="0"/>
              </a:spcAft>
              <a:buNone/>
            </a:pPr>
            <a:r>
              <a:rPr lang="en-US" sz="1800">
                <a:solidFill>
                  <a:srgbClr val="262626"/>
                </a:solidFill>
              </a:rPr>
              <a:t>“</a:t>
            </a:r>
            <a:r>
              <a:rPr lang="en-US" sz="1800" u="sng">
                <a:solidFill>
                  <a:srgbClr val="262626"/>
                </a:solidFill>
              </a:rPr>
              <a:t>Competent interpretation of the WJ IV ACH requires a higher degree of knowledge and experience than is required for administering and scoring the tests. </a:t>
            </a:r>
            <a:r>
              <a:rPr lang="en-US" sz="1800">
                <a:solidFill>
                  <a:srgbClr val="262626"/>
                </a:solidFill>
              </a:rPr>
              <a:t>Graduate-level training in standardized assessments and a background in diagnostic decision-making are requisite. The level of formal education necessary to interpret the WJ IV ACH is typically documented by successful completion of an applicable graduate-level program of study that includes, at a minimum, a practicum-type course covering administration and interpretation of standardized test of academic achievement.” </a:t>
            </a:r>
            <a:r>
              <a:rPr lang="en-US" sz="1800" b="1">
                <a:solidFill>
                  <a:srgbClr val="262626"/>
                </a:solidFill>
              </a:rPr>
              <a:t>WJ IV ACH, Manual</a:t>
            </a:r>
            <a:endParaRPr sz="1800" b="1">
              <a:solidFill>
                <a:srgbClr val="262626"/>
              </a:solidFill>
            </a:endParaRPr>
          </a:p>
          <a:p>
            <a:pPr marL="457200" lvl="0" indent="0" algn="l" rtl="0">
              <a:spcBef>
                <a:spcPts val="640"/>
              </a:spcBef>
              <a:spcAft>
                <a:spcPts val="0"/>
              </a:spcAft>
              <a:buNone/>
            </a:pPr>
            <a:endParaRPr sz="1800"/>
          </a:p>
          <a:p>
            <a:pPr marL="0" lvl="0" indent="0" algn="l" rtl="0">
              <a:spcBef>
                <a:spcPts val="640"/>
              </a:spcBef>
              <a:spcAft>
                <a:spcPts val="0"/>
              </a:spcAft>
              <a:buNone/>
            </a:pPr>
            <a:r>
              <a:rPr lang="en-US" sz="1800"/>
              <a:t>	</a:t>
            </a:r>
            <a:endParaRPr sz="1800" i="1"/>
          </a:p>
        </p:txBody>
      </p:sp>
      <p:sp>
        <p:nvSpPr>
          <p:cNvPr id="434" name="Google Shape;434;p65"/>
          <p:cNvSpPr txBox="1">
            <a:spLocks noGrp="1"/>
          </p:cNvSpPr>
          <p:nvPr>
            <p:ph type="title"/>
          </p:nvPr>
        </p:nvSpPr>
        <p:spPr>
          <a:xfrm>
            <a:off x="55900" y="57800"/>
            <a:ext cx="8839200" cy="516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Qualification of Assessment Users</a:t>
            </a:r>
            <a:endParaRPr>
              <a:solidFill>
                <a:schemeClr val="lt1"/>
              </a:solidFill>
            </a:endParaRPr>
          </a:p>
        </p:txBody>
      </p:sp>
      <p:sp>
        <p:nvSpPr>
          <p:cNvPr id="435" name="Google Shape;435;p65"/>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6"/>
          <p:cNvSpPr txBox="1">
            <a:spLocks noGrp="1"/>
          </p:cNvSpPr>
          <p:nvPr>
            <p:ph type="body" idx="1"/>
          </p:nvPr>
        </p:nvSpPr>
        <p:spPr>
          <a:xfrm>
            <a:off x="152400" y="741075"/>
            <a:ext cx="8839200" cy="3314700"/>
          </a:xfrm>
          <a:prstGeom prst="rect">
            <a:avLst/>
          </a:prstGeom>
        </p:spPr>
        <p:txBody>
          <a:bodyPr spcFirstLastPara="1" wrap="square" lIns="91425" tIns="45700" rIns="91425" bIns="45700" anchor="t" anchorCtr="0">
            <a:noAutofit/>
          </a:bodyPr>
          <a:lstStyle/>
          <a:p>
            <a:pPr marL="457200" lvl="0" indent="-381000" algn="l" rtl="0">
              <a:spcBef>
                <a:spcPts val="640"/>
              </a:spcBef>
              <a:spcAft>
                <a:spcPts val="0"/>
              </a:spcAft>
              <a:buClr>
                <a:srgbClr val="262626"/>
              </a:buClr>
              <a:buSzPts val="2400"/>
              <a:buChar char="●"/>
            </a:pPr>
            <a:r>
              <a:rPr lang="en-US" sz="2400">
                <a:solidFill>
                  <a:srgbClr val="262626"/>
                </a:solidFill>
              </a:rPr>
              <a:t>Staff should keep proof of training for each assessment they administer and interpret</a:t>
            </a:r>
            <a:endParaRPr sz="2400">
              <a:solidFill>
                <a:srgbClr val="262626"/>
              </a:solidFill>
            </a:endParaRPr>
          </a:p>
          <a:p>
            <a:pPr marL="457200" lvl="0" indent="-381000" algn="l" rtl="0">
              <a:spcBef>
                <a:spcPts val="0"/>
              </a:spcBef>
              <a:spcAft>
                <a:spcPts val="0"/>
              </a:spcAft>
              <a:buClr>
                <a:srgbClr val="262626"/>
              </a:buClr>
              <a:buSzPts val="2400"/>
              <a:buChar char="●"/>
            </a:pPr>
            <a:r>
              <a:rPr lang="en-US" sz="2400">
                <a:solidFill>
                  <a:srgbClr val="262626"/>
                </a:solidFill>
              </a:rPr>
              <a:t>Training activities could include manual study groups, publisher provided trainings and online webinars, individual self study trainings, LASE group trainings, RPDC trainings, assessment trainings provided by national organizations such as APA, NASP, etc</a:t>
            </a:r>
            <a:endParaRPr sz="2400">
              <a:solidFill>
                <a:srgbClr val="262626"/>
              </a:solidFill>
            </a:endParaRPr>
          </a:p>
          <a:p>
            <a:pPr marL="457200" lvl="0" indent="-381000" algn="l" rtl="0">
              <a:spcBef>
                <a:spcPts val="0"/>
              </a:spcBef>
              <a:spcAft>
                <a:spcPts val="0"/>
              </a:spcAft>
              <a:buClr>
                <a:srgbClr val="262626"/>
              </a:buClr>
              <a:buSzPts val="2400"/>
              <a:buChar char="●"/>
            </a:pPr>
            <a:r>
              <a:rPr lang="en-US" sz="2400" b="1">
                <a:solidFill>
                  <a:srgbClr val="262626"/>
                </a:solidFill>
              </a:rPr>
              <a:t>Each time a test is updated, additional training is required.</a:t>
            </a:r>
            <a:endParaRPr sz="2400" b="1">
              <a:solidFill>
                <a:srgbClr val="262626"/>
              </a:solidFill>
            </a:endParaRPr>
          </a:p>
          <a:p>
            <a:pPr marL="0" lvl="0" indent="0" algn="l" rtl="0">
              <a:spcBef>
                <a:spcPts val="640"/>
              </a:spcBef>
              <a:spcAft>
                <a:spcPts val="0"/>
              </a:spcAft>
              <a:buNone/>
            </a:pPr>
            <a:endParaRPr sz="2400" b="1"/>
          </a:p>
          <a:p>
            <a:pPr marL="0" lvl="0" indent="0" algn="l" rtl="0">
              <a:spcBef>
                <a:spcPts val="640"/>
              </a:spcBef>
              <a:spcAft>
                <a:spcPts val="0"/>
              </a:spcAft>
              <a:buNone/>
            </a:pPr>
            <a:endParaRPr sz="2400"/>
          </a:p>
          <a:p>
            <a:pPr marL="0" lvl="0" indent="0" algn="l" rtl="0">
              <a:spcBef>
                <a:spcPts val="640"/>
              </a:spcBef>
              <a:spcAft>
                <a:spcPts val="0"/>
              </a:spcAft>
              <a:buNone/>
            </a:pPr>
            <a:endParaRPr sz="2400"/>
          </a:p>
        </p:txBody>
      </p:sp>
      <p:sp>
        <p:nvSpPr>
          <p:cNvPr id="442" name="Google Shape;442;p66"/>
          <p:cNvSpPr txBox="1">
            <a:spLocks noGrp="1"/>
          </p:cNvSpPr>
          <p:nvPr>
            <p:ph type="title"/>
          </p:nvPr>
        </p:nvSpPr>
        <p:spPr>
          <a:xfrm>
            <a:off x="-69550" y="48150"/>
            <a:ext cx="8839200" cy="569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Qualification of Assessment Users</a:t>
            </a:r>
            <a:endParaRPr>
              <a:solidFill>
                <a:schemeClr val="lt1"/>
              </a:solidFill>
            </a:endParaRPr>
          </a:p>
        </p:txBody>
      </p:sp>
      <p:sp>
        <p:nvSpPr>
          <p:cNvPr id="443" name="Google Shape;443;p66"/>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7"/>
          <p:cNvSpPr txBox="1">
            <a:spLocks noGrp="1"/>
          </p:cNvSpPr>
          <p:nvPr>
            <p:ph type="body" idx="1"/>
          </p:nvPr>
        </p:nvSpPr>
        <p:spPr>
          <a:xfrm>
            <a:off x="152400" y="760375"/>
            <a:ext cx="8839200" cy="33147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640"/>
              </a:spcBef>
              <a:spcAft>
                <a:spcPts val="0"/>
              </a:spcAft>
              <a:buNone/>
            </a:pPr>
            <a:r>
              <a:rPr lang="en-US" sz="2400">
                <a:solidFill>
                  <a:srgbClr val="262626"/>
                </a:solidFill>
              </a:rPr>
              <a:t>Technical aspects of the test should be reviewed for:</a:t>
            </a:r>
            <a:endParaRPr sz="2400">
              <a:solidFill>
                <a:srgbClr val="262626"/>
              </a:solidFill>
            </a:endParaRPr>
          </a:p>
          <a:p>
            <a:pPr marL="457200" lvl="0" indent="-348218" algn="l" rtl="0">
              <a:lnSpc>
                <a:spcPct val="80000"/>
              </a:lnSpc>
              <a:spcBef>
                <a:spcPts val="640"/>
              </a:spcBef>
              <a:spcAft>
                <a:spcPts val="0"/>
              </a:spcAft>
              <a:buClr>
                <a:srgbClr val="262626"/>
              </a:buClr>
              <a:buSzPts val="1884"/>
              <a:buChar char="•"/>
            </a:pPr>
            <a:r>
              <a:rPr lang="en-US" sz="1883" b="1">
                <a:solidFill>
                  <a:srgbClr val="262626"/>
                </a:solidFill>
              </a:rPr>
              <a:t>Validity:</a:t>
            </a:r>
            <a:r>
              <a:rPr lang="en-US" sz="1883">
                <a:solidFill>
                  <a:srgbClr val="262626"/>
                </a:solidFill>
              </a:rPr>
              <a:t> The degree the tool measure and identify what it’s intended to measure</a:t>
            </a:r>
            <a:endParaRPr sz="1883">
              <a:solidFill>
                <a:srgbClr val="262626"/>
              </a:solidFill>
            </a:endParaRPr>
          </a:p>
          <a:p>
            <a:pPr marL="457200" lvl="0" indent="-348218" algn="l" rtl="0">
              <a:lnSpc>
                <a:spcPct val="80000"/>
              </a:lnSpc>
              <a:spcBef>
                <a:spcPts val="0"/>
              </a:spcBef>
              <a:spcAft>
                <a:spcPts val="0"/>
              </a:spcAft>
              <a:buClr>
                <a:srgbClr val="262626"/>
              </a:buClr>
              <a:buSzPts val="1884"/>
              <a:buChar char="•"/>
            </a:pPr>
            <a:r>
              <a:rPr lang="en-US" sz="1883" b="1">
                <a:solidFill>
                  <a:srgbClr val="262626"/>
                </a:solidFill>
              </a:rPr>
              <a:t>Reliability:</a:t>
            </a:r>
            <a:r>
              <a:rPr lang="en-US" sz="1883">
                <a:solidFill>
                  <a:srgbClr val="262626"/>
                </a:solidFill>
              </a:rPr>
              <a:t> Consistency of the tool to measure same construct over time, between raters, and over multiple administrations of test</a:t>
            </a:r>
            <a:endParaRPr sz="1883">
              <a:solidFill>
                <a:srgbClr val="262626"/>
              </a:solidFill>
            </a:endParaRPr>
          </a:p>
          <a:p>
            <a:pPr marL="457200" lvl="0" indent="-348218" algn="l" rtl="0">
              <a:lnSpc>
                <a:spcPct val="80000"/>
              </a:lnSpc>
              <a:spcBef>
                <a:spcPts val="0"/>
              </a:spcBef>
              <a:spcAft>
                <a:spcPts val="0"/>
              </a:spcAft>
              <a:buClr>
                <a:srgbClr val="262626"/>
              </a:buClr>
              <a:buSzPts val="1884"/>
              <a:buChar char="•"/>
            </a:pPr>
            <a:r>
              <a:rPr lang="en-US" sz="1883" b="1">
                <a:solidFill>
                  <a:srgbClr val="262626"/>
                </a:solidFill>
              </a:rPr>
              <a:t>Error of Measurement: </a:t>
            </a:r>
            <a:r>
              <a:rPr lang="en-US" sz="1883">
                <a:solidFill>
                  <a:srgbClr val="262626"/>
                </a:solidFill>
              </a:rPr>
              <a:t>Estimate in the amount of error of the test.</a:t>
            </a:r>
            <a:endParaRPr sz="1883">
              <a:solidFill>
                <a:srgbClr val="262626"/>
              </a:solidFill>
            </a:endParaRPr>
          </a:p>
          <a:p>
            <a:pPr marL="457200" lvl="0" indent="-348218" algn="l" rtl="0">
              <a:lnSpc>
                <a:spcPct val="80000"/>
              </a:lnSpc>
              <a:spcBef>
                <a:spcPts val="0"/>
              </a:spcBef>
              <a:spcAft>
                <a:spcPts val="0"/>
              </a:spcAft>
              <a:buClr>
                <a:srgbClr val="262626"/>
              </a:buClr>
              <a:buSzPts val="1884"/>
              <a:buChar char="•"/>
            </a:pPr>
            <a:r>
              <a:rPr lang="en-US" sz="1883" b="1">
                <a:solidFill>
                  <a:srgbClr val="262626"/>
                </a:solidFill>
              </a:rPr>
              <a:t>Normative samples: </a:t>
            </a:r>
            <a:r>
              <a:rPr lang="en-US" sz="1883">
                <a:solidFill>
                  <a:srgbClr val="262626"/>
                </a:solidFill>
              </a:rPr>
              <a:t>The population used to norm the test can influence the mean and the reliability of the test.</a:t>
            </a:r>
            <a:endParaRPr sz="1883">
              <a:solidFill>
                <a:srgbClr val="262626"/>
              </a:solidFill>
            </a:endParaRPr>
          </a:p>
          <a:p>
            <a:pPr marL="0" lvl="0" indent="0" algn="l" rtl="0">
              <a:lnSpc>
                <a:spcPct val="80000"/>
              </a:lnSpc>
              <a:spcBef>
                <a:spcPts val="640"/>
              </a:spcBef>
              <a:spcAft>
                <a:spcPts val="0"/>
              </a:spcAft>
              <a:buNone/>
            </a:pPr>
            <a:r>
              <a:rPr lang="en-US" sz="2400">
                <a:solidFill>
                  <a:srgbClr val="262626"/>
                </a:solidFill>
              </a:rPr>
              <a:t>Technical information can be found:</a:t>
            </a:r>
            <a:endParaRPr sz="2400">
              <a:solidFill>
                <a:srgbClr val="262626"/>
              </a:solidFill>
            </a:endParaRPr>
          </a:p>
          <a:p>
            <a:pPr marL="457200" lvl="0" indent="-348218" algn="l" rtl="0">
              <a:lnSpc>
                <a:spcPct val="80000"/>
              </a:lnSpc>
              <a:spcBef>
                <a:spcPts val="640"/>
              </a:spcBef>
              <a:spcAft>
                <a:spcPts val="0"/>
              </a:spcAft>
              <a:buClr>
                <a:srgbClr val="262626"/>
              </a:buClr>
              <a:buSzPts val="1884"/>
              <a:buChar char="•"/>
            </a:pPr>
            <a:r>
              <a:rPr lang="en-US" sz="1883">
                <a:solidFill>
                  <a:srgbClr val="262626"/>
                </a:solidFill>
              </a:rPr>
              <a:t>Test manual</a:t>
            </a:r>
            <a:endParaRPr sz="1883">
              <a:solidFill>
                <a:srgbClr val="262626"/>
              </a:solidFill>
            </a:endParaRPr>
          </a:p>
          <a:p>
            <a:pPr marL="457200" lvl="0" indent="-348218" algn="l" rtl="0">
              <a:lnSpc>
                <a:spcPct val="80000"/>
              </a:lnSpc>
              <a:spcBef>
                <a:spcPts val="0"/>
              </a:spcBef>
              <a:spcAft>
                <a:spcPts val="0"/>
              </a:spcAft>
              <a:buClr>
                <a:srgbClr val="262626"/>
              </a:buClr>
              <a:buSzPts val="1884"/>
              <a:buChar char="•"/>
            </a:pPr>
            <a:r>
              <a:rPr lang="en-US" sz="1883">
                <a:solidFill>
                  <a:srgbClr val="262626"/>
                </a:solidFill>
              </a:rPr>
              <a:t>Buros.org Buros Center for Testing online test reviews</a:t>
            </a:r>
            <a:endParaRPr sz="1883">
              <a:solidFill>
                <a:srgbClr val="262626"/>
              </a:solidFill>
            </a:endParaRPr>
          </a:p>
          <a:p>
            <a:pPr marL="457200" lvl="0" indent="-348218" algn="l" rtl="0">
              <a:lnSpc>
                <a:spcPct val="80000"/>
              </a:lnSpc>
              <a:spcBef>
                <a:spcPts val="0"/>
              </a:spcBef>
              <a:spcAft>
                <a:spcPts val="0"/>
              </a:spcAft>
              <a:buClr>
                <a:srgbClr val="262626"/>
              </a:buClr>
              <a:buSzPts val="1884"/>
              <a:buChar char="•"/>
            </a:pPr>
            <a:r>
              <a:rPr lang="en-US" sz="1883">
                <a:solidFill>
                  <a:srgbClr val="262626"/>
                </a:solidFill>
              </a:rPr>
              <a:t>Professional Organizations </a:t>
            </a:r>
            <a:endParaRPr sz="1883">
              <a:solidFill>
                <a:srgbClr val="262626"/>
              </a:solidFill>
            </a:endParaRPr>
          </a:p>
          <a:p>
            <a:pPr marL="914400" lvl="1" indent="-228598" algn="l" rtl="0">
              <a:lnSpc>
                <a:spcPct val="80000"/>
              </a:lnSpc>
              <a:spcBef>
                <a:spcPts val="640"/>
              </a:spcBef>
              <a:spcAft>
                <a:spcPts val="0"/>
              </a:spcAft>
              <a:buSzPts val="1135"/>
              <a:buNone/>
            </a:pPr>
            <a:endParaRPr sz="1883"/>
          </a:p>
          <a:p>
            <a:pPr marL="457200" lvl="0" indent="-228600" algn="l" rtl="0">
              <a:lnSpc>
                <a:spcPct val="80000"/>
              </a:lnSpc>
              <a:spcBef>
                <a:spcPts val="640"/>
              </a:spcBef>
              <a:spcAft>
                <a:spcPts val="0"/>
              </a:spcAft>
              <a:buSzPts val="1891"/>
              <a:buNone/>
            </a:pPr>
            <a:endParaRPr sz="1340"/>
          </a:p>
          <a:p>
            <a:pPr marL="457200" lvl="0" indent="-228600" algn="l" rtl="0">
              <a:lnSpc>
                <a:spcPct val="80000"/>
              </a:lnSpc>
              <a:spcBef>
                <a:spcPts val="640"/>
              </a:spcBef>
              <a:spcAft>
                <a:spcPts val="0"/>
              </a:spcAft>
              <a:buSzPts val="1891"/>
              <a:buNone/>
            </a:pPr>
            <a:endParaRPr sz="1040"/>
          </a:p>
        </p:txBody>
      </p:sp>
      <p:sp>
        <p:nvSpPr>
          <p:cNvPr id="449" name="Google Shape;449;p67"/>
          <p:cNvSpPr txBox="1">
            <a:spLocks noGrp="1"/>
          </p:cNvSpPr>
          <p:nvPr>
            <p:ph type="title"/>
          </p:nvPr>
        </p:nvSpPr>
        <p:spPr>
          <a:xfrm>
            <a:off x="0" y="133350"/>
            <a:ext cx="8839200" cy="4152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46666"/>
              <a:buNone/>
            </a:pPr>
            <a:r>
              <a:rPr lang="en-US">
                <a:solidFill>
                  <a:schemeClr val="lt1"/>
                </a:solidFill>
              </a:rPr>
              <a:t>Technical Knowledge</a:t>
            </a:r>
            <a:endParaRPr>
              <a:solidFill>
                <a:schemeClr val="lt1"/>
              </a:solidFill>
            </a:endParaRPr>
          </a:p>
        </p:txBody>
      </p:sp>
      <p:pic>
        <p:nvPicPr>
          <p:cNvPr id="450" name="Google Shape;450;p67"/>
          <p:cNvPicPr preferRelativeResize="0"/>
          <p:nvPr/>
        </p:nvPicPr>
        <p:blipFill rotWithShape="1">
          <a:blip r:embed="rId3">
            <a:alphaModFix/>
          </a:blip>
          <a:srcRect/>
          <a:stretch/>
        </p:blipFill>
        <p:spPr>
          <a:xfrm>
            <a:off x="6445211" y="2571750"/>
            <a:ext cx="2136613" cy="2438400"/>
          </a:xfrm>
          <a:prstGeom prst="rect">
            <a:avLst/>
          </a:prstGeom>
          <a:noFill/>
          <a:ln>
            <a:noFill/>
          </a:ln>
        </p:spPr>
      </p:pic>
      <p:sp>
        <p:nvSpPr>
          <p:cNvPr id="451" name="Google Shape;451;p67"/>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8"/>
          <p:cNvSpPr txBox="1">
            <a:spLocks noGrp="1"/>
          </p:cNvSpPr>
          <p:nvPr>
            <p:ph type="body" idx="1"/>
          </p:nvPr>
        </p:nvSpPr>
        <p:spPr>
          <a:xfrm>
            <a:off x="152400" y="798975"/>
            <a:ext cx="8839200" cy="3929700"/>
          </a:xfrm>
          <a:prstGeom prst="rect">
            <a:avLst/>
          </a:prstGeom>
          <a:noFill/>
          <a:ln>
            <a:noFill/>
          </a:ln>
        </p:spPr>
        <p:txBody>
          <a:bodyPr spcFirstLastPara="1" wrap="square" lIns="91425" tIns="45700" rIns="91425" bIns="45700" anchor="t" anchorCtr="0">
            <a:noAutofit/>
          </a:bodyPr>
          <a:lstStyle/>
          <a:p>
            <a:pPr marL="914400" lvl="0" indent="0" algn="l" rtl="0">
              <a:lnSpc>
                <a:spcPct val="100000"/>
              </a:lnSpc>
              <a:spcBef>
                <a:spcPts val="0"/>
              </a:spcBef>
              <a:spcAft>
                <a:spcPts val="0"/>
              </a:spcAft>
              <a:buNone/>
            </a:pPr>
            <a:endParaRPr sz="1000">
              <a:solidFill>
                <a:srgbClr val="262626"/>
              </a:solidFill>
            </a:endParaRPr>
          </a:p>
          <a:p>
            <a:pPr marL="457200" lvl="0" indent="-381000" algn="l" rtl="0">
              <a:lnSpc>
                <a:spcPct val="100000"/>
              </a:lnSpc>
              <a:spcBef>
                <a:spcPts val="0"/>
              </a:spcBef>
              <a:spcAft>
                <a:spcPts val="0"/>
              </a:spcAft>
              <a:buClr>
                <a:srgbClr val="262626"/>
              </a:buClr>
              <a:buSzPts val="2400"/>
              <a:buChar char="➢"/>
            </a:pPr>
            <a:r>
              <a:rPr lang="en-US" sz="2400">
                <a:solidFill>
                  <a:srgbClr val="262626"/>
                </a:solidFill>
              </a:rPr>
              <a:t>Users should know the intended purpose and scope of the assessment</a:t>
            </a:r>
            <a:endParaRPr sz="2400">
              <a:solidFill>
                <a:srgbClr val="262626"/>
              </a:solidFill>
            </a:endParaRPr>
          </a:p>
          <a:p>
            <a:pPr marL="914400" lvl="1" indent="-359137" algn="l" rtl="0">
              <a:lnSpc>
                <a:spcPct val="100000"/>
              </a:lnSpc>
              <a:spcBef>
                <a:spcPts val="0"/>
              </a:spcBef>
              <a:spcAft>
                <a:spcPts val="0"/>
              </a:spcAft>
              <a:buClr>
                <a:srgbClr val="262626"/>
              </a:buClr>
              <a:buSzPts val="2056"/>
              <a:buChar char="○"/>
            </a:pPr>
            <a:r>
              <a:rPr lang="en-US" sz="2055">
                <a:solidFill>
                  <a:srgbClr val="262626"/>
                </a:solidFill>
              </a:rPr>
              <a:t>Assessments should only be used  for the purpose intended (ie screener vs comprehensive test of achievement)</a:t>
            </a:r>
            <a:endParaRPr sz="2055">
              <a:solidFill>
                <a:srgbClr val="262626"/>
              </a:solidFill>
            </a:endParaRPr>
          </a:p>
          <a:p>
            <a:pPr marL="914400" lvl="0" indent="0" algn="l" rtl="0">
              <a:lnSpc>
                <a:spcPct val="100000"/>
              </a:lnSpc>
              <a:spcBef>
                <a:spcPts val="0"/>
              </a:spcBef>
              <a:spcAft>
                <a:spcPts val="0"/>
              </a:spcAft>
              <a:buNone/>
            </a:pPr>
            <a:endParaRPr sz="1000">
              <a:solidFill>
                <a:srgbClr val="262626"/>
              </a:solidFill>
            </a:endParaRPr>
          </a:p>
          <a:p>
            <a:pPr marL="457200" lvl="0" indent="-381000" algn="l" rtl="0">
              <a:lnSpc>
                <a:spcPct val="100000"/>
              </a:lnSpc>
              <a:spcBef>
                <a:spcPts val="0"/>
              </a:spcBef>
              <a:spcAft>
                <a:spcPts val="0"/>
              </a:spcAft>
              <a:buClr>
                <a:srgbClr val="262626"/>
              </a:buClr>
              <a:buSzPts val="2400"/>
              <a:buChar char="➢"/>
            </a:pPr>
            <a:r>
              <a:rPr lang="en-US" sz="2400">
                <a:solidFill>
                  <a:srgbClr val="262626"/>
                </a:solidFill>
              </a:rPr>
              <a:t>Users should understand the limitations of the assessment</a:t>
            </a:r>
            <a:endParaRPr sz="2400">
              <a:solidFill>
                <a:srgbClr val="262626"/>
              </a:solidFill>
            </a:endParaRPr>
          </a:p>
          <a:p>
            <a:pPr marL="914400" lvl="1" indent="-359137" algn="l" rtl="0">
              <a:lnSpc>
                <a:spcPct val="100000"/>
              </a:lnSpc>
              <a:spcBef>
                <a:spcPts val="0"/>
              </a:spcBef>
              <a:spcAft>
                <a:spcPts val="0"/>
              </a:spcAft>
              <a:buClr>
                <a:srgbClr val="262626"/>
              </a:buClr>
              <a:buSzPts val="2056"/>
              <a:buChar char="○"/>
            </a:pPr>
            <a:r>
              <a:rPr lang="en-US" sz="2055">
                <a:solidFill>
                  <a:srgbClr val="262626"/>
                </a:solidFill>
              </a:rPr>
              <a:t>Validity coefficients </a:t>
            </a:r>
            <a:endParaRPr sz="2055">
              <a:solidFill>
                <a:srgbClr val="262626"/>
              </a:solidFill>
            </a:endParaRPr>
          </a:p>
          <a:p>
            <a:pPr marL="914400" lvl="1" indent="-359137" algn="l" rtl="0">
              <a:lnSpc>
                <a:spcPct val="100000"/>
              </a:lnSpc>
              <a:spcBef>
                <a:spcPts val="0"/>
              </a:spcBef>
              <a:spcAft>
                <a:spcPts val="0"/>
              </a:spcAft>
              <a:buClr>
                <a:srgbClr val="262626"/>
              </a:buClr>
              <a:buSzPts val="2056"/>
              <a:buChar char="○"/>
            </a:pPr>
            <a:r>
              <a:rPr lang="en-US" sz="2055">
                <a:solidFill>
                  <a:srgbClr val="262626"/>
                </a:solidFill>
              </a:rPr>
              <a:t>Reliability coefficients </a:t>
            </a:r>
            <a:endParaRPr sz="2055">
              <a:solidFill>
                <a:srgbClr val="262626"/>
              </a:solidFill>
            </a:endParaRPr>
          </a:p>
          <a:p>
            <a:pPr marL="914400" lvl="1" indent="-359137" algn="l" rtl="0">
              <a:lnSpc>
                <a:spcPct val="100000"/>
              </a:lnSpc>
              <a:spcBef>
                <a:spcPts val="0"/>
              </a:spcBef>
              <a:spcAft>
                <a:spcPts val="0"/>
              </a:spcAft>
              <a:buClr>
                <a:srgbClr val="262626"/>
              </a:buClr>
              <a:buSzPts val="2056"/>
              <a:buChar char="○"/>
            </a:pPr>
            <a:r>
              <a:rPr lang="en-US" sz="2055">
                <a:solidFill>
                  <a:srgbClr val="262626"/>
                </a:solidFill>
              </a:rPr>
              <a:t>How constructs are measured on test </a:t>
            </a:r>
            <a:endParaRPr sz="2055">
              <a:solidFill>
                <a:srgbClr val="262626"/>
              </a:solidFill>
            </a:endParaRPr>
          </a:p>
          <a:p>
            <a:pPr marL="914400" lvl="1" indent="-359137" algn="l" rtl="0">
              <a:lnSpc>
                <a:spcPct val="100000"/>
              </a:lnSpc>
              <a:spcBef>
                <a:spcPts val="0"/>
              </a:spcBef>
              <a:spcAft>
                <a:spcPts val="0"/>
              </a:spcAft>
              <a:buClr>
                <a:srgbClr val="262626"/>
              </a:buClr>
              <a:buSzPts val="2056"/>
              <a:buChar char="○"/>
            </a:pPr>
            <a:r>
              <a:rPr lang="en-US" sz="2055">
                <a:solidFill>
                  <a:srgbClr val="262626"/>
                </a:solidFill>
              </a:rPr>
              <a:t>Item density (sufficient floor and ceiling)</a:t>
            </a:r>
            <a:endParaRPr sz="2055">
              <a:solidFill>
                <a:srgbClr val="262626"/>
              </a:solidFill>
            </a:endParaRPr>
          </a:p>
          <a:p>
            <a:pPr marL="914400" lvl="1" indent="-359137" algn="l" rtl="0">
              <a:lnSpc>
                <a:spcPct val="100000"/>
              </a:lnSpc>
              <a:spcBef>
                <a:spcPts val="0"/>
              </a:spcBef>
              <a:spcAft>
                <a:spcPts val="0"/>
              </a:spcAft>
              <a:buClr>
                <a:srgbClr val="262626"/>
              </a:buClr>
              <a:buSzPts val="2056"/>
              <a:buChar char="○"/>
            </a:pPr>
            <a:r>
              <a:rPr lang="en-US" sz="2055">
                <a:solidFill>
                  <a:srgbClr val="262626"/>
                </a:solidFill>
              </a:rPr>
              <a:t>Norm stratification method (inclusive of special populations, diverse cultural groups,etc. )</a:t>
            </a:r>
            <a:endParaRPr sz="2055">
              <a:solidFill>
                <a:srgbClr val="262626"/>
              </a:solidFill>
            </a:endParaRPr>
          </a:p>
          <a:p>
            <a:pPr marL="914400" lvl="1" indent="-359137" algn="l" rtl="0">
              <a:lnSpc>
                <a:spcPct val="100000"/>
              </a:lnSpc>
              <a:spcBef>
                <a:spcPts val="0"/>
              </a:spcBef>
              <a:spcAft>
                <a:spcPts val="0"/>
              </a:spcAft>
              <a:buClr>
                <a:srgbClr val="262626"/>
              </a:buClr>
              <a:buSzPts val="2056"/>
              <a:buChar char="○"/>
            </a:pPr>
            <a:r>
              <a:rPr lang="en-US" sz="2055">
                <a:solidFill>
                  <a:srgbClr val="262626"/>
                </a:solidFill>
              </a:rPr>
              <a:t>Date assessment was normed and published (Flynn Effect)</a:t>
            </a:r>
            <a:endParaRPr sz="2055">
              <a:solidFill>
                <a:srgbClr val="262626"/>
              </a:solidFill>
            </a:endParaRPr>
          </a:p>
          <a:p>
            <a:pPr marL="0" lvl="0" indent="0" algn="l" rtl="0">
              <a:lnSpc>
                <a:spcPct val="100000"/>
              </a:lnSpc>
              <a:spcBef>
                <a:spcPts val="640"/>
              </a:spcBef>
              <a:spcAft>
                <a:spcPts val="0"/>
              </a:spcAft>
              <a:buSzPts val="1643"/>
              <a:buNone/>
            </a:pPr>
            <a:r>
              <a:rPr lang="en-US" sz="1855"/>
              <a:t> </a:t>
            </a:r>
            <a:endParaRPr sz="1855"/>
          </a:p>
          <a:p>
            <a:pPr marL="0" lvl="0" indent="0" algn="l" rtl="0">
              <a:lnSpc>
                <a:spcPct val="100000"/>
              </a:lnSpc>
              <a:spcBef>
                <a:spcPts val="640"/>
              </a:spcBef>
              <a:spcAft>
                <a:spcPts val="0"/>
              </a:spcAft>
              <a:buSzPts val="1643"/>
              <a:buNone/>
            </a:pPr>
            <a:r>
              <a:rPr lang="en-US" sz="1720"/>
              <a:t> </a:t>
            </a:r>
            <a:endParaRPr sz="1720"/>
          </a:p>
        </p:txBody>
      </p:sp>
      <p:sp>
        <p:nvSpPr>
          <p:cNvPr id="457" name="Google Shape;457;p68"/>
          <p:cNvSpPr txBox="1">
            <a:spLocks noGrp="1"/>
          </p:cNvSpPr>
          <p:nvPr>
            <p:ph type="title"/>
          </p:nvPr>
        </p:nvSpPr>
        <p:spPr>
          <a:xfrm>
            <a:off x="94500" y="133350"/>
            <a:ext cx="8839200" cy="424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46666"/>
              <a:buNone/>
            </a:pPr>
            <a:r>
              <a:rPr lang="en-US">
                <a:solidFill>
                  <a:schemeClr val="lt1"/>
                </a:solidFill>
              </a:rPr>
              <a:t>Technical Knowledge</a:t>
            </a:r>
            <a:endParaRPr>
              <a:solidFill>
                <a:schemeClr val="lt1"/>
              </a:solidFill>
            </a:endParaRPr>
          </a:p>
        </p:txBody>
      </p:sp>
      <p:sp>
        <p:nvSpPr>
          <p:cNvPr id="458" name="Google Shape;458;p68"/>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2"/>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3</a:t>
            </a:fld>
            <a:endParaRPr/>
          </a:p>
        </p:txBody>
      </p:sp>
      <p:sp>
        <p:nvSpPr>
          <p:cNvPr id="246" name="Google Shape;246;p42"/>
          <p:cNvSpPr txBox="1">
            <a:spLocks noGrp="1"/>
          </p:cNvSpPr>
          <p:nvPr>
            <p:ph type="body" idx="1"/>
          </p:nvPr>
        </p:nvSpPr>
        <p:spPr>
          <a:xfrm>
            <a:off x="152400" y="729600"/>
            <a:ext cx="8839200" cy="3684300"/>
          </a:xfrm>
          <a:prstGeom prst="rect">
            <a:avLst/>
          </a:prstGeom>
        </p:spPr>
        <p:txBody>
          <a:bodyPr spcFirstLastPara="1" wrap="square" lIns="91425" tIns="45700" rIns="91425" bIns="45700" anchor="t" anchorCtr="0">
            <a:noAutofit/>
          </a:bodyPr>
          <a:lstStyle/>
          <a:p>
            <a:pPr marL="0" lvl="0" indent="0" algn="l" rtl="0">
              <a:lnSpc>
                <a:spcPct val="100000"/>
              </a:lnSpc>
              <a:spcBef>
                <a:spcPts val="600"/>
              </a:spcBef>
              <a:spcAft>
                <a:spcPts val="0"/>
              </a:spcAft>
              <a:buNone/>
            </a:pPr>
            <a:r>
              <a:rPr lang="en-US" sz="2300">
                <a:latin typeface="Calibri"/>
                <a:ea typeface="Calibri"/>
                <a:cs typeface="Calibri"/>
                <a:sym typeface="Calibri"/>
              </a:rPr>
              <a:t>1) What is an appropriate threshold to determine excessive absences?</a:t>
            </a:r>
            <a:endParaRPr sz="2300">
              <a:latin typeface="Calibri"/>
              <a:ea typeface="Calibri"/>
              <a:cs typeface="Calibri"/>
              <a:sym typeface="Calibri"/>
            </a:endParaRPr>
          </a:p>
          <a:p>
            <a:pPr marL="0" lvl="0" indent="0" algn="l" rtl="0">
              <a:lnSpc>
                <a:spcPct val="100000"/>
              </a:lnSpc>
              <a:spcBef>
                <a:spcPts val="600"/>
              </a:spcBef>
              <a:spcAft>
                <a:spcPts val="0"/>
              </a:spcAft>
              <a:buNone/>
            </a:pPr>
            <a:r>
              <a:rPr lang="en-US" sz="2300">
                <a:latin typeface="Calibri"/>
                <a:ea typeface="Calibri"/>
                <a:cs typeface="Calibri"/>
                <a:sym typeface="Calibri"/>
              </a:rPr>
              <a:t>2) I would like a better form for Psychological Processing Deficits that is more in line with what you discussed today.</a:t>
            </a:r>
            <a:endParaRPr sz="2300">
              <a:latin typeface="Calibri"/>
              <a:ea typeface="Calibri"/>
              <a:cs typeface="Calibri"/>
              <a:sym typeface="Calibri"/>
            </a:endParaRPr>
          </a:p>
          <a:p>
            <a:pPr marL="0" lvl="0" indent="0" algn="l" rtl="0">
              <a:lnSpc>
                <a:spcPct val="100000"/>
              </a:lnSpc>
              <a:spcBef>
                <a:spcPts val="600"/>
              </a:spcBef>
              <a:spcAft>
                <a:spcPts val="0"/>
              </a:spcAft>
              <a:buNone/>
            </a:pPr>
            <a:r>
              <a:rPr lang="en-US" sz="2300">
                <a:latin typeface="Calibri"/>
                <a:ea typeface="Calibri"/>
                <a:cs typeface="Calibri"/>
                <a:sym typeface="Calibri"/>
              </a:rPr>
              <a:t>3) Can you have observations completed before permission given on other areas of disability as well?  I’m thinking of the Emotional Disturbance category.</a:t>
            </a:r>
            <a:endParaRPr sz="2300">
              <a:latin typeface="Calibri"/>
              <a:ea typeface="Calibri"/>
              <a:cs typeface="Calibri"/>
              <a:sym typeface="Calibri"/>
            </a:endParaRPr>
          </a:p>
          <a:p>
            <a:pPr marL="0" lvl="0" indent="0" algn="l" rtl="0">
              <a:lnSpc>
                <a:spcPct val="100000"/>
              </a:lnSpc>
              <a:spcBef>
                <a:spcPts val="600"/>
              </a:spcBef>
              <a:spcAft>
                <a:spcPts val="0"/>
              </a:spcAft>
              <a:buNone/>
            </a:pPr>
            <a:r>
              <a:rPr lang="en-US" sz="2300">
                <a:latin typeface="Calibri"/>
                <a:ea typeface="Calibri"/>
                <a:cs typeface="Calibri"/>
                <a:sym typeface="Calibri"/>
              </a:rPr>
              <a:t>4) Is there anything having a dyslexia diagnosis changes in regard to the process to determine eligibility? Or is this just another piece of the puzzle, and reason to suspect a disability?</a:t>
            </a:r>
            <a:endParaRPr sz="2300">
              <a:latin typeface="Calibri"/>
              <a:ea typeface="Calibri"/>
              <a:cs typeface="Calibri"/>
              <a:sym typeface="Calibri"/>
            </a:endParaRPr>
          </a:p>
          <a:p>
            <a:pPr marL="0" lvl="0" indent="0" algn="l" rtl="0">
              <a:lnSpc>
                <a:spcPct val="115000"/>
              </a:lnSpc>
              <a:spcBef>
                <a:spcPts val="1200"/>
              </a:spcBef>
              <a:spcAft>
                <a:spcPts val="0"/>
              </a:spcAft>
              <a:buNone/>
            </a:pPr>
            <a:endParaRPr sz="2400">
              <a:latin typeface="Times"/>
              <a:ea typeface="Times"/>
              <a:cs typeface="Times"/>
              <a:sym typeface="Times"/>
            </a:endParaRPr>
          </a:p>
          <a:p>
            <a:pPr marL="0" lvl="0" indent="0" algn="l" rtl="0">
              <a:lnSpc>
                <a:spcPct val="115000"/>
              </a:lnSpc>
              <a:spcBef>
                <a:spcPts val="1200"/>
              </a:spcBef>
              <a:spcAft>
                <a:spcPts val="1200"/>
              </a:spcAft>
              <a:buNone/>
            </a:pPr>
            <a:endParaRPr sz="2550"/>
          </a:p>
        </p:txBody>
      </p:sp>
      <p:sp>
        <p:nvSpPr>
          <p:cNvPr id="247" name="Google Shape;247;p42"/>
          <p:cNvSpPr txBox="1">
            <a:spLocks noGrp="1"/>
          </p:cNvSpPr>
          <p:nvPr>
            <p:ph type="title"/>
          </p:nvPr>
        </p:nvSpPr>
        <p:spPr>
          <a:xfrm>
            <a:off x="277125" y="90425"/>
            <a:ext cx="7577700" cy="46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800">
                <a:solidFill>
                  <a:srgbClr val="FFFFFF"/>
                </a:solidFill>
                <a:latin typeface="Calibri"/>
                <a:ea typeface="Calibri"/>
                <a:cs typeface="Calibri"/>
                <a:sym typeface="Calibri"/>
              </a:rPr>
              <a:t>Specific Learning Disability Follow Up Questions</a:t>
            </a:r>
            <a:endParaRPr sz="2800">
              <a:solidFill>
                <a:srgbClr val="FFFFFF"/>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9"/>
          <p:cNvSpPr txBox="1">
            <a:spLocks noGrp="1"/>
          </p:cNvSpPr>
          <p:nvPr>
            <p:ph type="body" idx="1"/>
          </p:nvPr>
        </p:nvSpPr>
        <p:spPr>
          <a:xfrm>
            <a:off x="152400" y="808625"/>
            <a:ext cx="8839200" cy="3611100"/>
          </a:xfrm>
          <a:prstGeom prst="rect">
            <a:avLst/>
          </a:prstGeom>
          <a:noFill/>
          <a:ln>
            <a:noFill/>
          </a:ln>
        </p:spPr>
        <p:txBody>
          <a:bodyPr spcFirstLastPara="1" wrap="square" lIns="91425" tIns="45700" rIns="91425" bIns="45700" anchor="t" anchorCtr="0">
            <a:noAutofit/>
          </a:bodyPr>
          <a:lstStyle/>
          <a:p>
            <a:pPr marL="0" lvl="1" indent="0" algn="l" rtl="0">
              <a:lnSpc>
                <a:spcPct val="90000"/>
              </a:lnSpc>
              <a:spcBef>
                <a:spcPts val="640"/>
              </a:spcBef>
              <a:spcAft>
                <a:spcPts val="0"/>
              </a:spcAft>
              <a:buSzPts val="1314"/>
              <a:buNone/>
            </a:pPr>
            <a:r>
              <a:rPr lang="en-US" sz="2640" i="1">
                <a:solidFill>
                  <a:srgbClr val="262626"/>
                </a:solidFill>
              </a:rPr>
              <a:t>When should we update our tests to the newest edition?</a:t>
            </a:r>
            <a:endParaRPr sz="2640" i="1">
              <a:solidFill>
                <a:srgbClr val="262626"/>
              </a:solidFill>
            </a:endParaRPr>
          </a:p>
          <a:p>
            <a:pPr marL="0" lvl="0" indent="0" algn="l" rtl="0">
              <a:lnSpc>
                <a:spcPct val="107916"/>
              </a:lnSpc>
              <a:spcBef>
                <a:spcPts val="0"/>
              </a:spcBef>
              <a:spcAft>
                <a:spcPts val="0"/>
              </a:spcAft>
              <a:buNone/>
            </a:pPr>
            <a:endParaRPr sz="2300">
              <a:solidFill>
                <a:srgbClr val="262626"/>
              </a:solidFill>
            </a:endParaRPr>
          </a:p>
          <a:p>
            <a:pPr marL="0" lvl="0" indent="0" algn="l" rtl="0">
              <a:lnSpc>
                <a:spcPct val="107916"/>
              </a:lnSpc>
              <a:spcBef>
                <a:spcPts val="0"/>
              </a:spcBef>
              <a:spcAft>
                <a:spcPts val="0"/>
              </a:spcAft>
              <a:buNone/>
            </a:pPr>
            <a:r>
              <a:rPr lang="en-US" sz="2300">
                <a:solidFill>
                  <a:srgbClr val="262626"/>
                </a:solidFill>
              </a:rPr>
              <a:t>In order for tests to retain their validity and reliability it is important for the most current editions of the assessments to be used.  While there is no clear rule regarding the time frame required to transition to the newest edition of a test, there is a “community standard” or professional consensus that you should switch to the newer test edition within one year of publication. (Pearson, </a:t>
            </a:r>
            <a:r>
              <a:rPr lang="en-US" sz="2300" i="1" u="sng">
                <a:solidFill>
                  <a:srgbClr val="262626"/>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When to Upgrade to the Newest Revision of a Test</a:t>
            </a:r>
            <a:r>
              <a:rPr lang="en-US" sz="2300">
                <a:solidFill>
                  <a:srgbClr val="262626"/>
                </a:solidFill>
              </a:rPr>
              <a:t>)</a:t>
            </a:r>
            <a:endParaRPr sz="2300">
              <a:solidFill>
                <a:srgbClr val="262626"/>
              </a:solidFill>
            </a:endParaRPr>
          </a:p>
          <a:p>
            <a:pPr marL="0" lvl="1" indent="0" algn="l" rtl="0">
              <a:lnSpc>
                <a:spcPct val="90000"/>
              </a:lnSpc>
              <a:spcBef>
                <a:spcPts val="640"/>
              </a:spcBef>
              <a:spcAft>
                <a:spcPts val="0"/>
              </a:spcAft>
              <a:buSzPts val="1314"/>
              <a:buNone/>
            </a:pPr>
            <a:endParaRPr sz="3840"/>
          </a:p>
        </p:txBody>
      </p:sp>
      <p:sp>
        <p:nvSpPr>
          <p:cNvPr id="464" name="Google Shape;464;p69"/>
          <p:cNvSpPr txBox="1">
            <a:spLocks noGrp="1"/>
          </p:cNvSpPr>
          <p:nvPr>
            <p:ph type="title"/>
          </p:nvPr>
        </p:nvSpPr>
        <p:spPr>
          <a:xfrm>
            <a:off x="-195000" y="57800"/>
            <a:ext cx="8839200" cy="506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46666"/>
              <a:buNone/>
            </a:pPr>
            <a:r>
              <a:rPr lang="en-US">
                <a:solidFill>
                  <a:schemeClr val="lt1"/>
                </a:solidFill>
              </a:rPr>
              <a:t>Technical Knowledge</a:t>
            </a:r>
            <a:endParaRPr>
              <a:solidFill>
                <a:schemeClr val="lt1"/>
              </a:solidFill>
            </a:endParaRPr>
          </a:p>
        </p:txBody>
      </p:sp>
      <p:sp>
        <p:nvSpPr>
          <p:cNvPr id="465" name="Google Shape;465;p69"/>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0"/>
          <p:cNvSpPr txBox="1">
            <a:spLocks noGrp="1"/>
          </p:cNvSpPr>
          <p:nvPr>
            <p:ph type="body" idx="1"/>
          </p:nvPr>
        </p:nvSpPr>
        <p:spPr>
          <a:xfrm>
            <a:off x="239250" y="750725"/>
            <a:ext cx="8839200" cy="4295700"/>
          </a:xfrm>
          <a:prstGeom prst="rect">
            <a:avLst/>
          </a:prstGeom>
        </p:spPr>
        <p:txBody>
          <a:bodyPr spcFirstLastPara="1" wrap="square" lIns="91425" tIns="45700" rIns="91425" bIns="45700" anchor="t" anchorCtr="0">
            <a:noAutofit/>
          </a:bodyPr>
          <a:lstStyle/>
          <a:p>
            <a:pPr marL="0" lvl="0" indent="0" algn="l" rtl="0">
              <a:lnSpc>
                <a:spcPct val="90000"/>
              </a:lnSpc>
              <a:spcBef>
                <a:spcPts val="640"/>
              </a:spcBef>
              <a:spcAft>
                <a:spcPts val="0"/>
              </a:spcAft>
              <a:buNone/>
            </a:pPr>
            <a:r>
              <a:rPr lang="en-US" sz="2400">
                <a:solidFill>
                  <a:srgbClr val="262626"/>
                </a:solidFill>
              </a:rPr>
              <a:t>What do specific tests measure? </a:t>
            </a:r>
            <a:endParaRPr sz="2400">
              <a:solidFill>
                <a:srgbClr val="262626"/>
              </a:solidFill>
            </a:endParaRPr>
          </a:p>
          <a:p>
            <a:pPr marL="457200" lvl="0" indent="-370840" algn="l" rtl="0">
              <a:lnSpc>
                <a:spcPct val="90000"/>
              </a:lnSpc>
              <a:spcBef>
                <a:spcPts val="640"/>
              </a:spcBef>
              <a:spcAft>
                <a:spcPts val="0"/>
              </a:spcAft>
              <a:buClr>
                <a:srgbClr val="262626"/>
              </a:buClr>
              <a:buSzPts val="2240"/>
              <a:buChar char="➢"/>
            </a:pPr>
            <a:r>
              <a:rPr lang="en-US" sz="2240">
                <a:solidFill>
                  <a:srgbClr val="262626"/>
                </a:solidFill>
              </a:rPr>
              <a:t>Review the test manual for information related to:</a:t>
            </a:r>
            <a:endParaRPr sz="2240">
              <a:solidFill>
                <a:srgbClr val="262626"/>
              </a:solidFill>
            </a:endParaRPr>
          </a:p>
          <a:p>
            <a:pPr marL="914400" lvl="1" indent="-370840" algn="l" rtl="0">
              <a:lnSpc>
                <a:spcPct val="90000"/>
              </a:lnSpc>
              <a:spcBef>
                <a:spcPts val="0"/>
              </a:spcBef>
              <a:spcAft>
                <a:spcPts val="0"/>
              </a:spcAft>
              <a:buClr>
                <a:srgbClr val="262626"/>
              </a:buClr>
              <a:buSzPts val="2240"/>
              <a:buChar char="○"/>
            </a:pPr>
            <a:r>
              <a:rPr lang="en-US" sz="2240">
                <a:solidFill>
                  <a:srgbClr val="262626"/>
                </a:solidFill>
              </a:rPr>
              <a:t>Task complexity charts </a:t>
            </a:r>
            <a:endParaRPr sz="2240">
              <a:solidFill>
                <a:srgbClr val="262626"/>
              </a:solidFill>
            </a:endParaRPr>
          </a:p>
          <a:p>
            <a:pPr marL="914400" lvl="1" indent="-370840" algn="l" rtl="0">
              <a:lnSpc>
                <a:spcPct val="90000"/>
              </a:lnSpc>
              <a:spcBef>
                <a:spcPts val="0"/>
              </a:spcBef>
              <a:spcAft>
                <a:spcPts val="0"/>
              </a:spcAft>
              <a:buClr>
                <a:srgbClr val="262626"/>
              </a:buClr>
              <a:buSzPts val="2240"/>
              <a:buChar char="○"/>
            </a:pPr>
            <a:r>
              <a:rPr lang="en-US" sz="2240">
                <a:solidFill>
                  <a:srgbClr val="262626"/>
                </a:solidFill>
              </a:rPr>
              <a:t>Task demand charts</a:t>
            </a:r>
            <a:endParaRPr sz="2240">
              <a:solidFill>
                <a:srgbClr val="262626"/>
              </a:solidFill>
            </a:endParaRPr>
          </a:p>
          <a:p>
            <a:pPr marL="914400" lvl="1" indent="-370840" algn="l" rtl="0">
              <a:lnSpc>
                <a:spcPct val="90000"/>
              </a:lnSpc>
              <a:spcBef>
                <a:spcPts val="0"/>
              </a:spcBef>
              <a:spcAft>
                <a:spcPts val="0"/>
              </a:spcAft>
              <a:buClr>
                <a:srgbClr val="262626"/>
              </a:buClr>
              <a:buSzPts val="2240"/>
              <a:buChar char="○"/>
            </a:pPr>
            <a:r>
              <a:rPr lang="en-US" sz="2240">
                <a:solidFill>
                  <a:srgbClr val="262626"/>
                </a:solidFill>
              </a:rPr>
              <a:t>Input, Process, and Output demand charts </a:t>
            </a:r>
            <a:endParaRPr sz="2240">
              <a:solidFill>
                <a:srgbClr val="262626"/>
              </a:solidFill>
            </a:endParaRPr>
          </a:p>
          <a:p>
            <a:pPr marL="914400" lvl="1" indent="-370840" algn="l" rtl="0">
              <a:lnSpc>
                <a:spcPct val="90000"/>
              </a:lnSpc>
              <a:spcBef>
                <a:spcPts val="0"/>
              </a:spcBef>
              <a:spcAft>
                <a:spcPts val="0"/>
              </a:spcAft>
              <a:buClr>
                <a:srgbClr val="262626"/>
              </a:buClr>
              <a:buSzPts val="2240"/>
              <a:buChar char="○"/>
            </a:pPr>
            <a:r>
              <a:rPr lang="en-US" sz="2240">
                <a:solidFill>
                  <a:srgbClr val="262626"/>
                </a:solidFill>
              </a:rPr>
              <a:t>Constructs assessed and how they are assessed</a:t>
            </a:r>
            <a:endParaRPr sz="2240">
              <a:solidFill>
                <a:srgbClr val="262626"/>
              </a:solidFill>
            </a:endParaRPr>
          </a:p>
          <a:p>
            <a:pPr marL="1371600" lvl="2" indent="-370839" algn="l" rtl="0">
              <a:lnSpc>
                <a:spcPct val="90000"/>
              </a:lnSpc>
              <a:spcBef>
                <a:spcPts val="0"/>
              </a:spcBef>
              <a:spcAft>
                <a:spcPts val="0"/>
              </a:spcAft>
              <a:buClr>
                <a:srgbClr val="262626"/>
              </a:buClr>
              <a:buSzPts val="2240"/>
              <a:buChar char="■"/>
            </a:pPr>
            <a:r>
              <a:rPr lang="en-US" sz="2240">
                <a:solidFill>
                  <a:srgbClr val="262626"/>
                </a:solidFill>
              </a:rPr>
              <a:t>Adaptive behaviors vs maladaptive behaviors </a:t>
            </a:r>
            <a:endParaRPr sz="2240">
              <a:solidFill>
                <a:srgbClr val="262626"/>
              </a:solidFill>
            </a:endParaRPr>
          </a:p>
          <a:p>
            <a:pPr marL="1371600" lvl="2" indent="-370839" algn="l" rtl="0">
              <a:lnSpc>
                <a:spcPct val="90000"/>
              </a:lnSpc>
              <a:spcBef>
                <a:spcPts val="0"/>
              </a:spcBef>
              <a:spcAft>
                <a:spcPts val="0"/>
              </a:spcAft>
              <a:buClr>
                <a:srgbClr val="262626"/>
              </a:buClr>
              <a:buSzPts val="2240"/>
              <a:buChar char="■"/>
            </a:pPr>
            <a:r>
              <a:rPr lang="en-US" sz="2240">
                <a:solidFill>
                  <a:srgbClr val="262626"/>
                </a:solidFill>
              </a:rPr>
              <a:t>Reading  (cipher knowledge vs reading outcome)</a:t>
            </a:r>
            <a:endParaRPr sz="2240">
              <a:solidFill>
                <a:srgbClr val="262626"/>
              </a:solidFill>
            </a:endParaRPr>
          </a:p>
          <a:p>
            <a:pPr marL="1371600" lvl="2" indent="-370839" algn="l" rtl="0">
              <a:lnSpc>
                <a:spcPct val="90000"/>
              </a:lnSpc>
              <a:spcBef>
                <a:spcPts val="0"/>
              </a:spcBef>
              <a:spcAft>
                <a:spcPts val="0"/>
              </a:spcAft>
              <a:buClr>
                <a:srgbClr val="262626"/>
              </a:buClr>
              <a:buSzPts val="2240"/>
              <a:buChar char="■"/>
            </a:pPr>
            <a:r>
              <a:rPr lang="en-US" sz="2240">
                <a:solidFill>
                  <a:srgbClr val="262626"/>
                </a:solidFill>
              </a:rPr>
              <a:t>Broad and narrow abilities of intelligence</a:t>
            </a:r>
            <a:endParaRPr sz="2240">
              <a:solidFill>
                <a:srgbClr val="262626"/>
              </a:solidFill>
            </a:endParaRPr>
          </a:p>
          <a:p>
            <a:pPr marL="0" lvl="0" indent="0" algn="l" rtl="0">
              <a:lnSpc>
                <a:spcPct val="90000"/>
              </a:lnSpc>
              <a:spcBef>
                <a:spcPts val="640"/>
              </a:spcBef>
              <a:spcAft>
                <a:spcPts val="0"/>
              </a:spcAft>
              <a:buSzPts val="440"/>
              <a:buNone/>
            </a:pPr>
            <a:endParaRPr sz="2040">
              <a:solidFill>
                <a:srgbClr val="262626"/>
              </a:solidFill>
            </a:endParaRPr>
          </a:p>
          <a:p>
            <a:pPr marL="0" lvl="0" indent="0" algn="l" rtl="0">
              <a:lnSpc>
                <a:spcPct val="90000"/>
              </a:lnSpc>
              <a:spcBef>
                <a:spcPts val="640"/>
              </a:spcBef>
              <a:spcAft>
                <a:spcPts val="0"/>
              </a:spcAft>
              <a:buSzPts val="440"/>
              <a:buNone/>
            </a:pPr>
            <a:endParaRPr sz="2040">
              <a:solidFill>
                <a:srgbClr val="262626"/>
              </a:solidFill>
            </a:endParaRPr>
          </a:p>
          <a:p>
            <a:pPr marL="0" lvl="0" indent="0" algn="l" rtl="0">
              <a:lnSpc>
                <a:spcPct val="90000"/>
              </a:lnSpc>
              <a:spcBef>
                <a:spcPts val="640"/>
              </a:spcBef>
              <a:spcAft>
                <a:spcPts val="0"/>
              </a:spcAft>
              <a:buSzPts val="440"/>
              <a:buNone/>
            </a:pPr>
            <a:endParaRPr sz="2040"/>
          </a:p>
          <a:p>
            <a:pPr marL="0" lvl="0" indent="0" algn="l" rtl="0">
              <a:lnSpc>
                <a:spcPct val="90000"/>
              </a:lnSpc>
              <a:spcBef>
                <a:spcPts val="640"/>
              </a:spcBef>
              <a:spcAft>
                <a:spcPts val="0"/>
              </a:spcAft>
              <a:buSzPts val="440"/>
              <a:buNone/>
            </a:pPr>
            <a:endParaRPr sz="2040"/>
          </a:p>
          <a:p>
            <a:pPr marL="0" lvl="0" indent="0" algn="l" rtl="0">
              <a:lnSpc>
                <a:spcPct val="90000"/>
              </a:lnSpc>
              <a:spcBef>
                <a:spcPts val="640"/>
              </a:spcBef>
              <a:spcAft>
                <a:spcPts val="0"/>
              </a:spcAft>
              <a:buSzPts val="440"/>
              <a:buNone/>
            </a:pPr>
            <a:endParaRPr sz="1140"/>
          </a:p>
        </p:txBody>
      </p:sp>
      <p:sp>
        <p:nvSpPr>
          <p:cNvPr id="472" name="Google Shape;472;p70"/>
          <p:cNvSpPr txBox="1">
            <a:spLocks noGrp="1"/>
          </p:cNvSpPr>
          <p:nvPr>
            <p:ph type="title"/>
          </p:nvPr>
        </p:nvSpPr>
        <p:spPr>
          <a:xfrm>
            <a:off x="152400" y="57900"/>
            <a:ext cx="8839200" cy="424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Technical Knowledge</a:t>
            </a:r>
            <a:endParaRPr>
              <a:solidFill>
                <a:schemeClr val="lt1"/>
              </a:solidFill>
            </a:endParaRPr>
          </a:p>
        </p:txBody>
      </p:sp>
      <p:sp>
        <p:nvSpPr>
          <p:cNvPr id="473" name="Google Shape;473;p70"/>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1"/>
          <p:cNvSpPr txBox="1">
            <a:spLocks noGrp="1"/>
          </p:cNvSpPr>
          <p:nvPr>
            <p:ph type="title"/>
          </p:nvPr>
        </p:nvSpPr>
        <p:spPr>
          <a:xfrm>
            <a:off x="-100462" y="57800"/>
            <a:ext cx="8839200" cy="516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Task Demand Chart Example WJ IV ACH</a:t>
            </a:r>
            <a:endParaRPr>
              <a:solidFill>
                <a:schemeClr val="lt1"/>
              </a:solidFill>
            </a:endParaRPr>
          </a:p>
        </p:txBody>
      </p:sp>
      <p:sp>
        <p:nvSpPr>
          <p:cNvPr id="480" name="Google Shape;480;p71"/>
          <p:cNvSpPr txBox="1"/>
          <p:nvPr/>
        </p:nvSpPr>
        <p:spPr>
          <a:xfrm>
            <a:off x="152400" y="4463950"/>
            <a:ext cx="2047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WJ IV ACH </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Technical Manual, pg 127 </a:t>
            </a:r>
            <a:endParaRPr>
              <a:latin typeface="Calibri"/>
              <a:ea typeface="Calibri"/>
              <a:cs typeface="Calibri"/>
              <a:sym typeface="Calibri"/>
            </a:endParaRPr>
          </a:p>
        </p:txBody>
      </p:sp>
      <p:sp>
        <p:nvSpPr>
          <p:cNvPr id="481" name="Google Shape;481;p71"/>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32</a:t>
            </a:fld>
            <a:endParaRPr/>
          </a:p>
        </p:txBody>
      </p:sp>
      <p:pic>
        <p:nvPicPr>
          <p:cNvPr id="482" name="Google Shape;482;p71"/>
          <p:cNvPicPr preferRelativeResize="0"/>
          <p:nvPr/>
        </p:nvPicPr>
        <p:blipFill>
          <a:blip r:embed="rId3">
            <a:alphaModFix/>
          </a:blip>
          <a:stretch>
            <a:fillRect/>
          </a:stretch>
        </p:blipFill>
        <p:spPr>
          <a:xfrm>
            <a:off x="2119650" y="574100"/>
            <a:ext cx="5987302" cy="4569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72"/>
          <p:cNvSpPr txBox="1">
            <a:spLocks noGrp="1"/>
          </p:cNvSpPr>
          <p:nvPr>
            <p:ph type="body" idx="1"/>
          </p:nvPr>
        </p:nvSpPr>
        <p:spPr>
          <a:xfrm>
            <a:off x="152400" y="1619250"/>
            <a:ext cx="8839200" cy="3314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sp>
        <p:nvSpPr>
          <p:cNvPr id="489" name="Google Shape;489;p72"/>
          <p:cNvSpPr txBox="1">
            <a:spLocks noGrp="1"/>
          </p:cNvSpPr>
          <p:nvPr>
            <p:ph type="title"/>
          </p:nvPr>
        </p:nvSpPr>
        <p:spPr>
          <a:xfrm>
            <a:off x="101625" y="24300"/>
            <a:ext cx="8839200" cy="49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Task Demand Chart Example KTEA 3</a:t>
            </a:r>
            <a:endParaRPr>
              <a:solidFill>
                <a:schemeClr val="lt1"/>
              </a:solidFill>
            </a:endParaRPr>
          </a:p>
        </p:txBody>
      </p:sp>
      <p:pic>
        <p:nvPicPr>
          <p:cNvPr id="490" name="Google Shape;490;p72"/>
          <p:cNvPicPr preferRelativeResize="0"/>
          <p:nvPr/>
        </p:nvPicPr>
        <p:blipFill>
          <a:blip r:embed="rId3">
            <a:alphaModFix/>
          </a:blip>
          <a:stretch>
            <a:fillRect/>
          </a:stretch>
        </p:blipFill>
        <p:spPr>
          <a:xfrm>
            <a:off x="152403" y="790625"/>
            <a:ext cx="8920200" cy="2733675"/>
          </a:xfrm>
          <a:prstGeom prst="rect">
            <a:avLst/>
          </a:prstGeom>
          <a:noFill/>
          <a:ln>
            <a:noFill/>
          </a:ln>
        </p:spPr>
      </p:pic>
      <p:sp>
        <p:nvSpPr>
          <p:cNvPr id="491" name="Google Shape;491;p72"/>
          <p:cNvSpPr txBox="1"/>
          <p:nvPr/>
        </p:nvSpPr>
        <p:spPr>
          <a:xfrm>
            <a:off x="231850" y="4308850"/>
            <a:ext cx="373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KTEA 3 Administration Manual, pg 8-13</a:t>
            </a:r>
            <a:endParaRPr>
              <a:latin typeface="Calibri"/>
              <a:ea typeface="Calibri"/>
              <a:cs typeface="Calibri"/>
              <a:sym typeface="Calibri"/>
            </a:endParaRPr>
          </a:p>
        </p:txBody>
      </p:sp>
      <p:sp>
        <p:nvSpPr>
          <p:cNvPr id="492" name="Google Shape;492;p72"/>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73"/>
          <p:cNvSpPr txBox="1">
            <a:spLocks noGrp="1"/>
          </p:cNvSpPr>
          <p:nvPr>
            <p:ph type="body" idx="1"/>
          </p:nvPr>
        </p:nvSpPr>
        <p:spPr>
          <a:xfrm>
            <a:off x="152400" y="731425"/>
            <a:ext cx="8839200" cy="41379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1900">
                <a:solidFill>
                  <a:srgbClr val="262626"/>
                </a:solidFill>
              </a:rPr>
              <a:t>Achievement tests measure cognitive processes paired with an academic skill</a:t>
            </a:r>
            <a:endParaRPr sz="1900">
              <a:solidFill>
                <a:srgbClr val="262626"/>
              </a:solidFill>
            </a:endParaRPr>
          </a:p>
          <a:p>
            <a:pPr marL="457200" lvl="0" indent="-349250" algn="l" rtl="0">
              <a:spcBef>
                <a:spcPts val="640"/>
              </a:spcBef>
              <a:spcAft>
                <a:spcPts val="0"/>
              </a:spcAft>
              <a:buClr>
                <a:srgbClr val="262626"/>
              </a:buClr>
              <a:buSzPts val="1900"/>
              <a:buChar char="➢"/>
            </a:pPr>
            <a:r>
              <a:rPr lang="en-US" sz="1900">
                <a:solidFill>
                  <a:srgbClr val="262626"/>
                </a:solidFill>
              </a:rPr>
              <a:t>WIAT and KTEA manuals: “Student engages in the expected cognitive process when responding to the test item (academic skill)” </a:t>
            </a:r>
            <a:endParaRPr sz="1900">
              <a:solidFill>
                <a:srgbClr val="262626"/>
              </a:solidFill>
            </a:endParaRPr>
          </a:p>
          <a:p>
            <a:pPr marL="0" lvl="0" indent="0" algn="l" rtl="0">
              <a:spcBef>
                <a:spcPts val="640"/>
              </a:spcBef>
              <a:spcAft>
                <a:spcPts val="0"/>
              </a:spcAft>
              <a:buNone/>
            </a:pPr>
            <a:r>
              <a:rPr lang="en-US" sz="1900">
                <a:solidFill>
                  <a:srgbClr val="262626"/>
                </a:solidFill>
              </a:rPr>
              <a:t>Norm-referenced tests of achievement are not valid measures of a student’s mastery of curriculum or grade level standards.</a:t>
            </a:r>
            <a:endParaRPr sz="1900">
              <a:solidFill>
                <a:srgbClr val="262626"/>
              </a:solidFill>
            </a:endParaRPr>
          </a:p>
          <a:p>
            <a:pPr marL="457200" lvl="0" indent="-349250" algn="l" rtl="0">
              <a:spcBef>
                <a:spcPts val="640"/>
              </a:spcBef>
              <a:spcAft>
                <a:spcPts val="0"/>
              </a:spcAft>
              <a:buClr>
                <a:srgbClr val="262626"/>
              </a:buClr>
              <a:buSzPts val="1900"/>
              <a:buChar char="➢"/>
            </a:pPr>
            <a:r>
              <a:rPr lang="en-US" sz="1900">
                <a:solidFill>
                  <a:srgbClr val="262626"/>
                </a:solidFill>
              </a:rPr>
              <a:t>They do not measure mastery or progress towards curriculum or state  standards</a:t>
            </a:r>
            <a:endParaRPr sz="1900">
              <a:solidFill>
                <a:srgbClr val="262626"/>
              </a:solidFill>
            </a:endParaRPr>
          </a:p>
          <a:p>
            <a:pPr marL="457200" lvl="0" indent="-349250" algn="l" rtl="0">
              <a:spcBef>
                <a:spcPts val="0"/>
              </a:spcBef>
              <a:spcAft>
                <a:spcPts val="0"/>
              </a:spcAft>
              <a:buClr>
                <a:srgbClr val="262626"/>
              </a:buClr>
              <a:buSzPts val="1900"/>
              <a:buChar char="➢"/>
            </a:pPr>
            <a:r>
              <a:rPr lang="en-US" sz="1900">
                <a:solidFill>
                  <a:srgbClr val="262626"/>
                </a:solidFill>
              </a:rPr>
              <a:t>They are not validated for this purpose</a:t>
            </a:r>
            <a:endParaRPr sz="1900">
              <a:solidFill>
                <a:srgbClr val="262626"/>
              </a:solidFill>
            </a:endParaRPr>
          </a:p>
          <a:p>
            <a:pPr marL="457200" lvl="0" indent="-349250" algn="l" rtl="0">
              <a:spcBef>
                <a:spcPts val="0"/>
              </a:spcBef>
              <a:spcAft>
                <a:spcPts val="0"/>
              </a:spcAft>
              <a:buClr>
                <a:srgbClr val="262626"/>
              </a:buClr>
              <a:buSzPts val="1900"/>
              <a:buChar char="➢"/>
            </a:pPr>
            <a:r>
              <a:rPr lang="en-US" sz="1900">
                <a:solidFill>
                  <a:srgbClr val="262626"/>
                </a:solidFill>
              </a:rPr>
              <a:t>Limited scope and breadth of items for each age and grade</a:t>
            </a:r>
            <a:endParaRPr sz="1900">
              <a:solidFill>
                <a:srgbClr val="262626"/>
              </a:solidFill>
            </a:endParaRPr>
          </a:p>
          <a:p>
            <a:pPr marL="457200" lvl="0" indent="-349250" algn="l" rtl="0">
              <a:spcBef>
                <a:spcPts val="0"/>
              </a:spcBef>
              <a:spcAft>
                <a:spcPts val="0"/>
              </a:spcAft>
              <a:buClr>
                <a:srgbClr val="262626"/>
              </a:buClr>
              <a:buSzPts val="1900"/>
              <a:buChar char="➢"/>
            </a:pPr>
            <a:r>
              <a:rPr lang="en-US" sz="1900">
                <a:solidFill>
                  <a:srgbClr val="262626"/>
                </a:solidFill>
              </a:rPr>
              <a:t>Best way to measure mastery or progress toward attainment of curriculum or grade level standards is using curriculum based measures (CBMs)</a:t>
            </a:r>
            <a:endParaRPr sz="1900">
              <a:solidFill>
                <a:srgbClr val="262626"/>
              </a:solidFill>
            </a:endParaRPr>
          </a:p>
          <a:p>
            <a:pPr marL="0" lvl="0" indent="0" algn="l" rtl="0">
              <a:spcBef>
                <a:spcPts val="640"/>
              </a:spcBef>
              <a:spcAft>
                <a:spcPts val="0"/>
              </a:spcAft>
              <a:buNone/>
            </a:pPr>
            <a:endParaRPr sz="1400" i="1">
              <a:solidFill>
                <a:srgbClr val="262626"/>
              </a:solidFill>
            </a:endParaRPr>
          </a:p>
          <a:p>
            <a:pPr marL="0" lvl="0" indent="0" algn="l" rtl="0">
              <a:spcBef>
                <a:spcPts val="640"/>
              </a:spcBef>
              <a:spcAft>
                <a:spcPts val="0"/>
              </a:spcAft>
              <a:buNone/>
            </a:pPr>
            <a:r>
              <a:rPr lang="en-US" sz="1400" i="1">
                <a:solidFill>
                  <a:srgbClr val="262626"/>
                </a:solidFill>
              </a:rPr>
              <a:t>Intellectual Development and Specific Learning Disability: The Role of Norm-Referenced Tests, Dr. Edward Schultz</a:t>
            </a:r>
            <a:endParaRPr sz="1400" i="1">
              <a:solidFill>
                <a:srgbClr val="262626"/>
              </a:solidFill>
            </a:endParaRPr>
          </a:p>
        </p:txBody>
      </p:sp>
      <p:sp>
        <p:nvSpPr>
          <p:cNvPr id="499" name="Google Shape;499;p73"/>
          <p:cNvSpPr txBox="1">
            <a:spLocks noGrp="1"/>
          </p:cNvSpPr>
          <p:nvPr>
            <p:ph type="title"/>
          </p:nvPr>
        </p:nvSpPr>
        <p:spPr>
          <a:xfrm>
            <a:off x="94500" y="57800"/>
            <a:ext cx="8839200" cy="540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Technical Knowledge</a:t>
            </a:r>
            <a:endParaRPr>
              <a:solidFill>
                <a:schemeClr val="lt1"/>
              </a:solidFill>
            </a:endParaRPr>
          </a:p>
        </p:txBody>
      </p:sp>
      <p:sp>
        <p:nvSpPr>
          <p:cNvPr id="500" name="Google Shape;500;p73"/>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4"/>
          <p:cNvSpPr txBox="1">
            <a:spLocks noGrp="1"/>
          </p:cNvSpPr>
          <p:nvPr>
            <p:ph type="body" idx="1"/>
          </p:nvPr>
        </p:nvSpPr>
        <p:spPr>
          <a:xfrm>
            <a:off x="104150" y="731425"/>
            <a:ext cx="8839200" cy="4093500"/>
          </a:xfrm>
          <a:prstGeom prst="rect">
            <a:avLst/>
          </a:prstGeom>
        </p:spPr>
        <p:txBody>
          <a:bodyPr spcFirstLastPara="1" wrap="square" lIns="91425" tIns="45700" rIns="91425" bIns="45700" anchor="t" anchorCtr="0">
            <a:noAutofit/>
          </a:bodyPr>
          <a:lstStyle/>
          <a:p>
            <a:pPr marL="0" lvl="0" indent="0" algn="l" rtl="0">
              <a:lnSpc>
                <a:spcPct val="80000"/>
              </a:lnSpc>
              <a:spcBef>
                <a:spcPts val="640"/>
              </a:spcBef>
              <a:spcAft>
                <a:spcPts val="0"/>
              </a:spcAft>
              <a:buNone/>
            </a:pPr>
            <a:r>
              <a:rPr lang="en-US" sz="2260">
                <a:solidFill>
                  <a:srgbClr val="262626"/>
                </a:solidFill>
              </a:rPr>
              <a:t>Follow </a:t>
            </a:r>
            <a:r>
              <a:rPr lang="en-US" sz="2260" b="1">
                <a:solidFill>
                  <a:srgbClr val="262626"/>
                </a:solidFill>
              </a:rPr>
              <a:t>ALL </a:t>
            </a:r>
            <a:r>
              <a:rPr lang="en-US" sz="2260">
                <a:solidFill>
                  <a:srgbClr val="262626"/>
                </a:solidFill>
              </a:rPr>
              <a:t> standardized testing procedures to maintain validity of test results</a:t>
            </a:r>
            <a:endParaRPr sz="2260">
              <a:solidFill>
                <a:srgbClr val="262626"/>
              </a:solidFill>
            </a:endParaRPr>
          </a:p>
          <a:p>
            <a:pPr marL="457200" lvl="0" indent="-359410" algn="l" rtl="0">
              <a:lnSpc>
                <a:spcPct val="80000"/>
              </a:lnSpc>
              <a:spcBef>
                <a:spcPts val="640"/>
              </a:spcBef>
              <a:spcAft>
                <a:spcPts val="0"/>
              </a:spcAft>
              <a:buClr>
                <a:srgbClr val="262626"/>
              </a:buClr>
              <a:buSzPts val="2060"/>
              <a:buChar char="➢"/>
            </a:pPr>
            <a:r>
              <a:rPr lang="en-US" sz="2060">
                <a:solidFill>
                  <a:srgbClr val="262626"/>
                </a:solidFill>
              </a:rPr>
              <a:t>Starting points, basals, ceilings, practice items</a:t>
            </a:r>
            <a:endParaRPr sz="2060">
              <a:solidFill>
                <a:srgbClr val="262626"/>
              </a:solidFill>
            </a:endParaRPr>
          </a:p>
          <a:p>
            <a:pPr marL="457200" lvl="0" indent="-359410" algn="l" rtl="0">
              <a:lnSpc>
                <a:spcPct val="80000"/>
              </a:lnSpc>
              <a:spcBef>
                <a:spcPts val="0"/>
              </a:spcBef>
              <a:spcAft>
                <a:spcPts val="0"/>
              </a:spcAft>
              <a:buClr>
                <a:srgbClr val="262626"/>
              </a:buClr>
              <a:buSzPts val="2060"/>
              <a:buChar char="➢"/>
            </a:pPr>
            <a:r>
              <a:rPr lang="en-US" sz="2060">
                <a:solidFill>
                  <a:srgbClr val="262626"/>
                </a:solidFill>
              </a:rPr>
              <a:t>Following directions “with precision”</a:t>
            </a:r>
            <a:endParaRPr sz="2060">
              <a:solidFill>
                <a:srgbClr val="262626"/>
              </a:solidFill>
            </a:endParaRPr>
          </a:p>
          <a:p>
            <a:pPr marL="457200" lvl="0" indent="-359410" algn="l" rtl="0">
              <a:lnSpc>
                <a:spcPct val="80000"/>
              </a:lnSpc>
              <a:spcBef>
                <a:spcPts val="0"/>
              </a:spcBef>
              <a:spcAft>
                <a:spcPts val="0"/>
              </a:spcAft>
              <a:buClr>
                <a:srgbClr val="262626"/>
              </a:buClr>
              <a:buSzPts val="2060"/>
              <a:buChar char="➢"/>
            </a:pPr>
            <a:r>
              <a:rPr lang="en-US" sz="2060">
                <a:solidFill>
                  <a:srgbClr val="262626"/>
                </a:solidFill>
              </a:rPr>
              <a:t>Queries and prompts</a:t>
            </a:r>
            <a:endParaRPr sz="2060">
              <a:solidFill>
                <a:srgbClr val="262626"/>
              </a:solidFill>
            </a:endParaRPr>
          </a:p>
          <a:p>
            <a:pPr marL="457200" lvl="0" indent="-359410" algn="l" rtl="0">
              <a:lnSpc>
                <a:spcPct val="80000"/>
              </a:lnSpc>
              <a:spcBef>
                <a:spcPts val="0"/>
              </a:spcBef>
              <a:spcAft>
                <a:spcPts val="0"/>
              </a:spcAft>
              <a:buClr>
                <a:srgbClr val="262626"/>
              </a:buClr>
              <a:buSzPts val="2060"/>
              <a:buChar char="➢"/>
            </a:pPr>
            <a:r>
              <a:rPr lang="en-US" sz="2060">
                <a:solidFill>
                  <a:srgbClr val="262626"/>
                </a:solidFill>
              </a:rPr>
              <a:t>Time limits</a:t>
            </a:r>
            <a:endParaRPr sz="2060">
              <a:solidFill>
                <a:srgbClr val="262626"/>
              </a:solidFill>
            </a:endParaRPr>
          </a:p>
          <a:p>
            <a:pPr marL="457200" lvl="0" indent="-359410" algn="l" rtl="0">
              <a:lnSpc>
                <a:spcPct val="80000"/>
              </a:lnSpc>
              <a:spcBef>
                <a:spcPts val="0"/>
              </a:spcBef>
              <a:spcAft>
                <a:spcPts val="0"/>
              </a:spcAft>
              <a:buClr>
                <a:srgbClr val="262626"/>
              </a:buClr>
              <a:buSzPts val="2060"/>
              <a:buChar char="➢"/>
            </a:pPr>
            <a:r>
              <a:rPr lang="en-US" sz="2060">
                <a:solidFill>
                  <a:srgbClr val="262626"/>
                </a:solidFill>
              </a:rPr>
              <a:t>Materials</a:t>
            </a:r>
            <a:endParaRPr sz="2060">
              <a:solidFill>
                <a:srgbClr val="262626"/>
              </a:solidFill>
            </a:endParaRPr>
          </a:p>
          <a:p>
            <a:pPr marL="457200" lvl="0" indent="-359410" algn="l" rtl="0">
              <a:lnSpc>
                <a:spcPct val="80000"/>
              </a:lnSpc>
              <a:spcBef>
                <a:spcPts val="0"/>
              </a:spcBef>
              <a:spcAft>
                <a:spcPts val="0"/>
              </a:spcAft>
              <a:buClr>
                <a:srgbClr val="262626"/>
              </a:buClr>
              <a:buSzPts val="2060"/>
              <a:buChar char="➢"/>
            </a:pPr>
            <a:r>
              <a:rPr lang="en-US" sz="2060">
                <a:solidFill>
                  <a:srgbClr val="262626"/>
                </a:solidFill>
              </a:rPr>
              <a:t>Breaks and number of testing sessions</a:t>
            </a:r>
            <a:endParaRPr sz="2060">
              <a:solidFill>
                <a:srgbClr val="262626"/>
              </a:solidFill>
            </a:endParaRPr>
          </a:p>
          <a:p>
            <a:pPr marL="457200" lvl="0" indent="-359410" algn="l" rtl="0">
              <a:lnSpc>
                <a:spcPct val="80000"/>
              </a:lnSpc>
              <a:spcBef>
                <a:spcPts val="0"/>
              </a:spcBef>
              <a:spcAft>
                <a:spcPts val="0"/>
              </a:spcAft>
              <a:buClr>
                <a:srgbClr val="262626"/>
              </a:buClr>
              <a:buSzPts val="2060"/>
              <a:buChar char="➢"/>
            </a:pPr>
            <a:r>
              <a:rPr lang="en-US" sz="2060">
                <a:solidFill>
                  <a:srgbClr val="262626"/>
                </a:solidFill>
              </a:rPr>
              <a:t>Order of administration</a:t>
            </a:r>
            <a:endParaRPr sz="2060">
              <a:solidFill>
                <a:srgbClr val="262626"/>
              </a:solidFill>
            </a:endParaRPr>
          </a:p>
          <a:p>
            <a:pPr marL="457200" lvl="0" indent="-359410" algn="l" rtl="0">
              <a:lnSpc>
                <a:spcPct val="80000"/>
              </a:lnSpc>
              <a:spcBef>
                <a:spcPts val="0"/>
              </a:spcBef>
              <a:spcAft>
                <a:spcPts val="0"/>
              </a:spcAft>
              <a:buClr>
                <a:srgbClr val="262626"/>
              </a:buClr>
              <a:buSzPts val="2060"/>
              <a:buChar char="➢"/>
            </a:pPr>
            <a:r>
              <a:rPr lang="en-US" sz="2060">
                <a:solidFill>
                  <a:srgbClr val="262626"/>
                </a:solidFill>
              </a:rPr>
              <a:t>Use of manipulatives and required technology for administration</a:t>
            </a:r>
            <a:endParaRPr sz="2060">
              <a:solidFill>
                <a:srgbClr val="262626"/>
              </a:solidFill>
            </a:endParaRPr>
          </a:p>
          <a:p>
            <a:pPr marL="457200" lvl="0" indent="-359410" algn="l" rtl="0">
              <a:lnSpc>
                <a:spcPct val="80000"/>
              </a:lnSpc>
              <a:spcBef>
                <a:spcPts val="0"/>
              </a:spcBef>
              <a:spcAft>
                <a:spcPts val="0"/>
              </a:spcAft>
              <a:buClr>
                <a:srgbClr val="262626"/>
              </a:buClr>
              <a:buSzPts val="2060"/>
              <a:buChar char="➢"/>
            </a:pPr>
            <a:r>
              <a:rPr lang="en-US" sz="2060">
                <a:solidFill>
                  <a:srgbClr val="262626"/>
                </a:solidFill>
              </a:rPr>
              <a:t>Feedback</a:t>
            </a:r>
            <a:endParaRPr sz="2060">
              <a:solidFill>
                <a:srgbClr val="262626"/>
              </a:solidFill>
            </a:endParaRPr>
          </a:p>
          <a:p>
            <a:pPr marL="914400" lvl="0" indent="0" algn="l" rtl="0">
              <a:lnSpc>
                <a:spcPct val="80000"/>
              </a:lnSpc>
              <a:spcBef>
                <a:spcPts val="640"/>
              </a:spcBef>
              <a:spcAft>
                <a:spcPts val="0"/>
              </a:spcAft>
              <a:buNone/>
            </a:pPr>
            <a:endParaRPr sz="2060">
              <a:solidFill>
                <a:srgbClr val="262626"/>
              </a:solidFill>
            </a:endParaRPr>
          </a:p>
          <a:p>
            <a:pPr marL="0" lvl="0" indent="0" algn="l" rtl="0">
              <a:lnSpc>
                <a:spcPct val="80000"/>
              </a:lnSpc>
              <a:spcBef>
                <a:spcPts val="640"/>
              </a:spcBef>
              <a:spcAft>
                <a:spcPts val="0"/>
              </a:spcAft>
              <a:buNone/>
            </a:pPr>
            <a:r>
              <a:rPr lang="en-US" sz="2060" i="1">
                <a:solidFill>
                  <a:srgbClr val="262626"/>
                </a:solidFill>
              </a:rPr>
              <a:t>If any non-standardized assessment procedures are used then they MUST be described in evaluation report.</a:t>
            </a:r>
            <a:endParaRPr sz="2060" i="1">
              <a:solidFill>
                <a:srgbClr val="262626"/>
              </a:solidFill>
            </a:endParaRPr>
          </a:p>
        </p:txBody>
      </p:sp>
      <p:sp>
        <p:nvSpPr>
          <p:cNvPr id="507" name="Google Shape;507;p74"/>
          <p:cNvSpPr txBox="1">
            <a:spLocks noGrp="1"/>
          </p:cNvSpPr>
          <p:nvPr>
            <p:ph type="title"/>
          </p:nvPr>
        </p:nvSpPr>
        <p:spPr>
          <a:xfrm>
            <a:off x="-638900" y="-12975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Assessment Administration</a:t>
            </a:r>
            <a:endParaRPr>
              <a:solidFill>
                <a:schemeClr val="lt1"/>
              </a:solidFill>
            </a:endParaRPr>
          </a:p>
        </p:txBody>
      </p:sp>
      <p:sp>
        <p:nvSpPr>
          <p:cNvPr id="508" name="Google Shape;508;p74"/>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35</a:t>
            </a:fld>
            <a:endParaRPr/>
          </a:p>
        </p:txBody>
      </p:sp>
      <p:sp>
        <p:nvSpPr>
          <p:cNvPr id="509" name="Google Shape;509;p74"/>
          <p:cNvSpPr/>
          <p:nvPr/>
        </p:nvSpPr>
        <p:spPr>
          <a:xfrm>
            <a:off x="5197150" y="1119400"/>
            <a:ext cx="3676644" cy="2026512"/>
          </a:xfrm>
          <a:prstGeom prst="irregularSeal2">
            <a:avLst/>
          </a:prstGeom>
          <a:solidFill>
            <a:schemeClr val="lt2"/>
          </a:solid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80000"/>
              </a:lnSpc>
              <a:spcBef>
                <a:spcPts val="640"/>
              </a:spcBef>
              <a:spcAft>
                <a:spcPts val="0"/>
              </a:spcAft>
              <a:buClr>
                <a:srgbClr val="000000"/>
              </a:buClr>
              <a:buSzPts val="605"/>
              <a:buFont typeface="Arial"/>
              <a:buNone/>
            </a:pPr>
            <a:r>
              <a:rPr lang="en-US" sz="3200" b="1">
                <a:solidFill>
                  <a:srgbClr val="262626"/>
                </a:solidFill>
                <a:latin typeface="Caveat"/>
                <a:ea typeface="Caveat"/>
                <a:cs typeface="Caveat"/>
                <a:sym typeface="Caveat"/>
              </a:rPr>
              <a:t>Know thy manual!!!!</a:t>
            </a:r>
            <a:endParaRPr sz="2200"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5"/>
          <p:cNvSpPr txBox="1">
            <a:spLocks noGrp="1"/>
          </p:cNvSpPr>
          <p:nvPr>
            <p:ph type="body" idx="1"/>
          </p:nvPr>
        </p:nvSpPr>
        <p:spPr>
          <a:xfrm>
            <a:off x="152400" y="789325"/>
            <a:ext cx="8839200" cy="3314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400" b="1">
                <a:solidFill>
                  <a:srgbClr val="262626"/>
                </a:solidFill>
              </a:rPr>
              <a:t>Non-standard Administration Guidance: </a:t>
            </a:r>
            <a:endParaRPr sz="2400" b="1">
              <a:solidFill>
                <a:srgbClr val="262626"/>
              </a:solidFill>
            </a:endParaRPr>
          </a:p>
          <a:p>
            <a:pPr marL="457200" lvl="0" indent="-374650" algn="l" rtl="0">
              <a:spcBef>
                <a:spcPts val="640"/>
              </a:spcBef>
              <a:spcAft>
                <a:spcPts val="0"/>
              </a:spcAft>
              <a:buClr>
                <a:srgbClr val="262626"/>
              </a:buClr>
              <a:buSzPts val="2300"/>
              <a:buChar char="➢"/>
            </a:pPr>
            <a:r>
              <a:rPr lang="en-US" sz="2300">
                <a:solidFill>
                  <a:srgbClr val="262626"/>
                </a:solidFill>
              </a:rPr>
              <a:t>Any scores obtained from non-standard administration of an assessment should be used primarily for descriptive, informative purposes. </a:t>
            </a:r>
            <a:endParaRPr sz="2300">
              <a:solidFill>
                <a:srgbClr val="262626"/>
              </a:solidFill>
            </a:endParaRPr>
          </a:p>
          <a:p>
            <a:pPr marL="457200" lvl="0" indent="-374650" algn="l" rtl="0">
              <a:spcBef>
                <a:spcPts val="0"/>
              </a:spcBef>
              <a:spcAft>
                <a:spcPts val="0"/>
              </a:spcAft>
              <a:buClr>
                <a:srgbClr val="262626"/>
              </a:buClr>
              <a:buSzPts val="2300"/>
              <a:buChar char="➢"/>
            </a:pPr>
            <a:r>
              <a:rPr lang="en-US" sz="2300">
                <a:solidFill>
                  <a:srgbClr val="262626"/>
                </a:solidFill>
              </a:rPr>
              <a:t>The evaluator must recognize and document that the scores cannot be interpreted because the scores obtained are inaccurate and misleading. </a:t>
            </a:r>
            <a:endParaRPr sz="2300">
              <a:solidFill>
                <a:srgbClr val="262626"/>
              </a:solidFill>
            </a:endParaRPr>
          </a:p>
          <a:p>
            <a:pPr marL="457200" lvl="0" indent="-374650" algn="l" rtl="0">
              <a:spcBef>
                <a:spcPts val="0"/>
              </a:spcBef>
              <a:spcAft>
                <a:spcPts val="0"/>
              </a:spcAft>
              <a:buClr>
                <a:srgbClr val="262626"/>
              </a:buClr>
              <a:buSzPts val="2300"/>
              <a:buChar char="➢"/>
            </a:pPr>
            <a:r>
              <a:rPr lang="en-US" sz="2300">
                <a:solidFill>
                  <a:srgbClr val="262626"/>
                </a:solidFill>
              </a:rPr>
              <a:t>Any scores reported must be clearly identified as estimated scores and should be reviewed with extreme caution.</a:t>
            </a:r>
            <a:endParaRPr sz="2300">
              <a:solidFill>
                <a:srgbClr val="262626"/>
              </a:solidFill>
            </a:endParaRPr>
          </a:p>
        </p:txBody>
      </p:sp>
      <p:sp>
        <p:nvSpPr>
          <p:cNvPr id="516" name="Google Shape;516;p75"/>
          <p:cNvSpPr txBox="1">
            <a:spLocks noGrp="1"/>
          </p:cNvSpPr>
          <p:nvPr>
            <p:ph type="title"/>
          </p:nvPr>
        </p:nvSpPr>
        <p:spPr>
          <a:xfrm>
            <a:off x="-50250" y="133350"/>
            <a:ext cx="8839200" cy="424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Assessment Administration</a:t>
            </a:r>
            <a:endParaRPr>
              <a:solidFill>
                <a:schemeClr val="lt1"/>
              </a:solidFill>
            </a:endParaRPr>
          </a:p>
        </p:txBody>
      </p:sp>
      <p:sp>
        <p:nvSpPr>
          <p:cNvPr id="517" name="Google Shape;517;p75"/>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6"/>
          <p:cNvSpPr txBox="1">
            <a:spLocks noGrp="1"/>
          </p:cNvSpPr>
          <p:nvPr>
            <p:ph type="body" idx="1"/>
          </p:nvPr>
        </p:nvSpPr>
        <p:spPr>
          <a:xfrm>
            <a:off x="210300" y="750725"/>
            <a:ext cx="8839200" cy="40839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550">
                <a:solidFill>
                  <a:srgbClr val="262626"/>
                </a:solidFill>
              </a:rPr>
              <a:t>Be sensitive as to when you pull students for testing sessions</a:t>
            </a:r>
            <a:endParaRPr sz="2550">
              <a:solidFill>
                <a:srgbClr val="262626"/>
              </a:solidFill>
            </a:endParaRPr>
          </a:p>
          <a:p>
            <a:pPr marL="457200" lvl="0" indent="-374650" algn="l" rtl="0">
              <a:spcBef>
                <a:spcPts val="640"/>
              </a:spcBef>
              <a:spcAft>
                <a:spcPts val="0"/>
              </a:spcAft>
              <a:buClr>
                <a:srgbClr val="262626"/>
              </a:buClr>
              <a:buSzPts val="2300"/>
              <a:buChar char="➢"/>
            </a:pPr>
            <a:r>
              <a:rPr lang="en-US" sz="2300">
                <a:solidFill>
                  <a:srgbClr val="262626"/>
                </a:solidFill>
              </a:rPr>
              <a:t>Avoid pulling from preferred activities</a:t>
            </a:r>
            <a:endParaRPr sz="2300">
              <a:solidFill>
                <a:srgbClr val="262626"/>
              </a:solidFill>
            </a:endParaRPr>
          </a:p>
          <a:p>
            <a:pPr marL="457200" lvl="0" indent="-374650" algn="l" rtl="0">
              <a:spcBef>
                <a:spcPts val="0"/>
              </a:spcBef>
              <a:spcAft>
                <a:spcPts val="0"/>
              </a:spcAft>
              <a:buClr>
                <a:srgbClr val="262626"/>
              </a:buClr>
              <a:buSzPts val="2300"/>
              <a:buChar char="➢"/>
            </a:pPr>
            <a:r>
              <a:rPr lang="en-US" sz="2300">
                <a:solidFill>
                  <a:srgbClr val="262626"/>
                </a:solidFill>
              </a:rPr>
              <a:t>Build rapport with students </a:t>
            </a:r>
            <a:endParaRPr sz="2300">
              <a:solidFill>
                <a:srgbClr val="262626"/>
              </a:solidFill>
            </a:endParaRPr>
          </a:p>
          <a:p>
            <a:pPr marL="914400" lvl="1" indent="-374650" algn="l" rtl="0">
              <a:spcBef>
                <a:spcPts val="0"/>
              </a:spcBef>
              <a:spcAft>
                <a:spcPts val="0"/>
              </a:spcAft>
              <a:buClr>
                <a:srgbClr val="262626"/>
              </a:buClr>
              <a:buSzPts val="2300"/>
              <a:buChar char="○"/>
            </a:pPr>
            <a:r>
              <a:rPr lang="en-US" sz="2300" i="1">
                <a:solidFill>
                  <a:srgbClr val="262626"/>
                </a:solidFill>
              </a:rPr>
              <a:t>“Establishing a relationship conducive to eliciting the examinee’s best performance is one of the most important preconditions for accurate individual testing.” KTEA 3 Manual</a:t>
            </a:r>
            <a:endParaRPr sz="2300" i="1">
              <a:solidFill>
                <a:srgbClr val="262626"/>
              </a:solidFill>
            </a:endParaRPr>
          </a:p>
          <a:p>
            <a:pPr marL="0" lvl="0" indent="0" algn="l" rtl="0">
              <a:spcBef>
                <a:spcPts val="640"/>
              </a:spcBef>
              <a:spcAft>
                <a:spcPts val="0"/>
              </a:spcAft>
              <a:buNone/>
            </a:pPr>
            <a:r>
              <a:rPr lang="en-US" sz="2550">
                <a:solidFill>
                  <a:srgbClr val="262626"/>
                </a:solidFill>
              </a:rPr>
              <a:t>Note behavioral observations during testing session in the evaluation report</a:t>
            </a:r>
            <a:endParaRPr sz="2550">
              <a:solidFill>
                <a:srgbClr val="262626"/>
              </a:solidFill>
            </a:endParaRPr>
          </a:p>
          <a:p>
            <a:pPr marL="457200" lvl="0" indent="-374650" algn="l" rtl="0">
              <a:spcBef>
                <a:spcPts val="640"/>
              </a:spcBef>
              <a:spcAft>
                <a:spcPts val="0"/>
              </a:spcAft>
              <a:buClr>
                <a:srgbClr val="262626"/>
              </a:buClr>
              <a:buSzPts val="2300"/>
              <a:buChar char="➢"/>
            </a:pPr>
            <a:r>
              <a:rPr lang="en-US" sz="2300">
                <a:solidFill>
                  <a:srgbClr val="262626"/>
                </a:solidFill>
              </a:rPr>
              <a:t>Behavior observations during testing can provide valuable insight and data</a:t>
            </a:r>
            <a:endParaRPr sz="2300">
              <a:solidFill>
                <a:srgbClr val="262626"/>
              </a:solidFill>
            </a:endParaRPr>
          </a:p>
          <a:p>
            <a:pPr marL="0" lvl="0" indent="0" algn="l" rtl="0">
              <a:spcBef>
                <a:spcPts val="640"/>
              </a:spcBef>
              <a:spcAft>
                <a:spcPts val="0"/>
              </a:spcAft>
              <a:buNone/>
            </a:pPr>
            <a:r>
              <a:rPr lang="en-US" sz="2300"/>
              <a:t>	</a:t>
            </a:r>
            <a:endParaRPr sz="2300"/>
          </a:p>
        </p:txBody>
      </p:sp>
      <p:sp>
        <p:nvSpPr>
          <p:cNvPr id="524" name="Google Shape;524;p76"/>
          <p:cNvSpPr txBox="1">
            <a:spLocks noGrp="1"/>
          </p:cNvSpPr>
          <p:nvPr>
            <p:ph type="title"/>
          </p:nvPr>
        </p:nvSpPr>
        <p:spPr>
          <a:xfrm>
            <a:off x="152400" y="67450"/>
            <a:ext cx="7500000" cy="521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Assessment Administration</a:t>
            </a:r>
            <a:endParaRPr>
              <a:solidFill>
                <a:schemeClr val="lt1"/>
              </a:solidFill>
            </a:endParaRPr>
          </a:p>
        </p:txBody>
      </p:sp>
      <p:sp>
        <p:nvSpPr>
          <p:cNvPr id="525" name="Google Shape;525;p76"/>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77"/>
          <p:cNvSpPr txBox="1">
            <a:spLocks noGrp="1"/>
          </p:cNvSpPr>
          <p:nvPr>
            <p:ph type="body" idx="1"/>
          </p:nvPr>
        </p:nvSpPr>
        <p:spPr>
          <a:xfrm>
            <a:off x="152400" y="818275"/>
            <a:ext cx="8839200" cy="33147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40"/>
              </a:spcBef>
              <a:spcAft>
                <a:spcPts val="0"/>
              </a:spcAft>
              <a:buClr>
                <a:srgbClr val="262626"/>
              </a:buClr>
              <a:buSzPts val="2400"/>
              <a:buChar char="➢"/>
            </a:pPr>
            <a:r>
              <a:rPr lang="en-US" sz="2400">
                <a:solidFill>
                  <a:srgbClr val="262626"/>
                </a:solidFill>
              </a:rPr>
              <a:t>Follow test manual for basal and ceiling rules</a:t>
            </a:r>
            <a:endParaRPr sz="2400">
              <a:solidFill>
                <a:srgbClr val="262626"/>
              </a:solidFill>
            </a:endParaRPr>
          </a:p>
          <a:p>
            <a:pPr marL="457200" lvl="0" indent="-381000" algn="l" rtl="0">
              <a:lnSpc>
                <a:spcPct val="100000"/>
              </a:lnSpc>
              <a:spcBef>
                <a:spcPts val="0"/>
              </a:spcBef>
              <a:spcAft>
                <a:spcPts val="0"/>
              </a:spcAft>
              <a:buClr>
                <a:srgbClr val="262626"/>
              </a:buClr>
              <a:buSzPts val="2400"/>
              <a:buChar char="➢"/>
            </a:pPr>
            <a:r>
              <a:rPr lang="en-US" sz="2400">
                <a:solidFill>
                  <a:srgbClr val="262626"/>
                </a:solidFill>
              </a:rPr>
              <a:t>Give credit for all allowable responses, adhere to standardized scoring procedures</a:t>
            </a:r>
            <a:endParaRPr sz="2400">
              <a:solidFill>
                <a:srgbClr val="262626"/>
              </a:solidFill>
            </a:endParaRPr>
          </a:p>
          <a:p>
            <a:pPr marL="457200" lvl="0" indent="-381000" algn="l" rtl="0">
              <a:lnSpc>
                <a:spcPct val="100000"/>
              </a:lnSpc>
              <a:spcBef>
                <a:spcPts val="0"/>
              </a:spcBef>
              <a:spcAft>
                <a:spcPts val="0"/>
              </a:spcAft>
              <a:buClr>
                <a:srgbClr val="262626"/>
              </a:buClr>
              <a:buSzPts val="2400"/>
              <a:buChar char="➢"/>
            </a:pPr>
            <a:r>
              <a:rPr lang="en-US" sz="2400">
                <a:solidFill>
                  <a:srgbClr val="262626"/>
                </a:solidFill>
              </a:rPr>
              <a:t>Double check calculation of raw scores</a:t>
            </a:r>
            <a:endParaRPr sz="2400">
              <a:solidFill>
                <a:srgbClr val="262626"/>
              </a:solidFill>
            </a:endParaRPr>
          </a:p>
          <a:p>
            <a:pPr marL="457200" lvl="0" indent="-381000" algn="l" rtl="0">
              <a:lnSpc>
                <a:spcPct val="100000"/>
              </a:lnSpc>
              <a:spcBef>
                <a:spcPts val="0"/>
              </a:spcBef>
              <a:spcAft>
                <a:spcPts val="0"/>
              </a:spcAft>
              <a:buClr>
                <a:srgbClr val="262626"/>
              </a:buClr>
              <a:buSzPts val="2400"/>
              <a:buChar char="➢"/>
            </a:pPr>
            <a:r>
              <a:rPr lang="en-US" sz="2400">
                <a:solidFill>
                  <a:srgbClr val="262626"/>
                </a:solidFill>
              </a:rPr>
              <a:t>If any outlier scores are obtained, recheck scoring or contact test publisher for  explanation. You want an answer for this before other stakeholders ask.</a:t>
            </a:r>
            <a:endParaRPr sz="2400">
              <a:solidFill>
                <a:srgbClr val="262626"/>
              </a:solidFill>
            </a:endParaRPr>
          </a:p>
        </p:txBody>
      </p:sp>
      <p:sp>
        <p:nvSpPr>
          <p:cNvPr id="531" name="Google Shape;531;p77"/>
          <p:cNvSpPr txBox="1">
            <a:spLocks noGrp="1"/>
          </p:cNvSpPr>
          <p:nvPr>
            <p:ph type="title"/>
          </p:nvPr>
        </p:nvSpPr>
        <p:spPr>
          <a:xfrm>
            <a:off x="337750" y="72450"/>
            <a:ext cx="7247100" cy="39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46666"/>
              <a:buNone/>
            </a:pPr>
            <a:r>
              <a:rPr lang="en-US">
                <a:solidFill>
                  <a:schemeClr val="lt1"/>
                </a:solidFill>
              </a:rPr>
              <a:t>Assessment Scoring</a:t>
            </a:r>
            <a:endParaRPr>
              <a:solidFill>
                <a:schemeClr val="lt1"/>
              </a:solidFill>
            </a:endParaRPr>
          </a:p>
        </p:txBody>
      </p:sp>
      <p:sp>
        <p:nvSpPr>
          <p:cNvPr id="532" name="Google Shape;532;p77"/>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38</a:t>
            </a:fld>
            <a:endParaRPr/>
          </a:p>
        </p:txBody>
      </p:sp>
      <p:pic>
        <p:nvPicPr>
          <p:cNvPr id="533" name="Google Shape;533;p77"/>
          <p:cNvPicPr preferRelativeResize="0"/>
          <p:nvPr/>
        </p:nvPicPr>
        <p:blipFill>
          <a:blip r:embed="rId3">
            <a:alphaModFix/>
          </a:blip>
          <a:stretch>
            <a:fillRect/>
          </a:stretch>
        </p:blipFill>
        <p:spPr>
          <a:xfrm rot="-960453">
            <a:off x="5356030" y="3143498"/>
            <a:ext cx="1417367" cy="176825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78"/>
          <p:cNvSpPr txBox="1">
            <a:spLocks noGrp="1"/>
          </p:cNvSpPr>
          <p:nvPr>
            <p:ph type="body" idx="1"/>
          </p:nvPr>
        </p:nvSpPr>
        <p:spPr>
          <a:xfrm>
            <a:off x="152400" y="760375"/>
            <a:ext cx="8839200" cy="4267200"/>
          </a:xfrm>
          <a:prstGeom prst="rect">
            <a:avLst/>
          </a:prstGeom>
          <a:noFill/>
          <a:ln>
            <a:noFill/>
          </a:ln>
        </p:spPr>
        <p:txBody>
          <a:bodyPr spcFirstLastPara="1" wrap="square" lIns="91425" tIns="45700" rIns="91425" bIns="45700" anchor="t" anchorCtr="0">
            <a:normAutofit fontScale="25000" lnSpcReduction="20000"/>
          </a:bodyPr>
          <a:lstStyle/>
          <a:p>
            <a:pPr marL="457200" lvl="0" indent="-381000" algn="l" rtl="0">
              <a:lnSpc>
                <a:spcPct val="100000"/>
              </a:lnSpc>
              <a:spcBef>
                <a:spcPts val="0"/>
              </a:spcBef>
              <a:spcAft>
                <a:spcPts val="0"/>
              </a:spcAft>
              <a:buClr>
                <a:srgbClr val="262626"/>
              </a:buClr>
              <a:buSzPct val="100000"/>
              <a:buChar char="➢"/>
            </a:pPr>
            <a:r>
              <a:rPr lang="en-US" sz="9600">
                <a:solidFill>
                  <a:srgbClr val="262626"/>
                </a:solidFill>
              </a:rPr>
              <a:t>Accurate interpretation of assessment results requires an understanding of psychometric statistics and knowledge of assessments</a:t>
            </a:r>
            <a:endParaRPr sz="9600">
              <a:solidFill>
                <a:srgbClr val="262626"/>
              </a:solidFill>
            </a:endParaRPr>
          </a:p>
          <a:p>
            <a:pPr marL="914400" lvl="1" indent="-381000" algn="l" rtl="0">
              <a:lnSpc>
                <a:spcPct val="100000"/>
              </a:lnSpc>
              <a:spcBef>
                <a:spcPts val="0"/>
              </a:spcBef>
              <a:spcAft>
                <a:spcPts val="0"/>
              </a:spcAft>
              <a:buClr>
                <a:srgbClr val="262626"/>
              </a:buClr>
              <a:buSzPct val="100000"/>
              <a:buChar char="○"/>
            </a:pPr>
            <a:r>
              <a:rPr lang="en-US" sz="9600">
                <a:solidFill>
                  <a:srgbClr val="262626"/>
                </a:solidFill>
              </a:rPr>
              <a:t>2 Levels of assessment result interpretations</a:t>
            </a:r>
            <a:endParaRPr sz="9600">
              <a:solidFill>
                <a:srgbClr val="262626"/>
              </a:solidFill>
            </a:endParaRPr>
          </a:p>
          <a:p>
            <a:pPr marL="1371600" lvl="2" indent="-381000" algn="l" rtl="0">
              <a:lnSpc>
                <a:spcPct val="100000"/>
              </a:lnSpc>
              <a:spcBef>
                <a:spcPts val="0"/>
              </a:spcBef>
              <a:spcAft>
                <a:spcPts val="0"/>
              </a:spcAft>
              <a:buClr>
                <a:srgbClr val="262626"/>
              </a:buClr>
              <a:buSzPct val="100000"/>
              <a:buChar char="■"/>
            </a:pPr>
            <a:r>
              <a:rPr lang="en-US" sz="9600">
                <a:solidFill>
                  <a:srgbClr val="262626"/>
                </a:solidFill>
              </a:rPr>
              <a:t>Intra-assessment</a:t>
            </a:r>
            <a:endParaRPr sz="9600">
              <a:solidFill>
                <a:srgbClr val="262626"/>
              </a:solidFill>
            </a:endParaRPr>
          </a:p>
          <a:p>
            <a:pPr marL="1371600" lvl="2" indent="-381000" algn="l" rtl="0">
              <a:lnSpc>
                <a:spcPct val="100000"/>
              </a:lnSpc>
              <a:spcBef>
                <a:spcPts val="0"/>
              </a:spcBef>
              <a:spcAft>
                <a:spcPts val="0"/>
              </a:spcAft>
              <a:buClr>
                <a:srgbClr val="262626"/>
              </a:buClr>
              <a:buSzPct val="100000"/>
              <a:buChar char="■"/>
            </a:pPr>
            <a:r>
              <a:rPr lang="en-US" sz="9600">
                <a:solidFill>
                  <a:srgbClr val="262626"/>
                </a:solidFill>
              </a:rPr>
              <a:t>Cross assessment</a:t>
            </a:r>
            <a:endParaRPr sz="9600">
              <a:solidFill>
                <a:srgbClr val="262626"/>
              </a:solidFill>
            </a:endParaRPr>
          </a:p>
          <a:p>
            <a:pPr marL="0" lvl="0" indent="0" algn="l" rtl="0">
              <a:lnSpc>
                <a:spcPct val="100000"/>
              </a:lnSpc>
              <a:spcBef>
                <a:spcPts val="0"/>
              </a:spcBef>
              <a:spcAft>
                <a:spcPts val="0"/>
              </a:spcAft>
              <a:buNone/>
            </a:pPr>
            <a:endParaRPr sz="9600">
              <a:solidFill>
                <a:srgbClr val="262626"/>
              </a:solidFill>
            </a:endParaRPr>
          </a:p>
          <a:p>
            <a:pPr marL="457200" lvl="0" indent="-381000" algn="l" rtl="0">
              <a:lnSpc>
                <a:spcPct val="100000"/>
              </a:lnSpc>
              <a:spcBef>
                <a:spcPts val="0"/>
              </a:spcBef>
              <a:spcAft>
                <a:spcPts val="0"/>
              </a:spcAft>
              <a:buClr>
                <a:srgbClr val="262626"/>
              </a:buClr>
              <a:buSzPct val="100000"/>
              <a:buChar char="➢"/>
            </a:pPr>
            <a:r>
              <a:rPr lang="en-US" sz="9600">
                <a:solidFill>
                  <a:srgbClr val="262626"/>
                </a:solidFill>
              </a:rPr>
              <a:t>Interpretation of assessment results should </a:t>
            </a:r>
            <a:r>
              <a:rPr lang="en-US" sz="9600" b="1">
                <a:solidFill>
                  <a:srgbClr val="262626"/>
                </a:solidFill>
              </a:rPr>
              <a:t>ALWAYS</a:t>
            </a:r>
            <a:r>
              <a:rPr lang="en-US" sz="9600">
                <a:solidFill>
                  <a:srgbClr val="262626"/>
                </a:solidFill>
              </a:rPr>
              <a:t> follow test manual guidance</a:t>
            </a:r>
            <a:endParaRPr sz="9600">
              <a:solidFill>
                <a:srgbClr val="262626"/>
              </a:solidFill>
            </a:endParaRPr>
          </a:p>
          <a:p>
            <a:pPr marL="457200" lvl="0" indent="0" algn="l" rtl="0">
              <a:lnSpc>
                <a:spcPct val="100000"/>
              </a:lnSpc>
              <a:spcBef>
                <a:spcPts val="0"/>
              </a:spcBef>
              <a:spcAft>
                <a:spcPts val="0"/>
              </a:spcAft>
              <a:buNone/>
            </a:pPr>
            <a:endParaRPr sz="9600">
              <a:solidFill>
                <a:srgbClr val="262626"/>
              </a:solidFill>
            </a:endParaRPr>
          </a:p>
          <a:p>
            <a:pPr marL="457200" lvl="0" indent="-381000" algn="l" rtl="0">
              <a:lnSpc>
                <a:spcPct val="100000"/>
              </a:lnSpc>
              <a:spcBef>
                <a:spcPts val="0"/>
              </a:spcBef>
              <a:spcAft>
                <a:spcPts val="0"/>
              </a:spcAft>
              <a:buClr>
                <a:srgbClr val="262626"/>
              </a:buClr>
              <a:buSzPct val="100000"/>
              <a:buChar char="➢"/>
            </a:pPr>
            <a:r>
              <a:rPr lang="en-US" sz="9600">
                <a:solidFill>
                  <a:srgbClr val="262626"/>
                </a:solidFill>
              </a:rPr>
              <a:t>Pearson and Riverside Insights offer several free interpretation webinars and resources on their websites</a:t>
            </a:r>
            <a:endParaRPr sz="9600">
              <a:solidFill>
                <a:srgbClr val="262626"/>
              </a:solidFill>
            </a:endParaRPr>
          </a:p>
          <a:p>
            <a:pPr marL="0" lvl="0" indent="0" algn="l" rtl="0">
              <a:spcBef>
                <a:spcPts val="640"/>
              </a:spcBef>
              <a:spcAft>
                <a:spcPts val="0"/>
              </a:spcAft>
              <a:buNone/>
            </a:pPr>
            <a:endParaRPr sz="9600">
              <a:solidFill>
                <a:srgbClr val="262626"/>
              </a:solidFill>
            </a:endParaRPr>
          </a:p>
          <a:p>
            <a:pPr marL="0" lvl="0" indent="0" algn="l" rtl="0">
              <a:spcBef>
                <a:spcPts val="640"/>
              </a:spcBef>
              <a:spcAft>
                <a:spcPts val="0"/>
              </a:spcAft>
              <a:buClr>
                <a:srgbClr val="000000"/>
              </a:buClr>
              <a:buSzPct val="108108"/>
              <a:buFont typeface="Arial"/>
              <a:buNone/>
            </a:pPr>
            <a:endParaRPr>
              <a:solidFill>
                <a:srgbClr val="262626"/>
              </a:solidFill>
            </a:endParaRPr>
          </a:p>
          <a:p>
            <a:pPr marL="0" lvl="0" indent="0" algn="l" rtl="0">
              <a:lnSpc>
                <a:spcPct val="100000"/>
              </a:lnSpc>
              <a:spcBef>
                <a:spcPts val="640"/>
              </a:spcBef>
              <a:spcAft>
                <a:spcPts val="0"/>
              </a:spcAft>
              <a:buNone/>
            </a:pPr>
            <a:endParaRPr>
              <a:solidFill>
                <a:srgbClr val="262626"/>
              </a:solidFill>
            </a:endParaRPr>
          </a:p>
        </p:txBody>
      </p:sp>
      <p:sp>
        <p:nvSpPr>
          <p:cNvPr id="539" name="Google Shape;539;p78"/>
          <p:cNvSpPr txBox="1">
            <a:spLocks noGrp="1"/>
          </p:cNvSpPr>
          <p:nvPr>
            <p:ph type="title"/>
          </p:nvPr>
        </p:nvSpPr>
        <p:spPr>
          <a:xfrm>
            <a:off x="152400" y="48150"/>
            <a:ext cx="7515000" cy="545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46666"/>
              <a:buNone/>
            </a:pPr>
            <a:r>
              <a:rPr lang="en-US">
                <a:solidFill>
                  <a:schemeClr val="lt1"/>
                </a:solidFill>
              </a:rPr>
              <a:t>Interpreting Assessment Results</a:t>
            </a:r>
            <a:endParaRPr>
              <a:solidFill>
                <a:schemeClr val="lt1"/>
              </a:solidFill>
            </a:endParaRPr>
          </a:p>
        </p:txBody>
      </p:sp>
      <p:sp>
        <p:nvSpPr>
          <p:cNvPr id="540" name="Google Shape;540;p78"/>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3"/>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4</a:t>
            </a:fld>
            <a:endParaRPr/>
          </a:p>
        </p:txBody>
      </p:sp>
      <p:sp>
        <p:nvSpPr>
          <p:cNvPr id="254" name="Google Shape;254;p43"/>
          <p:cNvSpPr txBox="1">
            <a:spLocks noGrp="1"/>
          </p:cNvSpPr>
          <p:nvPr>
            <p:ph type="body" idx="1"/>
          </p:nvPr>
        </p:nvSpPr>
        <p:spPr>
          <a:xfrm>
            <a:off x="191125" y="729600"/>
            <a:ext cx="8839200" cy="3684300"/>
          </a:xfrm>
          <a:prstGeom prst="rect">
            <a:avLst/>
          </a:prstGeom>
        </p:spPr>
        <p:txBody>
          <a:bodyPr spcFirstLastPara="1" wrap="square" lIns="91425" tIns="45700" rIns="91425" bIns="45700" anchor="t" anchorCtr="0">
            <a:noAutofit/>
          </a:bodyPr>
          <a:lstStyle/>
          <a:p>
            <a:pPr marL="0" lvl="0" indent="0" algn="l" rtl="0">
              <a:lnSpc>
                <a:spcPct val="100000"/>
              </a:lnSpc>
              <a:spcBef>
                <a:spcPts val="600"/>
              </a:spcBef>
              <a:spcAft>
                <a:spcPts val="0"/>
              </a:spcAft>
              <a:buNone/>
            </a:pPr>
            <a:r>
              <a:rPr lang="en-US" sz="2300">
                <a:latin typeface="Calibri"/>
                <a:ea typeface="Calibri"/>
                <a:cs typeface="Calibri"/>
                <a:sym typeface="Calibri"/>
              </a:rPr>
              <a:t>5) Does auditory processing fall under SLD?</a:t>
            </a:r>
            <a:endParaRPr sz="2300">
              <a:latin typeface="Calibri"/>
              <a:ea typeface="Calibri"/>
              <a:cs typeface="Calibri"/>
              <a:sym typeface="Calibri"/>
            </a:endParaRPr>
          </a:p>
          <a:p>
            <a:pPr marL="0" lvl="0" indent="0" algn="l" rtl="0">
              <a:lnSpc>
                <a:spcPct val="100000"/>
              </a:lnSpc>
              <a:spcBef>
                <a:spcPts val="600"/>
              </a:spcBef>
              <a:spcAft>
                <a:spcPts val="0"/>
              </a:spcAft>
              <a:buClr>
                <a:schemeClr val="dk1"/>
              </a:buClr>
              <a:buSzPts val="1100"/>
              <a:buFont typeface="Arial"/>
              <a:buNone/>
            </a:pPr>
            <a:r>
              <a:rPr lang="en-US" sz="2300">
                <a:solidFill>
                  <a:srgbClr val="343C47"/>
                </a:solidFill>
                <a:highlight>
                  <a:srgbClr val="FFFFFF"/>
                </a:highlight>
                <a:latin typeface="Calibri"/>
                <a:ea typeface="Calibri"/>
                <a:cs typeface="Calibri"/>
                <a:sym typeface="Calibri"/>
              </a:rPr>
              <a:t>6) How can teachers assist students who are slow learners? </a:t>
            </a:r>
            <a:endParaRPr sz="2300">
              <a:solidFill>
                <a:srgbClr val="343C47"/>
              </a:solidFill>
              <a:highlight>
                <a:srgbClr val="FFFFFF"/>
              </a:highlight>
              <a:latin typeface="Calibri"/>
              <a:ea typeface="Calibri"/>
              <a:cs typeface="Calibri"/>
              <a:sym typeface="Calibri"/>
            </a:endParaRPr>
          </a:p>
          <a:p>
            <a:pPr marL="0" lvl="0" indent="0" algn="l" rtl="0">
              <a:lnSpc>
                <a:spcPct val="100000"/>
              </a:lnSpc>
              <a:spcBef>
                <a:spcPts val="600"/>
              </a:spcBef>
              <a:spcAft>
                <a:spcPts val="0"/>
              </a:spcAft>
              <a:buClr>
                <a:schemeClr val="dk1"/>
              </a:buClr>
              <a:buSzPts val="1100"/>
              <a:buFont typeface="Arial"/>
              <a:buNone/>
            </a:pPr>
            <a:r>
              <a:rPr lang="en-US" sz="2300">
                <a:solidFill>
                  <a:srgbClr val="343C47"/>
                </a:solidFill>
                <a:highlight>
                  <a:srgbClr val="FFFFFF"/>
                </a:highlight>
                <a:latin typeface="Calibri"/>
                <a:ea typeface="Calibri"/>
                <a:cs typeface="Calibri"/>
                <a:sym typeface="Calibri"/>
              </a:rPr>
              <a:t>7) What to do with slow learners who may have 22 point discrepancy?</a:t>
            </a:r>
            <a:endParaRPr sz="2300">
              <a:solidFill>
                <a:srgbClr val="343C47"/>
              </a:solidFill>
              <a:highlight>
                <a:srgbClr val="FFFFFF"/>
              </a:highlight>
              <a:latin typeface="Calibri"/>
              <a:ea typeface="Calibri"/>
              <a:cs typeface="Calibri"/>
              <a:sym typeface="Calibri"/>
            </a:endParaRPr>
          </a:p>
          <a:p>
            <a:pPr marL="0" lvl="0" indent="0" algn="l" rtl="0">
              <a:lnSpc>
                <a:spcPct val="100000"/>
              </a:lnSpc>
              <a:spcBef>
                <a:spcPts val="600"/>
              </a:spcBef>
              <a:spcAft>
                <a:spcPts val="0"/>
              </a:spcAft>
              <a:buClr>
                <a:schemeClr val="dk1"/>
              </a:buClr>
              <a:buSzPts val="1100"/>
              <a:buFont typeface="Arial"/>
              <a:buNone/>
            </a:pPr>
            <a:r>
              <a:rPr lang="en-US" sz="2300">
                <a:solidFill>
                  <a:srgbClr val="343C47"/>
                </a:solidFill>
                <a:highlight>
                  <a:srgbClr val="FFFFFF"/>
                </a:highlight>
                <a:latin typeface="Calibri"/>
                <a:ea typeface="Calibri"/>
                <a:cs typeface="Calibri"/>
                <a:sym typeface="Calibri"/>
              </a:rPr>
              <a:t>8) What about slow learners and the use of professional judgment?</a:t>
            </a:r>
            <a:endParaRPr sz="2300">
              <a:solidFill>
                <a:srgbClr val="343C47"/>
              </a:solidFill>
              <a:highlight>
                <a:srgbClr val="FFFFFF"/>
              </a:highlight>
              <a:latin typeface="Calibri"/>
              <a:ea typeface="Calibri"/>
              <a:cs typeface="Calibri"/>
              <a:sym typeface="Calibri"/>
            </a:endParaRPr>
          </a:p>
          <a:p>
            <a:pPr marL="0" lvl="0" indent="0" algn="ctr" rtl="0">
              <a:lnSpc>
                <a:spcPct val="115000"/>
              </a:lnSpc>
              <a:spcBef>
                <a:spcPts val="1200"/>
              </a:spcBef>
              <a:spcAft>
                <a:spcPts val="0"/>
              </a:spcAft>
              <a:buClr>
                <a:schemeClr val="dk1"/>
              </a:buClr>
              <a:buSzPts val="1100"/>
              <a:buFont typeface="Arial"/>
              <a:buNone/>
            </a:pPr>
            <a:r>
              <a:rPr lang="en-US" sz="2300" u="sng">
                <a:solidFill>
                  <a:schemeClr val="hlink"/>
                </a:solidFill>
                <a:latin typeface="Calibri"/>
                <a:ea typeface="Calibri"/>
                <a:cs typeface="Calibri"/>
                <a:sym typeface="Calibri"/>
                <a:hlinkClick r:id="rId3"/>
              </a:rPr>
              <a:t>Specific Learning Disability (SLD) Q &amp; A</a:t>
            </a:r>
            <a:endParaRPr sz="2300">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endParaRPr sz="2300">
              <a:latin typeface="Calibri"/>
              <a:ea typeface="Calibri"/>
              <a:cs typeface="Calibri"/>
              <a:sym typeface="Calibri"/>
            </a:endParaRPr>
          </a:p>
          <a:p>
            <a:pPr marL="0" lvl="0" indent="0" algn="l" rtl="0">
              <a:lnSpc>
                <a:spcPct val="115000"/>
              </a:lnSpc>
              <a:spcBef>
                <a:spcPts val="1200"/>
              </a:spcBef>
              <a:spcAft>
                <a:spcPts val="0"/>
              </a:spcAft>
              <a:buNone/>
            </a:pPr>
            <a:endParaRPr sz="2400">
              <a:latin typeface="Times"/>
              <a:ea typeface="Times"/>
              <a:cs typeface="Times"/>
              <a:sym typeface="Times"/>
            </a:endParaRPr>
          </a:p>
          <a:p>
            <a:pPr marL="0" lvl="0" indent="0" algn="l" rtl="0">
              <a:lnSpc>
                <a:spcPct val="115000"/>
              </a:lnSpc>
              <a:spcBef>
                <a:spcPts val="1200"/>
              </a:spcBef>
              <a:spcAft>
                <a:spcPts val="1200"/>
              </a:spcAft>
              <a:buNone/>
            </a:pPr>
            <a:endParaRPr sz="2550"/>
          </a:p>
        </p:txBody>
      </p:sp>
      <p:sp>
        <p:nvSpPr>
          <p:cNvPr id="255" name="Google Shape;255;p43"/>
          <p:cNvSpPr txBox="1">
            <a:spLocks noGrp="1"/>
          </p:cNvSpPr>
          <p:nvPr>
            <p:ph type="title"/>
          </p:nvPr>
        </p:nvSpPr>
        <p:spPr>
          <a:xfrm>
            <a:off x="191125" y="69625"/>
            <a:ext cx="7694700" cy="46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900">
                <a:solidFill>
                  <a:schemeClr val="lt1"/>
                </a:solidFill>
                <a:latin typeface="Calibri"/>
                <a:ea typeface="Calibri"/>
                <a:cs typeface="Calibri"/>
                <a:sym typeface="Calibri"/>
              </a:rPr>
              <a:t>Specific Learning Disability Follow Up Questions</a:t>
            </a:r>
            <a:endParaRPr sz="2900">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9"/>
          <p:cNvSpPr txBox="1">
            <a:spLocks noGrp="1"/>
          </p:cNvSpPr>
          <p:nvPr>
            <p:ph type="body" idx="1"/>
          </p:nvPr>
        </p:nvSpPr>
        <p:spPr>
          <a:xfrm>
            <a:off x="152400" y="847225"/>
            <a:ext cx="8839200" cy="3314700"/>
          </a:xfrm>
          <a:prstGeom prst="rect">
            <a:avLst/>
          </a:prstGeom>
        </p:spPr>
        <p:txBody>
          <a:bodyPr spcFirstLastPara="1" wrap="square" lIns="91425" tIns="45700" rIns="91425" bIns="45700" anchor="t" anchorCtr="0">
            <a:noAutofit/>
          </a:bodyPr>
          <a:lstStyle/>
          <a:p>
            <a:pPr marL="457200" lvl="0" indent="-381000" algn="l" rtl="0">
              <a:spcBef>
                <a:spcPts val="640"/>
              </a:spcBef>
              <a:spcAft>
                <a:spcPts val="0"/>
              </a:spcAft>
              <a:buClr>
                <a:srgbClr val="262626"/>
              </a:buClr>
              <a:buSzPts val="2400"/>
              <a:buChar char="➢"/>
            </a:pPr>
            <a:r>
              <a:rPr lang="en-US" sz="2400">
                <a:solidFill>
                  <a:srgbClr val="262626"/>
                </a:solidFill>
              </a:rPr>
              <a:t>Norm Referenced Tests (NRT) compare an individual child’s performance to that of the norming group </a:t>
            </a:r>
            <a:endParaRPr sz="2400">
              <a:solidFill>
                <a:srgbClr val="262626"/>
              </a:solidFill>
            </a:endParaRPr>
          </a:p>
          <a:p>
            <a:pPr marL="457200" lvl="0" indent="-381000" algn="l" rtl="0">
              <a:spcBef>
                <a:spcPts val="0"/>
              </a:spcBef>
              <a:spcAft>
                <a:spcPts val="0"/>
              </a:spcAft>
              <a:buClr>
                <a:srgbClr val="262626"/>
              </a:buClr>
              <a:buSzPts val="2400"/>
              <a:buChar char="➢"/>
            </a:pPr>
            <a:r>
              <a:rPr lang="en-US" sz="2400">
                <a:solidFill>
                  <a:srgbClr val="262626"/>
                </a:solidFill>
              </a:rPr>
              <a:t>NRT compare the child  to similar children on a given set of skills and knowledge</a:t>
            </a:r>
            <a:endParaRPr sz="2400">
              <a:solidFill>
                <a:srgbClr val="262626"/>
              </a:solidFill>
            </a:endParaRPr>
          </a:p>
          <a:p>
            <a:pPr marL="457200" lvl="0" indent="-381000" algn="l" rtl="0">
              <a:spcBef>
                <a:spcPts val="0"/>
              </a:spcBef>
              <a:spcAft>
                <a:spcPts val="0"/>
              </a:spcAft>
              <a:buClr>
                <a:srgbClr val="262626"/>
              </a:buClr>
              <a:buSzPts val="2400"/>
              <a:buChar char="➢"/>
            </a:pPr>
            <a:r>
              <a:rPr lang="en-US" sz="2400">
                <a:solidFill>
                  <a:srgbClr val="262626"/>
                </a:solidFill>
              </a:rPr>
              <a:t>NRT standard scores do not provide information about what the child does and does not know</a:t>
            </a:r>
            <a:endParaRPr sz="2400">
              <a:solidFill>
                <a:srgbClr val="262626"/>
              </a:solidFill>
            </a:endParaRPr>
          </a:p>
          <a:p>
            <a:pPr marL="457200" lvl="0" indent="-381000" algn="l" rtl="0">
              <a:spcBef>
                <a:spcPts val="0"/>
              </a:spcBef>
              <a:spcAft>
                <a:spcPts val="0"/>
              </a:spcAft>
              <a:buClr>
                <a:srgbClr val="262626"/>
              </a:buClr>
              <a:buSzPts val="2400"/>
              <a:buChar char="➢"/>
            </a:pPr>
            <a:r>
              <a:rPr lang="en-US" sz="2400">
                <a:solidFill>
                  <a:srgbClr val="262626"/>
                </a:solidFill>
              </a:rPr>
              <a:t>Scores on NRT indicate the student’s ranking or position relative to the norming group </a:t>
            </a:r>
            <a:endParaRPr sz="2400">
              <a:solidFill>
                <a:srgbClr val="262626"/>
              </a:solidFill>
            </a:endParaRPr>
          </a:p>
          <a:p>
            <a:pPr marL="457200" lvl="0" indent="-381000" algn="l" rtl="0">
              <a:spcBef>
                <a:spcPts val="0"/>
              </a:spcBef>
              <a:spcAft>
                <a:spcPts val="0"/>
              </a:spcAft>
              <a:buClr>
                <a:srgbClr val="262626"/>
              </a:buClr>
              <a:buSzPts val="2400"/>
              <a:buChar char="➢"/>
            </a:pPr>
            <a:r>
              <a:rPr lang="en-US" sz="2400">
                <a:solidFill>
                  <a:srgbClr val="262626"/>
                </a:solidFill>
              </a:rPr>
              <a:t>NRT standard scores fall into a normal distribution or a naturally occurring distribution of scores </a:t>
            </a:r>
            <a:endParaRPr sz="2400">
              <a:solidFill>
                <a:srgbClr val="262626"/>
              </a:solidFill>
            </a:endParaRPr>
          </a:p>
          <a:p>
            <a:pPr marL="457200" lvl="0" indent="0" algn="l" rtl="0">
              <a:spcBef>
                <a:spcPts val="640"/>
              </a:spcBef>
              <a:spcAft>
                <a:spcPts val="0"/>
              </a:spcAft>
              <a:buNone/>
            </a:pPr>
            <a:endParaRPr sz="2400">
              <a:solidFill>
                <a:srgbClr val="262626"/>
              </a:solidFill>
            </a:endParaRPr>
          </a:p>
          <a:p>
            <a:pPr marL="0" lvl="0" indent="0" algn="l" rtl="0">
              <a:spcBef>
                <a:spcPts val="640"/>
              </a:spcBef>
              <a:spcAft>
                <a:spcPts val="0"/>
              </a:spcAft>
              <a:buNone/>
            </a:pPr>
            <a:endParaRPr sz="2400">
              <a:solidFill>
                <a:srgbClr val="262626"/>
              </a:solidFill>
            </a:endParaRPr>
          </a:p>
        </p:txBody>
      </p:sp>
      <p:sp>
        <p:nvSpPr>
          <p:cNvPr id="547" name="Google Shape;547;p79"/>
          <p:cNvSpPr txBox="1">
            <a:spLocks noGrp="1"/>
          </p:cNvSpPr>
          <p:nvPr>
            <p:ph type="title"/>
          </p:nvPr>
        </p:nvSpPr>
        <p:spPr>
          <a:xfrm>
            <a:off x="46250" y="133350"/>
            <a:ext cx="8839200" cy="415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Interpreting Assessment Results</a:t>
            </a:r>
            <a:endParaRPr>
              <a:solidFill>
                <a:schemeClr val="lt1"/>
              </a:solidFill>
            </a:endParaRPr>
          </a:p>
        </p:txBody>
      </p:sp>
      <p:sp>
        <p:nvSpPr>
          <p:cNvPr id="548" name="Google Shape;548;p79"/>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80" descr="Chart, line chart&#10;&#10;Description automatically generated"/>
          <p:cNvPicPr preferRelativeResize="0">
            <a:picLocks noGrp="1"/>
          </p:cNvPicPr>
          <p:nvPr>
            <p:ph type="body" idx="1"/>
          </p:nvPr>
        </p:nvPicPr>
        <p:blipFill rotWithShape="1">
          <a:blip r:embed="rId3">
            <a:alphaModFix/>
          </a:blip>
          <a:srcRect/>
          <a:stretch/>
        </p:blipFill>
        <p:spPr>
          <a:xfrm>
            <a:off x="1143001" y="1"/>
            <a:ext cx="6857999" cy="509230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81"/>
          <p:cNvSpPr txBox="1">
            <a:spLocks noGrp="1"/>
          </p:cNvSpPr>
          <p:nvPr>
            <p:ph type="body" idx="1"/>
          </p:nvPr>
        </p:nvSpPr>
        <p:spPr>
          <a:xfrm>
            <a:off x="96500" y="721775"/>
            <a:ext cx="8895000" cy="4265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800" b="1">
                <a:solidFill>
                  <a:srgbClr val="262626"/>
                </a:solidFill>
              </a:rPr>
              <a:t>Standard Score (SS):</a:t>
            </a:r>
            <a:r>
              <a:rPr lang="en-US" sz="2800">
                <a:solidFill>
                  <a:srgbClr val="262626"/>
                </a:solidFill>
              </a:rPr>
              <a:t> A type of score, in which the student’s raw score is converted to a standard unit of measurement; </a:t>
            </a:r>
            <a:endParaRPr sz="2800">
              <a:solidFill>
                <a:srgbClr val="262626"/>
              </a:solidFill>
            </a:endParaRPr>
          </a:p>
          <a:p>
            <a:pPr marL="0" lvl="0" indent="0" algn="l" rtl="0">
              <a:spcBef>
                <a:spcPts val="640"/>
              </a:spcBef>
              <a:spcAft>
                <a:spcPts val="0"/>
              </a:spcAft>
              <a:buNone/>
            </a:pPr>
            <a:endParaRPr sz="2800">
              <a:solidFill>
                <a:srgbClr val="262626"/>
              </a:solidFill>
            </a:endParaRPr>
          </a:p>
          <a:p>
            <a:pPr marL="0" lvl="0" indent="0" algn="l" rtl="0">
              <a:spcBef>
                <a:spcPts val="640"/>
              </a:spcBef>
              <a:spcAft>
                <a:spcPts val="0"/>
              </a:spcAft>
              <a:buNone/>
            </a:pPr>
            <a:r>
              <a:rPr lang="en-US" sz="2800">
                <a:solidFill>
                  <a:srgbClr val="262626"/>
                </a:solidFill>
              </a:rPr>
              <a:t>Often reported for index scores, composite scores, domain scores</a:t>
            </a:r>
            <a:endParaRPr sz="2800">
              <a:solidFill>
                <a:srgbClr val="262626"/>
              </a:solidFill>
            </a:endParaRPr>
          </a:p>
          <a:p>
            <a:pPr marL="0" lvl="0" indent="0" algn="l" rtl="0">
              <a:spcBef>
                <a:spcPts val="640"/>
              </a:spcBef>
              <a:spcAft>
                <a:spcPts val="0"/>
              </a:spcAft>
              <a:buNone/>
            </a:pPr>
            <a:endParaRPr sz="2800">
              <a:solidFill>
                <a:srgbClr val="262626"/>
              </a:solidFill>
            </a:endParaRPr>
          </a:p>
          <a:p>
            <a:pPr marL="0" lvl="0" indent="0" algn="l" rtl="0">
              <a:spcBef>
                <a:spcPts val="640"/>
              </a:spcBef>
              <a:spcAft>
                <a:spcPts val="0"/>
              </a:spcAft>
              <a:buNone/>
            </a:pPr>
            <a:r>
              <a:rPr lang="en-US" sz="2200">
                <a:solidFill>
                  <a:srgbClr val="262626"/>
                </a:solidFill>
              </a:rPr>
              <a:t>SS distribution has known values for the mean and standard deviation.</a:t>
            </a:r>
            <a:endParaRPr sz="2200">
              <a:solidFill>
                <a:srgbClr val="262626"/>
              </a:solidFill>
            </a:endParaRPr>
          </a:p>
          <a:p>
            <a:pPr marL="0" lvl="0" indent="0" algn="l" rtl="0">
              <a:spcBef>
                <a:spcPts val="640"/>
              </a:spcBef>
              <a:spcAft>
                <a:spcPts val="0"/>
              </a:spcAft>
              <a:buNone/>
            </a:pPr>
            <a:r>
              <a:rPr lang="en-US" sz="2200">
                <a:solidFill>
                  <a:srgbClr val="262626"/>
                </a:solidFill>
              </a:rPr>
              <a:t>Normal distribution: Mean=100, Standard Deviation= 15</a:t>
            </a:r>
            <a:endParaRPr sz="2200">
              <a:solidFill>
                <a:srgbClr val="262626"/>
              </a:solidFill>
            </a:endParaRPr>
          </a:p>
          <a:p>
            <a:pPr marL="0" lvl="0" indent="0" algn="l" rtl="0">
              <a:spcBef>
                <a:spcPts val="640"/>
              </a:spcBef>
              <a:spcAft>
                <a:spcPts val="0"/>
              </a:spcAft>
              <a:buNone/>
            </a:pPr>
            <a:r>
              <a:rPr lang="en-US" sz="2200">
                <a:solidFill>
                  <a:srgbClr val="262626"/>
                </a:solidFill>
              </a:rPr>
              <a:t>Refer to assessment manual for mean and standard deviation of specific assessment. </a:t>
            </a:r>
            <a:endParaRPr sz="2200">
              <a:solidFill>
                <a:srgbClr val="262626"/>
              </a:solidFill>
            </a:endParaRPr>
          </a:p>
          <a:p>
            <a:pPr marL="457200" lvl="0" indent="0" algn="l" rtl="0">
              <a:spcBef>
                <a:spcPts val="640"/>
              </a:spcBef>
              <a:spcAft>
                <a:spcPts val="0"/>
              </a:spcAft>
              <a:buNone/>
            </a:pPr>
            <a:endParaRPr sz="3400">
              <a:solidFill>
                <a:srgbClr val="262626"/>
              </a:solidFill>
            </a:endParaRPr>
          </a:p>
          <a:p>
            <a:pPr marL="457200" lvl="0" indent="0" algn="l" rtl="0">
              <a:spcBef>
                <a:spcPts val="640"/>
              </a:spcBef>
              <a:spcAft>
                <a:spcPts val="0"/>
              </a:spcAft>
              <a:buNone/>
            </a:pPr>
            <a:endParaRPr sz="2200"/>
          </a:p>
          <a:p>
            <a:pPr marL="0" lvl="0" indent="0" algn="l" rtl="0">
              <a:spcBef>
                <a:spcPts val="640"/>
              </a:spcBef>
              <a:spcAft>
                <a:spcPts val="0"/>
              </a:spcAft>
              <a:buNone/>
            </a:pPr>
            <a:endParaRPr sz="2200"/>
          </a:p>
        </p:txBody>
      </p:sp>
      <p:sp>
        <p:nvSpPr>
          <p:cNvPr id="560" name="Google Shape;560;p81"/>
          <p:cNvSpPr txBox="1">
            <a:spLocks noGrp="1"/>
          </p:cNvSpPr>
          <p:nvPr>
            <p:ph type="title"/>
          </p:nvPr>
        </p:nvSpPr>
        <p:spPr>
          <a:xfrm>
            <a:off x="46250" y="133350"/>
            <a:ext cx="8839200" cy="39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Interpreting Assessment Results</a:t>
            </a:r>
            <a:endParaRPr>
              <a:solidFill>
                <a:schemeClr val="lt1"/>
              </a:solidFill>
            </a:endParaRPr>
          </a:p>
        </p:txBody>
      </p:sp>
      <p:sp>
        <p:nvSpPr>
          <p:cNvPr id="561" name="Google Shape;561;p81"/>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82"/>
          <p:cNvSpPr txBox="1">
            <a:spLocks noGrp="1"/>
          </p:cNvSpPr>
          <p:nvPr>
            <p:ph type="body" idx="1"/>
          </p:nvPr>
        </p:nvSpPr>
        <p:spPr>
          <a:xfrm>
            <a:off x="67550" y="605975"/>
            <a:ext cx="9032400" cy="44313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SzPts val="523"/>
              <a:buNone/>
            </a:pPr>
            <a:r>
              <a:rPr lang="en-US" sz="2800" b="1">
                <a:solidFill>
                  <a:srgbClr val="262626"/>
                </a:solidFill>
              </a:rPr>
              <a:t>Percentile Rank:</a:t>
            </a:r>
            <a:endParaRPr sz="3000">
              <a:solidFill>
                <a:srgbClr val="262626"/>
              </a:solidFill>
            </a:endParaRPr>
          </a:p>
          <a:p>
            <a:pPr marL="0" lvl="0" indent="0" algn="l" rtl="0">
              <a:spcBef>
                <a:spcPts val="640"/>
              </a:spcBef>
              <a:spcAft>
                <a:spcPts val="0"/>
              </a:spcAft>
              <a:buSzPts val="523"/>
              <a:buNone/>
            </a:pPr>
            <a:r>
              <a:rPr lang="en-US" sz="2000">
                <a:solidFill>
                  <a:srgbClr val="262626"/>
                </a:solidFill>
              </a:rPr>
              <a:t>Percentile Rank indicates the status or relative standing of an individual within a specified group (e.g., norms group), by indicating the percent of individuals in that group who obtained lower scores. </a:t>
            </a:r>
            <a:endParaRPr sz="2000">
              <a:solidFill>
                <a:srgbClr val="262626"/>
              </a:solidFill>
            </a:endParaRPr>
          </a:p>
          <a:p>
            <a:pPr marL="457200" lvl="0" indent="0" algn="l" rtl="0">
              <a:spcBef>
                <a:spcPts val="640"/>
              </a:spcBef>
              <a:spcAft>
                <a:spcPts val="0"/>
              </a:spcAft>
              <a:buSzPts val="523"/>
              <a:buNone/>
            </a:pPr>
            <a:r>
              <a:rPr lang="en-US" sz="2000" i="1">
                <a:solidFill>
                  <a:srgbClr val="262626"/>
                </a:solidFill>
              </a:rPr>
              <a:t>For example, if a 12 year old student earned a 75th Percentile Rank on the test of Oral Language, this would mean he or she scored better than 75 percent of the 12 year old students in the norm group who were administered that same test of Oral Language. </a:t>
            </a:r>
            <a:endParaRPr sz="2000" i="1">
              <a:solidFill>
                <a:srgbClr val="262626"/>
              </a:solidFill>
            </a:endParaRPr>
          </a:p>
          <a:p>
            <a:pPr marL="457200" lvl="0" indent="0" algn="l" rtl="0">
              <a:spcBef>
                <a:spcPts val="640"/>
              </a:spcBef>
              <a:spcAft>
                <a:spcPts val="0"/>
              </a:spcAft>
              <a:buSzPts val="523"/>
              <a:buNone/>
            </a:pPr>
            <a:r>
              <a:rPr lang="en-US" sz="2000" i="1">
                <a:solidFill>
                  <a:srgbClr val="262626"/>
                </a:solidFill>
              </a:rPr>
              <a:t>This also implies that the only 25 percent (100 - 75) of the norm group scored the same or higher than this student.</a:t>
            </a:r>
            <a:endParaRPr sz="2000" i="1">
              <a:solidFill>
                <a:srgbClr val="262626"/>
              </a:solidFill>
            </a:endParaRPr>
          </a:p>
          <a:p>
            <a:pPr marL="0" lvl="0" indent="0" algn="l" rtl="0">
              <a:spcBef>
                <a:spcPts val="640"/>
              </a:spcBef>
              <a:spcAft>
                <a:spcPts val="0"/>
              </a:spcAft>
              <a:buSzPts val="523"/>
              <a:buNone/>
            </a:pPr>
            <a:r>
              <a:rPr lang="en-US" sz="1700">
                <a:solidFill>
                  <a:srgbClr val="262626"/>
                </a:solidFill>
              </a:rPr>
              <a:t>Glossary of Testing, Measurement and Statistical Terms, Riverside Insights, 2014</a:t>
            </a:r>
            <a:endParaRPr sz="1700">
              <a:solidFill>
                <a:srgbClr val="262626"/>
              </a:solidFill>
            </a:endParaRPr>
          </a:p>
        </p:txBody>
      </p:sp>
      <p:sp>
        <p:nvSpPr>
          <p:cNvPr id="568" name="Google Shape;568;p82"/>
          <p:cNvSpPr txBox="1">
            <a:spLocks noGrp="1"/>
          </p:cNvSpPr>
          <p:nvPr>
            <p:ph type="title"/>
          </p:nvPr>
        </p:nvSpPr>
        <p:spPr>
          <a:xfrm>
            <a:off x="0" y="133350"/>
            <a:ext cx="7922700" cy="424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Interpretation of Assessment Results</a:t>
            </a:r>
            <a:endParaRPr>
              <a:solidFill>
                <a:schemeClr val="lt1"/>
              </a:solidFill>
            </a:endParaRPr>
          </a:p>
        </p:txBody>
      </p:sp>
      <p:sp>
        <p:nvSpPr>
          <p:cNvPr id="569" name="Google Shape;569;p82"/>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83"/>
          <p:cNvSpPr txBox="1">
            <a:spLocks noGrp="1"/>
          </p:cNvSpPr>
          <p:nvPr>
            <p:ph type="body" idx="1"/>
          </p:nvPr>
        </p:nvSpPr>
        <p:spPr>
          <a:xfrm>
            <a:off x="241500" y="760375"/>
            <a:ext cx="8839200" cy="3314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800" b="1">
                <a:solidFill>
                  <a:srgbClr val="262626"/>
                </a:solidFill>
              </a:rPr>
              <a:t>How do you select a normative sample to use as a comparison?</a:t>
            </a:r>
            <a:endParaRPr sz="2800" b="1">
              <a:solidFill>
                <a:srgbClr val="262626"/>
              </a:solidFill>
            </a:endParaRPr>
          </a:p>
          <a:p>
            <a:pPr marL="457200" lvl="0" indent="-381000" algn="l" rtl="0">
              <a:spcBef>
                <a:spcPts val="640"/>
              </a:spcBef>
              <a:spcAft>
                <a:spcPts val="0"/>
              </a:spcAft>
              <a:buClr>
                <a:srgbClr val="262626"/>
              </a:buClr>
              <a:buSzPts val="2400"/>
              <a:buChar char="➢"/>
            </a:pPr>
            <a:r>
              <a:rPr lang="en-US" sz="2400">
                <a:solidFill>
                  <a:srgbClr val="262626"/>
                </a:solidFill>
              </a:rPr>
              <a:t>Age based norms vs grade based norms</a:t>
            </a:r>
            <a:endParaRPr sz="2400">
              <a:solidFill>
                <a:srgbClr val="262626"/>
              </a:solidFill>
            </a:endParaRPr>
          </a:p>
          <a:p>
            <a:pPr marL="457200" lvl="0" indent="-381000" algn="l" rtl="0">
              <a:spcBef>
                <a:spcPts val="0"/>
              </a:spcBef>
              <a:spcAft>
                <a:spcPts val="0"/>
              </a:spcAft>
              <a:buClr>
                <a:srgbClr val="262626"/>
              </a:buClr>
              <a:buSzPts val="2400"/>
              <a:buChar char="➢"/>
            </a:pPr>
            <a:r>
              <a:rPr lang="en-US" sz="2400">
                <a:solidFill>
                  <a:srgbClr val="262626"/>
                </a:solidFill>
              </a:rPr>
              <a:t>Review updated publisher recommendations</a:t>
            </a:r>
            <a:endParaRPr sz="2400">
              <a:solidFill>
                <a:srgbClr val="262626"/>
              </a:solidFill>
            </a:endParaRPr>
          </a:p>
          <a:p>
            <a:pPr marL="457200" lvl="0" indent="-381000" algn="l" rtl="0">
              <a:spcBef>
                <a:spcPts val="0"/>
              </a:spcBef>
              <a:spcAft>
                <a:spcPts val="0"/>
              </a:spcAft>
              <a:buClr>
                <a:srgbClr val="262626"/>
              </a:buClr>
              <a:buSzPts val="2400"/>
              <a:buChar char="➢"/>
            </a:pPr>
            <a:r>
              <a:rPr lang="en-US" sz="2400">
                <a:solidFill>
                  <a:srgbClr val="262626"/>
                </a:solidFill>
              </a:rPr>
              <a:t>Important to know the difference between the two sets of norms and the appropriate use of each set</a:t>
            </a:r>
            <a:endParaRPr sz="2400">
              <a:solidFill>
                <a:srgbClr val="262626"/>
              </a:solidFill>
            </a:endParaRPr>
          </a:p>
          <a:p>
            <a:pPr marL="0" lvl="0" indent="0" algn="l" rtl="0">
              <a:spcBef>
                <a:spcPts val="640"/>
              </a:spcBef>
              <a:spcAft>
                <a:spcPts val="0"/>
              </a:spcAft>
              <a:buNone/>
            </a:pPr>
            <a:endParaRPr sz="3100"/>
          </a:p>
          <a:p>
            <a:pPr marL="0" lvl="0" indent="0" algn="l" rtl="0">
              <a:spcBef>
                <a:spcPts val="640"/>
              </a:spcBef>
              <a:spcAft>
                <a:spcPts val="0"/>
              </a:spcAft>
              <a:buNone/>
            </a:pPr>
            <a:endParaRPr/>
          </a:p>
        </p:txBody>
      </p:sp>
      <p:sp>
        <p:nvSpPr>
          <p:cNvPr id="576" name="Google Shape;576;p83"/>
          <p:cNvSpPr txBox="1">
            <a:spLocks noGrp="1"/>
          </p:cNvSpPr>
          <p:nvPr>
            <p:ph type="title"/>
          </p:nvPr>
        </p:nvSpPr>
        <p:spPr>
          <a:xfrm>
            <a:off x="75200" y="133350"/>
            <a:ext cx="8839200" cy="415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Interpreting Assessment Results</a:t>
            </a:r>
            <a:endParaRPr>
              <a:solidFill>
                <a:schemeClr val="lt1"/>
              </a:solidFill>
            </a:endParaRPr>
          </a:p>
        </p:txBody>
      </p:sp>
      <p:sp>
        <p:nvSpPr>
          <p:cNvPr id="577" name="Google Shape;577;p83"/>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4"/>
          <p:cNvSpPr txBox="1">
            <a:spLocks noGrp="1"/>
          </p:cNvSpPr>
          <p:nvPr>
            <p:ph type="body" idx="1"/>
          </p:nvPr>
        </p:nvSpPr>
        <p:spPr>
          <a:xfrm>
            <a:off x="152400" y="1088475"/>
            <a:ext cx="8839200" cy="3314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3000" b="1">
                <a:solidFill>
                  <a:srgbClr val="262626"/>
                </a:solidFill>
              </a:rPr>
              <a:t>Age based norms</a:t>
            </a:r>
            <a:r>
              <a:rPr lang="en-US" sz="2400">
                <a:solidFill>
                  <a:srgbClr val="262626"/>
                </a:solidFill>
              </a:rPr>
              <a:t> provide for comparison against other children of the same age </a:t>
            </a:r>
            <a:endParaRPr sz="2400">
              <a:solidFill>
                <a:srgbClr val="262626"/>
              </a:solidFill>
            </a:endParaRPr>
          </a:p>
          <a:p>
            <a:pPr marL="0" lvl="0" indent="0" algn="l" rtl="0">
              <a:spcBef>
                <a:spcPts val="640"/>
              </a:spcBef>
              <a:spcAft>
                <a:spcPts val="0"/>
              </a:spcAft>
              <a:buNone/>
            </a:pPr>
            <a:endParaRPr sz="2400">
              <a:solidFill>
                <a:srgbClr val="262626"/>
              </a:solidFill>
            </a:endParaRPr>
          </a:p>
          <a:p>
            <a:pPr marL="0" lvl="0" indent="0" algn="l" rtl="0">
              <a:spcBef>
                <a:spcPts val="640"/>
              </a:spcBef>
              <a:spcAft>
                <a:spcPts val="0"/>
              </a:spcAft>
              <a:buNone/>
            </a:pPr>
            <a:r>
              <a:rPr lang="en-US" sz="3000" b="1">
                <a:solidFill>
                  <a:srgbClr val="262626"/>
                </a:solidFill>
              </a:rPr>
              <a:t>Grade based norms</a:t>
            </a:r>
            <a:r>
              <a:rPr lang="en-US" sz="2400">
                <a:solidFill>
                  <a:srgbClr val="262626"/>
                </a:solidFill>
              </a:rPr>
              <a:t> provide for comparison against other children of in the same grade</a:t>
            </a:r>
            <a:endParaRPr sz="2400">
              <a:solidFill>
                <a:srgbClr val="262626"/>
              </a:solidFill>
            </a:endParaRPr>
          </a:p>
          <a:p>
            <a:pPr marL="0" lvl="0" indent="0" algn="l" rtl="0">
              <a:spcBef>
                <a:spcPts val="640"/>
              </a:spcBef>
              <a:spcAft>
                <a:spcPts val="0"/>
              </a:spcAft>
              <a:buNone/>
            </a:pPr>
            <a:endParaRPr>
              <a:solidFill>
                <a:srgbClr val="262626"/>
              </a:solidFill>
            </a:endParaRPr>
          </a:p>
        </p:txBody>
      </p:sp>
      <p:sp>
        <p:nvSpPr>
          <p:cNvPr id="584" name="Google Shape;584;p84"/>
          <p:cNvSpPr txBox="1">
            <a:spLocks noGrp="1"/>
          </p:cNvSpPr>
          <p:nvPr>
            <p:ph type="title"/>
          </p:nvPr>
        </p:nvSpPr>
        <p:spPr>
          <a:xfrm>
            <a:off x="0" y="133350"/>
            <a:ext cx="8839200" cy="39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Interpreting Assessment Results</a:t>
            </a:r>
            <a:endParaRPr>
              <a:solidFill>
                <a:schemeClr val="lt1"/>
              </a:solidFill>
            </a:endParaRPr>
          </a:p>
        </p:txBody>
      </p:sp>
      <p:sp>
        <p:nvSpPr>
          <p:cNvPr id="585" name="Google Shape;585;p84"/>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85"/>
          <p:cNvSpPr txBox="1">
            <a:spLocks noGrp="1"/>
          </p:cNvSpPr>
          <p:nvPr>
            <p:ph type="body" idx="1"/>
          </p:nvPr>
        </p:nvSpPr>
        <p:spPr>
          <a:xfrm>
            <a:off x="152400" y="1619250"/>
            <a:ext cx="8839200" cy="3314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sz="2100"/>
          </a:p>
        </p:txBody>
      </p:sp>
      <p:sp>
        <p:nvSpPr>
          <p:cNvPr id="592" name="Google Shape;592;p85"/>
          <p:cNvSpPr txBox="1">
            <a:spLocks noGrp="1"/>
          </p:cNvSpPr>
          <p:nvPr>
            <p:ph type="title"/>
          </p:nvPr>
        </p:nvSpPr>
        <p:spPr>
          <a:xfrm>
            <a:off x="0" y="65250"/>
            <a:ext cx="8839200" cy="41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Interpreting Assessment Results</a:t>
            </a:r>
            <a:endParaRPr>
              <a:solidFill>
                <a:schemeClr val="lt1"/>
              </a:solidFill>
            </a:endParaRPr>
          </a:p>
        </p:txBody>
      </p:sp>
      <p:pic>
        <p:nvPicPr>
          <p:cNvPr id="593" name="Google Shape;593;p85"/>
          <p:cNvPicPr preferRelativeResize="0"/>
          <p:nvPr/>
        </p:nvPicPr>
        <p:blipFill>
          <a:blip r:embed="rId3">
            <a:alphaModFix/>
          </a:blip>
          <a:stretch>
            <a:fillRect/>
          </a:stretch>
        </p:blipFill>
        <p:spPr>
          <a:xfrm>
            <a:off x="216050" y="710750"/>
            <a:ext cx="8711900" cy="3228950"/>
          </a:xfrm>
          <a:prstGeom prst="rect">
            <a:avLst/>
          </a:prstGeom>
          <a:noFill/>
          <a:ln>
            <a:noFill/>
          </a:ln>
        </p:spPr>
      </p:pic>
      <p:sp>
        <p:nvSpPr>
          <p:cNvPr id="594" name="Google Shape;594;p85"/>
          <p:cNvSpPr txBox="1"/>
          <p:nvPr/>
        </p:nvSpPr>
        <p:spPr>
          <a:xfrm>
            <a:off x="216050" y="4349775"/>
            <a:ext cx="4830000" cy="985200"/>
          </a:xfrm>
          <a:prstGeom prst="rect">
            <a:avLst/>
          </a:prstGeom>
          <a:noFill/>
          <a:ln>
            <a:noFill/>
          </a:ln>
        </p:spPr>
        <p:txBody>
          <a:bodyPr spcFirstLastPara="1" wrap="square" lIns="91425" tIns="91425" rIns="91425" bIns="91425" anchor="t" anchorCtr="0">
            <a:spAutoFit/>
          </a:bodyPr>
          <a:lstStyle/>
          <a:p>
            <a:pPr marL="0" lvl="0" indent="0" algn="l" rtl="0">
              <a:spcBef>
                <a:spcPts val="640"/>
              </a:spcBef>
              <a:spcAft>
                <a:spcPts val="0"/>
              </a:spcAft>
              <a:buNone/>
            </a:pPr>
            <a:r>
              <a:rPr lang="en-US"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Special Considerations for Score Interpretations, Pearson 2020</a:t>
            </a:r>
            <a:endParaRPr>
              <a:latin typeface="Calibri"/>
              <a:ea typeface="Calibri"/>
              <a:cs typeface="Calibri"/>
              <a:sym typeface="Calibri"/>
            </a:endParaRPr>
          </a:p>
          <a:p>
            <a:pPr marL="0" lvl="0" indent="0" algn="l" rtl="0">
              <a:spcBef>
                <a:spcPts val="640"/>
              </a:spcBef>
              <a:spcAft>
                <a:spcPts val="0"/>
              </a:spcAft>
              <a:buNone/>
            </a:pPr>
            <a:r>
              <a:rPr lang="en-US"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What Norms Should I Use? Riverside Insights, 2020</a:t>
            </a:r>
            <a:endParaRPr>
              <a:latin typeface="Calibri"/>
              <a:ea typeface="Calibri"/>
              <a:cs typeface="Calibri"/>
              <a:sym typeface="Calibri"/>
            </a:endParaRPr>
          </a:p>
          <a:p>
            <a:pPr marL="0" lvl="0" indent="0" algn="l" rtl="0">
              <a:spcBef>
                <a:spcPts val="640"/>
              </a:spcBef>
              <a:spcAft>
                <a:spcPts val="0"/>
              </a:spcAft>
              <a:buNone/>
            </a:pPr>
            <a:endParaRPr sz="400">
              <a:latin typeface="Calibri"/>
              <a:ea typeface="Calibri"/>
              <a:cs typeface="Calibri"/>
              <a:sym typeface="Calibri"/>
            </a:endParaRPr>
          </a:p>
          <a:p>
            <a:pPr marL="0" lvl="0" indent="0" algn="l" rtl="0">
              <a:spcBef>
                <a:spcPts val="640"/>
              </a:spcBef>
              <a:spcAft>
                <a:spcPts val="0"/>
              </a:spcAft>
              <a:buNone/>
            </a:pPr>
            <a:endParaRPr sz="400">
              <a:latin typeface="Calibri"/>
              <a:ea typeface="Calibri"/>
              <a:cs typeface="Calibri"/>
              <a:sym typeface="Calibri"/>
            </a:endParaRPr>
          </a:p>
        </p:txBody>
      </p:sp>
      <p:sp>
        <p:nvSpPr>
          <p:cNvPr id="595" name="Google Shape;595;p85"/>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86"/>
          <p:cNvSpPr txBox="1">
            <a:spLocks noGrp="1"/>
          </p:cNvSpPr>
          <p:nvPr>
            <p:ph type="body" idx="1"/>
          </p:nvPr>
        </p:nvSpPr>
        <p:spPr>
          <a:xfrm>
            <a:off x="152400" y="827150"/>
            <a:ext cx="8839200" cy="3314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sz="2800"/>
          </a:p>
          <a:p>
            <a:pPr marL="0" lvl="0" indent="0" algn="l" rtl="0">
              <a:spcBef>
                <a:spcPts val="640"/>
              </a:spcBef>
              <a:spcAft>
                <a:spcPts val="0"/>
              </a:spcAft>
              <a:buNone/>
            </a:pPr>
            <a:r>
              <a:rPr lang="en-US" sz="2400">
                <a:solidFill>
                  <a:srgbClr val="262626"/>
                </a:solidFill>
              </a:rPr>
              <a:t>“When comparing WIAT-4 (or any other achievement assessment) results with age-based (e.g., cognitive ability, language) test results as part of a comprehensive evaluation, age-based norms are necessary so that all test results are being compared to a similar reference group.”</a:t>
            </a:r>
            <a:endParaRPr sz="2400">
              <a:solidFill>
                <a:srgbClr val="262626"/>
              </a:solidFill>
            </a:endParaRPr>
          </a:p>
          <a:p>
            <a:pPr marL="0" lvl="0" indent="0" algn="l" rtl="0">
              <a:spcBef>
                <a:spcPts val="640"/>
              </a:spcBef>
              <a:spcAft>
                <a:spcPts val="0"/>
              </a:spcAft>
              <a:buNone/>
            </a:pPr>
            <a:endParaRPr sz="2400">
              <a:solidFill>
                <a:srgbClr val="262626"/>
              </a:solidFill>
            </a:endParaRPr>
          </a:p>
          <a:p>
            <a:pPr marL="0" lvl="0" indent="0" algn="l" rtl="0">
              <a:spcBef>
                <a:spcPts val="640"/>
              </a:spcBef>
              <a:spcAft>
                <a:spcPts val="0"/>
              </a:spcAft>
              <a:buNone/>
            </a:pPr>
            <a:r>
              <a:rPr lang="en-US" sz="2400" u="sng">
                <a:solidFill>
                  <a:srgbClr val="262626"/>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Special Considerations for Score Interpretations, Pearson 2020.</a:t>
            </a:r>
            <a:endParaRPr sz="2400">
              <a:solidFill>
                <a:srgbClr val="262626"/>
              </a:solidFill>
            </a:endParaRPr>
          </a:p>
        </p:txBody>
      </p:sp>
      <p:sp>
        <p:nvSpPr>
          <p:cNvPr id="602" name="Google Shape;602;p86"/>
          <p:cNvSpPr txBox="1">
            <a:spLocks noGrp="1"/>
          </p:cNvSpPr>
          <p:nvPr>
            <p:ph type="title"/>
          </p:nvPr>
        </p:nvSpPr>
        <p:spPr>
          <a:xfrm>
            <a:off x="0" y="133350"/>
            <a:ext cx="8839200" cy="450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Interpreting Assessment Results</a:t>
            </a:r>
            <a:endParaRPr>
              <a:solidFill>
                <a:schemeClr val="lt1"/>
              </a:solidFill>
            </a:endParaRPr>
          </a:p>
        </p:txBody>
      </p:sp>
      <p:sp>
        <p:nvSpPr>
          <p:cNvPr id="603" name="Google Shape;603;p86"/>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87"/>
          <p:cNvSpPr txBox="1">
            <a:spLocks noGrp="1"/>
          </p:cNvSpPr>
          <p:nvPr>
            <p:ph type="body" idx="1"/>
          </p:nvPr>
        </p:nvSpPr>
        <p:spPr>
          <a:xfrm>
            <a:off x="152400" y="760375"/>
            <a:ext cx="8839200" cy="3852300"/>
          </a:xfrm>
          <a:prstGeom prst="rect">
            <a:avLst/>
          </a:prstGeom>
        </p:spPr>
        <p:txBody>
          <a:bodyPr spcFirstLastPara="1" wrap="square" lIns="91425" tIns="45700" rIns="91425" bIns="45700" anchor="t" anchorCtr="0">
            <a:noAutofit/>
          </a:bodyPr>
          <a:lstStyle/>
          <a:p>
            <a:pPr marL="457200" lvl="0" indent="-381000" algn="l" rtl="0">
              <a:spcBef>
                <a:spcPts val="640"/>
              </a:spcBef>
              <a:spcAft>
                <a:spcPts val="0"/>
              </a:spcAft>
              <a:buClr>
                <a:srgbClr val="262626"/>
              </a:buClr>
              <a:buSzPts val="2400"/>
              <a:buChar char="➢"/>
            </a:pPr>
            <a:r>
              <a:rPr lang="en-US" sz="2400">
                <a:solidFill>
                  <a:srgbClr val="262626"/>
                </a:solidFill>
              </a:rPr>
              <a:t>Choosing a particular score simply because it is lower, is higher, or meets eligibility criteria is inappropriate, as all scores must be considered within the context of other data sources and other information about the child.</a:t>
            </a:r>
            <a:endParaRPr sz="2400">
              <a:solidFill>
                <a:srgbClr val="262626"/>
              </a:solidFill>
            </a:endParaRPr>
          </a:p>
          <a:p>
            <a:pPr marL="457200" lvl="0" indent="0" algn="l" rtl="0">
              <a:spcBef>
                <a:spcPts val="640"/>
              </a:spcBef>
              <a:spcAft>
                <a:spcPts val="0"/>
              </a:spcAft>
              <a:buNone/>
            </a:pPr>
            <a:endParaRPr sz="2400">
              <a:solidFill>
                <a:srgbClr val="262626"/>
              </a:solidFill>
            </a:endParaRPr>
          </a:p>
          <a:p>
            <a:pPr marL="0" lvl="0" indent="0" algn="l" rtl="0">
              <a:spcBef>
                <a:spcPts val="640"/>
              </a:spcBef>
              <a:spcAft>
                <a:spcPts val="0"/>
              </a:spcAft>
              <a:buNone/>
            </a:pPr>
            <a:r>
              <a:rPr lang="en-US" sz="2000" i="1" u="sng">
                <a:solidFill>
                  <a:srgbClr val="262626"/>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New Mexico Technical Evaluation and Assessment Manual</a:t>
            </a:r>
            <a:r>
              <a:rPr lang="en-US" sz="2000" i="1">
                <a:solidFill>
                  <a:srgbClr val="262626"/>
                </a:solidFill>
              </a:rPr>
              <a:t>, 2017</a:t>
            </a:r>
            <a:endParaRPr sz="2000" i="1">
              <a:solidFill>
                <a:srgbClr val="262626"/>
              </a:solidFill>
            </a:endParaRPr>
          </a:p>
        </p:txBody>
      </p:sp>
      <p:sp>
        <p:nvSpPr>
          <p:cNvPr id="610" name="Google Shape;610;p87"/>
          <p:cNvSpPr txBox="1">
            <a:spLocks noGrp="1"/>
          </p:cNvSpPr>
          <p:nvPr>
            <p:ph type="title"/>
          </p:nvPr>
        </p:nvSpPr>
        <p:spPr>
          <a:xfrm>
            <a:off x="-50250" y="0"/>
            <a:ext cx="8839200" cy="636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Interpreting Assessment Results</a:t>
            </a:r>
            <a:endParaRPr>
              <a:solidFill>
                <a:schemeClr val="lt1"/>
              </a:solidFill>
            </a:endParaRPr>
          </a:p>
        </p:txBody>
      </p:sp>
      <p:sp>
        <p:nvSpPr>
          <p:cNvPr id="611" name="Google Shape;611;p87"/>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88"/>
          <p:cNvSpPr txBox="1">
            <a:spLocks noGrp="1"/>
          </p:cNvSpPr>
          <p:nvPr>
            <p:ph type="body" idx="1"/>
          </p:nvPr>
        </p:nvSpPr>
        <p:spPr>
          <a:xfrm>
            <a:off x="152400" y="731425"/>
            <a:ext cx="8839200" cy="1748700"/>
          </a:xfrm>
          <a:prstGeom prst="rect">
            <a:avLst/>
          </a:prstGeom>
        </p:spPr>
        <p:txBody>
          <a:bodyPr spcFirstLastPara="1" wrap="square" lIns="91425" tIns="45700" rIns="91425" bIns="45700" anchor="t" anchorCtr="0">
            <a:noAutofit/>
          </a:bodyPr>
          <a:lstStyle/>
          <a:p>
            <a:pPr marL="457200" lvl="0" indent="-381000" algn="l" rtl="0">
              <a:spcBef>
                <a:spcPts val="640"/>
              </a:spcBef>
              <a:spcAft>
                <a:spcPts val="0"/>
              </a:spcAft>
              <a:buClr>
                <a:srgbClr val="262626"/>
              </a:buClr>
              <a:buSzPts val="2400"/>
              <a:buChar char="➢"/>
            </a:pPr>
            <a:r>
              <a:rPr lang="en-US" sz="2400">
                <a:solidFill>
                  <a:srgbClr val="262626"/>
                </a:solidFill>
              </a:rPr>
              <a:t>Report all levels of scores obtained</a:t>
            </a:r>
            <a:endParaRPr sz="2400">
              <a:solidFill>
                <a:srgbClr val="262626"/>
              </a:solidFill>
            </a:endParaRPr>
          </a:p>
          <a:p>
            <a:pPr marL="457200" lvl="0" indent="-381000" algn="l" rtl="0">
              <a:spcBef>
                <a:spcPts val="0"/>
              </a:spcBef>
              <a:spcAft>
                <a:spcPts val="0"/>
              </a:spcAft>
              <a:buClr>
                <a:srgbClr val="262626"/>
              </a:buClr>
              <a:buSzPts val="2400"/>
              <a:buChar char="➢"/>
            </a:pPr>
            <a:r>
              <a:rPr lang="en-US" sz="2400">
                <a:solidFill>
                  <a:srgbClr val="262626"/>
                </a:solidFill>
              </a:rPr>
              <a:t>Include charts and graphs of results in addition to narrative describing constructs assessed on each test and subtest</a:t>
            </a:r>
            <a:endParaRPr sz="2400">
              <a:solidFill>
                <a:srgbClr val="262626"/>
              </a:solidFill>
            </a:endParaRPr>
          </a:p>
        </p:txBody>
      </p:sp>
      <p:sp>
        <p:nvSpPr>
          <p:cNvPr id="618" name="Google Shape;618;p88"/>
          <p:cNvSpPr txBox="1">
            <a:spLocks noGrp="1"/>
          </p:cNvSpPr>
          <p:nvPr>
            <p:ph type="title"/>
          </p:nvPr>
        </p:nvSpPr>
        <p:spPr>
          <a:xfrm>
            <a:off x="0" y="133350"/>
            <a:ext cx="8839200" cy="424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Communicating Assessment Results </a:t>
            </a:r>
            <a:endParaRPr>
              <a:solidFill>
                <a:schemeClr val="lt1"/>
              </a:solidFill>
            </a:endParaRPr>
          </a:p>
        </p:txBody>
      </p:sp>
      <p:sp>
        <p:nvSpPr>
          <p:cNvPr id="619" name="Google Shape;619;p88"/>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49</a:t>
            </a:fld>
            <a:endParaRPr/>
          </a:p>
        </p:txBody>
      </p:sp>
      <p:pic>
        <p:nvPicPr>
          <p:cNvPr id="620" name="Google Shape;620;p88"/>
          <p:cNvPicPr preferRelativeResize="0"/>
          <p:nvPr/>
        </p:nvPicPr>
        <p:blipFill>
          <a:blip r:embed="rId3">
            <a:alphaModFix/>
          </a:blip>
          <a:stretch>
            <a:fillRect/>
          </a:stretch>
        </p:blipFill>
        <p:spPr>
          <a:xfrm>
            <a:off x="2054900" y="1937725"/>
            <a:ext cx="5034199" cy="3019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3352800" y="1123950"/>
            <a:ext cx="57150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3600"/>
              <a:buFont typeface="Arial"/>
              <a:buNone/>
            </a:pPr>
            <a:r>
              <a:rPr lang="en-US" sz="3600">
                <a:latin typeface="Calibri"/>
                <a:ea typeface="Calibri"/>
                <a:cs typeface="Calibri"/>
                <a:sym typeface="Calibri"/>
              </a:rPr>
              <a:t>Evaluation and Assessment Guidance</a:t>
            </a:r>
            <a:endParaRPr>
              <a:latin typeface="Calibri"/>
              <a:ea typeface="Calibri"/>
              <a:cs typeface="Calibri"/>
              <a:sym typeface="Calibri"/>
            </a:endParaRPr>
          </a:p>
        </p:txBody>
      </p:sp>
      <p:sp>
        <p:nvSpPr>
          <p:cNvPr id="261" name="Google Shape;261;p44"/>
          <p:cNvSpPr txBox="1">
            <a:spLocks noGrp="1"/>
          </p:cNvSpPr>
          <p:nvPr>
            <p:ph type="body" idx="1"/>
          </p:nvPr>
        </p:nvSpPr>
        <p:spPr>
          <a:xfrm>
            <a:off x="76200" y="2800350"/>
            <a:ext cx="2286000" cy="10668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000"/>
              <a:buFont typeface="Arial"/>
              <a:buNone/>
            </a:pPr>
            <a:r>
              <a:rPr lang="en-US"/>
              <a:t>April 21, 2022</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89"/>
          <p:cNvSpPr txBox="1">
            <a:spLocks noGrp="1"/>
          </p:cNvSpPr>
          <p:nvPr>
            <p:ph type="body" idx="1"/>
          </p:nvPr>
        </p:nvSpPr>
        <p:spPr>
          <a:xfrm>
            <a:off x="152400" y="736925"/>
            <a:ext cx="8839200" cy="3314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100" b="1">
                <a:solidFill>
                  <a:srgbClr val="262626"/>
                </a:solidFill>
              </a:rPr>
              <a:t>Be familiar with score reports and resources each assessment can provide</a:t>
            </a:r>
            <a:endParaRPr sz="2100" b="1">
              <a:solidFill>
                <a:srgbClr val="262626"/>
              </a:solidFill>
            </a:endParaRPr>
          </a:p>
          <a:p>
            <a:pPr marL="457200" lvl="0" indent="-361950" algn="l" rtl="0">
              <a:spcBef>
                <a:spcPts val="640"/>
              </a:spcBef>
              <a:spcAft>
                <a:spcPts val="0"/>
              </a:spcAft>
              <a:buClr>
                <a:srgbClr val="262626"/>
              </a:buClr>
              <a:buSzPts val="2100"/>
              <a:buChar char="➢"/>
            </a:pPr>
            <a:r>
              <a:rPr lang="en-US" sz="2100" b="1">
                <a:solidFill>
                  <a:srgbClr val="262626"/>
                </a:solidFill>
              </a:rPr>
              <a:t>Vineland:</a:t>
            </a:r>
            <a:r>
              <a:rPr lang="en-US" sz="2100">
                <a:solidFill>
                  <a:srgbClr val="262626"/>
                </a:solidFill>
              </a:rPr>
              <a:t> Item score comparison between raters, intervention suggestions, task complexity</a:t>
            </a:r>
            <a:endParaRPr sz="2100">
              <a:solidFill>
                <a:srgbClr val="262626"/>
              </a:solidFill>
            </a:endParaRPr>
          </a:p>
          <a:p>
            <a:pPr marL="457200" lvl="0" indent="-361950" algn="l" rtl="0">
              <a:spcBef>
                <a:spcPts val="0"/>
              </a:spcBef>
              <a:spcAft>
                <a:spcPts val="0"/>
              </a:spcAft>
              <a:buClr>
                <a:srgbClr val="262626"/>
              </a:buClr>
              <a:buSzPts val="2100"/>
              <a:buChar char="➢"/>
            </a:pPr>
            <a:r>
              <a:rPr lang="en-US" sz="2100" b="1">
                <a:solidFill>
                  <a:srgbClr val="262626"/>
                </a:solidFill>
              </a:rPr>
              <a:t>BASC:</a:t>
            </a:r>
            <a:r>
              <a:rPr lang="en-US" sz="2100">
                <a:solidFill>
                  <a:srgbClr val="262626"/>
                </a:solidFill>
              </a:rPr>
              <a:t> F Index looks for negative distortion of ratings, C Index looks for consistency within respondent’s rating, intervention suggestions</a:t>
            </a:r>
            <a:endParaRPr sz="2100">
              <a:solidFill>
                <a:srgbClr val="262626"/>
              </a:solidFill>
            </a:endParaRPr>
          </a:p>
          <a:p>
            <a:pPr marL="457200" lvl="0" indent="-361950" algn="l" rtl="0">
              <a:spcBef>
                <a:spcPts val="0"/>
              </a:spcBef>
              <a:spcAft>
                <a:spcPts val="0"/>
              </a:spcAft>
              <a:buClr>
                <a:srgbClr val="262626"/>
              </a:buClr>
              <a:buSzPts val="2100"/>
              <a:buChar char="➢"/>
            </a:pPr>
            <a:r>
              <a:rPr lang="en-US" sz="2100" b="1">
                <a:solidFill>
                  <a:srgbClr val="262626"/>
                </a:solidFill>
              </a:rPr>
              <a:t>KTEA: </a:t>
            </a:r>
            <a:r>
              <a:rPr lang="en-US" sz="2100">
                <a:solidFill>
                  <a:srgbClr val="262626"/>
                </a:solidFill>
              </a:rPr>
              <a:t>Error pattern analysis and corresponding goal suggestions</a:t>
            </a:r>
            <a:endParaRPr sz="2100">
              <a:solidFill>
                <a:srgbClr val="262626"/>
              </a:solidFill>
            </a:endParaRPr>
          </a:p>
          <a:p>
            <a:pPr marL="457200" lvl="0" indent="-361950" algn="l" rtl="0">
              <a:spcBef>
                <a:spcPts val="0"/>
              </a:spcBef>
              <a:spcAft>
                <a:spcPts val="0"/>
              </a:spcAft>
              <a:buClr>
                <a:srgbClr val="262626"/>
              </a:buClr>
              <a:buSzPts val="2100"/>
              <a:buChar char="➢"/>
            </a:pPr>
            <a:r>
              <a:rPr lang="en-US" sz="2100" b="1">
                <a:solidFill>
                  <a:srgbClr val="262626"/>
                </a:solidFill>
              </a:rPr>
              <a:t>WIAT 4:</a:t>
            </a:r>
            <a:r>
              <a:rPr lang="en-US" sz="2100">
                <a:solidFill>
                  <a:srgbClr val="262626"/>
                </a:solidFill>
              </a:rPr>
              <a:t> Error analysis and corresponding goal suggestions</a:t>
            </a:r>
            <a:endParaRPr sz="2100">
              <a:solidFill>
                <a:srgbClr val="262626"/>
              </a:solidFill>
            </a:endParaRPr>
          </a:p>
          <a:p>
            <a:pPr marL="0" lvl="0" indent="0" algn="l" rtl="0">
              <a:spcBef>
                <a:spcPts val="640"/>
              </a:spcBef>
              <a:spcAft>
                <a:spcPts val="0"/>
              </a:spcAft>
              <a:buNone/>
            </a:pPr>
            <a:endParaRPr sz="1800">
              <a:solidFill>
                <a:srgbClr val="262626"/>
              </a:solidFill>
            </a:endParaRPr>
          </a:p>
          <a:p>
            <a:pPr marL="0" lvl="0" indent="0" algn="l" rtl="0">
              <a:spcBef>
                <a:spcPts val="640"/>
              </a:spcBef>
              <a:spcAft>
                <a:spcPts val="0"/>
              </a:spcAft>
              <a:buNone/>
            </a:pPr>
            <a:r>
              <a:rPr lang="en-US" sz="1800"/>
              <a:t> </a:t>
            </a:r>
            <a:endParaRPr sz="1800"/>
          </a:p>
          <a:p>
            <a:pPr marL="0" lvl="0" indent="0" algn="l" rtl="0">
              <a:spcBef>
                <a:spcPts val="640"/>
              </a:spcBef>
              <a:spcAft>
                <a:spcPts val="0"/>
              </a:spcAft>
              <a:buNone/>
            </a:pPr>
            <a:endParaRPr sz="1800"/>
          </a:p>
        </p:txBody>
      </p:sp>
      <p:sp>
        <p:nvSpPr>
          <p:cNvPr id="627" name="Google Shape;627;p89"/>
          <p:cNvSpPr txBox="1">
            <a:spLocks noGrp="1"/>
          </p:cNvSpPr>
          <p:nvPr>
            <p:ph type="title"/>
          </p:nvPr>
        </p:nvSpPr>
        <p:spPr>
          <a:xfrm>
            <a:off x="152400" y="133350"/>
            <a:ext cx="8839200" cy="400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Communicating Assessment Results</a:t>
            </a:r>
            <a:endParaRPr>
              <a:solidFill>
                <a:schemeClr val="lt1"/>
              </a:solidFill>
            </a:endParaRPr>
          </a:p>
        </p:txBody>
      </p:sp>
      <p:sp>
        <p:nvSpPr>
          <p:cNvPr id="628" name="Google Shape;628;p89"/>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90"/>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51</a:t>
            </a:fld>
            <a:endParaRPr/>
          </a:p>
        </p:txBody>
      </p:sp>
      <p:sp>
        <p:nvSpPr>
          <p:cNvPr id="635" name="Google Shape;635;p90"/>
          <p:cNvSpPr txBox="1">
            <a:spLocks noGrp="1"/>
          </p:cNvSpPr>
          <p:nvPr>
            <p:ph type="body" idx="1"/>
          </p:nvPr>
        </p:nvSpPr>
        <p:spPr>
          <a:xfrm>
            <a:off x="152400" y="876175"/>
            <a:ext cx="8839200" cy="3840900"/>
          </a:xfrm>
          <a:prstGeom prst="rect">
            <a:avLst/>
          </a:prstGeom>
        </p:spPr>
        <p:txBody>
          <a:bodyPr spcFirstLastPara="1" wrap="square" lIns="91425" tIns="45700" rIns="91425" bIns="45700" anchor="t" anchorCtr="0">
            <a:noAutofit/>
          </a:bodyPr>
          <a:lstStyle/>
          <a:p>
            <a:pPr marL="457200" lvl="0" indent="-406400" algn="l" rtl="0">
              <a:spcBef>
                <a:spcPts val="640"/>
              </a:spcBef>
              <a:spcAft>
                <a:spcPts val="0"/>
              </a:spcAft>
              <a:buClr>
                <a:srgbClr val="262626"/>
              </a:buClr>
              <a:buSzPts val="2800"/>
              <a:buChar char="➢"/>
            </a:pPr>
            <a:r>
              <a:rPr lang="en-US" sz="2800">
                <a:solidFill>
                  <a:srgbClr val="262626"/>
                </a:solidFill>
              </a:rPr>
              <a:t>Review process used when determining which assessment tools to use</a:t>
            </a:r>
            <a:endParaRPr sz="2800">
              <a:solidFill>
                <a:srgbClr val="262626"/>
              </a:solidFill>
            </a:endParaRPr>
          </a:p>
          <a:p>
            <a:pPr marL="457200" lvl="0" indent="-406400" algn="l" rtl="0">
              <a:spcBef>
                <a:spcPts val="0"/>
              </a:spcBef>
              <a:spcAft>
                <a:spcPts val="0"/>
              </a:spcAft>
              <a:buClr>
                <a:srgbClr val="262626"/>
              </a:buClr>
              <a:buSzPts val="2800"/>
              <a:buChar char="➢"/>
            </a:pPr>
            <a:r>
              <a:rPr lang="en-US" sz="2800">
                <a:solidFill>
                  <a:srgbClr val="262626"/>
                </a:solidFill>
              </a:rPr>
              <a:t>Check versions of tests you use, see if you need to update</a:t>
            </a:r>
            <a:endParaRPr sz="2800">
              <a:solidFill>
                <a:srgbClr val="262626"/>
              </a:solidFill>
            </a:endParaRPr>
          </a:p>
          <a:p>
            <a:pPr marL="457200" lvl="0" indent="-406400" algn="l" rtl="0">
              <a:spcBef>
                <a:spcPts val="0"/>
              </a:spcBef>
              <a:spcAft>
                <a:spcPts val="0"/>
              </a:spcAft>
              <a:buClr>
                <a:srgbClr val="262626"/>
              </a:buClr>
              <a:buSzPts val="2800"/>
              <a:buChar char="➢"/>
            </a:pPr>
            <a:r>
              <a:rPr lang="en-US" sz="2800">
                <a:solidFill>
                  <a:srgbClr val="262626"/>
                </a:solidFill>
              </a:rPr>
              <a:t>Review training levels of all assessment staff</a:t>
            </a:r>
            <a:endParaRPr sz="2800">
              <a:solidFill>
                <a:srgbClr val="262626"/>
              </a:solidFill>
            </a:endParaRPr>
          </a:p>
          <a:p>
            <a:pPr marL="457200" lvl="0" indent="-406400" algn="l" rtl="0">
              <a:spcBef>
                <a:spcPts val="0"/>
              </a:spcBef>
              <a:spcAft>
                <a:spcPts val="0"/>
              </a:spcAft>
              <a:buClr>
                <a:srgbClr val="262626"/>
              </a:buClr>
              <a:buSzPts val="2800"/>
              <a:buChar char="➢"/>
            </a:pPr>
            <a:r>
              <a:rPr lang="en-US" sz="2800">
                <a:solidFill>
                  <a:srgbClr val="262626"/>
                </a:solidFill>
              </a:rPr>
              <a:t>Plan for training on the various assessments your system uses</a:t>
            </a:r>
            <a:endParaRPr sz="3000"/>
          </a:p>
        </p:txBody>
      </p:sp>
      <p:sp>
        <p:nvSpPr>
          <p:cNvPr id="636" name="Google Shape;636;p90"/>
          <p:cNvSpPr txBox="1">
            <a:spLocks noGrp="1"/>
          </p:cNvSpPr>
          <p:nvPr>
            <p:ph type="title"/>
          </p:nvPr>
        </p:nvSpPr>
        <p:spPr>
          <a:xfrm>
            <a:off x="0" y="57800"/>
            <a:ext cx="8839200" cy="574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Action Steps</a:t>
            </a:r>
            <a:endParaRPr>
              <a:solidFill>
                <a:schemeClr val="lt1"/>
              </a:solidFill>
            </a:endParaRPr>
          </a:p>
        </p:txBody>
      </p:sp>
      <p:pic>
        <p:nvPicPr>
          <p:cNvPr id="637" name="Google Shape;637;p90"/>
          <p:cNvPicPr preferRelativeResize="0"/>
          <p:nvPr/>
        </p:nvPicPr>
        <p:blipFill>
          <a:blip r:embed="rId3">
            <a:alphaModFix/>
          </a:blip>
          <a:stretch>
            <a:fillRect/>
          </a:stretch>
        </p:blipFill>
        <p:spPr>
          <a:xfrm>
            <a:off x="7006775" y="3560899"/>
            <a:ext cx="1242750" cy="14994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91"/>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52</a:t>
            </a:fld>
            <a:endParaRPr/>
          </a:p>
        </p:txBody>
      </p:sp>
      <p:sp>
        <p:nvSpPr>
          <p:cNvPr id="644" name="Google Shape;644;p91"/>
          <p:cNvSpPr txBox="1">
            <a:spLocks noGrp="1"/>
          </p:cNvSpPr>
          <p:nvPr>
            <p:ph type="body" idx="1"/>
          </p:nvPr>
        </p:nvSpPr>
        <p:spPr>
          <a:xfrm>
            <a:off x="152400" y="923375"/>
            <a:ext cx="8839200" cy="3314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3100" u="sng">
                <a:solidFill>
                  <a:srgbClr val="262626"/>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Virtual: WIAT 4 Administration and </a:t>
            </a:r>
            <a:r>
              <a:rPr lang="en-US" sz="3100" u="sng">
                <a:solidFill>
                  <a:srgbClr val="262626"/>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Interpretation</a:t>
            </a:r>
            <a:r>
              <a:rPr lang="en-US" sz="3100">
                <a:solidFill>
                  <a:srgbClr val="262626"/>
                </a:solidFill>
              </a:rPr>
              <a:t>: June  14 and 15, 2022 9am-12pm </a:t>
            </a:r>
            <a:endParaRPr sz="3100">
              <a:solidFill>
                <a:srgbClr val="262626"/>
              </a:solidFill>
            </a:endParaRPr>
          </a:p>
          <a:p>
            <a:pPr marL="0" lvl="0" indent="0" algn="l" rtl="0">
              <a:spcBef>
                <a:spcPts val="640"/>
              </a:spcBef>
              <a:spcAft>
                <a:spcPts val="0"/>
              </a:spcAft>
              <a:buNone/>
            </a:pPr>
            <a:endParaRPr sz="3100">
              <a:solidFill>
                <a:srgbClr val="262626"/>
              </a:solidFill>
            </a:endParaRPr>
          </a:p>
          <a:p>
            <a:pPr marL="0" lvl="0" indent="0" algn="l" rtl="0">
              <a:spcBef>
                <a:spcPts val="640"/>
              </a:spcBef>
              <a:spcAft>
                <a:spcPts val="0"/>
              </a:spcAft>
              <a:buNone/>
            </a:pPr>
            <a:r>
              <a:rPr lang="en-US" sz="3100" u="sng">
                <a:solidFill>
                  <a:srgbClr val="262626"/>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Virtual: KTEA 3 Administration, Scoring, </a:t>
            </a:r>
            <a:r>
              <a:rPr lang="en-US" sz="3100" u="sng">
                <a:solidFill>
                  <a:srgbClr val="262626"/>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Interpretation</a:t>
            </a:r>
            <a:r>
              <a:rPr lang="en-US" sz="3100" u="sng">
                <a:solidFill>
                  <a:srgbClr val="262626"/>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and Error </a:t>
            </a:r>
            <a:r>
              <a:rPr lang="en-US" sz="3100" u="sng">
                <a:solidFill>
                  <a:srgbClr val="262626"/>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Analysis</a:t>
            </a:r>
            <a:r>
              <a:rPr lang="en-US" sz="3100">
                <a:solidFill>
                  <a:srgbClr val="262626"/>
                </a:solidFill>
              </a:rPr>
              <a:t>  September 13 and 20, 9am-12pm</a:t>
            </a:r>
            <a:endParaRPr sz="3100">
              <a:solidFill>
                <a:srgbClr val="262626"/>
              </a:solidFill>
            </a:endParaRPr>
          </a:p>
        </p:txBody>
      </p:sp>
      <p:sp>
        <p:nvSpPr>
          <p:cNvPr id="645" name="Google Shape;645;p91"/>
          <p:cNvSpPr txBox="1">
            <a:spLocks noGrp="1"/>
          </p:cNvSpPr>
          <p:nvPr>
            <p:ph type="title"/>
          </p:nvPr>
        </p:nvSpPr>
        <p:spPr>
          <a:xfrm>
            <a:off x="65550" y="67450"/>
            <a:ext cx="8839200" cy="516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RPDC Assessment Specific Training</a:t>
            </a:r>
            <a:endParaRPr>
              <a:solidFill>
                <a:schemeClr val="lt1"/>
              </a:solidFill>
            </a:endParaRPr>
          </a:p>
        </p:txBody>
      </p:sp>
      <p:sp>
        <p:nvSpPr>
          <p:cNvPr id="646" name="Google Shape;646;p91"/>
          <p:cNvSpPr txBox="1"/>
          <p:nvPr/>
        </p:nvSpPr>
        <p:spPr>
          <a:xfrm>
            <a:off x="315725" y="4754200"/>
            <a:ext cx="616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For additional information contact: Tiffiney Smith tdsmith@semo.edu</a:t>
            </a:r>
            <a:endParaRPr>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2"/>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53</a:t>
            </a:fld>
            <a:endParaRPr/>
          </a:p>
        </p:txBody>
      </p:sp>
      <p:sp>
        <p:nvSpPr>
          <p:cNvPr id="653" name="Google Shape;653;p92"/>
          <p:cNvSpPr txBox="1">
            <a:spLocks noGrp="1"/>
          </p:cNvSpPr>
          <p:nvPr>
            <p:ph type="body" idx="1"/>
          </p:nvPr>
        </p:nvSpPr>
        <p:spPr>
          <a:xfrm>
            <a:off x="0" y="694075"/>
            <a:ext cx="8991600" cy="4239900"/>
          </a:xfrm>
          <a:prstGeom prst="rect">
            <a:avLst/>
          </a:prstGeom>
        </p:spPr>
        <p:txBody>
          <a:bodyPr spcFirstLastPara="1" wrap="square" lIns="91425" tIns="45700" rIns="91425" bIns="45700" anchor="t" anchorCtr="0">
            <a:noAutofit/>
          </a:bodyPr>
          <a:lstStyle/>
          <a:p>
            <a:pPr marL="457200" lvl="0" indent="0" algn="l" rtl="0">
              <a:spcBef>
                <a:spcPts val="640"/>
              </a:spcBef>
              <a:spcAft>
                <a:spcPts val="0"/>
              </a:spcAft>
              <a:buNone/>
            </a:pPr>
            <a:r>
              <a:rPr lang="en-US" sz="2800">
                <a:solidFill>
                  <a:srgbClr val="262626"/>
                </a:solidFill>
              </a:rPr>
              <a:t>In person, WJ IV Cognitive Administration and Interpretation, Fall 2022, Southeast RPDC </a:t>
            </a:r>
            <a:endParaRPr sz="2800">
              <a:solidFill>
                <a:srgbClr val="262626"/>
              </a:solidFill>
            </a:endParaRPr>
          </a:p>
          <a:p>
            <a:pPr marL="457200" lvl="0" indent="0" algn="l" rtl="0">
              <a:spcBef>
                <a:spcPts val="640"/>
              </a:spcBef>
              <a:spcAft>
                <a:spcPts val="0"/>
              </a:spcAft>
              <a:buNone/>
            </a:pPr>
            <a:r>
              <a:rPr lang="en-US" sz="2800">
                <a:solidFill>
                  <a:srgbClr val="262626"/>
                </a:solidFill>
              </a:rPr>
              <a:t>In person, Battelle-3 Administration and Interpretation, Fall 2022, Southeast RPDC</a:t>
            </a:r>
            <a:endParaRPr sz="2800">
              <a:solidFill>
                <a:srgbClr val="262626"/>
              </a:solidFill>
            </a:endParaRPr>
          </a:p>
          <a:p>
            <a:pPr marL="457200" lvl="0" indent="0" algn="l" rtl="0">
              <a:spcBef>
                <a:spcPts val="640"/>
              </a:spcBef>
              <a:spcAft>
                <a:spcPts val="0"/>
              </a:spcAft>
              <a:buNone/>
            </a:pPr>
            <a:r>
              <a:rPr lang="en-US" sz="2800">
                <a:solidFill>
                  <a:srgbClr val="262626"/>
                </a:solidFill>
              </a:rPr>
              <a:t>In person, </a:t>
            </a:r>
            <a:r>
              <a:rPr lang="en-US" sz="2800" i="1">
                <a:solidFill>
                  <a:srgbClr val="262626"/>
                </a:solidFill>
              </a:rPr>
              <a:t>Assessment Of Learning Academy</a:t>
            </a:r>
            <a:r>
              <a:rPr lang="en-US" sz="2800">
                <a:solidFill>
                  <a:srgbClr val="262626"/>
                </a:solidFill>
              </a:rPr>
              <a:t>, Dr. Edward Schultz, 3 sessions throughout the 2022-2023,  Southeast RPDC, focusing on intellectual, academic, language and executive functioning development and assessment </a:t>
            </a:r>
            <a:endParaRPr sz="2800">
              <a:solidFill>
                <a:srgbClr val="262626"/>
              </a:solidFill>
            </a:endParaRPr>
          </a:p>
        </p:txBody>
      </p:sp>
      <p:sp>
        <p:nvSpPr>
          <p:cNvPr id="654" name="Google Shape;654;p92"/>
          <p:cNvSpPr txBox="1">
            <a:spLocks noGrp="1"/>
          </p:cNvSpPr>
          <p:nvPr>
            <p:ph type="title"/>
          </p:nvPr>
        </p:nvSpPr>
        <p:spPr>
          <a:xfrm>
            <a:off x="152400" y="-5025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RPDC Assessment Specific Training</a:t>
            </a:r>
            <a:endParaRPr>
              <a:solidFill>
                <a:schemeClr val="lt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93"/>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54</a:t>
            </a:fld>
            <a:endParaRPr/>
          </a:p>
        </p:txBody>
      </p:sp>
      <p:sp>
        <p:nvSpPr>
          <p:cNvPr id="661" name="Google Shape;661;p93"/>
          <p:cNvSpPr txBox="1">
            <a:spLocks noGrp="1"/>
          </p:cNvSpPr>
          <p:nvPr>
            <p:ph type="body" idx="1"/>
          </p:nvPr>
        </p:nvSpPr>
        <p:spPr>
          <a:xfrm>
            <a:off x="376800" y="1619250"/>
            <a:ext cx="5686200" cy="3314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3000">
                <a:solidFill>
                  <a:srgbClr val="000000"/>
                </a:solidFill>
                <a:latin typeface="Arial"/>
                <a:ea typeface="Arial"/>
                <a:cs typeface="Arial"/>
                <a:sym typeface="Arial"/>
              </a:rPr>
              <a:t>Survey Link:</a:t>
            </a:r>
            <a:endParaRPr sz="3000">
              <a:solidFill>
                <a:srgbClr val="000000"/>
              </a:solidFill>
              <a:latin typeface="Arial"/>
              <a:ea typeface="Arial"/>
              <a:cs typeface="Arial"/>
              <a:sym typeface="Arial"/>
            </a:endParaRPr>
          </a:p>
          <a:p>
            <a:pPr marL="0" lvl="0" indent="0" algn="l" rtl="0">
              <a:spcBef>
                <a:spcPts val="640"/>
              </a:spcBef>
              <a:spcAft>
                <a:spcPts val="0"/>
              </a:spcAft>
              <a:buNone/>
            </a:pPr>
            <a:r>
              <a:rPr lang="en-US" sz="3000">
                <a:solidFill>
                  <a:srgbClr val="000000"/>
                </a:solidFill>
                <a:latin typeface="Arial"/>
                <a:ea typeface="Arial"/>
                <a:cs typeface="Arial"/>
                <a:sym typeface="Arial"/>
              </a:rPr>
              <a:t> </a:t>
            </a:r>
            <a:r>
              <a:rPr lang="en-US" sz="2000" u="sng">
                <a:solidFill>
                  <a:schemeClr val="hlink"/>
                </a:solidFill>
                <a:latin typeface="Arial"/>
                <a:ea typeface="Arial"/>
                <a:cs typeface="Arial"/>
                <a:sym typeface="Arial"/>
                <a:hlinkClick r:id="rId3"/>
              </a:rPr>
              <a:t>https://forms.gle/RJd25C7Q6PXPGeqW8</a:t>
            </a:r>
            <a:endParaRPr sz="2000"/>
          </a:p>
        </p:txBody>
      </p:sp>
      <p:sp>
        <p:nvSpPr>
          <p:cNvPr id="662" name="Google Shape;662;p93"/>
          <p:cNvSpPr txBox="1">
            <a:spLocks noGrp="1"/>
          </p:cNvSpPr>
          <p:nvPr>
            <p:ph type="title"/>
          </p:nvPr>
        </p:nvSpPr>
        <p:spPr>
          <a:xfrm>
            <a:off x="152400" y="74295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Please Fill Out Our Survey</a:t>
            </a:r>
            <a:endParaRPr/>
          </a:p>
        </p:txBody>
      </p:sp>
      <p:pic>
        <p:nvPicPr>
          <p:cNvPr id="663" name="Google Shape;663;p93"/>
          <p:cNvPicPr preferRelativeResize="0"/>
          <p:nvPr/>
        </p:nvPicPr>
        <p:blipFill>
          <a:blip r:embed="rId4">
            <a:alphaModFix/>
          </a:blip>
          <a:stretch>
            <a:fillRect/>
          </a:stretch>
        </p:blipFill>
        <p:spPr>
          <a:xfrm>
            <a:off x="6138596" y="1721625"/>
            <a:ext cx="2690048" cy="3421875"/>
          </a:xfrm>
          <a:prstGeom prst="rect">
            <a:avLst/>
          </a:prstGeom>
          <a:noFill/>
          <a:ln>
            <a:noFill/>
          </a:ln>
        </p:spPr>
      </p:pic>
      <p:sp>
        <p:nvSpPr>
          <p:cNvPr id="664" name="Google Shape;664;p93"/>
          <p:cNvSpPr/>
          <p:nvPr/>
        </p:nvSpPr>
        <p:spPr>
          <a:xfrm>
            <a:off x="3218700" y="2897900"/>
            <a:ext cx="2844300" cy="12831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900">
                <a:solidFill>
                  <a:schemeClr val="lt1"/>
                </a:solidFill>
              </a:rPr>
              <a:t>Scan Me</a:t>
            </a:r>
            <a:endParaRPr sz="39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5"/>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600"/>
              </a:spcAft>
              <a:buSzPts val="900"/>
              <a:buNone/>
            </a:pPr>
            <a:fld id="{00000000-1234-1234-1234-123412341234}" type="slidenum">
              <a:rPr lang="en-US"/>
              <a:t>6</a:t>
            </a:fld>
            <a:endParaRPr/>
          </a:p>
        </p:txBody>
      </p:sp>
      <p:sp>
        <p:nvSpPr>
          <p:cNvPr id="267" name="Google Shape;267;p45"/>
          <p:cNvSpPr txBox="1">
            <a:spLocks noGrp="1"/>
          </p:cNvSpPr>
          <p:nvPr>
            <p:ph type="body" idx="1"/>
          </p:nvPr>
        </p:nvSpPr>
        <p:spPr>
          <a:xfrm>
            <a:off x="198875" y="800100"/>
            <a:ext cx="8839200" cy="3975300"/>
          </a:xfrm>
          <a:prstGeom prst="rect">
            <a:avLst/>
          </a:prstGeom>
          <a:noFill/>
          <a:ln>
            <a:noFill/>
          </a:ln>
        </p:spPr>
        <p:txBody>
          <a:bodyPr spcFirstLastPara="1" wrap="square" lIns="68550" tIns="34275" rIns="68550" bIns="34275" anchor="t" anchorCtr="0">
            <a:normAutofit/>
          </a:bodyPr>
          <a:lstStyle/>
          <a:p>
            <a:pPr marL="914400" lvl="1" indent="-380998" algn="l" rtl="0">
              <a:lnSpc>
                <a:spcPct val="100000"/>
              </a:lnSpc>
              <a:spcBef>
                <a:spcPts val="600"/>
              </a:spcBef>
              <a:spcAft>
                <a:spcPts val="0"/>
              </a:spcAft>
              <a:buClr>
                <a:srgbClr val="262626"/>
              </a:buClr>
              <a:buSzPts val="2400"/>
              <a:buFont typeface="Calibri"/>
              <a:buChar char="❑"/>
            </a:pPr>
            <a:r>
              <a:rPr lang="en-US" sz="2400">
                <a:solidFill>
                  <a:srgbClr val="262626"/>
                </a:solidFill>
              </a:rPr>
              <a:t>Common Vocabulary: Defining Assessment, Evaluation, Test</a:t>
            </a:r>
            <a:endParaRPr sz="2400">
              <a:solidFill>
                <a:srgbClr val="262626"/>
              </a:solidFill>
            </a:endParaRPr>
          </a:p>
          <a:p>
            <a:pPr marL="914400" lvl="1" indent="-380998" algn="l" rtl="0">
              <a:lnSpc>
                <a:spcPct val="100000"/>
              </a:lnSpc>
              <a:spcBef>
                <a:spcPts val="600"/>
              </a:spcBef>
              <a:spcAft>
                <a:spcPts val="0"/>
              </a:spcAft>
              <a:buClr>
                <a:srgbClr val="262626"/>
              </a:buClr>
              <a:buSzPts val="2400"/>
              <a:buFont typeface="Calibri"/>
              <a:buChar char="❑"/>
            </a:pPr>
            <a:r>
              <a:rPr lang="en-US" sz="2400">
                <a:solidFill>
                  <a:srgbClr val="262626"/>
                </a:solidFill>
              </a:rPr>
              <a:t>Purpose of Evaluation</a:t>
            </a:r>
            <a:endParaRPr sz="2400">
              <a:solidFill>
                <a:srgbClr val="262626"/>
              </a:solidFill>
            </a:endParaRPr>
          </a:p>
          <a:p>
            <a:pPr marL="914400" lvl="1" indent="-380997" algn="l" rtl="0">
              <a:lnSpc>
                <a:spcPct val="100000"/>
              </a:lnSpc>
              <a:spcBef>
                <a:spcPts val="600"/>
              </a:spcBef>
              <a:spcAft>
                <a:spcPts val="0"/>
              </a:spcAft>
              <a:buClr>
                <a:srgbClr val="262626"/>
              </a:buClr>
              <a:buSzPts val="2400"/>
              <a:buChar char="❑"/>
            </a:pPr>
            <a:r>
              <a:rPr lang="en-US" sz="2400">
                <a:solidFill>
                  <a:srgbClr val="262626"/>
                </a:solidFill>
              </a:rPr>
              <a:t>Setting the Stage for Appropriate Evaluations </a:t>
            </a:r>
            <a:endParaRPr sz="2400">
              <a:solidFill>
                <a:srgbClr val="262626"/>
              </a:solidFill>
            </a:endParaRPr>
          </a:p>
          <a:p>
            <a:pPr marL="914400" lvl="1" indent="-380997" algn="l" rtl="0">
              <a:lnSpc>
                <a:spcPct val="100000"/>
              </a:lnSpc>
              <a:spcBef>
                <a:spcPts val="600"/>
              </a:spcBef>
              <a:spcAft>
                <a:spcPts val="0"/>
              </a:spcAft>
              <a:buClr>
                <a:srgbClr val="262626"/>
              </a:buClr>
              <a:buSzPts val="2400"/>
              <a:buChar char="❑"/>
            </a:pPr>
            <a:r>
              <a:rPr lang="en-US" sz="2400">
                <a:solidFill>
                  <a:srgbClr val="262626"/>
                </a:solidFill>
              </a:rPr>
              <a:t>Guiding Principles for Assessment Practices</a:t>
            </a:r>
            <a:endParaRPr sz="2400">
              <a:solidFill>
                <a:srgbClr val="262626"/>
              </a:solidFill>
            </a:endParaRPr>
          </a:p>
          <a:p>
            <a:pPr marL="914400" lvl="1" indent="-380997" algn="l" rtl="0">
              <a:lnSpc>
                <a:spcPct val="100000"/>
              </a:lnSpc>
              <a:spcBef>
                <a:spcPts val="600"/>
              </a:spcBef>
              <a:spcAft>
                <a:spcPts val="0"/>
              </a:spcAft>
              <a:buClr>
                <a:srgbClr val="262626"/>
              </a:buClr>
              <a:buSzPts val="2400"/>
              <a:buChar char="❑"/>
            </a:pPr>
            <a:r>
              <a:rPr lang="en-US" sz="2400">
                <a:solidFill>
                  <a:srgbClr val="262626"/>
                </a:solidFill>
              </a:rPr>
              <a:t>Action Steps</a:t>
            </a:r>
            <a:endParaRPr sz="2400">
              <a:solidFill>
                <a:srgbClr val="262626"/>
              </a:solidFill>
            </a:endParaRPr>
          </a:p>
          <a:p>
            <a:pPr marL="0" lvl="0" indent="0" algn="l" rtl="0">
              <a:lnSpc>
                <a:spcPct val="100000"/>
              </a:lnSpc>
              <a:spcBef>
                <a:spcPts val="600"/>
              </a:spcBef>
              <a:spcAft>
                <a:spcPts val="0"/>
              </a:spcAft>
              <a:buNone/>
            </a:pPr>
            <a:endParaRPr sz="2400">
              <a:solidFill>
                <a:srgbClr val="262626"/>
              </a:solidFill>
            </a:endParaRPr>
          </a:p>
          <a:p>
            <a:pPr marL="0" lvl="0" indent="457200" algn="l" rtl="0">
              <a:lnSpc>
                <a:spcPct val="100000"/>
              </a:lnSpc>
              <a:spcBef>
                <a:spcPts val="600"/>
              </a:spcBef>
              <a:spcAft>
                <a:spcPts val="0"/>
              </a:spcAft>
              <a:buNone/>
            </a:pPr>
            <a:r>
              <a:rPr lang="en-US" sz="2400" u="sng">
                <a:solidFill>
                  <a:schemeClr val="hlink"/>
                </a:solidFill>
                <a:hlinkClick r:id="rId3"/>
              </a:rPr>
              <a:t>DESE Assessment Myth of the Month</a:t>
            </a:r>
            <a:endParaRPr sz="2400">
              <a:solidFill>
                <a:srgbClr val="262626"/>
              </a:solidFill>
            </a:endParaRPr>
          </a:p>
          <a:p>
            <a:pPr marL="1371600" lvl="0" indent="0" algn="l" rtl="0">
              <a:lnSpc>
                <a:spcPct val="90000"/>
              </a:lnSpc>
              <a:spcBef>
                <a:spcPts val="600"/>
              </a:spcBef>
              <a:spcAft>
                <a:spcPts val="0"/>
              </a:spcAft>
              <a:buSzPts val="3200"/>
              <a:buNone/>
            </a:pPr>
            <a:endParaRPr sz="2400">
              <a:latin typeface="Arial"/>
              <a:ea typeface="Arial"/>
              <a:cs typeface="Arial"/>
              <a:sym typeface="Arial"/>
            </a:endParaRPr>
          </a:p>
        </p:txBody>
      </p:sp>
      <p:sp>
        <p:nvSpPr>
          <p:cNvPr id="268" name="Google Shape;268;p45"/>
          <p:cNvSpPr txBox="1">
            <a:spLocks noGrp="1"/>
          </p:cNvSpPr>
          <p:nvPr>
            <p:ph type="title"/>
          </p:nvPr>
        </p:nvSpPr>
        <p:spPr>
          <a:xfrm>
            <a:off x="-126475" y="0"/>
            <a:ext cx="8839200" cy="800100"/>
          </a:xfrm>
          <a:prstGeom prst="rect">
            <a:avLst/>
          </a:prstGeom>
          <a:noFill/>
          <a:ln>
            <a:noFill/>
          </a:ln>
        </p:spPr>
        <p:txBody>
          <a:bodyPr spcFirstLastPara="1" wrap="square" lIns="68550" tIns="34275" rIns="68550" bIns="34275"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solidFill>
                  <a:schemeClr val="lt1"/>
                </a:solidFill>
              </a:rPr>
              <a:t>Evaluation and Assessment Guidance</a:t>
            </a: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6"/>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7</a:t>
            </a:fld>
            <a:endParaRPr/>
          </a:p>
        </p:txBody>
      </p:sp>
      <p:sp>
        <p:nvSpPr>
          <p:cNvPr id="275" name="Google Shape;275;p46"/>
          <p:cNvSpPr txBox="1">
            <a:spLocks noGrp="1"/>
          </p:cNvSpPr>
          <p:nvPr>
            <p:ph type="body" idx="1"/>
          </p:nvPr>
        </p:nvSpPr>
        <p:spPr>
          <a:xfrm>
            <a:off x="152400" y="875625"/>
            <a:ext cx="8839200" cy="3314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sz="2600" b="1">
                <a:solidFill>
                  <a:srgbClr val="262626"/>
                </a:solidFill>
              </a:rPr>
              <a:t>Assessment</a:t>
            </a:r>
            <a:r>
              <a:rPr lang="en-US" sz="2600">
                <a:solidFill>
                  <a:srgbClr val="262626"/>
                </a:solidFill>
              </a:rPr>
              <a:t>: The processes of systematically observing, gathering, and recording credible information to help answer referral questions and make decisions. Assessment is an inquiry based, problem solving process.</a:t>
            </a:r>
            <a:endParaRPr sz="2500">
              <a:solidFill>
                <a:srgbClr val="262626"/>
              </a:solidFill>
            </a:endParaRPr>
          </a:p>
          <a:p>
            <a:pPr marL="0" lvl="0" indent="0" algn="l" rtl="0">
              <a:lnSpc>
                <a:spcPct val="100000"/>
              </a:lnSpc>
              <a:spcBef>
                <a:spcPts val="640"/>
              </a:spcBef>
              <a:spcAft>
                <a:spcPts val="0"/>
              </a:spcAft>
              <a:buSzPts val="3200"/>
              <a:buNone/>
            </a:pPr>
            <a:endParaRPr sz="2500">
              <a:solidFill>
                <a:srgbClr val="262626"/>
              </a:solidFill>
            </a:endParaRPr>
          </a:p>
          <a:p>
            <a:pPr marL="0" lvl="0" indent="0" algn="l" rtl="0">
              <a:lnSpc>
                <a:spcPct val="100000"/>
              </a:lnSpc>
              <a:spcBef>
                <a:spcPts val="640"/>
              </a:spcBef>
              <a:spcAft>
                <a:spcPts val="0"/>
              </a:spcAft>
              <a:buSzPts val="3200"/>
              <a:buNone/>
            </a:pPr>
            <a:endParaRPr sz="2500"/>
          </a:p>
          <a:p>
            <a:pPr marL="0" lvl="0" indent="0" algn="l" rtl="0">
              <a:lnSpc>
                <a:spcPct val="100000"/>
              </a:lnSpc>
              <a:spcBef>
                <a:spcPts val="640"/>
              </a:spcBef>
              <a:spcAft>
                <a:spcPts val="0"/>
              </a:spcAft>
              <a:buSzPts val="3200"/>
              <a:buNone/>
            </a:pPr>
            <a:r>
              <a:rPr lang="en-US" sz="2500"/>
              <a:t> </a:t>
            </a:r>
            <a:endParaRPr sz="2500"/>
          </a:p>
        </p:txBody>
      </p:sp>
      <p:sp>
        <p:nvSpPr>
          <p:cNvPr id="276" name="Google Shape;276;p46"/>
          <p:cNvSpPr txBox="1">
            <a:spLocks noGrp="1"/>
          </p:cNvSpPr>
          <p:nvPr>
            <p:ph type="title"/>
          </p:nvPr>
        </p:nvSpPr>
        <p:spPr>
          <a:xfrm>
            <a:off x="-141950" y="-92950"/>
            <a:ext cx="8839200" cy="800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Assessment</a:t>
            </a:r>
            <a:r>
              <a:rPr lang="en-US">
                <a:solidFill>
                  <a:srgbClr val="262626"/>
                </a:solidFill>
              </a:rPr>
              <a:t> </a:t>
            </a:r>
            <a:endParaRPr>
              <a:solidFill>
                <a:srgbClr val="262626"/>
              </a:solidFill>
            </a:endParaRPr>
          </a:p>
        </p:txBody>
      </p:sp>
      <p:pic>
        <p:nvPicPr>
          <p:cNvPr id="277" name="Google Shape;277;p46"/>
          <p:cNvPicPr preferRelativeResize="0"/>
          <p:nvPr/>
        </p:nvPicPr>
        <p:blipFill>
          <a:blip r:embed="rId3">
            <a:alphaModFix/>
          </a:blip>
          <a:stretch>
            <a:fillRect/>
          </a:stretch>
        </p:blipFill>
        <p:spPr>
          <a:xfrm>
            <a:off x="4694250" y="2197175"/>
            <a:ext cx="3796650" cy="2682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7"/>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8</a:t>
            </a:fld>
            <a:endParaRPr/>
          </a:p>
        </p:txBody>
      </p:sp>
      <p:sp>
        <p:nvSpPr>
          <p:cNvPr id="284" name="Google Shape;284;p47"/>
          <p:cNvSpPr txBox="1">
            <a:spLocks noGrp="1"/>
          </p:cNvSpPr>
          <p:nvPr>
            <p:ph type="body" idx="1"/>
          </p:nvPr>
        </p:nvSpPr>
        <p:spPr>
          <a:xfrm>
            <a:off x="121400" y="728450"/>
            <a:ext cx="8839200" cy="160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sz="2500" b="1">
                <a:solidFill>
                  <a:srgbClr val="000000"/>
                </a:solidFill>
              </a:rPr>
              <a:t>Evaluation</a:t>
            </a:r>
            <a:r>
              <a:rPr lang="en-US" sz="2500">
                <a:solidFill>
                  <a:srgbClr val="000000"/>
                </a:solidFill>
              </a:rPr>
              <a:t>: Procedure used to determine whether a student has a disability under IDEA and the nature and extent of the special education and related services that the student needs. </a:t>
            </a:r>
            <a:endParaRPr sz="2500">
              <a:solidFill>
                <a:srgbClr val="000000"/>
              </a:solidFill>
            </a:endParaRPr>
          </a:p>
          <a:p>
            <a:pPr marL="0" lvl="0" indent="0" algn="l" rtl="0">
              <a:lnSpc>
                <a:spcPct val="100000"/>
              </a:lnSpc>
              <a:spcBef>
                <a:spcPts val="640"/>
              </a:spcBef>
              <a:spcAft>
                <a:spcPts val="0"/>
              </a:spcAft>
              <a:buSzPts val="3200"/>
              <a:buNone/>
            </a:pPr>
            <a:endParaRPr>
              <a:solidFill>
                <a:srgbClr val="000000"/>
              </a:solidFill>
            </a:endParaRPr>
          </a:p>
        </p:txBody>
      </p:sp>
      <p:sp>
        <p:nvSpPr>
          <p:cNvPr id="285" name="Google Shape;285;p47"/>
          <p:cNvSpPr txBox="1">
            <a:spLocks noGrp="1"/>
          </p:cNvSpPr>
          <p:nvPr>
            <p:ph type="title"/>
          </p:nvPr>
        </p:nvSpPr>
        <p:spPr>
          <a:xfrm>
            <a:off x="-294350" y="0"/>
            <a:ext cx="8839200" cy="582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Evaluation</a:t>
            </a:r>
            <a:endParaRPr>
              <a:solidFill>
                <a:schemeClr val="lt1"/>
              </a:solidFill>
            </a:endParaRPr>
          </a:p>
        </p:txBody>
      </p:sp>
      <p:pic>
        <p:nvPicPr>
          <p:cNvPr id="286" name="Google Shape;286;p47"/>
          <p:cNvPicPr preferRelativeResize="0"/>
          <p:nvPr/>
        </p:nvPicPr>
        <p:blipFill>
          <a:blip r:embed="rId3">
            <a:alphaModFix/>
          </a:blip>
          <a:stretch>
            <a:fillRect/>
          </a:stretch>
        </p:blipFill>
        <p:spPr>
          <a:xfrm>
            <a:off x="1626700" y="2071976"/>
            <a:ext cx="5414625" cy="2770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8"/>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9</a:t>
            </a:fld>
            <a:endParaRPr/>
          </a:p>
        </p:txBody>
      </p:sp>
      <p:sp>
        <p:nvSpPr>
          <p:cNvPr id="293" name="Google Shape;293;p48"/>
          <p:cNvSpPr txBox="1">
            <a:spLocks noGrp="1"/>
          </p:cNvSpPr>
          <p:nvPr>
            <p:ph type="body" idx="1"/>
          </p:nvPr>
        </p:nvSpPr>
        <p:spPr>
          <a:xfrm>
            <a:off x="152400" y="736175"/>
            <a:ext cx="8839200" cy="3314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600"/>
              </a:spcAft>
              <a:buSzPts val="3200"/>
              <a:buNone/>
            </a:pPr>
            <a:r>
              <a:rPr lang="en-US" sz="2500" b="1">
                <a:solidFill>
                  <a:srgbClr val="262626"/>
                </a:solidFill>
              </a:rPr>
              <a:t>Test</a:t>
            </a:r>
            <a:r>
              <a:rPr lang="en-US" sz="2500">
                <a:solidFill>
                  <a:srgbClr val="262626"/>
                </a:solidFill>
              </a:rPr>
              <a:t>: One type of data collection tool. It measures a student’s mastery of a skill or knowledge of content. There are many kinds of tests; norm referenced and criterion referenced are the most common. Tests are also commonly referred to as “measures” or “instruments” or “assessments”.</a:t>
            </a:r>
            <a:endParaRPr sz="2500">
              <a:solidFill>
                <a:srgbClr val="262626"/>
              </a:solidFill>
            </a:endParaRPr>
          </a:p>
        </p:txBody>
      </p:sp>
      <p:sp>
        <p:nvSpPr>
          <p:cNvPr id="294" name="Google Shape;294;p48"/>
          <p:cNvSpPr txBox="1">
            <a:spLocks noGrp="1"/>
          </p:cNvSpPr>
          <p:nvPr>
            <p:ph type="title"/>
          </p:nvPr>
        </p:nvSpPr>
        <p:spPr>
          <a:xfrm>
            <a:off x="-382100" y="69050"/>
            <a:ext cx="8839200" cy="561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Test</a:t>
            </a:r>
            <a:endParaRPr>
              <a:solidFill>
                <a:schemeClr val="lt1"/>
              </a:solidFill>
            </a:endParaRPr>
          </a:p>
        </p:txBody>
      </p:sp>
      <p:pic>
        <p:nvPicPr>
          <p:cNvPr id="295" name="Google Shape;295;p48"/>
          <p:cNvPicPr preferRelativeResize="0"/>
          <p:nvPr/>
        </p:nvPicPr>
        <p:blipFill>
          <a:blip r:embed="rId3">
            <a:alphaModFix/>
          </a:blip>
          <a:stretch>
            <a:fillRect/>
          </a:stretch>
        </p:blipFill>
        <p:spPr>
          <a:xfrm>
            <a:off x="5382899" y="2364275"/>
            <a:ext cx="2238650" cy="2711675"/>
          </a:xfrm>
          <a:prstGeom prst="rect">
            <a:avLst/>
          </a:prstGeom>
          <a:noFill/>
          <a:ln>
            <a:noFill/>
          </a:ln>
        </p:spPr>
      </p:pic>
    </p:spTree>
  </p:cSld>
  <p:clrMapOvr>
    <a:masterClrMapping/>
  </p:clrMapOvr>
</p:sld>
</file>

<file path=ppt/theme/theme1.xml><?xml version="1.0" encoding="utf-8"?>
<a:theme xmlns:a="http://schemas.openxmlformats.org/drawingml/2006/main" name="1_Savon">
  <a:themeElements>
    <a:clrScheme name="Savon">
      <a:dk1>
        <a:srgbClr val="000000"/>
      </a:dk1>
      <a:lt1>
        <a:srgbClr val="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Divider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3451</Words>
  <Application>Microsoft Office PowerPoint</Application>
  <PresentationFormat>On-screen Show (16:9)</PresentationFormat>
  <Paragraphs>417</Paragraphs>
  <Slides>54</Slides>
  <Notes>54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54</vt:i4>
      </vt:variant>
    </vt:vector>
  </HeadingPairs>
  <TitlesOfParts>
    <vt:vector size="65" baseType="lpstr">
      <vt:lpstr>Arial</vt:lpstr>
      <vt:lpstr>Times</vt:lpstr>
      <vt:lpstr>Century Gothic</vt:lpstr>
      <vt:lpstr>Calibri</vt:lpstr>
      <vt:lpstr>Open Sans</vt:lpstr>
      <vt:lpstr>Caveat</vt:lpstr>
      <vt:lpstr>Courier New</vt:lpstr>
      <vt:lpstr>Garamond</vt:lpstr>
      <vt:lpstr>Noto Sans Symbols</vt:lpstr>
      <vt:lpstr>1_Savon</vt:lpstr>
      <vt:lpstr>Section Dividers</vt:lpstr>
      <vt:lpstr>PowerPoint Presentation</vt:lpstr>
      <vt:lpstr> Thoughts for Today’s Meeting</vt:lpstr>
      <vt:lpstr>Specific Learning Disability Follow Up Questions</vt:lpstr>
      <vt:lpstr>Specific Learning Disability Follow Up Questions</vt:lpstr>
      <vt:lpstr>Evaluation and Assessment Guidance</vt:lpstr>
      <vt:lpstr>Evaluation and Assessment Guidance</vt:lpstr>
      <vt:lpstr>Assessment </vt:lpstr>
      <vt:lpstr>Evaluation</vt:lpstr>
      <vt:lpstr>Test</vt:lpstr>
      <vt:lpstr>Purpose of Evaluation </vt:lpstr>
      <vt:lpstr>Setting the Stage for Evaluations</vt:lpstr>
      <vt:lpstr>Setting the Stage for Evaluation</vt:lpstr>
      <vt:lpstr>Clinical (Professional) Judgement in the Evaluation Process </vt:lpstr>
      <vt:lpstr>PowerPoint Presentation</vt:lpstr>
      <vt:lpstr>High Cost of Not Getting It Right</vt:lpstr>
      <vt:lpstr>PowerPoint Presentation</vt:lpstr>
      <vt:lpstr>IDEA Evaluation Requirements</vt:lpstr>
      <vt:lpstr>Evaluation and Testing Standards of Practice </vt:lpstr>
      <vt:lpstr>Code of Fair Testing Practices in Education: Guiding Principles</vt:lpstr>
      <vt:lpstr>Selecting Assessment Tools</vt:lpstr>
      <vt:lpstr>Selecting Assessment Tools: Comprehensive Evaluation </vt:lpstr>
      <vt:lpstr> Idaho Training Clearinghouse: Avoiding Over Assessment</vt:lpstr>
      <vt:lpstr>Qualifications of Assessment Users</vt:lpstr>
      <vt:lpstr>Qualification Guidelines</vt:lpstr>
      <vt:lpstr>Qualifications of Assessment Users </vt:lpstr>
      <vt:lpstr>Qualification of Assessment Users</vt:lpstr>
      <vt:lpstr>Qualification of Assessment Users</vt:lpstr>
      <vt:lpstr>Technical Knowledge</vt:lpstr>
      <vt:lpstr>Technical Knowledge</vt:lpstr>
      <vt:lpstr>Technical Knowledge</vt:lpstr>
      <vt:lpstr>Technical Knowledge</vt:lpstr>
      <vt:lpstr>Task Demand Chart Example WJ IV ACH</vt:lpstr>
      <vt:lpstr>Task Demand Chart Example KTEA 3</vt:lpstr>
      <vt:lpstr>Technical Knowledge</vt:lpstr>
      <vt:lpstr>Assessment Administration</vt:lpstr>
      <vt:lpstr>Assessment Administration</vt:lpstr>
      <vt:lpstr>Assessment Administration</vt:lpstr>
      <vt:lpstr>Assessment Scoring</vt:lpstr>
      <vt:lpstr>Interpreting Assessment Results</vt:lpstr>
      <vt:lpstr>Interpreting Assessment Results</vt:lpstr>
      <vt:lpstr>PowerPoint Presentation</vt:lpstr>
      <vt:lpstr>Interpreting Assessment Results</vt:lpstr>
      <vt:lpstr>Interpretation of Assessment Results</vt:lpstr>
      <vt:lpstr>Interpreting Assessment Results</vt:lpstr>
      <vt:lpstr>Interpreting Assessment Results</vt:lpstr>
      <vt:lpstr>Interpreting Assessment Results</vt:lpstr>
      <vt:lpstr>Interpreting Assessment Results</vt:lpstr>
      <vt:lpstr>Interpreting Assessment Results</vt:lpstr>
      <vt:lpstr>Communicating Assessment Results </vt:lpstr>
      <vt:lpstr>Communicating Assessment Results</vt:lpstr>
      <vt:lpstr>Action Steps</vt:lpstr>
      <vt:lpstr>RPDC Assessment Specific Training</vt:lpstr>
      <vt:lpstr>RPDC Assessment Specific Training</vt:lpstr>
      <vt:lpstr>Please Fill Out Our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Welch, Dana</dc:creator>
  <cp:lastModifiedBy>Welch, Dana</cp:lastModifiedBy>
  <cp:revision>1</cp:revision>
  <dcterms:modified xsi:type="dcterms:W3CDTF">2022-04-21T19:51:57Z</dcterms:modified>
</cp:coreProperties>
</file>