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comment2.xml" ContentType="application/vnd.openxmlformats-officedocument.presentationml.comment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4"/>
    <p:sldMasterId id="2147483672" r:id="rId5"/>
  </p:sldMasterIdLst>
  <p:notesMasterIdLst>
    <p:notesMasterId r:id="rId59"/>
  </p:notesMasterIdLst>
  <p:sldIdLst>
    <p:sldId id="256" r:id="rId6"/>
    <p:sldId id="257" r:id="rId7"/>
    <p:sldId id="258" r:id="rId8"/>
    <p:sldId id="311" r:id="rId9"/>
    <p:sldId id="310" r:id="rId10"/>
    <p:sldId id="259" r:id="rId11"/>
    <p:sldId id="260" r:id="rId12"/>
    <p:sldId id="261" r:id="rId13"/>
    <p:sldId id="262" r:id="rId14"/>
    <p:sldId id="263" r:id="rId15"/>
    <p:sldId id="264" r:id="rId16"/>
    <p:sldId id="307" r:id="rId17"/>
    <p:sldId id="303" r:id="rId18"/>
    <p:sldId id="304" r:id="rId19"/>
    <p:sldId id="305" r:id="rId20"/>
    <p:sldId id="265" r:id="rId21"/>
    <p:sldId id="266" r:id="rId22"/>
    <p:sldId id="267" r:id="rId23"/>
    <p:sldId id="268" r:id="rId24"/>
    <p:sldId id="269" r:id="rId25"/>
    <p:sldId id="270" r:id="rId26"/>
    <p:sldId id="271" r:id="rId27"/>
    <p:sldId id="272" r:id="rId28"/>
    <p:sldId id="31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8" r:id="rId54"/>
    <p:sldId id="299" r:id="rId55"/>
    <p:sldId id="300" r:id="rId56"/>
    <p:sldId id="301" r:id="rId57"/>
    <p:sldId id="302" r:id="rId58"/>
  </p:sldIdLst>
  <p:sldSz cx="9144000" cy="5143500" type="screen16x9"/>
  <p:notesSz cx="7010400" cy="9296400"/>
  <p:embeddedFontLst>
    <p:embeddedFont>
      <p:font typeface="Garamond" panose="02020404030301010803" pitchFamily="18" charset="0"/>
      <p:regular r:id="rId60"/>
      <p:bold r:id="rId61"/>
      <p:italic r:id="rId62"/>
    </p:embeddedFont>
    <p:embeddedFont>
      <p:font typeface="Calibri" panose="020F0502020204030204" pitchFamily="34" charset="0"/>
      <p:regular r:id="rId63"/>
      <p:bold r:id="rId64"/>
      <p:italic r:id="rId65"/>
      <p:boldItalic r:id="rId66"/>
    </p:embeddedFont>
    <p:embeddedFont>
      <p:font typeface="Century Gothic" panose="020B0502020202020204" pitchFamily="34" charset="0"/>
      <p:regular r:id="rId67"/>
      <p:bold r:id="rId68"/>
      <p:italic r:id="rId69"/>
      <p:boldItalic r:id="rId70"/>
    </p:embeddedFont>
    <p:embeddedFont>
      <p:font typeface="Verdana" panose="020B0604030504040204" pitchFamily="34" charset="0"/>
      <p:regular r:id="rId71"/>
      <p:bold r:id="rId72"/>
      <p:italic r:id="rId73"/>
      <p:boldItalic r:id="rId74"/>
    </p:embeddedFont>
    <p:embeddedFont>
      <p:font typeface="roboto" panose="02000000000000000000" pitchFamily="2" charset="0"/>
      <p:regular r:id="rId75"/>
      <p:bold r:id="rId76"/>
      <p:italic r:id="rId77"/>
      <p:boldItalic r:id="rId78"/>
    </p:embeddedFont>
    <p:embeddedFont>
      <p:font typeface="Montserrat" panose="00000500000000000000" pitchFamily="2"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ne Rothermel" initials="" lastIdx="3" clrIdx="0"/>
  <p:cmAuthor id="1" name="Tiffiney Smith" initials="" lastIdx="2" clrIdx="1"/>
  <p:cmAuthor id="2" name="Welch, Dana" initials="WD" lastIdx="1" clrIdx="2">
    <p:extLst>
      <p:ext uri="{19B8F6BF-5375-455C-9EA6-DF929625EA0E}">
        <p15:presenceInfo xmlns:p15="http://schemas.microsoft.com/office/powerpoint/2012/main" userId="S-1-5-21-3219648850-738124763-203175933-72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AF2EE4-8E6D-4A5B-93CD-AAFC2DF7EE76}">
  <a:tblStyle styleId="{CFAF2EE4-8E6D-4A5B-93CD-AAFC2DF7EE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89" autoAdjust="0"/>
  </p:normalViewPr>
  <p:slideViewPr>
    <p:cSldViewPr snapToGrid="0">
      <p:cViewPr varScale="1">
        <p:scale>
          <a:sx n="75" d="100"/>
          <a:sy n="75" d="100"/>
        </p:scale>
        <p:origin x="744" y="60"/>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font" Target="fonts/font17.fntdata"/><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font" Target="fonts/font20.fntdata"/><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2.fntdata"/><Relationship Id="rId82" Type="http://schemas.openxmlformats.org/officeDocument/2006/relationships/font" Target="fonts/font23.fntdata"/><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3.fntdata"/><Relationship Id="rId80" Type="http://schemas.openxmlformats.org/officeDocument/2006/relationships/font" Target="fonts/font21.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font" Target="fonts/font22.fntdata"/><Relationship Id="rId86"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3-30T00:54:17.238" idx="1">
    <p:pos x="96" y="321"/>
    <p:text>Is 'criteria' the right word here?? Not sure what else to use but not sure this gets to the intent.  And maybe it should be titled the same as the previous slide "SLD eligibility criteria" ?
The word 'etiquette' keeps coming to my mind but I know that's not it!  maybe Discrepancy Model Ethics??</p:text>
  </p:cm>
  <p:cm authorId="1" dt="2022-03-30T00:54:17.238" idx="1">
    <p:pos x="96" y="321"/>
    <p:text>Why don't we just take off "criteria"? The point of these next few slides is to dig deep into what creates a discrepancy, which is only one part of SLD eligibility. So what about labeling the title just "Discrepancy Model" and in our talking points we'll look at each of these in the context of breaking down the ethics and the key points of how a discrepancy is determined.
Or... title it Discrepancy Model Considerations or Discrepancy Model Key Points</p:text>
  </p:cm>
  <p:cm authorId="2" dt="2022-04-01T14:19:12.380" idx="1">
    <p:pos x="96" y="417"/>
    <p:text>I took off criteria.</p:text>
    <p:extLst>
      <p:ext uri="{C676402C-5697-4E1C-873F-D02D1690AC5C}">
        <p15:threadingInfo xmlns:p15="http://schemas.microsoft.com/office/powerpoint/2012/main" timeZoneBias="30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03-30T01:04:48.705" idx="3">
    <p:pos x="6000" y="0"/>
    <p:text>This is my lame attempt at wrapping this up!!  It's been a long day and I slapped these three things in here.  We can totally scrap this for something better!  But do think we need to try to stick to 3-4 key takeaways if we keep it as a wrap up.</p:text>
  </p:cm>
  <p:cm authorId="1" dt="2022-03-30T01:04:48.705" idx="2">
    <p:pos x="6000" y="0"/>
    <p:text>Could these also be viewed as "Action steps" for districts use when determining if they need to train their eligibility teams how to do each of the bullets? 
I'm good with this kind of simple wrap up. I'm not sure we'll really have much attention at this point. Most of their heads will have been blown up by now,</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1" tIns="46575" rIns="93151"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1" tIns="46575" rIns="93151"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51" tIns="46575" rIns="93151"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pattan.net/getmedia/56d1bb3c-2e53-4cce-bfd4-821ee333871b/RtII-SLD"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us.corwin.com/en-us/nam/author/lizette-y-howard"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www.amazon.com/s/ref=dp_byline_sr_book_1?ie=UTF8&amp;field-author=Kalman+R.+Hettleman&amp;text=Kalman+R.+Hettleman&amp;sort=relevancerank&amp;search-alias=books" TargetMode="External"/><Relationship Id="rId5" Type="http://schemas.openxmlformats.org/officeDocument/2006/relationships/hyperlink" Target="https://us.corwin.com/en-us/nam/author/dennis-r-dunklee" TargetMode="External"/><Relationship Id="rId4" Type="http://schemas.openxmlformats.org/officeDocument/2006/relationships/hyperlink" Target="https://us.corwin.com/en-us/nam/author/sandy-grogan-dresser"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nasponline.org/resources-and-publications/resources-and-podcasts/covid-19-resource-center/return-to-school/the-pandemics-impact-on-special-education-evaluations-and-sld-identification"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0885f6666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20885f6666_0_15: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170" name="Google Shape;170;g120885f6666_0_15: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8e878fd3c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18e878fd3c_1_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r>
              <a:rPr lang="en-US"/>
              <a:t>Understanding the Dual Discrepancy Consistency Model for SLD Identification Dawn P. Flanagan, Ph.D. St. John’s University, New York Yale Child Study Center, School of Medicine</a:t>
            </a:r>
            <a:endParaRPr/>
          </a:p>
          <a:p>
            <a:pPr marL="0" indent="0"/>
            <a:r>
              <a:rPr lang="en-US"/>
              <a:t>Some Specific learning disability  definitions contain cognitive referencing language.</a:t>
            </a:r>
            <a:endParaRPr/>
          </a:p>
        </p:txBody>
      </p:sp>
      <p:sp>
        <p:nvSpPr>
          <p:cNvPr id="235" name="Google Shape;235;g118e878fd3c_1_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196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2149c4c595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2149c4c595_0_7: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246" name="Google Shape;246;g12149c4c595_0_7: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2149c4c595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2149c4c595_0_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253" name="Google Shape;253;g12149c4c595_0_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149c4c595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2149c4c595_0_14: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262" name="Google Shape;262;g12149c4c595_0_14: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d5a4bebc4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1d5a4bebc4_1_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246" name="Google Shape;246;g11d5a4bebc4_1_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1ded52cf37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1ded52cf37_0_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r>
              <a:rPr lang="en-US"/>
              <a:t>Understanding the Dual Discrepancy Consistency Model for SLD Identification Dawn P. Flanagan, Ph.D. St. John’s University, New York Yale Child Study Center, School of Medicine</a:t>
            </a:r>
            <a:endParaRPr/>
          </a:p>
          <a:p>
            <a:pPr marL="0" indent="0"/>
            <a:r>
              <a:rPr lang="en-US"/>
              <a:t>The implementation of any eligibility criteria must always be guided by the preponderance of evidence standard:</a:t>
            </a:r>
            <a:endParaRPr/>
          </a:p>
          <a:p>
            <a:pPr marL="0" indent="0"/>
            <a:r>
              <a:rPr lang="en-US"/>
              <a:t>Valid and accurate data is gathered to address identified areas of concern</a:t>
            </a:r>
            <a:endParaRPr/>
          </a:p>
          <a:p>
            <a:pPr marL="0" indent="0"/>
            <a:r>
              <a:rPr lang="en-US"/>
              <a:t>Clinical expertise and collaborative data analysis is used at each step of the evaluation process </a:t>
            </a:r>
            <a:endParaRPr/>
          </a:p>
          <a:p>
            <a:pPr marL="0" indent="0"/>
            <a:r>
              <a:rPr lang="en-US"/>
              <a:t>Convergent data is present to support an eligibility determination</a:t>
            </a:r>
            <a:endParaRPr/>
          </a:p>
          <a:p>
            <a:pPr marL="0" indent="0"/>
            <a:r>
              <a:rPr lang="en-US"/>
              <a:t>(Use of Preponderance of Evidence in Determining SLD Eligibility, Idaho State Department of Education) </a:t>
            </a:r>
            <a:endParaRPr/>
          </a:p>
          <a:p>
            <a:pPr marL="0" indent="0"/>
            <a:endParaRPr/>
          </a:p>
        </p:txBody>
      </p:sp>
      <p:sp>
        <p:nvSpPr>
          <p:cNvPr id="253" name="Google Shape;253;g11ded52cf37_0_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166c504caf_0_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166c504caf_0_36: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261" name="Google Shape;261;g1166c504caf_0_36: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1d5a4bebc4_1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1d5a4bebc4_1_6: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r>
              <a:rPr lang="en-US"/>
              <a:t>States vary on what methods they require for SLD identification. This can create confusion in out of state SLD transfers scenarios. </a:t>
            </a:r>
            <a:endParaRPr/>
          </a:p>
        </p:txBody>
      </p:sp>
      <p:sp>
        <p:nvSpPr>
          <p:cNvPr id="269" name="Google Shape;269;g11d5a4bebc4_1_6: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165e4b63f4_0_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165e4b63f4_0_42: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277" name="Google Shape;277;g1165e4b63f4_0_42: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endParaRPr b="1">
              <a:solidFill>
                <a:srgbClr val="FF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166c504caf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166c504caf_0_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285" name="Google Shape;285;g1166c504caf_0_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166c504caf_0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166c504caf_0_8: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293" name="Google Shape;293;g1166c504caf_0_8: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18e878fd3c_0_4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18e878fd3c_0_46: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301" name="Google Shape;301;g118e878fd3c_0_46: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166c504caf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166c504caf_0_15: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r>
              <a:rPr lang="en-US" dirty="0"/>
              <a:t>IDEA: The child does not make sufficient progress to meet age or State-approved grade-level standards in one or more of the areas identified in 34 CFR 300.309(a)(1) when using a process based on the child’s response to scientific, research-based intervention; or the child exhibits a pattern of strengths and weaknesses in performance, achievement, or both, relative to age, State-approved grade-level standards, or intellectual development, that is determined by the group to be relevant to the identification of a specific learning disability, using appropriate assessments, consistent with 34 CFR 300.304 and 300.305;</a:t>
            </a:r>
          </a:p>
          <a:p>
            <a:pPr algn="l"/>
            <a:r>
              <a:rPr lang="en-US" b="0" i="0" dirty="0">
                <a:solidFill>
                  <a:srgbClr val="333333"/>
                </a:solidFill>
                <a:effectLst/>
                <a:latin typeface="opensans"/>
              </a:rPr>
              <a:t> the following question may be asked:</a:t>
            </a:r>
            <a:r>
              <a:rPr lang="en-US" b="1" i="0" dirty="0">
                <a:solidFill>
                  <a:srgbClr val="333333"/>
                </a:solidFill>
                <a:effectLst/>
                <a:latin typeface="opensans"/>
              </a:rPr>
              <a:t> Do the results of the student’s assessments and evaluations show a pattern of strengths and weaknesses </a:t>
            </a:r>
            <a:r>
              <a:rPr lang="en-US" b="0" i="0" dirty="0">
                <a:solidFill>
                  <a:srgbClr val="333333"/>
                </a:solidFill>
                <a:effectLst/>
                <a:latin typeface="opensans"/>
              </a:rPr>
              <a:t>in her academic performance, achievement (or both), or in intellectual development? Patterns of strengths and weaknesses commonly refer to the examination of profiles across or within tests that have typically been used to determine SLD, such as standardized achievement tests and aptitude (IQ) tests. Sometimes referred to as intra-individual differences or variability, these patterns of strengths and weaknesses are particularly relevant to the identification of SLD. Recognition of a discrepancy between ability and achievement, previously required for SLD identification, could also be considered as part of this step.</a:t>
            </a:r>
          </a:p>
          <a:p>
            <a:r>
              <a:rPr lang="en-US" dirty="0"/>
              <a:t/>
            </a:r>
            <a:br>
              <a:rPr lang="en-US" dirty="0"/>
            </a:br>
            <a:endParaRPr lang="en-US" dirty="0"/>
          </a:p>
          <a:p>
            <a:pPr marL="0" indent="0"/>
            <a:endParaRPr dirty="0"/>
          </a:p>
        </p:txBody>
      </p:sp>
      <p:sp>
        <p:nvSpPr>
          <p:cNvPr id="309" name="Google Shape;309;g1166c504caf_0_15: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1a0a1c7c86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1a0a1c7c86_0_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317" name="Google Shape;317;g11a0a1c7c86_0_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18e878fd3c_0_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18e878fd3c_0_56: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r>
              <a:rPr lang="en-US" dirty="0"/>
              <a:t>Clinically compelling= statistically significant and unusual discrepancy exists per test publisher</a:t>
            </a:r>
            <a:endParaRPr dirty="0"/>
          </a:p>
        </p:txBody>
      </p:sp>
      <p:sp>
        <p:nvSpPr>
          <p:cNvPr id="325" name="Google Shape;325;g118e878fd3c_0_56: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d5a4bebc4_1_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1d5a4bebc4_1_44: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dirty="0"/>
          </a:p>
        </p:txBody>
      </p:sp>
      <p:sp>
        <p:nvSpPr>
          <p:cNvPr id="333" name="Google Shape;333;g11d5a4bebc4_1_44: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1d5a4bebc4_1_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1d5a4bebc4_1_52: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r>
              <a:rPr lang="en-US" dirty="0"/>
              <a:t>General Ability Index</a:t>
            </a:r>
            <a:endParaRPr dirty="0"/>
          </a:p>
        </p:txBody>
      </p:sp>
      <p:sp>
        <p:nvSpPr>
          <p:cNvPr id="342" name="Google Shape;342;g11d5a4bebc4_1_52: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18e878fd3c_0_6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18e878fd3c_0_63: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351" name="Google Shape;351;g118e878fd3c_0_63: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1d5a4bebc4_1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1d5a4bebc4_1_15: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359" name="Google Shape;359;g11d5a4bebc4_1_15: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85800" y="4343401"/>
            <a:ext cx="5486400" cy="4114800"/>
          </a:xfrm>
          <a:prstGeom prst="rect">
            <a:avLst/>
          </a:prstGeom>
          <a:noFill/>
          <a:ln>
            <a:noFill/>
          </a:ln>
        </p:spPr>
        <p:txBody>
          <a:bodyPr spcFirstLastPara="1" wrap="square" lIns="91404" tIns="91404" rIns="91404" bIns="91404" anchor="t" anchorCtr="0">
            <a:noAutofit/>
          </a:bodyPr>
          <a:lstStyle/>
          <a:p>
            <a:pPr marL="0" indent="0"/>
            <a:endParaRPr/>
          </a:p>
        </p:txBody>
      </p:sp>
      <p:sp>
        <p:nvSpPr>
          <p:cNvPr id="184" name="Google Shape;1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1d5a4bebc4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1d5a4bebc4_0_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368" name="Google Shape;368;g11d5a4bebc4_0_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1ded52cf37_0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1ded52cf37_0_3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r>
              <a:rPr lang="en-US" dirty="0"/>
              <a:t>Each academic achievement measure has a manual. Each manual will describe what the tests measure and how to interpret the cognitive processes involved in each of the tests. It’s important to read the manual to fully understand how to interpret the test results. Error analysis and examine task demands for each test. </a:t>
            </a:r>
            <a:endParaRPr dirty="0"/>
          </a:p>
        </p:txBody>
      </p:sp>
      <p:sp>
        <p:nvSpPr>
          <p:cNvPr id="376" name="Google Shape;376;g11ded52cf37_0_3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166c504caf_0_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166c504caf_0_22: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384" name="Google Shape;384;g1166c504caf_0_22: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34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8e878fd3c_0_7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8e878fd3c_0_7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392" name="Google Shape;392;g118e878fd3c_0_7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35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1ded52cf37_0_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1ded52cf37_0_37: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400" name="Google Shape;400;g11ded52cf37_0_37: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36</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166c504caf_0_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166c504caf_0_43: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408" name="Google Shape;408;g1166c504caf_0_43: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37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166c504caf_0_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166c504caf_0_5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416" name="Google Shape;416;g1166c504caf_0_5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38</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166c504caf_0_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166c504caf_0_57: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424" name="Google Shape;424;g1166c504caf_0_57: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18e878fd3c_0_7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18e878fd3c_0_77: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432" name="Google Shape;432;g118e878fd3c_0_77: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1d5a4bebc4_1_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1d5a4bebc4_1_27: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440" name="Google Shape;440;g11d5a4bebc4_1_27: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41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85800" y="4343401"/>
            <a:ext cx="5486400" cy="4114800"/>
          </a:xfrm>
          <a:prstGeom prst="rect">
            <a:avLst/>
          </a:prstGeom>
          <a:noFill/>
          <a:ln>
            <a:noFill/>
          </a:ln>
        </p:spPr>
        <p:txBody>
          <a:bodyPr spcFirstLastPara="1" wrap="square" lIns="91404" tIns="91404" rIns="91404" bIns="91404" anchor="t" anchorCtr="0">
            <a:noAutofit/>
          </a:bodyPr>
          <a:lstStyle/>
          <a:p>
            <a:pPr marL="0" indent="0"/>
            <a:endParaRPr/>
          </a:p>
        </p:txBody>
      </p:sp>
      <p:sp>
        <p:nvSpPr>
          <p:cNvPr id="184" name="Google Shape;1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9780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1d5a4bebc4_1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1d5a4bebc4_1_34: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r>
              <a:rPr lang="en-US" sz="1000" i="1" u="sng">
                <a:solidFill>
                  <a:schemeClr val="hlink"/>
                </a:solidFill>
                <a:hlinkClick r:id="rId3"/>
              </a:rPr>
              <a:t>https://www.pattan.net/getmedia/56d1bb3c-2e53-4cce-bfd4-821ee333871b/RtII-SLD</a:t>
            </a:r>
            <a:endParaRPr sz="1000" i="1"/>
          </a:p>
          <a:p>
            <a:pPr marL="0" indent="0"/>
            <a:endParaRPr sz="1000" i="1"/>
          </a:p>
          <a:p>
            <a:pPr marL="0" indent="0"/>
            <a:r>
              <a:rPr lang="en-US" sz="1000"/>
              <a:t>This chart illustrates how observations help support the eligibility determination and how observations can either rule in or rule out SLD.</a:t>
            </a:r>
            <a:endParaRPr sz="1000"/>
          </a:p>
          <a:p>
            <a:pPr marL="0" indent="0"/>
            <a:endParaRPr sz="1000" i="1"/>
          </a:p>
          <a:p>
            <a:pPr marL="0" indent="0"/>
            <a:endParaRPr sz="1000" i="1"/>
          </a:p>
        </p:txBody>
      </p:sp>
      <p:sp>
        <p:nvSpPr>
          <p:cNvPr id="448" name="Google Shape;448;g11d5a4bebc4_1_34: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42</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166c504caf_0_6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166c504caf_0_64: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459" name="Google Shape;459;g1166c504caf_0_64: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43</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166c504caf_0_7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166c504caf_0_71: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467" name="Google Shape;467;g1166c504caf_0_71: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44</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18ae26964d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18ae26964d_0_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475" name="Google Shape;475;g118ae26964d_0_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45</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18ae26964d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18ae26964d_0_14: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r>
              <a:rPr lang="en-US" b="0" i="0" dirty="0">
                <a:solidFill>
                  <a:srgbClr val="333333"/>
                </a:solidFill>
                <a:effectLst/>
                <a:latin typeface="opensans"/>
              </a:rPr>
              <a:t>Each member participating in the determination must provide written certification that the documentation reflects the member’s conclusion. If any member(s) disagree with the conclusion, a statement of that member(s) conclusion must also be included in the documentation.</a:t>
            </a:r>
            <a:endParaRPr dirty="0"/>
          </a:p>
        </p:txBody>
      </p:sp>
      <p:sp>
        <p:nvSpPr>
          <p:cNvPr id="483" name="Google Shape;483;g118ae26964d_0_14: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46</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18ae26964d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18ae26964d_0_21: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r>
              <a:rPr lang="en-US" dirty="0"/>
              <a:t>Commentary to fed </a:t>
            </a:r>
            <a:r>
              <a:rPr lang="en-US" dirty="0" err="1"/>
              <a:t>regs:The</a:t>
            </a:r>
            <a:r>
              <a:rPr lang="en-US" dirty="0"/>
              <a:t> Department believes that good instruction depends on repeated assessments of a child’s progress. This allows teachers to make informed decisions about the need to change their instruction to meet the needs of the child, and also provides parents with information about their child’s progress so that they can support instruction and learning at home. Parents should be informed if there are concerns about their child’s progress and should be aware of the strategies being used to improve and monitor their child’s progress. We understand the commenters’ requests for more specific details on timelines and measures of adequate progress. However, as noted above, these decisions are best left to professionals who have knowledge about the instructional models and strategies used in their States and district</a:t>
            </a:r>
            <a:endParaRPr dirty="0"/>
          </a:p>
        </p:txBody>
      </p:sp>
      <p:sp>
        <p:nvSpPr>
          <p:cNvPr id="491" name="Google Shape;491;g118ae26964d_0_21: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47</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18ae26964d_0_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18ae26964d_0_28: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r>
              <a:rPr lang="en-US" dirty="0"/>
              <a:t>Students with or without disabilities often have one or more factors  that may contribute to academic and learning difficulties. The evaluation team must rule out any of these factors as the primary cause of a student’s academic and learning difficulties to determine/maintain eligibility for special education services.</a:t>
            </a:r>
          </a:p>
          <a:p>
            <a:pPr marL="0" indent="0"/>
            <a:r>
              <a:rPr lang="en-US" dirty="0"/>
              <a:t>The fundamental principle underlying this rule is that a child should not be regarded as having a disability if (1) he or she has not been given sufficient and appropriate learning opportunities or (2) the child’s academic struggles are primarily due to other factors.</a:t>
            </a:r>
          </a:p>
          <a:p>
            <a:pPr marL="0" indent="0"/>
            <a:r>
              <a:rPr lang="en-US" b="0" i="0" dirty="0">
                <a:solidFill>
                  <a:srgbClr val="333333"/>
                </a:solidFill>
                <a:effectLst/>
                <a:latin typeface="opensans"/>
              </a:rPr>
              <a:t>Students whose lack of achievement can be attributed primarily to one of the following factors should not be determined to have an SLD.</a:t>
            </a:r>
            <a:endParaRPr dirty="0"/>
          </a:p>
        </p:txBody>
      </p:sp>
      <p:sp>
        <p:nvSpPr>
          <p:cNvPr id="499" name="Google Shape;499;g118ae26964d_0_28: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48</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1db06b81c5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1db06b81c5_1_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algn="l"/>
            <a:r>
              <a:rPr lang="en-US" dirty="0"/>
              <a:t>Primary cause of learning difficulties or low achievement vs contributing factor. Teams have to rule out that other factors are the primary cause of the student’s low achievement. Many student’s with SLD have additional factors that may be contributing to their low achievement but team’s need to rule out that they are not the primary cause of the learning difficulties. </a:t>
            </a:r>
          </a:p>
          <a:p>
            <a:pPr algn="l"/>
            <a:endParaRPr lang="en-US" dirty="0"/>
          </a:p>
          <a:p>
            <a:pPr algn="l"/>
            <a:r>
              <a:rPr lang="en-US" dirty="0"/>
              <a:t>Low SES or environmental disadvantage is often times misidentified as SLD</a:t>
            </a:r>
          </a:p>
          <a:p>
            <a:pPr algn="l"/>
            <a:r>
              <a:rPr lang="en-US" dirty="0"/>
              <a:t>: Book </a:t>
            </a:r>
            <a:r>
              <a:rPr lang="en-US" dirty="0" err="1"/>
              <a:t>study:</a:t>
            </a:r>
            <a:r>
              <a:rPr lang="en-US" b="0" i="0" dirty="0" err="1">
                <a:solidFill>
                  <a:srgbClr val="555555"/>
                </a:solidFill>
                <a:effectLst/>
                <a:latin typeface="Montserrat" panose="00000500000000000000" pitchFamily="2" charset="0"/>
              </a:rPr>
              <a:t>Poverty</a:t>
            </a:r>
            <a:r>
              <a:rPr lang="en-US" b="0" i="0" dirty="0">
                <a:solidFill>
                  <a:srgbClr val="555555"/>
                </a:solidFill>
                <a:effectLst/>
                <a:latin typeface="Montserrat" panose="00000500000000000000" pitchFamily="2" charset="0"/>
              </a:rPr>
              <a:t> Is NOT a Learning Disability Equalizing Opportunities for Low SES Students</a:t>
            </a:r>
          </a:p>
          <a:p>
            <a:pPr algn="l">
              <a:buFont typeface="Arial" panose="020B0604020202020204" pitchFamily="34" charset="0"/>
              <a:buChar char="•"/>
            </a:pPr>
            <a:r>
              <a:rPr lang="en-US" b="1" i="0" dirty="0">
                <a:solidFill>
                  <a:srgbClr val="333333"/>
                </a:solidFill>
                <a:effectLst/>
                <a:latin typeface="Arial" panose="020B0604020202020204" pitchFamily="34" charset="0"/>
              </a:rPr>
              <a:t>Edited </a:t>
            </a:r>
            <a:r>
              <a:rPr lang="en-US" b="1" i="0" dirty="0" err="1">
                <a:solidFill>
                  <a:srgbClr val="333333"/>
                </a:solidFill>
                <a:effectLst/>
                <a:latin typeface="Arial" panose="020B0604020202020204" pitchFamily="34" charset="0"/>
              </a:rPr>
              <a:t>by:</a:t>
            </a:r>
            <a:r>
              <a:rPr lang="en-US" b="0" i="0" u="sng" dirty="0" err="1">
                <a:solidFill>
                  <a:srgbClr val="007979"/>
                </a:solidFill>
                <a:effectLst/>
                <a:latin typeface="Arial" panose="020B0604020202020204" pitchFamily="34" charset="0"/>
                <a:hlinkClick r:id="rId3"/>
              </a:rPr>
              <a:t>Tish</a:t>
            </a:r>
            <a:r>
              <a:rPr lang="en-US" b="0" i="0" u="sng" dirty="0">
                <a:solidFill>
                  <a:srgbClr val="007979"/>
                </a:solidFill>
                <a:effectLst/>
                <a:latin typeface="Arial" panose="020B0604020202020204" pitchFamily="34" charset="0"/>
                <a:hlinkClick r:id="rId3"/>
              </a:rPr>
              <a:t> Howard</a:t>
            </a:r>
            <a:r>
              <a:rPr lang="en-US" b="0" i="0" dirty="0">
                <a:solidFill>
                  <a:srgbClr val="333333"/>
                </a:solidFill>
                <a:effectLst/>
                <a:latin typeface="Arial" panose="020B0604020202020204" pitchFamily="34" charset="0"/>
              </a:rPr>
              <a:t> - Washington Mill Elementary School</a:t>
            </a:r>
          </a:p>
          <a:p>
            <a:pPr algn="l">
              <a:buFont typeface="Arial" panose="020B0604020202020204" pitchFamily="34" charset="0"/>
              <a:buChar char="•"/>
            </a:pPr>
            <a:r>
              <a:rPr lang="en-US" b="0" i="0" u="sng" dirty="0">
                <a:solidFill>
                  <a:srgbClr val="007979"/>
                </a:solidFill>
                <a:effectLst/>
                <a:latin typeface="Arial" panose="020B0604020202020204" pitchFamily="34" charset="0"/>
                <a:hlinkClick r:id="rId4"/>
              </a:rPr>
              <a:t>Sandy Grogan Dresser</a:t>
            </a:r>
            <a:r>
              <a:rPr lang="en-US" b="0" i="0" dirty="0">
                <a:solidFill>
                  <a:srgbClr val="333333"/>
                </a:solidFill>
                <a:effectLst/>
                <a:latin typeface="Arial" panose="020B0604020202020204" pitchFamily="34" charset="0"/>
              </a:rPr>
              <a:t> - SGD Consulting</a:t>
            </a:r>
          </a:p>
          <a:p>
            <a:pPr algn="l">
              <a:buFont typeface="Arial" panose="020B0604020202020204" pitchFamily="34" charset="0"/>
              <a:buChar char="•"/>
            </a:pPr>
            <a:r>
              <a:rPr lang="en-US" b="0" i="0" u="sng" dirty="0">
                <a:solidFill>
                  <a:srgbClr val="007979"/>
                </a:solidFill>
                <a:effectLst/>
                <a:latin typeface="Arial" panose="020B0604020202020204" pitchFamily="34" charset="0"/>
                <a:hlinkClick r:id="rId5"/>
              </a:rPr>
              <a:t>Dennis R. </a:t>
            </a:r>
            <a:r>
              <a:rPr lang="en-US" b="0" i="0" u="sng" dirty="0" err="1">
                <a:solidFill>
                  <a:srgbClr val="007979"/>
                </a:solidFill>
                <a:effectLst/>
                <a:latin typeface="Arial" panose="020B0604020202020204" pitchFamily="34" charset="0"/>
                <a:hlinkClick r:id="rId5"/>
              </a:rPr>
              <a:t>Dunklee</a:t>
            </a:r>
            <a:r>
              <a:rPr lang="en-US" b="0" i="0" dirty="0">
                <a:solidFill>
                  <a:srgbClr val="333333"/>
                </a:solidFill>
                <a:effectLst/>
                <a:latin typeface="Arial" panose="020B0604020202020204" pitchFamily="34" charset="0"/>
              </a:rPr>
              <a:t> - Emeritus, George Mason University, Virginia, USA</a:t>
            </a:r>
          </a:p>
          <a:p>
            <a:pPr algn="l">
              <a:buFont typeface="Arial" panose="020B0604020202020204" pitchFamily="34" charset="0"/>
              <a:buChar char="•"/>
            </a:pPr>
            <a:endParaRPr lang="en-US" b="0" i="0" dirty="0">
              <a:solidFill>
                <a:srgbClr val="333333"/>
              </a:solidFill>
              <a:effectLst/>
              <a:latin typeface="Arial" panose="020B0604020202020204" pitchFamily="34" charset="0"/>
            </a:endParaRPr>
          </a:p>
          <a:p>
            <a:pPr algn="l"/>
            <a:r>
              <a:rPr lang="en-US" b="1" i="0" u="none" strike="noStrike" dirty="0">
                <a:solidFill>
                  <a:srgbClr val="0F1111"/>
                </a:solidFill>
                <a:effectLst/>
                <a:latin typeface="Amazon Ember"/>
              </a:rPr>
              <a:t>Mislabeled as Disabled: The Educational Abuse of Struggling Learners and How WE Can Fight It </a:t>
            </a:r>
            <a:r>
              <a:rPr lang="en-US" b="1" i="0" u="none" strike="noStrike" dirty="0">
                <a:solidFill>
                  <a:srgbClr val="565959"/>
                </a:solidFill>
                <a:effectLst/>
                <a:latin typeface="Amazon Ember"/>
              </a:rPr>
              <a:t>Paperback – March 14, 2019</a:t>
            </a:r>
            <a:endParaRPr lang="en-US" b="1" i="0" u="none" strike="noStrike" dirty="0">
              <a:solidFill>
                <a:srgbClr val="0F1111"/>
              </a:solidFill>
              <a:effectLst/>
              <a:latin typeface="Amazon Ember"/>
            </a:endParaRPr>
          </a:p>
          <a:p>
            <a:pPr algn="l"/>
            <a:r>
              <a:rPr lang="en-US" b="0" i="0" dirty="0">
                <a:solidFill>
                  <a:srgbClr val="0F1111"/>
                </a:solidFill>
                <a:effectLst/>
                <a:latin typeface="Amazon Ember"/>
              </a:rPr>
              <a:t>by </a:t>
            </a:r>
            <a:r>
              <a:rPr lang="en-US" b="0" i="0" u="none" strike="noStrike" dirty="0">
                <a:solidFill>
                  <a:srgbClr val="007185"/>
                </a:solidFill>
                <a:effectLst/>
                <a:latin typeface="Amazon Ember"/>
                <a:hlinkClick r:id="rId6"/>
              </a:rPr>
              <a:t>Kalman R. </a:t>
            </a:r>
            <a:r>
              <a:rPr lang="en-US" b="0" i="0" u="none" strike="noStrike" dirty="0" err="1">
                <a:solidFill>
                  <a:srgbClr val="007185"/>
                </a:solidFill>
                <a:effectLst/>
                <a:latin typeface="Amazon Ember"/>
                <a:hlinkClick r:id="rId6"/>
              </a:rPr>
              <a:t>Hettleman</a:t>
            </a:r>
            <a:r>
              <a:rPr lang="en-US" b="0" i="0" dirty="0">
                <a:solidFill>
                  <a:srgbClr val="0F1111"/>
                </a:solidFill>
                <a:effectLst/>
                <a:latin typeface="Amazon Ember"/>
              </a:rPr>
              <a:t> </a:t>
            </a:r>
            <a:r>
              <a:rPr lang="en-US" b="0" i="0" dirty="0">
                <a:solidFill>
                  <a:srgbClr val="565959"/>
                </a:solidFill>
                <a:effectLst/>
                <a:latin typeface="Amazon Ember"/>
              </a:rPr>
              <a:t>(Author)</a:t>
            </a:r>
            <a:endParaRPr lang="en-US" b="0" i="0" dirty="0">
              <a:solidFill>
                <a:srgbClr val="0F1111"/>
              </a:solidFill>
              <a:effectLst/>
              <a:latin typeface="Amazon Ember"/>
            </a:endParaRPr>
          </a:p>
          <a:p>
            <a:pPr algn="l">
              <a:buFont typeface="Arial" panose="020B0604020202020204" pitchFamily="34" charset="0"/>
              <a:buChar char="•"/>
            </a:pPr>
            <a:endParaRPr lang="en-US" b="0" i="0" dirty="0">
              <a:solidFill>
                <a:srgbClr val="333333"/>
              </a:solidFill>
              <a:effectLst/>
              <a:latin typeface="Arial" panose="020B0604020202020204" pitchFamily="34" charset="0"/>
            </a:endParaRPr>
          </a:p>
          <a:p>
            <a:pPr marL="0" indent="0"/>
            <a:r>
              <a:rPr lang="en-US" dirty="0"/>
              <a:t> </a:t>
            </a:r>
            <a:endParaRPr dirty="0"/>
          </a:p>
        </p:txBody>
      </p:sp>
      <p:sp>
        <p:nvSpPr>
          <p:cNvPr id="515" name="Google Shape;515;g11db06b81c5_1_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49</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18e878fd3c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118e878fd3c_0_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r>
              <a:rPr lang="en-US" u="sng" dirty="0">
                <a:solidFill>
                  <a:schemeClr val="hlink"/>
                </a:solidFill>
                <a:hlinkClick r:id="rId3"/>
              </a:rPr>
              <a:t>The Pandemic's Impact on Special Education Evaluations and SLD Identification</a:t>
            </a:r>
            <a:endParaRPr dirty="0"/>
          </a:p>
          <a:p>
            <a:pPr marL="0" indent="0"/>
            <a:endParaRPr dirty="0"/>
          </a:p>
          <a:p>
            <a:pPr marL="0" indent="0"/>
            <a:r>
              <a:rPr lang="en-US" dirty="0"/>
              <a:t>Realigning the Order of SLD Identification Criteria to Mitigate the COVID-19 Effect As school psychologists know, the 2006 IDEA Regulations specify that, for a student to be identified with an SLD, four criteria must be fulfilled, and the student must also display a significant degree of need to qualify for special education. The criteria are: (a) the student must fail to meet age- or grade-level standards in one of eight academic areas, (b) the student must either display a lack of progress in response to scientifically based instruction (i.e., RTI) or display a pattern of strengths and weaknesses in performance and/or achievement, (c) other disabilities or situational conditions must be ruled out as the primary cause of the student’s academic difficulties, and (d) the student’s academic difficulties must not be primarily a function of a lack of instruction. Our colleagues in North Carolina recognize the unique circumstances caused by the COVID-19 pandemic (North Carolina Department of Public Instruction, 2020) and have rendered these criteria plus the degree of need in a unique way (see Figure 1). This depiction has particular relevance to how the evaluation for SLD is carried out after the pandemic school closure because it envisions the process as starting with the rule-outs of lack of instruction and other factors, rather than concluding with it. That is, it emphasizes the need to establish (or in this case, reestablish) core instruction and evidence-based interventions as the first and most important task not only for all students but particularly for students who might be considered for SLD identification </a:t>
            </a:r>
            <a:r>
              <a:rPr lang="en-US" sz="1000" dirty="0"/>
              <a:t>National Association of School Psychologists</a:t>
            </a:r>
            <a:r>
              <a:rPr lang="en-US" sz="1000" i="1" dirty="0"/>
              <a:t>: The Pandemic’s Impact on Special Education Evaluations and SLD Identification</a:t>
            </a:r>
            <a:r>
              <a:rPr lang="en-US" sz="1700" i="1" dirty="0"/>
              <a:t> </a:t>
            </a:r>
            <a:endParaRPr dirty="0"/>
          </a:p>
        </p:txBody>
      </p:sp>
      <p:sp>
        <p:nvSpPr>
          <p:cNvPr id="523" name="Google Shape;523;g118e878fd3c_0_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50</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18e878fd3c_0_8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18e878fd3c_0_84: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533" name="Google Shape;533;g118e878fd3c_0_84: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fld id="{00000000-1234-1234-1234-123412341234}" type="slidenum">
              <a:rPr lang="en-US"/>
              <a:pPr algn="r"/>
              <a:t>51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65e4b63f4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165e4b63f4_0_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192" name="Google Shape;192;g1165e4b63f4_0_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6</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20885f6666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20885f6666_0_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541" name="Google Shape;541;g120885f6666_0_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52</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20885f6666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20885f6666_0_7: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549" name="Google Shape;549;g120885f6666_0_7: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53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65e4b63f4_0_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165e4b63f4_0_9: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r>
              <a:rPr lang="en-US"/>
              <a:t>Will discuss exclusions later in this presentation.</a:t>
            </a:r>
            <a:endParaRPr/>
          </a:p>
        </p:txBody>
      </p:sp>
      <p:sp>
        <p:nvSpPr>
          <p:cNvPr id="200" name="Google Shape;200;g1165e4b63f4_0_9: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65e4b63f4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165e4b63f4_0_16: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buClr>
                <a:schemeClr val="dk1"/>
              </a:buClr>
              <a:buSzPts val="1100"/>
            </a:pPr>
            <a:endParaRPr/>
          </a:p>
          <a:p>
            <a:pPr marL="0" indent="0"/>
            <a:endParaRPr/>
          </a:p>
        </p:txBody>
      </p:sp>
      <p:sp>
        <p:nvSpPr>
          <p:cNvPr id="208" name="Google Shape;208;g1165e4b63f4_0_16: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e8cd10b6a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1e8cd10b6a_0_0: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216" name="Google Shape;216;g11e8cd10b6a_0_0: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eb33cdc4f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1eb33cdc4f_0_1:notes"/>
          <p:cNvSpPr txBox="1">
            <a:spLocks noGrp="1"/>
          </p:cNvSpPr>
          <p:nvPr>
            <p:ph type="body" idx="1"/>
          </p:nvPr>
        </p:nvSpPr>
        <p:spPr>
          <a:xfrm>
            <a:off x="701040" y="4415790"/>
            <a:ext cx="5608240" cy="4183485"/>
          </a:xfrm>
          <a:prstGeom prst="rect">
            <a:avLst/>
          </a:prstGeom>
        </p:spPr>
        <p:txBody>
          <a:bodyPr spcFirstLastPara="1" wrap="square" lIns="93151" tIns="46575" rIns="93151" bIns="46575" anchor="t" anchorCtr="0">
            <a:noAutofit/>
          </a:bodyPr>
          <a:lstStyle/>
          <a:p>
            <a:pPr marL="0" indent="0"/>
            <a:endParaRPr/>
          </a:p>
        </p:txBody>
      </p:sp>
      <p:sp>
        <p:nvSpPr>
          <p:cNvPr id="226" name="Google Shape;226;g11eb33cdc4f_0_1:notes"/>
          <p:cNvSpPr txBox="1">
            <a:spLocks noGrp="1"/>
          </p:cNvSpPr>
          <p:nvPr>
            <p:ph type="sldNum" idx="12"/>
          </p:nvPr>
        </p:nvSpPr>
        <p:spPr>
          <a:xfrm>
            <a:off x="3970938" y="8829966"/>
            <a:ext cx="3037697" cy="464965"/>
          </a:xfrm>
          <a:prstGeom prst="rect">
            <a:avLst/>
          </a:prstGeom>
        </p:spPr>
        <p:txBody>
          <a:bodyPr spcFirstLastPara="1" wrap="square" lIns="93151" tIns="46575" rIns="93151" bIns="46575" anchor="b" anchorCtr="0">
            <a:noAutofit/>
          </a:bodyPr>
          <a:lstStyle/>
          <a:p>
            <a:pPr algn="r">
              <a:buSzPts val="1200"/>
            </a:pPr>
            <a:fld id="{00000000-1234-1234-1234-123412341234}" type="slidenum">
              <a:rPr lang="en-US"/>
              <a:pPr algn="r">
                <a:buSzPts val="1200"/>
              </a:p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6"/>
        <p:cNvGrpSpPr/>
        <p:nvPr/>
      </p:nvGrpSpPr>
      <p:grpSpPr>
        <a:xfrm>
          <a:off x="0" y="0"/>
          <a:ext cx="0" cy="0"/>
          <a:chOff x="0" y="0"/>
          <a:chExt cx="0" cy="0"/>
        </a:xfrm>
      </p:grpSpPr>
      <p:pic>
        <p:nvPicPr>
          <p:cNvPr id="17" name="Google Shape;17;p2" descr="R:\COM\COMM\Branding\PPT Templates\widescreen\Widescreen Powerpoint 23.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18" name="Google Shape;18;p2"/>
          <p:cNvSpPr txBox="1">
            <a:spLocks noGrp="1"/>
          </p:cNvSpPr>
          <p:nvPr>
            <p:ph type="title"/>
          </p:nvPr>
        </p:nvSpPr>
        <p:spPr>
          <a:xfrm>
            <a:off x="3352800" y="1123950"/>
            <a:ext cx="57150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304800" y="3028950"/>
            <a:ext cx="1676400" cy="342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75"/>
              </a:spcBef>
              <a:spcAft>
                <a:spcPts val="0"/>
              </a:spcAft>
              <a:buSzPts val="2000"/>
              <a:buFont typeface="Arial"/>
              <a:buNone/>
              <a:defRPr sz="2000" b="1">
                <a:solidFill>
                  <a:schemeClr val="lt1"/>
                </a:solidFill>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20" name="Google Shape;20;p2"/>
          <p:cNvSpPr txBox="1">
            <a:spLocks noGrp="1"/>
          </p:cNvSpPr>
          <p:nvPr>
            <p:ph type="body" idx="2"/>
          </p:nvPr>
        </p:nvSpPr>
        <p:spPr>
          <a:xfrm>
            <a:off x="4486275" y="57150"/>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675"/>
              </a:spcBef>
              <a:spcAft>
                <a:spcPts val="0"/>
              </a:spcAft>
              <a:buSzPts val="2000"/>
              <a:buNone/>
              <a:defRPr sz="2000" i="1"/>
            </a:lvl1pPr>
            <a:lvl2pPr marL="914400" lvl="1" indent="-228600" algn="l">
              <a:lnSpc>
                <a:spcPct val="100000"/>
              </a:lnSpc>
              <a:spcBef>
                <a:spcPts val="375"/>
              </a:spcBef>
              <a:spcAft>
                <a:spcPts val="0"/>
              </a:spcAft>
              <a:buSzPts val="1200"/>
              <a:buNone/>
              <a:defRPr/>
            </a:lvl2pPr>
            <a:lvl3pPr marL="1371600" lvl="2" indent="-228600" algn="l">
              <a:lnSpc>
                <a:spcPct val="100000"/>
              </a:lnSpc>
              <a:spcBef>
                <a:spcPts val="375"/>
              </a:spcBef>
              <a:spcAft>
                <a:spcPts val="0"/>
              </a:spcAft>
              <a:buSzPts val="1050"/>
              <a:buNone/>
              <a:defRPr/>
            </a:lvl3pPr>
            <a:lvl4pPr marL="1828800" lvl="3" indent="-228600" algn="l">
              <a:lnSpc>
                <a:spcPct val="100000"/>
              </a:lnSpc>
              <a:spcBef>
                <a:spcPts val="375"/>
              </a:spcBef>
              <a:spcAft>
                <a:spcPts val="0"/>
              </a:spcAft>
              <a:buSzPts val="1050"/>
              <a:buNone/>
              <a:defRPr/>
            </a:lvl4pPr>
            <a:lvl5pPr marL="2286000" lvl="4" indent="-228600" algn="l">
              <a:lnSpc>
                <a:spcPct val="100000"/>
              </a:lnSpc>
              <a:spcBef>
                <a:spcPts val="375"/>
              </a:spcBef>
              <a:spcAft>
                <a:spcPts val="0"/>
              </a:spcAft>
              <a:buSzPts val="1050"/>
              <a:buNone/>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2"/>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13"/>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9"/>
        <p:cNvGrpSpPr/>
        <p:nvPr/>
      </p:nvGrpSpPr>
      <p:grpSpPr>
        <a:xfrm>
          <a:off x="0" y="0"/>
          <a:ext cx="0" cy="0"/>
          <a:chOff x="0" y="0"/>
          <a:chExt cx="0" cy="0"/>
        </a:xfrm>
      </p:grpSpPr>
      <p:sp>
        <p:nvSpPr>
          <p:cNvPr id="100" name="Google Shape;100;p14"/>
          <p:cNvSpPr/>
          <p:nvPr/>
        </p:nvSpPr>
        <p:spPr>
          <a:xfrm>
            <a:off x="184147" y="178308"/>
            <a:ext cx="6398514" cy="4786884"/>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4"/>
          <p:cNvSpPr/>
          <p:nvPr/>
        </p:nvSpPr>
        <p:spPr>
          <a:xfrm>
            <a:off x="6765290" y="178308"/>
            <a:ext cx="2194560" cy="47868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4"/>
          <p:cNvSpPr txBox="1">
            <a:spLocks noGrp="1"/>
          </p:cNvSpPr>
          <p:nvPr>
            <p:ph type="title"/>
          </p:nvPr>
        </p:nvSpPr>
        <p:spPr>
          <a:xfrm>
            <a:off x="6972300" y="455544"/>
            <a:ext cx="1823085" cy="1234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100"/>
              <a:buFont typeface="Century Gothic"/>
              <a:buNone/>
              <a:defRPr sz="2100" b="0" cap="none">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
          <p:cNvSpPr txBox="1">
            <a:spLocks noGrp="1"/>
          </p:cNvSpPr>
          <p:nvPr>
            <p:ph type="body" idx="1"/>
          </p:nvPr>
        </p:nvSpPr>
        <p:spPr>
          <a:xfrm>
            <a:off x="514350" y="457200"/>
            <a:ext cx="5829300" cy="4000500"/>
          </a:xfrm>
          <a:prstGeom prst="rect">
            <a:avLst/>
          </a:prstGeom>
          <a:noFill/>
          <a:ln>
            <a:noFill/>
          </a:ln>
        </p:spPr>
        <p:txBody>
          <a:bodyPr spcFirstLastPara="1" wrap="square" lIns="91425" tIns="45700" rIns="91425" bIns="45700" anchor="t" anchorCtr="0">
            <a:normAutofit/>
          </a:bodyPr>
          <a:lstStyle>
            <a:lvl1pPr marL="457200" lvl="0" indent="-314325" algn="l">
              <a:lnSpc>
                <a:spcPct val="100000"/>
              </a:lnSpc>
              <a:spcBef>
                <a:spcPts val="675"/>
              </a:spcBef>
              <a:spcAft>
                <a:spcPts val="0"/>
              </a:spcAft>
              <a:buSzPts val="1350"/>
              <a:buChar char="◦"/>
              <a:defRPr sz="1350"/>
            </a:lvl1pPr>
            <a:lvl2pPr marL="914400" lvl="1" indent="-304800" algn="l">
              <a:lnSpc>
                <a:spcPct val="100000"/>
              </a:lnSpc>
              <a:spcBef>
                <a:spcPts val="375"/>
              </a:spcBef>
              <a:spcAft>
                <a:spcPts val="0"/>
              </a:spcAft>
              <a:buSzPts val="1200"/>
              <a:buChar char="◦"/>
              <a:defRPr sz="1200"/>
            </a:lvl2pPr>
            <a:lvl3pPr marL="1371600" lvl="2" indent="-295275" algn="l">
              <a:lnSpc>
                <a:spcPct val="100000"/>
              </a:lnSpc>
              <a:spcBef>
                <a:spcPts val="375"/>
              </a:spcBef>
              <a:spcAft>
                <a:spcPts val="0"/>
              </a:spcAft>
              <a:buSzPts val="1050"/>
              <a:buChar char="◦"/>
              <a:defRPr sz="1050"/>
            </a:lvl3pPr>
            <a:lvl4pPr marL="1828800" lvl="3" indent="-295275" algn="l">
              <a:lnSpc>
                <a:spcPct val="100000"/>
              </a:lnSpc>
              <a:spcBef>
                <a:spcPts val="375"/>
              </a:spcBef>
              <a:spcAft>
                <a:spcPts val="0"/>
              </a:spcAft>
              <a:buSzPts val="1050"/>
              <a:buChar char="◦"/>
              <a:defRPr sz="1050"/>
            </a:lvl4pPr>
            <a:lvl5pPr marL="2286000" lvl="4" indent="-295275" algn="l">
              <a:lnSpc>
                <a:spcPct val="100000"/>
              </a:lnSpc>
              <a:spcBef>
                <a:spcPts val="375"/>
              </a:spcBef>
              <a:spcAft>
                <a:spcPts val="0"/>
              </a:spcAft>
              <a:buSzPts val="1050"/>
              <a:buChar char="◦"/>
              <a:defRPr sz="1050"/>
            </a:lvl5pPr>
            <a:lvl6pPr marL="2743200" lvl="5" indent="-295275" algn="l">
              <a:lnSpc>
                <a:spcPct val="100000"/>
              </a:lnSpc>
              <a:spcBef>
                <a:spcPts val="375"/>
              </a:spcBef>
              <a:spcAft>
                <a:spcPts val="0"/>
              </a:spcAft>
              <a:buSzPts val="1050"/>
              <a:buChar char="◦"/>
              <a:defRPr sz="1050"/>
            </a:lvl6pPr>
            <a:lvl7pPr marL="3200400" lvl="6" indent="-295275" algn="l">
              <a:lnSpc>
                <a:spcPct val="100000"/>
              </a:lnSpc>
              <a:spcBef>
                <a:spcPts val="375"/>
              </a:spcBef>
              <a:spcAft>
                <a:spcPts val="0"/>
              </a:spcAft>
              <a:buSzPts val="1050"/>
              <a:buChar char="◦"/>
              <a:defRPr sz="1050"/>
            </a:lvl7pPr>
            <a:lvl8pPr marL="3657600" lvl="7" indent="-295275" algn="l">
              <a:lnSpc>
                <a:spcPct val="100000"/>
              </a:lnSpc>
              <a:spcBef>
                <a:spcPts val="375"/>
              </a:spcBef>
              <a:spcAft>
                <a:spcPts val="0"/>
              </a:spcAft>
              <a:buSzPts val="1050"/>
              <a:buChar char="◦"/>
              <a:defRPr sz="1050"/>
            </a:lvl8pPr>
            <a:lvl9pPr marL="4114800" lvl="8" indent="-295275" algn="l">
              <a:lnSpc>
                <a:spcPct val="100000"/>
              </a:lnSpc>
              <a:spcBef>
                <a:spcPts val="375"/>
              </a:spcBef>
              <a:spcAft>
                <a:spcPts val="0"/>
              </a:spcAft>
              <a:buSzPts val="1050"/>
              <a:buChar char="◦"/>
              <a:defRPr sz="1050"/>
            </a:lvl9pPr>
          </a:lstStyle>
          <a:p>
            <a:endParaRPr/>
          </a:p>
        </p:txBody>
      </p:sp>
      <p:sp>
        <p:nvSpPr>
          <p:cNvPr id="104" name="Google Shape;104;p14"/>
          <p:cNvSpPr txBox="1">
            <a:spLocks noGrp="1"/>
          </p:cNvSpPr>
          <p:nvPr>
            <p:ph type="body" idx="2"/>
          </p:nvPr>
        </p:nvSpPr>
        <p:spPr>
          <a:xfrm>
            <a:off x="6972300" y="1714500"/>
            <a:ext cx="1823085" cy="26289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600"/>
              </a:spcBef>
              <a:spcAft>
                <a:spcPts val="0"/>
              </a:spcAft>
              <a:buSzPts val="1050"/>
              <a:buNone/>
              <a:defRPr sz="1050">
                <a:solidFill>
                  <a:srgbClr val="FFFFFF"/>
                </a:solidFill>
              </a:defRPr>
            </a:lvl1pPr>
            <a:lvl2pPr marL="914400" lvl="1" indent="-228600" algn="l">
              <a:lnSpc>
                <a:spcPct val="100000"/>
              </a:lnSpc>
              <a:spcBef>
                <a:spcPts val="375"/>
              </a:spcBef>
              <a:spcAft>
                <a:spcPts val="0"/>
              </a:spcAft>
              <a:buSzPts val="900"/>
              <a:buNone/>
              <a:defRPr sz="900"/>
            </a:lvl2pPr>
            <a:lvl3pPr marL="1371600" lvl="2" indent="-228600" algn="l">
              <a:lnSpc>
                <a:spcPct val="100000"/>
              </a:lnSpc>
              <a:spcBef>
                <a:spcPts val="375"/>
              </a:spcBef>
              <a:spcAft>
                <a:spcPts val="0"/>
              </a:spcAft>
              <a:buSzPts val="750"/>
              <a:buNone/>
              <a:defRPr sz="750"/>
            </a:lvl3pPr>
            <a:lvl4pPr marL="1828800" lvl="3" indent="-228600" algn="l">
              <a:lnSpc>
                <a:spcPct val="100000"/>
              </a:lnSpc>
              <a:spcBef>
                <a:spcPts val="375"/>
              </a:spcBef>
              <a:spcAft>
                <a:spcPts val="0"/>
              </a:spcAft>
              <a:buSzPts val="675"/>
              <a:buNone/>
              <a:defRPr sz="675"/>
            </a:lvl4pPr>
            <a:lvl5pPr marL="2286000" lvl="4" indent="-228600" algn="l">
              <a:lnSpc>
                <a:spcPct val="100000"/>
              </a:lnSpc>
              <a:spcBef>
                <a:spcPts val="375"/>
              </a:spcBef>
              <a:spcAft>
                <a:spcPts val="0"/>
              </a:spcAft>
              <a:buSzPts val="675"/>
              <a:buNone/>
              <a:defRPr sz="675"/>
            </a:lvl5pPr>
            <a:lvl6pPr marL="2743200" lvl="5" indent="-228600" algn="l">
              <a:lnSpc>
                <a:spcPct val="100000"/>
              </a:lnSpc>
              <a:spcBef>
                <a:spcPts val="375"/>
              </a:spcBef>
              <a:spcAft>
                <a:spcPts val="0"/>
              </a:spcAft>
              <a:buSzPts val="675"/>
              <a:buNone/>
              <a:defRPr sz="675"/>
            </a:lvl6pPr>
            <a:lvl7pPr marL="3200400" lvl="6" indent="-228600" algn="l">
              <a:lnSpc>
                <a:spcPct val="100000"/>
              </a:lnSpc>
              <a:spcBef>
                <a:spcPts val="375"/>
              </a:spcBef>
              <a:spcAft>
                <a:spcPts val="0"/>
              </a:spcAft>
              <a:buSzPts val="675"/>
              <a:buNone/>
              <a:defRPr sz="675"/>
            </a:lvl7pPr>
            <a:lvl8pPr marL="3657600" lvl="7" indent="-228600" algn="l">
              <a:lnSpc>
                <a:spcPct val="100000"/>
              </a:lnSpc>
              <a:spcBef>
                <a:spcPts val="375"/>
              </a:spcBef>
              <a:spcAft>
                <a:spcPts val="0"/>
              </a:spcAft>
              <a:buSzPts val="675"/>
              <a:buNone/>
              <a:defRPr sz="675"/>
            </a:lvl8pPr>
            <a:lvl9pPr marL="4114800" lvl="8" indent="-228600" algn="l">
              <a:lnSpc>
                <a:spcPct val="100000"/>
              </a:lnSpc>
              <a:spcBef>
                <a:spcPts val="375"/>
              </a:spcBef>
              <a:spcAft>
                <a:spcPts val="0"/>
              </a:spcAft>
              <a:buSzPts val="675"/>
              <a:buNone/>
              <a:defRPr sz="675"/>
            </a:lvl9pPr>
          </a:lstStyle>
          <a:p>
            <a:endParaRPr/>
          </a:p>
        </p:txBody>
      </p:sp>
      <p:sp>
        <p:nvSpPr>
          <p:cNvPr id="105" name="Google Shape;105;p14"/>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4"/>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4"/>
          <p:cNvSpPr txBox="1">
            <a:spLocks noGrp="1"/>
          </p:cNvSpPr>
          <p:nvPr>
            <p:ph type="sldNum" idx="12"/>
          </p:nvPr>
        </p:nvSpPr>
        <p:spPr>
          <a:xfrm>
            <a:off x="7795258" y="4667252"/>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14"/>
          <p:cNvSpPr/>
          <p:nvPr/>
        </p:nvSpPr>
        <p:spPr>
          <a:xfrm>
            <a:off x="6868160" y="281178"/>
            <a:ext cx="1988820" cy="4581144"/>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9"/>
        <p:cNvGrpSpPr/>
        <p:nvPr/>
      </p:nvGrpSpPr>
      <p:grpSpPr>
        <a:xfrm>
          <a:off x="0" y="0"/>
          <a:ext cx="0" cy="0"/>
          <a:chOff x="0" y="0"/>
          <a:chExt cx="0" cy="0"/>
        </a:xfrm>
      </p:grpSpPr>
      <p:sp>
        <p:nvSpPr>
          <p:cNvPr id="110" name="Google Shape;110;p15"/>
          <p:cNvSpPr/>
          <p:nvPr/>
        </p:nvSpPr>
        <p:spPr>
          <a:xfrm>
            <a:off x="6765290" y="178308"/>
            <a:ext cx="2194560" cy="47868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5"/>
          <p:cNvSpPr txBox="1">
            <a:spLocks noGrp="1"/>
          </p:cNvSpPr>
          <p:nvPr>
            <p:ph type="title"/>
          </p:nvPr>
        </p:nvSpPr>
        <p:spPr>
          <a:xfrm>
            <a:off x="6972300" y="452628"/>
            <a:ext cx="1824228" cy="123444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2100"/>
              <a:buFont typeface="Century Gothic"/>
              <a:buNone/>
              <a:defRPr sz="2100" b="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5"/>
          <p:cNvSpPr>
            <a:spLocks noGrp="1"/>
          </p:cNvSpPr>
          <p:nvPr>
            <p:ph type="pic" idx="2"/>
          </p:nvPr>
        </p:nvSpPr>
        <p:spPr>
          <a:xfrm>
            <a:off x="171449" y="178308"/>
            <a:ext cx="6398514" cy="4786884"/>
          </a:xfrm>
          <a:prstGeom prst="rect">
            <a:avLst/>
          </a:prstGeom>
          <a:solidFill>
            <a:srgbClr val="76CEEF"/>
          </a:solidFill>
          <a:ln>
            <a:noFill/>
          </a:ln>
        </p:spPr>
      </p:sp>
      <p:sp>
        <p:nvSpPr>
          <p:cNvPr id="113" name="Google Shape;113;p15"/>
          <p:cNvSpPr txBox="1">
            <a:spLocks noGrp="1"/>
          </p:cNvSpPr>
          <p:nvPr>
            <p:ph type="body" idx="1"/>
          </p:nvPr>
        </p:nvSpPr>
        <p:spPr>
          <a:xfrm>
            <a:off x="6972300" y="1714500"/>
            <a:ext cx="1824228" cy="262661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600"/>
              </a:spcBef>
              <a:spcAft>
                <a:spcPts val="0"/>
              </a:spcAft>
              <a:buSzPts val="1050"/>
              <a:buNone/>
              <a:defRPr sz="1050">
                <a:solidFill>
                  <a:srgbClr val="FFFFFF"/>
                </a:solidFill>
              </a:defRPr>
            </a:lvl1pPr>
            <a:lvl2pPr marL="914400" lvl="1" indent="-228600" algn="l">
              <a:lnSpc>
                <a:spcPct val="100000"/>
              </a:lnSpc>
              <a:spcBef>
                <a:spcPts val="375"/>
              </a:spcBef>
              <a:spcAft>
                <a:spcPts val="0"/>
              </a:spcAft>
              <a:buSzPts val="900"/>
              <a:buNone/>
              <a:defRPr sz="900"/>
            </a:lvl2pPr>
            <a:lvl3pPr marL="1371600" lvl="2" indent="-228600" algn="l">
              <a:lnSpc>
                <a:spcPct val="100000"/>
              </a:lnSpc>
              <a:spcBef>
                <a:spcPts val="375"/>
              </a:spcBef>
              <a:spcAft>
                <a:spcPts val="0"/>
              </a:spcAft>
              <a:buSzPts val="750"/>
              <a:buNone/>
              <a:defRPr sz="750"/>
            </a:lvl3pPr>
            <a:lvl4pPr marL="1828800" lvl="3" indent="-228600" algn="l">
              <a:lnSpc>
                <a:spcPct val="100000"/>
              </a:lnSpc>
              <a:spcBef>
                <a:spcPts val="375"/>
              </a:spcBef>
              <a:spcAft>
                <a:spcPts val="0"/>
              </a:spcAft>
              <a:buSzPts val="675"/>
              <a:buNone/>
              <a:defRPr sz="675"/>
            </a:lvl4pPr>
            <a:lvl5pPr marL="2286000" lvl="4" indent="-228600" algn="l">
              <a:lnSpc>
                <a:spcPct val="100000"/>
              </a:lnSpc>
              <a:spcBef>
                <a:spcPts val="375"/>
              </a:spcBef>
              <a:spcAft>
                <a:spcPts val="0"/>
              </a:spcAft>
              <a:buSzPts val="675"/>
              <a:buNone/>
              <a:defRPr sz="675"/>
            </a:lvl5pPr>
            <a:lvl6pPr marL="2743200" lvl="5" indent="-228600" algn="l">
              <a:lnSpc>
                <a:spcPct val="100000"/>
              </a:lnSpc>
              <a:spcBef>
                <a:spcPts val="375"/>
              </a:spcBef>
              <a:spcAft>
                <a:spcPts val="0"/>
              </a:spcAft>
              <a:buSzPts val="675"/>
              <a:buNone/>
              <a:defRPr sz="675"/>
            </a:lvl6pPr>
            <a:lvl7pPr marL="3200400" lvl="6" indent="-228600" algn="l">
              <a:lnSpc>
                <a:spcPct val="100000"/>
              </a:lnSpc>
              <a:spcBef>
                <a:spcPts val="375"/>
              </a:spcBef>
              <a:spcAft>
                <a:spcPts val="0"/>
              </a:spcAft>
              <a:buSzPts val="675"/>
              <a:buNone/>
              <a:defRPr sz="675"/>
            </a:lvl7pPr>
            <a:lvl8pPr marL="3657600" lvl="7" indent="-228600" algn="l">
              <a:lnSpc>
                <a:spcPct val="100000"/>
              </a:lnSpc>
              <a:spcBef>
                <a:spcPts val="375"/>
              </a:spcBef>
              <a:spcAft>
                <a:spcPts val="0"/>
              </a:spcAft>
              <a:buSzPts val="675"/>
              <a:buNone/>
              <a:defRPr sz="675"/>
            </a:lvl8pPr>
            <a:lvl9pPr marL="4114800" lvl="8" indent="-228600" algn="l">
              <a:lnSpc>
                <a:spcPct val="100000"/>
              </a:lnSpc>
              <a:spcBef>
                <a:spcPts val="375"/>
              </a:spcBef>
              <a:spcAft>
                <a:spcPts val="0"/>
              </a:spcAft>
              <a:buSzPts val="675"/>
              <a:buNone/>
              <a:defRPr sz="675"/>
            </a:lvl9pPr>
          </a:lstStyle>
          <a:p>
            <a:endParaRPr/>
          </a:p>
        </p:txBody>
      </p:sp>
      <p:sp>
        <p:nvSpPr>
          <p:cNvPr id="114" name="Google Shape;114;p15"/>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5"/>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75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5"/>
          <p:cNvSpPr txBox="1">
            <a:spLocks noGrp="1"/>
          </p:cNvSpPr>
          <p:nvPr>
            <p:ph type="sldNum" idx="12"/>
          </p:nvPr>
        </p:nvSpPr>
        <p:spPr>
          <a:xfrm>
            <a:off x="7797546" y="4670298"/>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15"/>
          <p:cNvSpPr/>
          <p:nvPr/>
        </p:nvSpPr>
        <p:spPr>
          <a:xfrm>
            <a:off x="6868160" y="281178"/>
            <a:ext cx="1988820" cy="4581144"/>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6"/>
          <p:cNvSpPr txBox="1">
            <a:spLocks noGrp="1"/>
          </p:cNvSpPr>
          <p:nvPr>
            <p:ph type="body" idx="1"/>
          </p:nvPr>
        </p:nvSpPr>
        <p:spPr>
          <a:xfrm rot="5400000">
            <a:off x="3097530" y="-720090"/>
            <a:ext cx="2948940" cy="7543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75"/>
              </a:spcBef>
              <a:spcAft>
                <a:spcPts val="0"/>
              </a:spcAft>
              <a:buSzPts val="1800"/>
              <a:buChar char="◦"/>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121" name="Google Shape;121;p16"/>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6"/>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6"/>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rot="5400000">
            <a:off x="5657850" y="1657350"/>
            <a:ext cx="3943350" cy="17716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7"/>
          <p:cNvSpPr txBox="1">
            <a:spLocks noGrp="1"/>
          </p:cNvSpPr>
          <p:nvPr>
            <p:ph type="body" idx="1"/>
          </p:nvPr>
        </p:nvSpPr>
        <p:spPr>
          <a:xfrm rot="5400000">
            <a:off x="1685925" y="-485775"/>
            <a:ext cx="3943350" cy="60579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75"/>
              </a:spcBef>
              <a:spcAft>
                <a:spcPts val="0"/>
              </a:spcAft>
              <a:buSzPts val="1800"/>
              <a:buChar char="◦"/>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127" name="Google Shape;127;p17"/>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7"/>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7"/>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ontent Option 3">
  <p:cSld name="2_Content Option 3">
    <p:spTree>
      <p:nvGrpSpPr>
        <p:cNvPr id="1" name="Shape 134"/>
        <p:cNvGrpSpPr/>
        <p:nvPr/>
      </p:nvGrpSpPr>
      <p:grpSpPr>
        <a:xfrm>
          <a:off x="0" y="0"/>
          <a:ext cx="0" cy="0"/>
          <a:chOff x="0" y="0"/>
          <a:chExt cx="0" cy="0"/>
        </a:xfrm>
      </p:grpSpPr>
      <p:pic>
        <p:nvPicPr>
          <p:cNvPr id="135" name="Google Shape;135;p19" descr="R:\COM\COMM\Branding\PPT Templates\widescreen\Widescreen Powerpoint 20.jpg"/>
          <p:cNvPicPr preferRelativeResize="0"/>
          <p:nvPr/>
        </p:nvPicPr>
        <p:blipFill rotWithShape="1">
          <a:blip r:embed="rId2">
            <a:alphaModFix/>
          </a:blip>
          <a:srcRect/>
          <a:stretch/>
        </p:blipFill>
        <p:spPr>
          <a:xfrm>
            <a:off x="0" y="0"/>
            <a:ext cx="9148766" cy="5148073"/>
          </a:xfrm>
          <a:prstGeom prst="rect">
            <a:avLst/>
          </a:prstGeom>
          <a:noFill/>
          <a:ln>
            <a:noFill/>
          </a:ln>
        </p:spPr>
      </p:pic>
      <p:sp>
        <p:nvSpPr>
          <p:cNvPr id="136" name="Google Shape;136;p19"/>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7" name="Google Shape;137;p19"/>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Clr>
                <a:schemeClr val="dk1"/>
              </a:buClr>
              <a:buSzPts val="2000"/>
              <a:buChar char="•"/>
              <a:defRPr/>
            </a:lvl6pPr>
            <a:lvl7pPr marL="3200400" lvl="6" indent="-355600" algn="l">
              <a:lnSpc>
                <a:spcPct val="100000"/>
              </a:lnSpc>
              <a:spcBef>
                <a:spcPts val="400"/>
              </a:spcBef>
              <a:spcAft>
                <a:spcPts val="0"/>
              </a:spcAft>
              <a:buClr>
                <a:schemeClr val="dk1"/>
              </a:buClr>
              <a:buSzPts val="2000"/>
              <a:buChar char="•"/>
              <a:defRPr/>
            </a:lvl7pPr>
            <a:lvl8pPr marL="3657600" lvl="7" indent="-355600" algn="l">
              <a:lnSpc>
                <a:spcPct val="100000"/>
              </a:lnSpc>
              <a:spcBef>
                <a:spcPts val="400"/>
              </a:spcBef>
              <a:spcAft>
                <a:spcPts val="0"/>
              </a:spcAft>
              <a:buClr>
                <a:schemeClr val="dk1"/>
              </a:buClr>
              <a:buSzPts val="2000"/>
              <a:buChar char="•"/>
              <a:defRPr/>
            </a:lvl8pPr>
            <a:lvl9pPr marL="4114800" lvl="8" indent="-355600" algn="l">
              <a:lnSpc>
                <a:spcPct val="100000"/>
              </a:lnSpc>
              <a:spcBef>
                <a:spcPts val="400"/>
              </a:spcBef>
              <a:spcAft>
                <a:spcPts val="0"/>
              </a:spcAft>
              <a:buClr>
                <a:schemeClr val="dk1"/>
              </a:buClr>
              <a:buSzPts val="2000"/>
              <a:buChar char="•"/>
              <a:defRPr/>
            </a:lvl9pPr>
          </a:lstStyle>
          <a:p>
            <a:endParaRPr/>
          </a:p>
        </p:txBody>
      </p:sp>
      <p:sp>
        <p:nvSpPr>
          <p:cNvPr id="138" name="Google Shape;138;p19"/>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140"/>
        <p:cNvGrpSpPr/>
        <p:nvPr/>
      </p:nvGrpSpPr>
      <p:grpSpPr>
        <a:xfrm>
          <a:off x="0" y="0"/>
          <a:ext cx="0" cy="0"/>
          <a:chOff x="0" y="0"/>
          <a:chExt cx="0" cy="0"/>
        </a:xfrm>
      </p:grpSpPr>
      <p:pic>
        <p:nvPicPr>
          <p:cNvPr id="141" name="Google Shape;141;p21" descr="R:\COM\COMM\Branding\PPT Templates\widescreen\Widescreen Powerpoint 6.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142" name="Google Shape;142;p21"/>
          <p:cNvSpPr txBox="1">
            <a:spLocks noGrp="1"/>
          </p:cNvSpPr>
          <p:nvPr>
            <p:ph type="body" idx="1"/>
          </p:nvPr>
        </p:nvSpPr>
        <p:spPr>
          <a:xfrm>
            <a:off x="152400" y="2800350"/>
            <a:ext cx="8763000" cy="646331"/>
          </a:xfrm>
          <a:prstGeom prst="rect">
            <a:avLst/>
          </a:prstGeom>
          <a:noFill/>
          <a:ln>
            <a:noFill/>
          </a:ln>
        </p:spPr>
        <p:txBody>
          <a:bodyPr spcFirstLastPara="1" wrap="square" lIns="91425" tIns="45700" rIns="91425" bIns="45700" anchor="ctr" anchorCtr="0">
            <a:spAutoFit/>
          </a:bodyPr>
          <a:lstStyle>
            <a:lvl1pPr marL="457200" lvl="0" indent="-228600" algn="ctr">
              <a:lnSpc>
                <a:spcPct val="100000"/>
              </a:lnSpc>
              <a:spcBef>
                <a:spcPts val="720"/>
              </a:spcBef>
              <a:spcAft>
                <a:spcPts val="0"/>
              </a:spcAft>
              <a:buSzPts val="3600"/>
              <a:buNone/>
              <a:defRPr sz="3600" b="1">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3" name="Google Shape;143;p21"/>
          <p:cNvSpPr txBox="1">
            <a:spLocks noGrp="1"/>
          </p:cNvSpPr>
          <p:nvPr>
            <p:ph type="sldNum" idx="12"/>
          </p:nvPr>
        </p:nvSpPr>
        <p:spPr>
          <a:xfrm>
            <a:off x="8229600" y="47434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21"/>
          <p:cNvSpPr txBox="1"/>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Break Option 2">
  <p:cSld name="Section Break Option 2">
    <p:spTree>
      <p:nvGrpSpPr>
        <p:cNvPr id="1" name="Shape 145"/>
        <p:cNvGrpSpPr/>
        <p:nvPr/>
      </p:nvGrpSpPr>
      <p:grpSpPr>
        <a:xfrm>
          <a:off x="0" y="0"/>
          <a:ext cx="0" cy="0"/>
          <a:chOff x="0" y="0"/>
          <a:chExt cx="0" cy="0"/>
        </a:xfrm>
      </p:grpSpPr>
      <p:pic>
        <p:nvPicPr>
          <p:cNvPr id="146" name="Google Shape;146;p22" descr="R:\COM\COMM\Branding\PPT Templates\widescreen\Widescreen Powerpoint 2.jpg"/>
          <p:cNvPicPr preferRelativeResize="0"/>
          <p:nvPr/>
        </p:nvPicPr>
        <p:blipFill rotWithShape="1">
          <a:blip r:embed="rId2">
            <a:alphaModFix/>
          </a:blip>
          <a:srcRect/>
          <a:stretch/>
        </p:blipFill>
        <p:spPr>
          <a:xfrm>
            <a:off x="-4762" y="0"/>
            <a:ext cx="9148762" cy="5148263"/>
          </a:xfrm>
          <a:prstGeom prst="rect">
            <a:avLst/>
          </a:prstGeom>
          <a:noFill/>
          <a:ln>
            <a:noFill/>
          </a:ln>
        </p:spPr>
      </p:pic>
      <p:sp>
        <p:nvSpPr>
          <p:cNvPr id="147" name="Google Shape;147;p22"/>
          <p:cNvSpPr txBox="1">
            <a:spLocks noGrp="1"/>
          </p:cNvSpPr>
          <p:nvPr>
            <p:ph type="body" idx="1"/>
          </p:nvPr>
        </p:nvSpPr>
        <p:spPr>
          <a:xfrm>
            <a:off x="76200" y="895350"/>
            <a:ext cx="3352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640"/>
              </a:spcBef>
              <a:spcAft>
                <a:spcPts val="0"/>
              </a:spcAft>
              <a:buClr>
                <a:srgbClr val="00B050"/>
              </a:buClr>
              <a:buSzPts val="3200"/>
              <a:buFont typeface="Noto Sans Symbols"/>
              <a:buNone/>
              <a:defRPr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8" name="Google Shape;148;p22"/>
          <p:cNvSpPr txBox="1">
            <a:spLocks noGrp="1"/>
          </p:cNvSpPr>
          <p:nvPr>
            <p:ph type="body" idx="2"/>
          </p:nvPr>
        </p:nvSpPr>
        <p:spPr>
          <a:xfrm>
            <a:off x="2514600" y="2190750"/>
            <a:ext cx="2590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80"/>
              </a:spcBef>
              <a:spcAft>
                <a:spcPts val="0"/>
              </a:spcAft>
              <a:buClr>
                <a:srgbClr val="00B050"/>
              </a:buClr>
              <a:buSzPts val="2400"/>
              <a:buFont typeface="Noto Sans Symbols"/>
              <a:buNone/>
              <a:defRPr sz="2400"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9" name="Google Shape;149;p22"/>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22"/>
          <p:cNvSpPr txBox="1">
            <a:spLocks noGrp="1"/>
          </p:cNvSpPr>
          <p:nvPr>
            <p:ph type="body" idx="3"/>
          </p:nvPr>
        </p:nvSpPr>
        <p:spPr>
          <a:xfrm>
            <a:off x="457200" y="3638550"/>
            <a:ext cx="8229600" cy="990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720"/>
              </a:spcBef>
              <a:spcAft>
                <a:spcPts val="0"/>
              </a:spcAft>
              <a:buClr>
                <a:srgbClr val="00B050"/>
              </a:buClr>
              <a:buSzPts val="3600"/>
              <a:buFont typeface="Noto Sans Symbols"/>
              <a:buNone/>
              <a:defRPr sz="3600" b="1">
                <a:solidFill>
                  <a:schemeClr val="dk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1"/>
        <p:cNvGrpSpPr/>
        <p:nvPr/>
      </p:nvGrpSpPr>
      <p:grpSpPr>
        <a:xfrm>
          <a:off x="0" y="0"/>
          <a:ext cx="0" cy="0"/>
          <a:chOff x="0" y="0"/>
          <a:chExt cx="0" cy="0"/>
        </a:xfrm>
      </p:grpSpPr>
      <p:pic>
        <p:nvPicPr>
          <p:cNvPr id="152" name="Google Shape;152;p23" descr="R:\COM\COMM\Branding\PPT Templates\widescreen\Widescreen Powerpoint 2-1.jpg"/>
          <p:cNvPicPr preferRelativeResize="0"/>
          <p:nvPr/>
        </p:nvPicPr>
        <p:blipFill rotWithShape="1">
          <a:blip r:embed="rId2">
            <a:alphaModFix/>
          </a:blip>
          <a:srcRect/>
          <a:stretch/>
        </p:blipFill>
        <p:spPr>
          <a:xfrm>
            <a:off x="9525" y="0"/>
            <a:ext cx="9148762" cy="5148263"/>
          </a:xfrm>
          <a:prstGeom prst="rect">
            <a:avLst/>
          </a:prstGeom>
          <a:noFill/>
          <a:ln>
            <a:noFill/>
          </a:ln>
        </p:spPr>
      </p:pic>
      <p:sp>
        <p:nvSpPr>
          <p:cNvPr id="153" name="Google Shape;153;p23"/>
          <p:cNvSpPr txBox="1">
            <a:spLocks noGrp="1"/>
          </p:cNvSpPr>
          <p:nvPr>
            <p:ph type="body" idx="1"/>
          </p:nvPr>
        </p:nvSpPr>
        <p:spPr>
          <a:xfrm>
            <a:off x="76200" y="895350"/>
            <a:ext cx="3352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640"/>
              </a:spcBef>
              <a:spcAft>
                <a:spcPts val="0"/>
              </a:spcAft>
              <a:buClr>
                <a:srgbClr val="00B050"/>
              </a:buClr>
              <a:buSzPts val="3200"/>
              <a:buFont typeface="Noto Sans Symbols"/>
              <a:buNone/>
              <a:defRPr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4" name="Google Shape;154;p23"/>
          <p:cNvSpPr txBox="1">
            <a:spLocks noGrp="1"/>
          </p:cNvSpPr>
          <p:nvPr>
            <p:ph type="body" idx="2"/>
          </p:nvPr>
        </p:nvSpPr>
        <p:spPr>
          <a:xfrm>
            <a:off x="2514600" y="2190750"/>
            <a:ext cx="5257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80"/>
              </a:spcBef>
              <a:spcAft>
                <a:spcPts val="0"/>
              </a:spcAft>
              <a:buClr>
                <a:srgbClr val="00B050"/>
              </a:buClr>
              <a:buSzPts val="2400"/>
              <a:buFont typeface="Noto Sans Symbols"/>
              <a:buNone/>
              <a:defRPr sz="2400"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p23"/>
          <p:cNvSpPr txBox="1">
            <a:spLocks noGrp="1"/>
          </p:cNvSpPr>
          <p:nvPr>
            <p:ph type="body" idx="3"/>
          </p:nvPr>
        </p:nvSpPr>
        <p:spPr>
          <a:xfrm>
            <a:off x="457200" y="3638550"/>
            <a:ext cx="8229600" cy="990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720"/>
              </a:spcBef>
              <a:spcAft>
                <a:spcPts val="0"/>
              </a:spcAft>
              <a:buClr>
                <a:srgbClr val="00B050"/>
              </a:buClr>
              <a:buSzPts val="3600"/>
              <a:buFont typeface="Noto Sans Symbols"/>
              <a:buNone/>
              <a:defRPr sz="3600" b="1">
                <a:solidFill>
                  <a:schemeClr val="dk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ption 2">
  <p:cSld name="1_Content option 2">
    <p:spTree>
      <p:nvGrpSpPr>
        <p:cNvPr id="1" name="Shape 25"/>
        <p:cNvGrpSpPr/>
        <p:nvPr/>
      </p:nvGrpSpPr>
      <p:grpSpPr>
        <a:xfrm>
          <a:off x="0" y="0"/>
          <a:ext cx="0" cy="0"/>
          <a:chOff x="0" y="0"/>
          <a:chExt cx="0" cy="0"/>
        </a:xfrm>
      </p:grpSpPr>
      <p:pic>
        <p:nvPicPr>
          <p:cNvPr id="26" name="Google Shape;26;p4" descr="R:\COM\COMM\Branding\PPT Templates\widescreen\Widescreen Powerpoint 5.jpg"/>
          <p:cNvPicPr preferRelativeResize="0"/>
          <p:nvPr/>
        </p:nvPicPr>
        <p:blipFill rotWithShape="1">
          <a:blip r:embed="rId2">
            <a:alphaModFix/>
          </a:blip>
          <a:srcRect/>
          <a:stretch/>
        </p:blipFill>
        <p:spPr>
          <a:xfrm>
            <a:off x="0" y="1"/>
            <a:ext cx="9148766" cy="5148073"/>
          </a:xfrm>
          <a:prstGeom prst="rect">
            <a:avLst/>
          </a:prstGeom>
          <a:noFill/>
          <a:ln>
            <a:noFill/>
          </a:ln>
        </p:spPr>
      </p:pic>
      <p:sp>
        <p:nvSpPr>
          <p:cNvPr id="27" name="Google Shape;27;p4"/>
          <p:cNvSpPr txBox="1">
            <a:spLocks noGrp="1"/>
          </p:cNvSpPr>
          <p:nvPr>
            <p:ph type="body" idx="1"/>
          </p:nvPr>
        </p:nvSpPr>
        <p:spPr>
          <a:xfrm>
            <a:off x="152400" y="1619250"/>
            <a:ext cx="8839200" cy="3314700"/>
          </a:xfrm>
          <a:prstGeom prst="rect">
            <a:avLst/>
          </a:prstGeom>
          <a:noFill/>
          <a:ln>
            <a:noFill/>
          </a:ln>
        </p:spPr>
        <p:txBody>
          <a:bodyPr spcFirstLastPara="1" wrap="square" lIns="91425" tIns="91425" rIns="91425" bIns="91425" anchor="t" anchorCtr="0">
            <a:normAutofit/>
          </a:bodyPr>
          <a:lstStyle>
            <a:lvl1pPr marL="457200" marR="0" lvl="0" indent="-431800" algn="l">
              <a:lnSpc>
                <a:spcPct val="100000"/>
              </a:lnSpc>
              <a:spcBef>
                <a:spcPts val="480"/>
              </a:spcBef>
              <a:spcAft>
                <a:spcPts val="0"/>
              </a:spcAft>
              <a:buClr>
                <a:srgbClr val="00B050"/>
              </a:buClr>
              <a:buSzPts val="3200"/>
              <a:buFont typeface="Arial"/>
              <a:buChar char="•"/>
              <a:defRPr sz="2400" b="0" i="0" u="none" strike="noStrike" cap="none">
                <a:solidFill>
                  <a:schemeClr val="dk1"/>
                </a:solidFill>
                <a:latin typeface="Calibri"/>
                <a:ea typeface="Calibri"/>
                <a:cs typeface="Calibri"/>
                <a:sym typeface="Calibri"/>
              </a:defRPr>
            </a:lvl1pPr>
            <a:lvl2pPr marL="914400" marR="0" lvl="1" indent="-350519" algn="l">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2pPr>
            <a:lvl3pPr marL="1371600" marR="0" lvl="2" indent="-379730" algn="l">
              <a:lnSpc>
                <a:spcPct val="100000"/>
              </a:lnSpc>
              <a:spcBef>
                <a:spcPts val="420"/>
              </a:spcBef>
              <a:spcAft>
                <a:spcPts val="0"/>
              </a:spcAft>
              <a:buClr>
                <a:srgbClr val="00B050"/>
              </a:buClr>
              <a:buSzPts val="2380"/>
              <a:buFont typeface="Courier New"/>
              <a:buChar char="o"/>
              <a:defRPr sz="2100" b="0" i="0" u="none" strike="noStrike" cap="none">
                <a:solidFill>
                  <a:schemeClr val="dk1"/>
                </a:solidFill>
                <a:latin typeface="Calibri"/>
                <a:ea typeface="Calibri"/>
                <a:cs typeface="Calibri"/>
                <a:sym typeface="Calibri"/>
              </a:defRPr>
            </a:lvl3pPr>
            <a:lvl4pPr marL="1828800" marR="0" lvl="3" indent="-350519" algn="l">
              <a:lnSpc>
                <a:spcPct val="100000"/>
              </a:lnSpc>
              <a:spcBef>
                <a:spcPts val="360"/>
              </a:spcBef>
              <a:spcAft>
                <a:spcPts val="0"/>
              </a:spcAft>
              <a:buClr>
                <a:srgbClr val="00B050"/>
              </a:buClr>
              <a:buSzPts val="1920"/>
              <a:buFont typeface="Noto Sans Symbols"/>
              <a:buChar char="❖"/>
              <a:defRPr sz="1800" b="0" i="0" u="none" strike="noStrike" cap="none">
                <a:solidFill>
                  <a:schemeClr val="dk1"/>
                </a:solidFill>
                <a:latin typeface="Calibri"/>
                <a:ea typeface="Calibri"/>
                <a:cs typeface="Calibri"/>
                <a:sym typeface="Calibri"/>
              </a:defRPr>
            </a:lvl4pPr>
            <a:lvl5pPr marL="2286000" marR="0" lvl="4" indent="-381000" algn="l">
              <a:lnSpc>
                <a:spcPct val="100000"/>
              </a:lnSpc>
              <a:spcBef>
                <a:spcPts val="360"/>
              </a:spcBef>
              <a:spcAft>
                <a:spcPts val="0"/>
              </a:spcAft>
              <a:buClr>
                <a:srgbClr val="00B050"/>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title"/>
          </p:nvPr>
        </p:nvSpPr>
        <p:spPr>
          <a:xfrm>
            <a:off x="152400" y="742950"/>
            <a:ext cx="8839200" cy="800100"/>
          </a:xfrm>
          <a:prstGeom prst="rect">
            <a:avLst/>
          </a:prstGeom>
          <a:noFill/>
          <a:ln>
            <a:noFill/>
          </a:ln>
        </p:spPr>
        <p:txBody>
          <a:bodyPr spcFirstLastPara="1" wrap="square" lIns="91425" tIns="91425" rIns="91425" bIns="91425" anchor="ctr" anchorCtr="0">
            <a:normAutofit/>
          </a:bodyPr>
          <a:lstStyle>
            <a:lvl1pPr marR="0" lvl="0" algn="ctr">
              <a:lnSpc>
                <a:spcPct val="100000"/>
              </a:lnSpc>
              <a:spcBef>
                <a:spcPts val="0"/>
              </a:spcBef>
              <a:spcAft>
                <a:spcPts val="0"/>
              </a:spcAft>
              <a:buClr>
                <a:schemeClr val="dk1"/>
              </a:buClr>
              <a:buSzPts val="4000"/>
              <a:buFont typeface="Calibri"/>
              <a:buNone/>
              <a:defRPr sz="3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9" name="Google Shape;29;p4"/>
          <p:cNvSpPr txBox="1">
            <a:spLocks noGrp="1"/>
          </p:cNvSpPr>
          <p:nvPr>
            <p:ph type="sldNum" idx="12"/>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156"/>
        <p:cNvGrpSpPr/>
        <p:nvPr/>
      </p:nvGrpSpPr>
      <p:grpSpPr>
        <a:xfrm>
          <a:off x="0" y="0"/>
          <a:ext cx="0" cy="0"/>
          <a:chOff x="0" y="0"/>
          <a:chExt cx="0" cy="0"/>
        </a:xfrm>
      </p:grpSpPr>
      <p:pic>
        <p:nvPicPr>
          <p:cNvPr id="157" name="Google Shape;157;p24" descr="R:\COM\COMM\Branding\PPT Templates\widescreen\Widescreen Powerpoint 5.jpg"/>
          <p:cNvPicPr preferRelativeResize="0"/>
          <p:nvPr/>
        </p:nvPicPr>
        <p:blipFill rotWithShape="1">
          <a:blip r:embed="rId2">
            <a:alphaModFix/>
          </a:blip>
          <a:srcRect/>
          <a:stretch/>
        </p:blipFill>
        <p:spPr>
          <a:xfrm>
            <a:off x="0" y="0"/>
            <a:ext cx="9148767" cy="5148072"/>
          </a:xfrm>
          <a:prstGeom prst="rect">
            <a:avLst/>
          </a:prstGeom>
          <a:noFill/>
          <a:ln>
            <a:noFill/>
          </a:ln>
        </p:spPr>
      </p:pic>
      <p:sp>
        <p:nvSpPr>
          <p:cNvPr id="158" name="Google Shape;158;p24"/>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9" name="Google Shape;159;p24"/>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24"/>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4" name="Google Shape;164;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94B2"/>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5" name="Google Shape;165;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ontent Option 3">
  <p:cSld name="2_Content Option 3">
    <p:spTree>
      <p:nvGrpSpPr>
        <p:cNvPr id="1" name="Shape 30"/>
        <p:cNvGrpSpPr/>
        <p:nvPr/>
      </p:nvGrpSpPr>
      <p:grpSpPr>
        <a:xfrm>
          <a:off x="0" y="0"/>
          <a:ext cx="0" cy="0"/>
          <a:chOff x="0" y="0"/>
          <a:chExt cx="0" cy="0"/>
        </a:xfrm>
      </p:grpSpPr>
      <p:pic>
        <p:nvPicPr>
          <p:cNvPr id="31" name="Google Shape;31;p5" descr="R:\COM\COMM\Branding\PPT Templates\widescreen\Widescreen Powerpoint 20.jpg"/>
          <p:cNvPicPr preferRelativeResize="0"/>
          <p:nvPr/>
        </p:nvPicPr>
        <p:blipFill rotWithShape="1">
          <a:blip r:embed="rId2">
            <a:alphaModFix/>
          </a:blip>
          <a:srcRect/>
          <a:stretch/>
        </p:blipFill>
        <p:spPr>
          <a:xfrm>
            <a:off x="0" y="0"/>
            <a:ext cx="9148766" cy="5148073"/>
          </a:xfrm>
          <a:prstGeom prst="rect">
            <a:avLst/>
          </a:prstGeom>
          <a:noFill/>
          <a:ln>
            <a:noFill/>
          </a:ln>
        </p:spPr>
      </p:pic>
      <p:sp>
        <p:nvSpPr>
          <p:cNvPr id="32" name="Google Shape;32;p5"/>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5"/>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4" name="Google Shape;34;p5"/>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4400"/>
              <a:buFont typeface="Century Gothic"/>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35"/>
        <p:cNvGrpSpPr/>
        <p:nvPr/>
      </p:nvGrpSpPr>
      <p:grpSpPr>
        <a:xfrm>
          <a:off x="0" y="0"/>
          <a:ext cx="0" cy="0"/>
          <a:chOff x="0" y="0"/>
          <a:chExt cx="0" cy="0"/>
        </a:xfrm>
      </p:grpSpPr>
      <p:pic>
        <p:nvPicPr>
          <p:cNvPr id="36" name="Google Shape;36;p6" descr="R:\COM\COMM\Branding\PPT Templates\widescreen\Widescreen Powerpoint 20.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37" name="Google Shape;37;p6"/>
          <p:cNvSpPr txBox="1">
            <a:spLocks noGrp="1"/>
          </p:cNvSpPr>
          <p:nvPr>
            <p:ph type="sldNum" idx="12"/>
          </p:nvPr>
        </p:nvSpPr>
        <p:spPr>
          <a:xfrm>
            <a:off x="152400" y="133350"/>
            <a:ext cx="762000"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6"/>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75"/>
              </a:spcBef>
              <a:spcAft>
                <a:spcPts val="0"/>
              </a:spcAft>
              <a:buSzPts val="1800"/>
              <a:buChar char="◦"/>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39" name="Google Shape;39;p6"/>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4000"/>
              <a:buFont typeface="Century Gothic"/>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E1DBC9"/>
            </a:gs>
            <a:gs pos="77000">
              <a:srgbClr val="C8C1B0"/>
            </a:gs>
            <a:gs pos="100000">
              <a:srgbClr val="C0BAAA"/>
            </a:gs>
          </a:gsLst>
          <a:lin ang="5400000" scaled="0"/>
        </a:gradFill>
        <a:effectLst/>
      </p:bgPr>
    </p:bg>
    <p:spTree>
      <p:nvGrpSpPr>
        <p:cNvPr id="1" name="Shape 40"/>
        <p:cNvGrpSpPr/>
        <p:nvPr/>
      </p:nvGrpSpPr>
      <p:grpSpPr>
        <a:xfrm>
          <a:off x="0" y="0"/>
          <a:ext cx="0" cy="0"/>
          <a:chOff x="0" y="0"/>
          <a:chExt cx="0" cy="0"/>
        </a:xfrm>
      </p:grpSpPr>
      <p:sp>
        <p:nvSpPr>
          <p:cNvPr id="41" name="Google Shape;41;p7"/>
          <p:cNvSpPr/>
          <p:nvPr/>
        </p:nvSpPr>
        <p:spPr>
          <a:xfrm>
            <a:off x="0" y="0"/>
            <a:ext cx="9144000" cy="5143500"/>
          </a:xfrm>
          <a:prstGeom prst="rect">
            <a:avLst/>
          </a:prstGeom>
          <a:blipFill rotWithShape="1">
            <a:blip r:embed="rId2">
              <a:alphaModFix amt="45000"/>
            </a:blip>
            <a:tile tx="-44450" ty="38100" sx="85000" sy="85000" flip="none"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7"/>
          <p:cNvSpPr/>
          <p:nvPr/>
        </p:nvSpPr>
        <p:spPr>
          <a:xfrm>
            <a:off x="980902" y="950797"/>
            <a:ext cx="7182197" cy="3230963"/>
          </a:xfrm>
          <a:prstGeom prst="rect">
            <a:avLst/>
          </a:prstGeom>
          <a:solidFill>
            <a:schemeClr val="lt1"/>
          </a:solidFill>
          <a:ln>
            <a:noFill/>
          </a:ln>
          <a:effectLst>
            <a:outerShdw blurRad="50800" algn="ctr" rotWithShape="0">
              <a:srgbClr val="000000">
                <a:alpha val="6549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7"/>
          <p:cNvSpPr/>
          <p:nvPr/>
        </p:nvSpPr>
        <p:spPr>
          <a:xfrm>
            <a:off x="1085851" y="1058711"/>
            <a:ext cx="6972300" cy="3026078"/>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7"/>
          <p:cNvSpPr/>
          <p:nvPr/>
        </p:nvSpPr>
        <p:spPr>
          <a:xfrm>
            <a:off x="3851910" y="950798"/>
            <a:ext cx="1440180" cy="54864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 name="Google Shape;45;p7"/>
          <p:cNvGrpSpPr/>
          <p:nvPr/>
        </p:nvGrpSpPr>
        <p:grpSpPr>
          <a:xfrm>
            <a:off x="3937635" y="950798"/>
            <a:ext cx="1268730" cy="483971"/>
            <a:chOff x="5318306" y="1386268"/>
            <a:chExt cx="1567331" cy="645295"/>
          </a:xfrm>
        </p:grpSpPr>
        <p:cxnSp>
          <p:nvCxnSpPr>
            <p:cNvPr id="46" name="Google Shape;46;p7"/>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7" name="Google Shape;47;p7"/>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8" name="Google Shape;48;p7"/>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49" name="Google Shape;49;p7"/>
          <p:cNvSpPr txBox="1">
            <a:spLocks noGrp="1"/>
          </p:cNvSpPr>
          <p:nvPr>
            <p:ph type="ctrTitle"/>
          </p:nvPr>
        </p:nvSpPr>
        <p:spPr>
          <a:xfrm>
            <a:off x="1171281" y="1568447"/>
            <a:ext cx="6801440" cy="19431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5400"/>
              <a:buFont typeface="Century Gothic"/>
              <a:buNone/>
              <a:defRPr sz="5400" b="0" cap="none">
                <a:solidFill>
                  <a:srgbClr val="262626"/>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ubTitle" idx="1"/>
          </p:nvPr>
        </p:nvSpPr>
        <p:spPr>
          <a:xfrm>
            <a:off x="1171575" y="3511547"/>
            <a:ext cx="6803136" cy="3429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200"/>
              <a:buNone/>
              <a:defRPr sz="1200">
                <a:solidFill>
                  <a:schemeClr val="dk1"/>
                </a:solidFill>
              </a:defRPr>
            </a:lvl1pPr>
            <a:lvl2pPr lvl="1" algn="ctr">
              <a:lnSpc>
                <a:spcPct val="100000"/>
              </a:lnSpc>
              <a:spcBef>
                <a:spcPts val="375"/>
              </a:spcBef>
              <a:spcAft>
                <a:spcPts val="0"/>
              </a:spcAft>
              <a:buSzPts val="1200"/>
              <a:buNone/>
              <a:defRPr sz="1200"/>
            </a:lvl2pPr>
            <a:lvl3pPr lvl="2" algn="ctr">
              <a:lnSpc>
                <a:spcPct val="100000"/>
              </a:lnSpc>
              <a:spcBef>
                <a:spcPts val="375"/>
              </a:spcBef>
              <a:spcAft>
                <a:spcPts val="0"/>
              </a:spcAft>
              <a:buSzPts val="1200"/>
              <a:buNone/>
              <a:defRPr sz="1200"/>
            </a:lvl3pPr>
            <a:lvl4pPr lvl="3" algn="ctr">
              <a:lnSpc>
                <a:spcPct val="100000"/>
              </a:lnSpc>
              <a:spcBef>
                <a:spcPts val="375"/>
              </a:spcBef>
              <a:spcAft>
                <a:spcPts val="0"/>
              </a:spcAft>
              <a:buSzPts val="1200"/>
              <a:buNone/>
              <a:defRPr sz="1200"/>
            </a:lvl4pPr>
            <a:lvl5pPr lvl="4" algn="ctr">
              <a:lnSpc>
                <a:spcPct val="100000"/>
              </a:lnSpc>
              <a:spcBef>
                <a:spcPts val="375"/>
              </a:spcBef>
              <a:spcAft>
                <a:spcPts val="0"/>
              </a:spcAft>
              <a:buSzPts val="1200"/>
              <a:buNone/>
              <a:defRPr sz="1200"/>
            </a:lvl5pPr>
            <a:lvl6pPr lvl="5" algn="ctr">
              <a:lnSpc>
                <a:spcPct val="100000"/>
              </a:lnSpc>
              <a:spcBef>
                <a:spcPts val="375"/>
              </a:spcBef>
              <a:spcAft>
                <a:spcPts val="0"/>
              </a:spcAft>
              <a:buSzPts val="1200"/>
              <a:buNone/>
              <a:defRPr sz="1200"/>
            </a:lvl6pPr>
            <a:lvl7pPr lvl="6" algn="ctr">
              <a:lnSpc>
                <a:spcPct val="100000"/>
              </a:lnSpc>
              <a:spcBef>
                <a:spcPts val="375"/>
              </a:spcBef>
              <a:spcAft>
                <a:spcPts val="0"/>
              </a:spcAft>
              <a:buSzPts val="1200"/>
              <a:buNone/>
              <a:defRPr sz="1200"/>
            </a:lvl7pPr>
            <a:lvl8pPr lvl="7" algn="ctr">
              <a:lnSpc>
                <a:spcPct val="100000"/>
              </a:lnSpc>
              <a:spcBef>
                <a:spcPts val="375"/>
              </a:spcBef>
              <a:spcAft>
                <a:spcPts val="0"/>
              </a:spcAft>
              <a:buSzPts val="1200"/>
              <a:buNone/>
              <a:defRPr sz="1200"/>
            </a:lvl8pPr>
            <a:lvl9pPr lvl="8" algn="ctr">
              <a:lnSpc>
                <a:spcPct val="100000"/>
              </a:lnSpc>
              <a:spcBef>
                <a:spcPts val="375"/>
              </a:spcBef>
              <a:spcAft>
                <a:spcPts val="0"/>
              </a:spcAft>
              <a:buSzPts val="1200"/>
              <a:buNone/>
              <a:defRPr sz="1200"/>
            </a:lvl9pPr>
          </a:lstStyle>
          <a:p>
            <a:endParaRPr/>
          </a:p>
        </p:txBody>
      </p:sp>
      <p:sp>
        <p:nvSpPr>
          <p:cNvPr id="51" name="Google Shape;51;p7"/>
          <p:cNvSpPr txBox="1">
            <a:spLocks noGrp="1"/>
          </p:cNvSpPr>
          <p:nvPr>
            <p:ph type="dt" idx="10"/>
          </p:nvPr>
        </p:nvSpPr>
        <p:spPr>
          <a:xfrm>
            <a:off x="3989070" y="1005942"/>
            <a:ext cx="1165860" cy="39541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975">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090422" y="3908295"/>
            <a:ext cx="4429125" cy="1714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5190" y="3909060"/>
            <a:ext cx="1583911" cy="1714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800100" y="1577340"/>
            <a:ext cx="7543800" cy="29489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75"/>
              </a:spcBef>
              <a:spcAft>
                <a:spcPts val="0"/>
              </a:spcAft>
              <a:buSzPts val="1800"/>
              <a:buChar char="◦"/>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57" name="Google Shape;57;p8"/>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rgbClr val="E1DBC9"/>
            </a:gs>
            <a:gs pos="77000">
              <a:srgbClr val="C8C1B0"/>
            </a:gs>
            <a:gs pos="100000">
              <a:srgbClr val="C0BAAA"/>
            </a:gs>
          </a:gsLst>
          <a:lin ang="5400000" scaled="0"/>
        </a:gradFill>
        <a:effectLst/>
      </p:bgPr>
    </p:bg>
    <p:spTree>
      <p:nvGrpSpPr>
        <p:cNvPr id="1" name="Shape 60"/>
        <p:cNvGrpSpPr/>
        <p:nvPr/>
      </p:nvGrpSpPr>
      <p:grpSpPr>
        <a:xfrm>
          <a:off x="0" y="0"/>
          <a:ext cx="0" cy="0"/>
          <a:chOff x="0" y="0"/>
          <a:chExt cx="0" cy="0"/>
        </a:xfrm>
      </p:grpSpPr>
      <p:sp>
        <p:nvSpPr>
          <p:cNvPr id="61" name="Google Shape;61;p9"/>
          <p:cNvSpPr/>
          <p:nvPr/>
        </p:nvSpPr>
        <p:spPr>
          <a:xfrm>
            <a:off x="0" y="0"/>
            <a:ext cx="9144000" cy="5143500"/>
          </a:xfrm>
          <a:prstGeom prst="rect">
            <a:avLst/>
          </a:prstGeom>
          <a:blipFill rotWithShape="1">
            <a:blip r:embed="rId2">
              <a:alphaModFix amt="45000"/>
            </a:blip>
            <a:tile tx="-44450" ty="38100" sx="85000" sy="85000" flip="none"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9"/>
          <p:cNvSpPr/>
          <p:nvPr/>
        </p:nvSpPr>
        <p:spPr>
          <a:xfrm>
            <a:off x="980902" y="950797"/>
            <a:ext cx="7182197" cy="3230963"/>
          </a:xfrm>
          <a:prstGeom prst="rect">
            <a:avLst/>
          </a:prstGeom>
          <a:solidFill>
            <a:schemeClr val="lt1"/>
          </a:solidFill>
          <a:ln>
            <a:noFill/>
          </a:ln>
          <a:effectLst>
            <a:outerShdw blurRad="50800" algn="ctr" rotWithShape="0">
              <a:srgbClr val="000000">
                <a:alpha val="6549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9"/>
          <p:cNvSpPr/>
          <p:nvPr/>
        </p:nvSpPr>
        <p:spPr>
          <a:xfrm>
            <a:off x="1085850" y="1058711"/>
            <a:ext cx="6972300" cy="3026078"/>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9"/>
          <p:cNvSpPr/>
          <p:nvPr/>
        </p:nvSpPr>
        <p:spPr>
          <a:xfrm>
            <a:off x="3851910" y="950798"/>
            <a:ext cx="1440180" cy="54864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5" name="Google Shape;65;p9"/>
          <p:cNvGrpSpPr/>
          <p:nvPr/>
        </p:nvGrpSpPr>
        <p:grpSpPr>
          <a:xfrm>
            <a:off x="3937635" y="950798"/>
            <a:ext cx="1268730" cy="483971"/>
            <a:chOff x="5318306" y="1386268"/>
            <a:chExt cx="1567331" cy="645295"/>
          </a:xfrm>
        </p:grpSpPr>
        <p:cxnSp>
          <p:nvCxnSpPr>
            <p:cNvPr id="66" name="Google Shape;66;p9"/>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67" name="Google Shape;67;p9"/>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68" name="Google Shape;68;p9"/>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69" name="Google Shape;69;p9"/>
          <p:cNvSpPr txBox="1">
            <a:spLocks noGrp="1"/>
          </p:cNvSpPr>
          <p:nvPr>
            <p:ph type="title"/>
          </p:nvPr>
        </p:nvSpPr>
        <p:spPr>
          <a:xfrm>
            <a:off x="1172717" y="1570732"/>
            <a:ext cx="6803136" cy="1940814"/>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5400"/>
              <a:buFont typeface="Century Gothic"/>
              <a:buNone/>
              <a:defRPr sz="5400" cap="none">
                <a:solidFill>
                  <a:srgbClr val="262626"/>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1172718" y="3511547"/>
            <a:ext cx="6803136" cy="342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75"/>
              </a:spcBef>
              <a:spcAft>
                <a:spcPts val="0"/>
              </a:spcAft>
              <a:buSzPts val="1200"/>
              <a:buNone/>
              <a:defRPr sz="1200">
                <a:solidFill>
                  <a:schemeClr val="dk1"/>
                </a:solidFill>
              </a:defRPr>
            </a:lvl1pPr>
            <a:lvl2pPr marL="914400" lvl="1" indent="-228600" algn="l">
              <a:lnSpc>
                <a:spcPct val="100000"/>
              </a:lnSpc>
              <a:spcBef>
                <a:spcPts val="375"/>
              </a:spcBef>
              <a:spcAft>
                <a:spcPts val="0"/>
              </a:spcAft>
              <a:buSzPts val="1200"/>
              <a:buNone/>
              <a:defRPr sz="1200">
                <a:solidFill>
                  <a:srgbClr val="888888"/>
                </a:solidFill>
              </a:defRPr>
            </a:lvl2pPr>
            <a:lvl3pPr marL="1371600" lvl="2" indent="-228600" algn="l">
              <a:lnSpc>
                <a:spcPct val="100000"/>
              </a:lnSpc>
              <a:spcBef>
                <a:spcPts val="375"/>
              </a:spcBef>
              <a:spcAft>
                <a:spcPts val="0"/>
              </a:spcAft>
              <a:buSzPts val="1200"/>
              <a:buNone/>
              <a:defRPr sz="1200">
                <a:solidFill>
                  <a:srgbClr val="888888"/>
                </a:solidFill>
              </a:defRPr>
            </a:lvl3pPr>
            <a:lvl4pPr marL="1828800" lvl="3" indent="-228600" algn="l">
              <a:lnSpc>
                <a:spcPct val="100000"/>
              </a:lnSpc>
              <a:spcBef>
                <a:spcPts val="375"/>
              </a:spcBef>
              <a:spcAft>
                <a:spcPts val="0"/>
              </a:spcAft>
              <a:buSzPts val="1050"/>
              <a:buNone/>
              <a:defRPr sz="1050">
                <a:solidFill>
                  <a:srgbClr val="888888"/>
                </a:solidFill>
              </a:defRPr>
            </a:lvl4pPr>
            <a:lvl5pPr marL="2286000" lvl="4" indent="-228600" algn="l">
              <a:lnSpc>
                <a:spcPct val="100000"/>
              </a:lnSpc>
              <a:spcBef>
                <a:spcPts val="375"/>
              </a:spcBef>
              <a:spcAft>
                <a:spcPts val="0"/>
              </a:spcAft>
              <a:buSzPts val="1050"/>
              <a:buNone/>
              <a:defRPr sz="1050">
                <a:solidFill>
                  <a:srgbClr val="888888"/>
                </a:solidFill>
              </a:defRPr>
            </a:lvl5pPr>
            <a:lvl6pPr marL="2743200" lvl="5" indent="-228600" algn="l">
              <a:lnSpc>
                <a:spcPct val="100000"/>
              </a:lnSpc>
              <a:spcBef>
                <a:spcPts val="375"/>
              </a:spcBef>
              <a:spcAft>
                <a:spcPts val="0"/>
              </a:spcAft>
              <a:buSzPts val="1050"/>
              <a:buNone/>
              <a:defRPr sz="1050">
                <a:solidFill>
                  <a:srgbClr val="888888"/>
                </a:solidFill>
              </a:defRPr>
            </a:lvl6pPr>
            <a:lvl7pPr marL="3200400" lvl="6" indent="-228600" algn="l">
              <a:lnSpc>
                <a:spcPct val="100000"/>
              </a:lnSpc>
              <a:spcBef>
                <a:spcPts val="375"/>
              </a:spcBef>
              <a:spcAft>
                <a:spcPts val="0"/>
              </a:spcAft>
              <a:buSzPts val="1050"/>
              <a:buNone/>
              <a:defRPr sz="1050">
                <a:solidFill>
                  <a:srgbClr val="888888"/>
                </a:solidFill>
              </a:defRPr>
            </a:lvl7pPr>
            <a:lvl8pPr marL="3657600" lvl="7" indent="-228600" algn="l">
              <a:lnSpc>
                <a:spcPct val="100000"/>
              </a:lnSpc>
              <a:spcBef>
                <a:spcPts val="375"/>
              </a:spcBef>
              <a:spcAft>
                <a:spcPts val="0"/>
              </a:spcAft>
              <a:buSzPts val="1050"/>
              <a:buNone/>
              <a:defRPr sz="1050">
                <a:solidFill>
                  <a:srgbClr val="888888"/>
                </a:solidFill>
              </a:defRPr>
            </a:lvl8pPr>
            <a:lvl9pPr marL="4114800" lvl="8" indent="-228600" algn="l">
              <a:lnSpc>
                <a:spcPct val="100000"/>
              </a:lnSpc>
              <a:spcBef>
                <a:spcPts val="375"/>
              </a:spcBef>
              <a:spcAft>
                <a:spcPts val="0"/>
              </a:spcAft>
              <a:buSzPts val="1050"/>
              <a:buNone/>
              <a:defRPr sz="1050">
                <a:solidFill>
                  <a:srgbClr val="888888"/>
                </a:solidFill>
              </a:defRPr>
            </a:lvl9pPr>
          </a:lstStyle>
          <a:p>
            <a:endParaRPr/>
          </a:p>
        </p:txBody>
      </p:sp>
      <p:sp>
        <p:nvSpPr>
          <p:cNvPr id="71" name="Google Shape;71;p9"/>
          <p:cNvSpPr txBox="1">
            <a:spLocks noGrp="1"/>
          </p:cNvSpPr>
          <p:nvPr>
            <p:ph type="dt" idx="10"/>
          </p:nvPr>
        </p:nvSpPr>
        <p:spPr>
          <a:xfrm>
            <a:off x="3991356" y="1008377"/>
            <a:ext cx="1165860" cy="397764"/>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975">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090165" y="3908295"/>
            <a:ext cx="4430268" cy="1714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6453378" y="3908295"/>
            <a:ext cx="1584198" cy="1714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body" idx="1"/>
          </p:nvPr>
        </p:nvSpPr>
        <p:spPr>
          <a:xfrm>
            <a:off x="800100" y="1577340"/>
            <a:ext cx="3566160" cy="2811780"/>
          </a:xfrm>
          <a:prstGeom prst="rect">
            <a:avLst/>
          </a:prstGeom>
          <a:noFill/>
          <a:ln>
            <a:noFill/>
          </a:ln>
        </p:spPr>
        <p:txBody>
          <a:bodyPr spcFirstLastPara="1" wrap="square" lIns="91425" tIns="45700" rIns="91425" bIns="45700" anchor="t" anchorCtr="0">
            <a:normAutofit/>
          </a:bodyPr>
          <a:lstStyle>
            <a:lvl1pPr marL="457200" lvl="0" indent="-314325" algn="l">
              <a:lnSpc>
                <a:spcPct val="100000"/>
              </a:lnSpc>
              <a:spcBef>
                <a:spcPts val="675"/>
              </a:spcBef>
              <a:spcAft>
                <a:spcPts val="0"/>
              </a:spcAft>
              <a:buSzPts val="1350"/>
              <a:buChar char="◦"/>
              <a:defRPr sz="1350"/>
            </a:lvl1pPr>
            <a:lvl2pPr marL="914400" lvl="1" indent="-304800" algn="l">
              <a:lnSpc>
                <a:spcPct val="100000"/>
              </a:lnSpc>
              <a:spcBef>
                <a:spcPts val="375"/>
              </a:spcBef>
              <a:spcAft>
                <a:spcPts val="0"/>
              </a:spcAft>
              <a:buSzPts val="1200"/>
              <a:buChar char="◦"/>
              <a:defRPr sz="1200"/>
            </a:lvl2pPr>
            <a:lvl3pPr marL="1371600" lvl="2" indent="-295275" algn="l">
              <a:lnSpc>
                <a:spcPct val="100000"/>
              </a:lnSpc>
              <a:spcBef>
                <a:spcPts val="375"/>
              </a:spcBef>
              <a:spcAft>
                <a:spcPts val="0"/>
              </a:spcAft>
              <a:buSzPts val="1050"/>
              <a:buChar char="◦"/>
              <a:defRPr sz="1050"/>
            </a:lvl3pPr>
            <a:lvl4pPr marL="1828800" lvl="3" indent="-295275" algn="l">
              <a:lnSpc>
                <a:spcPct val="100000"/>
              </a:lnSpc>
              <a:spcBef>
                <a:spcPts val="375"/>
              </a:spcBef>
              <a:spcAft>
                <a:spcPts val="0"/>
              </a:spcAft>
              <a:buSzPts val="1050"/>
              <a:buChar char="◦"/>
              <a:defRPr sz="1050"/>
            </a:lvl4pPr>
            <a:lvl5pPr marL="2286000" lvl="4" indent="-295275" algn="l">
              <a:lnSpc>
                <a:spcPct val="100000"/>
              </a:lnSpc>
              <a:spcBef>
                <a:spcPts val="375"/>
              </a:spcBef>
              <a:spcAft>
                <a:spcPts val="0"/>
              </a:spcAft>
              <a:buSzPts val="1050"/>
              <a:buChar char="◦"/>
              <a:defRPr sz="1050"/>
            </a:lvl5pPr>
            <a:lvl6pPr marL="2743200" lvl="5" indent="-295275" algn="l">
              <a:lnSpc>
                <a:spcPct val="100000"/>
              </a:lnSpc>
              <a:spcBef>
                <a:spcPts val="375"/>
              </a:spcBef>
              <a:spcAft>
                <a:spcPts val="0"/>
              </a:spcAft>
              <a:buSzPts val="1050"/>
              <a:buChar char="◦"/>
              <a:defRPr sz="1050"/>
            </a:lvl6pPr>
            <a:lvl7pPr marL="3200400" lvl="6" indent="-295275" algn="l">
              <a:lnSpc>
                <a:spcPct val="100000"/>
              </a:lnSpc>
              <a:spcBef>
                <a:spcPts val="375"/>
              </a:spcBef>
              <a:spcAft>
                <a:spcPts val="0"/>
              </a:spcAft>
              <a:buSzPts val="1050"/>
              <a:buChar char="◦"/>
              <a:defRPr sz="1050"/>
            </a:lvl7pPr>
            <a:lvl8pPr marL="3657600" lvl="7" indent="-295275" algn="l">
              <a:lnSpc>
                <a:spcPct val="100000"/>
              </a:lnSpc>
              <a:spcBef>
                <a:spcPts val="375"/>
              </a:spcBef>
              <a:spcAft>
                <a:spcPts val="0"/>
              </a:spcAft>
              <a:buSzPts val="1050"/>
              <a:buChar char="◦"/>
              <a:defRPr sz="1050"/>
            </a:lvl8pPr>
            <a:lvl9pPr marL="4114800" lvl="8" indent="-295275" algn="l">
              <a:lnSpc>
                <a:spcPct val="100000"/>
              </a:lnSpc>
              <a:spcBef>
                <a:spcPts val="375"/>
              </a:spcBef>
              <a:spcAft>
                <a:spcPts val="0"/>
              </a:spcAft>
              <a:buSzPts val="1050"/>
              <a:buChar char="◦"/>
              <a:defRPr sz="1050"/>
            </a:lvl9pPr>
          </a:lstStyle>
          <a:p>
            <a:endParaRPr/>
          </a:p>
        </p:txBody>
      </p:sp>
      <p:sp>
        <p:nvSpPr>
          <p:cNvPr id="77" name="Google Shape;77;p10"/>
          <p:cNvSpPr txBox="1">
            <a:spLocks noGrp="1"/>
          </p:cNvSpPr>
          <p:nvPr>
            <p:ph type="body" idx="2"/>
          </p:nvPr>
        </p:nvSpPr>
        <p:spPr>
          <a:xfrm>
            <a:off x="4777740" y="1577340"/>
            <a:ext cx="3566160" cy="2811780"/>
          </a:xfrm>
          <a:prstGeom prst="rect">
            <a:avLst/>
          </a:prstGeom>
          <a:noFill/>
          <a:ln>
            <a:noFill/>
          </a:ln>
        </p:spPr>
        <p:txBody>
          <a:bodyPr spcFirstLastPara="1" wrap="square" lIns="91425" tIns="45700" rIns="91425" bIns="45700" anchor="t" anchorCtr="0">
            <a:normAutofit/>
          </a:bodyPr>
          <a:lstStyle>
            <a:lvl1pPr marL="457200" lvl="0" indent="-314325" algn="l">
              <a:lnSpc>
                <a:spcPct val="100000"/>
              </a:lnSpc>
              <a:spcBef>
                <a:spcPts val="675"/>
              </a:spcBef>
              <a:spcAft>
                <a:spcPts val="0"/>
              </a:spcAft>
              <a:buSzPts val="1350"/>
              <a:buChar char="◦"/>
              <a:defRPr sz="1350"/>
            </a:lvl1pPr>
            <a:lvl2pPr marL="914400" lvl="1" indent="-304800" algn="l">
              <a:lnSpc>
                <a:spcPct val="100000"/>
              </a:lnSpc>
              <a:spcBef>
                <a:spcPts val="375"/>
              </a:spcBef>
              <a:spcAft>
                <a:spcPts val="0"/>
              </a:spcAft>
              <a:buSzPts val="1200"/>
              <a:buChar char="◦"/>
              <a:defRPr sz="1200"/>
            </a:lvl2pPr>
            <a:lvl3pPr marL="1371600" lvl="2" indent="-295275" algn="l">
              <a:lnSpc>
                <a:spcPct val="100000"/>
              </a:lnSpc>
              <a:spcBef>
                <a:spcPts val="375"/>
              </a:spcBef>
              <a:spcAft>
                <a:spcPts val="0"/>
              </a:spcAft>
              <a:buSzPts val="1050"/>
              <a:buChar char="◦"/>
              <a:defRPr sz="1050"/>
            </a:lvl3pPr>
            <a:lvl4pPr marL="1828800" lvl="3" indent="-295275" algn="l">
              <a:lnSpc>
                <a:spcPct val="100000"/>
              </a:lnSpc>
              <a:spcBef>
                <a:spcPts val="375"/>
              </a:spcBef>
              <a:spcAft>
                <a:spcPts val="0"/>
              </a:spcAft>
              <a:buSzPts val="1050"/>
              <a:buChar char="◦"/>
              <a:defRPr sz="1050"/>
            </a:lvl4pPr>
            <a:lvl5pPr marL="2286000" lvl="4" indent="-295275" algn="l">
              <a:lnSpc>
                <a:spcPct val="100000"/>
              </a:lnSpc>
              <a:spcBef>
                <a:spcPts val="375"/>
              </a:spcBef>
              <a:spcAft>
                <a:spcPts val="0"/>
              </a:spcAft>
              <a:buSzPts val="1050"/>
              <a:buChar char="◦"/>
              <a:defRPr sz="1050"/>
            </a:lvl5pPr>
            <a:lvl6pPr marL="2743200" lvl="5" indent="-295275" algn="l">
              <a:lnSpc>
                <a:spcPct val="100000"/>
              </a:lnSpc>
              <a:spcBef>
                <a:spcPts val="375"/>
              </a:spcBef>
              <a:spcAft>
                <a:spcPts val="0"/>
              </a:spcAft>
              <a:buSzPts val="1050"/>
              <a:buChar char="◦"/>
              <a:defRPr sz="1050"/>
            </a:lvl6pPr>
            <a:lvl7pPr marL="3200400" lvl="6" indent="-295275" algn="l">
              <a:lnSpc>
                <a:spcPct val="100000"/>
              </a:lnSpc>
              <a:spcBef>
                <a:spcPts val="375"/>
              </a:spcBef>
              <a:spcAft>
                <a:spcPts val="0"/>
              </a:spcAft>
              <a:buSzPts val="1050"/>
              <a:buChar char="◦"/>
              <a:defRPr sz="1050"/>
            </a:lvl7pPr>
            <a:lvl8pPr marL="3657600" lvl="7" indent="-295275" algn="l">
              <a:lnSpc>
                <a:spcPct val="100000"/>
              </a:lnSpc>
              <a:spcBef>
                <a:spcPts val="375"/>
              </a:spcBef>
              <a:spcAft>
                <a:spcPts val="0"/>
              </a:spcAft>
              <a:buSzPts val="1050"/>
              <a:buChar char="◦"/>
              <a:defRPr sz="1050"/>
            </a:lvl8pPr>
            <a:lvl9pPr marL="4114800" lvl="8" indent="-295275" algn="l">
              <a:lnSpc>
                <a:spcPct val="100000"/>
              </a:lnSpc>
              <a:spcBef>
                <a:spcPts val="375"/>
              </a:spcBef>
              <a:spcAft>
                <a:spcPts val="0"/>
              </a:spcAft>
              <a:buSzPts val="1050"/>
              <a:buChar char="◦"/>
              <a:defRPr sz="1050"/>
            </a:lvl9pPr>
          </a:lstStyle>
          <a:p>
            <a:endParaRPr/>
          </a:p>
        </p:txBody>
      </p:sp>
      <p:sp>
        <p:nvSpPr>
          <p:cNvPr id="78" name="Google Shape;78;p10"/>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body" idx="1"/>
          </p:nvPr>
        </p:nvSpPr>
        <p:spPr>
          <a:xfrm>
            <a:off x="802386" y="1555751"/>
            <a:ext cx="3566160" cy="4800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425"/>
              <a:buNone/>
              <a:defRPr sz="1425" b="0">
                <a:solidFill>
                  <a:schemeClr val="dk2"/>
                </a:solidFill>
                <a:latin typeface="Century Gothic"/>
                <a:ea typeface="Century Gothic"/>
                <a:cs typeface="Century Gothic"/>
                <a:sym typeface="Century Gothic"/>
              </a:defRPr>
            </a:lvl1pPr>
            <a:lvl2pPr marL="914400" lvl="1" indent="-228600" algn="l">
              <a:lnSpc>
                <a:spcPct val="100000"/>
              </a:lnSpc>
              <a:spcBef>
                <a:spcPts val="375"/>
              </a:spcBef>
              <a:spcAft>
                <a:spcPts val="0"/>
              </a:spcAft>
              <a:buSzPts val="1425"/>
              <a:buNone/>
              <a:defRPr sz="1425" b="1"/>
            </a:lvl2pPr>
            <a:lvl3pPr marL="1371600" lvl="2" indent="-228600" algn="l">
              <a:lnSpc>
                <a:spcPct val="100000"/>
              </a:lnSpc>
              <a:spcBef>
                <a:spcPts val="375"/>
              </a:spcBef>
              <a:spcAft>
                <a:spcPts val="0"/>
              </a:spcAft>
              <a:buSzPts val="1350"/>
              <a:buNone/>
              <a:defRPr sz="1350" b="1"/>
            </a:lvl3pPr>
            <a:lvl4pPr marL="1828800" lvl="3" indent="-228600" algn="l">
              <a:lnSpc>
                <a:spcPct val="100000"/>
              </a:lnSpc>
              <a:spcBef>
                <a:spcPts val="375"/>
              </a:spcBef>
              <a:spcAft>
                <a:spcPts val="0"/>
              </a:spcAft>
              <a:buSzPts val="1200"/>
              <a:buNone/>
              <a:defRPr sz="1200" b="1"/>
            </a:lvl4pPr>
            <a:lvl5pPr marL="2286000" lvl="4" indent="-228600" algn="l">
              <a:lnSpc>
                <a:spcPct val="100000"/>
              </a:lnSpc>
              <a:spcBef>
                <a:spcPts val="375"/>
              </a:spcBef>
              <a:spcAft>
                <a:spcPts val="0"/>
              </a:spcAft>
              <a:buSzPts val="1200"/>
              <a:buNone/>
              <a:defRPr sz="1200" b="1"/>
            </a:lvl5pPr>
            <a:lvl6pPr marL="2743200" lvl="5" indent="-228600" algn="l">
              <a:lnSpc>
                <a:spcPct val="100000"/>
              </a:lnSpc>
              <a:spcBef>
                <a:spcPts val="375"/>
              </a:spcBef>
              <a:spcAft>
                <a:spcPts val="0"/>
              </a:spcAft>
              <a:buSzPts val="1200"/>
              <a:buNone/>
              <a:defRPr sz="1200" b="1"/>
            </a:lvl6pPr>
            <a:lvl7pPr marL="3200400" lvl="6" indent="-228600" algn="l">
              <a:lnSpc>
                <a:spcPct val="100000"/>
              </a:lnSpc>
              <a:spcBef>
                <a:spcPts val="375"/>
              </a:spcBef>
              <a:spcAft>
                <a:spcPts val="0"/>
              </a:spcAft>
              <a:buSzPts val="1200"/>
              <a:buNone/>
              <a:defRPr sz="1200" b="1"/>
            </a:lvl7pPr>
            <a:lvl8pPr marL="3657600" lvl="7" indent="-228600" algn="l">
              <a:lnSpc>
                <a:spcPct val="100000"/>
              </a:lnSpc>
              <a:spcBef>
                <a:spcPts val="375"/>
              </a:spcBef>
              <a:spcAft>
                <a:spcPts val="0"/>
              </a:spcAft>
              <a:buSzPts val="1200"/>
              <a:buNone/>
              <a:defRPr sz="1200" b="1"/>
            </a:lvl8pPr>
            <a:lvl9pPr marL="4114800" lvl="8" indent="-228600" algn="l">
              <a:lnSpc>
                <a:spcPct val="100000"/>
              </a:lnSpc>
              <a:spcBef>
                <a:spcPts val="375"/>
              </a:spcBef>
              <a:spcAft>
                <a:spcPts val="0"/>
              </a:spcAft>
              <a:buSzPts val="1200"/>
              <a:buNone/>
              <a:defRPr sz="1200" b="1"/>
            </a:lvl9pPr>
          </a:lstStyle>
          <a:p>
            <a:endParaRPr/>
          </a:p>
        </p:txBody>
      </p:sp>
      <p:sp>
        <p:nvSpPr>
          <p:cNvPr id="84" name="Google Shape;84;p11"/>
          <p:cNvSpPr txBox="1">
            <a:spLocks noGrp="1"/>
          </p:cNvSpPr>
          <p:nvPr>
            <p:ph type="body" idx="2"/>
          </p:nvPr>
        </p:nvSpPr>
        <p:spPr>
          <a:xfrm>
            <a:off x="802386" y="2066924"/>
            <a:ext cx="3566160" cy="2400300"/>
          </a:xfrm>
          <a:prstGeom prst="rect">
            <a:avLst/>
          </a:prstGeom>
          <a:noFill/>
          <a:ln>
            <a:noFill/>
          </a:ln>
        </p:spPr>
        <p:txBody>
          <a:bodyPr spcFirstLastPara="1" wrap="square" lIns="91425" tIns="45700" rIns="91425" bIns="45700" anchor="t" anchorCtr="0">
            <a:normAutofit/>
          </a:bodyPr>
          <a:lstStyle>
            <a:lvl1pPr marL="457200" lvl="0" indent="-314325" algn="l">
              <a:lnSpc>
                <a:spcPct val="100000"/>
              </a:lnSpc>
              <a:spcBef>
                <a:spcPts val="675"/>
              </a:spcBef>
              <a:spcAft>
                <a:spcPts val="0"/>
              </a:spcAft>
              <a:buSzPts val="1350"/>
              <a:buChar char="◦"/>
              <a:defRPr sz="1350"/>
            </a:lvl1pPr>
            <a:lvl2pPr marL="914400" lvl="1" indent="-304800" algn="l">
              <a:lnSpc>
                <a:spcPct val="100000"/>
              </a:lnSpc>
              <a:spcBef>
                <a:spcPts val="375"/>
              </a:spcBef>
              <a:spcAft>
                <a:spcPts val="0"/>
              </a:spcAft>
              <a:buSzPts val="1200"/>
              <a:buChar char="◦"/>
              <a:defRPr sz="1200"/>
            </a:lvl2pPr>
            <a:lvl3pPr marL="1371600" lvl="2" indent="-295275" algn="l">
              <a:lnSpc>
                <a:spcPct val="100000"/>
              </a:lnSpc>
              <a:spcBef>
                <a:spcPts val="375"/>
              </a:spcBef>
              <a:spcAft>
                <a:spcPts val="0"/>
              </a:spcAft>
              <a:buSzPts val="1050"/>
              <a:buChar char="◦"/>
              <a:defRPr sz="1050"/>
            </a:lvl3pPr>
            <a:lvl4pPr marL="1828800" lvl="3" indent="-295275" algn="l">
              <a:lnSpc>
                <a:spcPct val="100000"/>
              </a:lnSpc>
              <a:spcBef>
                <a:spcPts val="375"/>
              </a:spcBef>
              <a:spcAft>
                <a:spcPts val="0"/>
              </a:spcAft>
              <a:buSzPts val="1050"/>
              <a:buChar char="◦"/>
              <a:defRPr sz="1050"/>
            </a:lvl4pPr>
            <a:lvl5pPr marL="2286000" lvl="4" indent="-295275" algn="l">
              <a:lnSpc>
                <a:spcPct val="100000"/>
              </a:lnSpc>
              <a:spcBef>
                <a:spcPts val="375"/>
              </a:spcBef>
              <a:spcAft>
                <a:spcPts val="0"/>
              </a:spcAft>
              <a:buSzPts val="1050"/>
              <a:buChar char="◦"/>
              <a:defRPr sz="1050"/>
            </a:lvl5pPr>
            <a:lvl6pPr marL="2743200" lvl="5" indent="-295275" algn="l">
              <a:lnSpc>
                <a:spcPct val="100000"/>
              </a:lnSpc>
              <a:spcBef>
                <a:spcPts val="375"/>
              </a:spcBef>
              <a:spcAft>
                <a:spcPts val="0"/>
              </a:spcAft>
              <a:buSzPts val="1050"/>
              <a:buChar char="◦"/>
              <a:defRPr sz="1050"/>
            </a:lvl6pPr>
            <a:lvl7pPr marL="3200400" lvl="6" indent="-295275" algn="l">
              <a:lnSpc>
                <a:spcPct val="100000"/>
              </a:lnSpc>
              <a:spcBef>
                <a:spcPts val="375"/>
              </a:spcBef>
              <a:spcAft>
                <a:spcPts val="0"/>
              </a:spcAft>
              <a:buSzPts val="1050"/>
              <a:buChar char="◦"/>
              <a:defRPr sz="1050"/>
            </a:lvl7pPr>
            <a:lvl8pPr marL="3657600" lvl="7" indent="-295275" algn="l">
              <a:lnSpc>
                <a:spcPct val="100000"/>
              </a:lnSpc>
              <a:spcBef>
                <a:spcPts val="375"/>
              </a:spcBef>
              <a:spcAft>
                <a:spcPts val="0"/>
              </a:spcAft>
              <a:buSzPts val="1050"/>
              <a:buChar char="◦"/>
              <a:defRPr sz="1050"/>
            </a:lvl8pPr>
            <a:lvl9pPr marL="4114800" lvl="8" indent="-295275" algn="l">
              <a:lnSpc>
                <a:spcPct val="100000"/>
              </a:lnSpc>
              <a:spcBef>
                <a:spcPts val="375"/>
              </a:spcBef>
              <a:spcAft>
                <a:spcPts val="0"/>
              </a:spcAft>
              <a:buSzPts val="1050"/>
              <a:buChar char="◦"/>
              <a:defRPr sz="1050"/>
            </a:lvl9pPr>
          </a:lstStyle>
          <a:p>
            <a:endParaRPr/>
          </a:p>
        </p:txBody>
      </p:sp>
      <p:sp>
        <p:nvSpPr>
          <p:cNvPr id="85" name="Google Shape;85;p11"/>
          <p:cNvSpPr txBox="1">
            <a:spLocks noGrp="1"/>
          </p:cNvSpPr>
          <p:nvPr>
            <p:ph type="body" idx="3"/>
          </p:nvPr>
        </p:nvSpPr>
        <p:spPr>
          <a:xfrm>
            <a:off x="4780026" y="1555751"/>
            <a:ext cx="3566160" cy="4800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425"/>
              <a:buNone/>
              <a:defRPr sz="1425" b="0">
                <a:solidFill>
                  <a:schemeClr val="dk2"/>
                </a:solidFill>
              </a:defRPr>
            </a:lvl1pPr>
            <a:lvl2pPr marL="914400" lvl="1" indent="-228600" algn="l">
              <a:lnSpc>
                <a:spcPct val="100000"/>
              </a:lnSpc>
              <a:spcBef>
                <a:spcPts val="375"/>
              </a:spcBef>
              <a:spcAft>
                <a:spcPts val="0"/>
              </a:spcAft>
              <a:buSzPts val="1425"/>
              <a:buNone/>
              <a:defRPr sz="1425" b="1"/>
            </a:lvl2pPr>
            <a:lvl3pPr marL="1371600" lvl="2" indent="-228600" algn="l">
              <a:lnSpc>
                <a:spcPct val="100000"/>
              </a:lnSpc>
              <a:spcBef>
                <a:spcPts val="375"/>
              </a:spcBef>
              <a:spcAft>
                <a:spcPts val="0"/>
              </a:spcAft>
              <a:buSzPts val="1350"/>
              <a:buNone/>
              <a:defRPr sz="1350" b="1"/>
            </a:lvl3pPr>
            <a:lvl4pPr marL="1828800" lvl="3" indent="-228600" algn="l">
              <a:lnSpc>
                <a:spcPct val="100000"/>
              </a:lnSpc>
              <a:spcBef>
                <a:spcPts val="375"/>
              </a:spcBef>
              <a:spcAft>
                <a:spcPts val="0"/>
              </a:spcAft>
              <a:buSzPts val="1200"/>
              <a:buNone/>
              <a:defRPr sz="1200" b="1"/>
            </a:lvl4pPr>
            <a:lvl5pPr marL="2286000" lvl="4" indent="-228600" algn="l">
              <a:lnSpc>
                <a:spcPct val="100000"/>
              </a:lnSpc>
              <a:spcBef>
                <a:spcPts val="375"/>
              </a:spcBef>
              <a:spcAft>
                <a:spcPts val="0"/>
              </a:spcAft>
              <a:buSzPts val="1200"/>
              <a:buNone/>
              <a:defRPr sz="1200" b="1"/>
            </a:lvl5pPr>
            <a:lvl6pPr marL="2743200" lvl="5" indent="-228600" algn="l">
              <a:lnSpc>
                <a:spcPct val="100000"/>
              </a:lnSpc>
              <a:spcBef>
                <a:spcPts val="375"/>
              </a:spcBef>
              <a:spcAft>
                <a:spcPts val="0"/>
              </a:spcAft>
              <a:buSzPts val="1200"/>
              <a:buNone/>
              <a:defRPr sz="1200" b="1"/>
            </a:lvl6pPr>
            <a:lvl7pPr marL="3200400" lvl="6" indent="-228600" algn="l">
              <a:lnSpc>
                <a:spcPct val="100000"/>
              </a:lnSpc>
              <a:spcBef>
                <a:spcPts val="375"/>
              </a:spcBef>
              <a:spcAft>
                <a:spcPts val="0"/>
              </a:spcAft>
              <a:buSzPts val="1200"/>
              <a:buNone/>
              <a:defRPr sz="1200" b="1"/>
            </a:lvl7pPr>
            <a:lvl8pPr marL="3657600" lvl="7" indent="-228600" algn="l">
              <a:lnSpc>
                <a:spcPct val="100000"/>
              </a:lnSpc>
              <a:spcBef>
                <a:spcPts val="375"/>
              </a:spcBef>
              <a:spcAft>
                <a:spcPts val="0"/>
              </a:spcAft>
              <a:buSzPts val="1200"/>
              <a:buNone/>
              <a:defRPr sz="1200" b="1"/>
            </a:lvl8pPr>
            <a:lvl9pPr marL="4114800" lvl="8" indent="-228600" algn="l">
              <a:lnSpc>
                <a:spcPct val="100000"/>
              </a:lnSpc>
              <a:spcBef>
                <a:spcPts val="375"/>
              </a:spcBef>
              <a:spcAft>
                <a:spcPts val="0"/>
              </a:spcAft>
              <a:buSzPts val="1200"/>
              <a:buNone/>
              <a:defRPr sz="1200" b="1"/>
            </a:lvl9pPr>
          </a:lstStyle>
          <a:p>
            <a:endParaRPr/>
          </a:p>
        </p:txBody>
      </p:sp>
      <p:sp>
        <p:nvSpPr>
          <p:cNvPr id="86" name="Google Shape;86;p11"/>
          <p:cNvSpPr txBox="1">
            <a:spLocks noGrp="1"/>
          </p:cNvSpPr>
          <p:nvPr>
            <p:ph type="body" idx="4"/>
          </p:nvPr>
        </p:nvSpPr>
        <p:spPr>
          <a:xfrm>
            <a:off x="4780026" y="2067436"/>
            <a:ext cx="3566160" cy="2400300"/>
          </a:xfrm>
          <a:prstGeom prst="rect">
            <a:avLst/>
          </a:prstGeom>
          <a:noFill/>
          <a:ln>
            <a:noFill/>
          </a:ln>
        </p:spPr>
        <p:txBody>
          <a:bodyPr spcFirstLastPara="1" wrap="square" lIns="91425" tIns="45700" rIns="91425" bIns="45700" anchor="t" anchorCtr="0">
            <a:normAutofit/>
          </a:bodyPr>
          <a:lstStyle>
            <a:lvl1pPr marL="457200" lvl="0" indent="-314325" algn="l">
              <a:lnSpc>
                <a:spcPct val="100000"/>
              </a:lnSpc>
              <a:spcBef>
                <a:spcPts val="675"/>
              </a:spcBef>
              <a:spcAft>
                <a:spcPts val="0"/>
              </a:spcAft>
              <a:buSzPts val="1350"/>
              <a:buChar char="◦"/>
              <a:defRPr sz="1350"/>
            </a:lvl1pPr>
            <a:lvl2pPr marL="914400" lvl="1" indent="-304800" algn="l">
              <a:lnSpc>
                <a:spcPct val="100000"/>
              </a:lnSpc>
              <a:spcBef>
                <a:spcPts val="375"/>
              </a:spcBef>
              <a:spcAft>
                <a:spcPts val="0"/>
              </a:spcAft>
              <a:buSzPts val="1200"/>
              <a:buChar char="◦"/>
              <a:defRPr sz="1200"/>
            </a:lvl2pPr>
            <a:lvl3pPr marL="1371600" lvl="2" indent="-295275" algn="l">
              <a:lnSpc>
                <a:spcPct val="100000"/>
              </a:lnSpc>
              <a:spcBef>
                <a:spcPts val="375"/>
              </a:spcBef>
              <a:spcAft>
                <a:spcPts val="0"/>
              </a:spcAft>
              <a:buSzPts val="1050"/>
              <a:buChar char="◦"/>
              <a:defRPr sz="1050"/>
            </a:lvl3pPr>
            <a:lvl4pPr marL="1828800" lvl="3" indent="-295275" algn="l">
              <a:lnSpc>
                <a:spcPct val="100000"/>
              </a:lnSpc>
              <a:spcBef>
                <a:spcPts val="375"/>
              </a:spcBef>
              <a:spcAft>
                <a:spcPts val="0"/>
              </a:spcAft>
              <a:buSzPts val="1050"/>
              <a:buChar char="◦"/>
              <a:defRPr sz="1050"/>
            </a:lvl4pPr>
            <a:lvl5pPr marL="2286000" lvl="4" indent="-295275" algn="l">
              <a:lnSpc>
                <a:spcPct val="100000"/>
              </a:lnSpc>
              <a:spcBef>
                <a:spcPts val="375"/>
              </a:spcBef>
              <a:spcAft>
                <a:spcPts val="0"/>
              </a:spcAft>
              <a:buSzPts val="1050"/>
              <a:buChar char="◦"/>
              <a:defRPr sz="1050"/>
            </a:lvl5pPr>
            <a:lvl6pPr marL="2743200" lvl="5" indent="-295275" algn="l">
              <a:lnSpc>
                <a:spcPct val="100000"/>
              </a:lnSpc>
              <a:spcBef>
                <a:spcPts val="375"/>
              </a:spcBef>
              <a:spcAft>
                <a:spcPts val="0"/>
              </a:spcAft>
              <a:buSzPts val="1050"/>
              <a:buChar char="◦"/>
              <a:defRPr sz="1050"/>
            </a:lvl6pPr>
            <a:lvl7pPr marL="3200400" lvl="6" indent="-295275" algn="l">
              <a:lnSpc>
                <a:spcPct val="100000"/>
              </a:lnSpc>
              <a:spcBef>
                <a:spcPts val="375"/>
              </a:spcBef>
              <a:spcAft>
                <a:spcPts val="0"/>
              </a:spcAft>
              <a:buSzPts val="1050"/>
              <a:buChar char="◦"/>
              <a:defRPr sz="1050"/>
            </a:lvl7pPr>
            <a:lvl8pPr marL="3657600" lvl="7" indent="-295275" algn="l">
              <a:lnSpc>
                <a:spcPct val="100000"/>
              </a:lnSpc>
              <a:spcBef>
                <a:spcPts val="375"/>
              </a:spcBef>
              <a:spcAft>
                <a:spcPts val="0"/>
              </a:spcAft>
              <a:buSzPts val="1050"/>
              <a:buChar char="◦"/>
              <a:defRPr sz="1050"/>
            </a:lvl8pPr>
            <a:lvl9pPr marL="4114800" lvl="8" indent="-295275" algn="l">
              <a:lnSpc>
                <a:spcPct val="100000"/>
              </a:lnSpc>
              <a:spcBef>
                <a:spcPts val="375"/>
              </a:spcBef>
              <a:spcAft>
                <a:spcPts val="0"/>
              </a:spcAft>
              <a:buSzPts val="1050"/>
              <a:buChar char="◦"/>
              <a:defRPr sz="1050"/>
            </a:lvl9pPr>
          </a:lstStyle>
          <a:p>
            <a:endParaRPr/>
          </a:p>
        </p:txBody>
      </p:sp>
      <p:sp>
        <p:nvSpPr>
          <p:cNvPr id="87" name="Google Shape;87;p11"/>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76022" y="178308"/>
            <a:ext cx="8791956" cy="4786884"/>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800100" y="1577340"/>
            <a:ext cx="7543800" cy="2948940"/>
          </a:xfrm>
          <a:prstGeom prst="rect">
            <a:avLst/>
          </a:prstGeom>
          <a:noFill/>
          <a:ln>
            <a:noFill/>
          </a:ln>
        </p:spPr>
        <p:txBody>
          <a:bodyPr spcFirstLastPara="1" wrap="square" lIns="91425" tIns="45700" rIns="91425" bIns="45700" anchor="t" anchorCtr="0">
            <a:normAutofit/>
          </a:bodyPr>
          <a:lstStyle>
            <a:lvl1pPr marL="457200" marR="0" lvl="0" indent="-314325" algn="l" rtl="0">
              <a:lnSpc>
                <a:spcPct val="100000"/>
              </a:lnSpc>
              <a:spcBef>
                <a:spcPts val="675"/>
              </a:spcBef>
              <a:spcAft>
                <a:spcPts val="0"/>
              </a:spcAft>
              <a:buClr>
                <a:srgbClr val="262626"/>
              </a:buClr>
              <a:buSzPts val="1350"/>
              <a:buFont typeface="Garamond"/>
              <a:buChar char="◦"/>
              <a:defRPr sz="1350" b="0" i="0" u="none" strike="noStrike" cap="none">
                <a:solidFill>
                  <a:schemeClr val="dk1"/>
                </a:solidFill>
                <a:latin typeface="Century Gothic"/>
                <a:ea typeface="Century Gothic"/>
                <a:cs typeface="Century Gothic"/>
                <a:sym typeface="Century Gothic"/>
              </a:defRPr>
            </a:lvl1pPr>
            <a:lvl2pPr marL="914400" marR="0" lvl="1" indent="-304800" algn="l" rtl="0">
              <a:lnSpc>
                <a:spcPct val="100000"/>
              </a:lnSpc>
              <a:spcBef>
                <a:spcPts val="375"/>
              </a:spcBef>
              <a:spcAft>
                <a:spcPts val="0"/>
              </a:spcAft>
              <a:buClr>
                <a:srgbClr val="262626"/>
              </a:buClr>
              <a:buSzPts val="1200"/>
              <a:buFont typeface="Garamond"/>
              <a:buChar char="◦"/>
              <a:defRPr sz="1200" b="0" i="0" u="none" strike="noStrike" cap="none">
                <a:solidFill>
                  <a:schemeClr val="dk1"/>
                </a:solidFill>
                <a:latin typeface="Century Gothic"/>
                <a:ea typeface="Century Gothic"/>
                <a:cs typeface="Century Gothic"/>
                <a:sym typeface="Century Gothic"/>
              </a:defRPr>
            </a:lvl2pPr>
            <a:lvl3pPr marL="1371600" marR="0" lvl="2"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3pPr>
            <a:lvl4pPr marL="1828800" marR="0" lvl="3"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4pPr>
            <a:lvl5pPr marL="2286000" marR="0" lvl="4"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5pPr>
            <a:lvl6pPr marL="2743200" marR="0" lvl="5"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6pPr>
            <a:lvl7pPr marL="3200400" marR="0" lvl="6"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7pPr>
            <a:lvl8pPr marL="3657600" marR="0" lvl="7"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8pPr>
            <a:lvl9pPr marL="4114800" marR="0" lvl="8"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75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1"/>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2" name="Google Shape;132;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Google Shape;133;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hyperlink" Target="https://www.psychiatry.org/patients-families/specific-learning-disorder/expert-q-and-a#:~:text=A%20%E2%80%9Cslow%20learner%E2%80%9D%20describes%20a,to%20be%20considered%20intellectually%20disable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ldonline.org/ld-topics/early-identification/learning-disabilities-and-young-children-identification-and"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s://dese.mo.gov/media/pdf/rti-guidelines-12142021"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hyperlink" Target="https://dese.mo.gov/media/pdf/response-intervention-guidanc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mailto:tdsmith@semo.edu"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s://www.specialedconnection.com/LrpSecStoryTool/servlet/GetCase?cite=63+IDELR+184"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hyperlink" Target="https://dese.mo.gov/media/pdf/specific-learning-disability-observation-guidance-chart" TargetMode="External"/><Relationship Id="rId2" Type="http://schemas.openxmlformats.org/officeDocument/2006/relationships/notesSlide" Target="../notesSlides/notesSlide38.xml"/><Relationship Id="rId1" Type="http://schemas.openxmlformats.org/officeDocument/2006/relationships/slideLayout" Target="../slideLayouts/slideLayout16.xml"/><Relationship Id="rId6" Type="http://schemas.openxmlformats.org/officeDocument/2006/relationships/hyperlink" Target="https://dese.mo.gov/media/file/academic-performance-and-behavior-observation-worksheet" TargetMode="External"/><Relationship Id="rId5" Type="http://schemas.openxmlformats.org/officeDocument/2006/relationships/hyperlink" Target="https://dese.mo.gov/special-education/effective-practices/special-education-directors" TargetMode="External"/><Relationship Id="rId4" Type="http://schemas.openxmlformats.org/officeDocument/2006/relationships/hyperlink" Target="https://www.youtube.com/watch?v=mjFZDZNUu1A"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hyperlink" Target="https://www.nasponline.org/resources-and-publications/resources-and-podcasts/covid-19-resource-center/return-to-school/the-pandemics-impact-on-special-education-evaluations-and-sld-identification"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sde.idaho.gov/sped/sped-manual/files/chapters/chapter-4-evaluation-and-eligibility/Exclusionary-Factors-Worksheet.pdf" TargetMode="External"/><Relationship Id="rId2" Type="http://schemas.openxmlformats.org/officeDocument/2006/relationships/notesSlide" Target="../notesSlides/notesSlide49.xml"/><Relationship Id="rId1" Type="http://schemas.openxmlformats.org/officeDocument/2006/relationships/slideLayout" Target="../slideLayouts/slideLayout16.xml"/><Relationship Id="rId5" Type="http://schemas.openxmlformats.org/officeDocument/2006/relationships/hyperlink" Target="https://www.ncld.org/wp-content/uploads/2019/11/What-a-Specific-Learning-Disability-Is-Not-Examining-Exclusionary-Factors.12192019.pdf" TargetMode="External"/><Relationship Id="rId4" Type="http://schemas.openxmlformats.org/officeDocument/2006/relationships/hyperlink" Target="https://www.txeda.org/wp-content/uploads/2019/12/Exclusionary-Factors-Checklist-Revised-2019-Georgene-Moon.pdf" TargetMode="Externa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hyperlink" Target="mailto:jrothermel@edplus.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sites.ed.gov/idea/regs/b/a/300.8/c/10/ii"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152400" y="7429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73" name="Google Shape;173;p26"/>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174" name="Google Shape;174;p26"/>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1</a:t>
            </a:fld>
            <a:endParaRPr/>
          </a:p>
        </p:txBody>
      </p:sp>
      <p:pic>
        <p:nvPicPr>
          <p:cNvPr id="175" name="Google Shape;175;p2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10</a:t>
            </a:fld>
            <a:endParaRPr/>
          </a:p>
        </p:txBody>
      </p:sp>
      <p:sp>
        <p:nvSpPr>
          <p:cNvPr id="230" name="Google Shape;230;p33"/>
          <p:cNvSpPr txBox="1">
            <a:spLocks noGrp="1"/>
          </p:cNvSpPr>
          <p:nvPr>
            <p:ph type="title"/>
          </p:nvPr>
        </p:nvSpPr>
        <p:spPr>
          <a:xfrm>
            <a:off x="-431991" y="-1297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Defined</a:t>
            </a:r>
            <a:endParaRPr dirty="0">
              <a:solidFill>
                <a:schemeClr val="bg1"/>
              </a:solidFill>
            </a:endParaRPr>
          </a:p>
        </p:txBody>
      </p:sp>
      <p:graphicFrame>
        <p:nvGraphicFramePr>
          <p:cNvPr id="231" name="Google Shape;231;p33"/>
          <p:cNvGraphicFramePr/>
          <p:nvPr>
            <p:extLst>
              <p:ext uri="{D42A27DB-BD31-4B8C-83A1-F6EECF244321}">
                <p14:modId xmlns:p14="http://schemas.microsoft.com/office/powerpoint/2010/main" val="2687031253"/>
              </p:ext>
            </p:extLst>
          </p:nvPr>
        </p:nvGraphicFramePr>
        <p:xfrm>
          <a:off x="385201" y="1063758"/>
          <a:ext cx="8520950" cy="3217425"/>
        </p:xfrm>
        <a:graphic>
          <a:graphicData uri="http://schemas.openxmlformats.org/drawingml/2006/table">
            <a:tbl>
              <a:tblPr>
                <a:noFill/>
                <a:tableStyleId>{CFAF2EE4-8E6D-4A5B-93CD-AAFC2DF7EE76}</a:tableStyleId>
              </a:tblPr>
              <a:tblGrid>
                <a:gridCol w="4260475">
                  <a:extLst>
                    <a:ext uri="{9D8B030D-6E8A-4147-A177-3AD203B41FA5}">
                      <a16:colId xmlns:a16="http://schemas.microsoft.com/office/drawing/2014/main" val="20000"/>
                    </a:ext>
                  </a:extLst>
                </a:gridCol>
                <a:gridCol w="4260475">
                  <a:extLst>
                    <a:ext uri="{9D8B030D-6E8A-4147-A177-3AD203B41FA5}">
                      <a16:colId xmlns:a16="http://schemas.microsoft.com/office/drawing/2014/main" val="20001"/>
                    </a:ext>
                  </a:extLst>
                </a:gridCol>
              </a:tblGrid>
              <a:tr h="596175">
                <a:tc>
                  <a:txBody>
                    <a:bodyPr/>
                    <a:lstStyle/>
                    <a:p>
                      <a:pPr marL="0" lvl="0" indent="0" algn="ctr" rtl="0">
                        <a:spcBef>
                          <a:spcPts val="0"/>
                        </a:spcBef>
                        <a:spcAft>
                          <a:spcPts val="0"/>
                        </a:spcAft>
                        <a:buNone/>
                      </a:pPr>
                      <a:r>
                        <a:rPr lang="en-US" sz="2400" b="1" dirty="0"/>
                        <a:t>SLD is:</a:t>
                      </a:r>
                      <a:endParaRPr sz="2400" b="1" dirty="0"/>
                    </a:p>
                  </a:txBody>
                  <a:tcPr marL="91425" marR="91425" marT="91425" marB="91425"/>
                </a:tc>
                <a:tc>
                  <a:txBody>
                    <a:bodyPr/>
                    <a:lstStyle/>
                    <a:p>
                      <a:pPr marL="0" lvl="0" indent="0" algn="ctr" rtl="0">
                        <a:spcBef>
                          <a:spcPts val="0"/>
                        </a:spcBef>
                        <a:spcAft>
                          <a:spcPts val="0"/>
                        </a:spcAft>
                        <a:buNone/>
                      </a:pPr>
                      <a:r>
                        <a:rPr lang="en-US" sz="2400" b="1" dirty="0"/>
                        <a:t>SLD is not:</a:t>
                      </a:r>
                      <a:endParaRPr sz="2400" b="1" dirty="0"/>
                    </a:p>
                  </a:txBody>
                  <a:tcPr marL="91425" marR="91425" marT="91425" marB="91425"/>
                </a:tc>
                <a:extLst>
                  <a:ext uri="{0D108BD9-81ED-4DB2-BD59-A6C34878D82A}">
                    <a16:rowId xmlns:a16="http://schemas.microsoft.com/office/drawing/2014/main" val="10000"/>
                  </a:ext>
                </a:extLst>
              </a:tr>
              <a:tr h="2522425">
                <a:tc>
                  <a:txBody>
                    <a:bodyPr/>
                    <a:lstStyle/>
                    <a:p>
                      <a:pPr marL="457200" lvl="0" indent="-355600" algn="l" rtl="0">
                        <a:spcBef>
                          <a:spcPts val="0"/>
                        </a:spcBef>
                        <a:spcAft>
                          <a:spcPts val="0"/>
                        </a:spcAft>
                        <a:buSzPts val="2000"/>
                        <a:buChar char="●"/>
                      </a:pPr>
                      <a:r>
                        <a:rPr lang="en-US" sz="2000" dirty="0"/>
                        <a:t>Neurodevelopmental disorder which impacts functioning of the neurological system and neural pathways in the brain </a:t>
                      </a:r>
                      <a:endParaRPr sz="2000" dirty="0"/>
                    </a:p>
                  </a:txBody>
                  <a:tcPr marL="91425" marR="91425" marT="91425" marB="91425"/>
                </a:tc>
                <a:tc>
                  <a:txBody>
                    <a:bodyPr/>
                    <a:lstStyle/>
                    <a:p>
                      <a:pPr marL="457200" lvl="0" indent="-355600" algn="l" rtl="0">
                        <a:spcBef>
                          <a:spcPts val="0"/>
                        </a:spcBef>
                        <a:spcAft>
                          <a:spcPts val="0"/>
                        </a:spcAft>
                        <a:buSzPts val="2000"/>
                        <a:buChar char="●"/>
                      </a:pPr>
                      <a:r>
                        <a:rPr lang="en-US" sz="2000" dirty="0"/>
                        <a:t>Lack of appropriate instruction (frequent moves, homeschooling without verification of instruction)</a:t>
                      </a:r>
                      <a:endParaRPr sz="2000" dirty="0"/>
                    </a:p>
                    <a:p>
                      <a:pPr marL="457200" lvl="0" indent="-355600" algn="l" rtl="0">
                        <a:spcBef>
                          <a:spcPts val="0"/>
                        </a:spcBef>
                        <a:spcAft>
                          <a:spcPts val="0"/>
                        </a:spcAft>
                        <a:buSzPts val="2000"/>
                        <a:buChar char="●"/>
                      </a:pPr>
                      <a:r>
                        <a:rPr lang="en-US" sz="2000" dirty="0"/>
                        <a:t>Excessive absences</a:t>
                      </a:r>
                      <a:endParaRPr sz="2000" dirty="0"/>
                    </a:p>
                    <a:p>
                      <a:pPr marL="457200" lvl="0" indent="-355600" algn="l" rtl="0">
                        <a:spcBef>
                          <a:spcPts val="0"/>
                        </a:spcBef>
                        <a:spcAft>
                          <a:spcPts val="0"/>
                        </a:spcAft>
                        <a:buSzPts val="2000"/>
                        <a:buChar char="●"/>
                      </a:pPr>
                      <a:r>
                        <a:rPr lang="en-US" sz="2000" dirty="0"/>
                        <a:t> Lack of appropriate evidence based interventions, done with intensity and fidelity</a:t>
                      </a:r>
                      <a:endParaRPr sz="2000"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11</a:t>
            </a:fld>
            <a:endParaRPr/>
          </a:p>
        </p:txBody>
      </p:sp>
      <p:sp>
        <p:nvSpPr>
          <p:cNvPr id="238" name="Google Shape;238;p34"/>
          <p:cNvSpPr txBox="1">
            <a:spLocks noGrp="1"/>
          </p:cNvSpPr>
          <p:nvPr>
            <p:ph type="body" idx="1"/>
          </p:nvPr>
        </p:nvSpPr>
        <p:spPr>
          <a:xfrm>
            <a:off x="152400" y="1358550"/>
            <a:ext cx="8839200" cy="3436734"/>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150" dirty="0">
                <a:solidFill>
                  <a:srgbClr val="5A5A5A"/>
                </a:solidFill>
                <a:highlight>
                  <a:srgbClr val="FFFFFF"/>
                </a:highlight>
              </a:rPr>
              <a:t> </a:t>
            </a:r>
            <a:endParaRPr sz="1150" dirty="0">
              <a:solidFill>
                <a:srgbClr val="5A5A5A"/>
              </a:solidFill>
              <a:highlight>
                <a:srgbClr val="FFFFFF"/>
              </a:highlight>
              <a:latin typeface="Arial"/>
              <a:ea typeface="Arial"/>
              <a:cs typeface="Arial"/>
              <a:sym typeface="Arial"/>
            </a:endParaRPr>
          </a:p>
        </p:txBody>
      </p:sp>
      <p:sp>
        <p:nvSpPr>
          <p:cNvPr id="239" name="Google Shape;239;p34"/>
          <p:cNvSpPr txBox="1">
            <a:spLocks noGrp="1"/>
          </p:cNvSpPr>
          <p:nvPr>
            <p:ph type="title"/>
          </p:nvPr>
        </p:nvSpPr>
        <p:spPr>
          <a:xfrm>
            <a:off x="-397615" y="-119537"/>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Defined</a:t>
            </a:r>
            <a:endParaRPr dirty="0">
              <a:solidFill>
                <a:schemeClr val="bg1"/>
              </a:solidFill>
            </a:endParaRPr>
          </a:p>
        </p:txBody>
      </p:sp>
      <p:sp>
        <p:nvSpPr>
          <p:cNvPr id="241" name="Google Shape;241;p34"/>
          <p:cNvSpPr txBox="1"/>
          <p:nvPr/>
        </p:nvSpPr>
        <p:spPr>
          <a:xfrm>
            <a:off x="2768375" y="1242625"/>
            <a:ext cx="733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42" name="Google Shape;242;p34"/>
          <p:cNvSpPr txBox="1"/>
          <p:nvPr/>
        </p:nvSpPr>
        <p:spPr>
          <a:xfrm>
            <a:off x="57671" y="697475"/>
            <a:ext cx="8739900" cy="1062000"/>
          </a:xfrm>
          <a:prstGeom prst="rect">
            <a:avLst/>
          </a:prstGeom>
          <a:noFill/>
          <a:ln>
            <a:noFill/>
          </a:ln>
        </p:spPr>
        <p:txBody>
          <a:bodyPr spcFirstLastPara="1" wrap="square" lIns="91425" tIns="91425" rIns="91425" bIns="91425" anchor="t" anchorCtr="0">
            <a:spAutoFit/>
          </a:bodyPr>
          <a:lstStyle/>
          <a:p>
            <a:pPr marL="457200" lvl="0" indent="0" algn="l" rtl="0">
              <a:spcBef>
                <a:spcPts val="640"/>
              </a:spcBef>
              <a:spcAft>
                <a:spcPts val="0"/>
              </a:spcAft>
              <a:buNone/>
            </a:pPr>
            <a:r>
              <a:rPr lang="en-US" sz="2150" dirty="0">
                <a:solidFill>
                  <a:srgbClr val="5A5A5A"/>
                </a:solidFill>
                <a:highlight>
                  <a:schemeClr val="lt1"/>
                </a:highlight>
                <a:latin typeface="Calibri"/>
                <a:ea typeface="Calibri"/>
                <a:cs typeface="Calibri"/>
                <a:sym typeface="Calibri"/>
              </a:rPr>
              <a:t>The learning difficulties are </a:t>
            </a:r>
            <a:r>
              <a:rPr lang="en-US" sz="2150" b="1" dirty="0">
                <a:solidFill>
                  <a:srgbClr val="5A5A5A"/>
                </a:solidFill>
                <a:highlight>
                  <a:schemeClr val="lt1"/>
                </a:highlight>
                <a:latin typeface="Calibri"/>
                <a:ea typeface="Calibri"/>
                <a:cs typeface="Calibri"/>
                <a:sym typeface="Calibri"/>
              </a:rPr>
              <a:t>“unexpected”</a:t>
            </a:r>
            <a:r>
              <a:rPr lang="en-US" sz="2150" dirty="0">
                <a:solidFill>
                  <a:srgbClr val="5A5A5A"/>
                </a:solidFill>
                <a:highlight>
                  <a:schemeClr val="lt1"/>
                </a:highlight>
                <a:latin typeface="Calibri"/>
                <a:ea typeface="Calibri"/>
                <a:cs typeface="Calibri"/>
                <a:sym typeface="Calibri"/>
              </a:rPr>
              <a:t> in that other aspects of development seem to be average or above average</a:t>
            </a:r>
            <a:endParaRPr sz="2150" dirty="0">
              <a:solidFill>
                <a:srgbClr val="5A5A5A"/>
              </a:solidFill>
              <a:highlight>
                <a:schemeClr val="lt1"/>
              </a:highlight>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3" name="Picture 2">
            <a:extLst>
              <a:ext uri="{FF2B5EF4-FFF2-40B4-BE49-F238E27FC236}">
                <a16:creationId xmlns:a16="http://schemas.microsoft.com/office/drawing/2014/main" id="{3D2A9A7D-66D3-45A8-A97D-D0FB3DB2E393}"/>
              </a:ext>
            </a:extLst>
          </p:cNvPr>
          <p:cNvPicPr>
            <a:picLocks noChangeAspect="1"/>
          </p:cNvPicPr>
          <p:nvPr/>
        </p:nvPicPr>
        <p:blipFill>
          <a:blip r:embed="rId3"/>
          <a:stretch>
            <a:fillRect/>
          </a:stretch>
        </p:blipFill>
        <p:spPr>
          <a:xfrm>
            <a:off x="1263281" y="1642825"/>
            <a:ext cx="6000750" cy="3267075"/>
          </a:xfrm>
          <a:prstGeom prst="rect">
            <a:avLst/>
          </a:prstGeom>
        </p:spPr>
      </p:pic>
      <p:sp>
        <p:nvSpPr>
          <p:cNvPr id="4" name="TextBox 3">
            <a:extLst>
              <a:ext uri="{FF2B5EF4-FFF2-40B4-BE49-F238E27FC236}">
                <a16:creationId xmlns:a16="http://schemas.microsoft.com/office/drawing/2014/main" id="{18ACE921-226A-42EA-A620-D47D51EF7C51}"/>
              </a:ext>
            </a:extLst>
          </p:cNvPr>
          <p:cNvSpPr txBox="1"/>
          <p:nvPr/>
        </p:nvSpPr>
        <p:spPr>
          <a:xfrm>
            <a:off x="1655400" y="4909900"/>
            <a:ext cx="5608631" cy="276999"/>
          </a:xfrm>
          <a:prstGeom prst="rect">
            <a:avLst/>
          </a:prstGeom>
          <a:noFill/>
        </p:spPr>
        <p:txBody>
          <a:bodyPr wrap="square" rtlCol="0">
            <a:spAutoFit/>
          </a:bodyPr>
          <a:lstStyle/>
          <a:p>
            <a:pPr algn="l"/>
            <a:r>
              <a:rPr lang="en-US" sz="1200" b="0" i="1" dirty="0">
                <a:solidFill>
                  <a:srgbClr val="111111"/>
                </a:solidFill>
                <a:effectLst/>
                <a:latin typeface="roboto" panose="02000000000000000000" pitchFamily="2" charset="0"/>
                <a:hlinkClick r:id="rId4"/>
              </a:rPr>
              <a:t>Expert Q &amp; A: Specific Learning Disorder</a:t>
            </a:r>
            <a:r>
              <a:rPr lang="en-US" sz="1200" b="0" i="1" dirty="0">
                <a:solidFill>
                  <a:srgbClr val="111111"/>
                </a:solidFill>
                <a:effectLst/>
                <a:latin typeface="roboto" panose="02000000000000000000" pitchFamily="2" charset="0"/>
              </a:rPr>
              <a:t>, American Psychiatric Association, 2020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3E636-548D-4152-82EF-ACE8550D18C0}"/>
              </a:ext>
            </a:extLst>
          </p:cNvPr>
          <p:cNvSpPr>
            <a:spLocks noGrp="1"/>
          </p:cNvSpPr>
          <p:nvPr>
            <p:ph type="title"/>
          </p:nvPr>
        </p:nvSpPr>
        <p:spPr>
          <a:xfrm>
            <a:off x="226828" y="0"/>
            <a:ext cx="8839200" cy="800100"/>
          </a:xfrm>
        </p:spPr>
        <p:txBody>
          <a:bodyPr>
            <a:normAutofit/>
          </a:bodyPr>
          <a:lstStyle/>
          <a:p>
            <a:r>
              <a:rPr lang="en-US" sz="3200" dirty="0">
                <a:solidFill>
                  <a:schemeClr val="tx2"/>
                </a:solidFill>
              </a:rPr>
              <a:t>SLD And Young Children</a:t>
            </a:r>
          </a:p>
        </p:txBody>
      </p:sp>
      <p:sp>
        <p:nvSpPr>
          <p:cNvPr id="3" name="Text Placeholder 2">
            <a:extLst>
              <a:ext uri="{FF2B5EF4-FFF2-40B4-BE49-F238E27FC236}">
                <a16:creationId xmlns:a16="http://schemas.microsoft.com/office/drawing/2014/main" id="{87061494-84B5-4CF2-94DF-CA26E4C04BB1}"/>
              </a:ext>
            </a:extLst>
          </p:cNvPr>
          <p:cNvSpPr>
            <a:spLocks noGrp="1"/>
          </p:cNvSpPr>
          <p:nvPr>
            <p:ph type="body" idx="1"/>
          </p:nvPr>
        </p:nvSpPr>
        <p:spPr>
          <a:xfrm>
            <a:off x="152400" y="914400"/>
            <a:ext cx="8839200" cy="4019550"/>
          </a:xfrm>
        </p:spPr>
        <p:txBody>
          <a:bodyPr>
            <a:normAutofit fontScale="62500" lnSpcReduction="20000"/>
          </a:bodyPr>
          <a:lstStyle/>
          <a:p>
            <a:pPr marL="0" marR="0" indent="0">
              <a:spcBef>
                <a:spcPts val="0"/>
              </a:spcBef>
              <a:spcAft>
                <a:spcPts val="0"/>
              </a:spcAft>
              <a:buNone/>
            </a:pPr>
            <a:r>
              <a:rPr lang="en-US" sz="3200" dirty="0">
                <a:solidFill>
                  <a:srgbClr val="262626"/>
                </a:solidFill>
                <a:effectLst/>
                <a:latin typeface="Arial" panose="020B0604020202020204" pitchFamily="34" charset="0"/>
                <a:ea typeface="Calibri" panose="020F0502020204030204" pitchFamily="34" charset="0"/>
              </a:rPr>
              <a:t>At present, no clear distinction can be made in the early years between the children whose problems may persist from those who will make adequate progress with time. Therefore, young children who demonstrate difficulties in early development </a:t>
            </a:r>
            <a:r>
              <a:rPr lang="en-US" sz="3200" b="1" u="sng" dirty="0">
                <a:solidFill>
                  <a:srgbClr val="262626"/>
                </a:solidFill>
                <a:effectLst/>
                <a:latin typeface="Arial" panose="020B0604020202020204" pitchFamily="34" charset="0"/>
                <a:ea typeface="Calibri" panose="020F0502020204030204" pitchFamily="34" charset="0"/>
              </a:rPr>
              <a:t>may or may not be at risk for LD</a:t>
            </a:r>
            <a:r>
              <a:rPr lang="en-US" sz="3200" dirty="0">
                <a:solidFill>
                  <a:srgbClr val="262626"/>
                </a:solidFill>
                <a:effectLst/>
                <a:latin typeface="Arial" panose="020B0604020202020204" pitchFamily="34" charset="0"/>
                <a:ea typeface="Calibri" panose="020F0502020204030204" pitchFamily="34" charset="0"/>
              </a:rPr>
              <a:t>; nevertheless, screening, evaluation, enhanced learning opportunities, and possibly intervention services should be provided. It is not in the child’s best interest to “wait and see” or hope that the child will “grow out of” his or her problems. </a:t>
            </a:r>
            <a:r>
              <a:rPr lang="en-US" sz="3200" b="1" u="sng" dirty="0">
                <a:solidFill>
                  <a:srgbClr val="262626"/>
                </a:solidFill>
                <a:effectLst/>
                <a:latin typeface="Arial" panose="020B0604020202020204" pitchFamily="34" charset="0"/>
                <a:ea typeface="Calibri" panose="020F0502020204030204" pitchFamily="34" charset="0"/>
              </a:rPr>
              <a:t>Conversely, it is important to guard against the premature identification of a disability, especially if high quality learning opportunities have not been provided</a:t>
            </a:r>
            <a:r>
              <a:rPr lang="en-US" sz="3200" dirty="0">
                <a:solidFill>
                  <a:srgbClr val="262626"/>
                </a:solidFill>
                <a:effectLst/>
                <a:latin typeface="Arial" panose="020B0604020202020204" pitchFamily="34" charset="0"/>
                <a:ea typeface="Calibri" panose="020F0502020204030204" pitchFamily="34" charset="0"/>
              </a:rPr>
              <a:t>…</a:t>
            </a:r>
          </a:p>
          <a:p>
            <a:pPr marL="0" marR="0" indent="0">
              <a:spcBef>
                <a:spcPts val="0"/>
              </a:spcBef>
              <a:spcAft>
                <a:spcPts val="0"/>
              </a:spcAft>
              <a:buNone/>
            </a:pPr>
            <a:endParaRPr lang="en-US" sz="2800" dirty="0">
              <a:solidFill>
                <a:srgbClr val="262626"/>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3300" dirty="0">
                <a:solidFill>
                  <a:srgbClr val="262626"/>
                </a:solidFill>
                <a:latin typeface="Arial" panose="020B0604020202020204" pitchFamily="34" charset="0"/>
                <a:ea typeface="Calibri" panose="020F0502020204030204" pitchFamily="34" charset="0"/>
              </a:rPr>
              <a:t>I</a:t>
            </a:r>
            <a:r>
              <a:rPr lang="en-US" sz="3300" dirty="0">
                <a:solidFill>
                  <a:srgbClr val="262626"/>
                </a:solidFill>
                <a:effectLst/>
                <a:latin typeface="Arial" panose="020B0604020202020204" pitchFamily="34" charset="0"/>
                <a:ea typeface="Calibri" panose="020F0502020204030204" pitchFamily="34" charset="0"/>
              </a:rPr>
              <a:t>t is important to recognize that </a:t>
            </a:r>
            <a:r>
              <a:rPr lang="en-US" sz="3300" b="1" u="sng" dirty="0">
                <a:solidFill>
                  <a:srgbClr val="262626"/>
                </a:solidFill>
                <a:effectLst/>
                <a:latin typeface="Arial" panose="020B0604020202020204" pitchFamily="34" charset="0"/>
                <a:ea typeface="Calibri" panose="020F0502020204030204" pitchFamily="34" charset="0"/>
              </a:rPr>
              <a:t>there is a wide range of individual differences</a:t>
            </a:r>
            <a:r>
              <a:rPr lang="en-US" sz="3300" dirty="0">
                <a:solidFill>
                  <a:srgbClr val="262626"/>
                </a:solidFill>
                <a:effectLst/>
                <a:latin typeface="Arial" panose="020B0604020202020204" pitchFamily="34" charset="0"/>
                <a:ea typeface="Calibri" panose="020F0502020204030204" pitchFamily="34" charset="0"/>
              </a:rPr>
              <a:t>, both within and between children, </a:t>
            </a:r>
            <a:r>
              <a:rPr lang="en-US" sz="3300" b="1" u="sng" dirty="0">
                <a:solidFill>
                  <a:srgbClr val="262626"/>
                </a:solidFill>
                <a:effectLst/>
                <a:latin typeface="Arial" panose="020B0604020202020204" pitchFamily="34" charset="0"/>
                <a:ea typeface="Calibri" panose="020F0502020204030204" pitchFamily="34" charset="0"/>
              </a:rPr>
              <a:t>some of which may fall within the “normal” range of expected behaviors</a:t>
            </a:r>
          </a:p>
          <a:p>
            <a:pPr marL="0" marR="0" indent="0">
              <a:spcBef>
                <a:spcPts val="0"/>
              </a:spcBef>
              <a:spcAft>
                <a:spcPts val="0"/>
              </a:spcAft>
              <a:buNone/>
            </a:pPr>
            <a:endParaRPr lang="en-US" sz="1600" b="1" u="sng" dirty="0">
              <a:solidFill>
                <a:srgbClr val="262626"/>
              </a:solidFill>
              <a:effectLst/>
              <a:latin typeface="Arial" panose="020B0604020202020204" pitchFamily="34" charset="0"/>
              <a:ea typeface="Calibri" panose="020F0502020204030204" pitchFamily="34" charset="0"/>
            </a:endParaRPr>
          </a:p>
          <a:p>
            <a:pPr marL="0" marR="0" indent="0">
              <a:spcBef>
                <a:spcPts val="0"/>
              </a:spcBef>
              <a:spcAft>
                <a:spcPts val="0"/>
              </a:spcAft>
              <a:buNone/>
            </a:pPr>
            <a:r>
              <a:rPr lang="en-US" sz="1600" i="1" dirty="0">
                <a:solidFill>
                  <a:srgbClr val="004B8D"/>
                </a:solidFill>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xmlns="" val="tx"/>
                    </a:ext>
                  </a:extLst>
                </a:hlinkClick>
              </a:rPr>
              <a:t>Learning Disabilities and Young Children: </a:t>
            </a:r>
            <a:r>
              <a:rPr lang="en-US" sz="1600" i="1" dirty="0">
                <a:solidFill>
                  <a:srgbClr val="262626"/>
                </a:solidFill>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xmlns="" val="tx"/>
                    </a:ext>
                  </a:extLst>
                </a:hlinkClick>
              </a:rPr>
              <a:t>Identification and Intervention, </a:t>
            </a:r>
            <a:r>
              <a:rPr lang="en-US" sz="1600" dirty="0">
                <a:solidFill>
                  <a:srgbClr val="262626"/>
                </a:solidFill>
                <a:latin typeface="Arial" panose="020B0604020202020204" pitchFamily="34" charset="0"/>
                <a:ea typeface="Calibri" panose="020F0502020204030204" pitchFamily="34" charset="0"/>
              </a:rPr>
              <a:t>National Joint  Committee on Learning Disabilities </a:t>
            </a:r>
            <a:endParaRPr lang="en-US" sz="2900" dirty="0">
              <a:solidFill>
                <a:srgbClr val="262626"/>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39355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body" idx="1"/>
          </p:nvPr>
        </p:nvSpPr>
        <p:spPr>
          <a:xfrm>
            <a:off x="152400" y="2755571"/>
            <a:ext cx="8763000" cy="736059"/>
          </a:xfrm>
          <a:prstGeom prst="rect">
            <a:avLst/>
          </a:prstGeom>
        </p:spPr>
        <p:txBody>
          <a:bodyPr spcFirstLastPara="1" wrap="square" lIns="91425" tIns="45700" rIns="91425" bIns="45700" anchor="ctr" anchorCtr="0">
            <a:spAutoFit/>
          </a:bodyPr>
          <a:lstStyle/>
          <a:p>
            <a:pPr marL="0" lvl="0" indent="0" algn="ctr" rtl="0">
              <a:spcBef>
                <a:spcPts val="720"/>
              </a:spcBef>
              <a:spcAft>
                <a:spcPts val="0"/>
              </a:spcAft>
              <a:buNone/>
            </a:pPr>
            <a:r>
              <a:rPr lang="en-US" dirty="0">
                <a:solidFill>
                  <a:srgbClr val="262626"/>
                </a:solidFill>
              </a:rPr>
              <a:t>SLD By The Numbers</a:t>
            </a:r>
            <a:endParaRPr dirty="0">
              <a:solidFill>
                <a:srgbClr val="262626"/>
              </a:solidFill>
            </a:endParaRPr>
          </a:p>
        </p:txBody>
      </p:sp>
      <p:sp>
        <p:nvSpPr>
          <p:cNvPr id="249" name="Google Shape;249;p35"/>
          <p:cNvSpPr txBox="1">
            <a:spLocks noGrp="1"/>
          </p:cNvSpPr>
          <p:nvPr>
            <p:ph type="sldNum" idx="12"/>
          </p:nvPr>
        </p:nvSpPr>
        <p:spPr>
          <a:xfrm>
            <a:off x="8229600" y="4743450"/>
            <a:ext cx="762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14</a:t>
            </a:fld>
            <a:endParaRPr/>
          </a:p>
        </p:txBody>
      </p:sp>
      <p:sp>
        <p:nvSpPr>
          <p:cNvPr id="256" name="Google Shape;256;p36"/>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257" name="Google Shape;257;p36"/>
          <p:cNvSpPr txBox="1">
            <a:spLocks noGrp="1"/>
          </p:cNvSpPr>
          <p:nvPr>
            <p:ph type="title"/>
          </p:nvPr>
        </p:nvSpPr>
        <p:spPr>
          <a:xfrm>
            <a:off x="152400" y="7429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258" name="Google Shape;258;p36"/>
          <p:cNvPicPr preferRelativeResize="0"/>
          <p:nvPr/>
        </p:nvPicPr>
        <p:blipFill>
          <a:blip r:embed="rId3">
            <a:alphaModFix/>
          </a:blip>
          <a:stretch>
            <a:fillRect/>
          </a:stretch>
        </p:blipFill>
        <p:spPr>
          <a:xfrm>
            <a:off x="152400" y="742950"/>
            <a:ext cx="8839199" cy="4191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15</a:t>
            </a:fld>
            <a:endParaRPr/>
          </a:p>
        </p:txBody>
      </p:sp>
      <p:sp>
        <p:nvSpPr>
          <p:cNvPr id="265" name="Google Shape;265;p37"/>
          <p:cNvSpPr txBox="1">
            <a:spLocks noGrp="1"/>
          </p:cNvSpPr>
          <p:nvPr>
            <p:ph type="body" idx="1"/>
          </p:nvPr>
        </p:nvSpPr>
        <p:spPr>
          <a:xfrm>
            <a:off x="152400" y="1619250"/>
            <a:ext cx="8839200" cy="34431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266" name="Google Shape;266;p37"/>
          <p:cNvSpPr txBox="1">
            <a:spLocks noGrp="1"/>
          </p:cNvSpPr>
          <p:nvPr>
            <p:ph type="title"/>
          </p:nvPr>
        </p:nvSpPr>
        <p:spPr>
          <a:xfrm>
            <a:off x="152400" y="7429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267" name="Google Shape;267;p37"/>
          <p:cNvPicPr preferRelativeResize="0"/>
          <p:nvPr/>
        </p:nvPicPr>
        <p:blipFill>
          <a:blip r:embed="rId3">
            <a:alphaModFix/>
          </a:blip>
          <a:stretch>
            <a:fillRect/>
          </a:stretch>
        </p:blipFill>
        <p:spPr>
          <a:xfrm>
            <a:off x="152400" y="674825"/>
            <a:ext cx="8839199" cy="3940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body" idx="1"/>
          </p:nvPr>
        </p:nvSpPr>
        <p:spPr>
          <a:xfrm>
            <a:off x="152400" y="2800350"/>
            <a:ext cx="8763000" cy="646500"/>
          </a:xfrm>
          <a:prstGeom prst="rect">
            <a:avLst/>
          </a:prstGeom>
        </p:spPr>
        <p:txBody>
          <a:bodyPr spcFirstLastPara="1" wrap="square" lIns="91425" tIns="45700" rIns="91425" bIns="45700" anchor="ctr" anchorCtr="0">
            <a:spAutoFit/>
          </a:bodyPr>
          <a:lstStyle/>
          <a:p>
            <a:pPr marL="0" lvl="0" indent="0" algn="ctr" rtl="0">
              <a:spcBef>
                <a:spcPts val="720"/>
              </a:spcBef>
              <a:spcAft>
                <a:spcPts val="0"/>
              </a:spcAft>
              <a:buNone/>
            </a:pPr>
            <a:r>
              <a:rPr lang="en-US">
                <a:solidFill>
                  <a:srgbClr val="262626"/>
                </a:solidFill>
              </a:rPr>
              <a:t>SLD Eligibility Determinations and Criteria </a:t>
            </a:r>
            <a:endParaRPr>
              <a:solidFill>
                <a:srgbClr val="262626"/>
              </a:solidFill>
            </a:endParaRPr>
          </a:p>
        </p:txBody>
      </p:sp>
      <p:sp>
        <p:nvSpPr>
          <p:cNvPr id="249" name="Google Shape;249;p35"/>
          <p:cNvSpPr txBox="1">
            <a:spLocks noGrp="1"/>
          </p:cNvSpPr>
          <p:nvPr>
            <p:ph type="sldNum" idx="12"/>
          </p:nvPr>
        </p:nvSpPr>
        <p:spPr>
          <a:xfrm>
            <a:off x="8229600" y="4743450"/>
            <a:ext cx="762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17</a:t>
            </a:fld>
            <a:endParaRPr/>
          </a:p>
        </p:txBody>
      </p:sp>
      <p:sp>
        <p:nvSpPr>
          <p:cNvPr id="256" name="Google Shape;256;p36"/>
          <p:cNvSpPr txBox="1">
            <a:spLocks noGrp="1"/>
          </p:cNvSpPr>
          <p:nvPr>
            <p:ph type="body" idx="1"/>
          </p:nvPr>
        </p:nvSpPr>
        <p:spPr>
          <a:xfrm>
            <a:off x="152400" y="933450"/>
            <a:ext cx="8839200" cy="3630000"/>
          </a:xfrm>
          <a:prstGeom prst="rect">
            <a:avLst/>
          </a:prstGeom>
        </p:spPr>
        <p:txBody>
          <a:bodyPr spcFirstLastPara="1" wrap="square" lIns="91425" tIns="45700" rIns="91425" bIns="45700" anchor="t" anchorCtr="0">
            <a:noAutofit/>
          </a:bodyPr>
          <a:lstStyle/>
          <a:p>
            <a:pPr marL="0" lvl="0" indent="0" algn="l" rtl="0">
              <a:lnSpc>
                <a:spcPct val="112500"/>
              </a:lnSpc>
              <a:spcBef>
                <a:spcPts val="0"/>
              </a:spcBef>
              <a:spcAft>
                <a:spcPts val="0"/>
              </a:spcAft>
              <a:buNone/>
            </a:pPr>
            <a:r>
              <a:rPr lang="en-US" sz="2000" b="1" i="1" dirty="0">
                <a:solidFill>
                  <a:srgbClr val="333333"/>
                </a:solidFill>
                <a:latin typeface="Verdana"/>
                <a:ea typeface="Verdana"/>
                <a:cs typeface="Verdana"/>
                <a:sym typeface="Verdana"/>
              </a:rPr>
              <a:t>Eligibility determinations are:</a:t>
            </a:r>
            <a:endParaRPr sz="2000" b="1" i="1" dirty="0">
              <a:solidFill>
                <a:srgbClr val="333333"/>
              </a:solidFill>
              <a:latin typeface="Verdana"/>
              <a:ea typeface="Verdana"/>
              <a:cs typeface="Verdana"/>
              <a:sym typeface="Verdana"/>
            </a:endParaRPr>
          </a:p>
          <a:p>
            <a:pPr marL="457200" lvl="0" indent="-361950" algn="l" rtl="0">
              <a:lnSpc>
                <a:spcPct val="112500"/>
              </a:lnSpc>
              <a:spcBef>
                <a:spcPts val="0"/>
              </a:spcBef>
              <a:spcAft>
                <a:spcPts val="0"/>
              </a:spcAft>
              <a:buClr>
                <a:srgbClr val="333333"/>
              </a:buClr>
              <a:buSzPts val="2100"/>
              <a:buChar char="●"/>
            </a:pPr>
            <a:r>
              <a:rPr lang="en-US" sz="2100" dirty="0">
                <a:solidFill>
                  <a:srgbClr val="333333"/>
                </a:solidFill>
              </a:rPr>
              <a:t>Complex and require (clinical expertise) and data analysis beyond the parameters of a mathematical formula</a:t>
            </a:r>
            <a:endParaRPr sz="2100" dirty="0">
              <a:solidFill>
                <a:srgbClr val="333333"/>
              </a:solidFill>
            </a:endParaRPr>
          </a:p>
          <a:p>
            <a:pPr marL="457200" lvl="0" indent="-361950" algn="l" rtl="0">
              <a:lnSpc>
                <a:spcPct val="112500"/>
              </a:lnSpc>
              <a:spcBef>
                <a:spcPts val="0"/>
              </a:spcBef>
              <a:spcAft>
                <a:spcPts val="0"/>
              </a:spcAft>
              <a:buClr>
                <a:srgbClr val="333333"/>
              </a:buClr>
              <a:buSzPts val="2100"/>
              <a:buChar char="●"/>
            </a:pPr>
            <a:r>
              <a:rPr lang="en-US" sz="2100" dirty="0">
                <a:solidFill>
                  <a:srgbClr val="333333"/>
                </a:solidFill>
              </a:rPr>
              <a:t>Based upon multiple sources of informal and formal data which is gathered using valid and reliable measures </a:t>
            </a:r>
            <a:endParaRPr sz="2100" dirty="0">
              <a:solidFill>
                <a:srgbClr val="333333"/>
              </a:solidFill>
            </a:endParaRPr>
          </a:p>
          <a:p>
            <a:pPr marL="457200" lvl="0" indent="-361950" algn="l" rtl="0">
              <a:lnSpc>
                <a:spcPct val="112500"/>
              </a:lnSpc>
              <a:spcBef>
                <a:spcPts val="0"/>
              </a:spcBef>
              <a:spcAft>
                <a:spcPts val="0"/>
              </a:spcAft>
              <a:buClr>
                <a:srgbClr val="333333"/>
              </a:buClr>
              <a:buSzPts val="2100"/>
              <a:buChar char="●"/>
            </a:pPr>
            <a:r>
              <a:rPr lang="en-US" sz="2100" dirty="0">
                <a:solidFill>
                  <a:srgbClr val="333333"/>
                </a:solidFill>
              </a:rPr>
              <a:t>Reliant on the convergence of multiple data sources (which support eligibility)</a:t>
            </a:r>
            <a:endParaRPr sz="2100" dirty="0">
              <a:solidFill>
                <a:srgbClr val="333333"/>
              </a:solidFill>
            </a:endParaRPr>
          </a:p>
          <a:p>
            <a:pPr marL="457200" lvl="0" indent="-361950" algn="l" rtl="0">
              <a:lnSpc>
                <a:spcPct val="112500"/>
              </a:lnSpc>
              <a:spcBef>
                <a:spcPts val="0"/>
              </a:spcBef>
              <a:spcAft>
                <a:spcPts val="0"/>
              </a:spcAft>
              <a:buClr>
                <a:srgbClr val="333333"/>
              </a:buClr>
              <a:buSzPts val="2100"/>
              <a:buChar char="●"/>
            </a:pPr>
            <a:r>
              <a:rPr lang="en-US" sz="2100" dirty="0">
                <a:solidFill>
                  <a:srgbClr val="333333"/>
                </a:solidFill>
              </a:rPr>
              <a:t>Life altering for the student</a:t>
            </a:r>
            <a:endParaRPr sz="2100" dirty="0">
              <a:solidFill>
                <a:srgbClr val="333333"/>
              </a:solidFill>
            </a:endParaRPr>
          </a:p>
          <a:p>
            <a:pPr marL="457200" lvl="0" indent="0" algn="l" rtl="0">
              <a:lnSpc>
                <a:spcPct val="112500"/>
              </a:lnSpc>
              <a:spcBef>
                <a:spcPts val="0"/>
              </a:spcBef>
              <a:spcAft>
                <a:spcPts val="0"/>
              </a:spcAft>
              <a:buNone/>
            </a:pPr>
            <a:endParaRPr sz="2000" dirty="0">
              <a:solidFill>
                <a:srgbClr val="333333"/>
              </a:solidFill>
              <a:latin typeface="Verdana"/>
              <a:ea typeface="Verdana"/>
              <a:cs typeface="Verdana"/>
              <a:sym typeface="Verdana"/>
            </a:endParaRPr>
          </a:p>
          <a:p>
            <a:pPr marL="0" lvl="0" indent="0" algn="l" rtl="0">
              <a:lnSpc>
                <a:spcPct val="112500"/>
              </a:lnSpc>
              <a:spcBef>
                <a:spcPts val="0"/>
              </a:spcBef>
              <a:spcAft>
                <a:spcPts val="0"/>
              </a:spcAft>
              <a:buNone/>
            </a:pPr>
            <a:endParaRPr sz="1900" dirty="0">
              <a:solidFill>
                <a:srgbClr val="333333"/>
              </a:solidFill>
              <a:latin typeface="Verdana"/>
              <a:ea typeface="Verdana"/>
              <a:cs typeface="Verdana"/>
              <a:sym typeface="Verdana"/>
            </a:endParaRPr>
          </a:p>
          <a:p>
            <a:pPr marL="457200" lvl="0" indent="0" algn="l" rtl="0">
              <a:lnSpc>
                <a:spcPct val="112500"/>
              </a:lnSpc>
              <a:spcBef>
                <a:spcPts val="0"/>
              </a:spcBef>
              <a:spcAft>
                <a:spcPts val="0"/>
              </a:spcAft>
              <a:buNone/>
            </a:pPr>
            <a:endParaRPr sz="2000" dirty="0">
              <a:solidFill>
                <a:srgbClr val="333333"/>
              </a:solidFill>
              <a:latin typeface="Verdana"/>
              <a:ea typeface="Verdana"/>
              <a:cs typeface="Verdana"/>
              <a:sym typeface="Verdana"/>
            </a:endParaRPr>
          </a:p>
          <a:p>
            <a:pPr marL="457200" lvl="0" indent="0" algn="l" rtl="0">
              <a:lnSpc>
                <a:spcPct val="112500"/>
              </a:lnSpc>
              <a:spcBef>
                <a:spcPts val="0"/>
              </a:spcBef>
              <a:spcAft>
                <a:spcPts val="0"/>
              </a:spcAft>
              <a:buNone/>
            </a:pPr>
            <a:endParaRPr sz="2000" dirty="0">
              <a:solidFill>
                <a:srgbClr val="333333"/>
              </a:solidFill>
              <a:latin typeface="Verdana"/>
              <a:ea typeface="Verdana"/>
              <a:cs typeface="Verdana"/>
              <a:sym typeface="Verdana"/>
            </a:endParaRPr>
          </a:p>
          <a:p>
            <a:pPr marL="914400" lvl="0" indent="0" algn="l" rtl="0">
              <a:lnSpc>
                <a:spcPct val="112500"/>
              </a:lnSpc>
              <a:spcBef>
                <a:spcPts val="0"/>
              </a:spcBef>
              <a:spcAft>
                <a:spcPts val="0"/>
              </a:spcAft>
              <a:buNone/>
            </a:pPr>
            <a:r>
              <a:rPr lang="en-US" sz="2000" b="1" dirty="0">
                <a:solidFill>
                  <a:srgbClr val="333333"/>
                </a:solidFill>
                <a:latin typeface="Verdana"/>
                <a:ea typeface="Verdana"/>
                <a:cs typeface="Verdana"/>
                <a:sym typeface="Verdana"/>
              </a:rPr>
              <a:t>	</a:t>
            </a:r>
            <a:endParaRPr sz="2000" b="1" dirty="0">
              <a:solidFill>
                <a:srgbClr val="333333"/>
              </a:solidFill>
              <a:latin typeface="Verdana"/>
              <a:ea typeface="Verdana"/>
              <a:cs typeface="Verdana"/>
              <a:sym typeface="Verdana"/>
            </a:endParaRPr>
          </a:p>
          <a:p>
            <a:pPr marL="0" lvl="0" indent="0" algn="l" rtl="0">
              <a:lnSpc>
                <a:spcPct val="112500"/>
              </a:lnSpc>
              <a:spcBef>
                <a:spcPts val="0"/>
              </a:spcBef>
              <a:spcAft>
                <a:spcPts val="0"/>
              </a:spcAft>
              <a:buNone/>
            </a:pPr>
            <a:r>
              <a:rPr lang="en-US" sz="2000" b="1" dirty="0">
                <a:solidFill>
                  <a:srgbClr val="333333"/>
                </a:solidFill>
                <a:latin typeface="Verdana"/>
                <a:ea typeface="Verdana"/>
                <a:cs typeface="Verdana"/>
                <a:sym typeface="Verdana"/>
              </a:rPr>
              <a:t>	</a:t>
            </a:r>
            <a:endParaRPr sz="2000" dirty="0">
              <a:solidFill>
                <a:srgbClr val="333333"/>
              </a:solidFill>
              <a:latin typeface="Verdana"/>
              <a:ea typeface="Verdana"/>
              <a:cs typeface="Verdana"/>
              <a:sym typeface="Verdana"/>
            </a:endParaRPr>
          </a:p>
          <a:p>
            <a:pPr marL="0" lvl="0" indent="0" algn="l" rtl="0">
              <a:spcBef>
                <a:spcPts val="640"/>
              </a:spcBef>
              <a:spcAft>
                <a:spcPts val="0"/>
              </a:spcAft>
              <a:buNone/>
            </a:pPr>
            <a:r>
              <a:rPr lang="en-US" sz="2150" dirty="0">
                <a:solidFill>
                  <a:srgbClr val="5A5A5A"/>
                </a:solidFill>
                <a:highlight>
                  <a:srgbClr val="FFFFFF"/>
                </a:highlight>
              </a:rPr>
              <a:t> </a:t>
            </a:r>
            <a:endParaRPr sz="1150" dirty="0">
              <a:solidFill>
                <a:srgbClr val="5A5A5A"/>
              </a:solidFill>
              <a:highlight>
                <a:srgbClr val="FFFFFF"/>
              </a:highlight>
              <a:latin typeface="Arial"/>
              <a:ea typeface="Arial"/>
              <a:cs typeface="Arial"/>
              <a:sym typeface="Arial"/>
            </a:endParaRPr>
          </a:p>
        </p:txBody>
      </p:sp>
      <p:sp>
        <p:nvSpPr>
          <p:cNvPr id="257" name="Google Shape;257;p36"/>
          <p:cNvSpPr txBox="1">
            <a:spLocks noGrp="1"/>
          </p:cNvSpPr>
          <p:nvPr>
            <p:ph type="title"/>
          </p:nvPr>
        </p:nvSpPr>
        <p:spPr>
          <a:xfrm>
            <a:off x="-370115" y="-74749"/>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tabLst>
                <a:tab pos="3884613" algn="l"/>
              </a:tabLst>
            </a:pPr>
            <a:r>
              <a:rPr lang="en-US" sz="2800" dirty="0">
                <a:solidFill>
                  <a:schemeClr val="bg1"/>
                </a:solidFill>
              </a:rPr>
              <a:t>Eligibility Determination Grounding Assumptions </a:t>
            </a:r>
            <a:endParaRPr sz="28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5" name="Google Shape;265;p37"/>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
        <p:nvSpPr>
          <p:cNvPr id="263" name="Google Shape;263;p37"/>
          <p:cNvSpPr txBox="1">
            <a:spLocks noGrp="1"/>
          </p:cNvSpPr>
          <p:nvPr>
            <p:ph type="body" idx="1"/>
          </p:nvPr>
        </p:nvSpPr>
        <p:spPr>
          <a:xfrm>
            <a:off x="152400" y="1000483"/>
            <a:ext cx="8839200" cy="3314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400" b="1" i="1" dirty="0">
                <a:solidFill>
                  <a:srgbClr val="262626"/>
                </a:solidFill>
              </a:rPr>
              <a:t>Driven by 3 factors:</a:t>
            </a:r>
            <a:endParaRPr sz="2400" b="1" i="1" dirty="0">
              <a:solidFill>
                <a:srgbClr val="262626"/>
              </a:solidFill>
            </a:endParaRPr>
          </a:p>
          <a:p>
            <a:pPr marL="457200" lvl="0" indent="-368300" algn="l" rtl="0">
              <a:spcBef>
                <a:spcPts val="360"/>
              </a:spcBef>
              <a:spcAft>
                <a:spcPts val="0"/>
              </a:spcAft>
              <a:buClr>
                <a:srgbClr val="262626"/>
              </a:buClr>
              <a:buSzPts val="2200"/>
              <a:buChar char="●"/>
            </a:pPr>
            <a:r>
              <a:rPr lang="en-US" sz="2200" dirty="0">
                <a:solidFill>
                  <a:srgbClr val="262626"/>
                </a:solidFill>
              </a:rPr>
              <a:t>Does the student meet the eligibility criteria for one or more of the 16 eligibility categories as set forth by Missouri Standards and Indicators?</a:t>
            </a:r>
            <a:endParaRPr sz="2200" dirty="0">
              <a:solidFill>
                <a:srgbClr val="262626"/>
              </a:solidFill>
            </a:endParaRPr>
          </a:p>
          <a:p>
            <a:pPr marL="457200" lvl="0" indent="-368300" algn="l" rtl="0">
              <a:spcBef>
                <a:spcPts val="0"/>
              </a:spcBef>
              <a:spcAft>
                <a:spcPts val="0"/>
              </a:spcAft>
              <a:buClr>
                <a:srgbClr val="262626"/>
              </a:buClr>
              <a:buSzPts val="2200"/>
              <a:buChar char="●"/>
            </a:pPr>
            <a:r>
              <a:rPr lang="en-US" sz="2200" dirty="0">
                <a:solidFill>
                  <a:srgbClr val="262626"/>
                </a:solidFill>
              </a:rPr>
              <a:t>Does data confirm the suspected disability causes adverse educational impact?</a:t>
            </a:r>
            <a:endParaRPr sz="2200" dirty="0">
              <a:solidFill>
                <a:srgbClr val="262626"/>
              </a:solidFill>
            </a:endParaRPr>
          </a:p>
          <a:p>
            <a:pPr marL="457200" lvl="0" indent="-368300" algn="l" rtl="0">
              <a:spcBef>
                <a:spcPts val="0"/>
              </a:spcBef>
              <a:spcAft>
                <a:spcPts val="0"/>
              </a:spcAft>
              <a:buClr>
                <a:srgbClr val="262626"/>
              </a:buClr>
              <a:buSzPts val="2200"/>
              <a:buChar char="●"/>
            </a:pPr>
            <a:r>
              <a:rPr lang="en-US" sz="2200" dirty="0">
                <a:solidFill>
                  <a:srgbClr val="262626"/>
                </a:solidFill>
              </a:rPr>
              <a:t>Does the suspected disability cause adverse educational impact to the degree that the student needs special education (specially designed instruction)? </a:t>
            </a:r>
            <a:endParaRPr sz="2200" dirty="0">
              <a:solidFill>
                <a:srgbClr val="262626"/>
              </a:solidFill>
            </a:endParaRPr>
          </a:p>
        </p:txBody>
      </p:sp>
      <p:sp>
        <p:nvSpPr>
          <p:cNvPr id="264" name="Google Shape;264;p37"/>
          <p:cNvSpPr txBox="1">
            <a:spLocks noGrp="1"/>
          </p:cNvSpPr>
          <p:nvPr>
            <p:ph type="title"/>
          </p:nvPr>
        </p:nvSpPr>
        <p:spPr>
          <a:xfrm>
            <a:off x="-74481" y="-129750"/>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100" dirty="0">
                <a:solidFill>
                  <a:schemeClr val="bg1"/>
                </a:solidFill>
              </a:rPr>
              <a:t>Eligibility Determinations</a:t>
            </a:r>
            <a:endParaRPr sz="31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8"/>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19</a:t>
            </a:fld>
            <a:endParaRPr/>
          </a:p>
        </p:txBody>
      </p:sp>
      <p:sp>
        <p:nvSpPr>
          <p:cNvPr id="272" name="Google Shape;272;p38"/>
          <p:cNvSpPr txBox="1">
            <a:spLocks noGrp="1"/>
          </p:cNvSpPr>
          <p:nvPr>
            <p:ph type="body" idx="1"/>
          </p:nvPr>
        </p:nvSpPr>
        <p:spPr>
          <a:xfrm>
            <a:off x="152400" y="863916"/>
            <a:ext cx="8839200" cy="3587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300" dirty="0">
                <a:solidFill>
                  <a:srgbClr val="262626"/>
                </a:solidFill>
              </a:rPr>
              <a:t>IDEA allows states flexibility when determining how to identify student who may have an SLD under IDEA</a:t>
            </a:r>
            <a:r>
              <a:rPr lang="en-US" sz="3100" dirty="0">
                <a:solidFill>
                  <a:srgbClr val="262626"/>
                </a:solidFill>
              </a:rPr>
              <a:t>.</a:t>
            </a:r>
            <a:endParaRPr sz="3100" dirty="0">
              <a:solidFill>
                <a:srgbClr val="262626"/>
              </a:solidFill>
            </a:endParaRPr>
          </a:p>
          <a:p>
            <a:pPr marL="0" lvl="0" indent="0" algn="l" rtl="0">
              <a:spcBef>
                <a:spcPts val="640"/>
              </a:spcBef>
              <a:spcAft>
                <a:spcPts val="0"/>
              </a:spcAft>
              <a:buNone/>
            </a:pPr>
            <a:r>
              <a:rPr lang="en-US" sz="1800" dirty="0">
                <a:solidFill>
                  <a:srgbClr val="262626"/>
                </a:solidFill>
              </a:rPr>
              <a:t>A</a:t>
            </a:r>
            <a:r>
              <a:rPr lang="en-US" sz="1700" dirty="0">
                <a:solidFill>
                  <a:srgbClr val="262626"/>
                </a:solidFill>
              </a:rPr>
              <a:t>ccording to the 2006 IDEA regulations (§300.307) concerning SLD, each state must adopt criteria for determining whether a child has a specific learning disability as defined by §300.8 (c)(10), requiring that states </a:t>
            </a:r>
            <a:endParaRPr sz="1700" dirty="0">
              <a:solidFill>
                <a:srgbClr val="262626"/>
              </a:solidFill>
            </a:endParaRPr>
          </a:p>
          <a:p>
            <a:pPr marL="0" lvl="0" indent="0" algn="l" rtl="0">
              <a:spcBef>
                <a:spcPts val="640"/>
              </a:spcBef>
              <a:spcAft>
                <a:spcPts val="0"/>
              </a:spcAft>
              <a:buNone/>
            </a:pPr>
            <a:r>
              <a:rPr lang="en-US" sz="1700" dirty="0">
                <a:solidFill>
                  <a:srgbClr val="262626"/>
                </a:solidFill>
              </a:rPr>
              <a:t>1. Must not require the use of severe discrepancy between intellectual ability and achievement for determining whether a child has a specific learning disability as defined in §300.8 (c)(10); </a:t>
            </a:r>
            <a:endParaRPr sz="1700" dirty="0">
              <a:solidFill>
                <a:srgbClr val="262626"/>
              </a:solidFill>
            </a:endParaRPr>
          </a:p>
          <a:p>
            <a:pPr marL="0" lvl="0" indent="0" algn="l" rtl="0">
              <a:spcBef>
                <a:spcPts val="640"/>
              </a:spcBef>
              <a:spcAft>
                <a:spcPts val="0"/>
              </a:spcAft>
              <a:buNone/>
            </a:pPr>
            <a:r>
              <a:rPr lang="en-US" sz="1700" dirty="0">
                <a:solidFill>
                  <a:srgbClr val="262626"/>
                </a:solidFill>
              </a:rPr>
              <a:t>2. Must permit the use of a process based on the child’s response to scientific, research-based intervention; and </a:t>
            </a:r>
            <a:endParaRPr sz="1700" dirty="0">
              <a:solidFill>
                <a:srgbClr val="262626"/>
              </a:solidFill>
            </a:endParaRPr>
          </a:p>
          <a:p>
            <a:pPr marL="0" lvl="0" indent="0" algn="l" rtl="0">
              <a:spcBef>
                <a:spcPts val="640"/>
              </a:spcBef>
              <a:spcAft>
                <a:spcPts val="0"/>
              </a:spcAft>
              <a:buNone/>
            </a:pPr>
            <a:r>
              <a:rPr lang="en-US" sz="1700" dirty="0">
                <a:solidFill>
                  <a:srgbClr val="262626"/>
                </a:solidFill>
              </a:rPr>
              <a:t>3. May permit the use of other alternative research based procedures for determining whether a child has a specific learning disability as defined in §300.8 (c)(10); (IDEA, 20 U.S.C.§ 1414 (b)(6)(A)</a:t>
            </a:r>
            <a:endParaRPr sz="1700" dirty="0">
              <a:solidFill>
                <a:srgbClr val="262626"/>
              </a:solidFill>
            </a:endParaRPr>
          </a:p>
          <a:p>
            <a:pPr marL="0" lvl="0" indent="0" algn="l" rtl="0">
              <a:spcBef>
                <a:spcPts val="640"/>
              </a:spcBef>
              <a:spcAft>
                <a:spcPts val="0"/>
              </a:spcAft>
              <a:buNone/>
            </a:pPr>
            <a:endParaRPr sz="1800" dirty="0">
              <a:solidFill>
                <a:srgbClr val="262626"/>
              </a:solidFill>
            </a:endParaRPr>
          </a:p>
        </p:txBody>
      </p:sp>
      <p:sp>
        <p:nvSpPr>
          <p:cNvPr id="273" name="Google Shape;273;p38"/>
          <p:cNvSpPr txBox="1">
            <a:spLocks noGrp="1"/>
          </p:cNvSpPr>
          <p:nvPr>
            <p:ph type="title"/>
          </p:nvPr>
        </p:nvSpPr>
        <p:spPr>
          <a:xfrm>
            <a:off x="-397615" y="-1297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Eligibility Determinations</a:t>
            </a:r>
            <a:endParaRPr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3352800" y="1123950"/>
            <a:ext cx="57150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600"/>
              <a:buFont typeface="Arial"/>
              <a:buNone/>
            </a:pPr>
            <a:r>
              <a:rPr lang="en-US" sz="3600">
                <a:latin typeface="Calibri"/>
                <a:ea typeface="Calibri"/>
                <a:cs typeface="Calibri"/>
                <a:sym typeface="Calibri"/>
              </a:rPr>
              <a:t>Specific Learning Disability</a:t>
            </a:r>
            <a:endParaRPr>
              <a:latin typeface="Calibri"/>
              <a:ea typeface="Calibri"/>
              <a:cs typeface="Calibri"/>
              <a:sym typeface="Calibri"/>
            </a:endParaRPr>
          </a:p>
        </p:txBody>
      </p:sp>
      <p:sp>
        <p:nvSpPr>
          <p:cNvPr id="181" name="Google Shape;181;p27"/>
          <p:cNvSpPr txBox="1">
            <a:spLocks noGrp="1"/>
          </p:cNvSpPr>
          <p:nvPr>
            <p:ph type="body" idx="1"/>
          </p:nvPr>
        </p:nvSpPr>
        <p:spPr>
          <a:xfrm>
            <a:off x="76200" y="2800350"/>
            <a:ext cx="2286000" cy="1066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000"/>
              <a:buFont typeface="Arial"/>
              <a:buNone/>
            </a:pPr>
            <a:r>
              <a:rPr lang="en-US"/>
              <a:t>April 7, 2022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20</a:t>
            </a:fld>
            <a:endParaRPr/>
          </a:p>
        </p:txBody>
      </p:sp>
      <p:sp>
        <p:nvSpPr>
          <p:cNvPr id="280" name="Google Shape;280;p39"/>
          <p:cNvSpPr txBox="1">
            <a:spLocks noGrp="1"/>
          </p:cNvSpPr>
          <p:nvPr>
            <p:ph type="body" idx="1"/>
          </p:nvPr>
        </p:nvSpPr>
        <p:spPr>
          <a:xfrm>
            <a:off x="152400" y="1204425"/>
            <a:ext cx="8839200" cy="37296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Clr>
                <a:srgbClr val="262626"/>
              </a:buClr>
              <a:buSzPts val="2400"/>
              <a:buChar char="●"/>
            </a:pPr>
            <a:r>
              <a:rPr lang="en-US" sz="2400">
                <a:solidFill>
                  <a:srgbClr val="262626"/>
                </a:solidFill>
              </a:rPr>
              <a:t>Missouri’s SLD Eligibility criteria can be found in the 1400’s section of the Standards and Indicators</a:t>
            </a:r>
            <a:endParaRPr sz="2400">
              <a:solidFill>
                <a:srgbClr val="262626"/>
              </a:solidFill>
            </a:endParaRPr>
          </a:p>
          <a:p>
            <a:pPr marL="457200" lvl="0" indent="0" algn="l" rtl="0">
              <a:spcBef>
                <a:spcPts val="640"/>
              </a:spcBef>
              <a:spcAft>
                <a:spcPts val="0"/>
              </a:spcAft>
              <a:buNone/>
            </a:pPr>
            <a:endParaRPr sz="2400">
              <a:solidFill>
                <a:srgbClr val="262626"/>
              </a:solidFill>
            </a:endParaRPr>
          </a:p>
          <a:p>
            <a:pPr marL="457200" lvl="0" indent="-381000" algn="l" rtl="0">
              <a:spcBef>
                <a:spcPts val="640"/>
              </a:spcBef>
              <a:spcAft>
                <a:spcPts val="0"/>
              </a:spcAft>
              <a:buClr>
                <a:srgbClr val="262626"/>
              </a:buClr>
              <a:buSzPts val="2400"/>
              <a:buChar char="●"/>
            </a:pPr>
            <a:r>
              <a:rPr lang="en-US" sz="2400">
                <a:solidFill>
                  <a:srgbClr val="262626"/>
                </a:solidFill>
              </a:rPr>
              <a:t>No component of the eligibility criteria should be viewed in isolation. </a:t>
            </a:r>
            <a:endParaRPr sz="2400">
              <a:solidFill>
                <a:srgbClr val="262626"/>
              </a:solidFill>
            </a:endParaRPr>
          </a:p>
          <a:p>
            <a:pPr marL="457200" lvl="0" indent="0" algn="l" rtl="0">
              <a:spcBef>
                <a:spcPts val="640"/>
              </a:spcBef>
              <a:spcAft>
                <a:spcPts val="0"/>
              </a:spcAft>
              <a:buNone/>
            </a:pPr>
            <a:endParaRPr sz="2400">
              <a:solidFill>
                <a:srgbClr val="262626"/>
              </a:solidFill>
            </a:endParaRPr>
          </a:p>
          <a:p>
            <a:pPr marL="457200" lvl="0" indent="-381000" algn="l" rtl="0">
              <a:spcBef>
                <a:spcPts val="640"/>
              </a:spcBef>
              <a:spcAft>
                <a:spcPts val="0"/>
              </a:spcAft>
              <a:buClr>
                <a:srgbClr val="262626"/>
              </a:buClr>
              <a:buSzPts val="2400"/>
              <a:buChar char="●"/>
            </a:pPr>
            <a:r>
              <a:rPr lang="en-US" sz="2400">
                <a:solidFill>
                  <a:srgbClr val="262626"/>
                </a:solidFill>
              </a:rPr>
              <a:t>All criteria should be examined together in order to form a complete picture of the student’s functioning.</a:t>
            </a:r>
            <a:endParaRPr sz="2400">
              <a:solidFill>
                <a:srgbClr val="262626"/>
              </a:solidFill>
            </a:endParaRPr>
          </a:p>
          <a:p>
            <a:pPr marL="1371600" lvl="0" indent="0" algn="l" rtl="0">
              <a:spcBef>
                <a:spcPts val="640"/>
              </a:spcBef>
              <a:spcAft>
                <a:spcPts val="0"/>
              </a:spcAft>
              <a:buNone/>
            </a:pPr>
            <a:endParaRPr sz="2400">
              <a:solidFill>
                <a:srgbClr val="262626"/>
              </a:solidFill>
            </a:endParaRPr>
          </a:p>
        </p:txBody>
      </p:sp>
      <p:sp>
        <p:nvSpPr>
          <p:cNvPr id="281" name="Google Shape;281;p39"/>
          <p:cNvSpPr txBox="1">
            <a:spLocks noGrp="1"/>
          </p:cNvSpPr>
          <p:nvPr>
            <p:ph type="title"/>
          </p:nvPr>
        </p:nvSpPr>
        <p:spPr>
          <a:xfrm>
            <a:off x="0" y="-67138"/>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Eligibility Determinations</a:t>
            </a:r>
            <a:endParaRPr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0"/>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21</a:t>
            </a:fld>
            <a:endParaRPr/>
          </a:p>
        </p:txBody>
      </p:sp>
      <p:sp>
        <p:nvSpPr>
          <p:cNvPr id="288" name="Google Shape;288;p40"/>
          <p:cNvSpPr txBox="1">
            <a:spLocks noGrp="1"/>
          </p:cNvSpPr>
          <p:nvPr>
            <p:ph type="body" idx="1"/>
          </p:nvPr>
        </p:nvSpPr>
        <p:spPr>
          <a:xfrm>
            <a:off x="152400" y="708035"/>
            <a:ext cx="8839200" cy="3675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b="1" i="1" dirty="0">
                <a:solidFill>
                  <a:srgbClr val="262626"/>
                </a:solidFill>
              </a:rPr>
              <a:t>1400.10 Areas of Inadequate Achievement</a:t>
            </a:r>
            <a:endParaRPr sz="2200" b="1" i="1" dirty="0">
              <a:solidFill>
                <a:srgbClr val="262626"/>
              </a:solidFill>
            </a:endParaRPr>
          </a:p>
          <a:p>
            <a:pPr marL="0" lvl="0" indent="0" algn="l" rtl="0">
              <a:spcBef>
                <a:spcPts val="640"/>
              </a:spcBef>
              <a:spcAft>
                <a:spcPts val="0"/>
              </a:spcAft>
              <a:buNone/>
            </a:pPr>
            <a:r>
              <a:rPr lang="en-US" sz="1700" b="1" dirty="0">
                <a:solidFill>
                  <a:srgbClr val="262626"/>
                </a:solidFill>
              </a:rPr>
              <a:t>A comprehensive evaluation report is present and documents</a:t>
            </a:r>
            <a:r>
              <a:rPr lang="en-US" sz="1700" dirty="0">
                <a:solidFill>
                  <a:srgbClr val="262626"/>
                </a:solidFill>
              </a:rPr>
              <a:t>:</a:t>
            </a:r>
            <a:endParaRPr sz="1700" dirty="0">
              <a:solidFill>
                <a:srgbClr val="262626"/>
              </a:solidFill>
            </a:endParaRPr>
          </a:p>
          <a:p>
            <a:pPr marL="0" lvl="0" indent="0" algn="l" rtl="0">
              <a:spcBef>
                <a:spcPts val="640"/>
              </a:spcBef>
              <a:spcAft>
                <a:spcPts val="0"/>
              </a:spcAft>
              <a:buNone/>
            </a:pPr>
            <a:r>
              <a:rPr lang="en-US" sz="1700" dirty="0">
                <a:solidFill>
                  <a:srgbClr val="262626"/>
                </a:solidFill>
              </a:rPr>
              <a:t>The child does not achieve adequately </a:t>
            </a:r>
            <a:r>
              <a:rPr lang="en-US" sz="1700" b="1" dirty="0">
                <a:solidFill>
                  <a:srgbClr val="262626"/>
                </a:solidFill>
              </a:rPr>
              <a:t>for the child’s age or to meet State approved grade-level standards </a:t>
            </a:r>
            <a:r>
              <a:rPr lang="en-US" sz="1700" dirty="0">
                <a:solidFill>
                  <a:srgbClr val="262626"/>
                </a:solidFill>
              </a:rPr>
              <a:t>in one or more of the following areas, when provided with learning experiences and instruction appropriate for the child’s age or State approved grade-level standards.</a:t>
            </a:r>
            <a:endParaRPr sz="1700" dirty="0">
              <a:solidFill>
                <a:srgbClr val="262626"/>
              </a:solidFill>
            </a:endParaRPr>
          </a:p>
          <a:p>
            <a:pPr marL="0" lvl="0" indent="0" algn="l" rtl="0">
              <a:spcBef>
                <a:spcPts val="640"/>
              </a:spcBef>
              <a:spcAft>
                <a:spcPts val="0"/>
              </a:spcAft>
              <a:buNone/>
            </a:pPr>
            <a:r>
              <a:rPr lang="en-US" sz="1300" dirty="0">
                <a:solidFill>
                  <a:srgbClr val="262626"/>
                </a:solidFill>
              </a:rPr>
              <a:t>1400.10.a Basic Reading Skill</a:t>
            </a:r>
            <a:endParaRPr sz="1300" dirty="0">
              <a:solidFill>
                <a:srgbClr val="262626"/>
              </a:solidFill>
            </a:endParaRPr>
          </a:p>
          <a:p>
            <a:pPr marL="0" lvl="0" indent="0" algn="l" rtl="0">
              <a:spcBef>
                <a:spcPts val="640"/>
              </a:spcBef>
              <a:spcAft>
                <a:spcPts val="0"/>
              </a:spcAft>
              <a:buNone/>
            </a:pPr>
            <a:r>
              <a:rPr lang="en-US" sz="1300" dirty="0">
                <a:solidFill>
                  <a:srgbClr val="262626"/>
                </a:solidFill>
              </a:rPr>
              <a:t>1400.10.b Reading Comprehension</a:t>
            </a:r>
            <a:endParaRPr sz="1300" dirty="0">
              <a:solidFill>
                <a:srgbClr val="262626"/>
              </a:solidFill>
            </a:endParaRPr>
          </a:p>
          <a:p>
            <a:pPr marL="0" lvl="0" indent="0" algn="l" rtl="0">
              <a:spcBef>
                <a:spcPts val="640"/>
              </a:spcBef>
              <a:spcAft>
                <a:spcPts val="0"/>
              </a:spcAft>
              <a:buNone/>
            </a:pPr>
            <a:r>
              <a:rPr lang="en-US" sz="1300" dirty="0">
                <a:solidFill>
                  <a:srgbClr val="262626"/>
                </a:solidFill>
              </a:rPr>
              <a:t>1400.10.c Reading Fluency Skills</a:t>
            </a:r>
            <a:endParaRPr sz="1300" dirty="0">
              <a:solidFill>
                <a:srgbClr val="262626"/>
              </a:solidFill>
            </a:endParaRPr>
          </a:p>
          <a:p>
            <a:pPr marL="0" lvl="0" indent="0" algn="l" rtl="0">
              <a:spcBef>
                <a:spcPts val="640"/>
              </a:spcBef>
              <a:spcAft>
                <a:spcPts val="0"/>
              </a:spcAft>
              <a:buNone/>
            </a:pPr>
            <a:r>
              <a:rPr lang="en-US" sz="1300" dirty="0">
                <a:solidFill>
                  <a:srgbClr val="262626"/>
                </a:solidFill>
              </a:rPr>
              <a:t>1400.10.d Written Expression</a:t>
            </a:r>
            <a:endParaRPr sz="1300" dirty="0">
              <a:solidFill>
                <a:srgbClr val="262626"/>
              </a:solidFill>
            </a:endParaRPr>
          </a:p>
          <a:p>
            <a:pPr marL="0" lvl="0" indent="0" algn="l" rtl="0">
              <a:spcBef>
                <a:spcPts val="640"/>
              </a:spcBef>
              <a:spcAft>
                <a:spcPts val="0"/>
              </a:spcAft>
              <a:buNone/>
            </a:pPr>
            <a:r>
              <a:rPr lang="en-US" sz="1300" dirty="0">
                <a:solidFill>
                  <a:srgbClr val="262626"/>
                </a:solidFill>
              </a:rPr>
              <a:t>1400.10.e Mathematics Calculation</a:t>
            </a:r>
            <a:endParaRPr sz="1300" dirty="0">
              <a:solidFill>
                <a:srgbClr val="262626"/>
              </a:solidFill>
            </a:endParaRPr>
          </a:p>
          <a:p>
            <a:pPr marL="0" lvl="0" indent="0" algn="l" rtl="0">
              <a:spcBef>
                <a:spcPts val="640"/>
              </a:spcBef>
              <a:spcAft>
                <a:spcPts val="0"/>
              </a:spcAft>
              <a:buNone/>
            </a:pPr>
            <a:r>
              <a:rPr lang="en-US" sz="1300" dirty="0">
                <a:solidFill>
                  <a:srgbClr val="262626"/>
                </a:solidFill>
              </a:rPr>
              <a:t>1400.10.f Mathematics Problem Solving</a:t>
            </a:r>
            <a:endParaRPr sz="1300" dirty="0">
              <a:solidFill>
                <a:srgbClr val="262626"/>
              </a:solidFill>
            </a:endParaRPr>
          </a:p>
          <a:p>
            <a:pPr marL="0" lvl="0" indent="0" algn="l" rtl="0">
              <a:spcBef>
                <a:spcPts val="640"/>
              </a:spcBef>
              <a:spcAft>
                <a:spcPts val="0"/>
              </a:spcAft>
              <a:buNone/>
            </a:pPr>
            <a:r>
              <a:rPr lang="en-US" sz="1300" dirty="0">
                <a:solidFill>
                  <a:srgbClr val="262626"/>
                </a:solidFill>
              </a:rPr>
              <a:t>1400.10.g Listening Comprehension</a:t>
            </a:r>
            <a:endParaRPr sz="1300" dirty="0">
              <a:solidFill>
                <a:srgbClr val="262626"/>
              </a:solidFill>
            </a:endParaRPr>
          </a:p>
          <a:p>
            <a:pPr marL="0" lvl="0" indent="0" algn="l" rtl="0">
              <a:spcBef>
                <a:spcPts val="640"/>
              </a:spcBef>
              <a:spcAft>
                <a:spcPts val="0"/>
              </a:spcAft>
              <a:buNone/>
            </a:pPr>
            <a:r>
              <a:rPr lang="en-US" sz="1300" dirty="0">
                <a:solidFill>
                  <a:srgbClr val="262626"/>
                </a:solidFill>
              </a:rPr>
              <a:t>1400.10.h Oral Expression</a:t>
            </a:r>
            <a:endParaRPr sz="1300" dirty="0">
              <a:solidFill>
                <a:srgbClr val="262626"/>
              </a:solidFill>
            </a:endParaRPr>
          </a:p>
          <a:p>
            <a:pPr marL="0" lvl="0" indent="0" algn="l" rtl="0">
              <a:lnSpc>
                <a:spcPct val="115000"/>
              </a:lnSpc>
              <a:spcBef>
                <a:spcPts val="0"/>
              </a:spcBef>
              <a:spcAft>
                <a:spcPts val="0"/>
              </a:spcAft>
              <a:buNone/>
            </a:pPr>
            <a:endParaRPr dirty="0">
              <a:solidFill>
                <a:srgbClr val="262626"/>
              </a:solidFill>
            </a:endParaRPr>
          </a:p>
        </p:txBody>
      </p:sp>
      <p:sp>
        <p:nvSpPr>
          <p:cNvPr id="289" name="Google Shape;289;p40"/>
          <p:cNvSpPr txBox="1">
            <a:spLocks noGrp="1"/>
          </p:cNvSpPr>
          <p:nvPr>
            <p:ph type="title"/>
          </p:nvPr>
        </p:nvSpPr>
        <p:spPr>
          <a:xfrm>
            <a:off x="-232610" y="60000"/>
            <a:ext cx="8839200" cy="51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Eligibility Criteria </a:t>
            </a:r>
            <a:endParaRPr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1"/>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22</a:t>
            </a:fld>
            <a:endParaRPr/>
          </a:p>
        </p:txBody>
      </p:sp>
      <p:sp>
        <p:nvSpPr>
          <p:cNvPr id="296" name="Google Shape;296;p41"/>
          <p:cNvSpPr txBox="1">
            <a:spLocks noGrp="1"/>
          </p:cNvSpPr>
          <p:nvPr>
            <p:ph type="body" idx="1"/>
          </p:nvPr>
        </p:nvSpPr>
        <p:spPr>
          <a:xfrm>
            <a:off x="207402" y="778085"/>
            <a:ext cx="8839200" cy="398642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b="1" i="1" dirty="0">
                <a:solidFill>
                  <a:srgbClr val="262626"/>
                </a:solidFill>
              </a:rPr>
              <a:t>1400.20 Methods of eligibility determination</a:t>
            </a:r>
            <a:endParaRPr sz="2200" b="1" i="1" dirty="0">
              <a:solidFill>
                <a:srgbClr val="262626"/>
              </a:solidFill>
            </a:endParaRPr>
          </a:p>
          <a:p>
            <a:pPr marL="0" lvl="0" indent="0" algn="l" rtl="0">
              <a:spcBef>
                <a:spcPts val="640"/>
              </a:spcBef>
              <a:spcAft>
                <a:spcPts val="0"/>
              </a:spcAft>
              <a:buNone/>
            </a:pPr>
            <a:r>
              <a:rPr lang="en-US" sz="2200" dirty="0">
                <a:solidFill>
                  <a:srgbClr val="262626"/>
                </a:solidFill>
              </a:rPr>
              <a:t>Response to Scientific Research-Based Intervention Method (RTI)</a:t>
            </a:r>
            <a:endParaRPr sz="2200" dirty="0">
              <a:solidFill>
                <a:srgbClr val="262626"/>
              </a:solidFill>
            </a:endParaRPr>
          </a:p>
          <a:p>
            <a:pPr marL="457200" lvl="0" indent="0" algn="l" rtl="0">
              <a:spcBef>
                <a:spcPts val="640"/>
              </a:spcBef>
              <a:spcAft>
                <a:spcPts val="0"/>
              </a:spcAft>
              <a:buNone/>
            </a:pPr>
            <a:r>
              <a:rPr lang="en-US" sz="2000" b="1" dirty="0">
                <a:solidFill>
                  <a:srgbClr val="262626"/>
                </a:solidFill>
              </a:rPr>
              <a:t>1400.20.a</a:t>
            </a:r>
            <a:r>
              <a:rPr lang="en-US" sz="2000" dirty="0">
                <a:solidFill>
                  <a:srgbClr val="262626"/>
                </a:solidFill>
              </a:rPr>
              <a:t> Documentation is present that agency procedures for identification of a child with Specific Learning Disabilities were followed</a:t>
            </a:r>
            <a:endParaRPr sz="2000" dirty="0">
              <a:solidFill>
                <a:srgbClr val="262626"/>
              </a:solidFill>
            </a:endParaRPr>
          </a:p>
          <a:p>
            <a:pPr marL="457200" lvl="0" indent="0" algn="l" rtl="0">
              <a:spcBef>
                <a:spcPts val="640"/>
              </a:spcBef>
              <a:spcAft>
                <a:spcPts val="0"/>
              </a:spcAft>
              <a:buNone/>
            </a:pPr>
            <a:r>
              <a:rPr lang="en-US" sz="2000" b="1" dirty="0">
                <a:solidFill>
                  <a:srgbClr val="262626"/>
                </a:solidFill>
              </a:rPr>
              <a:t>1400.20.b</a:t>
            </a:r>
            <a:r>
              <a:rPr lang="en-US" sz="2000" dirty="0">
                <a:solidFill>
                  <a:srgbClr val="262626"/>
                </a:solidFill>
              </a:rPr>
              <a:t> Instructional strategies used and the student-centered data collected</a:t>
            </a:r>
            <a:endParaRPr sz="2000" dirty="0">
              <a:solidFill>
                <a:srgbClr val="262626"/>
              </a:solidFill>
            </a:endParaRPr>
          </a:p>
          <a:p>
            <a:pPr marL="457200" lvl="0" indent="0" algn="l" rtl="0">
              <a:spcBef>
                <a:spcPts val="640"/>
              </a:spcBef>
              <a:spcAft>
                <a:spcPts val="0"/>
              </a:spcAft>
              <a:buNone/>
            </a:pPr>
            <a:r>
              <a:rPr lang="en-US" sz="2000" b="1" dirty="0">
                <a:solidFill>
                  <a:srgbClr val="262626"/>
                </a:solidFill>
              </a:rPr>
              <a:t>1400.20.c </a:t>
            </a:r>
            <a:r>
              <a:rPr lang="en-US" sz="2000" dirty="0">
                <a:solidFill>
                  <a:srgbClr val="262626"/>
                </a:solidFill>
              </a:rPr>
              <a:t>Documentation that the child’s parents were notified about:</a:t>
            </a:r>
            <a:endParaRPr sz="2000" dirty="0">
              <a:solidFill>
                <a:srgbClr val="262626"/>
              </a:solidFill>
            </a:endParaRPr>
          </a:p>
          <a:p>
            <a:pPr marL="914400" lvl="0" indent="0" algn="l" rtl="0">
              <a:spcBef>
                <a:spcPts val="640"/>
              </a:spcBef>
              <a:spcAft>
                <a:spcPts val="0"/>
              </a:spcAft>
              <a:buNone/>
            </a:pPr>
            <a:r>
              <a:rPr lang="en-US" sz="1600" b="1" dirty="0">
                <a:solidFill>
                  <a:srgbClr val="262626"/>
                </a:solidFill>
              </a:rPr>
              <a:t>1400.20.c(1)</a:t>
            </a:r>
            <a:r>
              <a:rPr lang="en-US" sz="1600" dirty="0">
                <a:solidFill>
                  <a:srgbClr val="262626"/>
                </a:solidFill>
              </a:rPr>
              <a:t> the State’s policies regarding the amount and nature of student performance data that would be collected and the general education services that would be provided. </a:t>
            </a:r>
            <a:endParaRPr sz="1600" dirty="0">
              <a:solidFill>
                <a:srgbClr val="262626"/>
              </a:solidFill>
            </a:endParaRPr>
          </a:p>
          <a:p>
            <a:pPr marL="914400" lvl="0" indent="0" algn="l" rtl="0">
              <a:spcBef>
                <a:spcPts val="640"/>
              </a:spcBef>
              <a:spcAft>
                <a:spcPts val="0"/>
              </a:spcAft>
              <a:buNone/>
            </a:pPr>
            <a:r>
              <a:rPr lang="en-US" sz="1600" b="1" dirty="0">
                <a:solidFill>
                  <a:srgbClr val="262626"/>
                </a:solidFill>
              </a:rPr>
              <a:t>1400.20.c(2) </a:t>
            </a:r>
            <a:r>
              <a:rPr lang="en-US" sz="1600" dirty="0">
                <a:solidFill>
                  <a:srgbClr val="262626"/>
                </a:solidFill>
              </a:rPr>
              <a:t>Strategies for increasing the child’s rate of learning, and;</a:t>
            </a:r>
            <a:endParaRPr sz="1600" dirty="0">
              <a:solidFill>
                <a:srgbClr val="262626"/>
              </a:solidFill>
            </a:endParaRPr>
          </a:p>
          <a:p>
            <a:pPr marL="914400" lvl="0" indent="0" algn="l" rtl="0">
              <a:spcBef>
                <a:spcPts val="640"/>
              </a:spcBef>
              <a:spcAft>
                <a:spcPts val="0"/>
              </a:spcAft>
              <a:buNone/>
            </a:pPr>
            <a:r>
              <a:rPr lang="en-US" sz="1600" b="1" dirty="0">
                <a:solidFill>
                  <a:srgbClr val="262626"/>
                </a:solidFill>
              </a:rPr>
              <a:t>1400.20.c(3)</a:t>
            </a:r>
            <a:r>
              <a:rPr lang="en-US" sz="1600" dirty="0">
                <a:solidFill>
                  <a:srgbClr val="262626"/>
                </a:solidFill>
              </a:rPr>
              <a:t> The parents’ right to request an evaluation</a:t>
            </a:r>
            <a:endParaRPr sz="1600" dirty="0">
              <a:solidFill>
                <a:srgbClr val="262626"/>
              </a:solidFill>
            </a:endParaRPr>
          </a:p>
          <a:p>
            <a:pPr marL="457200" lvl="0" indent="0" algn="l" rtl="0">
              <a:spcBef>
                <a:spcPts val="640"/>
              </a:spcBef>
              <a:spcAft>
                <a:spcPts val="0"/>
              </a:spcAft>
              <a:buNone/>
            </a:pPr>
            <a:endParaRPr sz="1700" dirty="0">
              <a:solidFill>
                <a:srgbClr val="262626"/>
              </a:solidFill>
            </a:endParaRPr>
          </a:p>
          <a:p>
            <a:pPr marL="0" lvl="0" indent="0" algn="l" rtl="0">
              <a:spcBef>
                <a:spcPts val="640"/>
              </a:spcBef>
              <a:spcAft>
                <a:spcPts val="0"/>
              </a:spcAft>
              <a:buNone/>
            </a:pPr>
            <a:endParaRPr sz="2400" dirty="0">
              <a:solidFill>
                <a:srgbClr val="262626"/>
              </a:solidFill>
            </a:endParaRPr>
          </a:p>
          <a:p>
            <a:pPr marL="0" lvl="0" indent="0" algn="l" rtl="0">
              <a:spcBef>
                <a:spcPts val="640"/>
              </a:spcBef>
              <a:spcAft>
                <a:spcPts val="0"/>
              </a:spcAft>
              <a:buNone/>
            </a:pPr>
            <a:endParaRPr sz="2400" dirty="0">
              <a:solidFill>
                <a:srgbClr val="262626"/>
              </a:solidFill>
            </a:endParaRPr>
          </a:p>
        </p:txBody>
      </p:sp>
      <p:sp>
        <p:nvSpPr>
          <p:cNvPr id="297" name="Google Shape;297;p41"/>
          <p:cNvSpPr txBox="1">
            <a:spLocks noGrp="1"/>
          </p:cNvSpPr>
          <p:nvPr>
            <p:ph type="title"/>
          </p:nvPr>
        </p:nvSpPr>
        <p:spPr>
          <a:xfrm>
            <a:off x="-225735" y="-74796"/>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Eligibility Criteria - RTI</a:t>
            </a:r>
            <a:endParaRPr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23</a:t>
            </a:fld>
            <a:endParaRPr/>
          </a:p>
        </p:txBody>
      </p:sp>
      <p:sp>
        <p:nvSpPr>
          <p:cNvPr id="304" name="Google Shape;304;p42"/>
          <p:cNvSpPr txBox="1">
            <a:spLocks noGrp="1"/>
          </p:cNvSpPr>
          <p:nvPr>
            <p:ph type="body" idx="1"/>
          </p:nvPr>
        </p:nvSpPr>
        <p:spPr>
          <a:xfrm>
            <a:off x="152400" y="784961"/>
            <a:ext cx="8839200" cy="36402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sz="1700" dirty="0">
              <a:solidFill>
                <a:srgbClr val="262626"/>
              </a:solidFill>
            </a:endParaRPr>
          </a:p>
          <a:p>
            <a:pPr marL="0" lvl="0" indent="0" algn="l" rtl="0">
              <a:spcBef>
                <a:spcPts val="640"/>
              </a:spcBef>
              <a:spcAft>
                <a:spcPts val="0"/>
              </a:spcAft>
              <a:buNone/>
            </a:pPr>
            <a:r>
              <a:rPr lang="en-US" sz="2400" dirty="0">
                <a:solidFill>
                  <a:srgbClr val="262626"/>
                </a:solidFill>
              </a:rPr>
              <a:t>Missouri RTI documents:</a:t>
            </a:r>
            <a:endParaRPr sz="2400" dirty="0">
              <a:solidFill>
                <a:srgbClr val="262626"/>
              </a:solidFill>
            </a:endParaRPr>
          </a:p>
          <a:p>
            <a:pPr lvl="1" indent="-457200">
              <a:buFont typeface="+mj-lt"/>
              <a:buAutoNum type="arabicPeriod"/>
            </a:pPr>
            <a:r>
              <a:rPr lang="en-US" sz="2400" u="sng" dirty="0">
                <a:solidFill>
                  <a:schemeClr val="hlink"/>
                </a:solidFill>
                <a:hlinkClick r:id="rId3"/>
              </a:rPr>
              <a:t>RTI Guidelines</a:t>
            </a:r>
            <a:endParaRPr lang="en-US" sz="2400" u="sng" dirty="0">
              <a:solidFill>
                <a:schemeClr val="hlink"/>
              </a:solidFill>
            </a:endParaRPr>
          </a:p>
          <a:p>
            <a:pPr lvl="1" indent="-457200">
              <a:buFont typeface="+mj-lt"/>
              <a:buAutoNum type="arabicPeriod"/>
            </a:pPr>
            <a:endParaRPr lang="en-US" sz="2400" dirty="0">
              <a:solidFill>
                <a:srgbClr val="262626"/>
              </a:solidFill>
            </a:endParaRPr>
          </a:p>
          <a:p>
            <a:pPr lvl="1" indent="-457200">
              <a:buFont typeface="+mj-lt"/>
              <a:buAutoNum type="arabicPeriod"/>
            </a:pPr>
            <a:r>
              <a:rPr lang="en-US" sz="2400" u="sng" dirty="0">
                <a:solidFill>
                  <a:schemeClr val="hlink"/>
                </a:solidFill>
                <a:hlinkClick r:id="rId4"/>
              </a:rPr>
              <a:t>RTI Guidance</a:t>
            </a:r>
            <a:endParaRPr sz="2400" dirty="0">
              <a:solidFill>
                <a:srgbClr val="262626"/>
              </a:solidFill>
            </a:endParaRPr>
          </a:p>
        </p:txBody>
      </p:sp>
      <p:sp>
        <p:nvSpPr>
          <p:cNvPr id="305" name="Google Shape;305;p42"/>
          <p:cNvSpPr txBox="1">
            <a:spLocks noGrp="1"/>
          </p:cNvSpPr>
          <p:nvPr>
            <p:ph type="title"/>
          </p:nvPr>
        </p:nvSpPr>
        <p:spPr>
          <a:xfrm>
            <a:off x="-541994" y="-74796"/>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Response to Intervention Guidance</a:t>
            </a:r>
            <a:endParaRPr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3C9469-7EEF-A115-48F8-55850EDCD64E}"/>
              </a:ext>
            </a:extLst>
          </p:cNvPr>
          <p:cNvSpPr>
            <a:spLocks noGrp="1"/>
          </p:cNvSpPr>
          <p:nvPr>
            <p:ph type="title"/>
          </p:nvPr>
        </p:nvSpPr>
        <p:spPr>
          <a:xfrm>
            <a:off x="628650" y="236774"/>
            <a:ext cx="7886700" cy="994172"/>
          </a:xfrm>
        </p:spPr>
        <p:txBody>
          <a:bodyPr>
            <a:noAutofit/>
          </a:bodyPr>
          <a:lstStyle/>
          <a:p>
            <a:r>
              <a:rPr lang="en-US" sz="3600" dirty="0"/>
              <a:t>Virtual Emotional Support Animals </a:t>
            </a:r>
          </a:p>
        </p:txBody>
      </p:sp>
      <p:sp>
        <p:nvSpPr>
          <p:cNvPr id="12" name="Text Placeholder 2">
            <a:extLst>
              <a:ext uri="{FF2B5EF4-FFF2-40B4-BE49-F238E27FC236}">
                <a16:creationId xmlns:a16="http://schemas.microsoft.com/office/drawing/2014/main" id="{F033D506-BF50-4A4B-9C88-4EC91A828975}"/>
              </a:ext>
            </a:extLst>
          </p:cNvPr>
          <p:cNvSpPr>
            <a:spLocks noGrp="1"/>
          </p:cNvSpPr>
          <p:nvPr>
            <p:ph type="body" idx="1"/>
          </p:nvPr>
        </p:nvSpPr>
        <p:spPr>
          <a:xfrm>
            <a:off x="628650" y="1890583"/>
            <a:ext cx="7886700" cy="2742139"/>
          </a:xfrm>
        </p:spPr>
        <p:txBody>
          <a:bodyPr/>
          <a:lstStyle/>
          <a:p>
            <a:endParaRPr lang="en-US" dirty="0"/>
          </a:p>
        </p:txBody>
      </p:sp>
      <p:sp>
        <p:nvSpPr>
          <p:cNvPr id="3" name="Slide Number Placeholder 2">
            <a:extLst>
              <a:ext uri="{FF2B5EF4-FFF2-40B4-BE49-F238E27FC236}">
                <a16:creationId xmlns:a16="http://schemas.microsoft.com/office/drawing/2014/main" id="{D6312416-B796-4DB5-BA1A-76700014F22C}"/>
              </a:ext>
            </a:extLst>
          </p:cNvPr>
          <p:cNvSpPr>
            <a:spLocks noGrp="1"/>
          </p:cNvSpPr>
          <p:nvPr>
            <p:ph type="sldNum" idx="12"/>
          </p:nvPr>
        </p:nvSpPr>
        <p:spPr>
          <a:xfrm>
            <a:off x="6457950" y="4767263"/>
            <a:ext cx="2057400" cy="273844"/>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US" sz="700" smtClean="0"/>
              <a:pPr marL="0" lvl="0" indent="0" rtl="0">
                <a:lnSpc>
                  <a:spcPct val="90000"/>
                </a:lnSpc>
                <a:spcBef>
                  <a:spcPts val="0"/>
                </a:spcBef>
                <a:spcAft>
                  <a:spcPts val="600"/>
                </a:spcAft>
                <a:buNone/>
              </a:pPr>
              <a:t>24</a:t>
            </a:fld>
            <a:endParaRPr lang="en-US" sz="700"/>
          </a:p>
        </p:txBody>
      </p:sp>
      <p:pic>
        <p:nvPicPr>
          <p:cNvPr id="1026" name="Picture 2" descr="Kitten and Puppy Preventative Plans | Veterinarian in Rancho Cucamonga, CA  | Rancho West Animal Hospital">
            <a:extLst>
              <a:ext uri="{FF2B5EF4-FFF2-40B4-BE49-F238E27FC236}">
                <a16:creationId xmlns:a16="http://schemas.microsoft.com/office/drawing/2014/main" id="{2A0E3C3A-036A-4914-9B8E-799C34413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13" y="1402557"/>
            <a:ext cx="8254313" cy="327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712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3"/>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25</a:t>
            </a:fld>
            <a:endParaRPr/>
          </a:p>
        </p:txBody>
      </p:sp>
      <p:sp>
        <p:nvSpPr>
          <p:cNvPr id="312" name="Google Shape;312;p43"/>
          <p:cNvSpPr txBox="1">
            <a:spLocks noGrp="1"/>
          </p:cNvSpPr>
          <p:nvPr>
            <p:ph type="body" idx="1"/>
          </p:nvPr>
        </p:nvSpPr>
        <p:spPr>
          <a:xfrm>
            <a:off x="152400" y="786237"/>
            <a:ext cx="8839200" cy="36666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b="1" i="1" dirty="0">
                <a:solidFill>
                  <a:srgbClr val="262626"/>
                </a:solidFill>
              </a:rPr>
              <a:t>1400.20 Methods of eligibility determination</a:t>
            </a:r>
            <a:endParaRPr sz="2200" b="1" i="1" dirty="0">
              <a:solidFill>
                <a:srgbClr val="262626"/>
              </a:solidFill>
            </a:endParaRPr>
          </a:p>
          <a:p>
            <a:pPr marL="0" lvl="0" indent="0" algn="l" rtl="0">
              <a:spcBef>
                <a:spcPts val="640"/>
              </a:spcBef>
              <a:spcAft>
                <a:spcPts val="0"/>
              </a:spcAft>
              <a:buNone/>
            </a:pPr>
            <a:r>
              <a:rPr lang="en-US" sz="2200" dirty="0">
                <a:solidFill>
                  <a:srgbClr val="262626"/>
                </a:solidFill>
              </a:rPr>
              <a:t>Discrepancy Method</a:t>
            </a:r>
            <a:endParaRPr sz="2200" dirty="0">
              <a:solidFill>
                <a:srgbClr val="262626"/>
              </a:solidFill>
            </a:endParaRPr>
          </a:p>
          <a:p>
            <a:pPr marL="457200" lvl="0" indent="0" algn="l" rtl="0">
              <a:spcBef>
                <a:spcPts val="640"/>
              </a:spcBef>
              <a:spcAft>
                <a:spcPts val="0"/>
              </a:spcAft>
              <a:buNone/>
            </a:pPr>
            <a:r>
              <a:rPr lang="en-US" sz="2000" dirty="0">
                <a:solidFill>
                  <a:srgbClr val="262626"/>
                </a:solidFill>
              </a:rPr>
              <a:t>The Child exhibits a pattern of strengths and weaknesses in performance, achievement, or both, relative to age, State approved grade-level standards, or intellectual development</a:t>
            </a:r>
            <a:endParaRPr sz="2000" dirty="0">
              <a:solidFill>
                <a:srgbClr val="262626"/>
              </a:solidFill>
            </a:endParaRPr>
          </a:p>
          <a:p>
            <a:pPr marL="457200" lvl="0" indent="0" algn="l" rtl="0">
              <a:spcBef>
                <a:spcPts val="640"/>
              </a:spcBef>
              <a:spcAft>
                <a:spcPts val="0"/>
              </a:spcAft>
              <a:buNone/>
            </a:pPr>
            <a:r>
              <a:rPr lang="en-US" sz="2000" b="1" dirty="0">
                <a:solidFill>
                  <a:srgbClr val="262626"/>
                </a:solidFill>
              </a:rPr>
              <a:t>1400.20.d</a:t>
            </a:r>
            <a:r>
              <a:rPr lang="en-US" sz="2000" dirty="0">
                <a:solidFill>
                  <a:srgbClr val="262626"/>
                </a:solidFill>
              </a:rPr>
              <a:t> Evidence of a pattern of strengths and weaknesses</a:t>
            </a:r>
            <a:endParaRPr sz="2000" dirty="0">
              <a:solidFill>
                <a:srgbClr val="262626"/>
              </a:solidFill>
            </a:endParaRPr>
          </a:p>
          <a:p>
            <a:pPr marL="0" lvl="0" indent="0" algn="l" rtl="0">
              <a:spcBef>
                <a:spcPts val="640"/>
              </a:spcBef>
              <a:spcAft>
                <a:spcPts val="0"/>
              </a:spcAft>
              <a:buNone/>
            </a:pPr>
            <a:r>
              <a:rPr lang="en-US" sz="2000" dirty="0">
                <a:solidFill>
                  <a:srgbClr val="262626"/>
                </a:solidFill>
              </a:rPr>
              <a:t>					</a:t>
            </a:r>
            <a:r>
              <a:rPr lang="en-US" sz="2000" b="1" dirty="0">
                <a:solidFill>
                  <a:srgbClr val="262626"/>
                </a:solidFill>
              </a:rPr>
              <a:t>AND</a:t>
            </a:r>
            <a:endParaRPr sz="2000" b="1" dirty="0">
              <a:solidFill>
                <a:srgbClr val="262626"/>
              </a:solidFill>
            </a:endParaRPr>
          </a:p>
          <a:p>
            <a:pPr marL="457200" lvl="0" indent="0" algn="l" rtl="0">
              <a:spcBef>
                <a:spcPts val="640"/>
              </a:spcBef>
              <a:spcAft>
                <a:spcPts val="0"/>
              </a:spcAft>
              <a:buNone/>
            </a:pPr>
            <a:r>
              <a:rPr lang="en-US" sz="2000" b="1" dirty="0">
                <a:solidFill>
                  <a:srgbClr val="262626"/>
                </a:solidFill>
              </a:rPr>
              <a:t>1400.20.e</a:t>
            </a:r>
            <a:r>
              <a:rPr lang="en-US" sz="2000" dirty="0">
                <a:solidFill>
                  <a:srgbClr val="262626"/>
                </a:solidFill>
              </a:rPr>
              <a:t> Discrepancy of at least 1.5 standard deviations between achievement and intellectual ability</a:t>
            </a:r>
            <a:endParaRPr sz="2000" dirty="0">
              <a:solidFill>
                <a:srgbClr val="262626"/>
              </a:solidFill>
            </a:endParaRPr>
          </a:p>
          <a:p>
            <a:pPr marL="0" lvl="0" indent="0" algn="l" rtl="0">
              <a:spcBef>
                <a:spcPts val="640"/>
              </a:spcBef>
              <a:spcAft>
                <a:spcPts val="0"/>
              </a:spcAft>
              <a:buNone/>
            </a:pPr>
            <a:endParaRPr sz="2400" dirty="0">
              <a:solidFill>
                <a:srgbClr val="262626"/>
              </a:solidFill>
            </a:endParaRPr>
          </a:p>
          <a:p>
            <a:pPr marL="0" lvl="0" indent="0" algn="l" rtl="0">
              <a:spcBef>
                <a:spcPts val="640"/>
              </a:spcBef>
              <a:spcAft>
                <a:spcPts val="0"/>
              </a:spcAft>
              <a:buNone/>
            </a:pPr>
            <a:endParaRPr sz="2400" dirty="0">
              <a:solidFill>
                <a:srgbClr val="262626"/>
              </a:solidFill>
            </a:endParaRPr>
          </a:p>
        </p:txBody>
      </p:sp>
      <p:sp>
        <p:nvSpPr>
          <p:cNvPr id="313" name="Google Shape;313;p43"/>
          <p:cNvSpPr txBox="1">
            <a:spLocks noGrp="1"/>
          </p:cNvSpPr>
          <p:nvPr>
            <p:ph type="title"/>
          </p:nvPr>
        </p:nvSpPr>
        <p:spPr>
          <a:xfrm>
            <a:off x="-418241" y="-74319"/>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Eligibility Criteria – Discrepancy Method</a:t>
            </a:r>
            <a:endParaRPr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26</a:t>
            </a:fld>
            <a:endParaRPr/>
          </a:p>
        </p:txBody>
      </p:sp>
      <p:sp>
        <p:nvSpPr>
          <p:cNvPr id="320" name="Google Shape;320;p44"/>
          <p:cNvSpPr txBox="1">
            <a:spLocks noGrp="1"/>
          </p:cNvSpPr>
          <p:nvPr>
            <p:ph type="body" idx="1"/>
          </p:nvPr>
        </p:nvSpPr>
        <p:spPr>
          <a:xfrm>
            <a:off x="152400" y="806863"/>
            <a:ext cx="8839200" cy="36666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i="1" dirty="0">
                <a:solidFill>
                  <a:srgbClr val="262626"/>
                </a:solidFill>
              </a:rPr>
              <a:t>A few words about discrepancy data -   </a:t>
            </a:r>
            <a:endParaRPr sz="2400" i="1" dirty="0">
              <a:solidFill>
                <a:srgbClr val="262626"/>
              </a:solidFill>
            </a:endParaRPr>
          </a:p>
          <a:p>
            <a:pPr marL="457200" lvl="0" indent="-381000" algn="l" rtl="0">
              <a:spcBef>
                <a:spcPts val="640"/>
              </a:spcBef>
              <a:spcAft>
                <a:spcPts val="0"/>
              </a:spcAft>
              <a:buClr>
                <a:srgbClr val="262626"/>
              </a:buClr>
              <a:buSzPts val="2400"/>
              <a:buChar char="●"/>
            </a:pPr>
            <a:r>
              <a:rPr lang="en-US" sz="2400" dirty="0">
                <a:solidFill>
                  <a:srgbClr val="262626"/>
                </a:solidFill>
              </a:rPr>
              <a:t>Normative achievement data should always be “anchored” to other data pieces such as informal assessments, work samples, observations, classroom assessments, district assessments</a:t>
            </a:r>
            <a:endParaRPr sz="2400" dirty="0">
              <a:solidFill>
                <a:srgbClr val="262626"/>
              </a:solidFill>
            </a:endParaRPr>
          </a:p>
          <a:p>
            <a:pPr marL="0" lvl="0" indent="0" algn="l" rtl="0">
              <a:spcBef>
                <a:spcPts val="640"/>
              </a:spcBef>
              <a:spcAft>
                <a:spcPts val="0"/>
              </a:spcAft>
              <a:buNone/>
            </a:pPr>
            <a:endParaRPr sz="2400" dirty="0">
              <a:solidFill>
                <a:srgbClr val="262626"/>
              </a:solidFill>
            </a:endParaRPr>
          </a:p>
          <a:p>
            <a:pPr marL="457200" lvl="0" indent="-381000" algn="l" rtl="0">
              <a:spcBef>
                <a:spcPts val="640"/>
              </a:spcBef>
              <a:spcAft>
                <a:spcPts val="0"/>
              </a:spcAft>
              <a:buClr>
                <a:srgbClr val="262626"/>
              </a:buClr>
              <a:buSzPts val="2400"/>
              <a:buChar char="●"/>
            </a:pPr>
            <a:r>
              <a:rPr lang="en-US" sz="2400" dirty="0">
                <a:solidFill>
                  <a:srgbClr val="262626"/>
                </a:solidFill>
              </a:rPr>
              <a:t>Discrepancy criteria is only one piece of the SLD eligibility criteria</a:t>
            </a:r>
            <a:endParaRPr sz="2400" dirty="0">
              <a:solidFill>
                <a:srgbClr val="262626"/>
              </a:solidFill>
            </a:endParaRPr>
          </a:p>
          <a:p>
            <a:pPr marL="0" lvl="0" indent="0" algn="l" rtl="0">
              <a:spcBef>
                <a:spcPts val="640"/>
              </a:spcBef>
              <a:spcAft>
                <a:spcPts val="0"/>
              </a:spcAft>
              <a:buNone/>
            </a:pPr>
            <a:endParaRPr sz="2400" dirty="0">
              <a:solidFill>
                <a:srgbClr val="262626"/>
              </a:solidFill>
            </a:endParaRPr>
          </a:p>
          <a:p>
            <a:pPr marL="457200" lvl="0" indent="-381000" algn="l" rtl="0">
              <a:spcBef>
                <a:spcPts val="640"/>
              </a:spcBef>
              <a:spcAft>
                <a:spcPts val="0"/>
              </a:spcAft>
              <a:buClr>
                <a:srgbClr val="262626"/>
              </a:buClr>
              <a:buSzPts val="2400"/>
              <a:buChar char="●"/>
            </a:pPr>
            <a:r>
              <a:rPr lang="en-US" sz="2400" dirty="0">
                <a:solidFill>
                  <a:srgbClr val="262626"/>
                </a:solidFill>
              </a:rPr>
              <a:t>Discrepancy data alone will not establish or refute SLD eligibility </a:t>
            </a:r>
            <a:endParaRPr sz="2400" dirty="0">
              <a:solidFill>
                <a:srgbClr val="262626"/>
              </a:solidFill>
            </a:endParaRPr>
          </a:p>
          <a:p>
            <a:pPr marL="0" lvl="0" indent="0" algn="l" rtl="0">
              <a:spcBef>
                <a:spcPts val="640"/>
              </a:spcBef>
              <a:spcAft>
                <a:spcPts val="0"/>
              </a:spcAft>
              <a:buNone/>
            </a:pPr>
            <a:endParaRPr sz="2400" dirty="0">
              <a:solidFill>
                <a:srgbClr val="262626"/>
              </a:solidFill>
            </a:endParaRPr>
          </a:p>
          <a:p>
            <a:pPr marL="0" lvl="0" indent="0" algn="l" rtl="0">
              <a:spcBef>
                <a:spcPts val="640"/>
              </a:spcBef>
              <a:spcAft>
                <a:spcPts val="0"/>
              </a:spcAft>
              <a:buNone/>
            </a:pPr>
            <a:endParaRPr sz="2400" dirty="0">
              <a:solidFill>
                <a:srgbClr val="262626"/>
              </a:solidFill>
            </a:endParaRPr>
          </a:p>
        </p:txBody>
      </p:sp>
      <p:sp>
        <p:nvSpPr>
          <p:cNvPr id="321" name="Google Shape;321;p44"/>
          <p:cNvSpPr txBox="1">
            <a:spLocks noGrp="1"/>
          </p:cNvSpPr>
          <p:nvPr>
            <p:ph type="title"/>
          </p:nvPr>
        </p:nvSpPr>
        <p:spPr>
          <a:xfrm>
            <a:off x="-342613" y="-129750"/>
            <a:ext cx="8839200" cy="800100"/>
          </a:xfrm>
          <a:prstGeom prst="rect">
            <a:avLst/>
          </a:prstGeom>
        </p:spPr>
        <p:txBody>
          <a:bodyPr spcFirstLastPara="1" wrap="square" lIns="91425" tIns="45700" rIns="91425" bIns="45700" anchor="ctr" anchorCtr="0">
            <a:noAutofit/>
          </a:bodyPr>
          <a:lstStyle/>
          <a:p>
            <a:pPr lvl="0"/>
            <a:r>
              <a:rPr lang="en-US" dirty="0">
                <a:solidFill>
                  <a:schemeClr val="bg1"/>
                </a:solidFill>
              </a:rPr>
              <a:t>SLD Eligibility Criteria – Discrepancy Method</a:t>
            </a:r>
            <a:endParaRPr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27</a:t>
            </a:fld>
            <a:endParaRPr/>
          </a:p>
        </p:txBody>
      </p:sp>
      <p:sp>
        <p:nvSpPr>
          <p:cNvPr id="328" name="Google Shape;328;p45"/>
          <p:cNvSpPr txBox="1">
            <a:spLocks noGrp="1"/>
          </p:cNvSpPr>
          <p:nvPr>
            <p:ph type="body" idx="1"/>
          </p:nvPr>
        </p:nvSpPr>
        <p:spPr>
          <a:xfrm>
            <a:off x="70338" y="524700"/>
            <a:ext cx="8886434" cy="3859025"/>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300" i="1" dirty="0">
                <a:solidFill>
                  <a:srgbClr val="262626"/>
                </a:solidFill>
              </a:rPr>
              <a:t>Intellectual Ability</a:t>
            </a:r>
            <a:endParaRPr sz="2300" i="1" dirty="0">
              <a:solidFill>
                <a:srgbClr val="262626"/>
              </a:solidFill>
            </a:endParaRPr>
          </a:p>
          <a:p>
            <a:pPr marL="457200" lvl="0" indent="-355600" algn="l" rtl="0">
              <a:spcBef>
                <a:spcPts val="640"/>
              </a:spcBef>
              <a:spcAft>
                <a:spcPts val="0"/>
              </a:spcAft>
              <a:buClr>
                <a:srgbClr val="262626"/>
              </a:buClr>
              <a:buSzPts val="2000"/>
              <a:buChar char="●"/>
            </a:pPr>
            <a:r>
              <a:rPr lang="en-US" sz="2000" dirty="0">
                <a:solidFill>
                  <a:srgbClr val="262626"/>
                </a:solidFill>
              </a:rPr>
              <a:t>The full scale IQ score should be used to represent the student’s intellectual ability unless there is a clinically compelling reason (as defined by the publisher of the cognitive measure) to use another score for SLD eligibility determinations. </a:t>
            </a:r>
            <a:endParaRPr sz="2000" dirty="0">
              <a:solidFill>
                <a:srgbClr val="262626"/>
              </a:solidFill>
            </a:endParaRPr>
          </a:p>
          <a:p>
            <a:pPr marL="457200" lvl="0" indent="0" algn="l" rtl="0">
              <a:spcBef>
                <a:spcPts val="640"/>
              </a:spcBef>
              <a:spcAft>
                <a:spcPts val="0"/>
              </a:spcAft>
              <a:buNone/>
            </a:pPr>
            <a:endParaRPr sz="2000" dirty="0">
              <a:solidFill>
                <a:srgbClr val="262626"/>
              </a:solidFill>
            </a:endParaRPr>
          </a:p>
          <a:p>
            <a:pPr marL="457200" lvl="0" indent="-355600" algn="l" rtl="0">
              <a:spcBef>
                <a:spcPts val="640"/>
              </a:spcBef>
              <a:spcAft>
                <a:spcPts val="0"/>
              </a:spcAft>
              <a:buClr>
                <a:srgbClr val="262626"/>
              </a:buClr>
              <a:buSzPts val="2000"/>
              <a:buChar char="●"/>
            </a:pPr>
            <a:r>
              <a:rPr lang="en-US" sz="2000" dirty="0">
                <a:solidFill>
                  <a:srgbClr val="262626"/>
                </a:solidFill>
              </a:rPr>
              <a:t>A full, comprehensive standard measure of cognitive ability should be used unless there is a clinically compelling reason to use another type of cognitive measure (ie non-verbal)</a:t>
            </a:r>
            <a:endParaRPr sz="2000" dirty="0">
              <a:solidFill>
                <a:srgbClr val="262626"/>
              </a:solidFill>
            </a:endParaRPr>
          </a:p>
          <a:p>
            <a:pPr marL="457200" lvl="0" indent="0" algn="l" rtl="0">
              <a:spcBef>
                <a:spcPts val="640"/>
              </a:spcBef>
              <a:spcAft>
                <a:spcPts val="0"/>
              </a:spcAft>
              <a:buNone/>
            </a:pPr>
            <a:endParaRPr sz="2000" dirty="0">
              <a:solidFill>
                <a:srgbClr val="262626"/>
              </a:solidFill>
            </a:endParaRPr>
          </a:p>
          <a:p>
            <a:pPr marL="457200" lvl="0" indent="-355600" algn="l" rtl="0">
              <a:spcBef>
                <a:spcPts val="640"/>
              </a:spcBef>
              <a:spcAft>
                <a:spcPts val="0"/>
              </a:spcAft>
              <a:buClr>
                <a:srgbClr val="262626"/>
              </a:buClr>
              <a:buSzPts val="2000"/>
              <a:buChar char="●"/>
            </a:pPr>
            <a:r>
              <a:rPr lang="en-US" sz="2000" dirty="0">
                <a:solidFill>
                  <a:srgbClr val="262626"/>
                </a:solidFill>
              </a:rPr>
              <a:t>The clinically compelling reasons for NOT using the full scale score or a full, comprehensive cognitive measure should be clearly documented in the evaluation report</a:t>
            </a:r>
            <a:endParaRPr sz="2000" dirty="0">
              <a:solidFill>
                <a:srgbClr val="262626"/>
              </a:solidFill>
            </a:endParaRPr>
          </a:p>
          <a:p>
            <a:pPr marL="457200" lvl="0" indent="0" algn="l" rtl="0">
              <a:spcBef>
                <a:spcPts val="640"/>
              </a:spcBef>
              <a:spcAft>
                <a:spcPts val="0"/>
              </a:spcAft>
              <a:buNone/>
            </a:pPr>
            <a:endParaRPr sz="2300" dirty="0">
              <a:solidFill>
                <a:srgbClr val="262626"/>
              </a:solidFill>
            </a:endParaRPr>
          </a:p>
        </p:txBody>
      </p:sp>
      <p:sp>
        <p:nvSpPr>
          <p:cNvPr id="329" name="Google Shape;329;p45"/>
          <p:cNvSpPr txBox="1">
            <a:spLocks noGrp="1"/>
          </p:cNvSpPr>
          <p:nvPr>
            <p:ph type="title"/>
          </p:nvPr>
        </p:nvSpPr>
        <p:spPr>
          <a:xfrm>
            <a:off x="-122608" y="15900"/>
            <a:ext cx="8839200" cy="508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Eligibility Criteria – Discrepancy Method</a:t>
            </a:r>
            <a:endParaRPr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6"/>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28</a:t>
            </a:fld>
            <a:endParaRPr/>
          </a:p>
        </p:txBody>
      </p:sp>
      <p:pic>
        <p:nvPicPr>
          <p:cNvPr id="338" name="Google Shape;338;p46"/>
          <p:cNvPicPr preferRelativeResize="0"/>
          <p:nvPr/>
        </p:nvPicPr>
        <p:blipFill>
          <a:blip r:embed="rId3">
            <a:alphaModFix/>
          </a:blip>
          <a:stretch>
            <a:fillRect/>
          </a:stretch>
        </p:blipFill>
        <p:spPr>
          <a:xfrm>
            <a:off x="533400" y="818577"/>
            <a:ext cx="8331581" cy="4055931"/>
          </a:xfrm>
          <a:prstGeom prst="rect">
            <a:avLst/>
          </a:prstGeom>
          <a:noFill/>
          <a:ln>
            <a:noFill/>
          </a:ln>
        </p:spPr>
      </p:pic>
      <p:sp>
        <p:nvSpPr>
          <p:cNvPr id="2" name="TextBox 1">
            <a:extLst>
              <a:ext uri="{FF2B5EF4-FFF2-40B4-BE49-F238E27FC236}">
                <a16:creationId xmlns:a16="http://schemas.microsoft.com/office/drawing/2014/main" id="{52F4E97A-BBEB-4617-9C07-06FC47630063}"/>
              </a:ext>
            </a:extLst>
          </p:cNvPr>
          <p:cNvSpPr txBox="1"/>
          <p:nvPr/>
        </p:nvSpPr>
        <p:spPr>
          <a:xfrm>
            <a:off x="1025611" y="4856205"/>
            <a:ext cx="5758248" cy="307777"/>
          </a:xfrm>
          <a:prstGeom prst="rect">
            <a:avLst/>
          </a:prstGeom>
          <a:noFill/>
        </p:spPr>
        <p:txBody>
          <a:bodyPr wrap="square" rtlCol="0">
            <a:spAutoFit/>
          </a:bodyPr>
          <a:lstStyle/>
          <a:p>
            <a:r>
              <a:rPr lang="en-US" dirty="0"/>
              <a:t>Webinar: Advanced Interpretation of the WISC-V, 2015, Pearson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4" name="Text Placeholder 3">
            <a:extLst>
              <a:ext uri="{FF2B5EF4-FFF2-40B4-BE49-F238E27FC236}">
                <a16:creationId xmlns:a16="http://schemas.microsoft.com/office/drawing/2014/main" id="{9960CBD6-C43C-47F1-9410-243A6FE3C7AD}"/>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B4391665-AF2C-41E9-9781-53C386F57A38}"/>
              </a:ext>
            </a:extLst>
          </p:cNvPr>
          <p:cNvSpPr>
            <a:spLocks noGrp="1"/>
          </p:cNvSpPr>
          <p:nvPr>
            <p:ph type="title"/>
          </p:nvPr>
        </p:nvSpPr>
        <p:spPr>
          <a:xfrm>
            <a:off x="211304" y="0"/>
            <a:ext cx="8839200" cy="800100"/>
          </a:xfrm>
        </p:spPr>
        <p:txBody>
          <a:bodyPr>
            <a:normAutofit/>
          </a:bodyPr>
          <a:lstStyle/>
          <a:p>
            <a:r>
              <a:rPr lang="en-US" sz="3600" dirty="0">
                <a:solidFill>
                  <a:schemeClr val="bg1"/>
                </a:solidFill>
              </a:rPr>
              <a:t>General Ability Index (GAI)</a:t>
            </a:r>
          </a:p>
        </p:txBody>
      </p:sp>
      <p:sp>
        <p:nvSpPr>
          <p:cNvPr id="344" name="Google Shape;344;p47"/>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29</a:t>
            </a:fld>
            <a:endParaRPr/>
          </a:p>
        </p:txBody>
      </p:sp>
      <p:pic>
        <p:nvPicPr>
          <p:cNvPr id="347" name="Google Shape;347;p47"/>
          <p:cNvPicPr preferRelativeResize="0"/>
          <p:nvPr/>
        </p:nvPicPr>
        <p:blipFill>
          <a:blip r:embed="rId3">
            <a:alphaModFix/>
          </a:blip>
          <a:stretch>
            <a:fillRect/>
          </a:stretch>
        </p:blipFill>
        <p:spPr>
          <a:xfrm>
            <a:off x="211304" y="1112108"/>
            <a:ext cx="8721391" cy="3447466"/>
          </a:xfrm>
          <a:prstGeom prst="rect">
            <a:avLst/>
          </a:prstGeom>
          <a:noFill/>
          <a:ln>
            <a:noFill/>
          </a:ln>
        </p:spPr>
      </p:pic>
      <p:sp>
        <p:nvSpPr>
          <p:cNvPr id="2" name="TextBox 1">
            <a:extLst>
              <a:ext uri="{FF2B5EF4-FFF2-40B4-BE49-F238E27FC236}">
                <a16:creationId xmlns:a16="http://schemas.microsoft.com/office/drawing/2014/main" id="{A89925C0-8DAC-4265-932F-8B0D9E1F0123}"/>
              </a:ext>
            </a:extLst>
          </p:cNvPr>
          <p:cNvSpPr txBox="1"/>
          <p:nvPr/>
        </p:nvSpPr>
        <p:spPr>
          <a:xfrm>
            <a:off x="914400" y="4559574"/>
            <a:ext cx="6820930" cy="307777"/>
          </a:xfrm>
          <a:prstGeom prst="rect">
            <a:avLst/>
          </a:prstGeom>
          <a:noFill/>
        </p:spPr>
        <p:txBody>
          <a:bodyPr wrap="square" rtlCol="0">
            <a:spAutoFit/>
          </a:bodyPr>
          <a:lstStyle/>
          <a:p>
            <a:r>
              <a:rPr lang="en-US" dirty="0"/>
              <a:t>Webinar: Advanced Interpretation of the WISC-V, 2015, Pearson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600"/>
              </a:spcAft>
              <a:buSzPts val="900"/>
              <a:buNone/>
            </a:pPr>
            <a:fld id="{00000000-1234-1234-1234-123412341234}" type="slidenum">
              <a:rPr lang="en-US"/>
              <a:t>3</a:t>
            </a:fld>
            <a:endParaRPr/>
          </a:p>
        </p:txBody>
      </p:sp>
      <p:sp>
        <p:nvSpPr>
          <p:cNvPr id="187" name="Google Shape;187;p28"/>
          <p:cNvSpPr txBox="1">
            <a:spLocks noGrp="1"/>
          </p:cNvSpPr>
          <p:nvPr>
            <p:ph type="body" idx="1"/>
          </p:nvPr>
        </p:nvSpPr>
        <p:spPr>
          <a:xfrm>
            <a:off x="152400" y="933450"/>
            <a:ext cx="8839200" cy="3663615"/>
          </a:xfrm>
          <a:prstGeom prst="rect">
            <a:avLst/>
          </a:prstGeom>
          <a:noFill/>
          <a:ln>
            <a:noFill/>
          </a:ln>
        </p:spPr>
        <p:txBody>
          <a:bodyPr spcFirstLastPara="1" wrap="square" lIns="68550" tIns="34275" rIns="68550" bIns="34275" anchor="t" anchorCtr="0">
            <a:normAutofit fontScale="92500" lnSpcReduction="20000"/>
          </a:bodyPr>
          <a:lstStyle/>
          <a:p>
            <a:pPr marL="914400" lvl="1" indent="-380998" algn="l" rtl="0">
              <a:lnSpc>
                <a:spcPct val="90000"/>
              </a:lnSpc>
              <a:spcBef>
                <a:spcPts val="0"/>
              </a:spcBef>
              <a:spcAft>
                <a:spcPts val="0"/>
              </a:spcAft>
              <a:buClr>
                <a:srgbClr val="262626"/>
              </a:buClr>
              <a:buSzPts val="2400"/>
              <a:buChar char="❑"/>
            </a:pPr>
            <a:r>
              <a:rPr lang="en-US" dirty="0">
                <a:solidFill>
                  <a:srgbClr val="262626"/>
                </a:solidFill>
              </a:rPr>
              <a:t>Listen for connections</a:t>
            </a:r>
          </a:p>
          <a:p>
            <a:pPr marL="914400" lvl="1" indent="-380998" algn="l" rtl="0">
              <a:lnSpc>
                <a:spcPct val="90000"/>
              </a:lnSpc>
              <a:spcBef>
                <a:spcPts val="0"/>
              </a:spcBef>
              <a:spcAft>
                <a:spcPts val="0"/>
              </a:spcAft>
              <a:buClr>
                <a:srgbClr val="262626"/>
              </a:buClr>
              <a:buSzPts val="2400"/>
              <a:buChar char="❑"/>
            </a:pPr>
            <a:r>
              <a:rPr lang="en-US" dirty="0">
                <a:solidFill>
                  <a:srgbClr val="262626"/>
                </a:solidFill>
              </a:rPr>
              <a:t>Extend your learning by applying this information to your current practices</a:t>
            </a:r>
          </a:p>
          <a:p>
            <a:pPr marL="914400" lvl="1" indent="-380998" algn="l" rtl="0">
              <a:lnSpc>
                <a:spcPct val="90000"/>
              </a:lnSpc>
              <a:spcBef>
                <a:spcPts val="0"/>
              </a:spcBef>
              <a:spcAft>
                <a:spcPts val="0"/>
              </a:spcAft>
              <a:buClr>
                <a:srgbClr val="262626"/>
              </a:buClr>
              <a:buSzPts val="2400"/>
              <a:buChar char="❑"/>
            </a:pPr>
            <a:r>
              <a:rPr lang="en-US" dirty="0">
                <a:solidFill>
                  <a:srgbClr val="262626"/>
                </a:solidFill>
              </a:rPr>
              <a:t>Process the information in entirety beyond this one hour session</a:t>
            </a:r>
          </a:p>
          <a:p>
            <a:pPr marL="914400" lvl="1" indent="-380998" algn="l" rtl="0">
              <a:lnSpc>
                <a:spcPct val="90000"/>
              </a:lnSpc>
              <a:spcBef>
                <a:spcPts val="0"/>
              </a:spcBef>
              <a:spcAft>
                <a:spcPts val="0"/>
              </a:spcAft>
              <a:buClr>
                <a:srgbClr val="262626"/>
              </a:buClr>
              <a:buSzPts val="2400"/>
              <a:buChar char="❑"/>
            </a:pPr>
            <a:r>
              <a:rPr lang="en-US" dirty="0">
                <a:solidFill>
                  <a:srgbClr val="262626"/>
                </a:solidFill>
              </a:rPr>
              <a:t>Send us your questions</a:t>
            </a:r>
          </a:p>
          <a:p>
            <a:pPr lvl="2" indent="-380998">
              <a:lnSpc>
                <a:spcPct val="90000"/>
              </a:lnSpc>
              <a:spcBef>
                <a:spcPts val="0"/>
              </a:spcBef>
              <a:buClr>
                <a:srgbClr val="262626"/>
              </a:buClr>
              <a:buSzPts val="2400"/>
              <a:buChar char="❑"/>
            </a:pPr>
            <a:r>
              <a:rPr lang="en-US" dirty="0">
                <a:solidFill>
                  <a:srgbClr val="262626"/>
                </a:solidFill>
              </a:rPr>
              <a:t>Tiffiney Smith </a:t>
            </a:r>
            <a:r>
              <a:rPr lang="en-US" dirty="0">
                <a:solidFill>
                  <a:srgbClr val="262626"/>
                </a:solidFill>
                <a:hlinkClick r:id="rId3"/>
              </a:rPr>
              <a:t>tdsmith@semo.edu</a:t>
            </a:r>
            <a:endParaRPr lang="en-US" dirty="0">
              <a:solidFill>
                <a:srgbClr val="262626"/>
              </a:solidFill>
            </a:endParaRPr>
          </a:p>
          <a:p>
            <a:pPr lvl="2" indent="-380998">
              <a:lnSpc>
                <a:spcPct val="90000"/>
              </a:lnSpc>
              <a:spcBef>
                <a:spcPts val="0"/>
              </a:spcBef>
              <a:buClr>
                <a:srgbClr val="262626"/>
              </a:buClr>
              <a:buSzPts val="2400"/>
              <a:buChar char="❑"/>
            </a:pPr>
            <a:r>
              <a:rPr lang="en-US" dirty="0">
                <a:solidFill>
                  <a:srgbClr val="262626"/>
                </a:solidFill>
              </a:rPr>
              <a:t>Jeanne Rothermel jrothermel@edplus.org</a:t>
            </a:r>
          </a:p>
          <a:p>
            <a:pPr marL="533402" lvl="1" indent="0" algn="l" rtl="0">
              <a:lnSpc>
                <a:spcPct val="90000"/>
              </a:lnSpc>
              <a:spcBef>
                <a:spcPts val="0"/>
              </a:spcBef>
              <a:spcAft>
                <a:spcPts val="0"/>
              </a:spcAft>
              <a:buClr>
                <a:srgbClr val="262626"/>
              </a:buClr>
              <a:buSzPts val="2400"/>
              <a:buNone/>
            </a:pPr>
            <a:endParaRPr dirty="0">
              <a:solidFill>
                <a:srgbClr val="262626"/>
              </a:solidFill>
            </a:endParaRPr>
          </a:p>
          <a:p>
            <a:pPr marL="914400" lvl="1" indent="-380998" algn="l" rtl="0">
              <a:lnSpc>
                <a:spcPct val="90000"/>
              </a:lnSpc>
              <a:spcBef>
                <a:spcPts val="375"/>
              </a:spcBef>
              <a:spcAft>
                <a:spcPts val="0"/>
              </a:spcAft>
              <a:buClr>
                <a:srgbClr val="262626"/>
              </a:buClr>
              <a:buSzPts val="2400"/>
              <a:buFont typeface="Calibri"/>
              <a:buChar char="❑"/>
            </a:pPr>
            <a:r>
              <a:rPr lang="en-US" dirty="0">
                <a:solidFill>
                  <a:srgbClr val="262626"/>
                </a:solidFill>
              </a:rPr>
              <a:t>Join us again on April 21</a:t>
            </a:r>
            <a:endParaRPr dirty="0">
              <a:solidFill>
                <a:srgbClr val="262626"/>
              </a:solidFill>
            </a:endParaRPr>
          </a:p>
          <a:p>
            <a:pPr marL="1371600" lvl="0" indent="0" algn="l" rtl="0">
              <a:lnSpc>
                <a:spcPct val="90000"/>
              </a:lnSpc>
              <a:spcBef>
                <a:spcPts val="375"/>
              </a:spcBef>
              <a:spcAft>
                <a:spcPts val="0"/>
              </a:spcAft>
              <a:buNone/>
            </a:pPr>
            <a:endParaRPr sz="2400" dirty="0">
              <a:latin typeface="Arial"/>
              <a:ea typeface="Arial"/>
              <a:cs typeface="Arial"/>
              <a:sym typeface="Arial"/>
            </a:endParaRPr>
          </a:p>
        </p:txBody>
      </p:sp>
      <p:sp>
        <p:nvSpPr>
          <p:cNvPr id="188" name="Google Shape;188;p28"/>
          <p:cNvSpPr txBox="1">
            <a:spLocks noGrp="1"/>
          </p:cNvSpPr>
          <p:nvPr>
            <p:ph type="title"/>
          </p:nvPr>
        </p:nvSpPr>
        <p:spPr>
          <a:xfrm>
            <a:off x="-294487" y="-129750"/>
            <a:ext cx="8839200" cy="800100"/>
          </a:xfrm>
          <a:prstGeom prst="rect">
            <a:avLst/>
          </a:prstGeom>
          <a:noFill/>
          <a:ln>
            <a:noFill/>
          </a:ln>
        </p:spPr>
        <p:txBody>
          <a:bodyPr spcFirstLastPara="1" wrap="square" lIns="68550" tIns="34275" rIns="68550" bIns="34275"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solidFill>
                  <a:schemeClr val="bg1"/>
                </a:solidFill>
              </a:rPr>
              <a:t>Processing Pause  </a:t>
            </a:r>
            <a:endParaRPr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8"/>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30</a:t>
            </a:fld>
            <a:endParaRPr/>
          </a:p>
        </p:txBody>
      </p:sp>
      <p:sp>
        <p:nvSpPr>
          <p:cNvPr id="354" name="Google Shape;354;p48"/>
          <p:cNvSpPr txBox="1">
            <a:spLocks noGrp="1"/>
          </p:cNvSpPr>
          <p:nvPr>
            <p:ph type="body" idx="1"/>
          </p:nvPr>
        </p:nvSpPr>
        <p:spPr>
          <a:xfrm>
            <a:off x="152400" y="670350"/>
            <a:ext cx="8839200" cy="4288512"/>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i="1" dirty="0">
                <a:solidFill>
                  <a:srgbClr val="262626"/>
                </a:solidFill>
              </a:rPr>
              <a:t>Academic Achievement</a:t>
            </a:r>
            <a:endParaRPr sz="2400" i="1" dirty="0">
              <a:solidFill>
                <a:srgbClr val="262626"/>
              </a:solidFill>
            </a:endParaRPr>
          </a:p>
          <a:p>
            <a:pPr marL="457200" lvl="0" indent="-381000" algn="l" rtl="0">
              <a:spcBef>
                <a:spcPts val="640"/>
              </a:spcBef>
              <a:spcAft>
                <a:spcPts val="0"/>
              </a:spcAft>
              <a:buClr>
                <a:srgbClr val="262626"/>
              </a:buClr>
              <a:buSzPts val="2400"/>
              <a:buChar char="●"/>
            </a:pPr>
            <a:r>
              <a:rPr lang="en-US" sz="2400" dirty="0">
                <a:solidFill>
                  <a:srgbClr val="262626"/>
                </a:solidFill>
              </a:rPr>
              <a:t>The discrepancy method requires a standardized measure of academic achievement that provides a standard score</a:t>
            </a:r>
            <a:endParaRPr sz="2400" dirty="0">
              <a:solidFill>
                <a:srgbClr val="262626"/>
              </a:solidFill>
            </a:endParaRPr>
          </a:p>
          <a:p>
            <a:pPr marL="457200" lvl="0" indent="0" algn="l" rtl="0">
              <a:spcBef>
                <a:spcPts val="640"/>
              </a:spcBef>
              <a:spcAft>
                <a:spcPts val="0"/>
              </a:spcAft>
              <a:buNone/>
            </a:pPr>
            <a:endParaRPr sz="2400" dirty="0">
              <a:solidFill>
                <a:srgbClr val="262626"/>
              </a:solidFill>
            </a:endParaRPr>
          </a:p>
          <a:p>
            <a:pPr marL="457200" lvl="0" indent="-381000" algn="l" rtl="0">
              <a:spcBef>
                <a:spcPts val="640"/>
              </a:spcBef>
              <a:spcAft>
                <a:spcPts val="0"/>
              </a:spcAft>
              <a:buClr>
                <a:srgbClr val="262626"/>
              </a:buClr>
              <a:buSzPts val="2400"/>
              <a:buChar char="●"/>
            </a:pPr>
            <a:r>
              <a:rPr lang="en-US" sz="2400" dirty="0">
                <a:solidFill>
                  <a:srgbClr val="262626"/>
                </a:solidFill>
              </a:rPr>
              <a:t>Discrepancy between intellectual ability and achievement can not be based on one academic achievement subtest score </a:t>
            </a:r>
            <a:endParaRPr sz="2400" dirty="0">
              <a:solidFill>
                <a:srgbClr val="262626"/>
              </a:solidFill>
            </a:endParaRPr>
          </a:p>
          <a:p>
            <a:pPr marL="457200" lvl="0" indent="0" algn="l" rtl="0">
              <a:spcBef>
                <a:spcPts val="640"/>
              </a:spcBef>
              <a:spcAft>
                <a:spcPts val="0"/>
              </a:spcAft>
              <a:buNone/>
            </a:pPr>
            <a:endParaRPr sz="2400" dirty="0">
              <a:solidFill>
                <a:srgbClr val="262626"/>
              </a:solidFill>
            </a:endParaRPr>
          </a:p>
          <a:p>
            <a:pPr marL="457200" lvl="0" indent="-381000" algn="l" rtl="0">
              <a:spcBef>
                <a:spcPts val="640"/>
              </a:spcBef>
              <a:spcAft>
                <a:spcPts val="0"/>
              </a:spcAft>
              <a:buClr>
                <a:srgbClr val="262626"/>
              </a:buClr>
              <a:buSzPts val="2400"/>
              <a:buChar char="●"/>
            </a:pPr>
            <a:r>
              <a:rPr lang="en-US" sz="2400" dirty="0">
                <a:solidFill>
                  <a:srgbClr val="262626"/>
                </a:solidFill>
              </a:rPr>
              <a:t>See Discrepancy Score Chart posted on DESE website for further guidance</a:t>
            </a:r>
            <a:endParaRPr sz="2400" dirty="0">
              <a:solidFill>
                <a:srgbClr val="262626"/>
              </a:solidFill>
            </a:endParaRPr>
          </a:p>
        </p:txBody>
      </p:sp>
      <p:sp>
        <p:nvSpPr>
          <p:cNvPr id="355" name="Google Shape;355;p48"/>
          <p:cNvSpPr txBox="1">
            <a:spLocks noGrp="1"/>
          </p:cNvSpPr>
          <p:nvPr>
            <p:ph type="title"/>
          </p:nvPr>
        </p:nvSpPr>
        <p:spPr>
          <a:xfrm>
            <a:off x="-438867" y="-1297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Eligibility Criteria – Discrepancy Method</a:t>
            </a:r>
            <a:endParaRPr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9"/>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31</a:t>
            </a:fld>
            <a:endParaRPr/>
          </a:p>
        </p:txBody>
      </p:sp>
      <p:sp>
        <p:nvSpPr>
          <p:cNvPr id="362" name="Google Shape;362;p49"/>
          <p:cNvSpPr txBox="1">
            <a:spLocks noGrp="1"/>
          </p:cNvSpPr>
          <p:nvPr>
            <p:ph type="body" idx="1"/>
          </p:nvPr>
        </p:nvSpPr>
        <p:spPr>
          <a:xfrm>
            <a:off x="152400" y="1115900"/>
            <a:ext cx="8839200" cy="3314700"/>
          </a:xfrm>
          <a:prstGeom prst="rect">
            <a:avLst/>
          </a:prstGeom>
        </p:spPr>
        <p:txBody>
          <a:bodyPr spcFirstLastPara="1" wrap="square" lIns="91425" tIns="45700" rIns="91425" bIns="45700" anchor="ctr" anchorCtr="0">
            <a:noAutofit/>
          </a:bodyPr>
          <a:lstStyle/>
          <a:p>
            <a:pPr marL="0" lvl="0" indent="0" algn="ctr" rtl="0">
              <a:spcBef>
                <a:spcPts val="640"/>
              </a:spcBef>
              <a:spcAft>
                <a:spcPts val="0"/>
              </a:spcAft>
              <a:buNone/>
            </a:pPr>
            <a:r>
              <a:rPr lang="en-US" sz="4000">
                <a:solidFill>
                  <a:srgbClr val="262626"/>
                </a:solidFill>
              </a:rPr>
              <a:t>Discrepancy alone</a:t>
            </a:r>
            <a:r>
              <a:rPr lang="en-US" sz="3900">
                <a:solidFill>
                  <a:srgbClr val="262626"/>
                </a:solidFill>
              </a:rPr>
              <a:t>              SLD Eligibility</a:t>
            </a:r>
            <a:endParaRPr sz="3900">
              <a:solidFill>
                <a:srgbClr val="262626"/>
              </a:solidFill>
            </a:endParaRPr>
          </a:p>
          <a:p>
            <a:pPr marL="0" lvl="0" indent="0" algn="l" rtl="0">
              <a:spcBef>
                <a:spcPts val="640"/>
              </a:spcBef>
              <a:spcAft>
                <a:spcPts val="0"/>
              </a:spcAft>
              <a:buNone/>
            </a:pPr>
            <a:endParaRPr sz="3900">
              <a:solidFill>
                <a:srgbClr val="262626"/>
              </a:solidFill>
            </a:endParaRPr>
          </a:p>
          <a:p>
            <a:pPr marL="0" lvl="0" indent="0" algn="ctr" rtl="0">
              <a:spcBef>
                <a:spcPts val="640"/>
              </a:spcBef>
              <a:spcAft>
                <a:spcPts val="0"/>
              </a:spcAft>
              <a:buNone/>
            </a:pPr>
            <a:r>
              <a:rPr lang="en-US" sz="3900">
                <a:solidFill>
                  <a:srgbClr val="262626"/>
                </a:solidFill>
              </a:rPr>
              <a:t>Must have other pieces of convergent data to substantiate SLD eligibility  </a:t>
            </a:r>
            <a:endParaRPr sz="3900">
              <a:solidFill>
                <a:srgbClr val="262626"/>
              </a:solidFill>
            </a:endParaRPr>
          </a:p>
        </p:txBody>
      </p:sp>
      <p:pic>
        <p:nvPicPr>
          <p:cNvPr id="364" name="Google Shape;364;p49"/>
          <p:cNvPicPr preferRelativeResize="0"/>
          <p:nvPr/>
        </p:nvPicPr>
        <p:blipFill>
          <a:blip r:embed="rId3">
            <a:alphaModFix/>
          </a:blip>
          <a:stretch>
            <a:fillRect/>
          </a:stretch>
        </p:blipFill>
        <p:spPr>
          <a:xfrm>
            <a:off x="4724175" y="1480125"/>
            <a:ext cx="762000" cy="762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0"/>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32</a:t>
            </a:fld>
            <a:endParaRPr/>
          </a:p>
        </p:txBody>
      </p:sp>
      <p:sp>
        <p:nvSpPr>
          <p:cNvPr id="371" name="Google Shape;371;p50"/>
          <p:cNvSpPr txBox="1">
            <a:spLocks noGrp="1"/>
          </p:cNvSpPr>
          <p:nvPr>
            <p:ph type="body" idx="1"/>
          </p:nvPr>
        </p:nvSpPr>
        <p:spPr>
          <a:xfrm>
            <a:off x="97398" y="738111"/>
            <a:ext cx="8839200" cy="3978268"/>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i="1" dirty="0">
                <a:solidFill>
                  <a:srgbClr val="262626"/>
                </a:solidFill>
              </a:rPr>
              <a:t>Patterns of strengths and weaknesses</a:t>
            </a:r>
            <a:endParaRPr sz="2400" i="1" dirty="0">
              <a:solidFill>
                <a:srgbClr val="262626"/>
              </a:solidFill>
            </a:endParaRPr>
          </a:p>
          <a:p>
            <a:pPr marL="457200" lvl="0" indent="0" algn="l" rtl="0">
              <a:spcBef>
                <a:spcPts val="640"/>
              </a:spcBef>
              <a:spcAft>
                <a:spcPts val="0"/>
              </a:spcAft>
              <a:buNone/>
            </a:pPr>
            <a:r>
              <a:rPr lang="en-US" sz="2000" dirty="0">
                <a:solidFill>
                  <a:srgbClr val="262626"/>
                </a:solidFill>
              </a:rPr>
              <a:t>The Child exhibits a </a:t>
            </a:r>
            <a:r>
              <a:rPr lang="en-US" sz="2000" i="1" u="sng" dirty="0">
                <a:solidFill>
                  <a:srgbClr val="262626"/>
                </a:solidFill>
              </a:rPr>
              <a:t>pattern of strengths and weaknesses </a:t>
            </a:r>
            <a:r>
              <a:rPr lang="en-US" sz="2000" dirty="0">
                <a:solidFill>
                  <a:srgbClr val="262626"/>
                </a:solidFill>
              </a:rPr>
              <a:t>in </a:t>
            </a:r>
            <a:r>
              <a:rPr lang="en-US" sz="2000" i="1" u="sng" dirty="0">
                <a:solidFill>
                  <a:srgbClr val="262626"/>
                </a:solidFill>
              </a:rPr>
              <a:t>performance, achievement, or both,</a:t>
            </a:r>
            <a:r>
              <a:rPr lang="en-US" sz="2000" dirty="0">
                <a:solidFill>
                  <a:srgbClr val="262626"/>
                </a:solidFill>
              </a:rPr>
              <a:t> relative to age, State approved grade-level standards, or intellectual development</a:t>
            </a:r>
            <a:endParaRPr sz="2000" dirty="0">
              <a:solidFill>
                <a:srgbClr val="262626"/>
              </a:solidFill>
            </a:endParaRPr>
          </a:p>
          <a:p>
            <a:pPr marL="457200" lvl="0" indent="457200" algn="l" rtl="0">
              <a:spcBef>
                <a:spcPts val="640"/>
              </a:spcBef>
              <a:spcAft>
                <a:spcPts val="0"/>
              </a:spcAft>
              <a:buNone/>
            </a:pPr>
            <a:r>
              <a:rPr lang="en-US" sz="2000" b="1" dirty="0">
                <a:solidFill>
                  <a:srgbClr val="262626"/>
                </a:solidFill>
              </a:rPr>
              <a:t>1400.20.d</a:t>
            </a:r>
            <a:r>
              <a:rPr lang="en-US" sz="2000" dirty="0">
                <a:solidFill>
                  <a:srgbClr val="262626"/>
                </a:solidFill>
              </a:rPr>
              <a:t> Evidence of pattern of strengths and weaknesses</a:t>
            </a:r>
            <a:endParaRPr sz="2000" dirty="0">
              <a:solidFill>
                <a:srgbClr val="262626"/>
              </a:solidFill>
            </a:endParaRPr>
          </a:p>
          <a:p>
            <a:pPr marL="457200" lvl="0" indent="-355600" algn="l" rtl="0">
              <a:spcBef>
                <a:spcPts val="640"/>
              </a:spcBef>
              <a:spcAft>
                <a:spcPts val="0"/>
              </a:spcAft>
              <a:buClr>
                <a:srgbClr val="262626"/>
              </a:buClr>
              <a:buSzPts val="2000"/>
              <a:buChar char="●"/>
            </a:pPr>
            <a:r>
              <a:rPr lang="en-US" sz="2000" dirty="0">
                <a:solidFill>
                  <a:srgbClr val="262626"/>
                </a:solidFill>
              </a:rPr>
              <a:t>A pattern of strengths and weaknesses can be defined as data pattern that over time repeats and predicts </a:t>
            </a:r>
          </a:p>
          <a:p>
            <a:pPr marL="457200" lvl="0" indent="-355600" algn="l" rtl="0">
              <a:spcBef>
                <a:spcPts val="640"/>
              </a:spcBef>
              <a:spcAft>
                <a:spcPts val="0"/>
              </a:spcAft>
              <a:buClr>
                <a:srgbClr val="262626"/>
              </a:buClr>
              <a:buSzPts val="2000"/>
              <a:buChar char="●"/>
            </a:pPr>
            <a:r>
              <a:rPr lang="en-US" sz="2000" dirty="0">
                <a:solidFill>
                  <a:srgbClr val="262626"/>
                </a:solidFill>
              </a:rPr>
              <a:t>Intraindividual differences or variabilities a hallmark trait of SLD</a:t>
            </a:r>
            <a:endParaRPr sz="2000" dirty="0">
              <a:solidFill>
                <a:srgbClr val="262626"/>
              </a:solidFill>
            </a:endParaRPr>
          </a:p>
          <a:p>
            <a:pPr marL="457200" lvl="0" indent="-355600" algn="l" rtl="0">
              <a:spcBef>
                <a:spcPts val="0"/>
              </a:spcBef>
              <a:spcAft>
                <a:spcPts val="0"/>
              </a:spcAft>
              <a:buClr>
                <a:srgbClr val="262626"/>
              </a:buClr>
              <a:buSzPts val="2000"/>
              <a:buChar char="●"/>
            </a:pPr>
            <a:r>
              <a:rPr lang="en-US" sz="2000" dirty="0">
                <a:solidFill>
                  <a:srgbClr val="262626"/>
                </a:solidFill>
              </a:rPr>
              <a:t>Informal and formal data sources can be used as evidence of a pattern of strengths and weaknesses (benchmark data, progress monitoring data, classroom assessment data, student work samples, standardized achievement data, observation data, cognitive ability profile data, etc.)</a:t>
            </a:r>
            <a:endParaRPr sz="2000" dirty="0">
              <a:solidFill>
                <a:srgbClr val="262626"/>
              </a:solidFill>
            </a:endParaRPr>
          </a:p>
          <a:p>
            <a:pPr marL="457200" lvl="0" indent="0" algn="l" rtl="0">
              <a:spcBef>
                <a:spcPts val="640"/>
              </a:spcBef>
              <a:spcAft>
                <a:spcPts val="0"/>
              </a:spcAft>
              <a:buNone/>
            </a:pPr>
            <a:endParaRPr sz="2000" dirty="0">
              <a:solidFill>
                <a:srgbClr val="262626"/>
              </a:solidFill>
            </a:endParaRPr>
          </a:p>
          <a:p>
            <a:pPr marL="457200" lvl="0" indent="0" algn="l" rtl="0">
              <a:spcBef>
                <a:spcPts val="640"/>
              </a:spcBef>
              <a:spcAft>
                <a:spcPts val="0"/>
              </a:spcAft>
              <a:buNone/>
            </a:pPr>
            <a:endParaRPr sz="2400" dirty="0">
              <a:solidFill>
                <a:srgbClr val="262626"/>
              </a:solidFill>
            </a:endParaRPr>
          </a:p>
          <a:p>
            <a:pPr marL="457200" lvl="0" indent="0" algn="l" rtl="0">
              <a:spcBef>
                <a:spcPts val="640"/>
              </a:spcBef>
              <a:spcAft>
                <a:spcPts val="0"/>
              </a:spcAft>
              <a:buNone/>
            </a:pPr>
            <a:endParaRPr sz="2400" dirty="0">
              <a:solidFill>
                <a:srgbClr val="262626"/>
              </a:solidFill>
            </a:endParaRPr>
          </a:p>
          <a:p>
            <a:pPr marL="457200" lvl="0" indent="0" algn="l" rtl="0">
              <a:spcBef>
                <a:spcPts val="640"/>
              </a:spcBef>
              <a:spcAft>
                <a:spcPts val="0"/>
              </a:spcAft>
              <a:buNone/>
            </a:pPr>
            <a:endParaRPr sz="2400" dirty="0">
              <a:solidFill>
                <a:srgbClr val="262626"/>
              </a:solidFill>
            </a:endParaRPr>
          </a:p>
        </p:txBody>
      </p:sp>
      <p:sp>
        <p:nvSpPr>
          <p:cNvPr id="372" name="Google Shape;372;p50"/>
          <p:cNvSpPr txBox="1">
            <a:spLocks noGrp="1"/>
          </p:cNvSpPr>
          <p:nvPr>
            <p:ph type="title"/>
          </p:nvPr>
        </p:nvSpPr>
        <p:spPr>
          <a:xfrm>
            <a:off x="-376989" y="-129750"/>
            <a:ext cx="8839200" cy="800100"/>
          </a:xfrm>
          <a:prstGeom prst="rect">
            <a:avLst/>
          </a:prstGeom>
        </p:spPr>
        <p:txBody>
          <a:bodyPr spcFirstLastPara="1" wrap="square" lIns="91425" tIns="45700" rIns="91425" bIns="45700" anchor="ctr" anchorCtr="0">
            <a:noAutofit/>
          </a:bodyPr>
          <a:lstStyle/>
          <a:p>
            <a:pPr lvl="0"/>
            <a:r>
              <a:rPr lang="en-US" dirty="0">
                <a:solidFill>
                  <a:schemeClr val="bg1"/>
                </a:solidFill>
              </a:rPr>
              <a:t>SLD Eligibility Criteria – Discrepancy Method </a:t>
            </a:r>
            <a:endParaRPr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1"/>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33</a:t>
            </a:fld>
            <a:endParaRPr/>
          </a:p>
        </p:txBody>
      </p:sp>
      <p:sp>
        <p:nvSpPr>
          <p:cNvPr id="379" name="Google Shape;379;p51"/>
          <p:cNvSpPr txBox="1">
            <a:spLocks noGrp="1"/>
          </p:cNvSpPr>
          <p:nvPr>
            <p:ph type="body" idx="1"/>
          </p:nvPr>
        </p:nvSpPr>
        <p:spPr>
          <a:xfrm>
            <a:off x="90524" y="933450"/>
            <a:ext cx="8839200" cy="3666600"/>
          </a:xfrm>
          <a:prstGeom prst="rect">
            <a:avLst/>
          </a:prstGeom>
        </p:spPr>
        <p:txBody>
          <a:bodyPr spcFirstLastPara="1" wrap="square" lIns="91425" tIns="45700" rIns="91425" bIns="45700" anchor="t" anchorCtr="0">
            <a:noAutofit/>
          </a:bodyPr>
          <a:lstStyle/>
          <a:p>
            <a:pPr marL="457200" lvl="0" indent="0" algn="l" rtl="0">
              <a:spcBef>
                <a:spcPts val="640"/>
              </a:spcBef>
              <a:spcAft>
                <a:spcPts val="0"/>
              </a:spcAft>
              <a:buNone/>
            </a:pPr>
            <a:r>
              <a:rPr lang="en-US" sz="2300" dirty="0">
                <a:solidFill>
                  <a:srgbClr val="262626"/>
                </a:solidFill>
              </a:rPr>
              <a:t>“</a:t>
            </a:r>
            <a:r>
              <a:rPr lang="en-US" sz="2600" dirty="0">
                <a:solidFill>
                  <a:srgbClr val="262626"/>
                </a:solidFill>
              </a:rPr>
              <a:t>When you’re trying to meet discrepancy you’ll need to use a calculator but, if you’re trying to understand learning, you’ll need to use the test manual. Looking only for the discrepancy is missing the boat of why we are giving the test. We give tests to understand the student’s level of learning not just to meet a mythical number.”</a:t>
            </a:r>
            <a:endParaRPr sz="2600" dirty="0">
              <a:solidFill>
                <a:srgbClr val="262626"/>
              </a:solidFill>
            </a:endParaRPr>
          </a:p>
          <a:p>
            <a:pPr marL="457200" lvl="0" indent="0" algn="l" rtl="0">
              <a:spcBef>
                <a:spcPts val="640"/>
              </a:spcBef>
              <a:spcAft>
                <a:spcPts val="0"/>
              </a:spcAft>
              <a:buNone/>
            </a:pPr>
            <a:endParaRPr sz="2700" dirty="0">
              <a:solidFill>
                <a:srgbClr val="262626"/>
              </a:solidFill>
            </a:endParaRPr>
          </a:p>
          <a:p>
            <a:pPr marL="0" lvl="0" indent="0" algn="l" rtl="0">
              <a:spcBef>
                <a:spcPts val="640"/>
              </a:spcBef>
              <a:spcAft>
                <a:spcPts val="0"/>
              </a:spcAft>
              <a:buNone/>
            </a:pPr>
            <a:r>
              <a:rPr lang="en-US" sz="2700" dirty="0">
                <a:solidFill>
                  <a:srgbClr val="262626"/>
                </a:solidFill>
              </a:rPr>
              <a:t>	</a:t>
            </a:r>
            <a:r>
              <a:rPr lang="en-US" sz="2100" dirty="0">
                <a:solidFill>
                  <a:srgbClr val="262626"/>
                </a:solidFill>
              </a:rPr>
              <a:t>Dr. Edward Shultz, Riverside Insights Woodcock Johnson IV</a:t>
            </a:r>
            <a:endParaRPr sz="2100" dirty="0">
              <a:solidFill>
                <a:srgbClr val="262626"/>
              </a:solidFill>
            </a:endParaRPr>
          </a:p>
          <a:p>
            <a:pPr marL="457200" lvl="0" indent="0" algn="l" rtl="0">
              <a:spcBef>
                <a:spcPts val="640"/>
              </a:spcBef>
              <a:spcAft>
                <a:spcPts val="0"/>
              </a:spcAft>
              <a:buNone/>
            </a:pPr>
            <a:endParaRPr sz="2100" dirty="0">
              <a:solidFill>
                <a:srgbClr val="262626"/>
              </a:solidFill>
            </a:endParaRPr>
          </a:p>
          <a:p>
            <a:pPr marL="0" lvl="0" indent="0" algn="l" rtl="0">
              <a:spcBef>
                <a:spcPts val="640"/>
              </a:spcBef>
              <a:spcAft>
                <a:spcPts val="0"/>
              </a:spcAft>
              <a:buNone/>
            </a:pPr>
            <a:endParaRPr sz="2100" dirty="0">
              <a:solidFill>
                <a:srgbClr val="262626"/>
              </a:solidFill>
            </a:endParaRPr>
          </a:p>
        </p:txBody>
      </p:sp>
      <p:sp>
        <p:nvSpPr>
          <p:cNvPr id="380" name="Google Shape;380;p51"/>
          <p:cNvSpPr txBox="1">
            <a:spLocks noGrp="1"/>
          </p:cNvSpPr>
          <p:nvPr>
            <p:ph type="title"/>
          </p:nvPr>
        </p:nvSpPr>
        <p:spPr>
          <a:xfrm>
            <a:off x="-294487" y="-1297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Eligibility Criteria – Discrepancy Method</a:t>
            </a:r>
            <a:endParaRPr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2"/>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34</a:t>
            </a:fld>
            <a:endParaRPr/>
          </a:p>
        </p:txBody>
      </p:sp>
      <p:sp>
        <p:nvSpPr>
          <p:cNvPr id="387" name="Google Shape;387;p52"/>
          <p:cNvSpPr txBox="1">
            <a:spLocks noGrp="1"/>
          </p:cNvSpPr>
          <p:nvPr>
            <p:ph type="body" idx="1"/>
          </p:nvPr>
        </p:nvSpPr>
        <p:spPr>
          <a:xfrm>
            <a:off x="152400" y="813738"/>
            <a:ext cx="8839200" cy="36666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300" b="1" i="1" dirty="0">
                <a:solidFill>
                  <a:srgbClr val="262626"/>
                </a:solidFill>
              </a:rPr>
              <a:t>1400.20 Methods of eligibility determination</a:t>
            </a:r>
            <a:endParaRPr sz="2300" b="1" i="1" dirty="0">
              <a:solidFill>
                <a:srgbClr val="262626"/>
              </a:solidFill>
            </a:endParaRPr>
          </a:p>
          <a:p>
            <a:pPr marL="0" lvl="0" indent="0" algn="l" rtl="0">
              <a:spcBef>
                <a:spcPts val="640"/>
              </a:spcBef>
              <a:spcAft>
                <a:spcPts val="0"/>
              </a:spcAft>
              <a:buNone/>
            </a:pPr>
            <a:r>
              <a:rPr lang="en-US" sz="2400" i="1" dirty="0">
                <a:solidFill>
                  <a:srgbClr val="262626"/>
                </a:solidFill>
              </a:rPr>
              <a:t>Professional Judgement</a:t>
            </a:r>
            <a:endParaRPr sz="2400" i="1" dirty="0">
              <a:solidFill>
                <a:srgbClr val="262626"/>
              </a:solidFill>
            </a:endParaRPr>
          </a:p>
          <a:p>
            <a:pPr marL="457200" lvl="0" indent="0" algn="l" rtl="0">
              <a:spcBef>
                <a:spcPts val="640"/>
              </a:spcBef>
              <a:spcAft>
                <a:spcPts val="0"/>
              </a:spcAft>
              <a:buNone/>
            </a:pPr>
            <a:r>
              <a:rPr lang="en-US" sz="2000" b="1" dirty="0">
                <a:solidFill>
                  <a:srgbClr val="262626"/>
                </a:solidFill>
              </a:rPr>
              <a:t>1400.20.f </a:t>
            </a:r>
            <a:r>
              <a:rPr lang="en-US" sz="2000" dirty="0">
                <a:solidFill>
                  <a:srgbClr val="262626"/>
                </a:solidFill>
              </a:rPr>
              <a:t>A child who exhibits a pattern of strengths and weaknesses as noted above but does not display a discrepancy of at least 1.5 standard deviations as defined above, may be deemed to have a specific learning disability through the use of professional judgment. </a:t>
            </a:r>
            <a:endParaRPr sz="2000" dirty="0">
              <a:solidFill>
                <a:srgbClr val="262626"/>
              </a:solidFill>
            </a:endParaRPr>
          </a:p>
          <a:p>
            <a:pPr marL="0" lvl="0" indent="0" algn="l" rtl="0">
              <a:spcBef>
                <a:spcPts val="640"/>
              </a:spcBef>
              <a:spcAft>
                <a:spcPts val="0"/>
              </a:spcAft>
              <a:buNone/>
            </a:pPr>
            <a:r>
              <a:rPr lang="en-US" sz="2000" dirty="0">
                <a:solidFill>
                  <a:srgbClr val="262626"/>
                </a:solidFill>
              </a:rPr>
              <a:t>					</a:t>
            </a:r>
            <a:r>
              <a:rPr lang="en-US" sz="2000" b="1" dirty="0">
                <a:solidFill>
                  <a:srgbClr val="262626"/>
                </a:solidFill>
              </a:rPr>
              <a:t>AND</a:t>
            </a:r>
            <a:endParaRPr sz="2000" b="1" dirty="0">
              <a:solidFill>
                <a:srgbClr val="262626"/>
              </a:solidFill>
            </a:endParaRPr>
          </a:p>
          <a:p>
            <a:pPr marL="457200" lvl="0" indent="0" algn="l" rtl="0">
              <a:spcBef>
                <a:spcPts val="640"/>
              </a:spcBef>
              <a:spcAft>
                <a:spcPts val="0"/>
              </a:spcAft>
              <a:buNone/>
            </a:pPr>
            <a:r>
              <a:rPr lang="en-US" sz="2000" b="1" dirty="0">
                <a:solidFill>
                  <a:srgbClr val="262626"/>
                </a:solidFill>
              </a:rPr>
              <a:t>1400.20.g </a:t>
            </a:r>
            <a:r>
              <a:rPr lang="en-US" sz="2000" dirty="0">
                <a:solidFill>
                  <a:srgbClr val="262626"/>
                </a:solidFill>
              </a:rPr>
              <a:t>Documentation must include evidence that the child is not achieving adequately or making sufficient progress based on a review of formal and informal assessments. </a:t>
            </a:r>
            <a:endParaRPr sz="2400" dirty="0">
              <a:solidFill>
                <a:srgbClr val="262626"/>
              </a:solidFill>
            </a:endParaRPr>
          </a:p>
        </p:txBody>
      </p:sp>
      <p:sp>
        <p:nvSpPr>
          <p:cNvPr id="3" name="Rectangle 2"/>
          <p:cNvSpPr/>
          <p:nvPr/>
        </p:nvSpPr>
        <p:spPr>
          <a:xfrm>
            <a:off x="1072517" y="73856"/>
            <a:ext cx="7143332" cy="461665"/>
          </a:xfrm>
          <a:prstGeom prst="rect">
            <a:avLst/>
          </a:prstGeom>
        </p:spPr>
        <p:txBody>
          <a:bodyPr wrap="square">
            <a:spAutoFit/>
          </a:bodyPr>
          <a:lstStyle/>
          <a:p>
            <a:r>
              <a:rPr lang="en-US" sz="2400" dirty="0">
                <a:solidFill>
                  <a:schemeClr val="bg1"/>
                </a:solidFill>
                <a:latin typeface="Calibri" panose="020F0502020204030204" pitchFamily="34" charset="0"/>
                <a:cs typeface="Calibri" panose="020F0502020204030204" pitchFamily="34" charset="0"/>
              </a:rPr>
              <a:t>SLD Eligibility Criteria – Professional Judgement</a:t>
            </a:r>
            <a:endParaRPr 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3"/>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35</a:t>
            </a:fld>
            <a:endParaRPr/>
          </a:p>
        </p:txBody>
      </p:sp>
      <p:sp>
        <p:nvSpPr>
          <p:cNvPr id="395" name="Google Shape;395;p53"/>
          <p:cNvSpPr txBox="1">
            <a:spLocks noGrp="1"/>
          </p:cNvSpPr>
          <p:nvPr>
            <p:ph type="body" idx="1"/>
          </p:nvPr>
        </p:nvSpPr>
        <p:spPr>
          <a:xfrm>
            <a:off x="152400" y="614919"/>
            <a:ext cx="8839200" cy="36666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Clr>
                <a:srgbClr val="262626"/>
              </a:buClr>
              <a:buSzPts val="2400"/>
              <a:buChar char="●"/>
            </a:pPr>
            <a:r>
              <a:rPr lang="en-US" sz="2400" dirty="0">
                <a:solidFill>
                  <a:srgbClr val="262626"/>
                </a:solidFill>
              </a:rPr>
              <a:t>Multiple sources of data (informal and formal assessments) must confirm areas of inadequate achievement and a pattern of strengths and weaknesses</a:t>
            </a:r>
          </a:p>
          <a:p>
            <a:pPr marL="457200" lvl="0" indent="-381000" algn="l" rtl="0">
              <a:spcBef>
                <a:spcPts val="0"/>
              </a:spcBef>
              <a:spcAft>
                <a:spcPts val="0"/>
              </a:spcAft>
              <a:buClr>
                <a:srgbClr val="262626"/>
              </a:buClr>
              <a:buSzPts val="2400"/>
              <a:buChar char="●"/>
            </a:pPr>
            <a:endParaRPr sz="2400" dirty="0">
              <a:solidFill>
                <a:srgbClr val="262626"/>
              </a:solidFill>
            </a:endParaRPr>
          </a:p>
          <a:p>
            <a:pPr marL="457200" lvl="0" indent="-381000" algn="l" rtl="0">
              <a:spcBef>
                <a:spcPts val="0"/>
              </a:spcBef>
              <a:spcAft>
                <a:spcPts val="0"/>
              </a:spcAft>
              <a:buClr>
                <a:srgbClr val="262626"/>
              </a:buClr>
              <a:buSzPts val="2400"/>
              <a:buChar char="●"/>
            </a:pPr>
            <a:r>
              <a:rPr lang="en-US" sz="2400" dirty="0">
                <a:solidFill>
                  <a:srgbClr val="262626"/>
                </a:solidFill>
              </a:rPr>
              <a:t>Observation(s) are still required to substantiate lack of achievement in suspected subcategories of SLD </a:t>
            </a:r>
          </a:p>
          <a:p>
            <a:pPr marL="457200" lvl="0" indent="-381000" algn="l" rtl="0">
              <a:spcBef>
                <a:spcPts val="0"/>
              </a:spcBef>
              <a:spcAft>
                <a:spcPts val="0"/>
              </a:spcAft>
              <a:buClr>
                <a:srgbClr val="262626"/>
              </a:buClr>
              <a:buSzPts val="2400"/>
              <a:buChar char="●"/>
            </a:pPr>
            <a:endParaRPr sz="2400" dirty="0">
              <a:solidFill>
                <a:srgbClr val="262626"/>
              </a:solidFill>
            </a:endParaRPr>
          </a:p>
          <a:p>
            <a:pPr marL="457200" lvl="0" indent="-381000" algn="l" rtl="0">
              <a:spcBef>
                <a:spcPts val="0"/>
              </a:spcBef>
              <a:spcAft>
                <a:spcPts val="0"/>
              </a:spcAft>
              <a:buClr>
                <a:srgbClr val="262626"/>
              </a:buClr>
              <a:buSzPts val="2400"/>
              <a:buChar char="●"/>
            </a:pPr>
            <a:r>
              <a:rPr lang="en-US" sz="2400" dirty="0">
                <a:solidFill>
                  <a:srgbClr val="262626"/>
                </a:solidFill>
              </a:rPr>
              <a:t>Evaluation report should clearly outline the data based decision making process the team used for determining SLD eligibility based on professional judgement</a:t>
            </a:r>
            <a:endParaRPr sz="2400" dirty="0">
              <a:solidFill>
                <a:srgbClr val="262626"/>
              </a:solidFill>
            </a:endParaRPr>
          </a:p>
        </p:txBody>
      </p:sp>
      <p:sp>
        <p:nvSpPr>
          <p:cNvPr id="396" name="Google Shape;396;p53"/>
          <p:cNvSpPr txBox="1">
            <a:spLocks noGrp="1"/>
          </p:cNvSpPr>
          <p:nvPr>
            <p:ph type="title"/>
          </p:nvPr>
        </p:nvSpPr>
        <p:spPr>
          <a:xfrm>
            <a:off x="661012" y="286439"/>
            <a:ext cx="7828700" cy="439341"/>
          </a:xfrm>
          <a:prstGeom prst="rect">
            <a:avLst/>
          </a:prstGeom>
        </p:spPr>
        <p:txBody>
          <a:bodyPr spcFirstLastPara="1" wrap="square" lIns="91425" tIns="45700" rIns="91425" bIns="45700" anchor="ctr" anchorCtr="0">
            <a:noAutofit/>
          </a:bodyPr>
          <a:lstStyle/>
          <a:p>
            <a:r>
              <a:rPr lang="en-US" sz="2400" dirty="0">
                <a:solidFill>
                  <a:schemeClr val="bg1"/>
                </a:solidFill>
                <a:latin typeface="Calibri" panose="020F0502020204030204" pitchFamily="34" charset="0"/>
                <a:cs typeface="Calibri" panose="020F0502020204030204" pitchFamily="34" charset="0"/>
              </a:rPr>
              <a:t>SLD Eligibility Criteria – Professional Judgement</a:t>
            </a:r>
            <a:r>
              <a:rPr lang="en-US" sz="3200" dirty="0">
                <a:latin typeface="Calibri" panose="020F0502020204030204" pitchFamily="34" charset="0"/>
                <a:cs typeface="Calibri" panose="020F0502020204030204" pitchFamily="34" charset="0"/>
              </a:rPr>
              <a:t/>
            </a:r>
            <a:br>
              <a:rPr lang="en-US" sz="3200" dirty="0">
                <a:latin typeface="Calibri" panose="020F0502020204030204" pitchFamily="34" charset="0"/>
                <a:cs typeface="Calibri" panose="020F0502020204030204" pitchFamily="34" charset="0"/>
              </a:rPr>
            </a:br>
            <a:endParaRPr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4"/>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36</a:t>
            </a:fld>
            <a:endParaRPr/>
          </a:p>
        </p:txBody>
      </p:sp>
      <p:sp>
        <p:nvSpPr>
          <p:cNvPr id="403" name="Google Shape;403;p54"/>
          <p:cNvSpPr txBox="1">
            <a:spLocks noGrp="1"/>
          </p:cNvSpPr>
          <p:nvPr>
            <p:ph type="body" idx="1"/>
          </p:nvPr>
        </p:nvSpPr>
        <p:spPr>
          <a:xfrm>
            <a:off x="152400" y="793112"/>
            <a:ext cx="8839200" cy="4012644"/>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900" b="1" dirty="0">
                <a:solidFill>
                  <a:srgbClr val="000000"/>
                </a:solidFill>
                <a:highlight>
                  <a:srgbClr val="FFFFFF"/>
                </a:highlight>
              </a:rPr>
              <a:t>Districts cannot implement a  policy  that prohibits the use of professional judgment for SLD eligibility determinations. </a:t>
            </a:r>
            <a:endParaRPr sz="1900" b="1" dirty="0">
              <a:solidFill>
                <a:srgbClr val="000000"/>
              </a:solidFill>
              <a:highlight>
                <a:srgbClr val="FFFFFF"/>
              </a:highlight>
            </a:endParaRPr>
          </a:p>
          <a:p>
            <a:pPr marL="457200" lvl="0" indent="0" algn="l" rtl="0">
              <a:lnSpc>
                <a:spcPct val="115000"/>
              </a:lnSpc>
              <a:spcBef>
                <a:spcPts val="1200"/>
              </a:spcBef>
              <a:spcAft>
                <a:spcPts val="0"/>
              </a:spcAft>
              <a:buNone/>
            </a:pPr>
            <a:r>
              <a:rPr lang="en-US" sz="2000" dirty="0">
                <a:solidFill>
                  <a:srgbClr val="000000"/>
                </a:solidFill>
                <a:highlight>
                  <a:srgbClr val="FFFFFF"/>
                </a:highlight>
              </a:rPr>
              <a:t>A district may violate the IDEA by focusing solely on test results in determining whether a student has SLD. The District Court in </a:t>
            </a:r>
            <a:r>
              <a:rPr lang="en-US" sz="2000" i="1" dirty="0">
                <a:solidFill>
                  <a:srgbClr val="000000"/>
                </a:solidFill>
                <a:highlight>
                  <a:srgbClr val="FFFFFF"/>
                </a:highlight>
              </a:rPr>
              <a:t>V.M. v. Sparta Township Board of Education</a:t>
            </a:r>
            <a:r>
              <a:rPr lang="en-US" sz="2000" dirty="0">
                <a:solidFill>
                  <a:srgbClr val="000000"/>
                </a:solidFill>
                <a:highlight>
                  <a:srgbClr val="FFFFFF"/>
                </a:highlight>
              </a:rPr>
              <a:t>,</a:t>
            </a:r>
            <a:r>
              <a:rPr lang="en-US" sz="2000" u="sng" dirty="0">
                <a:solidFill>
                  <a:srgbClr val="0000FF"/>
                </a:solidFill>
                <a:highlight>
                  <a:srgbClr val="FFFFFF"/>
                </a:highlight>
                <a:hlinkClick r:id="rId3">
                  <a:extLst>
                    <a:ext uri="{A12FA001-AC4F-418D-AE19-62706E023703}">
                      <ahyp:hlinkClr xmlns:ahyp="http://schemas.microsoft.com/office/drawing/2018/hyperlinkcolor" xmlns="" val="tx"/>
                    </a:ext>
                  </a:extLst>
                </a:hlinkClick>
              </a:rPr>
              <a:t> 63 IDELR 184 </a:t>
            </a:r>
            <a:r>
              <a:rPr lang="en-US" sz="2000" dirty="0">
                <a:solidFill>
                  <a:srgbClr val="000000"/>
                </a:solidFill>
                <a:highlight>
                  <a:srgbClr val="FFFFFF"/>
                </a:highlight>
              </a:rPr>
              <a:t>(D.N.J. 2014), criticized the district's failure to consider other evaluative data after its calculations showed less than 1.5 standard deviations between a 10-year-old boy's intelligence and achievement scores. The court held that the district's procedures for SLD eligibility determinations, which required it to focus solely on the statistical formula, violated state and federal law. (</a:t>
            </a:r>
            <a:r>
              <a:rPr lang="en-US" sz="1700" dirty="0">
                <a:solidFill>
                  <a:srgbClr val="000000"/>
                </a:solidFill>
                <a:highlight>
                  <a:srgbClr val="FFFFFF"/>
                </a:highlight>
              </a:rPr>
              <a:t>Special Ed Connections, LRP</a:t>
            </a:r>
            <a:r>
              <a:rPr lang="en-US" sz="2000" dirty="0">
                <a:solidFill>
                  <a:srgbClr val="000000"/>
                </a:solidFill>
                <a:highlight>
                  <a:srgbClr val="FFFFFF"/>
                </a:highlight>
              </a:rPr>
              <a:t>)</a:t>
            </a:r>
            <a:endParaRPr sz="2000" dirty="0">
              <a:solidFill>
                <a:srgbClr val="000000"/>
              </a:solidFill>
              <a:highlight>
                <a:srgbClr val="FFFFFF"/>
              </a:highlight>
            </a:endParaRPr>
          </a:p>
          <a:p>
            <a:pPr marL="0" lvl="0" indent="0" algn="l" rtl="0">
              <a:spcBef>
                <a:spcPts val="640"/>
              </a:spcBef>
              <a:spcAft>
                <a:spcPts val="0"/>
              </a:spcAft>
              <a:buNone/>
            </a:pPr>
            <a:endParaRPr sz="2400" dirty="0">
              <a:solidFill>
                <a:srgbClr val="262626"/>
              </a:solidFill>
            </a:endParaRPr>
          </a:p>
        </p:txBody>
      </p:sp>
      <p:sp>
        <p:nvSpPr>
          <p:cNvPr id="404" name="Google Shape;404;p54"/>
          <p:cNvSpPr txBox="1">
            <a:spLocks noGrp="1"/>
          </p:cNvSpPr>
          <p:nvPr>
            <p:ph type="title"/>
          </p:nvPr>
        </p:nvSpPr>
        <p:spPr>
          <a:xfrm>
            <a:off x="-177609" y="133350"/>
            <a:ext cx="8839200" cy="537000"/>
          </a:xfrm>
          <a:prstGeom prst="rect">
            <a:avLst/>
          </a:prstGeom>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SLD Eligibility Criteria – Professional Judgement</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r>
            <a:b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endParaRPr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5"/>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37</a:t>
            </a:fld>
            <a:endParaRPr/>
          </a:p>
        </p:txBody>
      </p:sp>
      <p:sp>
        <p:nvSpPr>
          <p:cNvPr id="411" name="Google Shape;411;p55"/>
          <p:cNvSpPr txBox="1">
            <a:spLocks noGrp="1"/>
          </p:cNvSpPr>
          <p:nvPr>
            <p:ph type="body" idx="1"/>
          </p:nvPr>
        </p:nvSpPr>
        <p:spPr>
          <a:xfrm>
            <a:off x="152400" y="779361"/>
            <a:ext cx="8839200" cy="36666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b="1" i="1" dirty="0">
                <a:solidFill>
                  <a:srgbClr val="262626"/>
                </a:solidFill>
              </a:rPr>
              <a:t>1400.30 Observation</a:t>
            </a:r>
            <a:endParaRPr sz="2400" b="1" i="1" dirty="0">
              <a:solidFill>
                <a:srgbClr val="262626"/>
              </a:solidFill>
            </a:endParaRPr>
          </a:p>
          <a:p>
            <a:pPr marL="0" lvl="0" indent="0" algn="l" rtl="0">
              <a:spcBef>
                <a:spcPts val="640"/>
              </a:spcBef>
              <a:spcAft>
                <a:spcPts val="0"/>
              </a:spcAft>
              <a:buNone/>
            </a:pPr>
            <a:r>
              <a:rPr lang="en-US" sz="2400" dirty="0">
                <a:solidFill>
                  <a:srgbClr val="262626"/>
                </a:solidFill>
              </a:rPr>
              <a:t>The public agency must ensure that the child is observed in the child’s learning environment  (including the regular classroom setting) to document the child’s academic performance and behavior </a:t>
            </a:r>
            <a:r>
              <a:rPr lang="en-US" sz="2400" b="1" dirty="0">
                <a:solidFill>
                  <a:srgbClr val="262626"/>
                </a:solidFill>
              </a:rPr>
              <a:t>in the areas of difficulty</a:t>
            </a:r>
            <a:r>
              <a:rPr lang="en-US" sz="2400" dirty="0">
                <a:solidFill>
                  <a:srgbClr val="262626"/>
                </a:solidFill>
              </a:rPr>
              <a:t>.</a:t>
            </a:r>
            <a:endParaRPr sz="2400" dirty="0">
              <a:solidFill>
                <a:srgbClr val="262626"/>
              </a:solidFill>
            </a:endParaRPr>
          </a:p>
          <a:p>
            <a:pPr marL="0" lvl="0" indent="0" algn="l" rtl="0">
              <a:spcBef>
                <a:spcPts val="640"/>
              </a:spcBef>
              <a:spcAft>
                <a:spcPts val="0"/>
              </a:spcAft>
              <a:buNone/>
            </a:pPr>
            <a:endParaRPr sz="2400" dirty="0">
              <a:solidFill>
                <a:srgbClr val="262626"/>
              </a:solidFill>
            </a:endParaRPr>
          </a:p>
        </p:txBody>
      </p:sp>
      <p:sp>
        <p:nvSpPr>
          <p:cNvPr id="412" name="Google Shape;412;p55"/>
          <p:cNvSpPr txBox="1">
            <a:spLocks noGrp="1"/>
          </p:cNvSpPr>
          <p:nvPr>
            <p:ph type="title"/>
          </p:nvPr>
        </p:nvSpPr>
        <p:spPr>
          <a:xfrm>
            <a:off x="-459491" y="-81194"/>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b="0" dirty="0">
                <a:solidFill>
                  <a:schemeClr val="bg1"/>
                </a:solidFill>
              </a:rPr>
              <a:t>SLD Eligibility Criteria - Observation</a:t>
            </a:r>
            <a:endParaRPr sz="3200" b="0"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6"/>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38</a:t>
            </a:fld>
            <a:endParaRPr/>
          </a:p>
        </p:txBody>
      </p:sp>
      <p:sp>
        <p:nvSpPr>
          <p:cNvPr id="419" name="Google Shape;419;p56"/>
          <p:cNvSpPr txBox="1">
            <a:spLocks noGrp="1"/>
          </p:cNvSpPr>
          <p:nvPr>
            <p:ph type="body" idx="1"/>
          </p:nvPr>
        </p:nvSpPr>
        <p:spPr>
          <a:xfrm>
            <a:off x="228028" y="854989"/>
            <a:ext cx="8839200" cy="36666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b="1" i="1" dirty="0">
                <a:solidFill>
                  <a:srgbClr val="262626"/>
                </a:solidFill>
              </a:rPr>
              <a:t>1400.30 Observation</a:t>
            </a:r>
            <a:endParaRPr sz="2400" b="1" i="1" dirty="0">
              <a:solidFill>
                <a:srgbClr val="262626"/>
              </a:solidFill>
            </a:endParaRPr>
          </a:p>
          <a:p>
            <a:pPr marL="457200" lvl="0" indent="0" algn="l" rtl="0">
              <a:spcBef>
                <a:spcPts val="640"/>
              </a:spcBef>
              <a:spcAft>
                <a:spcPts val="0"/>
              </a:spcAft>
              <a:buNone/>
            </a:pPr>
            <a:r>
              <a:rPr lang="en-US" sz="2400" b="1" dirty="0">
                <a:solidFill>
                  <a:srgbClr val="262626"/>
                </a:solidFill>
              </a:rPr>
              <a:t>1400.30.a</a:t>
            </a:r>
            <a:r>
              <a:rPr lang="en-US" sz="2400" dirty="0">
                <a:solidFill>
                  <a:srgbClr val="262626"/>
                </a:solidFill>
              </a:rPr>
              <a:t> Information from an observation in routine classroom instruction and monitoring of the child’s performance done </a:t>
            </a:r>
            <a:r>
              <a:rPr lang="en-US" sz="2400" u="sng" dirty="0">
                <a:solidFill>
                  <a:srgbClr val="262626"/>
                </a:solidFill>
              </a:rPr>
              <a:t>before</a:t>
            </a:r>
            <a:r>
              <a:rPr lang="en-US" sz="2400" dirty="0">
                <a:solidFill>
                  <a:srgbClr val="262626"/>
                </a:solidFill>
              </a:rPr>
              <a:t> the child was referred for an evaluation</a:t>
            </a:r>
            <a:endParaRPr sz="2400" dirty="0">
              <a:solidFill>
                <a:srgbClr val="262626"/>
              </a:solidFill>
            </a:endParaRPr>
          </a:p>
          <a:p>
            <a:pPr marL="2743200" lvl="0" indent="0" algn="l" rtl="0">
              <a:spcBef>
                <a:spcPts val="640"/>
              </a:spcBef>
              <a:spcAft>
                <a:spcPts val="0"/>
              </a:spcAft>
              <a:buNone/>
            </a:pPr>
            <a:r>
              <a:rPr lang="en-US" sz="2400" dirty="0">
                <a:solidFill>
                  <a:srgbClr val="262626"/>
                </a:solidFill>
              </a:rPr>
              <a:t>OR</a:t>
            </a:r>
            <a:endParaRPr sz="2400" dirty="0">
              <a:solidFill>
                <a:srgbClr val="262626"/>
              </a:solidFill>
            </a:endParaRPr>
          </a:p>
          <a:p>
            <a:pPr marL="457200" lvl="0" indent="0" algn="l" rtl="0">
              <a:spcBef>
                <a:spcPts val="640"/>
              </a:spcBef>
              <a:spcAft>
                <a:spcPts val="0"/>
              </a:spcAft>
              <a:buNone/>
            </a:pPr>
            <a:r>
              <a:rPr lang="en-US" sz="2400" b="1" dirty="0">
                <a:solidFill>
                  <a:srgbClr val="262626"/>
                </a:solidFill>
              </a:rPr>
              <a:t>1400.30.b</a:t>
            </a:r>
            <a:r>
              <a:rPr lang="en-US" sz="2400" dirty="0">
                <a:solidFill>
                  <a:srgbClr val="262626"/>
                </a:solidFill>
              </a:rPr>
              <a:t> Observation by a qualified professional in the regular classroom </a:t>
            </a:r>
            <a:r>
              <a:rPr lang="en-US" sz="2400" u="sng" dirty="0">
                <a:solidFill>
                  <a:srgbClr val="262626"/>
                </a:solidFill>
              </a:rPr>
              <a:t>after</a:t>
            </a:r>
            <a:r>
              <a:rPr lang="en-US" sz="2400" dirty="0">
                <a:solidFill>
                  <a:srgbClr val="262626"/>
                </a:solidFill>
              </a:rPr>
              <a:t> the child has been referred for an evaluation and parental consent is obtained</a:t>
            </a:r>
            <a:endParaRPr sz="2400" dirty="0">
              <a:solidFill>
                <a:srgbClr val="262626"/>
              </a:solidFill>
            </a:endParaRPr>
          </a:p>
        </p:txBody>
      </p:sp>
      <p:sp>
        <p:nvSpPr>
          <p:cNvPr id="2" name="Rectangle 1"/>
          <p:cNvSpPr/>
          <p:nvPr/>
        </p:nvSpPr>
        <p:spPr>
          <a:xfrm>
            <a:off x="756271" y="28425"/>
            <a:ext cx="6992066" cy="584775"/>
          </a:xfrm>
          <a:prstGeom prst="rect">
            <a:avLst/>
          </a:prstGeom>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SLD Eligibility Criteria - Observation</a:t>
            </a:r>
            <a:endParaRPr lang="en-US" sz="3200" dirty="0">
              <a:latin typeface="Calibri" panose="020F0502020204030204" pitchFamily="34" charset="0"/>
              <a:cs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7"/>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39</a:t>
            </a:fld>
            <a:endParaRPr/>
          </a:p>
        </p:txBody>
      </p:sp>
      <p:sp>
        <p:nvSpPr>
          <p:cNvPr id="427" name="Google Shape;427;p57"/>
          <p:cNvSpPr txBox="1">
            <a:spLocks noGrp="1"/>
          </p:cNvSpPr>
          <p:nvPr>
            <p:ph type="body" idx="1"/>
          </p:nvPr>
        </p:nvSpPr>
        <p:spPr>
          <a:xfrm>
            <a:off x="152400" y="933450"/>
            <a:ext cx="8839200" cy="36666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b="1" i="1" dirty="0">
                <a:solidFill>
                  <a:srgbClr val="262626"/>
                </a:solidFill>
              </a:rPr>
              <a:t>1400.30 Observation</a:t>
            </a:r>
            <a:endParaRPr sz="2400" b="1" i="1" dirty="0">
              <a:solidFill>
                <a:srgbClr val="262626"/>
              </a:solidFill>
            </a:endParaRPr>
          </a:p>
          <a:p>
            <a:pPr marL="457200" lvl="0" indent="0" algn="l" rtl="0">
              <a:spcBef>
                <a:spcPts val="640"/>
              </a:spcBef>
              <a:spcAft>
                <a:spcPts val="0"/>
              </a:spcAft>
              <a:buNone/>
            </a:pPr>
            <a:r>
              <a:rPr lang="en-US" sz="2400" b="1" dirty="0">
                <a:solidFill>
                  <a:srgbClr val="262626"/>
                </a:solidFill>
              </a:rPr>
              <a:t>1400.30.c</a:t>
            </a:r>
            <a:r>
              <a:rPr lang="en-US" sz="2400" dirty="0">
                <a:solidFill>
                  <a:srgbClr val="262626"/>
                </a:solidFill>
              </a:rPr>
              <a:t> Relevant behavior noted during the observation related to the subcategory of Specific Learning Disability suspected and the relationship of the behavior to the child’s academic functioning. </a:t>
            </a:r>
            <a:endParaRPr sz="2400" dirty="0">
              <a:solidFill>
                <a:srgbClr val="262626"/>
              </a:solidFill>
            </a:endParaRPr>
          </a:p>
          <a:p>
            <a:pPr marL="457200" lvl="0" indent="0" algn="l" rtl="0">
              <a:spcBef>
                <a:spcPts val="640"/>
              </a:spcBef>
              <a:spcAft>
                <a:spcPts val="0"/>
              </a:spcAft>
              <a:buNone/>
            </a:pPr>
            <a:endParaRPr sz="2400" dirty="0">
              <a:solidFill>
                <a:srgbClr val="262626"/>
              </a:solidFill>
            </a:endParaRPr>
          </a:p>
          <a:p>
            <a:pPr marL="457200" lvl="0" indent="0" algn="l" rtl="0">
              <a:spcBef>
                <a:spcPts val="640"/>
              </a:spcBef>
              <a:spcAft>
                <a:spcPts val="0"/>
              </a:spcAft>
              <a:buNone/>
            </a:pPr>
            <a:r>
              <a:rPr lang="en-US" sz="2400" b="1" dirty="0">
                <a:solidFill>
                  <a:srgbClr val="262626"/>
                </a:solidFill>
              </a:rPr>
              <a:t>1400.30.d</a:t>
            </a:r>
            <a:r>
              <a:rPr lang="en-US" sz="2400" dirty="0">
                <a:solidFill>
                  <a:srgbClr val="262626"/>
                </a:solidFill>
              </a:rPr>
              <a:t> The observation report must contain the name and title of the qualified professional conducting the observation.</a:t>
            </a:r>
            <a:endParaRPr sz="2400" dirty="0">
              <a:solidFill>
                <a:srgbClr val="262626"/>
              </a:solidFill>
            </a:endParaRPr>
          </a:p>
          <a:p>
            <a:pPr marL="457200" lvl="0" indent="0" algn="l" rtl="0">
              <a:spcBef>
                <a:spcPts val="640"/>
              </a:spcBef>
              <a:spcAft>
                <a:spcPts val="0"/>
              </a:spcAft>
              <a:buNone/>
            </a:pPr>
            <a:endParaRPr sz="2400" dirty="0">
              <a:solidFill>
                <a:srgbClr val="262626"/>
              </a:solidFill>
            </a:endParaRPr>
          </a:p>
        </p:txBody>
      </p:sp>
      <p:sp>
        <p:nvSpPr>
          <p:cNvPr id="428" name="Google Shape;428;p57"/>
          <p:cNvSpPr txBox="1">
            <a:spLocks noGrp="1"/>
          </p:cNvSpPr>
          <p:nvPr>
            <p:ph type="title"/>
          </p:nvPr>
        </p:nvSpPr>
        <p:spPr>
          <a:xfrm>
            <a:off x="-143233" y="-67444"/>
            <a:ext cx="8839200" cy="800100"/>
          </a:xfrm>
          <a:prstGeom prst="rect">
            <a:avLst/>
          </a:prstGeom>
        </p:spPr>
        <p:txBody>
          <a:bodyPr spcFirstLastPara="1" wrap="square" lIns="91425" tIns="45700" rIns="91425" bIns="45700" anchor="ctr" anchorCtr="0">
            <a:noAutofit/>
          </a:bodyPr>
          <a:lstStyle/>
          <a:p>
            <a:r>
              <a:rPr lang="en-US" sz="2800" dirty="0">
                <a:solidFill>
                  <a:schemeClr val="bg1"/>
                </a:solidFill>
                <a:latin typeface="Calibri" panose="020F0502020204030204" pitchFamily="34" charset="0"/>
                <a:cs typeface="Calibri" panose="020F0502020204030204" pitchFamily="34" charset="0"/>
              </a:rPr>
              <a:t>SLD Eligibility Criteria - Observation</a:t>
            </a:r>
            <a:endParaRPr 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3C9469-7EEF-A115-48F8-55850EDCD64E}"/>
              </a:ext>
            </a:extLst>
          </p:cNvPr>
          <p:cNvSpPr>
            <a:spLocks noGrp="1"/>
          </p:cNvSpPr>
          <p:nvPr>
            <p:ph type="title"/>
          </p:nvPr>
        </p:nvSpPr>
        <p:spPr>
          <a:xfrm>
            <a:off x="628650" y="236774"/>
            <a:ext cx="7886700" cy="994172"/>
          </a:xfrm>
        </p:spPr>
        <p:txBody>
          <a:bodyPr>
            <a:noAutofit/>
          </a:bodyPr>
          <a:lstStyle/>
          <a:p>
            <a:r>
              <a:rPr lang="en-US" sz="3600" dirty="0"/>
              <a:t>Virtual Emotional Support Animals </a:t>
            </a:r>
          </a:p>
        </p:txBody>
      </p:sp>
      <p:sp>
        <p:nvSpPr>
          <p:cNvPr id="12" name="Text Placeholder 2">
            <a:extLst>
              <a:ext uri="{FF2B5EF4-FFF2-40B4-BE49-F238E27FC236}">
                <a16:creationId xmlns:a16="http://schemas.microsoft.com/office/drawing/2014/main" id="{F033D506-BF50-4A4B-9C88-4EC91A828975}"/>
              </a:ext>
            </a:extLst>
          </p:cNvPr>
          <p:cNvSpPr>
            <a:spLocks noGrp="1"/>
          </p:cNvSpPr>
          <p:nvPr>
            <p:ph type="body" idx="1"/>
          </p:nvPr>
        </p:nvSpPr>
        <p:spPr>
          <a:xfrm>
            <a:off x="628650" y="1890583"/>
            <a:ext cx="7886700" cy="2742139"/>
          </a:xfrm>
        </p:spPr>
        <p:txBody>
          <a:bodyPr/>
          <a:lstStyle/>
          <a:p>
            <a:endParaRPr lang="en-US" dirty="0"/>
          </a:p>
        </p:txBody>
      </p:sp>
      <p:sp>
        <p:nvSpPr>
          <p:cNvPr id="3" name="Slide Number Placeholder 2">
            <a:extLst>
              <a:ext uri="{FF2B5EF4-FFF2-40B4-BE49-F238E27FC236}">
                <a16:creationId xmlns:a16="http://schemas.microsoft.com/office/drawing/2014/main" id="{D6312416-B796-4DB5-BA1A-76700014F22C}"/>
              </a:ext>
            </a:extLst>
          </p:cNvPr>
          <p:cNvSpPr>
            <a:spLocks noGrp="1"/>
          </p:cNvSpPr>
          <p:nvPr>
            <p:ph type="sldNum" idx="12"/>
          </p:nvPr>
        </p:nvSpPr>
        <p:spPr>
          <a:xfrm>
            <a:off x="6457950" y="4767263"/>
            <a:ext cx="2057400" cy="273844"/>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US" sz="700" smtClean="0"/>
              <a:pPr marL="0" lvl="0" indent="0" rtl="0">
                <a:lnSpc>
                  <a:spcPct val="90000"/>
                </a:lnSpc>
                <a:spcBef>
                  <a:spcPts val="0"/>
                </a:spcBef>
                <a:spcAft>
                  <a:spcPts val="600"/>
                </a:spcAft>
                <a:buNone/>
              </a:pPr>
              <a:t>4</a:t>
            </a:fld>
            <a:endParaRPr lang="en-US" sz="700"/>
          </a:p>
        </p:txBody>
      </p:sp>
      <p:pic>
        <p:nvPicPr>
          <p:cNvPr id="1026" name="Picture 2" descr="Kitten and Puppy Preventative Plans | Veterinarian in Rancho Cucamonga, CA  | Rancho West Animal Hospital">
            <a:extLst>
              <a:ext uri="{FF2B5EF4-FFF2-40B4-BE49-F238E27FC236}">
                <a16:creationId xmlns:a16="http://schemas.microsoft.com/office/drawing/2014/main" id="{2A0E3C3A-036A-4914-9B8E-799C34413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13" y="1402557"/>
            <a:ext cx="8254313" cy="327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90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8"/>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40</a:t>
            </a:fld>
            <a:endParaRPr/>
          </a:p>
        </p:txBody>
      </p:sp>
      <p:sp>
        <p:nvSpPr>
          <p:cNvPr id="435" name="Google Shape;435;p58"/>
          <p:cNvSpPr txBox="1">
            <a:spLocks noGrp="1"/>
          </p:cNvSpPr>
          <p:nvPr>
            <p:ph type="body" idx="1"/>
          </p:nvPr>
        </p:nvSpPr>
        <p:spPr>
          <a:xfrm>
            <a:off x="56148" y="933450"/>
            <a:ext cx="8839200" cy="36666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dirty="0">
                <a:solidFill>
                  <a:srgbClr val="262626"/>
                </a:solidFill>
              </a:rPr>
              <a:t>Missouri Observation Resources:</a:t>
            </a:r>
            <a:endParaRPr sz="2400" dirty="0">
              <a:solidFill>
                <a:srgbClr val="262626"/>
              </a:solidFill>
            </a:endParaRPr>
          </a:p>
          <a:p>
            <a:pPr lvl="1" indent="-457200">
              <a:buFont typeface="+mj-lt"/>
              <a:buAutoNum type="arabicPeriod"/>
            </a:pPr>
            <a:r>
              <a:rPr lang="en-US" sz="2400" u="sng" dirty="0">
                <a:solidFill>
                  <a:schemeClr val="hlink"/>
                </a:solidFill>
                <a:hlinkClick r:id="rId3"/>
              </a:rPr>
              <a:t>SLD Observation Chart</a:t>
            </a:r>
            <a:endParaRPr sz="2400" dirty="0">
              <a:solidFill>
                <a:srgbClr val="262626"/>
              </a:solidFill>
            </a:endParaRPr>
          </a:p>
          <a:p>
            <a:pPr lvl="1" indent="-457200">
              <a:buFont typeface="+mj-lt"/>
              <a:buAutoNum type="arabicPeriod"/>
            </a:pPr>
            <a:endParaRPr sz="2400" dirty="0">
              <a:solidFill>
                <a:srgbClr val="262626"/>
              </a:solidFill>
            </a:endParaRPr>
          </a:p>
          <a:p>
            <a:pPr lvl="1" indent="-457200">
              <a:buFont typeface="+mj-lt"/>
              <a:buAutoNum type="arabicPeriod"/>
            </a:pPr>
            <a:r>
              <a:rPr lang="en-US" sz="2400" u="sng" dirty="0">
                <a:solidFill>
                  <a:schemeClr val="hlink"/>
                </a:solidFill>
                <a:hlinkClick r:id="rId4"/>
              </a:rPr>
              <a:t>Observation Zoom </a:t>
            </a:r>
            <a:endParaRPr sz="2400" dirty="0">
              <a:solidFill>
                <a:srgbClr val="262626"/>
              </a:solidFill>
            </a:endParaRPr>
          </a:p>
          <a:p>
            <a:pPr lvl="1" indent="-457200">
              <a:buFont typeface="+mj-lt"/>
              <a:buAutoNum type="arabicPeriod"/>
            </a:pPr>
            <a:endParaRPr sz="2400" dirty="0">
              <a:solidFill>
                <a:srgbClr val="262626"/>
              </a:solidFill>
            </a:endParaRPr>
          </a:p>
          <a:p>
            <a:pPr lvl="1" indent="-457200">
              <a:buFont typeface="+mj-lt"/>
              <a:buAutoNum type="arabicPeriod"/>
            </a:pPr>
            <a:r>
              <a:rPr lang="en-US" sz="2400" u="sng" dirty="0">
                <a:solidFill>
                  <a:schemeClr val="hlink"/>
                </a:solidFill>
                <a:hlinkClick r:id="rId5"/>
              </a:rPr>
              <a:t>Observation Powerpoint</a:t>
            </a:r>
            <a:endParaRPr sz="2400" dirty="0">
              <a:solidFill>
                <a:srgbClr val="262626"/>
              </a:solidFill>
            </a:endParaRPr>
          </a:p>
          <a:p>
            <a:pPr lvl="1" indent="-457200">
              <a:buFont typeface="+mj-lt"/>
              <a:buAutoNum type="arabicPeriod"/>
            </a:pPr>
            <a:endParaRPr sz="2400" dirty="0">
              <a:solidFill>
                <a:srgbClr val="262626"/>
              </a:solidFill>
            </a:endParaRPr>
          </a:p>
          <a:p>
            <a:pPr lvl="1" indent="-457200">
              <a:buFont typeface="+mj-lt"/>
              <a:buAutoNum type="arabicPeriod"/>
            </a:pPr>
            <a:r>
              <a:rPr lang="en-US" sz="2400" u="sng" dirty="0">
                <a:solidFill>
                  <a:schemeClr val="hlink"/>
                </a:solidFill>
                <a:hlinkClick r:id="rId6"/>
              </a:rPr>
              <a:t>Golden Thread Observation Form</a:t>
            </a:r>
            <a:endParaRPr sz="2400" dirty="0">
              <a:solidFill>
                <a:srgbClr val="262626"/>
              </a:solidFill>
            </a:endParaRPr>
          </a:p>
        </p:txBody>
      </p:sp>
      <p:sp>
        <p:nvSpPr>
          <p:cNvPr id="436" name="Google Shape;436;p58"/>
          <p:cNvSpPr txBox="1">
            <a:spLocks noGrp="1"/>
          </p:cNvSpPr>
          <p:nvPr>
            <p:ph type="title"/>
          </p:nvPr>
        </p:nvSpPr>
        <p:spPr>
          <a:xfrm>
            <a:off x="-273861" y="-74319"/>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Observation Guidance</a:t>
            </a:r>
            <a:endParaRPr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9"/>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41</a:t>
            </a:fld>
            <a:endParaRPr/>
          </a:p>
        </p:txBody>
      </p:sp>
      <p:sp>
        <p:nvSpPr>
          <p:cNvPr id="443" name="Google Shape;443;p59"/>
          <p:cNvSpPr txBox="1">
            <a:spLocks noGrp="1"/>
          </p:cNvSpPr>
          <p:nvPr>
            <p:ph type="body" idx="1"/>
          </p:nvPr>
        </p:nvSpPr>
        <p:spPr>
          <a:xfrm>
            <a:off x="152400" y="880111"/>
            <a:ext cx="8839200" cy="3572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dirty="0">
                <a:solidFill>
                  <a:srgbClr val="262626"/>
                </a:solidFill>
              </a:rPr>
              <a:t>A few key reminders…</a:t>
            </a:r>
            <a:endParaRPr dirty="0">
              <a:solidFill>
                <a:srgbClr val="262626"/>
              </a:solidFill>
            </a:endParaRPr>
          </a:p>
          <a:p>
            <a:pPr marL="457200" lvl="0" indent="-406400" algn="l" rtl="0">
              <a:spcBef>
                <a:spcPts val="640"/>
              </a:spcBef>
              <a:spcAft>
                <a:spcPts val="0"/>
              </a:spcAft>
              <a:buClr>
                <a:srgbClr val="262626"/>
              </a:buClr>
              <a:buSzPts val="2800"/>
              <a:buChar char="●"/>
            </a:pPr>
            <a:r>
              <a:rPr lang="en-US" sz="2800" dirty="0">
                <a:solidFill>
                  <a:srgbClr val="262626"/>
                </a:solidFill>
              </a:rPr>
              <a:t>Observations must contain data to support all  areas of suspected SLD</a:t>
            </a:r>
            <a:endParaRPr sz="2800" dirty="0">
              <a:solidFill>
                <a:srgbClr val="262626"/>
              </a:solidFill>
            </a:endParaRPr>
          </a:p>
          <a:p>
            <a:pPr marL="457200" lvl="0" indent="-406400" algn="l" rtl="0">
              <a:spcBef>
                <a:spcPts val="0"/>
              </a:spcBef>
              <a:spcAft>
                <a:spcPts val="0"/>
              </a:spcAft>
              <a:buClr>
                <a:srgbClr val="262626"/>
              </a:buClr>
              <a:buSzPts val="2800"/>
              <a:buChar char="●"/>
            </a:pPr>
            <a:r>
              <a:rPr lang="en-US" sz="2800" dirty="0">
                <a:solidFill>
                  <a:srgbClr val="262626"/>
                </a:solidFill>
              </a:rPr>
              <a:t>Observations must contain data that supports underachievement in the suspected areas of SLD and adverse educational impact in order to support SLD eligibility determination</a:t>
            </a:r>
            <a:endParaRPr sz="2800" dirty="0">
              <a:solidFill>
                <a:srgbClr val="262626"/>
              </a:solidFill>
            </a:endParaRPr>
          </a:p>
        </p:txBody>
      </p:sp>
      <p:sp>
        <p:nvSpPr>
          <p:cNvPr id="444" name="Google Shape;444;p59"/>
          <p:cNvSpPr txBox="1">
            <a:spLocks noGrp="1"/>
          </p:cNvSpPr>
          <p:nvPr>
            <p:ph type="title"/>
          </p:nvPr>
        </p:nvSpPr>
        <p:spPr>
          <a:xfrm>
            <a:off x="-404490" y="-129750"/>
            <a:ext cx="8839200" cy="800100"/>
          </a:xfrm>
          <a:prstGeom prst="rect">
            <a:avLst/>
          </a:prstGeom>
        </p:spPr>
        <p:txBody>
          <a:bodyPr spcFirstLastPara="1" wrap="square" lIns="91425" tIns="45700" rIns="91425" bIns="45700" anchor="ctr" anchorCtr="0">
            <a:noAutofit/>
          </a:bodyPr>
          <a:lstStyle/>
          <a:p>
            <a:pPr lvl="0"/>
            <a:r>
              <a:rPr lang="en-US" dirty="0">
                <a:solidFill>
                  <a:schemeClr val="bg1"/>
                </a:solidFill>
              </a:rPr>
              <a:t>SLD Observation Guidance</a:t>
            </a:r>
            <a:endParaRPr dirty="0">
              <a:solidFill>
                <a:srgbClr val="262626"/>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0"/>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42</a:t>
            </a:fld>
            <a:endParaRPr/>
          </a:p>
        </p:txBody>
      </p:sp>
      <p:sp>
        <p:nvSpPr>
          <p:cNvPr id="452" name="Google Shape;452;p60"/>
          <p:cNvSpPr txBox="1">
            <a:spLocks noGrp="1"/>
          </p:cNvSpPr>
          <p:nvPr>
            <p:ph type="title"/>
          </p:nvPr>
        </p:nvSpPr>
        <p:spPr>
          <a:xfrm>
            <a:off x="152400" y="742950"/>
            <a:ext cx="8839200" cy="800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262626"/>
                </a:solidFill>
              </a:rPr>
              <a:t> </a:t>
            </a:r>
            <a:endParaRPr>
              <a:solidFill>
                <a:srgbClr val="262626"/>
              </a:solidFill>
            </a:endParaRPr>
          </a:p>
        </p:txBody>
      </p:sp>
      <p:sp>
        <p:nvSpPr>
          <p:cNvPr id="453" name="Google Shape;453;p60"/>
          <p:cNvSpPr txBox="1"/>
          <p:nvPr/>
        </p:nvSpPr>
        <p:spPr>
          <a:xfrm>
            <a:off x="7094100" y="3500475"/>
            <a:ext cx="1897500" cy="44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700" i="1">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244991" y="742950"/>
            <a:ext cx="7301132" cy="435555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1"/>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43</a:t>
            </a:fld>
            <a:endParaRPr/>
          </a:p>
        </p:txBody>
      </p:sp>
      <p:sp>
        <p:nvSpPr>
          <p:cNvPr id="462" name="Google Shape;462;p61"/>
          <p:cNvSpPr txBox="1">
            <a:spLocks noGrp="1"/>
          </p:cNvSpPr>
          <p:nvPr>
            <p:ph type="body" idx="1"/>
          </p:nvPr>
        </p:nvSpPr>
        <p:spPr>
          <a:xfrm>
            <a:off x="152400" y="831401"/>
            <a:ext cx="8839200" cy="36666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b="1" i="1" dirty="0">
                <a:solidFill>
                  <a:srgbClr val="262626"/>
                </a:solidFill>
              </a:rPr>
              <a:t>1400.40 Additional Group Members</a:t>
            </a:r>
            <a:endParaRPr sz="2400" b="1" i="1" dirty="0">
              <a:solidFill>
                <a:srgbClr val="262626"/>
              </a:solidFill>
            </a:endParaRPr>
          </a:p>
          <a:p>
            <a:pPr marL="457200" lvl="0" indent="0" algn="l" rtl="0">
              <a:spcBef>
                <a:spcPts val="640"/>
              </a:spcBef>
              <a:spcAft>
                <a:spcPts val="0"/>
              </a:spcAft>
              <a:buNone/>
            </a:pPr>
            <a:r>
              <a:rPr lang="en-US" sz="2400" b="1" dirty="0">
                <a:solidFill>
                  <a:srgbClr val="262626"/>
                </a:solidFill>
              </a:rPr>
              <a:t>1400.40.a</a:t>
            </a:r>
            <a:r>
              <a:rPr lang="en-US" sz="2400" dirty="0">
                <a:solidFill>
                  <a:srgbClr val="262626"/>
                </a:solidFill>
              </a:rPr>
              <a:t> The child’s regular education teacher</a:t>
            </a:r>
            <a:endParaRPr sz="2400" dirty="0">
              <a:solidFill>
                <a:srgbClr val="262626"/>
              </a:solidFill>
            </a:endParaRPr>
          </a:p>
          <a:p>
            <a:pPr marL="457200" lvl="0" indent="0" algn="l" rtl="0">
              <a:spcBef>
                <a:spcPts val="640"/>
              </a:spcBef>
              <a:spcAft>
                <a:spcPts val="0"/>
              </a:spcAft>
              <a:buNone/>
            </a:pPr>
            <a:r>
              <a:rPr lang="en-US" sz="2400" dirty="0">
                <a:solidFill>
                  <a:srgbClr val="262626"/>
                </a:solidFill>
              </a:rPr>
              <a:t>				OR</a:t>
            </a:r>
            <a:endParaRPr sz="2400" dirty="0">
              <a:solidFill>
                <a:srgbClr val="262626"/>
              </a:solidFill>
            </a:endParaRPr>
          </a:p>
          <a:p>
            <a:pPr marL="457200" lvl="0" indent="0" algn="l" rtl="0">
              <a:spcBef>
                <a:spcPts val="640"/>
              </a:spcBef>
              <a:spcAft>
                <a:spcPts val="0"/>
              </a:spcAft>
              <a:buNone/>
            </a:pPr>
            <a:r>
              <a:rPr lang="en-US" sz="2400" b="1" dirty="0">
                <a:solidFill>
                  <a:srgbClr val="262626"/>
                </a:solidFill>
              </a:rPr>
              <a:t>1400.40.b</a:t>
            </a:r>
            <a:r>
              <a:rPr lang="en-US" sz="2400" dirty="0">
                <a:solidFill>
                  <a:srgbClr val="262626"/>
                </a:solidFill>
              </a:rPr>
              <a:t> If the child does not have a regular teacher, a regular classroom teacher qualified to teach a child of his/her age</a:t>
            </a:r>
            <a:endParaRPr sz="2400" dirty="0">
              <a:solidFill>
                <a:srgbClr val="262626"/>
              </a:solidFill>
            </a:endParaRPr>
          </a:p>
          <a:p>
            <a:pPr marL="457200" lvl="0" indent="0" algn="l" rtl="0">
              <a:spcBef>
                <a:spcPts val="640"/>
              </a:spcBef>
              <a:spcAft>
                <a:spcPts val="0"/>
              </a:spcAft>
              <a:buNone/>
            </a:pPr>
            <a:r>
              <a:rPr lang="en-US" sz="2400" dirty="0">
                <a:solidFill>
                  <a:srgbClr val="262626"/>
                </a:solidFill>
              </a:rPr>
              <a:t>				OR</a:t>
            </a:r>
            <a:endParaRPr sz="2400" dirty="0">
              <a:solidFill>
                <a:srgbClr val="262626"/>
              </a:solidFill>
            </a:endParaRPr>
          </a:p>
          <a:p>
            <a:pPr marL="457200" lvl="0" indent="0" algn="l" rtl="0">
              <a:spcBef>
                <a:spcPts val="640"/>
              </a:spcBef>
              <a:spcAft>
                <a:spcPts val="0"/>
              </a:spcAft>
              <a:buNone/>
            </a:pPr>
            <a:r>
              <a:rPr lang="en-US" sz="2400" b="1" dirty="0">
                <a:solidFill>
                  <a:srgbClr val="262626"/>
                </a:solidFill>
              </a:rPr>
              <a:t>1400.40.c</a:t>
            </a:r>
            <a:r>
              <a:rPr lang="en-US" sz="2400" dirty="0">
                <a:solidFill>
                  <a:srgbClr val="262626"/>
                </a:solidFill>
              </a:rPr>
              <a:t> For a child of less than school age, an individual qualified to teach a child of his/her age</a:t>
            </a:r>
            <a:endParaRPr sz="2400" dirty="0">
              <a:solidFill>
                <a:srgbClr val="262626"/>
              </a:solidFill>
            </a:endParaRPr>
          </a:p>
        </p:txBody>
      </p:sp>
      <p:sp>
        <p:nvSpPr>
          <p:cNvPr id="463" name="Google Shape;463;p61"/>
          <p:cNvSpPr txBox="1">
            <a:spLocks noGrp="1"/>
          </p:cNvSpPr>
          <p:nvPr>
            <p:ph type="title"/>
          </p:nvPr>
        </p:nvSpPr>
        <p:spPr>
          <a:xfrm>
            <a:off x="-344659" y="-69083"/>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800" b="0" dirty="0">
                <a:solidFill>
                  <a:schemeClr val="bg1"/>
                </a:solidFill>
              </a:rPr>
              <a:t>SLD Eligibility Criteria – Addition Group Members</a:t>
            </a:r>
            <a:endParaRPr sz="2800" b="0"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2"/>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44</a:t>
            </a:fld>
            <a:endParaRPr/>
          </a:p>
        </p:txBody>
      </p:sp>
      <p:sp>
        <p:nvSpPr>
          <p:cNvPr id="470" name="Google Shape;470;p62"/>
          <p:cNvSpPr txBox="1">
            <a:spLocks noGrp="1"/>
          </p:cNvSpPr>
          <p:nvPr>
            <p:ph type="body" idx="1"/>
          </p:nvPr>
        </p:nvSpPr>
        <p:spPr>
          <a:xfrm>
            <a:off x="152400" y="1267500"/>
            <a:ext cx="8839200" cy="36666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b="1" i="1" dirty="0">
                <a:solidFill>
                  <a:srgbClr val="262626"/>
                </a:solidFill>
              </a:rPr>
              <a:t>1400.40 Additional Group Members</a:t>
            </a:r>
            <a:endParaRPr sz="2400" b="1" i="1" dirty="0">
              <a:solidFill>
                <a:srgbClr val="262626"/>
              </a:solidFill>
            </a:endParaRPr>
          </a:p>
          <a:p>
            <a:pPr marL="0" lvl="0" indent="0" algn="l" rtl="0">
              <a:spcBef>
                <a:spcPts val="640"/>
              </a:spcBef>
              <a:spcAft>
                <a:spcPts val="0"/>
              </a:spcAft>
              <a:buNone/>
            </a:pPr>
            <a:endParaRPr sz="2400" dirty="0">
              <a:solidFill>
                <a:srgbClr val="262626"/>
              </a:solidFill>
            </a:endParaRPr>
          </a:p>
          <a:p>
            <a:pPr marL="457200" lvl="0" indent="0" algn="l" rtl="0">
              <a:spcBef>
                <a:spcPts val="640"/>
              </a:spcBef>
              <a:spcAft>
                <a:spcPts val="0"/>
              </a:spcAft>
              <a:buNone/>
            </a:pPr>
            <a:r>
              <a:rPr lang="en-US" sz="2400" b="1" dirty="0">
                <a:solidFill>
                  <a:srgbClr val="262626"/>
                </a:solidFill>
              </a:rPr>
              <a:t>1400.40.d </a:t>
            </a:r>
            <a:r>
              <a:rPr lang="en-US" sz="2400" dirty="0">
                <a:solidFill>
                  <a:srgbClr val="262626"/>
                </a:solidFill>
              </a:rPr>
              <a:t>At least one person qualified to conduct individual diagnostic examinations of children such as a school psychologist, school psychometric examiner, speech/language pathologist, special education teacher or remedial reading teacher.</a:t>
            </a:r>
            <a:endParaRPr sz="2400" dirty="0">
              <a:solidFill>
                <a:srgbClr val="262626"/>
              </a:solidFill>
            </a:endParaRPr>
          </a:p>
        </p:txBody>
      </p:sp>
      <p:sp>
        <p:nvSpPr>
          <p:cNvPr id="471" name="Google Shape;471;p62"/>
          <p:cNvSpPr txBox="1">
            <a:spLocks noGrp="1"/>
          </p:cNvSpPr>
          <p:nvPr>
            <p:ph type="title"/>
          </p:nvPr>
        </p:nvSpPr>
        <p:spPr>
          <a:xfrm>
            <a:off x="-418240" y="-60569"/>
            <a:ext cx="8839200" cy="800100"/>
          </a:xfrm>
          <a:prstGeom prst="rect">
            <a:avLst/>
          </a:prstGeom>
        </p:spPr>
        <p:txBody>
          <a:bodyPr spcFirstLastPara="1" wrap="square" lIns="91425" tIns="45700" rIns="91425" bIns="45700" anchor="ctr" anchorCtr="0">
            <a:noAutofit/>
          </a:bodyPr>
          <a:lstStyle/>
          <a:p>
            <a:pPr lvl="0"/>
            <a:r>
              <a:rPr lang="en-US" sz="2800" b="0" dirty="0">
                <a:solidFill>
                  <a:schemeClr val="bg1"/>
                </a:solidFill>
              </a:rPr>
              <a:t>SLD Eligibility Criteria – Additional Group Members</a:t>
            </a:r>
            <a:endParaRPr sz="2800" dirty="0">
              <a:solidFill>
                <a:srgbClr val="262626"/>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3"/>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45</a:t>
            </a:fld>
            <a:endParaRPr/>
          </a:p>
        </p:txBody>
      </p:sp>
      <p:sp>
        <p:nvSpPr>
          <p:cNvPr id="478" name="Google Shape;478;p63"/>
          <p:cNvSpPr txBox="1">
            <a:spLocks noGrp="1"/>
          </p:cNvSpPr>
          <p:nvPr>
            <p:ph type="body" idx="1"/>
          </p:nvPr>
        </p:nvSpPr>
        <p:spPr>
          <a:xfrm>
            <a:off x="326834" y="1041734"/>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dirty="0">
                <a:solidFill>
                  <a:srgbClr val="262626"/>
                </a:solidFill>
              </a:rPr>
              <a:t>In interpreting evaluation data for the purpose of determining if a child is child with a specific learning disability:</a:t>
            </a:r>
            <a:endParaRPr sz="2400" dirty="0">
              <a:solidFill>
                <a:srgbClr val="262626"/>
              </a:solidFill>
            </a:endParaRPr>
          </a:p>
          <a:p>
            <a:pPr marL="457200" lvl="0" indent="0" algn="l" rtl="0">
              <a:spcBef>
                <a:spcPts val="640"/>
              </a:spcBef>
              <a:spcAft>
                <a:spcPts val="0"/>
              </a:spcAft>
              <a:buNone/>
            </a:pPr>
            <a:r>
              <a:rPr lang="en-US" sz="2400" b="1" dirty="0">
                <a:solidFill>
                  <a:srgbClr val="262626"/>
                </a:solidFill>
              </a:rPr>
              <a:t>1400.50.a</a:t>
            </a:r>
            <a:r>
              <a:rPr lang="en-US" sz="2400" dirty="0">
                <a:solidFill>
                  <a:srgbClr val="262626"/>
                </a:solidFill>
              </a:rPr>
              <a:t> The public agency must document relevant medical findings</a:t>
            </a:r>
            <a:endParaRPr sz="2400" dirty="0">
              <a:solidFill>
                <a:srgbClr val="262626"/>
              </a:solidFill>
            </a:endParaRPr>
          </a:p>
          <a:p>
            <a:pPr marL="457200" lvl="0" indent="0" algn="l" rtl="0">
              <a:spcBef>
                <a:spcPts val="640"/>
              </a:spcBef>
              <a:spcAft>
                <a:spcPts val="0"/>
              </a:spcAft>
              <a:buNone/>
            </a:pPr>
            <a:r>
              <a:rPr lang="en-US" sz="2400" dirty="0">
                <a:solidFill>
                  <a:srgbClr val="262626"/>
                </a:solidFill>
              </a:rPr>
              <a:t>OR </a:t>
            </a:r>
            <a:endParaRPr sz="2400" dirty="0">
              <a:solidFill>
                <a:srgbClr val="262626"/>
              </a:solidFill>
            </a:endParaRPr>
          </a:p>
          <a:p>
            <a:pPr marL="457200" lvl="0" indent="0" algn="l" rtl="0">
              <a:spcBef>
                <a:spcPts val="640"/>
              </a:spcBef>
              <a:spcAft>
                <a:spcPts val="0"/>
              </a:spcAft>
              <a:buNone/>
            </a:pPr>
            <a:r>
              <a:rPr lang="en-US" sz="2400" dirty="0">
                <a:solidFill>
                  <a:srgbClr val="262626"/>
                </a:solidFill>
              </a:rPr>
              <a:t>If no relevant medical findings, this must be noted in the evaluation report</a:t>
            </a:r>
            <a:endParaRPr sz="2400" dirty="0">
              <a:solidFill>
                <a:srgbClr val="262626"/>
              </a:solidFill>
            </a:endParaRPr>
          </a:p>
          <a:p>
            <a:pPr marL="457200" lvl="0" indent="0" algn="l" rtl="0">
              <a:spcBef>
                <a:spcPts val="640"/>
              </a:spcBef>
              <a:spcAft>
                <a:spcPts val="0"/>
              </a:spcAft>
              <a:buNone/>
            </a:pPr>
            <a:endParaRPr sz="2400" dirty="0">
              <a:solidFill>
                <a:srgbClr val="262626"/>
              </a:solidFill>
            </a:endParaRPr>
          </a:p>
        </p:txBody>
      </p:sp>
      <p:sp>
        <p:nvSpPr>
          <p:cNvPr id="479" name="Google Shape;479;p63"/>
          <p:cNvSpPr txBox="1">
            <a:spLocks noGrp="1"/>
          </p:cNvSpPr>
          <p:nvPr>
            <p:ph type="title"/>
          </p:nvPr>
        </p:nvSpPr>
        <p:spPr>
          <a:xfrm>
            <a:off x="-218860" y="-88136"/>
            <a:ext cx="8839200" cy="758485"/>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000" b="0" dirty="0">
                <a:solidFill>
                  <a:schemeClr val="bg1"/>
                </a:solidFill>
              </a:rPr>
              <a:t>SLD Eligibility Criteria-Special Requirements for SLD Evaluation Reports </a:t>
            </a:r>
            <a:endParaRPr sz="2000" b="0"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4"/>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46</a:t>
            </a:fld>
            <a:endParaRPr/>
          </a:p>
        </p:txBody>
      </p:sp>
      <p:sp>
        <p:nvSpPr>
          <p:cNvPr id="486" name="Google Shape;486;p64"/>
          <p:cNvSpPr txBox="1">
            <a:spLocks noGrp="1"/>
          </p:cNvSpPr>
          <p:nvPr>
            <p:ph type="body" idx="1"/>
          </p:nvPr>
        </p:nvSpPr>
        <p:spPr>
          <a:xfrm>
            <a:off x="152400" y="876730"/>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dirty="0">
                <a:solidFill>
                  <a:srgbClr val="262626"/>
                </a:solidFill>
              </a:rPr>
              <a:t>In interpreting evaluation data for the purpose of determining if a child is child with a specific learning disability:</a:t>
            </a:r>
            <a:endParaRPr sz="2400" dirty="0">
              <a:solidFill>
                <a:srgbClr val="262626"/>
              </a:solidFill>
            </a:endParaRPr>
          </a:p>
          <a:p>
            <a:pPr marL="457200" lvl="0" indent="0" algn="l" rtl="0">
              <a:spcBef>
                <a:spcPts val="640"/>
              </a:spcBef>
              <a:spcAft>
                <a:spcPts val="0"/>
              </a:spcAft>
              <a:buNone/>
            </a:pPr>
            <a:r>
              <a:rPr lang="en-US" sz="2400" b="1" dirty="0">
                <a:solidFill>
                  <a:srgbClr val="262626"/>
                </a:solidFill>
              </a:rPr>
              <a:t>1400.50.b</a:t>
            </a:r>
            <a:r>
              <a:rPr lang="en-US" sz="2400" dirty="0">
                <a:solidFill>
                  <a:srgbClr val="262626"/>
                </a:solidFill>
              </a:rPr>
              <a:t> </a:t>
            </a:r>
            <a:r>
              <a:rPr lang="en-US" sz="2400" i="1" dirty="0">
                <a:solidFill>
                  <a:srgbClr val="262626"/>
                </a:solidFill>
              </a:rPr>
              <a:t>Each team member must certify in writing whether the report reflects her/his conclusion(s). </a:t>
            </a:r>
            <a:endParaRPr sz="2400" i="1" dirty="0">
              <a:solidFill>
                <a:srgbClr val="262626"/>
              </a:solidFill>
            </a:endParaRPr>
          </a:p>
          <a:p>
            <a:pPr marL="457200" lvl="0" indent="0" algn="l" rtl="0">
              <a:spcBef>
                <a:spcPts val="640"/>
              </a:spcBef>
              <a:spcAft>
                <a:spcPts val="0"/>
              </a:spcAft>
              <a:buNone/>
            </a:pPr>
            <a:r>
              <a:rPr lang="en-US" sz="2400" dirty="0">
                <a:solidFill>
                  <a:srgbClr val="262626"/>
                </a:solidFill>
              </a:rPr>
              <a:t>If it does not, the group member must submit a separate statement presenting the member's conclusion. </a:t>
            </a:r>
            <a:endParaRPr sz="2400" dirty="0">
              <a:solidFill>
                <a:srgbClr val="262626"/>
              </a:solidFill>
            </a:endParaRPr>
          </a:p>
          <a:p>
            <a:pPr marL="457200" lvl="0" indent="0" algn="l" rtl="0">
              <a:spcBef>
                <a:spcPts val="640"/>
              </a:spcBef>
              <a:spcAft>
                <a:spcPts val="0"/>
              </a:spcAft>
              <a:buNone/>
            </a:pPr>
            <a:r>
              <a:rPr lang="en-US" sz="2400" b="1" dirty="0">
                <a:solidFill>
                  <a:srgbClr val="262626"/>
                </a:solidFill>
              </a:rPr>
              <a:t>NOTE: This requirement is not applicable to parent(s) of a child</a:t>
            </a:r>
            <a:endParaRPr sz="2400" b="1" dirty="0">
              <a:solidFill>
                <a:srgbClr val="262626"/>
              </a:solidFill>
            </a:endParaRPr>
          </a:p>
        </p:txBody>
      </p:sp>
      <p:sp>
        <p:nvSpPr>
          <p:cNvPr id="487" name="Google Shape;487;p64"/>
          <p:cNvSpPr txBox="1">
            <a:spLocks noGrp="1"/>
          </p:cNvSpPr>
          <p:nvPr>
            <p:ph type="title"/>
          </p:nvPr>
        </p:nvSpPr>
        <p:spPr>
          <a:xfrm>
            <a:off x="-383865" y="-1297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kumimoji="0" lang="en-US" sz="2000" b="0" i="0" u="none" strike="noStrike" kern="0" cap="none" spc="0" normalizeH="0" baseline="0" noProof="0" dirty="0">
                <a:ln>
                  <a:noFill/>
                </a:ln>
                <a:solidFill>
                  <a:srgbClr val="FFFFFF"/>
                </a:solidFill>
                <a:effectLst/>
                <a:uLnTx/>
                <a:uFillTx/>
                <a:latin typeface="Calibri"/>
                <a:cs typeface="Calibri"/>
                <a:sym typeface="Calibri"/>
              </a:rPr>
              <a:t>SLD Eligibility Criteria-Special Requirements for SLD Evaluation Reports </a:t>
            </a:r>
            <a:endParaRPr sz="2800" b="0"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5"/>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47</a:t>
            </a:fld>
            <a:endParaRPr/>
          </a:p>
        </p:txBody>
      </p:sp>
      <p:sp>
        <p:nvSpPr>
          <p:cNvPr id="494" name="Google Shape;494;p65"/>
          <p:cNvSpPr txBox="1">
            <a:spLocks noGrp="1"/>
          </p:cNvSpPr>
          <p:nvPr>
            <p:ph type="body" idx="1"/>
          </p:nvPr>
        </p:nvSpPr>
        <p:spPr>
          <a:xfrm>
            <a:off x="152400" y="814500"/>
            <a:ext cx="8991600" cy="3805775"/>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i="1" dirty="0">
                <a:solidFill>
                  <a:srgbClr val="262626"/>
                </a:solidFill>
              </a:rPr>
              <a:t>The report includes a statement that the group considered as part of the evaluation:</a:t>
            </a:r>
            <a:endParaRPr sz="2400" i="1" dirty="0">
              <a:solidFill>
                <a:srgbClr val="262626"/>
              </a:solidFill>
            </a:endParaRPr>
          </a:p>
          <a:p>
            <a:pPr marL="457200" lvl="0" indent="0" algn="l" rtl="0">
              <a:spcBef>
                <a:spcPts val="640"/>
              </a:spcBef>
              <a:spcAft>
                <a:spcPts val="0"/>
              </a:spcAft>
              <a:buNone/>
            </a:pPr>
            <a:r>
              <a:rPr lang="en-US" sz="2000" b="1" dirty="0">
                <a:solidFill>
                  <a:srgbClr val="262626"/>
                </a:solidFill>
              </a:rPr>
              <a:t>1400.50.c </a:t>
            </a:r>
            <a:r>
              <a:rPr lang="en-US" sz="2000" dirty="0">
                <a:solidFill>
                  <a:srgbClr val="262626"/>
                </a:solidFill>
              </a:rPr>
              <a:t>Data that demonstrates that prior to or as part of the referral process the child was provided with appropriate instruction in the regular education settings, delivered by qualified personnel and</a:t>
            </a:r>
            <a:endParaRPr sz="2000" dirty="0">
              <a:solidFill>
                <a:srgbClr val="262626"/>
              </a:solidFill>
            </a:endParaRPr>
          </a:p>
          <a:p>
            <a:pPr marL="457200" lvl="0" indent="0" algn="l" rtl="0">
              <a:spcBef>
                <a:spcPts val="640"/>
              </a:spcBef>
              <a:spcAft>
                <a:spcPts val="0"/>
              </a:spcAft>
              <a:buNone/>
            </a:pPr>
            <a:r>
              <a:rPr lang="en-US" sz="2000" b="1" dirty="0">
                <a:solidFill>
                  <a:srgbClr val="262626"/>
                </a:solidFill>
              </a:rPr>
              <a:t>1400.50.d</a:t>
            </a:r>
            <a:r>
              <a:rPr lang="en-US" sz="2000" dirty="0">
                <a:solidFill>
                  <a:srgbClr val="262626"/>
                </a:solidFill>
              </a:rPr>
              <a:t> Data based documentation of repeated assessments of achievement at reasonable intervals, reflecting formal assessment of student progress during instruction, which was provided to the child’s parents. </a:t>
            </a:r>
          </a:p>
          <a:p>
            <a:pPr marL="457200" lvl="0" indent="0" algn="l" rtl="0">
              <a:spcBef>
                <a:spcPts val="640"/>
              </a:spcBef>
              <a:spcAft>
                <a:spcPts val="0"/>
              </a:spcAft>
              <a:buNone/>
            </a:pPr>
            <a:endParaRPr lang="en-US" sz="2000" dirty="0">
              <a:solidFill>
                <a:srgbClr val="262626"/>
              </a:solidFill>
            </a:endParaRPr>
          </a:p>
          <a:p>
            <a:pPr marL="457200" lvl="0" indent="0" algn="l" rtl="0">
              <a:spcBef>
                <a:spcPts val="640"/>
              </a:spcBef>
              <a:spcAft>
                <a:spcPts val="0"/>
              </a:spcAft>
              <a:buNone/>
            </a:pPr>
            <a:r>
              <a:rPr lang="en-US" sz="2000" dirty="0">
                <a:solidFill>
                  <a:srgbClr val="262626"/>
                </a:solidFill>
              </a:rPr>
              <a:t>Report should include what the repeated assessments of academic achievement entail  (i.e. benchmark data, progress monitoring data, classroom formative and summative assessments etc.)</a:t>
            </a:r>
            <a:endParaRPr sz="2000" dirty="0">
              <a:solidFill>
                <a:srgbClr val="262626"/>
              </a:solidFill>
            </a:endParaRPr>
          </a:p>
        </p:txBody>
      </p:sp>
      <p:sp>
        <p:nvSpPr>
          <p:cNvPr id="495" name="Google Shape;495;p65"/>
          <p:cNvSpPr txBox="1">
            <a:spLocks noGrp="1"/>
          </p:cNvSpPr>
          <p:nvPr>
            <p:ph type="title"/>
          </p:nvPr>
        </p:nvSpPr>
        <p:spPr>
          <a:xfrm>
            <a:off x="152400" y="720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262626"/>
                </a:solidFill>
              </a:rPr>
              <a:t> </a:t>
            </a:r>
            <a:endParaRPr dirty="0">
              <a:solidFill>
                <a:srgbClr val="262626"/>
              </a:solidFill>
            </a:endParaRPr>
          </a:p>
        </p:txBody>
      </p:sp>
      <p:sp>
        <p:nvSpPr>
          <p:cNvPr id="6" name="TextBox 5">
            <a:extLst>
              <a:ext uri="{FF2B5EF4-FFF2-40B4-BE49-F238E27FC236}">
                <a16:creationId xmlns:a16="http://schemas.microsoft.com/office/drawing/2014/main" id="{81593D04-D99D-4DE0-98A3-4FBC9D257D25}"/>
              </a:ext>
            </a:extLst>
          </p:cNvPr>
          <p:cNvSpPr txBox="1"/>
          <p:nvPr/>
        </p:nvSpPr>
        <p:spPr>
          <a:xfrm>
            <a:off x="363557" y="0"/>
            <a:ext cx="7667739" cy="400110"/>
          </a:xfrm>
          <a:prstGeom prst="rect">
            <a:avLst/>
          </a:prstGeom>
          <a:noFill/>
        </p:spPr>
        <p:txBody>
          <a:bodyPr wrap="square">
            <a:spAutoFit/>
          </a:bodyPr>
          <a:lstStyle/>
          <a:p>
            <a:r>
              <a:rPr kumimoji="0" lang="en-US" sz="2000" b="0" i="0" u="none" strike="noStrike" kern="0" cap="none" spc="0" normalizeH="0" baseline="0" noProof="0" dirty="0">
                <a:ln>
                  <a:noFill/>
                </a:ln>
                <a:solidFill>
                  <a:srgbClr val="FFFFFF"/>
                </a:solidFill>
                <a:effectLst/>
                <a:uLnTx/>
                <a:uFillTx/>
                <a:latin typeface="Calibri"/>
                <a:cs typeface="Calibri"/>
                <a:sym typeface="Calibri"/>
              </a:rPr>
              <a:t>SLD Eligibility Criteria-Special Requirements for SLD Evaluation  Reports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6"/>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48</a:t>
            </a:fld>
            <a:endParaRPr/>
          </a:p>
        </p:txBody>
      </p:sp>
      <p:sp>
        <p:nvSpPr>
          <p:cNvPr id="502" name="Google Shape;502;p66"/>
          <p:cNvSpPr txBox="1">
            <a:spLocks noGrp="1"/>
          </p:cNvSpPr>
          <p:nvPr>
            <p:ph type="body" idx="1"/>
          </p:nvPr>
        </p:nvSpPr>
        <p:spPr>
          <a:xfrm>
            <a:off x="-115651" y="765599"/>
            <a:ext cx="9384600" cy="3819300"/>
          </a:xfrm>
          <a:prstGeom prst="rect">
            <a:avLst/>
          </a:prstGeom>
        </p:spPr>
        <p:txBody>
          <a:bodyPr spcFirstLastPara="1" wrap="square" lIns="91425" tIns="45700" rIns="91425" bIns="45700" anchor="t" anchorCtr="0">
            <a:noAutofit/>
          </a:bodyPr>
          <a:lstStyle/>
          <a:p>
            <a:pPr marL="457200" lvl="0" indent="0" algn="l" rtl="0">
              <a:spcBef>
                <a:spcPts val="640"/>
              </a:spcBef>
              <a:spcAft>
                <a:spcPts val="0"/>
              </a:spcAft>
              <a:buNone/>
            </a:pPr>
            <a:r>
              <a:rPr lang="en-US" sz="2300" dirty="0">
                <a:solidFill>
                  <a:srgbClr val="262626"/>
                </a:solidFill>
              </a:rPr>
              <a:t>The team determines that its findings of a Specific Learning Disability are not primarily the result of :</a:t>
            </a:r>
            <a:endParaRPr sz="2300" dirty="0">
              <a:solidFill>
                <a:srgbClr val="262626"/>
              </a:solidFill>
            </a:endParaRPr>
          </a:p>
          <a:p>
            <a:pPr marL="457200" lvl="0" indent="0" algn="l" rtl="0">
              <a:spcBef>
                <a:spcPts val="640"/>
              </a:spcBef>
              <a:spcAft>
                <a:spcPts val="0"/>
              </a:spcAft>
              <a:buNone/>
            </a:pPr>
            <a:r>
              <a:rPr lang="en-US" sz="1900" dirty="0">
                <a:solidFill>
                  <a:srgbClr val="262626"/>
                </a:solidFill>
              </a:rPr>
              <a:t>1400.60.a A visual, hearing or motor disability</a:t>
            </a:r>
            <a:endParaRPr sz="1900" dirty="0">
              <a:solidFill>
                <a:srgbClr val="262626"/>
              </a:solidFill>
            </a:endParaRPr>
          </a:p>
          <a:p>
            <a:pPr marL="457200" lvl="0" indent="0" algn="l" rtl="0">
              <a:spcBef>
                <a:spcPts val="640"/>
              </a:spcBef>
              <a:spcAft>
                <a:spcPts val="0"/>
              </a:spcAft>
              <a:buNone/>
            </a:pPr>
            <a:r>
              <a:rPr lang="en-US" sz="1900" dirty="0">
                <a:solidFill>
                  <a:srgbClr val="262626"/>
                </a:solidFill>
              </a:rPr>
              <a:t>1400.60.b Intellectual Disability</a:t>
            </a:r>
            <a:endParaRPr sz="1900" dirty="0">
              <a:solidFill>
                <a:srgbClr val="262626"/>
              </a:solidFill>
            </a:endParaRPr>
          </a:p>
          <a:p>
            <a:pPr marL="457200" lvl="0" indent="0" algn="l" rtl="0">
              <a:spcBef>
                <a:spcPts val="640"/>
              </a:spcBef>
              <a:spcAft>
                <a:spcPts val="0"/>
              </a:spcAft>
              <a:buNone/>
            </a:pPr>
            <a:r>
              <a:rPr lang="en-US" sz="1900" dirty="0">
                <a:solidFill>
                  <a:srgbClr val="262626"/>
                </a:solidFill>
              </a:rPr>
              <a:t>1400.60.c Emotional Disturbance</a:t>
            </a:r>
            <a:endParaRPr sz="1900" dirty="0">
              <a:solidFill>
                <a:srgbClr val="262626"/>
              </a:solidFill>
            </a:endParaRPr>
          </a:p>
          <a:p>
            <a:pPr marL="457200" lvl="0" indent="0" algn="l" rtl="0">
              <a:spcBef>
                <a:spcPts val="640"/>
              </a:spcBef>
              <a:spcAft>
                <a:spcPts val="0"/>
              </a:spcAft>
              <a:buNone/>
            </a:pPr>
            <a:r>
              <a:rPr lang="en-US" sz="1900" dirty="0">
                <a:solidFill>
                  <a:srgbClr val="262626"/>
                </a:solidFill>
              </a:rPr>
              <a:t>1400.60.d Cultural Factors</a:t>
            </a:r>
            <a:endParaRPr sz="1900" dirty="0">
              <a:solidFill>
                <a:srgbClr val="262626"/>
              </a:solidFill>
            </a:endParaRPr>
          </a:p>
          <a:p>
            <a:pPr marL="457200" lvl="0" indent="0" algn="l" rtl="0">
              <a:spcBef>
                <a:spcPts val="640"/>
              </a:spcBef>
              <a:spcAft>
                <a:spcPts val="0"/>
              </a:spcAft>
              <a:buNone/>
            </a:pPr>
            <a:r>
              <a:rPr lang="en-US" sz="1900" dirty="0">
                <a:solidFill>
                  <a:srgbClr val="262626"/>
                </a:solidFill>
              </a:rPr>
              <a:t>1400.60.e Environmental or economic disadvantage</a:t>
            </a:r>
            <a:endParaRPr sz="1900" dirty="0">
              <a:solidFill>
                <a:srgbClr val="262626"/>
              </a:solidFill>
            </a:endParaRPr>
          </a:p>
          <a:p>
            <a:pPr marL="457200" lvl="0" indent="0" algn="l" rtl="0">
              <a:spcBef>
                <a:spcPts val="640"/>
              </a:spcBef>
              <a:spcAft>
                <a:spcPts val="0"/>
              </a:spcAft>
              <a:buNone/>
            </a:pPr>
            <a:r>
              <a:rPr lang="en-US" sz="1900" dirty="0">
                <a:solidFill>
                  <a:srgbClr val="262626"/>
                </a:solidFill>
              </a:rPr>
              <a:t>1400.60.f Limited English proficiency</a:t>
            </a:r>
            <a:endParaRPr sz="1900" dirty="0">
              <a:solidFill>
                <a:srgbClr val="262626"/>
              </a:solidFill>
            </a:endParaRPr>
          </a:p>
          <a:p>
            <a:pPr marL="457200" lvl="0" indent="0" algn="l" rtl="0">
              <a:spcBef>
                <a:spcPts val="640"/>
              </a:spcBef>
              <a:spcAft>
                <a:spcPts val="0"/>
              </a:spcAft>
              <a:buNone/>
            </a:pPr>
            <a:r>
              <a:rPr lang="en-US" sz="1900" dirty="0">
                <a:solidFill>
                  <a:srgbClr val="262626"/>
                </a:solidFill>
              </a:rPr>
              <a:t>1400.60.g Lack of appropriate instruction in reading, including the essential components of comprehensive literacy instruction </a:t>
            </a:r>
            <a:endParaRPr sz="1900" dirty="0">
              <a:solidFill>
                <a:srgbClr val="262626"/>
              </a:solidFill>
            </a:endParaRPr>
          </a:p>
          <a:p>
            <a:pPr marL="457200" lvl="0" indent="0" algn="l" rtl="0">
              <a:spcBef>
                <a:spcPts val="640"/>
              </a:spcBef>
              <a:spcAft>
                <a:spcPts val="0"/>
              </a:spcAft>
              <a:buNone/>
            </a:pPr>
            <a:r>
              <a:rPr lang="en-US" sz="1900" dirty="0">
                <a:solidFill>
                  <a:srgbClr val="262626"/>
                </a:solidFill>
              </a:rPr>
              <a:t>1400.60.h Lack of appropriate instruction in math</a:t>
            </a:r>
            <a:endParaRPr sz="1900" dirty="0">
              <a:solidFill>
                <a:srgbClr val="262626"/>
              </a:solidFill>
            </a:endParaRPr>
          </a:p>
        </p:txBody>
      </p:sp>
      <p:sp>
        <p:nvSpPr>
          <p:cNvPr id="503" name="Google Shape;503;p66"/>
          <p:cNvSpPr txBox="1">
            <a:spLocks noGrp="1"/>
          </p:cNvSpPr>
          <p:nvPr>
            <p:ph type="title"/>
          </p:nvPr>
        </p:nvSpPr>
        <p:spPr>
          <a:xfrm>
            <a:off x="-445742" y="8100"/>
            <a:ext cx="8839200" cy="52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kumimoji="0" lang="en-US" sz="2000" b="0" i="0" u="none" strike="noStrike" kern="0" cap="none" spc="0" normalizeH="0" baseline="0" noProof="0" dirty="0">
                <a:ln>
                  <a:noFill/>
                </a:ln>
                <a:solidFill>
                  <a:srgbClr val="FFFFFF"/>
                </a:solidFill>
                <a:effectLst/>
                <a:uLnTx/>
                <a:uFillTx/>
                <a:latin typeface="Calibri"/>
                <a:cs typeface="Calibri"/>
                <a:sym typeface="Calibri"/>
              </a:rPr>
              <a:t>SLD Eligibility Criteria-Specific Exclusionary Factors  </a:t>
            </a:r>
            <a:endParaRPr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8"/>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49</a:t>
            </a:fld>
            <a:endParaRPr/>
          </a:p>
        </p:txBody>
      </p:sp>
      <p:sp>
        <p:nvSpPr>
          <p:cNvPr id="518" name="Google Shape;518;p68"/>
          <p:cNvSpPr txBox="1">
            <a:spLocks noGrp="1"/>
          </p:cNvSpPr>
          <p:nvPr>
            <p:ph type="body" idx="1"/>
          </p:nvPr>
        </p:nvSpPr>
        <p:spPr>
          <a:xfrm>
            <a:off x="34375" y="933450"/>
            <a:ext cx="8839200" cy="3630000"/>
          </a:xfrm>
          <a:prstGeom prst="rect">
            <a:avLst/>
          </a:prstGeom>
        </p:spPr>
        <p:txBody>
          <a:bodyPr spcFirstLastPara="1" wrap="square" lIns="91425" tIns="45700" rIns="91425" bIns="45700" anchor="t" anchorCtr="0">
            <a:noAutofit/>
          </a:bodyPr>
          <a:lstStyle/>
          <a:p>
            <a:pPr marL="457200" lvl="0" indent="0" algn="l" rtl="0">
              <a:spcBef>
                <a:spcPts val="640"/>
              </a:spcBef>
              <a:spcAft>
                <a:spcPts val="0"/>
              </a:spcAft>
              <a:buNone/>
            </a:pPr>
            <a:r>
              <a:rPr lang="en-US" sz="1850" b="1" dirty="0">
                <a:solidFill>
                  <a:srgbClr val="262626"/>
                </a:solidFill>
                <a:highlight>
                  <a:srgbClr val="FFFFFF"/>
                </a:highlight>
              </a:rPr>
              <a:t>National Joint Committee on Learning Disabilities Definition of Learning Disabilities</a:t>
            </a:r>
            <a:r>
              <a:rPr lang="en-US" sz="1750" b="1" dirty="0">
                <a:solidFill>
                  <a:srgbClr val="262626"/>
                </a:solidFill>
                <a:highlight>
                  <a:srgbClr val="FFFFFF"/>
                </a:highlight>
              </a:rPr>
              <a:t> </a:t>
            </a:r>
            <a:endParaRPr sz="1750" b="1" dirty="0">
              <a:solidFill>
                <a:srgbClr val="262626"/>
              </a:solidFill>
              <a:highlight>
                <a:srgbClr val="FFFFFF"/>
              </a:highlight>
            </a:endParaRPr>
          </a:p>
          <a:p>
            <a:pPr marL="457200" lvl="0" indent="-346075" algn="l" rtl="0">
              <a:spcBef>
                <a:spcPts val="640"/>
              </a:spcBef>
              <a:spcAft>
                <a:spcPts val="0"/>
              </a:spcAft>
              <a:buClr>
                <a:srgbClr val="5A5A5A"/>
              </a:buClr>
              <a:buSzPts val="1850"/>
              <a:buChar char="●"/>
            </a:pPr>
            <a:r>
              <a:rPr lang="en-US" sz="1850" dirty="0">
                <a:solidFill>
                  <a:srgbClr val="262626"/>
                </a:solidFill>
                <a:highlight>
                  <a:srgbClr val="FFFFFF"/>
                </a:highlight>
              </a:rPr>
              <a:t>Learning disabilities are disorders that are intrinsic to the individual.</a:t>
            </a:r>
            <a:endParaRPr sz="1850" dirty="0">
              <a:solidFill>
                <a:srgbClr val="262626"/>
              </a:solidFill>
              <a:highlight>
                <a:srgbClr val="FFFFFF"/>
              </a:highlight>
            </a:endParaRPr>
          </a:p>
          <a:p>
            <a:pPr marL="457200" lvl="0" indent="-346075" algn="l" rtl="0">
              <a:spcBef>
                <a:spcPts val="0"/>
              </a:spcBef>
              <a:spcAft>
                <a:spcPts val="0"/>
              </a:spcAft>
              <a:buClr>
                <a:srgbClr val="5A5A5A"/>
              </a:buClr>
              <a:buSzPts val="1850"/>
              <a:buChar char="●"/>
            </a:pPr>
            <a:r>
              <a:rPr lang="en-US" sz="1850" dirty="0">
                <a:solidFill>
                  <a:srgbClr val="262626"/>
                </a:solidFill>
                <a:highlight>
                  <a:srgbClr val="FFFFFF"/>
                </a:highlight>
              </a:rPr>
              <a:t>Problems in self-regulatory behaviors, social perception, and social interaction may exist with learning disabilities but do not by themselves constitute a learning disability. </a:t>
            </a:r>
            <a:endParaRPr sz="1850" dirty="0">
              <a:solidFill>
                <a:srgbClr val="262626"/>
              </a:solidFill>
              <a:highlight>
                <a:srgbClr val="FFFFFF"/>
              </a:highlight>
            </a:endParaRPr>
          </a:p>
          <a:p>
            <a:pPr marL="457200" lvl="0" indent="-346075" algn="l" rtl="0">
              <a:spcBef>
                <a:spcPts val="0"/>
              </a:spcBef>
              <a:spcAft>
                <a:spcPts val="0"/>
              </a:spcAft>
              <a:buClr>
                <a:srgbClr val="5A5A5A"/>
              </a:buClr>
              <a:buSzPts val="1850"/>
              <a:buChar char="●"/>
            </a:pPr>
            <a:r>
              <a:rPr lang="en-US" sz="1850" b="1" i="1" dirty="0">
                <a:solidFill>
                  <a:srgbClr val="262626"/>
                </a:solidFill>
                <a:highlight>
                  <a:srgbClr val="FFFFFF"/>
                </a:highlight>
              </a:rPr>
              <a:t>Although learning disabilities may occur concomitantly with other disabilities (for example, sensory impairment, emotional disturbance), or with extrinsic influences (such as cultural or linguistic differences, insufficient or inappropriate instruction), they are not the result of those conditions or influences. </a:t>
            </a:r>
            <a:r>
              <a:rPr lang="en-US" sz="1850" dirty="0">
                <a:solidFill>
                  <a:srgbClr val="262626"/>
                </a:solidFill>
                <a:highlight>
                  <a:srgbClr val="FFFFFF"/>
                </a:highlight>
              </a:rPr>
              <a:t> </a:t>
            </a:r>
            <a:endParaRPr sz="1850" dirty="0">
              <a:solidFill>
                <a:srgbClr val="262626"/>
              </a:solidFill>
              <a:highlight>
                <a:srgbClr val="FFFFFF"/>
              </a:highlight>
            </a:endParaRPr>
          </a:p>
          <a:p>
            <a:pPr marL="914400" lvl="0" indent="0" algn="l" rtl="0">
              <a:spcBef>
                <a:spcPts val="640"/>
              </a:spcBef>
              <a:spcAft>
                <a:spcPts val="0"/>
              </a:spcAft>
              <a:buNone/>
            </a:pPr>
            <a:r>
              <a:rPr lang="en-US" sz="1250" dirty="0">
                <a:solidFill>
                  <a:srgbClr val="262626"/>
                </a:solidFill>
                <a:highlight>
                  <a:srgbClr val="FFFFFF"/>
                </a:highlight>
              </a:rPr>
              <a:t>National Joint Committee on Learning Disabilities, 2016</a:t>
            </a:r>
            <a:endParaRPr sz="250" dirty="0">
              <a:solidFill>
                <a:srgbClr val="262626"/>
              </a:solidFill>
              <a:highlight>
                <a:srgbClr val="FFFFFF"/>
              </a:highlight>
              <a:latin typeface="Arial"/>
              <a:ea typeface="Arial"/>
              <a:cs typeface="Arial"/>
              <a:sym typeface="Arial"/>
            </a:endParaRPr>
          </a:p>
        </p:txBody>
      </p:sp>
      <p:sp>
        <p:nvSpPr>
          <p:cNvPr id="519" name="Google Shape;519;p68"/>
          <p:cNvSpPr txBox="1">
            <a:spLocks noGrp="1"/>
          </p:cNvSpPr>
          <p:nvPr>
            <p:ph type="title"/>
          </p:nvPr>
        </p:nvSpPr>
        <p:spPr>
          <a:xfrm>
            <a:off x="-218861" y="-54572"/>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kumimoji="0" lang="en-US" sz="2000" b="0" i="0" u="none" strike="noStrike" kern="0" cap="none" spc="0" normalizeH="0" baseline="0" noProof="0" dirty="0">
                <a:ln>
                  <a:noFill/>
                </a:ln>
                <a:solidFill>
                  <a:srgbClr val="FFFFFF"/>
                </a:solidFill>
                <a:effectLst/>
                <a:uLnTx/>
                <a:uFillTx/>
                <a:latin typeface="Calibri"/>
                <a:cs typeface="Calibri"/>
                <a:sym typeface="Calibri"/>
              </a:rPr>
              <a:t>SLD Eligibility Criteria-Specific Exclusionary Factors </a:t>
            </a:r>
            <a:endParaRPr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600"/>
              </a:spcAft>
              <a:buSzPts val="900"/>
              <a:buNone/>
            </a:pPr>
            <a:fld id="{00000000-1234-1234-1234-123412341234}" type="slidenum">
              <a:rPr lang="en-US"/>
              <a:t>5</a:t>
            </a:fld>
            <a:endParaRPr/>
          </a:p>
        </p:txBody>
      </p:sp>
      <p:sp>
        <p:nvSpPr>
          <p:cNvPr id="187" name="Google Shape;187;p28"/>
          <p:cNvSpPr txBox="1">
            <a:spLocks noGrp="1"/>
          </p:cNvSpPr>
          <p:nvPr>
            <p:ph type="body" idx="1"/>
          </p:nvPr>
        </p:nvSpPr>
        <p:spPr>
          <a:xfrm>
            <a:off x="152400" y="1282365"/>
            <a:ext cx="8839200" cy="3314700"/>
          </a:xfrm>
          <a:prstGeom prst="rect">
            <a:avLst/>
          </a:prstGeom>
          <a:noFill/>
          <a:ln>
            <a:noFill/>
          </a:ln>
        </p:spPr>
        <p:txBody>
          <a:bodyPr spcFirstLastPara="1" wrap="square" lIns="68550" tIns="34275" rIns="68550" bIns="34275" anchor="t" anchorCtr="0">
            <a:normAutofit/>
          </a:bodyPr>
          <a:lstStyle/>
          <a:p>
            <a:pPr marL="914400" lvl="1" indent="-380998" algn="l" rtl="0">
              <a:lnSpc>
                <a:spcPct val="90000"/>
              </a:lnSpc>
              <a:spcBef>
                <a:spcPts val="375"/>
              </a:spcBef>
              <a:spcAft>
                <a:spcPts val="0"/>
              </a:spcAft>
              <a:buClr>
                <a:srgbClr val="262626"/>
              </a:buClr>
              <a:buSzPts val="2400"/>
              <a:buFont typeface="Calibri"/>
              <a:buChar char="❑"/>
            </a:pPr>
            <a:r>
              <a:rPr lang="en-US" dirty="0">
                <a:solidFill>
                  <a:srgbClr val="262626"/>
                </a:solidFill>
              </a:rPr>
              <a:t>What is a Specific Learning Disability?</a:t>
            </a:r>
          </a:p>
          <a:p>
            <a:pPr marL="533402" lvl="1" indent="0" algn="l" rtl="0">
              <a:lnSpc>
                <a:spcPct val="90000"/>
              </a:lnSpc>
              <a:spcBef>
                <a:spcPts val="375"/>
              </a:spcBef>
              <a:spcAft>
                <a:spcPts val="0"/>
              </a:spcAft>
              <a:buClr>
                <a:srgbClr val="262626"/>
              </a:buClr>
              <a:buSzPts val="2400"/>
              <a:buNone/>
            </a:pPr>
            <a:endParaRPr dirty="0">
              <a:solidFill>
                <a:srgbClr val="262626"/>
              </a:solidFill>
            </a:endParaRPr>
          </a:p>
          <a:p>
            <a:pPr marL="914400" lvl="1" indent="-380998" algn="l" rtl="0">
              <a:lnSpc>
                <a:spcPct val="90000"/>
              </a:lnSpc>
              <a:spcBef>
                <a:spcPts val="0"/>
              </a:spcBef>
              <a:spcAft>
                <a:spcPts val="0"/>
              </a:spcAft>
              <a:buClr>
                <a:srgbClr val="262626"/>
              </a:buClr>
              <a:buSzPts val="2400"/>
              <a:buChar char="❑"/>
            </a:pPr>
            <a:r>
              <a:rPr lang="en-US" dirty="0">
                <a:solidFill>
                  <a:srgbClr val="262626"/>
                </a:solidFill>
              </a:rPr>
              <a:t>SLD By the Numbers </a:t>
            </a:r>
          </a:p>
          <a:p>
            <a:pPr marL="533402" lvl="1" indent="0" algn="l" rtl="0">
              <a:lnSpc>
                <a:spcPct val="90000"/>
              </a:lnSpc>
              <a:spcBef>
                <a:spcPts val="0"/>
              </a:spcBef>
              <a:spcAft>
                <a:spcPts val="0"/>
              </a:spcAft>
              <a:buClr>
                <a:srgbClr val="262626"/>
              </a:buClr>
              <a:buSzPts val="2400"/>
              <a:buNone/>
            </a:pPr>
            <a:endParaRPr dirty="0">
              <a:solidFill>
                <a:srgbClr val="262626"/>
              </a:solidFill>
            </a:endParaRPr>
          </a:p>
          <a:p>
            <a:pPr marL="914400" lvl="1" indent="-380998" algn="l" rtl="0">
              <a:lnSpc>
                <a:spcPct val="90000"/>
              </a:lnSpc>
              <a:spcBef>
                <a:spcPts val="375"/>
              </a:spcBef>
              <a:spcAft>
                <a:spcPts val="0"/>
              </a:spcAft>
              <a:buClr>
                <a:srgbClr val="262626"/>
              </a:buClr>
              <a:buSzPts val="2400"/>
              <a:buFont typeface="Calibri"/>
              <a:buChar char="❑"/>
            </a:pPr>
            <a:r>
              <a:rPr lang="en-US" dirty="0">
                <a:solidFill>
                  <a:srgbClr val="262626"/>
                </a:solidFill>
              </a:rPr>
              <a:t>SLD Understanding the Criteria</a:t>
            </a:r>
            <a:endParaRPr dirty="0">
              <a:solidFill>
                <a:srgbClr val="262626"/>
              </a:solidFill>
            </a:endParaRPr>
          </a:p>
          <a:p>
            <a:pPr marL="1371600" lvl="0" indent="0" algn="l" rtl="0">
              <a:lnSpc>
                <a:spcPct val="90000"/>
              </a:lnSpc>
              <a:spcBef>
                <a:spcPts val="375"/>
              </a:spcBef>
              <a:spcAft>
                <a:spcPts val="0"/>
              </a:spcAft>
              <a:buNone/>
            </a:pPr>
            <a:endParaRPr sz="2400" dirty="0">
              <a:latin typeface="Arial"/>
              <a:ea typeface="Arial"/>
              <a:cs typeface="Arial"/>
              <a:sym typeface="Arial"/>
            </a:endParaRPr>
          </a:p>
        </p:txBody>
      </p:sp>
      <p:sp>
        <p:nvSpPr>
          <p:cNvPr id="188" name="Google Shape;188;p28"/>
          <p:cNvSpPr txBox="1">
            <a:spLocks noGrp="1"/>
          </p:cNvSpPr>
          <p:nvPr>
            <p:ph type="title"/>
          </p:nvPr>
        </p:nvSpPr>
        <p:spPr>
          <a:xfrm>
            <a:off x="-294487" y="-129750"/>
            <a:ext cx="8839200" cy="800100"/>
          </a:xfrm>
          <a:prstGeom prst="rect">
            <a:avLst/>
          </a:prstGeom>
          <a:noFill/>
          <a:ln>
            <a:noFill/>
          </a:ln>
        </p:spPr>
        <p:txBody>
          <a:bodyPr spcFirstLastPara="1" wrap="square" lIns="68550" tIns="34275" rIns="68550" bIns="34275"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solidFill>
                  <a:schemeClr val="bg1"/>
                </a:solidFill>
              </a:rPr>
              <a:t>Specific Learning Disability (SLD)  </a:t>
            </a:r>
            <a:endParaRPr dirty="0">
              <a:solidFill>
                <a:schemeClr val="bg1"/>
              </a:solidFill>
            </a:endParaRPr>
          </a:p>
        </p:txBody>
      </p:sp>
    </p:spTree>
    <p:extLst>
      <p:ext uri="{BB962C8B-B14F-4D97-AF65-F5344CB8AC3E}">
        <p14:creationId xmlns:p14="http://schemas.microsoft.com/office/powerpoint/2010/main" val="2141278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9"/>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50</a:t>
            </a:fld>
            <a:endParaRPr/>
          </a:p>
        </p:txBody>
      </p:sp>
      <p:sp>
        <p:nvSpPr>
          <p:cNvPr id="527" name="Google Shape;527;p69"/>
          <p:cNvSpPr txBox="1">
            <a:spLocks noGrp="1"/>
          </p:cNvSpPr>
          <p:nvPr>
            <p:ph type="title"/>
          </p:nvPr>
        </p:nvSpPr>
        <p:spPr>
          <a:xfrm>
            <a:off x="-308238" y="-45262"/>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Identification and Pandemic Impact </a:t>
            </a:r>
            <a:endParaRPr dirty="0">
              <a:solidFill>
                <a:schemeClr val="bg1"/>
              </a:solidFill>
            </a:endParaRPr>
          </a:p>
        </p:txBody>
      </p:sp>
      <p:pic>
        <p:nvPicPr>
          <p:cNvPr id="528" name="Google Shape;528;p69"/>
          <p:cNvPicPr preferRelativeResize="0"/>
          <p:nvPr/>
        </p:nvPicPr>
        <p:blipFill>
          <a:blip r:embed="rId3">
            <a:alphaModFix/>
          </a:blip>
          <a:stretch>
            <a:fillRect/>
          </a:stretch>
        </p:blipFill>
        <p:spPr>
          <a:xfrm>
            <a:off x="152400" y="754837"/>
            <a:ext cx="7589062" cy="3900037"/>
          </a:xfrm>
          <a:prstGeom prst="rect">
            <a:avLst/>
          </a:prstGeom>
          <a:noFill/>
          <a:ln>
            <a:noFill/>
          </a:ln>
        </p:spPr>
      </p:pic>
      <p:sp>
        <p:nvSpPr>
          <p:cNvPr id="529" name="Google Shape;529;p69"/>
          <p:cNvSpPr txBox="1"/>
          <p:nvPr/>
        </p:nvSpPr>
        <p:spPr>
          <a:xfrm>
            <a:off x="7094100" y="3500475"/>
            <a:ext cx="1897500" cy="1154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000" u="sng" dirty="0">
                <a:solidFill>
                  <a:schemeClr val="hlink"/>
                </a:solidFill>
                <a:latin typeface="Calibri"/>
                <a:ea typeface="Calibri"/>
                <a:cs typeface="Calibri"/>
                <a:sym typeface="Calibri"/>
                <a:hlinkClick r:id="rId4"/>
              </a:rPr>
              <a:t>National Association of School Psychologists</a:t>
            </a:r>
            <a:r>
              <a:rPr lang="en-US" sz="1000" i="1" u="sng" dirty="0">
                <a:solidFill>
                  <a:schemeClr val="hlink"/>
                </a:solidFill>
                <a:latin typeface="Calibri"/>
                <a:ea typeface="Calibri"/>
                <a:cs typeface="Calibri"/>
                <a:sym typeface="Calibri"/>
                <a:hlinkClick r:id="rId4"/>
              </a:rPr>
              <a:t>: The Pandemic’s Impact on Special Education Evaluations and SLD Identification</a:t>
            </a:r>
            <a:r>
              <a:rPr lang="en-US" sz="1700" i="1" u="sng" dirty="0">
                <a:solidFill>
                  <a:schemeClr val="hlink"/>
                </a:solidFill>
                <a:latin typeface="Calibri"/>
                <a:ea typeface="Calibri"/>
                <a:cs typeface="Calibri"/>
                <a:sym typeface="Calibri"/>
                <a:hlinkClick r:id="rId4"/>
              </a:rPr>
              <a:t>  </a:t>
            </a:r>
            <a:endParaRPr sz="1700" i="1" dirty="0">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0"/>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51</a:t>
            </a:fld>
            <a:endParaRPr/>
          </a:p>
        </p:txBody>
      </p:sp>
      <p:sp>
        <p:nvSpPr>
          <p:cNvPr id="536" name="Google Shape;536;p70"/>
          <p:cNvSpPr txBox="1">
            <a:spLocks noGrp="1"/>
          </p:cNvSpPr>
          <p:nvPr>
            <p:ph type="body" idx="1"/>
          </p:nvPr>
        </p:nvSpPr>
        <p:spPr>
          <a:xfrm>
            <a:off x="152400" y="901084"/>
            <a:ext cx="9384600" cy="3455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300" dirty="0">
                <a:solidFill>
                  <a:srgbClr val="262626"/>
                </a:solidFill>
              </a:rPr>
              <a:t> Exclusionary Factor resources:</a:t>
            </a:r>
          </a:p>
          <a:p>
            <a:pPr lvl="1" indent="-457200">
              <a:buFont typeface="+mj-lt"/>
              <a:buAutoNum type="arabicPeriod"/>
            </a:pPr>
            <a:r>
              <a:rPr lang="en-US" sz="2200" u="sng" dirty="0">
                <a:solidFill>
                  <a:schemeClr val="hlink"/>
                </a:solidFill>
                <a:hlinkClick r:id="rId3"/>
              </a:rPr>
              <a:t>Idaho Exclusionary Factors Worksheet</a:t>
            </a:r>
            <a:endParaRPr lang="en-US" sz="3100" dirty="0"/>
          </a:p>
          <a:p>
            <a:pPr lvl="1" indent="-457200">
              <a:buFont typeface="+mj-lt"/>
              <a:buAutoNum type="arabicPeriod"/>
            </a:pPr>
            <a:r>
              <a:rPr lang="en-US" sz="2200" u="sng" dirty="0">
                <a:solidFill>
                  <a:schemeClr val="hlink"/>
                </a:solidFill>
                <a:hlinkClick r:id="rId4"/>
              </a:rPr>
              <a:t>Texas Exclusionary Checklist for Eligibility Teams</a:t>
            </a:r>
            <a:endParaRPr lang="en-US" sz="2200" dirty="0"/>
          </a:p>
          <a:p>
            <a:pPr lvl="1" indent="-457200">
              <a:buFont typeface="+mj-lt"/>
              <a:buAutoNum type="arabicPeriod"/>
            </a:pPr>
            <a:r>
              <a:rPr lang="en-US" sz="2100" u="sng" dirty="0">
                <a:solidFill>
                  <a:schemeClr val="hlink"/>
                </a:solidFill>
                <a:hlinkClick r:id="rId5"/>
              </a:rPr>
              <a:t>What a Specific Learning Disability Is Not</a:t>
            </a:r>
            <a:r>
              <a:rPr lang="en-US" sz="2000" u="sng" dirty="0">
                <a:solidFill>
                  <a:schemeClr val="hlink"/>
                </a:solidFill>
                <a:hlinkClick r:id="rId5"/>
              </a:rPr>
              <a:t> </a:t>
            </a:r>
            <a:endParaRPr sz="2000" dirty="0">
              <a:solidFill>
                <a:srgbClr val="262626"/>
              </a:solidFill>
            </a:endParaRPr>
          </a:p>
          <a:p>
            <a:pPr marL="0" lvl="0" indent="0" algn="l" rtl="0">
              <a:spcBef>
                <a:spcPts val="640"/>
              </a:spcBef>
              <a:spcAft>
                <a:spcPts val="0"/>
              </a:spcAft>
              <a:buNone/>
            </a:pPr>
            <a:endParaRPr sz="2200" dirty="0">
              <a:solidFill>
                <a:srgbClr val="262626"/>
              </a:solidFill>
            </a:endParaRPr>
          </a:p>
          <a:p>
            <a:pPr marL="0" lvl="0" indent="0" algn="l" rtl="0">
              <a:spcBef>
                <a:spcPts val="640"/>
              </a:spcBef>
              <a:spcAft>
                <a:spcPts val="0"/>
              </a:spcAft>
              <a:buNone/>
            </a:pPr>
            <a:endParaRPr sz="2200" dirty="0">
              <a:solidFill>
                <a:srgbClr val="262626"/>
              </a:solidFill>
            </a:endParaRPr>
          </a:p>
        </p:txBody>
      </p:sp>
      <p:sp>
        <p:nvSpPr>
          <p:cNvPr id="537" name="Google Shape;537;p70"/>
          <p:cNvSpPr txBox="1">
            <a:spLocks noGrp="1"/>
          </p:cNvSpPr>
          <p:nvPr>
            <p:ph type="title"/>
          </p:nvPr>
        </p:nvSpPr>
        <p:spPr>
          <a:xfrm>
            <a:off x="-205110" y="8100"/>
            <a:ext cx="8839200" cy="52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Specific Exclusionary Factors Considered</a:t>
            </a:r>
            <a:endParaRPr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71"/>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52</a:t>
            </a:fld>
            <a:endParaRPr/>
          </a:p>
        </p:txBody>
      </p:sp>
      <p:sp>
        <p:nvSpPr>
          <p:cNvPr id="544" name="Google Shape;544;p71"/>
          <p:cNvSpPr txBox="1">
            <a:spLocks noGrp="1"/>
          </p:cNvSpPr>
          <p:nvPr>
            <p:ph type="body" idx="1"/>
          </p:nvPr>
        </p:nvSpPr>
        <p:spPr>
          <a:xfrm>
            <a:off x="152400" y="814853"/>
            <a:ext cx="8839200" cy="33147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Clr>
                <a:srgbClr val="262626"/>
              </a:buClr>
              <a:buSzPts val="3200"/>
              <a:buChar char="●"/>
            </a:pPr>
            <a:r>
              <a:rPr lang="en-US" dirty="0">
                <a:solidFill>
                  <a:srgbClr val="262626"/>
                </a:solidFill>
              </a:rPr>
              <a:t>Understand the definition of a specific learning disability</a:t>
            </a:r>
            <a:endParaRPr dirty="0">
              <a:solidFill>
                <a:srgbClr val="262626"/>
              </a:solidFill>
            </a:endParaRPr>
          </a:p>
          <a:p>
            <a:pPr marL="457200" lvl="0" indent="-431800" algn="l" rtl="0">
              <a:spcBef>
                <a:spcPts val="0"/>
              </a:spcBef>
              <a:spcAft>
                <a:spcPts val="0"/>
              </a:spcAft>
              <a:buClr>
                <a:srgbClr val="262626"/>
              </a:buClr>
              <a:buSzPts val="3200"/>
              <a:buChar char="●"/>
            </a:pPr>
            <a:r>
              <a:rPr lang="en-US" dirty="0">
                <a:solidFill>
                  <a:srgbClr val="262626"/>
                </a:solidFill>
              </a:rPr>
              <a:t>Understand the ethical assessment practices involved in making eligibility determinations</a:t>
            </a:r>
            <a:endParaRPr dirty="0">
              <a:solidFill>
                <a:srgbClr val="262626"/>
              </a:solidFill>
            </a:endParaRPr>
          </a:p>
          <a:p>
            <a:pPr marL="457200" lvl="0" indent="-431800" algn="l" rtl="0">
              <a:spcBef>
                <a:spcPts val="0"/>
              </a:spcBef>
              <a:spcAft>
                <a:spcPts val="0"/>
              </a:spcAft>
              <a:buClr>
                <a:srgbClr val="262626"/>
              </a:buClr>
              <a:buSzPts val="3200"/>
              <a:buChar char="●"/>
            </a:pPr>
            <a:r>
              <a:rPr lang="en-US" dirty="0">
                <a:solidFill>
                  <a:srgbClr val="262626"/>
                </a:solidFill>
              </a:rPr>
              <a:t>Fully explore each piece of the criteria for eligibility as a student with a specific learning disability</a:t>
            </a:r>
            <a:endParaRPr dirty="0">
              <a:solidFill>
                <a:srgbClr val="262626"/>
              </a:solidFill>
            </a:endParaRPr>
          </a:p>
        </p:txBody>
      </p:sp>
      <p:sp>
        <p:nvSpPr>
          <p:cNvPr id="545" name="Google Shape;545;p71"/>
          <p:cNvSpPr txBox="1">
            <a:spLocks noGrp="1"/>
          </p:cNvSpPr>
          <p:nvPr>
            <p:ph type="title"/>
          </p:nvPr>
        </p:nvSpPr>
        <p:spPr>
          <a:xfrm>
            <a:off x="-122608" y="-79781"/>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Eligibility Action Steps</a:t>
            </a:r>
            <a:endParaRPr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2"/>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53</a:t>
            </a:fld>
            <a:endParaRPr/>
          </a:p>
        </p:txBody>
      </p:sp>
      <p:sp>
        <p:nvSpPr>
          <p:cNvPr id="552" name="Google Shape;552;p72"/>
          <p:cNvSpPr txBox="1">
            <a:spLocks noGrp="1"/>
          </p:cNvSpPr>
          <p:nvPr>
            <p:ph type="body" idx="1"/>
          </p:nvPr>
        </p:nvSpPr>
        <p:spPr>
          <a:xfrm>
            <a:off x="152400" y="1619250"/>
            <a:ext cx="8839200" cy="2100134"/>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dirty="0">
              <a:solidFill>
                <a:schemeClr val="tx1">
                  <a:lumMod val="75000"/>
                </a:schemeClr>
              </a:solidFill>
            </a:endParaRPr>
          </a:p>
        </p:txBody>
      </p:sp>
      <p:sp>
        <p:nvSpPr>
          <p:cNvPr id="553" name="Google Shape;553;p72"/>
          <p:cNvSpPr txBox="1">
            <a:spLocks noGrp="1"/>
          </p:cNvSpPr>
          <p:nvPr>
            <p:ph type="title"/>
          </p:nvPr>
        </p:nvSpPr>
        <p:spPr>
          <a:xfrm>
            <a:off x="152400" y="7429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554" name="Google Shape;554;p72"/>
          <p:cNvPicPr preferRelativeResize="0"/>
          <p:nvPr/>
        </p:nvPicPr>
        <p:blipFill>
          <a:blip r:embed="rId3">
            <a:alphaModFix/>
          </a:blip>
          <a:stretch>
            <a:fillRect/>
          </a:stretch>
        </p:blipFill>
        <p:spPr>
          <a:xfrm>
            <a:off x="152400" y="-37070"/>
            <a:ext cx="8839200" cy="3756454"/>
          </a:xfrm>
          <a:prstGeom prst="rect">
            <a:avLst/>
          </a:prstGeom>
          <a:noFill/>
          <a:ln>
            <a:noFill/>
          </a:ln>
        </p:spPr>
      </p:pic>
      <p:sp>
        <p:nvSpPr>
          <p:cNvPr id="2" name="TextBox 1">
            <a:extLst>
              <a:ext uri="{FF2B5EF4-FFF2-40B4-BE49-F238E27FC236}">
                <a16:creationId xmlns:a16="http://schemas.microsoft.com/office/drawing/2014/main" id="{C5445220-6C3D-4EE8-88A0-DF5813DF9F35}"/>
              </a:ext>
            </a:extLst>
          </p:cNvPr>
          <p:cNvSpPr txBox="1"/>
          <p:nvPr/>
        </p:nvSpPr>
        <p:spPr>
          <a:xfrm>
            <a:off x="152400" y="4053016"/>
            <a:ext cx="8839200" cy="523220"/>
          </a:xfrm>
          <a:prstGeom prst="rect">
            <a:avLst/>
          </a:prstGeom>
          <a:noFill/>
        </p:spPr>
        <p:txBody>
          <a:bodyPr wrap="square" rtlCol="0">
            <a:spAutoFit/>
          </a:bodyPr>
          <a:lstStyle/>
          <a:p>
            <a:r>
              <a:rPr lang="en-US" dirty="0"/>
              <a:t>Jeanne Rothermel: </a:t>
            </a:r>
            <a:r>
              <a:rPr lang="en-US" dirty="0">
                <a:hlinkClick r:id="rId4"/>
              </a:rPr>
              <a:t>jrothermel@edplus.org</a:t>
            </a:r>
            <a:endParaRPr lang="en-US" dirty="0"/>
          </a:p>
          <a:p>
            <a:r>
              <a:rPr lang="en-US" dirty="0"/>
              <a:t>Tiffiney Smith: tdsmith@semo.edu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6</a:t>
            </a:fld>
            <a:endParaRPr/>
          </a:p>
        </p:txBody>
      </p:sp>
      <p:sp>
        <p:nvSpPr>
          <p:cNvPr id="195" name="Google Shape;195;p29"/>
          <p:cNvSpPr txBox="1">
            <a:spLocks noGrp="1"/>
          </p:cNvSpPr>
          <p:nvPr>
            <p:ph type="body" idx="1"/>
          </p:nvPr>
        </p:nvSpPr>
        <p:spPr>
          <a:xfrm>
            <a:off x="152400" y="883032"/>
            <a:ext cx="8839200" cy="3390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350" dirty="0">
                <a:solidFill>
                  <a:srgbClr val="343C47"/>
                </a:solidFill>
                <a:highlight>
                  <a:srgbClr val="FFFFFF"/>
                </a:highlight>
                <a:latin typeface="Arial"/>
                <a:ea typeface="Arial"/>
                <a:cs typeface="Arial"/>
                <a:sym typeface="Arial"/>
              </a:rPr>
              <a:t> </a:t>
            </a:r>
            <a:r>
              <a:rPr lang="en-US" sz="2150" b="1" dirty="0">
                <a:solidFill>
                  <a:srgbClr val="343C47"/>
                </a:solidFill>
                <a:highlight>
                  <a:srgbClr val="FFFFFF"/>
                </a:highlight>
                <a:latin typeface="Calibri" panose="020F0502020204030204" pitchFamily="34" charset="0"/>
                <a:ea typeface="Oswald"/>
                <a:cs typeface="Calibri" panose="020F0502020204030204" pitchFamily="34" charset="0"/>
                <a:sym typeface="Oswald"/>
              </a:rPr>
              <a:t>34CFR 300.8 (c) (10)</a:t>
            </a:r>
            <a:endParaRPr sz="2150" b="1" dirty="0">
              <a:solidFill>
                <a:srgbClr val="343C47"/>
              </a:solidFill>
              <a:highlight>
                <a:srgbClr val="FFFFFF"/>
              </a:highlight>
              <a:latin typeface="Calibri" panose="020F0502020204030204" pitchFamily="34" charset="0"/>
              <a:ea typeface="Oswald"/>
              <a:cs typeface="Calibri" panose="020F0502020204030204" pitchFamily="34" charset="0"/>
              <a:sym typeface="Oswald"/>
            </a:endParaRPr>
          </a:p>
          <a:p>
            <a:pPr marL="0" lvl="0" indent="0" algn="l" rtl="0">
              <a:lnSpc>
                <a:spcPct val="115000"/>
              </a:lnSpc>
              <a:spcBef>
                <a:spcPts val="0"/>
              </a:spcBef>
              <a:spcAft>
                <a:spcPts val="0"/>
              </a:spcAft>
              <a:buNone/>
            </a:pPr>
            <a:endParaRPr sz="1350" dirty="0">
              <a:solidFill>
                <a:srgbClr val="343C47"/>
              </a:solidFill>
              <a:highlight>
                <a:srgbClr val="FFFFFF"/>
              </a:highlight>
              <a:latin typeface="Calibri" panose="020F0502020204030204" pitchFamily="34" charset="0"/>
              <a:ea typeface="Arial"/>
              <a:cs typeface="Calibri" panose="020F0502020204030204" pitchFamily="34" charset="0"/>
              <a:sym typeface="Arial"/>
            </a:endParaRPr>
          </a:p>
          <a:p>
            <a:pPr marL="457200" lvl="0" indent="0" algn="l" rtl="0">
              <a:lnSpc>
                <a:spcPct val="115000"/>
              </a:lnSpc>
              <a:spcBef>
                <a:spcPts val="0"/>
              </a:spcBef>
              <a:spcAft>
                <a:spcPts val="0"/>
              </a:spcAft>
              <a:buNone/>
            </a:pPr>
            <a:r>
              <a:rPr lang="en-US" sz="1350" dirty="0">
                <a:solidFill>
                  <a:srgbClr val="343C47"/>
                </a:solidFill>
                <a:highlight>
                  <a:srgbClr val="FFFFFF"/>
                </a:highlight>
                <a:latin typeface="Calibri" panose="020F0502020204030204" pitchFamily="34" charset="0"/>
                <a:ea typeface="Arial"/>
                <a:cs typeface="Calibri" panose="020F0502020204030204" pitchFamily="34" charset="0"/>
                <a:sym typeface="Arial"/>
              </a:rPr>
              <a:t>(</a:t>
            </a:r>
            <a:r>
              <a:rPr lang="en-US" sz="1550" dirty="0" err="1">
                <a:solidFill>
                  <a:srgbClr val="343C47"/>
                </a:solidFill>
                <a:highlight>
                  <a:srgbClr val="FFFFFF"/>
                </a:highlight>
                <a:latin typeface="Calibri" panose="020F0502020204030204" pitchFamily="34" charset="0"/>
                <a:ea typeface="Arial"/>
                <a:cs typeface="Calibri" panose="020F0502020204030204" pitchFamily="34" charset="0"/>
                <a:sym typeface="Arial"/>
              </a:rPr>
              <a:t>i</a:t>
            </a:r>
            <a:r>
              <a:rPr lang="en-US" sz="1550" dirty="0">
                <a:solidFill>
                  <a:srgbClr val="343C47"/>
                </a:solidFill>
                <a:highlight>
                  <a:srgbClr val="FFFFFF"/>
                </a:highlight>
                <a:latin typeface="Calibri" panose="020F0502020204030204" pitchFamily="34" charset="0"/>
                <a:ea typeface="Arial"/>
                <a:cs typeface="Calibri" panose="020F0502020204030204" pitchFamily="34" charset="0"/>
                <a:sym typeface="Arial"/>
              </a:rPr>
              <a:t>)</a:t>
            </a:r>
            <a:r>
              <a:rPr lang="en-US" sz="1650" dirty="0">
                <a:solidFill>
                  <a:srgbClr val="343C47"/>
                </a:solidFill>
                <a:highlight>
                  <a:srgbClr val="FFFFFF"/>
                </a:highlight>
                <a:latin typeface="Calibri" panose="020F0502020204030204" pitchFamily="34" charset="0"/>
                <a:cs typeface="Calibri" panose="020F0502020204030204" pitchFamily="34" charset="0"/>
              </a:rPr>
              <a:t> </a:t>
            </a:r>
            <a:r>
              <a:rPr lang="en-US" sz="2250" dirty="0">
                <a:solidFill>
                  <a:srgbClr val="343C47"/>
                </a:solidFill>
                <a:highlight>
                  <a:srgbClr val="FFFFFF"/>
                </a:highlight>
                <a:latin typeface="Calibri" panose="020F0502020204030204" pitchFamily="34" charset="0"/>
                <a:cs typeface="Calibri" panose="020F0502020204030204" pitchFamily="34" charset="0"/>
              </a:rPr>
              <a:t>General. Specific learning disability means a disorder in one or more of the basic psychological processes involved in understanding or in using language, spoken or written, that may manifest itself in the imperfect ability to listen, think, speak, read, write, spell, or to do mathematical calculations, including conditions such as perceptual disabilities, brain injury, minimal brain dysfunction, dyslexia, and developmental aphasia.</a:t>
            </a:r>
            <a:endParaRPr sz="2250" dirty="0">
              <a:solidFill>
                <a:srgbClr val="343C47"/>
              </a:solidFill>
              <a:highlight>
                <a:srgbClr val="FFFFFF"/>
              </a:highlight>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750" dirty="0">
              <a:solidFill>
                <a:srgbClr val="343C47"/>
              </a:solidFill>
              <a:highlight>
                <a:srgbClr val="FFFFFF"/>
              </a:highlight>
            </a:endParaRPr>
          </a:p>
          <a:p>
            <a:pPr marL="0" lvl="0" indent="0" algn="l" rtl="0">
              <a:spcBef>
                <a:spcPts val="640"/>
              </a:spcBef>
              <a:spcAft>
                <a:spcPts val="0"/>
              </a:spcAft>
              <a:buNone/>
            </a:pPr>
            <a:endParaRPr dirty="0"/>
          </a:p>
        </p:txBody>
      </p:sp>
      <p:sp>
        <p:nvSpPr>
          <p:cNvPr id="196" name="Google Shape;196;p29"/>
          <p:cNvSpPr txBox="1">
            <a:spLocks noGrp="1"/>
          </p:cNvSpPr>
          <p:nvPr>
            <p:ph type="title"/>
          </p:nvPr>
        </p:nvSpPr>
        <p:spPr>
          <a:xfrm>
            <a:off x="-541994" y="-61447"/>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Defined</a:t>
            </a:r>
            <a:endParaRP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7</a:t>
            </a:fld>
            <a:endParaRPr/>
          </a:p>
        </p:txBody>
      </p:sp>
      <p:sp>
        <p:nvSpPr>
          <p:cNvPr id="203" name="Google Shape;203;p30"/>
          <p:cNvSpPr txBox="1">
            <a:spLocks noGrp="1"/>
          </p:cNvSpPr>
          <p:nvPr>
            <p:ph type="body" idx="1"/>
          </p:nvPr>
        </p:nvSpPr>
        <p:spPr>
          <a:xfrm>
            <a:off x="152400" y="1158613"/>
            <a:ext cx="8839200" cy="3314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150" dirty="0">
                <a:solidFill>
                  <a:srgbClr val="343C47"/>
                </a:solidFill>
                <a:highlight>
                  <a:srgbClr val="FFFFFF"/>
                </a:highlight>
                <a:latin typeface="Calibri" panose="020F0502020204030204" pitchFamily="34" charset="0"/>
                <a:ea typeface="Oswald"/>
                <a:cs typeface="Calibri" panose="020F0502020204030204" pitchFamily="34" charset="0"/>
                <a:sym typeface="Oswald"/>
              </a:rPr>
              <a:t>34CFR 300.8 (c) (10)</a:t>
            </a:r>
            <a:endParaRPr sz="2150" dirty="0">
              <a:solidFill>
                <a:srgbClr val="343C47"/>
              </a:solidFill>
              <a:highlight>
                <a:srgbClr val="FFFFFF"/>
              </a:highlight>
              <a:latin typeface="Calibri" panose="020F0502020204030204" pitchFamily="34" charset="0"/>
              <a:ea typeface="Oswald"/>
              <a:cs typeface="Calibri" panose="020F0502020204030204" pitchFamily="34" charset="0"/>
              <a:sym typeface="Oswald"/>
            </a:endParaRPr>
          </a:p>
          <a:p>
            <a:pPr marL="0" lvl="0" indent="0" algn="l" rtl="0">
              <a:lnSpc>
                <a:spcPct val="115000"/>
              </a:lnSpc>
              <a:spcBef>
                <a:spcPts val="0"/>
              </a:spcBef>
              <a:spcAft>
                <a:spcPts val="0"/>
              </a:spcAft>
              <a:buNone/>
            </a:pPr>
            <a:endParaRPr sz="2150" b="1" dirty="0">
              <a:solidFill>
                <a:srgbClr val="343C47"/>
              </a:solidFill>
              <a:highlight>
                <a:srgbClr val="FFFFFF"/>
              </a:highlight>
              <a:latin typeface="Calibri" panose="020F0502020204030204" pitchFamily="34" charset="0"/>
              <a:ea typeface="Oswald"/>
              <a:cs typeface="Calibri" panose="020F0502020204030204" pitchFamily="34" charset="0"/>
              <a:sym typeface="Oswald"/>
            </a:endParaRPr>
          </a:p>
          <a:p>
            <a:pPr marL="457200" lvl="0" indent="0" algn="l" rtl="0">
              <a:lnSpc>
                <a:spcPct val="115000"/>
              </a:lnSpc>
              <a:spcBef>
                <a:spcPts val="0"/>
              </a:spcBef>
              <a:spcAft>
                <a:spcPts val="0"/>
              </a:spcAft>
              <a:buNone/>
            </a:pPr>
            <a:r>
              <a:rPr lang="en-US" sz="2400" u="sng" dirty="0">
                <a:solidFill>
                  <a:srgbClr val="316194"/>
                </a:solidFill>
                <a:highlight>
                  <a:srgbClr val="FFFFFF"/>
                </a:highlight>
                <a:latin typeface="Calibri" panose="020F0502020204030204" pitchFamily="34" charset="0"/>
                <a:ea typeface="Arial"/>
                <a:cs typeface="Calibri" panose="020F0502020204030204" pitchFamily="34" charset="0"/>
                <a:sym typeface="Arial"/>
                <a:hlinkClick r:id="rId3">
                  <a:extLst>
                    <a:ext uri="{A12FA001-AC4F-418D-AE19-62706E023703}">
                      <ahyp:hlinkClr xmlns:ahyp="http://schemas.microsoft.com/office/drawing/2018/hyperlinkcolor" xmlns="" val="tx"/>
                    </a:ext>
                  </a:extLst>
                </a:hlinkClick>
              </a:rPr>
              <a:t>(ii)</a:t>
            </a:r>
            <a:r>
              <a:rPr lang="en-US" sz="2400" dirty="0">
                <a:solidFill>
                  <a:srgbClr val="343C47"/>
                </a:solidFill>
                <a:highlight>
                  <a:srgbClr val="FFFFFF"/>
                </a:highlight>
                <a:latin typeface="Calibri" panose="020F0502020204030204" pitchFamily="34" charset="0"/>
                <a:ea typeface="Arial"/>
                <a:cs typeface="Calibri" panose="020F0502020204030204" pitchFamily="34" charset="0"/>
                <a:sym typeface="Arial"/>
              </a:rPr>
              <a:t> </a:t>
            </a:r>
            <a:r>
              <a:rPr lang="en-US" sz="2400" dirty="0">
                <a:solidFill>
                  <a:srgbClr val="343C47"/>
                </a:solidFill>
                <a:highlight>
                  <a:srgbClr val="FFFFFF"/>
                </a:highlight>
                <a:latin typeface="Calibri" panose="020F0502020204030204" pitchFamily="34" charset="0"/>
                <a:cs typeface="Calibri" panose="020F0502020204030204" pitchFamily="34" charset="0"/>
              </a:rPr>
              <a:t>Disorders not included. Specific learning disability does not include learning problems that are primarily the result of visual, hearing, or motor disabilities, of intellectual disability, of emotional disturbance, or of environmental, cultural, or economic disadvantage.</a:t>
            </a:r>
            <a:endParaRPr sz="2400" dirty="0">
              <a:latin typeface="Calibri" panose="020F0502020204030204" pitchFamily="34" charset="0"/>
              <a:cs typeface="Calibri" panose="020F0502020204030204" pitchFamily="34" charset="0"/>
            </a:endParaRPr>
          </a:p>
        </p:txBody>
      </p:sp>
      <p:sp>
        <p:nvSpPr>
          <p:cNvPr id="204" name="Google Shape;204;p30"/>
          <p:cNvSpPr txBox="1">
            <a:spLocks noGrp="1"/>
          </p:cNvSpPr>
          <p:nvPr>
            <p:ph type="title"/>
          </p:nvPr>
        </p:nvSpPr>
        <p:spPr>
          <a:xfrm>
            <a:off x="-411365" y="-1297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Defined (cont.)</a:t>
            </a:r>
            <a:endParaRPr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8</a:t>
            </a:fld>
            <a:endParaRPr/>
          </a:p>
        </p:txBody>
      </p:sp>
      <p:sp>
        <p:nvSpPr>
          <p:cNvPr id="211" name="Google Shape;211;p31"/>
          <p:cNvSpPr txBox="1">
            <a:spLocks noGrp="1"/>
          </p:cNvSpPr>
          <p:nvPr>
            <p:ph type="body" idx="1"/>
          </p:nvPr>
        </p:nvSpPr>
        <p:spPr>
          <a:xfrm>
            <a:off x="152400" y="797208"/>
            <a:ext cx="8839200" cy="3497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000" dirty="0">
                <a:solidFill>
                  <a:srgbClr val="262626"/>
                </a:solidFill>
              </a:rPr>
              <a:t>Missouri State Plan For Special Education, Regulation III</a:t>
            </a:r>
            <a:endParaRPr sz="2000" dirty="0">
              <a:solidFill>
                <a:srgbClr val="262626"/>
              </a:solidFill>
            </a:endParaRPr>
          </a:p>
          <a:p>
            <a:pPr marL="457200" lvl="0" indent="0" algn="l" rtl="0">
              <a:spcBef>
                <a:spcPts val="640"/>
              </a:spcBef>
              <a:spcAft>
                <a:spcPts val="0"/>
              </a:spcAft>
              <a:buNone/>
            </a:pPr>
            <a:r>
              <a:rPr lang="en-US" sz="2100" dirty="0">
                <a:solidFill>
                  <a:srgbClr val="000000"/>
                </a:solidFill>
                <a:highlight>
                  <a:srgbClr val="FFFFFF"/>
                </a:highlight>
              </a:rPr>
              <a:t>Specific Learning Disability means a disorder in one or more of the basic psychological processes involved in understanding or in using language, spoken or written, which may manifest itself in an imperfect ability to listen, think, speak, read, write, spell, or to do mathematical calculations.  The term includes such conditions as perceptual disabilities, brain injury, minimal brain dysfunction, dyslexia, and developmental aphasia.  The term does not include learning problems that are primarily the result of a  visual, hearing , or motor disability; intellectual disability; emotional disturbance; cultural factors; environmental or economic disadvantage; or, limited English proficiency.</a:t>
            </a:r>
            <a:endParaRPr sz="2100" dirty="0">
              <a:solidFill>
                <a:srgbClr val="000000"/>
              </a:solidFill>
              <a:highlight>
                <a:srgbClr val="FFFFFF"/>
              </a:highlight>
            </a:endParaRPr>
          </a:p>
          <a:p>
            <a:pPr marL="0" lvl="0" indent="0" algn="l" rtl="0">
              <a:lnSpc>
                <a:spcPct val="115000"/>
              </a:lnSpc>
              <a:spcBef>
                <a:spcPts val="0"/>
              </a:spcBef>
              <a:spcAft>
                <a:spcPts val="0"/>
              </a:spcAft>
              <a:buNone/>
            </a:pPr>
            <a:endParaRPr sz="1100" dirty="0">
              <a:solidFill>
                <a:srgbClr val="000000"/>
              </a:solidFill>
              <a:latin typeface="Arial"/>
              <a:ea typeface="Arial"/>
              <a:cs typeface="Arial"/>
              <a:sym typeface="Arial"/>
            </a:endParaRPr>
          </a:p>
          <a:p>
            <a:pPr marL="0" lvl="0" indent="0" algn="l" rtl="0">
              <a:spcBef>
                <a:spcPts val="640"/>
              </a:spcBef>
              <a:spcAft>
                <a:spcPts val="0"/>
              </a:spcAft>
              <a:buNone/>
            </a:pPr>
            <a:endParaRPr sz="2000" dirty="0">
              <a:solidFill>
                <a:srgbClr val="262626"/>
              </a:solidFill>
            </a:endParaRPr>
          </a:p>
          <a:p>
            <a:pPr marL="0" lvl="0" indent="0" algn="l" rtl="0">
              <a:spcBef>
                <a:spcPts val="640"/>
              </a:spcBef>
              <a:spcAft>
                <a:spcPts val="0"/>
              </a:spcAft>
              <a:buNone/>
            </a:pPr>
            <a:endParaRPr sz="2000" dirty="0">
              <a:solidFill>
                <a:srgbClr val="262626"/>
              </a:solidFill>
            </a:endParaRPr>
          </a:p>
          <a:p>
            <a:pPr marL="0" lvl="0" indent="0" algn="l" rtl="0">
              <a:spcBef>
                <a:spcPts val="640"/>
              </a:spcBef>
              <a:spcAft>
                <a:spcPts val="0"/>
              </a:spcAft>
              <a:buNone/>
            </a:pPr>
            <a:endParaRPr sz="2000" dirty="0">
              <a:solidFill>
                <a:srgbClr val="262626"/>
              </a:solidFill>
            </a:endParaRPr>
          </a:p>
        </p:txBody>
      </p:sp>
      <p:sp>
        <p:nvSpPr>
          <p:cNvPr id="212" name="Google Shape;212;p31"/>
          <p:cNvSpPr txBox="1">
            <a:spLocks noGrp="1"/>
          </p:cNvSpPr>
          <p:nvPr>
            <p:ph type="title"/>
          </p:nvPr>
        </p:nvSpPr>
        <p:spPr>
          <a:xfrm>
            <a:off x="-631372" y="-75198"/>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SLD Defined  </a:t>
            </a:r>
            <a:endParaRPr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218" name="Google Shape;218;p32"/>
          <p:cNvGraphicFramePr/>
          <p:nvPr>
            <p:extLst>
              <p:ext uri="{D42A27DB-BD31-4B8C-83A1-F6EECF244321}">
                <p14:modId xmlns:p14="http://schemas.microsoft.com/office/powerpoint/2010/main" val="3423996608"/>
              </p:ext>
            </p:extLst>
          </p:nvPr>
        </p:nvGraphicFramePr>
        <p:xfrm>
          <a:off x="309745" y="1547970"/>
          <a:ext cx="8340050" cy="3154560"/>
        </p:xfrm>
        <a:graphic>
          <a:graphicData uri="http://schemas.openxmlformats.org/drawingml/2006/table">
            <a:tbl>
              <a:tblPr>
                <a:noFill/>
                <a:tableStyleId>{CFAF2EE4-8E6D-4A5B-93CD-AAFC2DF7EE76}</a:tableStyleId>
              </a:tblPr>
              <a:tblGrid>
                <a:gridCol w="4170025">
                  <a:extLst>
                    <a:ext uri="{9D8B030D-6E8A-4147-A177-3AD203B41FA5}">
                      <a16:colId xmlns:a16="http://schemas.microsoft.com/office/drawing/2014/main" val="20000"/>
                    </a:ext>
                  </a:extLst>
                </a:gridCol>
                <a:gridCol w="4170025">
                  <a:extLst>
                    <a:ext uri="{9D8B030D-6E8A-4147-A177-3AD203B41FA5}">
                      <a16:colId xmlns:a16="http://schemas.microsoft.com/office/drawing/2014/main" val="20001"/>
                    </a:ext>
                  </a:extLst>
                </a:gridCol>
              </a:tblGrid>
              <a:tr h="933125">
                <a:tc>
                  <a:txBody>
                    <a:bodyPr/>
                    <a:lstStyle/>
                    <a:p>
                      <a:pPr marL="0" lvl="0" indent="0" algn="l" rtl="0">
                        <a:spcBef>
                          <a:spcPts val="0"/>
                        </a:spcBef>
                        <a:spcAft>
                          <a:spcPts val="0"/>
                        </a:spcAft>
                        <a:buNone/>
                      </a:pPr>
                      <a:r>
                        <a:rPr lang="en-US" sz="1800" b="1" dirty="0"/>
                        <a:t>Input</a:t>
                      </a:r>
                      <a:r>
                        <a:rPr lang="en-US" sz="1800" dirty="0"/>
                        <a:t> (difficulty processing information through auditory and visual means; receptive language)</a:t>
                      </a:r>
                      <a:endParaRPr sz="1800" dirty="0"/>
                    </a:p>
                  </a:txBody>
                  <a:tcPr marL="91425" marR="91425" marT="91425" marB="91425"/>
                </a:tc>
                <a:tc>
                  <a:txBody>
                    <a:bodyPr/>
                    <a:lstStyle/>
                    <a:p>
                      <a:pPr marL="0" lvl="0" indent="0" algn="l" rtl="0">
                        <a:spcBef>
                          <a:spcPts val="0"/>
                        </a:spcBef>
                        <a:spcAft>
                          <a:spcPts val="0"/>
                        </a:spcAft>
                        <a:buNone/>
                      </a:pPr>
                      <a:r>
                        <a:rPr lang="en-US" sz="1700"/>
                        <a:t>may impact reading, spelling, writing; understanding and using language</a:t>
                      </a:r>
                      <a:endParaRPr sz="1700"/>
                    </a:p>
                  </a:txBody>
                  <a:tcPr marL="91425" marR="91425" marT="91425" marB="91425"/>
                </a:tc>
                <a:extLst>
                  <a:ext uri="{0D108BD9-81ED-4DB2-BD59-A6C34878D82A}">
                    <a16:rowId xmlns:a16="http://schemas.microsoft.com/office/drawing/2014/main" val="10000"/>
                  </a:ext>
                </a:extLst>
              </a:tr>
              <a:tr h="691175">
                <a:tc>
                  <a:txBody>
                    <a:bodyPr/>
                    <a:lstStyle/>
                    <a:p>
                      <a:pPr marL="0" lvl="0" indent="0" algn="l" rtl="0">
                        <a:spcBef>
                          <a:spcPts val="0"/>
                        </a:spcBef>
                        <a:spcAft>
                          <a:spcPts val="0"/>
                        </a:spcAft>
                        <a:buNone/>
                      </a:pPr>
                      <a:r>
                        <a:rPr lang="en-US" sz="1800" b="1"/>
                        <a:t>Integration</a:t>
                      </a:r>
                      <a:r>
                        <a:rPr lang="en-US" sz="1800"/>
                        <a:t> (sequencing, abstraction, organization)</a:t>
                      </a:r>
                      <a:endParaRPr sz="1800"/>
                    </a:p>
                  </a:txBody>
                  <a:tcPr marL="91425" marR="91425" marT="91425" marB="91425"/>
                </a:tc>
                <a:tc>
                  <a:txBody>
                    <a:bodyPr/>
                    <a:lstStyle/>
                    <a:p>
                      <a:pPr marL="0" lvl="0" indent="0" algn="l" rtl="0">
                        <a:spcBef>
                          <a:spcPts val="0"/>
                        </a:spcBef>
                        <a:spcAft>
                          <a:spcPts val="0"/>
                        </a:spcAft>
                        <a:buNone/>
                      </a:pPr>
                      <a:r>
                        <a:rPr lang="en-US" sz="1700" dirty="0"/>
                        <a:t>may impact prioritizing, organizing, doing mathematics and following instructions</a:t>
                      </a:r>
                      <a:endParaRPr sz="1700" dirty="0"/>
                    </a:p>
                  </a:txBody>
                  <a:tcPr marL="91425" marR="91425" marT="91425" marB="91425"/>
                </a:tc>
                <a:extLst>
                  <a:ext uri="{0D108BD9-81ED-4DB2-BD59-A6C34878D82A}">
                    <a16:rowId xmlns:a16="http://schemas.microsoft.com/office/drawing/2014/main" val="10001"/>
                  </a:ext>
                </a:extLst>
              </a:tr>
              <a:tr h="691175">
                <a:tc>
                  <a:txBody>
                    <a:bodyPr/>
                    <a:lstStyle/>
                    <a:p>
                      <a:pPr marL="0" lvl="0" indent="0" algn="l" rtl="0">
                        <a:spcBef>
                          <a:spcPts val="0"/>
                        </a:spcBef>
                        <a:spcAft>
                          <a:spcPts val="0"/>
                        </a:spcAft>
                        <a:buNone/>
                      </a:pPr>
                      <a:r>
                        <a:rPr lang="en-US" sz="1800" b="1"/>
                        <a:t>Memory </a:t>
                      </a:r>
                      <a:r>
                        <a:rPr lang="en-US" sz="1800"/>
                        <a:t>(working short term and long term memory)</a:t>
                      </a:r>
                      <a:endParaRPr sz="1800"/>
                    </a:p>
                  </a:txBody>
                  <a:tcPr marL="91425" marR="91425" marT="91425" marB="91425"/>
                </a:tc>
                <a:tc>
                  <a:txBody>
                    <a:bodyPr/>
                    <a:lstStyle/>
                    <a:p>
                      <a:pPr marL="0" lvl="0" indent="0" algn="l" rtl="0">
                        <a:spcBef>
                          <a:spcPts val="0"/>
                        </a:spcBef>
                        <a:spcAft>
                          <a:spcPts val="0"/>
                        </a:spcAft>
                        <a:buNone/>
                      </a:pPr>
                      <a:r>
                        <a:rPr lang="en-US" sz="1700"/>
                        <a:t>may impact storing or retrieving information from short or long term memory</a:t>
                      </a:r>
                      <a:endParaRPr sz="1700"/>
                    </a:p>
                  </a:txBody>
                  <a:tcPr marL="91425" marR="91425" marT="91425" marB="91425"/>
                </a:tc>
                <a:extLst>
                  <a:ext uri="{0D108BD9-81ED-4DB2-BD59-A6C34878D82A}">
                    <a16:rowId xmlns:a16="http://schemas.microsoft.com/office/drawing/2014/main" val="10002"/>
                  </a:ext>
                </a:extLst>
              </a:tr>
              <a:tr h="449250">
                <a:tc>
                  <a:txBody>
                    <a:bodyPr/>
                    <a:lstStyle/>
                    <a:p>
                      <a:pPr marL="0" lvl="0" indent="0" algn="l" rtl="0">
                        <a:spcBef>
                          <a:spcPts val="0"/>
                        </a:spcBef>
                        <a:spcAft>
                          <a:spcPts val="0"/>
                        </a:spcAft>
                        <a:buNone/>
                      </a:pPr>
                      <a:r>
                        <a:rPr lang="en-US" sz="1800" b="1"/>
                        <a:t>Output </a:t>
                      </a:r>
                      <a:r>
                        <a:rPr lang="en-US" sz="1800"/>
                        <a:t>(expressive language)</a:t>
                      </a:r>
                      <a:endParaRPr sz="1800"/>
                    </a:p>
                  </a:txBody>
                  <a:tcPr marL="91425" marR="91425" marT="91425" marB="91425"/>
                </a:tc>
                <a:tc>
                  <a:txBody>
                    <a:bodyPr/>
                    <a:lstStyle/>
                    <a:p>
                      <a:pPr marL="0" lvl="0" indent="0" algn="l" rtl="0">
                        <a:spcBef>
                          <a:spcPts val="0"/>
                        </a:spcBef>
                        <a:spcAft>
                          <a:spcPts val="0"/>
                        </a:spcAft>
                        <a:buNone/>
                      </a:pPr>
                      <a:r>
                        <a:rPr lang="en-US" sz="1700" dirty="0"/>
                        <a:t>may impact using spoken language</a:t>
                      </a:r>
                      <a:endParaRPr sz="1700" dirty="0"/>
                    </a:p>
                  </a:txBody>
                  <a:tcPr marL="91425" marR="91425" marT="91425" marB="91425"/>
                </a:tc>
                <a:extLst>
                  <a:ext uri="{0D108BD9-81ED-4DB2-BD59-A6C34878D82A}">
                    <a16:rowId xmlns:a16="http://schemas.microsoft.com/office/drawing/2014/main" val="10003"/>
                  </a:ext>
                </a:extLst>
              </a:tr>
            </a:tbl>
          </a:graphicData>
        </a:graphic>
      </p:graphicFrame>
      <p:sp>
        <p:nvSpPr>
          <p:cNvPr id="221" name="Google Shape;221;p32"/>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
        <p:nvSpPr>
          <p:cNvPr id="220" name="Google Shape;220;p32"/>
          <p:cNvSpPr txBox="1">
            <a:spLocks noGrp="1"/>
          </p:cNvSpPr>
          <p:nvPr>
            <p:ph type="title"/>
          </p:nvPr>
        </p:nvSpPr>
        <p:spPr>
          <a:xfrm>
            <a:off x="-390740" y="-84450"/>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bg1"/>
                </a:solidFill>
              </a:rPr>
              <a:t>SLD Defined</a:t>
            </a:r>
            <a:endParaRPr dirty="0">
              <a:solidFill>
                <a:schemeClr val="bg1"/>
              </a:solidFill>
            </a:endParaRPr>
          </a:p>
        </p:txBody>
      </p:sp>
      <p:sp>
        <p:nvSpPr>
          <p:cNvPr id="222" name="Google Shape;222;p32"/>
          <p:cNvSpPr txBox="1"/>
          <p:nvPr/>
        </p:nvSpPr>
        <p:spPr>
          <a:xfrm>
            <a:off x="309745" y="855070"/>
            <a:ext cx="7336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dirty="0">
                <a:latin typeface="Calibri"/>
                <a:ea typeface="Calibri"/>
                <a:cs typeface="Calibri"/>
                <a:sym typeface="Calibri"/>
              </a:rPr>
              <a:t>Involve difficulties in one or more basic psychological processes:</a:t>
            </a:r>
            <a:endParaRPr sz="2100"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ivider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4F1EFECF6D2A45AC9F5345C1128B96" ma:contentTypeVersion="14" ma:contentTypeDescription="Create a new document." ma:contentTypeScope="" ma:versionID="acd11f25ef4bf30490357adc321e5681">
  <xsd:schema xmlns:xsd="http://www.w3.org/2001/XMLSchema" xmlns:xs="http://www.w3.org/2001/XMLSchema" xmlns:p="http://schemas.microsoft.com/office/2006/metadata/properties" xmlns:ns3="d56cf72e-71c5-48fe-8cd1-b794a6e2e12e" xmlns:ns4="4186dd2c-8104-4179-bf30-5798c4be3480" targetNamespace="http://schemas.microsoft.com/office/2006/metadata/properties" ma:root="true" ma:fieldsID="d7cf019407a8c6de8a362d065ecb431e" ns3:_="" ns4:_="">
    <xsd:import namespace="d56cf72e-71c5-48fe-8cd1-b794a6e2e12e"/>
    <xsd:import namespace="4186dd2c-8104-4179-bf30-5798c4be348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6cf72e-71c5-48fe-8cd1-b794a6e2e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86dd2c-8104-4179-bf30-5798c4be348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4F2EAB-45EF-46D2-9D74-034E4DAEA95A}">
  <ds:schemaRefs>
    <ds:schemaRef ds:uri="d56cf72e-71c5-48fe-8cd1-b794a6e2e12e"/>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186dd2c-8104-4179-bf30-5798c4be3480"/>
    <ds:schemaRef ds:uri="http://www.w3.org/XML/1998/namespace"/>
  </ds:schemaRefs>
</ds:datastoreItem>
</file>

<file path=customXml/itemProps2.xml><?xml version="1.0" encoding="utf-8"?>
<ds:datastoreItem xmlns:ds="http://schemas.openxmlformats.org/officeDocument/2006/customXml" ds:itemID="{F17D5739-A2A1-49F7-AF75-96A59E157D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6cf72e-71c5-48fe-8cd1-b794a6e2e12e"/>
    <ds:schemaRef ds:uri="4186dd2c-8104-4179-bf30-5798c4be34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487695-460B-451C-83AB-D0DA5186A1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3520</TotalTime>
  <Words>4305</Words>
  <Application>Microsoft Office PowerPoint</Application>
  <PresentationFormat>On-screen Show (16:9)</PresentationFormat>
  <Paragraphs>403</Paragraphs>
  <Slides>53</Slides>
  <Notes>51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53</vt:i4>
      </vt:variant>
    </vt:vector>
  </HeadingPairs>
  <TitlesOfParts>
    <vt:vector size="67" baseType="lpstr">
      <vt:lpstr>Oswald</vt:lpstr>
      <vt:lpstr>Arial</vt:lpstr>
      <vt:lpstr>Garamond</vt:lpstr>
      <vt:lpstr>Amazon Ember</vt:lpstr>
      <vt:lpstr>Calibri</vt:lpstr>
      <vt:lpstr>Noto Sans Symbols</vt:lpstr>
      <vt:lpstr>opensans</vt:lpstr>
      <vt:lpstr>Century Gothic</vt:lpstr>
      <vt:lpstr>Verdana</vt:lpstr>
      <vt:lpstr>Courier New</vt:lpstr>
      <vt:lpstr>roboto</vt:lpstr>
      <vt:lpstr>Montserrat</vt:lpstr>
      <vt:lpstr>1_Savon</vt:lpstr>
      <vt:lpstr>Section Dividers</vt:lpstr>
      <vt:lpstr>PowerPoint Presentation</vt:lpstr>
      <vt:lpstr>Specific Learning Disability</vt:lpstr>
      <vt:lpstr>Processing Pause  </vt:lpstr>
      <vt:lpstr>Virtual Emotional Support Animals </vt:lpstr>
      <vt:lpstr>Specific Learning Disability (SLD)  </vt:lpstr>
      <vt:lpstr>SLD Defined</vt:lpstr>
      <vt:lpstr>SLD Defined (cont.)</vt:lpstr>
      <vt:lpstr>SLD Defined  </vt:lpstr>
      <vt:lpstr>SLD Defined</vt:lpstr>
      <vt:lpstr>SLD Defined</vt:lpstr>
      <vt:lpstr>SLD Defined</vt:lpstr>
      <vt:lpstr>SLD And Young Children</vt:lpstr>
      <vt:lpstr>PowerPoint Presentation</vt:lpstr>
      <vt:lpstr>PowerPoint Presentation</vt:lpstr>
      <vt:lpstr>PowerPoint Presentation</vt:lpstr>
      <vt:lpstr>PowerPoint Presentation</vt:lpstr>
      <vt:lpstr>Eligibility Determination Grounding Assumptions </vt:lpstr>
      <vt:lpstr>Eligibility Determinations</vt:lpstr>
      <vt:lpstr>SLD Eligibility Determinations</vt:lpstr>
      <vt:lpstr>SLD Eligibility Determinations</vt:lpstr>
      <vt:lpstr>SLD Eligibility Criteria </vt:lpstr>
      <vt:lpstr>SLD Eligibility Criteria - RTI</vt:lpstr>
      <vt:lpstr>Response to Intervention Guidance</vt:lpstr>
      <vt:lpstr>Virtual Emotional Support Animals </vt:lpstr>
      <vt:lpstr>SLD Eligibility Criteria – Discrepancy Method</vt:lpstr>
      <vt:lpstr>SLD Eligibility Criteria – Discrepancy Method</vt:lpstr>
      <vt:lpstr>SLD Eligibility Criteria – Discrepancy Method</vt:lpstr>
      <vt:lpstr>PowerPoint Presentation</vt:lpstr>
      <vt:lpstr>General Ability Index (GAI)</vt:lpstr>
      <vt:lpstr>SLD Eligibility Criteria – Discrepancy Method</vt:lpstr>
      <vt:lpstr>PowerPoint Presentation</vt:lpstr>
      <vt:lpstr>SLD Eligibility Criteria – Discrepancy Method </vt:lpstr>
      <vt:lpstr>SLD Eligibility Criteria – Discrepancy Method</vt:lpstr>
      <vt:lpstr>PowerPoint Presentation</vt:lpstr>
      <vt:lpstr>SLD Eligibility Criteria – Professional Judgement </vt:lpstr>
      <vt:lpstr>SLD Eligibility Criteria – Professional Judgement </vt:lpstr>
      <vt:lpstr>SLD Eligibility Criteria - Observation</vt:lpstr>
      <vt:lpstr>PowerPoint Presentation</vt:lpstr>
      <vt:lpstr>SLD Eligibility Criteria - Observation</vt:lpstr>
      <vt:lpstr>SLD Observation Guidance</vt:lpstr>
      <vt:lpstr>SLD Observation Guidance</vt:lpstr>
      <vt:lpstr> </vt:lpstr>
      <vt:lpstr>SLD Eligibility Criteria – Addition Group Members</vt:lpstr>
      <vt:lpstr>SLD Eligibility Criteria – Additional Group Members</vt:lpstr>
      <vt:lpstr>SLD Eligibility Criteria-Special Requirements for SLD Evaluation Reports </vt:lpstr>
      <vt:lpstr>SLD Eligibility Criteria-Special Requirements for SLD Evaluation Reports </vt:lpstr>
      <vt:lpstr> </vt:lpstr>
      <vt:lpstr>SLD Eligibility Criteria-Specific Exclusionary Factors  </vt:lpstr>
      <vt:lpstr>SLD Eligibility Criteria-Specific Exclusionary Factors </vt:lpstr>
      <vt:lpstr>SLD Identification and Pandemic Impact </vt:lpstr>
      <vt:lpstr>Specific Exclusionary Factors Considered</vt:lpstr>
      <vt:lpstr>SLD Eligibility Action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Welch, Dana</dc:creator>
  <cp:lastModifiedBy>Luetkemeyer, Beverly</cp:lastModifiedBy>
  <cp:revision>22</cp:revision>
  <cp:lastPrinted>2022-04-05T15:18:28Z</cp:lastPrinted>
  <dcterms:modified xsi:type="dcterms:W3CDTF">2022-04-07T13:50:55Z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0x0101007E4F1EFECF6D2A45AC9F5345C1128B96</vt:lpwstr>
  </property>
</Properties>
</file>