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41"/>
  </p:notesMasterIdLst>
  <p:sldIdLst>
    <p:sldId id="256" r:id="rId2"/>
    <p:sldId id="257" r:id="rId3"/>
    <p:sldId id="258" r:id="rId4"/>
    <p:sldId id="259" r:id="rId5"/>
    <p:sldId id="260" r:id="rId6"/>
    <p:sldId id="261" r:id="rId7"/>
    <p:sldId id="294" r:id="rId8"/>
    <p:sldId id="295" r:id="rId9"/>
    <p:sldId id="296" r:id="rId10"/>
    <p:sldId id="297" r:id="rId11"/>
    <p:sldId id="298" r:id="rId12"/>
    <p:sldId id="299" r:id="rId13"/>
    <p:sldId id="300" r:id="rId14"/>
    <p:sldId id="301" r:id="rId15"/>
    <p:sldId id="302" r:id="rId16"/>
    <p:sldId id="304" r:id="rId17"/>
    <p:sldId id="305" r:id="rId18"/>
    <p:sldId id="306" r:id="rId19"/>
    <p:sldId id="307" r:id="rId20"/>
    <p:sldId id="308" r:id="rId21"/>
    <p:sldId id="309" r:id="rId22"/>
    <p:sldId id="310" r:id="rId23"/>
    <p:sldId id="277" r:id="rId24"/>
    <p:sldId id="278" r:id="rId25"/>
    <p:sldId id="311" r:id="rId26"/>
    <p:sldId id="312" r:id="rId27"/>
    <p:sldId id="313" r:id="rId28"/>
    <p:sldId id="314" r:id="rId29"/>
    <p:sldId id="315" r:id="rId30"/>
    <p:sldId id="316" r:id="rId31"/>
    <p:sldId id="317" r:id="rId32"/>
    <p:sldId id="318" r:id="rId33"/>
    <p:sldId id="287" r:id="rId34"/>
    <p:sldId id="319" r:id="rId35"/>
    <p:sldId id="320" r:id="rId36"/>
    <p:sldId id="321" r:id="rId37"/>
    <p:sldId id="291" r:id="rId38"/>
    <p:sldId id="292" r:id="rId39"/>
    <p:sldId id="322" r:id="rId40"/>
  </p:sldIdLst>
  <p:sldSz cx="12192000" cy="6858000"/>
  <p:notesSz cx="6858000" cy="9144000"/>
  <p:embeddedFontLst>
    <p:embeddedFont>
      <p:font typeface="Pangolin" panose="020B0604020202020204" charset="0"/>
      <p:regular r:id="rId42"/>
    </p:embeddedFont>
    <p:embeddedFont>
      <p:font typeface="Verdana" panose="020B0604030504040204" pitchFamily="3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Century Gothic" panose="020B050202020202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80AA32-F37B-42D0-B2E2-8C589CB91C36}">
  <a:tblStyle styleId="{F180AA32-F37B-42D0-B2E2-8C589CB91C36}"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AA8E4E9-42B0-4B78-A2A5-3014B9947A6E}" styleName="Table_1">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6489" autoAdjust="0"/>
  </p:normalViewPr>
  <p:slideViewPr>
    <p:cSldViewPr snapToGrid="0">
      <p:cViewPr varScale="1">
        <p:scale>
          <a:sx n="78" d="100"/>
          <a:sy n="78" d="100"/>
        </p:scale>
        <p:origin x="182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info.95percentgroup.com/literacy-component_pa_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readingrockets.org/teaching/reading101-course/modules/phonological-and-phonemic-awareness/in-depth"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readingrockets.org/teaching/reading101-course/modules/phonological-and-phonemic-awareness/phonological-and-phonemic-1"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FrGLGd2Rwd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da0a00a93e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da0a00a93e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and Do: </a:t>
            </a:r>
            <a:r>
              <a:rPr lang="en-US" dirty="0"/>
              <a:t>Hide this slide when presenting</a:t>
            </a:r>
            <a:r>
              <a:rPr lang="en-US" dirty="0" smtClean="0"/>
              <a:t>. The </a:t>
            </a:r>
            <a:r>
              <a:rPr lang="en-US" dirty="0"/>
              <a:t>use of </a:t>
            </a:r>
            <a:r>
              <a:rPr lang="en-US" dirty="0" smtClean="0"/>
              <a:t>Handout </a:t>
            </a:r>
            <a:r>
              <a:rPr lang="en-US" dirty="0"/>
              <a:t>#3 is optional. </a:t>
            </a:r>
            <a:endParaRPr dirty="0"/>
          </a:p>
        </p:txBody>
      </p:sp>
      <p:sp>
        <p:nvSpPr>
          <p:cNvPr id="57" name="Google Shape;57;gda0a00a93e_0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txBox="1">
            <a:spLocks noGrp="1"/>
          </p:cNvSpPr>
          <p:nvPr>
            <p:ph type="body" idx="1"/>
          </p:nvPr>
        </p:nvSpPr>
        <p:spPr>
          <a:xfrm>
            <a:off x="685800" y="4400549"/>
            <a:ext cx="5486400" cy="36099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Phonemic awareness is the individual sounds/phonemes</a:t>
            </a:r>
            <a:r>
              <a:rPr lang="en-US" dirty="0" smtClean="0"/>
              <a:t>.</a:t>
            </a:r>
            <a:br>
              <a:rPr lang="en-US" dirty="0" smtClean="0"/>
            </a:br>
            <a:endParaRPr dirty="0"/>
          </a:p>
          <a:p>
            <a:pPr marL="0" lvl="0" indent="0" algn="l" rtl="0">
              <a:lnSpc>
                <a:spcPct val="100000"/>
              </a:lnSpc>
              <a:spcBef>
                <a:spcPts val="0"/>
              </a:spcBef>
              <a:spcAft>
                <a:spcPts val="0"/>
              </a:spcAft>
              <a:buSzPts val="1400"/>
              <a:buNone/>
            </a:pPr>
            <a:r>
              <a:rPr lang="en-US" b="1" dirty="0"/>
              <a:t>To Do:</a:t>
            </a:r>
            <a:r>
              <a:rPr lang="en-US" dirty="0"/>
              <a:t> Read the slide or allow time for participants to read the slide. </a:t>
            </a:r>
            <a:r>
              <a:rPr lang="en-US" dirty="0" smtClean="0"/>
              <a:t/>
            </a:r>
            <a:br>
              <a:rPr lang="en-US" dirty="0" smtClean="0"/>
            </a:br>
            <a:endParaRPr dirty="0"/>
          </a:p>
          <a:p>
            <a:pPr marL="0" lvl="0" indent="0" algn="l" rtl="0">
              <a:lnSpc>
                <a:spcPct val="100000"/>
              </a:lnSpc>
              <a:spcBef>
                <a:spcPts val="0"/>
              </a:spcBef>
              <a:spcAft>
                <a:spcPts val="0"/>
              </a:spcAft>
              <a:buSzPts val="1400"/>
              <a:buNone/>
            </a:pPr>
            <a:r>
              <a:rPr lang="en-US" b="1" dirty="0"/>
              <a:t>To Say: </a:t>
            </a:r>
            <a:r>
              <a:rPr lang="en-US" dirty="0"/>
              <a:t>Phonemic awareness is the ability to </a:t>
            </a:r>
            <a:r>
              <a:rPr lang="en-US" dirty="0" smtClean="0"/>
              <a:t>recognize </a:t>
            </a:r>
            <a:r>
              <a:rPr lang="en-US" dirty="0"/>
              <a:t>the individual sounds/phonemes in words and be able to manipulate those sounds. </a:t>
            </a:r>
            <a:r>
              <a:rPr lang="en-US" dirty="0" smtClean="0"/>
              <a:t>From this point on, we will refer to phonemic awareness as PA. We </a:t>
            </a:r>
            <a:r>
              <a:rPr lang="en-US" dirty="0"/>
              <a:t>find that many programs and curriculums include this in the early instruction for reading</a:t>
            </a:r>
            <a:r>
              <a:rPr lang="en-US" dirty="0">
                <a:solidFill>
                  <a:srgbClr val="C00000"/>
                </a:solidFill>
              </a:rPr>
              <a:t>. </a:t>
            </a:r>
            <a:r>
              <a:rPr lang="en-US" dirty="0" smtClean="0">
                <a:solidFill>
                  <a:schemeClr val="dk1"/>
                </a:solidFill>
              </a:rPr>
              <a:t>We </a:t>
            </a:r>
            <a:r>
              <a:rPr lang="en-US" dirty="0"/>
              <a:t>often do not have access or take </a:t>
            </a:r>
            <a:r>
              <a:rPr lang="en-US" dirty="0" smtClean="0"/>
              <a:t>the time </a:t>
            </a:r>
            <a:r>
              <a:rPr lang="en-US" dirty="0"/>
              <a:t>to access this with older students who are not at the kindergarten or </a:t>
            </a:r>
            <a:r>
              <a:rPr lang="en-US" dirty="0" smtClean="0"/>
              <a:t>pre-kindergarten grade level. There </a:t>
            </a:r>
            <a:r>
              <a:rPr lang="en-US" dirty="0"/>
              <a:t>are some people who use the word phonemics awareness and phonological awareness </a:t>
            </a:r>
            <a:r>
              <a:rPr lang="en-US" dirty="0" smtClean="0"/>
              <a:t>interchangeably</a:t>
            </a:r>
            <a:r>
              <a:rPr lang="en-US" dirty="0" smtClean="0">
                <a:solidFill>
                  <a:srgbClr val="C00000"/>
                </a:solidFill>
              </a:rPr>
              <a:t>. I</a:t>
            </a:r>
            <a:r>
              <a:rPr lang="en-US" dirty="0" smtClean="0"/>
              <a:t>n </a:t>
            </a:r>
            <a:r>
              <a:rPr lang="en-US" dirty="0"/>
              <a:t>the science of </a:t>
            </a:r>
            <a:r>
              <a:rPr lang="en-US" dirty="0" smtClean="0"/>
              <a:t>reading, </a:t>
            </a:r>
            <a:r>
              <a:rPr lang="en-US" dirty="0"/>
              <a:t>they are not the same since phonological awareness is most commonly thought of as the manipulation of the words and syllable chunks of words.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Many people say we can do phonemic awareness in </a:t>
            </a:r>
            <a:r>
              <a:rPr lang="en-US" dirty="0" smtClean="0"/>
              <a:t>the dark </a:t>
            </a:r>
            <a:r>
              <a:rPr lang="en-US" dirty="0"/>
              <a:t>since we do not need to see </a:t>
            </a:r>
            <a:r>
              <a:rPr lang="en-US" dirty="0">
                <a:solidFill>
                  <a:schemeClr val="dk1"/>
                </a:solidFill>
              </a:rPr>
              <a:t>letters, we just need to understand the distinct sounds in a </a:t>
            </a:r>
            <a:r>
              <a:rPr lang="en-US" dirty="0" smtClean="0">
                <a:solidFill>
                  <a:schemeClr val="dk1"/>
                </a:solidFill>
              </a:rPr>
              <a:t>word. For example, the</a:t>
            </a:r>
            <a:r>
              <a:rPr lang="en-US" baseline="0" dirty="0" smtClean="0">
                <a:solidFill>
                  <a:schemeClr val="dk1"/>
                </a:solidFill>
              </a:rPr>
              <a:t> word </a:t>
            </a:r>
            <a:r>
              <a:rPr lang="en-US" dirty="0" smtClean="0">
                <a:solidFill>
                  <a:schemeClr val="dk1"/>
                </a:solidFill>
              </a:rPr>
              <a:t>‘cat’ </a:t>
            </a:r>
            <a:r>
              <a:rPr lang="en-US" dirty="0">
                <a:solidFill>
                  <a:schemeClr val="dk1"/>
                </a:solidFill>
              </a:rPr>
              <a:t>has </a:t>
            </a:r>
            <a:r>
              <a:rPr lang="en-US" dirty="0" smtClean="0">
                <a:solidFill>
                  <a:schemeClr val="dk1"/>
                </a:solidFill>
              </a:rPr>
              <a:t>three </a:t>
            </a:r>
            <a:r>
              <a:rPr lang="en-US" dirty="0">
                <a:solidFill>
                  <a:schemeClr val="dk1"/>
                </a:solidFill>
              </a:rPr>
              <a:t>distinct sounds </a:t>
            </a:r>
            <a:r>
              <a:rPr lang="en-US" dirty="0" smtClean="0">
                <a:solidFill>
                  <a:schemeClr val="dk1"/>
                </a:solidFill>
              </a:rPr>
              <a:t>C/A/T. But </a:t>
            </a:r>
            <a:r>
              <a:rPr lang="en-US" dirty="0"/>
              <a:t>we have found that some students need to see our mouths and even have a conversation about how to make the phonemes inside our mouths with tongue, teeth, lips and air or vocal cords. Not all students will need direct, explicit instruction in how the physical place, </a:t>
            </a:r>
            <a:r>
              <a:rPr lang="en-US" dirty="0" smtClean="0"/>
              <a:t>manner, </a:t>
            </a:r>
            <a:r>
              <a:rPr lang="en-US" dirty="0"/>
              <a:t>and articulation work for good phonemic </a:t>
            </a:r>
            <a:r>
              <a:rPr lang="en-US" dirty="0" smtClean="0"/>
              <a:t>awareness, </a:t>
            </a:r>
            <a:r>
              <a:rPr lang="en-US" dirty="0"/>
              <a:t>but </a:t>
            </a:r>
            <a:r>
              <a:rPr lang="en-US" dirty="0" smtClean="0"/>
              <a:t>it will </a:t>
            </a:r>
            <a:r>
              <a:rPr lang="en-US" dirty="0"/>
              <a:t>be necessary for struggling </a:t>
            </a:r>
            <a:r>
              <a:rPr lang="en-US" dirty="0" smtClean="0"/>
              <a:t>readers. That </a:t>
            </a:r>
            <a:r>
              <a:rPr lang="en-US" dirty="0"/>
              <a:t>type of training is for another </a:t>
            </a:r>
            <a:r>
              <a:rPr lang="en-US" dirty="0" smtClean="0"/>
              <a:t>day</a:t>
            </a:r>
            <a:r>
              <a:rPr lang="en-US" dirty="0" smtClean="0">
                <a:solidFill>
                  <a:srgbClr val="C00000"/>
                </a:solidFill>
              </a:rPr>
              <a:t>.</a:t>
            </a:r>
            <a:r>
              <a:rPr lang="en-US" baseline="0" dirty="0" smtClean="0">
                <a:solidFill>
                  <a:srgbClr val="C00000"/>
                </a:solidFill>
              </a:rPr>
              <a:t> Today</a:t>
            </a:r>
            <a:r>
              <a:rPr lang="en-US" dirty="0" smtClean="0"/>
              <a:t> </a:t>
            </a:r>
            <a:r>
              <a:rPr lang="en-US" dirty="0"/>
              <a:t>we will need to understand the difference </a:t>
            </a:r>
            <a:r>
              <a:rPr lang="en-US" dirty="0" smtClean="0"/>
              <a:t>between </a:t>
            </a:r>
            <a:r>
              <a:rPr lang="en-US" dirty="0"/>
              <a:t>phonemic awareness </a:t>
            </a:r>
            <a:r>
              <a:rPr lang="en-US" dirty="0" smtClean="0"/>
              <a:t>and, specifically, </a:t>
            </a:r>
            <a:r>
              <a:rPr lang="en-US" dirty="0"/>
              <a:t>phonics. </a:t>
            </a:r>
            <a:endParaRPr dirty="0"/>
          </a:p>
        </p:txBody>
      </p:sp>
      <p:sp>
        <p:nvSpPr>
          <p:cNvPr id="121" name="Google Shape;12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06124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Phonics is usually our most common understanding of the ‘</a:t>
            </a:r>
            <a:r>
              <a:rPr lang="en-US" dirty="0" err="1"/>
              <a:t>ph</a:t>
            </a:r>
            <a:r>
              <a:rPr lang="en-US" dirty="0"/>
              <a:t>’ words. The two prior slides represent vocabulary that we normally do not include in upper elementary curriculum. As soon as we attach letters to sound it becomes phonics</a:t>
            </a:r>
            <a:r>
              <a:rPr lang="en-US" dirty="0" smtClean="0"/>
              <a:t>.</a:t>
            </a:r>
            <a:br>
              <a:rPr lang="en-US" dirty="0" smtClean="0"/>
            </a:br>
            <a:endParaRPr dirty="0"/>
          </a:p>
          <a:p>
            <a:pPr marL="0" lvl="0" indent="0" algn="l" rtl="0">
              <a:lnSpc>
                <a:spcPct val="100000"/>
              </a:lnSpc>
              <a:spcBef>
                <a:spcPts val="0"/>
              </a:spcBef>
              <a:spcAft>
                <a:spcPts val="0"/>
              </a:spcAft>
              <a:buSzPts val="1400"/>
              <a:buNone/>
            </a:pPr>
            <a:r>
              <a:rPr lang="en-US" b="1" dirty="0"/>
              <a:t>To Do: </a:t>
            </a:r>
            <a:r>
              <a:rPr lang="en-US" dirty="0"/>
              <a:t>Note the difference of when phonemic awareness becomes phonics</a:t>
            </a:r>
            <a:r>
              <a:rPr lang="en-US" dirty="0" smtClean="0"/>
              <a:t>.</a:t>
            </a:r>
            <a:br>
              <a:rPr lang="en-US" dirty="0" smtClean="0"/>
            </a:br>
            <a:endParaRPr dirty="0"/>
          </a:p>
          <a:p>
            <a:pPr marL="0" lvl="0" indent="0" algn="l" rtl="0">
              <a:lnSpc>
                <a:spcPct val="100000"/>
              </a:lnSpc>
              <a:spcBef>
                <a:spcPts val="0"/>
              </a:spcBef>
              <a:spcAft>
                <a:spcPts val="0"/>
              </a:spcAft>
              <a:buSzPts val="1400"/>
              <a:buNone/>
            </a:pPr>
            <a:r>
              <a:rPr lang="en-US" b="1" dirty="0"/>
              <a:t>To Say: </a:t>
            </a:r>
            <a:r>
              <a:rPr lang="en-US" dirty="0"/>
              <a:t>Phonics is the most common “</a:t>
            </a:r>
            <a:r>
              <a:rPr lang="en-US" dirty="0" err="1"/>
              <a:t>ph</a:t>
            </a:r>
            <a:r>
              <a:rPr lang="en-US" dirty="0"/>
              <a:t>” word we know. Phonics refers to letter knowledge. The ability to apply the letters and letter patterns in decoding unfamiliar printed words. As soon as we attach letters to sounds/phonemes </a:t>
            </a:r>
            <a:r>
              <a:rPr lang="en-US" dirty="0" smtClean="0"/>
              <a:t>in </a:t>
            </a:r>
            <a:r>
              <a:rPr lang="en-US" dirty="0"/>
              <a:t>our lessons or curriculum we have moved into phonics. </a:t>
            </a:r>
            <a:endParaRPr dirty="0"/>
          </a:p>
          <a:p>
            <a:pPr marL="0" lvl="0" indent="0" algn="l" rtl="0">
              <a:lnSpc>
                <a:spcPct val="100000"/>
              </a:lnSpc>
              <a:spcBef>
                <a:spcPts val="0"/>
              </a:spcBef>
              <a:spcAft>
                <a:spcPts val="0"/>
              </a:spcAft>
              <a:buSzPts val="1400"/>
              <a:buNone/>
            </a:pPr>
            <a:endParaRPr dirty="0"/>
          </a:p>
        </p:txBody>
      </p:sp>
      <p:sp>
        <p:nvSpPr>
          <p:cNvPr id="129" name="Google Shape;12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42783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To Know:</a:t>
            </a:r>
            <a:r>
              <a:rPr lang="en-US" dirty="0"/>
              <a:t> Phoneme is the smallest unit of spoken language. </a:t>
            </a:r>
            <a:r>
              <a:rPr lang="en-US" sz="1200" b="0" i="0" u="none" strike="noStrike" cap="none" dirty="0" smtClean="0">
                <a:solidFill>
                  <a:schemeClr val="dk1"/>
                </a:solidFill>
                <a:effectLst/>
                <a:latin typeface="Calibri"/>
                <a:ea typeface="Calibri"/>
                <a:cs typeface="Calibri"/>
                <a:sym typeface="Calibri"/>
              </a:rPr>
              <a:t>When you see a letter inside of </a:t>
            </a:r>
            <a:r>
              <a:rPr lang="en-US" sz="1200" b="0" i="1" u="none" strike="noStrike" cap="none" dirty="0" smtClean="0">
                <a:solidFill>
                  <a:schemeClr val="dk1"/>
                </a:solidFill>
                <a:effectLst/>
                <a:latin typeface="Calibri"/>
                <a:ea typeface="Calibri"/>
                <a:cs typeface="Calibri"/>
                <a:sym typeface="Calibri"/>
              </a:rPr>
              <a:t>virgules</a:t>
            </a:r>
            <a:r>
              <a:rPr lang="en-US" sz="1200" b="0" i="0" u="none" strike="noStrike" cap="none" dirty="0" smtClean="0">
                <a:solidFill>
                  <a:schemeClr val="dk1"/>
                </a:solidFill>
                <a:effectLst/>
                <a:latin typeface="Calibri"/>
                <a:ea typeface="Calibri"/>
                <a:cs typeface="Calibri"/>
                <a:sym typeface="Calibri"/>
              </a:rPr>
              <a:t> it means to say the sound not the letter. Example: on the slide,  /t/ means to make the sound of the letter ‘t’.</a:t>
            </a:r>
            <a:endParaRPr i="1" dirty="0">
              <a:solidFill>
                <a:srgbClr val="004B8D"/>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Do:</a:t>
            </a:r>
            <a:r>
              <a:rPr lang="en-US" dirty="0"/>
              <a:t> Speak to the slide and allow participants to respond.</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Say: </a:t>
            </a:r>
            <a:r>
              <a:rPr lang="en-US" dirty="0"/>
              <a:t>Phonemes are the smallest unit of spoken language. A phoneme is sound. Phonemes are represented in writing with </a:t>
            </a:r>
            <a:r>
              <a:rPr lang="en-US" dirty="0" smtClean="0"/>
              <a:t>letters. Sounds </a:t>
            </a:r>
            <a:r>
              <a:rPr lang="en-US" dirty="0"/>
              <a:t>are represented by slashes before and after the letter. These slashes are called </a:t>
            </a:r>
            <a:r>
              <a:rPr lang="en-US" i="1" dirty="0"/>
              <a:t>virgules</a:t>
            </a:r>
            <a:r>
              <a:rPr lang="en-US" dirty="0"/>
              <a:t> ** .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solidFill>
                  <a:schemeClr val="dk1"/>
                </a:solidFill>
              </a:rPr>
              <a:t>There are over 40 phonemes in the English </a:t>
            </a:r>
            <a:r>
              <a:rPr lang="en-US" dirty="0" smtClean="0">
                <a:solidFill>
                  <a:schemeClr val="dk1"/>
                </a:solidFill>
              </a:rPr>
              <a:t>language</a:t>
            </a:r>
            <a:r>
              <a:rPr lang="en-US" dirty="0" smtClean="0">
                <a:solidFill>
                  <a:srgbClr val="C00000"/>
                </a:solidFill>
              </a:rPr>
              <a:t>. </a:t>
            </a:r>
            <a:r>
              <a:rPr lang="en-US" dirty="0" smtClean="0"/>
              <a:t>One </a:t>
            </a:r>
            <a:r>
              <a:rPr lang="en-US" dirty="0"/>
              <a:t>important aspect about phonemes we need to remember is to ensure we are using </a:t>
            </a:r>
            <a:r>
              <a:rPr lang="en-US" dirty="0" smtClean="0"/>
              <a:t>clear and </a:t>
            </a:r>
            <a:r>
              <a:rPr lang="en-US" dirty="0"/>
              <a:t>precise pronunciation. From these </a:t>
            </a:r>
            <a:r>
              <a:rPr lang="en-US" dirty="0" smtClean="0"/>
              <a:t>examples, </a:t>
            </a:r>
            <a:r>
              <a:rPr lang="en-US" dirty="0"/>
              <a:t>you will notice three different </a:t>
            </a:r>
            <a:r>
              <a:rPr lang="en-US" dirty="0" smtClean="0"/>
              <a:t>kinds </a:t>
            </a:r>
            <a:r>
              <a:rPr lang="en-US" dirty="0"/>
              <a:t>of sounds. </a:t>
            </a:r>
            <a:endParaRPr dirty="0"/>
          </a:p>
          <a:p>
            <a:pPr marL="0" lvl="0" indent="0" algn="l" rtl="0">
              <a:lnSpc>
                <a:spcPct val="100000"/>
              </a:lnSpc>
              <a:spcBef>
                <a:spcPts val="0"/>
              </a:spcBef>
              <a:spcAft>
                <a:spcPts val="0"/>
              </a:spcAft>
              <a:buSzPts val="1400"/>
              <a:buNone/>
            </a:pPr>
            <a:r>
              <a:rPr lang="en-US" dirty="0"/>
              <a:t>The first </a:t>
            </a:r>
            <a:r>
              <a:rPr lang="en-US" dirty="0" smtClean="0"/>
              <a:t>sound </a:t>
            </a:r>
            <a:r>
              <a:rPr lang="en-US" dirty="0"/>
              <a:t>represented here reminds us that some sounds are a short burst of sound. We make those sounds with the tongue placed right behind our teeth on the roof of </a:t>
            </a:r>
            <a:r>
              <a:rPr lang="en-US" dirty="0" smtClean="0"/>
              <a:t>the </a:t>
            </a:r>
            <a:r>
              <a:rPr lang="en-US" dirty="0"/>
              <a:t>mouth but pushed down to the bottom of </a:t>
            </a:r>
            <a:r>
              <a:rPr lang="en-US" dirty="0" smtClean="0"/>
              <a:t>the </a:t>
            </a:r>
            <a:r>
              <a:rPr lang="en-US" dirty="0"/>
              <a:t>mouth laying right behind </a:t>
            </a:r>
            <a:r>
              <a:rPr lang="en-US" dirty="0" smtClean="0"/>
              <a:t>the </a:t>
            </a:r>
            <a:r>
              <a:rPr lang="en-US" dirty="0"/>
              <a:t>lower teeth by forcing air from </a:t>
            </a:r>
            <a:r>
              <a:rPr lang="en-US" dirty="0" smtClean="0"/>
              <a:t>the </a:t>
            </a:r>
            <a:r>
              <a:rPr lang="en-US" dirty="0"/>
              <a:t>throat. Keep </a:t>
            </a:r>
            <a:r>
              <a:rPr lang="en-US" dirty="0" smtClean="0"/>
              <a:t>the </a:t>
            </a:r>
            <a:r>
              <a:rPr lang="en-US" dirty="0"/>
              <a:t>lips </a:t>
            </a:r>
            <a:r>
              <a:rPr lang="en-US" dirty="0" smtClean="0"/>
              <a:t>open </a:t>
            </a:r>
            <a:r>
              <a:rPr lang="en-US" dirty="0"/>
              <a:t>to let the air out. Try making that sound without any voice from your </a:t>
            </a:r>
            <a:r>
              <a:rPr lang="en-US" dirty="0" smtClean="0"/>
              <a:t>throat,</a:t>
            </a:r>
            <a:r>
              <a:rPr lang="en-US" baseline="0" dirty="0" smtClean="0"/>
              <a:t> but</a:t>
            </a:r>
            <a:r>
              <a:rPr lang="en-US" dirty="0" smtClean="0"/>
              <a:t> only </a:t>
            </a:r>
            <a:r>
              <a:rPr lang="en-US" dirty="0"/>
              <a:t>air pushing the tip of your tongue off the roof of your mouth. (Pause and have participants make the sound /t</a:t>
            </a:r>
            <a:r>
              <a:rPr lang="en-US" dirty="0" smtClean="0"/>
              <a: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Some sounds are sustaining sounds like those named by the letter </a:t>
            </a:r>
            <a:r>
              <a:rPr lang="en-US" dirty="0" smtClean="0"/>
              <a:t>‘m’. </a:t>
            </a:r>
            <a:r>
              <a:rPr lang="en-US" dirty="0"/>
              <a:t>You make that sustaining sound by pressing </a:t>
            </a:r>
            <a:r>
              <a:rPr lang="en-US" dirty="0" smtClean="0"/>
              <a:t>the </a:t>
            </a:r>
            <a:r>
              <a:rPr lang="en-US" dirty="0"/>
              <a:t>lips together and making </a:t>
            </a:r>
            <a:r>
              <a:rPr lang="en-US" dirty="0" smtClean="0"/>
              <a:t>the </a:t>
            </a:r>
            <a:r>
              <a:rPr lang="en-US" dirty="0"/>
              <a:t>vocal chords hum. Place your hands on your throat to feel </a:t>
            </a:r>
            <a:r>
              <a:rPr lang="en-US" dirty="0" smtClean="0"/>
              <a:t>it </a:t>
            </a:r>
            <a:r>
              <a:rPr lang="en-US" dirty="0"/>
              <a:t>vibrate as you push air in your throat to hum with lips </a:t>
            </a:r>
            <a:r>
              <a:rPr lang="en-US" dirty="0" smtClean="0"/>
              <a:t>closed /</a:t>
            </a:r>
            <a:r>
              <a:rPr lang="en-US" dirty="0"/>
              <a:t>m</a:t>
            </a:r>
            <a:r>
              <a:rPr lang="en-US" dirty="0" smtClean="0"/>
              <a:t>/. </a:t>
            </a:r>
            <a:r>
              <a:rPr lang="en-US" dirty="0"/>
              <a:t>Notice what happens to that sound as you hold your nose. Can you still make that sound? </a:t>
            </a:r>
            <a:r>
              <a:rPr lang="en-US" i="0" dirty="0" smtClean="0"/>
              <a:t>This </a:t>
            </a:r>
            <a:r>
              <a:rPr lang="en-US" i="0" dirty="0"/>
              <a:t>is fun with students and it helps them realize how the airflow through your mouth, nose and throat produce </a:t>
            </a:r>
            <a:r>
              <a:rPr lang="en-US" i="0" dirty="0" smtClean="0"/>
              <a:t>sound.</a:t>
            </a:r>
            <a:endParaRPr i="0"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The final sound on the page is the one named by the letter ‘p</a:t>
            </a:r>
            <a:r>
              <a:rPr lang="en-US" dirty="0" smtClean="0"/>
              <a:t>’. </a:t>
            </a:r>
            <a:r>
              <a:rPr lang="en-US" dirty="0"/>
              <a:t>You make that sound by pressing </a:t>
            </a:r>
            <a:r>
              <a:rPr lang="en-US" dirty="0" smtClean="0"/>
              <a:t>the </a:t>
            </a:r>
            <a:r>
              <a:rPr lang="en-US" dirty="0"/>
              <a:t>lips together but pushing the air from </a:t>
            </a:r>
            <a:r>
              <a:rPr lang="en-US" dirty="0" smtClean="0"/>
              <a:t>the </a:t>
            </a:r>
            <a:r>
              <a:rPr lang="en-US" dirty="0"/>
              <a:t>throat and forcing out </a:t>
            </a:r>
            <a:r>
              <a:rPr lang="en-US" dirty="0" smtClean="0"/>
              <a:t>of the </a:t>
            </a:r>
            <a:r>
              <a:rPr lang="en-US" dirty="0"/>
              <a:t>mouth. Clip that sound like you did the /t/ sound. Be careful that you do not include the </a:t>
            </a:r>
            <a:r>
              <a:rPr lang="en-US" dirty="0" smtClean="0"/>
              <a:t>‘schwa’ </a:t>
            </a:r>
            <a:r>
              <a:rPr lang="en-US" dirty="0"/>
              <a:t>sound or the short ‘u’ sound as you attempt that sound. There are several other letters that we find ourselves adding the short ‘u’ sound to the letter sound. Can you name </a:t>
            </a:r>
            <a:r>
              <a:rPr lang="en-US" dirty="0" smtClean="0"/>
              <a:t>letters </a:t>
            </a:r>
            <a:r>
              <a:rPr lang="en-US" dirty="0"/>
              <a:t>that we might do that besides the letter ‘p</a:t>
            </a:r>
            <a:r>
              <a:rPr lang="en-US" dirty="0" smtClean="0"/>
              <a:t>’? Answers: (b, d</a:t>
            </a:r>
            <a:r>
              <a:rPr lang="en-US" dirty="0"/>
              <a:t>, g, v) </a:t>
            </a:r>
            <a:r>
              <a:rPr lang="en-US" dirty="0" smtClean="0"/>
              <a:t/>
            </a:r>
            <a:br>
              <a:rPr lang="en-US" dirty="0" smtClean="0"/>
            </a:br>
            <a:endParaRPr dirty="0"/>
          </a:p>
          <a:p>
            <a:pPr marL="0" lvl="0" indent="0" algn="l" rtl="0">
              <a:lnSpc>
                <a:spcPct val="100000"/>
              </a:lnSpc>
              <a:spcBef>
                <a:spcPts val="0"/>
              </a:spcBef>
              <a:spcAft>
                <a:spcPts val="0"/>
              </a:spcAft>
              <a:buSzPts val="1400"/>
              <a:buNone/>
            </a:pPr>
            <a:r>
              <a:rPr lang="en-US" dirty="0"/>
              <a:t>It is easy to add the </a:t>
            </a:r>
            <a:r>
              <a:rPr lang="en-US" dirty="0" smtClean="0"/>
              <a:t>‘schwa’ </a:t>
            </a:r>
            <a:r>
              <a:rPr lang="en-US" dirty="0"/>
              <a:t>or short </a:t>
            </a:r>
            <a:r>
              <a:rPr lang="en-US" dirty="0" smtClean="0"/>
              <a:t>‘u’ </a:t>
            </a:r>
            <a:r>
              <a:rPr lang="en-US" dirty="0"/>
              <a:t>sound  when we are projecting our voice to a group of </a:t>
            </a:r>
            <a:r>
              <a:rPr lang="en-US" dirty="0" smtClean="0"/>
              <a:t>students. But, </a:t>
            </a:r>
            <a:r>
              <a:rPr lang="en-US" dirty="0"/>
              <a:t>it is very confusing for some students as they learn these sounds and how to name and spell those sounds. There will be some students who will need explicit instruction in proper mouth formation and use of teeth, tongue, </a:t>
            </a:r>
            <a:r>
              <a:rPr lang="en-US" dirty="0" smtClean="0"/>
              <a:t>lips, </a:t>
            </a:r>
            <a:r>
              <a:rPr lang="en-US" dirty="0"/>
              <a:t>and air from </a:t>
            </a:r>
            <a:r>
              <a:rPr lang="en-US" dirty="0" smtClean="0"/>
              <a:t>the </a:t>
            </a:r>
            <a:r>
              <a:rPr lang="en-US" dirty="0"/>
              <a:t>throat using </a:t>
            </a:r>
            <a:r>
              <a:rPr lang="en-US" dirty="0" smtClean="0"/>
              <a:t>mirrors.</a:t>
            </a:r>
            <a:br>
              <a:rPr lang="en-US" dirty="0" smtClean="0"/>
            </a:br>
            <a:r>
              <a:rPr lang="en-US" dirty="0" smtClean="0"/>
              <a:t/>
            </a:r>
            <a:br>
              <a:rPr lang="en-US" dirty="0" smtClean="0"/>
            </a:br>
            <a:r>
              <a:rPr lang="en-US" sz="1200" b="1" i="0" u="none" strike="noStrike" cap="none" dirty="0" err="1" smtClean="0">
                <a:solidFill>
                  <a:schemeClr val="dk1"/>
                </a:solidFill>
                <a:effectLst/>
                <a:latin typeface="Calibri"/>
                <a:ea typeface="Calibri"/>
                <a:cs typeface="Calibri"/>
                <a:sym typeface="Calibri"/>
              </a:rPr>
              <a:t>vir·gule</a:t>
            </a:r>
            <a:r>
              <a:rPr lang="en-US" sz="1200" b="1" i="0" u="none" strike="noStrike" cap="none" dirty="0" smtClean="0">
                <a:solidFill>
                  <a:schemeClr val="dk1"/>
                </a:solidFill>
                <a:effectLst/>
                <a:latin typeface="Calibri"/>
                <a:ea typeface="Calibri"/>
                <a:cs typeface="Calibri"/>
                <a:sym typeface="Calibri"/>
              </a:rPr>
              <a:t> </a:t>
            </a:r>
            <a:br>
              <a:rPr lang="en-US" sz="1200" b="1" i="0" u="none" strike="noStrike" cap="none" dirty="0" smtClean="0">
                <a:solidFill>
                  <a:schemeClr val="dk1"/>
                </a:solidFill>
                <a:effectLst/>
                <a:latin typeface="Calibri"/>
                <a:ea typeface="Calibri"/>
                <a:cs typeface="Calibri"/>
                <a:sym typeface="Calibri"/>
              </a:rPr>
            </a:br>
            <a:r>
              <a:rPr lang="en-US" sz="1200" b="0" i="0" u="none" strike="noStrike" cap="none" dirty="0" smtClean="0">
                <a:solidFill>
                  <a:schemeClr val="dk1"/>
                </a:solidFill>
                <a:effectLst/>
                <a:latin typeface="Calibri"/>
                <a:ea typeface="Calibri"/>
                <a:cs typeface="Calibri"/>
                <a:sym typeface="Calibri"/>
              </a:rPr>
              <a:t>/ˈ</a:t>
            </a:r>
            <a:r>
              <a:rPr lang="en-US" sz="1200" b="0" i="0" u="none" strike="noStrike" cap="none" dirty="0" err="1" smtClean="0">
                <a:solidFill>
                  <a:schemeClr val="dk1"/>
                </a:solidFill>
                <a:effectLst/>
                <a:latin typeface="Calibri"/>
                <a:ea typeface="Calibri"/>
                <a:cs typeface="Calibri"/>
                <a:sym typeface="Calibri"/>
              </a:rPr>
              <a:t>vərɡyo͞ol</a:t>
            </a:r>
            <a:r>
              <a:rPr lang="en-US" sz="1200" b="0" i="0" u="none" strike="noStrike" cap="none" dirty="0" smtClean="0">
                <a:solidFill>
                  <a:schemeClr val="dk1"/>
                </a:solidFill>
                <a:effectLst/>
                <a:latin typeface="Calibri"/>
                <a:ea typeface="Calibri"/>
                <a:cs typeface="Calibri"/>
                <a:sym typeface="Calibri"/>
              </a:rPr>
              <a:t>/</a:t>
            </a:r>
            <a:br>
              <a:rPr lang="en-US" sz="1200" b="0" i="0" u="none" strike="noStrike" cap="none" dirty="0" smtClean="0">
                <a:solidFill>
                  <a:schemeClr val="dk1"/>
                </a:solidFill>
                <a:effectLst/>
                <a:latin typeface="Calibri"/>
                <a:ea typeface="Calibri"/>
                <a:cs typeface="Calibri"/>
                <a:sym typeface="Calibri"/>
              </a:rPr>
            </a:br>
            <a:r>
              <a:rPr lang="en-US" sz="1200" b="1" i="0" u="none" strike="noStrike" cap="none" dirty="0" smtClean="0">
                <a:solidFill>
                  <a:schemeClr val="dk1"/>
                </a:solidFill>
                <a:effectLst/>
                <a:latin typeface="Calibri"/>
                <a:ea typeface="Calibri"/>
                <a:cs typeface="Calibri"/>
                <a:sym typeface="Calibri"/>
              </a:rPr>
              <a:t>virgule</a:t>
            </a:r>
            <a:r>
              <a:rPr lang="en-US" sz="1200" b="0" i="0" u="none" strike="noStrike" cap="none" dirty="0" smtClean="0">
                <a:solidFill>
                  <a:schemeClr val="dk1"/>
                </a:solidFill>
                <a:effectLst/>
                <a:latin typeface="Calibri"/>
                <a:ea typeface="Calibri"/>
                <a:cs typeface="Calibri"/>
                <a:sym typeface="Calibri"/>
              </a:rPr>
              <a:t> - a punctuation mark (/) used to separate related items of information. </a:t>
            </a:r>
            <a:r>
              <a:rPr lang="en-US" sz="1200" b="0" i="0" u="none" strike="noStrike" cap="none" dirty="0" err="1" smtClean="0">
                <a:solidFill>
                  <a:schemeClr val="dk1"/>
                </a:solidFill>
                <a:effectLst/>
                <a:latin typeface="Calibri"/>
                <a:ea typeface="Calibri"/>
                <a:cs typeface="Calibri"/>
                <a:sym typeface="Calibri"/>
              </a:rPr>
              <a:t>Separatrix</a:t>
            </a:r>
            <a:r>
              <a:rPr lang="en-US" sz="1200" b="0" i="0" u="none" strike="noStrike" cap="none" dirty="0" smtClean="0">
                <a:solidFill>
                  <a:schemeClr val="dk1"/>
                </a:solidFill>
                <a:effectLst/>
                <a:latin typeface="Calibri"/>
                <a:ea typeface="Calibri"/>
                <a:cs typeface="Calibri"/>
                <a:sym typeface="Calibri"/>
              </a:rPr>
              <a:t>, solidus, slash, diagonal, stroke, punctuation mark, punctuation - the marks used to clarify meaning by indicating separation of words into sentences and clauses and phrases.</a:t>
            </a:r>
            <a:endParaRPr lang="en-US" sz="1200" b="0" i="0" u="none" strike="noStrike" cap="none" dirty="0">
              <a:solidFill>
                <a:schemeClr val="dk1"/>
              </a:solidFill>
              <a:effectLst/>
              <a:latin typeface="Calibri"/>
              <a:ea typeface="Calibri"/>
              <a:cs typeface="Calibri"/>
              <a:sym typeface="Calibri"/>
            </a:endParaRPr>
          </a:p>
        </p:txBody>
      </p:sp>
      <p:sp>
        <p:nvSpPr>
          <p:cNvPr id="138" name="Google Shape;138;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extLst>
      <p:ext uri="{BB962C8B-B14F-4D97-AF65-F5344CB8AC3E}">
        <p14:creationId xmlns:p14="http://schemas.microsoft.com/office/powerpoint/2010/main" val="1361391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These points are supported by volumes of research. </a:t>
            </a:r>
            <a:r>
              <a:rPr lang="en-US" dirty="0" smtClean="0"/>
              <a:t/>
            </a:r>
            <a:br>
              <a:rPr lang="en-US" dirty="0" smtClean="0"/>
            </a:br>
            <a:endParaRPr dirty="0"/>
          </a:p>
          <a:p>
            <a:pPr marL="0" lvl="0" indent="0" algn="l" rtl="0">
              <a:lnSpc>
                <a:spcPct val="100000"/>
              </a:lnSpc>
              <a:spcBef>
                <a:spcPts val="0"/>
              </a:spcBef>
              <a:spcAft>
                <a:spcPts val="0"/>
              </a:spcAft>
              <a:buSzPts val="1400"/>
              <a:buNone/>
            </a:pPr>
            <a:r>
              <a:rPr lang="en-US" b="1" dirty="0"/>
              <a:t>To Do: </a:t>
            </a:r>
            <a:r>
              <a:rPr lang="en-US" dirty="0"/>
              <a:t>Take time to understand the research for participants who are not familiar with the </a:t>
            </a:r>
            <a:r>
              <a:rPr lang="en-US" dirty="0" smtClean="0"/>
              <a:t>science of reading. </a:t>
            </a:r>
            <a:br>
              <a:rPr lang="en-US" dirty="0" smtClean="0"/>
            </a:br>
            <a:endParaRPr dirty="0"/>
          </a:p>
          <a:p>
            <a:pPr marL="0" lvl="0" indent="0" algn="l" rtl="0">
              <a:lnSpc>
                <a:spcPct val="100000"/>
              </a:lnSpc>
              <a:spcBef>
                <a:spcPts val="0"/>
              </a:spcBef>
              <a:spcAft>
                <a:spcPts val="0"/>
              </a:spcAft>
              <a:buSzPts val="1400"/>
              <a:buNone/>
            </a:pPr>
            <a:r>
              <a:rPr lang="en-US" b="1" dirty="0"/>
              <a:t>To Say: </a:t>
            </a:r>
            <a:r>
              <a:rPr lang="en-US" dirty="0">
                <a:solidFill>
                  <a:schemeClr val="dk1"/>
                </a:solidFill>
              </a:rPr>
              <a:t>The National Reading Panel in </a:t>
            </a:r>
            <a:r>
              <a:rPr lang="en-US" dirty="0" smtClean="0"/>
              <a:t>2000 </a:t>
            </a:r>
            <a:r>
              <a:rPr lang="en-US" dirty="0"/>
              <a:t>with 54 </a:t>
            </a:r>
            <a:r>
              <a:rPr lang="en-US" dirty="0" smtClean="0"/>
              <a:t>studies </a:t>
            </a:r>
            <a:r>
              <a:rPr lang="en-US" dirty="0"/>
              <a:t>and </a:t>
            </a:r>
            <a:r>
              <a:rPr lang="en-US" dirty="0" err="1"/>
              <a:t>Foorman</a:t>
            </a:r>
            <a:r>
              <a:rPr lang="en-US" dirty="0"/>
              <a:t> et </a:t>
            </a:r>
            <a:r>
              <a:rPr lang="en-US" dirty="0" smtClean="0"/>
              <a:t>al,</a:t>
            </a:r>
            <a:r>
              <a:rPr lang="en-US" baseline="0" dirty="0" smtClean="0"/>
              <a:t> </a:t>
            </a:r>
            <a:r>
              <a:rPr lang="en-US" dirty="0" smtClean="0">
                <a:solidFill>
                  <a:schemeClr val="dk1"/>
                </a:solidFill>
              </a:rPr>
              <a:t>in 2016, </a:t>
            </a:r>
            <a:r>
              <a:rPr lang="en-US" dirty="0">
                <a:solidFill>
                  <a:schemeClr val="dk1"/>
                </a:solidFill>
              </a:rPr>
              <a:t>plus research collected through Kilpatrick in (2016</a:t>
            </a:r>
            <a:r>
              <a:rPr lang="en-US" dirty="0" smtClean="0">
                <a:solidFill>
                  <a:schemeClr val="dk1"/>
                </a:solidFill>
              </a:rPr>
              <a:t>), </a:t>
            </a:r>
            <a:r>
              <a:rPr lang="en-US" dirty="0">
                <a:solidFill>
                  <a:schemeClr val="dk1"/>
                </a:solidFill>
              </a:rPr>
              <a:t>and many more studies </a:t>
            </a:r>
            <a:r>
              <a:rPr lang="en-US" dirty="0"/>
              <a:t>have proven </a:t>
            </a:r>
            <a:r>
              <a:rPr lang="en-US" dirty="0" smtClean="0"/>
              <a:t>that</a:t>
            </a:r>
            <a:endParaRPr dirty="0"/>
          </a:p>
          <a:p>
            <a:pPr marL="457200" lvl="0" indent="-317500" algn="l" rtl="0">
              <a:lnSpc>
                <a:spcPct val="100000"/>
              </a:lnSpc>
              <a:spcBef>
                <a:spcPts val="0"/>
              </a:spcBef>
              <a:spcAft>
                <a:spcPts val="0"/>
              </a:spcAft>
              <a:buSzPts val="1400"/>
              <a:buFont typeface="Calibri"/>
              <a:buAutoNum type="arabicPeriod"/>
            </a:pPr>
            <a:r>
              <a:rPr lang="en-US" dirty="0"/>
              <a:t>Producing and manipulating sound is necessary to using the alphabetic code, the ability to understand that print represents meaning in sound and words. </a:t>
            </a:r>
            <a:endParaRPr dirty="0"/>
          </a:p>
          <a:p>
            <a:pPr marL="457200" lvl="0" indent="-317500" algn="l" rtl="0">
              <a:lnSpc>
                <a:spcPct val="100000"/>
              </a:lnSpc>
              <a:spcBef>
                <a:spcPts val="0"/>
              </a:spcBef>
              <a:spcAft>
                <a:spcPts val="0"/>
              </a:spcAft>
              <a:buSzPts val="1400"/>
              <a:buFont typeface="Calibri"/>
              <a:buAutoNum type="arabicPeriod"/>
            </a:pPr>
            <a:r>
              <a:rPr lang="en-US" dirty="0"/>
              <a:t>Phonemic manipulation predicts outcomes in reading and spelling. We can predict who will struggle to learn how to read and spell efficiently by measuring and screening phonemic awareness. This indicator has been successful to predict in children as early as age </a:t>
            </a:r>
            <a:r>
              <a:rPr lang="en-US" dirty="0" smtClean="0"/>
              <a:t>five.</a:t>
            </a:r>
            <a:endParaRPr dirty="0"/>
          </a:p>
          <a:p>
            <a:pPr marL="457200" lvl="0" indent="-317500" algn="l" rtl="0">
              <a:lnSpc>
                <a:spcPct val="100000"/>
              </a:lnSpc>
              <a:spcBef>
                <a:spcPts val="0"/>
              </a:spcBef>
              <a:spcAft>
                <a:spcPts val="0"/>
              </a:spcAft>
              <a:buSzPts val="1400"/>
              <a:buFont typeface="Calibri"/>
              <a:buAutoNum type="arabicPeriod"/>
            </a:pPr>
            <a:r>
              <a:rPr lang="en-US" dirty="0"/>
              <a:t>For a </a:t>
            </a:r>
            <a:r>
              <a:rPr lang="en-US" dirty="0" smtClean="0"/>
              <a:t>letter, symbol, </a:t>
            </a:r>
            <a:r>
              <a:rPr lang="en-US" dirty="0"/>
              <a:t>or word to become known by </a:t>
            </a:r>
            <a:r>
              <a:rPr lang="en-US" dirty="0" smtClean="0"/>
              <a:t>sight, </a:t>
            </a:r>
            <a:r>
              <a:rPr lang="en-US" dirty="0"/>
              <a:t>there has to be a phonological memory of that sound or word. You know that is true when someone tells you about a new word and you say, “I think I have heard </a:t>
            </a:r>
            <a:r>
              <a:rPr lang="en-US" dirty="0" smtClean="0"/>
              <a:t>that </a:t>
            </a:r>
            <a:r>
              <a:rPr lang="en-US" dirty="0"/>
              <a:t>before.” When we sound out a word, if we do not have a phonological memory of that </a:t>
            </a:r>
            <a:r>
              <a:rPr lang="en-US" dirty="0" smtClean="0"/>
              <a:t>word, </a:t>
            </a:r>
            <a:r>
              <a:rPr lang="en-US" dirty="0"/>
              <a:t>we are not certain that we just sounded out a real word. </a:t>
            </a:r>
            <a:endParaRPr dirty="0"/>
          </a:p>
        </p:txBody>
      </p:sp>
      <p:sp>
        <p:nvSpPr>
          <p:cNvPr id="146" name="Google Shape;146;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extLst>
      <p:ext uri="{BB962C8B-B14F-4D97-AF65-F5344CB8AC3E}">
        <p14:creationId xmlns:p14="http://schemas.microsoft.com/office/powerpoint/2010/main" val="761159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Studies repeatedly over the last 30 years have confirmed that all language and learning in literacy is linked to understanding and manipulating sounds. The ability to match sound to </a:t>
            </a:r>
            <a:r>
              <a:rPr lang="en-US" dirty="0" smtClean="0"/>
              <a:t>letters and </a:t>
            </a:r>
            <a:r>
              <a:rPr lang="en-US" dirty="0"/>
              <a:t>words and meaning to symbols has been proven to be an underlying factor of development in every </a:t>
            </a:r>
            <a:r>
              <a:rPr lang="en-US" dirty="0" smtClean="0"/>
              <a:t>language </a:t>
            </a:r>
            <a:r>
              <a:rPr lang="en-US" dirty="0"/>
              <a:t>studied across the world. </a:t>
            </a:r>
            <a:r>
              <a:rPr lang="en-US" dirty="0">
                <a:solidFill>
                  <a:schemeClr val="dk1"/>
                </a:solidFill>
              </a:rPr>
              <a:t>Reid Lyon is the former Chief of the Child Development and Behavior Branch within the National Institute of Child Health and Human Development (NICHD) at the National Institute of Health.</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Do: </a:t>
            </a:r>
            <a:r>
              <a:rPr lang="en-US" dirty="0"/>
              <a:t>Direct attention to the slide.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S</a:t>
            </a:r>
            <a:r>
              <a:rPr lang="en-US" b="1" dirty="0">
                <a:solidFill>
                  <a:schemeClr val="dk1"/>
                </a:solidFill>
              </a:rPr>
              <a:t>ay</a:t>
            </a:r>
            <a:r>
              <a:rPr lang="en-US" b="1" dirty="0">
                <a:solidFill>
                  <a:srgbClr val="0070C0"/>
                </a:solidFill>
              </a:rPr>
              <a:t>: </a:t>
            </a:r>
            <a:r>
              <a:rPr lang="en-US" dirty="0">
                <a:solidFill>
                  <a:srgbClr val="000000"/>
                </a:solidFill>
              </a:rPr>
              <a:t>Reid Lyon, formerly </a:t>
            </a:r>
            <a:r>
              <a:rPr lang="en-US" dirty="0" smtClean="0">
                <a:solidFill>
                  <a:srgbClr val="000000"/>
                </a:solidFill>
              </a:rPr>
              <a:t>with </a:t>
            </a:r>
            <a:r>
              <a:rPr lang="en-US" dirty="0">
                <a:solidFill>
                  <a:srgbClr val="000000"/>
                </a:solidFill>
              </a:rPr>
              <a:t>the National Institute of Child Health and Human Development (NICHD</a:t>
            </a:r>
            <a:r>
              <a:rPr lang="en-US" dirty="0" smtClean="0">
                <a:solidFill>
                  <a:srgbClr val="000000"/>
                </a:solidFill>
              </a:rPr>
              <a:t>), </a:t>
            </a:r>
            <a:r>
              <a:rPr lang="en-US" dirty="0">
                <a:solidFill>
                  <a:srgbClr val="000000"/>
                </a:solidFill>
              </a:rPr>
              <a:t>said it best </a:t>
            </a:r>
            <a:r>
              <a:rPr lang="en-US" dirty="0" smtClean="0">
                <a:solidFill>
                  <a:srgbClr val="000000"/>
                </a:solidFill>
              </a:rPr>
              <a:t>while </a:t>
            </a:r>
            <a:r>
              <a:rPr lang="en-US" dirty="0">
                <a:solidFill>
                  <a:srgbClr val="000000"/>
                </a:solidFill>
              </a:rPr>
              <a:t>reviewing multiple studies of the factors found to predict and underlie reading </a:t>
            </a:r>
            <a:r>
              <a:rPr lang="en-US" dirty="0" smtClean="0">
                <a:solidFill>
                  <a:srgbClr val="000000"/>
                </a:solidFill>
              </a:rPr>
              <a:t>development. He </a:t>
            </a:r>
            <a:r>
              <a:rPr lang="en-US" dirty="0">
                <a:solidFill>
                  <a:srgbClr val="000000"/>
                </a:solidFill>
              </a:rPr>
              <a:t>stated that phonemic awareness is the CORE and CAUSAL factor that separates normal readers from disabled readers. </a:t>
            </a:r>
            <a:r>
              <a:rPr lang="en-US" dirty="0" smtClean="0">
                <a:solidFill>
                  <a:srgbClr val="000000"/>
                </a:solidFill>
              </a:rPr>
              <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dirty="0">
                <a:solidFill>
                  <a:srgbClr val="000000"/>
                </a:solidFill>
              </a:rPr>
              <a:t>The students given explicit phonemic awareness instruction developed phonic decoding skills more fluently in memory and connected patterns of sounds to letters more rapidly in short periods of time</a:t>
            </a:r>
            <a:r>
              <a:rPr lang="en-US" dirty="0" smtClean="0">
                <a:solidFill>
                  <a:srgbClr val="000000"/>
                </a:solidFill>
              </a:rPr>
              <a:t>. Every </a:t>
            </a:r>
            <a:r>
              <a:rPr lang="en-US" dirty="0">
                <a:solidFill>
                  <a:srgbClr val="000000"/>
                </a:solidFill>
              </a:rPr>
              <a:t>disabled </a:t>
            </a:r>
            <a:r>
              <a:rPr lang="en-US" dirty="0" smtClean="0">
                <a:solidFill>
                  <a:srgbClr val="000000"/>
                </a:solidFill>
              </a:rPr>
              <a:t>or </a:t>
            </a:r>
            <a:r>
              <a:rPr lang="en-US" dirty="0">
                <a:solidFill>
                  <a:srgbClr val="000000"/>
                </a:solidFill>
              </a:rPr>
              <a:t>struggling reader had a weakness or holes in their phonological development. But no matter the age or grade, students needed the phonological instructional gap to be addressed before other literacy skills would anchor in memory successfully.</a:t>
            </a:r>
            <a:endParaRPr dirty="0">
              <a:solidFill>
                <a:srgbClr val="000000"/>
              </a:solidFill>
            </a:endParaRPr>
          </a:p>
          <a:p>
            <a:pPr marL="0" lvl="0" indent="0" algn="l" rtl="0">
              <a:lnSpc>
                <a:spcPct val="100000"/>
              </a:lnSpc>
              <a:spcBef>
                <a:spcPts val="0"/>
              </a:spcBef>
              <a:spcAft>
                <a:spcPts val="0"/>
              </a:spcAft>
              <a:buSzPts val="1400"/>
              <a:buNone/>
            </a:pPr>
            <a:endParaRPr dirty="0"/>
          </a:p>
        </p:txBody>
      </p:sp>
      <p:sp>
        <p:nvSpPr>
          <p:cNvPr id="154" name="Google Shape;154;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extLst>
      <p:ext uri="{BB962C8B-B14F-4D97-AF65-F5344CB8AC3E}">
        <p14:creationId xmlns:p14="http://schemas.microsoft.com/office/powerpoint/2010/main" val="617661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c4ad1e4043_0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b="1" dirty="0">
                <a:solidFill>
                  <a:srgbClr val="000000"/>
                </a:solidFill>
              </a:rPr>
              <a:t>To Know: </a:t>
            </a:r>
            <a:r>
              <a:rPr lang="en-US" dirty="0">
                <a:solidFill>
                  <a:srgbClr val="000000"/>
                </a:solidFill>
              </a:rPr>
              <a:t>This continuum is adapted from the 95% Group. </a:t>
            </a:r>
            <a:r>
              <a:rPr lang="en-US" dirty="0" smtClean="0">
                <a:solidFill>
                  <a:srgbClr val="000000"/>
                </a:solidFill>
              </a:rPr>
              <a:t>The </a:t>
            </a:r>
            <a:r>
              <a:rPr lang="en-US" dirty="0">
                <a:solidFill>
                  <a:srgbClr val="000000"/>
                </a:solidFill>
              </a:rPr>
              <a:t>original version can be downloaded for free: </a:t>
            </a:r>
            <a:r>
              <a:rPr lang="en-US" u="sng" dirty="0">
                <a:solidFill>
                  <a:schemeClr val="hlink"/>
                </a:solidFill>
                <a:hlinkClick r:id="rId3"/>
              </a:rPr>
              <a:t>https://info.95percentgroup.com/literacy-component_pa_3</a:t>
            </a: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Participants will practice going down through the levels that are on the next slides using a handout. You will model the process they will be going through before you move to the next </a:t>
            </a:r>
            <a:r>
              <a:rPr lang="en-US" dirty="0" smtClean="0">
                <a:solidFill>
                  <a:srgbClr val="000000"/>
                </a:solidFill>
              </a:rPr>
              <a:t>slide. </a:t>
            </a:r>
            <a:br>
              <a:rPr lang="en-US" dirty="0" smtClean="0">
                <a:solidFill>
                  <a:srgbClr val="000000"/>
                </a:solidFill>
              </a:rPr>
            </a:br>
            <a:endParaRPr b="1" dirty="0">
              <a:solidFill>
                <a:srgbClr val="000000"/>
              </a:solidFill>
            </a:endParaRPr>
          </a:p>
          <a:p>
            <a:pPr marL="0" lvl="0" indent="0" algn="l" rtl="0">
              <a:spcBef>
                <a:spcPts val="0"/>
              </a:spcBef>
              <a:spcAft>
                <a:spcPts val="0"/>
              </a:spcAft>
              <a:buClr>
                <a:schemeClr val="dk1"/>
              </a:buClr>
              <a:buSzPts val="1100"/>
              <a:buFont typeface="Arial"/>
              <a:buNone/>
            </a:pPr>
            <a:r>
              <a:rPr lang="en-US" b="1" dirty="0">
                <a:solidFill>
                  <a:srgbClr val="000000"/>
                </a:solidFill>
              </a:rPr>
              <a:t>To Do: </a:t>
            </a:r>
            <a:r>
              <a:rPr lang="en-US" dirty="0" smtClean="0">
                <a:solidFill>
                  <a:srgbClr val="000000"/>
                </a:solidFill>
              </a:rPr>
              <a:t>Direct </a:t>
            </a:r>
            <a:r>
              <a:rPr lang="en-US" dirty="0">
                <a:solidFill>
                  <a:srgbClr val="000000"/>
                </a:solidFill>
              </a:rPr>
              <a:t>participants attention to Handout #</a:t>
            </a:r>
            <a:r>
              <a:rPr lang="en-US" dirty="0" smtClean="0">
                <a:solidFill>
                  <a:srgbClr val="000000"/>
                </a:solidFill>
              </a:rPr>
              <a:t>1, </a:t>
            </a:r>
            <a:r>
              <a:rPr lang="en-US" dirty="0">
                <a:solidFill>
                  <a:srgbClr val="000000"/>
                </a:solidFill>
              </a:rPr>
              <a:t>Phonological </a:t>
            </a:r>
            <a:r>
              <a:rPr lang="en-US" dirty="0" smtClean="0">
                <a:solidFill>
                  <a:srgbClr val="000000"/>
                </a:solidFill>
              </a:rPr>
              <a:t>Awareness. </a:t>
            </a:r>
            <a:r>
              <a:rPr lang="en-US" dirty="0">
                <a:solidFill>
                  <a:srgbClr val="000000"/>
                </a:solidFill>
              </a:rPr>
              <a:t>Participants will be using this with partners to practice the different skill levels. If this training is </a:t>
            </a:r>
            <a:r>
              <a:rPr lang="en-US" dirty="0" smtClean="0">
                <a:solidFill>
                  <a:srgbClr val="000000"/>
                </a:solidFill>
              </a:rPr>
              <a:t>virtual, </a:t>
            </a:r>
            <a:r>
              <a:rPr lang="en-US" dirty="0">
                <a:solidFill>
                  <a:srgbClr val="000000"/>
                </a:solidFill>
              </a:rPr>
              <a:t>make sure all participants have the handout to use in their breakout rooms</a:t>
            </a:r>
            <a:r>
              <a:rPr lang="en-US" dirty="0" smtClean="0">
                <a:solidFill>
                  <a:srgbClr val="000000"/>
                </a:solidFill>
              </a:rPr>
              <a:t>.</a:t>
            </a:r>
            <a:br>
              <a:rPr lang="en-US" dirty="0" smtClean="0">
                <a:solidFill>
                  <a:srgbClr val="000000"/>
                </a:solidFill>
              </a:rPr>
            </a:br>
            <a:endParaRPr dirty="0">
              <a:solidFill>
                <a:srgbClr val="000000"/>
              </a:solidFill>
            </a:endParaRPr>
          </a:p>
          <a:p>
            <a:pPr marL="0" lvl="0" indent="0" algn="l" rtl="0">
              <a:spcBef>
                <a:spcPts val="0"/>
              </a:spcBef>
              <a:spcAft>
                <a:spcPts val="0"/>
              </a:spcAft>
              <a:buClr>
                <a:schemeClr val="dk1"/>
              </a:buClr>
              <a:buSzPts val="1100"/>
              <a:buFont typeface="Arial"/>
              <a:buNone/>
            </a:pPr>
            <a:r>
              <a:rPr lang="en-US" b="1" dirty="0">
                <a:solidFill>
                  <a:srgbClr val="000000"/>
                </a:solidFill>
              </a:rPr>
              <a:t>To Say: </a:t>
            </a:r>
            <a:r>
              <a:rPr lang="en-US" dirty="0">
                <a:solidFill>
                  <a:srgbClr val="000000"/>
                </a:solidFill>
              </a:rPr>
              <a:t>We will be using Handout #1 as we look at phonological skill development. This is a </a:t>
            </a:r>
            <a:r>
              <a:rPr lang="en-US" dirty="0" smtClean="0">
                <a:solidFill>
                  <a:srgbClr val="000000"/>
                </a:solidFill>
              </a:rPr>
              <a:t>research-based </a:t>
            </a:r>
            <a:r>
              <a:rPr lang="en-US" dirty="0">
                <a:solidFill>
                  <a:srgbClr val="000000"/>
                </a:solidFill>
              </a:rPr>
              <a:t>progression. Many students will normally pass through these skill levels without any formal </a:t>
            </a:r>
            <a:r>
              <a:rPr lang="en-US" dirty="0" smtClean="0">
                <a:solidFill>
                  <a:srgbClr val="000000"/>
                </a:solidFill>
              </a:rPr>
              <a:t>instruction. However, this</a:t>
            </a:r>
            <a:r>
              <a:rPr lang="en-US" baseline="0" dirty="0" smtClean="0">
                <a:solidFill>
                  <a:srgbClr val="000000"/>
                </a:solidFill>
              </a:rPr>
              <a:t> </a:t>
            </a:r>
            <a:r>
              <a:rPr lang="en-US" dirty="0" smtClean="0">
                <a:solidFill>
                  <a:srgbClr val="000000"/>
                </a:solidFill>
              </a:rPr>
              <a:t>continuum </a:t>
            </a:r>
            <a:r>
              <a:rPr lang="en-US" dirty="0">
                <a:solidFill>
                  <a:srgbClr val="000000"/>
                </a:solidFill>
              </a:rPr>
              <a:t>will not be so easy for some students. When we screen students to identify students </a:t>
            </a:r>
            <a:r>
              <a:rPr lang="en-US" dirty="0" smtClean="0">
                <a:solidFill>
                  <a:srgbClr val="000000"/>
                </a:solidFill>
              </a:rPr>
              <a:t>at risk </a:t>
            </a:r>
            <a:r>
              <a:rPr lang="en-US" dirty="0">
                <a:solidFill>
                  <a:srgbClr val="000000"/>
                </a:solidFill>
              </a:rPr>
              <a:t>of reading failure and address instruction for students struggling to read at grade </a:t>
            </a:r>
            <a:r>
              <a:rPr lang="en-US" dirty="0" smtClean="0">
                <a:solidFill>
                  <a:srgbClr val="000000"/>
                </a:solidFill>
              </a:rPr>
              <a:t>level, </a:t>
            </a:r>
            <a:r>
              <a:rPr lang="en-US" dirty="0">
                <a:solidFill>
                  <a:srgbClr val="000000"/>
                </a:solidFill>
              </a:rPr>
              <a:t>we find there are holes in the development of these skills that need to be explicitly taught. </a:t>
            </a:r>
            <a:r>
              <a:rPr lang="en-US" dirty="0" smtClean="0">
                <a:solidFill>
                  <a:srgbClr val="000000"/>
                </a:solidFill>
              </a:rPr>
              <a:t/>
            </a:r>
            <a:br>
              <a:rPr lang="en-US" dirty="0" smtClean="0">
                <a:solidFill>
                  <a:srgbClr val="000000"/>
                </a:solidFill>
              </a:rPr>
            </a:b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As we look at this </a:t>
            </a:r>
            <a:r>
              <a:rPr lang="en-US" dirty="0" smtClean="0">
                <a:solidFill>
                  <a:srgbClr val="000000"/>
                </a:solidFill>
              </a:rPr>
              <a:t>document, </a:t>
            </a:r>
            <a:r>
              <a:rPr lang="en-US" dirty="0">
                <a:solidFill>
                  <a:srgbClr val="000000"/>
                </a:solidFill>
              </a:rPr>
              <a:t>we see it is divided into four </a:t>
            </a:r>
            <a:r>
              <a:rPr lang="en-US" dirty="0" smtClean="0">
                <a:solidFill>
                  <a:srgbClr val="000000"/>
                </a:solidFill>
              </a:rPr>
              <a:t>columns. As each </a:t>
            </a:r>
            <a:r>
              <a:rPr lang="en-US" dirty="0">
                <a:solidFill>
                  <a:srgbClr val="000000"/>
                </a:solidFill>
              </a:rPr>
              <a:t>skill is </a:t>
            </a:r>
            <a:r>
              <a:rPr lang="en-US" dirty="0" smtClean="0">
                <a:solidFill>
                  <a:srgbClr val="000000"/>
                </a:solidFill>
              </a:rPr>
              <a:t>identified, </a:t>
            </a:r>
            <a:r>
              <a:rPr lang="en-US" dirty="0">
                <a:solidFill>
                  <a:srgbClr val="000000"/>
                </a:solidFill>
              </a:rPr>
              <a:t>it is defined through the explanation and then there are examples of what this skill might look like in practice. </a:t>
            </a:r>
            <a:r>
              <a:rPr lang="en-US" dirty="0" smtClean="0">
                <a:solidFill>
                  <a:srgbClr val="000000"/>
                </a:solidFill>
              </a:rPr>
              <a:t>The </a:t>
            </a:r>
            <a:r>
              <a:rPr lang="en-US" dirty="0">
                <a:solidFill>
                  <a:srgbClr val="000000"/>
                </a:solidFill>
              </a:rPr>
              <a:t>first </a:t>
            </a:r>
            <a:r>
              <a:rPr lang="en-US" dirty="0" smtClean="0">
                <a:solidFill>
                  <a:srgbClr val="000000"/>
                </a:solidFill>
              </a:rPr>
              <a:t>skill, </a:t>
            </a:r>
            <a:r>
              <a:rPr lang="en-US" dirty="0">
                <a:solidFill>
                  <a:srgbClr val="000000"/>
                </a:solidFill>
              </a:rPr>
              <a:t>“Words in a Sentence</a:t>
            </a:r>
            <a:r>
              <a:rPr lang="en-US" dirty="0" smtClean="0">
                <a:solidFill>
                  <a:srgbClr val="000000"/>
                </a:solidFill>
              </a:rPr>
              <a:t>”, </a:t>
            </a:r>
            <a:r>
              <a:rPr lang="en-US" dirty="0">
                <a:solidFill>
                  <a:srgbClr val="000000"/>
                </a:solidFill>
              </a:rPr>
              <a:t>is usually developed very early in the life of children. Children between the ages of </a:t>
            </a:r>
            <a:r>
              <a:rPr lang="en-US" dirty="0" smtClean="0">
                <a:solidFill>
                  <a:srgbClr val="000000"/>
                </a:solidFill>
              </a:rPr>
              <a:t>two and four </a:t>
            </a:r>
            <a:r>
              <a:rPr lang="en-US" dirty="0">
                <a:solidFill>
                  <a:srgbClr val="000000"/>
                </a:solidFill>
              </a:rPr>
              <a:t>usually begin to understand that the words in a sentence are separate and can be changed for more specific meaning. </a:t>
            </a:r>
            <a:r>
              <a:rPr lang="en-US" dirty="0" smtClean="0">
                <a:solidFill>
                  <a:srgbClr val="000000"/>
                </a:solidFill>
              </a:rPr>
              <a:t>“</a:t>
            </a:r>
            <a:r>
              <a:rPr lang="en-US" dirty="0">
                <a:solidFill>
                  <a:srgbClr val="000000"/>
                </a:solidFill>
              </a:rPr>
              <a:t>I want a drink</a:t>
            </a:r>
            <a:r>
              <a:rPr lang="en-US" dirty="0" smtClean="0">
                <a:solidFill>
                  <a:srgbClr val="000000"/>
                </a:solidFill>
              </a:rPr>
              <a:t>”, </a:t>
            </a:r>
            <a:r>
              <a:rPr lang="en-US" dirty="0">
                <a:solidFill>
                  <a:srgbClr val="000000"/>
                </a:solidFill>
              </a:rPr>
              <a:t>can now </a:t>
            </a:r>
            <a:r>
              <a:rPr lang="en-US" dirty="0" smtClean="0">
                <a:solidFill>
                  <a:srgbClr val="000000"/>
                </a:solidFill>
              </a:rPr>
              <a:t>become, </a:t>
            </a:r>
            <a:r>
              <a:rPr lang="en-US" dirty="0">
                <a:solidFill>
                  <a:srgbClr val="000000"/>
                </a:solidFill>
              </a:rPr>
              <a:t>“I want a </a:t>
            </a:r>
            <a:r>
              <a:rPr lang="en-US" dirty="0" smtClean="0">
                <a:solidFill>
                  <a:srgbClr val="000000"/>
                </a:solidFill>
              </a:rPr>
              <a:t>soda”, “ </a:t>
            </a:r>
            <a:r>
              <a:rPr lang="en-US" dirty="0">
                <a:solidFill>
                  <a:srgbClr val="000000"/>
                </a:solidFill>
              </a:rPr>
              <a:t>I want a chocolate </a:t>
            </a:r>
            <a:r>
              <a:rPr lang="en-US" dirty="0" smtClean="0">
                <a:solidFill>
                  <a:srgbClr val="000000"/>
                </a:solidFill>
              </a:rPr>
              <a:t>milk”, </a:t>
            </a:r>
            <a:r>
              <a:rPr lang="en-US" dirty="0">
                <a:solidFill>
                  <a:srgbClr val="000000"/>
                </a:solidFill>
              </a:rPr>
              <a:t>or “I want a </a:t>
            </a:r>
            <a:r>
              <a:rPr lang="en-US" dirty="0" smtClean="0">
                <a:solidFill>
                  <a:srgbClr val="000000"/>
                </a:solidFill>
              </a:rPr>
              <a:t>shake." </a:t>
            </a:r>
            <a:r>
              <a:rPr lang="en-US" dirty="0">
                <a:solidFill>
                  <a:srgbClr val="000000"/>
                </a:solidFill>
              </a:rPr>
              <a:t>Of course, this later becomes the anchor for writing sentences and how many words will be in </a:t>
            </a:r>
            <a:r>
              <a:rPr lang="en-US" dirty="0" smtClean="0">
                <a:solidFill>
                  <a:srgbClr val="000000"/>
                </a:solidFill>
              </a:rPr>
              <a:t>the </a:t>
            </a:r>
            <a:r>
              <a:rPr lang="en-US" dirty="0">
                <a:solidFill>
                  <a:srgbClr val="000000"/>
                </a:solidFill>
              </a:rPr>
              <a:t>sentence.</a:t>
            </a:r>
            <a:endParaRPr dirty="0">
              <a:solidFill>
                <a:srgbClr val="000000"/>
              </a:solidFill>
            </a:endParaRPr>
          </a:p>
          <a:p>
            <a:pPr marL="0" lvl="0" indent="0" algn="l" rtl="0">
              <a:spcBef>
                <a:spcPts val="0"/>
              </a:spcBef>
              <a:spcAft>
                <a:spcPts val="0"/>
              </a:spcAft>
              <a:buClr>
                <a:schemeClr val="dk1"/>
              </a:buClr>
              <a:buSzPts val="1100"/>
              <a:buFont typeface="Arial"/>
              <a:buNone/>
            </a:pP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Now lets direct our attention to </a:t>
            </a:r>
            <a:r>
              <a:rPr lang="en-US" dirty="0" smtClean="0">
                <a:solidFill>
                  <a:srgbClr val="000000"/>
                </a:solidFill>
              </a:rPr>
              <a:t>syllables</a:t>
            </a:r>
            <a:r>
              <a:rPr lang="en-US" dirty="0">
                <a:solidFill>
                  <a:srgbClr val="000000"/>
                </a:solidFill>
              </a:rPr>
              <a:t>. I would like to model how we are going to practice this with a partner. I will be the teacher </a:t>
            </a:r>
            <a:r>
              <a:rPr lang="en-US" dirty="0" smtClean="0">
                <a:solidFill>
                  <a:srgbClr val="000000"/>
                </a:solidFill>
              </a:rPr>
              <a:t>first. This skill </a:t>
            </a:r>
            <a:r>
              <a:rPr lang="en-US" dirty="0">
                <a:solidFill>
                  <a:srgbClr val="000000"/>
                </a:solidFill>
              </a:rPr>
              <a:t>requires the ability to identify syllables in words spoken orally. As the </a:t>
            </a:r>
            <a:r>
              <a:rPr lang="en-US" dirty="0" smtClean="0">
                <a:solidFill>
                  <a:srgbClr val="000000"/>
                </a:solidFill>
              </a:rPr>
              <a:t>teacher, </a:t>
            </a:r>
            <a:r>
              <a:rPr lang="en-US" dirty="0">
                <a:solidFill>
                  <a:srgbClr val="000000"/>
                </a:solidFill>
              </a:rPr>
              <a:t>I am going to direct you </a:t>
            </a:r>
            <a:r>
              <a:rPr lang="en-US" dirty="0" smtClean="0">
                <a:solidFill>
                  <a:srgbClr val="000000"/>
                </a:solidFill>
              </a:rPr>
              <a:t>through </a:t>
            </a:r>
            <a:r>
              <a:rPr lang="en-US" dirty="0">
                <a:solidFill>
                  <a:srgbClr val="000000"/>
                </a:solidFill>
              </a:rPr>
              <a:t>a task. </a:t>
            </a:r>
            <a:r>
              <a:rPr lang="en-US" dirty="0" smtClean="0">
                <a:solidFill>
                  <a:srgbClr val="000000"/>
                </a:solidFill>
              </a:rPr>
              <a:t>(Read </a:t>
            </a:r>
            <a:r>
              <a:rPr lang="en-US" dirty="0">
                <a:solidFill>
                  <a:srgbClr val="000000"/>
                </a:solidFill>
              </a:rPr>
              <a:t>the box for syllables) Clap for each </a:t>
            </a:r>
            <a:r>
              <a:rPr lang="en-US" dirty="0" smtClean="0">
                <a:solidFill>
                  <a:srgbClr val="000000"/>
                </a:solidFill>
              </a:rPr>
              <a:t>chunk/syllable </a:t>
            </a:r>
            <a:r>
              <a:rPr lang="en-US" dirty="0">
                <a:solidFill>
                  <a:srgbClr val="000000"/>
                </a:solidFill>
              </a:rPr>
              <a:t>of the word </a:t>
            </a:r>
            <a:r>
              <a:rPr lang="en-US" dirty="0" smtClean="0">
                <a:solidFill>
                  <a:srgbClr val="000000"/>
                </a:solidFill>
              </a:rPr>
              <a:t>‘elephant’.</a:t>
            </a:r>
            <a:br>
              <a:rPr lang="en-US" dirty="0" smtClean="0">
                <a:solidFill>
                  <a:srgbClr val="000000"/>
                </a:solidFill>
              </a:rPr>
            </a:b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Ask a participant to be your student or request all to respond</a:t>
            </a:r>
            <a:r>
              <a:rPr lang="en-US" dirty="0" smtClean="0">
                <a:solidFill>
                  <a:srgbClr val="000000"/>
                </a:solidFill>
              </a:rPr>
              <a:t>.</a:t>
            </a:r>
            <a:br>
              <a:rPr lang="en-US" dirty="0" smtClean="0">
                <a:solidFill>
                  <a:srgbClr val="000000"/>
                </a:solidFill>
              </a:rPr>
            </a:b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As the student you would respond: </a:t>
            </a:r>
            <a:r>
              <a:rPr lang="en-US" i="1" dirty="0" smtClean="0">
                <a:solidFill>
                  <a:srgbClr val="000000"/>
                </a:solidFill>
              </a:rPr>
              <a:t>el </a:t>
            </a:r>
            <a:r>
              <a:rPr lang="en-US" dirty="0">
                <a:solidFill>
                  <a:srgbClr val="000000"/>
                </a:solidFill>
              </a:rPr>
              <a:t>(clap)</a:t>
            </a:r>
            <a:r>
              <a:rPr lang="en-US" i="1" dirty="0">
                <a:solidFill>
                  <a:srgbClr val="000000"/>
                </a:solidFill>
              </a:rPr>
              <a:t> </a:t>
            </a:r>
            <a:r>
              <a:rPr lang="en-US" i="1" dirty="0" smtClean="0">
                <a:solidFill>
                  <a:srgbClr val="000000"/>
                </a:solidFill>
              </a:rPr>
              <a:t>- </a:t>
            </a:r>
            <a:r>
              <a:rPr lang="en-US" i="1" dirty="0">
                <a:solidFill>
                  <a:srgbClr val="000000"/>
                </a:solidFill>
              </a:rPr>
              <a:t>e </a:t>
            </a:r>
            <a:r>
              <a:rPr lang="en-US" dirty="0">
                <a:solidFill>
                  <a:srgbClr val="000000"/>
                </a:solidFill>
              </a:rPr>
              <a:t>(clap)</a:t>
            </a:r>
            <a:r>
              <a:rPr lang="en-US" i="1" dirty="0">
                <a:solidFill>
                  <a:srgbClr val="000000"/>
                </a:solidFill>
              </a:rPr>
              <a:t> </a:t>
            </a:r>
            <a:r>
              <a:rPr lang="en-US" i="1" dirty="0" smtClean="0">
                <a:solidFill>
                  <a:srgbClr val="000000"/>
                </a:solidFill>
              </a:rPr>
              <a:t>- </a:t>
            </a:r>
            <a:r>
              <a:rPr lang="en-US" i="1" dirty="0" err="1" smtClean="0">
                <a:solidFill>
                  <a:srgbClr val="000000"/>
                </a:solidFill>
              </a:rPr>
              <a:t>phant</a:t>
            </a:r>
            <a:r>
              <a:rPr lang="en-US" i="1" dirty="0" smtClean="0">
                <a:solidFill>
                  <a:srgbClr val="000000"/>
                </a:solidFill>
              </a:rPr>
              <a:t> </a:t>
            </a:r>
            <a:r>
              <a:rPr lang="en-US" dirty="0">
                <a:solidFill>
                  <a:srgbClr val="000000"/>
                </a:solidFill>
              </a:rPr>
              <a:t>(clap) </a:t>
            </a:r>
            <a:r>
              <a:rPr lang="en-US" dirty="0" smtClean="0">
                <a:solidFill>
                  <a:srgbClr val="000000"/>
                </a:solidFill>
              </a:rPr>
              <a:t>or three</a:t>
            </a:r>
            <a:r>
              <a:rPr lang="en-US" baseline="0" dirty="0" smtClean="0">
                <a:solidFill>
                  <a:srgbClr val="000000"/>
                </a:solidFill>
              </a:rPr>
              <a:t> </a:t>
            </a:r>
            <a:r>
              <a:rPr lang="en-US" dirty="0" smtClean="0">
                <a:solidFill>
                  <a:srgbClr val="000000"/>
                </a:solidFill>
              </a:rPr>
              <a:t>claps</a:t>
            </a:r>
            <a:r>
              <a:rPr lang="en-US" dirty="0">
                <a:solidFill>
                  <a:srgbClr val="000000"/>
                </a:solidFill>
              </a:rPr>
              <a:t>. </a:t>
            </a:r>
            <a:r>
              <a:rPr lang="en-US" dirty="0" smtClean="0">
                <a:solidFill>
                  <a:srgbClr val="000000"/>
                </a:solidFill>
              </a:rPr>
              <a:t/>
            </a:r>
            <a:br>
              <a:rPr lang="en-US" dirty="0" smtClean="0">
                <a:solidFill>
                  <a:srgbClr val="000000"/>
                </a:solidFill>
              </a:rPr>
            </a:b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Now </a:t>
            </a:r>
            <a:r>
              <a:rPr lang="en-US" dirty="0" smtClean="0">
                <a:solidFill>
                  <a:srgbClr val="000000"/>
                </a:solidFill>
              </a:rPr>
              <a:t>you </a:t>
            </a:r>
            <a:r>
              <a:rPr lang="en-US" dirty="0">
                <a:solidFill>
                  <a:srgbClr val="000000"/>
                </a:solidFill>
              </a:rPr>
              <a:t>will become the teacher. </a:t>
            </a:r>
            <a:r>
              <a:rPr lang="en-US" dirty="0" smtClean="0">
                <a:solidFill>
                  <a:srgbClr val="000000"/>
                </a:solidFill>
              </a:rPr>
              <a:t/>
            </a:r>
            <a:br>
              <a:rPr lang="en-US" dirty="0" smtClean="0">
                <a:solidFill>
                  <a:srgbClr val="000000"/>
                </a:solidFill>
              </a:rPr>
            </a:b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Ask a participant to be the teacher and request you do the same task using a different word. Please begin with words that have only </a:t>
            </a:r>
            <a:r>
              <a:rPr lang="en-US" dirty="0" smtClean="0">
                <a:solidFill>
                  <a:srgbClr val="000000"/>
                </a:solidFill>
              </a:rPr>
              <a:t>two or three </a:t>
            </a:r>
            <a:r>
              <a:rPr lang="en-US" dirty="0">
                <a:solidFill>
                  <a:srgbClr val="000000"/>
                </a:solidFill>
              </a:rPr>
              <a:t>syllables</a:t>
            </a:r>
            <a:r>
              <a:rPr lang="en-US" dirty="0" smtClean="0">
                <a:solidFill>
                  <a:srgbClr val="000000"/>
                </a:solidFill>
              </a:rPr>
              <a:t>. Example</a:t>
            </a:r>
            <a:r>
              <a:rPr lang="en-US" dirty="0">
                <a:solidFill>
                  <a:srgbClr val="000000"/>
                </a:solidFill>
              </a:rPr>
              <a:t>: Clap for each syllable chunk you hear in the word </a:t>
            </a:r>
            <a:r>
              <a:rPr lang="en-US" dirty="0" smtClean="0">
                <a:solidFill>
                  <a:srgbClr val="000000"/>
                </a:solidFill>
              </a:rPr>
              <a:t>‘farmer’.</a:t>
            </a:r>
            <a:endParaRPr dirty="0">
              <a:solidFill>
                <a:srgbClr val="000000"/>
              </a:solidFill>
            </a:endParaRPr>
          </a:p>
          <a:p>
            <a:pPr marL="0" lvl="0" indent="0" algn="l" rtl="0">
              <a:spcBef>
                <a:spcPts val="0"/>
              </a:spcBef>
              <a:spcAft>
                <a:spcPts val="0"/>
              </a:spcAft>
              <a:buClr>
                <a:schemeClr val="dk1"/>
              </a:buClr>
              <a:buSzPts val="1100"/>
              <a:buFont typeface="Arial"/>
              <a:buNone/>
            </a:pPr>
            <a:endParaRPr dirty="0">
              <a:solidFill>
                <a:srgbClr val="000000"/>
              </a:solidFill>
            </a:endParaRPr>
          </a:p>
          <a:p>
            <a:pPr marL="0" lvl="0" indent="0" algn="l" rtl="0">
              <a:spcBef>
                <a:spcPts val="0"/>
              </a:spcBef>
              <a:spcAft>
                <a:spcPts val="0"/>
              </a:spcAft>
              <a:buClr>
                <a:schemeClr val="dk1"/>
              </a:buClr>
              <a:buSzPts val="1100"/>
              <a:buFont typeface="Arial"/>
              <a:buNone/>
            </a:pPr>
            <a:r>
              <a:rPr lang="en-US" dirty="0">
                <a:solidFill>
                  <a:srgbClr val="000000"/>
                </a:solidFill>
              </a:rPr>
              <a:t>Move to the next slide.</a:t>
            </a:r>
            <a:endParaRPr dirty="0">
              <a:solidFill>
                <a:srgbClr val="000000"/>
              </a:solidFill>
            </a:endParaRPr>
          </a:p>
          <a:p>
            <a:pPr marL="0" lvl="0" indent="0" algn="l" rtl="0">
              <a:spcBef>
                <a:spcPts val="0"/>
              </a:spcBef>
              <a:spcAft>
                <a:spcPts val="0"/>
              </a:spcAft>
              <a:buClr>
                <a:schemeClr val="dk1"/>
              </a:buClr>
              <a:buSzPts val="1100"/>
              <a:buFont typeface="Arial"/>
              <a:buNone/>
            </a:pPr>
            <a:endParaRPr dirty="0">
              <a:solidFill>
                <a:srgbClr val="004B8D"/>
              </a:solidFill>
            </a:endParaRPr>
          </a:p>
          <a:p>
            <a:pPr marL="0" lvl="0" indent="0" algn="l" rtl="0">
              <a:spcBef>
                <a:spcPts val="0"/>
              </a:spcBef>
              <a:spcAft>
                <a:spcPts val="0"/>
              </a:spcAft>
              <a:buClr>
                <a:schemeClr val="dk1"/>
              </a:buClr>
              <a:buSzPts val="1100"/>
              <a:buFont typeface="Arial"/>
              <a:buNone/>
            </a:pPr>
            <a:endParaRPr dirty="0">
              <a:solidFill>
                <a:srgbClr val="004B8D"/>
              </a:solidFill>
            </a:endParaRPr>
          </a:p>
          <a:p>
            <a:pPr marL="0" lvl="0" indent="0" algn="l" rtl="0">
              <a:lnSpc>
                <a:spcPct val="100000"/>
              </a:lnSpc>
              <a:spcBef>
                <a:spcPts val="0"/>
              </a:spcBef>
              <a:spcAft>
                <a:spcPts val="0"/>
              </a:spcAft>
              <a:buSzPts val="1400"/>
              <a:buNone/>
            </a:pPr>
            <a:endParaRPr b="1" dirty="0"/>
          </a:p>
        </p:txBody>
      </p:sp>
      <p:sp>
        <p:nvSpPr>
          <p:cNvPr id="161" name="Google Shape;161;gc4ad1e4043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6684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If you are doing this in a </a:t>
            </a:r>
            <a:r>
              <a:rPr lang="en-US" dirty="0" smtClean="0"/>
              <a:t>face-to-face </a:t>
            </a:r>
            <a:r>
              <a:rPr lang="en-US" dirty="0"/>
              <a:t>training you may hide this slide or use it to clarify directions. Model sent to breakout </a:t>
            </a:r>
            <a:r>
              <a:rPr lang="en-US" dirty="0" smtClean="0"/>
              <a:t>room</a:t>
            </a:r>
            <a:br>
              <a:rPr lang="en-US" dirty="0" smtClean="0"/>
            </a:br>
            <a:endParaRPr dirty="0"/>
          </a:p>
          <a:p>
            <a:pPr marL="0" lvl="0" indent="0" algn="l" rtl="0">
              <a:lnSpc>
                <a:spcPct val="100000"/>
              </a:lnSpc>
              <a:spcBef>
                <a:spcPts val="0"/>
              </a:spcBef>
              <a:spcAft>
                <a:spcPts val="0"/>
              </a:spcAft>
              <a:buSzPts val="1400"/>
              <a:buNone/>
            </a:pPr>
            <a:r>
              <a:rPr lang="en-US" b="1" dirty="0"/>
              <a:t>To Do: </a:t>
            </a:r>
            <a:r>
              <a:rPr lang="en-US" dirty="0"/>
              <a:t>Give them </a:t>
            </a:r>
            <a:r>
              <a:rPr lang="en-US" dirty="0" smtClean="0"/>
              <a:t>Handout #1, </a:t>
            </a:r>
            <a:r>
              <a:rPr lang="en-US" dirty="0"/>
              <a:t>Phonological Awareness </a:t>
            </a:r>
            <a:r>
              <a:rPr lang="en-US" dirty="0" smtClean="0"/>
              <a:t>Continuum. Model </a:t>
            </a:r>
            <a:r>
              <a:rPr lang="en-US" dirty="0"/>
              <a:t>what this practice will look like as they take turns with the role of student and teacher. Place teachers in groups of two to practice. Ensure they have the handout and understand the directions. </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Say</a:t>
            </a:r>
            <a:r>
              <a:rPr lang="en-US" b="1" dirty="0" smtClean="0"/>
              <a:t>: </a:t>
            </a:r>
            <a:r>
              <a:rPr lang="en-US" dirty="0"/>
              <a:t>Before we begin this </a:t>
            </a:r>
            <a:r>
              <a:rPr lang="en-US" dirty="0" smtClean="0"/>
              <a:t>practice</a:t>
            </a:r>
            <a:r>
              <a:rPr lang="en-US" dirty="0"/>
              <a:t>, we need to add a note to the top of this </a:t>
            </a:r>
            <a:r>
              <a:rPr lang="en-US" dirty="0" smtClean="0"/>
              <a:t>handout. This </a:t>
            </a:r>
            <a:r>
              <a:rPr lang="en-US" dirty="0"/>
              <a:t>is a </a:t>
            </a:r>
            <a:r>
              <a:rPr lang="en-US" dirty="0" smtClean="0"/>
              <a:t>research-based </a:t>
            </a:r>
            <a:r>
              <a:rPr lang="en-US" dirty="0"/>
              <a:t>developmental progression. Please add that statement to the top of your handout . </a:t>
            </a:r>
            <a:endParaRPr dirty="0"/>
          </a:p>
          <a:p>
            <a:pPr marL="0" lvl="0" indent="0" algn="l" rtl="0">
              <a:lnSpc>
                <a:spcPct val="100000"/>
              </a:lnSpc>
              <a:spcBef>
                <a:spcPts val="0"/>
              </a:spcBef>
              <a:spcAft>
                <a:spcPts val="0"/>
              </a:spcAft>
              <a:buSzPts val="1400"/>
              <a:buNone/>
            </a:pPr>
            <a:r>
              <a:rPr lang="en-US" dirty="0"/>
              <a:t>Repeat if needed – This is a </a:t>
            </a:r>
            <a:r>
              <a:rPr lang="en-US" dirty="0" smtClean="0"/>
              <a:t>research-based </a:t>
            </a:r>
            <a:r>
              <a:rPr lang="en-US" dirty="0"/>
              <a:t>developmental progression. </a:t>
            </a:r>
            <a:r>
              <a:rPr lang="en-US" dirty="0" smtClean="0"/>
              <a:t>Pause </a:t>
            </a:r>
            <a:r>
              <a:rPr lang="en-US" dirty="0"/>
              <a:t>to allow participants to </a:t>
            </a:r>
            <a:r>
              <a:rPr lang="en-US" dirty="0" smtClean="0"/>
              <a:t>write.</a:t>
            </a:r>
            <a:endParaRPr dirty="0"/>
          </a:p>
          <a:p>
            <a:pPr marL="0" lvl="0" indent="0" algn="l" rtl="0">
              <a:lnSpc>
                <a:spcPct val="100000"/>
              </a:lnSpc>
              <a:spcBef>
                <a:spcPts val="0"/>
              </a:spcBef>
              <a:spcAft>
                <a:spcPts val="0"/>
              </a:spcAft>
              <a:buSzPts val="1400"/>
              <a:buNone/>
            </a:pPr>
            <a:endParaRPr dirty="0">
              <a:highlight>
                <a:srgbClr val="FFFF00"/>
              </a:highlight>
            </a:endParaRPr>
          </a:p>
          <a:p>
            <a:pPr marL="0" lvl="0" indent="0" algn="l" rtl="0">
              <a:lnSpc>
                <a:spcPct val="100000"/>
              </a:lnSpc>
              <a:spcBef>
                <a:spcPts val="0"/>
              </a:spcBef>
              <a:spcAft>
                <a:spcPts val="0"/>
              </a:spcAft>
              <a:buSzPts val="1400"/>
              <a:buNone/>
            </a:pPr>
            <a:r>
              <a:rPr lang="en-US" dirty="0"/>
              <a:t>Every successful reader masters this progression. Struggling readers will have holes in their development of this progression. When we target those </a:t>
            </a:r>
            <a:r>
              <a:rPr lang="en-US" dirty="0" smtClean="0"/>
              <a:t>holes </a:t>
            </a:r>
            <a:r>
              <a:rPr lang="en-US" dirty="0"/>
              <a:t>or lack of development, we will begin to see reading progress. I will pause a moment for you to make note of that thought because it is essential for you to understand.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Our instructional practice time will look like </a:t>
            </a:r>
            <a:r>
              <a:rPr lang="en-US" dirty="0" smtClean="0"/>
              <a:t>this</a:t>
            </a:r>
            <a:endParaRPr dirty="0"/>
          </a:p>
          <a:p>
            <a:pPr marL="171450" lvl="0" indent="-171450" algn="l" rtl="0">
              <a:lnSpc>
                <a:spcPct val="100000"/>
              </a:lnSpc>
              <a:spcBef>
                <a:spcPts val="0"/>
              </a:spcBef>
              <a:spcAft>
                <a:spcPts val="0"/>
              </a:spcAft>
              <a:buSzPts val="1400"/>
              <a:buFont typeface="Arial" panose="020B0604020202020204" pitchFamily="34" charset="0"/>
              <a:buChar char="•"/>
            </a:pPr>
            <a:r>
              <a:rPr lang="en-US" dirty="0">
                <a:solidFill>
                  <a:srgbClr val="000000"/>
                </a:solidFill>
              </a:rPr>
              <a:t>The person with the most buttons will play the role of teacher first explaining the skill and task.</a:t>
            </a:r>
            <a:endParaRPr dirty="0">
              <a:solidFill>
                <a:srgbClr val="000000"/>
              </a:solidFill>
            </a:endParaRPr>
          </a:p>
          <a:p>
            <a:pPr marL="171450" lvl="0" indent="-171450" algn="l" rtl="0">
              <a:lnSpc>
                <a:spcPct val="100000"/>
              </a:lnSpc>
              <a:spcBef>
                <a:spcPts val="360"/>
              </a:spcBef>
              <a:spcAft>
                <a:spcPts val="0"/>
              </a:spcAft>
              <a:buSzPts val="1400"/>
              <a:buFont typeface="Arial" panose="020B0604020202020204" pitchFamily="34" charset="0"/>
              <a:buChar char="•"/>
            </a:pPr>
            <a:r>
              <a:rPr lang="en-US" dirty="0">
                <a:solidFill>
                  <a:srgbClr val="000000"/>
                </a:solidFill>
              </a:rPr>
              <a:t>After the student responds, they will become the teacher to provide another </a:t>
            </a:r>
            <a:r>
              <a:rPr lang="en-US" sz="1267" dirty="0">
                <a:solidFill>
                  <a:schemeClr val="dk1"/>
                </a:solidFill>
              </a:rPr>
              <a:t>example</a:t>
            </a:r>
            <a:r>
              <a:rPr lang="en-US" sz="1267" dirty="0">
                <a:solidFill>
                  <a:srgbClr val="000000"/>
                </a:solidFill>
              </a:rPr>
              <a:t> </a:t>
            </a:r>
            <a:r>
              <a:rPr lang="en-US" sz="1267" dirty="0" smtClean="0">
                <a:solidFill>
                  <a:srgbClr val="000000"/>
                </a:solidFill>
              </a:rPr>
              <a:t>by giving/using </a:t>
            </a:r>
            <a:r>
              <a:rPr lang="en-US" sz="1267" dirty="0">
                <a:solidFill>
                  <a:srgbClr val="000000"/>
                </a:solidFill>
              </a:rPr>
              <a:t>a different word for the same </a:t>
            </a:r>
            <a:r>
              <a:rPr lang="en-US" sz="1267" dirty="0" smtClean="0">
                <a:solidFill>
                  <a:srgbClr val="000000"/>
                </a:solidFill>
              </a:rPr>
              <a:t>task.</a:t>
            </a:r>
          </a:p>
          <a:p>
            <a:pPr marL="171450" lvl="0" indent="-171450" algn="l" rtl="0">
              <a:lnSpc>
                <a:spcPct val="100000"/>
              </a:lnSpc>
              <a:spcBef>
                <a:spcPts val="360"/>
              </a:spcBef>
              <a:spcAft>
                <a:spcPts val="0"/>
              </a:spcAft>
              <a:buSzPts val="1400"/>
              <a:buFont typeface="Arial" panose="020B0604020202020204" pitchFamily="34" charset="0"/>
              <a:buChar char="•"/>
            </a:pPr>
            <a:r>
              <a:rPr lang="en-US" sz="1267" dirty="0" smtClean="0">
                <a:solidFill>
                  <a:srgbClr val="000000"/>
                </a:solidFill>
              </a:rPr>
              <a:t>Then </a:t>
            </a:r>
            <a:r>
              <a:rPr lang="en-US" sz="1267" dirty="0">
                <a:solidFill>
                  <a:srgbClr val="000000"/>
                </a:solidFill>
              </a:rPr>
              <a:t>stay as the teacher to move onto the next skill level repeating the same process down through the developmental sequence. </a:t>
            </a:r>
            <a:endParaRPr lang="en-US" sz="1267" dirty="0" smtClean="0">
              <a:solidFill>
                <a:srgbClr val="000000"/>
              </a:solidFill>
            </a:endParaRPr>
          </a:p>
          <a:p>
            <a:pPr marL="171450" lvl="0" indent="-171450" algn="l" rtl="0">
              <a:lnSpc>
                <a:spcPct val="100000"/>
              </a:lnSpc>
              <a:spcBef>
                <a:spcPts val="360"/>
              </a:spcBef>
              <a:spcAft>
                <a:spcPts val="0"/>
              </a:spcAft>
              <a:buSzPts val="1400"/>
              <a:buFont typeface="Arial" panose="020B0604020202020204" pitchFamily="34" charset="0"/>
              <a:buChar char="•"/>
            </a:pPr>
            <a:r>
              <a:rPr lang="en-US" sz="1267" dirty="0" smtClean="0">
                <a:solidFill>
                  <a:srgbClr val="000000"/>
                </a:solidFill>
              </a:rPr>
              <a:t>What </a:t>
            </a:r>
            <a:r>
              <a:rPr lang="en-US" sz="1267" dirty="0">
                <a:solidFill>
                  <a:srgbClr val="000000"/>
                </a:solidFill>
              </a:rPr>
              <a:t>may I clarify for you?</a:t>
            </a:r>
            <a:endParaRPr b="1" dirty="0"/>
          </a:p>
        </p:txBody>
      </p:sp>
      <p:sp>
        <p:nvSpPr>
          <p:cNvPr id="170" name="Google Shape;170;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extLst>
      <p:ext uri="{BB962C8B-B14F-4D97-AF65-F5344CB8AC3E}">
        <p14:creationId xmlns:p14="http://schemas.microsoft.com/office/powerpoint/2010/main" val="3611087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smtClean="0"/>
              <a:t>: </a:t>
            </a:r>
            <a:r>
              <a:rPr lang="en-US" dirty="0"/>
              <a:t>This is the first slide that you will share as participants come back from practice. You will be having participants make notes in the </a:t>
            </a:r>
            <a:r>
              <a:rPr lang="en-US" dirty="0" smtClean="0"/>
              <a:t>Clarification </a:t>
            </a:r>
            <a:r>
              <a:rPr lang="en-US" dirty="0"/>
              <a:t>and Deeper </a:t>
            </a:r>
            <a:r>
              <a:rPr lang="en-US" dirty="0" smtClean="0"/>
              <a:t>Development column </a:t>
            </a:r>
            <a:r>
              <a:rPr lang="en-US" dirty="0"/>
              <a:t>on their </a:t>
            </a:r>
            <a:r>
              <a:rPr lang="en-US" dirty="0" smtClean="0"/>
              <a:t>handout. There </a:t>
            </a:r>
            <a:r>
              <a:rPr lang="en-US" dirty="0"/>
              <a:t>is one text box on this screen which will disappear as you click ‘next’ to provide the key information that participants will add to their handout as you revisit the continuum. Participants will practice going down through the levels that are on the following slides using the handout. </a:t>
            </a:r>
            <a:r>
              <a:rPr lang="en-US" dirty="0" smtClean="0"/>
              <a:t/>
            </a:r>
            <a:br>
              <a:rPr lang="en-US" dirty="0" smtClean="0"/>
            </a:br>
            <a:endParaRPr b="1" dirty="0"/>
          </a:p>
          <a:p>
            <a:pPr marL="0" lvl="0" indent="0" algn="l" rtl="0">
              <a:lnSpc>
                <a:spcPct val="100000"/>
              </a:lnSpc>
              <a:spcBef>
                <a:spcPts val="0"/>
              </a:spcBef>
              <a:spcAft>
                <a:spcPts val="0"/>
              </a:spcAft>
              <a:buSzPts val="1400"/>
              <a:buNone/>
            </a:pPr>
            <a:r>
              <a:rPr lang="en-US" b="1" dirty="0"/>
              <a:t>To Do: </a:t>
            </a:r>
            <a:r>
              <a:rPr lang="en-US" dirty="0"/>
              <a:t>Bring participants attention to Handout #</a:t>
            </a:r>
            <a:r>
              <a:rPr lang="en-US" dirty="0" smtClean="0"/>
              <a:t>1, </a:t>
            </a:r>
            <a:r>
              <a:rPr lang="en-US" dirty="0"/>
              <a:t>Phonological Awareness Continuum, explaining that you are going to give them more information </a:t>
            </a:r>
            <a:r>
              <a:rPr lang="en-US" dirty="0" smtClean="0"/>
              <a:t>and to </a:t>
            </a:r>
            <a:r>
              <a:rPr lang="en-US" dirty="0"/>
              <a:t>take </a:t>
            </a:r>
            <a:r>
              <a:rPr lang="en-US" dirty="0" smtClean="0"/>
              <a:t>notes </a:t>
            </a:r>
            <a:r>
              <a:rPr lang="en-US" dirty="0"/>
              <a:t>on their handout. </a:t>
            </a:r>
            <a:endParaRPr dirty="0"/>
          </a:p>
          <a:p>
            <a:pPr marL="0" lvl="0" indent="0" algn="l" rtl="0">
              <a:lnSpc>
                <a:spcPct val="100000"/>
              </a:lnSpc>
              <a:spcBef>
                <a:spcPts val="0"/>
              </a:spcBef>
              <a:spcAft>
                <a:spcPts val="0"/>
              </a:spcAft>
              <a:buSzPts val="1400"/>
              <a:buNone/>
            </a:pPr>
            <a:r>
              <a:rPr lang="en-US" dirty="0"/>
              <a:t>Click to move forward and a text box will </a:t>
            </a:r>
            <a:r>
              <a:rPr lang="en-US" dirty="0" smtClean="0"/>
              <a:t>appear showing additional information.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Say:</a:t>
            </a:r>
            <a:r>
              <a:rPr lang="en-US" dirty="0"/>
              <a:t> Were you able to see how the skill began to get harder and more complex with smaller units of </a:t>
            </a:r>
            <a:r>
              <a:rPr lang="en-US" dirty="0" smtClean="0"/>
              <a:t>sound? Let’s </a:t>
            </a:r>
            <a:r>
              <a:rPr lang="en-US" dirty="0"/>
              <a:t>go back and do some clarification of the different skills. We will add more information to the last column of the continuum to clarify and deepen the skill development.</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i="1" dirty="0" smtClean="0"/>
              <a:t>(Make </a:t>
            </a:r>
            <a:r>
              <a:rPr lang="en-US" i="1" dirty="0"/>
              <a:t>sure you </a:t>
            </a:r>
            <a:r>
              <a:rPr lang="en-US" i="1" dirty="0" smtClean="0"/>
              <a:t>click </a:t>
            </a:r>
            <a:r>
              <a:rPr lang="en-US" i="1" dirty="0"/>
              <a:t>to advance so the text box disappears and the following information appears.</a:t>
            </a:r>
            <a:r>
              <a:rPr lang="en-US" dirty="0"/>
              <a:t>)</a:t>
            </a:r>
            <a:endParaRPr dirty="0"/>
          </a:p>
          <a:p>
            <a:pPr marL="0" lvl="0" indent="0" algn="l" rtl="0">
              <a:lnSpc>
                <a:spcPct val="100000"/>
              </a:lnSpc>
              <a:spcBef>
                <a:spcPts val="0"/>
              </a:spcBef>
              <a:spcAft>
                <a:spcPts val="0"/>
              </a:spcAft>
              <a:buSzPts val="1400"/>
              <a:buNone/>
            </a:pPr>
            <a:r>
              <a:rPr lang="en-US" b="1" u="sng" dirty="0"/>
              <a:t>Syllables </a:t>
            </a:r>
            <a:r>
              <a:rPr lang="en-US" dirty="0"/>
              <a:t>-</a:t>
            </a:r>
            <a:r>
              <a:rPr lang="en-US" b="1" dirty="0"/>
              <a:t> </a:t>
            </a:r>
            <a:r>
              <a:rPr lang="en-US" b="1" dirty="0" smtClean="0"/>
              <a:t>We </a:t>
            </a:r>
            <a:r>
              <a:rPr lang="en-US" b="1" dirty="0"/>
              <a:t>will want to </a:t>
            </a:r>
            <a:r>
              <a:rPr lang="en-US" b="1" dirty="0" smtClean="0"/>
              <a:t>add</a:t>
            </a:r>
            <a:r>
              <a:rPr lang="en-US" b="1" baseline="0" dirty="0" smtClean="0"/>
              <a:t> that what </a:t>
            </a:r>
            <a:r>
              <a:rPr lang="en-US" b="1" dirty="0" smtClean="0"/>
              <a:t>you </a:t>
            </a:r>
            <a:r>
              <a:rPr lang="en-US" b="1" dirty="0"/>
              <a:t>see in the example is the baseline for </a:t>
            </a:r>
            <a:r>
              <a:rPr lang="en-US" b="1" dirty="0" smtClean="0"/>
              <a:t>mastery. But, students </a:t>
            </a:r>
            <a:r>
              <a:rPr lang="en-US" b="1" dirty="0"/>
              <a:t>in grade 1 and above will need to be able to identify </a:t>
            </a:r>
            <a:r>
              <a:rPr lang="en-US" b="1" dirty="0" smtClean="0"/>
              <a:t>five or more </a:t>
            </a:r>
            <a:r>
              <a:rPr lang="en-US" b="1" dirty="0"/>
              <a:t>syllables in a word. </a:t>
            </a:r>
            <a:endParaRPr b="1"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Some have students hold out one arm while tapping one finger at a time on their lower arm for each </a:t>
            </a:r>
            <a:r>
              <a:rPr lang="en-US" dirty="0" smtClean="0"/>
              <a:t>syllable</a:t>
            </a:r>
            <a:r>
              <a:rPr lang="en-US" baseline="0" dirty="0" smtClean="0"/>
              <a:t> for the word ‘</a:t>
            </a:r>
            <a:r>
              <a:rPr lang="en-US" dirty="0" smtClean="0"/>
              <a:t>misunderstanding’.</a:t>
            </a:r>
            <a:r>
              <a:rPr lang="en-US" baseline="0" dirty="0" smtClean="0"/>
              <a:t> T</a:t>
            </a:r>
            <a:r>
              <a:rPr lang="en-US" dirty="0" smtClean="0"/>
              <a:t>ap </a:t>
            </a:r>
            <a:r>
              <a:rPr lang="en-US" dirty="0"/>
              <a:t>on the arm as if cutting the word in parts </a:t>
            </a:r>
            <a:r>
              <a:rPr lang="en-US" dirty="0" err="1" smtClean="0"/>
              <a:t>mis</a:t>
            </a:r>
            <a:r>
              <a:rPr lang="en-US" dirty="0" smtClean="0"/>
              <a:t>/un/der/stand/</a:t>
            </a:r>
            <a:r>
              <a:rPr lang="en-US" dirty="0" err="1" smtClean="0"/>
              <a:t>ing</a:t>
            </a:r>
            <a:r>
              <a:rPr lang="en-US" dirty="0" smtClean="0"/>
              <a:t> or five syllables. </a:t>
            </a:r>
          </a:p>
          <a:p>
            <a:pPr marL="0" lvl="0" indent="0" algn="l" rtl="0">
              <a:lnSpc>
                <a:spcPct val="100000"/>
              </a:lnSpc>
              <a:spcBef>
                <a:spcPts val="0"/>
              </a:spcBef>
              <a:spcAft>
                <a:spcPts val="0"/>
              </a:spcAft>
              <a:buSzPts val="1400"/>
              <a:buNone/>
            </a:pPr>
            <a:endParaRPr lang="en-US" dirty="0" smtClean="0"/>
          </a:p>
          <a:p>
            <a:pPr marL="0" lvl="0" indent="0" algn="l" rtl="0">
              <a:lnSpc>
                <a:spcPct val="100000"/>
              </a:lnSpc>
              <a:spcBef>
                <a:spcPts val="0"/>
              </a:spcBef>
              <a:spcAft>
                <a:spcPts val="0"/>
              </a:spcAft>
              <a:buSzPts val="1400"/>
              <a:buNone/>
            </a:pPr>
            <a:r>
              <a:rPr lang="en-US" dirty="0" smtClean="0"/>
              <a:t>The student can also place their elbow on the table and put their chin in the palm of their hand counting on the fingers as they feel each syllable push down on their</a:t>
            </a:r>
            <a:r>
              <a:rPr lang="en-US" baseline="0" dirty="0" smtClean="0"/>
              <a:t> wrist putting pressure on the table for the word ‘transcontinental’.</a:t>
            </a:r>
            <a:endParaRPr dirty="0"/>
          </a:p>
          <a:p>
            <a:pPr marL="0" lvl="0" indent="0" algn="l" rtl="0">
              <a:lnSpc>
                <a:spcPct val="100000"/>
              </a:lnSpc>
              <a:spcBef>
                <a:spcPts val="0"/>
              </a:spcBef>
              <a:spcAft>
                <a:spcPts val="0"/>
              </a:spcAft>
              <a:buSzPts val="1400"/>
              <a:buNone/>
            </a:pPr>
            <a:r>
              <a:rPr lang="en-US" dirty="0" smtClean="0"/>
              <a:t>Or, the</a:t>
            </a:r>
            <a:r>
              <a:rPr lang="en-US" baseline="0" dirty="0" smtClean="0"/>
              <a:t> student may also </a:t>
            </a:r>
            <a:r>
              <a:rPr lang="en-US" dirty="0" smtClean="0"/>
              <a:t>place </a:t>
            </a:r>
            <a:r>
              <a:rPr lang="en-US" dirty="0"/>
              <a:t>their elbow on the table and put their chin in the palm of their hand counting on the fingers as they feel each syllable push down on their wrist putting pressure on the table.</a:t>
            </a:r>
            <a:endParaRPr dirty="0"/>
          </a:p>
          <a:p>
            <a:pPr marL="0" lvl="0" indent="0" algn="l" rtl="0">
              <a:lnSpc>
                <a:spcPct val="100000"/>
              </a:lnSpc>
              <a:spcBef>
                <a:spcPts val="0"/>
              </a:spcBef>
              <a:spcAft>
                <a:spcPts val="0"/>
              </a:spcAft>
              <a:buSzPts val="1400"/>
              <a:buNone/>
            </a:pPr>
            <a:r>
              <a:rPr lang="en-US" dirty="0" smtClean="0"/>
              <a:t>Trans/con/</a:t>
            </a:r>
            <a:r>
              <a:rPr lang="en-US" dirty="0" err="1" smtClean="0"/>
              <a:t>ti</a:t>
            </a:r>
            <a:r>
              <a:rPr lang="en-US" dirty="0" smtClean="0"/>
              <a:t>/</a:t>
            </a:r>
            <a:r>
              <a:rPr lang="en-US" dirty="0" err="1" smtClean="0"/>
              <a:t>nen</a:t>
            </a:r>
            <a:r>
              <a:rPr lang="en-US" dirty="0" smtClean="0"/>
              <a:t>/</a:t>
            </a:r>
            <a:r>
              <a:rPr lang="en-US" dirty="0" err="1" smtClean="0"/>
              <a:t>tal</a:t>
            </a:r>
            <a:r>
              <a:rPr lang="en-US" dirty="0" smtClean="0"/>
              <a:t> or five syllables.</a:t>
            </a:r>
            <a:endParaRPr dirty="0"/>
          </a:p>
        </p:txBody>
      </p:sp>
      <p:sp>
        <p:nvSpPr>
          <p:cNvPr id="178" name="Google Shape;17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4734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b="0" dirty="0">
                <a:solidFill>
                  <a:srgbClr val="000000"/>
                </a:solidFill>
              </a:rPr>
              <a:t>T</a:t>
            </a:r>
            <a:r>
              <a:rPr lang="en-US" dirty="0">
                <a:solidFill>
                  <a:srgbClr val="000000"/>
                </a:solidFill>
              </a:rPr>
              <a:t>here are two text boxes covering information on this slide. It is important to know that rhyming grows from the ability to manipulate rimes</a:t>
            </a:r>
            <a:r>
              <a:rPr lang="en-US" dirty="0" smtClean="0">
                <a:solidFill>
                  <a:srgbClr val="000000"/>
                </a:solidFill>
              </a:rPr>
              <a:t>.</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dirty="0">
                <a:solidFill>
                  <a:srgbClr val="000000"/>
                </a:solidFill>
              </a:rPr>
              <a:t>Note the development of rhyming. You will need to click forward to uncover the white text boxes for information. </a:t>
            </a:r>
            <a:r>
              <a:rPr lang="en-US" dirty="0" smtClean="0">
                <a:solidFill>
                  <a:srgbClr val="000000"/>
                </a:solidFill>
              </a:rPr>
              <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b="1" dirty="0">
                <a:solidFill>
                  <a:srgbClr val="000000"/>
                </a:solidFill>
              </a:rPr>
              <a:t>To Say: </a:t>
            </a:r>
            <a:r>
              <a:rPr lang="en-US" dirty="0">
                <a:solidFill>
                  <a:srgbClr val="000000"/>
                </a:solidFill>
              </a:rPr>
              <a:t>There are some students who never learn to rhyme. They can tell you some main words they have heard teachers say over and over that rhyme like </a:t>
            </a:r>
            <a:r>
              <a:rPr lang="en-US" dirty="0" smtClean="0">
                <a:solidFill>
                  <a:srgbClr val="000000"/>
                </a:solidFill>
              </a:rPr>
              <a:t>‘pig’ </a:t>
            </a:r>
            <a:r>
              <a:rPr lang="en-US" dirty="0">
                <a:solidFill>
                  <a:srgbClr val="000000"/>
                </a:solidFill>
              </a:rPr>
              <a:t>and </a:t>
            </a:r>
            <a:r>
              <a:rPr lang="en-US" dirty="0" smtClean="0">
                <a:solidFill>
                  <a:srgbClr val="000000"/>
                </a:solidFill>
              </a:rPr>
              <a:t>‘wig’ </a:t>
            </a:r>
            <a:r>
              <a:rPr lang="en-US" dirty="0">
                <a:solidFill>
                  <a:srgbClr val="000000"/>
                </a:solidFill>
              </a:rPr>
              <a:t>or </a:t>
            </a:r>
            <a:r>
              <a:rPr lang="en-US" dirty="0" smtClean="0">
                <a:solidFill>
                  <a:srgbClr val="000000"/>
                </a:solidFill>
              </a:rPr>
              <a:t>‘cat’ </a:t>
            </a:r>
            <a:r>
              <a:rPr lang="en-US" dirty="0">
                <a:solidFill>
                  <a:srgbClr val="000000"/>
                </a:solidFill>
              </a:rPr>
              <a:t>and </a:t>
            </a:r>
            <a:r>
              <a:rPr lang="en-US" dirty="0" smtClean="0">
                <a:solidFill>
                  <a:srgbClr val="000000"/>
                </a:solidFill>
              </a:rPr>
              <a:t>‘hat’, </a:t>
            </a:r>
            <a:r>
              <a:rPr lang="en-US" dirty="0">
                <a:solidFill>
                  <a:srgbClr val="000000"/>
                </a:solidFill>
              </a:rPr>
              <a:t>but when given a </a:t>
            </a:r>
            <a:r>
              <a:rPr lang="en-US" dirty="0" smtClean="0">
                <a:solidFill>
                  <a:srgbClr val="000000"/>
                </a:solidFill>
              </a:rPr>
              <a:t>word, </a:t>
            </a:r>
            <a:r>
              <a:rPr lang="en-US" dirty="0">
                <a:solidFill>
                  <a:srgbClr val="000000"/>
                </a:solidFill>
              </a:rPr>
              <a:t>they are unable to come up with a word out of their head that rhymes</a:t>
            </a:r>
            <a:r>
              <a:rPr lang="en-US" dirty="0" smtClean="0">
                <a:solidFill>
                  <a:srgbClr val="000000"/>
                </a:solidFill>
              </a:rPr>
              <a:t>.</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i="1" dirty="0" smtClean="0">
                <a:solidFill>
                  <a:srgbClr val="000000"/>
                </a:solidFill>
              </a:rPr>
              <a:t>(Click forward)</a:t>
            </a:r>
            <a:br>
              <a:rPr lang="en-US" i="1" dirty="0" smtClean="0">
                <a:solidFill>
                  <a:srgbClr val="000000"/>
                </a:solidFill>
              </a:rPr>
            </a:br>
            <a:endParaRPr i="1" dirty="0">
              <a:solidFill>
                <a:srgbClr val="000000"/>
              </a:solidFill>
            </a:endParaRPr>
          </a:p>
          <a:p>
            <a:pPr marL="0" lvl="0" indent="0" algn="l" rtl="0">
              <a:lnSpc>
                <a:spcPct val="100000"/>
              </a:lnSpc>
              <a:spcBef>
                <a:spcPts val="0"/>
              </a:spcBef>
              <a:spcAft>
                <a:spcPts val="0"/>
              </a:spcAft>
              <a:buSzPts val="1400"/>
              <a:buNone/>
            </a:pPr>
            <a:r>
              <a:rPr lang="en-US" dirty="0" smtClean="0">
                <a:solidFill>
                  <a:srgbClr val="000000"/>
                </a:solidFill>
              </a:rPr>
              <a:t>There </a:t>
            </a:r>
            <a:r>
              <a:rPr lang="en-US" dirty="0">
                <a:solidFill>
                  <a:srgbClr val="000000"/>
                </a:solidFill>
              </a:rPr>
              <a:t>are actually three levels in becoming proficient with producing rhymes. It starts with being able to separate the onset (which is the initial part of a word prior to the first vowel in a one syllable word) from the </a:t>
            </a:r>
            <a:r>
              <a:rPr lang="en-US" dirty="0" smtClean="0">
                <a:solidFill>
                  <a:srgbClr val="000000"/>
                </a:solidFill>
              </a:rPr>
              <a:t>rime (</a:t>
            </a:r>
            <a:r>
              <a:rPr lang="en-US" dirty="0">
                <a:solidFill>
                  <a:srgbClr val="000000"/>
                </a:solidFill>
              </a:rPr>
              <a:t>which is the ending part of the word from the first vowel and the letters that follow it). Read down through the far right side of the screen noticing the different levels of difficulty. The next level of rhyming involves the ability to hear if the final part of the word sounds the same as the final part in another word</a:t>
            </a:r>
            <a:r>
              <a:rPr lang="en-US" dirty="0" smtClean="0">
                <a:solidFill>
                  <a:srgbClr val="000000"/>
                </a:solidFill>
              </a:rPr>
              <a:t>.</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dirty="0"/>
              <a:t>This can be practiced by using word families. There are 37 most common word families according to </a:t>
            </a:r>
            <a:r>
              <a:rPr lang="en-US" dirty="0" smtClean="0"/>
              <a:t>researchers, </a:t>
            </a:r>
            <a:r>
              <a:rPr lang="en-US" dirty="0"/>
              <a:t>Wylie and </a:t>
            </a:r>
            <a:r>
              <a:rPr lang="en-US" dirty="0" err="1"/>
              <a:t>Durrel</a:t>
            </a:r>
            <a:r>
              <a:rPr lang="en-US" dirty="0"/>
              <a:t>. These lists are easy to find and can make this level of phonology fun. </a:t>
            </a:r>
            <a:r>
              <a:rPr lang="en-US" dirty="0" smtClean="0"/>
              <a:t/>
            </a:r>
            <a:br>
              <a:rPr lang="en-US" dirty="0" smtClean="0"/>
            </a:br>
            <a:endParaRPr dirty="0"/>
          </a:p>
          <a:p>
            <a:pPr marL="0" lvl="0" indent="0" algn="l" rtl="0">
              <a:lnSpc>
                <a:spcPct val="100000"/>
              </a:lnSpc>
              <a:spcBef>
                <a:spcPts val="0"/>
              </a:spcBef>
              <a:spcAft>
                <a:spcPts val="0"/>
              </a:spcAft>
              <a:buSzPts val="1400"/>
              <a:buNone/>
            </a:pPr>
            <a:r>
              <a:rPr lang="en-US" i="1" dirty="0" smtClean="0"/>
              <a:t>(Click </a:t>
            </a:r>
            <a:r>
              <a:rPr lang="en-US" i="1" dirty="0"/>
              <a:t>forward to reveal the last note</a:t>
            </a:r>
            <a:r>
              <a:rPr lang="en-US" i="1" dirty="0" smtClean="0"/>
              <a:t>)</a:t>
            </a:r>
            <a:br>
              <a:rPr lang="en-US" i="1" dirty="0" smtClean="0"/>
            </a:br>
            <a:endParaRPr i="1" dirty="0"/>
          </a:p>
          <a:p>
            <a:pPr marL="0" lvl="0" indent="0" algn="l" rtl="0">
              <a:lnSpc>
                <a:spcPct val="100000"/>
              </a:lnSpc>
              <a:spcBef>
                <a:spcPts val="0"/>
              </a:spcBef>
              <a:spcAft>
                <a:spcPts val="0"/>
              </a:spcAft>
              <a:buSzPts val="1400"/>
              <a:buNone/>
            </a:pPr>
            <a:r>
              <a:rPr lang="en-US" dirty="0"/>
              <a:t>The last to develop will be the ability to produce a word that rhymes when given a word prompt. There may be students who will move farther in the different skill levels and later be able to produce a rhyme on their </a:t>
            </a:r>
            <a:r>
              <a:rPr lang="en-US" dirty="0" smtClean="0"/>
              <a:t>own. But, for others, </a:t>
            </a:r>
            <a:r>
              <a:rPr lang="en-US" dirty="0"/>
              <a:t>it might be several months later or even after the ability to do the advanced phonological </a:t>
            </a:r>
            <a:r>
              <a:rPr lang="en-US" dirty="0" smtClean="0"/>
              <a:t>manipulation shown farther </a:t>
            </a:r>
            <a:r>
              <a:rPr lang="en-US" dirty="0"/>
              <a:t>down on this chart.</a:t>
            </a:r>
            <a:endParaRPr dirty="0"/>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188" name="Google Shape;188;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extLst>
      <p:ext uri="{BB962C8B-B14F-4D97-AF65-F5344CB8AC3E}">
        <p14:creationId xmlns:p14="http://schemas.microsoft.com/office/powerpoint/2010/main" val="2438234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b="0" dirty="0" smtClean="0">
                <a:solidFill>
                  <a:srgbClr val="000000"/>
                </a:solidFill>
              </a:rPr>
              <a:t>T</a:t>
            </a:r>
            <a:r>
              <a:rPr lang="en-US" dirty="0" smtClean="0">
                <a:solidFill>
                  <a:srgbClr val="000000"/>
                </a:solidFill>
              </a:rPr>
              <a:t>here </a:t>
            </a:r>
            <a:r>
              <a:rPr lang="en-US" dirty="0">
                <a:solidFill>
                  <a:srgbClr val="000000"/>
                </a:solidFill>
              </a:rPr>
              <a:t>are two text boxes on this </a:t>
            </a:r>
            <a:r>
              <a:rPr lang="en-US" dirty="0" smtClean="0">
                <a:solidFill>
                  <a:srgbClr val="000000"/>
                </a:solidFill>
              </a:rPr>
              <a:t>screen. The </a:t>
            </a:r>
            <a:r>
              <a:rPr lang="en-US" dirty="0">
                <a:solidFill>
                  <a:srgbClr val="000000"/>
                </a:solidFill>
              </a:rPr>
              <a:t>text boxes will </a:t>
            </a:r>
            <a:r>
              <a:rPr lang="en-US" dirty="0" smtClean="0">
                <a:solidFill>
                  <a:srgbClr val="000000"/>
                </a:solidFill>
              </a:rPr>
              <a:t>disappear </a:t>
            </a:r>
            <a:r>
              <a:rPr lang="en-US" dirty="0">
                <a:solidFill>
                  <a:srgbClr val="000000"/>
                </a:solidFill>
              </a:rPr>
              <a:t>as you click ‘next’ to provide the key information that participants will add to their handout as you revisit the continuum</a:t>
            </a:r>
            <a:r>
              <a:rPr lang="en-US" dirty="0" smtClean="0">
                <a:solidFill>
                  <a:srgbClr val="000000"/>
                </a:solidFill>
              </a:rPr>
              <a:t>.</a:t>
            </a:r>
            <a:br>
              <a:rPr lang="en-US" dirty="0" smtClean="0">
                <a:solidFill>
                  <a:srgbClr val="000000"/>
                </a:solidFill>
              </a:rPr>
            </a:br>
            <a:r>
              <a:rPr lang="en-US" dirty="0" smtClean="0">
                <a:solidFill>
                  <a:srgbClr val="000000"/>
                </a:solidFill>
              </a:rPr>
              <a:t>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dirty="0">
                <a:solidFill>
                  <a:srgbClr val="000000"/>
                </a:solidFill>
              </a:rPr>
              <a:t>Ensure you provide time for participants to make the notes you reveal by clicking forward to reveal the information</a:t>
            </a:r>
            <a:r>
              <a:rPr lang="en-US" dirty="0" smtClean="0">
                <a:solidFill>
                  <a:srgbClr val="000000"/>
                </a:solidFill>
              </a:rPr>
              <a:t>.</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b="1" dirty="0">
                <a:solidFill>
                  <a:srgbClr val="000000"/>
                </a:solidFill>
              </a:rPr>
              <a:t>To Say: </a:t>
            </a:r>
            <a:r>
              <a:rPr lang="en-US" dirty="0">
                <a:solidFill>
                  <a:srgbClr val="000000"/>
                </a:solidFill>
              </a:rPr>
              <a:t>We are now moving into what many refer to as Basic Phonemic Awareness. This is the level which requires students to be aware </a:t>
            </a:r>
            <a:r>
              <a:rPr lang="en-US" u="none" dirty="0" smtClean="0">
                <a:solidFill>
                  <a:srgbClr val="000000"/>
                </a:solidFill>
              </a:rPr>
              <a:t>of </a:t>
            </a:r>
            <a:r>
              <a:rPr lang="en-US" i="1" u="sng" dirty="0" smtClean="0">
                <a:solidFill>
                  <a:srgbClr val="000000"/>
                </a:solidFill>
              </a:rPr>
              <a:t>individual</a:t>
            </a:r>
            <a:r>
              <a:rPr lang="en-US" dirty="0" smtClean="0">
                <a:solidFill>
                  <a:srgbClr val="000000"/>
                </a:solidFill>
              </a:rPr>
              <a:t> </a:t>
            </a:r>
            <a:r>
              <a:rPr lang="en-US" dirty="0">
                <a:solidFill>
                  <a:srgbClr val="000000"/>
                </a:solidFill>
              </a:rPr>
              <a:t>phonemes</a:t>
            </a:r>
            <a:r>
              <a:rPr lang="en-US" dirty="0" smtClean="0">
                <a:solidFill>
                  <a:srgbClr val="000000"/>
                </a:solidFill>
              </a:rPr>
              <a:t>.</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i="1" dirty="0" smtClean="0">
                <a:solidFill>
                  <a:srgbClr val="000000"/>
                </a:solidFill>
              </a:rPr>
              <a:t>(Click forward)</a:t>
            </a:r>
            <a:br>
              <a:rPr lang="en-US" i="1" dirty="0" smtClean="0">
                <a:solidFill>
                  <a:srgbClr val="000000"/>
                </a:solidFill>
              </a:rPr>
            </a:br>
            <a:endParaRPr i="1" dirty="0">
              <a:solidFill>
                <a:srgbClr val="000000"/>
              </a:solidFill>
            </a:endParaRPr>
          </a:p>
          <a:p>
            <a:pPr marL="0" lvl="0" indent="0" algn="l" rtl="0">
              <a:lnSpc>
                <a:spcPct val="100000"/>
              </a:lnSpc>
              <a:spcBef>
                <a:spcPts val="0"/>
              </a:spcBef>
              <a:spcAft>
                <a:spcPts val="0"/>
              </a:spcAft>
              <a:buSzPts val="1400"/>
              <a:buNone/>
            </a:pPr>
            <a:r>
              <a:rPr lang="en-US" i="0" u="none" dirty="0">
                <a:solidFill>
                  <a:srgbClr val="000000"/>
                </a:solidFill>
              </a:rPr>
              <a:t> </a:t>
            </a:r>
            <a:r>
              <a:rPr lang="en-US" i="0" u="sng" dirty="0">
                <a:solidFill>
                  <a:srgbClr val="000000"/>
                </a:solidFill>
              </a:rPr>
              <a:t>Identification</a:t>
            </a:r>
            <a:r>
              <a:rPr lang="en-US" i="0" u="none" dirty="0">
                <a:solidFill>
                  <a:srgbClr val="000000"/>
                </a:solidFill>
              </a:rPr>
              <a:t> </a:t>
            </a:r>
            <a:r>
              <a:rPr lang="en-US" dirty="0">
                <a:solidFill>
                  <a:srgbClr val="000000"/>
                </a:solidFill>
              </a:rPr>
              <a:t>- Ability to identify the first sound in words develops before ability to identify the last sound. The ability to distinguish and manipulate the middle or medial sound will be the last to develop within this skill level.</a:t>
            </a:r>
            <a:endParaRPr dirty="0">
              <a:solidFill>
                <a:srgbClr val="000000"/>
              </a:solidFill>
            </a:endParaRPr>
          </a:p>
          <a:p>
            <a:pPr marL="0" lvl="0" indent="0" algn="l" rtl="0">
              <a:lnSpc>
                <a:spcPct val="100000"/>
              </a:lnSpc>
              <a:spcBef>
                <a:spcPts val="0"/>
              </a:spcBef>
              <a:spcAft>
                <a:spcPts val="0"/>
              </a:spcAft>
              <a:buSzPts val="1400"/>
              <a:buNone/>
            </a:pPr>
            <a:endParaRPr dirty="0">
              <a:solidFill>
                <a:srgbClr val="000000"/>
              </a:solidFill>
            </a:endParaRPr>
          </a:p>
          <a:p>
            <a:pPr marL="0" lvl="0" indent="0" algn="l" rtl="0">
              <a:lnSpc>
                <a:spcPct val="100000"/>
              </a:lnSpc>
              <a:spcBef>
                <a:spcPts val="0"/>
              </a:spcBef>
              <a:spcAft>
                <a:spcPts val="0"/>
              </a:spcAft>
              <a:buSzPts val="1400"/>
              <a:buNone/>
            </a:pPr>
            <a:r>
              <a:rPr lang="en-US" i="1" dirty="0" smtClean="0">
                <a:solidFill>
                  <a:srgbClr val="000000"/>
                </a:solidFill>
              </a:rPr>
              <a:t>(Click forward)</a:t>
            </a:r>
            <a:br>
              <a:rPr lang="en-US" i="1" dirty="0" smtClean="0">
                <a:solidFill>
                  <a:srgbClr val="000000"/>
                </a:solidFill>
              </a:rPr>
            </a:br>
            <a:endParaRPr lang="en-US" i="1" dirty="0" smtClean="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smtClean="0">
                <a:solidFill>
                  <a:srgbClr val="000000"/>
                </a:solidFill>
              </a:rPr>
              <a:t>Mastery </a:t>
            </a:r>
            <a:r>
              <a:rPr lang="en-US" dirty="0">
                <a:solidFill>
                  <a:srgbClr val="000000"/>
                </a:solidFill>
              </a:rPr>
              <a:t>of FIRST sound manipulation for </a:t>
            </a:r>
            <a:r>
              <a:rPr lang="en-US" u="sng" dirty="0">
                <a:solidFill>
                  <a:srgbClr val="000000"/>
                </a:solidFill>
              </a:rPr>
              <a:t>Identification</a:t>
            </a:r>
            <a:r>
              <a:rPr lang="en-US" u="none" dirty="0">
                <a:solidFill>
                  <a:srgbClr val="000000"/>
                </a:solidFill>
              </a:rPr>
              <a:t>,</a:t>
            </a:r>
            <a:r>
              <a:rPr lang="en-US" dirty="0">
                <a:solidFill>
                  <a:srgbClr val="000000"/>
                </a:solidFill>
              </a:rPr>
              <a:t> </a:t>
            </a:r>
            <a:r>
              <a:rPr lang="en-US" u="sng" dirty="0" smtClean="0">
                <a:solidFill>
                  <a:srgbClr val="000000"/>
                </a:solidFill>
              </a:rPr>
              <a:t>Categorization</a:t>
            </a:r>
            <a:r>
              <a:rPr lang="en-US" u="none" dirty="0" smtClean="0">
                <a:solidFill>
                  <a:srgbClr val="000000"/>
                </a:solidFill>
              </a:rPr>
              <a:t>,</a:t>
            </a:r>
            <a:r>
              <a:rPr lang="en-US" dirty="0" smtClean="0">
                <a:solidFill>
                  <a:srgbClr val="000000"/>
                </a:solidFill>
              </a:rPr>
              <a:t> </a:t>
            </a:r>
            <a:r>
              <a:rPr lang="en-US" dirty="0">
                <a:solidFill>
                  <a:srgbClr val="000000"/>
                </a:solidFill>
              </a:rPr>
              <a:t>and </a:t>
            </a:r>
            <a:r>
              <a:rPr lang="en-US" u="sng" dirty="0">
                <a:solidFill>
                  <a:srgbClr val="000000"/>
                </a:solidFill>
              </a:rPr>
              <a:t>Isolation</a:t>
            </a:r>
            <a:r>
              <a:rPr lang="en-US" dirty="0">
                <a:solidFill>
                  <a:srgbClr val="000000"/>
                </a:solidFill>
              </a:rPr>
              <a:t> is key before FINAL sound manipulation. You will find many lessons and/or programs will provide tasks for students to ‘</a:t>
            </a:r>
            <a:r>
              <a:rPr lang="en-US" dirty="0" smtClean="0">
                <a:solidFill>
                  <a:srgbClr val="000000"/>
                </a:solidFill>
              </a:rPr>
              <a:t>play‘ with </a:t>
            </a:r>
            <a:r>
              <a:rPr lang="en-US" dirty="0">
                <a:solidFill>
                  <a:srgbClr val="000000"/>
                </a:solidFill>
              </a:rPr>
              <a:t>sound in these different locations of the word. </a:t>
            </a:r>
            <a:endParaRPr lang="en-US" dirty="0" smtClean="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Move to next slide to include isolation tasks in this thought. </a:t>
            </a:r>
            <a:endParaRPr dirty="0">
              <a:solidFill>
                <a:srgbClr val="000000"/>
              </a:solidFill>
            </a:endParaRPr>
          </a:p>
        </p:txBody>
      </p:sp>
      <p:sp>
        <p:nvSpPr>
          <p:cNvPr id="199" name="Google Shape;199;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extLst>
      <p:ext uri="{BB962C8B-B14F-4D97-AF65-F5344CB8AC3E}">
        <p14:creationId xmlns:p14="http://schemas.microsoft.com/office/powerpoint/2010/main" val="336040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dirty="0">
                <a:solidFill>
                  <a:srgbClr val="000000"/>
                </a:solidFill>
              </a:rPr>
              <a:t>To Know: </a:t>
            </a:r>
            <a:r>
              <a:rPr lang="en-US" dirty="0">
                <a:solidFill>
                  <a:srgbClr val="000000"/>
                </a:solidFill>
              </a:rPr>
              <a:t>This module will be the second in a series of the </a:t>
            </a:r>
            <a:r>
              <a:rPr lang="en-US" dirty="0" smtClean="0">
                <a:solidFill>
                  <a:srgbClr val="000000"/>
                </a:solidFill>
              </a:rPr>
              <a:t>research-based </a:t>
            </a:r>
            <a:r>
              <a:rPr lang="en-US" dirty="0">
                <a:solidFill>
                  <a:srgbClr val="000000"/>
                </a:solidFill>
              </a:rPr>
              <a:t>modules that will address phonological and phonemic awareness, </a:t>
            </a:r>
            <a:r>
              <a:rPr lang="en-US" dirty="0" smtClean="0">
                <a:solidFill>
                  <a:srgbClr val="000000"/>
                </a:solidFill>
              </a:rPr>
              <a:t>phonics/spelling </a:t>
            </a:r>
            <a:r>
              <a:rPr lang="en-US" dirty="0">
                <a:solidFill>
                  <a:srgbClr val="000000"/>
                </a:solidFill>
              </a:rPr>
              <a:t>connections, vocabulary, comprehension, writing and assessment</a:t>
            </a:r>
            <a:r>
              <a:rPr lang="en-US" dirty="0" smtClean="0">
                <a:solidFill>
                  <a:srgbClr val="000000"/>
                </a:solidFill>
              </a:rPr>
              <a:t>.</a:t>
            </a:r>
            <a:br>
              <a:rPr lang="en-US" dirty="0" smtClean="0">
                <a:solidFill>
                  <a:srgbClr val="000000"/>
                </a:solidFill>
              </a:rPr>
            </a:br>
            <a:endParaRPr dirty="0">
              <a:solidFill>
                <a:srgbClr val="000000"/>
              </a:solidFill>
            </a:endParaRPr>
          </a:p>
          <a:p>
            <a:pPr marL="0" lvl="0" indent="0" algn="l" rtl="0">
              <a:spcBef>
                <a:spcPts val="0"/>
              </a:spcBef>
              <a:spcAft>
                <a:spcPts val="0"/>
              </a:spcAft>
              <a:buClr>
                <a:schemeClr val="dk1"/>
              </a:buClr>
              <a:buSzPts val="1400"/>
              <a:buFont typeface="Arial"/>
              <a:buNone/>
            </a:pPr>
            <a:r>
              <a:rPr lang="en-US" b="1" dirty="0">
                <a:solidFill>
                  <a:srgbClr val="000000"/>
                </a:solidFill>
              </a:rPr>
              <a:t>To Do: </a:t>
            </a:r>
            <a:r>
              <a:rPr lang="en-US" b="0" dirty="0">
                <a:solidFill>
                  <a:srgbClr val="000000"/>
                </a:solidFill>
              </a:rPr>
              <a:t>Ensure you read the background information needed and accessed the learning from Reading Rockets before beginning this training. Have ready the handouts for this training for attendees to download or have paper copies. </a:t>
            </a:r>
            <a:endParaRPr lang="en-US" b="0" dirty="0" smtClean="0">
              <a:solidFill>
                <a:srgbClr val="000000"/>
              </a:solidFill>
            </a:endParaRPr>
          </a:p>
          <a:p>
            <a:pPr marL="0" lvl="0" indent="0" algn="l" rtl="0">
              <a:spcBef>
                <a:spcPts val="0"/>
              </a:spcBef>
              <a:spcAft>
                <a:spcPts val="0"/>
              </a:spcAft>
              <a:buClr>
                <a:schemeClr val="dk1"/>
              </a:buClr>
              <a:buSzPts val="1400"/>
              <a:buFont typeface="Arial"/>
              <a:buNone/>
            </a:pPr>
            <a:r>
              <a:rPr lang="en-US" b="0" dirty="0" smtClean="0">
                <a:solidFill>
                  <a:srgbClr val="000000"/>
                </a:solidFill>
              </a:rPr>
              <a:t>Handout </a:t>
            </a:r>
            <a:r>
              <a:rPr lang="en-US" b="0" dirty="0">
                <a:solidFill>
                  <a:srgbClr val="000000"/>
                </a:solidFill>
              </a:rPr>
              <a:t>#</a:t>
            </a:r>
            <a:r>
              <a:rPr lang="en-US" b="0" dirty="0" smtClean="0">
                <a:solidFill>
                  <a:srgbClr val="000000"/>
                </a:solidFill>
              </a:rPr>
              <a:t>1 - </a:t>
            </a:r>
            <a:r>
              <a:rPr lang="en-US" b="0" dirty="0">
                <a:solidFill>
                  <a:srgbClr val="000000"/>
                </a:solidFill>
              </a:rPr>
              <a:t>Phonological Awareness </a:t>
            </a:r>
            <a:r>
              <a:rPr lang="en-US" b="0" dirty="0" smtClean="0">
                <a:solidFill>
                  <a:srgbClr val="000000"/>
                </a:solidFill>
              </a:rPr>
              <a:t>Continuum</a:t>
            </a:r>
          </a:p>
          <a:p>
            <a:pPr marL="0" lvl="0" indent="0" algn="l" rtl="0">
              <a:spcBef>
                <a:spcPts val="0"/>
              </a:spcBef>
              <a:spcAft>
                <a:spcPts val="0"/>
              </a:spcAft>
              <a:buClr>
                <a:schemeClr val="dk1"/>
              </a:buClr>
              <a:buSzPts val="1400"/>
              <a:buFont typeface="Arial"/>
              <a:buNone/>
            </a:pPr>
            <a:r>
              <a:rPr lang="en-US" b="0" dirty="0" smtClean="0">
                <a:solidFill>
                  <a:srgbClr val="000000"/>
                </a:solidFill>
              </a:rPr>
              <a:t>Handout </a:t>
            </a:r>
            <a:r>
              <a:rPr lang="en-US" b="0" dirty="0">
                <a:solidFill>
                  <a:srgbClr val="000000"/>
                </a:solidFill>
              </a:rPr>
              <a:t>#</a:t>
            </a:r>
            <a:r>
              <a:rPr lang="en-US" b="0" dirty="0" smtClean="0">
                <a:solidFill>
                  <a:srgbClr val="000000"/>
                </a:solidFill>
              </a:rPr>
              <a:t>2 - </a:t>
            </a:r>
            <a:r>
              <a:rPr lang="en-US" b="0" dirty="0">
                <a:solidFill>
                  <a:srgbClr val="000000"/>
                </a:solidFill>
              </a:rPr>
              <a:t>How to Use </a:t>
            </a:r>
            <a:r>
              <a:rPr lang="en-US" b="0" dirty="0" err="1">
                <a:solidFill>
                  <a:srgbClr val="000000"/>
                </a:solidFill>
              </a:rPr>
              <a:t>Elkonin</a:t>
            </a:r>
            <a:r>
              <a:rPr lang="en-US" b="0" dirty="0">
                <a:solidFill>
                  <a:srgbClr val="000000"/>
                </a:solidFill>
              </a:rPr>
              <a:t> </a:t>
            </a:r>
            <a:r>
              <a:rPr lang="en-US" b="0" dirty="0" smtClean="0">
                <a:solidFill>
                  <a:srgbClr val="000000"/>
                </a:solidFill>
              </a:rPr>
              <a:t>Boxes</a:t>
            </a:r>
          </a:p>
          <a:p>
            <a:pPr marL="0" lvl="0" indent="0" algn="l" rtl="0">
              <a:spcBef>
                <a:spcPts val="0"/>
              </a:spcBef>
              <a:spcAft>
                <a:spcPts val="0"/>
              </a:spcAft>
              <a:buClr>
                <a:schemeClr val="dk1"/>
              </a:buClr>
              <a:buSzPts val="1400"/>
              <a:buFont typeface="Arial"/>
              <a:buNone/>
            </a:pPr>
            <a:r>
              <a:rPr lang="en-US" b="0" dirty="0" smtClean="0">
                <a:solidFill>
                  <a:srgbClr val="000000"/>
                </a:solidFill>
              </a:rPr>
              <a:t>Handout </a:t>
            </a:r>
            <a:r>
              <a:rPr lang="en-US" b="0" dirty="0">
                <a:solidFill>
                  <a:srgbClr val="000000"/>
                </a:solidFill>
              </a:rPr>
              <a:t>#</a:t>
            </a:r>
            <a:r>
              <a:rPr lang="en-US" b="0" dirty="0" smtClean="0">
                <a:solidFill>
                  <a:srgbClr val="000000"/>
                </a:solidFill>
              </a:rPr>
              <a:t>3 - </a:t>
            </a:r>
            <a:r>
              <a:rPr lang="en-US" b="0" dirty="0">
                <a:solidFill>
                  <a:srgbClr val="000000"/>
                </a:solidFill>
              </a:rPr>
              <a:t>Affirmations and Action Planning </a:t>
            </a:r>
            <a:endParaRPr lang="en-US" b="0" dirty="0" smtClean="0">
              <a:solidFill>
                <a:srgbClr val="000000"/>
              </a:solidFill>
            </a:endParaRPr>
          </a:p>
          <a:p>
            <a:pPr marL="0" lvl="0" indent="0" algn="l" rtl="0">
              <a:spcBef>
                <a:spcPts val="0"/>
              </a:spcBef>
              <a:spcAft>
                <a:spcPts val="0"/>
              </a:spcAft>
              <a:buClr>
                <a:schemeClr val="dk1"/>
              </a:buClr>
              <a:buSzPts val="1400"/>
              <a:buFont typeface="Arial"/>
              <a:buNone/>
            </a:pPr>
            <a:endParaRPr b="0" dirty="0">
              <a:solidFill>
                <a:srgbClr val="000000"/>
              </a:solidFill>
            </a:endParaRPr>
          </a:p>
          <a:p>
            <a:pPr marL="0" marR="0" lvl="0" indent="0" algn="l" rtl="0">
              <a:lnSpc>
                <a:spcPct val="100000"/>
              </a:lnSpc>
              <a:spcBef>
                <a:spcPts val="0"/>
              </a:spcBef>
              <a:spcAft>
                <a:spcPts val="0"/>
              </a:spcAft>
              <a:buClr>
                <a:schemeClr val="dk1"/>
              </a:buClr>
              <a:buSzPts val="1200"/>
              <a:buFont typeface="Calibri"/>
              <a:buNone/>
            </a:pPr>
            <a:r>
              <a:rPr lang="en-US" b="1" dirty="0">
                <a:solidFill>
                  <a:srgbClr val="000000"/>
                </a:solidFill>
              </a:rPr>
              <a:t>To Say: </a:t>
            </a:r>
            <a:r>
              <a:rPr lang="en-US" dirty="0" smtClean="0">
                <a:solidFill>
                  <a:srgbClr val="000000"/>
                </a:solidFill>
              </a:rPr>
              <a:t>Welcome </a:t>
            </a:r>
            <a:r>
              <a:rPr lang="en-US" dirty="0">
                <a:solidFill>
                  <a:srgbClr val="000000"/>
                </a:solidFill>
              </a:rPr>
              <a:t>to Phonological and Phonemic Awareness. </a:t>
            </a:r>
            <a:r>
              <a:rPr lang="en-US" dirty="0"/>
              <a:t>This module will be the first in a series of </a:t>
            </a:r>
            <a:r>
              <a:rPr lang="en-US" dirty="0" smtClean="0"/>
              <a:t>research-based </a:t>
            </a:r>
            <a:r>
              <a:rPr lang="en-US" dirty="0"/>
              <a:t>modules that will address phonological and phonemic awareness, phonics/ spelling connections, vocabulary, comprehension, writing and assessment. We are pleased you can join us today. This training is meant to confirm some of your practices and understanding in literacy. Our focus will be anchored in the </a:t>
            </a:r>
            <a:r>
              <a:rPr lang="en-US" dirty="0" smtClean="0"/>
              <a:t>science </a:t>
            </a:r>
            <a:r>
              <a:rPr lang="en-US" dirty="0"/>
              <a:t>of </a:t>
            </a:r>
            <a:r>
              <a:rPr lang="en-US" dirty="0" smtClean="0"/>
              <a:t>reading </a:t>
            </a:r>
            <a:r>
              <a:rPr lang="en-US" dirty="0"/>
              <a:t>and information that research has proven to be most effective for </a:t>
            </a:r>
            <a:r>
              <a:rPr lang="en-US" dirty="0" smtClean="0"/>
              <a:t>successful </a:t>
            </a:r>
            <a:r>
              <a:rPr lang="en-US" dirty="0"/>
              <a:t>reading instruction. </a:t>
            </a:r>
            <a:endParaRPr b="1" dirty="0">
              <a:solidFill>
                <a:srgbClr val="000000"/>
              </a:solidFill>
            </a:endParaRPr>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There are two text boxes covering information on this slide. Segmentation is a strong predictor of reading success and will </a:t>
            </a:r>
            <a:r>
              <a:rPr lang="en-US" dirty="0" smtClean="0">
                <a:solidFill>
                  <a:srgbClr val="000000"/>
                </a:solidFill>
              </a:rPr>
              <a:t>impact </a:t>
            </a:r>
            <a:r>
              <a:rPr lang="en-US" dirty="0">
                <a:solidFill>
                  <a:srgbClr val="000000"/>
                </a:solidFill>
              </a:rPr>
              <a:t>spelling. </a:t>
            </a:r>
            <a:endParaRPr lang="en-US" dirty="0" smtClean="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a:t>
            </a:r>
            <a:r>
              <a:rPr lang="en-US" dirty="0">
                <a:solidFill>
                  <a:srgbClr val="000000"/>
                </a:solidFill>
              </a:rPr>
              <a:t> </a:t>
            </a:r>
            <a:r>
              <a:rPr lang="en-US" i="1" dirty="0">
                <a:solidFill>
                  <a:srgbClr val="000000"/>
                </a:solidFill>
              </a:rPr>
              <a:t>Click forward </a:t>
            </a:r>
            <a:r>
              <a:rPr lang="en-US" dirty="0">
                <a:solidFill>
                  <a:srgbClr val="000000"/>
                </a:solidFill>
              </a:rPr>
              <a:t>as needed then provide time for participants to take notes</a:t>
            </a:r>
            <a:r>
              <a:rPr lang="en-US" dirty="0" smtClean="0">
                <a:solidFill>
                  <a:srgbClr val="000000"/>
                </a:solidFill>
              </a:rPr>
              <a:t>.</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 </a:t>
            </a:r>
            <a:r>
              <a:rPr lang="en-US" u="sng" dirty="0">
                <a:solidFill>
                  <a:srgbClr val="000000"/>
                </a:solidFill>
              </a:rPr>
              <a:t>Isolation</a:t>
            </a:r>
            <a:r>
              <a:rPr lang="en-US" u="none" dirty="0">
                <a:solidFill>
                  <a:srgbClr val="000000"/>
                </a:solidFill>
              </a:rPr>
              <a:t> tasks </a:t>
            </a:r>
            <a:r>
              <a:rPr lang="en-US" dirty="0">
                <a:solidFill>
                  <a:srgbClr val="000000"/>
                </a:solidFill>
              </a:rPr>
              <a:t>need to progress from isolating off the first sounds, last </a:t>
            </a:r>
            <a:r>
              <a:rPr lang="en-US" dirty="0" smtClean="0">
                <a:solidFill>
                  <a:srgbClr val="000000"/>
                </a:solidFill>
              </a:rPr>
              <a:t>sounds, </a:t>
            </a:r>
            <a:r>
              <a:rPr lang="en-US" dirty="0">
                <a:solidFill>
                  <a:srgbClr val="000000"/>
                </a:solidFill>
              </a:rPr>
              <a:t>and before finally addressing the middle/medial sounds. This skill usually develops in tandem with the </a:t>
            </a:r>
            <a:r>
              <a:rPr lang="en-US" u="sng" dirty="0">
                <a:solidFill>
                  <a:srgbClr val="000000"/>
                </a:solidFill>
              </a:rPr>
              <a:t>Identification</a:t>
            </a:r>
            <a:r>
              <a:rPr lang="en-US" dirty="0">
                <a:solidFill>
                  <a:srgbClr val="000000"/>
                </a:solidFill>
              </a:rPr>
              <a:t> and </a:t>
            </a:r>
            <a:r>
              <a:rPr lang="en-US" u="sng" dirty="0">
                <a:solidFill>
                  <a:srgbClr val="000000"/>
                </a:solidFill>
              </a:rPr>
              <a:t>Categorization</a:t>
            </a:r>
            <a:r>
              <a:rPr lang="en-US" dirty="0">
                <a:solidFill>
                  <a:srgbClr val="000000"/>
                </a:solidFill>
              </a:rPr>
              <a:t> skills we just looked at </a:t>
            </a:r>
            <a:r>
              <a:rPr lang="en-US" dirty="0" smtClean="0">
                <a:solidFill>
                  <a:srgbClr val="000000"/>
                </a:solidFill>
              </a:rPr>
              <a:t>on </a:t>
            </a:r>
            <a:r>
              <a:rPr lang="en-US" dirty="0">
                <a:solidFill>
                  <a:srgbClr val="000000"/>
                </a:solidFill>
              </a:rPr>
              <a:t>the top of your handout. </a:t>
            </a:r>
            <a:endParaRPr dirty="0">
              <a:solidFill>
                <a:srgbClr val="C00000"/>
              </a:solidFill>
            </a:endParaRPr>
          </a:p>
          <a:p>
            <a:pPr marL="0" lvl="0" indent="0" algn="l" rtl="0">
              <a:lnSpc>
                <a:spcPct val="100000"/>
              </a:lnSpc>
              <a:spcBef>
                <a:spcPts val="0"/>
              </a:spcBef>
              <a:spcAft>
                <a:spcPts val="0"/>
              </a:spcAft>
              <a:buClr>
                <a:schemeClr val="dk1"/>
              </a:buClr>
              <a:buSzPts val="1100"/>
              <a:buFont typeface="Arial"/>
              <a:buNone/>
            </a:pPr>
            <a:endParaRPr u="sng"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u="sng" dirty="0">
                <a:solidFill>
                  <a:srgbClr val="000000"/>
                </a:solidFill>
              </a:rPr>
              <a:t>Blending</a:t>
            </a:r>
            <a:r>
              <a:rPr lang="en-US" u="none" dirty="0">
                <a:solidFill>
                  <a:srgbClr val="000000"/>
                </a:solidFill>
              </a:rPr>
              <a:t> </a:t>
            </a:r>
            <a:r>
              <a:rPr lang="en-US" dirty="0">
                <a:solidFill>
                  <a:srgbClr val="000000"/>
                </a:solidFill>
              </a:rPr>
              <a:t>requires students to hold phonemes in their </a:t>
            </a:r>
            <a:r>
              <a:rPr lang="en-US" dirty="0" smtClean="0">
                <a:solidFill>
                  <a:srgbClr val="000000"/>
                </a:solidFill>
              </a:rPr>
              <a:t>short-term </a:t>
            </a:r>
            <a:r>
              <a:rPr lang="en-US" dirty="0">
                <a:solidFill>
                  <a:srgbClr val="000000"/>
                </a:solidFill>
              </a:rPr>
              <a:t>memory long enough to put them back together in sequence to form a word. Segmentation and blending tasks in kindergarten and first grade are a strong predictor of reading </a:t>
            </a:r>
            <a:r>
              <a:rPr lang="en-US" dirty="0" smtClean="0">
                <a:solidFill>
                  <a:srgbClr val="000000"/>
                </a:solidFill>
              </a:rPr>
              <a:t>success (over </a:t>
            </a:r>
            <a:r>
              <a:rPr lang="en-US" dirty="0">
                <a:solidFill>
                  <a:srgbClr val="000000"/>
                </a:solidFill>
              </a:rPr>
              <a:t>25 years of </a:t>
            </a:r>
            <a:r>
              <a:rPr lang="en-US" dirty="0" smtClean="0">
                <a:solidFill>
                  <a:srgbClr val="000000"/>
                </a:solidFill>
              </a:rPr>
              <a:t>research, </a:t>
            </a:r>
            <a:r>
              <a:rPr lang="en-US" dirty="0">
                <a:solidFill>
                  <a:srgbClr val="000000"/>
                </a:solidFill>
              </a:rPr>
              <a:t>but </a:t>
            </a:r>
            <a:r>
              <a:rPr lang="en-US" dirty="0" smtClean="0">
                <a:solidFill>
                  <a:srgbClr val="000000"/>
                </a:solidFill>
              </a:rPr>
              <a:t>confirmed by </a:t>
            </a:r>
            <a:r>
              <a:rPr lang="en-US" dirty="0">
                <a:solidFill>
                  <a:srgbClr val="000000"/>
                </a:solidFill>
              </a:rPr>
              <a:t>Moats and </a:t>
            </a:r>
            <a:r>
              <a:rPr lang="en-US" dirty="0" err="1">
                <a:solidFill>
                  <a:srgbClr val="000000"/>
                </a:solidFill>
              </a:rPr>
              <a:t>Tolman</a:t>
            </a:r>
            <a:r>
              <a:rPr lang="en-US" dirty="0">
                <a:solidFill>
                  <a:srgbClr val="000000"/>
                </a:solidFill>
              </a:rPr>
              <a:t>, </a:t>
            </a:r>
            <a:r>
              <a:rPr lang="en-US" dirty="0" smtClean="0">
                <a:solidFill>
                  <a:srgbClr val="000000"/>
                </a:solidFill>
              </a:rPr>
              <a:t>2019, </a:t>
            </a:r>
            <a:r>
              <a:rPr lang="en-US" dirty="0" err="1" smtClean="0">
                <a:solidFill>
                  <a:srgbClr val="000000"/>
                </a:solidFill>
              </a:rPr>
              <a:t>Hogan,Catts</a:t>
            </a:r>
            <a:r>
              <a:rPr lang="en-US" dirty="0" smtClean="0">
                <a:solidFill>
                  <a:srgbClr val="000000"/>
                </a:solidFill>
              </a:rPr>
              <a:t> </a:t>
            </a:r>
            <a:r>
              <a:rPr lang="en-US" dirty="0">
                <a:solidFill>
                  <a:srgbClr val="000000"/>
                </a:solidFill>
              </a:rPr>
              <a:t>&amp; Little, 2005</a:t>
            </a:r>
            <a:r>
              <a:rPr lang="en-US" dirty="0" smtClean="0">
                <a:solidFill>
                  <a:srgbClr val="000000"/>
                </a:solidFill>
              </a:rPr>
              <a:t>). </a:t>
            </a:r>
            <a:r>
              <a:rPr lang="en-US" dirty="0">
                <a:solidFill>
                  <a:srgbClr val="000000"/>
                </a:solidFill>
              </a:rPr>
              <a:t>Many </a:t>
            </a:r>
            <a:r>
              <a:rPr lang="en-US" dirty="0" smtClean="0">
                <a:solidFill>
                  <a:srgbClr val="000000"/>
                </a:solidFill>
              </a:rPr>
              <a:t>curriculum-based </a:t>
            </a:r>
            <a:r>
              <a:rPr lang="en-US" dirty="0">
                <a:solidFill>
                  <a:srgbClr val="000000"/>
                </a:solidFill>
              </a:rPr>
              <a:t>assessments and screening tools choose this to focus on to ‘catch’ students early for intervention and remediation.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i="1" dirty="0" smtClean="0">
                <a:solidFill>
                  <a:srgbClr val="000000"/>
                </a:solidFill>
              </a:rPr>
              <a:t>(Click </a:t>
            </a:r>
            <a:r>
              <a:rPr lang="en-US" i="1" dirty="0">
                <a:solidFill>
                  <a:srgbClr val="000000"/>
                </a:solidFill>
              </a:rPr>
              <a:t>forward</a:t>
            </a:r>
            <a:r>
              <a:rPr lang="en-US" i="1" dirty="0" smtClean="0">
                <a:solidFill>
                  <a:srgbClr val="000000"/>
                </a:solidFill>
              </a:rPr>
              <a:t>)</a:t>
            </a:r>
            <a:br>
              <a:rPr lang="en-US" i="1" dirty="0" smtClean="0">
                <a:solidFill>
                  <a:srgbClr val="000000"/>
                </a:solidFill>
              </a:rPr>
            </a:br>
            <a:endParaRPr i="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smtClean="0">
                <a:solidFill>
                  <a:srgbClr val="000000"/>
                </a:solidFill>
              </a:rPr>
              <a:t>For </a:t>
            </a:r>
            <a:r>
              <a:rPr lang="en-US" dirty="0">
                <a:solidFill>
                  <a:srgbClr val="000000"/>
                </a:solidFill>
              </a:rPr>
              <a:t>some students it is beneficial to start with words that begin with a sustaining sound (such as /s/, /m/, /f/). Struggling students have a tendency to hold the phoneme separate as they did with onset/rime and isolation and cannot blend it with the others. This will hold true as </a:t>
            </a:r>
            <a:r>
              <a:rPr lang="en-US" dirty="0" smtClean="0">
                <a:solidFill>
                  <a:srgbClr val="000000"/>
                </a:solidFill>
              </a:rPr>
              <a:t>students </a:t>
            </a:r>
            <a:r>
              <a:rPr lang="en-US" dirty="0">
                <a:solidFill>
                  <a:srgbClr val="000000"/>
                </a:solidFill>
              </a:rPr>
              <a:t>use phonics skills to sound out words then blend the letter sounds into a word.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i="1" dirty="0" smtClean="0">
                <a:solidFill>
                  <a:srgbClr val="000000"/>
                </a:solidFill>
              </a:rPr>
              <a:t>(Click </a:t>
            </a:r>
            <a:r>
              <a:rPr lang="en-US" i="1" dirty="0">
                <a:solidFill>
                  <a:srgbClr val="000000"/>
                </a:solidFill>
              </a:rPr>
              <a:t>forward</a:t>
            </a:r>
            <a:r>
              <a:rPr lang="en-US" i="1" dirty="0" smtClean="0">
                <a:solidFill>
                  <a:srgbClr val="000000"/>
                </a:solidFill>
              </a:rPr>
              <a:t>)</a:t>
            </a:r>
          </a:p>
          <a:p>
            <a:pPr marL="0" lvl="0" indent="0" algn="l" rtl="0">
              <a:lnSpc>
                <a:spcPct val="100000"/>
              </a:lnSpc>
              <a:spcBef>
                <a:spcPts val="0"/>
              </a:spcBef>
              <a:spcAft>
                <a:spcPts val="0"/>
              </a:spcAft>
              <a:buClr>
                <a:schemeClr val="dk1"/>
              </a:buClr>
              <a:buSzPts val="1100"/>
              <a:buFont typeface="Arial"/>
              <a:buNone/>
            </a:pPr>
            <a:endParaRPr i="1" dirty="0">
              <a:solidFill>
                <a:srgbClr val="000000"/>
              </a:solidFill>
            </a:endParaRPr>
          </a:p>
          <a:p>
            <a:pPr marL="0" lvl="0" indent="0" algn="l" rtl="0">
              <a:lnSpc>
                <a:spcPct val="100000"/>
              </a:lnSpc>
              <a:spcBef>
                <a:spcPts val="0"/>
              </a:spcBef>
              <a:spcAft>
                <a:spcPts val="0"/>
              </a:spcAft>
              <a:buClr>
                <a:schemeClr val="dk1"/>
              </a:buClr>
              <a:buSzPts val="1100"/>
              <a:buNone/>
            </a:pPr>
            <a:r>
              <a:rPr lang="en-US" dirty="0">
                <a:solidFill>
                  <a:schemeClr val="dk1"/>
                </a:solidFill>
              </a:rPr>
              <a:t>For segmentation, b</a:t>
            </a:r>
            <a:r>
              <a:rPr lang="en-US" dirty="0">
                <a:solidFill>
                  <a:srgbClr val="000000"/>
                </a:solidFill>
              </a:rPr>
              <a:t>egin with simple syllables which have </a:t>
            </a:r>
            <a:r>
              <a:rPr lang="en-US" dirty="0" smtClean="0">
                <a:solidFill>
                  <a:srgbClr val="000000"/>
                </a:solidFill>
              </a:rPr>
              <a:t>two to three </a:t>
            </a:r>
            <a:r>
              <a:rPr lang="en-US" dirty="0">
                <a:solidFill>
                  <a:srgbClr val="000000"/>
                </a:solidFill>
              </a:rPr>
              <a:t>phonemes (no blends</a:t>
            </a:r>
            <a:r>
              <a:rPr lang="en-US" dirty="0" smtClean="0">
                <a:solidFill>
                  <a:srgbClr val="000000"/>
                </a:solidFill>
              </a:rPr>
              <a:t>), </a:t>
            </a:r>
            <a:r>
              <a:rPr lang="en-US" dirty="0">
                <a:solidFill>
                  <a:srgbClr val="000000"/>
                </a:solidFill>
              </a:rPr>
              <a:t>then move to words with blends </a:t>
            </a:r>
            <a:r>
              <a:rPr lang="en-US" dirty="0" smtClean="0">
                <a:solidFill>
                  <a:srgbClr val="000000"/>
                </a:solidFill>
              </a:rPr>
              <a:t>with four</a:t>
            </a:r>
            <a:r>
              <a:rPr lang="en-US" baseline="0" dirty="0" smtClean="0">
                <a:solidFill>
                  <a:srgbClr val="000000"/>
                </a:solidFill>
              </a:rPr>
              <a:t> or more</a:t>
            </a:r>
            <a:r>
              <a:rPr lang="en-US" dirty="0" smtClean="0">
                <a:solidFill>
                  <a:srgbClr val="000000"/>
                </a:solidFill>
              </a:rPr>
              <a:t> </a:t>
            </a:r>
            <a:r>
              <a:rPr lang="en-US" dirty="0">
                <a:solidFill>
                  <a:srgbClr val="000000"/>
                </a:solidFill>
              </a:rPr>
              <a:t>phonemes in a </a:t>
            </a:r>
            <a:r>
              <a:rPr lang="en-US" dirty="0" smtClean="0">
                <a:solidFill>
                  <a:srgbClr val="000000"/>
                </a:solidFill>
              </a:rPr>
              <a:t>word. </a:t>
            </a:r>
            <a:endParaRPr dirty="0"/>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We will take a few minutes to share a tool later in this training to help you choose appropriate screening tools which predict reading failure and help us screen and or progress monitor key skills.</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210" name="Google Shape;210;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extLst>
      <p:ext uri="{BB962C8B-B14F-4D97-AF65-F5344CB8AC3E}">
        <p14:creationId xmlns:p14="http://schemas.microsoft.com/office/powerpoint/2010/main" val="2879862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Advanced phonemic awareness skills are often the ones that are never addressed in most curriculum and never mastered by struggling students. There are three text boxes on this page which will need the </a:t>
            </a:r>
            <a:r>
              <a:rPr lang="en-US" i="1" dirty="0">
                <a:solidFill>
                  <a:srgbClr val="000000"/>
                </a:solidFill>
              </a:rPr>
              <a:t>forward click </a:t>
            </a:r>
            <a:r>
              <a:rPr lang="en-US" dirty="0">
                <a:solidFill>
                  <a:srgbClr val="000000"/>
                </a:solidFill>
              </a:rPr>
              <a:t>to remove. </a:t>
            </a:r>
            <a:r>
              <a:rPr lang="en-US" dirty="0" smtClean="0">
                <a:solidFill>
                  <a:srgbClr val="000000"/>
                </a:solidFill>
              </a:rPr>
              <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i="1" dirty="0">
                <a:solidFill>
                  <a:srgbClr val="000000"/>
                </a:solidFill>
              </a:rPr>
              <a:t>Click forward </a:t>
            </a:r>
            <a:r>
              <a:rPr lang="en-US" dirty="0">
                <a:solidFill>
                  <a:srgbClr val="000000"/>
                </a:solidFill>
              </a:rPr>
              <a:t>as you reveal information for notes</a:t>
            </a:r>
            <a:r>
              <a:rPr lang="en-US" dirty="0" smtClean="0">
                <a:solidFill>
                  <a:srgbClr val="000000"/>
                </a:solidFill>
              </a:rPr>
              <a:t>.</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 </a:t>
            </a:r>
            <a:r>
              <a:rPr lang="en-US" b="1" dirty="0"/>
              <a:t> </a:t>
            </a:r>
            <a:r>
              <a:rPr lang="en-US" dirty="0"/>
              <a:t>Advanced phonemic awareness skills are often the ones that are never addressed in most curriculum and never mastered by struggling students</a:t>
            </a:r>
            <a:r>
              <a:rPr lang="en-US" dirty="0" smtClean="0"/>
              <a:t>.</a:t>
            </a:r>
            <a:br>
              <a:rPr lang="en-US" dirty="0" smtClean="0"/>
            </a:br>
            <a:r>
              <a:rPr lang="en-US" dirty="0" smtClean="0"/>
              <a:t> </a:t>
            </a:r>
            <a:endParaRPr dirty="0"/>
          </a:p>
          <a:p>
            <a:pPr marL="0" lvl="0" indent="0" algn="l" rtl="0">
              <a:lnSpc>
                <a:spcPct val="100000"/>
              </a:lnSpc>
              <a:spcBef>
                <a:spcPts val="0"/>
              </a:spcBef>
              <a:spcAft>
                <a:spcPts val="0"/>
              </a:spcAft>
              <a:buClr>
                <a:schemeClr val="dk1"/>
              </a:buClr>
              <a:buSzPts val="1100"/>
              <a:buFont typeface="Arial"/>
              <a:buNone/>
            </a:pPr>
            <a:r>
              <a:rPr lang="en-US" i="1" dirty="0" smtClean="0"/>
              <a:t>(Click </a:t>
            </a:r>
            <a:r>
              <a:rPr lang="en-US" i="1" dirty="0"/>
              <a:t>forward</a:t>
            </a:r>
            <a:r>
              <a:rPr lang="en-US" i="1" dirty="0" smtClean="0"/>
              <a:t>)</a:t>
            </a:r>
            <a:br>
              <a:rPr lang="en-US" i="1" dirty="0" smtClean="0"/>
            </a:br>
            <a:endParaRPr i="1" dirty="0"/>
          </a:p>
          <a:p>
            <a:pPr marL="0" lvl="0" indent="0" algn="l" rtl="0">
              <a:lnSpc>
                <a:spcPct val="100000"/>
              </a:lnSpc>
              <a:spcBef>
                <a:spcPts val="0"/>
              </a:spcBef>
              <a:spcAft>
                <a:spcPts val="0"/>
              </a:spcAft>
              <a:buClr>
                <a:schemeClr val="dk1"/>
              </a:buClr>
              <a:buSzPts val="1100"/>
              <a:buFont typeface="Arial"/>
              <a:buNone/>
            </a:pPr>
            <a:r>
              <a:rPr lang="en-US" dirty="0"/>
              <a:t>As a </a:t>
            </a:r>
            <a:r>
              <a:rPr lang="en-US" dirty="0" smtClean="0"/>
              <a:t>baseline, </a:t>
            </a:r>
            <a:r>
              <a:rPr lang="en-US" dirty="0"/>
              <a:t>always begin with phoneme deletion in the initial position before deleting the final position and medial position</a:t>
            </a:r>
            <a:r>
              <a:rPr lang="en-US" dirty="0" smtClean="0"/>
              <a:t>.</a:t>
            </a:r>
            <a:br>
              <a:rPr lang="en-US" dirty="0" smtClean="0"/>
            </a:br>
            <a:endParaRPr dirty="0"/>
          </a:p>
          <a:p>
            <a:pPr marL="0" lvl="0" indent="0" algn="l" rtl="0">
              <a:lnSpc>
                <a:spcPct val="100000"/>
              </a:lnSpc>
              <a:spcBef>
                <a:spcPts val="0"/>
              </a:spcBef>
              <a:spcAft>
                <a:spcPts val="0"/>
              </a:spcAft>
              <a:buClr>
                <a:schemeClr val="dk1"/>
              </a:buClr>
              <a:buSzPts val="1100"/>
              <a:buFont typeface="Arial"/>
              <a:buNone/>
            </a:pPr>
            <a:r>
              <a:rPr lang="en-US" i="1" dirty="0" smtClean="0"/>
              <a:t>(Click </a:t>
            </a:r>
            <a:r>
              <a:rPr lang="en-US" i="1" dirty="0"/>
              <a:t>forward</a:t>
            </a:r>
            <a:r>
              <a:rPr lang="en-US" i="1" dirty="0" smtClean="0"/>
              <a:t>)</a:t>
            </a:r>
            <a:br>
              <a:rPr lang="en-US" i="1" dirty="0" smtClean="0"/>
            </a:br>
            <a:endParaRPr i="1" dirty="0"/>
          </a:p>
          <a:p>
            <a:pPr marL="0" lvl="0" indent="0" algn="l" rtl="0">
              <a:lnSpc>
                <a:spcPct val="100000"/>
              </a:lnSpc>
              <a:spcBef>
                <a:spcPts val="0"/>
              </a:spcBef>
              <a:spcAft>
                <a:spcPts val="0"/>
              </a:spcAft>
              <a:buClr>
                <a:schemeClr val="dk1"/>
              </a:buClr>
              <a:buSzPts val="1100"/>
              <a:buFont typeface="Arial"/>
              <a:buNone/>
            </a:pPr>
            <a:r>
              <a:rPr lang="en-US" dirty="0"/>
              <a:t>Deletion using blends is usually not developed until age </a:t>
            </a:r>
            <a:r>
              <a:rPr lang="en-US" dirty="0" smtClean="0"/>
              <a:t>eight </a:t>
            </a:r>
            <a:r>
              <a:rPr lang="en-US" dirty="0"/>
              <a:t>or later</a:t>
            </a:r>
            <a:r>
              <a:rPr lang="en-US" dirty="0" smtClean="0"/>
              <a:t>.</a:t>
            </a:r>
            <a:br>
              <a:rPr lang="en-US" dirty="0" smtClean="0"/>
            </a:br>
            <a:endParaRPr dirty="0"/>
          </a:p>
          <a:p>
            <a:pPr marL="0" lvl="0" indent="0" algn="l" rtl="0">
              <a:lnSpc>
                <a:spcPct val="100000"/>
              </a:lnSpc>
              <a:spcBef>
                <a:spcPts val="0"/>
              </a:spcBef>
              <a:spcAft>
                <a:spcPts val="0"/>
              </a:spcAft>
              <a:buClr>
                <a:schemeClr val="dk1"/>
              </a:buClr>
              <a:buSzPts val="1100"/>
              <a:buFont typeface="Arial"/>
              <a:buNone/>
            </a:pPr>
            <a:r>
              <a:rPr lang="en-US" i="1" dirty="0"/>
              <a:t>(Click forward</a:t>
            </a:r>
            <a:r>
              <a:rPr lang="en-US" i="1" dirty="0" smtClean="0"/>
              <a:t>)</a:t>
            </a:r>
            <a:br>
              <a:rPr lang="en-US" i="1" dirty="0" smtClean="0"/>
            </a:br>
            <a:endParaRPr i="1" dirty="0"/>
          </a:p>
          <a:p>
            <a:pPr marL="0" lvl="0" indent="0" algn="l" rtl="0">
              <a:lnSpc>
                <a:spcPct val="100000"/>
              </a:lnSpc>
              <a:spcBef>
                <a:spcPts val="0"/>
              </a:spcBef>
              <a:spcAft>
                <a:spcPts val="0"/>
              </a:spcAft>
              <a:buClr>
                <a:schemeClr val="dk1"/>
              </a:buClr>
              <a:buSzPts val="1100"/>
              <a:buFont typeface="Arial"/>
              <a:buNone/>
            </a:pPr>
            <a:r>
              <a:rPr lang="en-US" dirty="0"/>
              <a:t>Deletion for medial or final positions is usually not developed until age </a:t>
            </a:r>
            <a:r>
              <a:rPr lang="en-US" dirty="0" smtClean="0"/>
              <a:t>nine </a:t>
            </a:r>
            <a:r>
              <a:rPr lang="en-US" dirty="0"/>
              <a:t>or later.</a:t>
            </a:r>
            <a:endParaRPr dirty="0"/>
          </a:p>
        </p:txBody>
      </p:sp>
      <p:sp>
        <p:nvSpPr>
          <p:cNvPr id="221" name="Google Shape;221;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extLst>
      <p:ext uri="{BB962C8B-B14F-4D97-AF65-F5344CB8AC3E}">
        <p14:creationId xmlns:p14="http://schemas.microsoft.com/office/powerpoint/2010/main" val="1663077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There are two text boxes to remove on this slide. </a:t>
            </a:r>
            <a:r>
              <a:rPr lang="en-US" dirty="0" smtClean="0">
                <a:solidFill>
                  <a:srgbClr val="000000"/>
                </a:solidFill>
              </a:rPr>
              <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i="1" dirty="0">
                <a:solidFill>
                  <a:srgbClr val="000000"/>
                </a:solidFill>
              </a:rPr>
              <a:t>Click forward </a:t>
            </a:r>
            <a:r>
              <a:rPr lang="en-US" dirty="0">
                <a:solidFill>
                  <a:srgbClr val="000000"/>
                </a:solidFill>
              </a:rPr>
              <a:t>to reveal needed information</a:t>
            </a:r>
            <a:r>
              <a:rPr lang="en-US" dirty="0" smtClean="0">
                <a:solidFill>
                  <a:srgbClr val="000000"/>
                </a:solidFill>
              </a:rPr>
              <a:t>.</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 </a:t>
            </a:r>
            <a:r>
              <a:rPr lang="en-US" dirty="0">
                <a:solidFill>
                  <a:srgbClr val="000000"/>
                </a:solidFill>
              </a:rPr>
              <a:t>Addition and Substitution are the final Advanced Phonemic Awareness tasks we will look at in the sequence of skills</a:t>
            </a:r>
            <a:r>
              <a:rPr lang="en-US" dirty="0" smtClean="0">
                <a:solidFill>
                  <a:srgbClr val="000000"/>
                </a:solidFill>
              </a:rPr>
              <a:t>.</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i="1" dirty="0" smtClean="0">
                <a:solidFill>
                  <a:srgbClr val="000000"/>
                </a:solidFill>
              </a:rPr>
              <a:t>(Click </a:t>
            </a:r>
            <a:r>
              <a:rPr lang="en-US" i="1" dirty="0">
                <a:solidFill>
                  <a:srgbClr val="000000"/>
                </a:solidFill>
              </a:rPr>
              <a:t>forward</a:t>
            </a:r>
            <a:r>
              <a:rPr lang="en-US" i="1" dirty="0" smtClean="0">
                <a:solidFill>
                  <a:srgbClr val="000000"/>
                </a:solidFill>
              </a:rPr>
              <a:t>)</a:t>
            </a:r>
            <a:br>
              <a:rPr lang="en-US" i="1" dirty="0" smtClean="0">
                <a:solidFill>
                  <a:srgbClr val="000000"/>
                </a:solidFill>
              </a:rPr>
            </a:br>
            <a:endParaRPr i="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Substitution of medial phonemes requires students to delete and then add or substitute different sounds. Medial or </a:t>
            </a:r>
            <a:r>
              <a:rPr lang="en-US" dirty="0">
                <a:solidFill>
                  <a:schemeClr val="dk1"/>
                </a:solidFill>
              </a:rPr>
              <a:t>middle sound </a:t>
            </a:r>
            <a:r>
              <a:rPr lang="en-US" dirty="0">
                <a:solidFill>
                  <a:srgbClr val="000000"/>
                </a:solidFill>
              </a:rPr>
              <a:t>substitution develops later than initial and final.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i="1" dirty="0" smtClean="0">
                <a:solidFill>
                  <a:srgbClr val="000000"/>
                </a:solidFill>
              </a:rPr>
              <a:t>(Click </a:t>
            </a:r>
            <a:r>
              <a:rPr lang="en-US" i="1" dirty="0">
                <a:solidFill>
                  <a:srgbClr val="000000"/>
                </a:solidFill>
              </a:rPr>
              <a:t>forward</a:t>
            </a:r>
            <a:r>
              <a:rPr lang="en-US" i="1" dirty="0" smtClean="0">
                <a:solidFill>
                  <a:srgbClr val="000000"/>
                </a:solidFill>
              </a:rPr>
              <a:t>)</a:t>
            </a:r>
            <a:br>
              <a:rPr lang="en-US" i="1" dirty="0" smtClean="0">
                <a:solidFill>
                  <a:srgbClr val="000000"/>
                </a:solidFill>
              </a:rPr>
            </a:br>
            <a:endParaRPr i="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Substitution skills can be enhanced by doing “phoneme </a:t>
            </a:r>
            <a:r>
              <a:rPr lang="en-US" dirty="0" smtClean="0">
                <a:solidFill>
                  <a:srgbClr val="000000"/>
                </a:solidFill>
              </a:rPr>
              <a:t>chaining." </a:t>
            </a:r>
            <a:r>
              <a:rPr lang="en-US" dirty="0">
                <a:solidFill>
                  <a:srgbClr val="000000"/>
                </a:solidFill>
              </a:rPr>
              <a:t>Provide students with a series of words that change only one sound at a time, use colored blocks/chips to show </a:t>
            </a:r>
            <a:r>
              <a:rPr lang="en-US" dirty="0" smtClean="0">
                <a:solidFill>
                  <a:srgbClr val="000000"/>
                </a:solidFill>
              </a:rPr>
              <a:t>addition, </a:t>
            </a:r>
            <a:r>
              <a:rPr lang="en-US" dirty="0">
                <a:solidFill>
                  <a:srgbClr val="000000"/>
                </a:solidFill>
              </a:rPr>
              <a:t>deletion, and </a:t>
            </a:r>
            <a:r>
              <a:rPr lang="en-US" dirty="0" smtClean="0">
                <a:solidFill>
                  <a:srgbClr val="000000"/>
                </a:solidFill>
              </a:rPr>
              <a:t>substitution.</a:t>
            </a:r>
          </a:p>
          <a:p>
            <a:pPr marL="0" lvl="0" indent="0" algn="l" rtl="0">
              <a:lnSpc>
                <a:spcPct val="100000"/>
              </a:lnSpc>
              <a:spcBef>
                <a:spcPts val="0"/>
              </a:spcBef>
              <a:spcAft>
                <a:spcPts val="0"/>
              </a:spcAft>
              <a:buClr>
                <a:schemeClr val="dk1"/>
              </a:buClr>
              <a:buSzPts val="1100"/>
              <a:buFont typeface="Arial"/>
              <a:buNone/>
            </a:pPr>
            <a:r>
              <a:rPr lang="en-US" dirty="0" smtClean="0">
                <a:solidFill>
                  <a:srgbClr val="000000"/>
                </a:solidFill>
              </a:rPr>
              <a:t>Phonological </a:t>
            </a:r>
            <a:r>
              <a:rPr lang="en-US" dirty="0">
                <a:solidFill>
                  <a:srgbClr val="000000"/>
                </a:solidFill>
              </a:rPr>
              <a:t>Awareness develops before phonemic awareness. As you have seen in this progression, there is a difference in the levels of development and we will need to be able to </a:t>
            </a:r>
            <a:r>
              <a:rPr lang="en-US" dirty="0">
                <a:solidFill>
                  <a:schemeClr val="dk1"/>
                </a:solidFill>
              </a:rPr>
              <a:t>identify</a:t>
            </a:r>
            <a:r>
              <a:rPr lang="en-US" dirty="0">
                <a:solidFill>
                  <a:srgbClr val="000000"/>
                </a:solidFill>
              </a:rPr>
              <a:t> student needs to address this </a:t>
            </a:r>
            <a:r>
              <a:rPr lang="en-US" dirty="0" smtClean="0">
                <a:solidFill>
                  <a:srgbClr val="000000"/>
                </a:solidFill>
              </a:rPr>
              <a:t>development.</a:t>
            </a:r>
          </a:p>
          <a:p>
            <a:pPr marL="0" lvl="0" indent="0" algn="l" rtl="0">
              <a:lnSpc>
                <a:spcPct val="100000"/>
              </a:lnSpc>
              <a:spcBef>
                <a:spcPts val="0"/>
              </a:spcBef>
              <a:spcAft>
                <a:spcPts val="0"/>
              </a:spcAft>
              <a:buClr>
                <a:schemeClr val="dk1"/>
              </a:buClr>
              <a:buSzPts val="1100"/>
              <a:buFont typeface="Arial"/>
              <a:buNone/>
            </a:pPr>
            <a:r>
              <a:rPr lang="en-US" dirty="0" smtClean="0">
                <a:solidFill>
                  <a:srgbClr val="000000"/>
                </a:solidFill>
              </a:rPr>
              <a:t>Remember</a:t>
            </a:r>
            <a:r>
              <a:rPr lang="en-US" dirty="0">
                <a:solidFill>
                  <a:srgbClr val="000000"/>
                </a:solidFill>
              </a:rPr>
              <a:t>, these skills may seem very simple and far below the grade our struggling student is currently enrolled </a:t>
            </a:r>
            <a:r>
              <a:rPr lang="en-US" dirty="0" smtClean="0">
                <a:solidFill>
                  <a:srgbClr val="000000"/>
                </a:solidFill>
              </a:rPr>
              <a:t>in, </a:t>
            </a:r>
            <a:r>
              <a:rPr lang="en-US" dirty="0">
                <a:solidFill>
                  <a:srgbClr val="000000"/>
                </a:solidFill>
              </a:rPr>
              <a:t>but we will not be able to attach phonics letter patterns to sound until a student can discriminate and manipulate phonemes through these advanced levels</a:t>
            </a:r>
            <a:r>
              <a:rPr lang="en-US" dirty="0" smtClean="0">
                <a:solidFill>
                  <a:srgbClr val="000000"/>
                </a:solidFill>
              </a:rPr>
              <a:t>. </a:t>
            </a:r>
          </a:p>
          <a:p>
            <a:pPr marL="0" lvl="0" indent="0" algn="l" rtl="0">
              <a:lnSpc>
                <a:spcPct val="100000"/>
              </a:lnSpc>
              <a:spcBef>
                <a:spcPts val="0"/>
              </a:spcBef>
              <a:spcAft>
                <a:spcPts val="0"/>
              </a:spcAft>
              <a:buClr>
                <a:schemeClr val="dk1"/>
              </a:buClr>
              <a:buSzPts val="1100"/>
              <a:buFont typeface="Arial"/>
              <a:buNone/>
            </a:pPr>
            <a:endParaRPr lang="en-US" dirty="0" smtClean="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smtClean="0">
                <a:solidFill>
                  <a:srgbClr val="000000"/>
                </a:solidFill>
              </a:rPr>
              <a:t>The Science </a:t>
            </a:r>
            <a:r>
              <a:rPr lang="en-US" dirty="0">
                <a:solidFill>
                  <a:srgbClr val="000000"/>
                </a:solidFill>
              </a:rPr>
              <a:t>of </a:t>
            </a:r>
            <a:r>
              <a:rPr lang="en-US" dirty="0" smtClean="0">
                <a:solidFill>
                  <a:srgbClr val="000000"/>
                </a:solidFill>
              </a:rPr>
              <a:t>Reading </a:t>
            </a:r>
            <a:r>
              <a:rPr lang="en-US" dirty="0">
                <a:solidFill>
                  <a:srgbClr val="000000"/>
                </a:solidFill>
              </a:rPr>
              <a:t>has proven to us that this is true. P</a:t>
            </a:r>
            <a:r>
              <a:rPr lang="en-US" sz="1200" b="0" i="0" u="none" strike="noStrike" cap="none" dirty="0">
                <a:solidFill>
                  <a:srgbClr val="000000"/>
                </a:solidFill>
                <a:latin typeface="Calibri"/>
                <a:ea typeface="Calibri"/>
                <a:cs typeface="Calibri"/>
                <a:sym typeface="Calibri"/>
              </a:rPr>
              <a:t>honological awareness interacts with and facilitates the development of vocabulary and word consciousness. </a:t>
            </a:r>
            <a:endParaRPr lang="en-US" sz="1200" b="0" i="0" u="none" strike="noStrike" cap="none" dirty="0" smtClean="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lang="en-US" sz="1200" b="0" i="0" u="none" strike="noStrike" cap="none" dirty="0" smtClean="0">
              <a:solidFill>
                <a:srgbClr val="000000"/>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US" sz="1200" b="0" i="0" u="none" strike="noStrike" cap="none" dirty="0" smtClean="0">
                <a:solidFill>
                  <a:srgbClr val="000000"/>
                </a:solidFill>
                <a:latin typeface="Calibri"/>
                <a:ea typeface="Calibri"/>
                <a:cs typeface="Calibri"/>
                <a:sym typeface="Calibri"/>
              </a:rPr>
              <a:t>Phonological </a:t>
            </a:r>
            <a:r>
              <a:rPr lang="en-US" sz="1200" b="0" i="0" u="none" strike="noStrike" cap="none" dirty="0">
                <a:solidFill>
                  <a:srgbClr val="000000"/>
                </a:solidFill>
                <a:latin typeface="Calibri"/>
                <a:ea typeface="Calibri"/>
                <a:cs typeface="Calibri"/>
                <a:sym typeface="Calibri"/>
              </a:rPr>
              <a:t>awareness and memory are involved in these activities of word </a:t>
            </a:r>
            <a:r>
              <a:rPr lang="en-US" sz="1200" b="0" i="0" u="none" strike="noStrike" cap="none" dirty="0" smtClean="0">
                <a:solidFill>
                  <a:srgbClr val="000000"/>
                </a:solidFill>
                <a:latin typeface="Calibri"/>
                <a:ea typeface="Calibri"/>
                <a:cs typeface="Calibri"/>
                <a:sym typeface="Calibri"/>
              </a:rPr>
              <a:t>learning. When </a:t>
            </a:r>
            <a:r>
              <a:rPr lang="en-US" sz="1200" b="0" i="0" u="none" strike="noStrike" cap="none" dirty="0">
                <a:solidFill>
                  <a:srgbClr val="000000"/>
                </a:solidFill>
                <a:latin typeface="Calibri"/>
                <a:ea typeface="Calibri"/>
                <a:cs typeface="Calibri"/>
                <a:sym typeface="Calibri"/>
              </a:rPr>
              <a:t>we play with words in these </a:t>
            </a:r>
            <a:r>
              <a:rPr lang="en-US" sz="1200" b="0" i="0" u="none" strike="noStrike" cap="none" dirty="0" smtClean="0">
                <a:solidFill>
                  <a:srgbClr val="000000"/>
                </a:solidFill>
                <a:latin typeface="Calibri"/>
                <a:ea typeface="Calibri"/>
                <a:cs typeface="Calibri"/>
                <a:sym typeface="Calibri"/>
              </a:rPr>
              <a:t>ways, </a:t>
            </a:r>
            <a:r>
              <a:rPr lang="en-US" sz="1200" b="0" i="0" u="none" strike="noStrike" cap="none" dirty="0">
                <a:solidFill>
                  <a:srgbClr val="000000"/>
                </a:solidFill>
                <a:latin typeface="Calibri"/>
                <a:ea typeface="Calibri"/>
                <a:cs typeface="Calibri"/>
                <a:sym typeface="Calibri"/>
              </a:rPr>
              <a:t>we develop the phonological memory that they have heard these words before and they are real words. These activities broaden the background knowledge of known or heard </a:t>
            </a:r>
            <a:r>
              <a:rPr lang="en-US" sz="1200" b="0" i="0" u="none" strike="noStrike" cap="none" dirty="0" smtClean="0">
                <a:solidFill>
                  <a:srgbClr val="000000"/>
                </a:solidFill>
                <a:latin typeface="Calibri"/>
                <a:ea typeface="Calibri"/>
                <a:cs typeface="Calibri"/>
                <a:sym typeface="Calibri"/>
              </a:rPr>
              <a:t>words. It </a:t>
            </a:r>
            <a:r>
              <a:rPr lang="en-US" sz="1200" b="0" i="0" u="none" strike="noStrike" cap="none" dirty="0">
                <a:solidFill>
                  <a:srgbClr val="000000"/>
                </a:solidFill>
                <a:latin typeface="Calibri"/>
                <a:ea typeface="Calibri"/>
                <a:cs typeface="Calibri"/>
                <a:sym typeface="Calibri"/>
              </a:rPr>
              <a:t>provides students </a:t>
            </a:r>
            <a:r>
              <a:rPr lang="en-US" sz="1200" b="0" i="0" u="none" strike="noStrike" cap="none" dirty="0" smtClean="0">
                <a:solidFill>
                  <a:srgbClr val="000000"/>
                </a:solidFill>
                <a:latin typeface="Calibri"/>
                <a:ea typeface="Calibri"/>
                <a:cs typeface="Calibri"/>
                <a:sym typeface="Calibri"/>
              </a:rPr>
              <a:t>with</a:t>
            </a:r>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sz="1200" b="0" i="0" u="none" strike="noStrike" cap="none" dirty="0" smtClean="0">
                <a:solidFill>
                  <a:srgbClr val="000000"/>
                </a:solidFill>
                <a:latin typeface="Calibri"/>
                <a:ea typeface="Calibri"/>
                <a:cs typeface="Calibri"/>
                <a:sym typeface="Calibri"/>
              </a:rPr>
              <a:t>Attending </a:t>
            </a:r>
            <a:r>
              <a:rPr lang="en-US" sz="1200" b="0" i="0" u="none" strike="noStrike" cap="none" dirty="0">
                <a:solidFill>
                  <a:srgbClr val="000000"/>
                </a:solidFill>
                <a:latin typeface="Calibri"/>
                <a:ea typeface="Calibri"/>
                <a:cs typeface="Calibri"/>
                <a:sym typeface="Calibri"/>
              </a:rPr>
              <a:t>to unfamiliar words and comparing them with known </a:t>
            </a:r>
            <a:r>
              <a:rPr lang="en-US" sz="1200" b="0" i="0" u="none" strike="noStrike" cap="none" dirty="0" smtClean="0">
                <a:solidFill>
                  <a:srgbClr val="000000"/>
                </a:solidFill>
                <a:latin typeface="Calibri"/>
                <a:ea typeface="Calibri"/>
                <a:cs typeface="Calibri"/>
                <a:sym typeface="Calibri"/>
              </a:rPr>
              <a:t>words</a:t>
            </a:r>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sz="1200" b="0" i="0" u="none" strike="noStrike" cap="none" dirty="0" smtClean="0">
                <a:solidFill>
                  <a:srgbClr val="000000"/>
                </a:solidFill>
                <a:latin typeface="Calibri"/>
                <a:ea typeface="Calibri"/>
                <a:cs typeface="Calibri"/>
                <a:sym typeface="Calibri"/>
              </a:rPr>
              <a:t>Repeating </a:t>
            </a:r>
            <a:r>
              <a:rPr lang="en-US" sz="1200" b="0" i="0" u="none" strike="noStrike" cap="none" dirty="0">
                <a:solidFill>
                  <a:srgbClr val="000000"/>
                </a:solidFill>
                <a:latin typeface="Calibri"/>
                <a:ea typeface="Calibri"/>
                <a:cs typeface="Calibri"/>
                <a:sym typeface="Calibri"/>
              </a:rPr>
              <a:t>and pronouncing words </a:t>
            </a:r>
            <a:r>
              <a:rPr lang="en-US" sz="1200" b="0" i="0" u="none" strike="noStrike" cap="none" dirty="0" smtClean="0">
                <a:solidFill>
                  <a:srgbClr val="000000"/>
                </a:solidFill>
                <a:latin typeface="Calibri"/>
                <a:ea typeface="Calibri"/>
                <a:cs typeface="Calibri"/>
                <a:sym typeface="Calibri"/>
              </a:rPr>
              <a:t>correctly</a:t>
            </a:r>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sz="1200" b="0" i="0" u="none" strike="noStrike" cap="none" dirty="0" smtClean="0">
                <a:solidFill>
                  <a:srgbClr val="000000"/>
                </a:solidFill>
                <a:latin typeface="Calibri"/>
                <a:ea typeface="Calibri"/>
                <a:cs typeface="Calibri"/>
                <a:sym typeface="Calibri"/>
              </a:rPr>
              <a:t>Remembering </a:t>
            </a:r>
            <a:r>
              <a:rPr lang="en-US" sz="1200" b="0" i="0" u="none" strike="noStrike" cap="none" dirty="0">
                <a:solidFill>
                  <a:srgbClr val="000000"/>
                </a:solidFill>
                <a:latin typeface="Calibri"/>
                <a:ea typeface="Calibri"/>
                <a:cs typeface="Calibri"/>
                <a:sym typeface="Calibri"/>
              </a:rPr>
              <a:t>(encoding) words accurately so that they can be retrieved and </a:t>
            </a:r>
            <a:r>
              <a:rPr lang="en-US" sz="1200" b="0" i="0" u="none" strike="noStrike" cap="none" dirty="0" smtClean="0">
                <a:solidFill>
                  <a:srgbClr val="000000"/>
                </a:solidFill>
                <a:latin typeface="Calibri"/>
                <a:ea typeface="Calibri"/>
                <a:cs typeface="Calibri"/>
                <a:sym typeface="Calibri"/>
              </a:rPr>
              <a:t>used</a:t>
            </a:r>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sz="1200" b="0" i="0" u="none" strike="noStrike" cap="none" dirty="0" smtClean="0">
                <a:solidFill>
                  <a:srgbClr val="000000"/>
                </a:solidFill>
                <a:latin typeface="Calibri"/>
                <a:ea typeface="Calibri"/>
                <a:cs typeface="Calibri"/>
                <a:sym typeface="Calibri"/>
              </a:rPr>
              <a:t>Differentiating </a:t>
            </a:r>
            <a:r>
              <a:rPr lang="en-US" sz="1200" b="0" i="0" u="none" strike="noStrike" cap="none" dirty="0">
                <a:solidFill>
                  <a:srgbClr val="000000"/>
                </a:solidFill>
                <a:latin typeface="Calibri"/>
                <a:ea typeface="Calibri"/>
                <a:cs typeface="Calibri"/>
                <a:sym typeface="Calibri"/>
              </a:rPr>
              <a:t>words that sound similar so their meanings can be </a:t>
            </a:r>
            <a:r>
              <a:rPr lang="en-US" sz="1200" b="0" i="0" u="none" strike="noStrike" cap="none" dirty="0" smtClean="0">
                <a:solidFill>
                  <a:srgbClr val="000000"/>
                </a:solidFill>
                <a:latin typeface="Calibri"/>
                <a:ea typeface="Calibri"/>
                <a:cs typeface="Calibri"/>
                <a:sym typeface="Calibri"/>
              </a:rPr>
              <a:t>contrasted</a:t>
            </a:r>
            <a:endParaRPr dirty="0">
              <a:solidFill>
                <a:srgbClr val="000000"/>
              </a:solidFill>
            </a:endParaRPr>
          </a:p>
        </p:txBody>
      </p:sp>
      <p:sp>
        <p:nvSpPr>
          <p:cNvPr id="233" name="Google Shape;233;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extLst>
      <p:ext uri="{BB962C8B-B14F-4D97-AF65-F5344CB8AC3E}">
        <p14:creationId xmlns:p14="http://schemas.microsoft.com/office/powerpoint/2010/main" val="1870704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The phonological awareness skills listed here are posted on Reading Rockets: </a:t>
            </a:r>
            <a:r>
              <a:rPr lang="en-US" u="sng" dirty="0">
                <a:solidFill>
                  <a:schemeClr val="hlink"/>
                </a:solidFill>
                <a:hlinkClick r:id="rId3"/>
              </a:rPr>
              <a:t>https://www.readingrockets.org/teaching/reading101-course/modules/phonological-and-phonemic-awareness/in-depth</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b="0" dirty="0">
                <a:solidFill>
                  <a:srgbClr val="000000"/>
                </a:solidFill>
              </a:rPr>
              <a:t>Provide Handout #4 Phonological: Simple to Complex. </a:t>
            </a:r>
            <a:r>
              <a:rPr lang="en-US" dirty="0">
                <a:solidFill>
                  <a:srgbClr val="000000"/>
                </a:solidFill>
              </a:rPr>
              <a:t>Take time to read and practice the activities on Reading Rockets understanding the progression of skills needed for phonemic and phonological development.  During training, direct teachers attention to this slide providing time for them to read and connect what you are stating.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b="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 </a:t>
            </a:r>
            <a:r>
              <a:rPr lang="en-US" dirty="0">
                <a:solidFill>
                  <a:srgbClr val="000000"/>
                </a:solidFill>
              </a:rPr>
              <a:t>Here you see the development of phonological awareness from simple to more complex. The simplest represent the larger units of sound and then the more complex break larger units of sound into individual phonemes. What you see here is a representation of the developmental levels you just moved through with your teaching partners. </a:t>
            </a:r>
            <a:endParaRPr dirty="0">
              <a:solidFill>
                <a:srgbClr val="000000"/>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What types of skills do you see in syllables? What do you notice about those sound chunks</a:t>
            </a:r>
            <a:r>
              <a:rPr lang="en-US" dirty="0" smtClean="0">
                <a:solidFill>
                  <a:srgbClr val="000000"/>
                </a:solidFill>
              </a:rPr>
              <a:t>?</a:t>
            </a:r>
            <a:br>
              <a:rPr lang="en-US" dirty="0" smtClean="0">
                <a:solidFill>
                  <a:srgbClr val="000000"/>
                </a:solidFill>
              </a:rPr>
            </a:br>
            <a:endParaRPr i="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Answer:</a:t>
            </a:r>
            <a:endParaRPr b="1" dirty="0">
              <a:solidFill>
                <a:srgbClr val="000000"/>
              </a:solidFill>
            </a:endParaRPr>
          </a:p>
          <a:p>
            <a:pPr marL="0" lvl="0" indent="0" algn="l" rtl="0">
              <a:lnSpc>
                <a:spcPct val="100000"/>
              </a:lnSpc>
              <a:spcBef>
                <a:spcPts val="0"/>
              </a:spcBef>
              <a:spcAft>
                <a:spcPts val="0"/>
              </a:spcAft>
              <a:buClr>
                <a:srgbClr val="004B8D"/>
              </a:buClr>
              <a:buSzPts val="1100"/>
              <a:buFont typeface="Arial"/>
              <a:buNone/>
            </a:pPr>
            <a:r>
              <a:rPr lang="en-US" dirty="0">
                <a:solidFill>
                  <a:srgbClr val="000000"/>
                </a:solidFill>
              </a:rPr>
              <a:t>Syllable are larger units of sound. If you look at the progression of skills within the row describing manipulation of syllables you see those listed as a progression to more complex within the manipulation of syllables. This manipulation of sound is </a:t>
            </a:r>
            <a:r>
              <a:rPr lang="en-US" b="1" dirty="0">
                <a:solidFill>
                  <a:srgbClr val="000000"/>
                </a:solidFill>
              </a:rPr>
              <a:t>phonological awareness</a:t>
            </a:r>
            <a:r>
              <a:rPr lang="en-US" dirty="0">
                <a:solidFill>
                  <a:srgbClr val="000000"/>
                </a:solidFill>
              </a:rPr>
              <a:t>. Children begin to develop this level in preschool.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Do you notice more complex skills as you move down the section in each box</a:t>
            </a:r>
            <a:r>
              <a:rPr lang="en-US" dirty="0" smtClean="0">
                <a:solidFill>
                  <a:srgbClr val="000000"/>
                </a:solidFill>
              </a:rPr>
              <a:t>?</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Is blending sounds to form a </a:t>
            </a:r>
            <a:r>
              <a:rPr lang="en-US" dirty="0" smtClean="0">
                <a:solidFill>
                  <a:srgbClr val="000000"/>
                </a:solidFill>
              </a:rPr>
              <a:t>syllable </a:t>
            </a:r>
            <a:r>
              <a:rPr lang="en-US" dirty="0">
                <a:solidFill>
                  <a:srgbClr val="000000"/>
                </a:solidFill>
              </a:rPr>
              <a:t>harder or easier than blending onset and rime</a:t>
            </a:r>
            <a:r>
              <a:rPr lang="en-US" dirty="0" smtClean="0">
                <a:solidFill>
                  <a:srgbClr val="000000"/>
                </a:solidFill>
              </a:rPr>
              <a:t>?</a:t>
            </a:r>
          </a:p>
          <a:p>
            <a:pPr marL="0" lvl="0" indent="0" algn="l" rtl="0">
              <a:lnSpc>
                <a:spcPct val="100000"/>
              </a:lnSpc>
              <a:spcBef>
                <a:spcPts val="0"/>
              </a:spcBef>
              <a:spcAft>
                <a:spcPts val="0"/>
              </a:spcAft>
              <a:buClr>
                <a:schemeClr val="dk1"/>
              </a:buClr>
              <a:buSzPts val="1100"/>
              <a:buFont typeface="Arial"/>
              <a:buNone/>
            </a:pPr>
            <a:endParaRPr lang="en-US" dirty="0" smtClean="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i="0" dirty="0" smtClean="0">
                <a:solidFill>
                  <a:srgbClr val="000000"/>
                </a:solidFill>
              </a:rPr>
              <a:t>Answer</a:t>
            </a:r>
            <a:r>
              <a:rPr lang="en-US" i="1" dirty="0" smtClean="0">
                <a:solidFill>
                  <a:srgbClr val="000000"/>
                </a:solidFill>
              </a:rPr>
              <a:t> </a:t>
            </a:r>
            <a:br>
              <a:rPr lang="en-US" i="1" dirty="0" smtClean="0">
                <a:solidFill>
                  <a:srgbClr val="000000"/>
                </a:solidFill>
              </a:rPr>
            </a:br>
            <a:r>
              <a:rPr lang="en-US" i="1" dirty="0" smtClean="0">
                <a:solidFill>
                  <a:srgbClr val="000000"/>
                </a:solidFill>
              </a:rPr>
              <a:t>Phoneme </a:t>
            </a:r>
            <a:r>
              <a:rPr lang="en-US" i="1" dirty="0">
                <a:solidFill>
                  <a:srgbClr val="000000"/>
                </a:solidFill>
              </a:rPr>
              <a:t>blending to make a syllable is </a:t>
            </a:r>
            <a:r>
              <a:rPr lang="en-US" i="1" dirty="0" smtClean="0">
                <a:solidFill>
                  <a:srgbClr val="000000"/>
                </a:solidFill>
              </a:rPr>
              <a:t>harder.</a:t>
            </a:r>
            <a:endParaRPr i="1"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i="1"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000000"/>
                </a:solidFill>
              </a:rPr>
              <a:t>The last section brings our attention to how we begin to move to the most complex level. It develops in students normally between the ages </a:t>
            </a:r>
            <a:r>
              <a:rPr lang="en-US" dirty="0" smtClean="0">
                <a:solidFill>
                  <a:srgbClr val="000000"/>
                </a:solidFill>
              </a:rPr>
              <a:t>six to nine.</a:t>
            </a:r>
            <a:r>
              <a:rPr lang="en-US" baseline="0" dirty="0" smtClean="0">
                <a:solidFill>
                  <a:srgbClr val="000000"/>
                </a:solidFill>
              </a:rPr>
              <a:t> However, </a:t>
            </a:r>
            <a:r>
              <a:rPr lang="en-US" dirty="0" smtClean="0">
                <a:solidFill>
                  <a:srgbClr val="000000"/>
                </a:solidFill>
              </a:rPr>
              <a:t>for </a:t>
            </a:r>
            <a:r>
              <a:rPr lang="en-US" dirty="0">
                <a:solidFill>
                  <a:srgbClr val="000000"/>
                </a:solidFill>
              </a:rPr>
              <a:t>some students they never get to this level without direct </a:t>
            </a:r>
            <a:r>
              <a:rPr lang="en-US" dirty="0" smtClean="0">
                <a:solidFill>
                  <a:srgbClr val="000000"/>
                </a:solidFill>
              </a:rPr>
              <a:t>instruction. </a:t>
            </a:r>
            <a:r>
              <a:rPr lang="en-US" dirty="0">
                <a:solidFill>
                  <a:srgbClr val="000000"/>
                </a:solidFill>
              </a:rPr>
              <a:t>This is phonemic awareness. The ability to manipulate individual phonemes. This level is what is needed for successful readers to decode and recode </a:t>
            </a:r>
            <a:r>
              <a:rPr lang="en-US" dirty="0" smtClean="0">
                <a:solidFill>
                  <a:srgbClr val="000000"/>
                </a:solidFill>
              </a:rPr>
              <a:t>and spell words. The </a:t>
            </a:r>
            <a:r>
              <a:rPr lang="en-US" dirty="0">
                <a:solidFill>
                  <a:srgbClr val="000000"/>
                </a:solidFill>
              </a:rPr>
              <a:t>dark blue line is the division between what an efficient reader can do compared to what a struggling reader can do. When we teach students to be able to manipulate sounds to the most complex </a:t>
            </a:r>
            <a:r>
              <a:rPr lang="en-US" dirty="0" smtClean="0">
                <a:solidFill>
                  <a:srgbClr val="000000"/>
                </a:solidFill>
              </a:rPr>
              <a:t>levels, </a:t>
            </a:r>
            <a:r>
              <a:rPr lang="en-US" dirty="0">
                <a:solidFill>
                  <a:srgbClr val="000000"/>
                </a:solidFill>
              </a:rPr>
              <a:t>we will find that no matter the age of the student, they will begin to make progress more efficiently and effectively in literacy. </a:t>
            </a:r>
            <a:endParaRPr dirty="0">
              <a:solidFill>
                <a:srgbClr val="000000"/>
              </a:solidFill>
              <a:highlight>
                <a:srgbClr val="FFFF00"/>
              </a:highlight>
            </a:endParaRPr>
          </a:p>
        </p:txBody>
      </p:sp>
      <p:sp>
        <p:nvSpPr>
          <p:cNvPr id="244" name="Google Shape;24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smtClean="0">
                <a:solidFill>
                  <a:srgbClr val="000000"/>
                </a:solidFill>
              </a:rPr>
              <a:t>Networking </a:t>
            </a:r>
            <a:r>
              <a:rPr lang="en-US" dirty="0">
                <a:solidFill>
                  <a:srgbClr val="000000"/>
                </a:solidFill>
              </a:rPr>
              <a:t>is a benefit and much is to be gained from sharing what they have and noticing what is effective in their products or how to use their products with greater effectiveness. </a:t>
            </a:r>
            <a:endParaRPr lang="en-US" dirty="0" smtClean="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dirty="0">
                <a:solidFill>
                  <a:srgbClr val="000000"/>
                </a:solidFill>
              </a:rPr>
              <a:t>Allow about </a:t>
            </a:r>
            <a:r>
              <a:rPr lang="en-US" dirty="0" smtClean="0">
                <a:solidFill>
                  <a:srgbClr val="000000"/>
                </a:solidFill>
              </a:rPr>
              <a:t>five </a:t>
            </a:r>
            <a:r>
              <a:rPr lang="en-US" dirty="0">
                <a:solidFill>
                  <a:srgbClr val="000000"/>
                </a:solidFill>
              </a:rPr>
              <a:t>minutes to discuss their curriculum and instructional routines</a:t>
            </a:r>
            <a:r>
              <a:rPr lang="en-US" dirty="0" smtClean="0">
                <a:solidFill>
                  <a:srgbClr val="000000"/>
                </a:solidFill>
              </a:rPr>
              <a:t>.</a:t>
            </a:r>
          </a:p>
          <a:p>
            <a:pPr marL="0" lvl="0" indent="0" algn="l" rtl="0">
              <a:lnSpc>
                <a:spcPct val="100000"/>
              </a:lnSpc>
              <a:spcBef>
                <a:spcPts val="0"/>
              </a:spcBef>
              <a:spcAft>
                <a:spcPts val="0"/>
              </a:spcAft>
              <a:buClr>
                <a:schemeClr val="dk1"/>
              </a:buClr>
              <a:buSzPts val="1100"/>
              <a:buFont typeface="Arial"/>
              <a:buNone/>
            </a:pPr>
            <a:endParaRPr lang="en-US" b="1" dirty="0" smtClean="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smtClean="0">
                <a:solidFill>
                  <a:srgbClr val="000000"/>
                </a:solidFill>
              </a:rPr>
              <a:t>To </a:t>
            </a:r>
            <a:r>
              <a:rPr lang="en-US" b="1" dirty="0">
                <a:solidFill>
                  <a:srgbClr val="000000"/>
                </a:solidFill>
              </a:rPr>
              <a:t>Say: </a:t>
            </a:r>
            <a:r>
              <a:rPr lang="en-US" dirty="0">
                <a:solidFill>
                  <a:srgbClr val="000000"/>
                </a:solidFill>
              </a:rPr>
              <a:t>You have </a:t>
            </a:r>
            <a:r>
              <a:rPr lang="en-US" dirty="0" smtClean="0">
                <a:solidFill>
                  <a:srgbClr val="000000"/>
                </a:solidFill>
              </a:rPr>
              <a:t>five </a:t>
            </a:r>
            <a:r>
              <a:rPr lang="en-US" dirty="0">
                <a:solidFill>
                  <a:srgbClr val="000000"/>
                </a:solidFill>
              </a:rPr>
              <a:t>minutes to discuss your curriculum and instructional routines</a:t>
            </a:r>
            <a:r>
              <a:rPr lang="en-US" dirty="0" smtClean="0">
                <a:solidFill>
                  <a:srgbClr val="000000"/>
                </a:solidFill>
              </a:rPr>
              <a:t>. Did </a:t>
            </a:r>
            <a:r>
              <a:rPr lang="en-US" dirty="0">
                <a:solidFill>
                  <a:srgbClr val="000000"/>
                </a:solidFill>
              </a:rPr>
              <a:t>you find any practices in your program or curriculum that mirror some of these activities? </a:t>
            </a:r>
            <a:r>
              <a:rPr lang="en-US" dirty="0" smtClean="0">
                <a:solidFill>
                  <a:srgbClr val="000000"/>
                </a:solidFill>
              </a:rPr>
              <a:t>Were </a:t>
            </a:r>
            <a:r>
              <a:rPr lang="en-US" dirty="0">
                <a:solidFill>
                  <a:srgbClr val="000000"/>
                </a:solidFill>
              </a:rPr>
              <a:t>you able to match examples in your program to specific </a:t>
            </a:r>
            <a:r>
              <a:rPr lang="en-US" dirty="0" smtClean="0">
                <a:solidFill>
                  <a:srgbClr val="000000"/>
                </a:solidFill>
              </a:rPr>
              <a:t>levels? What </a:t>
            </a:r>
            <a:r>
              <a:rPr lang="en-US" dirty="0">
                <a:solidFill>
                  <a:srgbClr val="000000"/>
                </a:solidFill>
              </a:rPr>
              <a:t>is the same or different? </a:t>
            </a:r>
            <a:r>
              <a:rPr lang="en-US" dirty="0" smtClean="0">
                <a:solidFill>
                  <a:srgbClr val="000000"/>
                </a:solidFill>
              </a:rPr>
              <a:t>Will </a:t>
            </a:r>
            <a:r>
              <a:rPr lang="en-US" dirty="0">
                <a:solidFill>
                  <a:srgbClr val="000000"/>
                </a:solidFill>
              </a:rPr>
              <a:t>you need to find someone teaching a lower grade level with materials to access this type of practice</a:t>
            </a:r>
            <a:r>
              <a:rPr lang="en-US" dirty="0" smtClean="0">
                <a:solidFill>
                  <a:srgbClr val="000000"/>
                </a:solidFill>
              </a:rPr>
              <a:t>?</a:t>
            </a:r>
            <a:endParaRPr dirty="0">
              <a:solidFill>
                <a:srgbClr val="000000"/>
              </a:solidFill>
            </a:endParaRPr>
          </a:p>
        </p:txBody>
      </p:sp>
      <p:sp>
        <p:nvSpPr>
          <p:cNvPr id="251" name="Google Shape;25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t>To Know: </a:t>
            </a:r>
            <a:r>
              <a:rPr lang="en-US" dirty="0"/>
              <a:t>Teachers always want to know how much time to devote to instruction for phonemic awareness. There </a:t>
            </a:r>
            <a:r>
              <a:rPr lang="en-US" dirty="0" smtClean="0"/>
              <a:t>are </a:t>
            </a:r>
            <a:r>
              <a:rPr lang="en-US" dirty="0"/>
              <a:t>students who develop as readers without specific instruction in phonemic </a:t>
            </a:r>
            <a:r>
              <a:rPr lang="en-US" dirty="0" smtClean="0"/>
              <a:t>awareness. However, research </a:t>
            </a:r>
            <a:r>
              <a:rPr lang="en-US" dirty="0"/>
              <a:t>always digs at the diagnostic data which reveals that all students benefit from instruction in phonemic awareness. Students who struggle to learn to read always need direct, explicit instruction in phonemic awareness and it can be done </a:t>
            </a:r>
            <a:r>
              <a:rPr lang="en-US" dirty="0" smtClean="0"/>
              <a:t>in </a:t>
            </a:r>
            <a:r>
              <a:rPr lang="en-US" dirty="0"/>
              <a:t>less than </a:t>
            </a:r>
            <a:r>
              <a:rPr lang="en-US" dirty="0" smtClean="0"/>
              <a:t>five </a:t>
            </a:r>
            <a:r>
              <a:rPr lang="en-US" dirty="0"/>
              <a:t>minutes per day</a:t>
            </a:r>
            <a:r>
              <a:rPr lang="en-US" dirty="0" smtClean="0"/>
              <a:t>.</a:t>
            </a:r>
            <a:br>
              <a:rPr lang="en-US" dirty="0" smtClean="0"/>
            </a:br>
            <a:endParaRPr dirty="0"/>
          </a:p>
          <a:p>
            <a:pPr marL="0" lvl="0" indent="0" algn="l" rtl="0">
              <a:lnSpc>
                <a:spcPct val="100000"/>
              </a:lnSpc>
              <a:spcBef>
                <a:spcPts val="0"/>
              </a:spcBef>
              <a:spcAft>
                <a:spcPts val="0"/>
              </a:spcAft>
              <a:buClr>
                <a:schemeClr val="dk1"/>
              </a:buClr>
              <a:buSzPts val="1100"/>
              <a:buFont typeface="Arial"/>
              <a:buNone/>
            </a:pPr>
            <a:r>
              <a:rPr lang="en-US" b="1" dirty="0"/>
              <a:t>To Do: </a:t>
            </a:r>
            <a:r>
              <a:rPr lang="en-US" dirty="0"/>
              <a:t>Pause for participants to read the slide</a:t>
            </a:r>
            <a:r>
              <a:rPr lang="en-US" dirty="0" smtClean="0"/>
              <a:t>.</a:t>
            </a:r>
            <a:br>
              <a:rPr lang="en-US" dirty="0" smtClean="0"/>
            </a:br>
            <a:endParaRPr dirty="0"/>
          </a:p>
          <a:p>
            <a:pPr marL="0" lvl="0" indent="0" algn="l" rtl="0">
              <a:lnSpc>
                <a:spcPct val="100000"/>
              </a:lnSpc>
              <a:spcBef>
                <a:spcPts val="0"/>
              </a:spcBef>
              <a:spcAft>
                <a:spcPts val="0"/>
              </a:spcAft>
              <a:buClr>
                <a:schemeClr val="dk1"/>
              </a:buClr>
              <a:buSzPts val="1100"/>
              <a:buFont typeface="Arial"/>
              <a:buNone/>
            </a:pPr>
            <a:r>
              <a:rPr lang="en-US" b="1" dirty="0"/>
              <a:t>To Say: </a:t>
            </a:r>
            <a:r>
              <a:rPr lang="en-US" dirty="0"/>
              <a:t>Many researchers developed studies into the effectiveness of Tier I instruction of phonological awareness training including the Report by the National Reading Panel, Foorman et al., 2001; Hatcher et al., 2004, Shapiro &amp; Solity, 2008, NELP, 2008, Australia 2005, United Kingdom 2006. All the research confirmed that that this should be a </a:t>
            </a:r>
            <a:r>
              <a:rPr lang="en-US" dirty="0" smtClean="0"/>
              <a:t>settled science. </a:t>
            </a:r>
            <a:r>
              <a:rPr lang="en-US" dirty="0"/>
              <a:t>Meaning that there is enough evidence over t</a:t>
            </a:r>
            <a:r>
              <a:rPr lang="en-US" dirty="0">
                <a:solidFill>
                  <a:schemeClr val="dk1"/>
                </a:solidFill>
              </a:rPr>
              <a:t>ime to say we should not be able to dispute the effectiveness of teaching phonemic awareness</a:t>
            </a:r>
            <a:r>
              <a:rPr lang="en-US" dirty="0">
                <a:solidFill>
                  <a:srgbClr val="C00000"/>
                </a:solidFill>
              </a:rPr>
              <a:t>. </a:t>
            </a:r>
            <a:r>
              <a:rPr lang="en-US" dirty="0" smtClean="0">
                <a:solidFill>
                  <a:srgbClr val="000000"/>
                </a:solidFill>
              </a:rPr>
              <a:t>There </a:t>
            </a:r>
            <a:r>
              <a:rPr lang="en-US" dirty="0">
                <a:solidFill>
                  <a:srgbClr val="000000"/>
                </a:solidFill>
              </a:rPr>
              <a:t>are some students who will only need </a:t>
            </a:r>
            <a:r>
              <a:rPr lang="en-US" dirty="0" smtClean="0">
                <a:solidFill>
                  <a:srgbClr val="000000"/>
                </a:solidFill>
              </a:rPr>
              <a:t>one to three </a:t>
            </a:r>
            <a:r>
              <a:rPr lang="en-US" dirty="0">
                <a:solidFill>
                  <a:srgbClr val="000000"/>
                </a:solidFill>
              </a:rPr>
              <a:t>minutes per day </a:t>
            </a:r>
            <a:r>
              <a:rPr lang="en-US" dirty="0" smtClean="0">
                <a:solidFill>
                  <a:srgbClr val="000000"/>
                </a:solidFill>
              </a:rPr>
              <a:t>to </a:t>
            </a:r>
            <a:r>
              <a:rPr lang="en-US" dirty="0">
                <a:solidFill>
                  <a:srgbClr val="000000"/>
                </a:solidFill>
              </a:rPr>
              <a:t>develop success, while struggling students may need </a:t>
            </a:r>
            <a:r>
              <a:rPr lang="en-US" dirty="0" smtClean="0">
                <a:solidFill>
                  <a:srgbClr val="000000"/>
                </a:solidFill>
              </a:rPr>
              <a:t>five to ten </a:t>
            </a:r>
            <a:r>
              <a:rPr lang="en-US" dirty="0">
                <a:solidFill>
                  <a:srgbClr val="000000"/>
                </a:solidFill>
              </a:rPr>
              <a:t>minutes per day </a:t>
            </a:r>
            <a:r>
              <a:rPr lang="en-US" dirty="0" smtClean="0">
                <a:solidFill>
                  <a:srgbClr val="000000"/>
                </a:solidFill>
              </a:rPr>
              <a:t>over 12-16 </a:t>
            </a:r>
            <a:r>
              <a:rPr lang="en-US" dirty="0">
                <a:solidFill>
                  <a:srgbClr val="000000"/>
                </a:solidFill>
              </a:rPr>
              <a:t>weeks or more. The older the student </a:t>
            </a:r>
            <a:r>
              <a:rPr lang="en-US" dirty="0" smtClean="0">
                <a:solidFill>
                  <a:srgbClr val="000000"/>
                </a:solidFill>
              </a:rPr>
              <a:t>the </a:t>
            </a:r>
            <a:r>
              <a:rPr lang="en-US" dirty="0">
                <a:solidFill>
                  <a:srgbClr val="000000"/>
                </a:solidFill>
              </a:rPr>
              <a:t>more targeted and embedded this practice needs to become for success. Phonological awareness is not tied to intelligence. All students can learn to read. </a:t>
            </a:r>
            <a:endParaRPr lang="en-US" dirty="0" smtClean="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lang="en-US" dirty="0" smtClean="0">
              <a:solidFill>
                <a:srgbClr val="000000"/>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smtClean="0">
                <a:solidFill>
                  <a:srgbClr val="000000"/>
                </a:solidFill>
              </a:rPr>
              <a:t>* Add this comment if your audience works with students who exhibit characteristics of autism. </a:t>
            </a:r>
            <a:r>
              <a:rPr lang="en-US" i="1" dirty="0" smtClean="0">
                <a:solidFill>
                  <a:srgbClr val="000000"/>
                </a:solidFill>
              </a:rPr>
              <a:t>The only students who cannot learn by developing phonological awareness are students with moderate to severe autism. </a:t>
            </a:r>
            <a:endParaRPr lang="en-US" i="1" dirty="0" smtClean="0"/>
          </a:p>
          <a:p>
            <a:pPr marL="0" lvl="0" indent="0" algn="l" rtl="0">
              <a:lnSpc>
                <a:spcPct val="100000"/>
              </a:lnSpc>
              <a:spcBef>
                <a:spcPts val="0"/>
              </a:spcBef>
              <a:spcAft>
                <a:spcPts val="0"/>
              </a:spcAft>
              <a:buClr>
                <a:schemeClr val="dk1"/>
              </a:buClr>
              <a:buSzPts val="1100"/>
              <a:buFont typeface="Arial"/>
              <a:buNone/>
            </a:pPr>
            <a:endParaRPr lang="en-US" i="1" dirty="0" smtClean="0"/>
          </a:p>
          <a:p>
            <a:pPr marL="0" lvl="0" indent="0" algn="l" rtl="0">
              <a:lnSpc>
                <a:spcPct val="100000"/>
              </a:lnSpc>
              <a:spcBef>
                <a:spcPts val="0"/>
              </a:spcBef>
              <a:spcAft>
                <a:spcPts val="0"/>
              </a:spcAft>
              <a:buClr>
                <a:schemeClr val="dk1"/>
              </a:buClr>
              <a:buSzPts val="1100"/>
              <a:buFont typeface="Arial"/>
              <a:buNone/>
            </a:pPr>
            <a:r>
              <a:rPr lang="en-US" b="1" i="1" dirty="0" smtClean="0"/>
              <a:t>As </a:t>
            </a:r>
            <a:r>
              <a:rPr lang="en-US" b="1" i="1" dirty="0"/>
              <a:t>we move </a:t>
            </a:r>
            <a:r>
              <a:rPr lang="en-US" b="1" i="1" dirty="0" smtClean="0"/>
              <a:t>forward, </a:t>
            </a:r>
            <a:r>
              <a:rPr lang="en-US" b="1" i="1" dirty="0"/>
              <a:t>think about these </a:t>
            </a:r>
            <a:r>
              <a:rPr lang="en-US" b="1" i="1" dirty="0" smtClean="0"/>
              <a:t>questions. </a:t>
            </a:r>
            <a:endParaRPr b="1" dirty="0"/>
          </a:p>
          <a:p>
            <a:pPr marL="0" lvl="0" indent="0" algn="l" rtl="0">
              <a:lnSpc>
                <a:spcPct val="100000"/>
              </a:lnSpc>
              <a:spcBef>
                <a:spcPts val="0"/>
              </a:spcBef>
              <a:spcAft>
                <a:spcPts val="0"/>
              </a:spcAft>
              <a:buClr>
                <a:schemeClr val="dk1"/>
              </a:buClr>
              <a:buSzPts val="1100"/>
              <a:buFont typeface="Arial"/>
              <a:buNone/>
            </a:pPr>
            <a:endParaRPr i="1" dirty="0"/>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dirty="0" smtClean="0"/>
              <a:t>Why are </a:t>
            </a:r>
            <a:r>
              <a:rPr lang="en-US" dirty="0"/>
              <a:t>we not ensuring all students who struggle to read are getting time and focus on phonological and phonemic awareness? </a:t>
            </a:r>
            <a:endParaRPr dirty="0"/>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endParaRPr sz="1100" dirty="0"/>
          </a:p>
          <a:p>
            <a:pPr marL="171450" lvl="0" indent="-171450" algn="l" rtl="0">
              <a:lnSpc>
                <a:spcPct val="115000"/>
              </a:lnSpc>
              <a:spcBef>
                <a:spcPts val="0"/>
              </a:spcBef>
              <a:spcAft>
                <a:spcPts val="0"/>
              </a:spcAft>
              <a:buClr>
                <a:schemeClr val="dk1"/>
              </a:buClr>
              <a:buSzPts val="1100"/>
              <a:buFont typeface="Arial" panose="020B0604020202020204" pitchFamily="34" charset="0"/>
              <a:buChar char="•"/>
            </a:pPr>
            <a:r>
              <a:rPr lang="en-US" sz="1100" dirty="0"/>
              <a:t>Do we have time set aside to work as teams on shared </a:t>
            </a:r>
            <a:r>
              <a:rPr lang="en-US" sz="1100" dirty="0" smtClean="0"/>
              <a:t>students? </a:t>
            </a:r>
            <a:endParaRPr dirty="0"/>
          </a:p>
          <a:p>
            <a:pPr marL="0" lvl="0" indent="0" algn="l" rtl="0">
              <a:lnSpc>
                <a:spcPct val="100000"/>
              </a:lnSpc>
              <a:spcBef>
                <a:spcPts val="0"/>
              </a:spcBef>
              <a:spcAft>
                <a:spcPts val="0"/>
              </a:spcAft>
              <a:buClr>
                <a:schemeClr val="dk1"/>
              </a:buClr>
              <a:buSzPts val="1100"/>
              <a:buFont typeface="Arial"/>
              <a:buNone/>
            </a:pPr>
            <a:endParaRPr dirty="0">
              <a:solidFill>
                <a:srgbClr val="C00000"/>
              </a:solidFill>
            </a:endParaRPr>
          </a:p>
        </p:txBody>
      </p:sp>
      <p:sp>
        <p:nvSpPr>
          <p:cNvPr id="259" name="Google Shape;259;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dirty="0"/>
          </a:p>
        </p:txBody>
      </p:sp>
    </p:spTree>
    <p:extLst>
      <p:ext uri="{BB962C8B-B14F-4D97-AF65-F5344CB8AC3E}">
        <p14:creationId xmlns:p14="http://schemas.microsoft.com/office/powerpoint/2010/main" val="3523103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3:notes"/>
          <p:cNvSpPr txBox="1">
            <a:spLocks noGrp="1"/>
          </p:cNvSpPr>
          <p:nvPr>
            <p:ph type="body" idx="1"/>
          </p:nvPr>
        </p:nvSpPr>
        <p:spPr>
          <a:xfrm>
            <a:off x="707708" y="4356239"/>
            <a:ext cx="5661600" cy="3564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b="1" dirty="0"/>
              <a:t>To Know: </a:t>
            </a:r>
            <a:r>
              <a:rPr lang="en-US" dirty="0"/>
              <a:t>The greatest difference in phonological instruction </a:t>
            </a:r>
            <a:r>
              <a:rPr lang="en-US" dirty="0" smtClean="0"/>
              <a:t>came </a:t>
            </a:r>
            <a:r>
              <a:rPr lang="en-US" dirty="0"/>
              <a:t>through the focus on the advanced levels of manipulation that, as reported by Kilpatrick and others, is often not mastered </a:t>
            </a:r>
            <a:r>
              <a:rPr lang="en-US" dirty="0" smtClean="0"/>
              <a:t>until </a:t>
            </a:r>
            <a:r>
              <a:rPr lang="en-US" dirty="0"/>
              <a:t>grades 4 and above</a:t>
            </a:r>
            <a:r>
              <a:rPr lang="en-US" dirty="0" smtClean="0"/>
              <a:t>.</a:t>
            </a:r>
            <a:br>
              <a:rPr lang="en-US" dirty="0" smtClean="0"/>
            </a:br>
            <a:endParaRPr dirty="0"/>
          </a:p>
          <a:p>
            <a:pPr marL="0" lvl="0" indent="0" algn="l" rtl="0">
              <a:lnSpc>
                <a:spcPct val="100000"/>
              </a:lnSpc>
              <a:spcBef>
                <a:spcPts val="0"/>
              </a:spcBef>
              <a:spcAft>
                <a:spcPts val="0"/>
              </a:spcAft>
              <a:buClr>
                <a:schemeClr val="dk1"/>
              </a:buClr>
              <a:buSzPts val="1200"/>
              <a:buFont typeface="Calibri"/>
              <a:buNone/>
            </a:pPr>
            <a:r>
              <a:rPr lang="en-US" b="1" dirty="0"/>
              <a:t>To Do: </a:t>
            </a:r>
            <a:r>
              <a:rPr lang="en-US" dirty="0"/>
              <a:t>Explain the diagram if participants are not aware of how to read effect size</a:t>
            </a:r>
            <a:r>
              <a:rPr lang="en-US" dirty="0" smtClean="0"/>
              <a:t>.</a:t>
            </a:r>
            <a:br>
              <a:rPr lang="en-US" dirty="0" smtClean="0"/>
            </a:br>
            <a:endParaRPr dirty="0"/>
          </a:p>
          <a:p>
            <a:pPr marL="0" lvl="0" indent="0" algn="l" rtl="0">
              <a:lnSpc>
                <a:spcPct val="100000"/>
              </a:lnSpc>
              <a:spcBef>
                <a:spcPts val="0"/>
              </a:spcBef>
              <a:spcAft>
                <a:spcPts val="0"/>
              </a:spcAft>
              <a:buClr>
                <a:schemeClr val="dk1"/>
              </a:buClr>
              <a:buSzPts val="1200"/>
              <a:buNone/>
            </a:pPr>
            <a:r>
              <a:rPr lang="en-US" b="1" dirty="0"/>
              <a:t>To Say</a:t>
            </a:r>
            <a:r>
              <a:rPr lang="en-US" b="1" dirty="0" smtClean="0"/>
              <a:t>: </a:t>
            </a:r>
            <a:r>
              <a:rPr lang="en-US" dirty="0">
                <a:solidFill>
                  <a:schemeClr val="dk1"/>
                </a:solidFill>
              </a:rPr>
              <a:t>John Hattie is an educational researcher </a:t>
            </a:r>
            <a:r>
              <a:rPr lang="en-US" dirty="0" smtClean="0">
                <a:solidFill>
                  <a:schemeClr val="dk1"/>
                </a:solidFill>
              </a:rPr>
              <a:t>who </a:t>
            </a:r>
            <a:r>
              <a:rPr lang="en-US" dirty="0">
                <a:solidFill>
                  <a:schemeClr val="dk1"/>
                </a:solidFill>
              </a:rPr>
              <a:t>studies educational </a:t>
            </a:r>
            <a:r>
              <a:rPr lang="en-US" dirty="0" smtClean="0">
                <a:solidFill>
                  <a:schemeClr val="dk1"/>
                </a:solidFill>
              </a:rPr>
              <a:t>research. His </a:t>
            </a:r>
            <a:r>
              <a:rPr lang="en-US" dirty="0">
                <a:solidFill>
                  <a:schemeClr val="dk1"/>
                </a:solidFill>
              </a:rPr>
              <a:t>research includes a meta-analysis of over 90,000 studies involving over 300 million students around the world. Hattie has determined the effect size of over 250 influences of student </a:t>
            </a:r>
            <a:r>
              <a:rPr lang="en-US" dirty="0" smtClean="0">
                <a:solidFill>
                  <a:schemeClr val="dk1"/>
                </a:solidFill>
              </a:rPr>
              <a:t>performance. Hattie </a:t>
            </a:r>
            <a:r>
              <a:rPr lang="en-US" dirty="0">
                <a:solidFill>
                  <a:schemeClr val="dk1"/>
                </a:solidFill>
              </a:rPr>
              <a:t>has compiled numerous studies to determine </a:t>
            </a:r>
            <a:r>
              <a:rPr lang="en-US" dirty="0" smtClean="0">
                <a:solidFill>
                  <a:schemeClr val="dk1"/>
                </a:solidFill>
              </a:rPr>
              <a:t>that </a:t>
            </a:r>
            <a:r>
              <a:rPr lang="en-US" dirty="0">
                <a:solidFill>
                  <a:schemeClr val="dk1"/>
                </a:solidFill>
              </a:rPr>
              <a:t>.4 effect size </a:t>
            </a:r>
            <a:r>
              <a:rPr lang="en-US" dirty="0" smtClean="0">
                <a:solidFill>
                  <a:schemeClr val="dk1"/>
                </a:solidFill>
              </a:rPr>
              <a:t>= one year </a:t>
            </a:r>
            <a:r>
              <a:rPr lang="en-US" dirty="0">
                <a:solidFill>
                  <a:schemeClr val="dk1"/>
                </a:solidFill>
              </a:rPr>
              <a:t>growth; therefore </a:t>
            </a:r>
            <a:r>
              <a:rPr lang="en-US" dirty="0"/>
              <a:t>.86 = </a:t>
            </a:r>
            <a:r>
              <a:rPr lang="en-US" dirty="0" smtClean="0"/>
              <a:t>two </a:t>
            </a:r>
            <a:r>
              <a:rPr lang="en-US" dirty="0"/>
              <a:t>years growth. </a:t>
            </a:r>
            <a:endParaRPr dirty="0"/>
          </a:p>
          <a:p>
            <a:pPr marL="0" lvl="0" indent="0" algn="l" rtl="0">
              <a:lnSpc>
                <a:spcPct val="100000"/>
              </a:lnSpc>
              <a:spcBef>
                <a:spcPts val="0"/>
              </a:spcBef>
              <a:spcAft>
                <a:spcPts val="0"/>
              </a:spcAft>
              <a:buClr>
                <a:schemeClr val="dk1"/>
              </a:buClr>
              <a:buSzPts val="1200"/>
              <a:buNone/>
            </a:pPr>
            <a:endParaRPr dirty="0"/>
          </a:p>
          <a:p>
            <a:pPr marL="0" lvl="0" indent="0" algn="l" rtl="0">
              <a:lnSpc>
                <a:spcPct val="100000"/>
              </a:lnSpc>
              <a:spcBef>
                <a:spcPts val="0"/>
              </a:spcBef>
              <a:spcAft>
                <a:spcPts val="0"/>
              </a:spcAft>
              <a:buClr>
                <a:schemeClr val="dk1"/>
              </a:buClr>
              <a:buSzPts val="1200"/>
              <a:buNone/>
            </a:pPr>
            <a:r>
              <a:rPr lang="en-US" dirty="0"/>
              <a:t>We need to be diligent that our programs and our practices include assessment and practice in phonological outcomes. We also know that long term studies which follow students over </a:t>
            </a:r>
            <a:r>
              <a:rPr lang="en-US" dirty="0" smtClean="0"/>
              <a:t>time </a:t>
            </a:r>
            <a:r>
              <a:rPr lang="en-US" dirty="0"/>
              <a:t>through elementary and up through grade 9 found students who received phonological awareness training early and to mastery had positive outcomes </a:t>
            </a:r>
            <a:r>
              <a:rPr lang="en-US" dirty="0" smtClean="0"/>
              <a:t>and </a:t>
            </a:r>
            <a:r>
              <a:rPr lang="en-US" dirty="0"/>
              <a:t>fared better than their untrained counterparts in various aspects of reading. Snowling &amp; Hulme, 2011, Keldsen et al., 2014 are among several who found at-risk students do not naturally develop phonological skills and need explicit training which </a:t>
            </a:r>
            <a:r>
              <a:rPr lang="en-US" dirty="0" smtClean="0"/>
              <a:t>positively </a:t>
            </a:r>
            <a:r>
              <a:rPr lang="en-US" dirty="0"/>
              <a:t>impacts better word level reading, </a:t>
            </a:r>
            <a:r>
              <a:rPr lang="en-US" dirty="0" smtClean="0"/>
              <a:t>comprehension, </a:t>
            </a:r>
            <a:r>
              <a:rPr lang="en-US" dirty="0"/>
              <a:t>and </a:t>
            </a:r>
            <a:r>
              <a:rPr lang="en-US" dirty="0" smtClean="0"/>
              <a:t>spelling. (</a:t>
            </a:r>
            <a:r>
              <a:rPr lang="en-US" dirty="0"/>
              <a:t>Kilpatrick, 2016)</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266" name="Google Shape;266;p23:notes"/>
          <p:cNvSpPr>
            <a:spLocks noGrp="1" noRot="1" noChangeAspect="1"/>
          </p:cNvSpPr>
          <p:nvPr>
            <p:ph type="sldImg" idx="2"/>
          </p:nvPr>
        </p:nvSpPr>
        <p:spPr>
          <a:xfrm>
            <a:off x="823913" y="1131888"/>
            <a:ext cx="5429250" cy="3054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2730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The link to Reading Rockets is meant to be a hot link for you to show participants how to look at the website</a:t>
            </a:r>
            <a:r>
              <a:rPr lang="en-US" dirty="0" smtClean="0">
                <a:solidFill>
                  <a:srgbClr val="000000"/>
                </a:solidFill>
              </a:rPr>
              <a:t>. </a:t>
            </a:r>
            <a:r>
              <a:rPr lang="en-US" sz="1100" u="sng" dirty="0" smtClean="0">
                <a:solidFill>
                  <a:srgbClr val="004B8D"/>
                </a:solidFill>
                <a:hlinkClick r:id="rId3">
                  <a:extLst>
                    <a:ext uri="{A12FA001-AC4F-418D-AE19-62706E023703}">
                      <ahyp:hlinkClr xmlns="" xmlns:ahyp="http://schemas.microsoft.com/office/drawing/2018/hyperlinkcolor" val="tx"/>
                    </a:ext>
                  </a:extLst>
                </a:hlinkClick>
              </a:rPr>
              <a:t>https</a:t>
            </a:r>
            <a:r>
              <a:rPr lang="en-US" sz="1100" u="sng" dirty="0">
                <a:solidFill>
                  <a:srgbClr val="004B8D"/>
                </a:solidFill>
                <a:hlinkClick r:id="rId3">
                  <a:extLst>
                    <a:ext uri="{A12FA001-AC4F-418D-AE19-62706E023703}">
                      <ahyp:hlinkClr xmlns="" xmlns:ahyp="http://schemas.microsoft.com/office/drawing/2018/hyperlinkcolor" val="tx"/>
                    </a:ext>
                  </a:extLst>
                </a:hlinkClick>
              </a:rPr>
              <a:t>://</a:t>
            </a:r>
            <a:r>
              <a:rPr lang="en-US" sz="1100" u="sng" dirty="0" smtClean="0">
                <a:solidFill>
                  <a:srgbClr val="004B8D"/>
                </a:solidFill>
                <a:hlinkClick r:id="rId3">
                  <a:extLst>
                    <a:ext uri="{A12FA001-AC4F-418D-AE19-62706E023703}">
                      <ahyp:hlinkClr xmlns="" xmlns:ahyp="http://schemas.microsoft.com/office/drawing/2018/hyperlinkcolor" val="tx"/>
                    </a:ext>
                  </a:extLst>
                </a:hlinkClick>
              </a:rPr>
              <a:t>www.readingrockets.org/teaching/reading101-course/modules/phonological-and-phonemic-awareness/phonological-and-phonemic-1</a:t>
            </a:r>
            <a:r>
              <a:rPr lang="en-US" sz="1100" u="sng" dirty="0" smtClean="0">
                <a:solidFill>
                  <a:srgbClr val="004B8D"/>
                </a:solidFill>
              </a:rPr>
              <a:t/>
            </a:r>
            <a:br>
              <a:rPr lang="en-US" sz="1100" u="sng" dirty="0" smtClean="0">
                <a:solidFill>
                  <a:srgbClr val="004B8D"/>
                </a:solidFill>
              </a:rPr>
            </a:br>
            <a:endParaRPr sz="1100"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dirty="0">
                <a:solidFill>
                  <a:srgbClr val="000000"/>
                </a:solidFill>
              </a:rPr>
              <a:t>Take time to go to Reading Rockets and show them all the different activities. </a:t>
            </a:r>
            <a:r>
              <a:rPr lang="en-US" dirty="0" smtClean="0">
                <a:solidFill>
                  <a:srgbClr val="000000"/>
                </a:solidFill>
              </a:rPr>
              <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 </a:t>
            </a:r>
            <a:r>
              <a:rPr lang="en-US" dirty="0" smtClean="0">
                <a:solidFill>
                  <a:srgbClr val="000000"/>
                </a:solidFill>
              </a:rPr>
              <a:t>Let’s take </a:t>
            </a:r>
            <a:r>
              <a:rPr lang="en-US" dirty="0">
                <a:solidFill>
                  <a:srgbClr val="000000"/>
                </a:solidFill>
              </a:rPr>
              <a:t>some time to explore Reading Rockets and see the different types of activities </a:t>
            </a:r>
            <a:r>
              <a:rPr lang="en-US" dirty="0" smtClean="0">
                <a:solidFill>
                  <a:srgbClr val="000000"/>
                </a:solidFill>
              </a:rPr>
              <a:t>provided to </a:t>
            </a:r>
            <a:r>
              <a:rPr lang="en-US" dirty="0">
                <a:solidFill>
                  <a:srgbClr val="000000"/>
                </a:solidFill>
              </a:rPr>
              <a:t>use as practice. Select a partner so you can role play as the teacher/student. As you explore, see if you can identify which level of development is being addressed. There are students who will need different levels but can still benefit from practice with peers.</a:t>
            </a:r>
            <a:endParaRPr dirty="0">
              <a:solidFill>
                <a:srgbClr val="000000"/>
              </a:solidFill>
            </a:endParaRPr>
          </a:p>
        </p:txBody>
      </p:sp>
      <p:sp>
        <p:nvSpPr>
          <p:cNvPr id="274" name="Google Shape;27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06931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Sharing of knowledge broadens the view of all.</a:t>
            </a:r>
            <a:r>
              <a:rPr lang="en-US" dirty="0">
                <a:solidFill>
                  <a:srgbClr val="000000"/>
                </a:solidFill>
              </a:rPr>
              <a:t> Some will have gotten to parts of the website activities that others had not</a:t>
            </a:r>
            <a:r>
              <a:rPr lang="en-US" dirty="0" smtClean="0">
                <a:solidFill>
                  <a:srgbClr val="000000"/>
                </a:solidFill>
              </a:rPr>
              <a:t>.</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b="1" dirty="0"/>
              <a:t>To Do: </a:t>
            </a:r>
            <a:r>
              <a:rPr lang="en-US" dirty="0"/>
              <a:t>Allow time for participants to share. </a:t>
            </a:r>
            <a:r>
              <a:rPr lang="en-US" dirty="0" smtClean="0"/>
              <a:t>Summarize </a:t>
            </a:r>
            <a:r>
              <a:rPr lang="en-US" dirty="0"/>
              <a:t>important facts before moving to the next slide</a:t>
            </a:r>
            <a:r>
              <a:rPr lang="en-US" dirty="0" smtClean="0"/>
              <a:t>.</a:t>
            </a:r>
            <a:br>
              <a:rPr lang="en-US" dirty="0" smtClean="0"/>
            </a:br>
            <a:endParaRPr dirty="0"/>
          </a:p>
          <a:p>
            <a:pPr marL="0" lvl="0" indent="0" algn="l" rtl="0">
              <a:lnSpc>
                <a:spcPct val="100000"/>
              </a:lnSpc>
              <a:spcBef>
                <a:spcPts val="0"/>
              </a:spcBef>
              <a:spcAft>
                <a:spcPts val="0"/>
              </a:spcAft>
              <a:buSzPts val="1400"/>
              <a:buNone/>
            </a:pPr>
            <a:r>
              <a:rPr lang="en-US" b="1" dirty="0"/>
              <a:t>To Say:  </a:t>
            </a:r>
            <a:r>
              <a:rPr lang="en-US" dirty="0"/>
              <a:t>Let us know what you learned. What did you find helpful? How will this impact your next steps with students?</a:t>
            </a:r>
            <a:endParaRPr dirty="0"/>
          </a:p>
          <a:p>
            <a:pPr marL="0" lvl="0" indent="0" algn="l" rtl="0">
              <a:lnSpc>
                <a:spcPct val="100000"/>
              </a:lnSpc>
              <a:spcBef>
                <a:spcPts val="0"/>
              </a:spcBef>
              <a:spcAft>
                <a:spcPts val="0"/>
              </a:spcAft>
              <a:buSzPts val="1400"/>
              <a:buNone/>
            </a:pPr>
            <a:r>
              <a:rPr lang="en-US" dirty="0" smtClean="0"/>
              <a:t>Remember </a:t>
            </a:r>
            <a:r>
              <a:rPr lang="en-US" dirty="0"/>
              <a:t>these important </a:t>
            </a:r>
            <a:r>
              <a:rPr lang="en-US" dirty="0" smtClean="0"/>
              <a:t>points </a:t>
            </a:r>
            <a:r>
              <a:rPr lang="en-US" dirty="0"/>
              <a:t>from our instructional </a:t>
            </a:r>
            <a:r>
              <a:rPr lang="en-US" dirty="0" smtClean="0"/>
              <a:t>exploration:</a:t>
            </a:r>
            <a:endParaRPr lang="en-US" dirty="0"/>
          </a:p>
          <a:p>
            <a:pPr marL="171450" lvl="0" indent="-171450" algn="l" rtl="0">
              <a:lnSpc>
                <a:spcPct val="100000"/>
              </a:lnSpc>
              <a:spcBef>
                <a:spcPts val="0"/>
              </a:spcBef>
              <a:spcAft>
                <a:spcPts val="0"/>
              </a:spcAft>
              <a:buSzPts val="1400"/>
              <a:buFont typeface="Arial" panose="020B0604020202020204" pitchFamily="34" charset="0"/>
              <a:buChar char="•"/>
            </a:pPr>
            <a:r>
              <a:rPr lang="en-US" dirty="0" smtClean="0"/>
              <a:t>Phonological </a:t>
            </a:r>
            <a:r>
              <a:rPr lang="en-US" dirty="0"/>
              <a:t>development has a progression which is the basis for successful </a:t>
            </a:r>
            <a:r>
              <a:rPr lang="en-US" dirty="0" smtClean="0"/>
              <a:t>readers.</a:t>
            </a:r>
          </a:p>
          <a:p>
            <a:pPr marL="171450" lvl="0" indent="-171450" algn="l" rtl="0">
              <a:lnSpc>
                <a:spcPct val="100000"/>
              </a:lnSpc>
              <a:spcBef>
                <a:spcPts val="0"/>
              </a:spcBef>
              <a:spcAft>
                <a:spcPts val="0"/>
              </a:spcAft>
              <a:buSzPts val="1400"/>
              <a:buFont typeface="Arial" panose="020B0604020202020204" pitchFamily="34" charset="0"/>
              <a:buChar char="•"/>
            </a:pPr>
            <a:r>
              <a:rPr lang="en-US" dirty="0" smtClean="0"/>
              <a:t>Phonological/phonemic </a:t>
            </a:r>
            <a:r>
              <a:rPr lang="en-US" dirty="0"/>
              <a:t>awareness can be assessed, </a:t>
            </a:r>
            <a:r>
              <a:rPr lang="en-US" dirty="0" smtClean="0"/>
              <a:t>taught, </a:t>
            </a:r>
            <a:r>
              <a:rPr lang="en-US" dirty="0"/>
              <a:t>and practiced through instruction and game-like </a:t>
            </a:r>
            <a:r>
              <a:rPr lang="en-US" dirty="0" smtClean="0"/>
              <a:t>activities.</a:t>
            </a:r>
          </a:p>
          <a:p>
            <a:pPr marL="171450" lvl="0" indent="-171450" algn="l" rtl="0">
              <a:lnSpc>
                <a:spcPct val="100000"/>
              </a:lnSpc>
              <a:spcBef>
                <a:spcPts val="0"/>
              </a:spcBef>
              <a:spcAft>
                <a:spcPts val="0"/>
              </a:spcAft>
              <a:buSzPts val="1400"/>
              <a:buFont typeface="Arial" panose="020B0604020202020204" pitchFamily="34" charset="0"/>
              <a:buChar char="•"/>
            </a:pPr>
            <a:r>
              <a:rPr lang="en-US" dirty="0" smtClean="0"/>
              <a:t>Instruction </a:t>
            </a:r>
            <a:r>
              <a:rPr lang="en-US" dirty="0"/>
              <a:t>for phonemic manipulation can and should involve </a:t>
            </a:r>
            <a:r>
              <a:rPr lang="en-US" dirty="0" smtClean="0"/>
              <a:t>multi-modal </a:t>
            </a:r>
            <a:r>
              <a:rPr lang="en-US" dirty="0"/>
              <a:t>instruction for the most effective engagement in </a:t>
            </a:r>
            <a:r>
              <a:rPr lang="en-US" dirty="0" smtClean="0"/>
              <a:t>learning.</a:t>
            </a:r>
          </a:p>
          <a:p>
            <a:pPr marL="171450" lvl="0" indent="-171450" algn="l" rtl="0">
              <a:lnSpc>
                <a:spcPct val="100000"/>
              </a:lnSpc>
              <a:spcBef>
                <a:spcPts val="0"/>
              </a:spcBef>
              <a:spcAft>
                <a:spcPts val="0"/>
              </a:spcAft>
              <a:buSzPts val="1400"/>
              <a:buFont typeface="Arial" panose="020B0604020202020204" pitchFamily="34" charset="0"/>
              <a:buChar char="•"/>
            </a:pPr>
            <a:r>
              <a:rPr lang="en-US" dirty="0" smtClean="0"/>
              <a:t>The </a:t>
            </a:r>
            <a:r>
              <a:rPr lang="en-US" dirty="0"/>
              <a:t>skills of phonological awareness need to be taught to mastery. We do not stop practice in this area as we begin teaching letters. We need this </a:t>
            </a:r>
            <a:r>
              <a:rPr lang="en-US" dirty="0" smtClean="0"/>
              <a:t>skill </a:t>
            </a:r>
            <a:r>
              <a:rPr lang="en-US" dirty="0"/>
              <a:t>development in all students no matter the age. </a:t>
            </a:r>
            <a:endParaRPr dirty="0"/>
          </a:p>
          <a:p>
            <a:pPr marL="45720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83" name="Google Shape;283;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28</a:t>
            </a:fld>
            <a:endParaRPr dirty="0"/>
          </a:p>
        </p:txBody>
      </p:sp>
    </p:spTree>
    <p:extLst>
      <p:ext uri="{BB962C8B-B14F-4D97-AF65-F5344CB8AC3E}">
        <p14:creationId xmlns:p14="http://schemas.microsoft.com/office/powerpoint/2010/main" val="1607241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The most efficient and effective way to prepare a student to move phonemic awareness into the connection to phonics is to use </a:t>
            </a:r>
            <a:r>
              <a:rPr lang="en-US" dirty="0" err="1">
                <a:solidFill>
                  <a:srgbClr val="000000"/>
                </a:solidFill>
              </a:rPr>
              <a:t>Elkonin</a:t>
            </a:r>
            <a:r>
              <a:rPr lang="en-US" dirty="0">
                <a:solidFill>
                  <a:srgbClr val="000000"/>
                </a:solidFill>
              </a:rPr>
              <a:t> </a:t>
            </a:r>
            <a:r>
              <a:rPr lang="en-US" dirty="0" smtClean="0">
                <a:solidFill>
                  <a:srgbClr val="000000"/>
                </a:solidFill>
              </a:rPr>
              <a:t>boxes</a:t>
            </a:r>
            <a:r>
              <a:rPr lang="en-US" dirty="0">
                <a:solidFill>
                  <a:srgbClr val="000000"/>
                </a:solidFill>
              </a:rPr>
              <a:t>. Many programs use these</a:t>
            </a:r>
            <a:r>
              <a:rPr lang="en-US" dirty="0" smtClean="0">
                <a:solidFill>
                  <a:srgbClr val="000000"/>
                </a:solidFill>
              </a:rPr>
              <a:t>.</a:t>
            </a:r>
            <a:br>
              <a:rPr lang="en-US" dirty="0" smtClean="0">
                <a:solidFill>
                  <a:srgbClr val="000000"/>
                </a:solidFill>
              </a:rPr>
            </a:br>
            <a:r>
              <a:rPr lang="en-US" dirty="0" smtClean="0">
                <a:solidFill>
                  <a:srgbClr val="000000"/>
                </a:solidFill>
              </a:rPr>
              <a:t>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dirty="0">
                <a:solidFill>
                  <a:srgbClr val="000000"/>
                </a:solidFill>
              </a:rPr>
              <a:t>Talk </a:t>
            </a:r>
            <a:r>
              <a:rPr lang="en-US" dirty="0" smtClean="0">
                <a:solidFill>
                  <a:srgbClr val="000000"/>
                </a:solidFill>
              </a:rPr>
              <a:t>about </a:t>
            </a:r>
            <a:r>
              <a:rPr lang="en-US" dirty="0">
                <a:solidFill>
                  <a:srgbClr val="000000"/>
                </a:solidFill>
              </a:rPr>
              <a:t>the slide</a:t>
            </a:r>
            <a:r>
              <a:rPr lang="en-US" dirty="0" smtClean="0">
                <a:solidFill>
                  <a:srgbClr val="000000"/>
                </a:solidFill>
              </a:rPr>
              <a:t>.</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 </a:t>
            </a:r>
            <a:r>
              <a:rPr lang="en-US" dirty="0">
                <a:solidFill>
                  <a:srgbClr val="000000"/>
                </a:solidFill>
              </a:rPr>
              <a:t>You saw some practice on Reading Rockets using chips or manipulatives to represent sounds. The use of </a:t>
            </a:r>
            <a:r>
              <a:rPr lang="en-US" dirty="0" err="1">
                <a:solidFill>
                  <a:srgbClr val="000000"/>
                </a:solidFill>
              </a:rPr>
              <a:t>Elkonin</a:t>
            </a:r>
            <a:r>
              <a:rPr lang="en-US" dirty="0">
                <a:solidFill>
                  <a:srgbClr val="000000"/>
                </a:solidFill>
              </a:rPr>
              <a:t> boxes is a </a:t>
            </a:r>
            <a:r>
              <a:rPr lang="en-US" dirty="0" smtClean="0">
                <a:solidFill>
                  <a:srgbClr val="000000"/>
                </a:solidFill>
              </a:rPr>
              <a:t>research-proven </a:t>
            </a:r>
            <a:r>
              <a:rPr lang="en-US" dirty="0">
                <a:solidFill>
                  <a:srgbClr val="000000"/>
                </a:solidFill>
              </a:rPr>
              <a:t>instructional strategy to practice the identification and manipulation of sound in a concrete </a:t>
            </a:r>
            <a:r>
              <a:rPr lang="en-US" dirty="0" smtClean="0">
                <a:solidFill>
                  <a:srgbClr val="000000"/>
                </a:solidFill>
              </a:rPr>
              <a:t>way. It </a:t>
            </a:r>
            <a:r>
              <a:rPr lang="en-US" dirty="0">
                <a:solidFill>
                  <a:srgbClr val="000000"/>
                </a:solidFill>
              </a:rPr>
              <a:t>is a process for </a:t>
            </a:r>
            <a:r>
              <a:rPr lang="en-US" dirty="0" smtClean="0">
                <a:solidFill>
                  <a:srgbClr val="000000"/>
                </a:solidFill>
              </a:rPr>
              <a:t>mapping sounds. It </a:t>
            </a:r>
            <a:r>
              <a:rPr lang="en-US" dirty="0">
                <a:solidFill>
                  <a:srgbClr val="000000"/>
                </a:solidFill>
              </a:rPr>
              <a:t>also leads us into the next step of attaching letters and letter patterns to sound.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dirty="0">
                <a:solidFill>
                  <a:srgbClr val="C00000"/>
                </a:solidFill>
              </a:rPr>
              <a:t> </a:t>
            </a:r>
            <a:endParaRPr dirty="0">
              <a:solidFill>
                <a:srgbClr val="000000"/>
              </a:solidFill>
            </a:endParaRPr>
          </a:p>
        </p:txBody>
      </p:sp>
      <p:sp>
        <p:nvSpPr>
          <p:cNvPr id="290" name="Google Shape;29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07604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c4ad1e404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c4ad1e404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and To Do: </a:t>
            </a:r>
            <a:r>
              <a:rPr lang="en-US" dirty="0" smtClean="0"/>
              <a:t>Please </a:t>
            </a:r>
            <a:r>
              <a:rPr lang="en-US" dirty="0"/>
              <a:t>add introductory information here to introduce yourself to the group.</a:t>
            </a:r>
            <a:endParaRPr dirty="0"/>
          </a:p>
        </p:txBody>
      </p:sp>
      <p:sp>
        <p:nvSpPr>
          <p:cNvPr id="72" name="Google Shape;72;gc4ad1e404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b="1" dirty="0"/>
              <a:t>To Know: You may choose to hide this slide and show the video in the next slide to model what it looks like. </a:t>
            </a:r>
            <a:r>
              <a:rPr lang="en-US" dirty="0"/>
              <a:t>Your audience might already be familiar with how to use </a:t>
            </a:r>
            <a:r>
              <a:rPr lang="en-US" dirty="0" err="1"/>
              <a:t>Elkonin</a:t>
            </a:r>
            <a:r>
              <a:rPr lang="en-US" dirty="0"/>
              <a:t> boxes. </a:t>
            </a:r>
            <a:r>
              <a:rPr lang="en-US" dirty="0" smtClean="0"/>
              <a:t>But, </a:t>
            </a:r>
            <a:r>
              <a:rPr lang="en-US" dirty="0"/>
              <a:t>what will be most </a:t>
            </a:r>
            <a:r>
              <a:rPr lang="en-US" dirty="0" smtClean="0"/>
              <a:t>important </a:t>
            </a:r>
            <a:r>
              <a:rPr lang="en-US" dirty="0"/>
              <a:t>is to ensure they understand the need to do this in a structured, explicit routine. That is what will develop the pathways in the brain to automaticity</a:t>
            </a:r>
            <a:r>
              <a:rPr lang="en-US" dirty="0" smtClean="0"/>
              <a:t>.</a:t>
            </a:r>
            <a:br>
              <a:rPr lang="en-US" dirty="0" smtClean="0"/>
            </a:br>
            <a:r>
              <a:rPr lang="en-US" dirty="0" smtClean="0"/>
              <a:t> </a:t>
            </a:r>
            <a:endParaRPr dirty="0"/>
          </a:p>
          <a:p>
            <a:pPr marL="0" marR="0" lvl="0" indent="0" algn="l" rtl="0">
              <a:lnSpc>
                <a:spcPct val="100000"/>
              </a:lnSpc>
              <a:spcBef>
                <a:spcPts val="0"/>
              </a:spcBef>
              <a:spcAft>
                <a:spcPts val="0"/>
              </a:spcAft>
              <a:buSzPts val="1400"/>
              <a:buNone/>
            </a:pPr>
            <a:r>
              <a:rPr lang="en-US" b="1" dirty="0"/>
              <a:t>To Do: </a:t>
            </a:r>
            <a:r>
              <a:rPr lang="en-US" dirty="0"/>
              <a:t>If your audience already uses and understand </a:t>
            </a:r>
            <a:r>
              <a:rPr lang="en-US" dirty="0" err="1"/>
              <a:t>Elkonin</a:t>
            </a:r>
            <a:r>
              <a:rPr lang="en-US" dirty="0"/>
              <a:t> </a:t>
            </a:r>
            <a:r>
              <a:rPr lang="en-US" dirty="0" smtClean="0"/>
              <a:t>boxes, </a:t>
            </a:r>
            <a:r>
              <a:rPr lang="en-US" dirty="0"/>
              <a:t>you might need to alter what you say below to focus on the instructional routine</a:t>
            </a:r>
            <a:r>
              <a:rPr lang="en-US" dirty="0" smtClean="0"/>
              <a:t>.</a:t>
            </a:r>
            <a:br>
              <a:rPr lang="en-US" dirty="0" smtClean="0"/>
            </a:br>
            <a:endParaRPr dirty="0"/>
          </a:p>
          <a:p>
            <a:pPr marL="0" marR="0" lvl="0" indent="0" algn="l" rtl="0">
              <a:lnSpc>
                <a:spcPct val="100000"/>
              </a:lnSpc>
              <a:spcBef>
                <a:spcPts val="0"/>
              </a:spcBef>
              <a:spcAft>
                <a:spcPts val="0"/>
              </a:spcAft>
              <a:buSzPts val="1400"/>
              <a:buNone/>
            </a:pPr>
            <a:r>
              <a:rPr lang="en-US" b="1" dirty="0"/>
              <a:t>To Say: </a:t>
            </a:r>
            <a:r>
              <a:rPr lang="en-US" dirty="0"/>
              <a:t>The most important aspect of every instructional routine that is involved in making memory pathways is to do the same routine each day. Teachers will need to model this process first before doing it with students. </a:t>
            </a:r>
            <a:endParaRPr dirty="0"/>
          </a:p>
          <a:p>
            <a:pPr marL="0" marR="0" lvl="0" indent="0" algn="l" rtl="0">
              <a:lnSpc>
                <a:spcPct val="100000"/>
              </a:lnSpc>
              <a:spcBef>
                <a:spcPts val="0"/>
              </a:spcBef>
              <a:spcAft>
                <a:spcPts val="0"/>
              </a:spcAft>
              <a:buSzPts val="1400"/>
              <a:buNone/>
            </a:pPr>
            <a:r>
              <a:rPr lang="en-US" dirty="0"/>
              <a:t>This is a replication of the most common routine used in research that involves multi-sensory engagement. First, you say the word and have the student repeat the </a:t>
            </a:r>
            <a:r>
              <a:rPr lang="en-US" dirty="0" smtClean="0"/>
              <a:t>word. Keep</a:t>
            </a:r>
            <a:r>
              <a:rPr lang="en-US" baseline="0" dirty="0" smtClean="0"/>
              <a:t> in mind that s</a:t>
            </a:r>
            <a:r>
              <a:rPr lang="en-US" dirty="0" smtClean="0"/>
              <a:t>ometimes, </a:t>
            </a:r>
            <a:r>
              <a:rPr lang="en-US" dirty="0"/>
              <a:t>in larger </a:t>
            </a:r>
            <a:r>
              <a:rPr lang="en-US" dirty="0" smtClean="0"/>
              <a:t>groups, </a:t>
            </a:r>
            <a:r>
              <a:rPr lang="en-US" dirty="0"/>
              <a:t>struggling students do not repeat the </a:t>
            </a:r>
            <a:r>
              <a:rPr lang="en-US" dirty="0" smtClean="0"/>
              <a:t>words. </a:t>
            </a:r>
            <a:r>
              <a:rPr lang="en-US" dirty="0"/>
              <a:t>Some students will listen and just </a:t>
            </a:r>
            <a:r>
              <a:rPr lang="en-US" dirty="0" smtClean="0"/>
              <a:t>process, </a:t>
            </a:r>
            <a:r>
              <a:rPr lang="en-US" dirty="0"/>
              <a:t>or </a:t>
            </a:r>
            <a:r>
              <a:rPr lang="en-US" dirty="0" smtClean="0"/>
              <a:t>choose to stay quiet, </a:t>
            </a:r>
            <a:r>
              <a:rPr lang="en-US" dirty="0"/>
              <a:t>especially if they process at a slower rate than many other students. If we want to change student </a:t>
            </a:r>
            <a:r>
              <a:rPr lang="en-US" dirty="0" smtClean="0"/>
              <a:t>progress, </a:t>
            </a:r>
            <a:r>
              <a:rPr lang="en-US" dirty="0"/>
              <a:t>we need to ensure they do each step with us.</a:t>
            </a:r>
            <a:endParaRPr dirty="0"/>
          </a:p>
          <a:p>
            <a:pPr marL="0" marR="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SzPts val="1400"/>
              <a:buNone/>
            </a:pPr>
            <a:r>
              <a:rPr lang="en-US" dirty="0"/>
              <a:t> After the student says the word, have them tap out the sounds by touching each finger one at a time on their thumbs to see the number of sounds heard. Some research had the student draw a line for every sound or touch a box for every sound. Older students with strong finger dexterity are usually able to immediately touch a chip and move into a box as they say each sound individually. Will the color of the chips matter? At this point, </a:t>
            </a:r>
            <a:r>
              <a:rPr lang="en-US" dirty="0" smtClean="0"/>
              <a:t>no.</a:t>
            </a:r>
            <a:r>
              <a:rPr lang="en-US" baseline="0" dirty="0" smtClean="0"/>
              <a:t> The </a:t>
            </a:r>
            <a:r>
              <a:rPr lang="en-US" dirty="0" smtClean="0"/>
              <a:t>color </a:t>
            </a:r>
            <a:r>
              <a:rPr lang="en-US" dirty="0"/>
              <a:t>will not </a:t>
            </a:r>
            <a:r>
              <a:rPr lang="en-US" dirty="0" smtClean="0"/>
              <a:t>matter. But, as </a:t>
            </a:r>
            <a:r>
              <a:rPr lang="en-US" dirty="0"/>
              <a:t>we move into </a:t>
            </a:r>
            <a:r>
              <a:rPr lang="en-US" dirty="0" smtClean="0"/>
              <a:t>phonics, </a:t>
            </a:r>
            <a:r>
              <a:rPr lang="en-US" dirty="0"/>
              <a:t>we will see that there is benefit in using different colors for vowels than </a:t>
            </a:r>
            <a:r>
              <a:rPr lang="en-US" dirty="0" smtClean="0"/>
              <a:t>consonants. When </a:t>
            </a:r>
            <a:r>
              <a:rPr lang="en-US" dirty="0"/>
              <a:t>we work with phonemic awareness </a:t>
            </a:r>
            <a:r>
              <a:rPr lang="en-US" dirty="0" smtClean="0"/>
              <a:t>only, the </a:t>
            </a:r>
            <a:r>
              <a:rPr lang="en-US" dirty="0"/>
              <a:t>focus is just sound. </a:t>
            </a:r>
            <a:endParaRPr dirty="0"/>
          </a:p>
          <a:p>
            <a:pPr marL="0" marR="0" lvl="0" indent="0" algn="l" rtl="0">
              <a:lnSpc>
                <a:spcPct val="100000"/>
              </a:lnSpc>
              <a:spcBef>
                <a:spcPts val="0"/>
              </a:spcBef>
              <a:spcAft>
                <a:spcPts val="0"/>
              </a:spcAft>
              <a:buSzPts val="1400"/>
              <a:buNone/>
            </a:pPr>
            <a:endParaRPr b="1" dirty="0"/>
          </a:p>
        </p:txBody>
      </p:sp>
      <p:sp>
        <p:nvSpPr>
          <p:cNvPr id="299" name="Google Shape;299;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5889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a:t>
            </a:r>
            <a:r>
              <a:rPr lang="en-US" dirty="0"/>
              <a:t> This video provides a wonderful representation of good phonemic awareness instruction using </a:t>
            </a:r>
            <a:r>
              <a:rPr lang="en-US" dirty="0" err="1" smtClean="0"/>
              <a:t>Elkonin</a:t>
            </a:r>
            <a:r>
              <a:rPr lang="en-US" dirty="0" smtClean="0"/>
              <a:t> </a:t>
            </a:r>
            <a:r>
              <a:rPr lang="en-US" dirty="0"/>
              <a:t>boxes. It is a </a:t>
            </a:r>
            <a:r>
              <a:rPr lang="en-US" dirty="0" smtClean="0"/>
              <a:t>over three </a:t>
            </a:r>
            <a:r>
              <a:rPr lang="en-US" dirty="0"/>
              <a:t>minutes in length. Some people prefer to model it and have participants practice it. Tap It, Map It and Zap It</a:t>
            </a:r>
            <a:r>
              <a:rPr lang="en-US" dirty="0" smtClean="0"/>
              <a:t>. Taken </a:t>
            </a:r>
            <a:r>
              <a:rPr lang="en-US" dirty="0"/>
              <a:t>from: </a:t>
            </a:r>
            <a:r>
              <a:rPr lang="en-US" u="sng" dirty="0">
                <a:solidFill>
                  <a:schemeClr val="hlink"/>
                </a:solidFill>
                <a:hlinkClick r:id="rId3"/>
              </a:rPr>
              <a:t>https://www.youtube.com/watch?v=FrGLGd2Rwdg</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Do: </a:t>
            </a:r>
            <a:r>
              <a:rPr lang="en-US" dirty="0"/>
              <a:t>View or model with your group</a:t>
            </a:r>
            <a:r>
              <a:rPr lang="en-US" dirty="0" smtClean="0"/>
              <a:t>.</a:t>
            </a:r>
            <a:br>
              <a:rPr lang="en-US" dirty="0" smtClean="0"/>
            </a:br>
            <a:endParaRPr dirty="0"/>
          </a:p>
          <a:p>
            <a:pPr marL="0" lvl="0" indent="0" algn="l" rtl="0">
              <a:lnSpc>
                <a:spcPct val="100000"/>
              </a:lnSpc>
              <a:spcBef>
                <a:spcPts val="0"/>
              </a:spcBef>
              <a:spcAft>
                <a:spcPts val="0"/>
              </a:spcAft>
              <a:buSzPts val="1400"/>
              <a:buNone/>
            </a:pPr>
            <a:r>
              <a:rPr lang="en-US" b="1" dirty="0"/>
              <a:t>To Say: </a:t>
            </a:r>
            <a:r>
              <a:rPr lang="en-US" dirty="0"/>
              <a:t>This video will show you a proven strategy using multi-modal engagement to represent phonemes for preparation into phonics and spelling. Students are learning to </a:t>
            </a:r>
            <a:r>
              <a:rPr lang="en-US" dirty="0" smtClean="0"/>
              <a:t>map </a:t>
            </a:r>
            <a:r>
              <a:rPr lang="en-US" dirty="0"/>
              <a:t>the sounds preparing them to attach sounds to letters and then being able to eventually spell words by sounding out</a:t>
            </a:r>
            <a:r>
              <a:rPr lang="en-US" dirty="0" smtClean="0"/>
              <a:t>. There </a:t>
            </a:r>
            <a:r>
              <a:rPr lang="en-US" dirty="0"/>
              <a:t>are </a:t>
            </a:r>
            <a:r>
              <a:rPr lang="en-US" dirty="0" smtClean="0"/>
              <a:t>many, “Tap </a:t>
            </a:r>
            <a:r>
              <a:rPr lang="en-US" dirty="0"/>
              <a:t>It, Map It, Graph </a:t>
            </a:r>
            <a:r>
              <a:rPr lang="en-US" dirty="0" smtClean="0"/>
              <a:t>It”, </a:t>
            </a:r>
            <a:r>
              <a:rPr lang="en-US" dirty="0"/>
              <a:t>examples online. We are going to supply you with the directions from Reading Rockets in how to use </a:t>
            </a:r>
            <a:r>
              <a:rPr lang="en-US" dirty="0" err="1"/>
              <a:t>Elkonin</a:t>
            </a:r>
            <a:r>
              <a:rPr lang="en-US" dirty="0"/>
              <a:t> </a:t>
            </a:r>
            <a:r>
              <a:rPr lang="en-US" dirty="0" smtClean="0"/>
              <a:t>boxes using Handout </a:t>
            </a:r>
            <a:r>
              <a:rPr lang="en-US" dirty="0"/>
              <a:t>#</a:t>
            </a:r>
            <a:r>
              <a:rPr lang="en-US" dirty="0" smtClean="0"/>
              <a:t>2.</a:t>
            </a:r>
            <a:endParaRPr dirty="0"/>
          </a:p>
        </p:txBody>
      </p:sp>
      <p:sp>
        <p:nvSpPr>
          <p:cNvPr id="313" name="Google Shape;313;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extLst>
      <p:ext uri="{BB962C8B-B14F-4D97-AF65-F5344CB8AC3E}">
        <p14:creationId xmlns:p14="http://schemas.microsoft.com/office/powerpoint/2010/main" val="3962270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a:t>
            </a:r>
            <a:r>
              <a:rPr lang="en-US" b="1" dirty="0" smtClean="0">
                <a:solidFill>
                  <a:srgbClr val="000000"/>
                </a:solidFill>
              </a:rPr>
              <a:t>: </a:t>
            </a:r>
            <a:r>
              <a:rPr lang="en-US" dirty="0">
                <a:solidFill>
                  <a:srgbClr val="000000"/>
                </a:solidFill>
              </a:rPr>
              <a:t>We do have </a:t>
            </a:r>
            <a:r>
              <a:rPr lang="en-US" dirty="0" smtClean="0">
                <a:solidFill>
                  <a:srgbClr val="000000"/>
                </a:solidFill>
              </a:rPr>
              <a:t>foundational reading </a:t>
            </a:r>
            <a:r>
              <a:rPr lang="en-US" dirty="0">
                <a:solidFill>
                  <a:srgbClr val="000000"/>
                </a:solidFill>
              </a:rPr>
              <a:t>standards for our curriculum base which include phonological and phonemic awareness. </a:t>
            </a:r>
            <a:r>
              <a:rPr lang="en-US" dirty="0" smtClean="0">
                <a:solidFill>
                  <a:srgbClr val="000000"/>
                </a:solidFill>
              </a:rPr>
              <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dirty="0">
                <a:solidFill>
                  <a:srgbClr val="000000"/>
                </a:solidFill>
              </a:rPr>
              <a:t>Read the slide </a:t>
            </a:r>
            <a:r>
              <a:rPr lang="en-US" b="1" dirty="0">
                <a:solidFill>
                  <a:srgbClr val="000000"/>
                </a:solidFill>
              </a:rPr>
              <a:t>WITH</a:t>
            </a:r>
            <a:r>
              <a:rPr lang="en-US" dirty="0">
                <a:solidFill>
                  <a:srgbClr val="000000"/>
                </a:solidFill>
              </a:rPr>
              <a:t> participants then move right into the next slide. </a:t>
            </a:r>
            <a:r>
              <a:rPr lang="en-US" dirty="0" smtClean="0">
                <a:solidFill>
                  <a:srgbClr val="000000"/>
                </a:solidFill>
              </a:rPr>
              <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 </a:t>
            </a:r>
            <a:r>
              <a:rPr lang="en-US" dirty="0">
                <a:solidFill>
                  <a:srgbClr val="000000"/>
                </a:solidFill>
              </a:rPr>
              <a:t>Today you learned the developmental phases of phonological/phonemic awareness. </a:t>
            </a:r>
            <a:r>
              <a:rPr lang="en-US" dirty="0" smtClean="0">
                <a:solidFill>
                  <a:srgbClr val="000000"/>
                </a:solidFill>
              </a:rPr>
              <a:t>Remember </a:t>
            </a:r>
            <a:r>
              <a:rPr lang="en-US" dirty="0">
                <a:solidFill>
                  <a:srgbClr val="000000"/>
                </a:solidFill>
              </a:rPr>
              <a:t>this quote from our last module? You have begun to take a deeper dive into the first steps of forming a phonological memory for sounds in the brain. When we notice a student is a poor reader or we are still working on instruction for phonics (which is the connections of sound to letters), the student will need us to take a look at the phonemic manipulation according to these developmental levels and use direct teaching and practice to remediate.</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4B8D"/>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C00000"/>
              </a:solidFill>
            </a:endParaRPr>
          </a:p>
        </p:txBody>
      </p:sp>
      <p:sp>
        <p:nvSpPr>
          <p:cNvPr id="320" name="Google Shape;32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54884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da0a00a93e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da0a00a93e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smtClean="0"/>
              <a:t>To Know: </a:t>
            </a:r>
            <a:r>
              <a:rPr lang="en-US" dirty="0" smtClean="0"/>
              <a:t>This is the Data Flowchart for Literacy Development which was given to participants in the Introduction to Reading Modules.</a:t>
            </a:r>
            <a:br>
              <a:rPr lang="en-US" dirty="0" smtClean="0"/>
            </a:br>
            <a:endParaRPr lang="en-US" dirty="0" smtClean="0"/>
          </a:p>
          <a:p>
            <a:pPr marL="0" lvl="0" indent="0" algn="l" rtl="0">
              <a:spcBef>
                <a:spcPts val="0"/>
              </a:spcBef>
              <a:spcAft>
                <a:spcPts val="0"/>
              </a:spcAft>
              <a:buNone/>
            </a:pPr>
            <a:r>
              <a:rPr lang="en-US" b="1" dirty="0" smtClean="0"/>
              <a:t>To Do: </a:t>
            </a:r>
            <a:r>
              <a:rPr lang="en-US" dirty="0" smtClean="0"/>
              <a:t>Ensure participants still have this handout to reference from Session #1.</a:t>
            </a:r>
            <a:br>
              <a:rPr lang="en-US" dirty="0" smtClean="0"/>
            </a:br>
            <a:endParaRPr lang="en-US" dirty="0" smtClean="0"/>
          </a:p>
          <a:p>
            <a:pPr marL="0" lvl="0" indent="0" algn="l" rtl="0">
              <a:spcBef>
                <a:spcPts val="0"/>
              </a:spcBef>
              <a:spcAft>
                <a:spcPts val="0"/>
              </a:spcAft>
              <a:buNone/>
            </a:pPr>
            <a:r>
              <a:rPr lang="en-US" b="1" dirty="0" smtClean="0"/>
              <a:t>To Say: </a:t>
            </a:r>
            <a:r>
              <a:rPr lang="en-US" dirty="0" smtClean="0"/>
              <a:t>If you take a moment to find the Data Flowchart for Literacy Development which was handed out in the first module, we will be moving from the bottom up in this chart. The very foundation of literacy is phonemic awareness or the manipulation of sounds. </a:t>
            </a:r>
            <a:br>
              <a:rPr lang="en-US" dirty="0" smtClean="0"/>
            </a:br>
            <a:r>
              <a:rPr lang="en-US" dirty="0" smtClean="0"/>
              <a:t/>
            </a:r>
            <a:br>
              <a:rPr lang="en-US" dirty="0" smtClean="0"/>
            </a:br>
            <a:r>
              <a:rPr lang="en-US" i="1" dirty="0" smtClean="0"/>
              <a:t>(Click to point out the phonological/phonemic awareness section). </a:t>
            </a:r>
          </a:p>
          <a:p>
            <a:pPr marL="0" lvl="0" indent="0" algn="l" rtl="0">
              <a:spcBef>
                <a:spcPts val="0"/>
              </a:spcBef>
              <a:spcAft>
                <a:spcPts val="0"/>
              </a:spcAft>
              <a:buNone/>
            </a:pPr>
            <a:endParaRPr lang="en-US" i="1" dirty="0" smtClean="0"/>
          </a:p>
          <a:p>
            <a:pPr marL="0" lvl="0" indent="0" algn="l" rtl="0">
              <a:spcBef>
                <a:spcPts val="0"/>
              </a:spcBef>
              <a:spcAft>
                <a:spcPts val="0"/>
              </a:spcAft>
              <a:buNone/>
            </a:pPr>
            <a:r>
              <a:rPr lang="en-US" i="0" dirty="0" smtClean="0"/>
              <a:t>Stud</a:t>
            </a:r>
            <a:r>
              <a:rPr lang="en-US" dirty="0" smtClean="0"/>
              <a:t>ents will need to be able to manipulate sound, attach letters to sounds for spelling, and decode words for reading. </a:t>
            </a:r>
          </a:p>
          <a:p>
            <a:pPr marL="0" lvl="0" indent="0" algn="l" rtl="0">
              <a:spcBef>
                <a:spcPts val="0"/>
              </a:spcBef>
              <a:spcAft>
                <a:spcPts val="0"/>
              </a:spcAft>
              <a:buNone/>
            </a:pPr>
            <a:endParaRPr dirty="0"/>
          </a:p>
        </p:txBody>
      </p:sp>
      <p:sp>
        <p:nvSpPr>
          <p:cNvPr id="327" name="Google Shape;327;gda0a00a93e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da0a00a93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gda0a00a93e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Know: </a:t>
            </a:r>
            <a:r>
              <a:rPr lang="en-US" dirty="0">
                <a:solidFill>
                  <a:srgbClr val="000000"/>
                </a:solidFill>
              </a:rPr>
              <a:t>All the trainings presented in the literacy modules will anchor to the framework of the “Five Components of Literacy” </a:t>
            </a:r>
            <a:r>
              <a:rPr lang="en-US" dirty="0" smtClean="0">
                <a:solidFill>
                  <a:srgbClr val="000000"/>
                </a:solidFill>
              </a:rPr>
              <a:t>which are - phonemic </a:t>
            </a:r>
            <a:r>
              <a:rPr lang="en-US" dirty="0">
                <a:solidFill>
                  <a:srgbClr val="000000"/>
                </a:solidFill>
              </a:rPr>
              <a:t>awareness, phonics, fluency, vocabulary and </a:t>
            </a:r>
            <a:r>
              <a:rPr lang="en-US" dirty="0" smtClean="0">
                <a:solidFill>
                  <a:srgbClr val="000000"/>
                </a:solidFill>
              </a:rPr>
              <a:t>comprehension. These components are linked </a:t>
            </a:r>
            <a:r>
              <a:rPr lang="en-US" dirty="0">
                <a:solidFill>
                  <a:srgbClr val="000000"/>
                </a:solidFill>
              </a:rPr>
              <a:t>to the connections of research about effective reading instruction through programs. The programs found most effective in reading had all three of the components listed on this slide. Teachers need to know how to use the five </a:t>
            </a:r>
            <a:r>
              <a:rPr lang="en-US" dirty="0" smtClean="0">
                <a:solidFill>
                  <a:srgbClr val="000000"/>
                </a:solidFill>
              </a:rPr>
              <a:t>components in </a:t>
            </a:r>
            <a:r>
              <a:rPr lang="en-US" dirty="0">
                <a:solidFill>
                  <a:srgbClr val="000000"/>
                </a:solidFill>
              </a:rPr>
              <a:t>an effective program to develop strong readers and reduce the number of at-risk readers. </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Do: </a:t>
            </a:r>
            <a:r>
              <a:rPr lang="en-US" dirty="0">
                <a:solidFill>
                  <a:srgbClr val="000000"/>
                </a:solidFill>
              </a:rPr>
              <a:t>Pause for participants to digest this slide</a:t>
            </a: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US" b="1" dirty="0">
                <a:solidFill>
                  <a:srgbClr val="000000"/>
                </a:solidFill>
              </a:rPr>
              <a:t>To Say: </a:t>
            </a:r>
            <a:r>
              <a:rPr lang="en-US" dirty="0">
                <a:solidFill>
                  <a:srgbClr val="000000"/>
                </a:solidFill>
              </a:rPr>
              <a:t>These are the components found in the programs which made the strongest gains in changing students’ reading </a:t>
            </a:r>
            <a:r>
              <a:rPr lang="en-US" dirty="0" smtClean="0">
                <a:solidFill>
                  <a:srgbClr val="000000"/>
                </a:solidFill>
              </a:rPr>
              <a:t>ability.</a:t>
            </a:r>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dirty="0" smtClean="0">
                <a:solidFill>
                  <a:srgbClr val="000000"/>
                </a:solidFill>
              </a:rPr>
              <a:t>Today, </a:t>
            </a:r>
            <a:r>
              <a:rPr lang="en-US" dirty="0">
                <a:solidFill>
                  <a:srgbClr val="000000"/>
                </a:solidFill>
              </a:rPr>
              <a:t>we defined and practiced the phonological awareness levels indicating which levels are the advanced levels which might never be addressed or mastered until upper elementary in some curriculums. You now have the tools to embed phonemic awareness to the levels which will impact progress. You also have the information you need to confirm what you are doing or help you to be intentional in addressing this skill with your students. </a:t>
            </a:r>
            <a:endParaRPr lang="en-US" dirty="0" smtClean="0">
              <a:solidFill>
                <a:srgbClr val="000000"/>
              </a:solidFill>
            </a:endParaRPr>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dirty="0" smtClean="0">
                <a:solidFill>
                  <a:srgbClr val="000000"/>
                </a:solidFill>
              </a:rPr>
              <a:t>The </a:t>
            </a:r>
            <a:r>
              <a:rPr lang="en-US" dirty="0">
                <a:solidFill>
                  <a:srgbClr val="000000"/>
                </a:solidFill>
              </a:rPr>
              <a:t>second component found in the most effective reading instruction was phonics decoding skills explicitly taught in systematic ways and reinforced within text. This component of ‘What Works’ will be addressed in our next </a:t>
            </a:r>
            <a:r>
              <a:rPr lang="en-US" dirty="0" smtClean="0">
                <a:solidFill>
                  <a:srgbClr val="000000"/>
                </a:solidFill>
              </a:rPr>
              <a:t>session.</a:t>
            </a:r>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dirty="0" smtClean="0">
                <a:solidFill>
                  <a:srgbClr val="000000"/>
                </a:solidFill>
              </a:rPr>
              <a:t>The </a:t>
            </a:r>
            <a:r>
              <a:rPr lang="en-US" dirty="0">
                <a:solidFill>
                  <a:srgbClr val="000000"/>
                </a:solidFill>
              </a:rPr>
              <a:t>third component will be for the student to have  lots of opportunities  to independently read text, not just listen to the text. </a:t>
            </a:r>
            <a:endParaRPr lang="en-US" dirty="0" smtClean="0">
              <a:solidFill>
                <a:srgbClr val="000000"/>
              </a:solidFill>
            </a:endParaRPr>
          </a:p>
          <a:p>
            <a:pPr marL="171450" lvl="0" indent="-171450" algn="l" rtl="0">
              <a:lnSpc>
                <a:spcPct val="100000"/>
              </a:lnSpc>
              <a:spcBef>
                <a:spcPts val="0"/>
              </a:spcBef>
              <a:spcAft>
                <a:spcPts val="0"/>
              </a:spcAft>
              <a:buClr>
                <a:schemeClr val="dk1"/>
              </a:buClr>
              <a:buSzPts val="1100"/>
              <a:buFont typeface="Arial" panose="020B0604020202020204" pitchFamily="34" charset="0"/>
              <a:buChar char="•"/>
            </a:pPr>
            <a:r>
              <a:rPr lang="en-US" dirty="0" smtClean="0">
                <a:solidFill>
                  <a:srgbClr val="000000"/>
                </a:solidFill>
              </a:rPr>
              <a:t>Within </a:t>
            </a:r>
            <a:r>
              <a:rPr lang="en-US" dirty="0">
                <a:solidFill>
                  <a:srgbClr val="000000"/>
                </a:solidFill>
              </a:rPr>
              <a:t>our systems we must determine who and how we are making this reality happen for our students. Consider your focus and role. </a:t>
            </a:r>
            <a:endParaRPr dirty="0">
              <a:solidFill>
                <a:srgbClr val="000000"/>
              </a:solidFill>
            </a:endParaRPr>
          </a:p>
        </p:txBody>
      </p:sp>
      <p:sp>
        <p:nvSpPr>
          <p:cNvPr id="336" name="Google Shape;336;gda0a00a93e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extLst>
      <p:ext uri="{BB962C8B-B14F-4D97-AF65-F5344CB8AC3E}">
        <p14:creationId xmlns:p14="http://schemas.microsoft.com/office/powerpoint/2010/main" val="2419065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da0a00a93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da0a00a93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rgbClr val="000000"/>
                </a:solidFill>
              </a:rPr>
              <a:t>To Know: </a:t>
            </a:r>
            <a:r>
              <a:rPr lang="en-US" dirty="0">
                <a:solidFill>
                  <a:srgbClr val="000000"/>
                </a:solidFill>
              </a:rPr>
              <a:t>There are many resources for phonemic awareness activities and some might have already shared their resources. These are or where </a:t>
            </a:r>
            <a:r>
              <a:rPr lang="en-US" dirty="0" smtClean="0">
                <a:solidFill>
                  <a:srgbClr val="000000"/>
                </a:solidFill>
              </a:rPr>
              <a:t>hot linked </a:t>
            </a:r>
            <a:r>
              <a:rPr lang="en-US" dirty="0">
                <a:solidFill>
                  <a:srgbClr val="000000"/>
                </a:solidFill>
              </a:rPr>
              <a:t>for you to share</a:t>
            </a:r>
            <a:r>
              <a:rPr lang="en-US" dirty="0" smtClean="0">
                <a:solidFill>
                  <a:srgbClr val="000000"/>
                </a:solidFill>
              </a:rPr>
              <a:t>.</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b="1" dirty="0">
                <a:solidFill>
                  <a:srgbClr val="000000"/>
                </a:solidFill>
              </a:rPr>
              <a:t>To Do: </a:t>
            </a:r>
            <a:r>
              <a:rPr lang="en-US" dirty="0">
                <a:solidFill>
                  <a:srgbClr val="000000"/>
                </a:solidFill>
              </a:rPr>
              <a:t>Share the slide. </a:t>
            </a:r>
            <a:r>
              <a:rPr lang="en-US" dirty="0" smtClean="0">
                <a:solidFill>
                  <a:srgbClr val="000000"/>
                </a:solidFill>
              </a:rPr>
              <a:t/>
            </a:r>
            <a:br>
              <a:rPr lang="en-US" dirty="0" smtClean="0">
                <a:solidFill>
                  <a:srgbClr val="000000"/>
                </a:solidFill>
              </a:rPr>
            </a:br>
            <a:endParaRPr dirty="0">
              <a:solidFill>
                <a:srgbClr val="000000"/>
              </a:solidFill>
            </a:endParaRPr>
          </a:p>
          <a:p>
            <a:pPr marL="0" lvl="0" indent="0" algn="l" rtl="0">
              <a:lnSpc>
                <a:spcPct val="100000"/>
              </a:lnSpc>
              <a:spcBef>
                <a:spcPts val="0"/>
              </a:spcBef>
              <a:spcAft>
                <a:spcPts val="0"/>
              </a:spcAft>
              <a:buSzPts val="1400"/>
              <a:buNone/>
            </a:pPr>
            <a:r>
              <a:rPr lang="en-US" b="1" dirty="0">
                <a:solidFill>
                  <a:srgbClr val="000000"/>
                </a:solidFill>
              </a:rPr>
              <a:t>To Say: </a:t>
            </a:r>
            <a:r>
              <a:rPr lang="en-US" dirty="0">
                <a:solidFill>
                  <a:srgbClr val="000000"/>
                </a:solidFill>
              </a:rPr>
              <a:t>There are a few more places </a:t>
            </a:r>
            <a:r>
              <a:rPr lang="en-US" dirty="0" smtClean="0">
                <a:solidFill>
                  <a:srgbClr val="000000"/>
                </a:solidFill>
              </a:rPr>
              <a:t>you can look </a:t>
            </a:r>
            <a:r>
              <a:rPr lang="en-US" dirty="0">
                <a:solidFill>
                  <a:srgbClr val="000000"/>
                </a:solidFill>
              </a:rPr>
              <a:t>for quality resources. Here are a couple more that are anchored in </a:t>
            </a:r>
            <a:r>
              <a:rPr lang="en-US" dirty="0" smtClean="0">
                <a:solidFill>
                  <a:srgbClr val="000000"/>
                </a:solidFill>
              </a:rPr>
              <a:t>research. Let </a:t>
            </a:r>
            <a:r>
              <a:rPr lang="en-US" dirty="0">
                <a:solidFill>
                  <a:srgbClr val="000000"/>
                </a:solidFill>
              </a:rPr>
              <a:t>me show you that the Florida Center for Reading Research has activities that can be used in instruction and then placed in work stations or centers for students to practice. You will find resources for all five components of reading for </a:t>
            </a:r>
            <a:r>
              <a:rPr lang="en-US" dirty="0" smtClean="0">
                <a:solidFill>
                  <a:srgbClr val="000000"/>
                </a:solidFill>
              </a:rPr>
              <a:t>elementary. You </a:t>
            </a:r>
            <a:r>
              <a:rPr lang="en-US" dirty="0">
                <a:solidFill>
                  <a:srgbClr val="000000"/>
                </a:solidFill>
              </a:rPr>
              <a:t>will also find that Reading Resource has activities that are very much like what we have </a:t>
            </a:r>
            <a:r>
              <a:rPr lang="en-US" dirty="0" smtClean="0">
                <a:solidFill>
                  <a:srgbClr val="000000"/>
                </a:solidFill>
              </a:rPr>
              <a:t>explored, </a:t>
            </a:r>
            <a:r>
              <a:rPr lang="en-US" dirty="0">
                <a:solidFill>
                  <a:srgbClr val="000000"/>
                </a:solidFill>
              </a:rPr>
              <a:t>but were also patterned after what worked in </a:t>
            </a:r>
            <a:r>
              <a:rPr lang="en-US" dirty="0" smtClean="0">
                <a:solidFill>
                  <a:srgbClr val="000000"/>
                </a:solidFill>
              </a:rPr>
              <a:t>research. What </a:t>
            </a:r>
            <a:r>
              <a:rPr lang="en-US" dirty="0">
                <a:solidFill>
                  <a:srgbClr val="000000"/>
                </a:solidFill>
              </a:rPr>
              <a:t>others do you have or use?</a:t>
            </a:r>
            <a:endParaRPr dirty="0"/>
          </a:p>
          <a:p>
            <a:pPr marL="0" lvl="0" indent="0" algn="l" rtl="0">
              <a:lnSpc>
                <a:spcPct val="100000"/>
              </a:lnSpc>
              <a:spcBef>
                <a:spcPts val="0"/>
              </a:spcBef>
              <a:spcAft>
                <a:spcPts val="0"/>
              </a:spcAft>
              <a:buSzPts val="1400"/>
              <a:buNone/>
            </a:pPr>
            <a:endParaRPr dirty="0">
              <a:solidFill>
                <a:srgbClr val="000000"/>
              </a:solidFill>
            </a:endParaRPr>
          </a:p>
          <a:p>
            <a:pPr marL="0" lvl="0" indent="0" algn="l" rtl="0">
              <a:lnSpc>
                <a:spcPct val="100000"/>
              </a:lnSpc>
              <a:spcBef>
                <a:spcPts val="0"/>
              </a:spcBef>
              <a:spcAft>
                <a:spcPts val="0"/>
              </a:spcAft>
              <a:buSzPts val="1400"/>
              <a:buNone/>
            </a:pPr>
            <a:endParaRPr b="1" dirty="0">
              <a:solidFill>
                <a:srgbClr val="000000"/>
              </a:solidFill>
            </a:endParaRPr>
          </a:p>
        </p:txBody>
      </p:sp>
      <p:sp>
        <p:nvSpPr>
          <p:cNvPr id="345" name="Google Shape;345;gda0a00a93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extLst>
      <p:ext uri="{BB962C8B-B14F-4D97-AF65-F5344CB8AC3E}">
        <p14:creationId xmlns:p14="http://schemas.microsoft.com/office/powerpoint/2010/main" val="18612717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These were our learning intentions for the day. The Affirmation and Actions Handout may be used to guide or support action planning steps for further growth after the learning has been completed. This tool is to assist in development of a system of response to struggling students and develop a plan for instructional change</a:t>
            </a:r>
            <a:r>
              <a:rPr lang="en-US" dirty="0" smtClean="0"/>
              <a:t>.</a:t>
            </a:r>
            <a:br>
              <a:rPr lang="en-US" dirty="0" smtClean="0"/>
            </a:br>
            <a:endParaRPr dirty="0"/>
          </a:p>
          <a:p>
            <a:pPr marL="0" lvl="0" indent="0" algn="l" rtl="0">
              <a:lnSpc>
                <a:spcPct val="100000"/>
              </a:lnSpc>
              <a:spcBef>
                <a:spcPts val="0"/>
              </a:spcBef>
              <a:spcAft>
                <a:spcPts val="0"/>
              </a:spcAft>
              <a:buSzPts val="1400"/>
              <a:buNone/>
            </a:pPr>
            <a:r>
              <a:rPr lang="en-US" b="1" dirty="0"/>
              <a:t>To Do</a:t>
            </a:r>
            <a:r>
              <a:rPr lang="en-US" b="1" dirty="0" smtClean="0"/>
              <a:t>: </a:t>
            </a:r>
            <a:r>
              <a:rPr lang="en-US" dirty="0"/>
              <a:t>Pass out the Affirmations and Actions Handout #2. </a:t>
            </a:r>
            <a:r>
              <a:rPr lang="en-US" dirty="0" smtClean="0"/>
              <a:t/>
            </a:r>
            <a:br>
              <a:rPr lang="en-US" dirty="0" smtClean="0"/>
            </a:br>
            <a:endParaRPr dirty="0"/>
          </a:p>
          <a:p>
            <a:pPr marL="0" lvl="0" indent="0" algn="l" rtl="0">
              <a:lnSpc>
                <a:spcPct val="100000"/>
              </a:lnSpc>
              <a:spcBef>
                <a:spcPts val="0"/>
              </a:spcBef>
              <a:spcAft>
                <a:spcPts val="0"/>
              </a:spcAft>
              <a:buSzPts val="1400"/>
              <a:buNone/>
            </a:pPr>
            <a:r>
              <a:rPr lang="en-US" b="1" dirty="0"/>
              <a:t>To Say: </a:t>
            </a:r>
            <a:r>
              <a:rPr lang="en-US" dirty="0"/>
              <a:t>These were the learning intentions for our time. If possible, we believe you should be able to pass the Phonemic Awareness self-paced test on Reading Rockets found in Reading 101!  </a:t>
            </a:r>
            <a:r>
              <a:rPr lang="en-US" dirty="0" smtClean="0"/>
              <a:t/>
            </a:r>
            <a:br>
              <a:rPr lang="en-US" dirty="0" smtClean="0"/>
            </a:br>
            <a:r>
              <a:rPr lang="en-US" dirty="0" smtClean="0"/>
              <a:t>https</a:t>
            </a:r>
            <a:r>
              <a:rPr lang="en-US" dirty="0"/>
              <a:t>://</a:t>
            </a:r>
            <a:r>
              <a:rPr lang="en-US" dirty="0" smtClean="0"/>
              <a:t>www.readingrockets.org/teaching/reading101-course/modules/phonological-and-phonemic-awareness/phonemic-awareness-post-test</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b="1" dirty="0">
              <a:highlight>
                <a:srgbClr val="FFFF00"/>
              </a:highlight>
            </a:endParaRPr>
          </a:p>
        </p:txBody>
      </p:sp>
      <p:sp>
        <p:nvSpPr>
          <p:cNvPr id="353" name="Google Shape;353;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36</a:t>
            </a:fld>
            <a:endParaRPr/>
          </a:p>
        </p:txBody>
      </p:sp>
    </p:spTree>
    <p:extLst>
      <p:ext uri="{BB962C8B-B14F-4D97-AF65-F5344CB8AC3E}">
        <p14:creationId xmlns:p14="http://schemas.microsoft.com/office/powerpoint/2010/main" val="3893484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p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da0a00a93e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da0a00a93e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To Know: </a:t>
            </a:r>
            <a:r>
              <a:rPr lang="en-US" dirty="0"/>
              <a:t>This is a fun way </a:t>
            </a:r>
            <a:r>
              <a:rPr lang="en-US" dirty="0" smtClean="0"/>
              <a:t>to map </a:t>
            </a:r>
            <a:r>
              <a:rPr lang="en-US" dirty="0"/>
              <a:t>out sounds using the sound </a:t>
            </a:r>
            <a:r>
              <a:rPr lang="en-US" dirty="0" smtClean="0"/>
              <a:t>boxes. </a:t>
            </a:r>
            <a:r>
              <a:rPr lang="en-US" dirty="0"/>
              <a:t>(</a:t>
            </a:r>
            <a:r>
              <a:rPr lang="en-US" dirty="0" err="1"/>
              <a:t>Elkonin</a:t>
            </a:r>
            <a:r>
              <a:rPr lang="en-US" dirty="0"/>
              <a:t> Boxes</a:t>
            </a:r>
            <a:r>
              <a:rPr lang="en-US" dirty="0" smtClean="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a:t>
            </a:r>
            <a:r>
              <a:rPr lang="en-US" dirty="0" smtClean="0"/>
              <a:t>optional.</a:t>
            </a:r>
            <a:r>
              <a:rPr lang="en-US" baseline="0" dirty="0" smtClean="0"/>
              <a:t> But, </a:t>
            </a:r>
            <a:r>
              <a:rPr lang="en-US" dirty="0" smtClean="0"/>
              <a:t>if </a:t>
            </a:r>
            <a:r>
              <a:rPr lang="en-US" dirty="0"/>
              <a:t>you would like more examples of using </a:t>
            </a:r>
            <a:r>
              <a:rPr lang="en-US" dirty="0" err="1"/>
              <a:t>Elkonin</a:t>
            </a:r>
            <a:r>
              <a:rPr lang="en-US" dirty="0"/>
              <a:t> </a:t>
            </a:r>
            <a:r>
              <a:rPr lang="en-US" dirty="0" smtClean="0"/>
              <a:t>Boxes, go to https</a:t>
            </a:r>
            <a:r>
              <a:rPr lang="en-US" dirty="0"/>
              <a:t>://</a:t>
            </a:r>
            <a:r>
              <a:rPr lang="en-US" dirty="0" smtClean="0"/>
              <a:t>www.youtube.com/watch?app=desktop&amp;v=bd7EQyRv3YA</a:t>
            </a:r>
            <a:endParaRPr dirty="0"/>
          </a:p>
        </p:txBody>
      </p:sp>
      <p:sp>
        <p:nvSpPr>
          <p:cNvPr id="369" name="Google Shape;369;gda0a00a93e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c4ad1e4043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c4ad1e4043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gc4ad1e4043_1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extLst>
      <p:ext uri="{BB962C8B-B14F-4D97-AF65-F5344CB8AC3E}">
        <p14:creationId xmlns:p14="http://schemas.microsoft.com/office/powerpoint/2010/main" val="131032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This module will be the first in a series of </a:t>
            </a:r>
            <a:r>
              <a:rPr lang="en-US" dirty="0" smtClean="0"/>
              <a:t>research-based </a:t>
            </a:r>
            <a:r>
              <a:rPr lang="en-US" dirty="0"/>
              <a:t>modules that will address phonological and phonemic awareness, </a:t>
            </a:r>
            <a:r>
              <a:rPr lang="en-US" dirty="0" smtClean="0"/>
              <a:t>phonics/spelling </a:t>
            </a:r>
            <a:r>
              <a:rPr lang="en-US" dirty="0"/>
              <a:t>connections, vocabulary, comprehension, </a:t>
            </a:r>
            <a:r>
              <a:rPr lang="en-US" dirty="0" smtClean="0"/>
              <a:t>writing, </a:t>
            </a:r>
            <a:r>
              <a:rPr lang="en-US" dirty="0"/>
              <a:t>and assessment.</a:t>
            </a:r>
            <a:endParaRPr dirty="0"/>
          </a:p>
          <a:p>
            <a:pPr marL="0" lvl="0" indent="0" algn="l" rtl="0">
              <a:lnSpc>
                <a:spcPct val="100000"/>
              </a:lnSpc>
              <a:spcBef>
                <a:spcPts val="0"/>
              </a:spcBef>
              <a:spcAft>
                <a:spcPts val="0"/>
              </a:spcAft>
              <a:buSzPts val="1400"/>
              <a:buNone/>
            </a:pPr>
            <a:endParaRPr b="1" dirty="0"/>
          </a:p>
          <a:p>
            <a:pPr marL="0" lvl="0" indent="0" algn="l" rtl="0">
              <a:lnSpc>
                <a:spcPct val="100000"/>
              </a:lnSpc>
              <a:spcBef>
                <a:spcPts val="0"/>
              </a:spcBef>
              <a:spcAft>
                <a:spcPts val="0"/>
              </a:spcAft>
              <a:buSzPts val="1400"/>
              <a:buNone/>
            </a:pPr>
            <a:r>
              <a:rPr lang="en-US" b="1" dirty="0"/>
              <a:t>To Do: </a:t>
            </a:r>
            <a:r>
              <a:rPr lang="en-US" dirty="0"/>
              <a:t>Review the learning intentions for the day</a:t>
            </a:r>
            <a:r>
              <a:rPr lang="en-US" dirty="0" smtClean="0"/>
              <a:t>.</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b="1" dirty="0"/>
              <a:t>To Say: </a:t>
            </a:r>
            <a:r>
              <a:rPr lang="en-US" dirty="0"/>
              <a:t>Today we will be looking at the difference between all the ‘</a:t>
            </a:r>
            <a:r>
              <a:rPr lang="en-US" dirty="0" err="1"/>
              <a:t>ph</a:t>
            </a:r>
            <a:r>
              <a:rPr lang="en-US" dirty="0"/>
              <a:t>’ words in literacy starting with the foundational skills of phonological awareness, phonemic awareness and their tie into phonics</a:t>
            </a:r>
            <a:r>
              <a:rPr lang="en-US" dirty="0" smtClean="0"/>
              <a:t>.</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We will take a deep dive into the skills needed from simplest to more complex and how those skills can be the root cause of reading difficulties. As we recognize which skills might impact future reading success, we will also take time to look at how these are implemented in our own curriculum. </a:t>
            </a:r>
            <a:endParaRPr lang="en-US" dirty="0" smtClean="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What might we need to do as a team working across teams of teachers within the system addressing the skills needed for the individual student? We will practice activities that address the different levels of phonological and phonemic awareness so that you walk away with a plan of how to ensure success for the foundation of literacy for every student.</a:t>
            </a:r>
            <a:endParaRPr dirty="0"/>
          </a:p>
        </p:txBody>
      </p:sp>
      <p:sp>
        <p:nvSpPr>
          <p:cNvPr id="80" name="Google Shape;80;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These are the </a:t>
            </a:r>
            <a:r>
              <a:rPr lang="en-US" dirty="0" smtClean="0"/>
              <a:t>teacher </a:t>
            </a:r>
            <a:r>
              <a:rPr lang="en-US" dirty="0"/>
              <a:t>standards we will address today</a:t>
            </a:r>
            <a:r>
              <a:rPr lang="en-US" dirty="0" smtClean="0"/>
              <a:t>.</a:t>
            </a:r>
            <a:br>
              <a:rPr lang="en-US" dirty="0" smtClean="0"/>
            </a:br>
            <a:endParaRPr dirty="0"/>
          </a:p>
          <a:p>
            <a:pPr marL="0" lvl="0" indent="0" algn="l" rtl="0">
              <a:lnSpc>
                <a:spcPct val="100000"/>
              </a:lnSpc>
              <a:spcBef>
                <a:spcPts val="0"/>
              </a:spcBef>
              <a:spcAft>
                <a:spcPts val="0"/>
              </a:spcAft>
              <a:buSzPts val="1400"/>
              <a:buNone/>
            </a:pPr>
            <a:r>
              <a:rPr lang="en-US" b="1" dirty="0"/>
              <a:t>To Do: </a:t>
            </a:r>
            <a:r>
              <a:rPr lang="en-US" dirty="0"/>
              <a:t>Direct participants to the slide</a:t>
            </a:r>
            <a:r>
              <a:rPr lang="en-US" dirty="0" smtClean="0"/>
              <a:t>.</a:t>
            </a:r>
            <a:br>
              <a:rPr lang="en-US" dirty="0" smtClean="0"/>
            </a:br>
            <a:endParaRPr dirty="0"/>
          </a:p>
          <a:p>
            <a:pPr marL="0" lvl="0" indent="0" algn="l" rtl="0">
              <a:lnSpc>
                <a:spcPct val="100000"/>
              </a:lnSpc>
              <a:spcBef>
                <a:spcPts val="0"/>
              </a:spcBef>
              <a:spcAft>
                <a:spcPts val="0"/>
              </a:spcAft>
              <a:buSzPts val="1400"/>
              <a:buNone/>
            </a:pPr>
            <a:r>
              <a:rPr lang="en-US" b="1" dirty="0"/>
              <a:t>To Say:</a:t>
            </a:r>
            <a:r>
              <a:rPr lang="en-US" dirty="0"/>
              <a:t> If you need to document for your professional development reference, here are the Missouri </a:t>
            </a:r>
            <a:r>
              <a:rPr lang="en-US" dirty="0" smtClean="0"/>
              <a:t>Teacher </a:t>
            </a:r>
            <a:r>
              <a:rPr lang="en-US" dirty="0"/>
              <a:t>Standards that we will be addressing today. I will pause a moment while you note these if needed</a:t>
            </a:r>
            <a:r>
              <a:rPr lang="en-US" dirty="0" smtClean="0"/>
              <a:t>. </a:t>
            </a:r>
            <a:r>
              <a:rPr lang="en-US" dirty="0"/>
              <a:t>We will address Standards #1, </a:t>
            </a:r>
            <a:r>
              <a:rPr lang="en-US" dirty="0" smtClean="0"/>
              <a:t>#2</a:t>
            </a:r>
            <a:r>
              <a:rPr lang="en-US" dirty="0"/>
              <a:t>, </a:t>
            </a:r>
            <a:r>
              <a:rPr lang="en-US" dirty="0" smtClean="0"/>
              <a:t>#3</a:t>
            </a:r>
            <a:r>
              <a:rPr lang="en-US" dirty="0"/>
              <a:t>, and </a:t>
            </a:r>
            <a:r>
              <a:rPr lang="en-US" dirty="0" smtClean="0"/>
              <a:t>#7.</a:t>
            </a:r>
            <a:endParaRPr dirty="0"/>
          </a:p>
        </p:txBody>
      </p:sp>
      <p:sp>
        <p:nvSpPr>
          <p:cNvPr id="88" name="Google Shape;88;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smtClean="0"/>
              <a:t>To Know: </a:t>
            </a:r>
            <a:r>
              <a:rPr lang="en-US" dirty="0" smtClean="0"/>
              <a:t>There are norms for virtual or face-to-face. Please place the norms that fit your group into the slides so that all attending are comfortable and ready to learn the expectations needed for their building or district.</a:t>
            </a:r>
            <a:br>
              <a:rPr lang="en-US" dirty="0" smtClean="0"/>
            </a:br>
            <a:endParaRPr lang="en-US" dirty="0" smtClean="0"/>
          </a:p>
          <a:p>
            <a:pPr marL="0" lvl="0" indent="0" algn="l" rtl="0">
              <a:lnSpc>
                <a:spcPct val="100000"/>
              </a:lnSpc>
              <a:spcBef>
                <a:spcPts val="0"/>
              </a:spcBef>
              <a:spcAft>
                <a:spcPts val="0"/>
              </a:spcAft>
              <a:buSzPts val="1400"/>
              <a:buNone/>
            </a:pPr>
            <a:r>
              <a:rPr lang="en-US" b="1" dirty="0" smtClean="0"/>
              <a:t>To Do: </a:t>
            </a:r>
            <a:r>
              <a:rPr lang="en-US" dirty="0" smtClean="0"/>
              <a:t>Use norms and expectations that fit the group and situation.</a:t>
            </a:r>
            <a:br>
              <a:rPr lang="en-US" dirty="0" smtClean="0"/>
            </a:br>
            <a:endParaRPr lang="en-US" dirty="0" smtClean="0"/>
          </a:p>
          <a:p>
            <a:pPr marL="0" lvl="0" indent="0" algn="l" rtl="0">
              <a:lnSpc>
                <a:spcPct val="100000"/>
              </a:lnSpc>
              <a:spcBef>
                <a:spcPts val="0"/>
              </a:spcBef>
              <a:spcAft>
                <a:spcPts val="0"/>
              </a:spcAft>
              <a:buSzPts val="1400"/>
              <a:buNone/>
            </a:pPr>
            <a:r>
              <a:rPr lang="en-US" b="1" dirty="0" smtClean="0"/>
              <a:t>To Say: </a:t>
            </a:r>
            <a:r>
              <a:rPr lang="en-US" dirty="0" smtClean="0"/>
              <a:t>Today, we are going to ask that you be present with us by considering how this learning fits into what you already do. It will either confirm some things you are already doing or it might push you to consider what might be different, according to research, on what works in the world of literacy development. We would ask that you have cell phones on silent</a:t>
            </a:r>
            <a:r>
              <a:rPr lang="en-US" baseline="0" dirty="0" smtClean="0"/>
              <a:t> and </a:t>
            </a:r>
            <a:r>
              <a:rPr lang="en-US" dirty="0" smtClean="0"/>
              <a:t>minimize sidebar conversations or distractions. We will take formal breaks. So, please take care of personal needs with minimal distraction. Since our goal is to apply the content to you and your students, we hope you will ask questions to clarify the content and how it relates to you and your students. As you open your mind to confirm your practices or align your practices with research, we know it takes patience and a heart for doing what is best for students. We deeply appreciate your professional passion and drive to share, learn, and apply for student success. </a:t>
            </a:r>
            <a:endParaRPr lang="en-US" dirty="0"/>
          </a:p>
        </p:txBody>
      </p:sp>
      <p:sp>
        <p:nvSpPr>
          <p:cNvPr id="96" name="Google Shape;96;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smtClean="0"/>
              <a:t>To Say: </a:t>
            </a:r>
            <a:r>
              <a:rPr lang="en-US" dirty="0" smtClean="0">
                <a:solidFill>
                  <a:srgbClr val="000000"/>
                </a:solidFill>
              </a:rPr>
              <a:t>Stay open to what you are hearing. Everything we are sharing with you is research-based on what good reading instruction looks like. Are there additional norms you would like to add for the sake of the group?</a:t>
            </a:r>
          </a:p>
          <a:p>
            <a:pPr marL="0" lvl="0" indent="0" algn="l" rtl="0">
              <a:spcBef>
                <a:spcPts val="0"/>
              </a:spcBef>
              <a:spcAft>
                <a:spcPts val="0"/>
              </a:spcAft>
              <a:buNone/>
            </a:pPr>
            <a:endParaRPr lang="en-US" dirty="0"/>
          </a:p>
        </p:txBody>
      </p:sp>
      <p:sp>
        <p:nvSpPr>
          <p:cNvPr id="96" name="Google Shape;96;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extLst>
      <p:ext uri="{BB962C8B-B14F-4D97-AF65-F5344CB8AC3E}">
        <p14:creationId xmlns:p14="http://schemas.microsoft.com/office/powerpoint/2010/main" val="3866601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and To Do</a:t>
            </a:r>
            <a:r>
              <a:rPr lang="en-US" b="1" dirty="0" smtClean="0"/>
              <a:t>: </a:t>
            </a:r>
            <a:r>
              <a:rPr lang="en-US" dirty="0"/>
              <a:t>Research has proven that </a:t>
            </a:r>
            <a:r>
              <a:rPr lang="en-US" dirty="0" smtClean="0"/>
              <a:t>high-quality </a:t>
            </a:r>
            <a:r>
              <a:rPr lang="en-US" dirty="0"/>
              <a:t>professional development </a:t>
            </a:r>
            <a:r>
              <a:rPr lang="en-US" dirty="0" smtClean="0"/>
              <a:t>is </a:t>
            </a:r>
            <a:r>
              <a:rPr lang="en-US" dirty="0"/>
              <a:t>anchored in the engagement and value we put into getting </a:t>
            </a:r>
            <a:r>
              <a:rPr lang="en-US" dirty="0" smtClean="0"/>
              <a:t>the personal </a:t>
            </a:r>
            <a:r>
              <a:rPr lang="en-US" dirty="0"/>
              <a:t>voice and connections of the participants to each other and the content. Please provide </a:t>
            </a:r>
            <a:r>
              <a:rPr lang="en-US" dirty="0" smtClean="0"/>
              <a:t>opportunity </a:t>
            </a:r>
            <a:r>
              <a:rPr lang="en-US" dirty="0"/>
              <a:t>for your participants to do this here.</a:t>
            </a:r>
            <a:endParaRPr dirty="0"/>
          </a:p>
        </p:txBody>
      </p:sp>
      <p:sp>
        <p:nvSpPr>
          <p:cNvPr id="104" name="Google Shape;104;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extLst>
      <p:ext uri="{BB962C8B-B14F-4D97-AF65-F5344CB8AC3E}">
        <p14:creationId xmlns:p14="http://schemas.microsoft.com/office/powerpoint/2010/main" val="3779818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To Know: </a:t>
            </a:r>
            <a:r>
              <a:rPr lang="en-US" dirty="0"/>
              <a:t>Here we will define a few </a:t>
            </a:r>
            <a:r>
              <a:rPr lang="en-US" dirty="0" smtClean="0"/>
              <a:t>necessary</a:t>
            </a:r>
            <a:r>
              <a:rPr lang="en-US" baseline="0" dirty="0" smtClean="0"/>
              <a:t> </a:t>
            </a:r>
            <a:r>
              <a:rPr lang="en-US" dirty="0" smtClean="0"/>
              <a:t>words.</a:t>
            </a:r>
          </a:p>
          <a:p>
            <a:pPr marL="0" lvl="0" indent="0" algn="l" rtl="0">
              <a:lnSpc>
                <a:spcPct val="100000"/>
              </a:lnSpc>
              <a:spcBef>
                <a:spcPts val="0"/>
              </a:spcBef>
              <a:spcAft>
                <a:spcPts val="0"/>
              </a:spcAft>
              <a:buSzPts val="1400"/>
              <a:buNone/>
            </a:pPr>
            <a:endParaRPr lang="en-US" b="1" dirty="0" smtClean="0"/>
          </a:p>
          <a:p>
            <a:pPr marL="0" lvl="0" indent="0" algn="l" rtl="0">
              <a:lnSpc>
                <a:spcPct val="100000"/>
              </a:lnSpc>
              <a:spcBef>
                <a:spcPts val="0"/>
              </a:spcBef>
              <a:spcAft>
                <a:spcPts val="0"/>
              </a:spcAft>
              <a:buSzPts val="1400"/>
              <a:buNone/>
            </a:pPr>
            <a:r>
              <a:rPr lang="en-US" b="1" dirty="0" smtClean="0"/>
              <a:t>To </a:t>
            </a:r>
            <a:r>
              <a:rPr lang="en-US" b="1" dirty="0"/>
              <a:t>Do: </a:t>
            </a:r>
            <a:r>
              <a:rPr lang="en-US" dirty="0"/>
              <a:t>Reference definitions document</a:t>
            </a:r>
            <a:r>
              <a:rPr lang="en-US" dirty="0" smtClean="0"/>
              <a:t>.</a:t>
            </a:r>
            <a:br>
              <a:rPr lang="en-US" dirty="0" smtClean="0"/>
            </a:br>
            <a:endParaRPr dirty="0"/>
          </a:p>
          <a:p>
            <a:pPr marL="0" lvl="0" indent="0" algn="l" rtl="0">
              <a:lnSpc>
                <a:spcPct val="100000"/>
              </a:lnSpc>
              <a:spcBef>
                <a:spcPts val="0"/>
              </a:spcBef>
              <a:spcAft>
                <a:spcPts val="0"/>
              </a:spcAft>
              <a:buSzPts val="1400"/>
              <a:buNone/>
            </a:pPr>
            <a:r>
              <a:rPr lang="en-US" b="1" dirty="0"/>
              <a:t>To Say: </a:t>
            </a:r>
            <a:r>
              <a:rPr lang="en-US" dirty="0"/>
              <a:t>Phonological awareness is the sound structures of speech. It is the ability to manipulate sounds from whole words</a:t>
            </a:r>
            <a:r>
              <a:rPr lang="en-US" dirty="0">
                <a:solidFill>
                  <a:schemeClr val="dk1"/>
                </a:solidFill>
              </a:rPr>
              <a:t>, to </a:t>
            </a:r>
            <a:r>
              <a:rPr lang="en-US" dirty="0" smtClean="0"/>
              <a:t>syllables, </a:t>
            </a:r>
            <a:r>
              <a:rPr lang="en-US" dirty="0"/>
              <a:t>and then into individual sounds. </a:t>
            </a:r>
            <a:r>
              <a:rPr lang="en-US" dirty="0">
                <a:solidFill>
                  <a:schemeClr val="dk1"/>
                </a:solidFill>
              </a:rPr>
              <a:t>We will call those individual sounds phonemes</a:t>
            </a:r>
            <a:r>
              <a:rPr lang="en-US" dirty="0" smtClean="0">
                <a:solidFill>
                  <a:schemeClr val="dk1"/>
                </a:solidFill>
              </a:rPr>
              <a:t>. For example, the word ‘cat’ </a:t>
            </a:r>
            <a:r>
              <a:rPr lang="en-US" dirty="0">
                <a:solidFill>
                  <a:schemeClr val="dk1"/>
                </a:solidFill>
              </a:rPr>
              <a:t>has </a:t>
            </a:r>
            <a:r>
              <a:rPr lang="en-US" dirty="0" smtClean="0">
                <a:solidFill>
                  <a:schemeClr val="dk1"/>
                </a:solidFill>
              </a:rPr>
              <a:t>three phonemes or C/A/T. </a:t>
            </a:r>
            <a:r>
              <a:rPr lang="en-US" dirty="0" smtClean="0"/>
              <a:t>Sounds </a:t>
            </a:r>
            <a:r>
              <a:rPr lang="en-US" dirty="0"/>
              <a:t>we hear and use in reading can be named by letters and letter patterns. Phonological awareness is the overarching word to represent all sound from the largest chunks of sound to the smallest individual sounds</a:t>
            </a:r>
            <a:r>
              <a:rPr lang="en-US" dirty="0" smtClean="0"/>
              <a:t>. As </a:t>
            </a:r>
            <a:r>
              <a:rPr lang="en-US" dirty="0"/>
              <a:t>we progress in this </a:t>
            </a:r>
            <a:r>
              <a:rPr lang="en-US" dirty="0" smtClean="0"/>
              <a:t>training, </a:t>
            </a:r>
            <a:r>
              <a:rPr lang="en-US" dirty="0"/>
              <a:t>we will find that phonological awareness does not just involve the ability to hear a sound but to articulate those </a:t>
            </a:r>
            <a:r>
              <a:rPr lang="en-US" dirty="0" smtClean="0"/>
              <a:t>sounds </a:t>
            </a:r>
            <a:r>
              <a:rPr lang="en-US" dirty="0"/>
              <a:t>as well. Students who have difficulty in learning to read have difficulty processing sound whether they are students with a learning disability, </a:t>
            </a:r>
            <a:r>
              <a:rPr lang="en-US" dirty="0" smtClean="0"/>
              <a:t>dyslexia, </a:t>
            </a:r>
            <a:r>
              <a:rPr lang="en-US" dirty="0"/>
              <a:t>or </a:t>
            </a:r>
            <a:r>
              <a:rPr lang="en-US" dirty="0" smtClean="0"/>
              <a:t>struggle with </a:t>
            </a:r>
            <a:r>
              <a:rPr lang="en-US" dirty="0"/>
              <a:t>attaching letter patterns to sound. </a:t>
            </a:r>
            <a:r>
              <a:rPr lang="en-US" dirty="0">
                <a:solidFill>
                  <a:schemeClr val="dk1"/>
                </a:solidFill>
              </a:rPr>
              <a:t>Phonological </a:t>
            </a:r>
            <a:r>
              <a:rPr lang="en-US" dirty="0" smtClean="0">
                <a:solidFill>
                  <a:schemeClr val="dk1"/>
                </a:solidFill>
              </a:rPr>
              <a:t>awareness </a:t>
            </a:r>
            <a:r>
              <a:rPr lang="en-US" dirty="0">
                <a:solidFill>
                  <a:schemeClr val="dk1"/>
                </a:solidFill>
              </a:rPr>
              <a:t>is considered a foundational reading </a:t>
            </a:r>
            <a:r>
              <a:rPr lang="en-US" dirty="0" smtClean="0">
                <a:solidFill>
                  <a:schemeClr val="dk1"/>
                </a:solidFill>
              </a:rPr>
              <a:t>skill. Having </a:t>
            </a:r>
            <a:r>
              <a:rPr lang="en-US" dirty="0">
                <a:solidFill>
                  <a:schemeClr val="dk1"/>
                </a:solidFill>
              </a:rPr>
              <a:t>good PA skills is a predictor of future reading success. </a:t>
            </a:r>
            <a:endParaRPr dirty="0">
              <a:solidFill>
                <a:schemeClr val="dk1"/>
              </a:solidFill>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8373168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Option 1">
  <p:cSld name="Title Page Option 1">
    <p:spTree>
      <p:nvGrpSpPr>
        <p:cNvPr id="1" name="Shape 13"/>
        <p:cNvGrpSpPr/>
        <p:nvPr/>
      </p:nvGrpSpPr>
      <p:grpSpPr>
        <a:xfrm>
          <a:off x="0" y="0"/>
          <a:ext cx="0" cy="0"/>
          <a:chOff x="0" y="0"/>
          <a:chExt cx="0" cy="0"/>
        </a:xfrm>
      </p:grpSpPr>
      <p:pic>
        <p:nvPicPr>
          <p:cNvPr id="14" name="Google Shape;14;p2" descr="R:\COM\COMM\Branding\PPT Templates\widescreen\Widescreen Powerpoint 23.jpg"/>
          <p:cNvPicPr preferRelativeResize="0"/>
          <p:nvPr/>
        </p:nvPicPr>
        <p:blipFill rotWithShape="1">
          <a:blip r:embed="rId2">
            <a:alphaModFix/>
          </a:blip>
          <a:srcRect/>
          <a:stretch/>
        </p:blipFill>
        <p:spPr>
          <a:xfrm>
            <a:off x="0" y="2"/>
            <a:ext cx="12204192" cy="6867380"/>
          </a:xfrm>
          <a:prstGeom prst="rect">
            <a:avLst/>
          </a:prstGeom>
          <a:noFill/>
          <a:ln>
            <a:noFill/>
          </a:ln>
        </p:spPr>
      </p:pic>
      <p:sp>
        <p:nvSpPr>
          <p:cNvPr id="15" name="Google Shape;15;p2"/>
          <p:cNvSpPr txBox="1">
            <a:spLocks noGrp="1"/>
          </p:cNvSpPr>
          <p:nvPr>
            <p:ph type="title"/>
          </p:nvPr>
        </p:nvSpPr>
        <p:spPr>
          <a:xfrm>
            <a:off x="4470400" y="1498600"/>
            <a:ext cx="7620000" cy="1828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333"/>
              <a:buFont typeface="Arial"/>
              <a:buNone/>
              <a:defRPr sz="53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body" idx="1"/>
          </p:nvPr>
        </p:nvSpPr>
        <p:spPr>
          <a:xfrm>
            <a:off x="406400" y="4038600"/>
            <a:ext cx="2235200" cy="457200"/>
          </a:xfrm>
          <a:prstGeom prst="rect">
            <a:avLst/>
          </a:prstGeom>
          <a:noFill/>
          <a:ln>
            <a:noFill/>
          </a:ln>
        </p:spPr>
        <p:txBody>
          <a:bodyPr spcFirstLastPara="1" wrap="square" lIns="91425" tIns="45700" rIns="91425" bIns="45700" anchor="t" anchorCtr="0">
            <a:noAutofit/>
          </a:bodyPr>
          <a:lstStyle>
            <a:lvl1pPr marL="457200" lvl="0" indent="-228600" algn="ctr">
              <a:lnSpc>
                <a:spcPct val="100000"/>
              </a:lnSpc>
              <a:spcBef>
                <a:spcPts val="533"/>
              </a:spcBef>
              <a:spcAft>
                <a:spcPts val="0"/>
              </a:spcAft>
              <a:buSzPts val="2667"/>
              <a:buFont typeface="Arial"/>
              <a:buNone/>
              <a:defRPr sz="2667" b="1">
                <a:solidFill>
                  <a:schemeClr val="lt1"/>
                </a:solidFill>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2"/>
          <p:cNvSpPr txBox="1">
            <a:spLocks noGrp="1"/>
          </p:cNvSpPr>
          <p:nvPr>
            <p:ph type="body" idx="2"/>
          </p:nvPr>
        </p:nvSpPr>
        <p:spPr>
          <a:xfrm>
            <a:off x="5981700" y="76200"/>
            <a:ext cx="6172200" cy="1219200"/>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533"/>
              </a:spcBef>
              <a:spcAft>
                <a:spcPts val="0"/>
              </a:spcAft>
              <a:buSzPts val="2667"/>
              <a:buNone/>
              <a:defRPr sz="2667" i="1"/>
            </a:lvl1pPr>
            <a:lvl2pPr marL="914400" lvl="1" indent="-228600" algn="l">
              <a:lnSpc>
                <a:spcPct val="100000"/>
              </a:lnSpc>
              <a:spcBef>
                <a:spcPts val="853"/>
              </a:spcBef>
              <a:spcAft>
                <a:spcPts val="0"/>
              </a:spcAft>
              <a:buSzPts val="2560"/>
              <a:buNone/>
              <a:defRPr/>
            </a:lvl2pPr>
            <a:lvl3pPr marL="1371600" lvl="2" indent="-228600" algn="l">
              <a:lnSpc>
                <a:spcPct val="100000"/>
              </a:lnSpc>
              <a:spcBef>
                <a:spcPts val="747"/>
              </a:spcBef>
              <a:spcAft>
                <a:spcPts val="0"/>
              </a:spcAft>
              <a:buSzPts val="3173"/>
              <a:buNone/>
              <a:defRPr/>
            </a:lvl3pPr>
            <a:lvl4pPr marL="1828800" lvl="3" indent="-228600" algn="l">
              <a:lnSpc>
                <a:spcPct val="100000"/>
              </a:lnSpc>
              <a:spcBef>
                <a:spcPts val="640"/>
              </a:spcBef>
              <a:spcAft>
                <a:spcPts val="0"/>
              </a:spcAft>
              <a:buSzPts val="2560"/>
              <a:buNone/>
              <a:defRPr/>
            </a:lvl4pPr>
            <a:lvl5pPr marL="2286000" lvl="4" indent="-228600" algn="l">
              <a:lnSpc>
                <a:spcPct val="100000"/>
              </a:lnSpc>
              <a:spcBef>
                <a:spcPts val="640"/>
              </a:spcBef>
              <a:spcAft>
                <a:spcPts val="0"/>
              </a:spcAft>
              <a:buSzPts val="32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Option 3">
  <p:cSld name="Content Option 3">
    <p:spTree>
      <p:nvGrpSpPr>
        <p:cNvPr id="1" name="Shape 18"/>
        <p:cNvGrpSpPr/>
        <p:nvPr/>
      </p:nvGrpSpPr>
      <p:grpSpPr>
        <a:xfrm>
          <a:off x="0" y="0"/>
          <a:ext cx="0" cy="0"/>
          <a:chOff x="0" y="0"/>
          <a:chExt cx="0" cy="0"/>
        </a:xfrm>
      </p:grpSpPr>
      <p:pic>
        <p:nvPicPr>
          <p:cNvPr id="19" name="Google Shape;19;p3" descr="R:\COM\COMM\Branding\PPT Templates\widescreen\Widescreen Powerpoint 20.jpg"/>
          <p:cNvPicPr preferRelativeResize="0"/>
          <p:nvPr/>
        </p:nvPicPr>
        <p:blipFill rotWithShape="1">
          <a:blip r:embed="rId2">
            <a:alphaModFix/>
          </a:blip>
          <a:srcRect/>
          <a:stretch/>
        </p:blipFill>
        <p:spPr>
          <a:xfrm>
            <a:off x="0" y="0"/>
            <a:ext cx="12198354" cy="6864096"/>
          </a:xfrm>
          <a:prstGeom prst="rect">
            <a:avLst/>
          </a:prstGeom>
          <a:noFill/>
          <a:ln>
            <a:noFill/>
          </a:ln>
        </p:spPr>
      </p:pic>
      <p:sp>
        <p:nvSpPr>
          <p:cNvPr id="20" name="Google Shape;20;p3"/>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1" name="Google Shape;21;p3"/>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3"/>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333"/>
              <a:buFont typeface="Calibri"/>
              <a:buNone/>
              <a:defRPr sz="5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option 4">
  <p:cSld name="Content option 4">
    <p:spTree>
      <p:nvGrpSpPr>
        <p:cNvPr id="1" name="Shape 23"/>
        <p:cNvGrpSpPr/>
        <p:nvPr/>
      </p:nvGrpSpPr>
      <p:grpSpPr>
        <a:xfrm>
          <a:off x="0" y="0"/>
          <a:ext cx="0" cy="0"/>
          <a:chOff x="0" y="0"/>
          <a:chExt cx="0" cy="0"/>
        </a:xfrm>
      </p:grpSpPr>
      <p:pic>
        <p:nvPicPr>
          <p:cNvPr id="24" name="Google Shape;24;p4" descr="R:\COM\COMM\Branding\PPT Templates\widescreen\Widescreen Powerpoint 7.jpg"/>
          <p:cNvPicPr preferRelativeResize="0"/>
          <p:nvPr/>
        </p:nvPicPr>
        <p:blipFill rotWithShape="1">
          <a:blip r:embed="rId2">
            <a:alphaModFix/>
          </a:blip>
          <a:srcRect/>
          <a:stretch/>
        </p:blipFill>
        <p:spPr>
          <a:xfrm>
            <a:off x="1" y="0"/>
            <a:ext cx="12198356" cy="6864096"/>
          </a:xfrm>
          <a:prstGeom prst="rect">
            <a:avLst/>
          </a:prstGeom>
          <a:noFill/>
          <a:ln>
            <a:noFill/>
          </a:ln>
        </p:spPr>
      </p:pic>
      <p:sp>
        <p:nvSpPr>
          <p:cNvPr id="25" name="Google Shape;25;p4"/>
          <p:cNvSpPr txBox="1">
            <a:spLocks noGrp="1"/>
          </p:cNvSpPr>
          <p:nvPr>
            <p:ph type="body" idx="1"/>
          </p:nvPr>
        </p:nvSpPr>
        <p:spPr>
          <a:xfrm>
            <a:off x="2133600" y="914400"/>
            <a:ext cx="7112000" cy="914400"/>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1173"/>
              </a:spcBef>
              <a:spcAft>
                <a:spcPts val="0"/>
              </a:spcAft>
              <a:buSzPts val="5867"/>
              <a:buNone/>
              <a:defRPr sz="5867" b="1">
                <a:solidFill>
                  <a:schemeClr val="dk1"/>
                </a:solidFill>
                <a:latin typeface="Calibri"/>
                <a:ea typeface="Calibri"/>
                <a:cs typeface="Calibri"/>
                <a:sym typeface="Calibri"/>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228600" algn="l">
              <a:lnSpc>
                <a:spcPct val="100000"/>
              </a:lnSpc>
              <a:spcBef>
                <a:spcPts val="640"/>
              </a:spcBef>
              <a:spcAft>
                <a:spcPts val="0"/>
              </a:spcAft>
              <a:buSzPts val="3200"/>
              <a:buNone/>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6" name="Google Shape;26;p4"/>
          <p:cNvSpPr txBox="1">
            <a:spLocks noGrp="1"/>
          </p:cNvSpPr>
          <p:nvPr>
            <p:ph type="body" idx="2"/>
          </p:nvPr>
        </p:nvSpPr>
        <p:spPr>
          <a:xfrm>
            <a:off x="2133600" y="1981200"/>
            <a:ext cx="9753600" cy="4597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7" name="Google Shape;27;p4"/>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Option 1">
  <p:cSld name="Content Option 1">
    <p:spTree>
      <p:nvGrpSpPr>
        <p:cNvPr id="1" name="Shape 28"/>
        <p:cNvGrpSpPr/>
        <p:nvPr/>
      </p:nvGrpSpPr>
      <p:grpSpPr>
        <a:xfrm>
          <a:off x="0" y="0"/>
          <a:ext cx="0" cy="0"/>
          <a:chOff x="0" y="0"/>
          <a:chExt cx="0" cy="0"/>
        </a:xfrm>
      </p:grpSpPr>
      <p:pic>
        <p:nvPicPr>
          <p:cNvPr id="29" name="Google Shape;29;p5" descr="R:\COM\COMM\Branding\PPT Templates\widescreen\Widescreen Powerpoint 3.jpg"/>
          <p:cNvPicPr preferRelativeResize="0"/>
          <p:nvPr/>
        </p:nvPicPr>
        <p:blipFill rotWithShape="1">
          <a:blip r:embed="rId2">
            <a:alphaModFix/>
          </a:blip>
          <a:srcRect/>
          <a:stretch/>
        </p:blipFill>
        <p:spPr>
          <a:xfrm>
            <a:off x="0" y="0"/>
            <a:ext cx="12198354" cy="6864096"/>
          </a:xfrm>
          <a:prstGeom prst="rect">
            <a:avLst/>
          </a:prstGeom>
          <a:noFill/>
          <a:ln>
            <a:noFill/>
          </a:ln>
        </p:spPr>
      </p:pic>
      <p:sp>
        <p:nvSpPr>
          <p:cNvPr id="30" name="Google Shape;30;p5"/>
          <p:cNvSpPr txBox="1">
            <a:spLocks noGrp="1"/>
          </p:cNvSpPr>
          <p:nvPr>
            <p:ph type="title"/>
          </p:nvPr>
        </p:nvSpPr>
        <p:spPr>
          <a:xfrm>
            <a:off x="304801" y="889000"/>
            <a:ext cx="8928100" cy="1066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333"/>
              <a:buFont typeface="Calibri"/>
              <a:buNone/>
              <a:defRPr sz="5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32" name="Google Shape;32;p5"/>
          <p:cNvSpPr txBox="1">
            <a:spLocks noGrp="1"/>
          </p:cNvSpPr>
          <p:nvPr>
            <p:ph type="body" idx="1"/>
          </p:nvPr>
        </p:nvSpPr>
        <p:spPr>
          <a:xfrm>
            <a:off x="304801" y="2108200"/>
            <a:ext cx="11480799" cy="4470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option 2">
  <p:cSld name="Content option 2">
    <p:spTree>
      <p:nvGrpSpPr>
        <p:cNvPr id="1" name="Shape 33"/>
        <p:cNvGrpSpPr/>
        <p:nvPr/>
      </p:nvGrpSpPr>
      <p:grpSpPr>
        <a:xfrm>
          <a:off x="0" y="0"/>
          <a:ext cx="0" cy="0"/>
          <a:chOff x="0" y="0"/>
          <a:chExt cx="0" cy="0"/>
        </a:xfrm>
      </p:grpSpPr>
      <p:pic>
        <p:nvPicPr>
          <p:cNvPr id="34" name="Google Shape;34;p6" descr="R:\COM\COMM\Branding\PPT Templates\widescreen\Widescreen Powerpoint 5.jpg"/>
          <p:cNvPicPr preferRelativeResize="0"/>
          <p:nvPr/>
        </p:nvPicPr>
        <p:blipFill rotWithShape="1">
          <a:blip r:embed="rId2">
            <a:alphaModFix/>
          </a:blip>
          <a:srcRect/>
          <a:stretch/>
        </p:blipFill>
        <p:spPr>
          <a:xfrm>
            <a:off x="1" y="0"/>
            <a:ext cx="12198356" cy="6864096"/>
          </a:xfrm>
          <a:prstGeom prst="rect">
            <a:avLst/>
          </a:prstGeom>
          <a:noFill/>
          <a:ln>
            <a:noFill/>
          </a:ln>
        </p:spPr>
      </p:pic>
      <p:sp>
        <p:nvSpPr>
          <p:cNvPr id="35" name="Google Shape;35;p6"/>
          <p:cNvSpPr txBox="1">
            <a:spLocks noGrp="1"/>
          </p:cNvSpPr>
          <p:nvPr>
            <p:ph type="body" idx="1"/>
          </p:nvPr>
        </p:nvSpPr>
        <p:spPr>
          <a:xfrm>
            <a:off x="203200" y="2159000"/>
            <a:ext cx="11785600" cy="441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297180" algn="l">
              <a:lnSpc>
                <a:spcPct val="100000"/>
              </a:lnSpc>
              <a:spcBef>
                <a:spcPts val="360"/>
              </a:spcBef>
              <a:spcAft>
                <a:spcPts val="0"/>
              </a:spcAft>
              <a:buSzPts val="1080"/>
              <a:buChar char="❑"/>
              <a:defRPr/>
            </a:lvl2pPr>
            <a:lvl3pPr marL="1371600" lvl="2" indent="-325755" algn="l">
              <a:lnSpc>
                <a:spcPct val="100000"/>
              </a:lnSpc>
              <a:spcBef>
                <a:spcPts val="360"/>
              </a:spcBef>
              <a:spcAft>
                <a:spcPts val="0"/>
              </a:spcAft>
              <a:buSzPts val="1530"/>
              <a:buChar char="o"/>
              <a:defRPr/>
            </a:lvl3pPr>
            <a:lvl4pPr marL="1828800" lvl="3" indent="-320039" algn="l">
              <a:lnSpc>
                <a:spcPct val="100000"/>
              </a:lnSpc>
              <a:spcBef>
                <a:spcPts val="360"/>
              </a:spcBef>
              <a:spcAft>
                <a:spcPts val="0"/>
              </a:spcAft>
              <a:buSzPts val="144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6" name="Google Shape;36;p6"/>
          <p:cNvSpPr txBox="1">
            <a:spLocks noGrp="1"/>
          </p:cNvSpPr>
          <p:nvPr>
            <p:ph type="title"/>
          </p:nvPr>
        </p:nvSpPr>
        <p:spPr>
          <a:xfrm>
            <a:off x="203200" y="990600"/>
            <a:ext cx="11785600" cy="1066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333"/>
              <a:buFont typeface="Calibri"/>
              <a:buNone/>
              <a:defRPr sz="5333"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grpSp>
        <p:nvGrpSpPr>
          <p:cNvPr id="39" name="Google Shape;39;p7"/>
          <p:cNvGrpSpPr/>
          <p:nvPr/>
        </p:nvGrpSpPr>
        <p:grpSpPr>
          <a:xfrm>
            <a:off x="-33" y="1854154"/>
            <a:ext cx="12191696" cy="5003475"/>
            <a:chOff x="-25" y="1390650"/>
            <a:chExt cx="9144000" cy="3752700"/>
          </a:xfrm>
        </p:grpSpPr>
        <p:sp>
          <p:nvSpPr>
            <p:cNvPr id="40" name="Google Shape;40;p7"/>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7"/>
            <p:cNvSpPr/>
            <p:nvPr/>
          </p:nvSpPr>
          <p:spPr>
            <a:xfrm>
              <a:off x="-25" y="4210050"/>
              <a:ext cx="9144000" cy="9333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 name="Google Shape;42;p7"/>
          <p:cNvSpPr/>
          <p:nvPr/>
        </p:nvSpPr>
        <p:spPr>
          <a:xfrm rot="-688735">
            <a:off x="7271144" y="6092762"/>
            <a:ext cx="4923465" cy="468521"/>
          </a:xfrm>
          <a:custGeom>
            <a:avLst/>
            <a:gdLst/>
            <a:ahLst/>
            <a:cxnLst/>
            <a:rect l="l" t="t" r="r" b="b"/>
            <a:pathLst>
              <a:path w="17896" h="1703" fill="none" extrusionOk="0">
                <a:moveTo>
                  <a:pt x="17896" y="1465"/>
                </a:moveTo>
                <a:cubicBezTo>
                  <a:pt x="17622" y="762"/>
                  <a:pt x="17229" y="36"/>
                  <a:pt x="16776" y="24"/>
                </a:cubicBezTo>
                <a:cubicBezTo>
                  <a:pt x="16205" y="0"/>
                  <a:pt x="16074" y="1084"/>
                  <a:pt x="15360" y="1274"/>
                </a:cubicBezTo>
                <a:cubicBezTo>
                  <a:pt x="14550" y="1489"/>
                  <a:pt x="14240" y="274"/>
                  <a:pt x="13359" y="453"/>
                </a:cubicBezTo>
                <a:cubicBezTo>
                  <a:pt x="12621" y="596"/>
                  <a:pt x="12574" y="1524"/>
                  <a:pt x="11907" y="1572"/>
                </a:cubicBezTo>
                <a:cubicBezTo>
                  <a:pt x="11145" y="1632"/>
                  <a:pt x="10966" y="465"/>
                  <a:pt x="10157" y="393"/>
                </a:cubicBezTo>
                <a:cubicBezTo>
                  <a:pt x="9323" y="322"/>
                  <a:pt x="9192" y="1465"/>
                  <a:pt x="8275" y="1572"/>
                </a:cubicBezTo>
                <a:cubicBezTo>
                  <a:pt x="7240" y="1703"/>
                  <a:pt x="6978" y="274"/>
                  <a:pt x="5870" y="322"/>
                </a:cubicBezTo>
                <a:cubicBezTo>
                  <a:pt x="4882" y="358"/>
                  <a:pt x="4751" y="1489"/>
                  <a:pt x="3822" y="1429"/>
                </a:cubicBezTo>
                <a:cubicBezTo>
                  <a:pt x="2918" y="1382"/>
                  <a:pt x="2679" y="227"/>
                  <a:pt x="1739" y="131"/>
                </a:cubicBezTo>
                <a:cubicBezTo>
                  <a:pt x="1060" y="48"/>
                  <a:pt x="393" y="691"/>
                  <a:pt x="1" y="1131"/>
                </a:cubicBezTo>
              </a:path>
            </a:pathLst>
          </a:custGeom>
          <a:noFill/>
          <a:ln w="38100" cap="flat" cmpd="sng">
            <a:solidFill>
              <a:schemeClr val="lt1"/>
            </a:solidFill>
            <a:prstDash val="dash"/>
            <a:miter lim="11906"/>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7"/>
          <p:cNvSpPr txBox="1">
            <a:spLocks noGrp="1"/>
          </p:cNvSpPr>
          <p:nvPr>
            <p:ph type="title"/>
          </p:nvPr>
        </p:nvSpPr>
        <p:spPr>
          <a:xfrm>
            <a:off x="950800" y="593367"/>
            <a:ext cx="10290300" cy="763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5867"/>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subTitle" idx="1"/>
          </p:nvPr>
        </p:nvSpPr>
        <p:spPr>
          <a:xfrm>
            <a:off x="1399642" y="2445015"/>
            <a:ext cx="3744000" cy="597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853"/>
              </a:spcBef>
              <a:spcAft>
                <a:spcPts val="0"/>
              </a:spcAft>
              <a:buSzPts val="2400"/>
              <a:buFont typeface="Pangolin"/>
              <a:buNone/>
              <a:defRPr sz="2400" b="1">
                <a:latin typeface="Pangolin"/>
                <a:ea typeface="Pangolin"/>
                <a:cs typeface="Pangolin"/>
                <a:sym typeface="Pangolin"/>
              </a:defRPr>
            </a:lvl1pPr>
            <a:lvl2pPr lvl="1" algn="ctr">
              <a:lnSpc>
                <a:spcPct val="100000"/>
              </a:lnSpc>
              <a:spcBef>
                <a:spcPts val="853"/>
              </a:spcBef>
              <a:spcAft>
                <a:spcPts val="0"/>
              </a:spcAft>
              <a:buSzPts val="2400"/>
              <a:buNone/>
              <a:defRPr sz="2400" b="1"/>
            </a:lvl2pPr>
            <a:lvl3pPr lvl="2" algn="ctr">
              <a:lnSpc>
                <a:spcPct val="100000"/>
              </a:lnSpc>
              <a:spcBef>
                <a:spcPts val="747"/>
              </a:spcBef>
              <a:spcAft>
                <a:spcPts val="0"/>
              </a:spcAft>
              <a:buSzPts val="2400"/>
              <a:buNone/>
              <a:defRPr sz="2400" b="1"/>
            </a:lvl3pPr>
            <a:lvl4pPr lvl="3" algn="ctr">
              <a:lnSpc>
                <a:spcPct val="100000"/>
              </a:lnSpc>
              <a:spcBef>
                <a:spcPts val="640"/>
              </a:spcBef>
              <a:spcAft>
                <a:spcPts val="0"/>
              </a:spcAft>
              <a:buSzPts val="2400"/>
              <a:buNone/>
              <a:defRPr sz="2400" b="1"/>
            </a:lvl4pPr>
            <a:lvl5pPr lvl="4" algn="ctr">
              <a:lnSpc>
                <a:spcPct val="100000"/>
              </a:lnSpc>
              <a:spcBef>
                <a:spcPts val="640"/>
              </a:spcBef>
              <a:spcAft>
                <a:spcPts val="0"/>
              </a:spcAft>
              <a:buSzPts val="2400"/>
              <a:buNone/>
              <a:defRPr sz="2400" b="1"/>
            </a:lvl5pPr>
            <a:lvl6pPr lvl="5" algn="ctr">
              <a:lnSpc>
                <a:spcPct val="100000"/>
              </a:lnSpc>
              <a:spcBef>
                <a:spcPts val="533"/>
              </a:spcBef>
              <a:spcAft>
                <a:spcPts val="0"/>
              </a:spcAft>
              <a:buSzPts val="2400"/>
              <a:buNone/>
              <a:defRPr sz="2400" b="1"/>
            </a:lvl6pPr>
            <a:lvl7pPr lvl="6" algn="ctr">
              <a:lnSpc>
                <a:spcPct val="100000"/>
              </a:lnSpc>
              <a:spcBef>
                <a:spcPts val="533"/>
              </a:spcBef>
              <a:spcAft>
                <a:spcPts val="0"/>
              </a:spcAft>
              <a:buSzPts val="2400"/>
              <a:buNone/>
              <a:defRPr sz="2400" b="1"/>
            </a:lvl7pPr>
            <a:lvl8pPr lvl="7" algn="ctr">
              <a:lnSpc>
                <a:spcPct val="100000"/>
              </a:lnSpc>
              <a:spcBef>
                <a:spcPts val="533"/>
              </a:spcBef>
              <a:spcAft>
                <a:spcPts val="0"/>
              </a:spcAft>
              <a:buSzPts val="2400"/>
              <a:buNone/>
              <a:defRPr sz="2400" b="1"/>
            </a:lvl8pPr>
            <a:lvl9pPr lvl="8" algn="ctr">
              <a:lnSpc>
                <a:spcPct val="100000"/>
              </a:lnSpc>
              <a:spcBef>
                <a:spcPts val="533"/>
              </a:spcBef>
              <a:spcAft>
                <a:spcPts val="0"/>
              </a:spcAft>
              <a:buSzPts val="2400"/>
              <a:buNone/>
              <a:defRPr sz="2400" b="1"/>
            </a:lvl9pPr>
          </a:lstStyle>
          <a:p>
            <a:endParaRPr/>
          </a:p>
        </p:txBody>
      </p:sp>
      <p:sp>
        <p:nvSpPr>
          <p:cNvPr id="45" name="Google Shape;45;p7"/>
          <p:cNvSpPr txBox="1">
            <a:spLocks noGrp="1"/>
          </p:cNvSpPr>
          <p:nvPr>
            <p:ph type="subTitle" idx="2"/>
          </p:nvPr>
        </p:nvSpPr>
        <p:spPr>
          <a:xfrm>
            <a:off x="1400817" y="2912290"/>
            <a:ext cx="3742800" cy="1609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853"/>
              </a:spcBef>
              <a:spcAft>
                <a:spcPts val="0"/>
              </a:spcAft>
              <a:buSzPts val="2100"/>
              <a:buNone/>
              <a:defRPr sz="2100"/>
            </a:lvl1pPr>
            <a:lvl2pPr lvl="1" algn="ctr">
              <a:lnSpc>
                <a:spcPct val="100000"/>
              </a:lnSpc>
              <a:spcBef>
                <a:spcPts val="853"/>
              </a:spcBef>
              <a:spcAft>
                <a:spcPts val="0"/>
              </a:spcAft>
              <a:buSzPts val="2100"/>
              <a:buNone/>
              <a:defRPr sz="2100"/>
            </a:lvl2pPr>
            <a:lvl3pPr lvl="2" algn="ctr">
              <a:lnSpc>
                <a:spcPct val="100000"/>
              </a:lnSpc>
              <a:spcBef>
                <a:spcPts val="747"/>
              </a:spcBef>
              <a:spcAft>
                <a:spcPts val="0"/>
              </a:spcAft>
              <a:buSzPts val="2100"/>
              <a:buNone/>
              <a:defRPr sz="2100"/>
            </a:lvl3pPr>
            <a:lvl4pPr lvl="3" algn="ctr">
              <a:lnSpc>
                <a:spcPct val="100000"/>
              </a:lnSpc>
              <a:spcBef>
                <a:spcPts val="640"/>
              </a:spcBef>
              <a:spcAft>
                <a:spcPts val="0"/>
              </a:spcAft>
              <a:buSzPts val="2100"/>
              <a:buNone/>
              <a:defRPr sz="2100"/>
            </a:lvl4pPr>
            <a:lvl5pPr lvl="4" algn="ctr">
              <a:lnSpc>
                <a:spcPct val="100000"/>
              </a:lnSpc>
              <a:spcBef>
                <a:spcPts val="640"/>
              </a:spcBef>
              <a:spcAft>
                <a:spcPts val="0"/>
              </a:spcAft>
              <a:buSzPts val="2100"/>
              <a:buNone/>
              <a:defRPr sz="2100"/>
            </a:lvl5pPr>
            <a:lvl6pPr lvl="5" algn="ctr">
              <a:lnSpc>
                <a:spcPct val="100000"/>
              </a:lnSpc>
              <a:spcBef>
                <a:spcPts val="533"/>
              </a:spcBef>
              <a:spcAft>
                <a:spcPts val="0"/>
              </a:spcAft>
              <a:buSzPts val="2100"/>
              <a:buNone/>
              <a:defRPr sz="2100"/>
            </a:lvl6pPr>
            <a:lvl7pPr lvl="6" algn="ctr">
              <a:lnSpc>
                <a:spcPct val="100000"/>
              </a:lnSpc>
              <a:spcBef>
                <a:spcPts val="533"/>
              </a:spcBef>
              <a:spcAft>
                <a:spcPts val="0"/>
              </a:spcAft>
              <a:buSzPts val="2100"/>
              <a:buNone/>
              <a:defRPr sz="2100"/>
            </a:lvl7pPr>
            <a:lvl8pPr lvl="7" algn="ctr">
              <a:lnSpc>
                <a:spcPct val="100000"/>
              </a:lnSpc>
              <a:spcBef>
                <a:spcPts val="533"/>
              </a:spcBef>
              <a:spcAft>
                <a:spcPts val="0"/>
              </a:spcAft>
              <a:buSzPts val="2100"/>
              <a:buNone/>
              <a:defRPr sz="2100"/>
            </a:lvl8pPr>
            <a:lvl9pPr lvl="8" algn="ctr">
              <a:lnSpc>
                <a:spcPct val="100000"/>
              </a:lnSpc>
              <a:spcBef>
                <a:spcPts val="533"/>
              </a:spcBef>
              <a:spcAft>
                <a:spcPts val="0"/>
              </a:spcAft>
              <a:buSzPts val="2100"/>
              <a:buNone/>
              <a:defRPr sz="2100"/>
            </a:lvl9pPr>
          </a:lstStyle>
          <a:p>
            <a:endParaRPr/>
          </a:p>
        </p:txBody>
      </p:sp>
      <p:sp>
        <p:nvSpPr>
          <p:cNvPr id="46" name="Google Shape;46;p7"/>
          <p:cNvSpPr txBox="1">
            <a:spLocks noGrp="1"/>
          </p:cNvSpPr>
          <p:nvPr>
            <p:ph type="subTitle" idx="3"/>
          </p:nvPr>
        </p:nvSpPr>
        <p:spPr>
          <a:xfrm>
            <a:off x="7048300" y="2445015"/>
            <a:ext cx="3744000" cy="597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853"/>
              </a:spcBef>
              <a:spcAft>
                <a:spcPts val="0"/>
              </a:spcAft>
              <a:buSzPts val="2400"/>
              <a:buFont typeface="Pangolin"/>
              <a:buNone/>
              <a:defRPr sz="2400" b="1">
                <a:latin typeface="Pangolin"/>
                <a:ea typeface="Pangolin"/>
                <a:cs typeface="Pangolin"/>
                <a:sym typeface="Pangolin"/>
              </a:defRPr>
            </a:lvl1pPr>
            <a:lvl2pPr lvl="1" algn="ctr">
              <a:lnSpc>
                <a:spcPct val="100000"/>
              </a:lnSpc>
              <a:spcBef>
                <a:spcPts val="853"/>
              </a:spcBef>
              <a:spcAft>
                <a:spcPts val="0"/>
              </a:spcAft>
              <a:buSzPts val="2400"/>
              <a:buNone/>
              <a:defRPr sz="2400" b="1"/>
            </a:lvl2pPr>
            <a:lvl3pPr lvl="2" algn="ctr">
              <a:lnSpc>
                <a:spcPct val="100000"/>
              </a:lnSpc>
              <a:spcBef>
                <a:spcPts val="747"/>
              </a:spcBef>
              <a:spcAft>
                <a:spcPts val="0"/>
              </a:spcAft>
              <a:buSzPts val="2400"/>
              <a:buNone/>
              <a:defRPr sz="2400" b="1"/>
            </a:lvl3pPr>
            <a:lvl4pPr lvl="3" algn="ctr">
              <a:lnSpc>
                <a:spcPct val="100000"/>
              </a:lnSpc>
              <a:spcBef>
                <a:spcPts val="640"/>
              </a:spcBef>
              <a:spcAft>
                <a:spcPts val="0"/>
              </a:spcAft>
              <a:buSzPts val="2400"/>
              <a:buNone/>
              <a:defRPr sz="2400" b="1"/>
            </a:lvl4pPr>
            <a:lvl5pPr lvl="4" algn="ctr">
              <a:lnSpc>
                <a:spcPct val="100000"/>
              </a:lnSpc>
              <a:spcBef>
                <a:spcPts val="640"/>
              </a:spcBef>
              <a:spcAft>
                <a:spcPts val="0"/>
              </a:spcAft>
              <a:buSzPts val="2400"/>
              <a:buNone/>
              <a:defRPr sz="2400" b="1"/>
            </a:lvl5pPr>
            <a:lvl6pPr lvl="5" algn="ctr">
              <a:lnSpc>
                <a:spcPct val="100000"/>
              </a:lnSpc>
              <a:spcBef>
                <a:spcPts val="533"/>
              </a:spcBef>
              <a:spcAft>
                <a:spcPts val="0"/>
              </a:spcAft>
              <a:buSzPts val="2400"/>
              <a:buNone/>
              <a:defRPr sz="2400" b="1"/>
            </a:lvl6pPr>
            <a:lvl7pPr lvl="6" algn="ctr">
              <a:lnSpc>
                <a:spcPct val="100000"/>
              </a:lnSpc>
              <a:spcBef>
                <a:spcPts val="533"/>
              </a:spcBef>
              <a:spcAft>
                <a:spcPts val="0"/>
              </a:spcAft>
              <a:buSzPts val="2400"/>
              <a:buNone/>
              <a:defRPr sz="2400" b="1"/>
            </a:lvl7pPr>
            <a:lvl8pPr lvl="7" algn="ctr">
              <a:lnSpc>
                <a:spcPct val="100000"/>
              </a:lnSpc>
              <a:spcBef>
                <a:spcPts val="533"/>
              </a:spcBef>
              <a:spcAft>
                <a:spcPts val="0"/>
              </a:spcAft>
              <a:buSzPts val="2400"/>
              <a:buNone/>
              <a:defRPr sz="2400" b="1"/>
            </a:lvl8pPr>
            <a:lvl9pPr lvl="8" algn="ctr">
              <a:lnSpc>
                <a:spcPct val="100000"/>
              </a:lnSpc>
              <a:spcBef>
                <a:spcPts val="533"/>
              </a:spcBef>
              <a:spcAft>
                <a:spcPts val="0"/>
              </a:spcAft>
              <a:buSzPts val="2400"/>
              <a:buNone/>
              <a:defRPr sz="2400" b="1"/>
            </a:lvl9pPr>
          </a:lstStyle>
          <a:p>
            <a:endParaRPr/>
          </a:p>
        </p:txBody>
      </p:sp>
      <p:sp>
        <p:nvSpPr>
          <p:cNvPr id="47" name="Google Shape;47;p7"/>
          <p:cNvSpPr txBox="1">
            <a:spLocks noGrp="1"/>
          </p:cNvSpPr>
          <p:nvPr>
            <p:ph type="subTitle" idx="4"/>
          </p:nvPr>
        </p:nvSpPr>
        <p:spPr>
          <a:xfrm>
            <a:off x="7049500" y="2912290"/>
            <a:ext cx="3742800" cy="1609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853"/>
              </a:spcBef>
              <a:spcAft>
                <a:spcPts val="0"/>
              </a:spcAft>
              <a:buSzPts val="2100"/>
              <a:buNone/>
              <a:defRPr sz="2100"/>
            </a:lvl1pPr>
            <a:lvl2pPr lvl="1" algn="ctr">
              <a:lnSpc>
                <a:spcPct val="100000"/>
              </a:lnSpc>
              <a:spcBef>
                <a:spcPts val="853"/>
              </a:spcBef>
              <a:spcAft>
                <a:spcPts val="0"/>
              </a:spcAft>
              <a:buSzPts val="2100"/>
              <a:buNone/>
              <a:defRPr sz="2100"/>
            </a:lvl2pPr>
            <a:lvl3pPr lvl="2" algn="ctr">
              <a:lnSpc>
                <a:spcPct val="100000"/>
              </a:lnSpc>
              <a:spcBef>
                <a:spcPts val="747"/>
              </a:spcBef>
              <a:spcAft>
                <a:spcPts val="0"/>
              </a:spcAft>
              <a:buSzPts val="2100"/>
              <a:buNone/>
              <a:defRPr sz="2100"/>
            </a:lvl3pPr>
            <a:lvl4pPr lvl="3" algn="ctr">
              <a:lnSpc>
                <a:spcPct val="100000"/>
              </a:lnSpc>
              <a:spcBef>
                <a:spcPts val="640"/>
              </a:spcBef>
              <a:spcAft>
                <a:spcPts val="0"/>
              </a:spcAft>
              <a:buSzPts val="2100"/>
              <a:buNone/>
              <a:defRPr sz="2100"/>
            </a:lvl4pPr>
            <a:lvl5pPr lvl="4" algn="ctr">
              <a:lnSpc>
                <a:spcPct val="100000"/>
              </a:lnSpc>
              <a:spcBef>
                <a:spcPts val="640"/>
              </a:spcBef>
              <a:spcAft>
                <a:spcPts val="0"/>
              </a:spcAft>
              <a:buSzPts val="2100"/>
              <a:buNone/>
              <a:defRPr sz="2100"/>
            </a:lvl5pPr>
            <a:lvl6pPr lvl="5" algn="ctr">
              <a:lnSpc>
                <a:spcPct val="100000"/>
              </a:lnSpc>
              <a:spcBef>
                <a:spcPts val="533"/>
              </a:spcBef>
              <a:spcAft>
                <a:spcPts val="0"/>
              </a:spcAft>
              <a:buSzPts val="2100"/>
              <a:buNone/>
              <a:defRPr sz="2100"/>
            </a:lvl6pPr>
            <a:lvl7pPr lvl="6" algn="ctr">
              <a:lnSpc>
                <a:spcPct val="100000"/>
              </a:lnSpc>
              <a:spcBef>
                <a:spcPts val="533"/>
              </a:spcBef>
              <a:spcAft>
                <a:spcPts val="0"/>
              </a:spcAft>
              <a:buSzPts val="2100"/>
              <a:buNone/>
              <a:defRPr sz="2100"/>
            </a:lvl7pPr>
            <a:lvl8pPr lvl="7" algn="ctr">
              <a:lnSpc>
                <a:spcPct val="100000"/>
              </a:lnSpc>
              <a:spcBef>
                <a:spcPts val="533"/>
              </a:spcBef>
              <a:spcAft>
                <a:spcPts val="0"/>
              </a:spcAft>
              <a:buSzPts val="2100"/>
              <a:buNone/>
              <a:defRPr sz="2100"/>
            </a:lvl8pPr>
            <a:lvl9pPr lvl="8" algn="ctr">
              <a:lnSpc>
                <a:spcPct val="100000"/>
              </a:lnSpc>
              <a:spcBef>
                <a:spcPts val="533"/>
              </a:spcBef>
              <a:spcAft>
                <a:spcPts val="0"/>
              </a:spcAft>
              <a:buSzPts val="2100"/>
              <a:buNone/>
              <a:defRPr sz="21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p8"/>
          <p:cNvSpPr/>
          <p:nvPr/>
        </p:nvSpPr>
        <p:spPr>
          <a:xfrm rot="10800000" flipH="1">
            <a:off x="0" y="1550699"/>
            <a:ext cx="12192000" cy="5307300"/>
          </a:xfrm>
          <a:prstGeom prst="rect">
            <a:avLst/>
          </a:prstGeom>
          <a:solidFill>
            <a:schemeClr val="lt1"/>
          </a:solidFill>
          <a:ln>
            <a:noFill/>
          </a:ln>
        </p:spPr>
        <p:txBody>
          <a:bodyPr spcFirstLastPara="1" wrap="square" lIns="121875" tIns="60925" rIns="121875" bIns="609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50" name="Google Shape;50;p8"/>
          <p:cNvSpPr/>
          <p:nvPr/>
        </p:nvSpPr>
        <p:spPr>
          <a:xfrm flipH="1">
            <a:off x="6039350" y="761799"/>
            <a:ext cx="6152650" cy="787336"/>
          </a:xfrm>
          <a:custGeom>
            <a:avLst/>
            <a:gdLst/>
            <a:ahLst/>
            <a:cxnLst/>
            <a:rect l="l" t="t" r="r" b="b"/>
            <a:pathLst>
              <a:path w="4617373" h="1108924" extrusionOk="0">
                <a:moveTo>
                  <a:pt x="1199" y="1108924"/>
                </a:moveTo>
                <a:lnTo>
                  <a:pt x="4617373" y="1108924"/>
                </a:lnTo>
                <a:lnTo>
                  <a:pt x="0" y="0"/>
                </a:lnTo>
                <a:cubicBezTo>
                  <a:pt x="400" y="369641"/>
                  <a:pt x="799" y="739283"/>
                  <a:pt x="1199" y="1108924"/>
                </a:cubicBezTo>
                <a:close/>
              </a:path>
            </a:pathLst>
          </a:custGeom>
          <a:solidFill>
            <a:srgbClr val="FFFFFF">
              <a:alpha val="5882"/>
            </a:srgbClr>
          </a:solidFill>
          <a:ln>
            <a:noFill/>
          </a:ln>
        </p:spPr>
        <p:txBody>
          <a:bodyPr spcFirstLastPara="1" wrap="square" lIns="121875" tIns="60925" rIns="121875" bIns="609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51" name="Google Shape;51;p8"/>
          <p:cNvSpPr/>
          <p:nvPr/>
        </p:nvSpPr>
        <p:spPr>
          <a:xfrm rot="10800000">
            <a:off x="6039350" y="1548585"/>
            <a:ext cx="6152650" cy="762385"/>
          </a:xfrm>
          <a:custGeom>
            <a:avLst/>
            <a:gdLst/>
            <a:ahLst/>
            <a:cxnLst/>
            <a:rect l="l" t="t" r="r" b="b"/>
            <a:pathLst>
              <a:path w="4617373" h="1108924" extrusionOk="0">
                <a:moveTo>
                  <a:pt x="1199" y="1108924"/>
                </a:moveTo>
                <a:lnTo>
                  <a:pt x="4617373" y="1108924"/>
                </a:lnTo>
                <a:lnTo>
                  <a:pt x="0" y="0"/>
                </a:lnTo>
                <a:cubicBezTo>
                  <a:pt x="400" y="369641"/>
                  <a:pt x="799" y="739283"/>
                  <a:pt x="1199" y="1108924"/>
                </a:cubicBezTo>
                <a:close/>
              </a:path>
            </a:pathLst>
          </a:custGeom>
          <a:solidFill>
            <a:schemeClr val="dk1">
              <a:alpha val="7058"/>
            </a:schemeClr>
          </a:solidFill>
          <a:ln>
            <a:noFill/>
          </a:ln>
        </p:spPr>
        <p:txBody>
          <a:bodyPr spcFirstLastPara="1" wrap="square" lIns="121875" tIns="60925" rIns="121875" bIns="609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52" name="Google Shape;52;p8"/>
          <p:cNvSpPr txBox="1">
            <a:spLocks noGrp="1"/>
          </p:cNvSpPr>
          <p:nvPr>
            <p:ph type="title"/>
          </p:nvPr>
        </p:nvSpPr>
        <p:spPr>
          <a:xfrm>
            <a:off x="609600" y="274637"/>
            <a:ext cx="10972800" cy="1143300"/>
          </a:xfrm>
          <a:prstGeom prst="rect">
            <a:avLst/>
          </a:prstGeom>
          <a:noFill/>
          <a:ln>
            <a:noFill/>
          </a:ln>
        </p:spPr>
        <p:txBody>
          <a:bodyPr spcFirstLastPara="1" wrap="square" lIns="121875" tIns="121875" rIns="121875" bIns="121875" anchor="ctr" anchorCtr="0">
            <a:noAutofit/>
          </a:bodyPr>
          <a:lstStyle>
            <a:lvl1pPr marR="0" lvl="0" algn="l">
              <a:lnSpc>
                <a:spcPct val="100000"/>
              </a:lnSpc>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a:lnSpc>
                <a:spcPct val="100000"/>
              </a:lnSpc>
              <a:spcBef>
                <a:spcPts val="0"/>
              </a:spcBef>
              <a:spcAft>
                <a:spcPts val="0"/>
              </a:spcAft>
              <a:buSzPts val="1400"/>
              <a:buNone/>
              <a:defRPr sz="1800" b="0" i="0" u="none" strike="noStrike" cap="none">
                <a:solidFill>
                  <a:schemeClr val="dk2"/>
                </a:solidFill>
              </a:defRPr>
            </a:lvl2pPr>
            <a:lvl3pPr marR="0" lvl="2" algn="l">
              <a:lnSpc>
                <a:spcPct val="100000"/>
              </a:lnSpc>
              <a:spcBef>
                <a:spcPts val="0"/>
              </a:spcBef>
              <a:spcAft>
                <a:spcPts val="0"/>
              </a:spcAft>
              <a:buSzPts val="1400"/>
              <a:buNone/>
              <a:defRPr sz="1800" b="0" i="0" u="none" strike="noStrike" cap="none">
                <a:solidFill>
                  <a:schemeClr val="dk2"/>
                </a:solidFill>
              </a:defRPr>
            </a:lvl3pPr>
            <a:lvl4pPr marR="0" lvl="3" algn="l">
              <a:lnSpc>
                <a:spcPct val="100000"/>
              </a:lnSpc>
              <a:spcBef>
                <a:spcPts val="0"/>
              </a:spcBef>
              <a:spcAft>
                <a:spcPts val="0"/>
              </a:spcAft>
              <a:buSzPts val="1400"/>
              <a:buNone/>
              <a:defRPr sz="1800" b="0" i="0" u="none" strike="noStrike" cap="none">
                <a:solidFill>
                  <a:schemeClr val="dk2"/>
                </a:solidFill>
              </a:defRPr>
            </a:lvl4pPr>
            <a:lvl5pPr marR="0" lvl="4" algn="l">
              <a:lnSpc>
                <a:spcPct val="100000"/>
              </a:lnSpc>
              <a:spcBef>
                <a:spcPts val="0"/>
              </a:spcBef>
              <a:spcAft>
                <a:spcPts val="0"/>
              </a:spcAft>
              <a:buSzPts val="1400"/>
              <a:buNone/>
              <a:defRPr sz="1800" b="0" i="0" u="none" strike="noStrike" cap="none">
                <a:solidFill>
                  <a:schemeClr val="dk2"/>
                </a:solidFill>
              </a:defRPr>
            </a:lvl5pPr>
            <a:lvl6pPr marR="0" lvl="5" algn="l">
              <a:lnSpc>
                <a:spcPct val="100000"/>
              </a:lnSpc>
              <a:spcBef>
                <a:spcPts val="0"/>
              </a:spcBef>
              <a:spcAft>
                <a:spcPts val="0"/>
              </a:spcAft>
              <a:buSzPts val="1400"/>
              <a:buNone/>
              <a:defRPr sz="1800" b="0" i="0" u="none" strike="noStrike" cap="none">
                <a:solidFill>
                  <a:schemeClr val="dk2"/>
                </a:solidFill>
              </a:defRPr>
            </a:lvl6pPr>
            <a:lvl7pPr marR="0" lvl="6" algn="l">
              <a:lnSpc>
                <a:spcPct val="100000"/>
              </a:lnSpc>
              <a:spcBef>
                <a:spcPts val="0"/>
              </a:spcBef>
              <a:spcAft>
                <a:spcPts val="0"/>
              </a:spcAft>
              <a:buSzPts val="1400"/>
              <a:buNone/>
              <a:defRPr sz="1800" b="0" i="0" u="none" strike="noStrike" cap="none">
                <a:solidFill>
                  <a:schemeClr val="dk2"/>
                </a:solidFill>
              </a:defRPr>
            </a:lvl7pPr>
            <a:lvl8pPr marR="0" lvl="7" algn="l">
              <a:lnSpc>
                <a:spcPct val="100000"/>
              </a:lnSpc>
              <a:spcBef>
                <a:spcPts val="0"/>
              </a:spcBef>
              <a:spcAft>
                <a:spcPts val="0"/>
              </a:spcAft>
              <a:buSzPts val="1400"/>
              <a:buNone/>
              <a:defRPr sz="1800" b="0" i="0" u="none" strike="noStrike" cap="none">
                <a:solidFill>
                  <a:schemeClr val="dk2"/>
                </a:solidFill>
              </a:defRPr>
            </a:lvl8pPr>
            <a:lvl9pPr marR="0" lvl="8" algn="l">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53" name="Google Shape;53;p8"/>
          <p:cNvSpPr txBox="1">
            <a:spLocks noGrp="1"/>
          </p:cNvSpPr>
          <p:nvPr>
            <p:ph type="body" idx="1"/>
          </p:nvPr>
        </p:nvSpPr>
        <p:spPr>
          <a:xfrm>
            <a:off x="609600" y="1600201"/>
            <a:ext cx="10972800" cy="4967700"/>
          </a:xfrm>
          <a:prstGeom prst="rect">
            <a:avLst/>
          </a:prstGeom>
          <a:noFill/>
          <a:ln>
            <a:noFill/>
          </a:ln>
        </p:spPr>
        <p:txBody>
          <a:bodyPr spcFirstLastPara="1" wrap="square" lIns="121875" tIns="121875" rIns="121875" bIns="121875" anchor="t" anchorCtr="0">
            <a:noAutofit/>
          </a:bodyPr>
          <a:lstStyle>
            <a:lvl1pPr marL="457200" marR="0" lvl="0" indent="-320040" algn="l">
              <a:lnSpc>
                <a:spcPct val="100000"/>
              </a:lnSpc>
              <a:spcBef>
                <a:spcPts val="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a:lnSpc>
                <a:spcPct val="100000"/>
              </a:lnSpc>
              <a:spcBef>
                <a:spcPts val="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a:lnSpc>
                <a:spcPct val="100000"/>
              </a:lnSpc>
              <a:spcBef>
                <a:spcPts val="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a:lnSpc>
                <a:spcPct val="100000"/>
              </a:lnSpc>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a:lnSpc>
                <a:spcPct val="100000"/>
              </a:lnSpc>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a:lnSpc>
                <a:spcPct val="100000"/>
              </a:lnSpc>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a:lnSpc>
                <a:spcPct val="100000"/>
              </a:lnSpc>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a:lnSpc>
                <a:spcPct val="100000"/>
              </a:lnSpc>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a:lnSpc>
                <a:spcPct val="100000"/>
              </a:lnSpc>
              <a:spcBef>
                <a:spcPts val="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5867"/>
              <a:buFont typeface="Calibri"/>
              <a:buNone/>
              <a:defRPr sz="5867"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99554" algn="l" rtl="0">
              <a:lnSpc>
                <a:spcPct val="100000"/>
              </a:lnSpc>
              <a:spcBef>
                <a:spcPts val="853"/>
              </a:spcBef>
              <a:spcAft>
                <a:spcPts val="0"/>
              </a:spcAft>
              <a:buClr>
                <a:srgbClr val="00B050"/>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391160" algn="l" rtl="0">
              <a:lnSpc>
                <a:spcPct val="100000"/>
              </a:lnSpc>
              <a:spcBef>
                <a:spcPts val="853"/>
              </a:spcBef>
              <a:spcAft>
                <a:spcPts val="0"/>
              </a:spcAft>
              <a:buClr>
                <a:srgbClr val="00B050"/>
              </a:buClr>
              <a:buSzPts val="2560"/>
              <a:buFont typeface="Noto Sans Symbols"/>
              <a:buChar char="❑"/>
              <a:defRPr sz="4267" b="0" i="0" u="none" strike="noStrike" cap="none">
                <a:solidFill>
                  <a:schemeClr val="dk1"/>
                </a:solidFill>
                <a:latin typeface="Calibri"/>
                <a:ea typeface="Calibri"/>
                <a:cs typeface="Calibri"/>
                <a:sym typeface="Calibri"/>
              </a:defRPr>
            </a:lvl2pPr>
            <a:lvl3pPr marL="1371600" marR="0" lvl="2" indent="-430085" algn="l" rtl="0">
              <a:lnSpc>
                <a:spcPct val="100000"/>
              </a:lnSpc>
              <a:spcBef>
                <a:spcPts val="747"/>
              </a:spcBef>
              <a:spcAft>
                <a:spcPts val="0"/>
              </a:spcAft>
              <a:buClr>
                <a:srgbClr val="00B050"/>
              </a:buClr>
              <a:buSzPts val="3173"/>
              <a:buFont typeface="Courier New"/>
              <a:buChar char="o"/>
              <a:defRPr sz="3733" b="0" i="0" u="none" strike="noStrike" cap="none">
                <a:solidFill>
                  <a:schemeClr val="dk1"/>
                </a:solidFill>
                <a:latin typeface="Calibri"/>
                <a:ea typeface="Calibri"/>
                <a:cs typeface="Calibri"/>
                <a:sym typeface="Calibri"/>
              </a:defRPr>
            </a:lvl3pPr>
            <a:lvl4pPr marL="1828800" marR="0" lvl="3" indent="-391160" algn="l" rtl="0">
              <a:lnSpc>
                <a:spcPct val="100000"/>
              </a:lnSpc>
              <a:spcBef>
                <a:spcPts val="640"/>
              </a:spcBef>
              <a:spcAft>
                <a:spcPts val="0"/>
              </a:spcAft>
              <a:buClr>
                <a:srgbClr val="00B050"/>
              </a:buClr>
              <a:buSzPts val="2560"/>
              <a:buFont typeface="Noto Sans Symbols"/>
              <a:buChar char="❖"/>
              <a:defRPr sz="3200" b="0" i="0" u="none" strike="noStrike" cap="none">
                <a:solidFill>
                  <a:schemeClr val="dk1"/>
                </a:solidFill>
                <a:latin typeface="Calibri"/>
                <a:ea typeface="Calibri"/>
                <a:cs typeface="Calibri"/>
                <a:sym typeface="Calibri"/>
              </a:defRPr>
            </a:lvl4pPr>
            <a:lvl5pPr marL="2286000" marR="0" lvl="4" indent="-431800" algn="l" rtl="0">
              <a:lnSpc>
                <a:spcPct val="100000"/>
              </a:lnSpc>
              <a:spcBef>
                <a:spcPts val="640"/>
              </a:spcBef>
              <a:spcAft>
                <a:spcPts val="0"/>
              </a:spcAft>
              <a:buClr>
                <a:srgbClr val="00B050"/>
              </a:buClr>
              <a:buSzPts val="3200"/>
              <a:buFont typeface="Arial"/>
              <a:buChar char="•"/>
              <a:defRPr sz="3200"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94B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readingrockets.org/teaching/reading101-course/modules/phonological-and-phonemic-awareness/phonological-and-phonemic-1"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fcrr.org/student-center-activities/kindergarten-and-first-grad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hyperlink" Target="https://www.readingrockets.org/article/how-now-brown-cow-phoneme-awareness-activities" TargetMode="External"/><Relationship Id="rId4" Type="http://schemas.openxmlformats.org/officeDocument/2006/relationships/hyperlink" Target="https://www.readingresource.net/phonemicawarenessactivities.html"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bd7EQyRv3YA"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81000" y="990600"/>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What </a:t>
            </a:r>
            <a:r>
              <a:rPr lang="en-US" dirty="0" smtClean="0"/>
              <a:t>You Will Need</a:t>
            </a:r>
            <a:endParaRPr dirty="0"/>
          </a:p>
        </p:txBody>
      </p:sp>
      <p:sp>
        <p:nvSpPr>
          <p:cNvPr id="60" name="Google Shape;60;p9"/>
          <p:cNvSpPr txBox="1">
            <a:spLocks noGrp="1"/>
          </p:cNvSpPr>
          <p:nvPr>
            <p:ph type="body" idx="1"/>
          </p:nvPr>
        </p:nvSpPr>
        <p:spPr>
          <a:xfrm>
            <a:off x="381000" y="2159000"/>
            <a:ext cx="11430000" cy="4546600"/>
          </a:xfrm>
          <a:prstGeom prst="rect">
            <a:avLst/>
          </a:prstGeom>
        </p:spPr>
        <p:txBody>
          <a:bodyPr spcFirstLastPara="1" wrap="square" lIns="91425" tIns="45700" rIns="91425" bIns="45700" anchor="t" anchorCtr="0">
            <a:noAutofit/>
          </a:bodyPr>
          <a:lstStyle/>
          <a:p>
            <a:pPr marL="457200" lvl="0" indent="-431800" algn="l" rtl="0">
              <a:spcBef>
                <a:spcPts val="360"/>
              </a:spcBef>
              <a:spcAft>
                <a:spcPts val="0"/>
              </a:spcAft>
              <a:buSzPts val="3200"/>
              <a:buChar char="●"/>
            </a:pPr>
            <a:r>
              <a:rPr lang="en-US" sz="3200" dirty="0"/>
              <a:t>Handout #</a:t>
            </a:r>
            <a:r>
              <a:rPr lang="en-US" sz="3200" dirty="0" smtClean="0"/>
              <a:t>1 - </a:t>
            </a:r>
            <a:r>
              <a:rPr lang="en-US" sz="3200" dirty="0"/>
              <a:t>Phonological Awareness Continuum</a:t>
            </a:r>
            <a:endParaRPr sz="3200" dirty="0"/>
          </a:p>
          <a:p>
            <a:pPr marL="457200" lvl="0" indent="-431800" algn="l" rtl="0">
              <a:spcBef>
                <a:spcPts val="0"/>
              </a:spcBef>
              <a:spcAft>
                <a:spcPts val="0"/>
              </a:spcAft>
              <a:buSzPts val="3200"/>
              <a:buChar char="●"/>
            </a:pPr>
            <a:r>
              <a:rPr lang="en-US" sz="3200" dirty="0"/>
              <a:t>Handout #</a:t>
            </a:r>
            <a:r>
              <a:rPr lang="en-US" sz="3200" dirty="0" smtClean="0"/>
              <a:t>2 - </a:t>
            </a:r>
            <a:r>
              <a:rPr lang="en-US" sz="3200" dirty="0"/>
              <a:t>How to Use </a:t>
            </a:r>
            <a:r>
              <a:rPr lang="en-US" sz="3200" dirty="0" err="1"/>
              <a:t>Elkonin</a:t>
            </a:r>
            <a:r>
              <a:rPr lang="en-US" sz="3200" dirty="0"/>
              <a:t> Boxes</a:t>
            </a:r>
            <a:endParaRPr sz="3200" dirty="0"/>
          </a:p>
          <a:p>
            <a:pPr marL="457200" lvl="0" indent="-431800" algn="l" rtl="0">
              <a:spcBef>
                <a:spcPts val="0"/>
              </a:spcBef>
              <a:spcAft>
                <a:spcPts val="0"/>
              </a:spcAft>
              <a:buSzPts val="3200"/>
              <a:buChar char="●"/>
            </a:pPr>
            <a:r>
              <a:rPr lang="en-US" sz="3200" dirty="0"/>
              <a:t>Handout #</a:t>
            </a:r>
            <a:r>
              <a:rPr lang="en-US" sz="3200" dirty="0" smtClean="0"/>
              <a:t>3 - </a:t>
            </a:r>
            <a:r>
              <a:rPr lang="en-US" sz="3200" dirty="0"/>
              <a:t>Affirmation and Action Planning</a:t>
            </a:r>
            <a:endParaRPr sz="3200" dirty="0"/>
          </a:p>
          <a:p>
            <a:pPr marL="457200" lvl="0" indent="-431800" algn="l" rtl="0">
              <a:spcBef>
                <a:spcPts val="0"/>
              </a:spcBef>
              <a:spcAft>
                <a:spcPts val="0"/>
              </a:spcAft>
              <a:buSzPts val="3200"/>
              <a:buChar char="●"/>
            </a:pPr>
            <a:r>
              <a:rPr lang="en-US" sz="3200" dirty="0"/>
              <a:t>Glossary of </a:t>
            </a:r>
            <a:r>
              <a:rPr lang="en-US" sz="3200" dirty="0" smtClean="0"/>
              <a:t>Terms - </a:t>
            </a:r>
            <a:r>
              <a:rPr lang="en-US" sz="3200" dirty="0"/>
              <a:t>Phonemic Awareness </a:t>
            </a:r>
          </a:p>
          <a:p>
            <a:pPr marL="457200" lvl="0" indent="-431800" algn="l" rtl="0">
              <a:spcBef>
                <a:spcPts val="0"/>
              </a:spcBef>
              <a:spcAft>
                <a:spcPts val="0"/>
              </a:spcAft>
              <a:buSzPts val="3200"/>
              <a:buChar char="●"/>
            </a:pPr>
            <a:endParaRPr lang="en-US" sz="3200" dirty="0"/>
          </a:p>
          <a:p>
            <a:pPr marL="25400" lvl="0" indent="0" algn="l" rtl="0">
              <a:spcBef>
                <a:spcPts val="0"/>
              </a:spcBef>
              <a:spcAft>
                <a:spcPts val="0"/>
              </a:spcAft>
              <a:buSzPts val="3200"/>
              <a:buNone/>
            </a:pPr>
            <a:r>
              <a:rPr lang="en-US" sz="3200" dirty="0"/>
              <a:t>*Make colored laminated copies of the Data Flowchart for Literacy Development from Session 1 to have on the tables</a:t>
            </a:r>
            <a:endParaRPr sz="3200" dirty="0"/>
          </a:p>
        </p:txBody>
      </p:sp>
      <p:sp>
        <p:nvSpPr>
          <p:cNvPr id="61" name="Google Shape;61;p9"/>
          <p:cNvSpPr txBox="1">
            <a:spLocks noGrp="1"/>
          </p:cNvSpPr>
          <p:nvPr>
            <p:ph type="sldNum" idx="12"/>
          </p:nvPr>
        </p:nvSpPr>
        <p:spPr>
          <a:xfrm>
            <a:off x="171992"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1</a:t>
            </a:fld>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7"/>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10</a:t>
            </a:fld>
            <a:endParaRPr/>
          </a:p>
        </p:txBody>
      </p:sp>
      <p:sp>
        <p:nvSpPr>
          <p:cNvPr id="124" name="Google Shape;124;p17"/>
          <p:cNvSpPr txBox="1">
            <a:spLocks noGrp="1"/>
          </p:cNvSpPr>
          <p:nvPr>
            <p:ph type="body" idx="1"/>
          </p:nvPr>
        </p:nvSpPr>
        <p:spPr>
          <a:xfrm>
            <a:off x="381000" y="2073951"/>
            <a:ext cx="11430000" cy="463164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3600"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Refers to the </a:t>
            </a:r>
            <a:r>
              <a:rPr lang="en-US" sz="3600" u="sng"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awareness of the individual phonemes</a:t>
            </a:r>
            <a:r>
              <a:rPr lang="en-US" sz="3600"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 — the smallest units of sound — in spoken words, and the </a:t>
            </a:r>
            <a:r>
              <a:rPr lang="en-US" sz="3600" u="sng"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ability to manipulate those sounds</a:t>
            </a:r>
            <a:r>
              <a:rPr lang="en-US" sz="3600"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a:t>
            </a:r>
            <a:endParaRPr sz="3600" dirty="0">
              <a:solidFill>
                <a:schemeClr val="accent1"/>
              </a:solidFill>
              <a:highlight>
                <a:srgbClr val="FFFFFF"/>
              </a:highlight>
              <a:latin typeface="Calibri" panose="020F0502020204030204" pitchFamily="34" charset="0"/>
              <a:ea typeface="Verdana"/>
              <a:cs typeface="Calibri" panose="020F0502020204030204" pitchFamily="34" charset="0"/>
              <a:sym typeface="Verdana"/>
            </a:endParaRPr>
          </a:p>
          <a:p>
            <a:pPr marL="0" lvl="0" indent="0" algn="l" rtl="0">
              <a:lnSpc>
                <a:spcPct val="100000"/>
              </a:lnSpc>
              <a:spcBef>
                <a:spcPts val="0"/>
              </a:spcBef>
              <a:spcAft>
                <a:spcPts val="0"/>
              </a:spcAft>
              <a:buSzPts val="1800"/>
              <a:buNone/>
            </a:pPr>
            <a:endParaRPr sz="2800" dirty="0">
              <a:solidFill>
                <a:srgbClr val="000000"/>
              </a:solidFill>
              <a:highlight>
                <a:schemeClr val="lt1"/>
              </a:highlight>
            </a:endParaRPr>
          </a:p>
          <a:p>
            <a:pPr marL="0" lvl="0" indent="0" algn="l" rtl="0">
              <a:lnSpc>
                <a:spcPct val="100000"/>
              </a:lnSpc>
              <a:spcBef>
                <a:spcPts val="0"/>
              </a:spcBef>
              <a:spcAft>
                <a:spcPts val="0"/>
              </a:spcAft>
              <a:buSzPts val="1800"/>
              <a:buNone/>
            </a:pPr>
            <a:endParaRPr sz="2800" dirty="0">
              <a:solidFill>
                <a:srgbClr val="000000"/>
              </a:solidFill>
              <a:highlight>
                <a:schemeClr val="lt1"/>
              </a:highlight>
            </a:endParaRPr>
          </a:p>
          <a:p>
            <a:pPr marL="0" lvl="0" indent="0" algn="l" rtl="0">
              <a:lnSpc>
                <a:spcPct val="100000"/>
              </a:lnSpc>
              <a:spcBef>
                <a:spcPts val="0"/>
              </a:spcBef>
              <a:spcAft>
                <a:spcPts val="0"/>
              </a:spcAft>
              <a:buSzPts val="1800"/>
              <a:buNone/>
            </a:pPr>
            <a:endParaRPr sz="3000" dirty="0">
              <a:solidFill>
                <a:srgbClr val="000000"/>
              </a:solidFill>
              <a:highlight>
                <a:srgbClr val="FFFFFF"/>
              </a:highlight>
              <a:latin typeface="Verdana"/>
              <a:ea typeface="Verdana"/>
              <a:cs typeface="Verdana"/>
              <a:sym typeface="Verdana"/>
            </a:endParaRPr>
          </a:p>
        </p:txBody>
      </p:sp>
      <p:sp>
        <p:nvSpPr>
          <p:cNvPr id="125" name="Google Shape;125;p17"/>
          <p:cNvSpPr txBox="1">
            <a:spLocks noGrp="1"/>
          </p:cNvSpPr>
          <p:nvPr>
            <p:ph type="title"/>
          </p:nvPr>
        </p:nvSpPr>
        <p:spPr>
          <a:xfrm>
            <a:off x="381000" y="1007151"/>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33"/>
              <a:buFont typeface="Calibri"/>
              <a:buNone/>
            </a:pPr>
            <a:r>
              <a:rPr lang="en-US" dirty="0"/>
              <a:t>Phonemic Awareness </a:t>
            </a:r>
            <a:endParaRPr dirty="0"/>
          </a:p>
        </p:txBody>
      </p:sp>
      <p:pic>
        <p:nvPicPr>
          <p:cNvPr id="126" name="Google Shape;126;p17"/>
          <p:cNvPicPr preferRelativeResize="0"/>
          <p:nvPr/>
        </p:nvPicPr>
        <p:blipFill rotWithShape="1">
          <a:blip r:embed="rId3">
            <a:alphaModFix/>
          </a:blip>
          <a:srcRect/>
          <a:stretch/>
        </p:blipFill>
        <p:spPr>
          <a:xfrm>
            <a:off x="4547150" y="4271675"/>
            <a:ext cx="2887799" cy="2350015"/>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2410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11</a:t>
            </a:fld>
            <a:endParaRPr/>
          </a:p>
        </p:txBody>
      </p:sp>
      <p:sp>
        <p:nvSpPr>
          <p:cNvPr id="132" name="Google Shape;132;p18"/>
          <p:cNvSpPr txBox="1">
            <a:spLocks noGrp="1"/>
          </p:cNvSpPr>
          <p:nvPr>
            <p:ph type="body" idx="1"/>
          </p:nvPr>
        </p:nvSpPr>
        <p:spPr>
          <a:xfrm>
            <a:off x="381000" y="2107504"/>
            <a:ext cx="11430000" cy="459809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3600"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Refers to </a:t>
            </a:r>
            <a:r>
              <a:rPr lang="en-US" sz="3600" u="sng"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knowledge of attaching letters to sounds</a:t>
            </a:r>
            <a:r>
              <a:rPr lang="en-US" sz="3600"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 and the ability to apply that knowledge in </a:t>
            </a:r>
            <a:r>
              <a:rPr lang="en-US" sz="3600" u="sng" dirty="0">
                <a:solidFill>
                  <a:schemeClr val="accent1"/>
                </a:solidFill>
                <a:highlight>
                  <a:srgbClr val="FFFFFF"/>
                </a:highlight>
                <a:latin typeface="Calibri" panose="020F0502020204030204" pitchFamily="34" charset="0"/>
                <a:ea typeface="Verdana"/>
                <a:cs typeface="Calibri" panose="020F0502020204030204" pitchFamily="34" charset="0"/>
                <a:sym typeface="Verdana"/>
              </a:rPr>
              <a:t>decoding unfamiliar printed words</a:t>
            </a:r>
            <a:endParaRPr sz="3600" dirty="0">
              <a:solidFill>
                <a:schemeClr val="accent1"/>
              </a:solidFill>
              <a:highlight>
                <a:srgbClr val="FFFFFF"/>
              </a:highlight>
              <a:latin typeface="Calibri" panose="020F0502020204030204" pitchFamily="34" charset="0"/>
              <a:ea typeface="Verdana"/>
              <a:cs typeface="Calibri" panose="020F0502020204030204" pitchFamily="34" charset="0"/>
              <a:sym typeface="Verdana"/>
            </a:endParaRPr>
          </a:p>
          <a:p>
            <a:pPr marL="0" lvl="0" indent="0" algn="l" rtl="0">
              <a:lnSpc>
                <a:spcPct val="100000"/>
              </a:lnSpc>
              <a:spcBef>
                <a:spcPts val="0"/>
              </a:spcBef>
              <a:spcAft>
                <a:spcPts val="0"/>
              </a:spcAft>
              <a:buSzPts val="1800"/>
              <a:buNone/>
            </a:pPr>
            <a:endParaRPr sz="3000" dirty="0">
              <a:solidFill>
                <a:srgbClr val="000000"/>
              </a:solidFill>
              <a:highlight>
                <a:srgbClr val="FFFFFF"/>
              </a:highlight>
              <a:latin typeface="Verdana"/>
              <a:ea typeface="Verdana"/>
              <a:cs typeface="Verdana"/>
              <a:sym typeface="Verdana"/>
            </a:endParaRPr>
          </a:p>
          <a:p>
            <a:pPr marL="0" lvl="0" indent="0" algn="l" rtl="0">
              <a:lnSpc>
                <a:spcPct val="100000"/>
              </a:lnSpc>
              <a:spcBef>
                <a:spcPts val="0"/>
              </a:spcBef>
              <a:spcAft>
                <a:spcPts val="0"/>
              </a:spcAft>
              <a:buSzPts val="1800"/>
              <a:buNone/>
            </a:pPr>
            <a:endParaRPr sz="3000" dirty="0">
              <a:solidFill>
                <a:srgbClr val="000000"/>
              </a:solidFill>
              <a:highlight>
                <a:srgbClr val="FFFFFF"/>
              </a:highlight>
              <a:latin typeface="Verdana"/>
              <a:ea typeface="Verdana"/>
              <a:cs typeface="Verdana"/>
              <a:sym typeface="Verdana"/>
            </a:endParaRPr>
          </a:p>
        </p:txBody>
      </p:sp>
      <p:sp>
        <p:nvSpPr>
          <p:cNvPr id="133" name="Google Shape;133;p18"/>
          <p:cNvSpPr txBox="1">
            <a:spLocks noGrp="1"/>
          </p:cNvSpPr>
          <p:nvPr>
            <p:ph type="title"/>
          </p:nvPr>
        </p:nvSpPr>
        <p:spPr>
          <a:xfrm>
            <a:off x="381000" y="1040704"/>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33"/>
              <a:buFont typeface="Calibri"/>
              <a:buNone/>
            </a:pPr>
            <a:r>
              <a:rPr lang="en-US" dirty="0"/>
              <a:t>Phonics </a:t>
            </a:r>
            <a:endParaRPr dirty="0"/>
          </a:p>
        </p:txBody>
      </p:sp>
      <p:pic>
        <p:nvPicPr>
          <p:cNvPr id="134" name="Google Shape;134;p18"/>
          <p:cNvPicPr preferRelativeResize="0"/>
          <p:nvPr/>
        </p:nvPicPr>
        <p:blipFill rotWithShape="1">
          <a:blip r:embed="rId3">
            <a:alphaModFix/>
          </a:blip>
          <a:srcRect/>
          <a:stretch/>
        </p:blipFill>
        <p:spPr>
          <a:xfrm>
            <a:off x="3332800" y="3568025"/>
            <a:ext cx="6315075" cy="3010575"/>
          </a:xfrm>
          <a:prstGeom prst="rect">
            <a:avLst/>
          </a:prstGeom>
          <a:noFill/>
          <a:ln>
            <a:noFill/>
          </a:ln>
        </p:spPr>
      </p:pic>
    </p:spTree>
    <p:extLst>
      <p:ext uri="{BB962C8B-B14F-4D97-AF65-F5344CB8AC3E}">
        <p14:creationId xmlns:p14="http://schemas.microsoft.com/office/powerpoint/2010/main" val="3433426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12</a:t>
            </a:fld>
            <a:endParaRPr/>
          </a:p>
        </p:txBody>
      </p:sp>
      <p:sp>
        <p:nvSpPr>
          <p:cNvPr id="141" name="Google Shape;141;p19"/>
          <p:cNvSpPr txBox="1">
            <a:spLocks noGrp="1"/>
          </p:cNvSpPr>
          <p:nvPr>
            <p:ph type="body" idx="1"/>
          </p:nvPr>
        </p:nvSpPr>
        <p:spPr>
          <a:xfrm>
            <a:off x="381000" y="2107504"/>
            <a:ext cx="11430000" cy="45980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4400" dirty="0"/>
              <a:t>The smallest unit (sound) of spoken language.</a:t>
            </a:r>
            <a:endParaRPr sz="4400" dirty="0"/>
          </a:p>
          <a:p>
            <a:pPr marL="0" lvl="0" indent="0" algn="l" rtl="0">
              <a:lnSpc>
                <a:spcPct val="100000"/>
              </a:lnSpc>
              <a:spcBef>
                <a:spcPts val="360"/>
              </a:spcBef>
              <a:spcAft>
                <a:spcPts val="0"/>
              </a:spcAft>
              <a:buSzPts val="1800"/>
              <a:buNone/>
            </a:pPr>
            <a:endParaRPr sz="4400" dirty="0"/>
          </a:p>
          <a:p>
            <a:pPr marL="0" lvl="0" indent="0" algn="l" rtl="0">
              <a:lnSpc>
                <a:spcPct val="100000"/>
              </a:lnSpc>
              <a:spcBef>
                <a:spcPts val="360"/>
              </a:spcBef>
              <a:spcAft>
                <a:spcPts val="0"/>
              </a:spcAft>
              <a:buSzPts val="1800"/>
              <a:buNone/>
            </a:pPr>
            <a:r>
              <a:rPr lang="en-US" sz="4400" dirty="0"/>
              <a:t>Phonemes are represented in writing with letters but sound is represented in writing as</a:t>
            </a:r>
            <a:endParaRPr sz="4400" dirty="0"/>
          </a:p>
          <a:p>
            <a:pPr marL="1371600" lvl="0" indent="457200" algn="l" rtl="0">
              <a:lnSpc>
                <a:spcPct val="100000"/>
              </a:lnSpc>
              <a:spcBef>
                <a:spcPts val="360"/>
              </a:spcBef>
              <a:spcAft>
                <a:spcPts val="0"/>
              </a:spcAft>
              <a:buSzPts val="1800"/>
              <a:buNone/>
            </a:pPr>
            <a:r>
              <a:rPr lang="en-US" sz="4400" dirty="0"/>
              <a:t>           /t/      /m/      /p/</a:t>
            </a:r>
            <a:endParaRPr sz="4400" dirty="0"/>
          </a:p>
        </p:txBody>
      </p:sp>
      <p:sp>
        <p:nvSpPr>
          <p:cNvPr id="142" name="Google Shape;142;p19"/>
          <p:cNvSpPr txBox="1">
            <a:spLocks noGrp="1"/>
          </p:cNvSpPr>
          <p:nvPr>
            <p:ph type="title"/>
          </p:nvPr>
        </p:nvSpPr>
        <p:spPr>
          <a:xfrm>
            <a:off x="381000" y="1040704"/>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Phoneme</a:t>
            </a:r>
            <a:endParaRPr dirty="0"/>
          </a:p>
        </p:txBody>
      </p:sp>
    </p:spTree>
    <p:extLst>
      <p:ext uri="{BB962C8B-B14F-4D97-AF65-F5344CB8AC3E}">
        <p14:creationId xmlns:p14="http://schemas.microsoft.com/office/powerpoint/2010/main" val="2430472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0"/>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13</a:t>
            </a:fld>
            <a:endParaRPr/>
          </a:p>
        </p:txBody>
      </p:sp>
      <p:sp>
        <p:nvSpPr>
          <p:cNvPr id="149" name="Google Shape;149;p20"/>
          <p:cNvSpPr txBox="1">
            <a:spLocks noGrp="1"/>
          </p:cNvSpPr>
          <p:nvPr>
            <p:ph type="body" idx="1"/>
          </p:nvPr>
        </p:nvSpPr>
        <p:spPr>
          <a:xfrm>
            <a:off x="381000" y="2107504"/>
            <a:ext cx="11430000" cy="4598096"/>
          </a:xfrm>
          <a:prstGeom prst="rect">
            <a:avLst/>
          </a:prstGeom>
          <a:noFill/>
          <a:ln>
            <a:noFill/>
          </a:ln>
        </p:spPr>
        <p:txBody>
          <a:bodyPr spcFirstLastPara="1" wrap="square" lIns="91425" tIns="45700" rIns="91425" bIns="45700" anchor="t" anchorCtr="0">
            <a:noAutofit/>
          </a:bodyPr>
          <a:lstStyle/>
          <a:p>
            <a:pPr marL="895350" lvl="0" indent="-742950" algn="l" rtl="0">
              <a:lnSpc>
                <a:spcPct val="100000"/>
              </a:lnSpc>
              <a:spcBef>
                <a:spcPts val="360"/>
              </a:spcBef>
              <a:spcAft>
                <a:spcPts val="0"/>
              </a:spcAft>
              <a:buSzPct val="100000"/>
              <a:buFont typeface="+mj-lt"/>
              <a:buAutoNum type="arabicPeriod"/>
            </a:pPr>
            <a:r>
              <a:rPr lang="en-US" sz="3666" dirty="0" smtClean="0"/>
              <a:t>Necessary for </a:t>
            </a:r>
            <a:r>
              <a:rPr lang="en-US" sz="3666" dirty="0"/>
              <a:t>using the alphabetic code (sounds to symbols)</a:t>
            </a:r>
            <a:endParaRPr sz="3666" dirty="0"/>
          </a:p>
          <a:p>
            <a:pPr marL="895350" lvl="0" indent="-742950" algn="l" rtl="0">
              <a:lnSpc>
                <a:spcPct val="100000"/>
              </a:lnSpc>
              <a:spcBef>
                <a:spcPts val="0"/>
              </a:spcBef>
              <a:spcAft>
                <a:spcPts val="0"/>
              </a:spcAft>
              <a:buSzPct val="100000"/>
              <a:buFont typeface="+mj-lt"/>
              <a:buAutoNum type="arabicPeriod"/>
            </a:pPr>
            <a:r>
              <a:rPr lang="en-US" sz="3666" dirty="0" smtClean="0"/>
              <a:t>Can </a:t>
            </a:r>
            <a:r>
              <a:rPr lang="en-US" sz="3666" dirty="0"/>
              <a:t>predict later outcomes in reading and spelling</a:t>
            </a:r>
            <a:endParaRPr sz="3666" dirty="0"/>
          </a:p>
          <a:p>
            <a:pPr marL="895350" lvl="0" indent="-742950" algn="l" rtl="0">
              <a:lnSpc>
                <a:spcPct val="100000"/>
              </a:lnSpc>
              <a:spcBef>
                <a:spcPts val="0"/>
              </a:spcBef>
              <a:spcAft>
                <a:spcPts val="0"/>
              </a:spcAft>
              <a:buSzPct val="100000"/>
              <a:buFont typeface="+mj-lt"/>
              <a:buAutoNum type="arabicPeriod"/>
            </a:pPr>
            <a:r>
              <a:rPr lang="en-US" sz="3666" dirty="0" smtClean="0"/>
              <a:t>Develops </a:t>
            </a:r>
            <a:r>
              <a:rPr lang="en-US" sz="3666" dirty="0"/>
              <a:t>a phonological memory for sounds and vocabulary </a:t>
            </a:r>
            <a:r>
              <a:rPr lang="en-US" sz="3666" dirty="0" smtClean="0"/>
              <a:t>to stick</a:t>
            </a:r>
            <a:endParaRPr sz="3666" dirty="0"/>
          </a:p>
        </p:txBody>
      </p:sp>
      <p:sp>
        <p:nvSpPr>
          <p:cNvPr id="150" name="Google Shape;150;p20"/>
          <p:cNvSpPr txBox="1">
            <a:spLocks noGrp="1"/>
          </p:cNvSpPr>
          <p:nvPr>
            <p:ph type="title"/>
          </p:nvPr>
        </p:nvSpPr>
        <p:spPr>
          <a:xfrm>
            <a:off x="381000" y="1040704"/>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The Science of </a:t>
            </a:r>
            <a:r>
              <a:rPr lang="en-US" dirty="0" smtClean="0"/>
              <a:t>Phonological Awareness</a:t>
            </a:r>
            <a:endParaRPr dirty="0"/>
          </a:p>
        </p:txBody>
      </p:sp>
    </p:spTree>
    <p:extLst>
      <p:ext uri="{BB962C8B-B14F-4D97-AF65-F5344CB8AC3E}">
        <p14:creationId xmlns:p14="http://schemas.microsoft.com/office/powerpoint/2010/main" val="81536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1"/>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14</a:t>
            </a:fld>
            <a:endParaRPr/>
          </a:p>
        </p:txBody>
      </p:sp>
      <p:sp>
        <p:nvSpPr>
          <p:cNvPr id="157" name="Google Shape;157;p21"/>
          <p:cNvSpPr txBox="1">
            <a:spLocks noGrp="1"/>
          </p:cNvSpPr>
          <p:nvPr>
            <p:ph type="body" idx="1"/>
          </p:nvPr>
        </p:nvSpPr>
        <p:spPr>
          <a:xfrm>
            <a:off x="381000" y="2525400"/>
            <a:ext cx="11430000" cy="4053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000"/>
              </a:spcBef>
              <a:spcAft>
                <a:spcPts val="0"/>
              </a:spcAft>
              <a:buSzPts val="1800"/>
              <a:buNone/>
            </a:pPr>
            <a:r>
              <a:rPr lang="en-US" sz="4000" dirty="0">
                <a:solidFill>
                  <a:srgbClr val="404040"/>
                </a:solidFill>
                <a:latin typeface="Arial"/>
                <a:ea typeface="Arial"/>
                <a:cs typeface="Arial"/>
                <a:sym typeface="Arial"/>
              </a:rPr>
              <a:t>Phonemic Awareness is the </a:t>
            </a:r>
            <a:r>
              <a:rPr lang="en-US" sz="4000" b="1" dirty="0">
                <a:solidFill>
                  <a:srgbClr val="4A66AC"/>
                </a:solidFill>
                <a:latin typeface="Arial"/>
                <a:ea typeface="Arial"/>
                <a:cs typeface="Arial"/>
                <a:sym typeface="Arial"/>
              </a:rPr>
              <a:t>CORE</a:t>
            </a:r>
            <a:r>
              <a:rPr lang="en-US" sz="4000" dirty="0">
                <a:solidFill>
                  <a:srgbClr val="404040"/>
                </a:solidFill>
                <a:latin typeface="Arial"/>
                <a:ea typeface="Arial"/>
                <a:cs typeface="Arial"/>
                <a:sym typeface="Arial"/>
              </a:rPr>
              <a:t> and </a:t>
            </a:r>
            <a:r>
              <a:rPr lang="en-US" sz="4000" b="1" dirty="0">
                <a:solidFill>
                  <a:srgbClr val="4A66AC"/>
                </a:solidFill>
                <a:latin typeface="Arial"/>
                <a:ea typeface="Arial"/>
                <a:cs typeface="Arial"/>
                <a:sym typeface="Arial"/>
              </a:rPr>
              <a:t>CAUSAL factor </a:t>
            </a:r>
            <a:r>
              <a:rPr lang="en-US" sz="4000" dirty="0">
                <a:solidFill>
                  <a:srgbClr val="404040"/>
                </a:solidFill>
                <a:latin typeface="Arial"/>
                <a:ea typeface="Arial"/>
                <a:cs typeface="Arial"/>
                <a:sym typeface="Arial"/>
              </a:rPr>
              <a:t>that separates normal readers from disabled </a:t>
            </a:r>
            <a:r>
              <a:rPr lang="en-US" sz="4000" dirty="0" smtClean="0">
                <a:solidFill>
                  <a:srgbClr val="404040"/>
                </a:solidFill>
                <a:latin typeface="Arial"/>
                <a:ea typeface="Arial"/>
                <a:cs typeface="Arial"/>
                <a:sym typeface="Arial"/>
              </a:rPr>
              <a:t>readers. </a:t>
            </a:r>
          </a:p>
          <a:p>
            <a:pPr marL="0" lvl="0" indent="0" algn="l" rtl="0">
              <a:lnSpc>
                <a:spcPct val="115000"/>
              </a:lnSpc>
              <a:spcBef>
                <a:spcPts val="1000"/>
              </a:spcBef>
              <a:spcAft>
                <a:spcPts val="0"/>
              </a:spcAft>
              <a:buSzPts val="1800"/>
              <a:buNone/>
            </a:pPr>
            <a:endParaRPr lang="en-US" sz="4000" dirty="0">
              <a:solidFill>
                <a:srgbClr val="404040"/>
              </a:solidFill>
              <a:latin typeface="Arial"/>
              <a:ea typeface="Arial"/>
              <a:cs typeface="Arial"/>
              <a:sym typeface="Arial"/>
            </a:endParaRPr>
          </a:p>
          <a:p>
            <a:pPr marL="0" lvl="0" indent="0" algn="l" rtl="0">
              <a:lnSpc>
                <a:spcPct val="115000"/>
              </a:lnSpc>
              <a:spcBef>
                <a:spcPts val="1000"/>
              </a:spcBef>
              <a:spcAft>
                <a:spcPts val="0"/>
              </a:spcAft>
              <a:buSzPts val="1800"/>
              <a:buNone/>
            </a:pPr>
            <a:r>
              <a:rPr lang="en-US" sz="1400" dirty="0" smtClean="0">
                <a:solidFill>
                  <a:srgbClr val="404040"/>
                </a:solidFill>
                <a:latin typeface="Arial"/>
                <a:ea typeface="Arial"/>
                <a:cs typeface="Arial"/>
                <a:sym typeface="Arial"/>
              </a:rPr>
              <a:t>G. Reid Lyon</a:t>
            </a:r>
            <a:endParaRPr sz="1400" dirty="0">
              <a:solidFill>
                <a:srgbClr val="404040"/>
              </a:solidFill>
              <a:latin typeface="Arial"/>
              <a:ea typeface="Arial"/>
              <a:cs typeface="Arial"/>
              <a:sym typeface="Arial"/>
            </a:endParaRPr>
          </a:p>
          <a:p>
            <a:pPr marL="0" lvl="0" indent="0" algn="l" rtl="0">
              <a:lnSpc>
                <a:spcPct val="115000"/>
              </a:lnSpc>
              <a:spcBef>
                <a:spcPts val="1000"/>
              </a:spcBef>
              <a:spcAft>
                <a:spcPts val="0"/>
              </a:spcAft>
              <a:buSzPts val="1800"/>
              <a:buNone/>
            </a:pPr>
            <a:r>
              <a:rPr lang="en-US" sz="3200" dirty="0">
                <a:solidFill>
                  <a:srgbClr val="404040"/>
                </a:solidFill>
                <a:latin typeface="Arial"/>
                <a:ea typeface="Arial"/>
                <a:cs typeface="Arial"/>
                <a:sym typeface="Arial"/>
              </a:rPr>
              <a:t>  											</a:t>
            </a:r>
            <a:endParaRPr sz="3167" dirty="0"/>
          </a:p>
        </p:txBody>
      </p:sp>
      <p:sp>
        <p:nvSpPr>
          <p:cNvPr id="158" name="Google Shape;158;p21"/>
          <p:cNvSpPr txBox="1">
            <a:spLocks noGrp="1"/>
          </p:cNvSpPr>
          <p:nvPr>
            <p:ph type="title"/>
          </p:nvPr>
        </p:nvSpPr>
        <p:spPr>
          <a:xfrm>
            <a:off x="381000" y="1031932"/>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Why </a:t>
            </a:r>
            <a:r>
              <a:rPr lang="en-US" dirty="0" smtClean="0"/>
              <a:t>Start With Phonemic Awareness</a:t>
            </a:r>
            <a:endParaRPr dirty="0"/>
          </a:p>
        </p:txBody>
      </p:sp>
    </p:spTree>
    <p:extLst>
      <p:ext uri="{BB962C8B-B14F-4D97-AF65-F5344CB8AC3E}">
        <p14:creationId xmlns:p14="http://schemas.microsoft.com/office/powerpoint/2010/main" val="3720351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15</a:t>
            </a:fld>
            <a:endParaRPr/>
          </a:p>
        </p:txBody>
      </p:sp>
      <p:sp>
        <p:nvSpPr>
          <p:cNvPr id="164" name="Google Shape;164;p22"/>
          <p:cNvSpPr txBox="1">
            <a:spLocks noGrp="1"/>
          </p:cNvSpPr>
          <p:nvPr>
            <p:ph type="title"/>
          </p:nvPr>
        </p:nvSpPr>
        <p:spPr>
          <a:xfrm>
            <a:off x="-554446" y="-173038"/>
            <a:ext cx="117855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5200"/>
              <a:buFont typeface="Calibri"/>
              <a:buNone/>
            </a:pPr>
            <a:r>
              <a:rPr lang="en-US" sz="5200">
                <a:solidFill>
                  <a:schemeClr val="lt1"/>
                </a:solidFill>
              </a:rPr>
              <a:t>What Does it Look and Sound Like?</a:t>
            </a:r>
            <a:endParaRPr sz="5200">
              <a:solidFill>
                <a:schemeClr val="lt1"/>
              </a:solidFill>
            </a:endParaRPr>
          </a:p>
        </p:txBody>
      </p:sp>
      <p:sp>
        <p:nvSpPr>
          <p:cNvPr id="165" name="Google Shape;165;p22"/>
          <p:cNvSpPr txBox="1"/>
          <p:nvPr/>
        </p:nvSpPr>
        <p:spPr>
          <a:xfrm>
            <a:off x="381001" y="671525"/>
            <a:ext cx="11429999" cy="773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200"/>
              </a:spcBef>
              <a:spcAft>
                <a:spcPts val="0"/>
              </a:spcAft>
              <a:buClr>
                <a:srgbClr val="000000"/>
              </a:buClr>
              <a:buSzPts val="3000"/>
              <a:buFont typeface="Arial"/>
              <a:buNone/>
            </a:pPr>
            <a:r>
              <a:rPr lang="en-US" sz="3000" b="1" i="0" u="none" strike="noStrike" cap="none" dirty="0">
                <a:solidFill>
                  <a:srgbClr val="000000"/>
                </a:solidFill>
                <a:latin typeface="Calibri"/>
                <a:ea typeface="Calibri"/>
                <a:cs typeface="Calibri"/>
                <a:sym typeface="Calibri"/>
              </a:rPr>
              <a:t>Phonological Awareness Continuum </a:t>
            </a:r>
            <a:r>
              <a:rPr lang="en-US" sz="1800" i="1" u="none" strike="noStrike" cap="none" dirty="0">
                <a:solidFill>
                  <a:srgbClr val="000000"/>
                </a:solidFill>
                <a:latin typeface="Calibri"/>
                <a:ea typeface="Calibri"/>
                <a:cs typeface="Calibri"/>
                <a:sym typeface="Calibri"/>
              </a:rPr>
              <a:t>Adapted from </a:t>
            </a:r>
            <a:r>
              <a:rPr lang="en-US" sz="1800" i="1" dirty="0">
                <a:latin typeface="Calibri"/>
                <a:ea typeface="Calibri"/>
                <a:cs typeface="Calibri"/>
                <a:sym typeface="Calibri"/>
              </a:rPr>
              <a:t>95</a:t>
            </a:r>
            <a:r>
              <a:rPr lang="en-US" sz="1800" i="1" dirty="0" smtClean="0">
                <a:latin typeface="Calibri"/>
                <a:ea typeface="Calibri"/>
                <a:cs typeface="Calibri"/>
                <a:sym typeface="Calibri"/>
              </a:rPr>
              <a:t>% Group</a:t>
            </a:r>
            <a:endParaRPr sz="1800" i="1" u="none" strike="noStrike" cap="none" dirty="0">
              <a:solidFill>
                <a:srgbClr val="000000"/>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graphicFrame>
        <p:nvGraphicFramePr>
          <p:cNvPr id="166" name="Google Shape;166;p22"/>
          <p:cNvGraphicFramePr/>
          <p:nvPr>
            <p:extLst/>
          </p:nvPr>
        </p:nvGraphicFramePr>
        <p:xfrm>
          <a:off x="381001" y="1444925"/>
          <a:ext cx="11429999" cy="5305443"/>
        </p:xfrm>
        <a:graphic>
          <a:graphicData uri="http://schemas.openxmlformats.org/drawingml/2006/table">
            <a:tbl>
              <a:tblPr>
                <a:noFill/>
                <a:tableStyleId>{F180AA32-F37B-42D0-B2E2-8C589CB91C36}</a:tableStyleId>
              </a:tblPr>
              <a:tblGrid>
                <a:gridCol w="1537704">
                  <a:extLst>
                    <a:ext uri="{9D8B030D-6E8A-4147-A177-3AD203B41FA5}">
                      <a16:colId xmlns:a16="http://schemas.microsoft.com/office/drawing/2014/main" val="20000"/>
                    </a:ext>
                  </a:extLst>
                </a:gridCol>
                <a:gridCol w="2249678">
                  <a:extLst>
                    <a:ext uri="{9D8B030D-6E8A-4147-A177-3AD203B41FA5}">
                      <a16:colId xmlns:a16="http://schemas.microsoft.com/office/drawing/2014/main" val="20001"/>
                    </a:ext>
                  </a:extLst>
                </a:gridCol>
                <a:gridCol w="3687428">
                  <a:extLst>
                    <a:ext uri="{9D8B030D-6E8A-4147-A177-3AD203B41FA5}">
                      <a16:colId xmlns:a16="http://schemas.microsoft.com/office/drawing/2014/main" val="20002"/>
                    </a:ext>
                  </a:extLst>
                </a:gridCol>
                <a:gridCol w="3955189">
                  <a:extLst>
                    <a:ext uri="{9D8B030D-6E8A-4147-A177-3AD203B41FA5}">
                      <a16:colId xmlns:a16="http://schemas.microsoft.com/office/drawing/2014/main" val="20003"/>
                    </a:ext>
                  </a:extLst>
                </a:gridCol>
              </a:tblGrid>
              <a:tr h="722078">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Skill</a:t>
                      </a:r>
                      <a:endParaRPr sz="20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Explanation</a:t>
                      </a:r>
                      <a:endParaRPr sz="20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dirty="0">
                          <a:latin typeface="Calibri"/>
                          <a:ea typeface="Calibri"/>
                          <a:cs typeface="Calibri"/>
                          <a:sym typeface="Calibri"/>
                        </a:rPr>
                        <a:t>Example</a:t>
                      </a:r>
                      <a:endParaRPr sz="2000" b="1" u="none" strike="noStrike" cap="none" dirty="0">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Clarification and Deeper Development</a:t>
                      </a:r>
                      <a:endParaRPr sz="20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0"/>
                  </a:ext>
                </a:extLst>
              </a:tr>
              <a:tr h="2354669">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dirty="0">
                          <a:latin typeface="Calibri"/>
                          <a:ea typeface="Calibri"/>
                          <a:cs typeface="Calibri"/>
                          <a:sym typeface="Calibri"/>
                        </a:rPr>
                        <a:t> </a:t>
                      </a:r>
                      <a:endParaRPr sz="2200" b="1" u="none" strike="noStrike" cap="none" dirty="0">
                        <a:latin typeface="Calibri"/>
                        <a:ea typeface="Calibri"/>
                        <a:cs typeface="Calibri"/>
                        <a:sym typeface="Calibri"/>
                      </a:endParaRPr>
                    </a:p>
                    <a:p>
                      <a:pPr marL="0" marR="0" lvl="0" indent="0" algn="ctr" rtl="0">
                        <a:lnSpc>
                          <a:spcPct val="115000"/>
                        </a:lnSpc>
                        <a:spcBef>
                          <a:spcPts val="1200"/>
                        </a:spcBef>
                        <a:spcAft>
                          <a:spcPts val="0"/>
                        </a:spcAft>
                        <a:buClr>
                          <a:srgbClr val="000000"/>
                        </a:buClr>
                        <a:buSzPts val="2200"/>
                        <a:buFont typeface="Arial"/>
                        <a:buNone/>
                      </a:pPr>
                      <a:r>
                        <a:rPr lang="en-US" sz="2200" b="1" u="none" strike="noStrike" cap="none" dirty="0">
                          <a:latin typeface="Calibri"/>
                          <a:ea typeface="Calibri"/>
                          <a:cs typeface="Calibri"/>
                          <a:sym typeface="Calibri"/>
                        </a:rPr>
                        <a:t>Words in a Sentence</a:t>
                      </a:r>
                      <a:endParaRPr sz="2200" b="1" u="none" strike="noStrike" cap="none" dirty="0">
                        <a:latin typeface="Calibri"/>
                        <a:ea typeface="Calibri"/>
                        <a:cs typeface="Calibri"/>
                        <a:sym typeface="Calibri"/>
                      </a:endParaRPr>
                    </a:p>
                    <a:p>
                      <a:pPr marL="0" marR="0" lvl="0" indent="0" algn="ctr" rtl="0">
                        <a:lnSpc>
                          <a:spcPct val="115000"/>
                        </a:lnSpc>
                        <a:spcBef>
                          <a:spcPts val="1200"/>
                        </a:spcBef>
                        <a:spcAft>
                          <a:spcPts val="0"/>
                        </a:spcAft>
                        <a:buClr>
                          <a:srgbClr val="000000"/>
                        </a:buClr>
                        <a:buSzPts val="2200"/>
                        <a:buFont typeface="Arial"/>
                        <a:buNone/>
                      </a:pPr>
                      <a:r>
                        <a:rPr lang="en-US" sz="2200" b="1" u="none" strike="noStrike" cap="none" dirty="0">
                          <a:latin typeface="Calibri"/>
                          <a:ea typeface="Calibri"/>
                          <a:cs typeface="Calibri"/>
                          <a:sym typeface="Calibri"/>
                        </a:rPr>
                        <a:t> </a:t>
                      </a:r>
                      <a:endParaRPr sz="2200" b="1" u="none" strike="noStrike" cap="none" dirty="0">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D</a:t>
                      </a:r>
                      <a:r>
                        <a:rPr lang="en-US" sz="2200" u="none" strike="noStrike" cap="none">
                          <a:latin typeface="Calibri"/>
                          <a:ea typeface="Calibri"/>
                          <a:cs typeface="Calibri"/>
                          <a:sym typeface="Calibri"/>
                        </a:rPr>
                        <a:t>istinguish individual words in oral sentences</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T</a:t>
                      </a:r>
                      <a:r>
                        <a:rPr lang="en-US" sz="2000" b="1" u="none" strike="noStrike" cap="none">
                          <a:solidFill>
                            <a:srgbClr val="4472C4"/>
                          </a:solidFill>
                          <a:latin typeface="Calibri"/>
                          <a:ea typeface="Calibri"/>
                          <a:cs typeface="Calibri"/>
                          <a:sym typeface="Calibri"/>
                        </a:rPr>
                        <a:t>eacher: </a:t>
                      </a:r>
                      <a:r>
                        <a:rPr lang="en-US" sz="2000" u="none" strike="noStrike" cap="none">
                          <a:latin typeface="Calibri"/>
                          <a:ea typeface="Calibri"/>
                          <a:cs typeface="Calibri"/>
                          <a:sym typeface="Calibri"/>
                        </a:rPr>
                        <a:t>Step for each word you hear in this sentence: </a:t>
                      </a:r>
                      <a:r>
                        <a:rPr lang="en-US" sz="2000" i="1" u="none" strike="noStrike" cap="none">
                          <a:latin typeface="Calibri"/>
                          <a:ea typeface="Calibri"/>
                          <a:cs typeface="Calibri"/>
                          <a:sym typeface="Calibri"/>
                        </a:rPr>
                        <a:t>The </a:t>
                      </a:r>
                      <a:r>
                        <a:rPr lang="en-US" sz="2000" i="1">
                          <a:latin typeface="Calibri"/>
                          <a:ea typeface="Calibri"/>
                          <a:cs typeface="Calibri"/>
                          <a:sym typeface="Calibri"/>
                        </a:rPr>
                        <a:t>bird sings</a:t>
                      </a:r>
                      <a:r>
                        <a:rPr lang="en-US" sz="2000" i="1" u="none" strike="noStrike" cap="none">
                          <a:latin typeface="Calibri"/>
                          <a:ea typeface="Calibri"/>
                          <a:cs typeface="Calibri"/>
                          <a:sym typeface="Calibri"/>
                        </a:rPr>
                        <a:t>.</a:t>
                      </a:r>
                      <a:endParaRPr sz="2000" i="1"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u="none" strike="noStrike" cap="none">
                          <a:latin typeface="Calibri"/>
                          <a:ea typeface="Calibri"/>
                          <a:cs typeface="Calibri"/>
                          <a:sym typeface="Calibri"/>
                        </a:rPr>
                        <a:t> </a:t>
                      </a:r>
                      <a:r>
                        <a:rPr lang="en-US" sz="2000" b="1" u="none" strike="noStrike" cap="none">
                          <a:solidFill>
                            <a:srgbClr val="4472C4"/>
                          </a:solidFill>
                          <a:latin typeface="Calibri"/>
                          <a:ea typeface="Calibri"/>
                          <a:cs typeface="Calibri"/>
                          <a:sym typeface="Calibri"/>
                        </a:rPr>
                        <a:t>Student: </a:t>
                      </a:r>
                      <a:r>
                        <a:rPr lang="en-US" sz="2000" u="none" strike="noStrike" cap="none">
                          <a:latin typeface="Calibri"/>
                          <a:ea typeface="Calibri"/>
                          <a:cs typeface="Calibri"/>
                          <a:sym typeface="Calibri"/>
                        </a:rPr>
                        <a:t>1</a:t>
                      </a:r>
                      <a:r>
                        <a:rPr lang="en-US" sz="2000" u="none" strike="noStrike" cap="none" baseline="30000">
                          <a:latin typeface="Calibri"/>
                          <a:ea typeface="Calibri"/>
                          <a:cs typeface="Calibri"/>
                          <a:sym typeface="Calibri"/>
                        </a:rPr>
                        <a:t>st</a:t>
                      </a:r>
                      <a:r>
                        <a:rPr lang="en-US" sz="2000" u="none" strike="noStrike" cap="none">
                          <a:latin typeface="Calibri"/>
                          <a:ea typeface="Calibri"/>
                          <a:cs typeface="Calibri"/>
                          <a:sym typeface="Calibri"/>
                        </a:rPr>
                        <a:t> step and say </a:t>
                      </a:r>
                      <a:r>
                        <a:rPr lang="en-US" sz="2000" i="1" u="none" strike="noStrike" cap="none">
                          <a:latin typeface="Calibri"/>
                          <a:ea typeface="Calibri"/>
                          <a:cs typeface="Calibri"/>
                          <a:sym typeface="Calibri"/>
                        </a:rPr>
                        <a:t>The, </a:t>
                      </a:r>
                      <a:r>
                        <a:rPr lang="en-US" sz="2000" u="none" strike="noStrike" cap="none">
                          <a:latin typeface="Calibri"/>
                          <a:ea typeface="Calibri"/>
                          <a:cs typeface="Calibri"/>
                          <a:sym typeface="Calibri"/>
                        </a:rPr>
                        <a:t>2</a:t>
                      </a:r>
                      <a:r>
                        <a:rPr lang="en-US" sz="2000" u="none" strike="noStrike" cap="none" baseline="30000">
                          <a:latin typeface="Calibri"/>
                          <a:ea typeface="Calibri"/>
                          <a:cs typeface="Calibri"/>
                          <a:sym typeface="Calibri"/>
                        </a:rPr>
                        <a:t>nd</a:t>
                      </a:r>
                      <a:r>
                        <a:rPr lang="en-US" sz="2000" u="none" strike="noStrike" cap="none">
                          <a:latin typeface="Calibri"/>
                          <a:ea typeface="Calibri"/>
                          <a:cs typeface="Calibri"/>
                          <a:sym typeface="Calibri"/>
                        </a:rPr>
                        <a:t> step and say </a:t>
                      </a:r>
                      <a:r>
                        <a:rPr lang="en-US" sz="2000" i="1">
                          <a:latin typeface="Calibri"/>
                          <a:ea typeface="Calibri"/>
                          <a:cs typeface="Calibri"/>
                          <a:sym typeface="Calibri"/>
                        </a:rPr>
                        <a:t>bird</a:t>
                      </a:r>
                      <a:r>
                        <a:rPr lang="en-US" sz="2000" i="1" u="none" strike="noStrike" cap="none">
                          <a:latin typeface="Calibri"/>
                          <a:ea typeface="Calibri"/>
                          <a:cs typeface="Calibri"/>
                          <a:sym typeface="Calibri"/>
                        </a:rPr>
                        <a:t>, </a:t>
                      </a:r>
                      <a:r>
                        <a:rPr lang="en-US" sz="2000" u="none" strike="noStrike" cap="none">
                          <a:latin typeface="Calibri"/>
                          <a:ea typeface="Calibri"/>
                          <a:cs typeface="Calibri"/>
                          <a:sym typeface="Calibri"/>
                        </a:rPr>
                        <a:t>3</a:t>
                      </a:r>
                      <a:r>
                        <a:rPr lang="en-US" sz="2000" u="none" strike="noStrike" cap="none" baseline="30000">
                          <a:latin typeface="Calibri"/>
                          <a:ea typeface="Calibri"/>
                          <a:cs typeface="Calibri"/>
                          <a:sym typeface="Calibri"/>
                        </a:rPr>
                        <a:t>rd</a:t>
                      </a:r>
                      <a:r>
                        <a:rPr lang="en-US" sz="2000" u="none" strike="noStrike" cap="none">
                          <a:latin typeface="Calibri"/>
                          <a:ea typeface="Calibri"/>
                          <a:cs typeface="Calibri"/>
                          <a:sym typeface="Calibri"/>
                        </a:rPr>
                        <a:t> step and say </a:t>
                      </a:r>
                      <a:r>
                        <a:rPr lang="en-US" sz="2000" i="1">
                          <a:latin typeface="Calibri"/>
                          <a:ea typeface="Calibri"/>
                          <a:cs typeface="Calibri"/>
                          <a:sym typeface="Calibri"/>
                        </a:rPr>
                        <a:t>sings</a:t>
                      </a:r>
                      <a:endParaRPr sz="2000" i="1"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200"/>
                        <a:buFont typeface="Arial"/>
                        <a:buNone/>
                      </a:pPr>
                      <a:r>
                        <a:rPr lang="en-US" sz="1200" b="1" u="none" strike="noStrike" cap="none">
                          <a:solidFill>
                            <a:srgbClr val="4472C4"/>
                          </a:solidFill>
                          <a:latin typeface="Calibri"/>
                          <a:ea typeface="Calibri"/>
                          <a:cs typeface="Calibri"/>
                          <a:sym typeface="Calibri"/>
                        </a:rPr>
                        <a:t> </a:t>
                      </a:r>
                      <a:endParaRPr sz="1200" b="1" u="none" strike="noStrike" cap="none">
                        <a:solidFill>
                          <a:srgbClr val="4472C4"/>
                        </a:solidFill>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983183">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dirty="0">
                          <a:latin typeface="Calibri"/>
                          <a:ea typeface="Calibri"/>
                          <a:cs typeface="Calibri"/>
                          <a:sym typeface="Calibri"/>
                        </a:rPr>
                        <a:t>Syllables</a:t>
                      </a:r>
                      <a:endParaRPr sz="2200" b="1" u="none" strike="noStrike" cap="none" dirty="0">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I</a:t>
                      </a:r>
                      <a:r>
                        <a:rPr lang="en-US" sz="2200" u="none" strike="noStrike" cap="none">
                          <a:latin typeface="Calibri"/>
                          <a:ea typeface="Calibri"/>
                          <a:cs typeface="Calibri"/>
                          <a:sym typeface="Calibri"/>
                        </a:rPr>
                        <a:t>dentify syllables in a word spoken orally</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Teacher: </a:t>
                      </a:r>
                      <a:r>
                        <a:rPr lang="en-US" sz="2000" u="none" strike="noStrike" cap="none">
                          <a:latin typeface="Calibri"/>
                          <a:ea typeface="Calibri"/>
                          <a:cs typeface="Calibri"/>
                          <a:sym typeface="Calibri"/>
                        </a:rPr>
                        <a:t>Clap for each chunk/syllable of the word: </a:t>
                      </a:r>
                      <a:r>
                        <a:rPr lang="en-US" sz="2000">
                          <a:latin typeface="Calibri"/>
                          <a:ea typeface="Calibri"/>
                          <a:cs typeface="Calibri"/>
                          <a:sym typeface="Calibri"/>
                        </a:rPr>
                        <a:t>elephant</a:t>
                      </a:r>
                      <a:r>
                        <a:rPr lang="en-US" sz="2000" b="1">
                          <a:solidFill>
                            <a:srgbClr val="4472C4"/>
                          </a:solidFill>
                          <a:latin typeface="Calibri"/>
                          <a:ea typeface="Calibri"/>
                          <a:cs typeface="Calibri"/>
                          <a:sym typeface="Calibri"/>
                        </a:rPr>
                        <a:t> </a:t>
                      </a:r>
                      <a:endParaRPr sz="2000" b="1">
                        <a:solidFill>
                          <a:srgbClr val="4472C4"/>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Student: </a:t>
                      </a:r>
                      <a:r>
                        <a:rPr lang="en-US" sz="2000" i="1">
                          <a:latin typeface="Calibri"/>
                          <a:ea typeface="Calibri"/>
                          <a:cs typeface="Calibri"/>
                          <a:sym typeface="Calibri"/>
                        </a:rPr>
                        <a:t>el</a:t>
                      </a:r>
                      <a:r>
                        <a:rPr lang="en-US" sz="2000" i="1" u="none" strike="noStrike" cap="none">
                          <a:latin typeface="Calibri"/>
                          <a:ea typeface="Calibri"/>
                          <a:cs typeface="Calibri"/>
                          <a:sym typeface="Calibri"/>
                        </a:rPr>
                        <a:t> </a:t>
                      </a:r>
                      <a:r>
                        <a:rPr lang="en-US" sz="2000" u="none" strike="noStrike" cap="none">
                          <a:solidFill>
                            <a:srgbClr val="767171"/>
                          </a:solidFill>
                          <a:latin typeface="Calibri"/>
                          <a:ea typeface="Calibri"/>
                          <a:cs typeface="Calibri"/>
                          <a:sym typeface="Calibri"/>
                        </a:rPr>
                        <a:t>(clap)</a:t>
                      </a:r>
                      <a:r>
                        <a:rPr lang="en-US" sz="2000" i="1" u="none" strike="noStrike" cap="none">
                          <a:latin typeface="Calibri"/>
                          <a:ea typeface="Calibri"/>
                          <a:cs typeface="Calibri"/>
                          <a:sym typeface="Calibri"/>
                        </a:rPr>
                        <a:t>  </a:t>
                      </a:r>
                      <a:r>
                        <a:rPr lang="en-US" sz="2000" i="1">
                          <a:latin typeface="Calibri"/>
                          <a:ea typeface="Calibri"/>
                          <a:cs typeface="Calibri"/>
                          <a:sym typeface="Calibri"/>
                        </a:rPr>
                        <a:t>e </a:t>
                      </a:r>
                      <a:r>
                        <a:rPr lang="en-US" sz="2000" i="1" u="none" strike="noStrike" cap="none">
                          <a:latin typeface="Calibri"/>
                          <a:ea typeface="Calibri"/>
                          <a:cs typeface="Calibri"/>
                          <a:sym typeface="Calibri"/>
                        </a:rPr>
                        <a:t> </a:t>
                      </a:r>
                      <a:r>
                        <a:rPr lang="en-US" sz="2000" u="none" strike="noStrike" cap="none">
                          <a:solidFill>
                            <a:srgbClr val="767171"/>
                          </a:solidFill>
                          <a:latin typeface="Calibri"/>
                          <a:ea typeface="Calibri"/>
                          <a:cs typeface="Calibri"/>
                          <a:sym typeface="Calibri"/>
                        </a:rPr>
                        <a:t>(clap)</a:t>
                      </a:r>
                      <a:r>
                        <a:rPr lang="en-US" sz="2000" i="1" u="none" strike="noStrike" cap="none">
                          <a:latin typeface="Calibri"/>
                          <a:ea typeface="Calibri"/>
                          <a:cs typeface="Calibri"/>
                          <a:sym typeface="Calibri"/>
                        </a:rPr>
                        <a:t> </a:t>
                      </a:r>
                      <a:r>
                        <a:rPr lang="en-US" sz="2000" i="1">
                          <a:latin typeface="Calibri"/>
                          <a:ea typeface="Calibri"/>
                          <a:cs typeface="Calibri"/>
                          <a:sym typeface="Calibri"/>
                        </a:rPr>
                        <a:t>phant</a:t>
                      </a:r>
                      <a:r>
                        <a:rPr lang="en-US" sz="2000" i="1" u="none" strike="noStrike" cap="none">
                          <a:latin typeface="Calibri"/>
                          <a:ea typeface="Calibri"/>
                          <a:cs typeface="Calibri"/>
                          <a:sym typeface="Calibri"/>
                        </a:rPr>
                        <a:t> </a:t>
                      </a:r>
                      <a:r>
                        <a:rPr lang="en-US" sz="2000" u="none" strike="noStrike" cap="none">
                          <a:solidFill>
                            <a:srgbClr val="767171"/>
                          </a:solidFill>
                          <a:latin typeface="Calibri"/>
                          <a:ea typeface="Calibri"/>
                          <a:cs typeface="Calibri"/>
                          <a:sym typeface="Calibri"/>
                        </a:rPr>
                        <a:t>(clap) </a:t>
                      </a:r>
                      <a:r>
                        <a:rPr lang="en-US" sz="2000" u="none" strike="noStrike" cap="none">
                          <a:latin typeface="Calibri"/>
                          <a:ea typeface="Calibri"/>
                          <a:cs typeface="Calibri"/>
                          <a:sym typeface="Calibri"/>
                        </a:rPr>
                        <a:t>-3 claps</a:t>
                      </a:r>
                      <a:endParaRPr sz="20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100"/>
                        <a:buFont typeface="Arial"/>
                        <a:buNone/>
                      </a:pPr>
                      <a:r>
                        <a:rPr lang="en-US" sz="2100" b="1" u="none" strike="noStrike" cap="none" dirty="0">
                          <a:latin typeface="Calibri"/>
                          <a:ea typeface="Calibri"/>
                          <a:cs typeface="Calibri"/>
                          <a:sym typeface="Calibri"/>
                        </a:rPr>
                        <a:t>B</a:t>
                      </a:r>
                      <a:r>
                        <a:rPr lang="en-US" sz="2000" b="1" u="none" strike="noStrike" cap="none" dirty="0">
                          <a:latin typeface="Calibri"/>
                          <a:ea typeface="Calibri"/>
                          <a:cs typeface="Calibri"/>
                          <a:sym typeface="Calibri"/>
                        </a:rPr>
                        <a:t>aseline: Begin with 2-3 syllable words.</a:t>
                      </a:r>
                      <a:endParaRPr sz="2000" b="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endParaRPr sz="2000" b="1" u="none" strike="noStrike" cap="none" dirty="0">
                        <a:solidFill>
                          <a:srgbClr val="ED7D31"/>
                        </a:solidFill>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37471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3"/>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16</a:t>
            </a:fld>
            <a:endParaRPr/>
          </a:p>
        </p:txBody>
      </p:sp>
      <p:sp>
        <p:nvSpPr>
          <p:cNvPr id="173" name="Google Shape;173;p23"/>
          <p:cNvSpPr txBox="1">
            <a:spLocks noGrp="1"/>
          </p:cNvSpPr>
          <p:nvPr>
            <p:ph type="body" idx="1"/>
          </p:nvPr>
        </p:nvSpPr>
        <p:spPr>
          <a:xfrm>
            <a:off x="381000" y="1327350"/>
            <a:ext cx="11430000" cy="5378250"/>
          </a:xfrm>
          <a:prstGeom prst="rect">
            <a:avLst/>
          </a:prstGeom>
          <a:noFill/>
          <a:ln>
            <a:noFill/>
          </a:ln>
        </p:spPr>
        <p:txBody>
          <a:bodyPr spcFirstLastPara="1" wrap="square" lIns="91425" tIns="45700" rIns="91425" bIns="45700" anchor="t" anchorCtr="0">
            <a:noAutofit/>
          </a:bodyPr>
          <a:lstStyle/>
          <a:p>
            <a:pPr marL="857250" lvl="0" indent="-742950" algn="l" rtl="0">
              <a:lnSpc>
                <a:spcPct val="100000"/>
              </a:lnSpc>
              <a:spcBef>
                <a:spcPts val="360"/>
              </a:spcBef>
              <a:spcAft>
                <a:spcPts val="0"/>
              </a:spcAft>
              <a:buClr>
                <a:srgbClr val="42953B"/>
              </a:buClr>
              <a:buSzPct val="100000"/>
              <a:buFont typeface="+mj-lt"/>
              <a:buAutoNum type="arabicPeriod"/>
            </a:pPr>
            <a:r>
              <a:rPr lang="en-US" sz="4000" dirty="0"/>
              <a:t>The person with the most buttons will be the teacher first explaining the skill and task.</a:t>
            </a:r>
            <a:endParaRPr sz="4000" dirty="0"/>
          </a:p>
          <a:p>
            <a:pPr marL="857250" lvl="0" indent="-742950" algn="l" rtl="0">
              <a:lnSpc>
                <a:spcPct val="100000"/>
              </a:lnSpc>
              <a:spcBef>
                <a:spcPts val="0"/>
              </a:spcBef>
              <a:spcAft>
                <a:spcPts val="0"/>
              </a:spcAft>
              <a:buClr>
                <a:srgbClr val="42953B"/>
              </a:buClr>
              <a:buSzPct val="100000"/>
              <a:buFont typeface="+mj-lt"/>
              <a:buAutoNum type="arabicPeriod"/>
            </a:pPr>
            <a:r>
              <a:rPr lang="en-US" sz="4000" dirty="0"/>
              <a:t>After the student responds, they will become the teacher to provide another sample of the same task.</a:t>
            </a:r>
          </a:p>
          <a:p>
            <a:pPr marL="857250" lvl="0" indent="-742950" algn="l" rtl="0">
              <a:lnSpc>
                <a:spcPct val="100000"/>
              </a:lnSpc>
              <a:spcBef>
                <a:spcPts val="0"/>
              </a:spcBef>
              <a:spcAft>
                <a:spcPts val="0"/>
              </a:spcAft>
              <a:buClr>
                <a:srgbClr val="42953B"/>
              </a:buClr>
              <a:buSzPct val="100000"/>
              <a:buFont typeface="+mj-lt"/>
              <a:buAutoNum type="arabicPeriod"/>
            </a:pPr>
            <a:r>
              <a:rPr lang="en-US" sz="4000" dirty="0"/>
              <a:t>Then remain as the teacher to move onto the next skill level repeating the process. </a:t>
            </a:r>
            <a:endParaRPr sz="4000" dirty="0"/>
          </a:p>
        </p:txBody>
      </p:sp>
      <p:sp>
        <p:nvSpPr>
          <p:cNvPr id="174" name="Google Shape;174;p23"/>
          <p:cNvSpPr txBox="1">
            <a:spLocks noGrp="1"/>
          </p:cNvSpPr>
          <p:nvPr>
            <p:ph type="title"/>
          </p:nvPr>
        </p:nvSpPr>
        <p:spPr>
          <a:xfrm>
            <a:off x="-132750" y="0"/>
            <a:ext cx="117855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solidFill>
                  <a:schemeClr val="lt1"/>
                </a:solidFill>
              </a:rPr>
              <a:t>Time for Practice</a:t>
            </a:r>
            <a:endParaRPr dirty="0">
              <a:solidFill>
                <a:schemeClr val="lt1"/>
              </a:solidFill>
            </a:endParaRPr>
          </a:p>
        </p:txBody>
      </p:sp>
      <p:sp>
        <p:nvSpPr>
          <p:cNvPr id="175" name="Google Shape;175;p23"/>
          <p:cNvSpPr/>
          <p:nvPr/>
        </p:nvSpPr>
        <p:spPr>
          <a:xfrm>
            <a:off x="10704900" y="5638800"/>
            <a:ext cx="1106100" cy="1066800"/>
          </a:xfrm>
          <a:prstGeom prst="octagon">
            <a:avLst>
              <a:gd name="adj" fmla="val 29289"/>
            </a:avLst>
          </a:prstGeom>
          <a:solidFill>
            <a:srgbClr val="FF0000"/>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92659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17</a:t>
            </a:fld>
            <a:endParaRPr/>
          </a:p>
        </p:txBody>
      </p:sp>
      <p:sp>
        <p:nvSpPr>
          <p:cNvPr id="181" name="Google Shape;181;p24"/>
          <p:cNvSpPr txBox="1">
            <a:spLocks noGrp="1"/>
          </p:cNvSpPr>
          <p:nvPr>
            <p:ph type="title"/>
          </p:nvPr>
        </p:nvSpPr>
        <p:spPr>
          <a:xfrm>
            <a:off x="381000" y="-173038"/>
            <a:ext cx="9938657"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5200"/>
              <a:buFont typeface="Calibri"/>
              <a:buNone/>
            </a:pPr>
            <a:r>
              <a:rPr lang="en-US" sz="5200" dirty="0">
                <a:solidFill>
                  <a:schemeClr val="lt1"/>
                </a:solidFill>
              </a:rPr>
              <a:t>What Does it Look and Sound Like?</a:t>
            </a:r>
            <a:endParaRPr sz="5200" dirty="0">
              <a:solidFill>
                <a:schemeClr val="lt1"/>
              </a:solidFill>
            </a:endParaRPr>
          </a:p>
        </p:txBody>
      </p:sp>
      <p:sp>
        <p:nvSpPr>
          <p:cNvPr id="182" name="Google Shape;182;p24"/>
          <p:cNvSpPr txBox="1"/>
          <p:nvPr/>
        </p:nvSpPr>
        <p:spPr>
          <a:xfrm>
            <a:off x="381000" y="671525"/>
            <a:ext cx="11430000" cy="773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200"/>
              </a:spcBef>
              <a:spcAft>
                <a:spcPts val="0"/>
              </a:spcAft>
              <a:buClr>
                <a:srgbClr val="000000"/>
              </a:buClr>
              <a:buSzPts val="3000"/>
              <a:buFont typeface="Arial"/>
              <a:buNone/>
            </a:pPr>
            <a:r>
              <a:rPr lang="en-US" sz="3000" b="1" i="0" u="none" strike="noStrike" cap="none" dirty="0">
                <a:solidFill>
                  <a:srgbClr val="000000"/>
                </a:solidFill>
                <a:latin typeface="Calibri"/>
                <a:ea typeface="Calibri"/>
                <a:cs typeface="Calibri"/>
                <a:sym typeface="Calibri"/>
              </a:rPr>
              <a:t>Phonological Awareness Continuum </a:t>
            </a:r>
            <a:r>
              <a:rPr lang="en-US" sz="1800" i="1" u="none" strike="noStrike" cap="none" dirty="0">
                <a:solidFill>
                  <a:srgbClr val="000000"/>
                </a:solidFill>
                <a:latin typeface="Calibri"/>
                <a:ea typeface="Calibri"/>
                <a:cs typeface="Calibri"/>
                <a:sym typeface="Calibri"/>
              </a:rPr>
              <a:t>Adapted from </a:t>
            </a:r>
            <a:r>
              <a:rPr lang="en-US" sz="1800" i="1" dirty="0">
                <a:latin typeface="Calibri"/>
                <a:ea typeface="Calibri"/>
                <a:cs typeface="Calibri"/>
                <a:sym typeface="Calibri"/>
              </a:rPr>
              <a:t>95</a:t>
            </a:r>
            <a:r>
              <a:rPr lang="en-US" sz="1800" i="1" dirty="0" smtClean="0">
                <a:latin typeface="Calibri"/>
                <a:ea typeface="Calibri"/>
                <a:cs typeface="Calibri"/>
                <a:sym typeface="Calibri"/>
              </a:rPr>
              <a:t>% Group</a:t>
            </a:r>
            <a:endParaRPr sz="1800" i="1" u="none" strike="noStrike" cap="none" dirty="0">
              <a:solidFill>
                <a:srgbClr val="000000"/>
              </a:solidFill>
              <a:latin typeface="Calibri"/>
              <a:ea typeface="Calibri"/>
              <a:cs typeface="Calibri"/>
              <a:sym typeface="Calibri"/>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graphicFrame>
        <p:nvGraphicFramePr>
          <p:cNvPr id="183" name="Google Shape;183;p24"/>
          <p:cNvGraphicFramePr/>
          <p:nvPr>
            <p:extLst/>
          </p:nvPr>
        </p:nvGraphicFramePr>
        <p:xfrm>
          <a:off x="113888" y="1444925"/>
          <a:ext cx="11964225" cy="5374704"/>
        </p:xfrm>
        <a:graphic>
          <a:graphicData uri="http://schemas.openxmlformats.org/drawingml/2006/table">
            <a:tbl>
              <a:tblPr>
                <a:noFill/>
                <a:tableStyleId>{F180AA32-F37B-42D0-B2E2-8C589CB91C36}</a:tableStyleId>
              </a:tblPr>
              <a:tblGrid>
                <a:gridCol w="1609575">
                  <a:extLst>
                    <a:ext uri="{9D8B030D-6E8A-4147-A177-3AD203B41FA5}">
                      <a16:colId xmlns:a16="http://schemas.microsoft.com/office/drawing/2014/main" val="20000"/>
                    </a:ext>
                  </a:extLst>
                </a:gridCol>
                <a:gridCol w="2354825">
                  <a:extLst>
                    <a:ext uri="{9D8B030D-6E8A-4147-A177-3AD203B41FA5}">
                      <a16:colId xmlns:a16="http://schemas.microsoft.com/office/drawing/2014/main" val="20001"/>
                    </a:ext>
                  </a:extLst>
                </a:gridCol>
                <a:gridCol w="3859775">
                  <a:extLst>
                    <a:ext uri="{9D8B030D-6E8A-4147-A177-3AD203B41FA5}">
                      <a16:colId xmlns:a16="http://schemas.microsoft.com/office/drawing/2014/main" val="20002"/>
                    </a:ext>
                  </a:extLst>
                </a:gridCol>
                <a:gridCol w="4140050">
                  <a:extLst>
                    <a:ext uri="{9D8B030D-6E8A-4147-A177-3AD203B41FA5}">
                      <a16:colId xmlns:a16="http://schemas.microsoft.com/office/drawing/2014/main" val="20003"/>
                    </a:ext>
                  </a:extLst>
                </a:gridCol>
              </a:tblGrid>
              <a:tr h="922987">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Skill</a:t>
                      </a:r>
                      <a:endParaRPr sz="20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Explanation</a:t>
                      </a:r>
                      <a:endParaRPr sz="20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dirty="0">
                          <a:latin typeface="Calibri"/>
                          <a:ea typeface="Calibri"/>
                          <a:cs typeface="Calibri"/>
                          <a:sym typeface="Calibri"/>
                        </a:rPr>
                        <a:t>Example</a:t>
                      </a:r>
                      <a:endParaRPr sz="2000" b="1" u="none" strike="noStrike" cap="none" dirty="0">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E7E6E6"/>
                    </a:solidFill>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b="1" u="none" strike="noStrike" cap="none">
                          <a:latin typeface="Calibri"/>
                          <a:ea typeface="Calibri"/>
                          <a:cs typeface="Calibri"/>
                          <a:sym typeface="Calibri"/>
                        </a:rPr>
                        <a:t>Clarification and Deeper Development</a:t>
                      </a:r>
                      <a:endParaRPr sz="20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solidFill>
                      <a:srgbClr val="E7E6E6"/>
                    </a:solidFill>
                  </a:tcPr>
                </a:tc>
                <a:extLst>
                  <a:ext uri="{0D108BD9-81ED-4DB2-BD59-A6C34878D82A}">
                    <a16:rowId xmlns:a16="http://schemas.microsoft.com/office/drawing/2014/main" val="10000"/>
                  </a:ext>
                </a:extLst>
              </a:tr>
              <a:tr h="2298941">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dirty="0">
                          <a:latin typeface="Calibri"/>
                          <a:ea typeface="Calibri"/>
                          <a:cs typeface="Calibri"/>
                          <a:sym typeface="Calibri"/>
                        </a:rPr>
                        <a:t> </a:t>
                      </a:r>
                      <a:endParaRPr sz="2200" b="1" u="none" strike="noStrike" cap="none" dirty="0">
                        <a:latin typeface="Calibri"/>
                        <a:ea typeface="Calibri"/>
                        <a:cs typeface="Calibri"/>
                        <a:sym typeface="Calibri"/>
                      </a:endParaRPr>
                    </a:p>
                    <a:p>
                      <a:pPr marL="0" marR="0" lvl="0" indent="0" algn="ctr" rtl="0">
                        <a:lnSpc>
                          <a:spcPct val="115000"/>
                        </a:lnSpc>
                        <a:spcBef>
                          <a:spcPts val="1200"/>
                        </a:spcBef>
                        <a:spcAft>
                          <a:spcPts val="0"/>
                        </a:spcAft>
                        <a:buClr>
                          <a:srgbClr val="000000"/>
                        </a:buClr>
                        <a:buSzPts val="2200"/>
                        <a:buFont typeface="Arial"/>
                        <a:buNone/>
                      </a:pPr>
                      <a:r>
                        <a:rPr lang="en-US" sz="2200" b="1" u="none" strike="noStrike" cap="none" dirty="0">
                          <a:latin typeface="Calibri"/>
                          <a:ea typeface="Calibri"/>
                          <a:cs typeface="Calibri"/>
                          <a:sym typeface="Calibri"/>
                        </a:rPr>
                        <a:t>Words in a Sentence</a:t>
                      </a:r>
                      <a:endParaRPr sz="2200" b="1" u="none" strike="noStrike" cap="none" dirty="0">
                        <a:latin typeface="Calibri"/>
                        <a:ea typeface="Calibri"/>
                        <a:cs typeface="Calibri"/>
                        <a:sym typeface="Calibri"/>
                      </a:endParaRPr>
                    </a:p>
                    <a:p>
                      <a:pPr marL="0" marR="0" lvl="0" indent="0" algn="ctr" rtl="0">
                        <a:lnSpc>
                          <a:spcPct val="115000"/>
                        </a:lnSpc>
                        <a:spcBef>
                          <a:spcPts val="1200"/>
                        </a:spcBef>
                        <a:spcAft>
                          <a:spcPts val="0"/>
                        </a:spcAft>
                        <a:buClr>
                          <a:srgbClr val="000000"/>
                        </a:buClr>
                        <a:buSzPts val="2200"/>
                        <a:buFont typeface="Arial"/>
                        <a:buNone/>
                      </a:pPr>
                      <a:r>
                        <a:rPr lang="en-US" sz="2200" b="1" u="none" strike="noStrike" cap="none" dirty="0">
                          <a:latin typeface="Calibri"/>
                          <a:ea typeface="Calibri"/>
                          <a:cs typeface="Calibri"/>
                          <a:sym typeface="Calibri"/>
                        </a:rPr>
                        <a:t> </a:t>
                      </a:r>
                      <a:endParaRPr sz="2200" b="1" u="none" strike="noStrike" cap="none" dirty="0">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D</a:t>
                      </a:r>
                      <a:r>
                        <a:rPr lang="en-US" sz="2200" u="none" strike="noStrike" cap="none">
                          <a:latin typeface="Calibri"/>
                          <a:ea typeface="Calibri"/>
                          <a:cs typeface="Calibri"/>
                          <a:sym typeface="Calibri"/>
                        </a:rPr>
                        <a:t>istinguish individual words in oral sentences</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T</a:t>
                      </a:r>
                      <a:r>
                        <a:rPr lang="en-US" sz="2000" b="1" u="none" strike="noStrike" cap="none">
                          <a:solidFill>
                            <a:srgbClr val="4472C4"/>
                          </a:solidFill>
                          <a:latin typeface="Calibri"/>
                          <a:ea typeface="Calibri"/>
                          <a:cs typeface="Calibri"/>
                          <a:sym typeface="Calibri"/>
                        </a:rPr>
                        <a:t>eacher: </a:t>
                      </a:r>
                      <a:r>
                        <a:rPr lang="en-US" sz="2000" u="none" strike="noStrike" cap="none">
                          <a:latin typeface="Calibri"/>
                          <a:ea typeface="Calibri"/>
                          <a:cs typeface="Calibri"/>
                          <a:sym typeface="Calibri"/>
                        </a:rPr>
                        <a:t>Step for each word you hear in this sentence: </a:t>
                      </a:r>
                      <a:r>
                        <a:rPr lang="en-US" sz="2000" i="1" u="none" strike="noStrike" cap="none">
                          <a:latin typeface="Calibri"/>
                          <a:ea typeface="Calibri"/>
                          <a:cs typeface="Calibri"/>
                          <a:sym typeface="Calibri"/>
                        </a:rPr>
                        <a:t>The </a:t>
                      </a:r>
                      <a:r>
                        <a:rPr lang="en-US" sz="2000" i="1">
                          <a:latin typeface="Calibri"/>
                          <a:ea typeface="Calibri"/>
                          <a:cs typeface="Calibri"/>
                          <a:sym typeface="Calibri"/>
                        </a:rPr>
                        <a:t>bird sings</a:t>
                      </a:r>
                      <a:r>
                        <a:rPr lang="en-US" sz="2000" i="1" u="none" strike="noStrike" cap="none">
                          <a:latin typeface="Calibri"/>
                          <a:ea typeface="Calibri"/>
                          <a:cs typeface="Calibri"/>
                          <a:sym typeface="Calibri"/>
                        </a:rPr>
                        <a:t>.</a:t>
                      </a:r>
                      <a:endParaRPr sz="2000" i="1"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u="none" strike="noStrike" cap="none">
                          <a:latin typeface="Calibri"/>
                          <a:ea typeface="Calibri"/>
                          <a:cs typeface="Calibri"/>
                          <a:sym typeface="Calibri"/>
                        </a:rPr>
                        <a:t> </a:t>
                      </a:r>
                      <a:r>
                        <a:rPr lang="en-US" sz="2000" b="1" u="none" strike="noStrike" cap="none">
                          <a:solidFill>
                            <a:srgbClr val="4472C4"/>
                          </a:solidFill>
                          <a:latin typeface="Calibri"/>
                          <a:ea typeface="Calibri"/>
                          <a:cs typeface="Calibri"/>
                          <a:sym typeface="Calibri"/>
                        </a:rPr>
                        <a:t>Student: </a:t>
                      </a:r>
                      <a:r>
                        <a:rPr lang="en-US" sz="2000" u="none" strike="noStrike" cap="none">
                          <a:latin typeface="Calibri"/>
                          <a:ea typeface="Calibri"/>
                          <a:cs typeface="Calibri"/>
                          <a:sym typeface="Calibri"/>
                        </a:rPr>
                        <a:t>1</a:t>
                      </a:r>
                      <a:r>
                        <a:rPr lang="en-US" sz="2000" u="none" strike="noStrike" cap="none" baseline="30000">
                          <a:latin typeface="Calibri"/>
                          <a:ea typeface="Calibri"/>
                          <a:cs typeface="Calibri"/>
                          <a:sym typeface="Calibri"/>
                        </a:rPr>
                        <a:t>st</a:t>
                      </a:r>
                      <a:r>
                        <a:rPr lang="en-US" sz="2000" u="none" strike="noStrike" cap="none">
                          <a:latin typeface="Calibri"/>
                          <a:ea typeface="Calibri"/>
                          <a:cs typeface="Calibri"/>
                          <a:sym typeface="Calibri"/>
                        </a:rPr>
                        <a:t> step and say </a:t>
                      </a:r>
                      <a:r>
                        <a:rPr lang="en-US" sz="2000" i="1" u="none" strike="noStrike" cap="none">
                          <a:latin typeface="Calibri"/>
                          <a:ea typeface="Calibri"/>
                          <a:cs typeface="Calibri"/>
                          <a:sym typeface="Calibri"/>
                        </a:rPr>
                        <a:t>The, </a:t>
                      </a:r>
                      <a:r>
                        <a:rPr lang="en-US" sz="2000" u="none" strike="noStrike" cap="none">
                          <a:latin typeface="Calibri"/>
                          <a:ea typeface="Calibri"/>
                          <a:cs typeface="Calibri"/>
                          <a:sym typeface="Calibri"/>
                        </a:rPr>
                        <a:t>2</a:t>
                      </a:r>
                      <a:r>
                        <a:rPr lang="en-US" sz="2000" u="none" strike="noStrike" cap="none" baseline="30000">
                          <a:latin typeface="Calibri"/>
                          <a:ea typeface="Calibri"/>
                          <a:cs typeface="Calibri"/>
                          <a:sym typeface="Calibri"/>
                        </a:rPr>
                        <a:t>nd</a:t>
                      </a:r>
                      <a:r>
                        <a:rPr lang="en-US" sz="2000" u="none" strike="noStrike" cap="none">
                          <a:latin typeface="Calibri"/>
                          <a:ea typeface="Calibri"/>
                          <a:cs typeface="Calibri"/>
                          <a:sym typeface="Calibri"/>
                        </a:rPr>
                        <a:t> step and say </a:t>
                      </a:r>
                      <a:r>
                        <a:rPr lang="en-US" sz="2000" i="1">
                          <a:latin typeface="Calibri"/>
                          <a:ea typeface="Calibri"/>
                          <a:cs typeface="Calibri"/>
                          <a:sym typeface="Calibri"/>
                        </a:rPr>
                        <a:t>bird</a:t>
                      </a:r>
                      <a:r>
                        <a:rPr lang="en-US" sz="2000" i="1" u="none" strike="noStrike" cap="none">
                          <a:latin typeface="Calibri"/>
                          <a:ea typeface="Calibri"/>
                          <a:cs typeface="Calibri"/>
                          <a:sym typeface="Calibri"/>
                        </a:rPr>
                        <a:t>, </a:t>
                      </a:r>
                      <a:r>
                        <a:rPr lang="en-US" sz="2000" u="none" strike="noStrike" cap="none">
                          <a:latin typeface="Calibri"/>
                          <a:ea typeface="Calibri"/>
                          <a:cs typeface="Calibri"/>
                          <a:sym typeface="Calibri"/>
                        </a:rPr>
                        <a:t>3</a:t>
                      </a:r>
                      <a:r>
                        <a:rPr lang="en-US" sz="2000" u="none" strike="noStrike" cap="none" baseline="30000">
                          <a:latin typeface="Calibri"/>
                          <a:ea typeface="Calibri"/>
                          <a:cs typeface="Calibri"/>
                          <a:sym typeface="Calibri"/>
                        </a:rPr>
                        <a:t>rd</a:t>
                      </a:r>
                      <a:r>
                        <a:rPr lang="en-US" sz="2000" u="none" strike="noStrike" cap="none">
                          <a:latin typeface="Calibri"/>
                          <a:ea typeface="Calibri"/>
                          <a:cs typeface="Calibri"/>
                          <a:sym typeface="Calibri"/>
                        </a:rPr>
                        <a:t> step and say </a:t>
                      </a:r>
                      <a:r>
                        <a:rPr lang="en-US" sz="2000" i="1">
                          <a:latin typeface="Calibri"/>
                          <a:ea typeface="Calibri"/>
                          <a:cs typeface="Calibri"/>
                          <a:sym typeface="Calibri"/>
                        </a:rPr>
                        <a:t>sings</a:t>
                      </a:r>
                      <a:endParaRPr sz="2000" i="1"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200"/>
                        <a:buFont typeface="Arial"/>
                        <a:buNone/>
                      </a:pPr>
                      <a:r>
                        <a:rPr lang="en-US" sz="1200" b="1" u="none" strike="noStrike" cap="none">
                          <a:solidFill>
                            <a:srgbClr val="4472C4"/>
                          </a:solidFill>
                          <a:latin typeface="Calibri"/>
                          <a:ea typeface="Calibri"/>
                          <a:cs typeface="Calibri"/>
                          <a:sym typeface="Calibri"/>
                        </a:rPr>
                        <a:t> </a:t>
                      </a:r>
                      <a:endParaRPr sz="1200" b="1" u="none" strike="noStrike" cap="none">
                        <a:solidFill>
                          <a:srgbClr val="4472C4"/>
                        </a:solidFill>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013347">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Syllables</a:t>
                      </a:r>
                      <a:endParaRPr sz="22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I</a:t>
                      </a:r>
                      <a:r>
                        <a:rPr lang="en-US" sz="2200" u="none" strike="noStrike" cap="none">
                          <a:latin typeface="Calibri"/>
                          <a:ea typeface="Calibri"/>
                          <a:cs typeface="Calibri"/>
                          <a:sym typeface="Calibri"/>
                        </a:rPr>
                        <a:t>dentify syllables in a word spoken orally</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Teacher: </a:t>
                      </a:r>
                      <a:r>
                        <a:rPr lang="en-US" sz="2000" u="none" strike="noStrike" cap="none">
                          <a:latin typeface="Calibri"/>
                          <a:ea typeface="Calibri"/>
                          <a:cs typeface="Calibri"/>
                          <a:sym typeface="Calibri"/>
                        </a:rPr>
                        <a:t>Clap for each chunk/syllable of the word: </a:t>
                      </a:r>
                      <a:r>
                        <a:rPr lang="en-US" sz="2000">
                          <a:latin typeface="Calibri"/>
                          <a:ea typeface="Calibri"/>
                          <a:cs typeface="Calibri"/>
                          <a:sym typeface="Calibri"/>
                        </a:rPr>
                        <a:t>elephant</a:t>
                      </a:r>
                      <a:r>
                        <a:rPr lang="en-US" sz="2000" b="1">
                          <a:solidFill>
                            <a:srgbClr val="4472C4"/>
                          </a:solidFill>
                          <a:latin typeface="Calibri"/>
                          <a:ea typeface="Calibri"/>
                          <a:cs typeface="Calibri"/>
                          <a:sym typeface="Calibri"/>
                        </a:rPr>
                        <a:t> </a:t>
                      </a:r>
                      <a:endParaRPr sz="2000" b="1">
                        <a:solidFill>
                          <a:srgbClr val="4472C4"/>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Student: </a:t>
                      </a:r>
                      <a:r>
                        <a:rPr lang="en-US" sz="2000" i="1">
                          <a:latin typeface="Calibri"/>
                          <a:ea typeface="Calibri"/>
                          <a:cs typeface="Calibri"/>
                          <a:sym typeface="Calibri"/>
                        </a:rPr>
                        <a:t>el</a:t>
                      </a:r>
                      <a:r>
                        <a:rPr lang="en-US" sz="2000" i="1" u="none" strike="noStrike" cap="none">
                          <a:latin typeface="Calibri"/>
                          <a:ea typeface="Calibri"/>
                          <a:cs typeface="Calibri"/>
                          <a:sym typeface="Calibri"/>
                        </a:rPr>
                        <a:t> </a:t>
                      </a:r>
                      <a:r>
                        <a:rPr lang="en-US" sz="2000" u="none" strike="noStrike" cap="none">
                          <a:solidFill>
                            <a:srgbClr val="767171"/>
                          </a:solidFill>
                          <a:latin typeface="Calibri"/>
                          <a:ea typeface="Calibri"/>
                          <a:cs typeface="Calibri"/>
                          <a:sym typeface="Calibri"/>
                        </a:rPr>
                        <a:t>(clap)</a:t>
                      </a:r>
                      <a:r>
                        <a:rPr lang="en-US" sz="2000" i="1" u="none" strike="noStrike" cap="none">
                          <a:latin typeface="Calibri"/>
                          <a:ea typeface="Calibri"/>
                          <a:cs typeface="Calibri"/>
                          <a:sym typeface="Calibri"/>
                        </a:rPr>
                        <a:t>  </a:t>
                      </a:r>
                      <a:r>
                        <a:rPr lang="en-US" sz="2000" i="1">
                          <a:latin typeface="Calibri"/>
                          <a:ea typeface="Calibri"/>
                          <a:cs typeface="Calibri"/>
                          <a:sym typeface="Calibri"/>
                        </a:rPr>
                        <a:t>e </a:t>
                      </a:r>
                      <a:r>
                        <a:rPr lang="en-US" sz="2000" i="1" u="none" strike="noStrike" cap="none">
                          <a:latin typeface="Calibri"/>
                          <a:ea typeface="Calibri"/>
                          <a:cs typeface="Calibri"/>
                          <a:sym typeface="Calibri"/>
                        </a:rPr>
                        <a:t> </a:t>
                      </a:r>
                      <a:r>
                        <a:rPr lang="en-US" sz="2000" u="none" strike="noStrike" cap="none">
                          <a:solidFill>
                            <a:srgbClr val="767171"/>
                          </a:solidFill>
                          <a:latin typeface="Calibri"/>
                          <a:ea typeface="Calibri"/>
                          <a:cs typeface="Calibri"/>
                          <a:sym typeface="Calibri"/>
                        </a:rPr>
                        <a:t>(clap)</a:t>
                      </a:r>
                      <a:r>
                        <a:rPr lang="en-US" sz="2000" i="1" u="none" strike="noStrike" cap="none">
                          <a:latin typeface="Calibri"/>
                          <a:ea typeface="Calibri"/>
                          <a:cs typeface="Calibri"/>
                          <a:sym typeface="Calibri"/>
                        </a:rPr>
                        <a:t> </a:t>
                      </a:r>
                      <a:r>
                        <a:rPr lang="en-US" sz="2000" i="1">
                          <a:latin typeface="Calibri"/>
                          <a:ea typeface="Calibri"/>
                          <a:cs typeface="Calibri"/>
                          <a:sym typeface="Calibri"/>
                        </a:rPr>
                        <a:t>phant</a:t>
                      </a:r>
                      <a:r>
                        <a:rPr lang="en-US" sz="2000" i="1" u="none" strike="noStrike" cap="none">
                          <a:latin typeface="Calibri"/>
                          <a:ea typeface="Calibri"/>
                          <a:cs typeface="Calibri"/>
                          <a:sym typeface="Calibri"/>
                        </a:rPr>
                        <a:t> </a:t>
                      </a:r>
                      <a:r>
                        <a:rPr lang="en-US" sz="2000" u="none" strike="noStrike" cap="none">
                          <a:solidFill>
                            <a:srgbClr val="767171"/>
                          </a:solidFill>
                          <a:latin typeface="Calibri"/>
                          <a:ea typeface="Calibri"/>
                          <a:cs typeface="Calibri"/>
                          <a:sym typeface="Calibri"/>
                        </a:rPr>
                        <a:t>(clap) </a:t>
                      </a:r>
                      <a:r>
                        <a:rPr lang="en-US" sz="2000" u="none" strike="noStrike" cap="none">
                          <a:latin typeface="Calibri"/>
                          <a:ea typeface="Calibri"/>
                          <a:cs typeface="Calibri"/>
                          <a:sym typeface="Calibri"/>
                        </a:rPr>
                        <a:t>-3 claps</a:t>
                      </a:r>
                      <a:endParaRPr sz="20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100"/>
                        <a:buFont typeface="Arial"/>
                        <a:buNone/>
                      </a:pPr>
                      <a:r>
                        <a:rPr lang="en-US" sz="2100" b="1" u="none" strike="noStrike" cap="none" dirty="0">
                          <a:latin typeface="Calibri"/>
                          <a:ea typeface="Calibri"/>
                          <a:cs typeface="Calibri"/>
                          <a:sym typeface="Calibri"/>
                        </a:rPr>
                        <a:t>B</a:t>
                      </a:r>
                      <a:r>
                        <a:rPr lang="en-US" sz="2000" b="1" u="none" strike="noStrike" cap="none" dirty="0">
                          <a:latin typeface="Calibri"/>
                          <a:ea typeface="Calibri"/>
                          <a:cs typeface="Calibri"/>
                          <a:sym typeface="Calibri"/>
                        </a:rPr>
                        <a:t>aseline: Begin with 2-3 syllable words.</a:t>
                      </a:r>
                    </a:p>
                    <a:p>
                      <a:pPr marL="0" marR="0" lvl="0" indent="0" algn="l" rtl="0">
                        <a:lnSpc>
                          <a:spcPct val="115000"/>
                        </a:lnSpc>
                        <a:spcBef>
                          <a:spcPts val="0"/>
                        </a:spcBef>
                        <a:spcAft>
                          <a:spcPts val="0"/>
                        </a:spcAft>
                        <a:buClr>
                          <a:srgbClr val="000000"/>
                        </a:buClr>
                        <a:buSzPts val="2100"/>
                        <a:buFont typeface="Arial"/>
                        <a:buNone/>
                      </a:pPr>
                      <a:r>
                        <a:rPr lang="en-US" sz="2000" b="1" u="none" strike="noStrike" cap="none" dirty="0">
                          <a:solidFill>
                            <a:srgbClr val="ED7D31"/>
                          </a:solidFill>
                          <a:latin typeface="Calibri"/>
                          <a:ea typeface="Calibri"/>
                          <a:cs typeface="Calibri"/>
                          <a:sym typeface="Calibri"/>
                        </a:rPr>
                        <a:t> Students in grade 1 and above will need to be able to identify 5+ syllables in words.</a:t>
                      </a:r>
                      <a:endParaRPr sz="2000" b="1" u="none" strike="noStrike" cap="none" dirty="0">
                        <a:solidFill>
                          <a:srgbClr val="ED7D31"/>
                        </a:solidFill>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4" name="Google Shape;184;p24"/>
          <p:cNvSpPr txBox="1"/>
          <p:nvPr/>
        </p:nvSpPr>
        <p:spPr>
          <a:xfrm>
            <a:off x="7991470" y="5653075"/>
            <a:ext cx="3702300" cy="10668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863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8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4"/>
                                        </p:tgtEl>
                                        <p:attrNameLst>
                                          <p:attrName>style.visibility</p:attrName>
                                        </p:attrNameLst>
                                      </p:cBhvr>
                                      <p:to>
                                        <p:strVal val="visible"/>
                                      </p:to>
                                    </p:set>
                                    <p:animEffect transition="in" filter="fade">
                                      <p:cBhvr>
                                        <p:cTn id="11" dur="1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18</a:t>
            </a:fld>
            <a:endParaRPr/>
          </a:p>
        </p:txBody>
      </p:sp>
      <p:sp>
        <p:nvSpPr>
          <p:cNvPr id="191" name="Google Shape;191;p25"/>
          <p:cNvSpPr/>
          <p:nvPr/>
        </p:nvSpPr>
        <p:spPr>
          <a:xfrm>
            <a:off x="8533625" y="967375"/>
            <a:ext cx="2971200" cy="2247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192" name="Google Shape;192;p25"/>
          <p:cNvGraphicFramePr/>
          <p:nvPr>
            <p:extLst/>
          </p:nvPr>
        </p:nvGraphicFramePr>
        <p:xfrm>
          <a:off x="203200" y="1073950"/>
          <a:ext cx="11715000" cy="5595950"/>
        </p:xfrm>
        <a:graphic>
          <a:graphicData uri="http://schemas.openxmlformats.org/drawingml/2006/table">
            <a:tbl>
              <a:tblPr>
                <a:noFill/>
                <a:tableStyleId>{F180AA32-F37B-42D0-B2E2-8C589CB91C36}</a:tableStyleId>
              </a:tblPr>
              <a:tblGrid>
                <a:gridCol w="1757175">
                  <a:extLst>
                    <a:ext uri="{9D8B030D-6E8A-4147-A177-3AD203B41FA5}">
                      <a16:colId xmlns:a16="http://schemas.microsoft.com/office/drawing/2014/main" val="20000"/>
                    </a:ext>
                  </a:extLst>
                </a:gridCol>
                <a:gridCol w="2071500">
                  <a:extLst>
                    <a:ext uri="{9D8B030D-6E8A-4147-A177-3AD203B41FA5}">
                      <a16:colId xmlns:a16="http://schemas.microsoft.com/office/drawing/2014/main" val="20001"/>
                    </a:ext>
                  </a:extLst>
                </a:gridCol>
                <a:gridCol w="2385825">
                  <a:extLst>
                    <a:ext uri="{9D8B030D-6E8A-4147-A177-3AD203B41FA5}">
                      <a16:colId xmlns:a16="http://schemas.microsoft.com/office/drawing/2014/main" val="20002"/>
                    </a:ext>
                  </a:extLst>
                </a:gridCol>
                <a:gridCol w="5500500">
                  <a:extLst>
                    <a:ext uri="{9D8B030D-6E8A-4147-A177-3AD203B41FA5}">
                      <a16:colId xmlns:a16="http://schemas.microsoft.com/office/drawing/2014/main" val="20003"/>
                    </a:ext>
                  </a:extLst>
                </a:gridCol>
              </a:tblGrid>
              <a:tr h="5595950">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 </a:t>
                      </a:r>
                      <a:endParaRPr sz="2200" b="1" u="none" strike="noStrike" cap="none">
                        <a:latin typeface="Calibri"/>
                        <a:ea typeface="Calibri"/>
                        <a:cs typeface="Calibri"/>
                        <a:sym typeface="Calibri"/>
                      </a:endParaRPr>
                    </a:p>
                    <a:p>
                      <a:pPr marL="0" marR="0" lvl="0" indent="0" algn="ctr" rtl="0">
                        <a:lnSpc>
                          <a:spcPct val="115000"/>
                        </a:lnSpc>
                        <a:spcBef>
                          <a:spcPts val="1200"/>
                        </a:spcBef>
                        <a:spcAft>
                          <a:spcPts val="0"/>
                        </a:spcAft>
                        <a:buClr>
                          <a:srgbClr val="000000"/>
                        </a:buClr>
                        <a:buSzPts val="2200"/>
                        <a:buFont typeface="Arial"/>
                        <a:buNone/>
                      </a:pPr>
                      <a:r>
                        <a:rPr lang="en-US" sz="2200" b="1" u="none" strike="noStrike" cap="none">
                          <a:latin typeface="Calibri"/>
                          <a:ea typeface="Calibri"/>
                          <a:cs typeface="Calibri"/>
                          <a:sym typeface="Calibri"/>
                        </a:rPr>
                        <a:t>Onset-Rime/ Rhyme</a:t>
                      </a:r>
                      <a:endParaRPr sz="2200" b="1" u="none" strike="noStrike" cap="none">
                        <a:latin typeface="Calibri"/>
                        <a:ea typeface="Calibri"/>
                        <a:cs typeface="Calibri"/>
                        <a:sym typeface="Calibri"/>
                      </a:endParaRPr>
                    </a:p>
                    <a:p>
                      <a:pPr marL="0" marR="0" lvl="0" indent="0" algn="ctr" rtl="0">
                        <a:lnSpc>
                          <a:spcPct val="115000"/>
                        </a:lnSpc>
                        <a:spcBef>
                          <a:spcPts val="1200"/>
                        </a:spcBef>
                        <a:spcAft>
                          <a:spcPts val="0"/>
                        </a:spcAft>
                        <a:buClr>
                          <a:srgbClr val="000000"/>
                        </a:buClr>
                        <a:buSzPts val="2200"/>
                        <a:buFont typeface="Arial"/>
                        <a:buNone/>
                      </a:pPr>
                      <a:r>
                        <a:rPr lang="en-US" sz="2200" b="1" u="none" strike="noStrike" cap="none">
                          <a:latin typeface="Calibri"/>
                          <a:ea typeface="Calibri"/>
                          <a:cs typeface="Calibri"/>
                          <a:sym typeface="Calibri"/>
                        </a:rPr>
                        <a:t> </a:t>
                      </a:r>
                      <a:endParaRPr sz="22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S</a:t>
                      </a:r>
                      <a:r>
                        <a:rPr lang="en-US" sz="2200" u="none" strike="noStrike" cap="none">
                          <a:latin typeface="Calibri"/>
                          <a:ea typeface="Calibri"/>
                          <a:cs typeface="Calibri"/>
                          <a:sym typeface="Calibri"/>
                        </a:rPr>
                        <a:t>eparate sounds before the vowel sound from the rest of the word</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endParaRPr sz="2000" b="1" u="none" strike="noStrike" cap="none">
                        <a:solidFill>
                          <a:srgbClr val="4472C4"/>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Teacher: </a:t>
                      </a:r>
                      <a:r>
                        <a:rPr lang="en-US" sz="2000" u="none" strike="noStrike" cap="none">
                          <a:latin typeface="Calibri"/>
                          <a:ea typeface="Calibri"/>
                          <a:cs typeface="Calibri"/>
                          <a:sym typeface="Calibri"/>
                        </a:rPr>
                        <a:t>The first part / onset of</a:t>
                      </a:r>
                      <a:r>
                        <a:rPr lang="en-US" sz="2000" i="1" u="none" strike="noStrike" cap="none">
                          <a:latin typeface="Calibri"/>
                          <a:ea typeface="Calibri"/>
                          <a:cs typeface="Calibri"/>
                          <a:sym typeface="Calibri"/>
                        </a:rPr>
                        <a:t> </a:t>
                      </a:r>
                      <a:r>
                        <a:rPr lang="en-US" sz="2000" i="1">
                          <a:latin typeface="Calibri"/>
                          <a:ea typeface="Calibri"/>
                          <a:cs typeface="Calibri"/>
                          <a:sym typeface="Calibri"/>
                        </a:rPr>
                        <a:t>take</a:t>
                      </a:r>
                      <a:r>
                        <a:rPr lang="en-US" sz="2000" u="none" strike="noStrike" cap="none">
                          <a:latin typeface="Calibri"/>
                          <a:ea typeface="Calibri"/>
                          <a:cs typeface="Calibri"/>
                          <a:sym typeface="Calibri"/>
                        </a:rPr>
                        <a:t> is /</a:t>
                      </a:r>
                      <a:r>
                        <a:rPr lang="en-US" sz="2000">
                          <a:latin typeface="Calibri"/>
                          <a:ea typeface="Calibri"/>
                          <a:cs typeface="Calibri"/>
                          <a:sym typeface="Calibri"/>
                        </a:rPr>
                        <a:t>t</a:t>
                      </a:r>
                      <a:r>
                        <a:rPr lang="en-US" sz="2000" u="none" strike="noStrike" cap="none">
                          <a:latin typeface="Calibri"/>
                          <a:ea typeface="Calibri"/>
                          <a:cs typeface="Calibri"/>
                          <a:sym typeface="Calibri"/>
                        </a:rPr>
                        <a:t>/. What is the rest of the word /rime?</a:t>
                      </a:r>
                      <a:endParaRPr sz="20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 Student: </a:t>
                      </a:r>
                      <a:r>
                        <a:rPr lang="en-US" sz="2000" i="1" u="none" strike="noStrike" cap="none">
                          <a:latin typeface="Calibri"/>
                          <a:ea typeface="Calibri"/>
                          <a:cs typeface="Calibri"/>
                          <a:sym typeface="Calibri"/>
                        </a:rPr>
                        <a:t>a</a:t>
                      </a:r>
                      <a:r>
                        <a:rPr lang="en-US" sz="2000" i="1">
                          <a:latin typeface="Calibri"/>
                          <a:ea typeface="Calibri"/>
                          <a:cs typeface="Calibri"/>
                          <a:sym typeface="Calibri"/>
                        </a:rPr>
                        <a:t>ke</a:t>
                      </a:r>
                      <a:endParaRPr sz="2000" i="1"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200"/>
                        <a:buFont typeface="Arial"/>
                        <a:buNone/>
                      </a:pPr>
                      <a:r>
                        <a:rPr lang="en-US" sz="2200" i="1" u="none" strike="noStrike" cap="none">
                          <a:latin typeface="Calibri"/>
                          <a:ea typeface="Calibri"/>
                          <a:cs typeface="Calibri"/>
                          <a:sym typeface="Calibri"/>
                        </a:rPr>
                        <a:t> </a:t>
                      </a:r>
                      <a:endParaRPr sz="2200" i="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b="1" i="1" u="none" strike="noStrike" cap="none" dirty="0">
                          <a:latin typeface="Calibri"/>
                          <a:ea typeface="Calibri"/>
                          <a:cs typeface="Calibri"/>
                          <a:sym typeface="Calibri"/>
                        </a:rPr>
                        <a:t>Before a student can rhyme, they must be able to manipulate rimes.</a:t>
                      </a:r>
                      <a:endParaRPr sz="1800" b="1" i="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i="1" u="none" strike="noStrike" cap="none" dirty="0">
                          <a:solidFill>
                            <a:srgbClr val="ED7D31"/>
                          </a:solidFill>
                          <a:latin typeface="Calibri"/>
                          <a:ea typeface="Calibri"/>
                          <a:cs typeface="Calibri"/>
                          <a:sym typeface="Calibri"/>
                        </a:rPr>
                        <a:t>The next level of rhyming is to identify if the words they hear rhyme.</a:t>
                      </a:r>
                      <a:endParaRPr sz="1800" b="1" i="1" u="none" strike="noStrike" cap="none" dirty="0">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Teacher: </a:t>
                      </a:r>
                      <a:r>
                        <a:rPr lang="en-US" sz="1800" u="none" strike="noStrike" cap="none" dirty="0">
                          <a:latin typeface="Calibri"/>
                          <a:ea typeface="Calibri"/>
                          <a:cs typeface="Calibri"/>
                          <a:sym typeface="Calibri"/>
                        </a:rPr>
                        <a:t>Do </a:t>
                      </a:r>
                      <a:r>
                        <a:rPr lang="en-US" sz="1800" i="1" dirty="0">
                          <a:latin typeface="Calibri"/>
                          <a:ea typeface="Calibri"/>
                          <a:cs typeface="Calibri"/>
                          <a:sym typeface="Calibri"/>
                        </a:rPr>
                        <a:t>take</a:t>
                      </a:r>
                      <a:r>
                        <a:rPr lang="en-US" sz="1800" u="none" strike="noStrike" cap="none" dirty="0">
                          <a:latin typeface="Calibri"/>
                          <a:ea typeface="Calibri"/>
                          <a:cs typeface="Calibri"/>
                          <a:sym typeface="Calibri"/>
                        </a:rPr>
                        <a:t> and </a:t>
                      </a:r>
                      <a:r>
                        <a:rPr lang="en-US" sz="1800" i="1" dirty="0">
                          <a:latin typeface="Calibri"/>
                          <a:ea typeface="Calibri"/>
                          <a:cs typeface="Calibri"/>
                          <a:sym typeface="Calibri"/>
                        </a:rPr>
                        <a:t>cake</a:t>
                      </a:r>
                      <a:r>
                        <a:rPr lang="en-US" sz="1800" u="none" strike="noStrike" cap="none" dirty="0">
                          <a:latin typeface="Calibri"/>
                          <a:ea typeface="Calibri"/>
                          <a:cs typeface="Calibri"/>
                          <a:sym typeface="Calibri"/>
                        </a:rPr>
                        <a:t> rhyme?</a:t>
                      </a:r>
                      <a:endParaRPr sz="1800"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u="none" strike="noStrike" cap="none" dirty="0">
                          <a:latin typeface="Calibri"/>
                          <a:ea typeface="Calibri"/>
                          <a:cs typeface="Calibri"/>
                          <a:sym typeface="Calibri"/>
                        </a:rPr>
                        <a:t> </a:t>
                      </a:r>
                      <a:r>
                        <a:rPr lang="en-US" sz="1800" b="1" u="none" strike="noStrike" cap="none" dirty="0">
                          <a:solidFill>
                            <a:srgbClr val="4472C4"/>
                          </a:solidFill>
                          <a:latin typeface="Calibri"/>
                          <a:ea typeface="Calibri"/>
                          <a:cs typeface="Calibri"/>
                          <a:sym typeface="Calibri"/>
                        </a:rPr>
                        <a:t>Student: </a:t>
                      </a:r>
                      <a:r>
                        <a:rPr lang="en-US" sz="1800" u="none" strike="noStrike" cap="none" dirty="0">
                          <a:latin typeface="Calibri"/>
                          <a:ea typeface="Calibri"/>
                          <a:cs typeface="Calibri"/>
                          <a:sym typeface="Calibri"/>
                        </a:rPr>
                        <a:t>Yes,</a:t>
                      </a:r>
                      <a:r>
                        <a:rPr lang="en-US" sz="1800" i="1" u="none" strike="noStrike" cap="none" dirty="0">
                          <a:latin typeface="Calibri"/>
                          <a:ea typeface="Calibri"/>
                          <a:cs typeface="Calibri"/>
                          <a:sym typeface="Calibri"/>
                        </a:rPr>
                        <a:t> </a:t>
                      </a:r>
                      <a:r>
                        <a:rPr lang="en-US" sz="1800" i="1" dirty="0">
                          <a:latin typeface="Calibri"/>
                          <a:ea typeface="Calibri"/>
                          <a:cs typeface="Calibri"/>
                          <a:sym typeface="Calibri"/>
                        </a:rPr>
                        <a:t>take</a:t>
                      </a:r>
                      <a:r>
                        <a:rPr lang="en-US" sz="1800" u="none" strike="noStrike" cap="none" dirty="0">
                          <a:latin typeface="Calibri"/>
                          <a:ea typeface="Calibri"/>
                          <a:cs typeface="Calibri"/>
                          <a:sym typeface="Calibri"/>
                        </a:rPr>
                        <a:t> and </a:t>
                      </a:r>
                      <a:r>
                        <a:rPr lang="en-US" sz="1800" i="1" dirty="0">
                          <a:latin typeface="Calibri"/>
                          <a:ea typeface="Calibri"/>
                          <a:cs typeface="Calibri"/>
                          <a:sym typeface="Calibri"/>
                        </a:rPr>
                        <a:t>cake</a:t>
                      </a:r>
                      <a:r>
                        <a:rPr lang="en-US" sz="1800" i="1" u="none" strike="noStrike" cap="none" dirty="0">
                          <a:latin typeface="Calibri"/>
                          <a:ea typeface="Calibri"/>
                          <a:cs typeface="Calibri"/>
                          <a:sym typeface="Calibri"/>
                        </a:rPr>
                        <a:t> </a:t>
                      </a:r>
                      <a:r>
                        <a:rPr lang="en-US" sz="1800" u="none" strike="noStrike" cap="none" dirty="0">
                          <a:latin typeface="Calibri"/>
                          <a:ea typeface="Calibri"/>
                          <a:cs typeface="Calibri"/>
                          <a:sym typeface="Calibri"/>
                        </a:rPr>
                        <a:t>rhyme?</a:t>
                      </a:r>
                      <a:endParaRPr sz="1800"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u="none" strike="noStrike" cap="none" dirty="0">
                          <a:latin typeface="Calibri"/>
                          <a:ea typeface="Calibri"/>
                          <a:cs typeface="Calibri"/>
                          <a:sym typeface="Calibri"/>
                        </a:rPr>
                        <a:t> </a:t>
                      </a:r>
                      <a:r>
                        <a:rPr lang="en-US" sz="1800" b="1" u="none" strike="noStrike" cap="none" dirty="0">
                          <a:solidFill>
                            <a:srgbClr val="4472C4"/>
                          </a:solidFill>
                          <a:latin typeface="Calibri"/>
                          <a:ea typeface="Calibri"/>
                          <a:cs typeface="Calibri"/>
                          <a:sym typeface="Calibri"/>
                        </a:rPr>
                        <a:t>Teacher: </a:t>
                      </a:r>
                      <a:r>
                        <a:rPr lang="en-US" sz="1800" u="none" strike="noStrike" cap="none" dirty="0">
                          <a:latin typeface="Calibri"/>
                          <a:ea typeface="Calibri"/>
                          <a:cs typeface="Calibri"/>
                          <a:sym typeface="Calibri"/>
                        </a:rPr>
                        <a:t>I am going to say </a:t>
                      </a:r>
                      <a:r>
                        <a:rPr lang="en-US" sz="1800" u="none" strike="noStrike" cap="none" dirty="0" smtClean="0">
                          <a:latin typeface="Calibri"/>
                          <a:ea typeface="Calibri"/>
                          <a:cs typeface="Calibri"/>
                          <a:sym typeface="Calibri"/>
                        </a:rPr>
                        <a:t>three </a:t>
                      </a:r>
                      <a:r>
                        <a:rPr lang="en-US" sz="1800" u="none" strike="noStrike" cap="none" dirty="0">
                          <a:latin typeface="Calibri"/>
                          <a:ea typeface="Calibri"/>
                          <a:cs typeface="Calibri"/>
                          <a:sym typeface="Calibri"/>
                        </a:rPr>
                        <a:t>words and I want you to tell me which words rhyme: </a:t>
                      </a:r>
                      <a:r>
                        <a:rPr lang="en-US" sz="1800" i="1" u="none" strike="noStrike" cap="none" dirty="0">
                          <a:latin typeface="Calibri"/>
                          <a:ea typeface="Calibri"/>
                          <a:cs typeface="Calibri"/>
                          <a:sym typeface="Calibri"/>
                        </a:rPr>
                        <a:t> fit, big, hit.</a:t>
                      </a:r>
                      <a:endParaRPr sz="1800" i="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 Student: </a:t>
                      </a:r>
                      <a:r>
                        <a:rPr lang="en-US" sz="1800" i="1" u="none" strike="noStrike" cap="none" dirty="0">
                          <a:latin typeface="Calibri"/>
                          <a:ea typeface="Calibri"/>
                          <a:cs typeface="Calibri"/>
                          <a:sym typeface="Calibri"/>
                        </a:rPr>
                        <a:t>Fit </a:t>
                      </a:r>
                      <a:r>
                        <a:rPr lang="en-US" sz="1800" u="none" strike="noStrike" cap="none" dirty="0">
                          <a:latin typeface="Calibri"/>
                          <a:ea typeface="Calibri"/>
                          <a:cs typeface="Calibri"/>
                          <a:sym typeface="Calibri"/>
                        </a:rPr>
                        <a:t>and</a:t>
                      </a:r>
                      <a:r>
                        <a:rPr lang="en-US" sz="1800" i="1" u="none" strike="noStrike" cap="none" dirty="0">
                          <a:latin typeface="Calibri"/>
                          <a:ea typeface="Calibri"/>
                          <a:cs typeface="Calibri"/>
                          <a:sym typeface="Calibri"/>
                        </a:rPr>
                        <a:t> hit </a:t>
                      </a:r>
                      <a:r>
                        <a:rPr lang="en-US" sz="1800" u="none" strike="noStrike" cap="none" dirty="0">
                          <a:latin typeface="Calibri"/>
                          <a:ea typeface="Calibri"/>
                          <a:cs typeface="Calibri"/>
                          <a:sym typeface="Calibri"/>
                        </a:rPr>
                        <a:t>rhyme</a:t>
                      </a:r>
                      <a:r>
                        <a:rPr lang="en-US" sz="1800" b="1" u="none" strike="noStrike" cap="none" dirty="0">
                          <a:latin typeface="Calibri"/>
                          <a:ea typeface="Calibri"/>
                          <a:cs typeface="Calibri"/>
                          <a:sym typeface="Calibri"/>
                        </a:rPr>
                        <a:t>.</a:t>
                      </a:r>
                      <a:endParaRPr sz="1800" b="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latin typeface="Calibri"/>
                          <a:ea typeface="Calibri"/>
                          <a:cs typeface="Calibri"/>
                          <a:sym typeface="Calibri"/>
                        </a:rPr>
                        <a:t> </a:t>
                      </a:r>
                      <a:r>
                        <a:rPr lang="en-US" sz="1800" b="1" i="1" u="none" strike="noStrike" cap="none" dirty="0">
                          <a:solidFill>
                            <a:srgbClr val="ED7D31"/>
                          </a:solidFill>
                          <a:latin typeface="Calibri"/>
                          <a:ea typeface="Calibri"/>
                          <a:cs typeface="Calibri"/>
                          <a:sym typeface="Calibri"/>
                        </a:rPr>
                        <a:t>The hardest level of rhyming is to produce a word that rhymes given a word prompt.</a:t>
                      </a:r>
                      <a:endParaRPr sz="1800" b="1" i="1" u="none" strike="noStrike" cap="none" dirty="0">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Teacher: </a:t>
                      </a:r>
                      <a:r>
                        <a:rPr lang="en-US" sz="1800" u="none" strike="noStrike" cap="none" dirty="0">
                          <a:latin typeface="Calibri"/>
                          <a:ea typeface="Calibri"/>
                          <a:cs typeface="Calibri"/>
                          <a:sym typeface="Calibri"/>
                        </a:rPr>
                        <a:t>Can you give me a word that rhymes with</a:t>
                      </a:r>
                      <a:r>
                        <a:rPr lang="en-US" sz="1800" i="1" u="none" strike="noStrike" cap="none" dirty="0">
                          <a:latin typeface="Calibri"/>
                          <a:ea typeface="Calibri"/>
                          <a:cs typeface="Calibri"/>
                          <a:sym typeface="Calibri"/>
                        </a:rPr>
                        <a:t> late</a:t>
                      </a:r>
                      <a:r>
                        <a:rPr lang="en-US" sz="1800" u="none" strike="noStrike" cap="none" dirty="0">
                          <a:latin typeface="Calibri"/>
                          <a:ea typeface="Calibri"/>
                          <a:cs typeface="Calibri"/>
                          <a:sym typeface="Calibri"/>
                        </a:rPr>
                        <a:t>?</a:t>
                      </a:r>
                      <a:endParaRPr sz="1800"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 Student: </a:t>
                      </a:r>
                      <a:r>
                        <a:rPr lang="en-US" sz="1800" i="1" u="none" strike="noStrike" cap="none" dirty="0">
                          <a:latin typeface="Calibri"/>
                          <a:ea typeface="Calibri"/>
                          <a:cs typeface="Calibri"/>
                          <a:sym typeface="Calibri"/>
                        </a:rPr>
                        <a:t>rate</a:t>
                      </a:r>
                      <a:endParaRPr sz="1800" i="1" u="none" strike="noStrike" cap="none" dirty="0">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193" name="Google Shape;193;p25"/>
          <p:cNvSpPr txBox="1"/>
          <p:nvPr/>
        </p:nvSpPr>
        <p:spPr>
          <a:xfrm>
            <a:off x="6478575" y="1933890"/>
            <a:ext cx="5378400" cy="6375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94" name="Google Shape;194;p25"/>
          <p:cNvSpPr txBox="1"/>
          <p:nvPr/>
        </p:nvSpPr>
        <p:spPr>
          <a:xfrm>
            <a:off x="6478575" y="4948518"/>
            <a:ext cx="5274000" cy="763732"/>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95" name="Google Shape;195;p25"/>
          <p:cNvSpPr txBox="1"/>
          <p:nvPr/>
        </p:nvSpPr>
        <p:spPr>
          <a:xfrm>
            <a:off x="203200" y="6319650"/>
            <a:ext cx="22352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Adapted from 95</a:t>
            </a:r>
            <a:r>
              <a:rPr lang="en-US" dirty="0" smtClean="0">
                <a:latin typeface="Calibri"/>
                <a:ea typeface="Calibri"/>
                <a:cs typeface="Calibri"/>
                <a:sym typeface="Calibri"/>
              </a:rPr>
              <a:t>% Group</a:t>
            </a:r>
            <a:endParaRPr dirty="0">
              <a:latin typeface="Calibri"/>
              <a:ea typeface="Calibri"/>
              <a:cs typeface="Calibri"/>
              <a:sym typeface="Calibri"/>
            </a:endParaRPr>
          </a:p>
        </p:txBody>
      </p:sp>
    </p:spTree>
    <p:extLst>
      <p:ext uri="{BB962C8B-B14F-4D97-AF65-F5344CB8AC3E}">
        <p14:creationId xmlns:p14="http://schemas.microsoft.com/office/powerpoint/2010/main" val="220709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9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6"/>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19</a:t>
            </a:fld>
            <a:endParaRPr/>
          </a:p>
        </p:txBody>
      </p:sp>
      <p:graphicFrame>
        <p:nvGraphicFramePr>
          <p:cNvPr id="202" name="Google Shape;202;p26"/>
          <p:cNvGraphicFramePr/>
          <p:nvPr/>
        </p:nvGraphicFramePr>
        <p:xfrm>
          <a:off x="203200" y="1301096"/>
          <a:ext cx="11829300" cy="4971228"/>
        </p:xfrm>
        <a:graphic>
          <a:graphicData uri="http://schemas.openxmlformats.org/drawingml/2006/table">
            <a:tbl>
              <a:tblPr>
                <a:noFill/>
                <a:tableStyleId>{F180AA32-F37B-42D0-B2E2-8C589CB91C36}</a:tableStyleId>
              </a:tblPr>
              <a:tblGrid>
                <a:gridCol w="2017525">
                  <a:extLst>
                    <a:ext uri="{9D8B030D-6E8A-4147-A177-3AD203B41FA5}">
                      <a16:colId xmlns:a16="http://schemas.microsoft.com/office/drawing/2014/main" val="20000"/>
                    </a:ext>
                  </a:extLst>
                </a:gridCol>
                <a:gridCol w="2828750">
                  <a:extLst>
                    <a:ext uri="{9D8B030D-6E8A-4147-A177-3AD203B41FA5}">
                      <a16:colId xmlns:a16="http://schemas.microsoft.com/office/drawing/2014/main" val="20001"/>
                    </a:ext>
                  </a:extLst>
                </a:gridCol>
                <a:gridCol w="2771600">
                  <a:extLst>
                    <a:ext uri="{9D8B030D-6E8A-4147-A177-3AD203B41FA5}">
                      <a16:colId xmlns:a16="http://schemas.microsoft.com/office/drawing/2014/main" val="20002"/>
                    </a:ext>
                  </a:extLst>
                </a:gridCol>
                <a:gridCol w="4211425">
                  <a:extLst>
                    <a:ext uri="{9D8B030D-6E8A-4147-A177-3AD203B41FA5}">
                      <a16:colId xmlns:a16="http://schemas.microsoft.com/office/drawing/2014/main" val="20003"/>
                    </a:ext>
                  </a:extLst>
                </a:gridCol>
              </a:tblGrid>
              <a:tr h="1064450">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Identification</a:t>
                      </a:r>
                      <a:endParaRPr sz="22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dirty="0">
                          <a:latin typeface="Calibri"/>
                          <a:ea typeface="Calibri"/>
                          <a:cs typeface="Calibri"/>
                          <a:sym typeface="Calibri"/>
                        </a:rPr>
                        <a:t>R</a:t>
                      </a:r>
                      <a:r>
                        <a:rPr lang="en-US" sz="2200" u="none" strike="noStrike" cap="none" dirty="0">
                          <a:latin typeface="Calibri"/>
                          <a:ea typeface="Calibri"/>
                          <a:cs typeface="Calibri"/>
                          <a:sym typeface="Calibri"/>
                        </a:rPr>
                        <a:t>ecognize the same sound in different words</a:t>
                      </a:r>
                      <a:endParaRPr sz="2200" u="none" strike="noStrike" cap="none" dirty="0">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Teacher: </a:t>
                      </a:r>
                      <a:r>
                        <a:rPr lang="en-US" sz="2000" u="none" strike="noStrike" cap="none">
                          <a:latin typeface="Calibri"/>
                          <a:ea typeface="Calibri"/>
                          <a:cs typeface="Calibri"/>
                          <a:sym typeface="Calibri"/>
                        </a:rPr>
                        <a:t>What are the first sounds in </a:t>
                      </a:r>
                      <a:r>
                        <a:rPr lang="en-US" sz="2000" i="1" u="none" strike="noStrike" cap="none">
                          <a:latin typeface="Calibri"/>
                          <a:ea typeface="Calibri"/>
                          <a:cs typeface="Calibri"/>
                          <a:sym typeface="Calibri"/>
                        </a:rPr>
                        <a:t>f</a:t>
                      </a:r>
                      <a:r>
                        <a:rPr lang="en-US" sz="2000" i="1">
                          <a:latin typeface="Calibri"/>
                          <a:ea typeface="Calibri"/>
                          <a:cs typeface="Calibri"/>
                          <a:sym typeface="Calibri"/>
                        </a:rPr>
                        <a:t>an</a:t>
                      </a:r>
                      <a:r>
                        <a:rPr lang="en-US" sz="2000" i="1" u="none" strike="noStrike" cap="none">
                          <a:latin typeface="Calibri"/>
                          <a:ea typeface="Calibri"/>
                          <a:cs typeface="Calibri"/>
                          <a:sym typeface="Calibri"/>
                        </a:rPr>
                        <a:t>,</a:t>
                      </a:r>
                      <a:r>
                        <a:rPr lang="en-US" sz="2000" u="none" strike="noStrike" cap="none">
                          <a:latin typeface="Calibri"/>
                          <a:ea typeface="Calibri"/>
                          <a:cs typeface="Calibri"/>
                          <a:sym typeface="Calibri"/>
                        </a:rPr>
                        <a:t> </a:t>
                      </a:r>
                      <a:r>
                        <a:rPr lang="en-US" sz="2000" i="1" u="none" strike="noStrike" cap="none">
                          <a:latin typeface="Calibri"/>
                          <a:ea typeface="Calibri"/>
                          <a:cs typeface="Calibri"/>
                          <a:sym typeface="Calibri"/>
                        </a:rPr>
                        <a:t>first </a:t>
                      </a:r>
                      <a:r>
                        <a:rPr lang="en-US" sz="2000" u="none" strike="noStrike" cap="none">
                          <a:latin typeface="Calibri"/>
                          <a:ea typeface="Calibri"/>
                          <a:cs typeface="Calibri"/>
                          <a:sym typeface="Calibri"/>
                        </a:rPr>
                        <a:t>and</a:t>
                      </a:r>
                      <a:r>
                        <a:rPr lang="en-US" sz="2000" i="1" u="none" strike="noStrike" cap="none">
                          <a:latin typeface="Calibri"/>
                          <a:ea typeface="Calibri"/>
                          <a:cs typeface="Calibri"/>
                          <a:sym typeface="Calibri"/>
                        </a:rPr>
                        <a:t> </a:t>
                      </a:r>
                      <a:r>
                        <a:rPr lang="en-US" sz="2000" i="1">
                          <a:latin typeface="Calibri"/>
                          <a:ea typeface="Calibri"/>
                          <a:cs typeface="Calibri"/>
                          <a:sym typeface="Calibri"/>
                        </a:rPr>
                        <a:t>phone</a:t>
                      </a:r>
                      <a:r>
                        <a:rPr lang="en-US" sz="2000" u="none" strike="noStrike" cap="none">
                          <a:latin typeface="Calibri"/>
                          <a:ea typeface="Calibri"/>
                          <a:cs typeface="Calibri"/>
                          <a:sym typeface="Calibri"/>
                        </a:rPr>
                        <a:t>?</a:t>
                      </a:r>
                      <a:endParaRPr sz="20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 Student: </a:t>
                      </a:r>
                      <a:r>
                        <a:rPr lang="en-US" sz="2000" u="none" strike="noStrike" cap="none">
                          <a:latin typeface="Calibri"/>
                          <a:ea typeface="Calibri"/>
                          <a:cs typeface="Calibri"/>
                          <a:sym typeface="Calibri"/>
                        </a:rPr>
                        <a:t>/f/</a:t>
                      </a:r>
                      <a:endParaRPr sz="20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b="1" i="1" u="none" strike="noStrike" cap="none">
                          <a:solidFill>
                            <a:srgbClr val="ED7D31"/>
                          </a:solidFill>
                          <a:latin typeface="Calibri"/>
                          <a:ea typeface="Calibri"/>
                          <a:cs typeface="Calibri"/>
                          <a:sym typeface="Calibri"/>
                        </a:rPr>
                        <a:t>Ability to identify the first sound in words develops before ability to identify the last sound.</a:t>
                      </a:r>
                      <a:endParaRPr sz="1800" b="1" i="1" u="none" strike="noStrike" cap="none">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a:solidFill>
                            <a:srgbClr val="4472C4"/>
                          </a:solidFill>
                          <a:latin typeface="Calibri"/>
                          <a:ea typeface="Calibri"/>
                          <a:cs typeface="Calibri"/>
                          <a:sym typeface="Calibri"/>
                        </a:rPr>
                        <a:t>Teacher: </a:t>
                      </a:r>
                      <a:r>
                        <a:rPr lang="en-US" sz="1800" u="none" strike="noStrike" cap="none">
                          <a:latin typeface="Calibri"/>
                          <a:ea typeface="Calibri"/>
                          <a:cs typeface="Calibri"/>
                          <a:sym typeface="Calibri"/>
                        </a:rPr>
                        <a:t>What is the last sound in </a:t>
                      </a:r>
                      <a:r>
                        <a:rPr lang="en-US" sz="1800" i="1" u="none" strike="noStrike" cap="none">
                          <a:latin typeface="Calibri"/>
                          <a:ea typeface="Calibri"/>
                          <a:cs typeface="Calibri"/>
                          <a:sym typeface="Calibri"/>
                        </a:rPr>
                        <a:t>bed,</a:t>
                      </a:r>
                      <a:r>
                        <a:rPr lang="en-US" sz="1800" u="none" strike="noStrike" cap="none">
                          <a:latin typeface="Calibri"/>
                          <a:ea typeface="Calibri"/>
                          <a:cs typeface="Calibri"/>
                          <a:sym typeface="Calibri"/>
                        </a:rPr>
                        <a:t> </a:t>
                      </a:r>
                      <a:r>
                        <a:rPr lang="en-US" sz="1800" i="1" u="none" strike="noStrike" cap="none">
                          <a:latin typeface="Calibri"/>
                          <a:ea typeface="Calibri"/>
                          <a:cs typeface="Calibri"/>
                          <a:sym typeface="Calibri"/>
                        </a:rPr>
                        <a:t>had</a:t>
                      </a:r>
                      <a:r>
                        <a:rPr lang="en-US" sz="1800" u="none" strike="noStrike" cap="none">
                          <a:latin typeface="Calibri"/>
                          <a:ea typeface="Calibri"/>
                          <a:cs typeface="Calibri"/>
                          <a:sym typeface="Calibri"/>
                        </a:rPr>
                        <a:t>, and </a:t>
                      </a:r>
                      <a:r>
                        <a:rPr lang="en-US" sz="1800" i="1" u="none" strike="noStrike" cap="none">
                          <a:latin typeface="Calibri"/>
                          <a:ea typeface="Calibri"/>
                          <a:cs typeface="Calibri"/>
                          <a:sym typeface="Calibri"/>
                        </a:rPr>
                        <a:t>pad</a:t>
                      </a:r>
                      <a:r>
                        <a:rPr lang="en-US" sz="1800" u="none" strike="noStrike" cap="none">
                          <a:latin typeface="Calibri"/>
                          <a:ea typeface="Calibri"/>
                          <a:cs typeface="Calibri"/>
                          <a:sym typeface="Calibri"/>
                        </a:rPr>
                        <a:t>?</a:t>
                      </a:r>
                      <a:endParaRPr sz="18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a:solidFill>
                            <a:srgbClr val="4472C4"/>
                          </a:solidFill>
                          <a:latin typeface="Calibri"/>
                          <a:ea typeface="Calibri"/>
                          <a:cs typeface="Calibri"/>
                          <a:sym typeface="Calibri"/>
                        </a:rPr>
                        <a:t>Student: </a:t>
                      </a:r>
                      <a:r>
                        <a:rPr lang="en-US" sz="1800" u="none" strike="noStrike" cap="none">
                          <a:latin typeface="Calibri"/>
                          <a:ea typeface="Calibri"/>
                          <a:cs typeface="Calibri"/>
                          <a:sym typeface="Calibri"/>
                        </a:rPr>
                        <a:t>/d/</a:t>
                      </a:r>
                      <a:endParaRPr sz="18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064450">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 </a:t>
                      </a:r>
                      <a:endParaRPr sz="2200" b="1" u="none" strike="noStrike" cap="none">
                        <a:latin typeface="Calibri"/>
                        <a:ea typeface="Calibri"/>
                        <a:cs typeface="Calibri"/>
                        <a:sym typeface="Calibri"/>
                      </a:endParaRPr>
                    </a:p>
                    <a:p>
                      <a:pPr marL="0" marR="0" lvl="0" indent="0" algn="ctr" rtl="0">
                        <a:lnSpc>
                          <a:spcPct val="115000"/>
                        </a:lnSpc>
                        <a:spcBef>
                          <a:spcPts val="1200"/>
                        </a:spcBef>
                        <a:spcAft>
                          <a:spcPts val="0"/>
                        </a:spcAft>
                        <a:buClr>
                          <a:srgbClr val="000000"/>
                        </a:buClr>
                        <a:buSzPts val="2200"/>
                        <a:buFont typeface="Arial"/>
                        <a:buNone/>
                      </a:pPr>
                      <a:r>
                        <a:rPr lang="en-US" sz="2200" b="1" u="none" strike="noStrike" cap="none">
                          <a:latin typeface="Calibri"/>
                          <a:ea typeface="Calibri"/>
                          <a:cs typeface="Calibri"/>
                          <a:sym typeface="Calibri"/>
                        </a:rPr>
                        <a:t>Categorization</a:t>
                      </a:r>
                      <a:endParaRPr sz="2200" b="1" u="none" strike="noStrike" cap="none">
                        <a:latin typeface="Calibri"/>
                        <a:ea typeface="Calibri"/>
                        <a:cs typeface="Calibri"/>
                        <a:sym typeface="Calibri"/>
                      </a:endParaRPr>
                    </a:p>
                    <a:p>
                      <a:pPr marL="0" marR="0" lvl="0" indent="0" algn="ctr" rtl="0">
                        <a:lnSpc>
                          <a:spcPct val="115000"/>
                        </a:lnSpc>
                        <a:spcBef>
                          <a:spcPts val="1200"/>
                        </a:spcBef>
                        <a:spcAft>
                          <a:spcPts val="0"/>
                        </a:spcAft>
                        <a:buClr>
                          <a:srgbClr val="000000"/>
                        </a:buClr>
                        <a:buSzPts val="2200"/>
                        <a:buFont typeface="Arial"/>
                        <a:buNone/>
                      </a:pPr>
                      <a:r>
                        <a:rPr lang="en-US" sz="2200" b="1" u="none" strike="noStrike" cap="none">
                          <a:latin typeface="Calibri"/>
                          <a:ea typeface="Calibri"/>
                          <a:cs typeface="Calibri"/>
                          <a:sym typeface="Calibri"/>
                        </a:rPr>
                        <a:t> </a:t>
                      </a:r>
                      <a:endParaRPr sz="22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R</a:t>
                      </a:r>
                      <a:r>
                        <a:rPr lang="en-US" sz="2200" u="none" strike="noStrike" cap="none">
                          <a:latin typeface="Calibri"/>
                          <a:ea typeface="Calibri"/>
                          <a:cs typeface="Calibri"/>
                          <a:sym typeface="Calibri"/>
                        </a:rPr>
                        <a:t>ecognize the word in a set of 3 or 4 words that has the odd sound</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Teacher: </a:t>
                      </a:r>
                      <a:r>
                        <a:rPr lang="en-US" sz="2000" u="none" strike="noStrike" cap="none">
                          <a:latin typeface="Calibri"/>
                          <a:ea typeface="Calibri"/>
                          <a:cs typeface="Calibri"/>
                          <a:sym typeface="Calibri"/>
                        </a:rPr>
                        <a:t>Which word doesn’t belong?</a:t>
                      </a:r>
                      <a:endParaRPr sz="20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i="1">
                          <a:latin typeface="Calibri"/>
                          <a:ea typeface="Calibri"/>
                          <a:cs typeface="Calibri"/>
                          <a:sym typeface="Calibri"/>
                        </a:rPr>
                        <a:t>top</a:t>
                      </a:r>
                      <a:r>
                        <a:rPr lang="en-US" sz="2000" i="1" u="none" strike="noStrike" cap="none">
                          <a:latin typeface="Calibri"/>
                          <a:ea typeface="Calibri"/>
                          <a:cs typeface="Calibri"/>
                          <a:sym typeface="Calibri"/>
                        </a:rPr>
                        <a:t>, see, tan, took</a:t>
                      </a:r>
                      <a:endParaRPr sz="2000" i="1"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 Student:</a:t>
                      </a:r>
                      <a:r>
                        <a:rPr lang="en-US" sz="2000" i="1" u="none" strike="noStrike" cap="none">
                          <a:latin typeface="Calibri"/>
                          <a:ea typeface="Calibri"/>
                          <a:cs typeface="Calibri"/>
                          <a:sym typeface="Calibri"/>
                        </a:rPr>
                        <a:t> s</a:t>
                      </a:r>
                      <a:r>
                        <a:rPr lang="en-US" sz="2000" i="1">
                          <a:latin typeface="Calibri"/>
                          <a:ea typeface="Calibri"/>
                          <a:cs typeface="Calibri"/>
                          <a:sym typeface="Calibri"/>
                        </a:rPr>
                        <a:t>ee</a:t>
                      </a:r>
                      <a:r>
                        <a:rPr lang="en-US" sz="2000" i="1" u="none" strike="noStrike" cap="none">
                          <a:latin typeface="Calibri"/>
                          <a:ea typeface="Calibri"/>
                          <a:cs typeface="Calibri"/>
                          <a:sym typeface="Calibri"/>
                        </a:rPr>
                        <a:t> </a:t>
                      </a:r>
                      <a:r>
                        <a:rPr lang="en-US" sz="2000" u="none" strike="noStrike" cap="none">
                          <a:latin typeface="Calibri"/>
                          <a:ea typeface="Calibri"/>
                          <a:cs typeface="Calibri"/>
                          <a:sym typeface="Calibri"/>
                        </a:rPr>
                        <a:t>because it starts with /s/, the others start with /</a:t>
                      </a:r>
                      <a:r>
                        <a:rPr lang="en-US" sz="2000">
                          <a:latin typeface="Calibri"/>
                          <a:ea typeface="Calibri"/>
                          <a:cs typeface="Calibri"/>
                          <a:sym typeface="Calibri"/>
                        </a:rPr>
                        <a:t>t</a:t>
                      </a:r>
                      <a:r>
                        <a:rPr lang="en-US" sz="2000" u="none" strike="noStrike" cap="none">
                          <a:latin typeface="Calibri"/>
                          <a:ea typeface="Calibri"/>
                          <a:cs typeface="Calibri"/>
                          <a:sym typeface="Calibri"/>
                        </a:rPr>
                        <a:t>/</a:t>
                      </a:r>
                      <a:endParaRPr sz="20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b="1" i="1" u="none" strike="noStrike" cap="none" dirty="0">
                          <a:solidFill>
                            <a:srgbClr val="ED7D31"/>
                          </a:solidFill>
                          <a:latin typeface="Calibri"/>
                          <a:ea typeface="Calibri"/>
                          <a:cs typeface="Calibri"/>
                          <a:sym typeface="Calibri"/>
                        </a:rPr>
                        <a:t>Remember that a student</a:t>
                      </a:r>
                      <a:r>
                        <a:rPr lang="en-US" sz="1800" b="1" i="1" dirty="0">
                          <a:solidFill>
                            <a:srgbClr val="ED7D31"/>
                          </a:solidFill>
                          <a:latin typeface="Calibri"/>
                          <a:ea typeface="Calibri"/>
                          <a:cs typeface="Calibri"/>
                          <a:sym typeface="Calibri"/>
                        </a:rPr>
                        <a:t>’s</a:t>
                      </a:r>
                      <a:r>
                        <a:rPr lang="en-US" sz="1800" b="1" i="1" u="none" strike="noStrike" cap="none" dirty="0">
                          <a:solidFill>
                            <a:srgbClr val="ED7D31"/>
                          </a:solidFill>
                          <a:latin typeface="Calibri"/>
                          <a:ea typeface="Calibri"/>
                          <a:cs typeface="Calibri"/>
                          <a:sym typeface="Calibri"/>
                        </a:rPr>
                        <a:t> ability to hear the first sound in words develops earlier than the ability to hear the final sound. Mastery of first sound manipulation for identification, categorization and isolation is key before final sound manipulation.</a:t>
                      </a:r>
                      <a:endParaRPr sz="1800" b="1" i="1" u="none" strike="noStrike" cap="none" dirty="0">
                        <a:solidFill>
                          <a:srgbClr val="ED7D31"/>
                        </a:solidFill>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03" name="Google Shape;203;p26"/>
          <p:cNvSpPr txBox="1"/>
          <p:nvPr/>
        </p:nvSpPr>
        <p:spPr>
          <a:xfrm>
            <a:off x="0" y="0"/>
            <a:ext cx="10058400" cy="88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Basic Phonemic Awareness</a:t>
            </a:r>
            <a:endParaRPr sz="2200" b="0" i="0" u="none" strike="noStrike" cap="none">
              <a:solidFill>
                <a:srgbClr val="FFFFFF"/>
              </a:solidFill>
              <a:latin typeface="Arial"/>
              <a:ea typeface="Arial"/>
              <a:cs typeface="Arial"/>
              <a:sym typeface="Arial"/>
            </a:endParaRPr>
          </a:p>
        </p:txBody>
      </p:sp>
      <p:sp>
        <p:nvSpPr>
          <p:cNvPr id="204" name="Google Shape;204;p26"/>
          <p:cNvSpPr txBox="1"/>
          <p:nvPr/>
        </p:nvSpPr>
        <p:spPr>
          <a:xfrm>
            <a:off x="7853975" y="3640410"/>
            <a:ext cx="4097700" cy="23196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5" name="Google Shape;205;p26"/>
          <p:cNvSpPr txBox="1"/>
          <p:nvPr/>
        </p:nvSpPr>
        <p:spPr>
          <a:xfrm>
            <a:off x="7853975" y="1301096"/>
            <a:ext cx="4017900" cy="1033438"/>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6" name="Google Shape;206;p26"/>
          <p:cNvSpPr txBox="1"/>
          <p:nvPr/>
        </p:nvSpPr>
        <p:spPr>
          <a:xfrm>
            <a:off x="203200" y="6319650"/>
            <a:ext cx="175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Adapted from 95%</a:t>
            </a:r>
            <a:endParaRPr>
              <a:latin typeface="Calibri"/>
              <a:ea typeface="Calibri"/>
              <a:cs typeface="Calibri"/>
              <a:sym typeface="Calibri"/>
            </a:endParaRPr>
          </a:p>
        </p:txBody>
      </p:sp>
    </p:spTree>
    <p:extLst>
      <p:ext uri="{BB962C8B-B14F-4D97-AF65-F5344CB8AC3E}">
        <p14:creationId xmlns:p14="http://schemas.microsoft.com/office/powerpoint/2010/main" val="112505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0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4470400" y="1498600"/>
            <a:ext cx="7340600" cy="1828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00"/>
              <a:buFont typeface="Arial"/>
              <a:buNone/>
            </a:pPr>
            <a:r>
              <a:rPr lang="en-US" dirty="0"/>
              <a:t>Phonological and Phonemic Awareness</a:t>
            </a:r>
            <a:endParaRPr dirty="0"/>
          </a:p>
        </p:txBody>
      </p:sp>
      <p:sp>
        <p:nvSpPr>
          <p:cNvPr id="67" name="Google Shape;67;p10"/>
          <p:cNvSpPr txBox="1">
            <a:spLocks noGrp="1"/>
          </p:cNvSpPr>
          <p:nvPr>
            <p:ph type="sldNum" idx="12"/>
          </p:nvPr>
        </p:nvSpPr>
        <p:spPr>
          <a:xfrm>
            <a:off x="11176000" y="6324600"/>
            <a:ext cx="10160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4B8D"/>
                </a:solidFill>
                <a:latin typeface="Calibri"/>
                <a:ea typeface="Calibri"/>
                <a:cs typeface="Calibri"/>
                <a:sym typeface="Calibri"/>
              </a:rPr>
              <a:t>2</a:t>
            </a:fld>
            <a:endParaRPr sz="1800" b="0" i="0" u="none" strike="noStrike" cap="none">
              <a:solidFill>
                <a:srgbClr val="004B8D"/>
              </a:solidFill>
              <a:latin typeface="Calibri"/>
              <a:ea typeface="Calibri"/>
              <a:cs typeface="Calibri"/>
              <a:sym typeface="Calibri"/>
            </a:endParaRPr>
          </a:p>
        </p:txBody>
      </p:sp>
      <p:sp>
        <p:nvSpPr>
          <p:cNvPr id="68" name="Google Shape;68;p10"/>
          <p:cNvSpPr txBox="1"/>
          <p:nvPr/>
        </p:nvSpPr>
        <p:spPr>
          <a:xfrm>
            <a:off x="1259625" y="4562675"/>
            <a:ext cx="98082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solidFill>
                  <a:schemeClr val="lt1"/>
                </a:solidFill>
                <a:latin typeface="Calibri"/>
                <a:ea typeface="Calibri"/>
                <a:cs typeface="Calibri"/>
                <a:sym typeface="Calibri"/>
              </a:rPr>
              <a:t>2021</a:t>
            </a:r>
            <a:endParaRPr sz="3200" b="1">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660DCB3A-0549-4CF7-84A0-85292D8219AB}"/>
              </a:ext>
            </a:extLst>
          </p:cNvPr>
          <p:cNvSpPr txBox="1"/>
          <p:nvPr/>
        </p:nvSpPr>
        <p:spPr>
          <a:xfrm>
            <a:off x="6254750" y="416560"/>
            <a:ext cx="5498384" cy="954107"/>
          </a:xfrm>
          <a:prstGeom prst="rect">
            <a:avLst/>
          </a:prstGeom>
          <a:noFill/>
        </p:spPr>
        <p:txBody>
          <a:bodyPr wrap="square" rtlCol="0">
            <a:spAutoFit/>
          </a:bodyPr>
          <a:lstStyle/>
          <a:p>
            <a:r>
              <a:rPr lang="en-US" sz="2800" b="1" dirty="0">
                <a:solidFill>
                  <a:schemeClr val="accent1"/>
                </a:solidFill>
                <a:latin typeface="Calibri" panose="020F0502020204030204" pitchFamily="34" charset="0"/>
                <a:cs typeface="Calibri" panose="020F0502020204030204" pitchFamily="34" charset="0"/>
              </a:rPr>
              <a:t>Components of Effective Literacy</a:t>
            </a:r>
          </a:p>
          <a:p>
            <a:r>
              <a:rPr lang="en-US" sz="2800" b="1" dirty="0">
                <a:solidFill>
                  <a:schemeClr val="accent1"/>
                </a:solidFill>
                <a:latin typeface="Calibri" panose="020F0502020204030204" pitchFamily="34" charset="0"/>
                <a:cs typeface="Calibri" panose="020F0502020204030204" pitchFamily="34" charset="0"/>
              </a:rPr>
              <a:t>Module 2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7"/>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20</a:t>
            </a:fld>
            <a:endParaRPr/>
          </a:p>
        </p:txBody>
      </p:sp>
      <p:sp>
        <p:nvSpPr>
          <p:cNvPr id="213" name="Google Shape;213;p27"/>
          <p:cNvSpPr txBox="1"/>
          <p:nvPr/>
        </p:nvSpPr>
        <p:spPr>
          <a:xfrm>
            <a:off x="0" y="0"/>
            <a:ext cx="10058400" cy="88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Basic Phonemic Awareness</a:t>
            </a:r>
            <a:endParaRPr sz="2200" b="0" i="0" u="none" strike="noStrike" cap="none">
              <a:solidFill>
                <a:srgbClr val="FFFFFF"/>
              </a:solidFill>
              <a:latin typeface="Arial"/>
              <a:ea typeface="Arial"/>
              <a:cs typeface="Arial"/>
              <a:sym typeface="Arial"/>
            </a:endParaRPr>
          </a:p>
        </p:txBody>
      </p:sp>
      <p:graphicFrame>
        <p:nvGraphicFramePr>
          <p:cNvPr id="214" name="Google Shape;214;p27"/>
          <p:cNvGraphicFramePr/>
          <p:nvPr/>
        </p:nvGraphicFramePr>
        <p:xfrm>
          <a:off x="316700" y="1264425"/>
          <a:ext cx="11658600" cy="5029170"/>
        </p:xfrm>
        <a:graphic>
          <a:graphicData uri="http://schemas.openxmlformats.org/drawingml/2006/table">
            <a:tbl>
              <a:tblPr>
                <a:noFill/>
                <a:tableStyleId>{F180AA32-F37B-42D0-B2E2-8C589CB91C36}</a:tableStyleId>
              </a:tblPr>
              <a:tblGrid>
                <a:gridCol w="1900225">
                  <a:extLst>
                    <a:ext uri="{9D8B030D-6E8A-4147-A177-3AD203B41FA5}">
                      <a16:colId xmlns:a16="http://schemas.microsoft.com/office/drawing/2014/main" val="20000"/>
                    </a:ext>
                  </a:extLst>
                </a:gridCol>
                <a:gridCol w="2471750">
                  <a:extLst>
                    <a:ext uri="{9D8B030D-6E8A-4147-A177-3AD203B41FA5}">
                      <a16:colId xmlns:a16="http://schemas.microsoft.com/office/drawing/2014/main" val="20001"/>
                    </a:ext>
                  </a:extLst>
                </a:gridCol>
                <a:gridCol w="2471750">
                  <a:extLst>
                    <a:ext uri="{9D8B030D-6E8A-4147-A177-3AD203B41FA5}">
                      <a16:colId xmlns:a16="http://schemas.microsoft.com/office/drawing/2014/main" val="20002"/>
                    </a:ext>
                  </a:extLst>
                </a:gridCol>
                <a:gridCol w="4814875">
                  <a:extLst>
                    <a:ext uri="{9D8B030D-6E8A-4147-A177-3AD203B41FA5}">
                      <a16:colId xmlns:a16="http://schemas.microsoft.com/office/drawing/2014/main" val="20003"/>
                    </a:ext>
                  </a:extLst>
                </a:gridCol>
              </a:tblGrid>
              <a:tr h="1543050">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Isolation</a:t>
                      </a:r>
                      <a:endParaRPr sz="22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R</a:t>
                      </a:r>
                      <a:r>
                        <a:rPr lang="en-US" sz="2200" u="none" strike="noStrike" cap="none">
                          <a:latin typeface="Calibri"/>
                          <a:ea typeface="Calibri"/>
                          <a:cs typeface="Calibri"/>
                          <a:sym typeface="Calibri"/>
                        </a:rPr>
                        <a:t>ecognize individual sounds in words</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Teacher: </a:t>
                      </a:r>
                      <a:r>
                        <a:rPr lang="en-US" sz="2000" u="none" strike="noStrike" cap="none">
                          <a:latin typeface="Calibri"/>
                          <a:ea typeface="Calibri"/>
                          <a:cs typeface="Calibri"/>
                          <a:sym typeface="Calibri"/>
                        </a:rPr>
                        <a:t>What is the first sound in </a:t>
                      </a:r>
                      <a:r>
                        <a:rPr lang="en-US" sz="2000" i="1">
                          <a:latin typeface="Calibri"/>
                          <a:ea typeface="Calibri"/>
                          <a:cs typeface="Calibri"/>
                          <a:sym typeface="Calibri"/>
                        </a:rPr>
                        <a:t>h</a:t>
                      </a:r>
                      <a:r>
                        <a:rPr lang="en-US" sz="2000" i="1" u="none" strike="noStrike" cap="none">
                          <a:latin typeface="Calibri"/>
                          <a:ea typeface="Calibri"/>
                          <a:cs typeface="Calibri"/>
                          <a:sym typeface="Calibri"/>
                        </a:rPr>
                        <a:t>at</a:t>
                      </a:r>
                      <a:r>
                        <a:rPr lang="en-US" sz="2000" u="none" strike="noStrike" cap="none">
                          <a:latin typeface="Calibri"/>
                          <a:ea typeface="Calibri"/>
                          <a:cs typeface="Calibri"/>
                          <a:sym typeface="Calibri"/>
                        </a:rPr>
                        <a:t>?</a:t>
                      </a:r>
                      <a:endParaRPr sz="20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 Student: </a:t>
                      </a:r>
                      <a:r>
                        <a:rPr lang="en-US" sz="2000" u="none" strike="noStrike" cap="none">
                          <a:latin typeface="Calibri"/>
                          <a:ea typeface="Calibri"/>
                          <a:cs typeface="Calibri"/>
                          <a:sym typeface="Calibri"/>
                        </a:rPr>
                        <a:t>/</a:t>
                      </a:r>
                      <a:r>
                        <a:rPr lang="en-US" sz="2000">
                          <a:latin typeface="Calibri"/>
                          <a:ea typeface="Calibri"/>
                          <a:cs typeface="Calibri"/>
                          <a:sym typeface="Calibri"/>
                        </a:rPr>
                        <a:t>h</a:t>
                      </a:r>
                      <a:r>
                        <a:rPr lang="en-US" sz="2000" u="none" strike="noStrike" cap="none">
                          <a:latin typeface="Calibri"/>
                          <a:ea typeface="Calibri"/>
                          <a:cs typeface="Calibri"/>
                          <a:sym typeface="Calibri"/>
                        </a:rPr>
                        <a:t>/</a:t>
                      </a:r>
                      <a:endParaRPr sz="20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Teacher: </a:t>
                      </a:r>
                      <a:r>
                        <a:rPr lang="en-US" sz="1900" u="none" strike="noStrike" cap="none">
                          <a:latin typeface="Calibri"/>
                          <a:ea typeface="Calibri"/>
                          <a:cs typeface="Calibri"/>
                          <a:sym typeface="Calibri"/>
                        </a:rPr>
                        <a:t>What is the final/last sound in </a:t>
                      </a:r>
                      <a:r>
                        <a:rPr lang="en-US" sz="1900" i="1" u="none" strike="noStrike" cap="none">
                          <a:latin typeface="Calibri"/>
                          <a:ea typeface="Calibri"/>
                          <a:cs typeface="Calibri"/>
                          <a:sym typeface="Calibri"/>
                        </a:rPr>
                        <a:t>stop</a:t>
                      </a:r>
                      <a:r>
                        <a:rPr lang="en-US" sz="1900" u="none" strike="noStrike" cap="none">
                          <a:latin typeface="Calibri"/>
                          <a:ea typeface="Calibri"/>
                          <a:cs typeface="Calibri"/>
                          <a:sym typeface="Calibri"/>
                        </a:rPr>
                        <a:t>?</a:t>
                      </a:r>
                      <a:endParaRPr sz="19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 Student: </a:t>
                      </a:r>
                      <a:r>
                        <a:rPr lang="en-US" sz="1900" u="none" strike="noStrike" cap="none">
                          <a:latin typeface="Calibri"/>
                          <a:ea typeface="Calibri"/>
                          <a:cs typeface="Calibri"/>
                          <a:sym typeface="Calibri"/>
                        </a:rPr>
                        <a:t>/p/</a:t>
                      </a:r>
                      <a:endParaRPr sz="19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485900">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Blending</a:t>
                      </a:r>
                      <a:endParaRPr sz="22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C</a:t>
                      </a:r>
                      <a:r>
                        <a:rPr lang="en-US" sz="2200" u="none" strike="noStrike" cap="none">
                          <a:latin typeface="Calibri"/>
                          <a:ea typeface="Calibri"/>
                          <a:cs typeface="Calibri"/>
                          <a:sym typeface="Calibri"/>
                        </a:rPr>
                        <a:t>ombine phonemes to make a word</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Teacher: </a:t>
                      </a:r>
                      <a:r>
                        <a:rPr lang="en-US" sz="2000" u="none" strike="noStrike" cap="none">
                          <a:latin typeface="Calibri"/>
                          <a:ea typeface="Calibri"/>
                          <a:cs typeface="Calibri"/>
                          <a:sym typeface="Calibri"/>
                        </a:rPr>
                        <a:t>What word is /</a:t>
                      </a:r>
                      <a:r>
                        <a:rPr lang="en-US" sz="2000">
                          <a:latin typeface="Calibri"/>
                          <a:ea typeface="Calibri"/>
                          <a:cs typeface="Calibri"/>
                          <a:sym typeface="Calibri"/>
                        </a:rPr>
                        <a:t>ch</a:t>
                      </a:r>
                      <a:r>
                        <a:rPr lang="en-US" sz="2000" u="none" strike="noStrike" cap="none">
                          <a:latin typeface="Calibri"/>
                          <a:ea typeface="Calibri"/>
                          <a:cs typeface="Calibri"/>
                          <a:sym typeface="Calibri"/>
                        </a:rPr>
                        <a:t>/  /</a:t>
                      </a:r>
                      <a:r>
                        <a:rPr lang="en-US" sz="2000">
                          <a:latin typeface="Calibri"/>
                          <a:ea typeface="Calibri"/>
                          <a:cs typeface="Calibri"/>
                          <a:sym typeface="Calibri"/>
                        </a:rPr>
                        <a:t>o</a:t>
                      </a:r>
                      <a:r>
                        <a:rPr lang="en-US" sz="2000" u="none" strike="noStrike" cap="none">
                          <a:latin typeface="Calibri"/>
                          <a:ea typeface="Calibri"/>
                          <a:cs typeface="Calibri"/>
                          <a:sym typeface="Calibri"/>
                        </a:rPr>
                        <a:t>/  /</a:t>
                      </a:r>
                      <a:r>
                        <a:rPr lang="en-US" sz="2000">
                          <a:latin typeface="Calibri"/>
                          <a:ea typeface="Calibri"/>
                          <a:cs typeface="Calibri"/>
                          <a:sym typeface="Calibri"/>
                        </a:rPr>
                        <a:t>p</a:t>
                      </a:r>
                      <a:r>
                        <a:rPr lang="en-US" sz="2000" u="none" strike="noStrike" cap="none">
                          <a:latin typeface="Calibri"/>
                          <a:ea typeface="Calibri"/>
                          <a:cs typeface="Calibri"/>
                          <a:sym typeface="Calibri"/>
                        </a:rPr>
                        <a:t>/?</a:t>
                      </a:r>
                      <a:endParaRPr sz="20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 Student: </a:t>
                      </a:r>
                      <a:r>
                        <a:rPr lang="en-US" sz="2000" i="1">
                          <a:latin typeface="Calibri"/>
                          <a:ea typeface="Calibri"/>
                          <a:cs typeface="Calibri"/>
                          <a:sym typeface="Calibri"/>
                        </a:rPr>
                        <a:t>chop</a:t>
                      </a:r>
                      <a:endParaRPr sz="2000" i="1"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i="1" u="none" strike="noStrike" cap="none">
                          <a:solidFill>
                            <a:srgbClr val="ED7D31"/>
                          </a:solidFill>
                          <a:latin typeface="Calibri"/>
                          <a:ea typeface="Calibri"/>
                          <a:cs typeface="Calibri"/>
                          <a:sym typeface="Calibri"/>
                        </a:rPr>
                        <a:t>For some students it is beneficial to start with words that begin with a sustaining sound (such as /s/, /m/, /f/)</a:t>
                      </a:r>
                      <a:endParaRPr sz="1900" b="1" i="1" u="none" strike="noStrike" cap="none">
                        <a:solidFill>
                          <a:srgbClr val="ED7D31"/>
                        </a:solidFill>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714500">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Segmentation</a:t>
                      </a:r>
                      <a:endParaRPr sz="22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O</a:t>
                      </a:r>
                      <a:r>
                        <a:rPr lang="en-US" sz="2200" u="none" strike="noStrike" cap="none">
                          <a:latin typeface="Calibri"/>
                          <a:ea typeface="Calibri"/>
                          <a:cs typeface="Calibri"/>
                          <a:sym typeface="Calibri"/>
                        </a:rPr>
                        <a:t>rally break a word into individual phonemes</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Teacher: </a:t>
                      </a:r>
                      <a:r>
                        <a:rPr lang="en-US" sz="2000" u="none" strike="noStrike" cap="none">
                          <a:latin typeface="Calibri"/>
                          <a:ea typeface="Calibri"/>
                          <a:cs typeface="Calibri"/>
                          <a:sym typeface="Calibri"/>
                        </a:rPr>
                        <a:t>What are the sounds in</a:t>
                      </a:r>
                      <a:r>
                        <a:rPr lang="en-US" sz="2000" b="1" u="none" strike="noStrike" cap="none">
                          <a:latin typeface="Calibri"/>
                          <a:ea typeface="Calibri"/>
                          <a:cs typeface="Calibri"/>
                          <a:sym typeface="Calibri"/>
                        </a:rPr>
                        <a:t> </a:t>
                      </a:r>
                      <a:r>
                        <a:rPr lang="en-US" sz="2000" i="1">
                          <a:latin typeface="Calibri"/>
                          <a:ea typeface="Calibri"/>
                          <a:cs typeface="Calibri"/>
                          <a:sym typeface="Calibri"/>
                        </a:rPr>
                        <a:t>stop</a:t>
                      </a:r>
                      <a:r>
                        <a:rPr lang="en-US" sz="2000" u="none" strike="noStrike" cap="none">
                          <a:latin typeface="Calibri"/>
                          <a:ea typeface="Calibri"/>
                          <a:cs typeface="Calibri"/>
                          <a:sym typeface="Calibri"/>
                        </a:rPr>
                        <a:t>?</a:t>
                      </a:r>
                      <a:endParaRPr sz="20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b="1" u="none" strike="noStrike" cap="none">
                          <a:solidFill>
                            <a:srgbClr val="4472C4"/>
                          </a:solidFill>
                          <a:latin typeface="Calibri"/>
                          <a:ea typeface="Calibri"/>
                          <a:cs typeface="Calibri"/>
                          <a:sym typeface="Calibri"/>
                        </a:rPr>
                        <a:t>Student: </a:t>
                      </a:r>
                      <a:endParaRPr sz="2000" b="1" u="none" strike="noStrike" cap="none">
                        <a:solidFill>
                          <a:srgbClr val="4472C4"/>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2000"/>
                        <a:buFont typeface="Arial"/>
                        <a:buNone/>
                      </a:pPr>
                      <a:r>
                        <a:rPr lang="en-US" sz="2000" u="none" strike="noStrike" cap="none">
                          <a:latin typeface="Calibri"/>
                          <a:ea typeface="Calibri"/>
                          <a:cs typeface="Calibri"/>
                          <a:sym typeface="Calibri"/>
                        </a:rPr>
                        <a:t>/</a:t>
                      </a:r>
                      <a:r>
                        <a:rPr lang="en-US" sz="2000">
                          <a:latin typeface="Calibri"/>
                          <a:ea typeface="Calibri"/>
                          <a:cs typeface="Calibri"/>
                          <a:sym typeface="Calibri"/>
                        </a:rPr>
                        <a:t>s</a:t>
                      </a:r>
                      <a:r>
                        <a:rPr lang="en-US" sz="2000" u="none" strike="noStrike" cap="none">
                          <a:latin typeface="Calibri"/>
                          <a:ea typeface="Calibri"/>
                          <a:cs typeface="Calibri"/>
                          <a:sym typeface="Calibri"/>
                        </a:rPr>
                        <a:t>/  /</a:t>
                      </a:r>
                      <a:r>
                        <a:rPr lang="en-US" sz="2000">
                          <a:latin typeface="Calibri"/>
                          <a:ea typeface="Calibri"/>
                          <a:cs typeface="Calibri"/>
                          <a:sym typeface="Calibri"/>
                        </a:rPr>
                        <a:t>t</a:t>
                      </a:r>
                      <a:r>
                        <a:rPr lang="en-US" sz="2000" u="none" strike="noStrike" cap="none">
                          <a:latin typeface="Calibri"/>
                          <a:ea typeface="Calibri"/>
                          <a:cs typeface="Calibri"/>
                          <a:sym typeface="Calibri"/>
                        </a:rPr>
                        <a:t>/  /</a:t>
                      </a:r>
                      <a:r>
                        <a:rPr lang="en-US" sz="2000">
                          <a:latin typeface="Calibri"/>
                          <a:ea typeface="Calibri"/>
                          <a:cs typeface="Calibri"/>
                          <a:sym typeface="Calibri"/>
                        </a:rPr>
                        <a:t>o</a:t>
                      </a:r>
                      <a:r>
                        <a:rPr lang="en-US" sz="2000" u="none" strike="noStrike" cap="none">
                          <a:latin typeface="Calibri"/>
                          <a:ea typeface="Calibri"/>
                          <a:cs typeface="Calibri"/>
                          <a:sym typeface="Calibri"/>
                        </a:rPr>
                        <a:t>/  /</a:t>
                      </a:r>
                      <a:r>
                        <a:rPr lang="en-US" sz="2000">
                          <a:latin typeface="Calibri"/>
                          <a:ea typeface="Calibri"/>
                          <a:cs typeface="Calibri"/>
                          <a:sym typeface="Calibri"/>
                        </a:rPr>
                        <a:t>p</a:t>
                      </a:r>
                      <a:r>
                        <a:rPr lang="en-US" sz="2000" u="none" strike="noStrike" cap="none">
                          <a:latin typeface="Calibri"/>
                          <a:ea typeface="Calibri"/>
                          <a:cs typeface="Calibri"/>
                          <a:sym typeface="Calibri"/>
                        </a:rPr>
                        <a:t>/</a:t>
                      </a:r>
                      <a:endParaRPr sz="20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i="1" u="none" strike="noStrike" cap="none">
                          <a:solidFill>
                            <a:srgbClr val="ED7D31"/>
                          </a:solidFill>
                          <a:latin typeface="Calibri"/>
                          <a:ea typeface="Calibri"/>
                          <a:cs typeface="Calibri"/>
                          <a:sym typeface="Calibri"/>
                        </a:rPr>
                        <a:t>Begin with simple syllables which have 2-3 phonemes (no blends) then move to words with blends and 4+ phonemes in a word.</a:t>
                      </a:r>
                      <a:endParaRPr sz="1900" b="1" i="1" u="none" strike="noStrike" cap="none">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Teacher: </a:t>
                      </a:r>
                      <a:r>
                        <a:rPr lang="en-US" sz="1900" u="none" strike="noStrike" cap="none">
                          <a:latin typeface="Calibri"/>
                          <a:ea typeface="Calibri"/>
                          <a:cs typeface="Calibri"/>
                          <a:sym typeface="Calibri"/>
                        </a:rPr>
                        <a:t>Say each sound in the word as you move a chip for each sound: /m/- /a/ - /t/.</a:t>
                      </a:r>
                      <a:endParaRPr sz="19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5" name="Google Shape;215;p27"/>
          <p:cNvSpPr txBox="1"/>
          <p:nvPr/>
        </p:nvSpPr>
        <p:spPr>
          <a:xfrm>
            <a:off x="7218450" y="2961400"/>
            <a:ext cx="4572000" cy="12123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6" name="Google Shape;216;p27"/>
          <p:cNvSpPr txBox="1"/>
          <p:nvPr/>
        </p:nvSpPr>
        <p:spPr>
          <a:xfrm>
            <a:off x="7218450" y="4374776"/>
            <a:ext cx="4510200" cy="1212149"/>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7" name="Google Shape;217;p27"/>
          <p:cNvSpPr txBox="1"/>
          <p:nvPr/>
        </p:nvSpPr>
        <p:spPr>
          <a:xfrm>
            <a:off x="203200" y="6319650"/>
            <a:ext cx="2148114"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latin typeface="Calibri"/>
                <a:ea typeface="Calibri"/>
                <a:cs typeface="Calibri"/>
                <a:sym typeface="Calibri"/>
              </a:rPr>
              <a:t>Adapted from 95</a:t>
            </a:r>
            <a:r>
              <a:rPr lang="en-US" dirty="0" smtClean="0">
                <a:latin typeface="Calibri"/>
                <a:ea typeface="Calibri"/>
                <a:cs typeface="Calibri"/>
                <a:sym typeface="Calibri"/>
              </a:rPr>
              <a:t>% Group</a:t>
            </a:r>
            <a:endParaRPr dirty="0">
              <a:latin typeface="Calibri"/>
              <a:ea typeface="Calibri"/>
              <a:cs typeface="Calibri"/>
              <a:sym typeface="Calibri"/>
            </a:endParaRPr>
          </a:p>
        </p:txBody>
      </p:sp>
    </p:spTree>
    <p:extLst>
      <p:ext uri="{BB962C8B-B14F-4D97-AF65-F5344CB8AC3E}">
        <p14:creationId xmlns:p14="http://schemas.microsoft.com/office/powerpoint/2010/main" val="300691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8"/>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21</a:t>
            </a:fld>
            <a:endParaRPr/>
          </a:p>
        </p:txBody>
      </p:sp>
      <p:sp>
        <p:nvSpPr>
          <p:cNvPr id="224" name="Google Shape;224;p28"/>
          <p:cNvSpPr txBox="1"/>
          <p:nvPr/>
        </p:nvSpPr>
        <p:spPr>
          <a:xfrm>
            <a:off x="0" y="0"/>
            <a:ext cx="10058400" cy="88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 Advanced Phonemic Awareness</a:t>
            </a:r>
            <a:endParaRPr sz="2200" b="0" i="0" u="none" strike="noStrike" cap="none">
              <a:solidFill>
                <a:srgbClr val="FFFFFF"/>
              </a:solidFill>
              <a:latin typeface="Arial"/>
              <a:ea typeface="Arial"/>
              <a:cs typeface="Arial"/>
              <a:sym typeface="Arial"/>
            </a:endParaRPr>
          </a:p>
        </p:txBody>
      </p:sp>
      <p:graphicFrame>
        <p:nvGraphicFramePr>
          <p:cNvPr id="225" name="Google Shape;225;p28"/>
          <p:cNvGraphicFramePr/>
          <p:nvPr/>
        </p:nvGraphicFramePr>
        <p:xfrm>
          <a:off x="209950" y="1094250"/>
          <a:ext cx="11772100" cy="5340600"/>
        </p:xfrm>
        <a:graphic>
          <a:graphicData uri="http://schemas.openxmlformats.org/drawingml/2006/table">
            <a:tbl>
              <a:tblPr>
                <a:noFill/>
                <a:tableStyleId>{F180AA32-F37B-42D0-B2E2-8C589CB91C36}</a:tableStyleId>
              </a:tblPr>
              <a:tblGrid>
                <a:gridCol w="1856550">
                  <a:extLst>
                    <a:ext uri="{9D8B030D-6E8A-4147-A177-3AD203B41FA5}">
                      <a16:colId xmlns:a16="http://schemas.microsoft.com/office/drawing/2014/main" val="20000"/>
                    </a:ext>
                  </a:extLst>
                </a:gridCol>
                <a:gridCol w="2471775">
                  <a:extLst>
                    <a:ext uri="{9D8B030D-6E8A-4147-A177-3AD203B41FA5}">
                      <a16:colId xmlns:a16="http://schemas.microsoft.com/office/drawing/2014/main" val="20001"/>
                    </a:ext>
                  </a:extLst>
                </a:gridCol>
                <a:gridCol w="2185975">
                  <a:extLst>
                    <a:ext uri="{9D8B030D-6E8A-4147-A177-3AD203B41FA5}">
                      <a16:colId xmlns:a16="http://schemas.microsoft.com/office/drawing/2014/main" val="20002"/>
                    </a:ext>
                  </a:extLst>
                </a:gridCol>
                <a:gridCol w="5257800">
                  <a:extLst>
                    <a:ext uri="{9D8B030D-6E8A-4147-A177-3AD203B41FA5}">
                      <a16:colId xmlns:a16="http://schemas.microsoft.com/office/drawing/2014/main" val="20003"/>
                    </a:ext>
                  </a:extLst>
                </a:gridCol>
              </a:tblGrid>
              <a:tr h="5340600">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dirty="0">
                          <a:latin typeface="Calibri"/>
                          <a:ea typeface="Calibri"/>
                          <a:cs typeface="Calibri"/>
                          <a:sym typeface="Calibri"/>
                        </a:rPr>
                        <a:t>Deletion</a:t>
                      </a:r>
                      <a:endParaRPr sz="2200" b="1" u="none" strike="noStrike" cap="none" dirty="0">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200"/>
                        <a:buFont typeface="Arial"/>
                        <a:buNone/>
                      </a:pPr>
                      <a:r>
                        <a:rPr lang="en-US" sz="2200">
                          <a:latin typeface="Calibri"/>
                          <a:ea typeface="Calibri"/>
                          <a:cs typeface="Calibri"/>
                          <a:sym typeface="Calibri"/>
                        </a:rPr>
                        <a:t>R</a:t>
                      </a:r>
                      <a:r>
                        <a:rPr lang="en-US" sz="2200" u="none" strike="noStrike" cap="none">
                          <a:latin typeface="Calibri"/>
                          <a:ea typeface="Calibri"/>
                          <a:cs typeface="Calibri"/>
                          <a:sym typeface="Calibri"/>
                        </a:rPr>
                        <a:t>ecognize new words are created when phonemes are deleted from an existing word</a:t>
                      </a:r>
                      <a:endParaRPr sz="22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Teacher: </a:t>
                      </a:r>
                      <a:r>
                        <a:rPr lang="en-US" sz="1900" u="none" strike="noStrike" cap="none">
                          <a:latin typeface="Calibri"/>
                          <a:ea typeface="Calibri"/>
                          <a:cs typeface="Calibri"/>
                          <a:sym typeface="Calibri"/>
                        </a:rPr>
                        <a:t>What is</a:t>
                      </a:r>
                      <a:r>
                        <a:rPr lang="en-US" sz="1900" b="1" u="none" strike="noStrike" cap="none">
                          <a:latin typeface="Calibri"/>
                          <a:ea typeface="Calibri"/>
                          <a:cs typeface="Calibri"/>
                          <a:sym typeface="Calibri"/>
                        </a:rPr>
                        <a:t> </a:t>
                      </a:r>
                      <a:r>
                        <a:rPr lang="en-US" sz="1900" i="1" u="none" strike="noStrike" cap="none">
                          <a:latin typeface="Calibri"/>
                          <a:ea typeface="Calibri"/>
                          <a:cs typeface="Calibri"/>
                          <a:sym typeface="Calibri"/>
                        </a:rPr>
                        <a:t>s</a:t>
                      </a:r>
                      <a:r>
                        <a:rPr lang="en-US" sz="1900" i="1">
                          <a:latin typeface="Calibri"/>
                          <a:ea typeface="Calibri"/>
                          <a:cs typeface="Calibri"/>
                          <a:sym typeface="Calibri"/>
                        </a:rPr>
                        <a:t>tart</a:t>
                      </a:r>
                      <a:r>
                        <a:rPr lang="en-US" sz="1900" b="1" i="1" u="none" strike="noStrike" cap="none">
                          <a:latin typeface="Calibri"/>
                          <a:ea typeface="Calibri"/>
                          <a:cs typeface="Calibri"/>
                          <a:sym typeface="Calibri"/>
                        </a:rPr>
                        <a:t> </a:t>
                      </a:r>
                      <a:r>
                        <a:rPr lang="en-US" sz="1900" u="none" strike="noStrike" cap="none">
                          <a:latin typeface="Calibri"/>
                          <a:ea typeface="Calibri"/>
                          <a:cs typeface="Calibri"/>
                          <a:sym typeface="Calibri"/>
                        </a:rPr>
                        <a:t>without /s/?</a:t>
                      </a:r>
                      <a:endParaRPr sz="19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Student: </a:t>
                      </a:r>
                      <a:r>
                        <a:rPr lang="en-US" sz="1900" i="1">
                          <a:latin typeface="Calibri"/>
                          <a:ea typeface="Calibri"/>
                          <a:cs typeface="Calibri"/>
                          <a:sym typeface="Calibri"/>
                        </a:rPr>
                        <a:t>tart</a:t>
                      </a:r>
                      <a:endParaRPr sz="1900" i="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US" sz="1800" b="1" i="1" u="none" strike="noStrike" cap="none" dirty="0">
                          <a:solidFill>
                            <a:srgbClr val="ED7D31"/>
                          </a:solidFill>
                          <a:latin typeface="Calibri"/>
                          <a:ea typeface="Calibri"/>
                          <a:cs typeface="Calibri"/>
                          <a:sym typeface="Calibri"/>
                        </a:rPr>
                        <a:t>Baseline:  begin with phoneme deletion in initial and final position</a:t>
                      </a:r>
                      <a:endParaRPr sz="1800" b="1" i="1" u="none" strike="noStrike" cap="none" dirty="0">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Teacher: </a:t>
                      </a:r>
                      <a:r>
                        <a:rPr lang="en-US" sz="1800" u="none" strike="noStrike" cap="none" dirty="0">
                          <a:latin typeface="Calibri"/>
                          <a:ea typeface="Calibri"/>
                          <a:cs typeface="Calibri"/>
                          <a:sym typeface="Calibri"/>
                        </a:rPr>
                        <a:t>Say </a:t>
                      </a:r>
                      <a:r>
                        <a:rPr lang="en-US" sz="1800" i="1" u="none" strike="noStrike" cap="none" dirty="0" smtClean="0">
                          <a:latin typeface="Calibri"/>
                          <a:ea typeface="Calibri"/>
                          <a:cs typeface="Calibri"/>
                          <a:sym typeface="Calibri"/>
                        </a:rPr>
                        <a:t>safe.    </a:t>
                      </a:r>
                      <a:r>
                        <a:rPr lang="en-US" sz="1800" b="1" u="none" strike="noStrike" cap="none" dirty="0">
                          <a:solidFill>
                            <a:srgbClr val="4472C4"/>
                          </a:solidFill>
                          <a:latin typeface="Calibri"/>
                          <a:ea typeface="Calibri"/>
                          <a:cs typeface="Calibri"/>
                          <a:sym typeface="Calibri"/>
                        </a:rPr>
                        <a:t>Student: </a:t>
                      </a:r>
                      <a:r>
                        <a:rPr lang="en-US" sz="1800" i="1" u="none" strike="noStrike" cap="none" dirty="0">
                          <a:latin typeface="Calibri"/>
                          <a:ea typeface="Calibri"/>
                          <a:cs typeface="Calibri"/>
                          <a:sym typeface="Calibri"/>
                        </a:rPr>
                        <a:t>safe</a:t>
                      </a:r>
                      <a:endParaRPr sz="1800" i="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Teacher: </a:t>
                      </a:r>
                      <a:r>
                        <a:rPr lang="en-US" sz="1800" u="none" strike="noStrike" cap="none" dirty="0">
                          <a:latin typeface="Calibri"/>
                          <a:ea typeface="Calibri"/>
                          <a:cs typeface="Calibri"/>
                          <a:sym typeface="Calibri"/>
                        </a:rPr>
                        <a:t>Now say </a:t>
                      </a:r>
                      <a:r>
                        <a:rPr lang="en-US" sz="1800" i="1" u="none" strike="noStrike" cap="none" dirty="0">
                          <a:latin typeface="Calibri"/>
                          <a:ea typeface="Calibri"/>
                          <a:cs typeface="Calibri"/>
                          <a:sym typeface="Calibri"/>
                        </a:rPr>
                        <a:t>safe</a:t>
                      </a:r>
                      <a:r>
                        <a:rPr lang="en-US" sz="1800" u="none" strike="noStrike" cap="none" dirty="0">
                          <a:latin typeface="Calibri"/>
                          <a:ea typeface="Calibri"/>
                          <a:cs typeface="Calibri"/>
                          <a:sym typeface="Calibri"/>
                        </a:rPr>
                        <a:t> without /f</a:t>
                      </a:r>
                      <a:r>
                        <a:rPr lang="en-US" sz="1800" u="none" strike="noStrike" cap="none" dirty="0" smtClean="0">
                          <a:latin typeface="Calibri"/>
                          <a:ea typeface="Calibri"/>
                          <a:cs typeface="Calibri"/>
                          <a:sym typeface="Calibri"/>
                        </a:rPr>
                        <a:t>/.   </a:t>
                      </a:r>
                      <a:r>
                        <a:rPr lang="en-US" sz="1800" b="1" u="none" strike="noStrike" cap="none" dirty="0">
                          <a:solidFill>
                            <a:srgbClr val="4472C4"/>
                          </a:solidFill>
                          <a:latin typeface="Calibri"/>
                          <a:ea typeface="Calibri"/>
                          <a:cs typeface="Calibri"/>
                          <a:sym typeface="Calibri"/>
                        </a:rPr>
                        <a:t>Student:</a:t>
                      </a:r>
                      <a:r>
                        <a:rPr lang="en-US" sz="1800" u="none" strike="noStrike" cap="none" dirty="0">
                          <a:solidFill>
                            <a:srgbClr val="4472C4"/>
                          </a:solidFill>
                          <a:latin typeface="Calibri"/>
                          <a:ea typeface="Calibri"/>
                          <a:cs typeface="Calibri"/>
                          <a:sym typeface="Calibri"/>
                        </a:rPr>
                        <a:t>  </a:t>
                      </a:r>
                      <a:r>
                        <a:rPr lang="en-US" sz="1800" i="1" u="none" strike="noStrike" cap="none" dirty="0">
                          <a:latin typeface="Calibri"/>
                          <a:ea typeface="Calibri"/>
                          <a:cs typeface="Calibri"/>
                          <a:sym typeface="Calibri"/>
                        </a:rPr>
                        <a:t>say</a:t>
                      </a:r>
                      <a:endParaRPr sz="1800" i="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i="1" u="none" strike="noStrike" cap="none" dirty="0">
                          <a:solidFill>
                            <a:srgbClr val="ED7D31"/>
                          </a:solidFill>
                          <a:latin typeface="Calibri"/>
                          <a:ea typeface="Calibri"/>
                          <a:cs typeface="Calibri"/>
                          <a:sym typeface="Calibri"/>
                        </a:rPr>
                        <a:t>Deletion using blends is usually not developed until age 8 or later.</a:t>
                      </a:r>
                      <a:endParaRPr sz="1800" b="1" i="1" u="none" strike="noStrike" cap="none" dirty="0">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Teacher: </a:t>
                      </a:r>
                      <a:r>
                        <a:rPr lang="en-US" sz="1800" u="none" strike="noStrike" cap="none" dirty="0">
                          <a:latin typeface="Calibri"/>
                          <a:ea typeface="Calibri"/>
                          <a:cs typeface="Calibri"/>
                          <a:sym typeface="Calibri"/>
                        </a:rPr>
                        <a:t>Say </a:t>
                      </a:r>
                      <a:r>
                        <a:rPr lang="en-US" sz="1800" i="1" dirty="0">
                          <a:latin typeface="Calibri"/>
                          <a:ea typeface="Calibri"/>
                          <a:cs typeface="Calibri"/>
                          <a:sym typeface="Calibri"/>
                        </a:rPr>
                        <a:t>slope</a:t>
                      </a:r>
                      <a:r>
                        <a:rPr lang="en-US" sz="1800" i="1" u="none" strike="noStrike" cap="none" dirty="0">
                          <a:latin typeface="Calibri"/>
                          <a:ea typeface="Calibri"/>
                          <a:cs typeface="Calibri"/>
                          <a:sym typeface="Calibri"/>
                        </a:rPr>
                        <a:t>       </a:t>
                      </a:r>
                      <a:r>
                        <a:rPr lang="en-US" sz="1800" b="1" u="none" strike="noStrike" cap="none" dirty="0">
                          <a:solidFill>
                            <a:srgbClr val="4472C4"/>
                          </a:solidFill>
                          <a:latin typeface="Calibri"/>
                          <a:ea typeface="Calibri"/>
                          <a:cs typeface="Calibri"/>
                          <a:sym typeface="Calibri"/>
                        </a:rPr>
                        <a:t>Student:  </a:t>
                      </a:r>
                      <a:r>
                        <a:rPr lang="en-US" sz="1800" i="1" dirty="0">
                          <a:latin typeface="Calibri"/>
                          <a:ea typeface="Calibri"/>
                          <a:cs typeface="Calibri"/>
                          <a:sym typeface="Calibri"/>
                        </a:rPr>
                        <a:t>slope</a:t>
                      </a:r>
                      <a:endParaRPr sz="1800" i="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Teacher: </a:t>
                      </a:r>
                      <a:r>
                        <a:rPr lang="en-US" sz="1800" u="none" strike="noStrike" cap="none" dirty="0">
                          <a:latin typeface="Calibri"/>
                          <a:ea typeface="Calibri"/>
                          <a:cs typeface="Calibri"/>
                          <a:sym typeface="Calibri"/>
                        </a:rPr>
                        <a:t>Now say</a:t>
                      </a:r>
                      <a:r>
                        <a:rPr lang="en-US" sz="1800" b="1" u="none" strike="noStrike" cap="none" dirty="0">
                          <a:latin typeface="Calibri"/>
                          <a:ea typeface="Calibri"/>
                          <a:cs typeface="Calibri"/>
                          <a:sym typeface="Calibri"/>
                        </a:rPr>
                        <a:t> </a:t>
                      </a:r>
                      <a:r>
                        <a:rPr lang="en-US" sz="1800" i="1" dirty="0">
                          <a:latin typeface="Calibri"/>
                          <a:ea typeface="Calibri"/>
                          <a:cs typeface="Calibri"/>
                          <a:sym typeface="Calibri"/>
                        </a:rPr>
                        <a:t>slope</a:t>
                      </a:r>
                      <a:r>
                        <a:rPr lang="en-US" sz="1800" i="1" u="none" strike="noStrike" cap="none" dirty="0">
                          <a:latin typeface="Calibri"/>
                          <a:ea typeface="Calibri"/>
                          <a:cs typeface="Calibri"/>
                          <a:sym typeface="Calibri"/>
                        </a:rPr>
                        <a:t> </a:t>
                      </a:r>
                      <a:r>
                        <a:rPr lang="en-US" sz="1800" u="none" strike="noStrike" cap="none" dirty="0">
                          <a:latin typeface="Calibri"/>
                          <a:ea typeface="Calibri"/>
                          <a:cs typeface="Calibri"/>
                          <a:sym typeface="Calibri"/>
                        </a:rPr>
                        <a:t>without /</a:t>
                      </a:r>
                      <a:r>
                        <a:rPr lang="en-US" sz="1800" dirty="0">
                          <a:latin typeface="Calibri"/>
                          <a:ea typeface="Calibri"/>
                          <a:cs typeface="Calibri"/>
                          <a:sym typeface="Calibri"/>
                        </a:rPr>
                        <a:t>l</a:t>
                      </a:r>
                      <a:r>
                        <a:rPr lang="en-US" sz="1800" u="none" strike="noStrike" cap="none" dirty="0" smtClean="0">
                          <a:latin typeface="Calibri"/>
                          <a:ea typeface="Calibri"/>
                          <a:cs typeface="Calibri"/>
                          <a:sym typeface="Calibri"/>
                        </a:rPr>
                        <a:t>/. </a:t>
                      </a:r>
                      <a:r>
                        <a:rPr lang="en-US" sz="1800" b="1" u="none" strike="noStrike" cap="none" dirty="0" smtClean="0">
                          <a:solidFill>
                            <a:srgbClr val="4472C4"/>
                          </a:solidFill>
                          <a:latin typeface="Calibri"/>
                          <a:ea typeface="Calibri"/>
                          <a:cs typeface="Calibri"/>
                          <a:sym typeface="Calibri"/>
                        </a:rPr>
                        <a:t>Student</a:t>
                      </a:r>
                      <a:r>
                        <a:rPr lang="en-US" sz="1800" b="1" u="none" strike="noStrike" cap="none" dirty="0">
                          <a:solidFill>
                            <a:srgbClr val="4472C4"/>
                          </a:solidFill>
                          <a:latin typeface="Calibri"/>
                          <a:ea typeface="Calibri"/>
                          <a:cs typeface="Calibri"/>
                          <a:sym typeface="Calibri"/>
                        </a:rPr>
                        <a:t>:  </a:t>
                      </a:r>
                      <a:r>
                        <a:rPr lang="en-US" sz="1800" i="1" dirty="0">
                          <a:latin typeface="Calibri"/>
                          <a:ea typeface="Calibri"/>
                          <a:cs typeface="Calibri"/>
                          <a:sym typeface="Calibri"/>
                        </a:rPr>
                        <a:t>soap</a:t>
                      </a:r>
                      <a:endParaRPr sz="1800" i="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i="1" u="none" strike="noStrike" cap="none" dirty="0">
                          <a:solidFill>
                            <a:srgbClr val="ED7D31"/>
                          </a:solidFill>
                          <a:latin typeface="Calibri"/>
                          <a:ea typeface="Calibri"/>
                          <a:cs typeface="Calibri"/>
                          <a:sym typeface="Calibri"/>
                        </a:rPr>
                        <a:t>Deletion for medial and final positions is usually not developed until age 9 or later.</a:t>
                      </a:r>
                      <a:endParaRPr sz="1800" b="1" i="1" u="none" strike="noStrike" cap="none" dirty="0">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800"/>
                        <a:buFont typeface="Arial"/>
                        <a:buNone/>
                      </a:pPr>
                      <a:r>
                        <a:rPr lang="en-US" sz="1800" b="1" u="none" strike="noStrike" cap="none" dirty="0">
                          <a:solidFill>
                            <a:srgbClr val="4472C4"/>
                          </a:solidFill>
                          <a:latin typeface="Calibri"/>
                          <a:ea typeface="Calibri"/>
                          <a:cs typeface="Calibri"/>
                          <a:sym typeface="Calibri"/>
                        </a:rPr>
                        <a:t>Teacher: </a:t>
                      </a:r>
                      <a:r>
                        <a:rPr lang="en-US" sz="1800" u="none" strike="noStrike" cap="none" dirty="0">
                          <a:latin typeface="Calibri"/>
                          <a:ea typeface="Calibri"/>
                          <a:cs typeface="Calibri"/>
                          <a:sym typeface="Calibri"/>
                        </a:rPr>
                        <a:t>Say </a:t>
                      </a:r>
                      <a:r>
                        <a:rPr lang="en-US" sz="1800" i="1" u="none" strike="noStrike" cap="none" dirty="0">
                          <a:latin typeface="Calibri"/>
                          <a:ea typeface="Calibri"/>
                          <a:cs typeface="Calibri"/>
                          <a:sym typeface="Calibri"/>
                        </a:rPr>
                        <a:t>stroke</a:t>
                      </a:r>
                      <a:r>
                        <a:rPr lang="en-US" sz="1800" u="none" strike="noStrike" cap="none" dirty="0">
                          <a:latin typeface="Calibri"/>
                          <a:ea typeface="Calibri"/>
                          <a:cs typeface="Calibri"/>
                          <a:sym typeface="Calibri"/>
                        </a:rPr>
                        <a:t> without /r/.</a:t>
                      </a:r>
                      <a:endParaRPr sz="1800" u="none" strike="noStrike" cap="none" dirty="0">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26" name="Google Shape;226;p28"/>
          <p:cNvSpPr txBox="1"/>
          <p:nvPr/>
        </p:nvSpPr>
        <p:spPr>
          <a:xfrm>
            <a:off x="6769400" y="1208425"/>
            <a:ext cx="5066400" cy="6147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27" name="Google Shape;227;p28"/>
          <p:cNvSpPr txBox="1"/>
          <p:nvPr/>
        </p:nvSpPr>
        <p:spPr>
          <a:xfrm>
            <a:off x="6769400" y="2895825"/>
            <a:ext cx="5007300" cy="7023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28" name="Google Shape;228;p28"/>
          <p:cNvSpPr txBox="1"/>
          <p:nvPr/>
        </p:nvSpPr>
        <p:spPr>
          <a:xfrm>
            <a:off x="6769400" y="4665337"/>
            <a:ext cx="5066400" cy="7023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29" name="Google Shape;229;p28"/>
          <p:cNvSpPr txBox="1"/>
          <p:nvPr/>
        </p:nvSpPr>
        <p:spPr>
          <a:xfrm>
            <a:off x="309400" y="5937675"/>
            <a:ext cx="175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Adapted from 95%</a:t>
            </a:r>
            <a:endParaRPr>
              <a:latin typeface="Calibri"/>
              <a:ea typeface="Calibri"/>
              <a:cs typeface="Calibri"/>
              <a:sym typeface="Calibri"/>
            </a:endParaRPr>
          </a:p>
        </p:txBody>
      </p:sp>
    </p:spTree>
    <p:extLst>
      <p:ext uri="{BB962C8B-B14F-4D97-AF65-F5344CB8AC3E}">
        <p14:creationId xmlns:p14="http://schemas.microsoft.com/office/powerpoint/2010/main" val="178303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2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9"/>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22</a:t>
            </a:fld>
            <a:endParaRPr/>
          </a:p>
        </p:txBody>
      </p:sp>
      <p:sp>
        <p:nvSpPr>
          <p:cNvPr id="236" name="Google Shape;236;p29"/>
          <p:cNvSpPr txBox="1"/>
          <p:nvPr/>
        </p:nvSpPr>
        <p:spPr>
          <a:xfrm>
            <a:off x="0" y="-82600"/>
            <a:ext cx="10058400" cy="88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Calibri"/>
                <a:ea typeface="Calibri"/>
                <a:cs typeface="Calibri"/>
                <a:sym typeface="Calibri"/>
              </a:rPr>
              <a:t> Advanced Phonemic Awareness</a:t>
            </a:r>
            <a:endParaRPr sz="2200" b="0" i="0" u="none" strike="noStrike" cap="none">
              <a:solidFill>
                <a:srgbClr val="FFFFFF"/>
              </a:solidFill>
              <a:latin typeface="Arial"/>
              <a:ea typeface="Arial"/>
              <a:cs typeface="Arial"/>
              <a:sym typeface="Arial"/>
            </a:endParaRPr>
          </a:p>
        </p:txBody>
      </p:sp>
      <p:graphicFrame>
        <p:nvGraphicFramePr>
          <p:cNvPr id="237" name="Google Shape;237;p29"/>
          <p:cNvGraphicFramePr/>
          <p:nvPr/>
        </p:nvGraphicFramePr>
        <p:xfrm>
          <a:off x="69438" y="806823"/>
          <a:ext cx="12053125" cy="6092870"/>
        </p:xfrm>
        <a:graphic>
          <a:graphicData uri="http://schemas.openxmlformats.org/drawingml/2006/table">
            <a:tbl>
              <a:tblPr>
                <a:noFill/>
                <a:tableStyleId>{F180AA32-F37B-42D0-B2E2-8C589CB91C36}</a:tableStyleId>
              </a:tblPr>
              <a:tblGrid>
                <a:gridCol w="1776050">
                  <a:extLst>
                    <a:ext uri="{9D8B030D-6E8A-4147-A177-3AD203B41FA5}">
                      <a16:colId xmlns:a16="http://schemas.microsoft.com/office/drawing/2014/main" val="20000"/>
                    </a:ext>
                  </a:extLst>
                </a:gridCol>
                <a:gridCol w="2123500">
                  <a:extLst>
                    <a:ext uri="{9D8B030D-6E8A-4147-A177-3AD203B41FA5}">
                      <a16:colId xmlns:a16="http://schemas.microsoft.com/office/drawing/2014/main" val="20001"/>
                    </a:ext>
                  </a:extLst>
                </a:gridCol>
                <a:gridCol w="2246825">
                  <a:extLst>
                    <a:ext uri="{9D8B030D-6E8A-4147-A177-3AD203B41FA5}">
                      <a16:colId xmlns:a16="http://schemas.microsoft.com/office/drawing/2014/main" val="20002"/>
                    </a:ext>
                  </a:extLst>
                </a:gridCol>
                <a:gridCol w="5906750">
                  <a:extLst>
                    <a:ext uri="{9D8B030D-6E8A-4147-A177-3AD203B41FA5}">
                      <a16:colId xmlns:a16="http://schemas.microsoft.com/office/drawing/2014/main" val="20003"/>
                    </a:ext>
                  </a:extLst>
                </a:gridCol>
              </a:tblGrid>
              <a:tr h="1958525">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dirty="0">
                          <a:latin typeface="Calibri"/>
                          <a:ea typeface="Calibri"/>
                          <a:cs typeface="Calibri"/>
                          <a:sym typeface="Calibri"/>
                        </a:rPr>
                        <a:t>Addition</a:t>
                      </a:r>
                      <a:endParaRPr sz="2200" b="1" u="none" strike="noStrike" cap="none" dirty="0">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a:latin typeface="Calibri"/>
                          <a:ea typeface="Calibri"/>
                          <a:cs typeface="Calibri"/>
                          <a:sym typeface="Calibri"/>
                        </a:rPr>
                        <a:t>C</a:t>
                      </a:r>
                      <a:r>
                        <a:rPr lang="en-US" sz="2000" u="none" strike="noStrike" cap="none">
                          <a:latin typeface="Calibri"/>
                          <a:ea typeface="Calibri"/>
                          <a:cs typeface="Calibri"/>
                          <a:sym typeface="Calibri"/>
                        </a:rPr>
                        <a:t>reate a new word by adding a new phoneme to an existing word</a:t>
                      </a:r>
                      <a:endParaRPr sz="20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Teacher: </a:t>
                      </a:r>
                      <a:r>
                        <a:rPr lang="en-US" sz="1900" u="none" strike="noStrike" cap="none">
                          <a:latin typeface="Calibri"/>
                          <a:ea typeface="Calibri"/>
                          <a:cs typeface="Calibri"/>
                          <a:sym typeface="Calibri"/>
                        </a:rPr>
                        <a:t>What word do you have if you add /s/ to the beginning of </a:t>
                      </a:r>
                      <a:r>
                        <a:rPr lang="en-US" sz="1900" i="1" u="none" strike="noStrike" cap="none">
                          <a:latin typeface="Calibri"/>
                          <a:ea typeface="Calibri"/>
                          <a:cs typeface="Calibri"/>
                          <a:sym typeface="Calibri"/>
                        </a:rPr>
                        <a:t>p</a:t>
                      </a:r>
                      <a:r>
                        <a:rPr lang="en-US" sz="1900" i="1">
                          <a:latin typeface="Calibri"/>
                          <a:ea typeface="Calibri"/>
                          <a:cs typeface="Calibri"/>
                          <a:sym typeface="Calibri"/>
                        </a:rPr>
                        <a:t>ace</a:t>
                      </a:r>
                      <a:r>
                        <a:rPr lang="en-US" sz="1900" u="none" strike="noStrike" cap="none">
                          <a:latin typeface="Calibri"/>
                          <a:ea typeface="Calibri"/>
                          <a:cs typeface="Calibri"/>
                          <a:sym typeface="Calibri"/>
                        </a:rPr>
                        <a:t>?</a:t>
                      </a:r>
                      <a:endParaRPr sz="19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 Student: </a:t>
                      </a:r>
                      <a:r>
                        <a:rPr lang="en-US" sz="1900" i="1" u="none" strike="noStrike" cap="none">
                          <a:latin typeface="Calibri"/>
                          <a:ea typeface="Calibri"/>
                          <a:cs typeface="Calibri"/>
                          <a:sym typeface="Calibri"/>
                        </a:rPr>
                        <a:t>spa</a:t>
                      </a:r>
                      <a:r>
                        <a:rPr lang="en-US" sz="1900" i="1">
                          <a:latin typeface="Calibri"/>
                          <a:ea typeface="Calibri"/>
                          <a:cs typeface="Calibri"/>
                          <a:sym typeface="Calibri"/>
                        </a:rPr>
                        <a:t>ce</a:t>
                      </a:r>
                      <a:endParaRPr sz="1900" i="1"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 Teacher: </a:t>
                      </a:r>
                      <a:r>
                        <a:rPr lang="en-US" sz="1900" u="none" strike="noStrike" cap="none">
                          <a:latin typeface="Calibri"/>
                          <a:ea typeface="Calibri"/>
                          <a:cs typeface="Calibri"/>
                          <a:sym typeface="Calibri"/>
                        </a:rPr>
                        <a:t>What word do you have if you add /t/ to the end of the word temp?</a:t>
                      </a:r>
                      <a:endParaRPr sz="19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900"/>
                        <a:buFont typeface="Arial"/>
                        <a:buNone/>
                      </a:pPr>
                      <a:r>
                        <a:rPr lang="en-US" sz="1900" b="1" u="none" strike="noStrike" cap="none">
                          <a:solidFill>
                            <a:srgbClr val="4A86E8"/>
                          </a:solidFill>
                          <a:latin typeface="Calibri"/>
                          <a:ea typeface="Calibri"/>
                          <a:cs typeface="Calibri"/>
                          <a:sym typeface="Calibri"/>
                        </a:rPr>
                        <a:t>Student: </a:t>
                      </a:r>
                      <a:r>
                        <a:rPr lang="en-US" sz="1900" u="none" strike="noStrike" cap="none">
                          <a:latin typeface="Calibri"/>
                          <a:ea typeface="Calibri"/>
                          <a:cs typeface="Calibri"/>
                          <a:sym typeface="Calibri"/>
                        </a:rPr>
                        <a:t>tempt</a:t>
                      </a:r>
                      <a:endParaRPr sz="1900" u="none" strike="noStrike" cap="none">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092650">
                <a:tc>
                  <a:txBody>
                    <a:bodyPr/>
                    <a:lstStyle/>
                    <a:p>
                      <a:pPr marL="0" marR="0" lvl="0" indent="0" algn="ctr" rtl="0">
                        <a:lnSpc>
                          <a:spcPct val="115000"/>
                        </a:lnSpc>
                        <a:spcBef>
                          <a:spcPts val="0"/>
                        </a:spcBef>
                        <a:spcAft>
                          <a:spcPts val="0"/>
                        </a:spcAft>
                        <a:buClr>
                          <a:srgbClr val="000000"/>
                        </a:buClr>
                        <a:buSzPts val="2200"/>
                        <a:buFont typeface="Arial"/>
                        <a:buNone/>
                      </a:pPr>
                      <a:r>
                        <a:rPr lang="en-US" sz="2200" b="1" u="none" strike="noStrike" cap="none">
                          <a:latin typeface="Calibri"/>
                          <a:ea typeface="Calibri"/>
                          <a:cs typeface="Calibri"/>
                          <a:sym typeface="Calibri"/>
                        </a:rPr>
                        <a:t>Substitution</a:t>
                      </a:r>
                      <a:endParaRPr sz="2200" b="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2000"/>
                        <a:buFont typeface="Arial"/>
                        <a:buNone/>
                      </a:pPr>
                      <a:r>
                        <a:rPr lang="en-US" sz="2000">
                          <a:latin typeface="Calibri"/>
                          <a:ea typeface="Calibri"/>
                          <a:cs typeface="Calibri"/>
                          <a:sym typeface="Calibri"/>
                        </a:rPr>
                        <a:t>C</a:t>
                      </a:r>
                      <a:r>
                        <a:rPr lang="en-US" sz="2000" u="none" strike="noStrike" cap="none">
                          <a:latin typeface="Calibri"/>
                          <a:ea typeface="Calibri"/>
                          <a:cs typeface="Calibri"/>
                          <a:sym typeface="Calibri"/>
                        </a:rPr>
                        <a:t>reate a new word by changing one of the phonemes to an existing word</a:t>
                      </a:r>
                      <a:endParaRPr sz="2000"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Teacher: </a:t>
                      </a:r>
                      <a:r>
                        <a:rPr lang="en-US" sz="1900" u="none" strike="noStrike" cap="none">
                          <a:latin typeface="Calibri"/>
                          <a:ea typeface="Calibri"/>
                          <a:cs typeface="Calibri"/>
                          <a:sym typeface="Calibri"/>
                        </a:rPr>
                        <a:t>The word is </a:t>
                      </a:r>
                      <a:r>
                        <a:rPr lang="en-US" sz="1900" i="1">
                          <a:latin typeface="Calibri"/>
                          <a:ea typeface="Calibri"/>
                          <a:cs typeface="Calibri"/>
                          <a:sym typeface="Calibri"/>
                        </a:rPr>
                        <a:t>pot</a:t>
                      </a:r>
                      <a:r>
                        <a:rPr lang="en-US" sz="1900" u="none" strike="noStrike" cap="none">
                          <a:latin typeface="Calibri"/>
                          <a:ea typeface="Calibri"/>
                          <a:cs typeface="Calibri"/>
                          <a:sym typeface="Calibri"/>
                        </a:rPr>
                        <a:t> -change /</a:t>
                      </a:r>
                      <a:r>
                        <a:rPr lang="en-US" sz="1900">
                          <a:latin typeface="Calibri"/>
                          <a:ea typeface="Calibri"/>
                          <a:cs typeface="Calibri"/>
                          <a:sym typeface="Calibri"/>
                        </a:rPr>
                        <a:t>p</a:t>
                      </a:r>
                      <a:r>
                        <a:rPr lang="en-US" sz="1900" u="none" strike="noStrike" cap="none">
                          <a:latin typeface="Calibri"/>
                          <a:ea typeface="Calibri"/>
                          <a:cs typeface="Calibri"/>
                          <a:sym typeface="Calibri"/>
                        </a:rPr>
                        <a:t>/ to /h/. </a:t>
                      </a:r>
                      <a:r>
                        <a:rPr lang="en-US" sz="1900">
                          <a:latin typeface="Calibri"/>
                          <a:ea typeface="Calibri"/>
                          <a:cs typeface="Calibri"/>
                          <a:sym typeface="Calibri"/>
                        </a:rPr>
                        <a:t>W</a:t>
                      </a:r>
                      <a:r>
                        <a:rPr lang="en-US" sz="1900" u="none" strike="noStrike" cap="none">
                          <a:latin typeface="Calibri"/>
                          <a:ea typeface="Calibri"/>
                          <a:cs typeface="Calibri"/>
                          <a:sym typeface="Calibri"/>
                        </a:rPr>
                        <a:t>hat’s the new word?</a:t>
                      </a:r>
                      <a:endParaRPr sz="1900" u="none" strike="noStrike" cap="none">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900"/>
                        <a:buFont typeface="Arial"/>
                        <a:buNone/>
                      </a:pPr>
                      <a:r>
                        <a:rPr lang="en-US" sz="1900" b="1" u="none" strike="noStrike" cap="none">
                          <a:solidFill>
                            <a:srgbClr val="4472C4"/>
                          </a:solidFill>
                          <a:latin typeface="Calibri"/>
                          <a:ea typeface="Calibri"/>
                          <a:cs typeface="Calibri"/>
                          <a:sym typeface="Calibri"/>
                        </a:rPr>
                        <a:t>Student:</a:t>
                      </a:r>
                      <a:r>
                        <a:rPr lang="en-US" sz="1900" i="1" u="none" strike="noStrike" cap="none">
                          <a:latin typeface="Calibri"/>
                          <a:ea typeface="Calibri"/>
                          <a:cs typeface="Calibri"/>
                          <a:sym typeface="Calibri"/>
                        </a:rPr>
                        <a:t> </a:t>
                      </a:r>
                      <a:r>
                        <a:rPr lang="en-US" sz="1900" i="1">
                          <a:latin typeface="Calibri"/>
                          <a:ea typeface="Calibri"/>
                          <a:cs typeface="Calibri"/>
                          <a:sym typeface="Calibri"/>
                        </a:rPr>
                        <a:t>hot</a:t>
                      </a:r>
                      <a:endParaRPr sz="1900" i="1" u="none" strike="noStrike" cap="none">
                        <a:latin typeface="Calibri"/>
                        <a:ea typeface="Calibri"/>
                        <a:cs typeface="Calibri"/>
                        <a:sym typeface="Calibri"/>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500"/>
                        <a:buFont typeface="Arial"/>
                        <a:buNone/>
                      </a:pPr>
                      <a:r>
                        <a:rPr lang="en-US" sz="1500" b="1" i="1" u="none" strike="noStrike" cap="none" dirty="0">
                          <a:solidFill>
                            <a:srgbClr val="ED7D31"/>
                          </a:solidFill>
                          <a:latin typeface="Calibri"/>
                          <a:ea typeface="Calibri"/>
                          <a:cs typeface="Calibri"/>
                          <a:sym typeface="Calibri"/>
                        </a:rPr>
                        <a:t>Medial substitution is the last to develop.</a:t>
                      </a:r>
                      <a:endParaRPr sz="1500" b="1" i="1" u="none" strike="noStrike" cap="none" dirty="0">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r>
                        <a:rPr lang="en-US" sz="1500" b="1" u="none" strike="noStrike" cap="none" dirty="0">
                          <a:solidFill>
                            <a:srgbClr val="4472C4"/>
                          </a:solidFill>
                          <a:latin typeface="Calibri"/>
                          <a:ea typeface="Calibri"/>
                          <a:cs typeface="Calibri"/>
                          <a:sym typeface="Calibri"/>
                        </a:rPr>
                        <a:t>Teacher:  </a:t>
                      </a:r>
                      <a:r>
                        <a:rPr lang="en-US" sz="1500" u="none" strike="noStrike" cap="none" dirty="0">
                          <a:latin typeface="Calibri"/>
                          <a:ea typeface="Calibri"/>
                          <a:cs typeface="Calibri"/>
                          <a:sym typeface="Calibri"/>
                        </a:rPr>
                        <a:t>The word is </a:t>
                      </a:r>
                      <a:r>
                        <a:rPr lang="en-US" sz="1500" i="1" u="none" strike="noStrike" cap="none" dirty="0">
                          <a:latin typeface="Calibri"/>
                          <a:ea typeface="Calibri"/>
                          <a:cs typeface="Calibri"/>
                          <a:sym typeface="Calibri"/>
                        </a:rPr>
                        <a:t>lane</a:t>
                      </a:r>
                      <a:r>
                        <a:rPr lang="en-US" sz="1500" u="none" strike="noStrike" cap="none" dirty="0">
                          <a:latin typeface="Calibri"/>
                          <a:ea typeface="Calibri"/>
                          <a:cs typeface="Calibri"/>
                          <a:sym typeface="Calibri"/>
                        </a:rPr>
                        <a:t> – change /a/ to /</a:t>
                      </a:r>
                      <a:r>
                        <a:rPr lang="en-US" sz="1500" u="none" strike="noStrike" cap="none" dirty="0" err="1">
                          <a:latin typeface="Calibri"/>
                          <a:ea typeface="Calibri"/>
                          <a:cs typeface="Calibri"/>
                          <a:sym typeface="Calibri"/>
                        </a:rPr>
                        <a:t>i</a:t>
                      </a:r>
                      <a:r>
                        <a:rPr lang="en-US" sz="1500" u="none" strike="noStrike" cap="none" dirty="0" smtClean="0">
                          <a:latin typeface="Calibri"/>
                          <a:ea typeface="Calibri"/>
                          <a:cs typeface="Calibri"/>
                          <a:sym typeface="Calibri"/>
                        </a:rPr>
                        <a:t>/. What </a:t>
                      </a:r>
                      <a:r>
                        <a:rPr lang="en-US" sz="1500" u="none" strike="noStrike" cap="none" dirty="0">
                          <a:latin typeface="Calibri"/>
                          <a:ea typeface="Calibri"/>
                          <a:cs typeface="Calibri"/>
                          <a:sym typeface="Calibri"/>
                        </a:rPr>
                        <a:t>is the new word?</a:t>
                      </a:r>
                      <a:endParaRPr sz="1500"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r>
                        <a:rPr lang="en-US" sz="1500" dirty="0">
                          <a:latin typeface="Calibri"/>
                          <a:ea typeface="Calibri"/>
                          <a:cs typeface="Calibri"/>
                          <a:sym typeface="Calibri"/>
                        </a:rPr>
                        <a:t>Student: line</a:t>
                      </a:r>
                      <a:endParaRPr sz="1500" b="1" i="1" dirty="0">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r>
                        <a:rPr lang="en-US" sz="1500" b="1" i="1" u="none" strike="noStrike" cap="none" dirty="0">
                          <a:solidFill>
                            <a:srgbClr val="ED7D31"/>
                          </a:solidFill>
                          <a:latin typeface="Calibri"/>
                          <a:ea typeface="Calibri"/>
                          <a:cs typeface="Calibri"/>
                          <a:sym typeface="Calibri"/>
                        </a:rPr>
                        <a:t>Substitution skills can be enhanced by doing “phoneme </a:t>
                      </a:r>
                      <a:r>
                        <a:rPr lang="en-US" sz="1500" b="1" i="1" u="none" strike="noStrike" cap="none" dirty="0" smtClean="0">
                          <a:solidFill>
                            <a:srgbClr val="ED7D31"/>
                          </a:solidFill>
                          <a:latin typeface="Calibri"/>
                          <a:ea typeface="Calibri"/>
                          <a:cs typeface="Calibri"/>
                          <a:sym typeface="Calibri"/>
                        </a:rPr>
                        <a:t>chaining." </a:t>
                      </a:r>
                      <a:r>
                        <a:rPr lang="en-US" sz="1500" b="1" i="1" u="none" strike="noStrike" cap="none" dirty="0">
                          <a:solidFill>
                            <a:srgbClr val="ED7D31"/>
                          </a:solidFill>
                          <a:latin typeface="Calibri"/>
                          <a:ea typeface="Calibri"/>
                          <a:cs typeface="Calibri"/>
                          <a:sym typeface="Calibri"/>
                        </a:rPr>
                        <a:t>Provide students with a series of words that change only one sound at a time, use colored blocks/chips to show addition deletion, and substitution.</a:t>
                      </a:r>
                      <a:endParaRPr sz="1500" b="1" i="1" u="none" strike="noStrike" cap="none" dirty="0">
                        <a:solidFill>
                          <a:srgbClr val="ED7D31"/>
                        </a:solidFill>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r>
                        <a:rPr lang="en-US" sz="1500" b="1" u="none" strike="noStrike" cap="none" dirty="0">
                          <a:solidFill>
                            <a:srgbClr val="4472C4"/>
                          </a:solidFill>
                          <a:latin typeface="Calibri"/>
                          <a:ea typeface="Calibri"/>
                          <a:cs typeface="Calibri"/>
                          <a:sym typeface="Calibri"/>
                        </a:rPr>
                        <a:t>Teacher: </a:t>
                      </a:r>
                      <a:r>
                        <a:rPr lang="en-US" sz="1500" u="none" strike="noStrike" cap="none" dirty="0">
                          <a:latin typeface="Calibri"/>
                          <a:ea typeface="Calibri"/>
                          <a:cs typeface="Calibri"/>
                          <a:sym typeface="Calibri"/>
                        </a:rPr>
                        <a:t>Place chips to represent the sounds in </a:t>
                      </a:r>
                      <a:r>
                        <a:rPr lang="en-US" sz="1500" i="1" u="none" strike="noStrike" cap="none" dirty="0">
                          <a:latin typeface="Calibri"/>
                          <a:ea typeface="Calibri"/>
                          <a:cs typeface="Calibri"/>
                          <a:sym typeface="Calibri"/>
                        </a:rPr>
                        <a:t>line</a:t>
                      </a:r>
                      <a:r>
                        <a:rPr lang="en-US" sz="1500" b="1" i="1" u="none" strike="noStrike" cap="none" dirty="0">
                          <a:solidFill>
                            <a:srgbClr val="4472C4"/>
                          </a:solidFill>
                          <a:latin typeface="Calibri"/>
                          <a:ea typeface="Calibri"/>
                          <a:cs typeface="Calibri"/>
                          <a:sym typeface="Calibri"/>
                        </a:rPr>
                        <a:t>.</a:t>
                      </a:r>
                      <a:r>
                        <a:rPr lang="en-US" sz="1500" b="1" u="none" strike="noStrike" cap="none" dirty="0">
                          <a:solidFill>
                            <a:srgbClr val="4472C4"/>
                          </a:solidFill>
                          <a:latin typeface="Calibri"/>
                          <a:ea typeface="Calibri"/>
                          <a:cs typeface="Calibri"/>
                          <a:sym typeface="Calibri"/>
                        </a:rPr>
                        <a:t> </a:t>
                      </a:r>
                      <a:r>
                        <a:rPr lang="en-US" sz="1500" u="none" strike="noStrike" cap="none" dirty="0">
                          <a:latin typeface="Calibri"/>
                          <a:ea typeface="Calibri"/>
                          <a:cs typeface="Calibri"/>
                          <a:sym typeface="Calibri"/>
                        </a:rPr>
                        <a:t>Now change </a:t>
                      </a:r>
                      <a:r>
                        <a:rPr lang="en-US" sz="1500" i="1" u="none" strike="noStrike" cap="none" dirty="0">
                          <a:latin typeface="Calibri"/>
                          <a:ea typeface="Calibri"/>
                          <a:cs typeface="Calibri"/>
                          <a:sym typeface="Calibri"/>
                        </a:rPr>
                        <a:t>line </a:t>
                      </a:r>
                      <a:r>
                        <a:rPr lang="en-US" sz="1500" u="none" strike="noStrike" cap="none" dirty="0">
                          <a:latin typeface="Calibri"/>
                          <a:ea typeface="Calibri"/>
                          <a:cs typeface="Calibri"/>
                          <a:sym typeface="Calibri"/>
                        </a:rPr>
                        <a:t>to </a:t>
                      </a:r>
                      <a:r>
                        <a:rPr lang="en-US" sz="1500" i="1" u="none" strike="noStrike" cap="none" dirty="0">
                          <a:latin typeface="Calibri"/>
                          <a:ea typeface="Calibri"/>
                          <a:cs typeface="Calibri"/>
                          <a:sym typeface="Calibri"/>
                        </a:rPr>
                        <a:t>lune.</a:t>
                      </a:r>
                      <a:r>
                        <a:rPr lang="en-US" sz="1500" u="none" strike="noStrike" cap="none" dirty="0">
                          <a:latin typeface="Calibri"/>
                          <a:ea typeface="Calibri"/>
                          <a:cs typeface="Calibri"/>
                          <a:sym typeface="Calibri"/>
                        </a:rPr>
                        <a:t> Which chip did we move out and replace with another chip?</a:t>
                      </a:r>
                      <a:endParaRPr sz="1500"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r>
                        <a:rPr lang="en-US" sz="1500" b="1" u="none" strike="noStrike" cap="none" dirty="0">
                          <a:solidFill>
                            <a:srgbClr val="4472C4"/>
                          </a:solidFill>
                          <a:latin typeface="Calibri"/>
                          <a:ea typeface="Calibri"/>
                          <a:cs typeface="Calibri"/>
                          <a:sym typeface="Calibri"/>
                        </a:rPr>
                        <a:t>Student:</a:t>
                      </a:r>
                      <a:r>
                        <a:rPr lang="en-US" sz="1500" b="1" dirty="0">
                          <a:solidFill>
                            <a:srgbClr val="4472C4"/>
                          </a:solidFill>
                          <a:latin typeface="Calibri"/>
                          <a:ea typeface="Calibri"/>
                          <a:cs typeface="Calibri"/>
                          <a:sym typeface="Calibri"/>
                        </a:rPr>
                        <a:t> </a:t>
                      </a:r>
                      <a:r>
                        <a:rPr lang="en-US" sz="1500" u="none" strike="noStrike" cap="none" dirty="0">
                          <a:latin typeface="Calibri"/>
                          <a:ea typeface="Calibri"/>
                          <a:cs typeface="Calibri"/>
                          <a:sym typeface="Calibri"/>
                        </a:rPr>
                        <a:t>Now we have </a:t>
                      </a:r>
                      <a:r>
                        <a:rPr lang="en-US" sz="1500" i="1" u="none" strike="noStrike" cap="none" dirty="0">
                          <a:latin typeface="Calibri"/>
                          <a:ea typeface="Calibri"/>
                          <a:cs typeface="Calibri"/>
                          <a:sym typeface="Calibri"/>
                        </a:rPr>
                        <a:t>lune</a:t>
                      </a:r>
                      <a:r>
                        <a:rPr lang="en-US" sz="1500" u="none" strike="noStrike" cap="none" dirty="0">
                          <a:latin typeface="Calibri"/>
                          <a:ea typeface="Calibri"/>
                          <a:cs typeface="Calibri"/>
                          <a:sym typeface="Calibri"/>
                        </a:rPr>
                        <a:t>. Let’s move the chip to make </a:t>
                      </a:r>
                      <a:r>
                        <a:rPr lang="en-US" sz="1500" i="1" u="none" strike="noStrike" cap="none" dirty="0">
                          <a:latin typeface="Calibri"/>
                          <a:ea typeface="Calibri"/>
                          <a:cs typeface="Calibri"/>
                          <a:sym typeface="Calibri"/>
                        </a:rPr>
                        <a:t>moon.</a:t>
                      </a:r>
                      <a:endParaRPr sz="1500" i="1" u="none" strike="noStrike" cap="none" dirty="0">
                        <a:latin typeface="Calibri"/>
                        <a:ea typeface="Calibri"/>
                        <a:cs typeface="Calibri"/>
                        <a:sym typeface="Calibri"/>
                      </a:endParaRPr>
                    </a:p>
                    <a:p>
                      <a:pPr marL="0" marR="0" lvl="0" indent="0" algn="l" rtl="0">
                        <a:lnSpc>
                          <a:spcPct val="115000"/>
                        </a:lnSpc>
                        <a:spcBef>
                          <a:spcPts val="1200"/>
                        </a:spcBef>
                        <a:spcAft>
                          <a:spcPts val="0"/>
                        </a:spcAft>
                        <a:buClr>
                          <a:srgbClr val="000000"/>
                        </a:buClr>
                        <a:buSzPts val="1500"/>
                        <a:buFont typeface="Arial"/>
                        <a:buNone/>
                      </a:pPr>
                      <a:r>
                        <a:rPr lang="en-US" sz="1500" u="none" strike="noStrike" cap="none" dirty="0">
                          <a:latin typeface="Calibri"/>
                          <a:ea typeface="Calibri"/>
                          <a:cs typeface="Calibri"/>
                          <a:sym typeface="Calibri"/>
                        </a:rPr>
                        <a:t>Now make </a:t>
                      </a:r>
                      <a:r>
                        <a:rPr lang="en-US" sz="1500" i="1" u="none" strike="noStrike" cap="none" dirty="0">
                          <a:latin typeface="Calibri"/>
                          <a:ea typeface="Calibri"/>
                          <a:cs typeface="Calibri"/>
                          <a:sym typeface="Calibri"/>
                        </a:rPr>
                        <a:t>moon </a:t>
                      </a:r>
                      <a:r>
                        <a:rPr lang="en-US" sz="1500" u="none" strike="noStrike" cap="none" dirty="0">
                          <a:latin typeface="Calibri"/>
                          <a:ea typeface="Calibri"/>
                          <a:cs typeface="Calibri"/>
                          <a:sym typeface="Calibri"/>
                        </a:rPr>
                        <a:t>– the word </a:t>
                      </a:r>
                      <a:r>
                        <a:rPr lang="en-US" sz="1500" i="1" u="none" strike="noStrike" cap="none" dirty="0">
                          <a:latin typeface="Calibri"/>
                          <a:ea typeface="Calibri"/>
                          <a:cs typeface="Calibri"/>
                          <a:sym typeface="Calibri"/>
                        </a:rPr>
                        <a:t>man.</a:t>
                      </a:r>
                      <a:endParaRPr sz="1500" i="1" u="none" strike="noStrike" cap="none" dirty="0">
                        <a:latin typeface="Calibri"/>
                        <a:ea typeface="Calibri"/>
                        <a:cs typeface="Calibri"/>
                        <a:sym typeface="Calibri"/>
                      </a:endParaRPr>
                    </a:p>
                  </a:txBody>
                  <a:tcPr marL="68575" marR="68575" marT="91425" marB="91425">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cxnSp>
        <p:nvCxnSpPr>
          <p:cNvPr id="238" name="Google Shape;238;p29"/>
          <p:cNvCxnSpPr/>
          <p:nvPr/>
        </p:nvCxnSpPr>
        <p:spPr>
          <a:xfrm>
            <a:off x="9169250" y="3479525"/>
            <a:ext cx="101100" cy="0"/>
          </a:xfrm>
          <a:prstGeom prst="straightConnector1">
            <a:avLst/>
          </a:prstGeom>
          <a:noFill/>
          <a:ln w="19050" cap="flat" cmpd="sng">
            <a:solidFill>
              <a:srgbClr val="000000"/>
            </a:solidFill>
            <a:prstDash val="solid"/>
            <a:round/>
            <a:headEnd type="none" w="sm" len="sm"/>
            <a:tailEnd type="none" w="sm" len="sm"/>
          </a:ln>
        </p:spPr>
      </p:cxnSp>
      <p:cxnSp>
        <p:nvCxnSpPr>
          <p:cNvPr id="239" name="Google Shape;239;p29"/>
          <p:cNvCxnSpPr/>
          <p:nvPr/>
        </p:nvCxnSpPr>
        <p:spPr>
          <a:xfrm>
            <a:off x="9636575" y="3473200"/>
            <a:ext cx="113700" cy="0"/>
          </a:xfrm>
          <a:prstGeom prst="straightConnector1">
            <a:avLst/>
          </a:prstGeom>
          <a:noFill/>
          <a:ln w="19050" cap="flat" cmpd="sng">
            <a:solidFill>
              <a:srgbClr val="000000"/>
            </a:solidFill>
            <a:prstDash val="solid"/>
            <a:round/>
            <a:headEnd type="none" w="sm" len="sm"/>
            <a:tailEnd type="none" w="sm" len="sm"/>
          </a:ln>
        </p:spPr>
      </p:cxnSp>
      <p:sp>
        <p:nvSpPr>
          <p:cNvPr id="240" name="Google Shape;240;p29"/>
          <p:cNvSpPr txBox="1"/>
          <p:nvPr/>
        </p:nvSpPr>
        <p:spPr>
          <a:xfrm>
            <a:off x="6284925" y="2858151"/>
            <a:ext cx="5596500" cy="3651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41" name="Google Shape;241;p29"/>
          <p:cNvSpPr txBox="1"/>
          <p:nvPr/>
        </p:nvSpPr>
        <p:spPr>
          <a:xfrm>
            <a:off x="6284925" y="4095500"/>
            <a:ext cx="5729700" cy="1145100"/>
          </a:xfrm>
          <a:prstGeom prst="rect">
            <a:avLst/>
          </a:prstGeom>
          <a:solidFill>
            <a:srgbClr val="FFFFFF"/>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8372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24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2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0"/>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23</a:t>
            </a:fld>
            <a:endParaRPr/>
          </a:p>
        </p:txBody>
      </p:sp>
      <p:sp>
        <p:nvSpPr>
          <p:cNvPr id="247" name="Google Shape;247;p30"/>
          <p:cNvSpPr txBox="1">
            <a:spLocks noGrp="1"/>
          </p:cNvSpPr>
          <p:nvPr>
            <p:ph type="title"/>
          </p:nvPr>
        </p:nvSpPr>
        <p:spPr>
          <a:xfrm>
            <a:off x="203200" y="0"/>
            <a:ext cx="105624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5300"/>
              <a:buFont typeface="Calibri"/>
              <a:buNone/>
            </a:pPr>
            <a:r>
              <a:rPr lang="en-US">
                <a:solidFill>
                  <a:schemeClr val="lt1"/>
                </a:solidFill>
              </a:rPr>
              <a:t>Phonological: Simple to Complex </a:t>
            </a:r>
            <a:endParaRPr>
              <a:solidFill>
                <a:schemeClr val="lt1"/>
              </a:solidFill>
            </a:endParaRPr>
          </a:p>
        </p:txBody>
      </p:sp>
      <p:graphicFrame>
        <p:nvGraphicFramePr>
          <p:cNvPr id="248" name="Google Shape;248;p30"/>
          <p:cNvGraphicFramePr/>
          <p:nvPr>
            <p:extLst>
              <p:ext uri="{D42A27DB-BD31-4B8C-83A1-F6EECF244321}">
                <p14:modId xmlns:p14="http://schemas.microsoft.com/office/powerpoint/2010/main" val="2083086383"/>
              </p:ext>
            </p:extLst>
          </p:nvPr>
        </p:nvGraphicFramePr>
        <p:xfrm>
          <a:off x="3852355" y="1192972"/>
          <a:ext cx="6858000" cy="5065274"/>
        </p:xfrm>
        <a:graphic>
          <a:graphicData uri="http://schemas.openxmlformats.org/drawingml/2006/table">
            <a:tbl>
              <a:tblPr>
                <a:noFill/>
                <a:tableStyleId>{F180AA32-F37B-42D0-B2E2-8C589CB91C36}</a:tableStyleId>
              </a:tblPr>
              <a:tblGrid>
                <a:gridCol w="2551800">
                  <a:extLst>
                    <a:ext uri="{9D8B030D-6E8A-4147-A177-3AD203B41FA5}">
                      <a16:colId xmlns:a16="http://schemas.microsoft.com/office/drawing/2014/main" val="20000"/>
                    </a:ext>
                  </a:extLst>
                </a:gridCol>
                <a:gridCol w="4306200">
                  <a:extLst>
                    <a:ext uri="{9D8B030D-6E8A-4147-A177-3AD203B41FA5}">
                      <a16:colId xmlns:a16="http://schemas.microsoft.com/office/drawing/2014/main" val="20001"/>
                    </a:ext>
                  </a:extLst>
                </a:gridCol>
              </a:tblGrid>
              <a:tr h="49646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Words</a:t>
                      </a:r>
                      <a:endParaRPr sz="2000" u="none" strike="noStrike" cap="none"/>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Counting words in a sentence</a:t>
                      </a:r>
                      <a:endParaRPr sz="2000" u="none" strike="noStrike" cap="none"/>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extLst>
                  <a:ext uri="{0D108BD9-81ED-4DB2-BD59-A6C34878D82A}">
                    <a16:rowId xmlns:a16="http://schemas.microsoft.com/office/drawing/2014/main" val="10000"/>
                  </a:ext>
                </a:extLst>
              </a:tr>
              <a:tr h="1629096">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Syllable</a:t>
                      </a:r>
                      <a:endParaRPr sz="1800"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Counting syllables</a:t>
                      </a:r>
                      <a:endParaRPr sz="1550" u="none" strike="noStrike" cap="none">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Segmenting syllables</a:t>
                      </a:r>
                      <a:endParaRPr sz="1550" u="none" strike="noStrike" cap="none">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Identifying first, last, middle syllables</a:t>
                      </a:r>
                      <a:endParaRPr sz="1550" u="none" strike="noStrike" cap="none">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Blending syllables</a:t>
                      </a:r>
                      <a:endParaRPr sz="1550" u="none" strike="noStrike" cap="none">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Manipulating syllables (adding, deleting, substituting)</a:t>
                      </a:r>
                      <a:endParaRPr sz="2000" u="none" strike="noStrike" cap="none"/>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38100"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r h="1310617">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Onset - rime</a:t>
                      </a:r>
                      <a:endParaRPr sz="1800" u="none" strike="noStrike" cap="none"/>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114300" cap="flat" cmpd="sng">
                      <a:solidFill>
                        <a:srgbClr val="0000F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Blending onset and rime</a:t>
                      </a:r>
                      <a:endParaRPr sz="1550" u="none" strike="noStrike" cap="none">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Onset and rime completion</a:t>
                      </a:r>
                      <a:endParaRPr sz="1550" u="none" strike="noStrike" cap="none">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Do words rhyme?</a:t>
                      </a:r>
                      <a:endParaRPr sz="1550" u="none" strike="noStrike" cap="none">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a:highlight>
                            <a:srgbClr val="FFFFFF"/>
                          </a:highlight>
                        </a:rPr>
                        <a:t>Generating rhyming words</a:t>
                      </a:r>
                      <a:endParaRPr sz="2000" u="none" strike="noStrike" cap="none"/>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38100" cap="flat" cmpd="sng">
                      <a:solidFill>
                        <a:srgbClr val="434343"/>
                      </a:solidFill>
                      <a:prstDash val="solid"/>
                      <a:round/>
                      <a:headEnd type="none" w="sm" len="sm"/>
                      <a:tailEnd type="none" w="sm" len="sm"/>
                    </a:lnT>
                    <a:lnB w="114300" cap="flat" cmpd="sng">
                      <a:solidFill>
                        <a:srgbClr val="0000FF"/>
                      </a:solidFill>
                      <a:prstDash val="solid"/>
                      <a:round/>
                      <a:headEnd type="none" w="sm" len="sm"/>
                      <a:tailEnd type="none" w="sm" len="sm"/>
                    </a:lnB>
                  </a:tcPr>
                </a:tc>
                <a:extLst>
                  <a:ext uri="{0D108BD9-81ED-4DB2-BD59-A6C34878D82A}">
                    <a16:rowId xmlns:a16="http://schemas.microsoft.com/office/drawing/2014/main" val="10002"/>
                  </a:ext>
                </a:extLst>
              </a:tr>
              <a:tr h="1629096">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t>Phonemic Awareness</a:t>
                      </a:r>
                      <a:endParaRPr sz="1800"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114300" cap="flat" cmpd="sng">
                      <a:solidFill>
                        <a:srgbClr val="0000FF"/>
                      </a:solidFill>
                      <a:prstDash val="solid"/>
                      <a:round/>
                      <a:headEnd type="none" w="sm" len="sm"/>
                      <a:tailEnd type="none" w="sm" len="sm"/>
                    </a:lnT>
                    <a:lnB w="38100" cap="flat" cmpd="sng">
                      <a:solidFill>
                        <a:srgbClr val="434343"/>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50"/>
                        <a:buFont typeface="Arial"/>
                        <a:buNone/>
                      </a:pPr>
                      <a:r>
                        <a:rPr lang="en-US" sz="1550" u="none" strike="noStrike" cap="none" dirty="0">
                          <a:highlight>
                            <a:srgbClr val="FFFFFF"/>
                          </a:highlight>
                        </a:rPr>
                        <a:t>Saying sounds in isolation</a:t>
                      </a:r>
                      <a:endParaRPr sz="1550" u="none" strike="noStrike" cap="none" dirty="0">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dirty="0">
                          <a:highlight>
                            <a:srgbClr val="FFFFFF"/>
                          </a:highlight>
                        </a:rPr>
                        <a:t>Identifying sounds in words (e.g., first, last)</a:t>
                      </a:r>
                      <a:endParaRPr sz="1550" u="none" strike="noStrike" cap="none" dirty="0">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dirty="0">
                          <a:highlight>
                            <a:srgbClr val="FFFFFF"/>
                          </a:highlight>
                        </a:rPr>
                        <a:t>Blending sounds to form a syllable</a:t>
                      </a:r>
                      <a:endParaRPr sz="1550" u="none" strike="noStrike" cap="none" dirty="0">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dirty="0">
                          <a:highlight>
                            <a:srgbClr val="FFFFFF"/>
                          </a:highlight>
                        </a:rPr>
                        <a:t>Segmenting sounds in a syllable</a:t>
                      </a:r>
                      <a:endParaRPr sz="1550" u="none" strike="noStrike" cap="none" dirty="0">
                        <a:highlight>
                          <a:srgbClr val="FFFFFF"/>
                        </a:highlight>
                      </a:endParaRPr>
                    </a:p>
                    <a:p>
                      <a:pPr marL="0" marR="0" lvl="0" indent="0" algn="l" rtl="0">
                        <a:lnSpc>
                          <a:spcPct val="100000"/>
                        </a:lnSpc>
                        <a:spcBef>
                          <a:spcPts val="0"/>
                        </a:spcBef>
                        <a:spcAft>
                          <a:spcPts val="0"/>
                        </a:spcAft>
                        <a:buClr>
                          <a:srgbClr val="000000"/>
                        </a:buClr>
                        <a:buSzPts val="1550"/>
                        <a:buFont typeface="Arial"/>
                        <a:buNone/>
                      </a:pPr>
                      <a:r>
                        <a:rPr lang="en-US" sz="1550" u="none" strike="noStrike" cap="none" dirty="0">
                          <a:highlight>
                            <a:srgbClr val="FFFFFF"/>
                          </a:highlight>
                        </a:rPr>
                        <a:t>Manipulating sounds (adding, deleting, substituting)</a:t>
                      </a:r>
                      <a:endParaRPr sz="2000" u="none" strike="noStrike" cap="none" dirty="0"/>
                    </a:p>
                  </a:txBody>
                  <a:tcPr marL="91425" marR="91425" marT="91425" marB="91425">
                    <a:lnL w="38100" cap="flat" cmpd="sng">
                      <a:solidFill>
                        <a:srgbClr val="434343"/>
                      </a:solidFill>
                      <a:prstDash val="solid"/>
                      <a:round/>
                      <a:headEnd type="none" w="sm" len="sm"/>
                      <a:tailEnd type="none" w="sm" len="sm"/>
                    </a:lnL>
                    <a:lnR w="38100" cap="flat" cmpd="sng">
                      <a:solidFill>
                        <a:srgbClr val="434343"/>
                      </a:solidFill>
                      <a:prstDash val="solid"/>
                      <a:round/>
                      <a:headEnd type="none" w="sm" len="sm"/>
                      <a:tailEnd type="none" w="sm" len="sm"/>
                    </a:lnR>
                    <a:lnT w="114300" cap="flat" cmpd="sng">
                      <a:solidFill>
                        <a:srgbClr val="0000FF"/>
                      </a:solidFill>
                      <a:prstDash val="solid"/>
                      <a:round/>
                      <a:headEnd type="none" w="sm" len="sm"/>
                      <a:tailEnd type="none" w="sm" len="sm"/>
                    </a:lnT>
                    <a:lnB w="38100" cap="flat" cmpd="sng">
                      <a:solidFill>
                        <a:srgbClr val="434343"/>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4" name="Left Brace 3">
            <a:extLst>
              <a:ext uri="{FF2B5EF4-FFF2-40B4-BE49-F238E27FC236}">
                <a16:creationId xmlns:a16="http://schemas.microsoft.com/office/drawing/2014/main" id="{DCA78FD9-40A7-4C99-BD3B-2298E5D320D3}"/>
              </a:ext>
            </a:extLst>
          </p:cNvPr>
          <p:cNvSpPr/>
          <p:nvPr/>
        </p:nvSpPr>
        <p:spPr>
          <a:xfrm>
            <a:off x="2500313" y="1457324"/>
            <a:ext cx="828675" cy="4557713"/>
          </a:xfrm>
          <a:prstGeom prst="leftBrace">
            <a:avLst>
              <a:gd name="adj1" fmla="val 8333"/>
              <a:gd name="adj2" fmla="val 52194"/>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76200">
                <a:solidFill>
                  <a:schemeClr val="tx1"/>
                </a:solidFill>
              </a:ln>
            </a:endParaRPr>
          </a:p>
        </p:txBody>
      </p:sp>
      <p:sp>
        <p:nvSpPr>
          <p:cNvPr id="5" name="TextBox 4">
            <a:extLst>
              <a:ext uri="{FF2B5EF4-FFF2-40B4-BE49-F238E27FC236}">
                <a16:creationId xmlns:a16="http://schemas.microsoft.com/office/drawing/2014/main" id="{2870CD56-363C-49E0-A3BA-654C40FF3B59}"/>
              </a:ext>
            </a:extLst>
          </p:cNvPr>
          <p:cNvSpPr txBox="1"/>
          <p:nvPr/>
        </p:nvSpPr>
        <p:spPr>
          <a:xfrm>
            <a:off x="361794" y="2900363"/>
            <a:ext cx="2005677" cy="2308324"/>
          </a:xfrm>
          <a:prstGeom prst="rect">
            <a:avLst/>
          </a:prstGeom>
          <a:noFill/>
        </p:spPr>
        <p:txBody>
          <a:bodyPr wrap="none" rtlCol="0">
            <a:spAutoFit/>
          </a:bodyPr>
          <a:lstStyle/>
          <a:p>
            <a:pPr algn="ctr"/>
            <a:r>
              <a:rPr lang="en-US" sz="3600" dirty="0"/>
              <a:t>Simplest</a:t>
            </a:r>
          </a:p>
          <a:p>
            <a:pPr algn="ctr"/>
            <a:r>
              <a:rPr lang="en-US" sz="3600" dirty="0"/>
              <a:t>to </a:t>
            </a:r>
          </a:p>
          <a:p>
            <a:pPr algn="ctr"/>
            <a:r>
              <a:rPr lang="en-US" sz="3600" dirty="0"/>
              <a:t>Most</a:t>
            </a:r>
          </a:p>
          <a:p>
            <a:pPr algn="ctr"/>
            <a:r>
              <a:rPr lang="en-US" sz="3600" dirty="0"/>
              <a:t>Complex</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1"/>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24</a:t>
            </a:fld>
            <a:endParaRPr/>
          </a:p>
        </p:txBody>
      </p:sp>
      <p:sp>
        <p:nvSpPr>
          <p:cNvPr id="254" name="Google Shape;254;p31"/>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799"/>
              <a:buFont typeface="Calibri"/>
              <a:buNone/>
            </a:pPr>
            <a:r>
              <a:rPr lang="en-US" sz="4799" dirty="0"/>
              <a:t>How is </a:t>
            </a:r>
            <a:r>
              <a:rPr lang="en-US" sz="4799" dirty="0" smtClean="0"/>
              <a:t>This </a:t>
            </a:r>
            <a:r>
              <a:rPr lang="en-US" sz="4799" dirty="0"/>
              <a:t>the </a:t>
            </a:r>
            <a:r>
              <a:rPr lang="en-US" sz="4799" dirty="0" smtClean="0"/>
              <a:t>Same </a:t>
            </a:r>
            <a:r>
              <a:rPr lang="en-US" sz="4799" dirty="0"/>
              <a:t>or </a:t>
            </a:r>
            <a:r>
              <a:rPr lang="en-US" sz="4799" dirty="0" smtClean="0"/>
              <a:t>Different </a:t>
            </a:r>
            <a:r>
              <a:rPr lang="en-US" sz="4799" dirty="0"/>
              <a:t>as </a:t>
            </a:r>
            <a:r>
              <a:rPr lang="en-US" sz="4799" dirty="0" smtClean="0"/>
              <a:t>Your Series </a:t>
            </a:r>
            <a:r>
              <a:rPr lang="en-US" sz="4799" dirty="0"/>
              <a:t>or </a:t>
            </a:r>
            <a:r>
              <a:rPr lang="en-US" sz="4799" dirty="0" smtClean="0"/>
              <a:t>Practice</a:t>
            </a:r>
            <a:r>
              <a:rPr lang="en-US" sz="4799" dirty="0"/>
              <a:t>?</a:t>
            </a:r>
            <a:endParaRPr sz="4799" dirty="0"/>
          </a:p>
        </p:txBody>
      </p:sp>
      <p:pic>
        <p:nvPicPr>
          <p:cNvPr id="5" name="Google Shape;255;p31"/>
          <p:cNvPicPr preferRelativeResize="0"/>
          <p:nvPr/>
        </p:nvPicPr>
        <p:blipFill rotWithShape="1">
          <a:blip r:embed="rId3">
            <a:alphaModFix/>
          </a:blip>
          <a:srcRect/>
          <a:stretch/>
        </p:blipFill>
        <p:spPr>
          <a:xfrm>
            <a:off x="3905249" y="2638306"/>
            <a:ext cx="4699001" cy="3845225"/>
          </a:xfrm>
          <a:prstGeom prst="rect">
            <a:avLst/>
          </a:prstGeom>
          <a:noFill/>
          <a:ln>
            <a:noFill/>
          </a:ln>
          <a:effectLst>
            <a:outerShdw blurRad="50800" dist="38100" algn="l" rotWithShape="0">
              <a:prstClr val="black">
                <a:alpha val="40000"/>
              </a:prst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25</a:t>
            </a:fld>
            <a:endParaRPr dirty="0"/>
          </a:p>
        </p:txBody>
      </p:sp>
      <p:sp>
        <p:nvSpPr>
          <p:cNvPr id="262" name="Google Shape;262;p32"/>
          <p:cNvSpPr txBox="1">
            <a:spLocks noGrp="1"/>
          </p:cNvSpPr>
          <p:nvPr>
            <p:ph type="body" idx="1"/>
          </p:nvPr>
        </p:nvSpPr>
        <p:spPr>
          <a:xfrm>
            <a:off x="381000" y="2158999"/>
            <a:ext cx="11430000" cy="416922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3600" dirty="0"/>
              <a:t>Whole class instruction which includes phonemic awareness training for a few minutes per day several days a week is one of the best antidotes for future reading failure. </a:t>
            </a:r>
            <a:endParaRPr sz="3600" dirty="0"/>
          </a:p>
        </p:txBody>
      </p:sp>
      <p:sp>
        <p:nvSpPr>
          <p:cNvPr id="263" name="Google Shape;263;p32"/>
          <p:cNvSpPr txBox="1">
            <a:spLocks noGrp="1"/>
          </p:cNvSpPr>
          <p:nvPr>
            <p:ph type="title"/>
          </p:nvPr>
        </p:nvSpPr>
        <p:spPr>
          <a:xfrm>
            <a:off x="203250" y="1023258"/>
            <a:ext cx="117855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Time and Focus Reduces Reading Failure</a:t>
            </a:r>
            <a:endParaRPr dirty="0"/>
          </a:p>
        </p:txBody>
      </p:sp>
      <p:sp>
        <p:nvSpPr>
          <p:cNvPr id="2" name="TextBox 1">
            <a:extLst>
              <a:ext uri="{FF2B5EF4-FFF2-40B4-BE49-F238E27FC236}">
                <a16:creationId xmlns:a16="http://schemas.microsoft.com/office/drawing/2014/main" id="{EFEFB40B-FCD6-4E4B-AC91-EDC859563D25}"/>
              </a:ext>
            </a:extLst>
          </p:cNvPr>
          <p:cNvSpPr txBox="1"/>
          <p:nvPr/>
        </p:nvSpPr>
        <p:spPr>
          <a:xfrm>
            <a:off x="833120" y="6431280"/>
            <a:ext cx="4711546" cy="307777"/>
          </a:xfrm>
          <a:prstGeom prst="rect">
            <a:avLst/>
          </a:prstGeom>
          <a:noFill/>
        </p:spPr>
        <p:txBody>
          <a:bodyPr wrap="none" rtlCol="0">
            <a:spAutoFit/>
          </a:bodyPr>
          <a:lstStyle/>
          <a:p>
            <a:r>
              <a:rPr lang="en-US" dirty="0"/>
              <a:t>Reading Rockets, Moats 2018, Kilpatrick 2015 and others</a:t>
            </a:r>
          </a:p>
        </p:txBody>
      </p:sp>
    </p:spTree>
    <p:extLst>
      <p:ext uri="{BB962C8B-B14F-4D97-AF65-F5344CB8AC3E}">
        <p14:creationId xmlns:p14="http://schemas.microsoft.com/office/powerpoint/2010/main" val="29036354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3"/>
          <p:cNvPicPr preferRelativeResize="0"/>
          <p:nvPr/>
        </p:nvPicPr>
        <p:blipFill rotWithShape="1">
          <a:blip r:embed="rId3">
            <a:alphaModFix/>
          </a:blip>
          <a:srcRect/>
          <a:stretch/>
        </p:blipFill>
        <p:spPr>
          <a:xfrm>
            <a:off x="1944133" y="968500"/>
            <a:ext cx="8266667" cy="3579667"/>
          </a:xfrm>
          <a:prstGeom prst="rect">
            <a:avLst/>
          </a:prstGeom>
          <a:noFill/>
          <a:ln>
            <a:noFill/>
          </a:ln>
        </p:spPr>
      </p:pic>
      <p:cxnSp>
        <p:nvCxnSpPr>
          <p:cNvPr id="269" name="Google Shape;269;p33"/>
          <p:cNvCxnSpPr/>
          <p:nvPr/>
        </p:nvCxnSpPr>
        <p:spPr>
          <a:xfrm rot="10800000" flipH="1">
            <a:off x="6010485" y="3427321"/>
            <a:ext cx="3292500" cy="801600"/>
          </a:xfrm>
          <a:prstGeom prst="straightConnector1">
            <a:avLst/>
          </a:prstGeom>
          <a:noFill/>
          <a:ln w="76200" cap="flat" cmpd="sng">
            <a:solidFill>
              <a:schemeClr val="dk1"/>
            </a:solidFill>
            <a:prstDash val="solid"/>
            <a:round/>
            <a:headEnd type="none" w="sm" len="sm"/>
            <a:tailEnd type="triangle" w="med" len="med"/>
          </a:ln>
        </p:spPr>
      </p:cxnSp>
      <p:sp>
        <p:nvSpPr>
          <p:cNvPr id="270" name="Google Shape;270;p33"/>
          <p:cNvSpPr/>
          <p:nvPr/>
        </p:nvSpPr>
        <p:spPr>
          <a:xfrm>
            <a:off x="539715" y="4718499"/>
            <a:ext cx="11403600" cy="595500"/>
          </a:xfrm>
          <a:prstGeom prst="rect">
            <a:avLst/>
          </a:prstGeom>
          <a:noFill/>
          <a:ln>
            <a:noFill/>
          </a:ln>
        </p:spPr>
        <p:txBody>
          <a:bodyPr spcFirstLastPara="1" wrap="square" lIns="68575" tIns="34275" rIns="68575" bIns="34275" anchor="t" anchorCtr="0">
            <a:noAutofit/>
          </a:bodyPr>
          <a:lstStyle/>
          <a:p>
            <a:pPr marL="0" marR="0" lvl="0" indent="0" algn="ctr" rtl="0">
              <a:lnSpc>
                <a:spcPct val="90000"/>
              </a:lnSpc>
              <a:spcBef>
                <a:spcPts val="0"/>
              </a:spcBef>
              <a:spcAft>
                <a:spcPts val="0"/>
              </a:spcAft>
              <a:buClr>
                <a:srgbClr val="000000"/>
              </a:buClr>
              <a:buSzPts val="3700"/>
              <a:buFont typeface="Arial"/>
              <a:buNone/>
            </a:pPr>
            <a:r>
              <a:rPr lang="en-US" sz="3700" b="0" i="0" u="none" strike="noStrike" cap="none" dirty="0">
                <a:solidFill>
                  <a:schemeClr val="dk1"/>
                </a:solidFill>
                <a:latin typeface="Pangolin"/>
                <a:ea typeface="Pangolin"/>
                <a:cs typeface="Pangolin"/>
                <a:sym typeface="Pangolin"/>
              </a:rPr>
              <a:t>“An overall effect size on phonological outcomes was 0.86”</a:t>
            </a:r>
            <a:endParaRPr sz="1600" b="0" i="0" u="none" strike="noStrike" cap="none" dirty="0">
              <a:solidFill>
                <a:schemeClr val="dk1"/>
              </a:solidFill>
              <a:latin typeface="Pangolin"/>
              <a:ea typeface="Pangolin"/>
              <a:cs typeface="Pangolin"/>
              <a:sym typeface="Pangolin"/>
            </a:endParaRPr>
          </a:p>
          <a:p>
            <a:pPr marL="0" marR="0" lvl="0" indent="0" algn="ctr" rtl="0">
              <a:lnSpc>
                <a:spcPct val="90000"/>
              </a:lnSpc>
              <a:spcBef>
                <a:spcPts val="400"/>
              </a:spcBef>
              <a:spcAft>
                <a:spcPts val="0"/>
              </a:spcAft>
              <a:buClr>
                <a:srgbClr val="000000"/>
              </a:buClr>
              <a:buSzPts val="2000"/>
              <a:buFont typeface="Arial"/>
              <a:buNone/>
            </a:pPr>
            <a:r>
              <a:rPr lang="en-US" sz="2000" b="0" i="0" u="none" strike="noStrike" cap="none" dirty="0">
                <a:solidFill>
                  <a:srgbClr val="8388E3"/>
                </a:solidFill>
                <a:latin typeface="Calibri"/>
                <a:ea typeface="Calibri"/>
                <a:cs typeface="Calibri"/>
                <a:sym typeface="Calibri"/>
              </a:rPr>
              <a:t>Page 133, Visible Learning, John Hattie</a:t>
            </a:r>
            <a:endParaRPr sz="2300" b="0" i="0" u="none" strike="noStrike" cap="none" dirty="0">
              <a:solidFill>
                <a:srgbClr val="8388E3"/>
              </a:solidFill>
              <a:latin typeface="Calibri"/>
              <a:ea typeface="Calibri"/>
              <a:cs typeface="Calibri"/>
              <a:sym typeface="Calibri"/>
            </a:endParaRPr>
          </a:p>
        </p:txBody>
      </p:sp>
      <p:sp>
        <p:nvSpPr>
          <p:cNvPr id="271" name="Google Shape;271;p33"/>
          <p:cNvSpPr/>
          <p:nvPr/>
        </p:nvSpPr>
        <p:spPr>
          <a:xfrm rot="647369">
            <a:off x="7044614" y="38418"/>
            <a:ext cx="4713723" cy="3642043"/>
          </a:xfrm>
          <a:prstGeom prst="irregularSeal2">
            <a:avLst/>
          </a:prstGeom>
          <a:solidFill>
            <a:srgbClr val="FFFFFF"/>
          </a:solidFill>
          <a:ln w="38100" cap="flat" cmpd="sng">
            <a:solidFill>
              <a:srgbClr val="EC771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6A72E3"/>
                </a:solidFill>
                <a:latin typeface="Calibri"/>
                <a:ea typeface="Calibri"/>
                <a:cs typeface="Calibri"/>
                <a:sym typeface="Calibri"/>
              </a:rPr>
              <a:t>Segmentation 0.49</a:t>
            </a:r>
            <a:endParaRPr sz="2400" b="1" i="0" u="none" strike="noStrike" cap="none" dirty="0">
              <a:solidFill>
                <a:srgbClr val="6A72E3"/>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00B050"/>
                </a:solidFill>
                <a:latin typeface="Calibri"/>
                <a:ea typeface="Calibri"/>
                <a:cs typeface="Calibri"/>
                <a:sym typeface="Calibri"/>
              </a:rPr>
              <a:t>Vs. </a:t>
            </a:r>
            <a:endParaRPr sz="2400" b="1" i="0" u="none" strike="noStrike" cap="none" dirty="0">
              <a:solidFill>
                <a:srgbClr val="00B05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rgbClr val="FF0000"/>
                </a:solidFill>
                <a:latin typeface="Calibri"/>
                <a:ea typeface="Calibri"/>
                <a:cs typeface="Calibri"/>
                <a:sym typeface="Calibri"/>
              </a:rPr>
              <a:t>Manipulation 0.87</a:t>
            </a:r>
            <a:endParaRPr sz="2400" b="1" i="0" u="none" strike="noStrike" cap="none"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32269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1"/>
                                        </p:tgtEl>
                                        <p:attrNameLst>
                                          <p:attrName>style.visibility</p:attrName>
                                        </p:attrNameLst>
                                      </p:cBhvr>
                                      <p:to>
                                        <p:strVal val="visible"/>
                                      </p:to>
                                    </p:set>
                                    <p:anim calcmode="lin" valueType="num">
                                      <p:cBhvr additive="base">
                                        <p:cTn id="7" dur="1000"/>
                                        <p:tgtEl>
                                          <p:spTgt spid="2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4"/>
          <p:cNvSpPr txBox="1">
            <a:spLocks noGrp="1"/>
          </p:cNvSpPr>
          <p:nvPr>
            <p:ph type="body" idx="2"/>
          </p:nvPr>
        </p:nvSpPr>
        <p:spPr>
          <a:xfrm>
            <a:off x="2104075" y="1874900"/>
            <a:ext cx="9753600" cy="4597500"/>
          </a:xfrm>
          <a:prstGeom prst="rect">
            <a:avLst/>
          </a:prstGeom>
          <a:noFill/>
          <a:ln>
            <a:noFill/>
          </a:ln>
        </p:spPr>
        <p:txBody>
          <a:bodyPr spcFirstLastPara="1" wrap="square" lIns="91425" tIns="45700" rIns="91425" bIns="45700" anchor="t" anchorCtr="0">
            <a:noAutofit/>
          </a:bodyPr>
          <a:lstStyle/>
          <a:p>
            <a:pPr marL="535496" lvl="0" indent="-514350" algn="l" rtl="0">
              <a:lnSpc>
                <a:spcPct val="100000"/>
              </a:lnSpc>
              <a:spcBef>
                <a:spcPts val="0"/>
              </a:spcBef>
              <a:spcAft>
                <a:spcPts val="0"/>
              </a:spcAft>
              <a:buClr>
                <a:srgbClr val="42953B"/>
              </a:buClr>
              <a:buSzPts val="3267"/>
              <a:buFont typeface="+mj-lt"/>
              <a:buAutoNum type="arabicPeriod"/>
            </a:pPr>
            <a:r>
              <a:rPr lang="en-US" sz="3200" dirty="0" smtClean="0"/>
              <a:t>Go </a:t>
            </a:r>
            <a:r>
              <a:rPr lang="en-US" sz="3200" dirty="0"/>
              <a:t>to Reading </a:t>
            </a:r>
            <a:r>
              <a:rPr lang="en-US" sz="3200" dirty="0" smtClean="0"/>
              <a:t>Rockets</a:t>
            </a:r>
            <a:endParaRPr lang="en-US" sz="3200" dirty="0"/>
          </a:p>
          <a:p>
            <a:pPr marL="535496" lvl="0" indent="-514350" algn="l" rtl="0">
              <a:lnSpc>
                <a:spcPct val="100000"/>
              </a:lnSpc>
              <a:spcBef>
                <a:spcPts val="0"/>
              </a:spcBef>
              <a:spcAft>
                <a:spcPts val="0"/>
              </a:spcAft>
              <a:buClr>
                <a:srgbClr val="42953B"/>
              </a:buClr>
              <a:buSzPts val="3267"/>
              <a:buFont typeface="+mj-lt"/>
              <a:buAutoNum type="arabicPeriod"/>
            </a:pPr>
            <a:r>
              <a:rPr lang="en-US" sz="3200" u="sng" dirty="0" smtClean="0">
                <a:solidFill>
                  <a:schemeClr val="hlink"/>
                </a:solidFill>
                <a:hlinkClick r:id="rId3"/>
              </a:rPr>
              <a:t>https</a:t>
            </a:r>
            <a:r>
              <a:rPr lang="en-US" sz="3200" u="sng" dirty="0">
                <a:solidFill>
                  <a:schemeClr val="hlink"/>
                </a:solidFill>
                <a:hlinkClick r:id="rId3"/>
              </a:rPr>
              <a:t>://www.readingrockets.org/teaching/reading101-course/modules/phonological-and-phonemic-awareness/phonological-and-phonemic-1</a:t>
            </a:r>
            <a:endParaRPr sz="3200" dirty="0"/>
          </a:p>
          <a:p>
            <a:pPr marL="548196" lvl="0" indent="-514350" algn="l" rtl="0">
              <a:lnSpc>
                <a:spcPct val="100000"/>
              </a:lnSpc>
              <a:spcBef>
                <a:spcPts val="0"/>
              </a:spcBef>
              <a:spcAft>
                <a:spcPts val="0"/>
              </a:spcAft>
              <a:buClr>
                <a:srgbClr val="42953B"/>
              </a:buClr>
              <a:buSzPts val="3067"/>
              <a:buFont typeface="+mj-lt"/>
              <a:buAutoNum type="arabicPeriod"/>
            </a:pPr>
            <a:r>
              <a:rPr lang="en-US" sz="3200" dirty="0" smtClean="0"/>
              <a:t>Practice </a:t>
            </a:r>
            <a:r>
              <a:rPr lang="en-US" sz="3200" dirty="0"/>
              <a:t>with a partner some of the activities </a:t>
            </a:r>
            <a:r>
              <a:rPr lang="en-US" sz="3200" dirty="0" smtClean="0"/>
              <a:t>role playing as </a:t>
            </a:r>
            <a:r>
              <a:rPr lang="en-US" sz="3200" dirty="0"/>
              <a:t>a </a:t>
            </a:r>
            <a:r>
              <a:rPr lang="en-US" sz="3200" dirty="0" smtClean="0"/>
              <a:t>student/teacher</a:t>
            </a:r>
          </a:p>
          <a:p>
            <a:pPr marL="548196" lvl="0" indent="-514350" algn="l" rtl="0">
              <a:lnSpc>
                <a:spcPct val="100000"/>
              </a:lnSpc>
              <a:spcBef>
                <a:spcPts val="0"/>
              </a:spcBef>
              <a:spcAft>
                <a:spcPts val="0"/>
              </a:spcAft>
              <a:buClr>
                <a:srgbClr val="42953B"/>
              </a:buClr>
              <a:buSzPts val="3067"/>
              <a:buFont typeface="+mj-lt"/>
              <a:buAutoNum type="arabicPeriod"/>
            </a:pPr>
            <a:r>
              <a:rPr lang="en-US" sz="3200" dirty="0" smtClean="0"/>
              <a:t>Try </a:t>
            </a:r>
            <a:r>
              <a:rPr lang="en-US" sz="3200" dirty="0"/>
              <a:t>to identify which level of skill development is </a:t>
            </a:r>
            <a:r>
              <a:rPr lang="en-US" sz="3200" dirty="0" smtClean="0"/>
              <a:t>being addressed</a:t>
            </a:r>
            <a:r>
              <a:rPr lang="en-US" sz="3200" dirty="0"/>
              <a:t>.</a:t>
            </a:r>
            <a:endParaRPr sz="3200" dirty="0"/>
          </a:p>
        </p:txBody>
      </p:sp>
      <p:sp>
        <p:nvSpPr>
          <p:cNvPr id="277" name="Google Shape;277;p34"/>
          <p:cNvSpPr txBox="1">
            <a:spLocks noGrp="1"/>
          </p:cNvSpPr>
          <p:nvPr>
            <p:ph type="sldNum" idx="12"/>
          </p:nvPr>
        </p:nvSpPr>
        <p:spPr>
          <a:xfrm>
            <a:off x="10972800" y="279400"/>
            <a:ext cx="10160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27</a:t>
            </a:fld>
            <a:endParaRPr dirty="0"/>
          </a:p>
        </p:txBody>
      </p:sp>
      <p:sp>
        <p:nvSpPr>
          <p:cNvPr id="278" name="Google Shape;278;p34"/>
          <p:cNvSpPr txBox="1">
            <a:spLocks noGrp="1"/>
          </p:cNvSpPr>
          <p:nvPr>
            <p:ph type="title" idx="4294967295"/>
          </p:nvPr>
        </p:nvSpPr>
        <p:spPr>
          <a:xfrm>
            <a:off x="406400" y="-71437"/>
            <a:ext cx="97536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5800"/>
              <a:buFont typeface="Calibri"/>
              <a:buNone/>
            </a:pPr>
            <a:r>
              <a:rPr lang="en-US" dirty="0">
                <a:solidFill>
                  <a:schemeClr val="lt1"/>
                </a:solidFill>
              </a:rPr>
              <a:t>Examples for Practice</a:t>
            </a:r>
            <a:endParaRPr dirty="0">
              <a:solidFill>
                <a:schemeClr val="lt1"/>
              </a:solidFill>
            </a:endParaRPr>
          </a:p>
        </p:txBody>
      </p:sp>
      <p:sp>
        <p:nvSpPr>
          <p:cNvPr id="279" name="Google Shape;279;p34"/>
          <p:cNvSpPr/>
          <p:nvPr/>
        </p:nvSpPr>
        <p:spPr>
          <a:xfrm>
            <a:off x="10841675" y="5847900"/>
            <a:ext cx="1016100" cy="899700"/>
          </a:xfrm>
          <a:prstGeom prst="octagon">
            <a:avLst>
              <a:gd name="adj" fmla="val 29289"/>
            </a:avLst>
          </a:prstGeom>
          <a:solidFill>
            <a:srgbClr val="FF0000"/>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DB74A865-7302-485C-9BF6-9780CC945FD5}"/>
              </a:ext>
            </a:extLst>
          </p:cNvPr>
          <p:cNvSpPr txBox="1"/>
          <p:nvPr/>
        </p:nvSpPr>
        <p:spPr>
          <a:xfrm>
            <a:off x="1857830" y="1136236"/>
            <a:ext cx="7605484" cy="800219"/>
          </a:xfrm>
          <a:prstGeom prst="rect">
            <a:avLst/>
          </a:prstGeom>
          <a:noFill/>
        </p:spPr>
        <p:txBody>
          <a:bodyPr wrap="square" rtlCol="0">
            <a:spAutoFit/>
          </a:bodyPr>
          <a:lstStyle/>
          <a:p>
            <a:r>
              <a:rPr lang="en-US" sz="3200" b="1" dirty="0">
                <a:solidFill>
                  <a:schemeClr val="dk2"/>
                </a:solidFill>
              </a:rPr>
              <a:t>Take </a:t>
            </a:r>
            <a:r>
              <a:rPr lang="en-US" sz="3200" b="1" dirty="0" smtClean="0">
                <a:solidFill>
                  <a:schemeClr val="dk2"/>
                </a:solidFill>
              </a:rPr>
              <a:t>Time </a:t>
            </a:r>
            <a:r>
              <a:rPr lang="en-US" sz="3200" b="1" dirty="0">
                <a:solidFill>
                  <a:schemeClr val="dk2"/>
                </a:solidFill>
              </a:rPr>
              <a:t>to </a:t>
            </a:r>
            <a:r>
              <a:rPr lang="en-US" sz="3200" b="1" dirty="0" smtClean="0">
                <a:solidFill>
                  <a:schemeClr val="dk2"/>
                </a:solidFill>
              </a:rPr>
              <a:t>Explore </a:t>
            </a:r>
            <a:r>
              <a:rPr lang="en-US" sz="3200" b="1" dirty="0">
                <a:solidFill>
                  <a:schemeClr val="dk2"/>
                </a:solidFill>
              </a:rPr>
              <a:t>with a </a:t>
            </a:r>
            <a:r>
              <a:rPr lang="en-US" sz="3200" b="1" dirty="0" smtClean="0">
                <a:solidFill>
                  <a:schemeClr val="dk2"/>
                </a:solidFill>
              </a:rPr>
              <a:t>Partner</a:t>
            </a:r>
            <a:endParaRPr lang="en-US" sz="3200" b="1" dirty="0">
              <a:solidFill>
                <a:schemeClr val="dk2"/>
              </a:solidFill>
            </a:endParaRPr>
          </a:p>
          <a:p>
            <a:r>
              <a:rPr lang="en-US" dirty="0"/>
              <a:t> </a:t>
            </a:r>
          </a:p>
        </p:txBody>
      </p:sp>
    </p:spTree>
    <p:extLst>
      <p:ext uri="{BB962C8B-B14F-4D97-AF65-F5344CB8AC3E}">
        <p14:creationId xmlns:p14="http://schemas.microsoft.com/office/powerpoint/2010/main" val="47007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5"/>
          <p:cNvSpPr txBox="1">
            <a:spLocks noGrp="1"/>
          </p:cNvSpPr>
          <p:nvPr>
            <p:ph type="body" idx="1"/>
          </p:nvPr>
        </p:nvSpPr>
        <p:spPr>
          <a:xfrm>
            <a:off x="2133600" y="914400"/>
            <a:ext cx="7112100" cy="914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1173"/>
              </a:spcBef>
              <a:spcAft>
                <a:spcPts val="0"/>
              </a:spcAft>
              <a:buSzPts val="5867"/>
              <a:buNone/>
            </a:pPr>
            <a:r>
              <a:rPr lang="en-US" sz="6000" dirty="0">
                <a:solidFill>
                  <a:srgbClr val="42953A"/>
                </a:solidFill>
              </a:rPr>
              <a:t>Please </a:t>
            </a:r>
            <a:r>
              <a:rPr lang="en-US" sz="6000" dirty="0" smtClean="0">
                <a:solidFill>
                  <a:srgbClr val="42953A"/>
                </a:solidFill>
              </a:rPr>
              <a:t>Share Out</a:t>
            </a:r>
            <a:endParaRPr sz="6000" dirty="0">
              <a:solidFill>
                <a:srgbClr val="42953A"/>
              </a:solidFill>
            </a:endParaRPr>
          </a:p>
        </p:txBody>
      </p:sp>
      <p:sp>
        <p:nvSpPr>
          <p:cNvPr id="286" name="Google Shape;286;p35"/>
          <p:cNvSpPr txBox="1">
            <a:spLocks noGrp="1"/>
          </p:cNvSpPr>
          <p:nvPr>
            <p:ph type="body" idx="2"/>
          </p:nvPr>
        </p:nvSpPr>
        <p:spPr>
          <a:xfrm>
            <a:off x="2133600" y="2556625"/>
            <a:ext cx="9753600" cy="4022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4400" dirty="0"/>
              <a:t>What did you learn?</a:t>
            </a:r>
            <a:endParaRPr sz="4400" dirty="0"/>
          </a:p>
          <a:p>
            <a:pPr marL="0" lvl="0" indent="0" algn="l" rtl="0">
              <a:lnSpc>
                <a:spcPct val="100000"/>
              </a:lnSpc>
              <a:spcBef>
                <a:spcPts val="360"/>
              </a:spcBef>
              <a:spcAft>
                <a:spcPts val="0"/>
              </a:spcAft>
              <a:buSzPts val="1800"/>
              <a:buNone/>
            </a:pPr>
            <a:endParaRPr sz="4400" dirty="0"/>
          </a:p>
          <a:p>
            <a:pPr marL="0" lvl="0" indent="0" algn="l" rtl="0">
              <a:lnSpc>
                <a:spcPct val="100000"/>
              </a:lnSpc>
              <a:spcBef>
                <a:spcPts val="360"/>
              </a:spcBef>
              <a:spcAft>
                <a:spcPts val="0"/>
              </a:spcAft>
              <a:buSzPts val="1800"/>
              <a:buNone/>
            </a:pPr>
            <a:r>
              <a:rPr lang="en-US" sz="4400" dirty="0"/>
              <a:t>How will this impact your instruction or your students?</a:t>
            </a:r>
            <a:endParaRPr sz="4400" dirty="0"/>
          </a:p>
        </p:txBody>
      </p:sp>
      <p:sp>
        <p:nvSpPr>
          <p:cNvPr id="287" name="Google Shape;287;p35"/>
          <p:cNvSpPr txBox="1">
            <a:spLocks noGrp="1"/>
          </p:cNvSpPr>
          <p:nvPr>
            <p:ph type="sldNum" idx="12"/>
          </p:nvPr>
        </p:nvSpPr>
        <p:spPr>
          <a:xfrm>
            <a:off x="10972800" y="279400"/>
            <a:ext cx="10161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US"/>
              <a:t>28</a:t>
            </a:fld>
            <a:endParaRPr dirty="0"/>
          </a:p>
        </p:txBody>
      </p:sp>
    </p:spTree>
    <p:extLst>
      <p:ext uri="{BB962C8B-B14F-4D97-AF65-F5344CB8AC3E}">
        <p14:creationId xmlns:p14="http://schemas.microsoft.com/office/powerpoint/2010/main" val="978697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6"/>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29</a:t>
            </a:fld>
            <a:endParaRPr dirty="0"/>
          </a:p>
        </p:txBody>
      </p:sp>
      <p:sp>
        <p:nvSpPr>
          <p:cNvPr id="293" name="Google Shape;293;p36"/>
          <p:cNvSpPr txBox="1">
            <a:spLocks noGrp="1"/>
          </p:cNvSpPr>
          <p:nvPr>
            <p:ph type="body" idx="1"/>
          </p:nvPr>
        </p:nvSpPr>
        <p:spPr>
          <a:xfrm>
            <a:off x="381000" y="2159000"/>
            <a:ext cx="11430000" cy="4419600"/>
          </a:xfrm>
          <a:prstGeom prst="rect">
            <a:avLst/>
          </a:prstGeom>
          <a:noFill/>
          <a:ln>
            <a:noFill/>
          </a:ln>
        </p:spPr>
        <p:txBody>
          <a:bodyPr spcFirstLastPara="1" wrap="square" lIns="91425" tIns="45700" rIns="91425" bIns="45700" anchor="t" anchorCtr="0">
            <a:noAutofit/>
          </a:bodyPr>
          <a:lstStyle/>
          <a:p>
            <a:pPr marL="721779" indent="-571500">
              <a:spcBef>
                <a:spcPts val="0"/>
              </a:spcBef>
              <a:buSzPts val="4200"/>
            </a:pPr>
            <a:r>
              <a:rPr lang="en-US" dirty="0"/>
              <a:t>Automaticity = F</a:t>
            </a:r>
            <a:r>
              <a:rPr lang="en-US" dirty="0" smtClean="0"/>
              <a:t>luency</a:t>
            </a:r>
            <a:endParaRPr lang="en-US" dirty="0"/>
          </a:p>
          <a:p>
            <a:pPr marL="721779" indent="-571500">
              <a:spcBef>
                <a:spcPts val="0"/>
              </a:spcBef>
              <a:buSzPts val="4200"/>
            </a:pPr>
            <a:r>
              <a:rPr lang="en-US" dirty="0" smtClean="0"/>
              <a:t>Practice </a:t>
            </a:r>
            <a:r>
              <a:rPr lang="en-US" dirty="0"/>
              <a:t>using </a:t>
            </a:r>
            <a:r>
              <a:rPr lang="en-US" dirty="0" err="1"/>
              <a:t>Elkonin</a:t>
            </a:r>
            <a:r>
              <a:rPr lang="en-US" dirty="0"/>
              <a:t> boxes</a:t>
            </a:r>
            <a:endParaRPr dirty="0"/>
          </a:p>
          <a:p>
            <a:pPr marL="609584" lvl="0" indent="0" algn="l" rtl="0">
              <a:lnSpc>
                <a:spcPct val="100000"/>
              </a:lnSpc>
              <a:spcBef>
                <a:spcPts val="0"/>
              </a:spcBef>
              <a:spcAft>
                <a:spcPts val="0"/>
              </a:spcAft>
              <a:buSzPts val="1800"/>
              <a:buNone/>
            </a:pPr>
            <a:endParaRPr dirty="0"/>
          </a:p>
        </p:txBody>
      </p:sp>
      <p:sp>
        <p:nvSpPr>
          <p:cNvPr id="294" name="Google Shape;294;p36"/>
          <p:cNvSpPr txBox="1">
            <a:spLocks noGrp="1"/>
          </p:cNvSpPr>
          <p:nvPr>
            <p:ph type="title"/>
          </p:nvPr>
        </p:nvSpPr>
        <p:spPr>
          <a:xfrm>
            <a:off x="203200" y="1034142"/>
            <a:ext cx="117856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5300"/>
              <a:buFont typeface="Calibri"/>
              <a:buNone/>
            </a:pPr>
            <a:r>
              <a:rPr lang="en-US" dirty="0"/>
              <a:t>Developing Fluency in PA</a:t>
            </a:r>
            <a:endParaRPr dirty="0"/>
          </a:p>
        </p:txBody>
      </p:sp>
      <p:graphicFrame>
        <p:nvGraphicFramePr>
          <p:cNvPr id="295" name="Google Shape;295;p36"/>
          <p:cNvGraphicFramePr/>
          <p:nvPr>
            <p:extLst/>
          </p:nvPr>
        </p:nvGraphicFramePr>
        <p:xfrm>
          <a:off x="2037437" y="3921460"/>
          <a:ext cx="8117125" cy="2125850"/>
        </p:xfrm>
        <a:graphic>
          <a:graphicData uri="http://schemas.openxmlformats.org/drawingml/2006/table">
            <a:tbl>
              <a:tblPr>
                <a:noFill/>
                <a:tableStyleId>{DAA8E4E9-42B0-4B78-A2A5-3014B9947A6E}</a:tableStyleId>
              </a:tblPr>
              <a:tblGrid>
                <a:gridCol w="1623425">
                  <a:extLst>
                    <a:ext uri="{9D8B030D-6E8A-4147-A177-3AD203B41FA5}">
                      <a16:colId xmlns:a16="http://schemas.microsoft.com/office/drawing/2014/main" val="20000"/>
                    </a:ext>
                  </a:extLst>
                </a:gridCol>
                <a:gridCol w="1623425">
                  <a:extLst>
                    <a:ext uri="{9D8B030D-6E8A-4147-A177-3AD203B41FA5}">
                      <a16:colId xmlns:a16="http://schemas.microsoft.com/office/drawing/2014/main" val="20001"/>
                    </a:ext>
                  </a:extLst>
                </a:gridCol>
                <a:gridCol w="1623425">
                  <a:extLst>
                    <a:ext uri="{9D8B030D-6E8A-4147-A177-3AD203B41FA5}">
                      <a16:colId xmlns:a16="http://schemas.microsoft.com/office/drawing/2014/main" val="20002"/>
                    </a:ext>
                  </a:extLst>
                </a:gridCol>
                <a:gridCol w="1623425">
                  <a:extLst>
                    <a:ext uri="{9D8B030D-6E8A-4147-A177-3AD203B41FA5}">
                      <a16:colId xmlns:a16="http://schemas.microsoft.com/office/drawing/2014/main" val="20003"/>
                    </a:ext>
                  </a:extLst>
                </a:gridCol>
                <a:gridCol w="1623425">
                  <a:extLst>
                    <a:ext uri="{9D8B030D-6E8A-4147-A177-3AD203B41FA5}">
                      <a16:colId xmlns:a16="http://schemas.microsoft.com/office/drawing/2014/main" val="20004"/>
                    </a:ext>
                  </a:extLst>
                </a:gridCol>
              </a:tblGrid>
              <a:tr h="10629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0629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93514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381000" y="990600"/>
            <a:ext cx="114300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Welcome and Introductions</a:t>
            </a:r>
            <a:endParaRPr dirty="0"/>
          </a:p>
        </p:txBody>
      </p:sp>
      <p:sp>
        <p:nvSpPr>
          <p:cNvPr id="75" name="Google Shape;75;p11"/>
          <p:cNvSpPr txBox="1">
            <a:spLocks noGrp="1"/>
          </p:cNvSpPr>
          <p:nvPr>
            <p:ph type="body" idx="1"/>
          </p:nvPr>
        </p:nvSpPr>
        <p:spPr>
          <a:xfrm>
            <a:off x="381000" y="2159000"/>
            <a:ext cx="11430000" cy="4419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76" name="Google Shape;76;p11"/>
          <p:cNvSpPr txBox="1">
            <a:spLocks noGrp="1"/>
          </p:cNvSpPr>
          <p:nvPr>
            <p:ph type="sldNum" idx="12"/>
          </p:nvPr>
        </p:nvSpPr>
        <p:spPr>
          <a:xfrm>
            <a:off x="10972800" y="279400"/>
            <a:ext cx="1016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7"/>
          <p:cNvSpPr txBox="1">
            <a:spLocks noGrp="1"/>
          </p:cNvSpPr>
          <p:nvPr>
            <p:ph type="title"/>
          </p:nvPr>
        </p:nvSpPr>
        <p:spPr>
          <a:xfrm>
            <a:off x="203200" y="990600"/>
            <a:ext cx="11785500" cy="1066800"/>
          </a:xfrm>
          <a:prstGeom prst="rect">
            <a:avLst/>
          </a:prstGeom>
          <a:no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chemeClr val="lt2"/>
              </a:buClr>
              <a:buSzPts val="3600"/>
              <a:buFont typeface="Century Gothic"/>
              <a:buNone/>
            </a:pPr>
            <a:r>
              <a:rPr lang="en-US" sz="3600" b="0" i="0" u="none" strike="noStrike" cap="none">
                <a:solidFill>
                  <a:schemeClr val="lt2"/>
                </a:solidFill>
                <a:latin typeface="Century Gothic"/>
                <a:ea typeface="Century Gothic"/>
                <a:cs typeface="Century Gothic"/>
                <a:sym typeface="Century Gothic"/>
              </a:rPr>
              <a:t>Mapping – Phoneme / Grapheme</a:t>
            </a:r>
            <a:endParaRPr sz="3600" b="0" i="0" u="none" strike="noStrike" cap="none">
              <a:solidFill>
                <a:schemeClr val="lt2"/>
              </a:solidFill>
              <a:latin typeface="Century Gothic"/>
              <a:ea typeface="Century Gothic"/>
              <a:cs typeface="Century Gothic"/>
              <a:sym typeface="Century Gothic"/>
            </a:endParaRPr>
          </a:p>
        </p:txBody>
      </p:sp>
      <p:sp>
        <p:nvSpPr>
          <p:cNvPr id="302" name="Google Shape;302;p37"/>
          <p:cNvSpPr txBox="1">
            <a:spLocks noGrp="1"/>
          </p:cNvSpPr>
          <p:nvPr>
            <p:ph type="body" idx="1"/>
          </p:nvPr>
        </p:nvSpPr>
        <p:spPr>
          <a:xfrm>
            <a:off x="915550" y="1348950"/>
            <a:ext cx="10818000" cy="4160100"/>
          </a:xfrm>
          <a:prstGeom prst="rect">
            <a:avLst/>
          </a:prstGeom>
          <a:noFill/>
          <a:ln>
            <a:noFill/>
          </a:ln>
        </p:spPr>
        <p:txBody>
          <a:bodyPr spcFirstLastPara="1" wrap="square" lIns="121875" tIns="121875" rIns="121875" bIns="121875" anchor="t" anchorCtr="0">
            <a:noAutofit/>
          </a:bodyPr>
          <a:lstStyle/>
          <a:p>
            <a:pPr marR="0" lvl="0" indent="-457200" algn="l" rtl="0">
              <a:lnSpc>
                <a:spcPct val="100000"/>
              </a:lnSpc>
              <a:spcBef>
                <a:spcPts val="0"/>
              </a:spcBef>
              <a:spcAft>
                <a:spcPts val="0"/>
              </a:spcAft>
              <a:buClr>
                <a:srgbClr val="42953A"/>
              </a:buClr>
              <a:buSzPct val="100000"/>
              <a:buFont typeface="Arial" panose="020B0604020202020204" pitchFamily="34" charset="0"/>
              <a:buChar char="•"/>
            </a:pPr>
            <a:r>
              <a:rPr lang="en-US" sz="3600" b="0" i="0" u="none" strike="noStrike" cap="none" dirty="0">
                <a:solidFill>
                  <a:srgbClr val="3F3F3F"/>
                </a:solidFill>
                <a:latin typeface="Calibri" panose="020F0502020204030204" pitchFamily="34" charset="0"/>
                <a:ea typeface="Century Gothic"/>
                <a:cs typeface="Calibri" panose="020F0502020204030204" pitchFamily="34" charset="0"/>
                <a:sym typeface="Century Gothic"/>
              </a:rPr>
              <a:t>Say a </a:t>
            </a:r>
            <a:r>
              <a:rPr lang="en-US" sz="3600" b="0" i="0" u="none" strike="noStrike" cap="none" dirty="0" smtClean="0">
                <a:solidFill>
                  <a:srgbClr val="3F3F3F"/>
                </a:solidFill>
                <a:latin typeface="Calibri" panose="020F0502020204030204" pitchFamily="34" charset="0"/>
                <a:ea typeface="Century Gothic"/>
                <a:cs typeface="Calibri" panose="020F0502020204030204" pitchFamily="34" charset="0"/>
                <a:sym typeface="Century Gothic"/>
              </a:rPr>
              <a:t>word.</a:t>
            </a:r>
            <a:endParaRPr sz="3600" dirty="0">
              <a:latin typeface="Calibri" panose="020F0502020204030204" pitchFamily="34" charset="0"/>
              <a:cs typeface="Calibri" panose="020F0502020204030204" pitchFamily="34" charset="0"/>
            </a:endParaRPr>
          </a:p>
          <a:p>
            <a:pPr marR="0" lvl="0" indent="-457200" algn="l" rtl="0">
              <a:lnSpc>
                <a:spcPct val="100000"/>
              </a:lnSpc>
              <a:spcBef>
                <a:spcPts val="0"/>
              </a:spcBef>
              <a:spcAft>
                <a:spcPts val="0"/>
              </a:spcAft>
              <a:buClr>
                <a:srgbClr val="42953A"/>
              </a:buClr>
              <a:buSzPct val="100000"/>
              <a:buFont typeface="Arial" panose="020B0604020202020204" pitchFamily="34" charset="0"/>
              <a:buChar char="•"/>
            </a:pPr>
            <a:r>
              <a:rPr lang="en-US" sz="3600" b="0" i="0" u="none" strike="noStrike" cap="none" dirty="0">
                <a:solidFill>
                  <a:srgbClr val="3F3F3F"/>
                </a:solidFill>
                <a:latin typeface="Calibri" panose="020F0502020204030204" pitchFamily="34" charset="0"/>
                <a:ea typeface="Century Gothic"/>
                <a:cs typeface="Calibri" panose="020F0502020204030204" pitchFamily="34" charset="0"/>
                <a:sym typeface="Century Gothic"/>
              </a:rPr>
              <a:t>Tap out the </a:t>
            </a:r>
            <a:r>
              <a:rPr lang="en-US" sz="3600" b="0" i="0" u="none" strike="noStrike" cap="none" dirty="0" smtClean="0">
                <a:solidFill>
                  <a:srgbClr val="3F3F3F"/>
                </a:solidFill>
                <a:latin typeface="Calibri" panose="020F0502020204030204" pitchFamily="34" charset="0"/>
                <a:ea typeface="Century Gothic"/>
                <a:cs typeface="Calibri" panose="020F0502020204030204" pitchFamily="34" charset="0"/>
                <a:sym typeface="Century Gothic"/>
              </a:rPr>
              <a:t>sounds.</a:t>
            </a:r>
            <a:endParaRPr sz="3600" dirty="0">
              <a:latin typeface="Calibri" panose="020F0502020204030204" pitchFamily="34" charset="0"/>
              <a:cs typeface="Calibri" panose="020F0502020204030204" pitchFamily="34" charset="0"/>
            </a:endParaRPr>
          </a:p>
          <a:p>
            <a:pPr marR="0" lvl="0" indent="-457200" algn="l" rtl="0">
              <a:lnSpc>
                <a:spcPct val="100000"/>
              </a:lnSpc>
              <a:spcBef>
                <a:spcPts val="0"/>
              </a:spcBef>
              <a:spcAft>
                <a:spcPts val="0"/>
              </a:spcAft>
              <a:buClr>
                <a:srgbClr val="42953A"/>
              </a:buClr>
              <a:buSzPct val="100000"/>
              <a:buFont typeface="Arial" panose="020B0604020202020204" pitchFamily="34" charset="0"/>
              <a:buChar char="•"/>
            </a:pPr>
            <a:r>
              <a:rPr lang="en-US" sz="3600" b="0" i="0" u="none" strike="noStrike" cap="none" dirty="0">
                <a:solidFill>
                  <a:srgbClr val="3F3F3F"/>
                </a:solidFill>
                <a:latin typeface="Calibri" panose="020F0502020204030204" pitchFamily="34" charset="0"/>
                <a:ea typeface="Century Gothic"/>
                <a:cs typeface="Calibri" panose="020F0502020204030204" pitchFamily="34" charset="0"/>
                <a:sym typeface="Century Gothic"/>
              </a:rPr>
              <a:t>How many </a:t>
            </a:r>
            <a:r>
              <a:rPr lang="en-US" sz="3600" b="0" i="0" u="none" strike="noStrike" cap="none" dirty="0" smtClean="0">
                <a:solidFill>
                  <a:srgbClr val="3F3F3F"/>
                </a:solidFill>
                <a:latin typeface="Calibri" panose="020F0502020204030204" pitchFamily="34" charset="0"/>
                <a:ea typeface="Century Gothic"/>
                <a:cs typeface="Calibri" panose="020F0502020204030204" pitchFamily="34" charset="0"/>
                <a:sym typeface="Century Gothic"/>
              </a:rPr>
              <a:t>sounds?</a:t>
            </a:r>
            <a:endParaRPr sz="3600" dirty="0">
              <a:latin typeface="Calibri" panose="020F0502020204030204" pitchFamily="34" charset="0"/>
              <a:cs typeface="Calibri" panose="020F0502020204030204" pitchFamily="34" charset="0"/>
            </a:endParaRPr>
          </a:p>
          <a:p>
            <a:pPr marR="0" lvl="0" indent="-457200" algn="l" rtl="0">
              <a:lnSpc>
                <a:spcPct val="100000"/>
              </a:lnSpc>
              <a:spcBef>
                <a:spcPts val="0"/>
              </a:spcBef>
              <a:spcAft>
                <a:spcPts val="0"/>
              </a:spcAft>
              <a:buClr>
                <a:srgbClr val="42953A"/>
              </a:buClr>
              <a:buSzPct val="100000"/>
              <a:buFont typeface="Arial" panose="020B0604020202020204" pitchFamily="34" charset="0"/>
              <a:buChar char="•"/>
            </a:pPr>
            <a:r>
              <a:rPr lang="en-US" sz="3600" b="0" i="0" u="none" strike="noStrike" cap="none" dirty="0">
                <a:solidFill>
                  <a:srgbClr val="3F3F3F"/>
                </a:solidFill>
                <a:latin typeface="Calibri" panose="020F0502020204030204" pitchFamily="34" charset="0"/>
                <a:ea typeface="Century Gothic"/>
                <a:cs typeface="Calibri" panose="020F0502020204030204" pitchFamily="34" charset="0"/>
                <a:sym typeface="Century Gothic"/>
              </a:rPr>
              <a:t>Draw that many lines or </a:t>
            </a:r>
            <a:r>
              <a:rPr lang="en-US" sz="3600" dirty="0">
                <a:solidFill>
                  <a:srgbClr val="3F3F3F"/>
                </a:solidFill>
                <a:latin typeface="Calibri" panose="020F0502020204030204" pitchFamily="34" charset="0"/>
                <a:ea typeface="Century Gothic"/>
                <a:cs typeface="Calibri" panose="020F0502020204030204" pitchFamily="34" charset="0"/>
                <a:sym typeface="Century Gothic"/>
              </a:rPr>
              <a:t>pick up that many </a:t>
            </a:r>
            <a:r>
              <a:rPr lang="en-US" sz="3600" dirty="0" smtClean="0">
                <a:solidFill>
                  <a:srgbClr val="3F3F3F"/>
                </a:solidFill>
                <a:latin typeface="Calibri" panose="020F0502020204030204" pitchFamily="34" charset="0"/>
                <a:ea typeface="Century Gothic"/>
                <a:cs typeface="Calibri" panose="020F0502020204030204" pitchFamily="34" charset="0"/>
                <a:sym typeface="Century Gothic"/>
              </a:rPr>
              <a:t>chips.</a:t>
            </a:r>
            <a:endParaRPr sz="3600" dirty="0">
              <a:latin typeface="Calibri" panose="020F0502020204030204" pitchFamily="34" charset="0"/>
              <a:cs typeface="Calibri" panose="020F0502020204030204" pitchFamily="34" charset="0"/>
            </a:endParaRPr>
          </a:p>
          <a:p>
            <a:pPr marR="0" lvl="0" indent="-457200" algn="l" rtl="0">
              <a:lnSpc>
                <a:spcPct val="100000"/>
              </a:lnSpc>
              <a:spcBef>
                <a:spcPts val="0"/>
              </a:spcBef>
              <a:spcAft>
                <a:spcPts val="0"/>
              </a:spcAft>
              <a:buClr>
                <a:srgbClr val="42953A"/>
              </a:buClr>
              <a:buSzPct val="100000"/>
              <a:buFont typeface="Arial" panose="020B0604020202020204" pitchFamily="34" charset="0"/>
              <a:buChar char="•"/>
            </a:pPr>
            <a:r>
              <a:rPr lang="en-US" sz="3600" b="0" i="0" u="none" strike="noStrike" cap="none" dirty="0">
                <a:solidFill>
                  <a:srgbClr val="3F3F3F"/>
                </a:solidFill>
                <a:latin typeface="Calibri" panose="020F0502020204030204" pitchFamily="34" charset="0"/>
                <a:ea typeface="Century Gothic"/>
                <a:cs typeface="Calibri" panose="020F0502020204030204" pitchFamily="34" charset="0"/>
                <a:sym typeface="Century Gothic"/>
              </a:rPr>
              <a:t>Move a chip into each box as you clip out the </a:t>
            </a:r>
            <a:r>
              <a:rPr lang="en-US" sz="3600" b="0" i="0" u="none" strike="noStrike" cap="none" dirty="0" smtClean="0">
                <a:solidFill>
                  <a:srgbClr val="3F3F3F"/>
                </a:solidFill>
                <a:latin typeface="Calibri" panose="020F0502020204030204" pitchFamily="34" charset="0"/>
                <a:ea typeface="Century Gothic"/>
                <a:cs typeface="Calibri" panose="020F0502020204030204" pitchFamily="34" charset="0"/>
                <a:sym typeface="Century Gothic"/>
              </a:rPr>
              <a:t>sounds.</a:t>
            </a:r>
            <a:endParaRPr sz="3600" dirty="0">
              <a:latin typeface="Calibri" panose="020F0502020204030204" pitchFamily="34" charset="0"/>
              <a:cs typeface="Calibri" panose="020F0502020204030204" pitchFamily="34" charset="0"/>
            </a:endParaRPr>
          </a:p>
          <a:p>
            <a:pPr marL="342900" marR="0" lvl="0" indent="-180340" algn="l" rtl="0">
              <a:lnSpc>
                <a:spcPct val="100000"/>
              </a:lnSpc>
              <a:spcBef>
                <a:spcPts val="0"/>
              </a:spcBef>
              <a:spcAft>
                <a:spcPts val="0"/>
              </a:spcAft>
              <a:buClr>
                <a:schemeClr val="accent1"/>
              </a:buClr>
              <a:buSzPts val="2560"/>
              <a:buFont typeface="Noto Sans Symbols"/>
              <a:buNone/>
            </a:pPr>
            <a:endParaRPr sz="3200" b="0" i="0" u="none" strike="noStrike" cap="none" dirty="0">
              <a:solidFill>
                <a:srgbClr val="3F3F3F"/>
              </a:solidFill>
              <a:latin typeface="Century Gothic"/>
              <a:ea typeface="Century Gothic"/>
              <a:cs typeface="Century Gothic"/>
              <a:sym typeface="Century Gothic"/>
            </a:endParaRPr>
          </a:p>
        </p:txBody>
      </p:sp>
      <p:sp>
        <p:nvSpPr>
          <p:cNvPr id="303" name="Google Shape;303;p37"/>
          <p:cNvSpPr/>
          <p:nvPr/>
        </p:nvSpPr>
        <p:spPr>
          <a:xfrm>
            <a:off x="6092302" y="5227510"/>
            <a:ext cx="914400" cy="914400"/>
          </a:xfrm>
          <a:prstGeom prst="ellipse">
            <a:avLst/>
          </a:prstGeom>
          <a:solidFill>
            <a:schemeClr val="accent1"/>
          </a:solidFill>
          <a:ln w="19050" cap="rnd"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4" name="Google Shape;304;p37"/>
          <p:cNvSpPr/>
          <p:nvPr/>
        </p:nvSpPr>
        <p:spPr>
          <a:xfrm>
            <a:off x="4519890" y="5227498"/>
            <a:ext cx="914400" cy="914400"/>
          </a:xfrm>
          <a:prstGeom prst="ellipse">
            <a:avLst/>
          </a:prstGeom>
          <a:solidFill>
            <a:srgbClr val="FF0000"/>
          </a:solidFill>
          <a:ln w="19050" cap="rnd"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endParaRPr sz="4400" b="1" i="0" u="none" strike="noStrike" cap="none">
              <a:solidFill>
                <a:schemeClr val="dk1"/>
              </a:solidFill>
              <a:latin typeface="Century Gothic"/>
              <a:ea typeface="Century Gothic"/>
              <a:cs typeface="Century Gothic"/>
              <a:sym typeface="Century Gothic"/>
            </a:endParaRPr>
          </a:p>
        </p:txBody>
      </p:sp>
      <p:sp>
        <p:nvSpPr>
          <p:cNvPr id="305" name="Google Shape;305;p37"/>
          <p:cNvSpPr/>
          <p:nvPr/>
        </p:nvSpPr>
        <p:spPr>
          <a:xfrm>
            <a:off x="8017840" y="1264405"/>
            <a:ext cx="914400" cy="914400"/>
          </a:xfrm>
          <a:prstGeom prst="ellipse">
            <a:avLst/>
          </a:prstGeom>
          <a:solidFill>
            <a:schemeClr val="accent1"/>
          </a:solidFill>
          <a:ln w="19050" cap="rnd"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6" name="Google Shape;306;p37"/>
          <p:cNvSpPr/>
          <p:nvPr/>
        </p:nvSpPr>
        <p:spPr>
          <a:xfrm>
            <a:off x="2883560" y="5227490"/>
            <a:ext cx="914400" cy="914400"/>
          </a:xfrm>
          <a:prstGeom prst="ellipse">
            <a:avLst/>
          </a:prstGeom>
          <a:solidFill>
            <a:schemeClr val="accent1"/>
          </a:solidFill>
          <a:ln w="19050" cap="rnd"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7" name="Google Shape;307;p37"/>
          <p:cNvSpPr/>
          <p:nvPr/>
        </p:nvSpPr>
        <p:spPr>
          <a:xfrm>
            <a:off x="9693690" y="1264400"/>
            <a:ext cx="914400" cy="914400"/>
          </a:xfrm>
          <a:prstGeom prst="ellipse">
            <a:avLst/>
          </a:prstGeom>
          <a:solidFill>
            <a:srgbClr val="FF0000"/>
          </a:solidFill>
          <a:ln w="19050" cap="rnd" cmpd="sng">
            <a:solidFill>
              <a:srgbClr val="364A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37"/>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30</a:t>
            </a:fld>
            <a:endParaRPr/>
          </a:p>
        </p:txBody>
      </p:sp>
      <p:graphicFrame>
        <p:nvGraphicFramePr>
          <p:cNvPr id="309" name="Google Shape;309;p37"/>
          <p:cNvGraphicFramePr/>
          <p:nvPr>
            <p:extLst/>
          </p:nvPr>
        </p:nvGraphicFramePr>
        <p:xfrm>
          <a:off x="2265987" y="4920027"/>
          <a:ext cx="8117125" cy="1529325"/>
        </p:xfrm>
        <a:graphic>
          <a:graphicData uri="http://schemas.openxmlformats.org/drawingml/2006/table">
            <a:tbl>
              <a:tblPr>
                <a:noFill/>
                <a:tableStyleId>{DAA8E4E9-42B0-4B78-A2A5-3014B9947A6E}</a:tableStyleId>
              </a:tblPr>
              <a:tblGrid>
                <a:gridCol w="1623425">
                  <a:extLst>
                    <a:ext uri="{9D8B030D-6E8A-4147-A177-3AD203B41FA5}">
                      <a16:colId xmlns:a16="http://schemas.microsoft.com/office/drawing/2014/main" val="20000"/>
                    </a:ext>
                  </a:extLst>
                </a:gridCol>
                <a:gridCol w="1623425">
                  <a:extLst>
                    <a:ext uri="{9D8B030D-6E8A-4147-A177-3AD203B41FA5}">
                      <a16:colId xmlns:a16="http://schemas.microsoft.com/office/drawing/2014/main" val="20001"/>
                    </a:ext>
                  </a:extLst>
                </a:gridCol>
                <a:gridCol w="1623425">
                  <a:extLst>
                    <a:ext uri="{9D8B030D-6E8A-4147-A177-3AD203B41FA5}">
                      <a16:colId xmlns:a16="http://schemas.microsoft.com/office/drawing/2014/main" val="20002"/>
                    </a:ext>
                  </a:extLst>
                </a:gridCol>
                <a:gridCol w="1623425">
                  <a:extLst>
                    <a:ext uri="{9D8B030D-6E8A-4147-A177-3AD203B41FA5}">
                      <a16:colId xmlns:a16="http://schemas.microsoft.com/office/drawing/2014/main" val="20003"/>
                    </a:ext>
                  </a:extLst>
                </a:gridCol>
                <a:gridCol w="1623425">
                  <a:extLst>
                    <a:ext uri="{9D8B030D-6E8A-4147-A177-3AD203B41FA5}">
                      <a16:colId xmlns:a16="http://schemas.microsoft.com/office/drawing/2014/main" val="20004"/>
                    </a:ext>
                  </a:extLst>
                </a:gridCol>
              </a:tblGrid>
              <a:tr h="15293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dirty="0"/>
                    </a:p>
                  </a:txBody>
                  <a:tcPr marL="68600" marR="68600" marT="34300" marB="343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52705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8"/>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31</a:t>
            </a:fld>
            <a:endParaRPr/>
          </a:p>
        </p:txBody>
      </p:sp>
      <p:sp>
        <p:nvSpPr>
          <p:cNvPr id="317" name="Google Shape;317;p38"/>
          <p:cNvSpPr txBox="1"/>
          <p:nvPr/>
        </p:nvSpPr>
        <p:spPr>
          <a:xfrm>
            <a:off x="1174675" y="224575"/>
            <a:ext cx="9784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lt1"/>
                </a:solidFill>
                <a:latin typeface="Calibri"/>
                <a:ea typeface="Calibri"/>
                <a:cs typeface="Calibri"/>
                <a:sym typeface="Calibri"/>
              </a:rPr>
              <a:t>https://www.youtube.com/watch?v=FrGLGd2Rwdg</a:t>
            </a:r>
            <a:endParaRPr dirty="0">
              <a:solidFill>
                <a:schemeClr val="lt1"/>
              </a:solidFill>
              <a:latin typeface="Calibri"/>
              <a:ea typeface="Calibri"/>
              <a:cs typeface="Calibri"/>
              <a:sym typeface="Calibri"/>
            </a:endParaRPr>
          </a:p>
        </p:txBody>
      </p:sp>
      <p:pic>
        <p:nvPicPr>
          <p:cNvPr id="2" name="Tap it Map it Zap it">
            <a:hlinkClick r:id="" action="ppaction://media"/>
            <a:extLst>
              <a:ext uri="{FF2B5EF4-FFF2-40B4-BE49-F238E27FC236}">
                <a16:creationId xmlns:a16="http://schemas.microsoft.com/office/drawing/2014/main" id="{54605C12-B7B8-4599-B1B7-52F077AF7B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33040" y="1564640"/>
            <a:ext cx="7112000" cy="4257040"/>
          </a:xfrm>
          <a:prstGeom prst="rect">
            <a:avLst/>
          </a:prstGeom>
        </p:spPr>
      </p:pic>
    </p:spTree>
    <p:extLst>
      <p:ext uri="{BB962C8B-B14F-4D97-AF65-F5344CB8AC3E}">
        <p14:creationId xmlns:p14="http://schemas.microsoft.com/office/powerpoint/2010/main" val="168623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9"/>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32</a:t>
            </a:fld>
            <a:endParaRPr/>
          </a:p>
        </p:txBody>
      </p:sp>
      <p:sp>
        <p:nvSpPr>
          <p:cNvPr id="323" name="Google Shape;323;p39"/>
          <p:cNvSpPr txBox="1">
            <a:spLocks noGrp="1"/>
          </p:cNvSpPr>
          <p:nvPr>
            <p:ph type="body" idx="1"/>
          </p:nvPr>
        </p:nvSpPr>
        <p:spPr>
          <a:xfrm>
            <a:off x="381000" y="1333500"/>
            <a:ext cx="11430000" cy="5372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400"/>
              </a:spcBef>
              <a:spcAft>
                <a:spcPts val="0"/>
              </a:spcAft>
              <a:buSzPts val="1800"/>
              <a:buNone/>
            </a:pPr>
            <a:r>
              <a:rPr lang="en-US" sz="6000" dirty="0">
                <a:solidFill>
                  <a:srgbClr val="004B8D"/>
                </a:solidFill>
              </a:rPr>
              <a:t>Students do not learn to read by standards.</a:t>
            </a:r>
            <a:r>
              <a:rPr lang="en-US" sz="6000" b="1" dirty="0">
                <a:solidFill>
                  <a:srgbClr val="004B8D"/>
                </a:solidFill>
              </a:rPr>
              <a:t> </a:t>
            </a:r>
            <a:r>
              <a:rPr lang="en-US" sz="6000" b="1" u="sng" dirty="0">
                <a:solidFill>
                  <a:srgbClr val="004B8D"/>
                </a:solidFill>
              </a:rPr>
              <a:t>They learn to read through</a:t>
            </a:r>
            <a:r>
              <a:rPr lang="en-US" sz="6000" dirty="0">
                <a:solidFill>
                  <a:srgbClr val="004B8D"/>
                </a:solidFill>
              </a:rPr>
              <a:t> </a:t>
            </a:r>
            <a:r>
              <a:rPr lang="en-US" sz="6000" b="1" u="sng" dirty="0">
                <a:solidFill>
                  <a:srgbClr val="00B050"/>
                </a:solidFill>
              </a:rPr>
              <a:t>developmental phases</a:t>
            </a:r>
            <a:r>
              <a:rPr lang="en-US" sz="6000" dirty="0">
                <a:solidFill>
                  <a:srgbClr val="FF0000"/>
                </a:solidFill>
              </a:rPr>
              <a:t> </a:t>
            </a:r>
            <a:r>
              <a:rPr lang="en-US" sz="6000" dirty="0">
                <a:solidFill>
                  <a:srgbClr val="004B8D"/>
                </a:solidFill>
              </a:rPr>
              <a:t>with exposure, </a:t>
            </a:r>
            <a:r>
              <a:rPr lang="en-US" sz="6000" b="1" dirty="0">
                <a:solidFill>
                  <a:srgbClr val="004B8D"/>
                </a:solidFill>
              </a:rPr>
              <a:t>direct teaching, and practice</a:t>
            </a:r>
            <a:r>
              <a:rPr lang="en-US" sz="6000" dirty="0">
                <a:solidFill>
                  <a:srgbClr val="004B8D"/>
                </a:solidFill>
              </a:rPr>
              <a:t>.</a:t>
            </a:r>
            <a:endParaRPr sz="6000" dirty="0">
              <a:solidFill>
                <a:srgbClr val="004B8D"/>
              </a:solidFill>
            </a:endParaRPr>
          </a:p>
          <a:p>
            <a:pPr marL="0" lvl="0" indent="0" algn="l" rtl="0">
              <a:lnSpc>
                <a:spcPct val="100000"/>
              </a:lnSpc>
              <a:spcBef>
                <a:spcPts val="0"/>
              </a:spcBef>
              <a:spcAft>
                <a:spcPts val="0"/>
              </a:spcAft>
              <a:buSzPts val="1800"/>
              <a:buNone/>
            </a:pPr>
            <a:endParaRPr dirty="0"/>
          </a:p>
        </p:txBody>
      </p:sp>
    </p:spTree>
    <p:extLst>
      <p:ext uri="{BB962C8B-B14F-4D97-AF65-F5344CB8AC3E}">
        <p14:creationId xmlns:p14="http://schemas.microsoft.com/office/powerpoint/2010/main" val="1802904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0"/>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33</a:t>
            </a:fld>
            <a:endParaRPr/>
          </a:p>
        </p:txBody>
      </p:sp>
      <p:sp>
        <p:nvSpPr>
          <p:cNvPr id="330" name="Google Shape;330;p40"/>
          <p:cNvSpPr txBox="1">
            <a:spLocks noGrp="1"/>
          </p:cNvSpPr>
          <p:nvPr>
            <p:ph type="title"/>
          </p:nvPr>
        </p:nvSpPr>
        <p:spPr>
          <a:xfrm>
            <a:off x="203200" y="990600"/>
            <a:ext cx="117855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5033"/>
              <a:t>Data Flowchart for Literacy Development</a:t>
            </a:r>
            <a:endParaRPr sz="5033"/>
          </a:p>
        </p:txBody>
      </p:sp>
      <p:pic>
        <p:nvPicPr>
          <p:cNvPr id="4" name="Picture 3">
            <a:extLst>
              <a:ext uri="{FF2B5EF4-FFF2-40B4-BE49-F238E27FC236}">
                <a16:creationId xmlns:a16="http://schemas.microsoft.com/office/drawing/2014/main" id="{78D76E8B-9DC8-41B0-B046-3330E296AF84}"/>
              </a:ext>
            </a:extLst>
          </p:cNvPr>
          <p:cNvPicPr>
            <a:picLocks noChangeAspect="1"/>
          </p:cNvPicPr>
          <p:nvPr/>
        </p:nvPicPr>
        <p:blipFill>
          <a:blip r:embed="rId3"/>
          <a:stretch>
            <a:fillRect/>
          </a:stretch>
        </p:blipFill>
        <p:spPr>
          <a:xfrm>
            <a:off x="1219300" y="2006526"/>
            <a:ext cx="10058300" cy="4196153"/>
          </a:xfrm>
          <a:prstGeom prst="rect">
            <a:avLst/>
          </a:prstGeom>
        </p:spPr>
      </p:pic>
      <p:sp>
        <p:nvSpPr>
          <p:cNvPr id="5" name="Rectangle 4">
            <a:extLst>
              <a:ext uri="{FF2B5EF4-FFF2-40B4-BE49-F238E27FC236}">
                <a16:creationId xmlns:a16="http://schemas.microsoft.com/office/drawing/2014/main" id="{B37052C4-001C-4487-AD77-32F4606B11AB}"/>
              </a:ext>
            </a:extLst>
          </p:cNvPr>
          <p:cNvSpPr/>
          <p:nvPr/>
        </p:nvSpPr>
        <p:spPr>
          <a:xfrm>
            <a:off x="1356360" y="4922520"/>
            <a:ext cx="4526280" cy="1280158"/>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1"/>
          <p:cNvSpPr txBox="1">
            <a:spLocks noGrp="1"/>
          </p:cNvSpPr>
          <p:nvPr>
            <p:ph type="body" idx="1"/>
          </p:nvPr>
        </p:nvSpPr>
        <p:spPr>
          <a:xfrm>
            <a:off x="203200" y="2159000"/>
            <a:ext cx="11785500" cy="4419600"/>
          </a:xfrm>
          <a:prstGeom prst="rect">
            <a:avLst/>
          </a:prstGeom>
          <a:noFill/>
          <a:ln>
            <a:noFill/>
          </a:ln>
        </p:spPr>
        <p:txBody>
          <a:bodyPr spcFirstLastPara="1" wrap="square" lIns="91425" tIns="45700" rIns="91425" bIns="45700" anchor="t" anchorCtr="0">
            <a:noAutofit/>
          </a:bodyPr>
          <a:lstStyle/>
          <a:p>
            <a:pPr marL="457200" lvl="0" indent="-431800" algn="l" rtl="0">
              <a:lnSpc>
                <a:spcPct val="115000"/>
              </a:lnSpc>
              <a:spcBef>
                <a:spcPts val="1000"/>
              </a:spcBef>
              <a:spcAft>
                <a:spcPts val="0"/>
              </a:spcAft>
              <a:buClr>
                <a:srgbClr val="42953A"/>
              </a:buClr>
              <a:buSzPts val="3200"/>
              <a:buFont typeface="Arial"/>
              <a:buChar char="•"/>
            </a:pPr>
            <a:r>
              <a:rPr lang="en-US" sz="3200" dirty="0">
                <a:solidFill>
                  <a:schemeClr val="accent1"/>
                </a:solidFill>
                <a:latin typeface="Arial"/>
                <a:ea typeface="Arial"/>
                <a:cs typeface="Arial"/>
                <a:sym typeface="Arial"/>
              </a:rPr>
              <a:t>Students were trained in </a:t>
            </a:r>
            <a:r>
              <a:rPr lang="en-US" sz="3200" b="1" dirty="0">
                <a:solidFill>
                  <a:schemeClr val="accent1"/>
                </a:solidFill>
                <a:latin typeface="Arial"/>
                <a:ea typeface="Arial"/>
                <a:cs typeface="Arial"/>
                <a:sym typeface="Arial"/>
              </a:rPr>
              <a:t>phonological awareness to the advanced levels</a:t>
            </a:r>
            <a:endParaRPr sz="3200" b="1" dirty="0">
              <a:solidFill>
                <a:schemeClr val="accent1"/>
              </a:solidFill>
              <a:latin typeface="Arial"/>
              <a:ea typeface="Arial"/>
              <a:cs typeface="Arial"/>
              <a:sym typeface="Arial"/>
            </a:endParaRPr>
          </a:p>
          <a:p>
            <a:pPr marL="457200" lvl="0" indent="-431800" algn="l" rtl="0">
              <a:lnSpc>
                <a:spcPct val="115000"/>
              </a:lnSpc>
              <a:spcBef>
                <a:spcPts val="0"/>
              </a:spcBef>
              <a:spcAft>
                <a:spcPts val="0"/>
              </a:spcAft>
              <a:buClr>
                <a:srgbClr val="42953A"/>
              </a:buClr>
              <a:buSzPts val="3200"/>
              <a:buFont typeface="Arial"/>
              <a:buChar char="•"/>
            </a:pPr>
            <a:r>
              <a:rPr lang="en-US" sz="3200" b="1" dirty="0">
                <a:solidFill>
                  <a:schemeClr val="accent1"/>
                </a:solidFill>
                <a:latin typeface="Arial"/>
                <a:ea typeface="Arial"/>
                <a:cs typeface="Arial"/>
                <a:sym typeface="Arial"/>
              </a:rPr>
              <a:t>Phonics decoding skills </a:t>
            </a:r>
            <a:r>
              <a:rPr lang="en-US" sz="3200" dirty="0">
                <a:solidFill>
                  <a:schemeClr val="accent1"/>
                </a:solidFill>
                <a:latin typeface="Arial"/>
                <a:ea typeface="Arial"/>
                <a:cs typeface="Arial"/>
                <a:sym typeface="Arial"/>
              </a:rPr>
              <a:t>were taught in </a:t>
            </a:r>
            <a:r>
              <a:rPr lang="en-US" sz="3200" b="1" dirty="0">
                <a:solidFill>
                  <a:schemeClr val="accent1"/>
                </a:solidFill>
                <a:latin typeface="Arial"/>
                <a:ea typeface="Arial"/>
                <a:cs typeface="Arial"/>
                <a:sym typeface="Arial"/>
              </a:rPr>
              <a:t>explicit, systematic ways and reinforced within text</a:t>
            </a:r>
            <a:endParaRPr sz="3200" b="1" dirty="0">
              <a:solidFill>
                <a:schemeClr val="accent1"/>
              </a:solidFill>
              <a:latin typeface="Arial"/>
              <a:ea typeface="Arial"/>
              <a:cs typeface="Arial"/>
              <a:sym typeface="Arial"/>
            </a:endParaRPr>
          </a:p>
          <a:p>
            <a:pPr marL="457200" lvl="0" indent="-431800" algn="l" rtl="0">
              <a:lnSpc>
                <a:spcPct val="115000"/>
              </a:lnSpc>
              <a:spcBef>
                <a:spcPts val="0"/>
              </a:spcBef>
              <a:spcAft>
                <a:spcPts val="0"/>
              </a:spcAft>
              <a:buClr>
                <a:srgbClr val="42953A"/>
              </a:buClr>
              <a:buSzPts val="3200"/>
              <a:buFont typeface="Arial"/>
              <a:buChar char="•"/>
            </a:pPr>
            <a:r>
              <a:rPr lang="en-US" sz="3200" dirty="0">
                <a:solidFill>
                  <a:schemeClr val="accent1"/>
                </a:solidFill>
                <a:latin typeface="Arial"/>
                <a:ea typeface="Arial"/>
                <a:cs typeface="Arial"/>
                <a:sym typeface="Arial"/>
              </a:rPr>
              <a:t>Lots of opportunities to </a:t>
            </a:r>
            <a:r>
              <a:rPr lang="en-US" sz="3200" b="1" dirty="0">
                <a:solidFill>
                  <a:schemeClr val="accent1"/>
                </a:solidFill>
                <a:latin typeface="Arial"/>
                <a:ea typeface="Arial"/>
                <a:cs typeface="Arial"/>
                <a:sym typeface="Arial"/>
              </a:rPr>
              <a:t>read connected text</a:t>
            </a:r>
            <a:endParaRPr sz="3200" b="1" dirty="0">
              <a:solidFill>
                <a:schemeClr val="accent1"/>
              </a:solidFill>
              <a:latin typeface="Arial"/>
              <a:ea typeface="Arial"/>
              <a:cs typeface="Arial"/>
              <a:sym typeface="Arial"/>
            </a:endParaRPr>
          </a:p>
          <a:p>
            <a:pPr marL="0" lvl="0" indent="0" algn="l" rtl="0">
              <a:lnSpc>
                <a:spcPct val="100000"/>
              </a:lnSpc>
              <a:spcBef>
                <a:spcPts val="360"/>
              </a:spcBef>
              <a:spcAft>
                <a:spcPts val="0"/>
              </a:spcAft>
              <a:buSzPts val="1800"/>
              <a:buNone/>
            </a:pPr>
            <a:endParaRPr dirty="0"/>
          </a:p>
        </p:txBody>
      </p:sp>
      <p:sp>
        <p:nvSpPr>
          <p:cNvPr id="339" name="Google Shape;339;p41"/>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34</a:t>
            </a:fld>
            <a:endParaRPr/>
          </a:p>
        </p:txBody>
      </p:sp>
      <p:sp>
        <p:nvSpPr>
          <p:cNvPr id="340" name="Google Shape;340;p41"/>
          <p:cNvSpPr txBox="1">
            <a:spLocks noGrp="1"/>
          </p:cNvSpPr>
          <p:nvPr>
            <p:ph type="title"/>
          </p:nvPr>
        </p:nvSpPr>
        <p:spPr>
          <a:xfrm>
            <a:off x="203200" y="1034142"/>
            <a:ext cx="117855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What Works in Reading Instruction</a:t>
            </a:r>
            <a:endParaRPr dirty="0"/>
          </a:p>
        </p:txBody>
      </p:sp>
      <p:sp>
        <p:nvSpPr>
          <p:cNvPr id="341" name="Google Shape;341;p41"/>
          <p:cNvSpPr txBox="1"/>
          <p:nvPr/>
        </p:nvSpPr>
        <p:spPr>
          <a:xfrm>
            <a:off x="8982750" y="6115175"/>
            <a:ext cx="1934700" cy="5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Calibri"/>
                <a:ea typeface="Calibri"/>
                <a:cs typeface="Calibri"/>
                <a:sym typeface="Calibri"/>
              </a:rPr>
              <a:t>Kilpatrick, 2016</a:t>
            </a:r>
            <a:endParaRPr sz="20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411741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35</a:t>
            </a:fld>
            <a:endParaRPr/>
          </a:p>
        </p:txBody>
      </p:sp>
      <p:sp>
        <p:nvSpPr>
          <p:cNvPr id="348" name="Google Shape;348;p42"/>
          <p:cNvSpPr txBox="1">
            <a:spLocks noGrp="1"/>
          </p:cNvSpPr>
          <p:nvPr>
            <p:ph type="body" idx="1"/>
          </p:nvPr>
        </p:nvSpPr>
        <p:spPr>
          <a:xfrm>
            <a:off x="381000" y="2159000"/>
            <a:ext cx="11430000" cy="4419600"/>
          </a:xfrm>
          <a:prstGeom prst="rect">
            <a:avLst/>
          </a:prstGeom>
          <a:noFill/>
          <a:ln>
            <a:noFill/>
          </a:ln>
        </p:spPr>
        <p:txBody>
          <a:bodyPr spcFirstLastPara="1" wrap="square" lIns="91425" tIns="45700" rIns="91425" bIns="45700" anchor="t" anchorCtr="0">
            <a:noAutofit/>
          </a:bodyPr>
          <a:lstStyle/>
          <a:p>
            <a:pPr lvl="0" indent="-457200" algn="l" rtl="0">
              <a:lnSpc>
                <a:spcPct val="90000"/>
              </a:lnSpc>
              <a:spcBef>
                <a:spcPts val="1000"/>
              </a:spcBef>
              <a:spcAft>
                <a:spcPts val="0"/>
              </a:spcAft>
              <a:buSzPct val="100000"/>
              <a:buFont typeface="Arial" panose="020B0604020202020204" pitchFamily="34" charset="0"/>
              <a:buChar char="•"/>
            </a:pPr>
            <a:r>
              <a:rPr lang="en-US" sz="2800" u="sng" dirty="0" smtClean="0">
                <a:solidFill>
                  <a:schemeClr val="hlink"/>
                </a:solidFill>
                <a:latin typeface="Arial"/>
                <a:ea typeface="Arial"/>
                <a:cs typeface="Arial"/>
                <a:sym typeface="Arial"/>
                <a:hlinkClick r:id="rId3"/>
              </a:rPr>
              <a:t>https</a:t>
            </a:r>
            <a:r>
              <a:rPr lang="en-US" sz="2800" u="sng" dirty="0">
                <a:solidFill>
                  <a:schemeClr val="hlink"/>
                </a:solidFill>
                <a:latin typeface="Arial"/>
                <a:ea typeface="Arial"/>
                <a:cs typeface="Arial"/>
                <a:sym typeface="Arial"/>
                <a:hlinkClick r:id="rId3"/>
              </a:rPr>
              <a:t>://www.fcrr.org/student-center-activities/kindergarten-and-first-grade</a:t>
            </a:r>
            <a:endParaRPr sz="2800" dirty="0">
              <a:solidFill>
                <a:srgbClr val="000000"/>
              </a:solidFill>
            </a:endParaRPr>
          </a:p>
          <a:p>
            <a:pPr lvl="0" indent="-457200" algn="l" rtl="0">
              <a:lnSpc>
                <a:spcPct val="90000"/>
              </a:lnSpc>
              <a:spcBef>
                <a:spcPts val="1000"/>
              </a:spcBef>
              <a:spcAft>
                <a:spcPts val="0"/>
              </a:spcAft>
              <a:buSzPct val="100000"/>
              <a:buFont typeface="Arial" panose="020B0604020202020204" pitchFamily="34" charset="0"/>
              <a:buChar char="•"/>
            </a:pPr>
            <a:endParaRPr sz="2800" dirty="0">
              <a:solidFill>
                <a:srgbClr val="000000"/>
              </a:solidFill>
            </a:endParaRPr>
          </a:p>
          <a:p>
            <a:pPr lvl="0" indent="-457200" algn="l" rtl="0">
              <a:lnSpc>
                <a:spcPct val="90000"/>
              </a:lnSpc>
              <a:spcBef>
                <a:spcPts val="1000"/>
              </a:spcBef>
              <a:spcAft>
                <a:spcPts val="0"/>
              </a:spcAft>
              <a:buSzPct val="100000"/>
              <a:buFont typeface="Arial" panose="020B0604020202020204" pitchFamily="34" charset="0"/>
              <a:buChar char="•"/>
            </a:pPr>
            <a:r>
              <a:rPr lang="en-US" sz="2800" u="sng" dirty="0" smtClean="0">
                <a:solidFill>
                  <a:schemeClr val="hlink"/>
                </a:solidFill>
                <a:hlinkClick r:id="rId4"/>
              </a:rPr>
              <a:t>https</a:t>
            </a:r>
            <a:r>
              <a:rPr lang="en-US" sz="2800" u="sng" dirty="0">
                <a:solidFill>
                  <a:schemeClr val="hlink"/>
                </a:solidFill>
                <a:hlinkClick r:id="rId4"/>
              </a:rPr>
              <a:t>://www.readingresource.net/phonemicawarenessactivities.html</a:t>
            </a:r>
            <a:endParaRPr sz="2800" u="sng" dirty="0">
              <a:solidFill>
                <a:schemeClr val="hlink"/>
              </a:solidFill>
            </a:endParaRPr>
          </a:p>
          <a:p>
            <a:pPr lvl="0" indent="-457200" algn="l" rtl="0">
              <a:lnSpc>
                <a:spcPct val="90000"/>
              </a:lnSpc>
              <a:spcBef>
                <a:spcPts val="1000"/>
              </a:spcBef>
              <a:spcAft>
                <a:spcPts val="0"/>
              </a:spcAft>
              <a:buSzPct val="100000"/>
              <a:buFont typeface="Arial" panose="020B0604020202020204" pitchFamily="34" charset="0"/>
              <a:buChar char="•"/>
            </a:pPr>
            <a:endParaRPr sz="2800" u="sng" dirty="0">
              <a:solidFill>
                <a:schemeClr val="hlink"/>
              </a:solidFill>
            </a:endParaRPr>
          </a:p>
          <a:p>
            <a:pPr lvl="0" indent="-457200" algn="l" rtl="0">
              <a:lnSpc>
                <a:spcPct val="100000"/>
              </a:lnSpc>
              <a:spcBef>
                <a:spcPts val="360"/>
              </a:spcBef>
              <a:spcAft>
                <a:spcPts val="0"/>
              </a:spcAft>
              <a:buSzPct val="100000"/>
              <a:buFont typeface="Arial" panose="020B0604020202020204" pitchFamily="34" charset="0"/>
              <a:buChar char="•"/>
            </a:pPr>
            <a:r>
              <a:rPr lang="en-US" sz="2867" u="sng" dirty="0" smtClean="0">
                <a:solidFill>
                  <a:schemeClr val="hlink"/>
                </a:solidFill>
                <a:hlinkClick r:id="rId5"/>
              </a:rPr>
              <a:t>https</a:t>
            </a:r>
            <a:r>
              <a:rPr lang="en-US" sz="2867" u="sng" dirty="0">
                <a:solidFill>
                  <a:schemeClr val="hlink"/>
                </a:solidFill>
                <a:hlinkClick r:id="rId5"/>
              </a:rPr>
              <a:t>://www.readingrockets.org/article/how-now-brown-cow-phoneme-awareness-activities</a:t>
            </a:r>
            <a:endParaRPr sz="2867" dirty="0"/>
          </a:p>
          <a:p>
            <a:pPr marL="0" lvl="0" indent="0" algn="l" rtl="0">
              <a:lnSpc>
                <a:spcPct val="100000"/>
              </a:lnSpc>
              <a:spcBef>
                <a:spcPts val="360"/>
              </a:spcBef>
              <a:spcAft>
                <a:spcPts val="0"/>
              </a:spcAft>
              <a:buSzPts val="1800"/>
              <a:buNone/>
            </a:pPr>
            <a:endParaRPr sz="2867" dirty="0"/>
          </a:p>
        </p:txBody>
      </p:sp>
      <p:sp>
        <p:nvSpPr>
          <p:cNvPr id="349" name="Google Shape;349;p42"/>
          <p:cNvSpPr txBox="1">
            <a:spLocks noGrp="1"/>
          </p:cNvSpPr>
          <p:nvPr>
            <p:ph type="title"/>
          </p:nvPr>
        </p:nvSpPr>
        <p:spPr>
          <a:xfrm>
            <a:off x="203200" y="1034142"/>
            <a:ext cx="117855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More Resources</a:t>
            </a:r>
            <a:endParaRPr dirty="0"/>
          </a:p>
        </p:txBody>
      </p:sp>
    </p:spTree>
    <p:extLst>
      <p:ext uri="{BB962C8B-B14F-4D97-AF65-F5344CB8AC3E}">
        <p14:creationId xmlns:p14="http://schemas.microsoft.com/office/powerpoint/2010/main" val="3228212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3"/>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36</a:t>
            </a:fld>
            <a:endParaRPr/>
          </a:p>
        </p:txBody>
      </p:sp>
      <p:sp>
        <p:nvSpPr>
          <p:cNvPr id="356" name="Google Shape;356;p43"/>
          <p:cNvSpPr txBox="1">
            <a:spLocks noGrp="1"/>
          </p:cNvSpPr>
          <p:nvPr>
            <p:ph type="body" idx="1"/>
          </p:nvPr>
        </p:nvSpPr>
        <p:spPr>
          <a:xfrm>
            <a:off x="381000" y="2159000"/>
            <a:ext cx="11430000" cy="4546600"/>
          </a:xfrm>
          <a:prstGeom prst="rect">
            <a:avLst/>
          </a:prstGeom>
          <a:noFill/>
          <a:ln>
            <a:noFill/>
          </a:ln>
        </p:spPr>
        <p:txBody>
          <a:bodyPr spcFirstLastPara="1" wrap="square" lIns="91425" tIns="45700" rIns="91425" bIns="45700" anchor="t" anchorCtr="0">
            <a:noAutofit/>
          </a:bodyPr>
          <a:lstStyle/>
          <a:p>
            <a:pPr marL="457200" lvl="0" indent="-419100" algn="l" rtl="0">
              <a:lnSpc>
                <a:spcPct val="100000"/>
              </a:lnSpc>
              <a:spcBef>
                <a:spcPts val="360"/>
              </a:spcBef>
              <a:spcAft>
                <a:spcPts val="0"/>
              </a:spcAft>
              <a:buSzPct val="100000"/>
              <a:buChar char="•"/>
            </a:pPr>
            <a:r>
              <a:rPr lang="en-US" sz="3600" dirty="0"/>
              <a:t>Understand the difference between </a:t>
            </a:r>
            <a:r>
              <a:rPr lang="en-US" sz="3600" dirty="0" smtClean="0"/>
              <a:t>phonics, phonological </a:t>
            </a:r>
            <a:r>
              <a:rPr lang="en-US" sz="3600" dirty="0"/>
              <a:t>awareness and phonemic awareness</a:t>
            </a:r>
            <a:endParaRPr sz="3600" dirty="0"/>
          </a:p>
          <a:p>
            <a:pPr marL="457200" lvl="0" indent="-419100" algn="l" rtl="0">
              <a:lnSpc>
                <a:spcPct val="100000"/>
              </a:lnSpc>
              <a:spcBef>
                <a:spcPts val="0"/>
              </a:spcBef>
              <a:spcAft>
                <a:spcPts val="0"/>
              </a:spcAft>
              <a:buSzPct val="100000"/>
              <a:buChar char="•"/>
            </a:pPr>
            <a:r>
              <a:rPr lang="en-US" sz="3600" dirty="0"/>
              <a:t>Identify phonological skills from simplest to more complex</a:t>
            </a:r>
            <a:endParaRPr sz="3600" dirty="0"/>
          </a:p>
          <a:p>
            <a:pPr marL="457200" lvl="0" indent="-419100" algn="l" rtl="0">
              <a:lnSpc>
                <a:spcPct val="100000"/>
              </a:lnSpc>
              <a:spcBef>
                <a:spcPts val="0"/>
              </a:spcBef>
              <a:spcAft>
                <a:spcPts val="0"/>
              </a:spcAft>
              <a:buSzPct val="100000"/>
              <a:buChar char="•"/>
            </a:pPr>
            <a:r>
              <a:rPr lang="en-US" sz="3600" dirty="0"/>
              <a:t>Recognize the importance of phonological awareness in the process of learning to read</a:t>
            </a:r>
            <a:endParaRPr sz="3600" dirty="0"/>
          </a:p>
          <a:p>
            <a:pPr marL="457200" lvl="0" indent="-419100" algn="l" rtl="0">
              <a:lnSpc>
                <a:spcPct val="100000"/>
              </a:lnSpc>
              <a:spcBef>
                <a:spcPts val="0"/>
              </a:spcBef>
              <a:spcAft>
                <a:spcPts val="0"/>
              </a:spcAft>
              <a:buSzPct val="100000"/>
              <a:buChar char="•"/>
            </a:pPr>
            <a:r>
              <a:rPr lang="en-US" sz="3600" dirty="0"/>
              <a:t>Practice phonological / phonemic awareness activities that can be used in the classroom</a:t>
            </a:r>
            <a:endParaRPr sz="3600" dirty="0"/>
          </a:p>
        </p:txBody>
      </p:sp>
      <p:sp>
        <p:nvSpPr>
          <p:cNvPr id="357" name="Google Shape;357;p43"/>
          <p:cNvSpPr txBox="1">
            <a:spLocks noGrp="1"/>
          </p:cNvSpPr>
          <p:nvPr>
            <p:ph type="title"/>
          </p:nvPr>
        </p:nvSpPr>
        <p:spPr>
          <a:xfrm>
            <a:off x="203250" y="1049774"/>
            <a:ext cx="117855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Our Intentions</a:t>
            </a:r>
            <a:endParaRPr dirty="0"/>
          </a:p>
        </p:txBody>
      </p:sp>
    </p:spTree>
    <p:extLst>
      <p:ext uri="{BB962C8B-B14F-4D97-AF65-F5344CB8AC3E}">
        <p14:creationId xmlns:p14="http://schemas.microsoft.com/office/powerpoint/2010/main" val="3681824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4"/>
          <p:cNvSpPr txBox="1">
            <a:spLocks noGrp="1"/>
          </p:cNvSpPr>
          <p:nvPr>
            <p:ph type="body" idx="1"/>
          </p:nvPr>
        </p:nvSpPr>
        <p:spPr>
          <a:xfrm>
            <a:off x="406400" y="4038600"/>
            <a:ext cx="2235300" cy="4572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533"/>
              </a:spcBef>
              <a:spcAft>
                <a:spcPts val="0"/>
              </a:spcAft>
              <a:buSzPts val="2667"/>
              <a:buNone/>
            </a:pPr>
            <a:endParaRPr/>
          </a:p>
        </p:txBody>
      </p:sp>
      <p:sp>
        <p:nvSpPr>
          <p:cNvPr id="364" name="Google Shape;364;p44"/>
          <p:cNvSpPr txBox="1">
            <a:spLocks noGrp="1"/>
          </p:cNvSpPr>
          <p:nvPr>
            <p:ph type="title"/>
          </p:nvPr>
        </p:nvSpPr>
        <p:spPr>
          <a:xfrm>
            <a:off x="4470400" y="1498600"/>
            <a:ext cx="7620000" cy="1828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a:t>Thank you for your professional attention.</a:t>
            </a:r>
            <a:endParaRPr/>
          </a:p>
        </p:txBody>
      </p:sp>
      <p:sp>
        <p:nvSpPr>
          <p:cNvPr id="365" name="Google Shape;365;p44"/>
          <p:cNvSpPr txBox="1">
            <a:spLocks noGrp="1"/>
          </p:cNvSpPr>
          <p:nvPr>
            <p:ph type="body" idx="2"/>
          </p:nvPr>
        </p:nvSpPr>
        <p:spPr>
          <a:xfrm>
            <a:off x="5981700" y="76200"/>
            <a:ext cx="6172200" cy="1219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533"/>
              </a:spcBef>
              <a:spcAft>
                <a:spcPts val="0"/>
              </a:spcAft>
              <a:buSzPts val="2667"/>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45"/>
          <p:cNvSpPr txBox="1">
            <a:spLocks noGrp="1"/>
          </p:cNvSpPr>
          <p:nvPr>
            <p:ph type="title"/>
          </p:nvPr>
        </p:nvSpPr>
        <p:spPr>
          <a:xfrm>
            <a:off x="203200" y="990600"/>
            <a:ext cx="11785500" cy="10668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Park Those Sounds</a:t>
            </a:r>
            <a:endParaRPr dirty="0"/>
          </a:p>
        </p:txBody>
      </p:sp>
      <p:sp>
        <p:nvSpPr>
          <p:cNvPr id="372" name="Google Shape;372;p45"/>
          <p:cNvSpPr txBox="1">
            <a:spLocks noGrp="1"/>
          </p:cNvSpPr>
          <p:nvPr>
            <p:ph type="sldNum" idx="12"/>
          </p:nvPr>
        </p:nvSpPr>
        <p:spPr>
          <a:xfrm>
            <a:off x="203200" y="177800"/>
            <a:ext cx="10161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600"/>
              <a:buFont typeface="Arial"/>
              <a:buNone/>
            </a:pPr>
            <a:fld id="{00000000-1234-1234-1234-123412341234}" type="slidenum">
              <a:rPr lang="en-US"/>
              <a:t>38</a:t>
            </a:fld>
            <a:endParaRPr/>
          </a:p>
        </p:txBody>
      </p:sp>
      <p:pic>
        <p:nvPicPr>
          <p:cNvPr id="373" name="Google Shape;373;p45" descr="Go to http://www.LitDiet.org for hundreds of free lesson plans and for virtual tours of classrooms." title="Park Those Sounds!: Segmenting CVC Words into Phonemes in a Game">
            <a:hlinkClick r:id="rId3"/>
          </p:cNvPr>
          <p:cNvPicPr preferRelativeResize="0"/>
          <p:nvPr/>
        </p:nvPicPr>
        <p:blipFill>
          <a:blip r:embed="rId4">
            <a:alphaModFix/>
          </a:blip>
          <a:stretch>
            <a:fillRect/>
          </a:stretch>
        </p:blipFill>
        <p:spPr>
          <a:xfrm>
            <a:off x="2710775" y="2340050"/>
            <a:ext cx="6023900" cy="3985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1000"/>
                                        <p:tgtEl>
                                          <p:spTgt spid="3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80" name="Google Shape;380;p46"/>
          <p:cNvSpPr txBox="1">
            <a:spLocks noGrp="1"/>
          </p:cNvSpPr>
          <p:nvPr>
            <p:ph type="body" idx="1"/>
          </p:nvPr>
        </p:nvSpPr>
        <p:spPr>
          <a:xfrm>
            <a:off x="381000" y="1333500"/>
            <a:ext cx="11430000" cy="53721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smtClean="0"/>
              <a:t/>
            </a:r>
            <a:br>
              <a:rPr lang="en-US" dirty="0" smtClean="0"/>
            </a:br>
            <a:r>
              <a:rPr lang="en-US" sz="4400" dirty="0" smtClean="0"/>
              <a:t>A </a:t>
            </a:r>
            <a:r>
              <a:rPr lang="en-US" sz="4400" dirty="0"/>
              <a:t>special thank you to Reading </a:t>
            </a:r>
            <a:r>
              <a:rPr lang="en-US" sz="4400" dirty="0" smtClean="0"/>
              <a:t>Rockets for </a:t>
            </a:r>
            <a:r>
              <a:rPr lang="en-US" sz="4400" dirty="0"/>
              <a:t>sharing literacy information based on research </a:t>
            </a:r>
            <a:r>
              <a:rPr lang="en-US" sz="4400"/>
              <a:t>and </a:t>
            </a:r>
            <a:r>
              <a:rPr lang="en-US" sz="4400" smtClean="0"/>
              <a:t>evidence-based </a:t>
            </a:r>
            <a:r>
              <a:rPr lang="en-US" sz="4400" dirty="0"/>
              <a:t>practices.</a:t>
            </a:r>
            <a:endParaRPr sz="4400" dirty="0"/>
          </a:p>
          <a:p>
            <a:pPr marL="0" lvl="0" indent="0" algn="l" rtl="0">
              <a:spcBef>
                <a:spcPts val="360"/>
              </a:spcBef>
              <a:spcAft>
                <a:spcPts val="0"/>
              </a:spcAft>
              <a:buNone/>
            </a:pPr>
            <a:endParaRPr sz="4400" dirty="0"/>
          </a:p>
          <a:p>
            <a:pPr marL="0" lvl="0" indent="0" algn="l" rtl="0">
              <a:spcBef>
                <a:spcPts val="360"/>
              </a:spcBef>
              <a:spcAft>
                <a:spcPts val="0"/>
              </a:spcAft>
              <a:buNone/>
            </a:pPr>
            <a:r>
              <a:rPr lang="en-US" sz="4400" dirty="0"/>
              <a:t>Reading Rockets is committed to quality </a:t>
            </a:r>
            <a:r>
              <a:rPr lang="en-US" sz="4400" dirty="0" smtClean="0"/>
              <a:t>information </a:t>
            </a:r>
            <a:r>
              <a:rPr lang="en-US" sz="4400" dirty="0"/>
              <a:t>accessible to all. </a:t>
            </a:r>
            <a:endParaRPr sz="4400" dirty="0"/>
          </a:p>
        </p:txBody>
      </p:sp>
      <p:sp>
        <p:nvSpPr>
          <p:cNvPr id="381" name="Google Shape;381;p46"/>
          <p:cNvSpPr txBox="1">
            <a:spLocks noGrp="1"/>
          </p:cNvSpPr>
          <p:nvPr>
            <p:ph type="sldNum" idx="12"/>
          </p:nvPr>
        </p:nvSpPr>
        <p:spPr>
          <a:xfrm>
            <a:off x="10972800" y="279400"/>
            <a:ext cx="1016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US"/>
              <a:t>39</a:t>
            </a:fld>
            <a:endParaRPr/>
          </a:p>
        </p:txBody>
      </p:sp>
    </p:spTree>
    <p:extLst>
      <p:ext uri="{BB962C8B-B14F-4D97-AF65-F5344CB8AC3E}">
        <p14:creationId xmlns:p14="http://schemas.microsoft.com/office/powerpoint/2010/main" val="3278235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2"/>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4</a:t>
            </a:fld>
            <a:endParaRPr/>
          </a:p>
        </p:txBody>
      </p:sp>
      <p:sp>
        <p:nvSpPr>
          <p:cNvPr id="83" name="Google Shape;83;p12"/>
          <p:cNvSpPr txBox="1">
            <a:spLocks noGrp="1"/>
          </p:cNvSpPr>
          <p:nvPr>
            <p:ph type="body" idx="1"/>
          </p:nvPr>
        </p:nvSpPr>
        <p:spPr>
          <a:xfrm>
            <a:off x="362000" y="1907177"/>
            <a:ext cx="11449000" cy="4645297"/>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360"/>
              </a:spcBef>
              <a:spcAft>
                <a:spcPts val="0"/>
              </a:spcAft>
              <a:buSzPts val="1800"/>
              <a:buNone/>
            </a:pPr>
            <a:r>
              <a:rPr lang="en-US" sz="4400" dirty="0"/>
              <a:t>Participants will </a:t>
            </a:r>
            <a:endParaRPr sz="4400" dirty="0"/>
          </a:p>
          <a:p>
            <a:pPr marL="457200" lvl="0" indent="-419100" algn="l" rtl="0">
              <a:lnSpc>
                <a:spcPct val="100000"/>
              </a:lnSpc>
              <a:spcBef>
                <a:spcPts val="360"/>
              </a:spcBef>
              <a:spcAft>
                <a:spcPts val="0"/>
              </a:spcAft>
              <a:buSzPct val="100000"/>
              <a:buChar char="•"/>
            </a:pPr>
            <a:r>
              <a:rPr lang="en-US" sz="3200" dirty="0"/>
              <a:t>Understand the difference between phonics</a:t>
            </a:r>
            <a:r>
              <a:rPr lang="en-US" sz="3200" dirty="0" smtClean="0"/>
              <a:t>, </a:t>
            </a:r>
            <a:r>
              <a:rPr lang="en-US" sz="3200" dirty="0"/>
              <a:t>phonological awareness and phonemic awareness</a:t>
            </a:r>
            <a:endParaRPr sz="3200" dirty="0"/>
          </a:p>
          <a:p>
            <a:pPr marL="457200" lvl="0" indent="-419100" algn="l" rtl="0">
              <a:lnSpc>
                <a:spcPct val="100000"/>
              </a:lnSpc>
              <a:spcBef>
                <a:spcPts val="0"/>
              </a:spcBef>
              <a:spcAft>
                <a:spcPts val="0"/>
              </a:spcAft>
              <a:buSzPct val="100000"/>
              <a:buChar char="•"/>
            </a:pPr>
            <a:r>
              <a:rPr lang="en-US" sz="3200" dirty="0"/>
              <a:t>Identify phonological skills from simplest to more complex</a:t>
            </a:r>
            <a:endParaRPr sz="3200" dirty="0"/>
          </a:p>
          <a:p>
            <a:pPr marL="457200" lvl="0" indent="-419100" algn="l" rtl="0">
              <a:lnSpc>
                <a:spcPct val="100000"/>
              </a:lnSpc>
              <a:spcBef>
                <a:spcPts val="0"/>
              </a:spcBef>
              <a:spcAft>
                <a:spcPts val="0"/>
              </a:spcAft>
              <a:buSzPct val="100000"/>
              <a:buChar char="•"/>
            </a:pPr>
            <a:r>
              <a:rPr lang="en-US" sz="3200" dirty="0"/>
              <a:t>Recognize the importance of phonological awareness in the process of learning to read</a:t>
            </a:r>
            <a:endParaRPr sz="3200" dirty="0"/>
          </a:p>
          <a:p>
            <a:pPr marL="457200" lvl="0" indent="-419100" algn="l" rtl="0">
              <a:lnSpc>
                <a:spcPct val="100000"/>
              </a:lnSpc>
              <a:spcBef>
                <a:spcPts val="0"/>
              </a:spcBef>
              <a:spcAft>
                <a:spcPts val="0"/>
              </a:spcAft>
              <a:buSzPct val="100000"/>
              <a:buChar char="•"/>
            </a:pPr>
            <a:r>
              <a:rPr lang="en-US" sz="3200" dirty="0"/>
              <a:t>Practice </a:t>
            </a:r>
            <a:r>
              <a:rPr lang="en-US" sz="3200" dirty="0" smtClean="0"/>
              <a:t>phonological/phonemic </a:t>
            </a:r>
            <a:r>
              <a:rPr lang="en-US" sz="3200" dirty="0"/>
              <a:t>awareness activities that can be used in the classroom</a:t>
            </a:r>
            <a:endParaRPr sz="3200" dirty="0"/>
          </a:p>
          <a:p>
            <a:pPr marL="457200" lvl="0" indent="0" algn="l" rtl="0">
              <a:lnSpc>
                <a:spcPct val="100000"/>
              </a:lnSpc>
              <a:spcBef>
                <a:spcPts val="360"/>
              </a:spcBef>
              <a:spcAft>
                <a:spcPts val="0"/>
              </a:spcAft>
              <a:buSzPts val="1800"/>
              <a:buNone/>
            </a:pPr>
            <a:endParaRPr sz="3000" dirty="0"/>
          </a:p>
        </p:txBody>
      </p:sp>
      <p:sp>
        <p:nvSpPr>
          <p:cNvPr id="84" name="Google Shape;84;p12"/>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Learner Intentions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3"/>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5</a:t>
            </a:fld>
            <a:endParaRPr/>
          </a:p>
        </p:txBody>
      </p:sp>
      <p:sp>
        <p:nvSpPr>
          <p:cNvPr id="91" name="Google Shape;91;p13"/>
          <p:cNvSpPr txBox="1">
            <a:spLocks noGrp="1"/>
          </p:cNvSpPr>
          <p:nvPr>
            <p:ph type="body" idx="1"/>
          </p:nvPr>
        </p:nvSpPr>
        <p:spPr>
          <a:xfrm>
            <a:off x="381000" y="2331750"/>
            <a:ext cx="11430000" cy="4419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900"/>
              </a:spcBef>
              <a:spcAft>
                <a:spcPts val="0"/>
              </a:spcAft>
              <a:buSzPts val="1800"/>
              <a:buNone/>
            </a:pPr>
            <a:r>
              <a:rPr lang="en-US" sz="4000" dirty="0">
                <a:solidFill>
                  <a:schemeClr val="accent1"/>
                </a:solidFill>
                <a:latin typeface="Calibri" panose="020F0502020204030204" pitchFamily="34" charset="0"/>
                <a:ea typeface="Arial"/>
                <a:cs typeface="Calibri" panose="020F0502020204030204" pitchFamily="34" charset="0"/>
                <a:sym typeface="Arial"/>
              </a:rPr>
              <a:t>The following Missouri Teacher Standards will be addressed </a:t>
            </a:r>
            <a:r>
              <a:rPr lang="en-US" sz="4000" dirty="0" smtClean="0">
                <a:solidFill>
                  <a:schemeClr val="accent1"/>
                </a:solidFill>
                <a:latin typeface="Calibri" panose="020F0502020204030204" pitchFamily="34" charset="0"/>
                <a:ea typeface="Arial"/>
                <a:cs typeface="Calibri" panose="020F0502020204030204" pitchFamily="34" charset="0"/>
                <a:sym typeface="Arial"/>
              </a:rPr>
              <a:t>today</a:t>
            </a:r>
            <a:endParaRPr sz="4000" dirty="0">
              <a:solidFill>
                <a:schemeClr val="accent1"/>
              </a:solidFill>
              <a:latin typeface="Calibri" panose="020F0502020204030204" pitchFamily="34" charset="0"/>
              <a:ea typeface="Arial"/>
              <a:cs typeface="Calibri" panose="020F0502020204030204" pitchFamily="34" charset="0"/>
              <a:sym typeface="Arial"/>
            </a:endParaRPr>
          </a:p>
          <a:p>
            <a:pPr marL="0" lvl="0" indent="0" algn="l" rtl="0">
              <a:lnSpc>
                <a:spcPct val="115000"/>
              </a:lnSpc>
              <a:spcBef>
                <a:spcPts val="900"/>
              </a:spcBef>
              <a:spcAft>
                <a:spcPts val="0"/>
              </a:spcAft>
              <a:buSzPts val="1800"/>
              <a:buNone/>
            </a:pPr>
            <a:r>
              <a:rPr lang="en-US" sz="3000" b="1" dirty="0">
                <a:solidFill>
                  <a:schemeClr val="accent1"/>
                </a:solidFill>
                <a:latin typeface="Calibri" panose="020F0502020204030204" pitchFamily="34" charset="0"/>
                <a:ea typeface="Arial"/>
                <a:cs typeface="Calibri" panose="020F0502020204030204" pitchFamily="34" charset="0"/>
                <a:sym typeface="Arial"/>
              </a:rPr>
              <a:t>Standard #</a:t>
            </a:r>
            <a:r>
              <a:rPr lang="en-US" sz="3000" b="1" dirty="0" smtClean="0">
                <a:solidFill>
                  <a:schemeClr val="accent1"/>
                </a:solidFill>
                <a:latin typeface="Calibri" panose="020F0502020204030204" pitchFamily="34" charset="0"/>
                <a:ea typeface="Arial"/>
                <a:cs typeface="Calibri" panose="020F0502020204030204" pitchFamily="34" charset="0"/>
                <a:sym typeface="Arial"/>
              </a:rPr>
              <a:t>1</a:t>
            </a:r>
            <a:r>
              <a:rPr lang="en-US" sz="3000" dirty="0" smtClean="0">
                <a:solidFill>
                  <a:schemeClr val="accent1"/>
                </a:solidFill>
                <a:latin typeface="Calibri" panose="020F0502020204030204" pitchFamily="34" charset="0"/>
                <a:ea typeface="Arial"/>
                <a:cs typeface="Calibri" panose="020F0502020204030204" pitchFamily="34" charset="0"/>
                <a:sym typeface="Arial"/>
              </a:rPr>
              <a:t> - Content Knowledge Aligned </a:t>
            </a:r>
            <a:r>
              <a:rPr lang="en-US" sz="3000" dirty="0">
                <a:solidFill>
                  <a:schemeClr val="accent1"/>
                </a:solidFill>
                <a:latin typeface="Calibri" panose="020F0502020204030204" pitchFamily="34" charset="0"/>
                <a:ea typeface="Arial"/>
                <a:cs typeface="Calibri" panose="020F0502020204030204" pitchFamily="34" charset="0"/>
                <a:sym typeface="Arial"/>
              </a:rPr>
              <a:t>with </a:t>
            </a:r>
            <a:r>
              <a:rPr lang="en-US" sz="3000" dirty="0" smtClean="0">
                <a:solidFill>
                  <a:schemeClr val="accent1"/>
                </a:solidFill>
                <a:latin typeface="Calibri" panose="020F0502020204030204" pitchFamily="34" charset="0"/>
                <a:ea typeface="Arial"/>
                <a:cs typeface="Calibri" panose="020F0502020204030204" pitchFamily="34" charset="0"/>
                <a:sym typeface="Arial"/>
              </a:rPr>
              <a:t>Appropriate Instruction</a:t>
            </a:r>
            <a:endParaRPr sz="3000" dirty="0">
              <a:solidFill>
                <a:schemeClr val="accent1"/>
              </a:solidFill>
              <a:latin typeface="Calibri" panose="020F0502020204030204" pitchFamily="34" charset="0"/>
              <a:ea typeface="Arial"/>
              <a:cs typeface="Calibri" panose="020F0502020204030204" pitchFamily="34" charset="0"/>
              <a:sym typeface="Arial"/>
            </a:endParaRPr>
          </a:p>
          <a:p>
            <a:pPr marL="0" lvl="0" indent="0" algn="l" rtl="0">
              <a:lnSpc>
                <a:spcPct val="115000"/>
              </a:lnSpc>
              <a:spcBef>
                <a:spcPts val="900"/>
              </a:spcBef>
              <a:spcAft>
                <a:spcPts val="0"/>
              </a:spcAft>
              <a:buSzPts val="1800"/>
              <a:buNone/>
            </a:pPr>
            <a:r>
              <a:rPr lang="en-US" sz="3000" b="1" dirty="0">
                <a:solidFill>
                  <a:schemeClr val="accent1"/>
                </a:solidFill>
                <a:latin typeface="Calibri" panose="020F0502020204030204" pitchFamily="34" charset="0"/>
                <a:ea typeface="Arial"/>
                <a:cs typeface="Calibri" panose="020F0502020204030204" pitchFamily="34" charset="0"/>
                <a:sym typeface="Arial"/>
              </a:rPr>
              <a:t>Standard #</a:t>
            </a:r>
            <a:r>
              <a:rPr lang="en-US" sz="3000" b="1" dirty="0" smtClean="0">
                <a:solidFill>
                  <a:schemeClr val="accent1"/>
                </a:solidFill>
                <a:latin typeface="Calibri" panose="020F0502020204030204" pitchFamily="34" charset="0"/>
                <a:ea typeface="Arial"/>
                <a:cs typeface="Calibri" panose="020F0502020204030204" pitchFamily="34" charset="0"/>
                <a:sym typeface="Arial"/>
              </a:rPr>
              <a:t>2</a:t>
            </a:r>
            <a:r>
              <a:rPr lang="en-US" sz="3000" dirty="0" smtClean="0">
                <a:solidFill>
                  <a:schemeClr val="accent1"/>
                </a:solidFill>
                <a:latin typeface="Calibri" panose="020F0502020204030204" pitchFamily="34" charset="0"/>
                <a:ea typeface="Arial"/>
                <a:cs typeface="Calibri" panose="020F0502020204030204" pitchFamily="34" charset="0"/>
                <a:sym typeface="Arial"/>
              </a:rPr>
              <a:t> - Student </a:t>
            </a:r>
            <a:r>
              <a:rPr lang="en-US" sz="3000" dirty="0">
                <a:solidFill>
                  <a:schemeClr val="accent1"/>
                </a:solidFill>
                <a:latin typeface="Calibri" panose="020F0502020204030204" pitchFamily="34" charset="0"/>
                <a:ea typeface="Arial"/>
                <a:cs typeface="Calibri" panose="020F0502020204030204" pitchFamily="34" charset="0"/>
                <a:sym typeface="Arial"/>
              </a:rPr>
              <a:t>Learning, </a:t>
            </a:r>
            <a:r>
              <a:rPr lang="en-US" sz="3000" dirty="0" smtClean="0">
                <a:solidFill>
                  <a:schemeClr val="accent1"/>
                </a:solidFill>
                <a:latin typeface="Calibri" panose="020F0502020204030204" pitchFamily="34" charset="0"/>
                <a:ea typeface="Arial"/>
                <a:cs typeface="Calibri" panose="020F0502020204030204" pitchFamily="34" charset="0"/>
                <a:sym typeface="Arial"/>
              </a:rPr>
              <a:t>Growth, </a:t>
            </a:r>
            <a:r>
              <a:rPr lang="en-US" sz="3000" dirty="0">
                <a:solidFill>
                  <a:schemeClr val="accent1"/>
                </a:solidFill>
                <a:latin typeface="Calibri" panose="020F0502020204030204" pitchFamily="34" charset="0"/>
                <a:ea typeface="Arial"/>
                <a:cs typeface="Calibri" panose="020F0502020204030204" pitchFamily="34" charset="0"/>
                <a:sym typeface="Arial"/>
              </a:rPr>
              <a:t>and Development</a:t>
            </a:r>
            <a:endParaRPr sz="3000" dirty="0">
              <a:solidFill>
                <a:schemeClr val="accent1"/>
              </a:solidFill>
              <a:latin typeface="Calibri" panose="020F0502020204030204" pitchFamily="34" charset="0"/>
              <a:ea typeface="Arial"/>
              <a:cs typeface="Calibri" panose="020F0502020204030204" pitchFamily="34" charset="0"/>
              <a:sym typeface="Arial"/>
            </a:endParaRPr>
          </a:p>
          <a:p>
            <a:pPr marL="0" lvl="0" indent="0" algn="l" rtl="0">
              <a:lnSpc>
                <a:spcPct val="115000"/>
              </a:lnSpc>
              <a:spcBef>
                <a:spcPts val="900"/>
              </a:spcBef>
              <a:spcAft>
                <a:spcPts val="0"/>
              </a:spcAft>
              <a:buSzPts val="1800"/>
              <a:buNone/>
            </a:pPr>
            <a:r>
              <a:rPr lang="en-US" sz="3000" b="1" dirty="0">
                <a:solidFill>
                  <a:schemeClr val="accent1"/>
                </a:solidFill>
                <a:latin typeface="Calibri" panose="020F0502020204030204" pitchFamily="34" charset="0"/>
                <a:ea typeface="Arial"/>
                <a:cs typeface="Calibri" panose="020F0502020204030204" pitchFamily="34" charset="0"/>
                <a:sym typeface="Arial"/>
              </a:rPr>
              <a:t>Standard </a:t>
            </a:r>
            <a:r>
              <a:rPr lang="en-US" sz="3000" b="1" dirty="0" smtClean="0">
                <a:solidFill>
                  <a:schemeClr val="accent1"/>
                </a:solidFill>
                <a:latin typeface="Calibri" panose="020F0502020204030204" pitchFamily="34" charset="0"/>
                <a:ea typeface="Arial"/>
                <a:cs typeface="Calibri" panose="020F0502020204030204" pitchFamily="34" charset="0"/>
                <a:sym typeface="Arial"/>
              </a:rPr>
              <a:t>#3</a:t>
            </a:r>
            <a:r>
              <a:rPr lang="en-US" sz="3000" dirty="0" smtClean="0">
                <a:solidFill>
                  <a:schemeClr val="accent1"/>
                </a:solidFill>
                <a:latin typeface="Calibri" panose="020F0502020204030204" pitchFamily="34" charset="0"/>
                <a:ea typeface="Arial"/>
                <a:cs typeface="Calibri" panose="020F0502020204030204" pitchFamily="34" charset="0"/>
                <a:sym typeface="Arial"/>
              </a:rPr>
              <a:t> - Curriculum </a:t>
            </a:r>
            <a:r>
              <a:rPr lang="en-US" sz="3000" dirty="0">
                <a:solidFill>
                  <a:schemeClr val="accent1"/>
                </a:solidFill>
                <a:latin typeface="Calibri" panose="020F0502020204030204" pitchFamily="34" charset="0"/>
                <a:ea typeface="Arial"/>
                <a:cs typeface="Calibri" panose="020F0502020204030204" pitchFamily="34" charset="0"/>
                <a:sym typeface="Arial"/>
              </a:rPr>
              <a:t>Implementation</a:t>
            </a:r>
            <a:endParaRPr sz="3000" dirty="0">
              <a:solidFill>
                <a:schemeClr val="accent1"/>
              </a:solidFill>
              <a:latin typeface="Calibri" panose="020F0502020204030204" pitchFamily="34" charset="0"/>
              <a:ea typeface="Arial"/>
              <a:cs typeface="Calibri" panose="020F0502020204030204" pitchFamily="34" charset="0"/>
              <a:sym typeface="Arial"/>
            </a:endParaRPr>
          </a:p>
          <a:p>
            <a:pPr marL="0" lvl="0" indent="0" algn="l" rtl="0">
              <a:lnSpc>
                <a:spcPct val="115000"/>
              </a:lnSpc>
              <a:spcBef>
                <a:spcPts val="900"/>
              </a:spcBef>
              <a:spcAft>
                <a:spcPts val="0"/>
              </a:spcAft>
              <a:buSzPts val="1800"/>
              <a:buNone/>
            </a:pPr>
            <a:r>
              <a:rPr lang="en-US" sz="3000" b="1" dirty="0">
                <a:solidFill>
                  <a:schemeClr val="accent1"/>
                </a:solidFill>
                <a:latin typeface="Calibri" panose="020F0502020204030204" pitchFamily="34" charset="0"/>
                <a:ea typeface="Arial"/>
                <a:cs typeface="Calibri" panose="020F0502020204030204" pitchFamily="34" charset="0"/>
                <a:sym typeface="Arial"/>
              </a:rPr>
              <a:t>Standard #</a:t>
            </a:r>
            <a:r>
              <a:rPr lang="en-US" sz="3000" b="1" dirty="0" smtClean="0">
                <a:solidFill>
                  <a:schemeClr val="accent1"/>
                </a:solidFill>
                <a:latin typeface="Calibri" panose="020F0502020204030204" pitchFamily="34" charset="0"/>
                <a:ea typeface="Arial"/>
                <a:cs typeface="Calibri" panose="020F0502020204030204" pitchFamily="34" charset="0"/>
                <a:sym typeface="Arial"/>
              </a:rPr>
              <a:t>7</a:t>
            </a:r>
            <a:r>
              <a:rPr lang="en-US" sz="3000" dirty="0" smtClean="0">
                <a:solidFill>
                  <a:schemeClr val="accent1"/>
                </a:solidFill>
                <a:latin typeface="Calibri" panose="020F0502020204030204" pitchFamily="34" charset="0"/>
                <a:ea typeface="Arial"/>
                <a:cs typeface="Calibri" panose="020F0502020204030204" pitchFamily="34" charset="0"/>
                <a:sym typeface="Arial"/>
              </a:rPr>
              <a:t> - Student </a:t>
            </a:r>
            <a:r>
              <a:rPr lang="en-US" sz="3000" dirty="0">
                <a:solidFill>
                  <a:schemeClr val="accent1"/>
                </a:solidFill>
                <a:latin typeface="Calibri" panose="020F0502020204030204" pitchFamily="34" charset="0"/>
                <a:ea typeface="Arial"/>
                <a:cs typeface="Calibri" panose="020F0502020204030204" pitchFamily="34" charset="0"/>
                <a:sym typeface="Arial"/>
              </a:rPr>
              <a:t>Assessment and Data Analysis</a:t>
            </a:r>
            <a:endParaRPr sz="3000" dirty="0">
              <a:solidFill>
                <a:schemeClr val="accent1"/>
              </a:solidFill>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360"/>
              </a:spcBef>
              <a:spcAft>
                <a:spcPts val="0"/>
              </a:spcAft>
              <a:buSzPts val="1800"/>
              <a:buNone/>
            </a:pPr>
            <a:endParaRPr dirty="0"/>
          </a:p>
        </p:txBody>
      </p:sp>
      <p:sp>
        <p:nvSpPr>
          <p:cNvPr id="92" name="Google Shape;92;p13"/>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Missouri </a:t>
            </a:r>
            <a:r>
              <a:rPr lang="en-US" dirty="0" smtClean="0"/>
              <a:t>Teacher </a:t>
            </a:r>
            <a:r>
              <a:rPr lang="en-US" dirty="0"/>
              <a:t>Standards</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6</a:t>
            </a:fld>
            <a:endParaRPr/>
          </a:p>
        </p:txBody>
      </p:sp>
      <p:sp>
        <p:nvSpPr>
          <p:cNvPr id="99" name="Google Shape;99;p14"/>
          <p:cNvSpPr txBox="1">
            <a:spLocks noGrp="1"/>
          </p:cNvSpPr>
          <p:nvPr>
            <p:ph type="body" idx="1"/>
          </p:nvPr>
        </p:nvSpPr>
        <p:spPr>
          <a:xfrm>
            <a:off x="381000" y="2159000"/>
            <a:ext cx="11430000" cy="4546600"/>
          </a:xfrm>
          <a:prstGeom prst="rect">
            <a:avLst/>
          </a:prstGeom>
          <a:noFill/>
          <a:ln>
            <a:noFill/>
          </a:ln>
        </p:spPr>
        <p:txBody>
          <a:bodyPr spcFirstLastPara="1" wrap="square" lIns="91425" tIns="45700" rIns="91425" bIns="45700" anchor="t" anchorCtr="0">
            <a:noAutofit/>
          </a:bodyPr>
          <a:lstStyle/>
          <a:p>
            <a:pPr marL="571500" lvl="0" indent="-571500" algn="l" rtl="0">
              <a:lnSpc>
                <a:spcPct val="115000"/>
              </a:lnSpc>
              <a:spcBef>
                <a:spcPts val="0"/>
              </a:spcBef>
              <a:spcAft>
                <a:spcPts val="0"/>
              </a:spcAft>
              <a:buSzPct val="100000"/>
              <a:buFont typeface="Arial" panose="020B0604020202020204" pitchFamily="34" charset="0"/>
              <a:buChar char="•"/>
            </a:pPr>
            <a:r>
              <a:rPr lang="en-US" sz="3600" dirty="0" smtClean="0">
                <a:solidFill>
                  <a:srgbClr val="004B8D"/>
                </a:solidFill>
                <a:latin typeface="Calibri" panose="020F0502020204030204" pitchFamily="34" charset="0"/>
                <a:cs typeface="Calibri" panose="020F0502020204030204" pitchFamily="34" charset="0"/>
              </a:rPr>
              <a:t>Be </a:t>
            </a:r>
            <a:r>
              <a:rPr lang="en-US" sz="3600" dirty="0">
                <a:solidFill>
                  <a:srgbClr val="004B8D"/>
                </a:solidFill>
                <a:latin typeface="Calibri" panose="020F0502020204030204" pitchFamily="34" charset="0"/>
                <a:cs typeface="Calibri" panose="020F0502020204030204" pitchFamily="34" charset="0"/>
              </a:rPr>
              <a:t>Present</a:t>
            </a:r>
            <a:endParaRPr sz="3600" dirty="0">
              <a:solidFill>
                <a:srgbClr val="004B8D"/>
              </a:solidFill>
              <a:latin typeface="Calibri" panose="020F0502020204030204" pitchFamily="34" charset="0"/>
              <a:cs typeface="Calibri" panose="020F0502020204030204" pitchFamily="34" charset="0"/>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smtClean="0">
                <a:solidFill>
                  <a:srgbClr val="004B8D"/>
                </a:solidFill>
                <a:latin typeface="Calibri" panose="020F0502020204030204" pitchFamily="34" charset="0"/>
                <a:cs typeface="Calibri" panose="020F0502020204030204" pitchFamily="34" charset="0"/>
              </a:rPr>
              <a:t>Turn </a:t>
            </a:r>
            <a:r>
              <a:rPr lang="en-US" sz="3600" dirty="0">
                <a:solidFill>
                  <a:srgbClr val="004B8D"/>
                </a:solidFill>
                <a:latin typeface="Calibri" panose="020F0502020204030204" pitchFamily="34" charset="0"/>
                <a:cs typeface="Calibri" panose="020F0502020204030204" pitchFamily="34" charset="0"/>
              </a:rPr>
              <a:t>cell phone off or silence</a:t>
            </a:r>
            <a:endParaRPr sz="3600" dirty="0">
              <a:solidFill>
                <a:srgbClr val="004B8D"/>
              </a:solidFill>
              <a:latin typeface="Calibri" panose="020F0502020204030204" pitchFamily="34" charset="0"/>
              <a:cs typeface="Calibri" panose="020F0502020204030204" pitchFamily="34" charset="0"/>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smtClean="0">
                <a:solidFill>
                  <a:srgbClr val="004B8D"/>
                </a:solidFill>
                <a:latin typeface="Calibri" panose="020F0502020204030204" pitchFamily="34" charset="0"/>
                <a:cs typeface="Calibri" panose="020F0502020204030204" pitchFamily="34" charset="0"/>
              </a:rPr>
              <a:t>Minimize </a:t>
            </a:r>
            <a:r>
              <a:rPr lang="en-US" sz="3600" dirty="0">
                <a:solidFill>
                  <a:srgbClr val="004B8D"/>
                </a:solidFill>
                <a:latin typeface="Calibri" panose="020F0502020204030204" pitchFamily="34" charset="0"/>
                <a:cs typeface="Calibri" panose="020F0502020204030204" pitchFamily="34" charset="0"/>
              </a:rPr>
              <a:t>sidebar conversations</a:t>
            </a:r>
            <a:endParaRPr sz="3600" dirty="0">
              <a:solidFill>
                <a:srgbClr val="004B8D"/>
              </a:solidFill>
              <a:latin typeface="Calibri" panose="020F0502020204030204" pitchFamily="34" charset="0"/>
              <a:cs typeface="Calibri" panose="020F0502020204030204" pitchFamily="34" charset="0"/>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smtClean="0">
                <a:latin typeface="Calibri" panose="020F0502020204030204" pitchFamily="34" charset="0"/>
                <a:cs typeface="Calibri" panose="020F0502020204030204" pitchFamily="34" charset="0"/>
              </a:rPr>
              <a:t>Take </a:t>
            </a:r>
            <a:r>
              <a:rPr lang="en-US" sz="3600" dirty="0">
                <a:latin typeface="Calibri" panose="020F0502020204030204" pitchFamily="34" charset="0"/>
                <a:cs typeface="Calibri" panose="020F0502020204030204" pitchFamily="34" charset="0"/>
              </a:rPr>
              <a:t>care of personal needs with minimal distractions</a:t>
            </a:r>
            <a:endParaRPr sz="3600" dirty="0">
              <a:solidFill>
                <a:srgbClr val="00B050"/>
              </a:solidFill>
              <a:latin typeface="Calibri" panose="020F0502020204030204" pitchFamily="34" charset="0"/>
              <a:ea typeface="Arial"/>
              <a:cs typeface="Calibri" panose="020F0502020204030204" pitchFamily="34" charset="0"/>
              <a:sym typeface="Arial"/>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smtClean="0">
                <a:latin typeface="Calibri" panose="020F0502020204030204" pitchFamily="34" charset="0"/>
                <a:cs typeface="Calibri" panose="020F0502020204030204" pitchFamily="34" charset="0"/>
              </a:rPr>
              <a:t>Ask </a:t>
            </a:r>
            <a:r>
              <a:rPr lang="en-US" sz="3600" dirty="0">
                <a:latin typeface="Calibri" panose="020F0502020204030204" pitchFamily="34" charset="0"/>
                <a:cs typeface="Calibri" panose="020F0502020204030204" pitchFamily="34" charset="0"/>
              </a:rPr>
              <a:t>questions</a:t>
            </a:r>
            <a:endParaRPr sz="3600" dirty="0">
              <a:solidFill>
                <a:srgbClr val="004B8D"/>
              </a:solidFill>
              <a:latin typeface="Calibri" panose="020F0502020204030204" pitchFamily="34" charset="0"/>
              <a:cs typeface="Calibri" panose="020F0502020204030204" pitchFamily="34" charset="0"/>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smtClean="0">
                <a:solidFill>
                  <a:srgbClr val="004B8D"/>
                </a:solidFill>
                <a:latin typeface="Calibri" panose="020F0502020204030204" pitchFamily="34" charset="0"/>
                <a:cs typeface="Calibri" panose="020F0502020204030204" pitchFamily="34" charset="0"/>
              </a:rPr>
              <a:t>Have </a:t>
            </a:r>
            <a:r>
              <a:rPr lang="en-US" sz="3600" dirty="0">
                <a:solidFill>
                  <a:srgbClr val="004B8D"/>
                </a:solidFill>
                <a:latin typeface="Calibri" panose="020F0502020204030204" pitchFamily="34" charset="0"/>
                <a:cs typeface="Calibri" panose="020F0502020204030204" pitchFamily="34" charset="0"/>
              </a:rPr>
              <a:t>open heart and open minds</a:t>
            </a:r>
            <a:endParaRPr sz="3600" dirty="0">
              <a:solidFill>
                <a:srgbClr val="004B8D"/>
              </a:solidFill>
              <a:latin typeface="Calibri" panose="020F0502020204030204" pitchFamily="34" charset="0"/>
              <a:cs typeface="Calibri" panose="020F0502020204030204" pitchFamily="34" charset="0"/>
            </a:endParaRPr>
          </a:p>
          <a:p>
            <a:pPr marL="571500" lvl="0" indent="-571500" algn="l" rtl="0">
              <a:lnSpc>
                <a:spcPct val="115000"/>
              </a:lnSpc>
              <a:spcBef>
                <a:spcPts val="0"/>
              </a:spcBef>
              <a:spcAft>
                <a:spcPts val="0"/>
              </a:spcAft>
              <a:buSzPct val="100000"/>
              <a:buFont typeface="Arial" panose="020B0604020202020204" pitchFamily="34" charset="0"/>
              <a:buChar char="•"/>
            </a:pPr>
            <a:r>
              <a:rPr lang="en-US" sz="3600" dirty="0" smtClean="0">
                <a:solidFill>
                  <a:srgbClr val="004B8D"/>
                </a:solidFill>
                <a:latin typeface="Calibri" panose="020F0502020204030204" pitchFamily="34" charset="0"/>
                <a:cs typeface="Calibri" panose="020F0502020204030204" pitchFamily="34" charset="0"/>
              </a:rPr>
              <a:t>Be </a:t>
            </a:r>
            <a:r>
              <a:rPr lang="en-US" sz="3600" dirty="0">
                <a:solidFill>
                  <a:srgbClr val="004B8D"/>
                </a:solidFill>
                <a:latin typeface="Calibri" panose="020F0502020204030204" pitchFamily="34" charset="0"/>
                <a:cs typeface="Calibri" panose="020F0502020204030204" pitchFamily="34" charset="0"/>
              </a:rPr>
              <a:t>patient</a:t>
            </a:r>
            <a:endParaRPr sz="3600" dirty="0">
              <a:solidFill>
                <a:srgbClr val="004B8D"/>
              </a:solidFill>
              <a:latin typeface="Calibri" panose="020F0502020204030204" pitchFamily="34" charset="0"/>
              <a:cs typeface="Calibri" panose="020F0502020204030204" pitchFamily="34" charset="0"/>
            </a:endParaRPr>
          </a:p>
          <a:p>
            <a:pPr marL="0" lvl="0" indent="0" algn="l" rtl="0">
              <a:lnSpc>
                <a:spcPct val="100000"/>
              </a:lnSpc>
              <a:spcBef>
                <a:spcPts val="360"/>
              </a:spcBef>
              <a:spcAft>
                <a:spcPts val="0"/>
              </a:spcAft>
              <a:buSzPts val="1800"/>
              <a:buNone/>
            </a:pPr>
            <a:endParaRPr sz="3000" dirty="0"/>
          </a:p>
        </p:txBody>
      </p:sp>
      <p:sp>
        <p:nvSpPr>
          <p:cNvPr id="100" name="Google Shape;100;p14"/>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Norms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7</a:t>
            </a:fld>
            <a:endParaRPr/>
          </a:p>
        </p:txBody>
      </p:sp>
      <p:sp>
        <p:nvSpPr>
          <p:cNvPr id="99" name="Google Shape;99;p14"/>
          <p:cNvSpPr txBox="1">
            <a:spLocks noGrp="1"/>
          </p:cNvSpPr>
          <p:nvPr>
            <p:ph type="body" idx="1"/>
          </p:nvPr>
        </p:nvSpPr>
        <p:spPr>
          <a:xfrm>
            <a:off x="381000" y="2159000"/>
            <a:ext cx="11430000" cy="4508500"/>
          </a:xfrm>
          <a:prstGeom prst="rect">
            <a:avLst/>
          </a:prstGeom>
          <a:noFill/>
          <a:ln>
            <a:noFill/>
          </a:ln>
        </p:spPr>
        <p:txBody>
          <a:bodyPr spcFirstLastPara="1" wrap="square" lIns="91425" tIns="45700" rIns="91425" bIns="45700" anchor="t" anchorCtr="0">
            <a:noAutofit/>
          </a:bodyPr>
          <a:lstStyle/>
          <a:p>
            <a:pPr indent="-457200">
              <a:lnSpc>
                <a:spcPct val="115000"/>
              </a:lnSpc>
              <a:spcBef>
                <a:spcPts val="0"/>
              </a:spcBef>
              <a:buSzPct val="100000"/>
            </a:pPr>
            <a:r>
              <a:rPr lang="en-US" sz="3200" b="1" dirty="0" smtClean="0">
                <a:solidFill>
                  <a:srgbClr val="004B8D"/>
                </a:solidFill>
                <a:latin typeface="Calibri" panose="020F0502020204030204" pitchFamily="34" charset="0"/>
                <a:cs typeface="Calibri" panose="020F0502020204030204" pitchFamily="34" charset="0"/>
              </a:rPr>
              <a:t>A</a:t>
            </a:r>
            <a:r>
              <a:rPr lang="en-US" sz="3200" dirty="0" smtClean="0">
                <a:solidFill>
                  <a:srgbClr val="004B8D"/>
                </a:solidFill>
                <a:latin typeface="Calibri" panose="020F0502020204030204" pitchFamily="34" charset="0"/>
                <a:cs typeface="Calibri" panose="020F0502020204030204" pitchFamily="34" charset="0"/>
              </a:rPr>
              <a:t>sk questions using chat box or unmute</a:t>
            </a:r>
            <a:endParaRPr sz="3200" dirty="0">
              <a:solidFill>
                <a:srgbClr val="004B8D"/>
              </a:solidFill>
              <a:latin typeface="Calibri" panose="020F0502020204030204" pitchFamily="34" charset="0"/>
              <a:cs typeface="Calibri" panose="020F0502020204030204" pitchFamily="34" charset="0"/>
            </a:endParaRPr>
          </a:p>
          <a:p>
            <a:pPr indent="-457200">
              <a:lnSpc>
                <a:spcPct val="115000"/>
              </a:lnSpc>
              <a:spcBef>
                <a:spcPts val="0"/>
              </a:spcBef>
              <a:buSzPct val="100000"/>
            </a:pPr>
            <a:r>
              <a:rPr lang="en-US" sz="3200" b="1" dirty="0" smtClean="0">
                <a:solidFill>
                  <a:srgbClr val="004B8D"/>
                </a:solidFill>
                <a:latin typeface="Calibri" panose="020F0502020204030204" pitchFamily="34" charset="0"/>
                <a:cs typeface="Calibri" panose="020F0502020204030204" pitchFamily="34" charset="0"/>
              </a:rPr>
              <a:t>E</a:t>
            </a:r>
            <a:r>
              <a:rPr lang="en-US" sz="3200" dirty="0" smtClean="0">
                <a:solidFill>
                  <a:srgbClr val="004B8D"/>
                </a:solidFill>
                <a:latin typeface="Calibri" panose="020F0502020204030204" pitchFamily="34" charset="0"/>
                <a:cs typeface="Calibri" panose="020F0502020204030204" pitchFamily="34" charset="0"/>
              </a:rPr>
              <a:t>ngage fully using the clock icon should you need to step away</a:t>
            </a:r>
            <a:endParaRPr sz="3200" dirty="0">
              <a:solidFill>
                <a:srgbClr val="004B8D"/>
              </a:solidFill>
              <a:latin typeface="Calibri" panose="020F0502020204030204" pitchFamily="34" charset="0"/>
              <a:cs typeface="Calibri" panose="020F0502020204030204" pitchFamily="34" charset="0"/>
            </a:endParaRPr>
          </a:p>
          <a:p>
            <a:pPr indent="-457200">
              <a:lnSpc>
                <a:spcPct val="115000"/>
              </a:lnSpc>
              <a:spcBef>
                <a:spcPts val="0"/>
              </a:spcBef>
              <a:buSzPct val="100000"/>
            </a:pPr>
            <a:r>
              <a:rPr lang="en-US" sz="3200" b="1" dirty="0" smtClean="0">
                <a:solidFill>
                  <a:srgbClr val="004B8D"/>
                </a:solidFill>
                <a:latin typeface="Calibri" panose="020F0502020204030204" pitchFamily="34" charset="0"/>
                <a:cs typeface="Calibri" panose="020F0502020204030204" pitchFamily="34" charset="0"/>
              </a:rPr>
              <a:t>I</a:t>
            </a:r>
            <a:r>
              <a:rPr lang="en-US" sz="3200" dirty="0" smtClean="0">
                <a:solidFill>
                  <a:srgbClr val="004B8D"/>
                </a:solidFill>
                <a:latin typeface="Calibri" panose="020F0502020204030204" pitchFamily="34" charset="0"/>
                <a:cs typeface="Calibri" panose="020F0502020204030204" pitchFamily="34" charset="0"/>
              </a:rPr>
              <a:t>ntegrate new information</a:t>
            </a:r>
            <a:endParaRPr sz="3200" dirty="0">
              <a:solidFill>
                <a:srgbClr val="004B8D"/>
              </a:solidFill>
              <a:latin typeface="Calibri" panose="020F0502020204030204" pitchFamily="34" charset="0"/>
              <a:cs typeface="Calibri" panose="020F0502020204030204" pitchFamily="34" charset="0"/>
            </a:endParaRPr>
          </a:p>
          <a:p>
            <a:pPr indent="-457200">
              <a:lnSpc>
                <a:spcPct val="115000"/>
              </a:lnSpc>
              <a:spcBef>
                <a:spcPts val="0"/>
              </a:spcBef>
              <a:buSzPct val="100000"/>
            </a:pPr>
            <a:r>
              <a:rPr lang="en-US" sz="3200" b="1" dirty="0" smtClean="0">
                <a:latin typeface="Calibri" panose="020F0502020204030204" pitchFamily="34" charset="0"/>
                <a:cs typeface="Calibri" panose="020F0502020204030204" pitchFamily="34" charset="0"/>
              </a:rPr>
              <a:t>O</a:t>
            </a:r>
            <a:r>
              <a:rPr lang="en-US" sz="3200" dirty="0" smtClean="0">
                <a:latin typeface="Calibri" panose="020F0502020204030204" pitchFamily="34" charset="0"/>
                <a:cs typeface="Calibri" panose="020F0502020204030204" pitchFamily="34" charset="0"/>
              </a:rPr>
              <a:t>pen your mind to diverse views</a:t>
            </a:r>
            <a:endParaRPr sz="3200" dirty="0">
              <a:solidFill>
                <a:srgbClr val="00B050"/>
              </a:solidFill>
              <a:latin typeface="Calibri" panose="020F0502020204030204" pitchFamily="34" charset="0"/>
              <a:ea typeface="Arial"/>
              <a:cs typeface="Calibri" panose="020F0502020204030204" pitchFamily="34" charset="0"/>
              <a:sym typeface="Arial"/>
            </a:endParaRPr>
          </a:p>
          <a:p>
            <a:pPr indent="-457200">
              <a:lnSpc>
                <a:spcPct val="115000"/>
              </a:lnSpc>
              <a:spcBef>
                <a:spcPts val="0"/>
              </a:spcBef>
              <a:buSzPct val="100000"/>
            </a:pPr>
            <a:r>
              <a:rPr lang="en-US" sz="3200" b="1" dirty="0" smtClean="0">
                <a:latin typeface="Calibri" panose="020F0502020204030204" pitchFamily="34" charset="0"/>
                <a:cs typeface="Calibri" panose="020F0502020204030204" pitchFamily="34" charset="0"/>
              </a:rPr>
              <a:t>U</a:t>
            </a:r>
            <a:r>
              <a:rPr lang="en-US" sz="3200" dirty="0" smtClean="0">
                <a:latin typeface="Calibri" panose="020F0502020204030204" pitchFamily="34" charset="0"/>
                <a:cs typeface="Calibri" panose="020F0502020204030204" pitchFamily="34" charset="0"/>
              </a:rPr>
              <a:t>tilize what you learn</a:t>
            </a:r>
            <a:endParaRPr sz="3200" dirty="0">
              <a:solidFill>
                <a:srgbClr val="004B8D"/>
              </a:solidFill>
              <a:latin typeface="Calibri" panose="020F0502020204030204" pitchFamily="34" charset="0"/>
              <a:cs typeface="Calibri" panose="020F0502020204030204" pitchFamily="34" charset="0"/>
            </a:endParaRPr>
          </a:p>
          <a:p>
            <a:pPr marL="0" lvl="0" indent="0" algn="l" rtl="0">
              <a:lnSpc>
                <a:spcPct val="100000"/>
              </a:lnSpc>
              <a:spcBef>
                <a:spcPts val="360"/>
              </a:spcBef>
              <a:spcAft>
                <a:spcPts val="0"/>
              </a:spcAft>
              <a:buSzPts val="1800"/>
              <a:buNone/>
            </a:pPr>
            <a:endParaRPr lang="en-US" sz="3000" dirty="0" smtClean="0"/>
          </a:p>
          <a:p>
            <a:pPr marL="44450" lvl="0" indent="0">
              <a:spcBef>
                <a:spcPts val="1350"/>
              </a:spcBef>
              <a:buClr>
                <a:srgbClr val="000000"/>
              </a:buClr>
              <a:buSzPts val="2900"/>
              <a:buNone/>
            </a:pPr>
            <a:r>
              <a:rPr lang="en-US" sz="1400" dirty="0"/>
              <a:t>Adapted from: </a:t>
            </a:r>
            <a:r>
              <a:rPr lang="en-US" sz="1400" dirty="0" err="1"/>
              <a:t>Mallia</a:t>
            </a:r>
            <a:r>
              <a:rPr lang="en-US" sz="1400" dirty="0"/>
              <a:t>, G. (2013). The social classroom: Integrating social network use in education.</a:t>
            </a:r>
          </a:p>
        </p:txBody>
      </p:sp>
      <p:sp>
        <p:nvSpPr>
          <p:cNvPr id="100" name="Google Shape;100;p14"/>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smtClean="0"/>
              <a:t>Virtual Norms </a:t>
            </a:r>
            <a:endParaRPr dirty="0"/>
          </a:p>
        </p:txBody>
      </p:sp>
    </p:spTree>
    <p:extLst>
      <p:ext uri="{BB962C8B-B14F-4D97-AF65-F5344CB8AC3E}">
        <p14:creationId xmlns:p14="http://schemas.microsoft.com/office/powerpoint/2010/main" val="3414300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5"/>
          <p:cNvSpPr txBox="1">
            <a:spLocks noGrp="1"/>
          </p:cNvSpPr>
          <p:nvPr>
            <p:ph type="sldNum" idx="12"/>
          </p:nvPr>
        </p:nvSpPr>
        <p:spPr>
          <a:xfrm>
            <a:off x="203200" y="177800"/>
            <a:ext cx="10161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600"/>
              <a:buFont typeface="Arial"/>
              <a:buNone/>
            </a:pPr>
            <a:fld id="{00000000-1234-1234-1234-123412341234}" type="slidenum">
              <a:rPr lang="en-US"/>
              <a:t>8</a:t>
            </a:fld>
            <a:endParaRPr/>
          </a:p>
        </p:txBody>
      </p:sp>
      <p:sp>
        <p:nvSpPr>
          <p:cNvPr id="107" name="Google Shape;107;p15"/>
          <p:cNvSpPr txBox="1">
            <a:spLocks noGrp="1"/>
          </p:cNvSpPr>
          <p:nvPr>
            <p:ph type="body" idx="1"/>
          </p:nvPr>
        </p:nvSpPr>
        <p:spPr>
          <a:xfrm>
            <a:off x="381001" y="2159000"/>
            <a:ext cx="11430000" cy="4546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4400" b="1" dirty="0">
                <a:solidFill>
                  <a:srgbClr val="42953B"/>
                </a:solidFill>
              </a:rPr>
              <a:t>Introduce </a:t>
            </a:r>
            <a:r>
              <a:rPr lang="en-US" sz="4400" b="1" dirty="0" smtClean="0">
                <a:solidFill>
                  <a:srgbClr val="42953B"/>
                </a:solidFill>
              </a:rPr>
              <a:t>yourself</a:t>
            </a:r>
            <a:endParaRPr sz="4400" b="1" dirty="0">
              <a:solidFill>
                <a:srgbClr val="42953B"/>
              </a:solidFill>
            </a:endParaRPr>
          </a:p>
          <a:p>
            <a:pPr marL="457200" lvl="0" indent="-342900" algn="l" rtl="0">
              <a:lnSpc>
                <a:spcPct val="100000"/>
              </a:lnSpc>
              <a:spcBef>
                <a:spcPts val="360"/>
              </a:spcBef>
              <a:spcAft>
                <a:spcPts val="0"/>
              </a:spcAft>
              <a:buSzPct val="100000"/>
              <a:buChar char="●"/>
            </a:pPr>
            <a:r>
              <a:rPr lang="en-US" sz="4000" dirty="0" smtClean="0"/>
              <a:t>Name</a:t>
            </a:r>
            <a:endParaRPr sz="4000" dirty="0"/>
          </a:p>
          <a:p>
            <a:pPr marL="457200" lvl="0" indent="-342900" algn="l" rtl="0">
              <a:lnSpc>
                <a:spcPct val="100000"/>
              </a:lnSpc>
              <a:spcBef>
                <a:spcPts val="0"/>
              </a:spcBef>
              <a:spcAft>
                <a:spcPts val="0"/>
              </a:spcAft>
              <a:buSzPct val="100000"/>
              <a:buChar char="●"/>
            </a:pPr>
            <a:r>
              <a:rPr lang="en-US" sz="4000" dirty="0" smtClean="0"/>
              <a:t>Grade(s</a:t>
            </a:r>
            <a:r>
              <a:rPr lang="en-US" sz="4000" dirty="0"/>
              <a:t>) you teach </a:t>
            </a:r>
            <a:endParaRPr sz="4000" dirty="0"/>
          </a:p>
          <a:p>
            <a:pPr marL="457200" lvl="0" indent="-342900" algn="l" rtl="0">
              <a:lnSpc>
                <a:spcPct val="100000"/>
              </a:lnSpc>
              <a:spcBef>
                <a:spcPts val="0"/>
              </a:spcBef>
              <a:spcAft>
                <a:spcPts val="0"/>
              </a:spcAft>
              <a:buSzPct val="100000"/>
              <a:buChar char="●"/>
            </a:pPr>
            <a:r>
              <a:rPr lang="en-US" sz="4000" dirty="0" smtClean="0"/>
              <a:t>Your </a:t>
            </a:r>
            <a:r>
              <a:rPr lang="en-US" sz="4000" dirty="0"/>
              <a:t>superpower </a:t>
            </a:r>
            <a:r>
              <a:rPr lang="en-US" sz="3600" dirty="0" smtClean="0"/>
              <a:t/>
            </a:r>
            <a:br>
              <a:rPr lang="en-US" sz="3600" dirty="0" smtClean="0"/>
            </a:br>
            <a:endParaRPr sz="3600" dirty="0"/>
          </a:p>
          <a:p>
            <a:pPr marL="0" lvl="0" indent="0" algn="l" rtl="0">
              <a:lnSpc>
                <a:spcPct val="100000"/>
              </a:lnSpc>
              <a:spcBef>
                <a:spcPts val="360"/>
              </a:spcBef>
              <a:spcAft>
                <a:spcPts val="0"/>
              </a:spcAft>
              <a:buNone/>
            </a:pPr>
            <a:r>
              <a:rPr lang="en-US" sz="3600" b="1" i="1" dirty="0"/>
              <a:t>Tell </a:t>
            </a:r>
            <a:r>
              <a:rPr lang="en-US" sz="3600" b="1" i="1" dirty="0" smtClean="0"/>
              <a:t>us why </a:t>
            </a:r>
            <a:r>
              <a:rPr lang="en-US" sz="3600" b="1" i="1" dirty="0"/>
              <a:t>you </a:t>
            </a:r>
            <a:r>
              <a:rPr lang="en-US" sz="3600" b="1" i="1" dirty="0" smtClean="0"/>
              <a:t>chose your </a:t>
            </a:r>
            <a:r>
              <a:rPr lang="en-US" sz="3600" b="1" i="1" dirty="0"/>
              <a:t>superpower or what you will do with that </a:t>
            </a:r>
            <a:r>
              <a:rPr lang="en-US" sz="3600" b="1" i="1" dirty="0" smtClean="0"/>
              <a:t>power.</a:t>
            </a:r>
            <a:endParaRPr sz="3600" b="1" i="1" dirty="0"/>
          </a:p>
        </p:txBody>
      </p:sp>
      <p:sp>
        <p:nvSpPr>
          <p:cNvPr id="108" name="Google Shape;108;p15"/>
          <p:cNvSpPr txBox="1">
            <a:spLocks noGrp="1"/>
          </p:cNvSpPr>
          <p:nvPr>
            <p:ph type="title"/>
          </p:nvPr>
        </p:nvSpPr>
        <p:spPr>
          <a:xfrm>
            <a:off x="381000" y="990600"/>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333"/>
              <a:buNone/>
            </a:pPr>
            <a:r>
              <a:rPr lang="en-US" dirty="0"/>
              <a:t>What </a:t>
            </a:r>
            <a:r>
              <a:rPr lang="en-US" dirty="0" smtClean="0"/>
              <a:t>Would Your Superpower Be</a:t>
            </a:r>
            <a:r>
              <a:rPr lang="en-US" dirty="0"/>
              <a:t>?</a:t>
            </a:r>
            <a:endParaRPr dirty="0"/>
          </a:p>
        </p:txBody>
      </p:sp>
      <p:pic>
        <p:nvPicPr>
          <p:cNvPr id="109" name="Google Shape;109;p15"/>
          <p:cNvPicPr preferRelativeResize="0"/>
          <p:nvPr/>
        </p:nvPicPr>
        <p:blipFill>
          <a:blip r:embed="rId3">
            <a:alphaModFix/>
          </a:blip>
          <a:stretch>
            <a:fillRect/>
          </a:stretch>
        </p:blipFill>
        <p:spPr>
          <a:xfrm>
            <a:off x="7798526" y="2158999"/>
            <a:ext cx="3365149" cy="3040017"/>
          </a:xfrm>
          <a:prstGeom prst="rect">
            <a:avLst/>
          </a:prstGeom>
          <a:noFill/>
          <a:ln>
            <a:noFill/>
          </a:ln>
        </p:spPr>
      </p:pic>
    </p:spTree>
    <p:extLst>
      <p:ext uri="{BB962C8B-B14F-4D97-AF65-F5344CB8AC3E}">
        <p14:creationId xmlns:p14="http://schemas.microsoft.com/office/powerpoint/2010/main" val="180203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6"/>
          <p:cNvSpPr txBox="1">
            <a:spLocks noGrp="1"/>
          </p:cNvSpPr>
          <p:nvPr>
            <p:ph type="sldNum" idx="12"/>
          </p:nvPr>
        </p:nvSpPr>
        <p:spPr>
          <a:xfrm>
            <a:off x="203200" y="177800"/>
            <a:ext cx="10160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solidFill>
                  <a:srgbClr val="FFFFFF"/>
                </a:solidFill>
                <a:latin typeface="Calibri"/>
                <a:ea typeface="Calibri"/>
                <a:cs typeface="Calibri"/>
                <a:sym typeface="Calibri"/>
              </a:rPr>
              <a:t>9</a:t>
            </a:fld>
            <a:endParaRPr>
              <a:solidFill>
                <a:srgbClr val="FFFFFF"/>
              </a:solidFill>
              <a:latin typeface="Calibri"/>
              <a:ea typeface="Calibri"/>
              <a:cs typeface="Calibri"/>
              <a:sym typeface="Calibri"/>
            </a:endParaRPr>
          </a:p>
        </p:txBody>
      </p:sp>
      <p:sp>
        <p:nvSpPr>
          <p:cNvPr id="115" name="Google Shape;115;p16"/>
          <p:cNvSpPr txBox="1">
            <a:spLocks noGrp="1"/>
          </p:cNvSpPr>
          <p:nvPr>
            <p:ph type="body" idx="1"/>
          </p:nvPr>
        </p:nvSpPr>
        <p:spPr>
          <a:xfrm>
            <a:off x="381000" y="2286000"/>
            <a:ext cx="6580200" cy="4419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sz="3600" dirty="0">
                <a:solidFill>
                  <a:srgbClr val="000000"/>
                </a:solidFill>
                <a:highlight>
                  <a:srgbClr val="FFFFFF"/>
                </a:highlight>
              </a:rPr>
              <a:t> </a:t>
            </a:r>
            <a:r>
              <a:rPr lang="en-US" sz="3600" dirty="0">
                <a:solidFill>
                  <a:schemeClr val="accent1"/>
                </a:solidFill>
                <a:highlight>
                  <a:srgbClr val="FFFFFF"/>
                </a:highlight>
              </a:rPr>
              <a:t>The </a:t>
            </a:r>
            <a:r>
              <a:rPr lang="en-US" sz="3600" u="sng" dirty="0">
                <a:solidFill>
                  <a:schemeClr val="accent1"/>
                </a:solidFill>
                <a:highlight>
                  <a:srgbClr val="FFFFFF"/>
                </a:highlight>
              </a:rPr>
              <a:t>sound structures of speech</a:t>
            </a:r>
            <a:r>
              <a:rPr lang="en-US" sz="3600" dirty="0">
                <a:solidFill>
                  <a:schemeClr val="accent1"/>
                </a:solidFill>
                <a:highlight>
                  <a:srgbClr val="FFFFFF"/>
                </a:highlight>
              </a:rPr>
              <a:t> and the ability to </a:t>
            </a:r>
            <a:r>
              <a:rPr lang="en-US" sz="3600" u="sng" dirty="0">
                <a:solidFill>
                  <a:schemeClr val="accent1"/>
                </a:solidFill>
                <a:highlight>
                  <a:srgbClr val="FFFFFF"/>
                </a:highlight>
              </a:rPr>
              <a:t>manipulate those sounds</a:t>
            </a:r>
            <a:r>
              <a:rPr lang="en-US" sz="3600" dirty="0">
                <a:solidFill>
                  <a:schemeClr val="accent1"/>
                </a:solidFill>
                <a:highlight>
                  <a:srgbClr val="FFFFFF"/>
                </a:highlight>
              </a:rPr>
              <a:t> from whole words, syllables and into individual sounds.</a:t>
            </a:r>
            <a:endParaRPr sz="3600" dirty="0">
              <a:solidFill>
                <a:schemeClr val="accent1"/>
              </a:solidFill>
              <a:highlight>
                <a:srgbClr val="FFFFFF"/>
              </a:highlight>
            </a:endParaRPr>
          </a:p>
          <a:p>
            <a:pPr marL="609584" lvl="0" indent="0" algn="l" rtl="0">
              <a:lnSpc>
                <a:spcPct val="100000"/>
              </a:lnSpc>
              <a:spcBef>
                <a:spcPts val="0"/>
              </a:spcBef>
              <a:spcAft>
                <a:spcPts val="0"/>
              </a:spcAft>
              <a:buSzPts val="1800"/>
              <a:buNone/>
            </a:pPr>
            <a:r>
              <a:rPr lang="en-US" sz="3000" dirty="0">
                <a:solidFill>
                  <a:srgbClr val="000000"/>
                </a:solidFill>
                <a:highlight>
                  <a:srgbClr val="FFFFFF"/>
                </a:highlight>
              </a:rPr>
              <a:t>  </a:t>
            </a:r>
            <a:endParaRPr sz="3000" dirty="0">
              <a:solidFill>
                <a:srgbClr val="000000"/>
              </a:solidFill>
              <a:highlight>
                <a:srgbClr val="FFFFFF"/>
              </a:highlight>
            </a:endParaRPr>
          </a:p>
          <a:p>
            <a:pPr marL="609584" lvl="0" indent="0" algn="l" rtl="0">
              <a:lnSpc>
                <a:spcPct val="100000"/>
              </a:lnSpc>
              <a:spcBef>
                <a:spcPts val="0"/>
              </a:spcBef>
              <a:spcAft>
                <a:spcPts val="0"/>
              </a:spcAft>
              <a:buSzPts val="1800"/>
              <a:buNone/>
            </a:pPr>
            <a:endParaRPr sz="3000" dirty="0">
              <a:solidFill>
                <a:srgbClr val="000000"/>
              </a:solidFill>
              <a:highlight>
                <a:srgbClr val="FFFFFF"/>
              </a:highlight>
            </a:endParaRPr>
          </a:p>
          <a:p>
            <a:pPr marL="0" lvl="0" indent="0" algn="l" rtl="0">
              <a:lnSpc>
                <a:spcPct val="100000"/>
              </a:lnSpc>
              <a:spcBef>
                <a:spcPts val="0"/>
              </a:spcBef>
              <a:spcAft>
                <a:spcPts val="0"/>
              </a:spcAft>
              <a:buSzPts val="1800"/>
              <a:buNone/>
            </a:pPr>
            <a:endParaRPr sz="3000" dirty="0"/>
          </a:p>
        </p:txBody>
      </p:sp>
      <p:sp>
        <p:nvSpPr>
          <p:cNvPr id="116" name="Google Shape;116;p16"/>
          <p:cNvSpPr txBox="1">
            <a:spLocks noGrp="1"/>
          </p:cNvSpPr>
          <p:nvPr>
            <p:ph type="title"/>
          </p:nvPr>
        </p:nvSpPr>
        <p:spPr>
          <a:xfrm>
            <a:off x="381000" y="1028706"/>
            <a:ext cx="11430000" cy="10668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799"/>
              <a:buFont typeface="Calibri"/>
              <a:buNone/>
            </a:pPr>
            <a:r>
              <a:rPr lang="en-US" sz="4799" dirty="0">
                <a:solidFill>
                  <a:srgbClr val="004B8D"/>
                </a:solidFill>
              </a:rPr>
              <a:t/>
            </a:r>
            <a:br>
              <a:rPr lang="en-US" sz="4799" dirty="0">
                <a:solidFill>
                  <a:srgbClr val="004B8D"/>
                </a:solidFill>
              </a:rPr>
            </a:br>
            <a:r>
              <a:rPr lang="en-US" sz="5330" dirty="0">
                <a:solidFill>
                  <a:srgbClr val="004B8D"/>
                </a:solidFill>
              </a:rPr>
              <a:t>Phonological Awareness </a:t>
            </a:r>
            <a:endParaRPr sz="5330" dirty="0">
              <a:solidFill>
                <a:srgbClr val="004B8D"/>
              </a:solidFill>
            </a:endParaRPr>
          </a:p>
          <a:p>
            <a:pPr marL="0" lvl="0" indent="0" algn="ctr" rtl="0">
              <a:lnSpc>
                <a:spcPct val="100000"/>
              </a:lnSpc>
              <a:spcBef>
                <a:spcPts val="0"/>
              </a:spcBef>
              <a:spcAft>
                <a:spcPts val="0"/>
              </a:spcAft>
              <a:buClr>
                <a:schemeClr val="dk1"/>
              </a:buClr>
              <a:buSzPts val="4799"/>
              <a:buFont typeface="Calibri"/>
              <a:buNone/>
            </a:pPr>
            <a:endParaRPr sz="4799" dirty="0">
              <a:solidFill>
                <a:srgbClr val="004B8D"/>
              </a:solidFill>
            </a:endParaRPr>
          </a:p>
        </p:txBody>
      </p:sp>
      <p:pic>
        <p:nvPicPr>
          <p:cNvPr id="117" name="Google Shape;117;p16"/>
          <p:cNvPicPr preferRelativeResize="0"/>
          <p:nvPr/>
        </p:nvPicPr>
        <p:blipFill rotWithShape="1">
          <a:blip r:embed="rId3">
            <a:alphaModFix/>
          </a:blip>
          <a:srcRect/>
          <a:stretch/>
        </p:blipFill>
        <p:spPr>
          <a:xfrm>
            <a:off x="2561850" y="4657260"/>
            <a:ext cx="2043525" cy="2043525"/>
          </a:xfrm>
          <a:prstGeom prst="rect">
            <a:avLst/>
          </a:prstGeom>
          <a:noFill/>
          <a:ln>
            <a:noFill/>
          </a:ln>
          <a:effectLst>
            <a:outerShdw blurRad="50800" dist="38100" dir="2700000" algn="tl" rotWithShape="0">
              <a:prstClr val="black">
                <a:alpha val="40000"/>
              </a:prstClr>
            </a:outerShdw>
          </a:effectLst>
        </p:spPr>
      </p:pic>
      <p:pic>
        <p:nvPicPr>
          <p:cNvPr id="118" name="Google Shape;118;p16"/>
          <p:cNvPicPr preferRelativeResize="0"/>
          <p:nvPr/>
        </p:nvPicPr>
        <p:blipFill rotWithShape="1">
          <a:blip r:embed="rId4">
            <a:alphaModFix/>
          </a:blip>
          <a:srcRect/>
          <a:stretch/>
        </p:blipFill>
        <p:spPr>
          <a:xfrm>
            <a:off x="6961200" y="2525559"/>
            <a:ext cx="4647300" cy="4175225"/>
          </a:xfrm>
          <a:prstGeom prst="rect">
            <a:avLst/>
          </a:prstGeom>
          <a:noFill/>
          <a:ln>
            <a:noFill/>
          </a:ln>
        </p:spPr>
      </p:pic>
    </p:spTree>
    <p:extLst>
      <p:ext uri="{BB962C8B-B14F-4D97-AF65-F5344CB8AC3E}">
        <p14:creationId xmlns:p14="http://schemas.microsoft.com/office/powerpoint/2010/main" val="3739851976"/>
      </p:ext>
    </p:extLst>
  </p:cSld>
  <p:clrMapOvr>
    <a:masterClrMapping/>
  </p:clrMapOvr>
</p:sld>
</file>

<file path=ppt/theme/theme1.xml><?xml version="1.0" encoding="utf-8"?>
<a:theme xmlns:a="http://schemas.openxmlformats.org/drawingml/2006/main" name="Content Layouts">
  <a:themeElements>
    <a:clrScheme name="DESE PPT Colors">
      <a:dk1>
        <a:srgbClr val="004B8D"/>
      </a:dk1>
      <a:lt1>
        <a:srgbClr val="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TotalTime>
  <Words>10153</Words>
  <Application>Microsoft Office PowerPoint</Application>
  <PresentationFormat>Widescreen</PresentationFormat>
  <Paragraphs>590</Paragraphs>
  <Slides>39</Slides>
  <Notes>39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Pangolin</vt:lpstr>
      <vt:lpstr>Verdana</vt:lpstr>
      <vt:lpstr>Noto Sans Symbols</vt:lpstr>
      <vt:lpstr>Courier New</vt:lpstr>
      <vt:lpstr>Arial</vt:lpstr>
      <vt:lpstr>Calibri</vt:lpstr>
      <vt:lpstr>Century Gothic</vt:lpstr>
      <vt:lpstr>Content Layouts</vt:lpstr>
      <vt:lpstr>What You Will Need</vt:lpstr>
      <vt:lpstr>Phonological and Phonemic Awareness</vt:lpstr>
      <vt:lpstr>Welcome and Introductions</vt:lpstr>
      <vt:lpstr>Learner Intentions</vt:lpstr>
      <vt:lpstr>Missouri Teacher Standards</vt:lpstr>
      <vt:lpstr>Norms </vt:lpstr>
      <vt:lpstr>Virtual Norms </vt:lpstr>
      <vt:lpstr>What Would Your Superpower Be?</vt:lpstr>
      <vt:lpstr> Phonological Awareness  </vt:lpstr>
      <vt:lpstr>Phonemic Awareness </vt:lpstr>
      <vt:lpstr>Phonics </vt:lpstr>
      <vt:lpstr>Phoneme</vt:lpstr>
      <vt:lpstr>The Science of Phonological Awareness</vt:lpstr>
      <vt:lpstr>Why Start With Phonemic Awareness</vt:lpstr>
      <vt:lpstr>What Does it Look and Sound Like?</vt:lpstr>
      <vt:lpstr>Time for Practice</vt:lpstr>
      <vt:lpstr>What Does it Look and Sound Like?</vt:lpstr>
      <vt:lpstr>PowerPoint Presentation</vt:lpstr>
      <vt:lpstr>PowerPoint Presentation</vt:lpstr>
      <vt:lpstr>PowerPoint Presentation</vt:lpstr>
      <vt:lpstr>PowerPoint Presentation</vt:lpstr>
      <vt:lpstr>PowerPoint Presentation</vt:lpstr>
      <vt:lpstr>Phonological: Simple to Complex </vt:lpstr>
      <vt:lpstr>How is This the Same or Different as Your Series or Practice?</vt:lpstr>
      <vt:lpstr>Time and Focus Reduces Reading Failure</vt:lpstr>
      <vt:lpstr>PowerPoint Presentation</vt:lpstr>
      <vt:lpstr>Examples for Practice</vt:lpstr>
      <vt:lpstr>PowerPoint Presentation</vt:lpstr>
      <vt:lpstr>Developing Fluency in PA</vt:lpstr>
      <vt:lpstr>Mapping – Phoneme / Grapheme</vt:lpstr>
      <vt:lpstr>PowerPoint Presentation</vt:lpstr>
      <vt:lpstr>PowerPoint Presentation</vt:lpstr>
      <vt:lpstr>Data Flowchart for Literacy Development</vt:lpstr>
      <vt:lpstr>What Works in Reading Instruction</vt:lpstr>
      <vt:lpstr>More Resources</vt:lpstr>
      <vt:lpstr>Our Intentions</vt:lpstr>
      <vt:lpstr>Thank you for your professional attention.</vt:lpstr>
      <vt:lpstr>Park Those Sounds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you will need:</dc:title>
  <dc:creator>Jackson,Jane A</dc:creator>
  <cp:lastModifiedBy>Miller, Regina</cp:lastModifiedBy>
  <cp:revision>62</cp:revision>
  <dcterms:modified xsi:type="dcterms:W3CDTF">2022-04-20T18:11:17Z</dcterms:modified>
</cp:coreProperties>
</file>