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7772400" cy="10058400"/>
  <p:embeddedFontLst>
    <p:embeddedFont>
      <p:font typeface="Roboto" pitchFamily="2"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368675" cy="504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4402138" y="0"/>
            <a:ext cx="3368675" cy="5048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77875" y="4840288"/>
            <a:ext cx="6216650" cy="39608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53575"/>
            <a:ext cx="3368675" cy="504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4402138" y="9553575"/>
            <a:ext cx="3368675" cy="5048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ites.ed.gov/idea/regs/b/d/300.320/b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ites.ed.gov/idea/regs/b/d/300.320/b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2.ed.gov/policy/speced/guid/idea/memosdcltrs/qa-endrewcase-12-07-2017.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2.ed.gov/policy/speced/guid/idea/memosdcltrs/qa-endrewcase-12-07-2017.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ed.gov"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9cfe3bf6f_0_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9cfe3bf6f_0_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29cfe3bf6f_0_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solidFill>
                  <a:srgbClr val="000000"/>
                </a:solidFill>
              </a:rPr>
              <a:t>To Know: </a:t>
            </a:r>
            <a:r>
              <a:rPr lang="en-US">
                <a:solidFill>
                  <a:srgbClr val="000000"/>
                </a:solidFill>
              </a:rPr>
              <a:t> Transition Slide</a:t>
            </a:r>
            <a:endParaRPr>
              <a:solidFill>
                <a:srgbClr val="000000"/>
              </a:solidFill>
            </a:endParaRPr>
          </a:p>
          <a:p>
            <a:pPr marL="0" lvl="0" indent="0" algn="l" rtl="0">
              <a:spcBef>
                <a:spcPts val="0"/>
              </a:spcBef>
              <a:spcAft>
                <a:spcPts val="0"/>
              </a:spcAft>
              <a:buClr>
                <a:srgbClr val="000000"/>
              </a:buClr>
              <a:buSzPts val="14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There are legal mandates that dictate the reason progress monitoring/data collection is required and important.  During the next few slides we will look at the law and the most recent case law in which the U. S. Supreme Court issued a unanimous opinion in Endrew F. v Douglas County School District Re-1.</a:t>
            </a: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t>To Know: </a:t>
            </a:r>
            <a:r>
              <a:rPr lang="en-US"/>
              <a:t>This is information from Federal Regulation, IDEA; 34 CFR 300.320 (a) (2)</a:t>
            </a:r>
            <a:endParaRPr/>
          </a:p>
          <a:p>
            <a:pPr marL="0" lvl="0" indent="0" algn="l" rtl="0">
              <a:spcBef>
                <a:spcPts val="0"/>
              </a:spcBef>
              <a:spcAft>
                <a:spcPts val="0"/>
              </a:spcAft>
              <a:buClr>
                <a:srgbClr val="000000"/>
              </a:buClr>
              <a:buSzPts val="1400"/>
              <a:buFont typeface="Arial"/>
              <a:buNone/>
            </a:pPr>
            <a:r>
              <a:rPr lang="en-US" sz="1050" u="sng">
                <a:solidFill>
                  <a:schemeClr val="hlink"/>
                </a:solidFill>
                <a:latin typeface="Roboto"/>
                <a:ea typeface="Roboto"/>
                <a:cs typeface="Roboto"/>
                <a:sym typeface="Roboto"/>
                <a:hlinkClick r:id="rId3"/>
              </a:rPr>
              <a:t>https://sites.ed.gov/idea/regs/b/d/300.320/b1</a:t>
            </a:r>
            <a:r>
              <a:rPr lang="en-US" sz="1050">
                <a:solidFill>
                  <a:srgbClr val="006621"/>
                </a:solidFill>
                <a:latin typeface="Roboto"/>
                <a:ea typeface="Roboto"/>
                <a:cs typeface="Roboto"/>
                <a:sym typeface="Roboto"/>
              </a:rPr>
              <a:t>.</a:t>
            </a:r>
            <a:endParaRPr sz="1050">
              <a:solidFill>
                <a:srgbClr val="006621"/>
              </a:solidFill>
              <a:latin typeface="Roboto"/>
              <a:ea typeface="Roboto"/>
              <a:cs typeface="Roboto"/>
              <a:sym typeface="Roboto"/>
            </a:endParaRPr>
          </a:p>
          <a:p>
            <a:pPr marL="0" lvl="0" indent="0" algn="l" rtl="0">
              <a:spcBef>
                <a:spcPts val="0"/>
              </a:spcBef>
              <a:spcAft>
                <a:spcPts val="0"/>
              </a:spcAft>
              <a:buClr>
                <a:srgbClr val="000000"/>
              </a:buClr>
              <a:buSzPts val="1400"/>
              <a:buFont typeface="Arial"/>
              <a:buNone/>
            </a:pPr>
            <a:endParaRPr sz="1050">
              <a:solidFill>
                <a:srgbClr val="006621"/>
              </a:solidFill>
              <a:latin typeface="Roboto"/>
              <a:ea typeface="Roboto"/>
              <a:cs typeface="Roboto"/>
              <a:sym typeface="Roboto"/>
            </a:endParaRPr>
          </a:p>
          <a:p>
            <a:pPr marL="0" lvl="0" indent="0" algn="l" rtl="0">
              <a:spcBef>
                <a:spcPts val="0"/>
              </a:spcBef>
              <a:spcAft>
                <a:spcPts val="0"/>
              </a:spcAft>
              <a:buClr>
                <a:srgbClr val="000000"/>
              </a:buClr>
              <a:buSzPts val="1400"/>
              <a:buFont typeface="Arial"/>
              <a:buNone/>
            </a:pPr>
            <a:r>
              <a:rPr lang="en-US" b="1"/>
              <a:t>To Say</a:t>
            </a:r>
            <a:r>
              <a:rPr lang="en-US"/>
              <a:t>:  </a:t>
            </a:r>
            <a:r>
              <a:rPr lang="en-US">
                <a:solidFill>
                  <a:srgbClr val="000000"/>
                </a:solidFill>
              </a:rPr>
              <a:t>The special education regulations require that progress toward a student’s IEP annual goals be monitored, measured, and reported to parents as frequently as general education is reported to parents.  Take a look at the exact wording from the Federal regulations.  We in Missouri are required to follow the federal regulations. </a:t>
            </a:r>
            <a:endParaRPr>
              <a:solidFill>
                <a:srgbClr val="000000"/>
              </a:solidFill>
            </a:endParaRPr>
          </a:p>
          <a:p>
            <a:pPr marL="0" lvl="0" indent="0" algn="l" rtl="0">
              <a:spcBef>
                <a:spcPts val="0"/>
              </a:spcBef>
              <a:spcAft>
                <a:spcPts val="0"/>
              </a:spcAft>
              <a:buClr>
                <a:srgbClr val="000000"/>
              </a:buClr>
              <a:buSzPts val="1400"/>
              <a:buFont typeface="Arial"/>
              <a:buNone/>
            </a:pPr>
            <a:endParaRPr>
              <a:solidFill>
                <a:srgbClr val="000000"/>
              </a:solidFill>
            </a:endParaRPr>
          </a:p>
          <a:p>
            <a:pPr marL="0" lvl="0" indent="0" algn="l" rtl="0">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701040" y="4415790"/>
            <a:ext cx="5608200" cy="41835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t>To Know: </a:t>
            </a:r>
            <a:r>
              <a:rPr lang="en-US"/>
              <a:t>Federal Regulation, IDEA; 34 CFR 300.320 (a) (2)</a:t>
            </a:r>
            <a:endParaRPr/>
          </a:p>
          <a:p>
            <a:pPr marL="0" lvl="0" indent="0" algn="l" rtl="0">
              <a:spcBef>
                <a:spcPts val="0"/>
              </a:spcBef>
              <a:spcAft>
                <a:spcPts val="0"/>
              </a:spcAft>
              <a:buClr>
                <a:srgbClr val="000000"/>
              </a:buClr>
              <a:buSzPts val="1400"/>
              <a:buFont typeface="Arial"/>
              <a:buNone/>
            </a:pPr>
            <a:r>
              <a:rPr lang="en-US"/>
              <a:t> </a:t>
            </a:r>
            <a:r>
              <a:rPr lang="en-US" sz="1050" u="sng">
                <a:solidFill>
                  <a:schemeClr val="hlink"/>
                </a:solidFill>
                <a:latin typeface="Roboto"/>
                <a:ea typeface="Roboto"/>
                <a:cs typeface="Roboto"/>
                <a:sym typeface="Roboto"/>
                <a:hlinkClick r:id="rId3"/>
              </a:rPr>
              <a:t>https://sites.ed.gov/idea/regs/b/d/300.320/b1</a:t>
            </a:r>
            <a:r>
              <a:rPr lang="en-US" sz="1050">
                <a:solidFill>
                  <a:srgbClr val="006621"/>
                </a:solidFill>
                <a:latin typeface="Roboto"/>
                <a:ea typeface="Roboto"/>
                <a:cs typeface="Roboto"/>
                <a:sym typeface="Roboto"/>
              </a:rPr>
              <a:t>.</a:t>
            </a:r>
            <a:endParaRPr sz="1050">
              <a:solidFill>
                <a:srgbClr val="006621"/>
              </a:solidFill>
              <a:latin typeface="Roboto"/>
              <a:ea typeface="Roboto"/>
              <a:cs typeface="Roboto"/>
              <a:sym typeface="Roboto"/>
            </a:endParaRPr>
          </a:p>
          <a:p>
            <a:pPr marL="0" lvl="0" indent="0" algn="l" rtl="0">
              <a:spcBef>
                <a:spcPts val="0"/>
              </a:spcBef>
              <a:spcAft>
                <a:spcPts val="0"/>
              </a:spcAft>
              <a:buClr>
                <a:srgbClr val="000000"/>
              </a:buClr>
              <a:buSzPts val="1400"/>
              <a:buFont typeface="Arial"/>
              <a:buNone/>
            </a:pPr>
            <a:endParaRPr sz="1050">
              <a:solidFill>
                <a:srgbClr val="006621"/>
              </a:solidFill>
              <a:latin typeface="Roboto"/>
              <a:ea typeface="Roboto"/>
              <a:cs typeface="Roboto"/>
              <a:sym typeface="Roboto"/>
            </a:endParaRPr>
          </a:p>
          <a:p>
            <a:pPr marL="0" lvl="0" indent="0" algn="l" rtl="0">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As providers of special education supports and services, we are mandated to provide parents/guardians with data that documents progress toward meeting  IEP goals.  The present level of academic achievement and functional performance along with goals provide documentation for IEP teams to determine participation in statewide assessments.</a:t>
            </a:r>
            <a:endParaRPr>
              <a:solidFill>
                <a:srgbClr val="000000"/>
              </a:solidFill>
            </a:endParaRPr>
          </a:p>
          <a:p>
            <a:pPr marL="0" lvl="0" indent="0" algn="l" rtl="0">
              <a:spcBef>
                <a:spcPts val="0"/>
              </a:spcBef>
              <a:spcAft>
                <a:spcPts val="0"/>
              </a:spcAft>
              <a:buClr>
                <a:srgbClr val="000000"/>
              </a:buClr>
              <a:buSzPts val="1400"/>
              <a:buFont typeface="Arial"/>
              <a:buNone/>
            </a:pPr>
            <a:endParaRPr b="1">
              <a:solidFill>
                <a:srgbClr val="000000"/>
              </a:solidFill>
            </a:endParaRPr>
          </a:p>
          <a:p>
            <a:pPr marL="0" lvl="0" indent="0" algn="l" rtl="0">
              <a:spcBef>
                <a:spcPts val="0"/>
              </a:spcBef>
              <a:spcAft>
                <a:spcPts val="0"/>
              </a:spcAft>
              <a:buClr>
                <a:srgbClr val="000000"/>
              </a:buClr>
              <a:buSzPts val="1400"/>
              <a:buFont typeface="Arial"/>
              <a:buNone/>
            </a:pPr>
            <a:endParaRPr b="1"/>
          </a:p>
          <a:p>
            <a:pPr marL="0" lvl="0" indent="0" algn="l" rtl="0">
              <a:spcBef>
                <a:spcPts val="0"/>
              </a:spcBef>
              <a:spcAft>
                <a:spcPts val="0"/>
              </a:spcAft>
              <a:buClr>
                <a:srgbClr val="000000"/>
              </a:buClr>
              <a:buSzPts val="1400"/>
              <a:buFont typeface="Arial"/>
              <a:buNone/>
            </a:pPr>
            <a:endParaRPr/>
          </a:p>
          <a:p>
            <a:pPr marL="0" lvl="0" indent="0" algn="l" rtl="0">
              <a:spcBef>
                <a:spcPts val="0"/>
              </a:spcBef>
              <a:spcAft>
                <a:spcPts val="0"/>
              </a:spcAft>
              <a:buClr>
                <a:srgbClr val="000000"/>
              </a:buClr>
              <a:buSzPts val="1400"/>
              <a:buFont typeface="Arial"/>
              <a:buNone/>
            </a:pPr>
            <a:endParaRPr/>
          </a:p>
          <a:p>
            <a:pPr marL="0" lvl="0" indent="0" algn="l" rtl="0">
              <a:spcBef>
                <a:spcPts val="0"/>
              </a:spcBef>
              <a:spcAft>
                <a:spcPts val="0"/>
              </a:spcAft>
              <a:buClr>
                <a:srgbClr val="000000"/>
              </a:buClr>
              <a:buSzPts val="1400"/>
              <a:buFont typeface="Arial"/>
              <a:buNone/>
            </a:pPr>
            <a:endParaRPr>
              <a:solidFill>
                <a:srgbClr val="FF0000"/>
              </a:solidFill>
            </a:endParaRPr>
          </a:p>
          <a:p>
            <a:pPr marL="0" lvl="0" indent="0" algn="l" rtl="0">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solidFill>
                  <a:srgbClr val="000000"/>
                </a:solidFill>
              </a:rPr>
              <a:t>To Know: The Endrew case Q and A document:  </a:t>
            </a:r>
            <a:r>
              <a:rPr lang="en-US">
                <a:solidFill>
                  <a:srgbClr val="000000"/>
                </a:solidFill>
              </a:rPr>
              <a:t>For more information refer to </a:t>
            </a:r>
            <a:r>
              <a:rPr lang="en-US" u="sng">
                <a:solidFill>
                  <a:schemeClr val="hlink"/>
                </a:solidFill>
                <a:hlinkClick r:id="rId3"/>
              </a:rPr>
              <a:t>https://www2.ed.gov/policy/speced/guid/idea/memosdcltrs/qa-endrewcase-12-07-2017.pdf</a:t>
            </a:r>
            <a:r>
              <a:rPr lang="en-US" u="sng">
                <a:solidFill>
                  <a:srgbClr val="3D85C6"/>
                </a:solidFill>
              </a:rPr>
              <a:t> </a:t>
            </a:r>
            <a:endParaRPr u="sng">
              <a:solidFill>
                <a:srgbClr val="3D85C6"/>
              </a:solidFill>
            </a:endParaRPr>
          </a:p>
          <a:p>
            <a:pPr marL="0" lvl="0" indent="0" algn="l" rtl="0">
              <a:spcBef>
                <a:spcPts val="0"/>
              </a:spcBef>
              <a:spcAft>
                <a:spcPts val="0"/>
              </a:spcAft>
              <a:buClr>
                <a:srgbClr val="000000"/>
              </a:buClr>
              <a:buSzPts val="1400"/>
              <a:buFont typeface="Arial"/>
              <a:buNone/>
            </a:pPr>
            <a:endParaRPr b="1">
              <a:solidFill>
                <a:srgbClr val="000000"/>
              </a:solidFill>
            </a:endParaRPr>
          </a:p>
          <a:p>
            <a:pPr marL="0" lvl="0" indent="0" algn="l" rtl="0">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On March 22, 2017 the US Supreme Court issued a unanimous opinion in </a:t>
            </a:r>
            <a:r>
              <a:rPr lang="en-US" i="1">
                <a:solidFill>
                  <a:srgbClr val="000000"/>
                </a:solidFill>
              </a:rPr>
              <a:t>Endrew F. v Douglas County School District re-1 137 S. Ct. 988.</a:t>
            </a:r>
            <a:r>
              <a:rPr lang="en-US">
                <a:solidFill>
                  <a:srgbClr val="000000"/>
                </a:solidFill>
              </a:rPr>
              <a:t> The </a:t>
            </a:r>
            <a:r>
              <a:rPr lang="en-US" i="1">
                <a:solidFill>
                  <a:srgbClr val="000000"/>
                </a:solidFill>
              </a:rPr>
              <a:t>Endrew</a:t>
            </a:r>
            <a:r>
              <a:rPr lang="en-US">
                <a:solidFill>
                  <a:srgbClr val="000000"/>
                </a:solidFill>
              </a:rPr>
              <a:t> </a:t>
            </a:r>
            <a:r>
              <a:rPr lang="en-US" i="1">
                <a:solidFill>
                  <a:srgbClr val="000000"/>
                </a:solidFill>
              </a:rPr>
              <a:t>F.</a:t>
            </a:r>
            <a:r>
              <a:rPr lang="en-US">
                <a:solidFill>
                  <a:srgbClr val="000000"/>
                </a:solidFill>
              </a:rPr>
              <a:t> decision is important because it informs our efforts to improve academic outcomes for children with disabilities.  On December 7, 2017, the United States Department of Education issued a Q &amp; A document on the Endrew F v. Douglas County School District Re-1.  This document provides school districts, state departments of education, parents and all interested parties information about the lower court case,  decisions and the Supreme Court decision.  The Table of Contents of this document includes an overview of the facts surrounding the case, clarification of IDEA’s FAPE requirement and considerations for implementation.  </a:t>
            </a:r>
            <a:endParaRPr>
              <a:solidFill>
                <a:srgbClr val="000000"/>
              </a:solidFill>
            </a:endParaRPr>
          </a:p>
          <a:p>
            <a:pPr marL="0" lvl="0" indent="0" algn="l" rtl="0">
              <a:spcBef>
                <a:spcPts val="0"/>
              </a:spcBef>
              <a:spcAft>
                <a:spcPts val="0"/>
              </a:spcAft>
              <a:buClr>
                <a:srgbClr val="000000"/>
              </a:buClr>
              <a:buSzPts val="1400"/>
              <a:buFont typeface="Arial"/>
              <a:buNone/>
            </a:pPr>
            <a:endParaRPr b="1">
              <a:solidFill>
                <a:srgbClr val="000000"/>
              </a:solidFill>
            </a:endParaRPr>
          </a:p>
          <a:p>
            <a:pPr marL="0" lvl="0" indent="0" algn="l" rtl="0">
              <a:spcBef>
                <a:spcPts val="0"/>
              </a:spcBef>
              <a:spcAft>
                <a:spcPts val="0"/>
              </a:spcAft>
              <a:buClr>
                <a:srgbClr val="000000"/>
              </a:buClr>
              <a:buSzPts val="1400"/>
              <a:buFont typeface="Arial"/>
              <a:buNone/>
            </a:pPr>
            <a:endParaRPr b="1"/>
          </a:p>
          <a:p>
            <a:pPr marL="0" lvl="0" indent="0" algn="l" rtl="0">
              <a:spcBef>
                <a:spcPts val="0"/>
              </a:spcBef>
              <a:spcAft>
                <a:spcPts val="0"/>
              </a:spcAft>
              <a:buClr>
                <a:srgbClr val="000000"/>
              </a:buClr>
              <a:buSzPts val="1400"/>
              <a:buFont typeface="Arial"/>
              <a:buNone/>
            </a:pPr>
            <a:endParaRPr>
              <a:solidFill>
                <a:srgbClr val="FF0000"/>
              </a:solidFill>
            </a:endParaRPr>
          </a:p>
          <a:p>
            <a:pPr marL="0" lvl="0" indent="0" algn="l" rtl="0">
              <a:spcBef>
                <a:spcPts val="0"/>
              </a:spcBef>
              <a:spcAft>
                <a:spcPts val="0"/>
              </a:spcAft>
              <a:buClr>
                <a:srgbClr val="000000"/>
              </a:buClr>
              <a:buSzPts val="1400"/>
              <a:buFont typeface="Arial"/>
              <a:buNone/>
            </a:pPr>
            <a:endParaRPr>
              <a:solidFill>
                <a:srgbClr val="FF0000"/>
              </a:solidFill>
            </a:endParaRPr>
          </a:p>
          <a:p>
            <a:pPr marL="0" lvl="0" indent="0" algn="l" rtl="0">
              <a:spcBef>
                <a:spcPts val="0"/>
              </a:spcBef>
              <a:spcAft>
                <a:spcPts val="0"/>
              </a:spcAft>
              <a:buClr>
                <a:srgbClr val="000000"/>
              </a:buClr>
              <a:buSzPts val="1400"/>
              <a:buFont typeface="Arial"/>
              <a:buNone/>
            </a:pPr>
            <a:endParaRPr u="sng"/>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1"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solidFill>
                  <a:srgbClr val="000000"/>
                </a:solidFill>
              </a:rPr>
              <a:t>To Know:</a:t>
            </a:r>
            <a:r>
              <a:rPr lang="en-US">
                <a:solidFill>
                  <a:srgbClr val="000000"/>
                </a:solidFill>
              </a:rPr>
              <a:t> “de minimis” means too trivial or minor to consider.  This was used by the hearing officer and lower courts to determine if FAPE was met.  Each one determined that FAPE met and parents continued to appeal through the court system to determine that “de minimus” was not acceptable for Endrew’s educational benefit.  It was the Supreme court that rejected the low standard for education benefit for a child with an IEP, therefore reversing all lower court decisions.</a:t>
            </a:r>
            <a:endParaRPr>
              <a:solidFill>
                <a:srgbClr val="000000"/>
              </a:solidFill>
            </a:endParaRPr>
          </a:p>
          <a:p>
            <a:pPr marL="0" lvl="0" indent="0" algn="l" rtl="0">
              <a:spcBef>
                <a:spcPts val="0"/>
              </a:spcBef>
              <a:spcAft>
                <a:spcPts val="0"/>
              </a:spcAft>
              <a:buClr>
                <a:srgbClr val="000000"/>
              </a:buClr>
              <a:buSzPts val="1400"/>
              <a:buFont typeface="Arial"/>
              <a:buNone/>
            </a:pPr>
            <a:endParaRPr>
              <a:solidFill>
                <a:srgbClr val="000000"/>
              </a:solidFill>
            </a:endParaRPr>
          </a:p>
          <a:p>
            <a:pPr marL="0" lvl="0" indent="0" algn="l" rtl="0">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Look over the information on this page (read slide).  Notice the words “de minimis”.   It means “more than trivial or minor education benefit”. While the lower courts used that phrase to determine if FAPE was met, the Supreme Court rejected that thinking and determined that minimal progress is not acceptable for a student with a disability.  How do you feel about “de minimus” progress?</a:t>
            </a:r>
            <a:endParaRPr>
              <a:solidFill>
                <a:srgbClr val="000000"/>
              </a:solidFill>
            </a:endParaRPr>
          </a:p>
          <a:p>
            <a:pPr marL="0" lvl="0" indent="0" algn="l" rtl="0">
              <a:spcBef>
                <a:spcPts val="0"/>
              </a:spcBef>
              <a:spcAft>
                <a:spcPts val="0"/>
              </a:spcAft>
              <a:buClr>
                <a:srgbClr val="000000"/>
              </a:buClr>
              <a:buSzPts val="1400"/>
              <a:buFont typeface="Arial"/>
              <a:buNone/>
            </a:pPr>
            <a:r>
              <a:rPr lang="en-US">
                <a:solidFill>
                  <a:srgbClr val="000000"/>
                </a:solidFill>
              </a:rPr>
              <a:t> </a:t>
            </a:r>
            <a:endParaRPr>
              <a:solidFill>
                <a:srgbClr val="000000"/>
              </a:solidFill>
            </a:endParaRPr>
          </a:p>
          <a:p>
            <a:pPr marL="0" lvl="0" indent="0" algn="l" rtl="0">
              <a:spcBef>
                <a:spcPts val="0"/>
              </a:spcBef>
              <a:spcAft>
                <a:spcPts val="0"/>
              </a:spcAft>
              <a:buClr>
                <a:srgbClr val="000000"/>
              </a:buClr>
              <a:buSzPts val="1400"/>
              <a:buFont typeface="Arial"/>
              <a:buNone/>
            </a:pPr>
            <a:r>
              <a:rPr lang="en-US" b="1"/>
              <a:t>To Do:</a:t>
            </a:r>
            <a:r>
              <a:rPr lang="en-US">
                <a:solidFill>
                  <a:srgbClr val="000000"/>
                </a:solidFill>
              </a:rPr>
              <a:t>   Take 30 seconds and reflect on that phrase.  Now in your own terms/thinking talk at you table about what “de minimis” means.  </a:t>
            </a:r>
            <a:endParaRPr>
              <a:solidFill>
                <a:srgbClr val="000000"/>
              </a:solidFill>
            </a:endParaRPr>
          </a:p>
          <a:p>
            <a:pPr marL="0" lvl="0" indent="0" algn="l" rtl="0">
              <a:spcBef>
                <a:spcPts val="0"/>
              </a:spcBef>
              <a:spcAft>
                <a:spcPts val="0"/>
              </a:spcAft>
              <a:buClr>
                <a:srgbClr val="000000"/>
              </a:buClr>
              <a:buSzPts val="1400"/>
              <a:buFont typeface="Arial"/>
              <a:buNone/>
            </a:pPr>
            <a:r>
              <a:rPr lang="en-US">
                <a:solidFill>
                  <a:srgbClr val="000000"/>
                </a:solidFill>
              </a:rPr>
              <a:t>Share with the large group a couple of points/comments regarding “de minimus” progress.</a:t>
            </a:r>
            <a:endParaRPr>
              <a:solidFill>
                <a:srgbClr val="000000"/>
              </a:solidFill>
            </a:endParaRPr>
          </a:p>
          <a:p>
            <a:pPr marL="0" lvl="0" indent="0" algn="l" rtl="0">
              <a:spcBef>
                <a:spcPts val="0"/>
              </a:spcBef>
              <a:spcAft>
                <a:spcPts val="0"/>
              </a:spcAft>
              <a:buClr>
                <a:srgbClr val="000000"/>
              </a:buClr>
              <a:buSzPts val="1400"/>
              <a:buFont typeface="Arial"/>
              <a:buNone/>
            </a:pPr>
            <a:endParaRPr b="1"/>
          </a:p>
          <a:p>
            <a:pPr marL="0" lvl="0" indent="0" algn="l" rtl="0">
              <a:spcBef>
                <a:spcPts val="0"/>
              </a:spcBef>
              <a:spcAft>
                <a:spcPts val="0"/>
              </a:spcAft>
              <a:buClr>
                <a:srgbClr val="000000"/>
              </a:buClr>
              <a:buSzPts val="1400"/>
              <a:buFont typeface="Arial"/>
              <a:buNone/>
            </a:pPr>
            <a:endParaRPr>
              <a:solidFill>
                <a:srgbClr val="FF0000"/>
              </a:solidFill>
            </a:endParaRPr>
          </a:p>
          <a:p>
            <a:pPr marL="0" lvl="0" indent="0" algn="l" rtl="0">
              <a:spcBef>
                <a:spcPts val="0"/>
              </a:spcBef>
              <a:spcAft>
                <a:spcPts val="0"/>
              </a:spcAft>
              <a:buClr>
                <a:srgbClr val="000000"/>
              </a:buClr>
              <a:buSzPts val="1400"/>
              <a:buFont typeface="Arial"/>
              <a:buNone/>
            </a:pPr>
            <a:endParaRPr>
              <a:solidFill>
                <a:srgbClr val="FF0000"/>
              </a:solidFill>
            </a:endParaRPr>
          </a:p>
          <a:p>
            <a:pPr marL="0" marR="0" lvl="0" indent="0" algn="l" rtl="0">
              <a:lnSpc>
                <a:spcPct val="100000"/>
              </a:lnSpc>
              <a:spcBef>
                <a:spcPts val="0"/>
              </a:spcBef>
              <a:spcAft>
                <a:spcPts val="0"/>
              </a:spcAft>
              <a:buClr>
                <a:srgbClr val="000000"/>
              </a:buClr>
              <a:buSzPts val="1400"/>
              <a:buFont typeface="Arial"/>
              <a:buNone/>
            </a:pP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rgbClr val="000000"/>
              </a:buClr>
              <a:buSzPts val="1400"/>
              <a:buFont typeface="Arial"/>
              <a:buNone/>
            </a:pPr>
            <a:r>
              <a:rPr lang="en-US" b="1"/>
              <a:t>To Know: </a:t>
            </a:r>
            <a:r>
              <a:rPr lang="en-US" b="1">
                <a:solidFill>
                  <a:srgbClr val="000000"/>
                </a:solidFill>
              </a:rPr>
              <a:t> The Endrew case Q and A document:</a:t>
            </a:r>
            <a:r>
              <a:rPr lang="en-US" b="1">
                <a:solidFill>
                  <a:srgbClr val="FF0000"/>
                </a:solidFill>
              </a:rPr>
              <a:t>  </a:t>
            </a:r>
            <a:r>
              <a:rPr lang="en-US"/>
              <a:t>For more information refer to </a:t>
            </a:r>
            <a:r>
              <a:rPr lang="en-US" u="sng">
                <a:solidFill>
                  <a:schemeClr val="hlink"/>
                </a:solidFill>
                <a:hlinkClick r:id="rId3"/>
              </a:rPr>
              <a:t>https://www2.ed.gov/policy/speced/guid/idea/memosdcltrs/qa-endrewcase-12-07-2017.pdf</a:t>
            </a:r>
            <a:r>
              <a:rPr lang="en-US" u="sng"/>
              <a:t> </a:t>
            </a:r>
            <a:endParaRPr u="sng"/>
          </a:p>
          <a:p>
            <a:pPr marL="0" lvl="0" indent="0" algn="l" rtl="0">
              <a:spcBef>
                <a:spcPts val="0"/>
              </a:spcBef>
              <a:spcAft>
                <a:spcPts val="0"/>
              </a:spcAft>
              <a:buClr>
                <a:srgbClr val="000000"/>
              </a:buClr>
              <a:buSzPts val="1400"/>
              <a:buFont typeface="Arial"/>
              <a:buNone/>
            </a:pPr>
            <a:endParaRPr u="sng"/>
          </a:p>
          <a:p>
            <a:pPr marL="0" lvl="0" indent="0" algn="l" rtl="0">
              <a:spcBef>
                <a:spcPts val="0"/>
              </a:spcBef>
              <a:spcAft>
                <a:spcPts val="0"/>
              </a:spcAft>
              <a:buClr>
                <a:srgbClr val="000000"/>
              </a:buClr>
              <a:buSzPts val="1400"/>
              <a:buFont typeface="Arial"/>
              <a:buNone/>
            </a:pPr>
            <a:r>
              <a:rPr lang="en-US" b="1"/>
              <a:t>To Say:</a:t>
            </a:r>
            <a:r>
              <a:rPr lang="en-US"/>
              <a:t> In layman terms this a summary of US Supreme court decisi</a:t>
            </a:r>
            <a:r>
              <a:rPr lang="en-US">
                <a:solidFill>
                  <a:srgbClr val="000000"/>
                </a:solidFill>
              </a:rPr>
              <a:t>on. There are 2 major takeaways from the summary decision:  </a:t>
            </a:r>
            <a:endParaRPr>
              <a:solidFill>
                <a:srgbClr val="000000"/>
              </a:solidFill>
            </a:endParaRPr>
          </a:p>
          <a:p>
            <a:pPr marL="0" lvl="0" indent="0" algn="l" rtl="0">
              <a:spcBef>
                <a:spcPts val="0"/>
              </a:spcBef>
              <a:spcAft>
                <a:spcPts val="0"/>
              </a:spcAft>
              <a:buClr>
                <a:srgbClr val="000000"/>
              </a:buClr>
              <a:buSzPts val="1400"/>
              <a:buFont typeface="Arial"/>
              <a:buNone/>
            </a:pPr>
            <a:r>
              <a:rPr lang="en-US">
                <a:solidFill>
                  <a:srgbClr val="000000"/>
                </a:solidFill>
              </a:rPr>
              <a:t>1.  IEP teams must ensure that every student with an IEP have the chance to meet challenging goals/objectives and progress monitoring will prove the progress made on goals/objectives. </a:t>
            </a:r>
            <a:endParaRPr>
              <a:solidFill>
                <a:srgbClr val="000000"/>
              </a:solidFill>
            </a:endParaRPr>
          </a:p>
          <a:p>
            <a:pPr marL="0" lvl="0" indent="0" algn="l" rtl="0">
              <a:spcBef>
                <a:spcPts val="0"/>
              </a:spcBef>
              <a:spcAft>
                <a:spcPts val="0"/>
              </a:spcAft>
              <a:buClr>
                <a:srgbClr val="000000"/>
              </a:buClr>
              <a:buSzPts val="1400"/>
              <a:buFont typeface="Arial"/>
              <a:buNone/>
            </a:pPr>
            <a:r>
              <a:rPr lang="en-US">
                <a:solidFill>
                  <a:srgbClr val="000000"/>
                </a:solidFill>
              </a:rPr>
              <a:t>2.  IEPs must address yearly high expectations and not look the same from year to year.</a:t>
            </a:r>
            <a:endParaRPr>
              <a:solidFill>
                <a:srgbClr val="000000"/>
              </a:solidFill>
            </a:endParaRPr>
          </a:p>
          <a:p>
            <a:pPr marL="0" lvl="0" indent="0" algn="l" rtl="0">
              <a:spcBef>
                <a:spcPts val="0"/>
              </a:spcBef>
              <a:spcAft>
                <a:spcPts val="0"/>
              </a:spcAft>
              <a:buClr>
                <a:srgbClr val="000000"/>
              </a:buClr>
              <a:buSzPts val="1400"/>
              <a:buFont typeface="Arial"/>
              <a:buNone/>
            </a:pPr>
            <a:r>
              <a:rPr lang="en-US"/>
              <a:t>You can find more information at </a:t>
            </a:r>
            <a:r>
              <a:rPr lang="en-US" u="sng">
                <a:solidFill>
                  <a:schemeClr val="hlink"/>
                </a:solidFill>
                <a:hlinkClick r:id="rId4"/>
              </a:rPr>
              <a:t>www.ed.gov</a:t>
            </a:r>
            <a:endParaRPr/>
          </a:p>
          <a:p>
            <a:pPr marL="0" lvl="0" indent="0" algn="l" rtl="0">
              <a:spcBef>
                <a:spcPts val="0"/>
              </a:spcBef>
              <a:spcAft>
                <a:spcPts val="0"/>
              </a:spcAft>
              <a:buClr>
                <a:srgbClr val="000000"/>
              </a:buClr>
              <a:buSzPts val="1400"/>
              <a:buFont typeface="Arial"/>
              <a:buNone/>
            </a:pPr>
            <a:r>
              <a:rPr lang="en-US"/>
              <a:t>Questions and Answers on </a:t>
            </a:r>
            <a:r>
              <a:rPr lang="en-US" i="1"/>
              <a:t>U.S. Supreme Court Case Decision Endrew F. v. Douglas County School District Re-1.</a:t>
            </a:r>
            <a:endParaRPr i="1"/>
          </a:p>
          <a:p>
            <a:pPr marL="0" marR="0" lvl="0" indent="0" algn="l" rtl="0">
              <a:lnSpc>
                <a:spcPct val="100000"/>
              </a:lnSpc>
              <a:spcBef>
                <a:spcPts val="0"/>
              </a:spcBef>
              <a:spcAft>
                <a:spcPts val="0"/>
              </a:spcAft>
              <a:buClr>
                <a:srgbClr val="000000"/>
              </a:buClr>
              <a:buSzPts val="1400"/>
              <a:buFont typeface="Arial"/>
              <a:buNone/>
            </a:pP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rgbClr val="000000"/>
              </a:buClr>
              <a:buSzPts val="1400"/>
              <a:buFont typeface="Arial"/>
              <a:buNone/>
            </a:pPr>
            <a:r>
              <a:rPr lang="en-US" b="1"/>
              <a:t>To Know: </a:t>
            </a:r>
            <a:r>
              <a:rPr lang="en-US"/>
              <a:t>This is the answer to question 18 from the article “Questions and Answers on </a:t>
            </a:r>
            <a:r>
              <a:rPr lang="en-US" i="1"/>
              <a:t>U.S. Supreme Court Case Decision Endrew F. v. Douglas County School District Re-1.</a:t>
            </a:r>
            <a:r>
              <a:rPr lang="en-US"/>
              <a:t> This slide is animated and the question appears and followed by the statements.</a:t>
            </a:r>
            <a:endParaRPr/>
          </a:p>
          <a:p>
            <a:pPr marL="0" marR="0" lvl="0" indent="0" algn="l" rtl="0">
              <a:lnSpc>
                <a:spcPct val="100000"/>
              </a:lnSpc>
              <a:spcBef>
                <a:spcPts val="0"/>
              </a:spcBef>
              <a:spcAft>
                <a:spcPts val="0"/>
              </a:spcAft>
              <a:buClr>
                <a:srgbClr val="000000"/>
              </a:buClr>
              <a:buSzPts val="1400"/>
              <a:buFont typeface="Arial"/>
              <a:buNone/>
            </a:pPr>
            <a:endParaRPr b="1">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Look at the question on the slide--we need to look and listen closely to the information shared in the Q and A document.  When asked what the IEP is to do differently, the US Supreme Court decision makes our mission clear.  Before we look more closely at their information in the Q &amp; A document, talk at your table and identify three things that IEP teams should do differently. </a:t>
            </a:r>
            <a:endParaRPr/>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Ask the group to discuss in small groups, “Is there anything IEP teams should do differently?” </a:t>
            </a:r>
            <a:r>
              <a:rPr lang="en-US">
                <a:solidFill>
                  <a:srgbClr val="000000"/>
                </a:solidFill>
              </a:rPr>
              <a:t>Set a timer for 3-4 minutes. Ask each table to share 1 thing that was discussed.  </a:t>
            </a:r>
            <a:r>
              <a:rPr lang="en-US" sz="1200" b="0" i="0" u="none" strike="noStrike" cap="none">
                <a:solidFill>
                  <a:schemeClr val="dk1"/>
                </a:solidFill>
                <a:latin typeface="Calibri"/>
                <a:ea typeface="Calibri"/>
                <a:cs typeface="Calibri"/>
                <a:sym typeface="Calibri"/>
              </a:rPr>
              <a:t>After each group has discuss</a:t>
            </a:r>
            <a:r>
              <a:rPr lang="en-US"/>
              <a:t>ed</a:t>
            </a:r>
            <a:r>
              <a:rPr lang="en-US" sz="1200" b="0" i="0" u="none" strike="noStrike" cap="none">
                <a:solidFill>
                  <a:schemeClr val="dk1"/>
                </a:solidFill>
                <a:latin typeface="Calibri"/>
                <a:ea typeface="Calibri"/>
                <a:cs typeface="Calibri"/>
                <a:sym typeface="Calibri"/>
              </a:rPr>
              <a:t> and shared out</a:t>
            </a:r>
            <a:r>
              <a:rPr lang="en-US"/>
              <a:t>. On each</a:t>
            </a:r>
            <a:r>
              <a:rPr lang="en-US" sz="1200" b="0" i="0" u="none" strike="noStrike" cap="none">
                <a:solidFill>
                  <a:schemeClr val="dk1"/>
                </a:solidFill>
                <a:latin typeface="Calibri"/>
                <a:ea typeface="Calibri"/>
                <a:cs typeface="Calibri"/>
                <a:sym typeface="Calibri"/>
              </a:rPr>
              <a:t> mouse click the 3 points appear</a:t>
            </a:r>
            <a:r>
              <a:rPr lang="en-US"/>
              <a:t>. Then </a:t>
            </a:r>
            <a:r>
              <a:rPr lang="en-US" sz="1200" b="0" i="0" u="none" strike="noStrike" cap="none">
                <a:solidFill>
                  <a:schemeClr val="dk1"/>
                </a:solidFill>
                <a:latin typeface="Calibri"/>
                <a:ea typeface="Calibri"/>
                <a:cs typeface="Calibri"/>
                <a:sym typeface="Calibri"/>
              </a:rPr>
              <a:t>discuss the 3 points as a large group.</a:t>
            </a:r>
            <a:r>
              <a:rPr lang="en-US">
                <a:solidFill>
                  <a:srgbClr val="000000"/>
                </a:solidFill>
              </a:rPr>
              <a:t> </a:t>
            </a: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sz="1200" b="1" u="none" strike="noStrike" cap="none">
              <a:solidFill>
                <a:schemeClr val="dk1"/>
              </a:solidFill>
              <a:latin typeface="Calibri"/>
              <a:ea typeface="Calibri"/>
              <a:cs typeface="Calibri"/>
              <a:sym typeface="Calibri"/>
            </a:endParaRPr>
          </a:p>
        </p:txBody>
      </p:sp>
      <p:sp>
        <p:nvSpPr>
          <p:cNvPr id="182" name="Google Shape;182;p16: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9cfe3bf6f_0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9cfe3bf6f_0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129cfe3bf6f_0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7aca1346c_1_13:notes"/>
          <p:cNvSpPr txBox="1">
            <a:spLocks noGrp="1"/>
          </p:cNvSpPr>
          <p:nvPr>
            <p:ph type="body" idx="1"/>
          </p:nvPr>
        </p:nvSpPr>
        <p:spPr>
          <a:xfrm>
            <a:off x="777225" y="4777725"/>
            <a:ext cx="6217800" cy="452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27aca1346c_1_13: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7aca1346c_1_21:notes"/>
          <p:cNvSpPr txBox="1">
            <a:spLocks noGrp="1"/>
          </p:cNvSpPr>
          <p:nvPr>
            <p:ph type="body" idx="1"/>
          </p:nvPr>
        </p:nvSpPr>
        <p:spPr>
          <a:xfrm>
            <a:off x="777225" y="4777725"/>
            <a:ext cx="6217800" cy="452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27aca1346c_1_21: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27aca1346c_1_42:notes"/>
          <p:cNvSpPr txBox="1">
            <a:spLocks noGrp="1"/>
          </p:cNvSpPr>
          <p:nvPr>
            <p:ph type="body" idx="1"/>
          </p:nvPr>
        </p:nvSpPr>
        <p:spPr>
          <a:xfrm>
            <a:off x="777225" y="4777725"/>
            <a:ext cx="6217800" cy="452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27aca1346c_1_42: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7aca1346c_1_57:notes"/>
          <p:cNvSpPr txBox="1">
            <a:spLocks noGrp="1"/>
          </p:cNvSpPr>
          <p:nvPr>
            <p:ph type="body" idx="1"/>
          </p:nvPr>
        </p:nvSpPr>
        <p:spPr>
          <a:xfrm>
            <a:off x="777225" y="4777725"/>
            <a:ext cx="6217800" cy="452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127aca1346c_1_57: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7aca1346c_1_72:notes"/>
          <p:cNvSpPr txBox="1">
            <a:spLocks noGrp="1"/>
          </p:cNvSpPr>
          <p:nvPr>
            <p:ph type="body" idx="1"/>
          </p:nvPr>
        </p:nvSpPr>
        <p:spPr>
          <a:xfrm>
            <a:off x="777225" y="4777725"/>
            <a:ext cx="6217800" cy="4526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27aca1346c_1_72:notes"/>
          <p:cNvSpPr>
            <a:spLocks noGrp="1" noRot="1" noChangeAspect="1"/>
          </p:cNvSpPr>
          <p:nvPr>
            <p:ph type="sldImg" idx="2"/>
          </p:nvPr>
        </p:nvSpPr>
        <p:spPr>
          <a:xfrm>
            <a:off x="533400" y="754063"/>
            <a:ext cx="67056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5: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6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6: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9cfe3bf6f_0_2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9cfe3bf6f_0_23: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129cfe3bf6f_0_23: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7aca1346c_0_12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7aca1346c_0_128: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127aca1346c_0_128: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7aca1346c_0_13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7aca1346c_0_134: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127aca1346c_0_134: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7aca1346c_0_109: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27aca1346c_0_109: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127aca1346c_0_109: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7aca1346c_0_12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7aca1346c_0_121: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127aca1346c_0_121: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7aca1346c_0_11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7aca1346c_0_115: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127aca1346c_0_115: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7d2105198_3_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27d2105198_3_0:notes"/>
          <p:cNvSpPr txBox="1">
            <a:spLocks noGrp="1"/>
          </p:cNvSpPr>
          <p:nvPr>
            <p:ph type="body" idx="1"/>
          </p:nvPr>
        </p:nvSpPr>
        <p:spPr>
          <a:xfrm>
            <a:off x="777875" y="4840288"/>
            <a:ext cx="6216600" cy="39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127d2105198_3_0:notes"/>
          <p:cNvSpPr txBox="1">
            <a:spLocks noGrp="1"/>
          </p:cNvSpPr>
          <p:nvPr>
            <p:ph type="sldNum" idx="12"/>
          </p:nvPr>
        </p:nvSpPr>
        <p:spPr>
          <a:xfrm>
            <a:off x="4402138" y="9553575"/>
            <a:ext cx="3368700" cy="504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7: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67: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68: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68: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7aca1346c_1_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27aca1346c_1_9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rgbClr val="000000"/>
              </a:buClr>
              <a:buSzPts val="1400"/>
              <a:buFont typeface="Arial"/>
              <a:buNone/>
            </a:pPr>
            <a:r>
              <a:rPr lang="en-US" b="1"/>
              <a:t>To Know: </a:t>
            </a:r>
            <a:r>
              <a:rPr lang="en-US"/>
              <a:t>This is the answer to question 18 from the article “Questions and Answers on </a:t>
            </a:r>
            <a:r>
              <a:rPr lang="en-US" i="1"/>
              <a:t>U.S. Supreme Court Case Decision Endrew F. v. Douglas County School District Re-1.</a:t>
            </a:r>
            <a:r>
              <a:rPr lang="en-US"/>
              <a:t> This slide is animated and the question appears and followed by the statements.</a:t>
            </a:r>
            <a:endParaRPr/>
          </a:p>
          <a:p>
            <a:pPr marL="0" marR="0" lvl="0" indent="0" algn="l" rtl="0">
              <a:lnSpc>
                <a:spcPct val="100000"/>
              </a:lnSpc>
              <a:spcBef>
                <a:spcPts val="0"/>
              </a:spcBef>
              <a:spcAft>
                <a:spcPts val="0"/>
              </a:spcAft>
              <a:buClr>
                <a:srgbClr val="000000"/>
              </a:buClr>
              <a:buSzPts val="1400"/>
              <a:buFont typeface="Arial"/>
              <a:buNone/>
            </a:pPr>
            <a:endParaRPr b="1">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b="1">
                <a:solidFill>
                  <a:srgbClr val="000000"/>
                </a:solidFill>
              </a:rPr>
              <a:t>TO SAY</a:t>
            </a:r>
            <a:r>
              <a:rPr lang="en-US">
                <a:solidFill>
                  <a:srgbClr val="000000"/>
                </a:solidFill>
              </a:rPr>
              <a:t>:  Look at the question on the slide--we need to look and listen closely to the information shared in the Q and A document.  When asked what the IEP is to do differently, the US Supreme Court decision makes our mission clear.  Before we look more closely at their information in the Q &amp; A document, talk at your table and identify three things that IEP teams should do differently. </a:t>
            </a:r>
            <a:endParaRPr/>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Ask the group to discuss in small groups, “Is there anything IEP teams should do differently?” </a:t>
            </a:r>
            <a:r>
              <a:rPr lang="en-US">
                <a:solidFill>
                  <a:srgbClr val="000000"/>
                </a:solidFill>
              </a:rPr>
              <a:t>Set a timer for 3-4 minutes. Ask each table to share 1 thing that was discussed.  </a:t>
            </a:r>
            <a:r>
              <a:rPr lang="en-US" sz="1200" b="0" i="0" u="none" strike="noStrike" cap="none">
                <a:solidFill>
                  <a:schemeClr val="dk1"/>
                </a:solidFill>
                <a:latin typeface="Calibri"/>
                <a:ea typeface="Calibri"/>
                <a:cs typeface="Calibri"/>
                <a:sym typeface="Calibri"/>
              </a:rPr>
              <a:t>After each group has discuss</a:t>
            </a:r>
            <a:r>
              <a:rPr lang="en-US"/>
              <a:t>ed</a:t>
            </a:r>
            <a:r>
              <a:rPr lang="en-US" sz="1200" b="0" i="0" u="none" strike="noStrike" cap="none">
                <a:solidFill>
                  <a:schemeClr val="dk1"/>
                </a:solidFill>
                <a:latin typeface="Calibri"/>
                <a:ea typeface="Calibri"/>
                <a:cs typeface="Calibri"/>
                <a:sym typeface="Calibri"/>
              </a:rPr>
              <a:t> and shared out</a:t>
            </a:r>
            <a:r>
              <a:rPr lang="en-US"/>
              <a:t>. On each</a:t>
            </a:r>
            <a:r>
              <a:rPr lang="en-US" sz="1200" b="0" i="0" u="none" strike="noStrike" cap="none">
                <a:solidFill>
                  <a:schemeClr val="dk1"/>
                </a:solidFill>
                <a:latin typeface="Calibri"/>
                <a:ea typeface="Calibri"/>
                <a:cs typeface="Calibri"/>
                <a:sym typeface="Calibri"/>
              </a:rPr>
              <a:t> mouse click the 3 points appear</a:t>
            </a:r>
            <a:r>
              <a:rPr lang="en-US"/>
              <a:t>. Then </a:t>
            </a:r>
            <a:r>
              <a:rPr lang="en-US" sz="1200" b="0" i="0" u="none" strike="noStrike" cap="none">
                <a:solidFill>
                  <a:schemeClr val="dk1"/>
                </a:solidFill>
                <a:latin typeface="Calibri"/>
                <a:ea typeface="Calibri"/>
                <a:cs typeface="Calibri"/>
                <a:sym typeface="Calibri"/>
              </a:rPr>
              <a:t>discuss the 3 points as a large group.</a:t>
            </a:r>
            <a:r>
              <a:rPr lang="en-US">
                <a:solidFill>
                  <a:srgbClr val="000000"/>
                </a:solidFill>
              </a:rPr>
              <a:t> </a:t>
            </a: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1" u="none" strike="noStrike" cap="none">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sz="1200" b="1" u="none" strike="noStrike" cap="none">
              <a:solidFill>
                <a:schemeClr val="dk1"/>
              </a:solidFill>
              <a:latin typeface="Calibri"/>
              <a:ea typeface="Calibri"/>
              <a:cs typeface="Calibri"/>
              <a:sym typeface="Calibri"/>
            </a:endParaRPr>
          </a:p>
        </p:txBody>
      </p:sp>
      <p:sp>
        <p:nvSpPr>
          <p:cNvPr id="350" name="Google Shape;350;g127aca1346c_1_90: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0: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70: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2: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7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3: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7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4: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7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777875" y="4840288"/>
            <a:ext cx="6216650" cy="3960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869950" y="1257300"/>
            <a:ext cx="6032500" cy="3394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
        <p:cNvGrpSpPr/>
        <p:nvPr/>
      </p:nvGrpSpPr>
      <p:grpSpPr>
        <a:xfrm>
          <a:off x="0" y="0"/>
          <a:ext cx="0" cy="0"/>
          <a:chOff x="0" y="0"/>
          <a:chExt cx="0" cy="0"/>
        </a:xfrm>
      </p:grpSpPr>
      <p:pic>
        <p:nvPicPr>
          <p:cNvPr id="11" name="Google Shape;11;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2" name="Google Shape;12;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SzPts val="5333"/>
              <a:buFont typeface="Arial"/>
              <a:buNone/>
              <a:defRPr sz="5333"/>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2667"/>
              <a:buFont typeface="Arial"/>
              <a:buNone/>
              <a:defRPr sz="2667" b="1">
                <a:solidFill>
                  <a:schemeClr val="lt1"/>
                </a:solidFill>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14" name="Google Shape;14;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lvl1pPr marL="457200" lvl="0" indent="-228600" algn="ctr">
              <a:spcBef>
                <a:spcPts val="0"/>
              </a:spcBef>
              <a:spcAft>
                <a:spcPts val="0"/>
              </a:spcAft>
              <a:buSzPts val="2667"/>
              <a:buFont typeface="Arial"/>
              <a:buNone/>
              <a:defRPr sz="2667" i="1"/>
            </a:lvl1pPr>
            <a:lvl2pPr marL="914400" lvl="1" indent="-228600">
              <a:spcBef>
                <a:spcPts val="0"/>
              </a:spcBef>
              <a:spcAft>
                <a:spcPts val="0"/>
              </a:spcAft>
              <a:buSzPts val="1800"/>
              <a:buFont typeface="Arial"/>
              <a:buNone/>
              <a:defRPr sz="1800"/>
            </a:lvl2pPr>
            <a:lvl3pPr marL="1371600" lvl="2" indent="-228600">
              <a:spcBef>
                <a:spcPts val="0"/>
              </a:spcBef>
              <a:spcAft>
                <a:spcPts val="0"/>
              </a:spcAft>
              <a:buSzPts val="1800"/>
              <a:buFont typeface="Arial"/>
              <a:buNone/>
              <a:defRPr sz="1800"/>
            </a:lvl3pPr>
            <a:lvl4pPr marL="1828800" lvl="3" indent="-228600">
              <a:spcBef>
                <a:spcPts val="0"/>
              </a:spcBef>
              <a:spcAft>
                <a:spcPts val="0"/>
              </a:spcAft>
              <a:buSzPts val="1800"/>
              <a:buFont typeface="Arial"/>
              <a:buNone/>
              <a:defRPr sz="1800"/>
            </a:lvl4pPr>
            <a:lvl5pPr marL="2286000" lvl="4" indent="-228600">
              <a:spcBef>
                <a:spcPts val="0"/>
              </a:spcBef>
              <a:spcAft>
                <a:spcPts val="0"/>
              </a:spcAft>
              <a:buSzPts val="1800"/>
              <a:buFont typeface="Arial"/>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11"/>
          <p:cNvSpPr txBox="1">
            <a:spLocks noGrp="1"/>
          </p:cNvSpPr>
          <p:nvPr>
            <p:ph type="body" idx="1"/>
          </p:nvPr>
        </p:nvSpPr>
        <p:spPr>
          <a:xfrm>
            <a:off x="609600" y="1600203"/>
            <a:ext cx="5384800" cy="4190997"/>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2800"/>
            </a:lvl1pPr>
            <a:lvl2pPr marL="914400" lvl="1" indent="-228600">
              <a:spcBef>
                <a:spcPts val="0"/>
              </a:spcBef>
              <a:spcAft>
                <a:spcPts val="0"/>
              </a:spcAft>
              <a:buSzPts val="1400"/>
              <a:buNone/>
              <a:defRPr sz="2400">
                <a:solidFill>
                  <a:schemeClr val="dk1"/>
                </a:solidFill>
                <a:latin typeface="Twentieth Century"/>
                <a:ea typeface="Twentieth Century"/>
                <a:cs typeface="Twentieth Century"/>
                <a:sym typeface="Twentieth Century"/>
              </a:defRPr>
            </a:lvl2pPr>
            <a:lvl3pPr marL="1371600" lvl="2" indent="-228600">
              <a:spcBef>
                <a:spcPts val="0"/>
              </a:spcBef>
              <a:spcAft>
                <a:spcPts val="0"/>
              </a:spcAft>
              <a:buSzPts val="1400"/>
              <a:buNone/>
              <a:defRPr sz="20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9" name="Google Shape;49;p11"/>
          <p:cNvSpPr txBox="1">
            <a:spLocks noGrp="1"/>
          </p:cNvSpPr>
          <p:nvPr>
            <p:ph type="body" idx="2"/>
          </p:nvPr>
        </p:nvSpPr>
        <p:spPr>
          <a:xfrm>
            <a:off x="6197600" y="1600203"/>
            <a:ext cx="5384800" cy="4190997"/>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2800"/>
            </a:lvl1pPr>
            <a:lvl2pPr marL="914400" lvl="1" indent="-228600">
              <a:spcBef>
                <a:spcPts val="0"/>
              </a:spcBef>
              <a:spcAft>
                <a:spcPts val="0"/>
              </a:spcAft>
              <a:buSzPts val="1400"/>
              <a:buNone/>
              <a:defRPr sz="2400">
                <a:solidFill>
                  <a:schemeClr val="dk1"/>
                </a:solidFill>
                <a:latin typeface="Twentieth Century"/>
                <a:ea typeface="Twentieth Century"/>
                <a:cs typeface="Twentieth Century"/>
                <a:sym typeface="Twentieth Century"/>
              </a:defRPr>
            </a:lvl2pPr>
            <a:lvl3pPr marL="1371600" lvl="2" indent="-228600">
              <a:spcBef>
                <a:spcPts val="0"/>
              </a:spcBef>
              <a:spcAft>
                <a:spcPts val="0"/>
              </a:spcAft>
              <a:buSzPts val="1400"/>
              <a:buNone/>
              <a:defRPr sz="20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609600" y="1828805"/>
            <a:ext cx="10972800" cy="396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3"/>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600"/>
              </a:spcBef>
              <a:spcAft>
                <a:spcPts val="0"/>
              </a:spcAft>
              <a:buClr>
                <a:schemeClr val="accent3"/>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00000"/>
              </a:lnSpc>
              <a:spcBef>
                <a:spcPts val="360"/>
              </a:spcBef>
              <a:spcAft>
                <a:spcPts val="0"/>
              </a:spcAft>
              <a:buClr>
                <a:schemeClr val="accent6"/>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3pPr>
            <a:lvl4pPr marL="1828800" marR="0" lvl="3" indent="-323850" algn="l" rtl="0">
              <a:lnSpc>
                <a:spcPct val="100000"/>
              </a:lnSpc>
              <a:spcBef>
                <a:spcPts val="300"/>
              </a:spcBef>
              <a:spcAft>
                <a:spcPts val="0"/>
              </a:spcAft>
              <a:buClr>
                <a:schemeClr val="accent6"/>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4pPr>
            <a:lvl5pPr marL="2286000" marR="0" lvl="4"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Twentieth Century"/>
                <a:ea typeface="Twentieth Century"/>
                <a:cs typeface="Twentieth Century"/>
                <a:sym typeface="Twentieth Century"/>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 name="Google Shape;52;p12"/>
          <p:cNvSpPr txBox="1">
            <a:spLocks noGrp="1"/>
          </p:cNvSpPr>
          <p:nvPr>
            <p:ph type="title"/>
          </p:nvPr>
        </p:nvSpPr>
        <p:spPr>
          <a:xfrm>
            <a:off x="609600" y="601664"/>
            <a:ext cx="10972800" cy="1097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3"/>
        <p:cNvGrpSpPr/>
        <p:nvPr/>
      </p:nvGrpSpPr>
      <p:grpSpPr>
        <a:xfrm>
          <a:off x="0" y="0"/>
          <a:ext cx="0" cy="0"/>
          <a:chOff x="0" y="0"/>
          <a:chExt cx="0" cy="0"/>
        </a:xfrm>
      </p:grpSpPr>
      <p:cxnSp>
        <p:nvCxnSpPr>
          <p:cNvPr id="54" name="Google Shape;54;p13"/>
          <p:cNvCxnSpPr/>
          <p:nvPr/>
        </p:nvCxnSpPr>
        <p:spPr>
          <a:xfrm>
            <a:off x="0" y="6019800"/>
            <a:ext cx="12192000" cy="0"/>
          </a:xfrm>
          <a:prstGeom prst="straightConnector1">
            <a:avLst/>
          </a:prstGeom>
          <a:noFill/>
          <a:ln w="38100" cap="flat" cmpd="sng">
            <a:solidFill>
              <a:schemeClr val="dk2"/>
            </a:solidFill>
            <a:prstDash val="solid"/>
            <a:round/>
            <a:headEnd type="none" w="sm" len="sm"/>
            <a:tailEnd type="none" w="sm" len="sm"/>
          </a:ln>
        </p:spPr>
      </p:cxnSp>
      <p:sp>
        <p:nvSpPr>
          <p:cNvPr id="55" name="Google Shape;55;p13"/>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3"/>
          <p:cNvSpPr txBox="1">
            <a:spLocks noGrp="1"/>
          </p:cNvSpPr>
          <p:nvPr>
            <p:ph type="body" idx="1"/>
          </p:nvPr>
        </p:nvSpPr>
        <p:spPr>
          <a:xfrm>
            <a:off x="609600" y="1828804"/>
            <a:ext cx="10972800" cy="3962397"/>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914400" y="152400"/>
            <a:ext cx="9160933" cy="1600200"/>
          </a:xfrm>
          <a:prstGeom prst="rect">
            <a:avLst/>
          </a:prstGeom>
          <a:noFill/>
          <a:ln>
            <a:noFill/>
          </a:ln>
        </p:spPr>
        <p:txBody>
          <a:bodyPr spcFirstLastPara="1" wrap="square" lIns="91425" tIns="45700" rIns="91425" bIns="45700" anchor="t"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914400" y="1828800"/>
            <a:ext cx="5029200" cy="3657600"/>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0" name="Google Shape;60;p14"/>
          <p:cNvSpPr txBox="1">
            <a:spLocks noGrp="1"/>
          </p:cNvSpPr>
          <p:nvPr>
            <p:ph type="body" idx="2"/>
          </p:nvPr>
        </p:nvSpPr>
        <p:spPr>
          <a:xfrm>
            <a:off x="6146800" y="1828800"/>
            <a:ext cx="5029200" cy="1752600"/>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1" name="Google Shape;61;p14"/>
          <p:cNvSpPr txBox="1">
            <a:spLocks noGrp="1"/>
          </p:cNvSpPr>
          <p:nvPr>
            <p:ph type="body" idx="3"/>
          </p:nvPr>
        </p:nvSpPr>
        <p:spPr>
          <a:xfrm>
            <a:off x="6146800" y="3733800"/>
            <a:ext cx="5029200" cy="1752600"/>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2" name="Google Shape;62;p14"/>
          <p:cNvSpPr txBox="1">
            <a:spLocks noGrp="1"/>
          </p:cNvSpPr>
          <p:nvPr>
            <p:ph type="dt" idx="10"/>
          </p:nvPr>
        </p:nvSpPr>
        <p:spPr>
          <a:xfrm>
            <a:off x="1828800" y="6248400"/>
            <a:ext cx="2540000" cy="457200"/>
          </a:xfrm>
          <a:prstGeom prst="rect">
            <a:avLst/>
          </a:prstGeom>
          <a:noFill/>
          <a:ln>
            <a:noFill/>
          </a:ln>
        </p:spPr>
        <p:txBody>
          <a:bodyPr spcFirstLastPara="1" wrap="square" lIns="91425" tIns="45700" rIns="91425" bIns="45700" anchor="t"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4"/>
          <p:cNvSpPr txBox="1">
            <a:spLocks noGrp="1"/>
          </p:cNvSpPr>
          <p:nvPr>
            <p:ph type="ftr" idx="11"/>
          </p:nvPr>
        </p:nvSpPr>
        <p:spPr>
          <a:xfrm>
            <a:off x="4741333" y="6248400"/>
            <a:ext cx="3860800" cy="457200"/>
          </a:xfrm>
          <a:prstGeom prst="rect">
            <a:avLst/>
          </a:prstGeom>
          <a:noFill/>
          <a:ln>
            <a:noFill/>
          </a:ln>
        </p:spPr>
        <p:txBody>
          <a:bodyPr spcFirstLastPara="1" wrap="square" lIns="91425" tIns="45700" rIns="91425" bIns="45700" anchor="t"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txBox="1">
            <a:spLocks noGrp="1"/>
          </p:cNvSpPr>
          <p:nvPr>
            <p:ph type="sldNum" idx="12"/>
          </p:nvPr>
        </p:nvSpPr>
        <p:spPr>
          <a:xfrm>
            <a:off x="8957733" y="6248400"/>
            <a:ext cx="2540000" cy="457200"/>
          </a:xfrm>
          <a:prstGeom prst="rect">
            <a:avLst/>
          </a:prstGeom>
          <a:noFill/>
          <a:ln>
            <a:noFill/>
          </a:ln>
        </p:spPr>
        <p:txBody>
          <a:bodyPr spcFirstLastPara="1" wrap="square" lIns="91425" tIns="45700" rIns="91425" bIns="45700" anchor="t" anchorCtr="0">
            <a:noAutofit/>
          </a:bodyPr>
          <a:lstStyle>
            <a:lvl1pPr lvl="0" indent="0">
              <a:spcBef>
                <a:spcPts val="0"/>
              </a:spcBef>
              <a:buNone/>
              <a:defRPr sz="1800"/>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15"/>
        <p:cNvGrpSpPr/>
        <p:nvPr/>
      </p:nvGrpSpPr>
      <p:grpSpPr>
        <a:xfrm>
          <a:off x="0" y="0"/>
          <a:ext cx="0" cy="0"/>
          <a:chOff x="0" y="0"/>
          <a:chExt cx="0" cy="0"/>
        </a:xfrm>
      </p:grpSpPr>
      <p:pic>
        <p:nvPicPr>
          <p:cNvPr id="16" name="Google Shape;16;p3"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17" name="Google Shape;17;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lvl="0"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1pPr>
            <a:lvl2pPr marL="0" lvl="1"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2pPr>
            <a:lvl3pPr marL="0" lvl="2"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3pPr>
            <a:lvl4pPr marL="0" lvl="3"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4pPr>
            <a:lvl5pPr marL="0" lvl="4"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5pPr>
            <a:lvl6pPr marL="0" lvl="5"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6pPr>
            <a:lvl7pPr marL="0" lvl="6"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7pPr>
            <a:lvl8pPr marL="0" lvl="7"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8pPr>
            <a:lvl9pPr marL="0" lvl="8" indent="0" algn="l" rtl="0">
              <a:spcBef>
                <a:spcPts val="0"/>
              </a:spcBef>
              <a:spcAft>
                <a:spcPts val="0"/>
              </a:spcAft>
              <a:buClr>
                <a:schemeClr val="lt1"/>
              </a:buClr>
              <a:buSzPts val="1600"/>
              <a:buFont typeface="Calibri"/>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a:buChar char="•"/>
              <a:defRPr sz="1800"/>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42900" algn="l">
              <a:lnSpc>
                <a:spcPct val="90000"/>
              </a:lnSpc>
              <a:spcBef>
                <a:spcPts val="500"/>
              </a:spcBef>
              <a:spcAft>
                <a:spcPts val="0"/>
              </a:spcAft>
              <a:buClr>
                <a:schemeClr val="dk1"/>
              </a:buClr>
              <a:buSzPts val="1800"/>
              <a:buFont typeface="Arial"/>
              <a:buChar char="•"/>
              <a:defRPr sz="1800"/>
            </a:lvl3pPr>
            <a:lvl4pPr marL="1828800" lvl="3" indent="-342900" algn="l">
              <a:lnSpc>
                <a:spcPct val="90000"/>
              </a:lnSpc>
              <a:spcBef>
                <a:spcPts val="500"/>
              </a:spcBef>
              <a:spcAft>
                <a:spcPts val="0"/>
              </a:spcAft>
              <a:buClr>
                <a:schemeClr val="dk1"/>
              </a:buClr>
              <a:buSzPts val="1800"/>
              <a:buFont typeface="Arial"/>
              <a:buChar char="•"/>
              <a:defRPr sz="1800"/>
            </a:lvl4pPr>
            <a:lvl5pPr marL="2286000" lvl="4" indent="-342900" algn="l">
              <a:lnSpc>
                <a:spcPct val="90000"/>
              </a:lnSpc>
              <a:spcBef>
                <a:spcPts val="500"/>
              </a:spcBef>
              <a:spcAft>
                <a:spcPts val="0"/>
              </a:spcAft>
              <a:buClr>
                <a:schemeClr val="dk1"/>
              </a:buClr>
              <a:buSzPts val="1800"/>
              <a:buFont typeface="Arial"/>
              <a:buChar char="•"/>
              <a:defRPr sz="1800"/>
            </a:lvl5pPr>
            <a:lvl6pPr marL="2743200" lvl="5" indent="-342900" algn="l">
              <a:lnSpc>
                <a:spcPct val="90000"/>
              </a:lnSpc>
              <a:spcBef>
                <a:spcPts val="500"/>
              </a:spcBef>
              <a:spcAft>
                <a:spcPts val="0"/>
              </a:spcAft>
              <a:buClr>
                <a:schemeClr val="dk1"/>
              </a:buClr>
              <a:buSzPts val="1800"/>
              <a:buFont typeface="Arial"/>
              <a:buChar char="•"/>
              <a:defRPr sz="1800"/>
            </a:lvl6pPr>
            <a:lvl7pPr marL="3200400" lvl="6" indent="-342900" algn="l">
              <a:lnSpc>
                <a:spcPct val="90000"/>
              </a:lnSpc>
              <a:spcBef>
                <a:spcPts val="500"/>
              </a:spcBef>
              <a:spcAft>
                <a:spcPts val="0"/>
              </a:spcAft>
              <a:buClr>
                <a:schemeClr val="dk1"/>
              </a:buClr>
              <a:buSzPts val="1800"/>
              <a:buFont typeface="Arial"/>
              <a:buChar char="•"/>
              <a:defRPr sz="1800"/>
            </a:lvl7pPr>
            <a:lvl8pPr marL="3657600" lvl="7" indent="-342900" algn="l">
              <a:lnSpc>
                <a:spcPct val="90000"/>
              </a:lnSpc>
              <a:spcBef>
                <a:spcPts val="500"/>
              </a:spcBef>
              <a:spcAft>
                <a:spcPts val="0"/>
              </a:spcAft>
              <a:buClr>
                <a:schemeClr val="dk1"/>
              </a:buClr>
              <a:buSzPts val="1800"/>
              <a:buFont typeface="Arial"/>
              <a:buChar char="•"/>
              <a:defRPr sz="1800"/>
            </a:lvl8pPr>
            <a:lvl9pPr marL="4114800" lvl="8" indent="-342900" algn="l">
              <a:lnSpc>
                <a:spcPct val="90000"/>
              </a:lnSpc>
              <a:spcBef>
                <a:spcPts val="500"/>
              </a:spcBef>
              <a:spcAft>
                <a:spcPts val="0"/>
              </a:spcAft>
              <a:buClr>
                <a:schemeClr val="dk1"/>
              </a:buClr>
              <a:buSzPts val="1800"/>
              <a:buFont typeface="Arial"/>
              <a:buChar char="•"/>
              <a:defRPr sz="1800"/>
            </a:lvl9pPr>
          </a:lstStyle>
          <a:p>
            <a:endParaRPr/>
          </a:p>
        </p:txBody>
      </p:sp>
      <p:sp>
        <p:nvSpPr>
          <p:cNvPr id="19" name="Google Shape;19;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5333" b="1"/>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20"/>
        <p:cNvGrpSpPr/>
        <p:nvPr/>
      </p:nvGrpSpPr>
      <p:grpSpPr>
        <a:xfrm>
          <a:off x="0" y="0"/>
          <a:ext cx="0" cy="0"/>
          <a:chOff x="0" y="0"/>
          <a:chExt cx="0" cy="0"/>
        </a:xfrm>
      </p:grpSpPr>
      <p:pic>
        <p:nvPicPr>
          <p:cNvPr id="21" name="Google Shape;21;p4" descr="R:\COM\COMM\Branding\PPT Templates\widescreen\Widescreen Powerpoint 6.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22" name="Google Shape;22;p4"/>
          <p:cNvSpPr txBox="1">
            <a:spLocks noGrp="1"/>
          </p:cNvSpPr>
          <p:nvPr>
            <p:ph type="body" idx="1"/>
          </p:nvPr>
        </p:nvSpPr>
        <p:spPr>
          <a:xfrm>
            <a:off x="203200" y="3733800"/>
            <a:ext cx="11684000" cy="861775"/>
          </a:xfrm>
          <a:prstGeom prst="rect">
            <a:avLst/>
          </a:prstGeom>
          <a:noFill/>
          <a:ln>
            <a:noFill/>
          </a:ln>
        </p:spPr>
        <p:txBody>
          <a:bodyPr spcFirstLastPara="1" wrap="square" lIns="91425" tIns="45700" rIns="91425" bIns="45700" anchor="ctr" anchorCtr="0">
            <a:spAutoFit/>
          </a:bodyPr>
          <a:lstStyle>
            <a:lvl1pPr marL="457200" lvl="0" indent="-228600" algn="ctr">
              <a:spcBef>
                <a:spcPts val="0"/>
              </a:spcBef>
              <a:spcAft>
                <a:spcPts val="0"/>
              </a:spcAft>
              <a:buSzPts val="4800"/>
              <a:buFont typeface="Calibri"/>
              <a:buNone/>
              <a:defRPr sz="4800" b="1">
                <a:latin typeface="Calibri"/>
                <a:ea typeface="Calibri"/>
                <a:cs typeface="Calibri"/>
                <a:sym typeface="Calibri"/>
              </a:defRPr>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3" name="Google Shape;23;p4"/>
          <p:cNvSpPr txBox="1">
            <a:spLocks noGrp="1"/>
          </p:cNvSpPr>
          <p:nvPr>
            <p:ph type="sldNum" idx="12"/>
          </p:nvPr>
        </p:nvSpPr>
        <p:spPr>
          <a:xfrm>
            <a:off x="10972800" y="6324600"/>
            <a:ext cx="1016000" cy="365125"/>
          </a:xfrm>
          <a:prstGeom prst="rect">
            <a:avLst/>
          </a:prstGeom>
          <a:noFill/>
          <a:ln>
            <a:noFill/>
          </a:ln>
        </p:spPr>
        <p:txBody>
          <a:bodyPr spcFirstLastPara="1" wrap="square" lIns="91425" tIns="45700" rIns="91425" bIns="45700" anchor="ctr" anchorCtr="0">
            <a:noAutofit/>
          </a:bodyPr>
          <a:lstStyle>
            <a:lvl1pPr lvl="0" indent="0" algn="r">
              <a:spcBef>
                <a:spcPts val="0"/>
              </a:spcBef>
              <a:buNone/>
              <a:defRPr sz="1600" b="1">
                <a:solidFill>
                  <a:schemeClr val="dk1"/>
                </a:solidFill>
              </a:defRPr>
            </a:lvl1pPr>
            <a:lvl2pPr lvl="1" indent="0" algn="r">
              <a:spcBef>
                <a:spcPts val="0"/>
              </a:spcBef>
              <a:buNone/>
              <a:defRPr sz="1600" b="1">
                <a:solidFill>
                  <a:schemeClr val="dk1"/>
                </a:solidFill>
              </a:defRPr>
            </a:lvl2pPr>
            <a:lvl3pPr lvl="2" indent="0" algn="r">
              <a:spcBef>
                <a:spcPts val="0"/>
              </a:spcBef>
              <a:buNone/>
              <a:defRPr sz="1600" b="1">
                <a:solidFill>
                  <a:schemeClr val="dk1"/>
                </a:solidFill>
              </a:defRPr>
            </a:lvl3pPr>
            <a:lvl4pPr lvl="3" indent="0" algn="r">
              <a:spcBef>
                <a:spcPts val="0"/>
              </a:spcBef>
              <a:buNone/>
              <a:defRPr sz="1600" b="1">
                <a:solidFill>
                  <a:schemeClr val="dk1"/>
                </a:solidFill>
              </a:defRPr>
            </a:lvl4pPr>
            <a:lvl5pPr lvl="4" indent="0" algn="r">
              <a:spcBef>
                <a:spcPts val="0"/>
              </a:spcBef>
              <a:buNone/>
              <a:defRPr sz="1600" b="1">
                <a:solidFill>
                  <a:schemeClr val="dk1"/>
                </a:solidFill>
              </a:defRPr>
            </a:lvl5pPr>
            <a:lvl6pPr lvl="5" indent="0" algn="r">
              <a:spcBef>
                <a:spcPts val="0"/>
              </a:spcBef>
              <a:buNone/>
              <a:defRPr sz="1600" b="1">
                <a:solidFill>
                  <a:schemeClr val="dk1"/>
                </a:solidFill>
              </a:defRPr>
            </a:lvl6pPr>
            <a:lvl7pPr lvl="6" indent="0" algn="r">
              <a:spcBef>
                <a:spcPts val="0"/>
              </a:spcBef>
              <a:buNone/>
              <a:defRPr sz="1600" b="1">
                <a:solidFill>
                  <a:schemeClr val="dk1"/>
                </a:solidFill>
              </a:defRPr>
            </a:lvl7pPr>
            <a:lvl8pPr lvl="7" indent="0" algn="r">
              <a:spcBef>
                <a:spcPts val="0"/>
              </a:spcBef>
              <a:buNone/>
              <a:defRPr sz="1600" b="1">
                <a:solidFill>
                  <a:schemeClr val="dk1"/>
                </a:solidFill>
              </a:defRPr>
            </a:lvl8pPr>
            <a:lvl9pPr lvl="8" indent="0" algn="r">
              <a:spcBef>
                <a:spcPts val="0"/>
              </a:spcBef>
              <a:buNone/>
              <a:defRPr sz="1600" b="1">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
          <p:cNvSpPr txBox="1"/>
          <p:nvPr/>
        </p:nvSpPr>
        <p:spPr>
          <a:xfrm>
            <a:off x="10972800" y="279400"/>
            <a:ext cx="1016000" cy="365125"/>
          </a:xfrm>
          <a:prstGeom prst="rect">
            <a:avLst/>
          </a:prstGeom>
          <a:noFill/>
          <a:ln>
            <a:noFill/>
          </a:ln>
        </p:spPr>
        <p:txBody>
          <a:bodyPr spcFirstLastPara="1" wrap="square" lIns="121900" tIns="60950" rIns="121900" bIns="60950" anchor="ctr" anchorCtr="0">
            <a:noAutofit/>
          </a:bodyPr>
          <a:lstStyle/>
          <a:p>
            <a:pPr marL="0" lvl="0" indent="0" algn="r" rtl="0">
              <a:spcBef>
                <a:spcPts val="0"/>
              </a:spcBef>
              <a:spcAft>
                <a:spcPts val="0"/>
              </a:spcAft>
              <a:buNone/>
            </a:pPr>
            <a:fld id="{00000000-1234-1234-1234-123412341234}" type="slidenum">
              <a:rPr lang="en-US" sz="1600" b="1">
                <a:solidFill>
                  <a:schemeClr val="lt1"/>
                </a:solidFill>
                <a:latin typeface="Calibri"/>
                <a:ea typeface="Calibri"/>
                <a:cs typeface="Calibri"/>
                <a:sym typeface="Calibri"/>
              </a:rPr>
              <a:t>‹#›</a:t>
            </a:fld>
            <a:endParaRPr sz="1600" b="1">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5"/>
        <p:cNvGrpSpPr/>
        <p:nvPr/>
      </p:nvGrpSpPr>
      <p:grpSpPr>
        <a:xfrm>
          <a:off x="0" y="0"/>
          <a:ext cx="0" cy="0"/>
          <a:chOff x="0" y="0"/>
          <a:chExt cx="0" cy="0"/>
        </a:xfrm>
      </p:grpSpPr>
      <p:pic>
        <p:nvPicPr>
          <p:cNvPr id="26" name="Google Shape;26;p5" descr="R:\COM\COMM\Branding\PPT Templates\widescreen\Widescreen Powerpoint 20.jpg"/>
          <p:cNvPicPr preferRelativeResize="0"/>
          <p:nvPr/>
        </p:nvPicPr>
        <p:blipFill rotWithShape="1">
          <a:blip r:embed="rId2">
            <a:alphaModFix/>
          </a:blip>
          <a:srcRect/>
          <a:stretch/>
        </p:blipFill>
        <p:spPr>
          <a:xfrm>
            <a:off x="0" y="0"/>
            <a:ext cx="12198355" cy="6864096"/>
          </a:xfrm>
          <a:prstGeom prst="rect">
            <a:avLst/>
          </a:prstGeom>
          <a:noFill/>
          <a:ln>
            <a:noFill/>
          </a:ln>
        </p:spPr>
      </p:pic>
      <p:sp>
        <p:nvSpPr>
          <p:cNvPr id="27" name="Google Shape;27;p5"/>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lvl="0" indent="0" algn="l">
              <a:spcBef>
                <a:spcPts val="0"/>
              </a:spcBef>
              <a:buNone/>
              <a:defRPr sz="1600" b="1">
                <a:solidFill>
                  <a:schemeClr val="lt1"/>
                </a:solidFill>
              </a:defRPr>
            </a:lvl1pPr>
            <a:lvl2pPr lvl="1" indent="0" algn="l">
              <a:spcBef>
                <a:spcPts val="0"/>
              </a:spcBef>
              <a:buNone/>
              <a:defRPr sz="1600" b="1">
                <a:solidFill>
                  <a:schemeClr val="lt1"/>
                </a:solidFill>
              </a:defRPr>
            </a:lvl2pPr>
            <a:lvl3pPr lvl="2" indent="0" algn="l">
              <a:spcBef>
                <a:spcPts val="0"/>
              </a:spcBef>
              <a:buNone/>
              <a:defRPr sz="1600" b="1">
                <a:solidFill>
                  <a:schemeClr val="lt1"/>
                </a:solidFill>
              </a:defRPr>
            </a:lvl3pPr>
            <a:lvl4pPr lvl="3" indent="0" algn="l">
              <a:spcBef>
                <a:spcPts val="0"/>
              </a:spcBef>
              <a:buNone/>
              <a:defRPr sz="1600" b="1">
                <a:solidFill>
                  <a:schemeClr val="lt1"/>
                </a:solidFill>
              </a:defRPr>
            </a:lvl4pPr>
            <a:lvl5pPr lvl="4" indent="0" algn="l">
              <a:spcBef>
                <a:spcPts val="0"/>
              </a:spcBef>
              <a:buNone/>
              <a:defRPr sz="1600" b="1">
                <a:solidFill>
                  <a:schemeClr val="lt1"/>
                </a:solidFill>
              </a:defRPr>
            </a:lvl5pPr>
            <a:lvl6pPr lvl="5" indent="0" algn="l">
              <a:spcBef>
                <a:spcPts val="0"/>
              </a:spcBef>
              <a:buNone/>
              <a:defRPr sz="1600" b="1">
                <a:solidFill>
                  <a:schemeClr val="lt1"/>
                </a:solidFill>
              </a:defRPr>
            </a:lvl6pPr>
            <a:lvl7pPr lvl="6" indent="0" algn="l">
              <a:spcBef>
                <a:spcPts val="0"/>
              </a:spcBef>
              <a:buNone/>
              <a:defRPr sz="1600" b="1">
                <a:solidFill>
                  <a:schemeClr val="lt1"/>
                </a:solidFill>
              </a:defRPr>
            </a:lvl7pPr>
            <a:lvl8pPr lvl="7" indent="0" algn="l">
              <a:spcBef>
                <a:spcPts val="0"/>
              </a:spcBef>
              <a:buNone/>
              <a:defRPr sz="1600" b="1">
                <a:solidFill>
                  <a:schemeClr val="lt1"/>
                </a:solidFill>
              </a:defRPr>
            </a:lvl8pPr>
            <a:lvl9pPr lvl="8" indent="0" algn="l">
              <a:spcBef>
                <a:spcPts val="0"/>
              </a:spcBef>
              <a:buNone/>
              <a:defRPr sz="1600" b="1">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29" name="Google Shape;29;p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SzPts val="1400"/>
              <a:buNone/>
              <a:defRPr sz="5333" b="1"/>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Option 1">
  <p:cSld name="1_Section Break Option 1">
    <p:spTree>
      <p:nvGrpSpPr>
        <p:cNvPr id="1" name="Shape 30"/>
        <p:cNvGrpSpPr/>
        <p:nvPr/>
      </p:nvGrpSpPr>
      <p:grpSpPr>
        <a:xfrm>
          <a:off x="0" y="0"/>
          <a:ext cx="0" cy="0"/>
          <a:chOff x="0" y="0"/>
          <a:chExt cx="0" cy="0"/>
        </a:xfrm>
      </p:grpSpPr>
      <p:pic>
        <p:nvPicPr>
          <p:cNvPr id="31" name="Google Shape;31;p6"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2" name="Google Shape;32;p6"/>
          <p:cNvSpPr txBox="1">
            <a:spLocks noGrp="1"/>
          </p:cNvSpPr>
          <p:nvPr>
            <p:ph type="body" idx="1"/>
          </p:nvPr>
        </p:nvSpPr>
        <p:spPr>
          <a:xfrm>
            <a:off x="203200" y="3733800"/>
            <a:ext cx="11684000" cy="86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96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sldNum" idx="12"/>
          </p:nvPr>
        </p:nvSpPr>
        <p:spPr>
          <a:xfrm>
            <a:off x="10972800" y="63246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6"/>
          <p:cNvSpPr txBox="1"/>
          <p:nvPr/>
        </p:nvSpPr>
        <p:spPr>
          <a:xfrm>
            <a:off x="10972800" y="279400"/>
            <a:ext cx="1016000" cy="3652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5"/>
        <p:cNvGrpSpPr/>
        <p:nvPr/>
      </p:nvGrpSpPr>
      <p:grpSpPr>
        <a:xfrm>
          <a:off x="0" y="0"/>
          <a:ext cx="0" cy="0"/>
          <a:chOff x="0" y="0"/>
          <a:chExt cx="0" cy="0"/>
        </a:xfrm>
      </p:grpSpPr>
      <p:pic>
        <p:nvPicPr>
          <p:cNvPr id="36" name="Google Shape;36;p7" descr="R:\COM\COMM\Branding\PPT Templates\widescreen\Widescreen Powerpoint 5.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37" name="Google Shape;37;p7"/>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title"/>
          </p:nvPr>
        </p:nvSpPr>
        <p:spPr>
          <a:xfrm>
            <a:off x="203200" y="990600"/>
            <a:ext cx="11785600" cy="1066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42"/>
        <p:cNvGrpSpPr/>
        <p:nvPr/>
      </p:nvGrpSpPr>
      <p:grpSpPr>
        <a:xfrm>
          <a:off x="0" y="0"/>
          <a:ext cx="0" cy="0"/>
          <a:chOff x="0" y="0"/>
          <a:chExt cx="0" cy="0"/>
        </a:xfrm>
      </p:grpSpPr>
      <p:pic>
        <p:nvPicPr>
          <p:cNvPr id="43" name="Google Shape;43;p10" descr="R:\COM\COMM\Branding\PPT Templates\widescreen\Widescreen Powerpoint 5.jpg"/>
          <p:cNvPicPr preferRelativeResize="0"/>
          <p:nvPr/>
        </p:nvPicPr>
        <p:blipFill rotWithShape="1">
          <a:blip r:embed="rId2">
            <a:alphaModFix/>
          </a:blip>
          <a:srcRect/>
          <a:stretch/>
        </p:blipFill>
        <p:spPr>
          <a:xfrm>
            <a:off x="2" y="0"/>
            <a:ext cx="12198356" cy="6864096"/>
          </a:xfrm>
          <a:prstGeom prst="rect">
            <a:avLst/>
          </a:prstGeom>
          <a:noFill/>
          <a:ln>
            <a:noFill/>
          </a:ln>
        </p:spPr>
      </p:pic>
      <p:sp>
        <p:nvSpPr>
          <p:cNvPr id="44" name="Google Shape;44;p10"/>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45" name="Google Shape;45;p1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lvl1pPr lvl="0">
              <a:spcBef>
                <a:spcPts val="0"/>
              </a:spcBef>
              <a:spcAft>
                <a:spcPts val="0"/>
              </a:spcAft>
              <a:buSzPts val="1400"/>
              <a:buNone/>
              <a:defRPr sz="4000" b="1"/>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ese.mo.gov/media/pdf/facilitator-recruitment-2022"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_u8u5M28RI"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dese.mo.gov/special-education/compliance/educational-surrogat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XN5MYtVUOoMpf_y_d3uiPF5UMFX8UBUpRA5gvT5cCKY/edit"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ha9f3P6nMYThSDNAznsI1scGtprVfmWs/edit"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nBnxtkiTFGoQX7GzfBfVKUokE-V7WJsnRZYw4mnhfHo/edit"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lnSpc>
                <a:spcPct val="115000"/>
              </a:lnSpc>
              <a:spcBef>
                <a:spcPts val="700"/>
              </a:spcBef>
              <a:spcAft>
                <a:spcPts val="0"/>
              </a:spcAft>
              <a:buClr>
                <a:schemeClr val="dk1"/>
              </a:buClr>
              <a:buSzPts val="1100"/>
              <a:buFont typeface="Arial"/>
              <a:buNone/>
            </a:pPr>
            <a:r>
              <a:rPr lang="en-US" sz="3000">
                <a:solidFill>
                  <a:srgbClr val="00B050"/>
                </a:solidFill>
              </a:rPr>
              <a:t>•</a:t>
            </a:r>
            <a:r>
              <a:rPr lang="en-US" sz="3400">
                <a:solidFill>
                  <a:srgbClr val="004B8D"/>
                </a:solidFill>
                <a:latin typeface="Calibri"/>
                <a:ea typeface="Calibri"/>
                <a:cs typeface="Calibri"/>
                <a:sym typeface="Calibri"/>
              </a:rPr>
              <a:t>Mute unless you are speaking to the group</a:t>
            </a:r>
            <a:endParaRPr sz="3400">
              <a:solidFill>
                <a:srgbClr val="004B8D"/>
              </a:solidFill>
              <a:latin typeface="Calibri"/>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3400">
                <a:solidFill>
                  <a:srgbClr val="00B050"/>
                </a:solidFill>
              </a:rPr>
              <a:t>•</a:t>
            </a:r>
            <a:r>
              <a:rPr lang="en-US" sz="3400">
                <a:solidFill>
                  <a:srgbClr val="004B8D"/>
                </a:solidFill>
                <a:latin typeface="Calibri"/>
                <a:ea typeface="Calibri"/>
                <a:cs typeface="Calibri"/>
                <a:sym typeface="Calibri"/>
              </a:rPr>
              <a:t>Use the chat to ask questions</a:t>
            </a:r>
            <a:endParaRPr sz="3400">
              <a:solidFill>
                <a:srgbClr val="004B8D"/>
              </a:solidFill>
              <a:latin typeface="Calibri"/>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3400">
                <a:solidFill>
                  <a:srgbClr val="00B050"/>
                </a:solidFill>
              </a:rPr>
              <a:t>•</a:t>
            </a:r>
            <a:r>
              <a:rPr lang="en-US" sz="3400">
                <a:solidFill>
                  <a:srgbClr val="004B8D"/>
                </a:solidFill>
                <a:latin typeface="Calibri"/>
                <a:ea typeface="Calibri"/>
                <a:cs typeface="Calibri"/>
                <a:sym typeface="Calibri"/>
              </a:rPr>
              <a:t>Be professional and helpful</a:t>
            </a:r>
            <a:endParaRPr sz="3400">
              <a:solidFill>
                <a:srgbClr val="004B8D"/>
              </a:solidFill>
              <a:latin typeface="Calibri"/>
              <a:ea typeface="Calibri"/>
              <a:cs typeface="Calibri"/>
              <a:sym typeface="Calibri"/>
            </a:endParaRPr>
          </a:p>
          <a:p>
            <a:pPr marL="0" lvl="0" indent="0" algn="l" rtl="0">
              <a:lnSpc>
                <a:spcPct val="115000"/>
              </a:lnSpc>
              <a:spcBef>
                <a:spcPts val="700"/>
              </a:spcBef>
              <a:spcAft>
                <a:spcPts val="0"/>
              </a:spcAft>
              <a:buClr>
                <a:schemeClr val="dk1"/>
              </a:buClr>
              <a:buSzPts val="1100"/>
              <a:buFont typeface="Arial"/>
              <a:buNone/>
            </a:pPr>
            <a:r>
              <a:rPr lang="en-US" sz="3400">
                <a:solidFill>
                  <a:srgbClr val="00B050"/>
                </a:solidFill>
              </a:rPr>
              <a:t>•</a:t>
            </a:r>
            <a:r>
              <a:rPr lang="en-US" sz="3400">
                <a:solidFill>
                  <a:srgbClr val="004B8D"/>
                </a:solidFill>
                <a:latin typeface="Calibri"/>
                <a:ea typeface="Calibri"/>
                <a:cs typeface="Calibri"/>
                <a:sym typeface="Calibri"/>
              </a:rPr>
              <a:t>Be mindful when asking questions about specific situations - don't give out any information that could reveal the identity of a person with a disability</a:t>
            </a:r>
            <a:endParaRPr sz="3400">
              <a:solidFill>
                <a:srgbClr val="004B8D"/>
              </a:solidFill>
              <a:latin typeface="Calibri"/>
              <a:ea typeface="Calibri"/>
              <a:cs typeface="Calibri"/>
              <a:sym typeface="Calibri"/>
            </a:endParaRPr>
          </a:p>
          <a:p>
            <a:pPr marL="0" lvl="0" indent="0" algn="l" rtl="0">
              <a:spcBef>
                <a:spcPts val="0"/>
              </a:spcBef>
              <a:spcAft>
                <a:spcPts val="0"/>
              </a:spcAft>
              <a:buNone/>
            </a:pPr>
            <a:endParaRPr/>
          </a:p>
        </p:txBody>
      </p:sp>
      <p:sp>
        <p:nvSpPr>
          <p:cNvPr id="71" name="Google Shape;71;p1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rgbClr val="004B8D"/>
                </a:solidFill>
                <a:latin typeface="Calibri"/>
                <a:ea typeface="Calibri"/>
                <a:cs typeface="Calibri"/>
                <a:sym typeface="Calibri"/>
              </a:rPr>
              <a:t>Zoom Support Meeting Norms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203200" y="3779967"/>
            <a:ext cx="11684100" cy="1446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400"/>
              <a:buFont typeface="Calibri"/>
              <a:buNone/>
            </a:pPr>
            <a:r>
              <a:rPr lang="en-US" sz="4400"/>
              <a:t>When Will the Educational Benefit Review Occur for the Districts Selected from Cohort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a:t>During the Spring of 2022, the EBR process was piloted with some Cohort 3 districts.</a:t>
            </a:r>
            <a:endParaRPr/>
          </a:p>
          <a:p>
            <a:pPr marL="0" lvl="0" indent="0" algn="l" rtl="0">
              <a:spcBef>
                <a:spcPts val="0"/>
              </a:spcBef>
              <a:spcAft>
                <a:spcPts val="0"/>
              </a:spcAft>
              <a:buNone/>
            </a:pPr>
            <a:endParaRPr sz="3200"/>
          </a:p>
          <a:p>
            <a:pPr marL="0" lvl="0" indent="0" algn="l" rtl="0">
              <a:spcBef>
                <a:spcPts val="0"/>
              </a:spcBef>
              <a:spcAft>
                <a:spcPts val="0"/>
              </a:spcAft>
              <a:buNone/>
            </a:pPr>
            <a:r>
              <a:rPr lang="en-US" sz="3200"/>
              <a:t>Cohort 1 districts will be the first to go through the process as part of the Tiered Monitoring Onsite process during 2022-23.</a:t>
            </a:r>
            <a:endParaRPr sz="3200"/>
          </a:p>
          <a:p>
            <a:pPr marL="457200" lvl="0" indent="-431800" algn="l" rtl="0">
              <a:spcBef>
                <a:spcPts val="0"/>
              </a:spcBef>
              <a:spcAft>
                <a:spcPts val="0"/>
              </a:spcAft>
              <a:buSzPts val="3200"/>
              <a:buChar char="●"/>
            </a:pPr>
            <a:r>
              <a:rPr lang="en-US" sz="3200"/>
              <a:t>Six districts have been selected for onsites in 22-23 and they were notified in September 2021.</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US" sz="3200"/>
              <a:t>EBR visits will occur between November 2022 and Spring 2023.</a:t>
            </a:r>
            <a:endParaRPr/>
          </a:p>
          <a:p>
            <a:pPr marL="0" lvl="0" indent="0" algn="l" rtl="0">
              <a:spcBef>
                <a:spcPts val="0"/>
              </a:spcBef>
              <a:spcAft>
                <a:spcPts val="0"/>
              </a:spcAft>
              <a:buNone/>
            </a:pPr>
            <a:endParaRPr sz="3200"/>
          </a:p>
          <a:p>
            <a:pPr marL="0" lvl="0" indent="0" algn="l" rtl="0">
              <a:spcBef>
                <a:spcPts val="0"/>
              </a:spcBef>
              <a:spcAft>
                <a:spcPts val="0"/>
              </a:spcAft>
              <a:buNone/>
            </a:pPr>
            <a:endParaRPr/>
          </a:p>
        </p:txBody>
      </p:sp>
      <p:sp>
        <p:nvSpPr>
          <p:cNvPr id="132" name="Google Shape;132;p2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59"/>
              <a:t>Cohort 1 Educational Benefit Review Visits for 22-23</a:t>
            </a:r>
            <a:endParaRPr sz="4499"/>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body" idx="1"/>
          </p:nvPr>
        </p:nvSpPr>
        <p:spPr>
          <a:xfrm>
            <a:off x="203200" y="3379858"/>
            <a:ext cx="11684100" cy="1569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Why Is DESE Using Educational Benefit Review for the Onsite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body" idx="1"/>
          </p:nvPr>
        </p:nvSpPr>
        <p:spPr>
          <a:xfrm>
            <a:off x="203200" y="3733800"/>
            <a:ext cx="11684000" cy="861600"/>
          </a:xfrm>
          <a:prstGeom prst="rect">
            <a:avLst/>
          </a:prstGeom>
          <a:noFill/>
          <a:ln>
            <a:noFill/>
          </a:ln>
        </p:spPr>
        <p:txBody>
          <a:bodyPr spcFirstLastPara="1" wrap="square" lIns="121900" tIns="60925" rIns="121900" bIns="60925" anchor="ctr" anchorCtr="0">
            <a:noAutofit/>
          </a:bodyPr>
          <a:lstStyle/>
          <a:p>
            <a:pPr marL="0" lvl="0" indent="0" algn="ctr" rtl="0">
              <a:lnSpc>
                <a:spcPct val="100000"/>
              </a:lnSpc>
              <a:spcBef>
                <a:spcPts val="0"/>
              </a:spcBef>
              <a:spcAft>
                <a:spcPts val="0"/>
              </a:spcAft>
              <a:buSzPts val="3600"/>
              <a:buNone/>
            </a:pPr>
            <a:r>
              <a:rPr lang="en-US" sz="5333"/>
              <a:t>The Law</a:t>
            </a:r>
            <a:endParaRPr sz="5333"/>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203200" y="1655367"/>
            <a:ext cx="11785600" cy="49232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SzPts val="1540"/>
              <a:buNone/>
            </a:pPr>
            <a:r>
              <a:rPr lang="en-US" sz="3200" b="1">
                <a:solidFill>
                  <a:srgbClr val="000000"/>
                </a:solidFill>
              </a:rPr>
              <a:t>The Individuals with Disability Act </a:t>
            </a:r>
            <a:r>
              <a:rPr lang="en-US" sz="3200">
                <a:solidFill>
                  <a:srgbClr val="000000"/>
                </a:solidFill>
              </a:rPr>
              <a:t>(IDEA)</a:t>
            </a:r>
            <a:r>
              <a:rPr lang="en-US" sz="3200" b="1">
                <a:solidFill>
                  <a:srgbClr val="000000"/>
                </a:solidFill>
              </a:rPr>
              <a:t> </a:t>
            </a:r>
            <a:r>
              <a:rPr lang="en-US" sz="3200">
                <a:solidFill>
                  <a:srgbClr val="000000"/>
                </a:solidFill>
              </a:rPr>
              <a:t>states that each child’s IEP must contain:</a:t>
            </a:r>
            <a:endParaRPr sz="3200">
              <a:solidFill>
                <a:srgbClr val="000000"/>
              </a:solidFill>
            </a:endParaRPr>
          </a:p>
          <a:p>
            <a:pPr marL="0" lvl="0" indent="0" algn="l" rtl="0">
              <a:lnSpc>
                <a:spcPct val="100000"/>
              </a:lnSpc>
              <a:spcBef>
                <a:spcPts val="411"/>
              </a:spcBef>
              <a:spcAft>
                <a:spcPts val="0"/>
              </a:spcAft>
              <a:buSzPts val="1540"/>
              <a:buNone/>
            </a:pPr>
            <a:r>
              <a:rPr lang="en-US" sz="3200">
                <a:solidFill>
                  <a:srgbClr val="000000"/>
                </a:solidFill>
              </a:rPr>
              <a:t>(3) A description of—</a:t>
            </a:r>
            <a:endParaRPr sz="3200">
              <a:solidFill>
                <a:srgbClr val="000000"/>
              </a:solidFill>
            </a:endParaRPr>
          </a:p>
          <a:p>
            <a:pPr marL="609585" lvl="0" indent="0" algn="l" rtl="0">
              <a:lnSpc>
                <a:spcPct val="100000"/>
              </a:lnSpc>
              <a:spcBef>
                <a:spcPts val="469"/>
              </a:spcBef>
              <a:spcAft>
                <a:spcPts val="0"/>
              </a:spcAft>
              <a:buSzPts val="3200"/>
              <a:buNone/>
            </a:pPr>
            <a:r>
              <a:rPr lang="en-US" sz="3200">
                <a:solidFill>
                  <a:srgbClr val="000000"/>
                </a:solidFill>
              </a:rPr>
              <a:t>(i) How the </a:t>
            </a:r>
            <a:r>
              <a:rPr lang="en-US" sz="3200" b="1">
                <a:solidFill>
                  <a:srgbClr val="000000"/>
                </a:solidFill>
              </a:rPr>
              <a:t>child’s progress </a:t>
            </a:r>
            <a:r>
              <a:rPr lang="en-US" sz="3200">
                <a:solidFill>
                  <a:srgbClr val="000000"/>
                </a:solidFill>
              </a:rPr>
              <a:t>toward meeting the annual goals described in paragraph (2) of this section will be measured; and</a:t>
            </a:r>
            <a:endParaRPr sz="3200">
              <a:solidFill>
                <a:srgbClr val="000000"/>
              </a:solidFill>
            </a:endParaRPr>
          </a:p>
          <a:p>
            <a:pPr marL="609585" lvl="0" indent="0" algn="l" rtl="0">
              <a:lnSpc>
                <a:spcPct val="100000"/>
              </a:lnSpc>
              <a:spcBef>
                <a:spcPts val="411"/>
              </a:spcBef>
              <a:spcAft>
                <a:spcPts val="0"/>
              </a:spcAft>
              <a:buSzPts val="3200"/>
              <a:buNone/>
            </a:pPr>
            <a:r>
              <a:rPr lang="en-US" sz="3200">
                <a:solidFill>
                  <a:srgbClr val="000000"/>
                </a:solidFill>
              </a:rPr>
              <a:t>(ii) When periodic reports on the progress the child is making toward meeting the annual goals (such as through the use of quarterly or other periodic reports, concurrent with the issuance of report cards) will be provided…[300.320(a)(3)]</a:t>
            </a:r>
            <a:endParaRPr sz="3200">
              <a:solidFill>
                <a:srgbClr val="000000"/>
              </a:solidFill>
            </a:endParaRPr>
          </a:p>
          <a:p>
            <a:pPr marL="0" lvl="0" indent="0" algn="r" rtl="0">
              <a:lnSpc>
                <a:spcPct val="100000"/>
              </a:lnSpc>
              <a:spcBef>
                <a:spcPts val="411"/>
              </a:spcBef>
              <a:spcAft>
                <a:spcPts val="0"/>
              </a:spcAft>
              <a:buSzPts val="1540"/>
              <a:buNone/>
            </a:pPr>
            <a:r>
              <a:rPr lang="en-US" sz="1600"/>
              <a:t>Federal Regulation, IDEA; 34 CFR 300.320 (a) (2)</a:t>
            </a:r>
            <a:endParaRPr sz="1600">
              <a:solidFill>
                <a:srgbClr val="000000"/>
              </a:solidFill>
            </a:endParaRPr>
          </a:p>
          <a:p>
            <a:pPr marL="0" lvl="0" indent="0" algn="l" rtl="0">
              <a:lnSpc>
                <a:spcPct val="100000"/>
              </a:lnSpc>
              <a:spcBef>
                <a:spcPts val="0"/>
              </a:spcBef>
              <a:spcAft>
                <a:spcPts val="0"/>
              </a:spcAft>
              <a:buClr>
                <a:srgbClr val="000000"/>
              </a:buClr>
              <a:buSzPts val="1400"/>
              <a:buNone/>
            </a:pPr>
            <a:r>
              <a:rPr lang="en-US" sz="1600" b="1"/>
              <a:t> </a:t>
            </a:r>
            <a:endParaRPr sz="2400"/>
          </a:p>
        </p:txBody>
      </p:sp>
      <p:sp>
        <p:nvSpPr>
          <p:cNvPr id="148" name="Google Shape;148;p28"/>
          <p:cNvSpPr txBox="1">
            <a:spLocks noGrp="1"/>
          </p:cNvSpPr>
          <p:nvPr>
            <p:ph type="title"/>
          </p:nvPr>
        </p:nvSpPr>
        <p:spPr>
          <a:xfrm>
            <a:off x="203200" y="644600"/>
            <a:ext cx="117856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800"/>
              <a:t>The Law</a:t>
            </a:r>
            <a:endParaRPr sz="4800"/>
          </a:p>
        </p:txBody>
      </p:sp>
      <p:sp>
        <p:nvSpPr>
          <p:cNvPr id="149" name="Google Shape;149;p28"/>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body" idx="1"/>
          </p:nvPr>
        </p:nvSpPr>
        <p:spPr>
          <a:xfrm>
            <a:off x="203200" y="1655367"/>
            <a:ext cx="11785600" cy="4923200"/>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0"/>
              </a:spcBef>
              <a:spcAft>
                <a:spcPts val="0"/>
              </a:spcAft>
              <a:buClr>
                <a:srgbClr val="000000"/>
              </a:buClr>
              <a:buSzPts val="1100"/>
              <a:buNone/>
            </a:pPr>
            <a:r>
              <a:rPr lang="en-US" sz="3733" b="1">
                <a:solidFill>
                  <a:srgbClr val="000000"/>
                </a:solidFill>
              </a:rPr>
              <a:t>Required by IDEA:</a:t>
            </a:r>
            <a:endParaRPr sz="3733" b="1">
              <a:solidFill>
                <a:srgbClr val="000000"/>
              </a:solidFill>
            </a:endParaRPr>
          </a:p>
          <a:p>
            <a:pPr marL="609585" lvl="0" indent="-541853" algn="l" rtl="0">
              <a:lnSpc>
                <a:spcPct val="100000"/>
              </a:lnSpc>
              <a:spcBef>
                <a:spcPts val="747"/>
              </a:spcBef>
              <a:spcAft>
                <a:spcPts val="0"/>
              </a:spcAft>
              <a:buClr>
                <a:srgbClr val="000000"/>
              </a:buClr>
              <a:buSzPts val="2800"/>
              <a:buFont typeface="Calibri"/>
              <a:buChar char="•"/>
            </a:pPr>
            <a:r>
              <a:rPr lang="en-US" sz="3733">
                <a:solidFill>
                  <a:srgbClr val="000000"/>
                </a:solidFill>
              </a:rPr>
              <a:t>Monitor and provide parents with documentation of progress towards mastery for annual IEP goals and objectives.</a:t>
            </a:r>
            <a:endParaRPr sz="3733">
              <a:solidFill>
                <a:srgbClr val="000000"/>
              </a:solidFill>
            </a:endParaRPr>
          </a:p>
          <a:p>
            <a:pPr marL="609585" lvl="0" indent="-304791" algn="l" rtl="0">
              <a:lnSpc>
                <a:spcPct val="100000"/>
              </a:lnSpc>
              <a:spcBef>
                <a:spcPts val="0"/>
              </a:spcBef>
              <a:spcAft>
                <a:spcPts val="0"/>
              </a:spcAft>
              <a:buClr>
                <a:srgbClr val="000000"/>
              </a:buClr>
              <a:buSzPts val="2800"/>
              <a:buNone/>
            </a:pPr>
            <a:endParaRPr sz="3733">
              <a:solidFill>
                <a:srgbClr val="000000"/>
              </a:solidFill>
            </a:endParaRPr>
          </a:p>
          <a:p>
            <a:pPr marL="609585" lvl="0" indent="-541853" algn="l" rtl="0">
              <a:lnSpc>
                <a:spcPct val="100000"/>
              </a:lnSpc>
              <a:spcBef>
                <a:spcPts val="0"/>
              </a:spcBef>
              <a:spcAft>
                <a:spcPts val="0"/>
              </a:spcAft>
              <a:buClr>
                <a:srgbClr val="000000"/>
              </a:buClr>
              <a:buSzPts val="2800"/>
              <a:buChar char="•"/>
            </a:pPr>
            <a:r>
              <a:rPr lang="en-US" sz="3733">
                <a:solidFill>
                  <a:srgbClr val="000000"/>
                </a:solidFill>
              </a:rPr>
              <a:t>Provide documentation of participation in statewide assessments for students with disabilities.</a:t>
            </a:r>
            <a:endParaRPr sz="3733" b="1">
              <a:solidFill>
                <a:srgbClr val="000000"/>
              </a:solidFill>
            </a:endParaRPr>
          </a:p>
          <a:p>
            <a:pPr marL="0" lvl="0" indent="0" algn="l" rtl="0">
              <a:lnSpc>
                <a:spcPct val="100000"/>
              </a:lnSpc>
              <a:spcBef>
                <a:spcPts val="411"/>
              </a:spcBef>
              <a:spcAft>
                <a:spcPts val="0"/>
              </a:spcAft>
              <a:buSzPts val="1540"/>
              <a:buNone/>
            </a:pPr>
            <a:endParaRPr sz="3200">
              <a:solidFill>
                <a:srgbClr val="000000"/>
              </a:solidFill>
            </a:endParaRPr>
          </a:p>
          <a:p>
            <a:pPr marL="0" lvl="0" indent="0" algn="l" rtl="0">
              <a:lnSpc>
                <a:spcPct val="100000"/>
              </a:lnSpc>
              <a:spcBef>
                <a:spcPts val="411"/>
              </a:spcBef>
              <a:spcAft>
                <a:spcPts val="0"/>
              </a:spcAft>
              <a:buSzPts val="1540"/>
              <a:buNone/>
            </a:pPr>
            <a:endParaRPr sz="2400">
              <a:solidFill>
                <a:srgbClr val="000000"/>
              </a:solidFill>
            </a:endParaRPr>
          </a:p>
          <a:p>
            <a:pPr marL="0" lvl="0" indent="0" algn="l" rtl="0">
              <a:lnSpc>
                <a:spcPct val="100000"/>
              </a:lnSpc>
              <a:spcBef>
                <a:spcPts val="0"/>
              </a:spcBef>
              <a:spcAft>
                <a:spcPts val="0"/>
              </a:spcAft>
              <a:buClr>
                <a:srgbClr val="000000"/>
              </a:buClr>
              <a:buSzPts val="1400"/>
              <a:buNone/>
            </a:pPr>
            <a:r>
              <a:rPr lang="en-US" sz="1600" b="1"/>
              <a:t> </a:t>
            </a:r>
            <a:endParaRPr sz="2400"/>
          </a:p>
        </p:txBody>
      </p:sp>
      <p:sp>
        <p:nvSpPr>
          <p:cNvPr id="155" name="Google Shape;155;p29"/>
          <p:cNvSpPr txBox="1">
            <a:spLocks noGrp="1"/>
          </p:cNvSpPr>
          <p:nvPr>
            <p:ph type="title"/>
          </p:nvPr>
        </p:nvSpPr>
        <p:spPr>
          <a:xfrm>
            <a:off x="203200" y="990600"/>
            <a:ext cx="117856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800"/>
              <a:t>The Law</a:t>
            </a:r>
            <a:endParaRPr sz="4800"/>
          </a:p>
          <a:p>
            <a:pPr marL="0" marR="0" lvl="0" indent="0" algn="ctr" rtl="0">
              <a:lnSpc>
                <a:spcPct val="100000"/>
              </a:lnSpc>
              <a:spcBef>
                <a:spcPts val="0"/>
              </a:spcBef>
              <a:spcAft>
                <a:spcPts val="0"/>
              </a:spcAft>
              <a:buClr>
                <a:schemeClr val="dk1"/>
              </a:buClr>
              <a:buSzPts val="4000"/>
              <a:buFont typeface="Calibri"/>
              <a:buNone/>
            </a:pPr>
            <a:endParaRPr/>
          </a:p>
        </p:txBody>
      </p:sp>
      <p:sp>
        <p:nvSpPr>
          <p:cNvPr id="156" name="Google Shape;156;p29"/>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203200" y="2159000"/>
            <a:ext cx="11785600" cy="4419600"/>
          </a:xfrm>
          <a:prstGeom prst="rect">
            <a:avLst/>
          </a:prstGeom>
          <a:noFill/>
          <a:ln>
            <a:noFill/>
          </a:ln>
        </p:spPr>
        <p:txBody>
          <a:bodyPr spcFirstLastPara="1" wrap="square" lIns="121900" tIns="60925" rIns="121900" bIns="60925" anchor="t" anchorCtr="0">
            <a:noAutofit/>
          </a:bodyPr>
          <a:lstStyle/>
          <a:p>
            <a:pPr marL="0" lvl="0" indent="0" algn="l" rtl="0">
              <a:lnSpc>
                <a:spcPct val="90000"/>
              </a:lnSpc>
              <a:spcBef>
                <a:spcPts val="0"/>
              </a:spcBef>
              <a:spcAft>
                <a:spcPts val="0"/>
              </a:spcAft>
              <a:buSzPts val="2960"/>
              <a:buNone/>
            </a:pPr>
            <a:r>
              <a:rPr lang="en-US" sz="3733">
                <a:solidFill>
                  <a:srgbClr val="000000"/>
                </a:solidFill>
              </a:rPr>
              <a:t>The case revolved around a central question: </a:t>
            </a:r>
            <a:endParaRPr sz="3733">
              <a:solidFill>
                <a:srgbClr val="000000"/>
              </a:solidFill>
            </a:endParaRPr>
          </a:p>
          <a:p>
            <a:pPr marL="0" lvl="0" indent="0" algn="l" rtl="0">
              <a:lnSpc>
                <a:spcPct val="90000"/>
              </a:lnSpc>
              <a:spcBef>
                <a:spcPts val="789"/>
              </a:spcBef>
              <a:spcAft>
                <a:spcPts val="0"/>
              </a:spcAft>
              <a:buSzPts val="2960"/>
              <a:buNone/>
            </a:pPr>
            <a:endParaRPr sz="3733">
              <a:solidFill>
                <a:srgbClr val="000000"/>
              </a:solidFill>
            </a:endParaRPr>
          </a:p>
          <a:p>
            <a:pPr marL="0" lvl="0" indent="0" algn="l" rtl="0">
              <a:lnSpc>
                <a:spcPct val="90000"/>
              </a:lnSpc>
              <a:spcBef>
                <a:spcPts val="789"/>
              </a:spcBef>
              <a:spcAft>
                <a:spcPts val="0"/>
              </a:spcAft>
              <a:buSzPts val="2960"/>
              <a:buNone/>
            </a:pPr>
            <a:r>
              <a:rPr lang="en-US" sz="3733" i="1">
                <a:solidFill>
                  <a:srgbClr val="000000"/>
                </a:solidFill>
              </a:rPr>
              <a:t>Must schools provide a meaningful education in which children show significant progress and are given substantially equal opportunities as typical children, or can they provide an education that results in just some improvement?</a:t>
            </a:r>
            <a:endParaRPr sz="3733" i="1">
              <a:solidFill>
                <a:srgbClr val="000000"/>
              </a:solidFill>
            </a:endParaRPr>
          </a:p>
          <a:p>
            <a:pPr marL="609585" lvl="0" indent="-208698" algn="l" rtl="0">
              <a:lnSpc>
                <a:spcPct val="90000"/>
              </a:lnSpc>
              <a:spcBef>
                <a:spcPts val="789"/>
              </a:spcBef>
              <a:spcAft>
                <a:spcPts val="0"/>
              </a:spcAft>
              <a:buSzPts val="2960"/>
              <a:buNone/>
            </a:pPr>
            <a:endParaRPr sz="3733" i="1"/>
          </a:p>
        </p:txBody>
      </p:sp>
      <p:sp>
        <p:nvSpPr>
          <p:cNvPr id="162" name="Google Shape;162;p30"/>
          <p:cNvSpPr txBox="1">
            <a:spLocks noGrp="1"/>
          </p:cNvSpPr>
          <p:nvPr>
            <p:ph type="title"/>
          </p:nvPr>
        </p:nvSpPr>
        <p:spPr>
          <a:xfrm>
            <a:off x="203200" y="990600"/>
            <a:ext cx="117856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800"/>
              <a:t>Endrew Case</a:t>
            </a:r>
            <a:endParaRPr sz="4800"/>
          </a:p>
        </p:txBody>
      </p:sp>
      <p:sp>
        <p:nvSpPr>
          <p:cNvPr id="163" name="Google Shape;163;p30"/>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body" idx="1"/>
          </p:nvPr>
        </p:nvSpPr>
        <p:spPr>
          <a:xfrm>
            <a:off x="77500" y="1780200"/>
            <a:ext cx="12018400" cy="5039200"/>
          </a:xfrm>
          <a:prstGeom prst="rect">
            <a:avLst/>
          </a:prstGeom>
          <a:noFill/>
          <a:ln>
            <a:noFill/>
          </a:ln>
        </p:spPr>
        <p:txBody>
          <a:bodyPr spcFirstLastPara="1" wrap="square" lIns="121900" tIns="60925" rIns="121900" bIns="60925" anchor="t" anchorCtr="0">
            <a:noAutofit/>
          </a:bodyPr>
          <a:lstStyle/>
          <a:p>
            <a:pPr marL="609585" lvl="0" indent="-304791" algn="l" rtl="0">
              <a:lnSpc>
                <a:spcPct val="80000"/>
              </a:lnSpc>
              <a:spcBef>
                <a:spcPts val="0"/>
              </a:spcBef>
              <a:spcAft>
                <a:spcPts val="0"/>
              </a:spcAft>
              <a:buClr>
                <a:srgbClr val="333333"/>
              </a:buClr>
              <a:buSzPts val="2600"/>
              <a:buNone/>
            </a:pPr>
            <a:endParaRPr sz="3733">
              <a:solidFill>
                <a:srgbClr val="333333"/>
              </a:solidFill>
            </a:endParaRPr>
          </a:p>
          <a:p>
            <a:pPr marL="609585" lvl="0" indent="-524920" algn="l" rtl="0">
              <a:lnSpc>
                <a:spcPct val="80000"/>
              </a:lnSpc>
              <a:spcBef>
                <a:spcPts val="0"/>
              </a:spcBef>
              <a:spcAft>
                <a:spcPts val="0"/>
              </a:spcAft>
              <a:buClr>
                <a:srgbClr val="333333"/>
              </a:buClr>
              <a:buSzPts val="2600"/>
              <a:buChar char="•"/>
            </a:pPr>
            <a:r>
              <a:rPr lang="en-US" sz="3733">
                <a:solidFill>
                  <a:srgbClr val="333333"/>
                </a:solidFill>
              </a:rPr>
              <a:t>When all is said and done, a student offered an educational program providing “merely more than </a:t>
            </a:r>
            <a:r>
              <a:rPr lang="en-US" sz="3733" i="1">
                <a:solidFill>
                  <a:srgbClr val="333333"/>
                </a:solidFill>
              </a:rPr>
              <a:t>de minimis</a:t>
            </a:r>
            <a:r>
              <a:rPr lang="en-US" sz="3733">
                <a:solidFill>
                  <a:srgbClr val="333333"/>
                </a:solidFill>
              </a:rPr>
              <a:t>” progress from year to year can hardly be said to have been offered an education at all. </a:t>
            </a:r>
            <a:endParaRPr sz="3733">
              <a:solidFill>
                <a:srgbClr val="333333"/>
              </a:solidFill>
            </a:endParaRPr>
          </a:p>
          <a:p>
            <a:pPr marL="0" lvl="0" indent="0" algn="l" rtl="0">
              <a:lnSpc>
                <a:spcPct val="80000"/>
              </a:lnSpc>
              <a:spcBef>
                <a:spcPts val="0"/>
              </a:spcBef>
              <a:spcAft>
                <a:spcPts val="0"/>
              </a:spcAft>
              <a:buSzPts val="3200"/>
              <a:buNone/>
            </a:pPr>
            <a:endParaRPr sz="3733">
              <a:solidFill>
                <a:srgbClr val="333333"/>
              </a:solidFill>
            </a:endParaRPr>
          </a:p>
          <a:p>
            <a:pPr marL="609585" lvl="0" indent="-524920" algn="l" rtl="0">
              <a:lnSpc>
                <a:spcPct val="80000"/>
              </a:lnSpc>
              <a:spcBef>
                <a:spcPts val="0"/>
              </a:spcBef>
              <a:spcAft>
                <a:spcPts val="0"/>
              </a:spcAft>
              <a:buClr>
                <a:srgbClr val="333333"/>
              </a:buClr>
              <a:buSzPts val="2600"/>
              <a:buChar char="•"/>
            </a:pPr>
            <a:r>
              <a:rPr lang="en-US" sz="3733">
                <a:solidFill>
                  <a:srgbClr val="333333"/>
                </a:solidFill>
              </a:rPr>
              <a:t>For children with disabilities, receiving instruction that aims so low would be tantamount to “sitting idly... awaiting the time when they were old enough to ‘drop out.’”</a:t>
            </a:r>
            <a:endParaRPr sz="3733"/>
          </a:p>
          <a:p>
            <a:pPr marL="0" lvl="0" indent="0" algn="l" rtl="0">
              <a:lnSpc>
                <a:spcPct val="100000"/>
              </a:lnSpc>
              <a:spcBef>
                <a:spcPts val="853"/>
              </a:spcBef>
              <a:spcAft>
                <a:spcPts val="0"/>
              </a:spcAft>
              <a:buClr>
                <a:srgbClr val="000000"/>
              </a:buClr>
              <a:buSzPts val="1100"/>
              <a:buNone/>
            </a:pPr>
            <a:endParaRPr sz="3466"/>
          </a:p>
        </p:txBody>
      </p:sp>
      <p:sp>
        <p:nvSpPr>
          <p:cNvPr id="169" name="Google Shape;169;p31"/>
          <p:cNvSpPr txBox="1">
            <a:spLocks noGrp="1"/>
          </p:cNvSpPr>
          <p:nvPr>
            <p:ph type="title"/>
          </p:nvPr>
        </p:nvSpPr>
        <p:spPr>
          <a:xfrm>
            <a:off x="203200" y="889000"/>
            <a:ext cx="11785600" cy="8912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800"/>
              <a:t>Endrew Case Supreme Court Decision</a:t>
            </a:r>
            <a:endParaRPr sz="4800"/>
          </a:p>
        </p:txBody>
      </p:sp>
      <p:sp>
        <p:nvSpPr>
          <p:cNvPr id="170" name="Google Shape;170;p31"/>
          <p:cNvSpPr txBox="1"/>
          <p:nvPr/>
        </p:nvSpPr>
        <p:spPr>
          <a:xfrm>
            <a:off x="3924833" y="6091600"/>
            <a:ext cx="8267200" cy="766400"/>
          </a:xfrm>
          <a:prstGeom prst="rect">
            <a:avLst/>
          </a:prstGeom>
          <a:noFill/>
          <a:ln>
            <a:noFill/>
          </a:ln>
        </p:spPr>
        <p:txBody>
          <a:bodyPr spcFirstLastPara="1" wrap="square" lIns="121900" tIns="121900" rIns="121900" bIns="121900" anchor="t" anchorCtr="0">
            <a:noAutofit/>
          </a:bodyPr>
          <a:lstStyle/>
          <a:p>
            <a:pPr marL="0" lvl="0" indent="0" algn="l" rtl="0">
              <a:spcBef>
                <a:spcPts val="853"/>
              </a:spcBef>
              <a:spcAft>
                <a:spcPts val="0"/>
              </a:spcAft>
              <a:buNone/>
            </a:pPr>
            <a:r>
              <a:rPr lang="en-US" sz="1600">
                <a:solidFill>
                  <a:schemeClr val="dk1"/>
                </a:solidFill>
                <a:latin typeface="Calibri"/>
                <a:ea typeface="Calibri"/>
                <a:cs typeface="Calibri"/>
                <a:sym typeface="Calibri"/>
              </a:rPr>
              <a:t>“Questions &amp; Answers on </a:t>
            </a:r>
            <a:r>
              <a:rPr lang="en-US" sz="1600" i="1">
                <a:solidFill>
                  <a:schemeClr val="dk1"/>
                </a:solidFill>
                <a:latin typeface="Calibri"/>
                <a:ea typeface="Calibri"/>
                <a:cs typeface="Calibri"/>
                <a:sym typeface="Calibri"/>
              </a:rPr>
              <a:t>U.S. Supreme Court Case Decision Endrew F. v. Douglas Co. School District Re-1, </a:t>
            </a:r>
            <a:r>
              <a:rPr lang="en-US" sz="1600">
                <a:solidFill>
                  <a:schemeClr val="dk1"/>
                </a:solidFill>
                <a:latin typeface="Calibri"/>
                <a:ea typeface="Calibri"/>
                <a:cs typeface="Calibri"/>
                <a:sym typeface="Calibri"/>
              </a:rPr>
              <a:t>US Depart. of Ed. Washington, DC, Dec. 7, 2017</a:t>
            </a:r>
            <a:endParaRPr sz="1600">
              <a:solidFill>
                <a:srgbClr val="000000"/>
              </a:solidFill>
              <a:latin typeface="Arial"/>
              <a:ea typeface="Arial"/>
              <a:cs typeface="Arial"/>
              <a:sym typeface="Arial"/>
            </a:endParaRPr>
          </a:p>
        </p:txBody>
      </p:sp>
      <p:sp>
        <p:nvSpPr>
          <p:cNvPr id="171" name="Google Shape;171;p31"/>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203200" y="2159000"/>
            <a:ext cx="11785600" cy="4419600"/>
          </a:xfrm>
          <a:prstGeom prst="rect">
            <a:avLst/>
          </a:prstGeom>
          <a:noFill/>
          <a:ln>
            <a:noFill/>
          </a:ln>
        </p:spPr>
        <p:txBody>
          <a:bodyPr spcFirstLastPara="1" wrap="square" lIns="121900" tIns="60925" rIns="121900" bIns="60925" anchor="t" anchorCtr="0">
            <a:noAutofit/>
          </a:bodyPr>
          <a:lstStyle/>
          <a:p>
            <a:pPr marL="609585" lvl="0" indent="-466078" algn="l" rtl="0">
              <a:lnSpc>
                <a:spcPct val="80000"/>
              </a:lnSpc>
              <a:spcBef>
                <a:spcPts val="0"/>
              </a:spcBef>
              <a:spcAft>
                <a:spcPts val="0"/>
              </a:spcAft>
              <a:buClr>
                <a:srgbClr val="000000"/>
              </a:buClr>
              <a:buSzPts val="2800"/>
              <a:buFont typeface="Noto Sans Symbols"/>
              <a:buChar char="●"/>
            </a:pPr>
            <a:r>
              <a:rPr lang="en-US" sz="3733">
                <a:solidFill>
                  <a:srgbClr val="000000"/>
                </a:solidFill>
              </a:rPr>
              <a:t>The court’s decision increases the education expectations for children with disabilities.</a:t>
            </a:r>
            <a:endParaRPr sz="3733">
              <a:solidFill>
                <a:srgbClr val="000000"/>
              </a:solidFill>
            </a:endParaRPr>
          </a:p>
          <a:p>
            <a:pPr marL="609585" lvl="0" indent="-229015" algn="l" rtl="0">
              <a:lnSpc>
                <a:spcPct val="80000"/>
              </a:lnSpc>
              <a:spcBef>
                <a:spcPts val="725"/>
              </a:spcBef>
              <a:spcAft>
                <a:spcPts val="0"/>
              </a:spcAft>
              <a:buClr>
                <a:srgbClr val="000000"/>
              </a:buClr>
              <a:buSzPts val="2800"/>
              <a:buNone/>
            </a:pPr>
            <a:endParaRPr sz="3733">
              <a:solidFill>
                <a:srgbClr val="000000"/>
              </a:solidFill>
            </a:endParaRPr>
          </a:p>
          <a:p>
            <a:pPr marL="609585" lvl="0" indent="-466078" algn="l" rtl="0">
              <a:lnSpc>
                <a:spcPct val="80000"/>
              </a:lnSpc>
              <a:spcBef>
                <a:spcPts val="725"/>
              </a:spcBef>
              <a:spcAft>
                <a:spcPts val="0"/>
              </a:spcAft>
              <a:buClr>
                <a:srgbClr val="000000"/>
              </a:buClr>
              <a:buSzPts val="2800"/>
              <a:buFont typeface="Noto Sans Symbols"/>
              <a:buChar char="●"/>
            </a:pPr>
            <a:r>
              <a:rPr lang="en-US" sz="3733">
                <a:solidFill>
                  <a:srgbClr val="000000"/>
                </a:solidFill>
              </a:rPr>
              <a:t>We must be able to show more than minimal progress for students with disabilities.</a:t>
            </a:r>
            <a:endParaRPr sz="3733">
              <a:solidFill>
                <a:srgbClr val="000000"/>
              </a:solidFill>
            </a:endParaRPr>
          </a:p>
          <a:p>
            <a:pPr marL="609585" lvl="0" indent="-229015" algn="l" rtl="0">
              <a:lnSpc>
                <a:spcPct val="80000"/>
              </a:lnSpc>
              <a:spcBef>
                <a:spcPts val="725"/>
              </a:spcBef>
              <a:spcAft>
                <a:spcPts val="0"/>
              </a:spcAft>
              <a:buClr>
                <a:srgbClr val="000000"/>
              </a:buClr>
              <a:buSzPts val="2800"/>
              <a:buNone/>
            </a:pPr>
            <a:endParaRPr sz="3733">
              <a:solidFill>
                <a:srgbClr val="000000"/>
              </a:solidFill>
            </a:endParaRPr>
          </a:p>
          <a:p>
            <a:pPr marL="609585" lvl="0" indent="-466078" algn="l" rtl="0">
              <a:lnSpc>
                <a:spcPct val="80000"/>
              </a:lnSpc>
              <a:spcBef>
                <a:spcPts val="725"/>
              </a:spcBef>
              <a:spcAft>
                <a:spcPts val="0"/>
              </a:spcAft>
              <a:buClr>
                <a:srgbClr val="000000"/>
              </a:buClr>
              <a:buSzPts val="2800"/>
              <a:buFont typeface="Noto Sans Symbols"/>
              <a:buChar char="●"/>
            </a:pPr>
            <a:r>
              <a:rPr lang="en-US" sz="3733">
                <a:solidFill>
                  <a:srgbClr val="000000"/>
                </a:solidFill>
              </a:rPr>
              <a:t>IEPs must not look substantially similar year after year.</a:t>
            </a:r>
            <a:endParaRPr sz="3733"/>
          </a:p>
        </p:txBody>
      </p:sp>
      <p:sp>
        <p:nvSpPr>
          <p:cNvPr id="177" name="Google Shape;177;p32"/>
          <p:cNvSpPr txBox="1">
            <a:spLocks noGrp="1"/>
          </p:cNvSpPr>
          <p:nvPr>
            <p:ph type="title"/>
          </p:nvPr>
        </p:nvSpPr>
        <p:spPr>
          <a:xfrm>
            <a:off x="203200" y="990600"/>
            <a:ext cx="11785600" cy="10668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4667"/>
              <a:t>Summary of Supreme Court Decision for </a:t>
            </a:r>
            <a:r>
              <a:rPr lang="en-US" sz="4667" i="1"/>
              <a:t>Endrew </a:t>
            </a:r>
            <a:endParaRPr sz="4667" i="1"/>
          </a:p>
        </p:txBody>
      </p:sp>
      <p:sp>
        <p:nvSpPr>
          <p:cNvPr id="178" name="Google Shape;178;p32"/>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body" idx="1"/>
          </p:nvPr>
        </p:nvSpPr>
        <p:spPr>
          <a:xfrm>
            <a:off x="203200" y="2460200"/>
            <a:ext cx="11785600" cy="4032000"/>
          </a:xfrm>
          <a:prstGeom prst="rect">
            <a:avLst/>
          </a:prstGeom>
          <a:solidFill>
            <a:schemeClr val="lt1"/>
          </a:solidFill>
          <a:ln>
            <a:noFill/>
          </a:ln>
        </p:spPr>
        <p:txBody>
          <a:bodyPr spcFirstLastPara="1" wrap="square" lIns="121900" tIns="121900" rIns="121900" bIns="121900" anchor="t" anchorCtr="0">
            <a:noAutofit/>
          </a:bodyPr>
          <a:lstStyle/>
          <a:p>
            <a:pPr marL="609584" lvl="0" indent="-507987" algn="l" rtl="0">
              <a:lnSpc>
                <a:spcPct val="100000"/>
              </a:lnSpc>
              <a:spcBef>
                <a:spcPts val="853"/>
              </a:spcBef>
              <a:spcAft>
                <a:spcPts val="0"/>
              </a:spcAft>
              <a:buClr>
                <a:srgbClr val="000000"/>
              </a:buClr>
              <a:buSzPts val="2400"/>
              <a:buFont typeface="Arial"/>
              <a:buAutoNum type="arabicPeriod"/>
            </a:pPr>
            <a:r>
              <a:rPr lang="en-US" sz="3733">
                <a:solidFill>
                  <a:srgbClr val="000000"/>
                </a:solidFill>
              </a:rPr>
              <a:t>“Identifying present levels of academic achievement and functional performance; </a:t>
            </a:r>
            <a:endParaRPr sz="3733"/>
          </a:p>
          <a:p>
            <a:pPr marL="609584" lvl="0" indent="-507987" algn="l" rtl="0">
              <a:lnSpc>
                <a:spcPct val="100000"/>
              </a:lnSpc>
              <a:spcBef>
                <a:spcPts val="0"/>
              </a:spcBef>
              <a:spcAft>
                <a:spcPts val="0"/>
              </a:spcAft>
              <a:buClr>
                <a:srgbClr val="000000"/>
              </a:buClr>
              <a:buSzPts val="2400"/>
              <a:buFont typeface="Arial"/>
              <a:buAutoNum type="arabicPeriod"/>
            </a:pPr>
            <a:r>
              <a:rPr lang="en-US" sz="3733">
                <a:solidFill>
                  <a:srgbClr val="000000"/>
                </a:solidFill>
              </a:rPr>
              <a:t>The setting of measurable </a:t>
            </a:r>
            <a:r>
              <a:rPr lang="en-US" sz="3733"/>
              <a:t>annual goals, including academic and functional performance</a:t>
            </a:r>
            <a:r>
              <a:rPr lang="en-US" sz="3733">
                <a:solidFill>
                  <a:srgbClr val="000000"/>
                </a:solidFill>
              </a:rPr>
              <a:t>; and</a:t>
            </a:r>
            <a:endParaRPr sz="3733"/>
          </a:p>
          <a:p>
            <a:pPr marL="609584" lvl="0" indent="-507987" algn="l" rtl="0">
              <a:lnSpc>
                <a:spcPct val="100000"/>
              </a:lnSpc>
              <a:spcBef>
                <a:spcPts val="0"/>
              </a:spcBef>
              <a:spcAft>
                <a:spcPts val="0"/>
              </a:spcAft>
              <a:buClr>
                <a:srgbClr val="000000"/>
              </a:buClr>
              <a:buSzPts val="2400"/>
              <a:buFont typeface="Arial"/>
              <a:buAutoNum type="arabicPeriod"/>
            </a:pPr>
            <a:r>
              <a:rPr lang="en-US" sz="3733">
                <a:solidFill>
                  <a:srgbClr val="000000"/>
                </a:solidFill>
              </a:rPr>
              <a:t>How a child’s progress toward meeting annual goals will be measured and reported</a:t>
            </a:r>
            <a:r>
              <a:rPr lang="en-US" sz="3733"/>
              <a:t>.”</a:t>
            </a:r>
            <a:endParaRPr sz="3733"/>
          </a:p>
          <a:p>
            <a:pPr marL="0" lvl="0" indent="0" algn="l" rtl="0">
              <a:lnSpc>
                <a:spcPct val="100000"/>
              </a:lnSpc>
              <a:spcBef>
                <a:spcPts val="853"/>
              </a:spcBef>
              <a:spcAft>
                <a:spcPts val="0"/>
              </a:spcAft>
              <a:buSzPts val="3200"/>
              <a:buNone/>
            </a:pPr>
            <a:r>
              <a:rPr lang="en-US" sz="1867"/>
              <a:t>“Questions &amp; Answers on </a:t>
            </a:r>
            <a:r>
              <a:rPr lang="en-US" sz="1867" i="1"/>
              <a:t>U.S. Supreme Court Case Decision Endrew F. v. Douglas Co. School District Re-1, </a:t>
            </a:r>
            <a:r>
              <a:rPr lang="en-US" sz="1867"/>
              <a:t>US Depart. of Ed. Washington, DC, Dec. 7, 2017</a:t>
            </a:r>
            <a:endParaRPr sz="1867"/>
          </a:p>
        </p:txBody>
      </p:sp>
      <p:sp>
        <p:nvSpPr>
          <p:cNvPr id="185" name="Google Shape;185;p33"/>
          <p:cNvSpPr txBox="1"/>
          <p:nvPr/>
        </p:nvSpPr>
        <p:spPr>
          <a:xfrm>
            <a:off x="203200" y="644600"/>
            <a:ext cx="11785600" cy="1815600"/>
          </a:xfrm>
          <a:prstGeom prst="rect">
            <a:avLst/>
          </a:prstGeom>
          <a:noFill/>
          <a:ln>
            <a:noFill/>
          </a:ln>
        </p:spPr>
        <p:txBody>
          <a:bodyPr spcFirstLastPara="1" wrap="square" lIns="121900" tIns="121900" rIns="121900" bIns="121900" anchor="t" anchorCtr="0">
            <a:noAutofit/>
          </a:bodyPr>
          <a:lstStyle/>
          <a:p>
            <a:pPr marL="0" lvl="0" indent="0" algn="ctr" rtl="0">
              <a:spcBef>
                <a:spcPts val="853"/>
              </a:spcBef>
              <a:spcAft>
                <a:spcPts val="0"/>
              </a:spcAft>
              <a:buNone/>
            </a:pPr>
            <a:r>
              <a:rPr lang="en-US" sz="4800" b="1">
                <a:solidFill>
                  <a:schemeClr val="dk1"/>
                </a:solidFill>
                <a:latin typeface="Calibri"/>
                <a:ea typeface="Calibri"/>
                <a:cs typeface="Calibri"/>
                <a:sym typeface="Calibri"/>
              </a:rPr>
              <a:t>“Is there anything IEP teams </a:t>
            </a:r>
            <a:endParaRPr sz="4800" b="1">
              <a:solidFill>
                <a:schemeClr val="dk1"/>
              </a:solidFill>
              <a:latin typeface="Calibri"/>
              <a:ea typeface="Calibri"/>
              <a:cs typeface="Calibri"/>
              <a:sym typeface="Calibri"/>
            </a:endParaRPr>
          </a:p>
          <a:p>
            <a:pPr marL="0" lvl="0" indent="0" algn="ctr" rtl="0">
              <a:spcBef>
                <a:spcPts val="853"/>
              </a:spcBef>
              <a:spcAft>
                <a:spcPts val="0"/>
              </a:spcAft>
              <a:buNone/>
            </a:pPr>
            <a:r>
              <a:rPr lang="en-US" sz="4800" b="1">
                <a:solidFill>
                  <a:schemeClr val="dk1"/>
                </a:solidFill>
                <a:latin typeface="Calibri"/>
                <a:ea typeface="Calibri"/>
                <a:cs typeface="Calibri"/>
                <a:sym typeface="Calibri"/>
              </a:rPr>
              <a:t>should do differently?”</a:t>
            </a:r>
            <a:endParaRPr sz="4800" b="1">
              <a:solidFill>
                <a:schemeClr val="dk1"/>
              </a:solidFill>
              <a:latin typeface="Calibri"/>
              <a:ea typeface="Calibri"/>
              <a:cs typeface="Calibri"/>
              <a:sym typeface="Calibri"/>
            </a:endParaRPr>
          </a:p>
        </p:txBody>
      </p:sp>
      <p:sp>
        <p:nvSpPr>
          <p:cNvPr id="186" name="Google Shape;186;p33"/>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additive="base">
                                        <p:cTn id="7" dur="500"/>
                                        <p:tgtEl>
                                          <p:spTgt spid="1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 calcmode="lin" valueType="num">
                                      <p:cBhvr additive="base">
                                        <p:cTn id="12" dur="500"/>
                                        <p:tgtEl>
                                          <p:spTgt spid="1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 calcmode="lin" valueType="num">
                                      <p:cBhvr additive="base">
                                        <p:cTn id="17" dur="500"/>
                                        <p:tgtEl>
                                          <p:spTgt spid="1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 calcmode="lin" valueType="num">
                                      <p:cBhvr additive="base">
                                        <p:cTn id="22" dur="500"/>
                                        <p:tgtEl>
                                          <p:spTgt spid="18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03200" y="990600"/>
            <a:ext cx="11785500" cy="10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IEP Meeting Facilitators</a:t>
            </a:r>
            <a:endParaRPr/>
          </a:p>
        </p:txBody>
      </p:sp>
      <p:sp>
        <p:nvSpPr>
          <p:cNvPr id="78" name="Google Shape;78;p16"/>
          <p:cNvSpPr txBox="1">
            <a:spLocks noGrp="1"/>
          </p:cNvSpPr>
          <p:nvPr>
            <p:ph type="body" idx="1"/>
          </p:nvPr>
        </p:nvSpPr>
        <p:spPr>
          <a:xfrm>
            <a:off x="203200" y="2159000"/>
            <a:ext cx="11785500" cy="4419600"/>
          </a:xfrm>
          <a:prstGeom prst="rect">
            <a:avLst/>
          </a:prstGeom>
        </p:spPr>
        <p:txBody>
          <a:bodyPr spcFirstLastPara="1" wrap="square" lIns="91425" tIns="91425" rIns="91425" bIns="91425" anchor="t" anchorCtr="0">
            <a:noAutofit/>
          </a:bodyPr>
          <a:lstStyle/>
          <a:p>
            <a:pPr marL="0" lvl="0" indent="0" algn="l" rtl="0">
              <a:spcBef>
                <a:spcPts val="853"/>
              </a:spcBef>
              <a:spcAft>
                <a:spcPts val="0"/>
              </a:spcAft>
              <a:buNone/>
            </a:pPr>
            <a:r>
              <a:rPr lang="en-US" sz="2800"/>
              <a:t>The Department of Elementary and Secondary Education (DESE) values being committed to excellence, focusing on the future, and being dedicated to serving others. Our mission is providing access to opportunity and improving lives through education. The Office of Special Education is adding State IEP Meeting Facilitators for the 2022-23 school year.</a:t>
            </a:r>
            <a:endParaRPr sz="2800"/>
          </a:p>
          <a:p>
            <a:pPr marL="0" lvl="0" indent="0" algn="l" rtl="0">
              <a:spcBef>
                <a:spcPts val="853"/>
              </a:spcBef>
              <a:spcAft>
                <a:spcPts val="0"/>
              </a:spcAft>
              <a:buNone/>
            </a:pPr>
            <a:r>
              <a:rPr lang="en-US" sz="2700"/>
              <a:t>If you are interested in joining DESE and the Office of Special Education in fulfilling our mission and would like to become a facilitator, visit our website for more information: </a:t>
            </a:r>
            <a:r>
              <a:rPr lang="en-US" sz="2700" u="sng">
                <a:solidFill>
                  <a:schemeClr val="hlink"/>
                </a:solidFill>
                <a:hlinkClick r:id="rId3"/>
              </a:rPr>
              <a:t>https://dese.mo.gov/media/pdf/facilitator-recruitment-2022</a:t>
            </a:r>
            <a:endParaRPr sz="4400"/>
          </a:p>
          <a:p>
            <a:pPr marL="0" lvl="0" indent="0" algn="l" rtl="0">
              <a:spcBef>
                <a:spcPts val="853"/>
              </a:spcBef>
              <a:spcAft>
                <a:spcPts val="0"/>
              </a:spcAft>
              <a:buNone/>
            </a:pP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body" idx="1"/>
          </p:nvPr>
        </p:nvSpPr>
        <p:spPr>
          <a:xfrm>
            <a:off x="203200" y="2543050"/>
            <a:ext cx="11785500" cy="3949200"/>
          </a:xfrm>
          <a:prstGeom prst="rect">
            <a:avLst/>
          </a:prstGeom>
          <a:noFill/>
          <a:ln>
            <a:noFill/>
          </a:ln>
        </p:spPr>
        <p:txBody>
          <a:bodyPr spcFirstLastPara="1" wrap="square" lIns="91425" tIns="91425" rIns="91425" bIns="91425" anchor="t" anchorCtr="0">
            <a:noAutofit/>
          </a:bodyPr>
          <a:lstStyle/>
          <a:p>
            <a:pPr marL="609584" marR="0" lvl="0" indent="-486818" algn="l" rtl="0">
              <a:lnSpc>
                <a:spcPct val="100000"/>
              </a:lnSpc>
              <a:spcBef>
                <a:spcPts val="853"/>
              </a:spcBef>
              <a:spcAft>
                <a:spcPts val="0"/>
              </a:spcAft>
              <a:buClr>
                <a:srgbClr val="00B050"/>
              </a:buClr>
              <a:buSzPts val="1800"/>
              <a:buFont typeface="Arial"/>
              <a:buChar char="•"/>
            </a:pPr>
            <a:r>
              <a:rPr lang="en-US" sz="2867"/>
              <a:t>DESE wants the onsite process to be beneficial to districts and to help improve outcomes for students.  </a:t>
            </a:r>
            <a:endParaRPr sz="2867"/>
          </a:p>
          <a:p>
            <a:pPr marL="609584" marR="0" lvl="0" indent="-486818" algn="l" rtl="0">
              <a:lnSpc>
                <a:spcPct val="100000"/>
              </a:lnSpc>
              <a:spcBef>
                <a:spcPts val="853"/>
              </a:spcBef>
              <a:spcAft>
                <a:spcPts val="0"/>
              </a:spcAft>
              <a:buClr>
                <a:srgbClr val="00B050"/>
              </a:buClr>
              <a:buSzPts val="1800"/>
              <a:buFont typeface="Arial"/>
              <a:buChar char="•"/>
            </a:pPr>
            <a:r>
              <a:rPr lang="en-US" sz="2867"/>
              <a:t>The ultimate goal would be for all districts to use the EBR process as an internal process for self-improvement to ensure IEPs are reasonably calculated to increase student achievement and progress toward goals.</a:t>
            </a:r>
            <a:endParaRPr sz="2867"/>
          </a:p>
          <a:p>
            <a:pPr marL="609585" marR="0" lvl="0" indent="-554573" algn="l" rtl="0">
              <a:lnSpc>
                <a:spcPct val="100000"/>
              </a:lnSpc>
              <a:spcBef>
                <a:spcPts val="853"/>
              </a:spcBef>
              <a:spcAft>
                <a:spcPts val="0"/>
              </a:spcAft>
              <a:buSzPts val="2867"/>
              <a:buChar char="•"/>
            </a:pPr>
            <a:r>
              <a:rPr lang="en-US" sz="2867" b="1"/>
              <a:t>DESE will not be determining educational benefit but rather evaluating to see if the components are present to reasonably calculate educational benefit.</a:t>
            </a:r>
            <a:endParaRPr sz="2867" b="1"/>
          </a:p>
        </p:txBody>
      </p:sp>
      <p:sp>
        <p:nvSpPr>
          <p:cNvPr id="192" name="Google Shape;192;p34"/>
          <p:cNvSpPr txBox="1">
            <a:spLocks noGrp="1"/>
          </p:cNvSpPr>
          <p:nvPr>
            <p:ph type="title"/>
          </p:nvPr>
        </p:nvSpPr>
        <p:spPr>
          <a:xfrm>
            <a:off x="203200" y="990600"/>
            <a:ext cx="11785500" cy="136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sz="5033"/>
              <a:t>Moving from a Compliance Focus to a Comprehensive EBR Process</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body" idx="1"/>
          </p:nvPr>
        </p:nvSpPr>
        <p:spPr>
          <a:xfrm>
            <a:off x="203200" y="3733800"/>
            <a:ext cx="11684100" cy="1569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Why Is a District Selected for an Onsite Educational Benefit Review?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body" idx="1"/>
          </p:nvPr>
        </p:nvSpPr>
        <p:spPr>
          <a:xfrm>
            <a:off x="244764" y="3578562"/>
            <a:ext cx="11684000" cy="2308324"/>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The Why Starts with Your Data:</a:t>
            </a:r>
            <a:endParaRPr/>
          </a:p>
          <a:p>
            <a:pPr marL="0" lvl="0" indent="0" algn="ctr" rtl="0">
              <a:spcBef>
                <a:spcPts val="0"/>
              </a:spcBef>
              <a:spcAft>
                <a:spcPts val="0"/>
              </a:spcAft>
              <a:buSzPts val="4800"/>
              <a:buFont typeface="Calibri"/>
              <a:buNone/>
            </a:pPr>
            <a:r>
              <a:rPr lang="en-US"/>
              <a:t>The Special Education Performance Profile (Known as the SPP)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7"/>
          <p:cNvSpPr/>
          <p:nvPr/>
        </p:nvSpPr>
        <p:spPr>
          <a:xfrm>
            <a:off x="433955" y="595745"/>
            <a:ext cx="11273100" cy="54342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b="0" i="0" u="none" strike="noStrike">
                <a:solidFill>
                  <a:srgbClr val="000000"/>
                </a:solidFill>
                <a:latin typeface="Arial"/>
                <a:ea typeface="Arial"/>
                <a:cs typeface="Arial"/>
                <a:sym typeface="Arial"/>
              </a:rPr>
              <a:t>Missouri Department of Elementary and Secondary Education</a:t>
            </a:r>
            <a:endParaRPr/>
          </a:p>
          <a:p>
            <a:pPr marL="0" marR="0" lvl="0" indent="0" algn="ctr" rtl="0">
              <a:spcBef>
                <a:spcPts val="0"/>
              </a:spcBef>
              <a:spcAft>
                <a:spcPts val="0"/>
              </a:spcAft>
              <a:buNone/>
            </a:pPr>
            <a:r>
              <a:rPr lang="en-US" sz="1800" b="0" i="0" u="none" strike="noStrike">
                <a:solidFill>
                  <a:srgbClr val="000000"/>
                </a:solidFill>
                <a:latin typeface="Arial"/>
                <a:ea typeface="Arial"/>
                <a:cs typeface="Arial"/>
                <a:sym typeface="Arial"/>
              </a:rPr>
              <a:t>Special Education District Profile</a:t>
            </a:r>
            <a:endParaRPr/>
          </a:p>
          <a:p>
            <a:pPr marL="0" marR="0" lvl="0" indent="0" algn="ctr" rtl="0">
              <a:spcBef>
                <a:spcPts val="0"/>
              </a:spcBef>
              <a:spcAft>
                <a:spcPts val="0"/>
              </a:spcAft>
              <a:buNone/>
            </a:pPr>
            <a:r>
              <a:rPr lang="en-US" sz="1800" b="1">
                <a:solidFill>
                  <a:srgbClr val="FF0000"/>
                </a:solidFill>
                <a:latin typeface="Arial"/>
                <a:ea typeface="Arial"/>
                <a:cs typeface="Arial"/>
                <a:sym typeface="Arial"/>
              </a:rPr>
              <a:t>Redacted SPP for Training</a:t>
            </a:r>
            <a:endParaRPr sz="1800" b="1" i="0" u="none" strike="noStrike">
              <a:solidFill>
                <a:srgbClr val="FF0000"/>
              </a:solidFill>
              <a:latin typeface="Arial"/>
              <a:ea typeface="Arial"/>
              <a:cs typeface="Arial"/>
              <a:sym typeface="Arial"/>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As required by the Individuals with Disabilities Education Improvement Act of 2004, the Missouri State Performance Plan (SPP) is a plan that includes targets for student performance indicators and improvement activities designed to enable districts (regular districts, charter schools and state operated programs) and the state to meet those targets.  Missouri is also required to publicly report on the performance of each local education agency (LEA) in relation to the targets established in the SPP.  The State Performance Plan can be found online at: </a:t>
            </a:r>
            <a:endParaRPr/>
          </a:p>
          <a:p>
            <a:pPr marL="0" marR="0" lvl="0" indent="0" algn="l" rtl="0">
              <a:spcBef>
                <a:spcPts val="0"/>
              </a:spcBef>
              <a:spcAft>
                <a:spcPts val="0"/>
              </a:spcAft>
              <a:buNone/>
            </a:pPr>
            <a:r>
              <a:rPr lang="en-US" sz="12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http://dese.mo.gov/special-education/state-performance-plan</a:t>
            </a:r>
            <a:endParaRPr/>
          </a:p>
          <a:p>
            <a:pPr marL="0" marR="0" lvl="0" indent="0" algn="l" rtl="0">
              <a:spcBef>
                <a:spcPts val="0"/>
              </a:spcBef>
              <a:spcAft>
                <a:spcPts val="0"/>
              </a:spcAft>
              <a:buNone/>
            </a:pPr>
            <a:endParaRPr sz="12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spcBef>
                <a:spcPts val="0"/>
              </a:spcBef>
              <a:spcAft>
                <a:spcPts val="0"/>
              </a:spcAft>
              <a:buNone/>
            </a:pPr>
            <a:endParaRPr sz="12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spcBef>
                <a:spcPts val="0"/>
              </a:spcBef>
              <a:spcAft>
                <a:spcPts val="0"/>
              </a:spcAft>
              <a:buNone/>
            </a:pPr>
            <a:endParaRPr sz="12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The purpose of this profile is to:</a:t>
            </a:r>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1. Provide information to the public about the performance of districts on the SPP Indicators</a:t>
            </a:r>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2. Address other outcome measures for students receiving special education services.</a:t>
            </a:r>
            <a:endParaRPr/>
          </a:p>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Page 1 of this profile summarizes whether the district met or did not meet the target for each indicator.  The remaining pages provide additional data for the SPP indicators (noted as "SPP #").</a:t>
            </a:r>
            <a:endParaRPr/>
          </a:p>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p>
            <a:pPr marL="0" marR="0" lvl="0" indent="0" algn="l" rtl="0">
              <a:spcBef>
                <a:spcPts val="0"/>
              </a:spcBef>
              <a:spcAft>
                <a:spcPts val="0"/>
              </a:spcAft>
              <a:buNone/>
            </a:pPr>
            <a:r>
              <a:rPr lang="en-US" sz="1200" b="0" i="0" u="none" strike="noStrike">
                <a:solidFill>
                  <a:srgbClr val="000000"/>
                </a:solidFill>
                <a:latin typeface="Arial"/>
                <a:ea typeface="Arial"/>
                <a:cs typeface="Arial"/>
                <a:sym typeface="Arial"/>
              </a:rPr>
              <a:t>Students with disabilities are those students who qualify for special education services and who have an Individualized Education Program (IEP).  Data sources are provided for each table included in this profile, however most of the data are reported by the district directly to the Department.</a:t>
            </a:r>
            <a:endParaRPr/>
          </a:p>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p:txBody>
      </p:sp>
      <p:sp>
        <p:nvSpPr>
          <p:cNvPr id="208" name="Google Shape;208;p37"/>
          <p:cNvSpPr/>
          <p:nvPr/>
        </p:nvSpPr>
        <p:spPr>
          <a:xfrm>
            <a:off x="411480" y="6263640"/>
            <a:ext cx="27432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sz="800" b="0" i="1" u="none" strike="noStrike">
              <a:solidFill>
                <a:srgbClr val="191970"/>
              </a:solidFill>
              <a:latin typeface="Arial"/>
              <a:ea typeface="Arial"/>
              <a:cs typeface="Arial"/>
              <a:sym typeface="Arial"/>
            </a:endParaRPr>
          </a:p>
        </p:txBody>
      </p:sp>
      <p:sp>
        <p:nvSpPr>
          <p:cNvPr id="209" name="Google Shape;209;p37"/>
          <p:cNvSpPr/>
          <p:nvPr/>
        </p:nvSpPr>
        <p:spPr>
          <a:xfrm>
            <a:off x="3404896" y="6263640"/>
            <a:ext cx="914400" cy="1830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800" b="0" i="0" u="none" strike="noStrike">
                <a:solidFill>
                  <a:srgbClr val="000000"/>
                </a:solidFill>
                <a:latin typeface="Arial"/>
                <a:ea typeface="Arial"/>
                <a:cs typeface="Arial"/>
                <a:sym typeface="Arial"/>
              </a:rPr>
              <a:t>Page 1 of 23</a:t>
            </a:r>
            <a:endParaRPr/>
          </a:p>
        </p:txBody>
      </p:sp>
      <p:sp>
        <p:nvSpPr>
          <p:cNvPr id="210" name="Google Shape;210;p37"/>
          <p:cNvSpPr/>
          <p:nvPr/>
        </p:nvSpPr>
        <p:spPr>
          <a:xfrm>
            <a:off x="4547897" y="6263640"/>
            <a:ext cx="2743200" cy="1830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r>
              <a:rPr lang="en-US" sz="800" b="0" i="0" u="none" strike="noStrike">
                <a:solidFill>
                  <a:srgbClr val="000000"/>
                </a:solidFill>
                <a:latin typeface="Arial"/>
                <a:ea typeface="Arial"/>
                <a:cs typeface="Arial"/>
                <a:sym typeface="Arial"/>
              </a:rPr>
              <a:t>Printed: 2/15/2022 6:18:21 PM</a:t>
            </a:r>
            <a:endParaRPr/>
          </a:p>
        </p:txBody>
      </p:sp>
      <p:sp>
        <p:nvSpPr>
          <p:cNvPr id="211" name="Google Shape;211;p37"/>
          <p:cNvSpPr/>
          <p:nvPr/>
        </p:nvSpPr>
        <p:spPr>
          <a:xfrm>
            <a:off x="411480" y="6055358"/>
            <a:ext cx="68580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 Indicates the number or percent has been suppressed due to cell size.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p:nvPr/>
        </p:nvSpPr>
        <p:spPr>
          <a:xfrm>
            <a:off x="433956" y="411480"/>
            <a:ext cx="36576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Missouri Department of Elementary and Secondary Education</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Special Education District Profile</a:t>
            </a:r>
            <a:endParaRPr/>
          </a:p>
        </p:txBody>
      </p:sp>
      <p:sp>
        <p:nvSpPr>
          <p:cNvPr id="217" name="Google Shape;217;p38"/>
          <p:cNvSpPr/>
          <p:nvPr/>
        </p:nvSpPr>
        <p:spPr>
          <a:xfrm>
            <a:off x="4091556" y="411480"/>
            <a:ext cx="32004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sz="1800"/>
          </a:p>
          <a:p>
            <a:pPr marL="0" marR="0" lvl="0" indent="0" algn="r" rtl="0">
              <a:spcBef>
                <a:spcPts val="0"/>
              </a:spcBef>
              <a:spcAft>
                <a:spcPts val="0"/>
              </a:spcAft>
              <a:buNone/>
            </a:pPr>
            <a:r>
              <a:rPr lang="en-US" sz="1000" b="0" i="0" u="none" strike="noStrike">
                <a:solidFill>
                  <a:srgbClr val="000000"/>
                </a:solidFill>
                <a:latin typeface="Arial"/>
                <a:ea typeface="Arial"/>
                <a:cs typeface="Arial"/>
                <a:sym typeface="Arial"/>
              </a:rPr>
              <a:t>LEBANON R-III (053-113)</a:t>
            </a:r>
            <a:endParaRPr/>
          </a:p>
        </p:txBody>
      </p:sp>
      <p:pic>
        <p:nvPicPr>
          <p:cNvPr id="218" name="Google Shape;218;p38"/>
          <p:cNvPicPr preferRelativeResize="0"/>
          <p:nvPr/>
        </p:nvPicPr>
        <p:blipFill rotWithShape="1">
          <a:blip r:embed="rId3">
            <a:alphaModFix/>
          </a:blip>
          <a:srcRect/>
          <a:stretch/>
        </p:blipFill>
        <p:spPr>
          <a:xfrm>
            <a:off x="433955" y="176687"/>
            <a:ext cx="7712516" cy="5832988"/>
          </a:xfrm>
          <a:prstGeom prst="rect">
            <a:avLst/>
          </a:prstGeom>
          <a:noFill/>
          <a:ln>
            <a:noFill/>
          </a:ln>
        </p:spPr>
      </p:pic>
      <p:sp>
        <p:nvSpPr>
          <p:cNvPr id="219" name="Google Shape;219;p38"/>
          <p:cNvSpPr/>
          <p:nvPr/>
        </p:nvSpPr>
        <p:spPr>
          <a:xfrm>
            <a:off x="411480" y="6263640"/>
            <a:ext cx="27432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sz="800" b="0" i="1" u="none" strike="noStrike">
              <a:solidFill>
                <a:srgbClr val="191970"/>
              </a:solidFill>
              <a:latin typeface="Arial"/>
              <a:ea typeface="Arial"/>
              <a:cs typeface="Arial"/>
              <a:sym typeface="Arial"/>
            </a:endParaRPr>
          </a:p>
        </p:txBody>
      </p:sp>
      <p:sp>
        <p:nvSpPr>
          <p:cNvPr id="220" name="Google Shape;220;p38"/>
          <p:cNvSpPr/>
          <p:nvPr/>
        </p:nvSpPr>
        <p:spPr>
          <a:xfrm>
            <a:off x="3404896" y="6263640"/>
            <a:ext cx="914400" cy="1830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800" b="0" i="0" u="none" strike="noStrike">
                <a:solidFill>
                  <a:srgbClr val="000000"/>
                </a:solidFill>
                <a:latin typeface="Arial"/>
                <a:ea typeface="Arial"/>
                <a:cs typeface="Arial"/>
                <a:sym typeface="Arial"/>
              </a:rPr>
              <a:t>Page 3 of 23</a:t>
            </a:r>
            <a:endParaRPr/>
          </a:p>
        </p:txBody>
      </p:sp>
      <p:sp>
        <p:nvSpPr>
          <p:cNvPr id="221" name="Google Shape;221;p38"/>
          <p:cNvSpPr/>
          <p:nvPr/>
        </p:nvSpPr>
        <p:spPr>
          <a:xfrm>
            <a:off x="4547897" y="6263640"/>
            <a:ext cx="2743200" cy="1830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r>
              <a:rPr lang="en-US" sz="800" b="0" i="0" u="none" strike="noStrike">
                <a:solidFill>
                  <a:srgbClr val="000000"/>
                </a:solidFill>
                <a:latin typeface="Arial"/>
                <a:ea typeface="Arial"/>
                <a:cs typeface="Arial"/>
                <a:sym typeface="Arial"/>
              </a:rPr>
              <a:t>Printed: 2/15/2022 6:18:21 PM</a:t>
            </a:r>
            <a:endParaRPr/>
          </a:p>
        </p:txBody>
      </p:sp>
      <p:sp>
        <p:nvSpPr>
          <p:cNvPr id="222" name="Google Shape;222;p38"/>
          <p:cNvSpPr/>
          <p:nvPr/>
        </p:nvSpPr>
        <p:spPr>
          <a:xfrm>
            <a:off x="411480" y="6055358"/>
            <a:ext cx="68580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 Indicates the number or percent has been suppressed due to cell size.</a:t>
            </a:r>
            <a:endParaRPr/>
          </a:p>
        </p:txBody>
      </p:sp>
      <p:sp>
        <p:nvSpPr>
          <p:cNvPr id="223" name="Google Shape;223;p38"/>
          <p:cNvSpPr/>
          <p:nvPr/>
        </p:nvSpPr>
        <p:spPr>
          <a:xfrm>
            <a:off x="8275456" y="983675"/>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4" name="Google Shape;224;p38"/>
          <p:cNvSpPr/>
          <p:nvPr/>
        </p:nvSpPr>
        <p:spPr>
          <a:xfrm>
            <a:off x="8275456" y="1274620"/>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5" name="Google Shape;225;p38"/>
          <p:cNvSpPr/>
          <p:nvPr/>
        </p:nvSpPr>
        <p:spPr>
          <a:xfrm>
            <a:off x="8275456" y="1551710"/>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6" name="Google Shape;226;p38"/>
          <p:cNvSpPr/>
          <p:nvPr/>
        </p:nvSpPr>
        <p:spPr>
          <a:xfrm>
            <a:off x="8275456" y="1995056"/>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7" name="Google Shape;227;p38"/>
          <p:cNvSpPr/>
          <p:nvPr/>
        </p:nvSpPr>
        <p:spPr>
          <a:xfrm>
            <a:off x="8275456" y="2396837"/>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8" name="Google Shape;228;p38"/>
          <p:cNvSpPr/>
          <p:nvPr/>
        </p:nvSpPr>
        <p:spPr>
          <a:xfrm>
            <a:off x="8275456" y="2812473"/>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29" name="Google Shape;229;p38"/>
          <p:cNvSpPr/>
          <p:nvPr/>
        </p:nvSpPr>
        <p:spPr>
          <a:xfrm>
            <a:off x="8275456" y="3228111"/>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0" name="Google Shape;230;p38"/>
          <p:cNvSpPr/>
          <p:nvPr/>
        </p:nvSpPr>
        <p:spPr>
          <a:xfrm>
            <a:off x="8275456" y="3449783"/>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1" name="Google Shape;231;p38"/>
          <p:cNvSpPr/>
          <p:nvPr/>
        </p:nvSpPr>
        <p:spPr>
          <a:xfrm>
            <a:off x="8275456" y="5389419"/>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2" name="Google Shape;232;p38"/>
          <p:cNvSpPr/>
          <p:nvPr/>
        </p:nvSpPr>
        <p:spPr>
          <a:xfrm>
            <a:off x="8275456" y="5788004"/>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3" name="Google Shape;233;p38"/>
          <p:cNvSpPr/>
          <p:nvPr/>
        </p:nvSpPr>
        <p:spPr>
          <a:xfrm>
            <a:off x="1529305" y="3034145"/>
            <a:ext cx="6037200" cy="194100"/>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p:nvPr/>
        </p:nvSpPr>
        <p:spPr>
          <a:xfrm>
            <a:off x="433956" y="411480"/>
            <a:ext cx="36576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Missouri Department of Elementary and Secondary Education</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Special Education District Profile</a:t>
            </a:r>
            <a:endParaRPr/>
          </a:p>
        </p:txBody>
      </p:sp>
      <p:sp>
        <p:nvSpPr>
          <p:cNvPr id="239" name="Google Shape;239;p39"/>
          <p:cNvSpPr/>
          <p:nvPr/>
        </p:nvSpPr>
        <p:spPr>
          <a:xfrm>
            <a:off x="4091556" y="411480"/>
            <a:ext cx="32004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a:p>
        </p:txBody>
      </p:sp>
      <p:sp>
        <p:nvSpPr>
          <p:cNvPr id="240" name="Google Shape;240;p39"/>
          <p:cNvSpPr/>
          <p:nvPr/>
        </p:nvSpPr>
        <p:spPr>
          <a:xfrm>
            <a:off x="431670" y="4509038"/>
            <a:ext cx="6858000" cy="1716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Data are collected from districts in conjunction with their Monitoring review, so data is not available for all districts every year.</a:t>
            </a:r>
            <a:endParaRPr/>
          </a:p>
        </p:txBody>
      </p:sp>
      <p:pic>
        <p:nvPicPr>
          <p:cNvPr id="241" name="Google Shape;241;p39"/>
          <p:cNvPicPr preferRelativeResize="0"/>
          <p:nvPr/>
        </p:nvPicPr>
        <p:blipFill rotWithShape="1">
          <a:blip r:embed="rId3">
            <a:alphaModFix/>
          </a:blip>
          <a:srcRect/>
          <a:stretch/>
        </p:blipFill>
        <p:spPr>
          <a:xfrm>
            <a:off x="431670" y="4705891"/>
            <a:ext cx="6858000" cy="9528"/>
          </a:xfrm>
          <a:prstGeom prst="rect">
            <a:avLst/>
          </a:prstGeom>
          <a:noFill/>
          <a:ln>
            <a:noFill/>
          </a:ln>
        </p:spPr>
      </p:pic>
      <p:pic>
        <p:nvPicPr>
          <p:cNvPr id="242" name="Google Shape;242;p39"/>
          <p:cNvPicPr preferRelativeResize="0"/>
          <p:nvPr/>
        </p:nvPicPr>
        <p:blipFill rotWithShape="1">
          <a:blip r:embed="rId4">
            <a:alphaModFix/>
          </a:blip>
          <a:srcRect/>
          <a:stretch/>
        </p:blipFill>
        <p:spPr>
          <a:xfrm>
            <a:off x="433956" y="799468"/>
            <a:ext cx="9151273" cy="4936312"/>
          </a:xfrm>
          <a:prstGeom prst="rect">
            <a:avLst/>
          </a:prstGeom>
          <a:noFill/>
          <a:ln>
            <a:noFill/>
          </a:ln>
        </p:spPr>
      </p:pic>
      <p:sp>
        <p:nvSpPr>
          <p:cNvPr id="243" name="Google Shape;243;p39"/>
          <p:cNvSpPr/>
          <p:nvPr/>
        </p:nvSpPr>
        <p:spPr>
          <a:xfrm>
            <a:off x="411480" y="6263640"/>
            <a:ext cx="27432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sz="800" b="0" i="1" u="none" strike="noStrike">
              <a:solidFill>
                <a:srgbClr val="191970"/>
              </a:solidFill>
              <a:latin typeface="Arial"/>
              <a:ea typeface="Arial"/>
              <a:cs typeface="Arial"/>
              <a:sym typeface="Arial"/>
            </a:endParaRPr>
          </a:p>
        </p:txBody>
      </p:sp>
      <p:sp>
        <p:nvSpPr>
          <p:cNvPr id="244" name="Google Shape;244;p39"/>
          <p:cNvSpPr/>
          <p:nvPr/>
        </p:nvSpPr>
        <p:spPr>
          <a:xfrm>
            <a:off x="3404896" y="6263640"/>
            <a:ext cx="914400" cy="1830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800" b="0" i="0" u="none" strike="noStrike">
                <a:solidFill>
                  <a:srgbClr val="000000"/>
                </a:solidFill>
                <a:latin typeface="Arial"/>
                <a:ea typeface="Arial"/>
                <a:cs typeface="Arial"/>
                <a:sym typeface="Arial"/>
              </a:rPr>
              <a:t>Page 4 of 23</a:t>
            </a:r>
            <a:endParaRPr/>
          </a:p>
        </p:txBody>
      </p:sp>
      <p:sp>
        <p:nvSpPr>
          <p:cNvPr id="245" name="Google Shape;245;p39"/>
          <p:cNvSpPr/>
          <p:nvPr/>
        </p:nvSpPr>
        <p:spPr>
          <a:xfrm>
            <a:off x="4547897" y="6263640"/>
            <a:ext cx="2743200" cy="1830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r>
              <a:rPr lang="en-US" sz="800" b="0" i="0" u="none" strike="noStrike">
                <a:solidFill>
                  <a:srgbClr val="000000"/>
                </a:solidFill>
                <a:latin typeface="Arial"/>
                <a:ea typeface="Arial"/>
                <a:cs typeface="Arial"/>
                <a:sym typeface="Arial"/>
              </a:rPr>
              <a:t>Printed: 2/15/2022 6:18:21 PM</a:t>
            </a:r>
            <a:endParaRPr/>
          </a:p>
        </p:txBody>
      </p:sp>
      <p:sp>
        <p:nvSpPr>
          <p:cNvPr id="246" name="Google Shape;246;p39"/>
          <p:cNvSpPr/>
          <p:nvPr/>
        </p:nvSpPr>
        <p:spPr>
          <a:xfrm>
            <a:off x="411480" y="6055358"/>
            <a:ext cx="68580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 Indicates the number or percent has been suppressed due to cell size.</a:t>
            </a:r>
            <a:endParaRPr/>
          </a:p>
        </p:txBody>
      </p:sp>
      <p:sp>
        <p:nvSpPr>
          <p:cNvPr id="247" name="Google Shape;247;p39"/>
          <p:cNvSpPr/>
          <p:nvPr/>
        </p:nvSpPr>
        <p:spPr>
          <a:xfrm>
            <a:off x="9757892" y="1163782"/>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48" name="Google Shape;248;p39"/>
          <p:cNvSpPr/>
          <p:nvPr/>
        </p:nvSpPr>
        <p:spPr>
          <a:xfrm>
            <a:off x="9757892" y="1953491"/>
            <a:ext cx="978300" cy="221700"/>
          </a:xfrm>
          <a:prstGeom prst="leftArrow">
            <a:avLst>
              <a:gd name="adj1" fmla="val 50000"/>
              <a:gd name="adj2" fmla="val 50000"/>
            </a:avLst>
          </a:prstGeom>
          <a:solidFill>
            <a:srgbClr val="E36C09"/>
          </a:solidFill>
          <a:ln w="9525"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49" name="Google Shape;249;p39"/>
          <p:cNvSpPr/>
          <p:nvPr/>
        </p:nvSpPr>
        <p:spPr>
          <a:xfrm>
            <a:off x="9757892" y="4100947"/>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p:nvPr/>
        </p:nvSpPr>
        <p:spPr>
          <a:xfrm>
            <a:off x="433956" y="411480"/>
            <a:ext cx="36576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Missouri Department of Elementary and Secondary Education</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Special Education District Profile</a:t>
            </a:r>
            <a:endParaRPr/>
          </a:p>
        </p:txBody>
      </p:sp>
      <p:sp>
        <p:nvSpPr>
          <p:cNvPr id="255" name="Google Shape;255;p40"/>
          <p:cNvSpPr/>
          <p:nvPr/>
        </p:nvSpPr>
        <p:spPr>
          <a:xfrm>
            <a:off x="4091556" y="411480"/>
            <a:ext cx="32004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a:p>
        </p:txBody>
      </p:sp>
      <p:sp>
        <p:nvSpPr>
          <p:cNvPr id="256" name="Google Shape;256;p40"/>
          <p:cNvSpPr/>
          <p:nvPr/>
        </p:nvSpPr>
        <p:spPr>
          <a:xfrm>
            <a:off x="434532" y="820427"/>
            <a:ext cx="6856800" cy="2001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1000" b="1" i="0" u="none" strike="noStrike">
                <a:solidFill>
                  <a:srgbClr val="000000"/>
                </a:solidFill>
                <a:latin typeface="Arial"/>
                <a:ea typeface="Arial"/>
                <a:cs typeface="Arial"/>
                <a:sym typeface="Arial"/>
              </a:rPr>
              <a:t>Child Count and Educational Environment Data - (Table B)</a:t>
            </a:r>
            <a:endParaRPr/>
          </a:p>
        </p:txBody>
      </p:sp>
      <p:sp>
        <p:nvSpPr>
          <p:cNvPr id="257" name="Google Shape;257;p40"/>
          <p:cNvSpPr/>
          <p:nvPr/>
        </p:nvSpPr>
        <p:spPr>
          <a:xfrm>
            <a:off x="432813" y="1046297"/>
            <a:ext cx="6858000" cy="3525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1" i="0" u="none" strike="noStrike">
                <a:solidFill>
                  <a:srgbClr val="000000"/>
                </a:solidFill>
                <a:latin typeface="Arial"/>
                <a:ea typeface="Arial"/>
                <a:cs typeface="Arial"/>
                <a:sym typeface="Arial"/>
              </a:rPr>
              <a:t>Child Count (5K-21) and Parentally-Placed Private School Students (PPPS) (B1)</a:t>
            </a:r>
            <a:endParaRPr/>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The following table indicates the number and incidence rate of students with disabilities by disability category.</a:t>
            </a:r>
            <a:endParaRPr/>
          </a:p>
        </p:txBody>
      </p:sp>
      <p:pic>
        <p:nvPicPr>
          <p:cNvPr id="258" name="Google Shape;258;p40"/>
          <p:cNvPicPr preferRelativeResize="0"/>
          <p:nvPr/>
        </p:nvPicPr>
        <p:blipFill rotWithShape="1">
          <a:blip r:embed="rId3">
            <a:alphaModFix/>
          </a:blip>
          <a:srcRect/>
          <a:stretch/>
        </p:blipFill>
        <p:spPr>
          <a:xfrm>
            <a:off x="432813" y="1412054"/>
            <a:ext cx="9408448" cy="4265161"/>
          </a:xfrm>
          <a:prstGeom prst="rect">
            <a:avLst/>
          </a:prstGeom>
          <a:noFill/>
          <a:ln>
            <a:noFill/>
          </a:ln>
        </p:spPr>
      </p:pic>
      <p:sp>
        <p:nvSpPr>
          <p:cNvPr id="259" name="Google Shape;259;p40"/>
          <p:cNvSpPr/>
          <p:nvPr/>
        </p:nvSpPr>
        <p:spPr>
          <a:xfrm>
            <a:off x="3404896" y="6263640"/>
            <a:ext cx="914400" cy="1830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800" b="0" i="0" u="none" strike="noStrike">
                <a:solidFill>
                  <a:srgbClr val="000000"/>
                </a:solidFill>
                <a:latin typeface="Arial"/>
                <a:ea typeface="Arial"/>
                <a:cs typeface="Arial"/>
                <a:sym typeface="Arial"/>
              </a:rPr>
              <a:t>Page 9 of 23</a:t>
            </a:r>
            <a:endParaRPr/>
          </a:p>
        </p:txBody>
      </p:sp>
      <p:sp>
        <p:nvSpPr>
          <p:cNvPr id="260" name="Google Shape;260;p40"/>
          <p:cNvSpPr/>
          <p:nvPr/>
        </p:nvSpPr>
        <p:spPr>
          <a:xfrm>
            <a:off x="4547897" y="6263640"/>
            <a:ext cx="2743200" cy="1830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r>
              <a:rPr lang="en-US" sz="800" b="0" i="0" u="none" strike="noStrike">
                <a:solidFill>
                  <a:srgbClr val="000000"/>
                </a:solidFill>
                <a:latin typeface="Arial"/>
                <a:ea typeface="Arial"/>
                <a:cs typeface="Arial"/>
                <a:sym typeface="Arial"/>
              </a:rPr>
              <a:t>Printed: 2/15/2022 6:18:21 PM</a:t>
            </a:r>
            <a:endParaRPr/>
          </a:p>
        </p:txBody>
      </p:sp>
      <p:sp>
        <p:nvSpPr>
          <p:cNvPr id="261" name="Google Shape;261;p40"/>
          <p:cNvSpPr/>
          <p:nvPr/>
        </p:nvSpPr>
        <p:spPr>
          <a:xfrm>
            <a:off x="411480" y="6055358"/>
            <a:ext cx="68580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 Indicates the number or percent has been suppressed due to cell size.</a:t>
            </a:r>
            <a:endParaRPr/>
          </a:p>
        </p:txBody>
      </p:sp>
      <p:sp>
        <p:nvSpPr>
          <p:cNvPr id="262" name="Google Shape;262;p40"/>
          <p:cNvSpPr/>
          <p:nvPr/>
        </p:nvSpPr>
        <p:spPr>
          <a:xfrm>
            <a:off x="9965710" y="3433799"/>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63" name="Google Shape;263;p40"/>
          <p:cNvSpPr/>
          <p:nvPr/>
        </p:nvSpPr>
        <p:spPr>
          <a:xfrm>
            <a:off x="9965710" y="5389419"/>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64" name="Google Shape;264;p40"/>
          <p:cNvSpPr/>
          <p:nvPr/>
        </p:nvSpPr>
        <p:spPr>
          <a:xfrm>
            <a:off x="196947" y="3137096"/>
            <a:ext cx="2391600" cy="518400"/>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65" name="Google Shape;265;p40"/>
          <p:cNvSpPr/>
          <p:nvPr/>
        </p:nvSpPr>
        <p:spPr>
          <a:xfrm>
            <a:off x="196947" y="5389419"/>
            <a:ext cx="1209900" cy="382500"/>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p:nvPr/>
        </p:nvSpPr>
        <p:spPr>
          <a:xfrm>
            <a:off x="433956" y="411480"/>
            <a:ext cx="3657600" cy="3657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Missouri Department of Elementary and Secondary Education</a:t>
            </a:r>
            <a:endParaRPr/>
          </a:p>
          <a:p>
            <a:pPr marL="0" marR="0" lvl="0" indent="0" algn="l" rtl="0">
              <a:spcBef>
                <a:spcPts val="0"/>
              </a:spcBef>
              <a:spcAft>
                <a:spcPts val="0"/>
              </a:spcAft>
              <a:buNone/>
            </a:pPr>
            <a:r>
              <a:rPr lang="en-US" sz="1000" b="0" i="0" u="none" strike="noStrike">
                <a:solidFill>
                  <a:srgbClr val="000000"/>
                </a:solidFill>
                <a:latin typeface="Arial"/>
                <a:ea typeface="Arial"/>
                <a:cs typeface="Arial"/>
                <a:sym typeface="Arial"/>
              </a:rPr>
              <a:t>Special Education District Profile</a:t>
            </a:r>
            <a:endParaRPr/>
          </a:p>
        </p:txBody>
      </p:sp>
      <p:sp>
        <p:nvSpPr>
          <p:cNvPr id="271" name="Google Shape;271;p41"/>
          <p:cNvSpPr/>
          <p:nvPr/>
        </p:nvSpPr>
        <p:spPr>
          <a:xfrm>
            <a:off x="4091556" y="411480"/>
            <a:ext cx="3200400" cy="3657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endParaRPr/>
          </a:p>
        </p:txBody>
      </p:sp>
      <p:sp>
        <p:nvSpPr>
          <p:cNvPr id="272" name="Google Shape;272;p41"/>
          <p:cNvSpPr/>
          <p:nvPr/>
        </p:nvSpPr>
        <p:spPr>
          <a:xfrm>
            <a:off x="432813" y="812798"/>
            <a:ext cx="6856800" cy="2001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1000" b="1" i="0" u="none" strike="noStrike">
                <a:solidFill>
                  <a:srgbClr val="000000"/>
                </a:solidFill>
                <a:latin typeface="Arial"/>
                <a:ea typeface="Arial"/>
                <a:cs typeface="Arial"/>
                <a:sym typeface="Arial"/>
              </a:rPr>
              <a:t>Child Count and Educational Environment Data - (Table B)</a:t>
            </a:r>
            <a:endParaRPr/>
          </a:p>
        </p:txBody>
      </p:sp>
      <p:sp>
        <p:nvSpPr>
          <p:cNvPr id="273" name="Google Shape;273;p41"/>
          <p:cNvSpPr/>
          <p:nvPr/>
        </p:nvSpPr>
        <p:spPr>
          <a:xfrm>
            <a:off x="432813" y="1030098"/>
            <a:ext cx="6858000" cy="3333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1000" b="1" i="0" u="none" strike="noStrike">
                <a:solidFill>
                  <a:srgbClr val="000000"/>
                </a:solidFill>
                <a:latin typeface="Arial"/>
                <a:ea typeface="Arial"/>
                <a:cs typeface="Arial"/>
                <a:sym typeface="Arial"/>
              </a:rPr>
              <a:t>School-age Educational Environments (SPP 5) (B3)</a:t>
            </a:r>
            <a:endParaRPr/>
          </a:p>
          <a:p>
            <a:pPr marL="0" marR="0" lvl="0" indent="0" algn="l" rtl="0">
              <a:spcBef>
                <a:spcPts val="0"/>
              </a:spcBef>
              <a:spcAft>
                <a:spcPts val="0"/>
              </a:spcAft>
              <a:buNone/>
            </a:pPr>
            <a:r>
              <a:rPr lang="en-US" sz="900" b="0" i="0" u="none" strike="noStrike">
                <a:solidFill>
                  <a:srgbClr val="000000"/>
                </a:solidFill>
                <a:latin typeface="Arial"/>
                <a:ea typeface="Arial"/>
                <a:cs typeface="Arial"/>
                <a:sym typeface="Arial"/>
              </a:rPr>
              <a:t>The following table indicates the amount of time students with disabilities are included in the general education classroom.</a:t>
            </a:r>
            <a:endParaRPr/>
          </a:p>
        </p:txBody>
      </p:sp>
      <p:pic>
        <p:nvPicPr>
          <p:cNvPr id="274" name="Google Shape;274;p41"/>
          <p:cNvPicPr preferRelativeResize="0"/>
          <p:nvPr/>
        </p:nvPicPr>
        <p:blipFill rotWithShape="1">
          <a:blip r:embed="rId3">
            <a:alphaModFix/>
          </a:blip>
          <a:srcRect/>
          <a:stretch/>
        </p:blipFill>
        <p:spPr>
          <a:xfrm>
            <a:off x="433956" y="1384430"/>
            <a:ext cx="9631468" cy="3852587"/>
          </a:xfrm>
          <a:prstGeom prst="rect">
            <a:avLst/>
          </a:prstGeom>
          <a:noFill/>
          <a:ln>
            <a:noFill/>
          </a:ln>
        </p:spPr>
      </p:pic>
      <p:sp>
        <p:nvSpPr>
          <p:cNvPr id="275" name="Google Shape;275;p41"/>
          <p:cNvSpPr/>
          <p:nvPr/>
        </p:nvSpPr>
        <p:spPr>
          <a:xfrm>
            <a:off x="411480" y="6263640"/>
            <a:ext cx="27432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endParaRPr sz="800" b="0" i="1" u="none" strike="noStrike">
              <a:solidFill>
                <a:srgbClr val="191970"/>
              </a:solidFill>
              <a:latin typeface="Arial"/>
              <a:ea typeface="Arial"/>
              <a:cs typeface="Arial"/>
              <a:sym typeface="Arial"/>
            </a:endParaRPr>
          </a:p>
        </p:txBody>
      </p:sp>
      <p:sp>
        <p:nvSpPr>
          <p:cNvPr id="276" name="Google Shape;276;p41"/>
          <p:cNvSpPr/>
          <p:nvPr/>
        </p:nvSpPr>
        <p:spPr>
          <a:xfrm>
            <a:off x="3404896" y="6263640"/>
            <a:ext cx="914400" cy="183000"/>
          </a:xfrm>
          <a:prstGeom prst="rect">
            <a:avLst/>
          </a:prstGeom>
          <a:noFill/>
          <a:ln>
            <a:noFill/>
          </a:ln>
        </p:spPr>
        <p:txBody>
          <a:bodyPr spcFirstLastPara="1" wrap="square" lIns="25400" tIns="25400" rIns="25400" bIns="25400" anchor="t" anchorCtr="0">
            <a:noAutofit/>
          </a:bodyPr>
          <a:lstStyle/>
          <a:p>
            <a:pPr marL="0" marR="0" lvl="0" indent="0" algn="ctr" rtl="0">
              <a:spcBef>
                <a:spcPts val="0"/>
              </a:spcBef>
              <a:spcAft>
                <a:spcPts val="0"/>
              </a:spcAft>
              <a:buNone/>
            </a:pPr>
            <a:r>
              <a:rPr lang="en-US" sz="800" b="0" i="0" u="none" strike="noStrike">
                <a:solidFill>
                  <a:srgbClr val="000000"/>
                </a:solidFill>
                <a:latin typeface="Arial"/>
                <a:ea typeface="Arial"/>
                <a:cs typeface="Arial"/>
                <a:sym typeface="Arial"/>
              </a:rPr>
              <a:t>Page 11 of 23</a:t>
            </a:r>
            <a:endParaRPr/>
          </a:p>
        </p:txBody>
      </p:sp>
      <p:sp>
        <p:nvSpPr>
          <p:cNvPr id="277" name="Google Shape;277;p41"/>
          <p:cNvSpPr/>
          <p:nvPr/>
        </p:nvSpPr>
        <p:spPr>
          <a:xfrm>
            <a:off x="4547897" y="6263640"/>
            <a:ext cx="2743200" cy="183000"/>
          </a:xfrm>
          <a:prstGeom prst="rect">
            <a:avLst/>
          </a:prstGeom>
          <a:noFill/>
          <a:ln>
            <a:noFill/>
          </a:ln>
        </p:spPr>
        <p:txBody>
          <a:bodyPr spcFirstLastPara="1" wrap="square" lIns="25400" tIns="25400" rIns="25400" bIns="25400" anchor="t" anchorCtr="0">
            <a:noAutofit/>
          </a:bodyPr>
          <a:lstStyle/>
          <a:p>
            <a:pPr marL="0" marR="0" lvl="0" indent="0" algn="r" rtl="0">
              <a:spcBef>
                <a:spcPts val="0"/>
              </a:spcBef>
              <a:spcAft>
                <a:spcPts val="0"/>
              </a:spcAft>
              <a:buNone/>
            </a:pPr>
            <a:r>
              <a:rPr lang="en-US" sz="800" b="0" i="0" u="none" strike="noStrike">
                <a:solidFill>
                  <a:srgbClr val="000000"/>
                </a:solidFill>
                <a:latin typeface="Arial"/>
                <a:ea typeface="Arial"/>
                <a:cs typeface="Arial"/>
                <a:sym typeface="Arial"/>
              </a:rPr>
              <a:t>Printed: 2/15/2022 6:18:21 PM</a:t>
            </a:r>
            <a:endParaRPr/>
          </a:p>
        </p:txBody>
      </p:sp>
      <p:sp>
        <p:nvSpPr>
          <p:cNvPr id="278" name="Google Shape;278;p41"/>
          <p:cNvSpPr/>
          <p:nvPr/>
        </p:nvSpPr>
        <p:spPr>
          <a:xfrm>
            <a:off x="411480" y="6055358"/>
            <a:ext cx="6858000" cy="183000"/>
          </a:xfrm>
          <a:prstGeom prst="rect">
            <a:avLst/>
          </a:prstGeom>
          <a:noFill/>
          <a:ln>
            <a:noFill/>
          </a:ln>
        </p:spPr>
        <p:txBody>
          <a:bodyPr spcFirstLastPara="1" wrap="square" lIns="25400" tIns="25400" rIns="25400" bIns="25400" anchor="t" anchorCtr="0">
            <a:noAutofit/>
          </a:bodyPr>
          <a:lstStyle/>
          <a:p>
            <a:pPr marL="0" marR="0" lvl="0" indent="0" algn="l" rtl="0">
              <a:spcBef>
                <a:spcPts val="0"/>
              </a:spcBef>
              <a:spcAft>
                <a:spcPts val="0"/>
              </a:spcAft>
              <a:buNone/>
            </a:pPr>
            <a:r>
              <a:rPr lang="en-US" sz="800" b="0" i="0" u="none" strike="noStrike">
                <a:solidFill>
                  <a:srgbClr val="000000"/>
                </a:solidFill>
                <a:latin typeface="Arial"/>
                <a:ea typeface="Arial"/>
                <a:cs typeface="Arial"/>
                <a:sym typeface="Arial"/>
              </a:rPr>
              <a:t>* - Indicates the number or percent has been suppressed due to cell size.</a:t>
            </a:r>
            <a:endParaRPr/>
          </a:p>
        </p:txBody>
      </p:sp>
      <p:sp>
        <p:nvSpPr>
          <p:cNvPr id="279" name="Google Shape;279;p41"/>
          <p:cNvSpPr/>
          <p:nvPr/>
        </p:nvSpPr>
        <p:spPr>
          <a:xfrm>
            <a:off x="10381347" y="2119746"/>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80" name="Google Shape;280;p41"/>
          <p:cNvSpPr/>
          <p:nvPr/>
        </p:nvSpPr>
        <p:spPr>
          <a:xfrm>
            <a:off x="10381347" y="2438400"/>
            <a:ext cx="978300" cy="2217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81" name="Google Shape;281;p41"/>
          <p:cNvSpPr/>
          <p:nvPr/>
        </p:nvSpPr>
        <p:spPr>
          <a:xfrm>
            <a:off x="10381347" y="2757054"/>
            <a:ext cx="978300" cy="194100"/>
          </a:xfrm>
          <a:prstGeom prst="leftArrow">
            <a:avLst>
              <a:gd name="adj1" fmla="val 50000"/>
              <a:gd name="adj2" fmla="val 50000"/>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body" idx="1"/>
          </p:nvPr>
        </p:nvSpPr>
        <p:spPr>
          <a:xfrm>
            <a:off x="203200" y="3733800"/>
            <a:ext cx="11684100" cy="1569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How Do the Selected Cohort 1 Districts Prepare for the EBR Onsite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3"/>
          <p:cNvSpPr txBox="1">
            <a:spLocks noGrp="1"/>
          </p:cNvSpPr>
          <p:nvPr>
            <p:ph type="body" idx="1"/>
          </p:nvPr>
        </p:nvSpPr>
        <p:spPr>
          <a:xfrm>
            <a:off x="203200" y="1924175"/>
            <a:ext cx="11785500" cy="46545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000"/>
              <a:buFont typeface="Arial"/>
              <a:buChar char="•"/>
            </a:pPr>
            <a:r>
              <a:rPr lang="en-US" sz="2000"/>
              <a:t>Completion of the Individual Corrective Action Plans (CAPS) from Tiered Monitoring </a:t>
            </a:r>
            <a:endParaRPr/>
          </a:p>
          <a:p>
            <a:pPr marL="285750" lvl="0" indent="-285750" algn="l" rtl="0">
              <a:spcBef>
                <a:spcPts val="0"/>
              </a:spcBef>
              <a:spcAft>
                <a:spcPts val="0"/>
              </a:spcAft>
              <a:buSzPts val="2000"/>
              <a:buFont typeface="Arial"/>
              <a:buChar char="•"/>
            </a:pPr>
            <a:r>
              <a:rPr lang="en-US" sz="2000"/>
              <a:t>Completion of the Corrective Action Plan (CAP) from Tiered Monitoring </a:t>
            </a:r>
            <a:endParaRPr/>
          </a:p>
          <a:p>
            <a:pPr marL="285750" lvl="0" indent="-285750" algn="l" rtl="0">
              <a:spcBef>
                <a:spcPts val="0"/>
              </a:spcBef>
              <a:spcAft>
                <a:spcPts val="0"/>
              </a:spcAft>
              <a:buSzPts val="2000"/>
              <a:buFont typeface="Arial"/>
              <a:buChar char="•"/>
            </a:pPr>
            <a:r>
              <a:rPr lang="en-US" sz="2000"/>
              <a:t>Professional Development around Compliance </a:t>
            </a:r>
            <a:endParaRPr/>
          </a:p>
          <a:p>
            <a:pPr marL="285750" lvl="0" indent="-285750" algn="l" rtl="0">
              <a:spcBef>
                <a:spcPts val="0"/>
              </a:spcBef>
              <a:spcAft>
                <a:spcPts val="0"/>
              </a:spcAft>
              <a:buSzPts val="2000"/>
              <a:buFont typeface="Arial"/>
              <a:buChar char="•"/>
            </a:pPr>
            <a:r>
              <a:rPr lang="en-US" sz="2000"/>
              <a:t>Improving compliance and ensure IEPs are based on data to allow the student to make progress </a:t>
            </a:r>
            <a:endParaRPr/>
          </a:p>
          <a:p>
            <a:pPr marL="0" lvl="0" indent="0" algn="l" rtl="0">
              <a:spcBef>
                <a:spcPts val="0"/>
              </a:spcBef>
              <a:spcAft>
                <a:spcPts val="0"/>
              </a:spcAft>
              <a:buNone/>
            </a:pPr>
            <a:endParaRPr/>
          </a:p>
          <a:p>
            <a:pPr marL="0" lvl="0" indent="0" algn="l" rtl="0">
              <a:spcBef>
                <a:spcPts val="0"/>
              </a:spcBef>
              <a:spcAft>
                <a:spcPts val="0"/>
              </a:spcAft>
              <a:buNone/>
            </a:pPr>
            <a:r>
              <a:rPr lang="en-US" sz="4400" b="1"/>
              <a:t>2022-2023</a:t>
            </a:r>
            <a:endParaRPr/>
          </a:p>
          <a:p>
            <a:pPr marL="342900" lvl="0" indent="-342900" algn="l" rtl="0">
              <a:spcBef>
                <a:spcPts val="0"/>
              </a:spcBef>
              <a:spcAft>
                <a:spcPts val="0"/>
              </a:spcAft>
              <a:buSzPts val="2000"/>
              <a:buFont typeface="Arial"/>
              <a:buChar char="•"/>
            </a:pPr>
            <a:r>
              <a:rPr lang="en-US" sz="2000"/>
              <a:t>Professional Development around Compliance </a:t>
            </a:r>
            <a:endParaRPr/>
          </a:p>
          <a:p>
            <a:pPr marL="342900" lvl="0" indent="-342900" algn="l" rtl="0">
              <a:spcBef>
                <a:spcPts val="0"/>
              </a:spcBef>
              <a:spcAft>
                <a:spcPts val="0"/>
              </a:spcAft>
              <a:buSzPts val="2000"/>
              <a:buFont typeface="Arial"/>
              <a:buChar char="•"/>
            </a:pPr>
            <a:r>
              <a:rPr lang="en-US" sz="2000"/>
              <a:t>Improving compliance and ensure IEPs are based on data to allow the student to make progress</a:t>
            </a:r>
            <a:endParaRPr sz="2000"/>
          </a:p>
          <a:p>
            <a:pPr marL="342900" lvl="0" indent="-342900" algn="l" rtl="0">
              <a:spcBef>
                <a:spcPts val="0"/>
              </a:spcBef>
              <a:spcAft>
                <a:spcPts val="0"/>
              </a:spcAft>
              <a:buSzPts val="2000"/>
              <a:buFont typeface="Arial"/>
              <a:buChar char="•"/>
            </a:pPr>
            <a:r>
              <a:rPr lang="en-US" sz="2000">
                <a:solidFill>
                  <a:schemeClr val="dk1"/>
                </a:solidFill>
              </a:rPr>
              <a:t>Working with DESE staff to provide documents/files and plan for the schedule during the visit </a:t>
            </a:r>
            <a:endParaRPr sz="2000"/>
          </a:p>
          <a:p>
            <a:pPr marL="342900" lvl="0" indent="-342900" algn="l" rtl="0">
              <a:spcBef>
                <a:spcPts val="0"/>
              </a:spcBef>
              <a:spcAft>
                <a:spcPts val="0"/>
              </a:spcAft>
              <a:buSzPts val="2000"/>
              <a:buChar char="•"/>
            </a:pPr>
            <a:r>
              <a:rPr lang="en-US" sz="2000"/>
              <a:t>Internally complete Educational Benefit Review Worksheets on selected student files prior to the onsite visit</a:t>
            </a:r>
            <a:endParaRPr sz="2000"/>
          </a:p>
          <a:p>
            <a:pPr marL="342900" lvl="0" indent="-342900" algn="l" rtl="0">
              <a:spcBef>
                <a:spcPts val="0"/>
              </a:spcBef>
              <a:spcAft>
                <a:spcPts val="0"/>
              </a:spcAft>
              <a:buSzPts val="2000"/>
              <a:buFont typeface="Arial"/>
              <a:buChar char="•"/>
            </a:pPr>
            <a:r>
              <a:rPr lang="en-US" sz="2000"/>
              <a:t>During the visit, there will be an entry conference, interviews with school teams around the selected student files, and an exit conference; there may also be classroom observations – that has been a process in previous onsite visits, and we are still working on this component for EBR.</a:t>
            </a:r>
            <a:endParaRPr/>
          </a:p>
          <a:p>
            <a:pPr marL="0" lvl="0" indent="0" algn="l" rtl="0">
              <a:spcBef>
                <a:spcPts val="0"/>
              </a:spcBef>
              <a:spcAft>
                <a:spcPts val="0"/>
              </a:spcAft>
              <a:buNone/>
            </a:pPr>
            <a:endParaRPr/>
          </a:p>
        </p:txBody>
      </p:sp>
      <p:sp>
        <p:nvSpPr>
          <p:cNvPr id="292" name="Google Shape;292;p4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2021-22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203200" y="2159000"/>
            <a:ext cx="11785500" cy="4419600"/>
          </a:xfrm>
          <a:prstGeom prst="rect">
            <a:avLst/>
          </a:prstGeom>
        </p:spPr>
        <p:txBody>
          <a:bodyPr spcFirstLastPara="1" wrap="square" lIns="91425" tIns="91425" rIns="91425" bIns="91425" anchor="t" anchorCtr="0">
            <a:noAutofit/>
          </a:bodyPr>
          <a:lstStyle/>
          <a:p>
            <a:pPr marL="0" lvl="0" indent="0" algn="l" rtl="0">
              <a:spcBef>
                <a:spcPts val="853"/>
              </a:spcBef>
              <a:spcAft>
                <a:spcPts val="0"/>
              </a:spcAft>
              <a:buNone/>
            </a:pPr>
            <a:r>
              <a:rPr lang="en-US" sz="2600">
                <a:solidFill>
                  <a:srgbClr val="1F497D"/>
                </a:solidFill>
              </a:rPr>
              <a:t>The Department of Elementary and Secondary Education is looking for caring individuals who want to make a difference in the life of a student in need. Educational surrogates make educational decisions for students who receive special education and do not have someone to fill that role. Please share the following links with those willing to give a little time to improve the life of a student.</a:t>
            </a:r>
            <a:endParaRPr sz="5767"/>
          </a:p>
          <a:p>
            <a:pPr marL="0" lvl="0" indent="0" algn="l" rtl="0">
              <a:spcBef>
                <a:spcPts val="853"/>
              </a:spcBef>
              <a:spcAft>
                <a:spcPts val="0"/>
              </a:spcAft>
              <a:buNone/>
            </a:pPr>
            <a:r>
              <a:rPr lang="en-US" u="sng">
                <a:solidFill>
                  <a:schemeClr val="hlink"/>
                </a:solidFill>
                <a:hlinkClick r:id="rId3"/>
              </a:rPr>
              <a:t>https://www.youtube.com/watch?v=H_u8u5M28RI</a:t>
            </a:r>
            <a:endParaRPr/>
          </a:p>
          <a:p>
            <a:pPr marL="0" lvl="0" indent="0" algn="l" rtl="0">
              <a:spcBef>
                <a:spcPts val="853"/>
              </a:spcBef>
              <a:spcAft>
                <a:spcPts val="0"/>
              </a:spcAft>
              <a:buNone/>
            </a:pPr>
            <a:r>
              <a:rPr lang="en-US" u="sng">
                <a:solidFill>
                  <a:schemeClr val="hlink"/>
                </a:solidFill>
                <a:hlinkClick r:id="rId4"/>
              </a:rPr>
              <a:t>https://dese.mo.gov/special-education/compliance/educational-surrogate</a:t>
            </a:r>
            <a:r>
              <a:rPr lang="en-US"/>
              <a:t> </a:t>
            </a:r>
            <a:endParaRPr/>
          </a:p>
        </p:txBody>
      </p:sp>
      <p:sp>
        <p:nvSpPr>
          <p:cNvPr id="85" name="Google Shape;85;p17"/>
          <p:cNvSpPr txBox="1">
            <a:spLocks noGrp="1"/>
          </p:cNvSpPr>
          <p:nvPr>
            <p:ph type="title"/>
          </p:nvPr>
        </p:nvSpPr>
        <p:spPr>
          <a:xfrm>
            <a:off x="203200" y="990600"/>
            <a:ext cx="11785500" cy="10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Educational Surrogate Critical Shortage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a:t>DESE pre-selected criteria may apply based on district SPP data</a:t>
            </a:r>
            <a:endParaRPr sz="2400"/>
          </a:p>
          <a:p>
            <a:pPr marL="457200" lvl="0" indent="-381000" algn="l" rtl="0">
              <a:spcBef>
                <a:spcPts val="0"/>
              </a:spcBef>
              <a:spcAft>
                <a:spcPts val="0"/>
              </a:spcAft>
              <a:buSzPts val="2400"/>
              <a:buChar char="●"/>
            </a:pPr>
            <a:r>
              <a:rPr lang="en-US" sz="2400"/>
              <a:t>3-5 students will be reviewed </a:t>
            </a:r>
            <a:endParaRPr sz="2400"/>
          </a:p>
          <a:p>
            <a:pPr marL="457200" lvl="0" indent="-381000" algn="l" rtl="0">
              <a:spcBef>
                <a:spcPts val="0"/>
              </a:spcBef>
              <a:spcAft>
                <a:spcPts val="0"/>
              </a:spcAft>
              <a:buSzPts val="2400"/>
              <a:buChar char="●"/>
            </a:pPr>
            <a:r>
              <a:rPr lang="en-US" sz="2400"/>
              <a:t>Students will need to have three consecutive IEPs written by the district - no transfer IEPs that were accepted should be used</a:t>
            </a:r>
            <a:endParaRPr sz="2400"/>
          </a:p>
          <a:p>
            <a:pPr marL="457200" lvl="0" indent="-381000" algn="l" rtl="0">
              <a:spcBef>
                <a:spcPts val="0"/>
              </a:spcBef>
              <a:spcAft>
                <a:spcPts val="0"/>
              </a:spcAft>
              <a:buSzPts val="2400"/>
              <a:buChar char="●"/>
            </a:pPr>
            <a:r>
              <a:rPr lang="en-US" sz="2400"/>
              <a:t>Some of the students will need to have transitioned from at least one building to another during the three IEPs (Elem to MS or MS to HS)</a:t>
            </a:r>
            <a:endParaRPr sz="2400"/>
          </a:p>
          <a:p>
            <a:pPr marL="914400" lvl="1" indent="-381000" algn="l" rtl="0">
              <a:spcBef>
                <a:spcPts val="0"/>
              </a:spcBef>
              <a:spcAft>
                <a:spcPts val="0"/>
              </a:spcAft>
              <a:buSzPts val="2400"/>
              <a:buChar char="○"/>
            </a:pPr>
            <a:r>
              <a:rPr lang="en-US" sz="2400">
                <a:solidFill>
                  <a:schemeClr val="dk1"/>
                </a:solidFill>
              </a:rPr>
              <a:t>At least one student file should have post-secondary transition planning </a:t>
            </a:r>
            <a:endParaRPr sz="2400"/>
          </a:p>
          <a:p>
            <a:pPr marL="457200" lvl="0" indent="-381000" algn="l" rtl="0">
              <a:spcBef>
                <a:spcPts val="0"/>
              </a:spcBef>
              <a:spcAft>
                <a:spcPts val="0"/>
              </a:spcAft>
              <a:buSzPts val="2400"/>
              <a:buChar char="●"/>
            </a:pPr>
            <a:r>
              <a:rPr lang="en-US" sz="2400"/>
              <a:t>Evaluation Report or RED must exist for the cycle - no three year waiver files should be chosen for review</a:t>
            </a:r>
            <a:endParaRPr sz="2400"/>
          </a:p>
          <a:p>
            <a:pPr marL="457200" lvl="0" indent="-381000" algn="l" rtl="0">
              <a:spcBef>
                <a:spcPts val="0"/>
              </a:spcBef>
              <a:spcAft>
                <a:spcPts val="0"/>
              </a:spcAft>
              <a:buSzPts val="2400"/>
              <a:buChar char="●"/>
            </a:pPr>
            <a:r>
              <a:rPr lang="en-US" sz="2400"/>
              <a:t>Compliance Review in IMACS 2.0 for CAPs and ICAPS will be done on the RED, Evaluation Report, and third (current) IEP </a:t>
            </a:r>
            <a:endParaRPr sz="2400"/>
          </a:p>
          <a:p>
            <a:pPr marL="0" lvl="0" indent="0" algn="l" rtl="0">
              <a:spcBef>
                <a:spcPts val="0"/>
              </a:spcBef>
              <a:spcAft>
                <a:spcPts val="0"/>
              </a:spcAft>
              <a:buNone/>
            </a:pPr>
            <a:endParaRPr/>
          </a:p>
        </p:txBody>
      </p:sp>
      <p:sp>
        <p:nvSpPr>
          <p:cNvPr id="299" name="Google Shape;299;p44"/>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Criteria for Student File Selection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5"/>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SzPts val="2100"/>
              <a:buChar char="●"/>
            </a:pPr>
            <a:r>
              <a:rPr lang="en-US" sz="2500"/>
              <a:t>Typically, the district staff involved in the student’s IEP will be present for the EBR conversation with DESE staff and Compliance Consultants (typically this will be one DESE staff member and one compliance consultant).</a:t>
            </a:r>
            <a:endParaRPr sz="2500"/>
          </a:p>
          <a:p>
            <a:pPr marL="457200" lvl="0" indent="-361950" algn="l" rtl="0">
              <a:spcBef>
                <a:spcPts val="0"/>
              </a:spcBef>
              <a:spcAft>
                <a:spcPts val="0"/>
              </a:spcAft>
              <a:buSzPts val="2100"/>
              <a:buChar char="●"/>
            </a:pPr>
            <a:r>
              <a:rPr lang="en-US" sz="2500"/>
              <a:t>Staff who wrote a previous IEP may also participate on the team.</a:t>
            </a:r>
            <a:endParaRPr sz="2500"/>
          </a:p>
          <a:p>
            <a:pPr marL="457200" lvl="0" indent="-361950" algn="l" rtl="0">
              <a:spcBef>
                <a:spcPts val="0"/>
              </a:spcBef>
              <a:spcAft>
                <a:spcPts val="0"/>
              </a:spcAft>
              <a:buSzPts val="2100"/>
              <a:buChar char="●"/>
            </a:pPr>
            <a:r>
              <a:rPr lang="en-US" sz="2500"/>
              <a:t>The intent of these conversations is to discuss the documentation of educational benefit; this process is not designed to be punitive but rather a collaborative approach around both procedural compliance and instructional practices to enable the student to attain IEP goals.</a:t>
            </a:r>
            <a:endParaRPr sz="2500"/>
          </a:p>
          <a:p>
            <a:pPr marL="457200" lvl="0" indent="0" algn="l" rtl="0">
              <a:spcBef>
                <a:spcPts val="0"/>
              </a:spcBef>
              <a:spcAft>
                <a:spcPts val="0"/>
              </a:spcAft>
              <a:buNone/>
            </a:pPr>
            <a:endParaRPr sz="2500"/>
          </a:p>
          <a:p>
            <a:pPr marL="457200" lvl="0" indent="-361950" algn="l" rtl="0">
              <a:spcBef>
                <a:spcPts val="0"/>
              </a:spcBef>
              <a:spcAft>
                <a:spcPts val="0"/>
              </a:spcAft>
              <a:buSzPts val="2100"/>
              <a:buChar char="●"/>
            </a:pPr>
            <a:r>
              <a:rPr lang="en-US" sz="2500"/>
              <a:t>The next slides help guide these collaborative conversations.</a:t>
            </a:r>
            <a:endParaRPr sz="2500"/>
          </a:p>
          <a:p>
            <a:pPr marL="0" lvl="0" indent="0" algn="l" rtl="0">
              <a:spcBef>
                <a:spcPts val="0"/>
              </a:spcBef>
              <a:spcAft>
                <a:spcPts val="0"/>
              </a:spcAft>
              <a:buNone/>
            </a:pPr>
            <a:endParaRPr/>
          </a:p>
        </p:txBody>
      </p:sp>
      <p:sp>
        <p:nvSpPr>
          <p:cNvPr id="306" name="Google Shape;306;p45"/>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do the team EBR conversations entail?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2400" b="1"/>
              <a:t>Educational Benefit Review Worksheet</a:t>
            </a:r>
            <a:endParaRPr sz="2400" b="1"/>
          </a:p>
        </p:txBody>
      </p:sp>
      <p:sp>
        <p:nvSpPr>
          <p:cNvPr id="313" name="Google Shape;313;p46"/>
          <p:cNvSpPr txBox="1"/>
          <p:nvPr/>
        </p:nvSpPr>
        <p:spPr>
          <a:xfrm>
            <a:off x="4297675" y="3090700"/>
            <a:ext cx="409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3"/>
              </a:rPr>
              <a:t>EBR Worksheet</a:t>
            </a:r>
            <a:endParaRPr/>
          </a:p>
          <a:p>
            <a:pPr marL="0" lvl="0" indent="0" algn="l" rtl="0">
              <a:spcBef>
                <a:spcPts val="0"/>
              </a:spcBef>
              <a:spcAft>
                <a:spcPts val="0"/>
              </a:spcAft>
              <a:buNone/>
            </a:pPr>
            <a:endParaRPr/>
          </a:p>
        </p:txBody>
      </p:sp>
      <p:sp>
        <p:nvSpPr>
          <p:cNvPr id="314" name="Google Shape;314;p46"/>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Sample Student EBR Worksheet Years 1-3</a:t>
            </a:r>
            <a:endParaRPr/>
          </a:p>
        </p:txBody>
      </p:sp>
      <p:sp>
        <p:nvSpPr>
          <p:cNvPr id="321" name="Google Shape;321;p47"/>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Sample IEP Comparison Chart Years 1-3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body" idx="1"/>
          </p:nvPr>
        </p:nvSpPr>
        <p:spPr>
          <a:xfrm>
            <a:off x="406500" y="2159000"/>
            <a:ext cx="11785500" cy="441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Final EBR Worksheet</a:t>
            </a:r>
            <a:endParaRPr/>
          </a:p>
        </p:txBody>
      </p:sp>
      <p:sp>
        <p:nvSpPr>
          <p:cNvPr id="328" name="Google Shape;328;p48"/>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Final EBR Worksheet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body" idx="1"/>
          </p:nvPr>
        </p:nvSpPr>
        <p:spPr>
          <a:xfrm>
            <a:off x="203200" y="2159000"/>
            <a:ext cx="11785500" cy="441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600"/>
          </a:p>
          <a:p>
            <a:pPr marL="0" lvl="0" indent="0" algn="l" rtl="0">
              <a:spcBef>
                <a:spcPts val="0"/>
              </a:spcBef>
              <a:spcAft>
                <a:spcPts val="0"/>
              </a:spcAft>
              <a:buNone/>
            </a:pPr>
            <a:r>
              <a:rPr lang="en-US" sz="2600"/>
              <a:t>Work with your local compliance consultant to set up internal support for you staff in the EBR process</a:t>
            </a:r>
            <a:endParaRPr sz="2600"/>
          </a:p>
          <a:p>
            <a:pPr marL="0" lvl="0" indent="0" algn="l" rtl="0">
              <a:spcBef>
                <a:spcPts val="0"/>
              </a:spcBef>
              <a:spcAft>
                <a:spcPts val="0"/>
              </a:spcAft>
              <a:buNone/>
            </a:pPr>
            <a:r>
              <a:rPr lang="en-US" sz="2600"/>
              <a:t>	</a:t>
            </a:r>
            <a:endParaRPr sz="26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335" name="Google Shape;335;p49"/>
          <p:cNvSpPr txBox="1">
            <a:spLocks noGrp="1"/>
          </p:cNvSpPr>
          <p:nvPr>
            <p:ph type="title"/>
          </p:nvPr>
        </p:nvSpPr>
        <p:spPr>
          <a:xfrm>
            <a:off x="203200" y="990600"/>
            <a:ext cx="11785500" cy="10668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How Can Districts Start Using EBR Internally for Improvement Efforts?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body" idx="1"/>
          </p:nvPr>
        </p:nvSpPr>
        <p:spPr>
          <a:xfrm>
            <a:off x="203200" y="3379858"/>
            <a:ext cx="11684100" cy="1569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How Can District Staff Work Together to Prepare for the EBR and Overall Compliance?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609585" marR="0" lvl="0" indent="-575719" algn="l" rtl="0">
              <a:lnSpc>
                <a:spcPct val="100000"/>
              </a:lnSpc>
              <a:spcBef>
                <a:spcPts val="853"/>
              </a:spcBef>
              <a:spcAft>
                <a:spcPts val="0"/>
              </a:spcAft>
              <a:buClr>
                <a:srgbClr val="00B050"/>
              </a:buClr>
              <a:buSzPts val="3200"/>
              <a:buFont typeface="Arial"/>
              <a:buChar char="•"/>
            </a:pPr>
            <a:r>
              <a:rPr lang="en-US"/>
              <a:t>The District will work closely with:</a:t>
            </a:r>
            <a:endParaRPr/>
          </a:p>
          <a:p>
            <a:pPr marL="1219170" lvl="1" indent="-467346" algn="l" rtl="0">
              <a:lnSpc>
                <a:spcPct val="100000"/>
              </a:lnSpc>
              <a:spcBef>
                <a:spcPts val="853"/>
              </a:spcBef>
              <a:spcAft>
                <a:spcPts val="0"/>
              </a:spcAft>
              <a:buSzPts val="1920"/>
              <a:buChar char="❑"/>
            </a:pPr>
            <a:r>
              <a:rPr lang="en-US">
                <a:solidFill>
                  <a:schemeClr val="dk1"/>
                </a:solidFill>
              </a:rPr>
              <a:t>District Special Education Administration/PCs/Teachers</a:t>
            </a:r>
            <a:endParaRPr/>
          </a:p>
          <a:p>
            <a:pPr marL="1219170" lvl="1" indent="-467346" algn="l" rtl="0">
              <a:lnSpc>
                <a:spcPct val="100000"/>
              </a:lnSpc>
              <a:spcBef>
                <a:spcPts val="853"/>
              </a:spcBef>
              <a:spcAft>
                <a:spcPts val="0"/>
              </a:spcAft>
              <a:buSzPts val="1920"/>
              <a:buChar char="❑"/>
            </a:pPr>
            <a:r>
              <a:rPr lang="en-US"/>
              <a:t>The RPDC Special Education Consultants </a:t>
            </a:r>
            <a:endParaRPr/>
          </a:p>
          <a:p>
            <a:pPr marL="1219170" lvl="1" indent="-467346" algn="l" rtl="0">
              <a:lnSpc>
                <a:spcPct val="100000"/>
              </a:lnSpc>
              <a:spcBef>
                <a:spcPts val="853"/>
              </a:spcBef>
              <a:spcAft>
                <a:spcPts val="0"/>
              </a:spcAft>
              <a:buSzPts val="1920"/>
              <a:buChar char="❑"/>
            </a:pPr>
            <a:r>
              <a:rPr lang="en-US"/>
              <a:t>DESE Compliance Staff </a:t>
            </a:r>
            <a:endParaRPr/>
          </a:p>
        </p:txBody>
      </p:sp>
      <p:sp>
        <p:nvSpPr>
          <p:cNvPr id="346" name="Google Shape;346;p51"/>
          <p:cNvSpPr txBox="1">
            <a:spLocks noGrp="1"/>
          </p:cNvSpPr>
          <p:nvPr>
            <p:ph type="title"/>
          </p:nvPr>
        </p:nvSpPr>
        <p:spPr>
          <a:xfrm>
            <a:off x="203200" y="990600"/>
            <a:ext cx="11785600" cy="1066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a:t>Preparation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txBox="1">
            <a:spLocks noGrp="1"/>
          </p:cNvSpPr>
          <p:nvPr>
            <p:ph type="body" idx="1"/>
          </p:nvPr>
        </p:nvSpPr>
        <p:spPr>
          <a:xfrm>
            <a:off x="203200" y="2460200"/>
            <a:ext cx="11785500" cy="4032000"/>
          </a:xfrm>
          <a:prstGeom prst="rect">
            <a:avLst/>
          </a:prstGeom>
          <a:solidFill>
            <a:schemeClr val="lt1"/>
          </a:solidFill>
          <a:ln>
            <a:noFill/>
          </a:ln>
        </p:spPr>
        <p:txBody>
          <a:bodyPr spcFirstLastPara="1" wrap="square" lIns="121900" tIns="121900" rIns="121900" bIns="121900" anchor="t" anchorCtr="0">
            <a:noAutofit/>
          </a:bodyPr>
          <a:lstStyle/>
          <a:p>
            <a:pPr marL="609584" lvl="0" indent="-507987" algn="l" rtl="0">
              <a:lnSpc>
                <a:spcPct val="100000"/>
              </a:lnSpc>
              <a:spcBef>
                <a:spcPts val="853"/>
              </a:spcBef>
              <a:spcAft>
                <a:spcPts val="0"/>
              </a:spcAft>
              <a:buClr>
                <a:srgbClr val="000000"/>
              </a:buClr>
              <a:buSzPts val="2400"/>
              <a:buFont typeface="Arial"/>
              <a:buAutoNum type="arabicPeriod"/>
            </a:pPr>
            <a:r>
              <a:rPr lang="en-US" sz="3733">
                <a:solidFill>
                  <a:srgbClr val="000000"/>
                </a:solidFill>
              </a:rPr>
              <a:t>“Identifying present levels of academic achievement and functional performance; </a:t>
            </a:r>
            <a:endParaRPr sz="3733"/>
          </a:p>
          <a:p>
            <a:pPr marL="609584" lvl="0" indent="-507987" algn="l" rtl="0">
              <a:lnSpc>
                <a:spcPct val="100000"/>
              </a:lnSpc>
              <a:spcBef>
                <a:spcPts val="0"/>
              </a:spcBef>
              <a:spcAft>
                <a:spcPts val="0"/>
              </a:spcAft>
              <a:buClr>
                <a:srgbClr val="000000"/>
              </a:buClr>
              <a:buSzPts val="2400"/>
              <a:buFont typeface="Arial"/>
              <a:buAutoNum type="arabicPeriod"/>
            </a:pPr>
            <a:r>
              <a:rPr lang="en-US" sz="3733">
                <a:solidFill>
                  <a:srgbClr val="000000"/>
                </a:solidFill>
              </a:rPr>
              <a:t>The setting of measurable </a:t>
            </a:r>
            <a:r>
              <a:rPr lang="en-US" sz="3733"/>
              <a:t>annual goals, including academic and functional performance</a:t>
            </a:r>
            <a:r>
              <a:rPr lang="en-US" sz="3733">
                <a:solidFill>
                  <a:srgbClr val="000000"/>
                </a:solidFill>
              </a:rPr>
              <a:t>; and</a:t>
            </a:r>
            <a:endParaRPr sz="3733"/>
          </a:p>
          <a:p>
            <a:pPr marL="609584" lvl="0" indent="-507987" algn="l" rtl="0">
              <a:lnSpc>
                <a:spcPct val="100000"/>
              </a:lnSpc>
              <a:spcBef>
                <a:spcPts val="0"/>
              </a:spcBef>
              <a:spcAft>
                <a:spcPts val="0"/>
              </a:spcAft>
              <a:buClr>
                <a:srgbClr val="000000"/>
              </a:buClr>
              <a:buSzPts val="2400"/>
              <a:buFont typeface="Arial"/>
              <a:buAutoNum type="arabicPeriod"/>
            </a:pPr>
            <a:r>
              <a:rPr lang="en-US" sz="3733">
                <a:solidFill>
                  <a:srgbClr val="000000"/>
                </a:solidFill>
              </a:rPr>
              <a:t>How a child’s progress toward meeting annual goals will be measured and reported</a:t>
            </a:r>
            <a:r>
              <a:rPr lang="en-US" sz="3733"/>
              <a:t>.”</a:t>
            </a:r>
            <a:endParaRPr sz="3733"/>
          </a:p>
          <a:p>
            <a:pPr marL="0" lvl="0" indent="0" algn="l" rtl="0">
              <a:lnSpc>
                <a:spcPct val="100000"/>
              </a:lnSpc>
              <a:spcBef>
                <a:spcPts val="853"/>
              </a:spcBef>
              <a:spcAft>
                <a:spcPts val="0"/>
              </a:spcAft>
              <a:buSzPts val="3200"/>
              <a:buNone/>
            </a:pPr>
            <a:r>
              <a:rPr lang="en-US" sz="1867"/>
              <a:t>“Questions &amp; Answers on </a:t>
            </a:r>
            <a:r>
              <a:rPr lang="en-US" sz="1867" i="1"/>
              <a:t>U.S. Supreme Court Case Decision Endrew F. v. Douglas Co. School District Re-1, </a:t>
            </a:r>
            <a:r>
              <a:rPr lang="en-US" sz="1867"/>
              <a:t>US Depart. of Ed. Washington, DC, Dec. 7, 2017</a:t>
            </a:r>
            <a:endParaRPr sz="1867"/>
          </a:p>
        </p:txBody>
      </p:sp>
      <p:sp>
        <p:nvSpPr>
          <p:cNvPr id="353" name="Google Shape;353;p52"/>
          <p:cNvSpPr txBox="1"/>
          <p:nvPr/>
        </p:nvSpPr>
        <p:spPr>
          <a:xfrm>
            <a:off x="203200" y="644600"/>
            <a:ext cx="11785500" cy="1815600"/>
          </a:xfrm>
          <a:prstGeom prst="rect">
            <a:avLst/>
          </a:prstGeom>
          <a:noFill/>
          <a:ln>
            <a:noFill/>
          </a:ln>
        </p:spPr>
        <p:txBody>
          <a:bodyPr spcFirstLastPara="1" wrap="square" lIns="121900" tIns="121900" rIns="121900" bIns="121900" anchor="t" anchorCtr="0">
            <a:noAutofit/>
          </a:bodyPr>
          <a:lstStyle/>
          <a:p>
            <a:pPr marL="0" lvl="0" indent="0" algn="ctr" rtl="0">
              <a:spcBef>
                <a:spcPts val="853"/>
              </a:spcBef>
              <a:spcAft>
                <a:spcPts val="0"/>
              </a:spcAft>
              <a:buNone/>
            </a:pPr>
            <a:r>
              <a:rPr lang="en-US" sz="4800" b="1">
                <a:solidFill>
                  <a:schemeClr val="dk1"/>
                </a:solidFill>
                <a:latin typeface="Calibri"/>
                <a:ea typeface="Calibri"/>
                <a:cs typeface="Calibri"/>
                <a:sym typeface="Calibri"/>
              </a:rPr>
              <a:t>“Is there anything IEP teams </a:t>
            </a:r>
            <a:endParaRPr sz="4800" b="1">
              <a:solidFill>
                <a:schemeClr val="dk1"/>
              </a:solidFill>
              <a:latin typeface="Calibri"/>
              <a:ea typeface="Calibri"/>
              <a:cs typeface="Calibri"/>
              <a:sym typeface="Calibri"/>
            </a:endParaRPr>
          </a:p>
          <a:p>
            <a:pPr marL="0" lvl="0" indent="0" algn="ctr" rtl="0">
              <a:spcBef>
                <a:spcPts val="853"/>
              </a:spcBef>
              <a:spcAft>
                <a:spcPts val="0"/>
              </a:spcAft>
              <a:buNone/>
            </a:pPr>
            <a:r>
              <a:rPr lang="en-US" sz="4800" b="1">
                <a:solidFill>
                  <a:schemeClr val="dk1"/>
                </a:solidFill>
                <a:latin typeface="Calibri"/>
                <a:ea typeface="Calibri"/>
                <a:cs typeface="Calibri"/>
                <a:sym typeface="Calibri"/>
              </a:rPr>
              <a:t>should do differently?”</a:t>
            </a:r>
            <a:endParaRPr sz="4800" b="1">
              <a:solidFill>
                <a:schemeClr val="dk1"/>
              </a:solidFill>
              <a:latin typeface="Calibri"/>
              <a:ea typeface="Calibri"/>
              <a:cs typeface="Calibri"/>
              <a:sym typeface="Calibri"/>
            </a:endParaRPr>
          </a:p>
        </p:txBody>
      </p:sp>
      <p:sp>
        <p:nvSpPr>
          <p:cNvPr id="354" name="Google Shape;354;p52"/>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anim calcmode="lin" valueType="num">
                                      <p:cBhvr additive="base">
                                        <p:cTn id="7" dur="500"/>
                                        <p:tgtEl>
                                          <p:spTgt spid="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2">
                                            <p:txEl>
                                              <p:pRg st="1" end="1"/>
                                            </p:txEl>
                                          </p:spTgt>
                                        </p:tgtEl>
                                        <p:attrNameLst>
                                          <p:attrName>style.visibility</p:attrName>
                                        </p:attrNameLst>
                                      </p:cBhvr>
                                      <p:to>
                                        <p:strVal val="visible"/>
                                      </p:to>
                                    </p:set>
                                    <p:anim calcmode="lin" valueType="num">
                                      <p:cBhvr additive="base">
                                        <p:cTn id="12" dur="500"/>
                                        <p:tgtEl>
                                          <p:spTgt spid="3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2">
                                            <p:txEl>
                                              <p:pRg st="2" end="2"/>
                                            </p:txEl>
                                          </p:spTgt>
                                        </p:tgtEl>
                                        <p:attrNameLst>
                                          <p:attrName>style.visibility</p:attrName>
                                        </p:attrNameLst>
                                      </p:cBhvr>
                                      <p:to>
                                        <p:strVal val="visible"/>
                                      </p:to>
                                    </p:set>
                                    <p:anim calcmode="lin" valueType="num">
                                      <p:cBhvr additive="base">
                                        <p:cTn id="17" dur="500"/>
                                        <p:tgtEl>
                                          <p:spTgt spid="3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2">
                                            <p:txEl>
                                              <p:pRg st="3" end="3"/>
                                            </p:txEl>
                                          </p:spTgt>
                                        </p:tgtEl>
                                        <p:attrNameLst>
                                          <p:attrName>style.visibility</p:attrName>
                                        </p:attrNameLst>
                                      </p:cBhvr>
                                      <p:to>
                                        <p:strVal val="visible"/>
                                      </p:to>
                                    </p:set>
                                    <p:anim calcmode="lin" valueType="num">
                                      <p:cBhvr additive="base">
                                        <p:cTn id="22" dur="500"/>
                                        <p:tgtEl>
                                          <p:spTgt spid="35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609585" marR="0" lvl="0" indent="-575719" algn="l" rtl="0">
              <a:lnSpc>
                <a:spcPct val="100000"/>
              </a:lnSpc>
              <a:spcBef>
                <a:spcPts val="853"/>
              </a:spcBef>
              <a:spcAft>
                <a:spcPts val="0"/>
              </a:spcAft>
              <a:buClr>
                <a:srgbClr val="00B050"/>
              </a:buClr>
              <a:buSzPts val="3200"/>
              <a:buFont typeface="Arial"/>
              <a:buChar char="•"/>
            </a:pPr>
            <a:r>
              <a:rPr lang="en-US"/>
              <a:t>General Education Participation </a:t>
            </a:r>
            <a:endParaRPr/>
          </a:p>
          <a:p>
            <a:pPr marL="609585" marR="0" lvl="0" indent="-575719" algn="l" rtl="0">
              <a:lnSpc>
                <a:spcPct val="100000"/>
              </a:lnSpc>
              <a:spcBef>
                <a:spcPts val="853"/>
              </a:spcBef>
              <a:spcAft>
                <a:spcPts val="0"/>
              </a:spcAft>
              <a:buClr>
                <a:srgbClr val="00B050"/>
              </a:buClr>
              <a:buSzPts val="3200"/>
              <a:buFont typeface="Arial"/>
              <a:buChar char="•"/>
            </a:pPr>
            <a:r>
              <a:rPr lang="en-US"/>
              <a:t>Grade Level Standards</a:t>
            </a:r>
            <a:endParaRPr/>
          </a:p>
          <a:p>
            <a:pPr marL="609585" marR="0" lvl="0" indent="-575719" algn="l" rtl="0">
              <a:lnSpc>
                <a:spcPct val="100000"/>
              </a:lnSpc>
              <a:spcBef>
                <a:spcPts val="853"/>
              </a:spcBef>
              <a:spcAft>
                <a:spcPts val="0"/>
              </a:spcAft>
              <a:buClr>
                <a:srgbClr val="00B050"/>
              </a:buClr>
              <a:buSzPts val="3200"/>
              <a:buFont typeface="Arial"/>
              <a:buChar char="•"/>
            </a:pPr>
            <a:r>
              <a:rPr lang="en-US"/>
              <a:t>Functional Performance </a:t>
            </a:r>
            <a:endParaRPr/>
          </a:p>
          <a:p>
            <a:pPr marL="609585" marR="0" lvl="0" indent="-575719" algn="l" rtl="0">
              <a:lnSpc>
                <a:spcPct val="100000"/>
              </a:lnSpc>
              <a:spcBef>
                <a:spcPts val="853"/>
              </a:spcBef>
              <a:spcAft>
                <a:spcPts val="0"/>
              </a:spcAft>
              <a:buClr>
                <a:srgbClr val="00B050"/>
              </a:buClr>
              <a:buSzPts val="3200"/>
              <a:buFont typeface="Arial"/>
              <a:buChar char="•"/>
            </a:pPr>
            <a:r>
              <a:rPr lang="en-US"/>
              <a:t>Changes in Current Functioning</a:t>
            </a:r>
            <a:endParaRPr/>
          </a:p>
          <a:p>
            <a:pPr marL="609585" marR="0" lvl="0" indent="-575719" algn="l" rtl="0">
              <a:lnSpc>
                <a:spcPct val="100000"/>
              </a:lnSpc>
              <a:spcBef>
                <a:spcPts val="853"/>
              </a:spcBef>
              <a:spcAft>
                <a:spcPts val="0"/>
              </a:spcAft>
              <a:buClr>
                <a:srgbClr val="00B050"/>
              </a:buClr>
              <a:buSzPts val="3200"/>
              <a:buFont typeface="Arial"/>
              <a:buChar char="•"/>
            </a:pPr>
            <a:r>
              <a:rPr lang="en-US"/>
              <a:t>Accommodations and Modifications</a:t>
            </a:r>
            <a:endParaRPr/>
          </a:p>
        </p:txBody>
      </p:sp>
      <p:sp>
        <p:nvSpPr>
          <p:cNvPr id="360" name="Google Shape;360;p53"/>
          <p:cNvSpPr txBox="1">
            <a:spLocks noGrp="1"/>
          </p:cNvSpPr>
          <p:nvPr>
            <p:ph type="title"/>
          </p:nvPr>
        </p:nvSpPr>
        <p:spPr>
          <a:xfrm>
            <a:off x="203200" y="990600"/>
            <a:ext cx="11785600" cy="1066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US"/>
              <a:t>District Collaboration - IEP Development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SzPct val="100000"/>
              <a:buNone/>
            </a:pPr>
            <a:r>
              <a:rPr lang="en-US" sz="4400"/>
              <a:t>Educational Benefit Review:</a:t>
            </a:r>
            <a:br>
              <a:rPr lang="en-US" sz="4400"/>
            </a:br>
            <a:r>
              <a:rPr lang="en-US" sz="3600"/>
              <a:t>Why, What, When, and How to Prepare</a:t>
            </a:r>
            <a:endParaRPr/>
          </a:p>
        </p:txBody>
      </p:sp>
      <p:sp>
        <p:nvSpPr>
          <p:cNvPr id="91" name="Google Shape;91;p18"/>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800"/>
              <a:buFont typeface="Arial"/>
              <a:buNone/>
            </a:pPr>
            <a:r>
              <a:rPr lang="en-US" sz="1800"/>
              <a:t>May 19, 2022</a:t>
            </a:r>
            <a:endParaRPr/>
          </a:p>
        </p:txBody>
      </p:sp>
      <p:sp>
        <p:nvSpPr>
          <p:cNvPr id="92" name="Google Shape;92;p18"/>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000"/>
              <a:buNone/>
            </a:pPr>
            <a:r>
              <a:rPr lang="en-US" dirty="0"/>
              <a:t>DESE </a:t>
            </a:r>
            <a:r>
              <a:rPr lang="en-US" dirty="0" smtClean="0"/>
              <a:t>May 19th </a:t>
            </a:r>
            <a:r>
              <a:rPr lang="en-US" dirty="0"/>
              <a:t>Zoom</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3200"/>
              <a:buFont typeface="Arial"/>
              <a:buChar char="•"/>
            </a:pPr>
            <a:r>
              <a:rPr lang="en-US" sz="3200">
                <a:latin typeface="Calibri"/>
                <a:ea typeface="Calibri"/>
                <a:cs typeface="Calibri"/>
                <a:sym typeface="Calibri"/>
              </a:rPr>
              <a:t>The RPDC Compliance Consultant and Improvement Consultant can be of assistance in this area as well as preparing for the EBR onsite </a:t>
            </a:r>
            <a:endParaRPr/>
          </a:p>
          <a:p>
            <a:pPr marL="457200" lvl="0" indent="-457200" algn="l" rtl="0">
              <a:spcBef>
                <a:spcPts val="0"/>
              </a:spcBef>
              <a:spcAft>
                <a:spcPts val="0"/>
              </a:spcAft>
              <a:buSzPts val="3200"/>
              <a:buFont typeface="Arial"/>
              <a:buChar char="•"/>
            </a:pPr>
            <a:r>
              <a:rPr lang="en-US" sz="3200">
                <a:latin typeface="Calibri"/>
                <a:ea typeface="Calibri"/>
                <a:cs typeface="Calibri"/>
                <a:sym typeface="Calibri"/>
              </a:rPr>
              <a:t>PD topics:  Quality Eligibility Determinations, Quality IEP, SMART Goals or Standards Based Goals, Post-Secondary Transition, MAP-A, Standards Based IEPs, Accommodations and Modifications, Literacy Modules, etc.</a:t>
            </a:r>
            <a:endParaRPr/>
          </a:p>
        </p:txBody>
      </p:sp>
      <p:sp>
        <p:nvSpPr>
          <p:cNvPr id="366" name="Google Shape;366;p54"/>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Calibri"/>
                <a:ea typeface="Calibri"/>
                <a:cs typeface="Calibri"/>
                <a:sym typeface="Calibri"/>
              </a:rPr>
              <a:t>Professional Development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1"/>
          </p:nvPr>
        </p:nvSpPr>
        <p:spPr>
          <a:xfrm>
            <a:off x="203200" y="3379858"/>
            <a:ext cx="11684100" cy="15699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What Questions Do You Have about the EBR Onsite Process?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a:spLocks noGrp="1"/>
          </p:cNvSpPr>
          <p:nvPr>
            <p:ph type="body" idx="1"/>
          </p:nvPr>
        </p:nvSpPr>
        <p:spPr>
          <a:xfrm>
            <a:off x="253950" y="2889475"/>
            <a:ext cx="11684100" cy="13236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000"/>
              <a:buFont typeface="Calibri"/>
              <a:buNone/>
            </a:pPr>
            <a:endParaRPr sz="4000"/>
          </a:p>
          <a:p>
            <a:pPr marL="0" lvl="0" indent="0" algn="l" rtl="0">
              <a:spcBef>
                <a:spcPts val="0"/>
              </a:spcBef>
              <a:spcAft>
                <a:spcPts val="0"/>
              </a:spcAft>
              <a:buSzPts val="4800"/>
              <a:buFont typeface="Calibri"/>
              <a:buNone/>
            </a:pPr>
            <a:endParaRPr sz="4000" b="0"/>
          </a:p>
        </p:txBody>
      </p:sp>
      <p:pic>
        <p:nvPicPr>
          <p:cNvPr id="377" name="Google Shape;377;p56"/>
          <p:cNvPicPr preferRelativeResize="0"/>
          <p:nvPr/>
        </p:nvPicPr>
        <p:blipFill>
          <a:blip r:embed="rId3">
            <a:alphaModFix/>
          </a:blip>
          <a:stretch>
            <a:fillRect/>
          </a:stretch>
        </p:blipFill>
        <p:spPr>
          <a:xfrm>
            <a:off x="2694550" y="4073975"/>
            <a:ext cx="7274550" cy="2301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Clr>
                <a:schemeClr val="dk1"/>
              </a:buClr>
              <a:buSzPts val="2200"/>
              <a:buChar char="•"/>
            </a:pPr>
            <a:r>
              <a:rPr lang="en-US" sz="3200"/>
              <a:t>Understand Educational Benefit Review (EBR) </a:t>
            </a:r>
            <a:endParaRPr sz="2200"/>
          </a:p>
          <a:p>
            <a:pPr marL="457200" lvl="0" indent="-368300" algn="l" rtl="0">
              <a:lnSpc>
                <a:spcPct val="90000"/>
              </a:lnSpc>
              <a:spcBef>
                <a:spcPts val="1000"/>
              </a:spcBef>
              <a:spcAft>
                <a:spcPts val="0"/>
              </a:spcAft>
              <a:buClr>
                <a:schemeClr val="dk1"/>
              </a:buClr>
              <a:buSzPts val="2200"/>
              <a:buChar char="•"/>
            </a:pPr>
            <a:r>
              <a:rPr lang="en-US" sz="3200"/>
              <a:t>Understand why DESE is changing from the traditional onsite to the EBR onsite </a:t>
            </a:r>
            <a:endParaRPr sz="2200"/>
          </a:p>
          <a:p>
            <a:pPr marL="457200" lvl="0" indent="-368300" algn="l" rtl="0">
              <a:lnSpc>
                <a:spcPct val="90000"/>
              </a:lnSpc>
              <a:spcBef>
                <a:spcPts val="1000"/>
              </a:spcBef>
              <a:spcAft>
                <a:spcPts val="0"/>
              </a:spcAft>
              <a:buClr>
                <a:schemeClr val="dk1"/>
              </a:buClr>
              <a:buSzPts val="2200"/>
              <a:buChar char="•"/>
            </a:pPr>
            <a:r>
              <a:rPr lang="en-US" sz="3200"/>
              <a:t>Understand how specific districts are chosen for this compliance and improvement effort </a:t>
            </a:r>
            <a:endParaRPr sz="2200"/>
          </a:p>
          <a:p>
            <a:pPr marL="457200" lvl="0" indent="-368300" algn="l" rtl="0">
              <a:lnSpc>
                <a:spcPct val="90000"/>
              </a:lnSpc>
              <a:spcBef>
                <a:spcPts val="1000"/>
              </a:spcBef>
              <a:spcAft>
                <a:spcPts val="0"/>
              </a:spcAft>
              <a:buClr>
                <a:schemeClr val="dk1"/>
              </a:buClr>
              <a:buSzPts val="2200"/>
              <a:buChar char="•"/>
            </a:pPr>
            <a:r>
              <a:rPr lang="en-US" sz="3200"/>
              <a:t>Discuss how to prepare for the EBR </a:t>
            </a:r>
            <a:endParaRPr sz="2200"/>
          </a:p>
        </p:txBody>
      </p:sp>
      <p:sp>
        <p:nvSpPr>
          <p:cNvPr id="98" name="Google Shape;98;p1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333"/>
              <a:buFont typeface="Calibri"/>
              <a:buNone/>
            </a:pPr>
            <a:r>
              <a:rPr lang="en-US"/>
              <a:t>Objectives for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203200" y="3733800"/>
            <a:ext cx="11684100" cy="8310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4800"/>
              <a:buFont typeface="Calibri"/>
              <a:buNone/>
            </a:pPr>
            <a:r>
              <a:rPr lang="en-US"/>
              <a:t>What Is an Educational Benefit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a:p>
            <a:pPr marL="0" lvl="0" indent="0" algn="l" rtl="0">
              <a:spcBef>
                <a:spcPts val="0"/>
              </a:spcBef>
              <a:spcAft>
                <a:spcPts val="0"/>
              </a:spcAft>
              <a:buNone/>
            </a:pPr>
            <a:r>
              <a:rPr lang="en-US" sz="2800"/>
              <a:t>“An educational benefit review process is a systematic way for school systems, families, and SEAs to review a student’s IEPs across multiple years and determine whether the IEPs were reasonably calculated to provide educational benefit, based on the student’s unique circumstances. This evaluation is typically done by comparing a student’s current IEP with IEPs from the two prior years.” </a:t>
            </a:r>
            <a:endParaRPr/>
          </a:p>
          <a:p>
            <a:pPr marL="0" lvl="0" indent="0" algn="l" rtl="0">
              <a:spcBef>
                <a:spcPts val="0"/>
              </a:spcBef>
              <a:spcAft>
                <a:spcPts val="0"/>
              </a:spcAft>
              <a:buNone/>
            </a:pPr>
            <a:endParaRPr i="1"/>
          </a:p>
          <a:p>
            <a:pPr marL="0" lvl="0" indent="0" algn="l" rtl="0">
              <a:spcBef>
                <a:spcPts val="0"/>
              </a:spcBef>
              <a:spcAft>
                <a:spcPts val="0"/>
              </a:spcAft>
              <a:buNone/>
            </a:pPr>
            <a:endParaRPr sz="1400" i="1"/>
          </a:p>
          <a:p>
            <a:pPr marL="0" lvl="0" indent="0" algn="l" rtl="0">
              <a:spcBef>
                <a:spcPts val="0"/>
              </a:spcBef>
              <a:spcAft>
                <a:spcPts val="0"/>
              </a:spcAft>
              <a:buNone/>
            </a:pPr>
            <a:endParaRPr sz="1400" i="1"/>
          </a:p>
          <a:p>
            <a:pPr marL="0" lvl="0" indent="0" algn="l" rtl="0">
              <a:spcBef>
                <a:spcPts val="0"/>
              </a:spcBef>
              <a:spcAft>
                <a:spcPts val="0"/>
              </a:spcAft>
              <a:buNone/>
            </a:pPr>
            <a:r>
              <a:rPr lang="en-US" i="1"/>
              <a:t>Resource:  </a:t>
            </a:r>
            <a:r>
              <a:rPr lang="en-US" sz="1800" b="1" i="1"/>
              <a:t>Fast fives | </a:t>
            </a:r>
            <a:r>
              <a:rPr lang="en-US" sz="1800" i="1"/>
              <a:t>Five Questions Answered about Educational Benefit Review | </a:t>
            </a:r>
            <a:r>
              <a:rPr lang="en-US" sz="1800" b="1" i="1"/>
              <a:t>NCSI 2021 </a:t>
            </a:r>
            <a:endParaRPr sz="1400" i="1"/>
          </a:p>
        </p:txBody>
      </p:sp>
      <p:sp>
        <p:nvSpPr>
          <p:cNvPr id="109" name="Google Shape;109;p2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What is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t>Four common processes across CA, CT, and PA; MO has adopted these processes for the 2022 and 2022-23 selected pilot onsite visits.</a:t>
            </a:r>
            <a:endParaRPr sz="2400"/>
          </a:p>
          <a:p>
            <a:pPr marL="457200" lvl="0" indent="-381000" algn="l" rtl="0">
              <a:spcBef>
                <a:spcPts val="0"/>
              </a:spcBef>
              <a:spcAft>
                <a:spcPts val="0"/>
              </a:spcAft>
              <a:buSzPts val="2400"/>
              <a:buChar char="●"/>
            </a:pPr>
            <a:r>
              <a:rPr lang="en-US" sz="2400" b="1"/>
              <a:t>Step 1: </a:t>
            </a:r>
            <a:r>
              <a:rPr lang="en-US" sz="2400"/>
              <a:t>Review three consecutive years of a student’s IEPs and document key pieces of information, including present level of performance, annual goals and modifications, needs or concerns, services and placement, growth/progress, and any adjustments or changes to the IEP across years.</a:t>
            </a:r>
            <a:endParaRPr/>
          </a:p>
          <a:p>
            <a:pPr marL="457200" lvl="0" indent="-381000" algn="l" rtl="0">
              <a:spcBef>
                <a:spcPts val="0"/>
              </a:spcBef>
              <a:spcAft>
                <a:spcPts val="0"/>
              </a:spcAft>
              <a:buSzPts val="2400"/>
              <a:buChar char="●"/>
            </a:pPr>
            <a:r>
              <a:rPr lang="en-US" sz="2400" b="1"/>
              <a:t>Step 2: </a:t>
            </a:r>
            <a:r>
              <a:rPr lang="en-US" sz="2400"/>
              <a:t>Consider the relationship between these components of the IEPs. </a:t>
            </a:r>
            <a:endParaRPr/>
          </a:p>
          <a:p>
            <a:pPr marL="457200" lvl="0" indent="-381000" algn="l" rtl="0">
              <a:spcBef>
                <a:spcPts val="0"/>
              </a:spcBef>
              <a:spcAft>
                <a:spcPts val="0"/>
              </a:spcAft>
              <a:buSzPts val="2400"/>
              <a:buChar char="●"/>
            </a:pPr>
            <a:r>
              <a:rPr lang="en-US" sz="2400" b="1"/>
              <a:t>Step 3: </a:t>
            </a:r>
            <a:r>
              <a:rPr lang="en-US" sz="2400"/>
              <a:t>Analyze the student’s growth and progress over time in relationship to the IEP components.</a:t>
            </a:r>
            <a:endParaRPr/>
          </a:p>
          <a:p>
            <a:pPr marL="457200" lvl="0" indent="-381000" algn="l" rtl="0">
              <a:spcBef>
                <a:spcPts val="0"/>
              </a:spcBef>
              <a:spcAft>
                <a:spcPts val="0"/>
              </a:spcAft>
              <a:buSzPts val="2400"/>
              <a:buChar char="●"/>
            </a:pPr>
            <a:r>
              <a:rPr lang="en-US" sz="2400" b="1"/>
              <a:t>Step 4: </a:t>
            </a:r>
            <a:r>
              <a:rPr lang="en-US" sz="2400"/>
              <a:t>Look for patterns and assess the overall educational benefit to the student.</a:t>
            </a:r>
            <a:endParaRPr/>
          </a:p>
        </p:txBody>
      </p:sp>
      <p:sp>
        <p:nvSpPr>
          <p:cNvPr id="115" name="Google Shape;115;p2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What does an EBR onsite entail?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endParaRPr sz="2400"/>
          </a:p>
          <a:p>
            <a:pPr marL="342900" lvl="0" indent="-368300" algn="l" rtl="0">
              <a:spcBef>
                <a:spcPts val="0"/>
              </a:spcBef>
              <a:spcAft>
                <a:spcPts val="0"/>
              </a:spcAft>
              <a:buSzPts val="2800"/>
              <a:buFont typeface="Arial"/>
              <a:buChar char="•"/>
            </a:pPr>
            <a:r>
              <a:rPr lang="en-US" sz="2800"/>
              <a:t>District and Building Leaders – General Education and Special Education</a:t>
            </a:r>
            <a:endParaRPr sz="2200"/>
          </a:p>
          <a:p>
            <a:pPr marL="342900" lvl="0" indent="-368300" algn="l" rtl="0">
              <a:spcBef>
                <a:spcPts val="0"/>
              </a:spcBef>
              <a:spcAft>
                <a:spcPts val="0"/>
              </a:spcAft>
              <a:buSzPts val="2800"/>
              <a:buFont typeface="Arial"/>
              <a:buChar char="•"/>
            </a:pPr>
            <a:r>
              <a:rPr lang="en-US" sz="2800"/>
              <a:t>Special Education Staff</a:t>
            </a:r>
            <a:endParaRPr sz="2200"/>
          </a:p>
          <a:p>
            <a:pPr marL="342900" lvl="0" indent="-368300" algn="l" rtl="0">
              <a:spcBef>
                <a:spcPts val="0"/>
              </a:spcBef>
              <a:spcAft>
                <a:spcPts val="0"/>
              </a:spcAft>
              <a:buSzPts val="2800"/>
              <a:buFont typeface="Arial"/>
              <a:buChar char="•"/>
            </a:pPr>
            <a:r>
              <a:rPr lang="en-US" sz="2800"/>
              <a:t>General Education Staff</a:t>
            </a:r>
            <a:endParaRPr sz="2200"/>
          </a:p>
          <a:p>
            <a:pPr marL="342900" lvl="0" indent="-368300" algn="l" rtl="0">
              <a:spcBef>
                <a:spcPts val="0"/>
              </a:spcBef>
              <a:spcAft>
                <a:spcPts val="0"/>
              </a:spcAft>
              <a:buSzPts val="2800"/>
              <a:buFont typeface="Arial"/>
              <a:buChar char="•"/>
            </a:pPr>
            <a:r>
              <a:rPr lang="en-US" sz="2800"/>
              <a:t>Some of the states involve parents </a:t>
            </a:r>
            <a:endParaRPr sz="2800"/>
          </a:p>
          <a:p>
            <a:pPr marL="457200" lvl="0" indent="0" algn="l" rtl="0">
              <a:spcBef>
                <a:spcPts val="0"/>
              </a:spcBef>
              <a:spcAft>
                <a:spcPts val="0"/>
              </a:spcAft>
              <a:buNone/>
            </a:pPr>
            <a:endParaRPr sz="2800"/>
          </a:p>
          <a:p>
            <a:pPr marL="0" lvl="0" indent="0" algn="l" rtl="0">
              <a:spcBef>
                <a:spcPts val="0"/>
              </a:spcBef>
              <a:spcAft>
                <a:spcPts val="0"/>
              </a:spcAft>
              <a:buNone/>
            </a:pPr>
            <a:r>
              <a:rPr lang="en-US" sz="2800"/>
              <a:t>The student files selected for the EBR visit will determine what staff are involved in the process.</a:t>
            </a:r>
            <a:endParaRPr sz="2200"/>
          </a:p>
        </p:txBody>
      </p:sp>
      <p:sp>
        <p:nvSpPr>
          <p:cNvPr id="121" name="Google Shape;121;p2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Who will be involved during the onsite visit if your district has been selected?</a:t>
            </a:r>
            <a:endParaRPr/>
          </a:p>
        </p:txBody>
      </p:sp>
    </p:spTree>
  </p:cSld>
  <p:clrMapOvr>
    <a:masterClrMapping/>
  </p:clrMapOvr>
</p:sld>
</file>

<file path=ppt/theme/theme1.xml><?xml version="1.0" encoding="utf-8"?>
<a:theme xmlns:a="http://schemas.openxmlformats.org/drawingml/2006/main" name="Reporting Services 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3529</Words>
  <Application>Microsoft Office PowerPoint</Application>
  <PresentationFormat>Widescreen</PresentationFormat>
  <Paragraphs>285</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Twentieth Century</vt:lpstr>
      <vt:lpstr>Noto Sans Symbols</vt:lpstr>
      <vt:lpstr>Courier New</vt:lpstr>
      <vt:lpstr>Roboto</vt:lpstr>
      <vt:lpstr>Arial</vt:lpstr>
      <vt:lpstr>Calibri</vt:lpstr>
      <vt:lpstr>Reporting Services Default Theme</vt:lpstr>
      <vt:lpstr>Zoom Support Meeting Norms</vt:lpstr>
      <vt:lpstr>IEP Meeting Facilitators</vt:lpstr>
      <vt:lpstr>Educational Surrogate Critical Shortage</vt:lpstr>
      <vt:lpstr>Educational Benefit Review: Why, What, When, and How to Prepare</vt:lpstr>
      <vt:lpstr>Objectives for Today</vt:lpstr>
      <vt:lpstr>PowerPoint Presentation</vt:lpstr>
      <vt:lpstr>What is it?</vt:lpstr>
      <vt:lpstr>What does an EBR onsite entail? </vt:lpstr>
      <vt:lpstr>Who will be involved during the onsite visit if your district has been selected?</vt:lpstr>
      <vt:lpstr>PowerPoint Presentation</vt:lpstr>
      <vt:lpstr>Cohort 1 Educational Benefit Review Visits for 22-23</vt:lpstr>
      <vt:lpstr>PowerPoint Presentation</vt:lpstr>
      <vt:lpstr>PowerPoint Presentation</vt:lpstr>
      <vt:lpstr>The Law</vt:lpstr>
      <vt:lpstr>The Law </vt:lpstr>
      <vt:lpstr>Endrew Case</vt:lpstr>
      <vt:lpstr>Endrew Case Supreme Court Decision</vt:lpstr>
      <vt:lpstr>Summary of Supreme Court Decision for Endrew </vt:lpstr>
      <vt:lpstr>PowerPoint Presentation</vt:lpstr>
      <vt:lpstr>Moving from a Compliance Focus to a Comprehensive EBR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2021-22</vt:lpstr>
      <vt:lpstr>Criteria for Student File Selection</vt:lpstr>
      <vt:lpstr>What do the team EBR conversations entail?</vt:lpstr>
      <vt:lpstr>Educational Benefit Review Worksheet</vt:lpstr>
      <vt:lpstr>Sample IEP Comparison Chart Years 1-3</vt:lpstr>
      <vt:lpstr>Final EBR Worksheet </vt:lpstr>
      <vt:lpstr>How Can Districts Start Using EBR Internally for Improvement Efforts?</vt:lpstr>
      <vt:lpstr>PowerPoint Presentation</vt:lpstr>
      <vt:lpstr>Preparation</vt:lpstr>
      <vt:lpstr>PowerPoint Presentation</vt:lpstr>
      <vt:lpstr>District Collaboration - IEP Development </vt:lpstr>
      <vt:lpstr>Professional Development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Support Meeting Norms</dc:title>
  <dc:creator>Welch, Dana</dc:creator>
  <cp:lastModifiedBy>Welch, Dana</cp:lastModifiedBy>
  <cp:revision>3</cp:revision>
  <dcterms:modified xsi:type="dcterms:W3CDTF">2022-05-25T15:33:01Z</dcterms:modified>
</cp:coreProperties>
</file>