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48" r:id="rId2"/>
    <p:sldMasterId id="2147483777" r:id="rId3"/>
    <p:sldMasterId id="2147483789" r:id="rId4"/>
    <p:sldMasterId id="2147483806" r:id="rId5"/>
    <p:sldMasterId id="2147483810" r:id="rId6"/>
    <p:sldMasterId id="2147483821" r:id="rId7"/>
    <p:sldMasterId id="2147483823" r:id="rId8"/>
    <p:sldMasterId id="2147483825" r:id="rId9"/>
    <p:sldMasterId id="2147483832" r:id="rId10"/>
    <p:sldMasterId id="2147483845" r:id="rId11"/>
    <p:sldMasterId id="2147483853" r:id="rId12"/>
  </p:sldMasterIdLst>
  <p:notesMasterIdLst>
    <p:notesMasterId r:id="rId38"/>
  </p:notesMasterIdLst>
  <p:handoutMasterIdLst>
    <p:handoutMasterId r:id="rId39"/>
  </p:handoutMasterIdLst>
  <p:sldIdLst>
    <p:sldId id="481" r:id="rId13"/>
    <p:sldId id="442" r:id="rId14"/>
    <p:sldId id="466" r:id="rId15"/>
    <p:sldId id="483" r:id="rId16"/>
    <p:sldId id="484" r:id="rId17"/>
    <p:sldId id="494" r:id="rId18"/>
    <p:sldId id="495" r:id="rId19"/>
    <p:sldId id="407" r:id="rId20"/>
    <p:sldId id="488" r:id="rId21"/>
    <p:sldId id="458" r:id="rId22"/>
    <p:sldId id="497" r:id="rId23"/>
    <p:sldId id="498" r:id="rId24"/>
    <p:sldId id="398" r:id="rId25"/>
    <p:sldId id="453" r:id="rId26"/>
    <p:sldId id="490" r:id="rId27"/>
    <p:sldId id="492" r:id="rId28"/>
    <p:sldId id="491" r:id="rId29"/>
    <p:sldId id="455" r:id="rId30"/>
    <p:sldId id="493" r:id="rId31"/>
    <p:sldId id="444" r:id="rId32"/>
    <p:sldId id="479" r:id="rId33"/>
    <p:sldId id="486" r:id="rId34"/>
    <p:sldId id="463" r:id="rId35"/>
    <p:sldId id="472" r:id="rId36"/>
    <p:sldId id="384" r:id="rId37"/>
  </p:sldIdLst>
  <p:sldSz cx="9144000" cy="5143500" type="screen16x9"/>
  <p:notesSz cx="7010400" cy="9296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99"/>
    <a:srgbClr val="003399"/>
    <a:srgbClr val="FFFFFF"/>
    <a:srgbClr val="0083A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70000" autoAdjust="0"/>
  </p:normalViewPr>
  <p:slideViewPr>
    <p:cSldViewPr>
      <p:cViewPr varScale="1">
        <p:scale>
          <a:sx n="111" d="100"/>
          <a:sy n="111" d="100"/>
        </p:scale>
        <p:origin x="177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50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5B3549-48AF-4A47-A563-37BCF58341FB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16766F-B39D-42FD-ACBC-1002D1306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27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8CF8AA-71CD-48AE-96C2-778BE54C3BBB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84A2F3-949C-4DF8-B8FE-27C48E8E5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75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0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2646569"/>
            <a:ext cx="6095999" cy="2496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842" y="-2"/>
            <a:ext cx="3048000" cy="5162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/>
          <p:cNvSpPr/>
          <p:nvPr userDrawn="1"/>
        </p:nvSpPr>
        <p:spPr>
          <a:xfrm rot="10800000" flipH="1">
            <a:off x="-46419" y="-2"/>
            <a:ext cx="1722819" cy="5143500"/>
          </a:xfrm>
          <a:prstGeom prst="rt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3124200" y="2679904"/>
            <a:ext cx="6019800" cy="249693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Insert picture here from H:/Powerpoint_Templates/PPT Photos for Title Slide. Click on photo icon in this box to begin. 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Parallelogram 22"/>
          <p:cNvSpPr/>
          <p:nvPr userDrawn="1"/>
        </p:nvSpPr>
        <p:spPr>
          <a:xfrm>
            <a:off x="-76200" y="-2"/>
            <a:ext cx="3138276" cy="5143500"/>
          </a:xfrm>
          <a:prstGeom prst="parallelogram">
            <a:avLst>
              <a:gd name="adj" fmla="val 5220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6420" y="1277732"/>
            <a:ext cx="9190419" cy="136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318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43442" y="2095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2243850" cy="80778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24200" y="1461190"/>
            <a:ext cx="5753100" cy="993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790951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-76200" y="1269568"/>
            <a:ext cx="9220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Triangle 3"/>
          <p:cNvSpPr/>
          <p:nvPr userDrawn="1"/>
        </p:nvSpPr>
        <p:spPr>
          <a:xfrm flipH="1">
            <a:off x="2667000" y="-17602"/>
            <a:ext cx="415636" cy="12695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458200" y="196453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81534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3048000" cy="39624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3352800" y="819150"/>
            <a:ext cx="5562600" cy="3962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077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 or large tables or graphs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19064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1" y="220048"/>
            <a:ext cx="1084789" cy="390524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4750594"/>
            <a:ext cx="8001000" cy="30480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6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 hasCustomPrompt="1"/>
          </p:nvPr>
        </p:nvSpPr>
        <p:spPr>
          <a:xfrm>
            <a:off x="228600" y="819149"/>
            <a:ext cx="8686800" cy="393144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to insert video files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1" y="220048"/>
            <a:ext cx="1084789" cy="390524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19064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2079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01" y="675628"/>
            <a:ext cx="1860208" cy="669675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2" y="1885950"/>
            <a:ext cx="6629400" cy="182880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6" y="2495550"/>
            <a:ext cx="4876800" cy="6096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929448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2223"/>
            <a:ext cx="762000" cy="268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3867150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1028700" y="727312"/>
            <a:ext cx="7086600" cy="29026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924"/>
            <a:ext cx="1434854" cy="51654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7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47675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3926" y="3670824"/>
            <a:ext cx="657872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377319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467320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1428750"/>
            <a:ext cx="3352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96" y="309938"/>
            <a:ext cx="1860208" cy="669675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" y="209549"/>
            <a:ext cx="4419600" cy="4143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5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1962150"/>
            <a:ext cx="6096000" cy="905845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24350"/>
            <a:ext cx="1860208" cy="6696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897848" y="3265003"/>
            <a:ext cx="7507986" cy="17728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Names</a:t>
            </a:r>
          </a:p>
          <a:p>
            <a:r>
              <a:rPr lang="en-US" dirty="0"/>
              <a:t>Section</a:t>
            </a:r>
          </a:p>
          <a:p>
            <a:r>
              <a:rPr lang="en-US" dirty="0"/>
              <a:t>Phone number &amp; Email address</a:t>
            </a:r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797191" y="0"/>
            <a:ext cx="7709300" cy="3191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9950"/>
            <a:ext cx="354156" cy="12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3185816"/>
            <a:ext cx="6400800" cy="1900534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18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637775" y="2724151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Contact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106965" y="1"/>
            <a:ext cx="7031855" cy="27241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1521758" y="1514777"/>
            <a:ext cx="5143637" cy="2113809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/>
          <p:cNvSpPr/>
          <p:nvPr userDrawn="1"/>
        </p:nvSpPr>
        <p:spPr>
          <a:xfrm rot="16200000" flipV="1">
            <a:off x="-1470249" y="1463451"/>
            <a:ext cx="5143637" cy="22164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5002"/>
            <a:ext cx="1434854" cy="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282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2952750"/>
            <a:ext cx="6400800" cy="2063852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18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1521758" y="1514777"/>
            <a:ext cx="5143637" cy="2113809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/>
          <p:cNvSpPr/>
          <p:nvPr userDrawn="1"/>
        </p:nvSpPr>
        <p:spPr>
          <a:xfrm rot="16200000" flipV="1">
            <a:off x="-1470249" y="1482502"/>
            <a:ext cx="5143637" cy="22164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106965" y="1"/>
            <a:ext cx="6808435" cy="272414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5002"/>
            <a:ext cx="1434854" cy="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6563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57600" y="2724150"/>
            <a:ext cx="5486400" cy="241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724150"/>
            <a:ext cx="3657600" cy="2419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76504"/>
            <a:ext cx="2362200" cy="850392"/>
          </a:xfrm>
          <a:prstGeom prst="rect">
            <a:avLst/>
          </a:prstGeom>
        </p:spPr>
      </p:pic>
      <p:sp>
        <p:nvSpPr>
          <p:cNvPr id="12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402764" y="2758032"/>
            <a:ext cx="5823872" cy="23854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5" y="170180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5" name="Title 9"/>
          <p:cNvSpPr>
            <a:spLocks noGrp="1"/>
          </p:cNvSpPr>
          <p:nvPr>
            <p:ph type="title" hasCustomPrompt="1"/>
          </p:nvPr>
        </p:nvSpPr>
        <p:spPr>
          <a:xfrm>
            <a:off x="402764" y="148999"/>
            <a:ext cx="5753100" cy="14448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781800" y="4476750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01982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341"/>
            <a:ext cx="1478577" cy="53228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4123" y="721091"/>
            <a:ext cx="709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Contact Us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246507" y="1352550"/>
            <a:ext cx="8574786" cy="2895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a table for multiple names, titles, email addresses and phone numbers</a:t>
            </a:r>
          </a:p>
        </p:txBody>
      </p:sp>
    </p:spTree>
    <p:extLst>
      <p:ext uri="{BB962C8B-B14F-4D97-AF65-F5344CB8AC3E}">
        <p14:creationId xmlns:p14="http://schemas.microsoft.com/office/powerpoint/2010/main" val="307658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24350"/>
            <a:ext cx="1860208" cy="6696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1435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40792" y="1581150"/>
            <a:ext cx="6400800" cy="26670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sz="20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819150"/>
            <a:ext cx="635635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Contact/Questions</a:t>
            </a:r>
          </a:p>
        </p:txBody>
      </p:sp>
    </p:spTree>
    <p:extLst>
      <p:ext uri="{BB962C8B-B14F-4D97-AF65-F5344CB8AC3E}">
        <p14:creationId xmlns:p14="http://schemas.microsoft.com/office/powerpoint/2010/main" val="2499968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:\COM\COMM\Branding\PPT Templates\widescreen\Widescreen Powerpoint 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8767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2400" y="1619250"/>
            <a:ext cx="8839200" cy="331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152400" y="742950"/>
            <a:ext cx="88392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effectLst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45311-16E5-4BEF-BFE6-36758A3427E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441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:\COM\COMM\Branding\PPT Templates\widescreen\Widescreen Powerpoint 2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5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43001" y="3590925"/>
            <a:ext cx="6762333" cy="1504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endParaRPr lang="en-US" dirty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0600" y="3095625"/>
            <a:ext cx="70104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189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34400" y="19645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45311-16E5-4BEF-BFE6-36758A3427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81534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 smtClean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6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01" y="675628"/>
            <a:ext cx="1860208" cy="669675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2" y="1885950"/>
            <a:ext cx="6629400" cy="182880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6" y="2495550"/>
            <a:ext cx="4876800" cy="6096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21173468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877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1" y="13874"/>
            <a:ext cx="1660124" cy="60960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589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877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1" y="13874"/>
            <a:ext cx="1660124" cy="60960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962400" y="971550"/>
            <a:ext cx="4876800" cy="380463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16150" y="971550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</a:t>
            </a:r>
          </a:p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3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lowchart: Manual Input 5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583430"/>
            <a:ext cx="1397000" cy="502920"/>
          </a:xfrm>
          <a:prstGeom prst="rect">
            <a:avLst/>
          </a:prstGeom>
        </p:spPr>
      </p:pic>
      <p:sp>
        <p:nvSpPr>
          <p:cNvPr id="11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152400" y="819150"/>
            <a:ext cx="8839200" cy="37642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59234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4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76962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9116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5105400" y="38100"/>
            <a:ext cx="4038600" cy="51435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6385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8100" y="2015298"/>
            <a:ext cx="5753100" cy="12803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0" y="1966314"/>
            <a:ext cx="9144000" cy="489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9052" y="329565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781800" y="438150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02512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4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76962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3048000" cy="40386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3352800" y="819150"/>
            <a:ext cx="5562600" cy="403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 or large tables or graphs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23827"/>
            <a:ext cx="6400800" cy="592491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2" y="220048"/>
            <a:ext cx="1084789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7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23827"/>
            <a:ext cx="6400800" cy="592491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 hasCustomPrompt="1"/>
          </p:nvPr>
        </p:nvSpPr>
        <p:spPr>
          <a:xfrm>
            <a:off x="457200" y="819149"/>
            <a:ext cx="8458200" cy="394815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to insert video files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2" y="220048"/>
            <a:ext cx="1084789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4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4" y="835276"/>
            <a:ext cx="1860208" cy="669675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2" y="1885950"/>
            <a:ext cx="6629400" cy="182880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6" y="2495550"/>
            <a:ext cx="4876800" cy="60960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877795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24351"/>
            <a:ext cx="1860208" cy="6696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4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1435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40792" y="1581150"/>
            <a:ext cx="6400800" cy="266700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sz="20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819150"/>
            <a:ext cx="6356350" cy="53340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/>
            </a:lvl1pPr>
          </a:lstStyle>
          <a:p>
            <a:pPr lvl="0"/>
            <a:r>
              <a:rPr lang="en-US" dirty="0"/>
              <a:t>Contact/Questions</a:t>
            </a:r>
          </a:p>
        </p:txBody>
      </p:sp>
    </p:spTree>
    <p:extLst>
      <p:ext uri="{BB962C8B-B14F-4D97-AF65-F5344CB8AC3E}">
        <p14:creationId xmlns:p14="http://schemas.microsoft.com/office/powerpoint/2010/main" val="2147222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5105400" y="38100"/>
            <a:ext cx="4038600" cy="51435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6385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Presenter Name/Section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8100" y="2015299"/>
            <a:ext cx="5753100" cy="12803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0" y="1966314"/>
            <a:ext cx="9144000" cy="489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9052" y="329565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781800" y="438150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10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:\COM\COMM\Branding\PPT Templates\widescreen\Widescreen Powerpoint 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6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228600" y="666750"/>
            <a:ext cx="6696075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effectLst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28600" y="1581150"/>
            <a:ext cx="8610599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26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:\COM\COMM\Branding\PPT Templates\widescreen\Widescreen Powerpoint 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7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2400" y="1619250"/>
            <a:ext cx="8839200" cy="331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152400" y="742950"/>
            <a:ext cx="88392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effectLst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15481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:\COM\COMM\Branding\PPT Templates\widescreen\Widescreen Powerpoint 2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6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52400" y="1333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0"/>
          </p:nvPr>
        </p:nvSpPr>
        <p:spPr>
          <a:xfrm>
            <a:off x="152400" y="1619250"/>
            <a:ext cx="8839200" cy="331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152400" y="742950"/>
            <a:ext cx="88392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effectLst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18689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:\COM\COMM\Branding\PPT Templates\widescreen\Widescreen Powerpoint 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7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600200" y="685800"/>
            <a:ext cx="5334000" cy="685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+mj-lt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600200" y="1485900"/>
            <a:ext cx="7315200" cy="344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473"/>
            <a:ext cx="41148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235383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" y="116706"/>
            <a:ext cx="2564907" cy="92336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5" y="25717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4276725" y="161812"/>
            <a:ext cx="4629150" cy="1952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600700" y="4324350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71690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:\COM\COMM\Branding\PPT Templates\widescreen\Widescreen Powerpoint 2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43040" y="3590925"/>
            <a:ext cx="6762333" cy="1504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0600" y="3095625"/>
            <a:ext cx="70104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829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196453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3" y="835275"/>
            <a:ext cx="1860208" cy="669675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2" y="1885950"/>
            <a:ext cx="6629400" cy="182880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6" y="2495550"/>
            <a:ext cx="4876800" cy="609600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96756394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1" y="2646569"/>
            <a:ext cx="6095999" cy="2496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842" y="-2"/>
            <a:ext cx="3048000" cy="5162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ight Triangle 23"/>
          <p:cNvSpPr/>
          <p:nvPr userDrawn="1"/>
        </p:nvSpPr>
        <p:spPr>
          <a:xfrm rot="10800000" flipH="1">
            <a:off x="-46418" y="-2"/>
            <a:ext cx="1722819" cy="5143500"/>
          </a:xfrm>
          <a:prstGeom prst="rt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3124200" y="2679904"/>
            <a:ext cx="6019800" cy="249693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Insert picture here from H:/Powerpoint_Templates/PPT Photos for Title Slide. Click on photo icon in this box to begin. 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Parallelogram 22"/>
          <p:cNvSpPr/>
          <p:nvPr userDrawn="1"/>
        </p:nvSpPr>
        <p:spPr>
          <a:xfrm>
            <a:off x="-76200" y="-2"/>
            <a:ext cx="3138276" cy="5143500"/>
          </a:xfrm>
          <a:prstGeom prst="parallelogram">
            <a:avLst>
              <a:gd name="adj" fmla="val 5220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6420" y="1277733"/>
            <a:ext cx="9190419" cy="136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318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43442" y="209550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2243850" cy="80778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24200" y="1461191"/>
            <a:ext cx="5753100" cy="993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790951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-76200" y="1269568"/>
            <a:ext cx="9220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Triangle 3"/>
          <p:cNvSpPr/>
          <p:nvPr userDrawn="1"/>
        </p:nvSpPr>
        <p:spPr>
          <a:xfrm flipH="1">
            <a:off x="2667000" y="-17602"/>
            <a:ext cx="415636" cy="12695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6625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:\COM\COMM\Branding\PPT Templates\widescreen\Widescreen Powerpoint 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6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228600" y="666750"/>
            <a:ext cx="6696075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effectLst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28600" y="1581150"/>
            <a:ext cx="8610599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:\COM\COMM\Branding\PPT Templates\widescreen\Widescreen Powerpoint 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7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2400" y="1619250"/>
            <a:ext cx="8839200" cy="331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152400" y="742950"/>
            <a:ext cx="88392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effectLst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7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:\COM\COMM\Branding\PPT Templates\widescreen\Widescreen Powerpoint 2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6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52400" y="1333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0"/>
          </p:nvPr>
        </p:nvSpPr>
        <p:spPr>
          <a:xfrm>
            <a:off x="152400" y="1619250"/>
            <a:ext cx="8839200" cy="331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152400" y="742950"/>
            <a:ext cx="88392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effectLst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:\COM\COMM\Branding\PPT Templates\widescreen\Widescreen Powerpoint 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7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600200" y="685800"/>
            <a:ext cx="5334000" cy="685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+mj-lt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600200" y="1485900"/>
            <a:ext cx="7315200" cy="3448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34400" y="196454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8153400" y="18731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 smtClean="0"/>
              <a:t>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05668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8" y="4781550"/>
            <a:ext cx="8850923" cy="285750"/>
          </a:xfrm>
          <a:prstGeom prst="rect">
            <a:avLst/>
          </a:prstGeom>
        </p:spPr>
        <p:txBody>
          <a:bodyPr/>
          <a:lstStyle>
            <a:lvl1pPr marL="105668" indent="0">
              <a:buNone/>
              <a:defRPr sz="1313" baseline="0"/>
            </a:lvl1pPr>
          </a:lstStyle>
          <a:p>
            <a:pPr lvl="0"/>
            <a:r>
              <a:rPr lang="en-US" sz="1313" dirty="0" smtClean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92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473"/>
            <a:ext cx="41148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235383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" y="116706"/>
            <a:ext cx="2564907" cy="92336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2554391"/>
            <a:ext cx="4629150" cy="91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4276724" y="169477"/>
            <a:ext cx="4629151" cy="18688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600699" y="4473883"/>
            <a:ext cx="1981200" cy="381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5514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877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0" y="13874"/>
            <a:ext cx="1660124" cy="60960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3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0" y="13874"/>
            <a:ext cx="1660124" cy="60960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4781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962400" y="971550"/>
            <a:ext cx="4876800" cy="380463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16150" y="971550"/>
            <a:ext cx="36576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8" y="4552950"/>
            <a:ext cx="3617912" cy="45720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4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258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Manual Input 5"/>
          <p:cNvSpPr/>
          <p:nvPr userDrawn="1"/>
        </p:nvSpPr>
        <p:spPr>
          <a:xfrm rot="16200000">
            <a:off x="7791450" y="-706144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83430"/>
            <a:ext cx="1397000" cy="502920"/>
          </a:xfrm>
          <a:prstGeom prst="rect">
            <a:avLst/>
          </a:prstGeom>
        </p:spPr>
      </p:pic>
      <p:sp>
        <p:nvSpPr>
          <p:cNvPr id="11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304800" y="708748"/>
            <a:ext cx="8839200" cy="37642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4606290"/>
            <a:ext cx="7391400" cy="45720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6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69012" y="-800840"/>
            <a:ext cx="64770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91450" y="-703556"/>
            <a:ext cx="64770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34400" y="19645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8153400" y="18730"/>
            <a:ext cx="228600" cy="648020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19150"/>
            <a:ext cx="8839200" cy="3886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806"/>
            <a:ext cx="6400800" cy="592491"/>
          </a:xfrm>
          <a:prstGeom prst="rect">
            <a:avLst/>
          </a:prstGeom>
        </p:spPr>
        <p:txBody>
          <a:bodyPr/>
          <a:lstStyle>
            <a:lvl1pPr marL="112712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40676" y="4781550"/>
            <a:ext cx="8850923" cy="285750"/>
          </a:xfrm>
          <a:prstGeom prst="rect">
            <a:avLst/>
          </a:prstGeom>
        </p:spPr>
        <p:txBody>
          <a:bodyPr/>
          <a:lstStyle>
            <a:lvl1pPr marL="112712" indent="0">
              <a:buNone/>
              <a:defRPr sz="1400" baseline="0"/>
            </a:lvl1pPr>
          </a:lstStyle>
          <a:p>
            <a:pPr lvl="0"/>
            <a:r>
              <a:rPr lang="en-US" sz="1400" dirty="0"/>
              <a:t>Use this box for source/credit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315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9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7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0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344480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54" indent="-396865" algn="l" defTabSz="914378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8" indent="-347654" algn="l" defTabSz="914378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25" indent="-339716" algn="l" defTabSz="914378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287331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enter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D464-8F08-443D-B8EE-A73F94C2529A}" type="datetime4">
              <a:rPr lang="en-US" smtClean="0"/>
              <a:t>May 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enter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5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383C-A010-4AAA-AC7E-34CFED5001F3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CF09-D7F5-4FCC-A97C-ADA0C7C33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93" r:id="rId2"/>
    <p:sldLayoutId id="2147483760" r:id="rId3"/>
    <p:sldLayoutId id="2147483759" r:id="rId4"/>
    <p:sldLayoutId id="2147483794" r:id="rId5"/>
    <p:sldLayoutId id="2147483758" r:id="rId6"/>
    <p:sldLayoutId id="214748379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2712" lvl="0" indent="0" algn="ctr" defTabSz="914400" rtl="0" eaLnBrk="1" latinLnBrk="0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CB516-9E81-4E53-99FB-4EAE7497F7AA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93AF-F927-4BC9-926C-498D14E5A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6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96" r:id="rId3"/>
    <p:sldLayoutId id="214748378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baseline="0" dirty="0">
          <a:solidFill>
            <a:srgbClr val="003399"/>
          </a:solidFill>
          <a:latin typeface="+mn-lt"/>
          <a:ea typeface="+mn-ea"/>
          <a:cs typeface="+mn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5C54A-9B24-4DE9-A160-BAFF652295B9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ED1B7-34A7-429B-B034-B1395CE33F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0" r:id="rId2"/>
    <p:sldLayoutId id="2147483798" r:id="rId3"/>
    <p:sldLayoutId id="2147483791" r:id="rId4"/>
    <p:sldLayoutId id="2147483792" r:id="rId5"/>
    <p:sldLayoutId id="2147483801" r:id="rId6"/>
    <p:sldLayoutId id="2147483830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CF09-D7F5-4FCC-A97C-ADA0C7C33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8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4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0994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69045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8710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34448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96875" algn="l" defTabSz="914400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347663" algn="l" defTabSz="914400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339725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87338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835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sy.bashore@dese.mo.gov" TargetMode="External"/><Relationship Id="rId7" Type="http://schemas.openxmlformats.org/officeDocument/2006/relationships/hyperlink" Target="mailto:andy.martin@dese.mo.gov" TargetMode="External"/><Relationship Id="rId2" Type="http://schemas.openxmlformats.org/officeDocument/2006/relationships/hyperlink" Target="mailto:barton.washer@dese.mo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steve.bryant@dese.mo.gov" TargetMode="External"/><Relationship Id="rId5" Type="http://schemas.openxmlformats.org/officeDocument/2006/relationships/hyperlink" Target="mailto:janice.rehak@dese.mo.gov" TargetMode="External"/><Relationship Id="rId4" Type="http://schemas.openxmlformats.org/officeDocument/2006/relationships/hyperlink" Target="mailto:roger.barnes@dese.mo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25364" y="1643063"/>
            <a:ext cx="7807523" cy="31075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5750" y="742653"/>
            <a:ext cx="8286750" cy="80069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708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742950"/>
            <a:ext cx="8839200" cy="4572000"/>
          </a:xfrm>
        </p:spPr>
        <p:txBody>
          <a:bodyPr>
            <a:normAutofit lnSpcReduction="10000"/>
          </a:bodyPr>
          <a:lstStyle/>
          <a:p>
            <a:pPr marL="854075" lvl="2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Missouri FY22 Allocation = $26,273,960</a:t>
            </a:r>
          </a:p>
          <a:p>
            <a:pPr marL="854075" lvl="2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r>
              <a:rPr lang="en-US" sz="2000" u="sng" dirty="0" smtClean="0">
                <a:solidFill>
                  <a:srgbClr val="080808"/>
                </a:solidFill>
              </a:rPr>
              <a:t>107 Perkins Fiscal Agents</a:t>
            </a:r>
          </a:p>
          <a:p>
            <a:pPr marL="854075" lvl="2" indent="0">
              <a:buNone/>
            </a:pPr>
            <a:r>
              <a:rPr lang="en-US" sz="2000" dirty="0">
                <a:solidFill>
                  <a:srgbClr val="080808"/>
                </a:solidFill>
              </a:rPr>
              <a:t>	 </a:t>
            </a:r>
            <a:r>
              <a:rPr lang="en-US" sz="2000" dirty="0" smtClean="0">
                <a:solidFill>
                  <a:srgbClr val="080808"/>
                </a:solidFill>
              </a:rPr>
              <a:t>    92 Secondary Schools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57 Area Career Centers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34 Stand-alone school districts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1 Charter school</a:t>
            </a:r>
          </a:p>
          <a:p>
            <a:pPr marL="1201738" lvl="3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1201738" lvl="3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15 Postsecondary Institutions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14 Community College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1 State Technical College</a:t>
            </a:r>
          </a:p>
          <a:p>
            <a:pPr marL="1201738" lvl="3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1201738" lvl="3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Perkins Budget &amp; 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742950"/>
            <a:ext cx="8839200" cy="4572000"/>
          </a:xfrm>
        </p:spPr>
        <p:txBody>
          <a:bodyPr>
            <a:normAutofit/>
          </a:bodyPr>
          <a:lstStyle/>
          <a:p>
            <a:pPr marL="1201738" lvl="3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112712" indent="0">
              <a:buSzPct val="92000"/>
              <a:buNone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Perkins V Accountability = State Determined Performance Levels</a:t>
            </a:r>
          </a:p>
          <a:p>
            <a:pPr marL="112712" indent="0">
              <a:buSzPct val="92000"/>
              <a:buNone/>
              <a:defRPr/>
            </a:pPr>
            <a:r>
              <a:rPr lang="en-US" sz="2000" b="1" i="1" u="sng" dirty="0">
                <a:solidFill>
                  <a:srgbClr val="080808"/>
                </a:solidFill>
              </a:rPr>
              <a:t>S</a:t>
            </a:r>
            <a:r>
              <a:rPr lang="en-US" sz="2000" b="1" i="1" u="sng" dirty="0" smtClean="0">
                <a:solidFill>
                  <a:srgbClr val="080808"/>
                </a:solidFill>
              </a:rPr>
              <a:t>econdary </a:t>
            </a:r>
            <a:r>
              <a:rPr lang="en-US" sz="2000" b="1" i="1" dirty="0">
                <a:solidFill>
                  <a:srgbClr val="080808"/>
                </a:solidFill>
              </a:rPr>
              <a:t>			</a:t>
            </a:r>
            <a:r>
              <a:rPr lang="en-US" sz="2000" b="1" i="1" u="sng" dirty="0" smtClean="0">
                <a:solidFill>
                  <a:srgbClr val="080808"/>
                </a:solidFill>
              </a:rPr>
              <a:t>SDPL</a:t>
            </a:r>
            <a:r>
              <a:rPr lang="en-US" sz="2000" b="1" i="1" dirty="0" smtClean="0">
                <a:solidFill>
                  <a:srgbClr val="080808"/>
                </a:solidFill>
              </a:rPr>
              <a:t>                        </a:t>
            </a:r>
            <a:r>
              <a:rPr lang="en-US" sz="2000" b="1" i="1" u="sng" dirty="0">
                <a:solidFill>
                  <a:srgbClr val="080808"/>
                </a:solidFill>
              </a:rPr>
              <a:t>STATE</a:t>
            </a:r>
            <a:endParaRPr lang="en-US" sz="2000" b="1" i="1" dirty="0">
              <a:solidFill>
                <a:srgbClr val="080808"/>
              </a:solidFill>
            </a:endParaRP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1S1 Graduation Rate 		91%		97.62%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2S1 Reading/LA		12%		64.99%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2S2 Mathematics		  9%		47.89%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2S3 Science			  7%		37.49%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3S1 Post-Program Placement	70%		94.31%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4S1 Non-Traditional 		  7%		24.31%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5S1 </a:t>
            </a:r>
            <a:r>
              <a:rPr lang="en-US" sz="2000" dirty="0" err="1" smtClean="0">
                <a:solidFill>
                  <a:srgbClr val="080808"/>
                </a:solidFill>
              </a:rPr>
              <a:t>Postsec</a:t>
            </a:r>
            <a:r>
              <a:rPr lang="en-US" sz="2000" dirty="0" smtClean="0">
                <a:solidFill>
                  <a:srgbClr val="080808"/>
                </a:solidFill>
              </a:rPr>
              <a:t>. Credentials (IRCs)	  2%		18.18%	</a:t>
            </a:r>
          </a:p>
          <a:p>
            <a:pPr marL="112712" indent="0">
              <a:buSzPct val="92000"/>
              <a:buNone/>
              <a:defRPr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1201738" lvl="3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Perkins V SDPL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742950"/>
            <a:ext cx="8839200" cy="4572000"/>
          </a:xfrm>
        </p:spPr>
        <p:txBody>
          <a:bodyPr>
            <a:normAutofit/>
          </a:bodyPr>
          <a:lstStyle/>
          <a:p>
            <a:pPr marL="1201738" lvl="3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112712" indent="0">
              <a:buSzPct val="92000"/>
              <a:buNone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Perkins V Accountability = State Determined Performance Levels</a:t>
            </a:r>
          </a:p>
          <a:p>
            <a:pPr marL="112712" indent="0">
              <a:buSzPct val="92000"/>
              <a:buNone/>
              <a:defRPr/>
            </a:pPr>
            <a:r>
              <a:rPr lang="en-US" sz="2000" b="1" i="1" u="sng" dirty="0" smtClean="0">
                <a:solidFill>
                  <a:srgbClr val="080808"/>
                </a:solidFill>
              </a:rPr>
              <a:t>Postsecondary </a:t>
            </a:r>
            <a:r>
              <a:rPr lang="en-US" sz="2000" b="1" i="1" dirty="0" smtClean="0">
                <a:solidFill>
                  <a:srgbClr val="080808"/>
                </a:solidFill>
              </a:rPr>
              <a:t>				               </a:t>
            </a:r>
            <a:r>
              <a:rPr lang="en-US" sz="2000" b="1" i="1" u="sng" dirty="0" smtClean="0">
                <a:solidFill>
                  <a:srgbClr val="080808"/>
                </a:solidFill>
              </a:rPr>
              <a:t>SDPL</a:t>
            </a:r>
            <a:r>
              <a:rPr lang="en-US" sz="2000" b="1" i="1" dirty="0" smtClean="0">
                <a:solidFill>
                  <a:srgbClr val="080808"/>
                </a:solidFill>
              </a:rPr>
              <a:t>                        </a:t>
            </a:r>
            <a:r>
              <a:rPr lang="en-US" sz="2000" b="1" i="1" u="sng" dirty="0" smtClean="0">
                <a:solidFill>
                  <a:srgbClr val="080808"/>
                </a:solidFill>
              </a:rPr>
              <a:t>STATE</a:t>
            </a:r>
            <a:endParaRPr lang="en-US" sz="2000" b="1" i="1" dirty="0" smtClean="0">
              <a:solidFill>
                <a:srgbClr val="080808"/>
              </a:solidFill>
            </a:endParaRP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80808"/>
                </a:solidFill>
              </a:rPr>
              <a:t>1</a:t>
            </a:r>
            <a:r>
              <a:rPr lang="en-US" sz="2000" dirty="0" smtClean="0">
                <a:solidFill>
                  <a:srgbClr val="080808"/>
                </a:solidFill>
              </a:rPr>
              <a:t>P1 Post-Program Retention and Placement	50%		79.55%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2P1 Earned Postsecondary Credential		15%		38.14%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3P1 Non-Traditional Concentration		  5%		22.19%</a:t>
            </a:r>
          </a:p>
          <a:p>
            <a:pPr marL="112712" indent="0">
              <a:buSzPct val="92000"/>
              <a:buNone/>
              <a:defRPr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1201738" lvl="3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Perkins V SDPL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998216" y="2495550"/>
            <a:ext cx="4876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Financial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88392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Area Career Center Construction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GEER II – Equipment and Expansion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GEER II – Parent Reimbursement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Governor’s Budget Proposal  for 2022-23 </a:t>
            </a:r>
            <a:endParaRPr lang="en-US" sz="2000" dirty="0">
              <a:solidFill>
                <a:srgbClr val="080808"/>
              </a:solidFill>
            </a:endParaRPr>
          </a:p>
          <a:p>
            <a:pPr marL="112712" indent="0">
              <a:buNone/>
            </a:pPr>
            <a:endParaRPr lang="en-US" sz="2000" i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Funding Opportunities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8839200" cy="4495800"/>
          </a:xfrm>
        </p:spPr>
        <p:txBody>
          <a:bodyPr>
            <a:normAutofit/>
          </a:bodyPr>
          <a:lstStyle/>
          <a:p>
            <a:pPr marL="112712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HB 2 (2021) Section 2.116…………………………………$2,000,000</a:t>
            </a:r>
          </a:p>
          <a:p>
            <a:pPr marL="112712" indent="0">
              <a:buNone/>
            </a:pPr>
            <a:r>
              <a:rPr lang="en-US" sz="2000" i="1" dirty="0" smtClean="0"/>
              <a:t>For </a:t>
            </a:r>
            <a:r>
              <a:rPr lang="en-US" sz="2000" i="1" dirty="0"/>
              <a:t>the design, renovation, construction, and improvements of </a:t>
            </a:r>
            <a:r>
              <a:rPr lang="en-US" sz="2000" i="1" dirty="0" smtClean="0"/>
              <a:t>career </a:t>
            </a:r>
            <a:r>
              <a:rPr lang="en-US" sz="2000" i="1" dirty="0"/>
              <a:t>(vocational) technical schools; provided that costs are shared at </a:t>
            </a:r>
            <a:r>
              <a:rPr lang="en-US" sz="2000" i="1" dirty="0" smtClean="0"/>
              <a:t>ratio </a:t>
            </a:r>
            <a:r>
              <a:rPr lang="en-US" sz="2000" i="1" dirty="0"/>
              <a:t>of fifty percent state and fifty percent </a:t>
            </a:r>
            <a:r>
              <a:rPr lang="en-US" sz="2000" i="1" dirty="0" smtClean="0"/>
              <a:t>local.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80808"/>
                </a:solidFill>
              </a:rPr>
              <a:t>Area career centers were surveyed regarding the “need”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80808"/>
                </a:solidFill>
              </a:rPr>
              <a:t>Requirement for receiving funds</a:t>
            </a:r>
          </a:p>
          <a:p>
            <a:pPr lvl="1">
              <a:buSzPct val="92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80808"/>
                </a:solidFill>
              </a:rPr>
              <a:t>Must have interest in new construction, design, renovation or remodeling</a:t>
            </a:r>
          </a:p>
          <a:p>
            <a:pPr lvl="1">
              <a:buSzPct val="92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80808"/>
                </a:solidFill>
              </a:rPr>
              <a:t>Must have matching funds available</a:t>
            </a:r>
          </a:p>
          <a:p>
            <a:pPr lvl="1">
              <a:buSzPct val="92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80808"/>
                </a:solidFill>
              </a:rPr>
              <a:t>Must have Board of Education approved plan</a:t>
            </a:r>
          </a:p>
          <a:p>
            <a:pPr lvl="0"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80808"/>
                </a:solidFill>
              </a:rPr>
              <a:t>Ten area career centers awarded construction </a:t>
            </a:r>
            <a:r>
              <a:rPr lang="en-US" sz="2000" dirty="0" smtClean="0">
                <a:solidFill>
                  <a:srgbClr val="080808"/>
                </a:solidFill>
              </a:rPr>
              <a:t>funds</a:t>
            </a:r>
          </a:p>
          <a:p>
            <a:pPr lvl="0"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Continuing for FY23???</a:t>
            </a:r>
            <a:endParaRPr lang="en-US" sz="2000" dirty="0">
              <a:solidFill>
                <a:srgbClr val="080808"/>
              </a:solidFill>
            </a:endParaRPr>
          </a:p>
          <a:p>
            <a:pPr marL="112712" indent="0">
              <a:buNone/>
            </a:pPr>
            <a:endParaRPr lang="en-US" sz="2000" i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Area Career Center Construction (ACC) – FY22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971550"/>
            <a:ext cx="8839200" cy="4343400"/>
          </a:xfrm>
        </p:spPr>
        <p:txBody>
          <a:bodyPr>
            <a:normAutofit/>
          </a:bodyPr>
          <a:lstStyle/>
          <a:p>
            <a:pPr lvl="1">
              <a:buSzPct val="92000"/>
              <a:defRPr/>
            </a:pPr>
            <a:r>
              <a:rPr lang="en-US" sz="2000" dirty="0">
                <a:solidFill>
                  <a:srgbClr val="080808"/>
                </a:solidFill>
              </a:rPr>
              <a:t>Boonslick Technical Education Center</a:t>
            </a:r>
          </a:p>
          <a:p>
            <a:pPr lvl="1">
              <a:buSzPct val="92000"/>
              <a:defRPr/>
            </a:pPr>
            <a:r>
              <a:rPr lang="en-US" sz="2000" dirty="0">
                <a:solidFill>
                  <a:srgbClr val="080808"/>
                </a:solidFill>
              </a:rPr>
              <a:t>Carthage Technical Center</a:t>
            </a:r>
          </a:p>
          <a:p>
            <a:pPr lvl="1">
              <a:buSzPct val="92000"/>
              <a:defRPr/>
            </a:pPr>
            <a:r>
              <a:rPr lang="en-US" sz="2000" dirty="0">
                <a:solidFill>
                  <a:srgbClr val="080808"/>
                </a:solidFill>
              </a:rPr>
              <a:t>Dallas County Technical Center</a:t>
            </a:r>
          </a:p>
          <a:p>
            <a:pPr lvl="1">
              <a:buSzPct val="92000"/>
              <a:defRPr/>
            </a:pPr>
            <a:r>
              <a:rPr lang="en-US" sz="2000" dirty="0">
                <a:solidFill>
                  <a:srgbClr val="080808"/>
                </a:solidFill>
              </a:rPr>
              <a:t>Lebanon Technology and Career Center</a:t>
            </a:r>
          </a:p>
          <a:p>
            <a:pPr lvl="1">
              <a:buSzPct val="92000"/>
              <a:defRPr/>
            </a:pPr>
            <a:r>
              <a:rPr lang="en-US" sz="2000" dirty="0">
                <a:solidFill>
                  <a:srgbClr val="080808"/>
                </a:solidFill>
              </a:rPr>
              <a:t>Lex La-Ray Technical Center</a:t>
            </a:r>
          </a:p>
          <a:p>
            <a:pPr lvl="1">
              <a:buSzPct val="92000"/>
              <a:defRPr/>
            </a:pPr>
            <a:r>
              <a:rPr lang="en-US" sz="2000" dirty="0">
                <a:solidFill>
                  <a:srgbClr val="080808"/>
                </a:solidFill>
              </a:rPr>
              <a:t>Poplar Bluff Technical Career Center</a:t>
            </a:r>
          </a:p>
          <a:p>
            <a:pPr lvl="1">
              <a:buSzPct val="92000"/>
              <a:defRPr/>
            </a:pPr>
            <a:r>
              <a:rPr lang="en-US" sz="2000" dirty="0">
                <a:solidFill>
                  <a:srgbClr val="080808"/>
                </a:solidFill>
              </a:rPr>
              <a:t>Rolla Technical Center</a:t>
            </a:r>
          </a:p>
          <a:p>
            <a:pPr lvl="1">
              <a:buSzPct val="92000"/>
              <a:defRPr/>
            </a:pPr>
            <a:r>
              <a:rPr lang="en-US" sz="2000" dirty="0">
                <a:solidFill>
                  <a:srgbClr val="080808"/>
                </a:solidFill>
              </a:rPr>
              <a:t>UniTec Career Center</a:t>
            </a:r>
          </a:p>
          <a:p>
            <a:pPr lvl="1">
              <a:buSzPct val="92000"/>
              <a:defRPr/>
            </a:pPr>
            <a:r>
              <a:rPr lang="en-US" sz="2000" dirty="0">
                <a:solidFill>
                  <a:srgbClr val="080808"/>
                </a:solidFill>
              </a:rPr>
              <a:t>Sikeston Career &amp; Technology Center</a:t>
            </a:r>
          </a:p>
          <a:p>
            <a:pPr lvl="1">
              <a:buSzPct val="92000"/>
              <a:defRPr/>
            </a:pPr>
            <a:r>
              <a:rPr lang="en-US" sz="2000" dirty="0">
                <a:solidFill>
                  <a:srgbClr val="080808"/>
                </a:solidFill>
              </a:rPr>
              <a:t>State Fair Career &amp; Technology Center</a:t>
            </a:r>
          </a:p>
          <a:p>
            <a:pPr marL="112712" indent="0">
              <a:buNone/>
            </a:pPr>
            <a:endParaRPr lang="en-US" sz="2000" i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 Construction </a:t>
            </a:r>
            <a:r>
              <a:rPr lang="en-US" dirty="0" smtClean="0"/>
              <a:t>Fund Recipients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8839200" cy="4495800"/>
          </a:xfrm>
        </p:spPr>
        <p:txBody>
          <a:bodyPr>
            <a:normAutofit/>
          </a:bodyPr>
          <a:lstStyle/>
          <a:p>
            <a:pPr marL="112712" indent="0">
              <a:buNone/>
            </a:pPr>
            <a:r>
              <a:rPr lang="en-US" sz="2000" dirty="0">
                <a:solidFill>
                  <a:srgbClr val="080808"/>
                </a:solidFill>
              </a:rPr>
              <a:t>Governor’s Emergency Education Relief Fund 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$5.9 </a:t>
            </a:r>
            <a:r>
              <a:rPr lang="en-US" sz="2000" dirty="0">
                <a:solidFill>
                  <a:srgbClr val="080808"/>
                </a:solidFill>
              </a:rPr>
              <a:t>Million = Equipment and Enhancement </a:t>
            </a:r>
            <a:r>
              <a:rPr lang="en-US" sz="2000" dirty="0" smtClean="0">
                <a:solidFill>
                  <a:srgbClr val="080808"/>
                </a:solidFill>
              </a:rPr>
              <a:t>Grant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80808"/>
                </a:solidFill>
              </a:rPr>
              <a:t>Awarded to the 57 Area </a:t>
            </a:r>
            <a:r>
              <a:rPr lang="en-US" sz="2000" dirty="0">
                <a:solidFill>
                  <a:srgbClr val="080808"/>
                </a:solidFill>
              </a:rPr>
              <a:t>C</a:t>
            </a:r>
            <a:r>
              <a:rPr lang="en-US" sz="2000" dirty="0" smtClean="0">
                <a:solidFill>
                  <a:srgbClr val="080808"/>
                </a:solidFill>
              </a:rPr>
              <a:t>areer Centers (ACC)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80808"/>
                </a:solidFill>
              </a:rPr>
              <a:t>Maximum award for area career centers = $150,000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80808"/>
                </a:solidFill>
              </a:rPr>
              <a:t>Competitive grant based on: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80808"/>
                </a:solidFill>
              </a:rPr>
              <a:t>	</a:t>
            </a:r>
            <a:r>
              <a:rPr lang="en-US" sz="2000" dirty="0" smtClean="0">
                <a:solidFill>
                  <a:srgbClr val="080808"/>
                </a:solidFill>
              </a:rPr>
              <a:t>- increased capacity for high-demand occupations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80808"/>
                </a:solidFill>
              </a:rPr>
              <a:t>	</a:t>
            </a:r>
            <a:r>
              <a:rPr lang="en-US" sz="2000" dirty="0" smtClean="0">
                <a:solidFill>
                  <a:srgbClr val="080808"/>
                </a:solidFill>
              </a:rPr>
              <a:t>- allowable use of funds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80808"/>
                </a:solidFill>
              </a:rPr>
              <a:t>	</a:t>
            </a:r>
            <a:r>
              <a:rPr lang="en-US" sz="2000" dirty="0" smtClean="0">
                <a:solidFill>
                  <a:srgbClr val="080808"/>
                </a:solidFill>
              </a:rPr>
              <a:t>- COVID-19 ACC County Case Rates per 100,000, Sept 2020-May 2021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lvl="1"/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GEER II – Equipment and Expansion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742950"/>
            <a:ext cx="8839200" cy="4572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>
                <a:solidFill>
                  <a:srgbClr val="080808"/>
                </a:solidFill>
              </a:rPr>
              <a:t>$6 Million = CTE Parent Reimbursement</a:t>
            </a:r>
            <a:endParaRPr lang="en-US" sz="2000" dirty="0" smtClean="0">
              <a:solidFill>
                <a:srgbClr val="080808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80808"/>
                </a:solidFill>
              </a:rPr>
              <a:t>Guidance Document is being developed and will be posted to the DESE Career Education website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80808"/>
                </a:solidFill>
              </a:rPr>
              <a:t>Examples of </a:t>
            </a:r>
            <a:r>
              <a:rPr lang="en-US" sz="2000" dirty="0">
                <a:solidFill>
                  <a:srgbClr val="080808"/>
                </a:solidFill>
              </a:rPr>
              <a:t>A</a:t>
            </a:r>
            <a:r>
              <a:rPr lang="en-US" sz="2000" dirty="0" smtClean="0">
                <a:solidFill>
                  <a:srgbClr val="080808"/>
                </a:solidFill>
              </a:rPr>
              <a:t>llowable Use of Funds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IRCs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Stackable credentials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CTE Dual or Articulated Credit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DESE approved TSAs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80808"/>
                </a:solidFill>
              </a:rPr>
              <a:t>Funds may be phased in over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80808"/>
                </a:solidFill>
              </a:rPr>
              <a:t>Schools have until September 2023 to spend the funds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80808"/>
                </a:solidFill>
              </a:rPr>
              <a:t>Reimbursement paid to schools; Schools are to reimburse parents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GEER II Funds – Parent Reimbursement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8839200" cy="4495800"/>
          </a:xfrm>
        </p:spPr>
        <p:txBody>
          <a:bodyPr>
            <a:normAutofit/>
          </a:bodyPr>
          <a:lstStyle/>
          <a:p>
            <a:pPr marL="112712" indent="0">
              <a:buNone/>
            </a:pPr>
            <a:r>
              <a:rPr lang="en-US" sz="2000" dirty="0">
                <a:solidFill>
                  <a:srgbClr val="080808"/>
                </a:solidFill>
              </a:rPr>
              <a:t>Governor’s Emergency Education Relief Fund </a:t>
            </a:r>
            <a:r>
              <a:rPr lang="en-US" sz="2000" dirty="0" smtClean="0">
                <a:solidFill>
                  <a:srgbClr val="080808"/>
                </a:solidFill>
              </a:rPr>
              <a:t>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Parent Reimbursement increased opportunity/consideration</a:t>
            </a:r>
            <a:endParaRPr lang="en-US" sz="2000" dirty="0">
              <a:solidFill>
                <a:srgbClr val="080808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80808"/>
                </a:solidFill>
              </a:rPr>
              <a:t>Requesting Allowable Uses of Funds increase to include equipment and clothing purchased by the student/family required for the student’s CTE training.  Examples include </a:t>
            </a:r>
            <a:r>
              <a:rPr lang="en-US" sz="2000" b="1" i="1" dirty="0" smtClean="0">
                <a:solidFill>
                  <a:srgbClr val="080808"/>
                </a:solidFill>
              </a:rPr>
              <a:t>but not limited to: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80808"/>
                </a:solidFill>
              </a:rPr>
              <a:t>Industry &amp; school specific professional dress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80808"/>
                </a:solidFill>
              </a:rPr>
              <a:t>Industry specific tools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80808"/>
                </a:solidFill>
              </a:rPr>
              <a:t>Industry specific specialty equipment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80808"/>
                </a:solidFill>
              </a:rPr>
              <a:t>Personal Protective Equipment (PPE)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GEER II – Parent Reimbursement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0074" y="3666392"/>
            <a:ext cx="5724525" cy="914400"/>
          </a:xfrm>
        </p:spPr>
        <p:txBody>
          <a:bodyPr/>
          <a:lstStyle/>
          <a:p>
            <a:r>
              <a:rPr lang="en-US" dirty="0" smtClean="0"/>
              <a:t>Roger Barnes, CTE Coordinator</a:t>
            </a:r>
          </a:p>
          <a:p>
            <a:r>
              <a:rPr lang="en-US" dirty="0" smtClean="0"/>
              <a:t>Office of College and Career Readiness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" y="2190749"/>
            <a:ext cx="5753100" cy="11049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 Education Updates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209550"/>
            <a:ext cx="2514600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CTE Advisory Council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0" y="3749796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January 2022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666392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endParaRPr lang="en-US" sz="2000" i="1" dirty="0" smtClean="0">
              <a:solidFill>
                <a:srgbClr val="004B8D"/>
              </a:solidFill>
              <a:latin typeface="Calibri"/>
            </a:endParaRPr>
          </a:p>
          <a:p>
            <a:pPr algn="ctr" defTabSz="685800"/>
            <a:endParaRPr lang="en-US" sz="2000" i="1" dirty="0">
              <a:solidFill>
                <a:srgbClr val="004B8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9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1066800"/>
            <a:ext cx="8839200" cy="4248150"/>
          </a:xfrm>
        </p:spPr>
        <p:txBody>
          <a:bodyPr>
            <a:normAutofit/>
          </a:bodyPr>
          <a:lstStyle/>
          <a:p>
            <a:pPr marL="112712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$20 Million for Area Career Centers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80808"/>
                </a:solidFill>
              </a:rPr>
              <a:t>Equipment and enhancement of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80808"/>
                </a:solidFill>
              </a:rPr>
              <a:t>Program expansion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80808"/>
                </a:solidFill>
              </a:rPr>
              <a:t>Competitive grant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80808"/>
                </a:solidFill>
              </a:rPr>
              <a:t>Maximum award = $500,000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80808"/>
                </a:solidFill>
              </a:rPr>
              <a:t>75 (state) / 25 (local) match</a:t>
            </a:r>
          </a:p>
          <a:p>
            <a:pPr marL="112712" indent="0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112712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Dependent upon Legislative approved budget for FY23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Governor’s CTE Proposal – FY23 Budget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Early Childhood Professions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742950"/>
            <a:ext cx="8839200" cy="4572000"/>
          </a:xfrm>
        </p:spPr>
        <p:txBody>
          <a:bodyPr>
            <a:normAutofit/>
          </a:bodyPr>
          <a:lstStyle/>
          <a:p>
            <a:pPr marL="457200" lvl="1" indent="0">
              <a:buSzPct val="92000"/>
              <a:buNone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35 Area Career Centers </a:t>
            </a:r>
            <a:r>
              <a:rPr lang="en-US" sz="2000" dirty="0">
                <a:solidFill>
                  <a:srgbClr val="080808"/>
                </a:solidFill>
              </a:rPr>
              <a:t>without Early Childhood Professions</a:t>
            </a:r>
          </a:p>
          <a:p>
            <a:pPr lvl="1">
              <a:buSzPct val="92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80808"/>
                </a:solidFill>
              </a:rPr>
              <a:t>Start –up funding</a:t>
            </a:r>
          </a:p>
          <a:p>
            <a:pPr lvl="1"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80808"/>
                </a:solidFill>
              </a:rPr>
              <a:t>	$60, 000 for salary and fringe</a:t>
            </a:r>
          </a:p>
          <a:p>
            <a:pPr lvl="1"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80808"/>
                </a:solidFill>
              </a:rPr>
              <a:t>$60,000 for materials and supplies</a:t>
            </a:r>
          </a:p>
          <a:p>
            <a:pPr marL="457200" lvl="1" indent="0">
              <a:buSzPct val="92000"/>
              <a:buNone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15 Area Career Centers </a:t>
            </a:r>
            <a:r>
              <a:rPr lang="en-US" sz="2000" dirty="0">
                <a:solidFill>
                  <a:srgbClr val="080808"/>
                </a:solidFill>
              </a:rPr>
              <a:t>currently with </a:t>
            </a:r>
            <a:r>
              <a:rPr lang="en-US" sz="2000" dirty="0" smtClean="0">
                <a:solidFill>
                  <a:srgbClr val="080808"/>
                </a:solidFill>
              </a:rPr>
              <a:t>Early Childhood Professions</a:t>
            </a:r>
            <a:endParaRPr lang="en-US" sz="2000" dirty="0">
              <a:solidFill>
                <a:srgbClr val="080808"/>
              </a:solidFill>
            </a:endParaRPr>
          </a:p>
          <a:p>
            <a:pPr lvl="1"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80808"/>
                </a:solidFill>
              </a:rPr>
              <a:t>Funds for remodeling and materials and supplies/upgrades</a:t>
            </a:r>
          </a:p>
          <a:p>
            <a:pPr lvl="1"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80808"/>
                </a:solidFill>
              </a:rPr>
              <a:t>Bases on number of children being served</a:t>
            </a:r>
          </a:p>
          <a:p>
            <a:pPr marL="457200" lvl="1" indent="0">
              <a:buSzPct val="92000"/>
              <a:buNone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Requires CTE program approval for CTE funding</a:t>
            </a:r>
          </a:p>
          <a:p>
            <a:pPr lvl="1"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Funding opportunity offered through the new Office of Childhood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Early Childhood Professions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71600" y="2571750"/>
            <a:ext cx="6172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Membership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40676" y="742950"/>
            <a:ext cx="8839200" cy="4572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All expiring terms renewed by Commissioner Vandeven</a:t>
            </a:r>
          </a:p>
          <a:p>
            <a:pPr marL="457200" lvl="1" indent="0">
              <a:buNone/>
            </a:pPr>
            <a:r>
              <a:rPr lang="en-US" sz="2000" u="sng" dirty="0" smtClean="0">
                <a:solidFill>
                  <a:srgbClr val="080808"/>
                </a:solidFill>
              </a:rPr>
              <a:t>Renewed: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Anna Hennes – 12/31/2023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80808"/>
                </a:solidFill>
              </a:rPr>
              <a:t>Dan Stroot – </a:t>
            </a:r>
            <a:r>
              <a:rPr lang="en-US" sz="2000" dirty="0" smtClean="0">
                <a:solidFill>
                  <a:srgbClr val="080808"/>
                </a:solidFill>
              </a:rPr>
              <a:t>12/31/2023</a:t>
            </a:r>
            <a:endParaRPr lang="en-US" sz="2000" dirty="0">
              <a:solidFill>
                <a:srgbClr val="080808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R. J. Catizon – 12/31/2026		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Dr. Sam Duncan – 12/31/2026		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457200" lvl="1" indent="0">
              <a:buNone/>
            </a:pPr>
            <a:r>
              <a:rPr lang="en-US" sz="2000" u="sng" dirty="0" smtClean="0">
                <a:solidFill>
                  <a:srgbClr val="080808"/>
                </a:solidFill>
              </a:rPr>
              <a:t>New: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Andy Robinson – 12/31/2026		Replaced David Rockers (Retired)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Dr. Mike Pantleo – 12/31/2024		Replaced Dr. Bart Washer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</a:t>
            </a:r>
          </a:p>
          <a:p>
            <a:pPr marL="457200" lvl="1" indent="0">
              <a:buNone/>
            </a:pPr>
            <a:endParaRPr lang="en-US" sz="1400" dirty="0" smtClean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endParaRPr lang="en-US" sz="1400" dirty="0" smtClean="0">
              <a:solidFill>
                <a:srgbClr val="08080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Advisory Council Members and Terms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3409951"/>
            <a:ext cx="7067550" cy="1828800"/>
          </a:xfrm>
        </p:spPr>
        <p:txBody>
          <a:bodyPr/>
          <a:lstStyle/>
          <a:p>
            <a:pPr eaLnBrk="1" hangingPunct="1"/>
            <a:r>
              <a:rPr lang="en-US" altLang="en-US" sz="1600" dirty="0" smtClean="0">
                <a:solidFill>
                  <a:srgbClr val="080808"/>
                </a:solidFill>
              </a:rPr>
              <a:t>Bart Washer – </a:t>
            </a:r>
            <a:r>
              <a:rPr lang="en-US" altLang="en-US" sz="1600" dirty="0" smtClean="0">
                <a:solidFill>
                  <a:srgbClr val="080808"/>
                </a:solidFill>
                <a:hlinkClick r:id="rId2"/>
              </a:rPr>
              <a:t>bart.washer@dese.mo.gov</a:t>
            </a:r>
            <a:endParaRPr lang="en-US" altLang="en-US" sz="1600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en-US" altLang="en-US" sz="1600" dirty="0" smtClean="0">
                <a:solidFill>
                  <a:srgbClr val="080808"/>
                </a:solidFill>
              </a:rPr>
              <a:t>Chrissy Bashore – </a:t>
            </a:r>
            <a:r>
              <a:rPr lang="en-US" altLang="en-US" sz="1600" dirty="0" smtClean="0">
                <a:solidFill>
                  <a:srgbClr val="080808"/>
                </a:solidFill>
                <a:hlinkClick r:id="rId3"/>
              </a:rPr>
              <a:t>chrissy.bashore@dese.mo.gov</a:t>
            </a:r>
            <a:endParaRPr lang="en-US" altLang="en-US" sz="1600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en-US" altLang="en-US" sz="1600" dirty="0" smtClean="0">
                <a:solidFill>
                  <a:srgbClr val="080808"/>
                </a:solidFill>
              </a:rPr>
              <a:t>Roger </a:t>
            </a:r>
            <a:r>
              <a:rPr lang="en-US" altLang="en-US" sz="1600" dirty="0">
                <a:solidFill>
                  <a:srgbClr val="080808"/>
                </a:solidFill>
              </a:rPr>
              <a:t>Barnes –</a:t>
            </a:r>
            <a:r>
              <a:rPr lang="en-US" altLang="en-US" sz="1600" dirty="0"/>
              <a:t> </a:t>
            </a:r>
            <a:r>
              <a:rPr lang="en-US" altLang="en-US" sz="1600" dirty="0">
                <a:hlinkClick r:id="rId4"/>
              </a:rPr>
              <a:t>roger.barnes@dese.mo.gov</a:t>
            </a:r>
            <a:r>
              <a:rPr lang="en-US" altLang="en-US" sz="1600" dirty="0"/>
              <a:t> </a:t>
            </a:r>
          </a:p>
          <a:p>
            <a:r>
              <a:rPr lang="en-US" altLang="en-US" sz="1600" dirty="0" smtClean="0">
                <a:solidFill>
                  <a:srgbClr val="080808"/>
                </a:solidFill>
              </a:rPr>
              <a:t>Lori Brown– </a:t>
            </a:r>
            <a:r>
              <a:rPr lang="en-US" altLang="en-US" sz="1600" dirty="0" smtClean="0">
                <a:hlinkClick r:id="rId5"/>
              </a:rPr>
              <a:t>lori.brown@dese.mo.gov</a:t>
            </a:r>
            <a:endParaRPr lang="en-US" altLang="en-US" sz="1600" dirty="0"/>
          </a:p>
          <a:p>
            <a:pPr eaLnBrk="1" hangingPunct="1"/>
            <a:r>
              <a:rPr lang="en-US" altLang="en-US" sz="1600" dirty="0">
                <a:solidFill>
                  <a:srgbClr val="080808"/>
                </a:solidFill>
              </a:rPr>
              <a:t>Steve Bryant – </a:t>
            </a:r>
            <a:r>
              <a:rPr lang="en-US" altLang="en-US" sz="1600" dirty="0">
                <a:hlinkClick r:id="rId6"/>
              </a:rPr>
              <a:t>steve.bryant@dese.mo.gov</a:t>
            </a:r>
            <a:endParaRPr lang="en-US" altLang="en-US" sz="1600" dirty="0"/>
          </a:p>
          <a:p>
            <a:pPr eaLnBrk="1" hangingPunct="1"/>
            <a:r>
              <a:rPr lang="en-US" altLang="en-US" sz="1600" dirty="0">
                <a:solidFill>
                  <a:srgbClr val="080808"/>
                </a:solidFill>
              </a:rPr>
              <a:t>Andy Martin – </a:t>
            </a:r>
            <a:r>
              <a:rPr lang="en-US" altLang="en-US" sz="1600" dirty="0">
                <a:hlinkClick r:id="rId7"/>
              </a:rPr>
              <a:t>andy.martin@dese.mo.gov</a:t>
            </a:r>
            <a:endParaRPr lang="en-US" altLang="en-US" sz="1600" dirty="0"/>
          </a:p>
          <a:p>
            <a:pPr eaLnBrk="1" hangingPunct="1"/>
            <a:endParaRPr lang="en-US" altLang="en-US" sz="1600" dirty="0"/>
          </a:p>
          <a:p>
            <a:pPr eaLnBrk="1" hangingPunct="1"/>
            <a:endParaRPr lang="en-US" alt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>
                <a:solidFill>
                  <a:srgbClr val="080808"/>
                </a:solidFill>
              </a:rPr>
              <a:t>OCCR Contacts</a:t>
            </a:r>
            <a:endParaRPr lang="en-U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71600" y="2571750"/>
            <a:ext cx="6172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CTE Certificate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742950"/>
            <a:ext cx="8839200" cy="4572000"/>
          </a:xfrm>
        </p:spPr>
        <p:txBody>
          <a:bodyPr>
            <a:normAutofit/>
          </a:bodyPr>
          <a:lstStyle/>
          <a:p>
            <a:pPr marL="854075" lvl="2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Missouri 2021 graduates earned</a:t>
            </a:r>
          </a:p>
          <a:p>
            <a:pPr marL="854075" lvl="2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      </a:t>
            </a:r>
            <a:r>
              <a:rPr lang="en-US" sz="2000" b="1" dirty="0" smtClean="0">
                <a:solidFill>
                  <a:srgbClr val="080808"/>
                </a:solidFill>
              </a:rPr>
              <a:t>3,454 DESE CTE Certificates</a:t>
            </a:r>
          </a:p>
          <a:p>
            <a:pPr marL="854075" lvl="2" indent="0">
              <a:buNone/>
            </a:pPr>
            <a:endParaRPr lang="en-US" sz="1200" dirty="0" smtClean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From 252 School Districts </a:t>
            </a:r>
          </a:p>
          <a:p>
            <a:pPr marL="854075" lvl="2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(includes 41 Area Career Centers)</a:t>
            </a:r>
          </a:p>
          <a:p>
            <a:pPr marL="854075" lvl="2" indent="0">
              <a:buNone/>
            </a:pPr>
            <a:r>
              <a:rPr lang="en-US" sz="2000" dirty="0">
                <a:solidFill>
                  <a:srgbClr val="080808"/>
                </a:solidFill>
              </a:rPr>
              <a:t> </a:t>
            </a:r>
            <a:r>
              <a:rPr lang="en-US" sz="2000" dirty="0" smtClean="0">
                <a:solidFill>
                  <a:srgbClr val="080808"/>
                </a:solidFill>
              </a:rPr>
              <a:t> </a:t>
            </a:r>
          </a:p>
          <a:p>
            <a:pPr marL="854075" lvl="2" indent="0">
              <a:buNone/>
            </a:pPr>
            <a:endParaRPr lang="en-US" sz="1200" dirty="0" smtClean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2021 Missouri Graduates = 67,000</a:t>
            </a:r>
            <a:endParaRPr lang="en-US" sz="2000" i="1" dirty="0" smtClean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endParaRPr lang="en-US" sz="1200" dirty="0" smtClean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endParaRPr lang="en-US" sz="1200" dirty="0" smtClean="0">
              <a:solidFill>
                <a:srgbClr val="08080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CTE Certificate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32809"/>
            <a:ext cx="3677163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742950"/>
            <a:ext cx="8839200" cy="4572000"/>
          </a:xfrm>
        </p:spPr>
        <p:txBody>
          <a:bodyPr>
            <a:normAutofit/>
          </a:bodyPr>
          <a:lstStyle/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Discussion: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80808"/>
                </a:solidFill>
              </a:rPr>
              <a:t>Why:  Required by the Legislature.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80808"/>
                </a:solidFill>
              </a:rPr>
              <a:t>When:  Class of 2021 and beyond.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What:  Are communities or employers</a:t>
            </a:r>
          </a:p>
          <a:p>
            <a:pPr marL="854075" lvl="2" indent="0">
              <a:buNone/>
            </a:pPr>
            <a:r>
              <a:rPr lang="en-US" sz="1800" dirty="0">
                <a:solidFill>
                  <a:srgbClr val="080808"/>
                </a:solidFill>
              </a:rPr>
              <a:t> </a:t>
            </a:r>
            <a:r>
              <a:rPr lang="en-US" sz="1800" dirty="0" smtClean="0">
                <a:solidFill>
                  <a:srgbClr val="080808"/>
                </a:solidFill>
              </a:rPr>
              <a:t>            looking for the CTE Certificate?</a:t>
            </a:r>
          </a:p>
          <a:p>
            <a:pPr marL="854075" lvl="2" indent="0">
              <a:buNone/>
            </a:pPr>
            <a:endParaRPr lang="en-US" sz="1200" dirty="0" smtClean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Where (How): is the CTE Certificate 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                      valued in Missouri?</a:t>
            </a:r>
          </a:p>
          <a:p>
            <a:pPr marL="854075" lvl="2" indent="0">
              <a:buNone/>
            </a:pPr>
            <a:endParaRPr lang="en-US" sz="1200" dirty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Does your business/industry promote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the CTE Certificate?</a:t>
            </a:r>
          </a:p>
          <a:p>
            <a:pPr marL="854075" lvl="2" indent="0">
              <a:buNone/>
            </a:pPr>
            <a:endParaRPr lang="en-US" sz="1200" dirty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Are we missing something?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 the Value of a CTE Certificate?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32809"/>
            <a:ext cx="3677163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742950"/>
            <a:ext cx="8839200" cy="4572000"/>
          </a:xfrm>
        </p:spPr>
        <p:txBody>
          <a:bodyPr>
            <a:normAutofit/>
          </a:bodyPr>
          <a:lstStyle/>
          <a:p>
            <a:pPr marL="854075" lvl="2" indent="0">
              <a:buNone/>
            </a:pPr>
            <a:r>
              <a:rPr lang="en-US" sz="1800" b="1" u="sng" dirty="0" smtClean="0">
                <a:solidFill>
                  <a:srgbClr val="080808"/>
                </a:solidFill>
              </a:rPr>
              <a:t>8 CTE Certificate Criteria</a:t>
            </a:r>
            <a:endParaRPr lang="en-US" sz="1800" b="1" u="sng" dirty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#1 – Meet all graduation requirements.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#2 – Complete 3 courses in a single POS.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#3 – 3.0/4.0 GPA in CTE concentrated area.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#4 – Pass TSA or earn IRC in CTE area.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#5 – Complete 50 hours (minimum) of WBL.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#6 - Maintain </a:t>
            </a:r>
            <a:r>
              <a:rPr lang="en-US" sz="1800" dirty="0">
                <a:solidFill>
                  <a:srgbClr val="FF0000"/>
                </a:solidFill>
              </a:rPr>
              <a:t>at least a 95% attendance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record overall </a:t>
            </a:r>
            <a:r>
              <a:rPr lang="en-US" sz="1800" dirty="0">
                <a:solidFill>
                  <a:srgbClr val="FF0000"/>
                </a:solidFill>
              </a:rPr>
              <a:t>for grades </a:t>
            </a:r>
            <a:r>
              <a:rPr lang="en-US" sz="1800" dirty="0" smtClean="0">
                <a:solidFill>
                  <a:srgbClr val="FF0000"/>
                </a:solidFill>
              </a:rPr>
              <a:t>9-12.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#7 – Demonstrate employability skills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#8 – Achieve a score at or above state 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standard on any DESE approved measure</a:t>
            </a: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of college or career readiness.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CTE Certificate Criteria 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32809"/>
            <a:ext cx="3677163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742950"/>
            <a:ext cx="8839200" cy="4572000"/>
          </a:xfrm>
        </p:spPr>
        <p:txBody>
          <a:bodyPr>
            <a:normAutofit/>
          </a:bodyPr>
          <a:lstStyle/>
          <a:p>
            <a:pPr marL="854075" lvl="2" indent="0">
              <a:buNone/>
            </a:pPr>
            <a:r>
              <a:rPr lang="en-US" sz="1800" b="1" u="sng" dirty="0" smtClean="0">
                <a:solidFill>
                  <a:srgbClr val="080808"/>
                </a:solidFill>
              </a:rPr>
              <a:t>8 CTE Certificate Criteria</a:t>
            </a:r>
            <a:endParaRPr lang="en-US" sz="1800" b="1" u="sng" dirty="0">
              <a:solidFill>
                <a:srgbClr val="080808"/>
              </a:solidFill>
            </a:endParaRPr>
          </a:p>
          <a:p>
            <a:pPr marL="854075" lvl="2" indent="0">
              <a:buNone/>
            </a:pPr>
            <a:r>
              <a:rPr lang="en-US" sz="1800" dirty="0" smtClean="0">
                <a:solidFill>
                  <a:srgbClr val="080808"/>
                </a:solidFill>
              </a:rPr>
              <a:t>CTE Advisory Council Recommendations?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CTE Certificate Criteria 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32809"/>
            <a:ext cx="3677163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905000" y="2495550"/>
            <a:ext cx="4876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Perkins V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2400" y="742950"/>
            <a:ext cx="8839200" cy="4572000"/>
          </a:xfrm>
        </p:spPr>
        <p:txBody>
          <a:bodyPr>
            <a:normAutofit/>
          </a:bodyPr>
          <a:lstStyle/>
          <a:p>
            <a:pPr marL="1201738" lvl="3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smtClean="0">
                <a:solidFill>
                  <a:srgbClr val="080808"/>
                </a:solidFill>
              </a:rPr>
              <a:t>FY21 required </a:t>
            </a:r>
            <a:r>
              <a:rPr lang="en-US" sz="2000" dirty="0" smtClean="0">
                <a:solidFill>
                  <a:srgbClr val="080808"/>
                </a:solidFill>
              </a:rPr>
              <a:t>Consolidated Annual Report (CAR</a:t>
            </a:r>
            <a:r>
              <a:rPr lang="en-US" sz="2000" smtClean="0">
                <a:solidFill>
                  <a:srgbClr val="080808"/>
                </a:solidFill>
              </a:rPr>
              <a:t>) submitted on 1-19-2022.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Comprehensive </a:t>
            </a:r>
            <a:r>
              <a:rPr lang="en-US" sz="2000" dirty="0">
                <a:solidFill>
                  <a:srgbClr val="080808"/>
                </a:solidFill>
              </a:rPr>
              <a:t>Local Needs Assessment required before FY23 application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80808"/>
                </a:solidFill>
              </a:rPr>
              <a:t>Application due July 1, 2022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80808"/>
                </a:solidFill>
              </a:rPr>
              <a:t>Summarize CLNA on </a:t>
            </a:r>
            <a:r>
              <a:rPr lang="en-US" sz="2000" dirty="0" smtClean="0">
                <a:solidFill>
                  <a:srgbClr val="080808"/>
                </a:solidFill>
              </a:rPr>
              <a:t>Application</a:t>
            </a:r>
          </a:p>
          <a:p>
            <a:pPr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80808"/>
                </a:solidFill>
              </a:rPr>
              <a:t>Need for addressing Equity and Access – particularly for Special Populations</a:t>
            </a:r>
          </a:p>
          <a:p>
            <a:pPr marL="1201738" lvl="3" indent="0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Perkins V 2022-2023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81&quot;/&gt;&lt;/object&gt;&lt;object type=&quot;3&quot; unique_id=&quot;10004&quot;&gt;&lt;property id=&quot;20148&quot; value=&quot;5&quot;/&gt;&lt;property id=&quot;20300&quot; value=&quot;Slide 2 - &amp;quot;Career Education Updates&amp;quot;&quot;/&gt;&lt;property id=&quot;20307&quot; value=&quot;442&quot;/&gt;&lt;/object&gt;&lt;object type=&quot;3&quot; unique_id=&quot;10005&quot;&gt;&lt;property id=&quot;20148&quot; value=&quot;5&quot;/&gt;&lt;property id=&quot;20300&quot; value=&quot;Slide 3&quot;/&gt;&lt;property id=&quot;20307&quot; value=&quot;466&quot;/&gt;&lt;/object&gt;&lt;object type=&quot;3&quot; unique_id=&quot;10006&quot;&gt;&lt;property id=&quot;20148&quot; value=&quot;5&quot;/&gt;&lt;property id=&quot;20300&quot; value=&quot;Slide 4&quot;/&gt;&lt;property id=&quot;20307&quot; value=&quot;483&quot;/&gt;&lt;/object&gt;&lt;object type=&quot;3&quot; unique_id=&quot;10007&quot;&gt;&lt;property id=&quot;20148&quot; value=&quot;5&quot;/&gt;&lt;property id=&quot;20300&quot; value=&quot;Slide 5&quot;/&gt;&lt;property id=&quot;20307&quot; value=&quot;484&quot;/&gt;&lt;/object&gt;&lt;object type=&quot;3&quot; unique_id=&quot;10008&quot;&gt;&lt;property id=&quot;20148&quot; value=&quot;5&quot;/&gt;&lt;property id=&quot;20300&quot; value=&quot;Slide 6&quot;/&gt;&lt;property id=&quot;20307&quot; value=&quot;494&quot;/&gt;&lt;/object&gt;&lt;object type=&quot;3&quot; unique_id=&quot;10009&quot;&gt;&lt;property id=&quot;20148&quot; value=&quot;5&quot;/&gt;&lt;property id=&quot;20300&quot; value=&quot;Slide 7&quot;/&gt;&lt;property id=&quot;20307&quot; value=&quot;495&quot;/&gt;&lt;/object&gt;&lt;object type=&quot;3&quot; unique_id=&quot;10010&quot;&gt;&lt;property id=&quot;20148&quot; value=&quot;5&quot;/&gt;&lt;property id=&quot;20300&quot; value=&quot;Slide 8&quot;/&gt;&lt;property id=&quot;20307&quot; value=&quot;407&quot;/&gt;&lt;/object&gt;&lt;object type=&quot;3&quot; unique_id=&quot;10011&quot;&gt;&lt;property id=&quot;20148&quot; value=&quot;5&quot;/&gt;&lt;property id=&quot;20300&quot; value=&quot;Slide 9&quot;/&gt;&lt;property id=&quot;20307&quot; value=&quot;488&quot;/&gt;&lt;/object&gt;&lt;object type=&quot;3&quot; unique_id=&quot;10012&quot;&gt;&lt;property id=&quot;20148&quot; value=&quot;5&quot;/&gt;&lt;property id=&quot;20300&quot; value=&quot;Slide 10&quot;/&gt;&lt;property id=&quot;20307&quot; value=&quot;458&quot;/&gt;&lt;/object&gt;&lt;object type=&quot;3&quot; unique_id=&quot;10013&quot;&gt;&lt;property id=&quot;20148&quot; value=&quot;5&quot;/&gt;&lt;property id=&quot;20300&quot; value=&quot;Slide 11&quot;/&gt;&lt;property id=&quot;20307&quot; value=&quot;497&quot;/&gt;&lt;/object&gt;&lt;object type=&quot;3&quot; unique_id=&quot;10014&quot;&gt;&lt;property id=&quot;20148&quot; value=&quot;5&quot;/&gt;&lt;property id=&quot;20300&quot; value=&quot;Slide 12&quot;/&gt;&lt;property id=&quot;20307&quot; value=&quot;498&quot;/&gt;&lt;/object&gt;&lt;object type=&quot;3&quot; unique_id=&quot;10015&quot;&gt;&lt;property id=&quot;20148&quot; value=&quot;5&quot;/&gt;&lt;property id=&quot;20300&quot; value=&quot;Slide 13&quot;/&gt;&lt;property id=&quot;20307&quot; value=&quot;398&quot;/&gt;&lt;/object&gt;&lt;object type=&quot;3&quot; unique_id=&quot;10016&quot;&gt;&lt;property id=&quot;20148&quot; value=&quot;5&quot;/&gt;&lt;property id=&quot;20300&quot; value=&quot;Slide 14&quot;/&gt;&lt;property id=&quot;20307&quot; value=&quot;453&quot;/&gt;&lt;/object&gt;&lt;object type=&quot;3&quot; unique_id=&quot;10017&quot;&gt;&lt;property id=&quot;20148&quot; value=&quot;5&quot;/&gt;&lt;property id=&quot;20300&quot; value=&quot;Slide 15&quot;/&gt;&lt;property id=&quot;20307&quot; value=&quot;490&quot;/&gt;&lt;/object&gt;&lt;object type=&quot;3&quot; unique_id=&quot;10018&quot;&gt;&lt;property id=&quot;20148&quot; value=&quot;5&quot;/&gt;&lt;property id=&quot;20300&quot; value=&quot;Slide 16&quot;/&gt;&lt;property id=&quot;20307&quot; value=&quot;492&quot;/&gt;&lt;/object&gt;&lt;object type=&quot;3&quot; unique_id=&quot;10019&quot;&gt;&lt;property id=&quot;20148&quot; value=&quot;5&quot;/&gt;&lt;property id=&quot;20300&quot; value=&quot;Slide 17&quot;/&gt;&lt;property id=&quot;20307&quot; value=&quot;491&quot;/&gt;&lt;/object&gt;&lt;object type=&quot;3&quot; unique_id=&quot;10020&quot;&gt;&lt;property id=&quot;20148&quot; value=&quot;5&quot;/&gt;&lt;property id=&quot;20300&quot; value=&quot;Slide 18&quot;/&gt;&lt;property id=&quot;20307&quot; value=&quot;455&quot;/&gt;&lt;/object&gt;&lt;object type=&quot;3&quot; unique_id=&quot;10021&quot;&gt;&lt;property id=&quot;20148&quot; value=&quot;5&quot;/&gt;&lt;property id=&quot;20300&quot; value=&quot;Slide 19&quot;/&gt;&lt;property id=&quot;20307&quot; value=&quot;493&quot;/&gt;&lt;/object&gt;&lt;object type=&quot;3&quot; unique_id=&quot;10022&quot;&gt;&lt;property id=&quot;20148&quot; value=&quot;5&quot;/&gt;&lt;property id=&quot;20300&quot; value=&quot;Slide 20&quot;/&gt;&lt;property id=&quot;20307&quot; value=&quot;444&quot;/&gt;&lt;/object&gt;&lt;object type=&quot;3&quot; unique_id=&quot;10023&quot;&gt;&lt;property id=&quot;20148&quot; value=&quot;5&quot;/&gt;&lt;property id=&quot;20300&quot; value=&quot;Slide 21&quot;/&gt;&lt;property id=&quot;20307&quot; value=&quot;479&quot;/&gt;&lt;/object&gt;&lt;object type=&quot;3&quot; unique_id=&quot;10024&quot;&gt;&lt;property id=&quot;20148&quot; value=&quot;5&quot;/&gt;&lt;property id=&quot;20300&quot; value=&quot;Slide 22&quot;/&gt;&lt;property id=&quot;20307&quot; value=&quot;486&quot;/&gt;&lt;/object&gt;&lt;object type=&quot;3&quot; unique_id=&quot;10025&quot;&gt;&lt;property id=&quot;20148&quot; value=&quot;5&quot;/&gt;&lt;property id=&quot;20300&quot; value=&quot;Slide 23&quot;/&gt;&lt;property id=&quot;20307&quot; value=&quot;463&quot;/&gt;&lt;/object&gt;&lt;object type=&quot;3&quot; unique_id=&quot;10026&quot;&gt;&lt;property id=&quot;20148&quot; value=&quot;5&quot;/&gt;&lt;property id=&quot;20300&quot; value=&quot;Slide 24&quot;/&gt;&lt;property id=&quot;20307&quot; value=&quot;472&quot;/&gt;&lt;/object&gt;&lt;object type=&quot;3&quot; unique_id=&quot;10027&quot;&gt;&lt;property id=&quot;20148&quot; value=&quot;5&quot;/&gt;&lt;property id=&quot;20300&quot; value=&quot;Slide 25&quot;/&gt;&lt;property id=&quot;20307&quot; value=&quot;384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SE Title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1F2122-5FE8-45AE-9079-79701884BA4E}" vid="{6A7DB841-7CEE-4E59-9D82-A3DF630E5D01}"/>
    </a:ext>
  </a:extLst>
</a:theme>
</file>

<file path=ppt/theme/theme10.xml><?xml version="1.0" encoding="utf-8"?>
<a:theme xmlns:a="http://schemas.openxmlformats.org/drawingml/2006/main" name="1_Content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P-MCCTA Fall Conf 2020" id="{7DD0F321-73D8-4CF1-907C-B60B64762A71}" vid="{2334FB89-53AF-4F0E-9824-665ADB1C984D}"/>
    </a:ext>
  </a:extLst>
</a:theme>
</file>

<file path=ppt/theme/theme11.xml><?xml version="1.0" encoding="utf-8"?>
<a:theme xmlns:a="http://schemas.openxmlformats.org/drawingml/2006/main" name="Content Layout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Content Layout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E Content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1F2122-5FE8-45AE-9079-79701884BA4E}" vid="{D95359E1-FDA4-46AB-94FE-F71D795A3B99}"/>
    </a:ext>
  </a:extLst>
</a:theme>
</file>

<file path=ppt/theme/theme3.xml><?xml version="1.0" encoding="utf-8"?>
<a:theme xmlns:a="http://schemas.openxmlformats.org/drawingml/2006/main" name="DESE Section Divider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1F2122-5FE8-45AE-9079-79701884BA4E}" vid="{F9A54275-38CA-4371-9957-EF021EDEBF45}"/>
    </a:ext>
  </a:extLst>
</a:theme>
</file>

<file path=ppt/theme/theme4.xml><?xml version="1.0" encoding="utf-8"?>
<a:theme xmlns:a="http://schemas.openxmlformats.org/drawingml/2006/main" name="DESE Closing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1F2122-5FE8-45AE-9079-79701884BA4E}" vid="{0BA3BFEA-2649-4E5F-88C5-E8D20BE25E98}"/>
    </a:ext>
  </a:extLst>
</a:theme>
</file>

<file path=ppt/theme/theme5.xml><?xml version="1.0" encoding="utf-8"?>
<a:theme xmlns:a="http://schemas.openxmlformats.org/drawingml/2006/main" name="1_DESE Content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1F2122-5FE8-45AE-9079-79701884BA4E}" vid="{D95359E1-FDA4-46AB-94FE-F71D795A3B99}"/>
    </a:ext>
  </a:extLst>
</a:theme>
</file>

<file path=ppt/theme/theme6.xml><?xml version="1.0" encoding="utf-8"?>
<a:theme xmlns:a="http://schemas.openxmlformats.org/drawingml/2006/main" name="1_DESE Title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1F2122-5FE8-45AE-9079-79701884BA4E}" vid="{6A7DB841-7CEE-4E59-9D82-A3DF630E5D01}"/>
    </a:ext>
  </a:extLst>
</a:theme>
</file>

<file path=ppt/theme/theme7.xml><?xml version="1.0" encoding="utf-8"?>
<a:theme xmlns:a="http://schemas.openxmlformats.org/drawingml/2006/main" name="Section Divider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A7E9C04-A2D8-4020-9C07-5430EC999664}" vid="{3D1B69EE-4F97-4171-A06E-B0F9574C3AC7}"/>
    </a:ext>
  </a:extLst>
</a:theme>
</file>

<file path=ppt/theme/theme8.xml><?xml version="1.0" encoding="utf-8"?>
<a:theme xmlns:a="http://schemas.openxmlformats.org/drawingml/2006/main" name="Content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A7E9C04-A2D8-4020-9C07-5430EC999664}" vid="{86083B81-8D17-468C-A308-02E3864EBF7D}"/>
    </a:ext>
  </a:extLst>
</a:theme>
</file>

<file path=ppt/theme/theme9.xml><?xml version="1.0" encoding="utf-8"?>
<a:theme xmlns:a="http://schemas.openxmlformats.org/drawingml/2006/main" name="2_DESE Title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2020 PPT Template.potx" id="{44022356-28C4-4461-BFA1-05F58980C095}" vid="{5349823F-252D-4D4D-B874-D1CA473E56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DESE 2020 PPT Template</Template>
  <TotalTime>3981</TotalTime>
  <Words>1065</Words>
  <Application>Microsoft Office PowerPoint</Application>
  <PresentationFormat>On-screen Show (16:9)</PresentationFormat>
  <Paragraphs>186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</vt:lpstr>
      <vt:lpstr>Calibri</vt:lpstr>
      <vt:lpstr>Courier New</vt:lpstr>
      <vt:lpstr>Times New Roman</vt:lpstr>
      <vt:lpstr>Wingdings</vt:lpstr>
      <vt:lpstr>DESE Title Slides</vt:lpstr>
      <vt:lpstr>DESE Content Slides</vt:lpstr>
      <vt:lpstr>DESE Section Dividers</vt:lpstr>
      <vt:lpstr>DESE Closing Slides</vt:lpstr>
      <vt:lpstr>1_DESE Content Slides</vt:lpstr>
      <vt:lpstr>1_DESE Title Slides</vt:lpstr>
      <vt:lpstr>Section Dividers</vt:lpstr>
      <vt:lpstr>Content Slides</vt:lpstr>
      <vt:lpstr>2_DESE Title Slides</vt:lpstr>
      <vt:lpstr>1_Content Slides</vt:lpstr>
      <vt:lpstr>Content Layouts</vt:lpstr>
      <vt:lpstr>1_Content Layouts</vt:lpstr>
      <vt:lpstr>PowerPoint Presentation</vt:lpstr>
      <vt:lpstr>Career Education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Grupe, Dixie</dc:creator>
  <cp:lastModifiedBy>Coffman, Christopher</cp:lastModifiedBy>
  <cp:revision>254</cp:revision>
  <cp:lastPrinted>2022-01-24T15:26:50Z</cp:lastPrinted>
  <dcterms:created xsi:type="dcterms:W3CDTF">2020-05-22T12:43:27Z</dcterms:created>
  <dcterms:modified xsi:type="dcterms:W3CDTF">2022-05-05T03:41:31Z</dcterms:modified>
</cp:coreProperties>
</file>