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8A_55765A82.xml" ContentType="application/vnd.ms-powerpoint.comments+xml"/>
  <Override PartName="/ppt/comments/modernComment_130_35747DAD.xml" ContentType="application/vnd.ms-powerpoint.comments+xml"/>
  <Override PartName="/ppt/comments/modernComment_189_22F0B359.xml" ContentType="application/vnd.ms-powerpoint.comments+xml"/>
  <Override PartName="/ppt/comments/modernComment_18B_CD6AC73C.xml" ContentType="application/vnd.ms-powerpoint.comments+xml"/>
  <Override PartName="/ppt/comments/modernComment_132_4BE8CC17.xml" ContentType="application/vnd.ms-powerpoint.comments+xml"/>
  <Override PartName="/ppt/comments/modernComment_18C_555C57BB.xml" ContentType="application/vnd.ms-powerpoint.comments+xml"/>
  <Override PartName="/ppt/comments/modernComment_133_FCF6B6F4.xml" ContentType="application/vnd.ms-powerpoint.comments+xml"/>
  <Override PartName="/ppt/comments/modernComment_139_C3DFCCA5.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Lst>
  <p:notesMasterIdLst>
    <p:notesMasterId r:id="rId40"/>
  </p:notesMasterIdLst>
  <p:handoutMasterIdLst>
    <p:handoutMasterId r:id="rId41"/>
  </p:handoutMasterIdLst>
  <p:sldIdLst>
    <p:sldId id="292" r:id="rId6"/>
    <p:sldId id="260" r:id="rId7"/>
    <p:sldId id="398" r:id="rId8"/>
    <p:sldId id="294" r:id="rId9"/>
    <p:sldId id="296" r:id="rId10"/>
    <p:sldId id="297" r:id="rId11"/>
    <p:sldId id="300" r:id="rId12"/>
    <p:sldId id="295" r:id="rId13"/>
    <p:sldId id="298" r:id="rId14"/>
    <p:sldId id="394" r:id="rId15"/>
    <p:sldId id="301" r:id="rId16"/>
    <p:sldId id="303" r:id="rId17"/>
    <p:sldId id="304" r:id="rId18"/>
    <p:sldId id="393" r:id="rId19"/>
    <p:sldId id="395" r:id="rId20"/>
    <p:sldId id="305" r:id="rId21"/>
    <p:sldId id="306" r:id="rId22"/>
    <p:sldId id="396" r:id="rId23"/>
    <p:sldId id="307" r:id="rId24"/>
    <p:sldId id="308" r:id="rId25"/>
    <p:sldId id="309" r:id="rId26"/>
    <p:sldId id="313" r:id="rId27"/>
    <p:sldId id="397" r:id="rId28"/>
    <p:sldId id="299" r:id="rId29"/>
    <p:sldId id="310" r:id="rId30"/>
    <p:sldId id="311" r:id="rId31"/>
    <p:sldId id="312" r:id="rId32"/>
    <p:sldId id="390" r:id="rId33"/>
    <p:sldId id="391" r:id="rId34"/>
    <p:sldId id="392" r:id="rId35"/>
    <p:sldId id="315" r:id="rId36"/>
    <p:sldId id="389" r:id="rId37"/>
    <p:sldId id="290" r:id="rId38"/>
    <p:sldId id="291" r:id="rId39"/>
  </p:sldIdLst>
  <p:sldSz cx="9144000" cy="5143500" type="screen16x9"/>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EA68F-2B08-2963-A35E-2B8A9D5C1AB8}" name="Jeanne Rothermel" initials="JR" userId="Jeanne Rothermel" providerId="None"/>
  <p188:author id="{D83BF48F-D7C8-4AD6-C1D0-2E0E2F6E52F8}" name="Smith, Tiffiney Diane" initials="STD" userId="S::tdsmith@semo.edu::ac085751-fbcc-4fa5-8bed-45bac1228e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70156" autoAdjust="0"/>
  </p:normalViewPr>
  <p:slideViewPr>
    <p:cSldViewPr>
      <p:cViewPr varScale="1">
        <p:scale>
          <a:sx n="111" d="100"/>
          <a:sy n="111" d="100"/>
        </p:scale>
        <p:origin x="662"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47"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comments/modernComment_130_35747DAD.xml><?xml version="1.0" encoding="utf-8"?>
<p188:cmLst xmlns:a="http://schemas.openxmlformats.org/drawingml/2006/main" xmlns:r="http://schemas.openxmlformats.org/officeDocument/2006/relationships" xmlns:p188="http://schemas.microsoft.com/office/powerpoint/2018/8/main">
  <p188:cm id="{CEC8BDDA-7E78-4C7B-82BE-A6C8A15F7EE3}" authorId="{D83BF48F-D7C8-4AD6-C1D0-2E0E2F6E52F8}" status="resolved" created="2022-09-05T01:09:08.834" complete="100000">
    <ac:txMkLst xmlns:ac="http://schemas.microsoft.com/office/drawing/2013/main/command">
      <pc:docMk xmlns:pc="http://schemas.microsoft.com/office/powerpoint/2013/main/command"/>
      <pc:sldMk xmlns:pc="http://schemas.microsoft.com/office/powerpoint/2013/main/command" cId="896826797" sldId="304"/>
      <ac:spMk id="2" creationId="{F85667F8-5AC2-0CCA-6DDC-1F3BE9819863}"/>
      <ac:txMk cp="98" len="10">
        <ac:context len="335" hash="781525478"/>
      </ac:txMk>
    </ac:txMkLst>
    <p188:pos x="3189514" y="1036864"/>
    <p188:txBody>
      <a:bodyPr/>
      <a:lstStyle/>
      <a:p>
        <a:r>
          <a:rPr lang="en-US"/>
          <a:t>The PM rubric uses the word "contain" </a:t>
        </a:r>
      </a:p>
    </p188:txBody>
  </p188:cm>
  <p188:cm id="{4BFE2223-6F72-4778-8036-A0932E63E101}" authorId="{D83BF48F-D7C8-4AD6-C1D0-2E0E2F6E52F8}" status="resolved" created="2022-09-05T01:12:35.961" complete="100000">
    <pc:sldMkLst xmlns:pc="http://schemas.microsoft.com/office/powerpoint/2013/main/command">
      <pc:docMk/>
      <pc:sldMk cId="896826797" sldId="304"/>
    </pc:sldMkLst>
    <p188:txBody>
      <a:bodyPr/>
      <a:lstStyle/>
      <a:p>
        <a:r>
          <a:rPr lang="en-US"/>
          <a:t>Capitalize "PLAAFP"</a:t>
        </a:r>
      </a:p>
    </p188:txBody>
  </p188:cm>
</p188:cmLst>
</file>

<file path=ppt/comments/modernComment_132_4BE8CC17.xml><?xml version="1.0" encoding="utf-8"?>
<p188:cmLst xmlns:a="http://schemas.openxmlformats.org/drawingml/2006/main" xmlns:r="http://schemas.openxmlformats.org/officeDocument/2006/relationships" xmlns:p188="http://schemas.microsoft.com/office/powerpoint/2018/8/main">
  <p188:cm id="{E02FCF77-D83C-49F9-8CA1-0D738A500524}" authorId="{D83BF48F-D7C8-4AD6-C1D0-2E0E2F6E52F8}" status="resolved" created="2022-09-05T02:02:34.899" complete="100000">
    <pc:sldMkLst xmlns:pc="http://schemas.microsoft.com/office/powerpoint/2013/main/command">
      <pc:docMk/>
      <pc:sldMk cId="1273547799" sldId="306"/>
    </pc:sldMkLst>
    <p188:txBody>
      <a:bodyPr/>
      <a:lstStyle/>
      <a:p>
        <a:r>
          <a:rPr lang="en-US"/>
          <a:t>Maybe add "skill/behavior" instead of purpose. </a:t>
        </a:r>
      </a:p>
    </p188:txBody>
  </p188:cm>
  <p188:cm id="{C39C68C9-88B1-4253-BA39-DC6B1064462B}" authorId="{D83BF48F-D7C8-4AD6-C1D0-2E0E2F6E52F8}" status="resolved" created="2022-09-05T02:25:19.719" complete="100000">
    <ac:txMkLst xmlns:ac="http://schemas.microsoft.com/office/drawing/2013/main/command">
      <pc:docMk xmlns:pc="http://schemas.microsoft.com/office/powerpoint/2013/main/command"/>
      <pc:sldMk xmlns:pc="http://schemas.microsoft.com/office/powerpoint/2013/main/command" cId="1273547799" sldId="306"/>
      <ac:spMk id="2" creationId="{F9B18EB9-6D13-B820-8F42-71D19B4EFAD9}"/>
      <ac:txMk cp="63" len="5">
        <ac:context len="197" hash="3946089125"/>
      </ac:txMk>
    </ac:txMkLst>
    <p188:pos x="5475514" y="797379"/>
    <p188:replyLst>
      <p188:reply id="{93278B9F-61E0-4AD0-9BDB-FF40324C93F7}" authorId="{D83BF48F-D7C8-4AD6-C1D0-2E0E2F6E52F8}" created="2022-09-05T02:36:29.925">
        <p188:txBody>
          <a:bodyPr/>
          <a:lstStyle/>
          <a:p>
            <a:r>
              <a:rPr lang="en-US"/>
              <a:t>Sped track has a progress monitoring </a:t>
            </a:r>
          </a:p>
        </p188:txBody>
      </p188:reply>
      <p188:reply id="{879797F3-EAC7-48AF-A44E-F2AAAA09F206}" authorId="{8B0EA68F-2B08-2963-A35E-2B8A9D5C1AB8}" created="2022-09-05T16:12:44.554">
        <p188:txBody>
          <a:bodyPr/>
          <a:lstStyle/>
          <a:p>
            <a:r>
              <a:rPr lang="en-US"/>
              <a:t>The spedtrack PM module is only a data repository, though.  It does not give you what or how to progress monitor the skill.
And I will explain that using broad benchmarking measures, even if they have a progress monitoring tool, may not give you the specifics you need. But programs like FastBridge, Aimsweb plus and a couple of others are actually pretty good for basic reading skills and some math skills.  Others are simply terrible and shouldn't be used for much of anything!</a:t>
            </a:r>
          </a:p>
        </p188:txBody>
      </p188:reply>
    </p188:replyLst>
    <p188:txBody>
      <a:bodyPr/>
      <a:lstStyle/>
      <a:p>
        <a:r>
          <a:rPr lang="en-US"/>
          <a:t>Talking point: caution about using district benchmark data collection tools like Aimsweb, iReady to measure specific IEP goals. Broad based general outcome measures don't drill down to specific skills listed in IEP. Some district programs like iReady and Aimsweb, do have separate progress monitoring modules that MAY drill down to more specific skills...but also may not. Teams need to know what their specific tools will measure and if their tools will measure the progress of the skill/behavior listed in goal. Also, they need to know if tool selected will measure small increments of progress. </a:t>
        </a:r>
      </a:p>
    </p188:txBody>
  </p188:cm>
</p188:cmLst>
</file>

<file path=ppt/comments/modernComment_133_FCF6B6F4.xml><?xml version="1.0" encoding="utf-8"?>
<p188:cmLst xmlns:a="http://schemas.openxmlformats.org/drawingml/2006/main" xmlns:r="http://schemas.openxmlformats.org/officeDocument/2006/relationships" xmlns:p188="http://schemas.microsoft.com/office/powerpoint/2018/8/main">
  <p188:cm id="{CE16D46A-9F4A-49B7-8B2B-482B50F0377D}" authorId="{D83BF48F-D7C8-4AD6-C1D0-2E0E2F6E52F8}" status="resolved" created="2022-09-05T01:14:00.669" complete="100000">
    <ac:txMkLst xmlns:ac="http://schemas.microsoft.com/office/drawing/2013/main/command">
      <pc:docMk xmlns:pc="http://schemas.microsoft.com/office/powerpoint/2013/main/command"/>
      <pc:sldMk xmlns:pc="http://schemas.microsoft.com/office/powerpoint/2013/main/command" cId="4244027124" sldId="307"/>
      <ac:spMk id="2" creationId="{91F931B5-4EAE-384D-0377-6E8F44A5DFF6}"/>
      <ac:txMk cp="239">
        <ac:context len="350" hash="102259365"/>
      </ac:txMk>
    </ac:txMkLst>
    <p188:pos x="6379029" y="1700893"/>
    <p188:txBody>
      <a:bodyPr/>
      <a:lstStyle/>
      <a:p>
        <a:r>
          <a:rPr lang="en-US"/>
          <a:t>Change to "instruction" or "SDI" so sped teachers can make the connection to the specially designed instruction they are providing </a:t>
        </a:r>
      </a:p>
    </p188:txBody>
  </p188:cm>
  <p188:cm id="{EFF08499-AE8B-4ABD-AD28-D898EC519F92}" authorId="{D83BF48F-D7C8-4AD6-C1D0-2E0E2F6E52F8}" status="resolved" created="2022-09-05T01:17:05.397" complete="100000">
    <ac:txMkLst xmlns:ac="http://schemas.microsoft.com/office/drawing/2013/main/command">
      <pc:docMk xmlns:pc="http://schemas.microsoft.com/office/powerpoint/2013/main/command"/>
      <pc:sldMk xmlns:pc="http://schemas.microsoft.com/office/powerpoint/2013/main/command" cId="4244027124" sldId="307"/>
      <ac:spMk id="2" creationId="{91F931B5-4EAE-384D-0377-6E8F44A5DFF6}"/>
      <ac:txMk cp="313">
        <ac:context len="350" hash="102259365"/>
      </ac:txMk>
    </ac:txMkLst>
    <p188:pos x="8839200" y="2364921"/>
    <p188:txBody>
      <a:bodyPr/>
      <a:lstStyle/>
      <a:p>
        <a:r>
          <a:rPr lang="en-US"/>
          <a:t>I think this example is good, but it kind of throws off the flow of what's wrtten. Think the example could be a talking point, but just not included on the slide. </a:t>
        </a:r>
      </a:p>
    </p188:txBody>
  </p188:cm>
  <p188:cm id="{4193A38F-4583-4C53-BC98-5C49F9D28605}" authorId="{D83BF48F-D7C8-4AD6-C1D0-2E0E2F6E52F8}" status="resolved" created="2022-09-05T01:20:07.057" complete="100000">
    <ac:txMkLst xmlns:ac="http://schemas.microsoft.com/office/drawing/2013/main/command">
      <pc:docMk xmlns:pc="http://schemas.microsoft.com/office/powerpoint/2013/main/command"/>
      <pc:sldMk xmlns:pc="http://schemas.microsoft.com/office/powerpoint/2013/main/command" cId="4244027124" sldId="307"/>
      <ac:spMk id="2" creationId="{91F931B5-4EAE-384D-0377-6E8F44A5DFF6}"/>
      <ac:txMk cp="332" len="14">
        <ac:context len="350" hash="102259365"/>
      </ac:txMk>
    </ac:txMkLst>
    <p188:pos x="5138057" y="3105150"/>
    <p188:replyLst>
      <p188:reply id="{57801113-8FB1-4C25-AF89-71547B046D4E}" authorId="{8B0EA68F-2B08-2963-A35E-2B8A9D5C1AB8}" created="2022-09-05T16:20:15.712">
        <p188:txBody>
          <a:bodyPr/>
          <a:lstStyle/>
          <a:p>
            <a:r>
              <a:rPr lang="en-US"/>
              <a:t>I was definitely going to mention the value of displaying the data visually when showing the next slide….I just added it as part of the title on the slide so it's in writing somewhere for those who just look at the ppt. </a:t>
            </a:r>
          </a:p>
        </p188:txBody>
      </p188:reply>
    </p188:replyLst>
    <p188:txBody>
      <a:bodyPr/>
      <a:lstStyle/>
      <a:p>
        <a:r>
          <a:rPr lang="en-US"/>
          <a:t>Should a slide be added (possibly after this slide) noting the importance of displaying data in a visual format (ie graphs)  so trends can be easily seen? This would then transition to your next slide with the data graph. </a:t>
        </a:r>
      </a:p>
    </p188:txBody>
  </p188:cm>
</p188:cmLst>
</file>

<file path=ppt/comments/modernComment_139_C3DFCCA5.xml><?xml version="1.0" encoding="utf-8"?>
<p188:cmLst xmlns:a="http://schemas.openxmlformats.org/drawingml/2006/main" xmlns:r="http://schemas.openxmlformats.org/officeDocument/2006/relationships" xmlns:p188="http://schemas.microsoft.com/office/powerpoint/2018/8/main">
  <p188:cm id="{EF99F9C1-F12D-406C-AEBE-627DF1831D1E}" authorId="{D83BF48F-D7C8-4AD6-C1D0-2E0E2F6E52F8}" status="resolved" created="2022-09-05T01:24:28.274" complete="100000">
    <ac:txMkLst xmlns:ac="http://schemas.microsoft.com/office/drawing/2013/main/command">
      <pc:docMk xmlns:pc="http://schemas.microsoft.com/office/powerpoint/2013/main/command"/>
      <pc:sldMk xmlns:pc="http://schemas.microsoft.com/office/powerpoint/2013/main/command" cId="3286224037" sldId="313"/>
      <ac:spMk id="2" creationId="{5FDB631A-9328-FC6D-E6C1-CAFC58962669}"/>
      <ac:txMk cp="316" len="87">
        <ac:context len="806" hash="2353159626"/>
      </ac:txMk>
    </ac:txMkLst>
    <p188:pos x="8730343" y="1836964"/>
    <p188:txBody>
      <a:bodyPr/>
      <a:lstStyle/>
      <a:p>
        <a:r>
          <a:rPr lang="en-US"/>
          <a:t>Add in something about not repeating same instruction, too.
Possibly " ...goal rather than repeating the same goal or the same instruction…"</a:t>
        </a:r>
      </a:p>
    </p188:txBody>
  </p188:cm>
  <p188:cm id="{47ADDC31-F6E3-4BEC-B4B1-E6C89CD2FEFD}" authorId="{D83BF48F-D7C8-4AD6-C1D0-2E0E2F6E52F8}" status="resolved" created="2022-09-05T01:24:57.069" complete="100000">
    <ac:txMkLst xmlns:ac="http://schemas.microsoft.com/office/drawing/2013/main/command">
      <pc:docMk xmlns:pc="http://schemas.microsoft.com/office/powerpoint/2013/main/command"/>
      <pc:sldMk xmlns:pc="http://schemas.microsoft.com/office/powerpoint/2013/main/command" cId="3286224037" sldId="313"/>
      <ac:spMk id="2" creationId="{5FDB631A-9328-FC6D-E6C1-CAFC58962669}"/>
      <ac:txMk cp="290" len="26">
        <ac:context len="806" hash="2353159626"/>
      </ac:txMk>
    </ac:txMkLst>
    <p188:pos x="3657600" y="1836964"/>
    <p188:replyLst>
      <p188:reply id="{453570A8-FDC0-4C5D-928C-CEF178D740B0}" authorId="{8B0EA68F-2B08-2963-A35E-2B8A9D5C1AB8}" created="2022-09-05T16:30:09.283">
        <p188:txBody>
          <a:bodyPr/>
          <a:lstStyle/>
          <a:p>
            <a:r>
              <a:rPr lang="en-US"/>
              <a:t>The 2nd one?  Does this help?  We should be looking at how much time and what we're doing with the student before we determine that the measurement was too high or the skill was too high level for the student.  It's a combination of a lot of things to consider if the child is not making the progress intended.</a:t>
            </a:r>
          </a:p>
        </p188:txBody>
      </p188:reply>
    </p188:replyLst>
    <p188:txBody>
      <a:bodyPr/>
      <a:lstStyle/>
      <a:p>
        <a:r>
          <a:rPr lang="en-US"/>
          <a:t>Not sure I understand this bullet. </a:t>
        </a:r>
      </a:p>
    </p188:txBody>
  </p188:cm>
  <p188:cm id="{A72C493A-5F85-4E74-A61A-58344D092473}" authorId="{D83BF48F-D7C8-4AD6-C1D0-2E0E2F6E52F8}" status="resolved" created="2022-09-05T01:28:48.354" complete="100000">
    <ac:deMkLst xmlns:ac="http://schemas.microsoft.com/office/drawing/2013/main/command">
      <pc:docMk xmlns:pc="http://schemas.microsoft.com/office/powerpoint/2013/main/command"/>
      <pc:sldMk xmlns:pc="http://schemas.microsoft.com/office/powerpoint/2013/main/command" cId="3286224037" sldId="313"/>
      <ac:spMk id="2" creationId="{5FDB631A-9328-FC6D-E6C1-CAFC58962669}"/>
    </ac:deMkLst>
    <p188:replyLst>
      <p188:reply id="{717A3EE2-224D-4336-82A0-A0550C20493F}" authorId="{D83BF48F-D7C8-4AD6-C1D0-2E0E2F6E52F8}" created="2022-09-05T01:30:45.313">
        <p188:txBody>
          <a:bodyPr/>
          <a:lstStyle/>
          <a:p>
            <a:r>
              <a:rPr lang="en-US"/>
              <a:t>Also, what about adding something about if the child masters the goal before IEP cycle is over...possibly ammend/revise IEP to increase goal to meet Endrew F  expectations all students should have challenging IEP goals.</a:t>
            </a:r>
          </a:p>
        </p188:txBody>
      </p188:reply>
    </p188:replyLst>
    <p188:txBody>
      <a:bodyPr/>
      <a:lstStyle/>
      <a:p>
        <a:r>
          <a:rPr lang="en-US"/>
          <a:t>Thinking it might be helpful to discuss that if a child is not making progress, then you don't have to wait until the annual IEP date to make instructional changes or revisions to the IEP. Sometimes the lack of progress toward the goal could mean other components of the IEP need to be adjusted...service minutes, placement, accommodations, in addition to instructional changes. I think it's important for teachers to understand that it's critical not to wait until the end of the IEP cycle to address lack of progress. </a:t>
        </a:r>
      </a:p>
    </p188:txBody>
  </p188:cm>
</p188:cmLst>
</file>

<file path=ppt/comments/modernComment_189_22F0B359.xml><?xml version="1.0" encoding="utf-8"?>
<p188:cmLst xmlns:a="http://schemas.openxmlformats.org/drawingml/2006/main" xmlns:r="http://schemas.openxmlformats.org/officeDocument/2006/relationships" xmlns:p188="http://schemas.microsoft.com/office/powerpoint/2018/8/main">
  <p188:cm id="{65C80D9D-C846-4CBA-961B-DB62EC89FBF0}" authorId="{D83BF48F-D7C8-4AD6-C1D0-2E0E2F6E52F8}" status="resolved" created="2022-09-05T01:42:44.514" complete="100000">
    <ac:txMkLst xmlns:ac="http://schemas.microsoft.com/office/drawing/2013/main/command">
      <pc:docMk xmlns:pc="http://schemas.microsoft.com/office/powerpoint/2013/main/command"/>
      <pc:sldMk xmlns:pc="http://schemas.microsoft.com/office/powerpoint/2013/main/command" cId="586199897" sldId="393"/>
      <ac:spMk id="3" creationId="{359FB76D-59F4-86E3-8707-4B0CA62A3D53}"/>
      <ac:txMk cp="0" len="26">
        <ac:context len="27" hash="117389890"/>
      </ac:txMk>
    </ac:txMkLst>
    <p188:pos x="7478486" y="345621"/>
    <p188:replyLst>
      <p188:reply id="{8F23B00A-7F6F-411E-AD74-18703560063D}" authorId="{8B0EA68F-2B08-2963-A35E-2B8A9D5C1AB8}" created="2022-09-05T16:04:42.620">
        <p188:txBody>
          <a:bodyPr/>
          <a:lstStyle/>
          <a:p>
            <a:r>
              <a:rPr lang="en-US"/>
              <a:t>Just struggling with the word 'exactly'….I understand the intent, but I'm worried about the literalness of the audience and I worry people think you use the same prompt or the same passage every time with the word 'exactly'.  Does 'intent' and 'purpose' say the same thing but not imply 'exactly'???</a:t>
            </a:r>
          </a:p>
        </p188:txBody>
      </p188:reply>
      <p188:reply id="{83831EBA-0B6E-4669-B978-B04D3E35DE8C}" authorId="{8B0EA68F-2B08-2963-A35E-2B8A9D5C1AB8}" created="2022-09-05T16:07:22.856">
        <p188:txBody>
          <a:bodyPr/>
          <a:lstStyle/>
          <a:p>
            <a:r>
              <a:rPr lang="en-US"/>
              <a:t>Just saw you used 'same manner' on the next slide.  Are you comfortable with removing the word 'exactly'?</a:t>
            </a:r>
          </a:p>
        </p188:txBody>
      </p188:reply>
    </p188:replyLst>
    <p188:txBody>
      <a:bodyPr/>
      <a:lstStyle/>
      <a:p>
        <a:r>
          <a:rPr lang="en-US"/>
          <a:t>From preliminary review of out of compliance calls for goals….looks like many called out for not having baseline data….
Added this slide with some nuggets about baseline...keep, pitch or revise</a:t>
        </a:r>
      </a:p>
    </p188:txBody>
  </p188:cm>
</p188:cmLst>
</file>

<file path=ppt/comments/modernComment_18A_55765A82.xml><?xml version="1.0" encoding="utf-8"?>
<p188:cmLst xmlns:a="http://schemas.openxmlformats.org/drawingml/2006/main" xmlns:r="http://schemas.openxmlformats.org/officeDocument/2006/relationships" xmlns:p188="http://schemas.microsoft.com/office/powerpoint/2018/8/main">
  <p188:cm id="{53F4C9FB-43D5-425E-87F9-742408DFBEBF}" authorId="{D83BF48F-D7C8-4AD6-C1D0-2E0E2F6E52F8}" status="resolved" created="2022-09-05T01:44:11.946" complete="100000">
    <ac:txMkLst xmlns:ac="http://schemas.microsoft.com/office/drawing/2013/main/command">
      <pc:docMk xmlns:pc="http://schemas.microsoft.com/office/powerpoint/2013/main/command"/>
      <pc:sldMk xmlns:pc="http://schemas.microsoft.com/office/powerpoint/2013/main/command" cId="1433819778" sldId="394"/>
      <ac:spMk id="2" creationId="{EAE10E62-5E08-56DB-2FBA-270BDDE93656}"/>
      <ac:txMk cp="0" len="11">
        <ac:context len="448" hash="733671534"/>
      </ac:txMk>
    </ac:txMkLst>
    <p188:pos x="1807029" y="307521"/>
    <p188:txBody>
      <a:bodyPr/>
      <a:lstStyle/>
      <a:p>
        <a:r>
          <a:rPr lang="en-US"/>
          <a:t>Amy shared this quote a few months ago, I've added to my IEP and Goal trainings. Keep or pitch...up to you</a:t>
        </a:r>
      </a:p>
    </p188:txBody>
  </p188:cm>
</p188:cmLst>
</file>

<file path=ppt/comments/modernComment_18B_CD6AC73C.xml><?xml version="1.0" encoding="utf-8"?>
<p188:cmLst xmlns:a="http://schemas.openxmlformats.org/drawingml/2006/main" xmlns:r="http://schemas.openxmlformats.org/officeDocument/2006/relationships" xmlns:p188="http://schemas.microsoft.com/office/powerpoint/2018/8/main">
  <p188:cm id="{2FB44F9E-3920-492D-B09D-1D7C444EC269}" authorId="{D83BF48F-D7C8-4AD6-C1D0-2E0E2F6E52F8}" status="resolved" created="2022-09-05T01:54:35.048" complete="100000">
    <ac:deMkLst xmlns:ac="http://schemas.microsoft.com/office/drawing/2013/main/command">
      <pc:docMk xmlns:pc="http://schemas.microsoft.com/office/powerpoint/2013/main/command"/>
      <pc:sldMk xmlns:pc="http://schemas.microsoft.com/office/powerpoint/2013/main/command" cId="3446327100" sldId="395"/>
      <ac:picMk id="6" creationId="{B8DC9695-5B33-559F-CF0F-C3420E25F4F5}"/>
    </ac:deMkLst>
    <p188:txBody>
      <a:bodyPr/>
      <a:lstStyle/>
      <a:p>
        <a:r>
          <a:rPr lang="en-US"/>
          <a:t>Don't have to use this at all but thought I would share reference and image I've used a few times. Feel free to pitch or keep, Just thought I'd share. It makes a great point about baseline needing to be collected in the same manner as data for annual goal so you can compare growth over time</a:t>
        </a:r>
      </a:p>
    </p188:txBody>
  </p188:cm>
</p188:cmLst>
</file>

<file path=ppt/comments/modernComment_18C_555C57BB.xml><?xml version="1.0" encoding="utf-8"?>
<p188:cmLst xmlns:a="http://schemas.openxmlformats.org/drawingml/2006/main" xmlns:r="http://schemas.openxmlformats.org/officeDocument/2006/relationships" xmlns:p188="http://schemas.microsoft.com/office/powerpoint/2018/8/main">
  <p188:cm id="{6DE05A3C-7D0A-42B6-8531-A6282D94F942}" authorId="{D83BF48F-D7C8-4AD6-C1D0-2E0E2F6E52F8}" status="resolved" created="2022-09-05T02:03:27.209">
    <ac:txMkLst xmlns:ac="http://schemas.microsoft.com/office/drawing/2013/main/command">
      <pc:docMk xmlns:pc="http://schemas.microsoft.com/office/powerpoint/2013/main/command"/>
      <pc:sldMk xmlns:pc="http://schemas.microsoft.com/office/powerpoint/2013/main/command" cId="1432115131" sldId="396"/>
      <ac:spMk id="2" creationId="{AC29DCF7-4DE7-135D-F886-A323B1407DFF}"/>
      <ac:txMk cp="154" len="112">
        <ac:context len="439" hash="292134188"/>
      </ac:txMk>
    </ac:txMkLst>
    <p188:pos x="8458200" y="2642507"/>
    <p188:txBody>
      <a:bodyPr/>
      <a:lstStyle/>
      <a:p>
        <a:r>
          <a:rPr lang="en-US"/>
          <a:t>Beh goal monitoring module that will knock your socks off...lots of data recording suggestions towards middle of module</a:t>
        </a:r>
      </a:p>
    </p188:txBody>
  </p188:cm>
  <p188:cm id="{011DE950-7E6A-49E0-B0C4-FCDEF32F2B7B}" authorId="{D83BF48F-D7C8-4AD6-C1D0-2E0E2F6E52F8}" status="resolved" created="2022-09-05T02:07:26.997">
    <ac:txMkLst xmlns:ac="http://schemas.microsoft.com/office/drawing/2013/main/command">
      <pc:docMk xmlns:pc="http://schemas.microsoft.com/office/powerpoint/2013/main/command"/>
      <pc:sldMk xmlns:pc="http://schemas.microsoft.com/office/powerpoint/2013/main/command" cId="1432115131" sldId="396"/>
      <ac:spMk id="2" creationId="{AC29DCF7-4DE7-135D-F886-A323B1407DFF}"/>
      <ac:txMk cp="352" len="46">
        <ac:context len="439" hash="292134188"/>
      </ac:txMk>
    </ac:txMkLst>
    <p188:pos x="6324600" y="3143250"/>
    <p188:txBody>
      <a:bodyPr/>
      <a:lstStyle/>
      <a:p>
        <a:r>
          <a:rPr lang="en-US"/>
          <a:t>This is a two page "tip sheet". We link  to this tip sheet in out PM MOM.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9/19/2022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9/19/2022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All</a:t>
            </a:r>
            <a:r>
              <a:rPr lang="en-US" sz="1200" b="1" kern="1200" baseline="0" dirty="0">
                <a:solidFill>
                  <a:schemeClr val="tx1"/>
                </a:solidFill>
                <a:effectLst/>
                <a:latin typeface="+mn-lt"/>
                <a:ea typeface="+mn-ea"/>
                <a:cs typeface="+mn-cs"/>
              </a:rPr>
              <a:t> slides should have:</a:t>
            </a:r>
          </a:p>
          <a:p>
            <a:r>
              <a:rPr lang="en-US" sz="1200" b="1" kern="1200" baseline="0" dirty="0">
                <a:solidFill>
                  <a:schemeClr val="tx1"/>
                </a:solidFill>
                <a:effectLst/>
                <a:latin typeface="+mn-lt"/>
                <a:ea typeface="+mn-ea"/>
                <a:cs typeface="+mn-cs"/>
              </a:rPr>
              <a:t>To Know:</a:t>
            </a:r>
          </a:p>
          <a:p>
            <a:r>
              <a:rPr lang="en-US" sz="1200" b="1" kern="1200" baseline="0" dirty="0">
                <a:solidFill>
                  <a:schemeClr val="tx1"/>
                </a:solidFill>
                <a:effectLst/>
                <a:latin typeface="+mn-lt"/>
                <a:ea typeface="+mn-ea"/>
                <a:cs typeface="+mn-cs"/>
              </a:rPr>
              <a:t>To Say:</a:t>
            </a:r>
          </a:p>
          <a:p>
            <a:r>
              <a:rPr lang="en-US" sz="1200" b="1" kern="1200" baseline="0" dirty="0">
                <a:solidFill>
                  <a:schemeClr val="tx1"/>
                </a:solidFill>
                <a:effectLst/>
                <a:latin typeface="+mn-lt"/>
                <a:ea typeface="+mn-ea"/>
                <a:cs typeface="+mn-cs"/>
              </a:rPr>
              <a:t>To Do:</a:t>
            </a:r>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If one of the above is not applicable, leave it off.  To Know:  Any background information the presenter needs prior to presenting.  To Say:  Script for the slide.  To Do:  Any explanation of activity, handouts, etc.</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Purpose: </a:t>
            </a:r>
            <a:r>
              <a:rPr lang="en-US" sz="1200" kern="1200" dirty="0">
                <a:solidFill>
                  <a:schemeClr val="tx1"/>
                </a:solidFill>
                <a:effectLst/>
                <a:latin typeface="+mn-lt"/>
                <a:ea typeface="+mn-ea"/>
                <a:cs typeface="+mn-cs"/>
              </a:rPr>
              <a:t>Provide opportunity for learners to engage in the content prior to the formal training</a:t>
            </a:r>
          </a:p>
          <a:p>
            <a:pPr lvl="0"/>
            <a:r>
              <a:rPr lang="en-US" sz="1200" b="1" kern="1200" dirty="0">
                <a:solidFill>
                  <a:schemeClr val="tx1"/>
                </a:solidFill>
                <a:effectLst/>
                <a:latin typeface="+mn-lt"/>
                <a:ea typeface="+mn-ea"/>
                <a:cs typeface="+mn-cs"/>
              </a:rPr>
              <a:t>Content:</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Learning objectives; Expectations for the training; Preparatory reading Reflection exercise </a:t>
            </a:r>
          </a:p>
          <a:p>
            <a:pPr lvl="0"/>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THIS SLIDE SHOULD BE HIDDEN</a:t>
            </a:r>
            <a:r>
              <a:rPr lang="en-US" sz="1200" b="1" kern="1200" baseline="0" dirty="0">
                <a:solidFill>
                  <a:schemeClr val="tx1"/>
                </a:solidFill>
                <a:effectLst/>
                <a:latin typeface="+mn-lt"/>
                <a:ea typeface="+mn-ea"/>
                <a:cs typeface="+mn-cs"/>
              </a:rPr>
              <a:t> PRIOR TO PRESENTATION</a:t>
            </a:r>
          </a:p>
          <a:p>
            <a:pPr lvl="0"/>
            <a:endParaRPr lang="en-US" b="0" dirty="0"/>
          </a:p>
          <a:p>
            <a:endParaRPr lang="en-US" dirty="0"/>
          </a:p>
        </p:txBody>
      </p:sp>
    </p:spTree>
    <p:extLst>
      <p:ext uri="{BB962C8B-B14F-4D97-AF65-F5344CB8AC3E}">
        <p14:creationId xmlns:p14="http://schemas.microsoft.com/office/powerpoint/2010/main" val="1278868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These</a:t>
            </a:r>
            <a:r>
              <a:rPr lang="en-US" altLang="en-US" baseline="0" dirty="0"/>
              <a:t> are the steps we should be going through, at least mentally, when planning for how we’re going to collect data on our goals.  We are not going to go into depth with most of these today, but I wanted you to at least visually see that data collection really has to be more than an afterthought.  </a:t>
            </a:r>
            <a:endParaRPr lang="en-US" altLang="en-US" dirty="0"/>
          </a:p>
        </p:txBody>
      </p:sp>
    </p:spTree>
    <p:extLst>
      <p:ext uri="{BB962C8B-B14F-4D97-AF65-F5344CB8AC3E}">
        <p14:creationId xmlns:p14="http://schemas.microsoft.com/office/powerpoint/2010/main" val="523932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3ee8cde31b_0_2:notes"/>
          <p:cNvSpPr>
            <a:spLocks noGrp="1" noRot="1" noChangeAspect="1"/>
          </p:cNvSpPr>
          <p:nvPr>
            <p:ph type="sldImg" idx="2"/>
          </p:nvPr>
        </p:nvSpPr>
        <p:spPr>
          <a:xfrm>
            <a:off x="869950" y="1257300"/>
            <a:ext cx="6032500" cy="3394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3ee8cde31b_0_2:notes"/>
          <p:cNvSpPr txBox="1">
            <a:spLocks noGrp="1"/>
          </p:cNvSpPr>
          <p:nvPr>
            <p:ph type="body" idx="1"/>
          </p:nvPr>
        </p:nvSpPr>
        <p:spPr>
          <a:xfrm>
            <a:off x="777875" y="4840288"/>
            <a:ext cx="6216600" cy="396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g13ee8cde31b_0_2:notes"/>
          <p:cNvSpPr txBox="1">
            <a:spLocks noGrp="1"/>
          </p:cNvSpPr>
          <p:nvPr>
            <p:ph type="sldNum" idx="12"/>
          </p:nvPr>
        </p:nvSpPr>
        <p:spPr>
          <a:xfrm>
            <a:off x="4402138" y="9553575"/>
            <a:ext cx="3368700" cy="504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42304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1"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1"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1796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2054645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605414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021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596494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9513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41368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9/19/2022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72203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9/19/2022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49980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Option 3">
  <p:cSld name="1_Content Option 3">
    <p:spTree>
      <p:nvGrpSpPr>
        <p:cNvPr id="1" name="Shape 26"/>
        <p:cNvGrpSpPr/>
        <p:nvPr/>
      </p:nvGrpSpPr>
      <p:grpSpPr>
        <a:xfrm>
          <a:off x="0" y="0"/>
          <a:ext cx="0" cy="0"/>
          <a:chOff x="0" y="0"/>
          <a:chExt cx="0" cy="0"/>
        </a:xfrm>
      </p:grpSpPr>
      <p:pic>
        <p:nvPicPr>
          <p:cNvPr id="27" name="Google Shape;27;p33" descr="R:\COM\COMM\Branding\PPT Templates\widescreen\Widescreen Powerpoint 20.jpg"/>
          <p:cNvPicPr preferRelativeResize="0"/>
          <p:nvPr/>
        </p:nvPicPr>
        <p:blipFill rotWithShape="1">
          <a:blip r:embed="rId2">
            <a:alphaModFix/>
          </a:blip>
          <a:srcRect/>
          <a:stretch/>
        </p:blipFill>
        <p:spPr>
          <a:xfrm>
            <a:off x="1" y="0"/>
            <a:ext cx="9148766" cy="5148072"/>
          </a:xfrm>
          <a:prstGeom prst="rect">
            <a:avLst/>
          </a:prstGeom>
          <a:noFill/>
          <a:ln>
            <a:noFill/>
          </a:ln>
        </p:spPr>
      </p:pic>
      <p:sp>
        <p:nvSpPr>
          <p:cNvPr id="28" name="Google Shape;28;p33"/>
          <p:cNvSpPr txBox="1">
            <a:spLocks noGrp="1"/>
          </p:cNvSpPr>
          <p:nvPr>
            <p:ph type="sldNum" idx="12"/>
          </p:nvPr>
        </p:nvSpPr>
        <p:spPr>
          <a:xfrm>
            <a:off x="152400" y="133350"/>
            <a:ext cx="762000" cy="273844"/>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1" i="0" u="none" strike="noStrike" cap="none">
                <a:solidFill>
                  <a:schemeClr val="lt1"/>
                </a:solidFill>
                <a:latin typeface="Calibri"/>
                <a:ea typeface="Calibri"/>
                <a:cs typeface="Calibri"/>
                <a:sym typeface="Calibri"/>
              </a:defRPr>
            </a:lvl1pPr>
            <a:lvl2pPr marL="0" lvl="1" indent="0" algn="l">
              <a:spcBef>
                <a:spcPts val="0"/>
              </a:spcBef>
              <a:buNone/>
              <a:defRPr sz="1200" b="1" i="0" u="none" strike="noStrike" cap="none">
                <a:solidFill>
                  <a:schemeClr val="lt1"/>
                </a:solidFill>
                <a:latin typeface="Calibri"/>
                <a:ea typeface="Calibri"/>
                <a:cs typeface="Calibri"/>
                <a:sym typeface="Calibri"/>
              </a:defRPr>
            </a:lvl2pPr>
            <a:lvl3pPr marL="0" lvl="2" indent="0" algn="l">
              <a:spcBef>
                <a:spcPts val="0"/>
              </a:spcBef>
              <a:buNone/>
              <a:defRPr sz="1200" b="1" i="0" u="none" strike="noStrike" cap="none">
                <a:solidFill>
                  <a:schemeClr val="lt1"/>
                </a:solidFill>
                <a:latin typeface="Calibri"/>
                <a:ea typeface="Calibri"/>
                <a:cs typeface="Calibri"/>
                <a:sym typeface="Calibri"/>
              </a:defRPr>
            </a:lvl3pPr>
            <a:lvl4pPr marL="0" lvl="3" indent="0" algn="l">
              <a:spcBef>
                <a:spcPts val="0"/>
              </a:spcBef>
              <a:buNone/>
              <a:defRPr sz="1200" b="1" i="0" u="none" strike="noStrike" cap="none">
                <a:solidFill>
                  <a:schemeClr val="lt1"/>
                </a:solidFill>
                <a:latin typeface="Calibri"/>
                <a:ea typeface="Calibri"/>
                <a:cs typeface="Calibri"/>
                <a:sym typeface="Calibri"/>
              </a:defRPr>
            </a:lvl4pPr>
            <a:lvl5pPr marL="0" lvl="4" indent="0" algn="l">
              <a:spcBef>
                <a:spcPts val="0"/>
              </a:spcBef>
              <a:buNone/>
              <a:defRPr sz="1200" b="1" i="0" u="none" strike="noStrike" cap="none">
                <a:solidFill>
                  <a:schemeClr val="lt1"/>
                </a:solidFill>
                <a:latin typeface="Calibri"/>
                <a:ea typeface="Calibri"/>
                <a:cs typeface="Calibri"/>
                <a:sym typeface="Calibri"/>
              </a:defRPr>
            </a:lvl5pPr>
            <a:lvl6pPr marL="0" lvl="5" indent="0" algn="l">
              <a:spcBef>
                <a:spcPts val="0"/>
              </a:spcBef>
              <a:buNone/>
              <a:defRPr sz="1200" b="1" i="0" u="none" strike="noStrike" cap="none">
                <a:solidFill>
                  <a:schemeClr val="lt1"/>
                </a:solidFill>
                <a:latin typeface="Calibri"/>
                <a:ea typeface="Calibri"/>
                <a:cs typeface="Calibri"/>
                <a:sym typeface="Calibri"/>
              </a:defRPr>
            </a:lvl6pPr>
            <a:lvl7pPr marL="0" lvl="6" indent="0" algn="l">
              <a:spcBef>
                <a:spcPts val="0"/>
              </a:spcBef>
              <a:buNone/>
              <a:defRPr sz="1200" b="1" i="0" u="none" strike="noStrike" cap="none">
                <a:solidFill>
                  <a:schemeClr val="lt1"/>
                </a:solidFill>
                <a:latin typeface="Calibri"/>
                <a:ea typeface="Calibri"/>
                <a:cs typeface="Calibri"/>
                <a:sym typeface="Calibri"/>
              </a:defRPr>
            </a:lvl7pPr>
            <a:lvl8pPr marL="0" lvl="7" indent="0" algn="l">
              <a:spcBef>
                <a:spcPts val="0"/>
              </a:spcBef>
              <a:buNone/>
              <a:defRPr sz="1200" b="1" i="0" u="none" strike="noStrike" cap="none">
                <a:solidFill>
                  <a:schemeClr val="lt1"/>
                </a:solidFill>
                <a:latin typeface="Calibri"/>
                <a:ea typeface="Calibri"/>
                <a:cs typeface="Calibri"/>
                <a:sym typeface="Calibri"/>
              </a:defRPr>
            </a:lvl8pPr>
            <a:lvl9pPr marL="0" lvl="8" indent="0" algn="l">
              <a:spcBef>
                <a:spcPts val="0"/>
              </a:spcBef>
              <a:buNone/>
              <a:defRPr sz="12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29" name="Google Shape;29;p33"/>
          <p:cNvSpPr txBox="1">
            <a:spLocks noGrp="1"/>
          </p:cNvSpPr>
          <p:nvPr>
            <p:ph type="body" idx="1"/>
          </p:nvPr>
        </p:nvSpPr>
        <p:spPr>
          <a:xfrm>
            <a:off x="152400" y="1619250"/>
            <a:ext cx="8839200" cy="3314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0" name="Google Shape;30;p33"/>
          <p:cNvSpPr txBox="1">
            <a:spLocks noGrp="1"/>
          </p:cNvSpPr>
          <p:nvPr>
            <p:ph type="title"/>
          </p:nvPr>
        </p:nvSpPr>
        <p:spPr>
          <a:xfrm>
            <a:off x="152400" y="742950"/>
            <a:ext cx="8839200" cy="800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333"/>
              <a:buFont typeface="Calibri"/>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8515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180943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1"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79554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September 19, 2022</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September 19, 2022</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1883249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September 19, 2022</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832882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September 19, 2022</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100735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3306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81193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17445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963400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3649022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855511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1031773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49722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4851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2435757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81554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22300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658088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76357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638254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12461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a:t>Chart/Text</a:t>
            </a:r>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2903825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72078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Contact</a:t>
            </a: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567268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148131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9945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42911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29017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1734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89040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4.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theme" Target="../theme/theme5.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15" r:id="rId7"/>
    <p:sldLayoutId id="2147483714" r:id="rId8"/>
    <p:sldLayoutId id="2147483656" r:id="rId9"/>
    <p:sldLayoutId id="2147483732" r:id="rId10"/>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September 19, 2022</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649" r:id="rId2"/>
    <p:sldLayoutId id="2147483657" r:id="rId3"/>
    <p:sldLayoutId id="2147483711"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September 19, 2022</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 id="2147483731" r:id="rId5"/>
    <p:sldLayoutId id="2147483733" r:id="rId6"/>
    <p:sldLayoutId id="2147483734" r:id="rId7"/>
    <p:sldLayoutId id="2147483735" r:id="rId8"/>
    <p:sldLayoutId id="2147483736" r:id="rId9"/>
    <p:sldLayoutId id="2147483737" r:id="rId10"/>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September 19, 2022</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p:txBody>
      </p:sp>
      <p:graphicFrame>
        <p:nvGraphicFramePr>
          <p:cNvPr id="2" name="Table 1"/>
          <p:cNvGraphicFramePr>
            <a:graphicFrameLocks noGrp="1"/>
          </p:cNvGraphicFramePr>
          <p:nvPr>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8A_55765A82.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iris.peabody.vanderbilt.edu/"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2" Type="http://schemas.microsoft.com/office/2018/10/relationships/comments" Target="../comments/modernComment_130_35747DAD.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89_22F0B35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sde.idaho.gov/sped/sped-manual/files/chapters/chapter-5-individualized-education-programs/The-Idaho-IEP-Guidance-Handbook.pdf" TargetMode="External"/><Relationship Id="rId2" Type="http://schemas.openxmlformats.org/officeDocument/2006/relationships/image" Target="../media/image46.png"/><Relationship Id="rId1" Type="http://schemas.openxmlformats.org/officeDocument/2006/relationships/slideLayout" Target="../slideLayouts/slideLayout16.xml"/><Relationship Id="rId4" Type="http://schemas.microsoft.com/office/2018/10/relationships/comments" Target="../comments/modernComment_18B_CD6AC73C.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32_4BE8CC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hyperlink" Target="https://www.interventioncentral.org/teacher-resources/graph-maker-free-online" TargetMode="External"/><Relationship Id="rId3" Type="http://schemas.openxmlformats.org/officeDocument/2006/relationships/hyperlink" Target="https://spedtrack.com/free-data-collection-resource/" TargetMode="External"/><Relationship Id="rId7" Type="http://schemas.openxmlformats.org/officeDocument/2006/relationships/hyperlink" Target="https://promotingprogress.org/sites/default/files/2020-09/Measuring_Progress_IEP_Tips.pdf" TargetMode="External"/><Relationship Id="rId2" Type="http://schemas.openxmlformats.org/officeDocument/2006/relationships/hyperlink" Target="https://autismclassroomresources.com/category/data/" TargetMode="External"/><Relationship Id="rId1" Type="http://schemas.openxmlformats.org/officeDocument/2006/relationships/slideLayout" Target="../slideLayouts/slideLayout16.xml"/><Relationship Id="rId6" Type="http://schemas.openxmlformats.org/officeDocument/2006/relationships/hyperlink" Target="https://promotingprogress.org/resources/progress-monitoring-mathematics-reading" TargetMode="External"/><Relationship Id="rId5" Type="http://schemas.openxmlformats.org/officeDocument/2006/relationships/hyperlink" Target="https://idahotc.com/Portals/0/Resources/992/behavior-progress-monitoring-part-2-develop-objective-measurable-goals-raw-Z_n8YJGp/content/index.html#/lessons/SAfihIRN6VU7p7qFGLuF2qYKkDaBv-W1" TargetMode="External"/><Relationship Id="rId4" Type="http://schemas.openxmlformats.org/officeDocument/2006/relationships/hyperlink" Target="https://www.sde.idaho.gov/sped/sped-manual/files/chapters/chapter-5-individualized-education-programs/The-Idaho-IEP-Guidance-Handbook.pdf" TargetMode="External"/><Relationship Id="rId9" Type="http://schemas.microsoft.com/office/2018/10/relationships/comments" Target="../comments/modernComment_18C_555C57BB.xml"/></Relationships>
</file>

<file path=ppt/slides/_rels/slide19.xml.rels><?xml version="1.0" encoding="UTF-8" standalone="yes"?>
<Relationships xmlns="http://schemas.openxmlformats.org/package/2006/relationships"><Relationship Id="rId2" Type="http://schemas.microsoft.com/office/2018/10/relationships/comments" Target="../comments/modernComment_133_FCF6B6F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139_C3DFCCA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dese.mo.gov/media/pdf/progress-monitoring-february-2021" TargetMode="External"/><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dese.mo.gov/media/pdf/progress-monitoring-report-rubric-pdf-version-2022-23" TargetMode="External"/><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hyperlink" Target="https://www.publicdomainpictures.net/en/view-image.php?image=278333&amp;picture=exclamation-in-triangle" TargetMode="External"/><Relationship Id="rId2" Type="http://schemas.openxmlformats.org/officeDocument/2006/relationships/image" Target="../media/image53.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tel:573-526-4404" TargetMode="External"/><Relationship Id="rId2" Type="http://schemas.openxmlformats.org/officeDocument/2006/relationships/hyperlink" Target="tel:573-751-5739" TargetMode="External"/><Relationship Id="rId1" Type="http://schemas.openxmlformats.org/officeDocument/2006/relationships/slideLayout" Target="../slideLayouts/slideLayout24.xml"/><Relationship Id="rId4" Type="http://schemas.openxmlformats.org/officeDocument/2006/relationships/hyperlink" Target="mailto:specialeducation@dese.mo.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Zoom Support Meeting Norms</a:t>
            </a:r>
          </a:p>
        </p:txBody>
      </p:sp>
      <p:sp>
        <p:nvSpPr>
          <p:cNvPr id="6" name="Content Placeholder 5"/>
          <p:cNvSpPr>
            <a:spLocks noGrp="1"/>
          </p:cNvSpPr>
          <p:nvPr>
            <p:ph sz="quarter" idx="10"/>
          </p:nvPr>
        </p:nvSpPr>
        <p:spPr/>
        <p:txBody>
          <a:bodyPr>
            <a:normAutofit fontScale="92500"/>
          </a:bodyPr>
          <a:lstStyle/>
          <a:p>
            <a:r>
              <a:rPr lang="en-US" dirty="0"/>
              <a:t>Mute unless you are speaking to the group</a:t>
            </a:r>
          </a:p>
          <a:p>
            <a:r>
              <a:rPr lang="en-US" dirty="0"/>
              <a:t>Use the chat to ask questions</a:t>
            </a:r>
          </a:p>
          <a:p>
            <a:r>
              <a:rPr lang="en-US" dirty="0"/>
              <a:t>Be professional and helpful</a:t>
            </a:r>
          </a:p>
          <a:p>
            <a:r>
              <a:rPr lang="en-US" dirty="0"/>
              <a:t>Be mindful when asking questions about specific situations - don't give out any information that could reveal the identity of a person with a disability</a:t>
            </a:r>
          </a:p>
          <a:p>
            <a:endParaRPr lang="en-US" dirty="0"/>
          </a:p>
        </p:txBody>
      </p:sp>
    </p:spTree>
    <p:extLst>
      <p:ext uri="{BB962C8B-B14F-4D97-AF65-F5344CB8AC3E}">
        <p14:creationId xmlns:p14="http://schemas.microsoft.com/office/powerpoint/2010/main" val="2250045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E10E62-5E08-56DB-2FBA-270BDDE93656}"/>
              </a:ext>
            </a:extLst>
          </p:cNvPr>
          <p:cNvSpPr>
            <a:spLocks noGrp="1"/>
          </p:cNvSpPr>
          <p:nvPr>
            <p:ph sz="quarter" idx="10"/>
          </p:nvPr>
        </p:nvSpPr>
        <p:spPr/>
        <p:txBody>
          <a:bodyPr/>
          <a:lstStyle/>
          <a:p>
            <a:pPr marL="457200" marR="0" lvl="0" indent="-344488" algn="l" defTabSz="914400" rtl="0" eaLnBrk="1" fontAlgn="auto" latinLnBrk="0" hangingPunct="1">
              <a:lnSpc>
                <a:spcPct val="100000"/>
              </a:lnSpc>
              <a:spcBef>
                <a:spcPct val="20000"/>
              </a:spcBef>
              <a:spcAft>
                <a:spcPts val="0"/>
              </a:spcAft>
              <a:buClr>
                <a:srgbClr val="00B050"/>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004B8D"/>
                </a:solidFill>
                <a:effectLst/>
                <a:uLnTx/>
                <a:uFillTx/>
                <a:latin typeface="Calibri"/>
                <a:ea typeface="+mn-ea"/>
                <a:cs typeface="+mn-cs"/>
              </a:rPr>
              <a:t>Ultimately, the progress the student makes toward her annual goals is the barometer of whether the student has received educational benefit and whether the student’s IEP provided FAPE.  Therefore, the development of reasonable data-based annual goals and the reporting of progress toward them is of extreme importance.” -- </a:t>
            </a:r>
            <a:r>
              <a:rPr kumimoji="0" lang="en-US" sz="2200" b="0" i="1" u="none" strike="noStrike" kern="1200" cap="none" spc="0" normalizeH="0" baseline="0" noProof="0" dirty="0">
                <a:ln>
                  <a:noFill/>
                </a:ln>
                <a:solidFill>
                  <a:srgbClr val="004B8D"/>
                </a:solidFill>
                <a:effectLst/>
                <a:uLnTx/>
                <a:uFillTx/>
                <a:latin typeface="Calibri"/>
                <a:ea typeface="+mn-ea"/>
                <a:cs typeface="+mn-cs"/>
              </a:rPr>
              <a:t>Dr. Derek </a:t>
            </a:r>
            <a:r>
              <a:rPr kumimoji="0" lang="en-US" sz="2200" b="0" i="1" u="none" strike="noStrike" kern="1200" cap="none" spc="0" normalizeH="0" baseline="0" noProof="0" dirty="0" err="1">
                <a:ln>
                  <a:noFill/>
                </a:ln>
                <a:solidFill>
                  <a:srgbClr val="004B8D"/>
                </a:solidFill>
                <a:effectLst/>
                <a:uLnTx/>
                <a:uFillTx/>
                <a:latin typeface="Calibri"/>
                <a:ea typeface="+mn-ea"/>
                <a:cs typeface="+mn-cs"/>
              </a:rPr>
              <a:t>Ihori</a:t>
            </a:r>
            <a:r>
              <a:rPr kumimoji="0" lang="en-US" sz="2200" b="0" i="1" u="none" strike="noStrike" kern="1200" cap="none" spc="0" normalizeH="0" baseline="0" noProof="0" dirty="0">
                <a:ln>
                  <a:noFill/>
                </a:ln>
                <a:solidFill>
                  <a:srgbClr val="004B8D"/>
                </a:solidFill>
                <a:effectLst/>
                <a:uLnTx/>
                <a:uFillTx/>
                <a:latin typeface="Calibri"/>
                <a:ea typeface="+mn-ea"/>
                <a:cs typeface="+mn-cs"/>
              </a:rPr>
              <a:t> and Dr. Alexia </a:t>
            </a:r>
            <a:r>
              <a:rPr kumimoji="0" lang="en-US" sz="2200" b="0" i="1" u="none" strike="noStrike" kern="1200" cap="none" spc="0" normalizeH="0" baseline="0" noProof="0" dirty="0" err="1">
                <a:ln>
                  <a:noFill/>
                </a:ln>
                <a:solidFill>
                  <a:srgbClr val="004B8D"/>
                </a:solidFill>
                <a:effectLst/>
                <a:uLnTx/>
                <a:uFillTx/>
                <a:latin typeface="Calibri"/>
                <a:ea typeface="+mn-ea"/>
                <a:cs typeface="+mn-cs"/>
              </a:rPr>
              <a:t>Melara</a:t>
            </a:r>
            <a:r>
              <a:rPr kumimoji="0" lang="en-US" sz="2200" b="0" i="1" u="none" strike="noStrike" kern="1200" cap="none" spc="0" normalizeH="0" baseline="0" noProof="0" dirty="0">
                <a:ln>
                  <a:noFill/>
                </a:ln>
                <a:solidFill>
                  <a:srgbClr val="004B8D"/>
                </a:solidFill>
                <a:effectLst/>
                <a:uLnTx/>
                <a:uFillTx/>
                <a:latin typeface="Calibri"/>
                <a:ea typeface="+mn-ea"/>
                <a:cs typeface="+mn-cs"/>
              </a:rPr>
              <a:t>; Your Big Picture, Real-Life Guide to the Entire IEP Process; 2018 LRP Publications  </a:t>
            </a:r>
          </a:p>
          <a:p>
            <a:endParaRPr lang="en-US" dirty="0"/>
          </a:p>
        </p:txBody>
      </p:sp>
      <p:sp>
        <p:nvSpPr>
          <p:cNvPr id="3" name="Title 2">
            <a:extLst>
              <a:ext uri="{FF2B5EF4-FFF2-40B4-BE49-F238E27FC236}">
                <a16:creationId xmlns:a16="http://schemas.microsoft.com/office/drawing/2014/main" id="{0AE0FECC-84E4-AE9C-3232-84AEB2C21B8B}"/>
              </a:ext>
            </a:extLst>
          </p:cNvPr>
          <p:cNvSpPr>
            <a:spLocks noGrp="1"/>
          </p:cNvSpPr>
          <p:nvPr>
            <p:ph type="title"/>
          </p:nvPr>
        </p:nvSpPr>
        <p:spPr/>
        <p:txBody>
          <a:bodyPr/>
          <a:lstStyle/>
          <a:p>
            <a:r>
              <a:rPr lang="en-US" dirty="0"/>
              <a:t>Why should we progress monitor?</a:t>
            </a:r>
          </a:p>
        </p:txBody>
      </p:sp>
      <p:sp>
        <p:nvSpPr>
          <p:cNvPr id="4" name="Slide Number Placeholder 3">
            <a:extLst>
              <a:ext uri="{FF2B5EF4-FFF2-40B4-BE49-F238E27FC236}">
                <a16:creationId xmlns:a16="http://schemas.microsoft.com/office/drawing/2014/main" id="{52486E4F-EF0F-8685-F83D-FFF0079AAFB2}"/>
              </a:ext>
            </a:extLst>
          </p:cNvPr>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1433819778"/>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16C13DE-2630-3364-ED55-FBD95E18AFD0}"/>
              </a:ext>
            </a:extLst>
          </p:cNvPr>
          <p:cNvSpPr>
            <a:spLocks noGrp="1"/>
          </p:cNvSpPr>
          <p:nvPr>
            <p:ph type="body" sz="quarter" idx="10"/>
          </p:nvPr>
        </p:nvSpPr>
        <p:spPr/>
        <p:txBody>
          <a:bodyPr/>
          <a:lstStyle/>
          <a:p>
            <a:r>
              <a:rPr lang="en-US" dirty="0"/>
              <a:t>What is involved in progress monitoring?</a:t>
            </a:r>
          </a:p>
        </p:txBody>
      </p:sp>
      <p:sp>
        <p:nvSpPr>
          <p:cNvPr id="4" name="Slide Number Placeholder 3">
            <a:extLst>
              <a:ext uri="{FF2B5EF4-FFF2-40B4-BE49-F238E27FC236}">
                <a16:creationId xmlns:a16="http://schemas.microsoft.com/office/drawing/2014/main" id="{1CA6E25F-3732-2CEA-DF58-917791154E36}"/>
              </a:ext>
            </a:extLst>
          </p:cNvPr>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635988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sz="quarter" idx="10"/>
          </p:nvPr>
        </p:nvSpPr>
        <p:spPr/>
        <p:txBody>
          <a:bodyPr>
            <a:normAutofit/>
          </a:bodyPr>
          <a:lstStyle/>
          <a:p>
            <a:r>
              <a:rPr lang="en-US" altLang="en-US" sz="2100" dirty="0"/>
              <a:t>Writing measurable goals and objectives</a:t>
            </a:r>
          </a:p>
          <a:p>
            <a:r>
              <a:rPr lang="en-US" altLang="en-US" sz="2100" dirty="0"/>
              <a:t>Making data collection decisions</a:t>
            </a:r>
          </a:p>
          <a:p>
            <a:r>
              <a:rPr lang="en-US" altLang="en-US" sz="2100" dirty="0"/>
              <a:t>Determining data collection tools &amp; schedule</a:t>
            </a:r>
          </a:p>
          <a:p>
            <a:r>
              <a:rPr lang="en-US" altLang="en-US" sz="2100" dirty="0"/>
              <a:t>Evaluating the data</a:t>
            </a:r>
          </a:p>
          <a:p>
            <a:r>
              <a:rPr lang="en-US" altLang="en-US" sz="2100" dirty="0"/>
              <a:t>Making instructional adjustments</a:t>
            </a:r>
          </a:p>
          <a:p>
            <a:r>
              <a:rPr lang="en-US" altLang="en-US" sz="2100" dirty="0"/>
              <a:t>Communicating progress</a:t>
            </a:r>
          </a:p>
        </p:txBody>
      </p:sp>
      <p:sp>
        <p:nvSpPr>
          <p:cNvPr id="11266" name="Rectangle 2"/>
          <p:cNvSpPr>
            <a:spLocks noGrp="1" noChangeArrowheads="1"/>
          </p:cNvSpPr>
          <p:nvPr>
            <p:ph type="title"/>
          </p:nvPr>
        </p:nvSpPr>
        <p:spPr/>
        <p:txBody>
          <a:bodyPr>
            <a:noAutofit/>
          </a:bodyPr>
          <a:lstStyle/>
          <a:p>
            <a:pPr algn="ctr"/>
            <a:r>
              <a:rPr lang="en-US" altLang="en-US" sz="3300" dirty="0"/>
              <a:t>Steps in Data Collection </a:t>
            </a:r>
            <a:br>
              <a:rPr lang="en-US" altLang="en-US" sz="3300" dirty="0"/>
            </a:br>
            <a:r>
              <a:rPr lang="en-US" altLang="en-US" sz="2700" dirty="0"/>
              <a:t>( aka Progress Monitoring)</a:t>
            </a:r>
          </a:p>
        </p:txBody>
      </p:sp>
      <p:sp>
        <p:nvSpPr>
          <p:cNvPr id="11268" name="Text Box 4"/>
          <p:cNvSpPr txBox="1">
            <a:spLocks noChangeArrowheads="1"/>
          </p:cNvSpPr>
          <p:nvPr/>
        </p:nvSpPr>
        <p:spPr bwMode="auto">
          <a:xfrm>
            <a:off x="2013913" y="4544759"/>
            <a:ext cx="60698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charset="0"/>
                <a:ea typeface="ＭＳ Ｐゴシック" charset="-128"/>
              </a:defRPr>
            </a:lvl1pPr>
            <a:lvl2pPr marL="37931725" indent="-37474525">
              <a:defRPr>
                <a:solidFill>
                  <a:schemeClr val="tx1"/>
                </a:solidFill>
                <a:latin typeface="Times New Roman" charset="0"/>
                <a:ea typeface="ＭＳ Ｐゴシック" charset="-128"/>
              </a:defRPr>
            </a:lvl2pPr>
            <a:lvl3pPr marL="1143000" indent="-228600">
              <a:defRPr>
                <a:solidFill>
                  <a:schemeClr val="tx1"/>
                </a:solidFill>
                <a:latin typeface="Times New Roman" charset="0"/>
                <a:ea typeface="ＭＳ Ｐゴシック" charset="-128"/>
              </a:defRPr>
            </a:lvl3pPr>
            <a:lvl4pPr marL="1600200" indent="-228600">
              <a:defRPr>
                <a:solidFill>
                  <a:schemeClr val="tx1"/>
                </a:solidFill>
                <a:latin typeface="Times New Roman" charset="0"/>
                <a:ea typeface="ＭＳ Ｐゴシック" charset="-128"/>
              </a:defRPr>
            </a:lvl4pPr>
            <a:lvl5pPr marL="2057400" indent="-228600">
              <a:defRPr>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a:solidFill>
                  <a:schemeClr val="tx1"/>
                </a:solidFill>
                <a:latin typeface="Times New Roman" charset="0"/>
                <a:ea typeface="ＭＳ Ｐゴシック" charset="-128"/>
              </a:defRPr>
            </a:lvl9pPr>
          </a:lstStyle>
          <a:p>
            <a:pPr algn="r"/>
            <a:r>
              <a:rPr lang="en-US" altLang="en-US" sz="1200" dirty="0">
                <a:hlinkClick r:id="rId3"/>
              </a:rPr>
              <a:t>Pennsylvania Department of Education; Southwest Ohio Special Education Resource Center</a:t>
            </a:r>
            <a:r>
              <a:rPr lang="en-US" altLang="en-US" sz="1200" dirty="0"/>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1437416"/>
            <a:ext cx="2344865" cy="2976563"/>
          </a:xfrm>
          <a:prstGeom prst="rect">
            <a:avLst/>
          </a:prstGeom>
        </p:spPr>
      </p:pic>
    </p:spTree>
    <p:extLst>
      <p:ext uri="{BB962C8B-B14F-4D97-AF65-F5344CB8AC3E}">
        <p14:creationId xmlns:p14="http://schemas.microsoft.com/office/powerpoint/2010/main" val="453890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5667F8-5AC2-0CCA-6DDC-1F3BE9819863}"/>
              </a:ext>
            </a:extLst>
          </p:cNvPr>
          <p:cNvSpPr>
            <a:spLocks noGrp="1"/>
          </p:cNvSpPr>
          <p:nvPr>
            <p:ph sz="quarter" idx="10"/>
          </p:nvPr>
        </p:nvSpPr>
        <p:spPr/>
        <p:txBody>
          <a:bodyPr>
            <a:normAutofit fontScale="92500" lnSpcReduction="20000"/>
          </a:bodyPr>
          <a:lstStyle/>
          <a:p>
            <a:r>
              <a:rPr lang="en-US" dirty="0"/>
              <a:t>Goals should target specific, measurable skills, not vague generalized areas of need.</a:t>
            </a:r>
          </a:p>
          <a:p>
            <a:r>
              <a:rPr lang="en-US" dirty="0"/>
              <a:t>Goals should contain baseline information so the level of attainment makes sense. </a:t>
            </a:r>
          </a:p>
          <a:p>
            <a:pPr lvl="1"/>
            <a:r>
              <a:rPr lang="en-US" dirty="0"/>
              <a:t>At the </a:t>
            </a:r>
            <a:r>
              <a:rPr lang="en-US" dirty="0" smtClean="0"/>
              <a:t>very least</a:t>
            </a:r>
            <a:r>
              <a:rPr lang="en-US" dirty="0"/>
              <a:t>, the baseline information should be noted in the PLAAFP</a:t>
            </a:r>
          </a:p>
          <a:p>
            <a:r>
              <a:rPr lang="en-US" dirty="0"/>
              <a:t>Contact your RPDC Consultants for training on writing measurable goals for progress monitoring.</a:t>
            </a:r>
          </a:p>
          <a:p>
            <a:endParaRPr lang="en-US" dirty="0"/>
          </a:p>
        </p:txBody>
      </p:sp>
      <p:sp>
        <p:nvSpPr>
          <p:cNvPr id="3" name="Title 2">
            <a:extLst>
              <a:ext uri="{FF2B5EF4-FFF2-40B4-BE49-F238E27FC236}">
                <a16:creationId xmlns:a16="http://schemas.microsoft.com/office/drawing/2014/main" id="{D4D94159-38B0-99D6-64C9-8C7822076122}"/>
              </a:ext>
            </a:extLst>
          </p:cNvPr>
          <p:cNvSpPr>
            <a:spLocks noGrp="1"/>
          </p:cNvSpPr>
          <p:nvPr>
            <p:ph type="title"/>
          </p:nvPr>
        </p:nvSpPr>
        <p:spPr/>
        <p:txBody>
          <a:bodyPr/>
          <a:lstStyle/>
          <a:p>
            <a:r>
              <a:rPr lang="en-US" dirty="0"/>
              <a:t>Writing measurable goals</a:t>
            </a:r>
          </a:p>
        </p:txBody>
      </p:sp>
      <p:sp>
        <p:nvSpPr>
          <p:cNvPr id="4" name="Slide Number Placeholder 3">
            <a:extLst>
              <a:ext uri="{FF2B5EF4-FFF2-40B4-BE49-F238E27FC236}">
                <a16:creationId xmlns:a16="http://schemas.microsoft.com/office/drawing/2014/main" id="{D208B08C-C661-2687-D29F-7D5FF0B03D15}"/>
              </a:ext>
            </a:extLst>
          </p:cNvPr>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896826797"/>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A48825-F652-38B2-BD89-40672A141F69}"/>
              </a:ext>
            </a:extLst>
          </p:cNvPr>
          <p:cNvSpPr>
            <a:spLocks noGrp="1"/>
          </p:cNvSpPr>
          <p:nvPr>
            <p:ph sz="quarter" idx="10"/>
          </p:nvPr>
        </p:nvSpPr>
        <p:spPr/>
        <p:txBody>
          <a:bodyPr>
            <a:normAutofit/>
          </a:bodyPr>
          <a:lstStyle/>
          <a:p>
            <a:r>
              <a:rPr lang="en-US" dirty="0"/>
              <a:t>Baseline Data is ACTUAL Data</a:t>
            </a:r>
          </a:p>
          <a:p>
            <a:r>
              <a:rPr lang="en-US" dirty="0"/>
              <a:t>Not service provider’s best guess </a:t>
            </a:r>
          </a:p>
          <a:p>
            <a:r>
              <a:rPr lang="en-US" dirty="0"/>
              <a:t>Baseline data must be collected in the same manner as the annual goal data will be collected for an apples to apples comparison</a:t>
            </a:r>
          </a:p>
          <a:p>
            <a:endParaRPr lang="en-US" dirty="0"/>
          </a:p>
        </p:txBody>
      </p:sp>
      <p:sp>
        <p:nvSpPr>
          <p:cNvPr id="3" name="Title 2">
            <a:extLst>
              <a:ext uri="{FF2B5EF4-FFF2-40B4-BE49-F238E27FC236}">
                <a16:creationId xmlns:a16="http://schemas.microsoft.com/office/drawing/2014/main" id="{359FB76D-59F4-86E3-8707-4B0CA62A3D53}"/>
              </a:ext>
            </a:extLst>
          </p:cNvPr>
          <p:cNvSpPr>
            <a:spLocks noGrp="1"/>
          </p:cNvSpPr>
          <p:nvPr>
            <p:ph type="title"/>
          </p:nvPr>
        </p:nvSpPr>
        <p:spPr/>
        <p:txBody>
          <a:bodyPr/>
          <a:lstStyle/>
          <a:p>
            <a:r>
              <a:rPr lang="en-US" dirty="0"/>
              <a:t>A word about baseline data</a:t>
            </a:r>
          </a:p>
        </p:txBody>
      </p:sp>
      <p:sp>
        <p:nvSpPr>
          <p:cNvPr id="4" name="Slide Number Placeholder 3">
            <a:extLst>
              <a:ext uri="{FF2B5EF4-FFF2-40B4-BE49-F238E27FC236}">
                <a16:creationId xmlns:a16="http://schemas.microsoft.com/office/drawing/2014/main" id="{A64AC216-5FA4-1A40-BC87-04532F587747}"/>
              </a:ext>
            </a:extLst>
          </p:cNvPr>
          <p:cNvSpPr>
            <a:spLocks noGrp="1"/>
          </p:cNvSpPr>
          <p:nvPr>
            <p:ph type="sldNum" sz="quarter" idx="4"/>
          </p:nvPr>
        </p:nvSpPr>
        <p:spPr/>
        <p:txBody>
          <a:bodyPr/>
          <a:lstStyle/>
          <a:p>
            <a:fld id="{3B745311-16E5-4BEF-BFE6-36758A3427EB}" type="slidenum">
              <a:rPr lang="en-US" smtClean="0"/>
              <a:pPr/>
              <a:t>14</a:t>
            </a:fld>
            <a:endParaRPr lang="en-US"/>
          </a:p>
        </p:txBody>
      </p:sp>
    </p:spTree>
    <p:extLst>
      <p:ext uri="{BB962C8B-B14F-4D97-AF65-F5344CB8AC3E}">
        <p14:creationId xmlns:p14="http://schemas.microsoft.com/office/powerpoint/2010/main" val="586199897"/>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B5DB50-5C29-1C28-1D6B-B91782521BC1}"/>
              </a:ext>
            </a:extLst>
          </p:cNvPr>
          <p:cNvSpPr>
            <a:spLocks noGrp="1"/>
          </p:cNvSpPr>
          <p:nvPr>
            <p:ph sz="quarter" idx="10"/>
          </p:nvPr>
        </p:nvSpPr>
        <p:spPr>
          <a:xfrm>
            <a:off x="152400" y="1619250"/>
            <a:ext cx="8839200" cy="2781300"/>
          </a:xfrm>
        </p:spPr>
        <p:txBody>
          <a:bodyPr/>
          <a:lstStyle/>
          <a:p>
            <a:endParaRPr lang="en-US" dirty="0"/>
          </a:p>
        </p:txBody>
      </p:sp>
      <p:sp>
        <p:nvSpPr>
          <p:cNvPr id="3" name="Title 2">
            <a:extLst>
              <a:ext uri="{FF2B5EF4-FFF2-40B4-BE49-F238E27FC236}">
                <a16:creationId xmlns:a16="http://schemas.microsoft.com/office/drawing/2014/main" id="{20868268-C875-3FFC-815E-2A0003DB825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E65030C-686D-435F-C2B0-E8EABDED4382}"/>
              </a:ext>
            </a:extLst>
          </p:cNvPr>
          <p:cNvSpPr>
            <a:spLocks noGrp="1"/>
          </p:cNvSpPr>
          <p:nvPr>
            <p:ph type="sldNum" sz="quarter" idx="4"/>
          </p:nvPr>
        </p:nvSpPr>
        <p:spPr/>
        <p:txBody>
          <a:bodyPr/>
          <a:lstStyle/>
          <a:p>
            <a:fld id="{3B745311-16E5-4BEF-BFE6-36758A3427EB}" type="slidenum">
              <a:rPr lang="en-US" smtClean="0"/>
              <a:pPr/>
              <a:t>15</a:t>
            </a:fld>
            <a:endParaRPr lang="en-US"/>
          </a:p>
        </p:txBody>
      </p:sp>
      <p:pic>
        <p:nvPicPr>
          <p:cNvPr id="6" name="Picture 5">
            <a:extLst>
              <a:ext uri="{FF2B5EF4-FFF2-40B4-BE49-F238E27FC236}">
                <a16:creationId xmlns:a16="http://schemas.microsoft.com/office/drawing/2014/main" id="{B8DC9695-5B33-559F-CF0F-C3420E25F4F5}"/>
              </a:ext>
            </a:extLst>
          </p:cNvPr>
          <p:cNvPicPr>
            <a:picLocks noChangeAspect="1"/>
          </p:cNvPicPr>
          <p:nvPr/>
        </p:nvPicPr>
        <p:blipFill>
          <a:blip r:embed="rId2"/>
          <a:stretch>
            <a:fillRect/>
          </a:stretch>
        </p:blipFill>
        <p:spPr>
          <a:xfrm>
            <a:off x="1071562" y="742949"/>
            <a:ext cx="7005638" cy="3957799"/>
          </a:xfrm>
          <a:prstGeom prst="rect">
            <a:avLst/>
          </a:prstGeom>
        </p:spPr>
      </p:pic>
      <p:sp>
        <p:nvSpPr>
          <p:cNvPr id="8" name="TextBox 7">
            <a:extLst>
              <a:ext uri="{FF2B5EF4-FFF2-40B4-BE49-F238E27FC236}">
                <a16:creationId xmlns:a16="http://schemas.microsoft.com/office/drawing/2014/main" id="{6224AB84-AF5E-B774-DC68-02211FA69A13}"/>
              </a:ext>
            </a:extLst>
          </p:cNvPr>
          <p:cNvSpPr txBox="1"/>
          <p:nvPr/>
        </p:nvSpPr>
        <p:spPr>
          <a:xfrm>
            <a:off x="533400" y="4728920"/>
            <a:ext cx="4572000" cy="369332"/>
          </a:xfrm>
          <a:prstGeom prst="rect">
            <a:avLst/>
          </a:prstGeom>
          <a:noFill/>
        </p:spPr>
        <p:txBody>
          <a:bodyPr wrap="square">
            <a:spAutoFit/>
          </a:bodyPr>
          <a:lstStyle/>
          <a:p>
            <a:r>
              <a:rPr lang="en-US" dirty="0">
                <a:hlinkClick r:id="rId3"/>
              </a:rPr>
              <a:t>Idaho IEP Guidance Handbook</a:t>
            </a:r>
            <a:r>
              <a:rPr lang="en-US" dirty="0"/>
              <a:t> </a:t>
            </a:r>
            <a:r>
              <a:rPr lang="en-US" dirty="0" err="1"/>
              <a:t>pg</a:t>
            </a:r>
            <a:r>
              <a:rPr lang="en-US" dirty="0"/>
              <a:t> 28 </a:t>
            </a:r>
          </a:p>
        </p:txBody>
      </p:sp>
    </p:spTree>
    <p:extLst>
      <p:ext uri="{BB962C8B-B14F-4D97-AF65-F5344CB8AC3E}">
        <p14:creationId xmlns:p14="http://schemas.microsoft.com/office/powerpoint/2010/main" val="3446327100"/>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2AA8B6-68BC-1143-E8CC-E5CAF5AF0B94}"/>
              </a:ext>
            </a:extLst>
          </p:cNvPr>
          <p:cNvSpPr>
            <a:spLocks noGrp="1"/>
          </p:cNvSpPr>
          <p:nvPr>
            <p:ph type="title"/>
          </p:nvPr>
        </p:nvSpPr>
        <p:spPr/>
        <p:txBody>
          <a:bodyPr/>
          <a:lstStyle/>
          <a:p>
            <a:r>
              <a:rPr lang="en-US" dirty="0"/>
              <a:t>Making data collection decisions</a:t>
            </a:r>
          </a:p>
        </p:txBody>
      </p:sp>
      <p:sp>
        <p:nvSpPr>
          <p:cNvPr id="4" name="Slide Number Placeholder 3">
            <a:extLst>
              <a:ext uri="{FF2B5EF4-FFF2-40B4-BE49-F238E27FC236}">
                <a16:creationId xmlns:a16="http://schemas.microsoft.com/office/drawing/2014/main" id="{B92164E9-D7AF-0A77-AC0E-D686527BB8A3}"/>
              </a:ext>
            </a:extLst>
          </p:cNvPr>
          <p:cNvSpPr>
            <a:spLocks noGrp="1"/>
          </p:cNvSpPr>
          <p:nvPr>
            <p:ph type="sldNum" sz="quarter" idx="4"/>
          </p:nvPr>
        </p:nvSpPr>
        <p:spPr/>
        <p:txBody>
          <a:bodyPr/>
          <a:lstStyle/>
          <a:p>
            <a:fld id="{3B745311-16E5-4BEF-BFE6-36758A3427EB}" type="slidenum">
              <a:rPr lang="en-US" smtClean="0"/>
              <a:pPr/>
              <a:t>16</a:t>
            </a:fld>
            <a:endParaRPr lang="en-US"/>
          </a:p>
        </p:txBody>
      </p:sp>
      <p:pic>
        <p:nvPicPr>
          <p:cNvPr id="10" name="Content Placeholder 9">
            <a:extLst>
              <a:ext uri="{FF2B5EF4-FFF2-40B4-BE49-F238E27FC236}">
                <a16:creationId xmlns:a16="http://schemas.microsoft.com/office/drawing/2014/main" id="{83946EB9-E3BC-3959-33D0-A9F3EC69CFFC}"/>
              </a:ext>
            </a:extLst>
          </p:cNvPr>
          <p:cNvPicPr>
            <a:picLocks noGrp="1" noChangeAspect="1"/>
          </p:cNvPicPr>
          <p:nvPr>
            <p:ph sz="quarter" idx="10"/>
          </p:nvPr>
        </p:nvPicPr>
        <p:blipFill>
          <a:blip r:embed="rId2"/>
          <a:stretch>
            <a:fillRect/>
          </a:stretch>
        </p:blipFill>
        <p:spPr>
          <a:xfrm>
            <a:off x="990601" y="1543050"/>
            <a:ext cx="7086600" cy="4457700"/>
          </a:xfrm>
        </p:spPr>
      </p:pic>
    </p:spTree>
    <p:extLst>
      <p:ext uri="{BB962C8B-B14F-4D97-AF65-F5344CB8AC3E}">
        <p14:creationId xmlns:p14="http://schemas.microsoft.com/office/powerpoint/2010/main" val="3479957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B18EB9-6D13-B820-8F42-71D19B4EFAD9}"/>
              </a:ext>
            </a:extLst>
          </p:cNvPr>
          <p:cNvSpPr>
            <a:spLocks noGrp="1"/>
          </p:cNvSpPr>
          <p:nvPr>
            <p:ph sz="quarter" idx="10"/>
          </p:nvPr>
        </p:nvSpPr>
        <p:spPr/>
        <p:txBody>
          <a:bodyPr/>
          <a:lstStyle/>
          <a:p>
            <a:r>
              <a:rPr lang="en-US" dirty="0"/>
              <a:t>Make sure the tools chosen match the skill/behavior within the goal.</a:t>
            </a:r>
          </a:p>
          <a:p>
            <a:r>
              <a:rPr lang="en-US" dirty="0"/>
              <a:t>Communicate with others who may be helping with this data gathering regarding the tools and schedule chosen.</a:t>
            </a:r>
          </a:p>
          <a:p>
            <a:r>
              <a:rPr lang="en-US" dirty="0"/>
              <a:t>Stick to the plan.</a:t>
            </a:r>
          </a:p>
        </p:txBody>
      </p:sp>
      <p:sp>
        <p:nvSpPr>
          <p:cNvPr id="3" name="Title 2">
            <a:extLst>
              <a:ext uri="{FF2B5EF4-FFF2-40B4-BE49-F238E27FC236}">
                <a16:creationId xmlns:a16="http://schemas.microsoft.com/office/drawing/2014/main" id="{39367D6D-A631-5C61-9BDE-8ABE52E00C2D}"/>
              </a:ext>
            </a:extLst>
          </p:cNvPr>
          <p:cNvSpPr>
            <a:spLocks noGrp="1"/>
          </p:cNvSpPr>
          <p:nvPr>
            <p:ph type="title"/>
          </p:nvPr>
        </p:nvSpPr>
        <p:spPr/>
        <p:txBody>
          <a:bodyPr>
            <a:noAutofit/>
          </a:bodyPr>
          <a:lstStyle/>
          <a:p>
            <a:r>
              <a:rPr lang="en-US" sz="3600"/>
              <a:t>Determine data collection tools </a:t>
            </a:r>
            <a:br>
              <a:rPr lang="en-US" sz="3600"/>
            </a:br>
            <a:r>
              <a:rPr lang="en-US" sz="3600"/>
              <a:t>and schedule</a:t>
            </a:r>
            <a:endParaRPr lang="en-US" sz="3600" dirty="0"/>
          </a:p>
        </p:txBody>
      </p:sp>
      <p:sp>
        <p:nvSpPr>
          <p:cNvPr id="4" name="Slide Number Placeholder 3">
            <a:extLst>
              <a:ext uri="{FF2B5EF4-FFF2-40B4-BE49-F238E27FC236}">
                <a16:creationId xmlns:a16="http://schemas.microsoft.com/office/drawing/2014/main" id="{DCBDEAE0-18EA-C73B-19FC-68FDB8B71D05}"/>
              </a:ext>
            </a:extLst>
          </p:cNvPr>
          <p:cNvSpPr>
            <a:spLocks noGrp="1"/>
          </p:cNvSpPr>
          <p:nvPr>
            <p:ph type="sldNum" sz="quarter" idx="4"/>
          </p:nvPr>
        </p:nvSpPr>
        <p:spPr/>
        <p:txBody>
          <a:bodyPr/>
          <a:lstStyle/>
          <a:p>
            <a:fld id="{3B745311-16E5-4BEF-BFE6-36758A3427EB}" type="slidenum">
              <a:rPr lang="en-US" smtClean="0"/>
              <a:pPr/>
              <a:t>17</a:t>
            </a:fld>
            <a:endParaRPr lang="en-US" dirty="0"/>
          </a:p>
        </p:txBody>
      </p:sp>
    </p:spTree>
    <p:extLst>
      <p:ext uri="{BB962C8B-B14F-4D97-AF65-F5344CB8AC3E}">
        <p14:creationId xmlns:p14="http://schemas.microsoft.com/office/powerpoint/2010/main" val="1273547799"/>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29DCF7-4DE7-135D-F886-A323B1407DFF}"/>
              </a:ext>
            </a:extLst>
          </p:cNvPr>
          <p:cNvSpPr>
            <a:spLocks noGrp="1"/>
          </p:cNvSpPr>
          <p:nvPr>
            <p:ph sz="quarter" idx="10"/>
          </p:nvPr>
        </p:nvSpPr>
        <p:spPr>
          <a:xfrm>
            <a:off x="152400" y="1362582"/>
            <a:ext cx="8839200" cy="3810000"/>
          </a:xfrm>
        </p:spPr>
        <p:txBody>
          <a:bodyPr>
            <a:normAutofit fontScale="85000" lnSpcReduction="20000"/>
          </a:bodyPr>
          <a:lstStyle/>
          <a:p>
            <a:pPr lvl="2"/>
            <a:r>
              <a:rPr lang="en-US" dirty="0">
                <a:hlinkClick r:id="rId2"/>
              </a:rPr>
              <a:t>Free Data Collection sheets and data analysis graphs</a:t>
            </a:r>
            <a:endParaRPr lang="en-US" dirty="0"/>
          </a:p>
          <a:p>
            <a:pPr lvl="2"/>
            <a:r>
              <a:rPr lang="en-US" dirty="0">
                <a:hlinkClick r:id="rId3"/>
              </a:rPr>
              <a:t>Sped Track Free Progress Monitoring Data Collection Resources</a:t>
            </a:r>
            <a:endParaRPr lang="en-US" dirty="0">
              <a:hlinkClick r:id="rId4"/>
            </a:endParaRPr>
          </a:p>
          <a:p>
            <a:pPr lvl="2"/>
            <a:r>
              <a:rPr lang="en-US" dirty="0">
                <a:hlinkClick r:id="rId4"/>
              </a:rPr>
              <a:t>Idaho IEP Guidance Handbook</a:t>
            </a:r>
            <a:r>
              <a:rPr lang="en-US" dirty="0"/>
              <a:t> (</a:t>
            </a:r>
            <a:r>
              <a:rPr lang="en-US" dirty="0" err="1"/>
              <a:t>pg</a:t>
            </a:r>
            <a:r>
              <a:rPr lang="en-US" dirty="0"/>
              <a:t> 49-51)</a:t>
            </a:r>
          </a:p>
          <a:p>
            <a:pPr lvl="2"/>
            <a:r>
              <a:rPr lang="en-US" dirty="0">
                <a:hlinkClick r:id="rId5"/>
              </a:rPr>
              <a:t>Behavior Progress Monitoring: Part 2 - Develop Objective, Measurable Goals - Procedure &amp; Schedule (idahotc.com)</a:t>
            </a:r>
            <a:r>
              <a:rPr lang="en-US" dirty="0"/>
              <a:t> </a:t>
            </a:r>
          </a:p>
          <a:p>
            <a:pPr lvl="2"/>
            <a:r>
              <a:rPr lang="en-US" dirty="0">
                <a:hlinkClick r:id="rId6"/>
              </a:rPr>
              <a:t>Progress Monitoring: Mathematics &amp; Reading | Progress Center (promotingprogress.org)</a:t>
            </a:r>
            <a:endParaRPr lang="en-US" dirty="0"/>
          </a:p>
          <a:p>
            <a:pPr lvl="2"/>
            <a:r>
              <a:rPr lang="en-US" dirty="0">
                <a:hlinkClick r:id="rId7"/>
              </a:rPr>
              <a:t>Measuring Progress IEP (promotingprogress.org)</a:t>
            </a:r>
            <a:endParaRPr lang="en-US" dirty="0"/>
          </a:p>
          <a:p>
            <a:pPr lvl="2"/>
            <a:r>
              <a:rPr lang="en-US" dirty="0">
                <a:hlinkClick r:id="rId8"/>
              </a:rPr>
              <a:t>Chart Dog: Free data chart graph maker</a:t>
            </a:r>
            <a:r>
              <a:rPr lang="en-US" dirty="0"/>
              <a:t/>
            </a:r>
            <a:br>
              <a:rPr lang="en-US" dirty="0"/>
            </a:br>
            <a:endParaRPr lang="en-US" dirty="0"/>
          </a:p>
        </p:txBody>
      </p:sp>
      <p:sp>
        <p:nvSpPr>
          <p:cNvPr id="3" name="Title 2">
            <a:extLst>
              <a:ext uri="{FF2B5EF4-FFF2-40B4-BE49-F238E27FC236}">
                <a16:creationId xmlns:a16="http://schemas.microsoft.com/office/drawing/2014/main" id="{E1972AAB-4A7E-BC09-391E-E34D691F6954}"/>
              </a:ext>
            </a:extLst>
          </p:cNvPr>
          <p:cNvSpPr>
            <a:spLocks noGrp="1"/>
          </p:cNvSpPr>
          <p:nvPr>
            <p:ph type="title"/>
          </p:nvPr>
        </p:nvSpPr>
        <p:spPr>
          <a:xfrm>
            <a:off x="0" y="777478"/>
            <a:ext cx="8839200" cy="273844"/>
          </a:xfrm>
        </p:spPr>
        <p:txBody>
          <a:bodyPr>
            <a:normAutofit fontScale="90000"/>
          </a:bodyPr>
          <a:lstStyle/>
          <a:p>
            <a:r>
              <a:rPr lang="en-US" dirty="0"/>
              <a:t>Data tool resources</a:t>
            </a:r>
          </a:p>
        </p:txBody>
      </p:sp>
      <p:sp>
        <p:nvSpPr>
          <p:cNvPr id="4" name="Slide Number Placeholder 3">
            <a:extLst>
              <a:ext uri="{FF2B5EF4-FFF2-40B4-BE49-F238E27FC236}">
                <a16:creationId xmlns:a16="http://schemas.microsoft.com/office/drawing/2014/main" id="{0E714EA1-C894-54FB-74C1-8D48BEAFC94F}"/>
              </a:ext>
            </a:extLst>
          </p:cNvPr>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1432115131"/>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9"/>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F931B5-4EAE-384D-0377-6E8F44A5DFF6}"/>
              </a:ext>
            </a:extLst>
          </p:cNvPr>
          <p:cNvSpPr>
            <a:spLocks noGrp="1"/>
          </p:cNvSpPr>
          <p:nvPr>
            <p:ph sz="quarter" idx="10"/>
          </p:nvPr>
        </p:nvSpPr>
        <p:spPr/>
        <p:txBody>
          <a:bodyPr>
            <a:normAutofit fontScale="92500" lnSpcReduction="20000"/>
          </a:bodyPr>
          <a:lstStyle/>
          <a:p>
            <a:r>
              <a:rPr lang="en-US" dirty="0"/>
              <a:t>Collected data should be reviewed regularly on a predetermined basis.</a:t>
            </a:r>
          </a:p>
          <a:p>
            <a:r>
              <a:rPr lang="en-US" altLang="en-US" sz="3200" dirty="0"/>
              <a:t>The data must be analyzed to determine if the student is making progress toward goals, and how the child is responding to the intervention/</a:t>
            </a:r>
            <a:r>
              <a:rPr lang="en-US" altLang="en-US" dirty="0"/>
              <a:t>specially designed instruction</a:t>
            </a:r>
            <a:r>
              <a:rPr lang="en-US" altLang="en-US" sz="3200" dirty="0"/>
              <a:t> being implemented.</a:t>
            </a:r>
          </a:p>
          <a:p>
            <a:r>
              <a:rPr lang="en-US" altLang="en-US" sz="3200" dirty="0"/>
              <a:t>Decision rules should be applied when analyzing data. Do you have these? What are they?</a:t>
            </a:r>
          </a:p>
          <a:p>
            <a:endParaRPr lang="en-US" altLang="en-US" sz="3200" dirty="0"/>
          </a:p>
          <a:p>
            <a:endParaRPr lang="en-US" dirty="0"/>
          </a:p>
          <a:p>
            <a:endParaRPr lang="en-US" dirty="0"/>
          </a:p>
        </p:txBody>
      </p:sp>
      <p:sp>
        <p:nvSpPr>
          <p:cNvPr id="3" name="Title 2">
            <a:extLst>
              <a:ext uri="{FF2B5EF4-FFF2-40B4-BE49-F238E27FC236}">
                <a16:creationId xmlns:a16="http://schemas.microsoft.com/office/drawing/2014/main" id="{3AC2DB2C-A2D8-70FD-273C-9CBCA10408C4}"/>
              </a:ext>
            </a:extLst>
          </p:cNvPr>
          <p:cNvSpPr>
            <a:spLocks noGrp="1"/>
          </p:cNvSpPr>
          <p:nvPr>
            <p:ph type="title"/>
          </p:nvPr>
        </p:nvSpPr>
        <p:spPr/>
        <p:txBody>
          <a:bodyPr/>
          <a:lstStyle/>
          <a:p>
            <a:r>
              <a:rPr lang="en-US" dirty="0"/>
              <a:t>Evaluate (analyze) the data</a:t>
            </a:r>
          </a:p>
        </p:txBody>
      </p:sp>
      <p:sp>
        <p:nvSpPr>
          <p:cNvPr id="4" name="Slide Number Placeholder 3">
            <a:extLst>
              <a:ext uri="{FF2B5EF4-FFF2-40B4-BE49-F238E27FC236}">
                <a16:creationId xmlns:a16="http://schemas.microsoft.com/office/drawing/2014/main" id="{B8FE0294-6E3C-2C92-DF32-D9592F4B9F6E}"/>
              </a:ext>
            </a:extLst>
          </p:cNvPr>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4244027124"/>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Monitoring for IEP Goals </a:t>
            </a:r>
          </a:p>
        </p:txBody>
      </p:sp>
      <p:sp>
        <p:nvSpPr>
          <p:cNvPr id="3" name="Text Placeholder 2"/>
          <p:cNvSpPr>
            <a:spLocks noGrp="1"/>
          </p:cNvSpPr>
          <p:nvPr>
            <p:ph type="body" sz="quarter" idx="10"/>
          </p:nvPr>
        </p:nvSpPr>
        <p:spPr/>
        <p:txBody>
          <a:bodyPr/>
          <a:lstStyle/>
          <a:p>
            <a:r>
              <a:rPr lang="en-US" dirty="0"/>
              <a:t>Aug. 3, 2022</a:t>
            </a:r>
          </a:p>
        </p:txBody>
      </p:sp>
      <p:sp>
        <p:nvSpPr>
          <p:cNvPr id="4" name="Text Placeholder 3"/>
          <p:cNvSpPr>
            <a:spLocks noGrp="1"/>
          </p:cNvSpPr>
          <p:nvPr>
            <p:ph type="body" sz="quarter" idx="11"/>
          </p:nvPr>
        </p:nvSpPr>
        <p:spPr/>
        <p:txBody>
          <a:bodyPr/>
          <a:lstStyle/>
          <a:p>
            <a:r>
              <a:rPr lang="en-US" dirty="0"/>
              <a:t>Jeanne Rothermel, STL Special Education Compliance Consultant</a:t>
            </a:r>
          </a:p>
        </p:txBody>
      </p:sp>
    </p:spTree>
    <p:extLst>
      <p:ext uri="{BB962C8B-B14F-4D97-AF65-F5344CB8AC3E}">
        <p14:creationId xmlns:p14="http://schemas.microsoft.com/office/powerpoint/2010/main" val="3936583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1486C5-CAB1-73A0-1721-0BA61712CA1E}"/>
              </a:ext>
            </a:extLst>
          </p:cNvPr>
          <p:cNvSpPr>
            <a:spLocks noGrp="1"/>
          </p:cNvSpPr>
          <p:nvPr>
            <p:ph sz="quarter" idx="10"/>
          </p:nvPr>
        </p:nvSpPr>
        <p:spPr/>
        <p:txBody>
          <a:bodyPr/>
          <a:lstStyle/>
          <a:p>
            <a:endParaRPr lang="en-US" dirty="0"/>
          </a:p>
        </p:txBody>
      </p:sp>
      <p:sp>
        <p:nvSpPr>
          <p:cNvPr id="2" name="Title 1"/>
          <p:cNvSpPr>
            <a:spLocks noGrp="1"/>
          </p:cNvSpPr>
          <p:nvPr>
            <p:ph type="title"/>
          </p:nvPr>
        </p:nvSpPr>
        <p:spPr/>
        <p:txBody>
          <a:bodyPr>
            <a:normAutofit/>
          </a:bodyPr>
          <a:lstStyle/>
          <a:p>
            <a:pPr algn="ctr"/>
            <a:r>
              <a:rPr lang="en-US" sz="3300" dirty="0"/>
              <a:t>Analyzing the data (display visually)</a:t>
            </a:r>
          </a:p>
        </p:txBody>
      </p:sp>
      <p:grpSp>
        <p:nvGrpSpPr>
          <p:cNvPr id="83" name="Group 2"/>
          <p:cNvGrpSpPr>
            <a:grpSpLocks/>
          </p:cNvGrpSpPr>
          <p:nvPr/>
        </p:nvGrpSpPr>
        <p:grpSpPr bwMode="auto">
          <a:xfrm>
            <a:off x="1702037" y="1567982"/>
            <a:ext cx="5886450" cy="3504080"/>
            <a:chOff x="1056" y="1152"/>
            <a:chExt cx="4546" cy="2859"/>
          </a:xfrm>
        </p:grpSpPr>
        <p:sp>
          <p:nvSpPr>
            <p:cNvPr id="84" name="AutoShape 3"/>
            <p:cNvSpPr>
              <a:spLocks noChangeAspect="1" noChangeArrowheads="1" noTextEdit="1"/>
            </p:cNvSpPr>
            <p:nvPr/>
          </p:nvSpPr>
          <p:spPr bwMode="auto">
            <a:xfrm>
              <a:off x="1056" y="1152"/>
              <a:ext cx="4546" cy="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a:p>
          </p:txBody>
        </p:sp>
        <p:grpSp>
          <p:nvGrpSpPr>
            <p:cNvPr id="85" name="Group 4"/>
            <p:cNvGrpSpPr>
              <a:grpSpLocks/>
            </p:cNvGrpSpPr>
            <p:nvPr/>
          </p:nvGrpSpPr>
          <p:grpSpPr bwMode="auto">
            <a:xfrm>
              <a:off x="1057" y="1153"/>
              <a:ext cx="4535" cy="2848"/>
              <a:chOff x="1057" y="1153"/>
              <a:chExt cx="4535" cy="2848"/>
            </a:xfrm>
          </p:grpSpPr>
          <p:sp>
            <p:nvSpPr>
              <p:cNvPr id="197" name="Rectangle 5"/>
              <p:cNvSpPr>
                <a:spLocks noChangeArrowheads="1"/>
              </p:cNvSpPr>
              <p:nvPr/>
            </p:nvSpPr>
            <p:spPr bwMode="auto">
              <a:xfrm>
                <a:off x="1057" y="1153"/>
                <a:ext cx="4535" cy="28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98" name="Rectangle 6"/>
              <p:cNvSpPr>
                <a:spLocks noChangeArrowheads="1"/>
              </p:cNvSpPr>
              <p:nvPr/>
            </p:nvSpPr>
            <p:spPr bwMode="auto">
              <a:xfrm>
                <a:off x="1061" y="1157"/>
                <a:ext cx="4529" cy="28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99" name="Rectangle 7"/>
              <p:cNvSpPr>
                <a:spLocks noChangeArrowheads="1"/>
              </p:cNvSpPr>
              <p:nvPr/>
            </p:nvSpPr>
            <p:spPr bwMode="auto">
              <a:xfrm>
                <a:off x="1538" y="1356"/>
                <a:ext cx="3798" cy="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00" name="Rectangle 8"/>
              <p:cNvSpPr>
                <a:spLocks noChangeArrowheads="1"/>
              </p:cNvSpPr>
              <p:nvPr/>
            </p:nvSpPr>
            <p:spPr bwMode="auto">
              <a:xfrm>
                <a:off x="1538" y="1356"/>
                <a:ext cx="3798" cy="203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01" name="Line 9"/>
              <p:cNvSpPr>
                <a:spLocks noChangeShapeType="1"/>
              </p:cNvSpPr>
              <p:nvPr/>
            </p:nvSpPr>
            <p:spPr bwMode="auto">
              <a:xfrm>
                <a:off x="1538" y="1356"/>
                <a:ext cx="0" cy="20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02" name="Line 10"/>
              <p:cNvSpPr>
                <a:spLocks noChangeShapeType="1"/>
              </p:cNvSpPr>
              <p:nvPr/>
            </p:nvSpPr>
            <p:spPr bwMode="auto">
              <a:xfrm>
                <a:off x="1506" y="3388"/>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03" name="Line 11"/>
              <p:cNvSpPr>
                <a:spLocks noChangeShapeType="1"/>
              </p:cNvSpPr>
              <p:nvPr/>
            </p:nvSpPr>
            <p:spPr bwMode="auto">
              <a:xfrm>
                <a:off x="1506" y="3182"/>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04" name="Line 12"/>
              <p:cNvSpPr>
                <a:spLocks noChangeShapeType="1"/>
              </p:cNvSpPr>
              <p:nvPr/>
            </p:nvSpPr>
            <p:spPr bwMode="auto">
              <a:xfrm>
                <a:off x="1506" y="2983"/>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05" name="Line 13"/>
              <p:cNvSpPr>
                <a:spLocks noChangeShapeType="1"/>
              </p:cNvSpPr>
              <p:nvPr/>
            </p:nvSpPr>
            <p:spPr bwMode="auto">
              <a:xfrm>
                <a:off x="1506" y="2777"/>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06" name="Line 14"/>
              <p:cNvSpPr>
                <a:spLocks noChangeShapeType="1"/>
              </p:cNvSpPr>
              <p:nvPr/>
            </p:nvSpPr>
            <p:spPr bwMode="auto">
              <a:xfrm>
                <a:off x="1506" y="2578"/>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07" name="Line 15"/>
              <p:cNvSpPr>
                <a:spLocks noChangeShapeType="1"/>
              </p:cNvSpPr>
              <p:nvPr/>
            </p:nvSpPr>
            <p:spPr bwMode="auto">
              <a:xfrm>
                <a:off x="1506" y="2372"/>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08" name="Line 16"/>
              <p:cNvSpPr>
                <a:spLocks noChangeShapeType="1"/>
              </p:cNvSpPr>
              <p:nvPr/>
            </p:nvSpPr>
            <p:spPr bwMode="auto">
              <a:xfrm>
                <a:off x="1506" y="2166"/>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09" name="Line 17"/>
              <p:cNvSpPr>
                <a:spLocks noChangeShapeType="1"/>
              </p:cNvSpPr>
              <p:nvPr/>
            </p:nvSpPr>
            <p:spPr bwMode="auto">
              <a:xfrm>
                <a:off x="1506" y="1967"/>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0" name="Line 18"/>
              <p:cNvSpPr>
                <a:spLocks noChangeShapeType="1"/>
              </p:cNvSpPr>
              <p:nvPr/>
            </p:nvSpPr>
            <p:spPr bwMode="auto">
              <a:xfrm>
                <a:off x="1506" y="1761"/>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1" name="Line 19"/>
              <p:cNvSpPr>
                <a:spLocks noChangeShapeType="1"/>
              </p:cNvSpPr>
              <p:nvPr/>
            </p:nvSpPr>
            <p:spPr bwMode="auto">
              <a:xfrm>
                <a:off x="1506" y="1562"/>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2" name="Line 20"/>
              <p:cNvSpPr>
                <a:spLocks noChangeShapeType="1"/>
              </p:cNvSpPr>
              <p:nvPr/>
            </p:nvSpPr>
            <p:spPr bwMode="auto">
              <a:xfrm>
                <a:off x="1506" y="1356"/>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3" name="Line 21"/>
              <p:cNvSpPr>
                <a:spLocks noChangeShapeType="1"/>
              </p:cNvSpPr>
              <p:nvPr/>
            </p:nvSpPr>
            <p:spPr bwMode="auto">
              <a:xfrm>
                <a:off x="1538" y="3388"/>
                <a:ext cx="379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4" name="Line 22"/>
              <p:cNvSpPr>
                <a:spLocks noChangeShapeType="1"/>
              </p:cNvSpPr>
              <p:nvPr/>
            </p:nvSpPr>
            <p:spPr bwMode="auto">
              <a:xfrm flipV="1">
                <a:off x="1538"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5" name="Line 23"/>
              <p:cNvSpPr>
                <a:spLocks noChangeShapeType="1"/>
              </p:cNvSpPr>
              <p:nvPr/>
            </p:nvSpPr>
            <p:spPr bwMode="auto">
              <a:xfrm flipV="1">
                <a:off x="1808"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6" name="Line 24"/>
              <p:cNvSpPr>
                <a:spLocks noChangeShapeType="1"/>
              </p:cNvSpPr>
              <p:nvPr/>
            </p:nvSpPr>
            <p:spPr bwMode="auto">
              <a:xfrm flipV="1">
                <a:off x="2078"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7" name="Line 25"/>
              <p:cNvSpPr>
                <a:spLocks noChangeShapeType="1"/>
              </p:cNvSpPr>
              <p:nvPr/>
            </p:nvSpPr>
            <p:spPr bwMode="auto">
              <a:xfrm flipV="1">
                <a:off x="2348"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8" name="Line 26"/>
              <p:cNvSpPr>
                <a:spLocks noChangeShapeType="1"/>
              </p:cNvSpPr>
              <p:nvPr/>
            </p:nvSpPr>
            <p:spPr bwMode="auto">
              <a:xfrm flipV="1">
                <a:off x="2626"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19" name="Line 27"/>
              <p:cNvSpPr>
                <a:spLocks noChangeShapeType="1"/>
              </p:cNvSpPr>
              <p:nvPr/>
            </p:nvSpPr>
            <p:spPr bwMode="auto">
              <a:xfrm flipV="1">
                <a:off x="2896"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0" name="Line 28"/>
              <p:cNvSpPr>
                <a:spLocks noChangeShapeType="1"/>
              </p:cNvSpPr>
              <p:nvPr/>
            </p:nvSpPr>
            <p:spPr bwMode="auto">
              <a:xfrm flipV="1">
                <a:off x="3166"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1" name="Line 29"/>
              <p:cNvSpPr>
                <a:spLocks noChangeShapeType="1"/>
              </p:cNvSpPr>
              <p:nvPr/>
            </p:nvSpPr>
            <p:spPr bwMode="auto">
              <a:xfrm flipV="1">
                <a:off x="3437"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2" name="Line 30"/>
              <p:cNvSpPr>
                <a:spLocks noChangeShapeType="1"/>
              </p:cNvSpPr>
              <p:nvPr/>
            </p:nvSpPr>
            <p:spPr bwMode="auto">
              <a:xfrm flipV="1">
                <a:off x="3707"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3" name="Line 31"/>
              <p:cNvSpPr>
                <a:spLocks noChangeShapeType="1"/>
              </p:cNvSpPr>
              <p:nvPr/>
            </p:nvSpPr>
            <p:spPr bwMode="auto">
              <a:xfrm flipV="1">
                <a:off x="3977"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4" name="Line 32"/>
              <p:cNvSpPr>
                <a:spLocks noChangeShapeType="1"/>
              </p:cNvSpPr>
              <p:nvPr/>
            </p:nvSpPr>
            <p:spPr bwMode="auto">
              <a:xfrm flipV="1">
                <a:off x="4247"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5" name="Line 33"/>
              <p:cNvSpPr>
                <a:spLocks noChangeShapeType="1"/>
              </p:cNvSpPr>
              <p:nvPr/>
            </p:nvSpPr>
            <p:spPr bwMode="auto">
              <a:xfrm flipV="1">
                <a:off x="4525"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6" name="Line 34"/>
              <p:cNvSpPr>
                <a:spLocks noChangeShapeType="1"/>
              </p:cNvSpPr>
              <p:nvPr/>
            </p:nvSpPr>
            <p:spPr bwMode="auto">
              <a:xfrm flipV="1">
                <a:off x="4795"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7" name="Line 35"/>
              <p:cNvSpPr>
                <a:spLocks noChangeShapeType="1"/>
              </p:cNvSpPr>
              <p:nvPr/>
            </p:nvSpPr>
            <p:spPr bwMode="auto">
              <a:xfrm flipV="1">
                <a:off x="5065"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8" name="Line 36"/>
              <p:cNvSpPr>
                <a:spLocks noChangeShapeType="1"/>
              </p:cNvSpPr>
              <p:nvPr/>
            </p:nvSpPr>
            <p:spPr bwMode="auto">
              <a:xfrm flipV="1">
                <a:off x="5336"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29" name="Oval 37"/>
              <p:cNvSpPr>
                <a:spLocks noChangeArrowheads="1"/>
              </p:cNvSpPr>
              <p:nvPr/>
            </p:nvSpPr>
            <p:spPr bwMode="auto">
              <a:xfrm>
                <a:off x="1633" y="2372"/>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30" name="Oval 38"/>
              <p:cNvSpPr>
                <a:spLocks noChangeArrowheads="1"/>
              </p:cNvSpPr>
              <p:nvPr/>
            </p:nvSpPr>
            <p:spPr bwMode="auto">
              <a:xfrm>
                <a:off x="1903" y="2475"/>
                <a:ext cx="80" cy="80"/>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31" name="Oval 39"/>
              <p:cNvSpPr>
                <a:spLocks noChangeArrowheads="1"/>
              </p:cNvSpPr>
              <p:nvPr/>
            </p:nvSpPr>
            <p:spPr bwMode="auto">
              <a:xfrm>
                <a:off x="2173" y="2356"/>
                <a:ext cx="80"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32" name="Oval 40"/>
              <p:cNvSpPr>
                <a:spLocks noChangeArrowheads="1"/>
              </p:cNvSpPr>
              <p:nvPr/>
            </p:nvSpPr>
            <p:spPr bwMode="auto">
              <a:xfrm>
                <a:off x="2451" y="2213"/>
                <a:ext cx="80" cy="80"/>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33" name="Oval 41"/>
              <p:cNvSpPr>
                <a:spLocks noChangeArrowheads="1"/>
              </p:cNvSpPr>
              <p:nvPr/>
            </p:nvSpPr>
            <p:spPr bwMode="auto">
              <a:xfrm>
                <a:off x="2722" y="2253"/>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34" name="Oval 42"/>
              <p:cNvSpPr>
                <a:spLocks noChangeArrowheads="1"/>
              </p:cNvSpPr>
              <p:nvPr/>
            </p:nvSpPr>
            <p:spPr bwMode="auto">
              <a:xfrm>
                <a:off x="2992" y="2150"/>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35" name="Oval 43"/>
              <p:cNvSpPr>
                <a:spLocks noChangeArrowheads="1"/>
              </p:cNvSpPr>
              <p:nvPr/>
            </p:nvSpPr>
            <p:spPr bwMode="auto">
              <a:xfrm>
                <a:off x="3262" y="2047"/>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36" name="Oval 44"/>
              <p:cNvSpPr>
                <a:spLocks noChangeArrowheads="1"/>
              </p:cNvSpPr>
              <p:nvPr/>
            </p:nvSpPr>
            <p:spPr bwMode="auto">
              <a:xfrm>
                <a:off x="3532" y="2031"/>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237" name="Rectangle 45"/>
              <p:cNvSpPr>
                <a:spLocks noChangeArrowheads="1"/>
              </p:cNvSpPr>
              <p:nvPr/>
            </p:nvSpPr>
            <p:spPr bwMode="auto">
              <a:xfrm>
                <a:off x="1394" y="3324"/>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0</a:t>
                </a:r>
                <a:endParaRPr lang="en-US" altLang="en-US" sz="1800" b="1">
                  <a:latin typeface="Arial Unicode MS" panose="020B0604020202020204" pitchFamily="34" charset="-128"/>
                </a:endParaRPr>
              </a:p>
            </p:txBody>
          </p:sp>
          <p:sp>
            <p:nvSpPr>
              <p:cNvPr id="238" name="Rectangle 46"/>
              <p:cNvSpPr>
                <a:spLocks noChangeArrowheads="1"/>
              </p:cNvSpPr>
              <p:nvPr/>
            </p:nvSpPr>
            <p:spPr bwMode="auto">
              <a:xfrm>
                <a:off x="1331" y="3118"/>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10</a:t>
                </a:r>
                <a:endParaRPr lang="en-US" altLang="en-US" sz="1800" b="1">
                  <a:latin typeface="Arial Unicode MS" panose="020B0604020202020204" pitchFamily="34" charset="-128"/>
                </a:endParaRPr>
              </a:p>
            </p:txBody>
          </p:sp>
          <p:sp>
            <p:nvSpPr>
              <p:cNvPr id="239" name="Rectangle 47"/>
              <p:cNvSpPr>
                <a:spLocks noChangeArrowheads="1"/>
              </p:cNvSpPr>
              <p:nvPr/>
            </p:nvSpPr>
            <p:spPr bwMode="auto">
              <a:xfrm>
                <a:off x="1331" y="2920"/>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20</a:t>
                </a:r>
                <a:endParaRPr lang="en-US" altLang="en-US" sz="1800" b="1">
                  <a:latin typeface="Arial Unicode MS" panose="020B0604020202020204" pitchFamily="34" charset="-128"/>
                </a:endParaRPr>
              </a:p>
            </p:txBody>
          </p:sp>
          <p:sp>
            <p:nvSpPr>
              <p:cNvPr id="240" name="Rectangle 48"/>
              <p:cNvSpPr>
                <a:spLocks noChangeArrowheads="1"/>
              </p:cNvSpPr>
              <p:nvPr/>
            </p:nvSpPr>
            <p:spPr bwMode="auto">
              <a:xfrm>
                <a:off x="1331" y="271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30</a:t>
                </a:r>
                <a:endParaRPr lang="en-US" altLang="en-US" sz="1800" b="1">
                  <a:latin typeface="Arial Unicode MS" panose="020B0604020202020204" pitchFamily="34" charset="-128"/>
                </a:endParaRPr>
              </a:p>
            </p:txBody>
          </p:sp>
          <p:sp>
            <p:nvSpPr>
              <p:cNvPr id="241" name="Rectangle 49"/>
              <p:cNvSpPr>
                <a:spLocks noChangeArrowheads="1"/>
              </p:cNvSpPr>
              <p:nvPr/>
            </p:nvSpPr>
            <p:spPr bwMode="auto">
              <a:xfrm>
                <a:off x="1331" y="2515"/>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40</a:t>
                </a:r>
                <a:endParaRPr lang="en-US" altLang="en-US" sz="1800" b="1">
                  <a:latin typeface="Arial Unicode MS" panose="020B0604020202020204" pitchFamily="34" charset="-128"/>
                </a:endParaRPr>
              </a:p>
            </p:txBody>
          </p:sp>
          <p:sp>
            <p:nvSpPr>
              <p:cNvPr id="242" name="Rectangle 50"/>
              <p:cNvSpPr>
                <a:spLocks noChangeArrowheads="1"/>
              </p:cNvSpPr>
              <p:nvPr/>
            </p:nvSpPr>
            <p:spPr bwMode="auto">
              <a:xfrm>
                <a:off x="1331" y="2308"/>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50</a:t>
                </a:r>
                <a:endParaRPr lang="en-US" altLang="en-US" sz="1800" b="1">
                  <a:latin typeface="Arial Unicode MS" panose="020B0604020202020204" pitchFamily="34" charset="-128"/>
                </a:endParaRPr>
              </a:p>
            </p:txBody>
          </p:sp>
          <p:sp>
            <p:nvSpPr>
              <p:cNvPr id="243" name="Rectangle 51"/>
              <p:cNvSpPr>
                <a:spLocks noChangeArrowheads="1"/>
              </p:cNvSpPr>
              <p:nvPr/>
            </p:nvSpPr>
            <p:spPr bwMode="auto">
              <a:xfrm>
                <a:off x="1331" y="2102"/>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60</a:t>
                </a:r>
                <a:endParaRPr lang="en-US" altLang="en-US" sz="1800" b="1">
                  <a:latin typeface="Arial Unicode MS" panose="020B0604020202020204" pitchFamily="34" charset="-128"/>
                </a:endParaRPr>
              </a:p>
            </p:txBody>
          </p:sp>
          <p:sp>
            <p:nvSpPr>
              <p:cNvPr id="244" name="Rectangle 52"/>
              <p:cNvSpPr>
                <a:spLocks noChangeArrowheads="1"/>
              </p:cNvSpPr>
              <p:nvPr/>
            </p:nvSpPr>
            <p:spPr bwMode="auto">
              <a:xfrm>
                <a:off x="1331" y="1904"/>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70</a:t>
                </a:r>
                <a:endParaRPr lang="en-US" altLang="en-US" sz="1800" b="1">
                  <a:latin typeface="Arial Unicode MS" panose="020B0604020202020204" pitchFamily="34" charset="-128"/>
                </a:endParaRPr>
              </a:p>
            </p:txBody>
          </p:sp>
          <p:sp>
            <p:nvSpPr>
              <p:cNvPr id="245" name="Rectangle 53"/>
              <p:cNvSpPr>
                <a:spLocks noChangeArrowheads="1"/>
              </p:cNvSpPr>
              <p:nvPr/>
            </p:nvSpPr>
            <p:spPr bwMode="auto">
              <a:xfrm>
                <a:off x="1331" y="1697"/>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80</a:t>
                </a:r>
                <a:endParaRPr lang="en-US" altLang="en-US" sz="1800" b="1">
                  <a:latin typeface="Arial Unicode MS" panose="020B0604020202020204" pitchFamily="34" charset="-128"/>
                </a:endParaRPr>
              </a:p>
            </p:txBody>
          </p:sp>
          <p:sp>
            <p:nvSpPr>
              <p:cNvPr id="246" name="Rectangle 54"/>
              <p:cNvSpPr>
                <a:spLocks noChangeArrowheads="1"/>
              </p:cNvSpPr>
              <p:nvPr/>
            </p:nvSpPr>
            <p:spPr bwMode="auto">
              <a:xfrm>
                <a:off x="1331" y="1499"/>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90</a:t>
                </a:r>
                <a:endParaRPr lang="en-US" altLang="en-US" sz="1800" b="1">
                  <a:latin typeface="Arial Unicode MS" panose="020B0604020202020204" pitchFamily="34" charset="-128"/>
                </a:endParaRPr>
              </a:p>
            </p:txBody>
          </p:sp>
          <p:sp>
            <p:nvSpPr>
              <p:cNvPr id="247" name="Rectangle 55"/>
              <p:cNvSpPr>
                <a:spLocks noChangeArrowheads="1"/>
              </p:cNvSpPr>
              <p:nvPr/>
            </p:nvSpPr>
            <p:spPr bwMode="auto">
              <a:xfrm>
                <a:off x="1267" y="1293"/>
                <a:ext cx="17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100</a:t>
                </a:r>
                <a:endParaRPr lang="en-US" altLang="en-US" sz="1800" b="1">
                  <a:latin typeface="Arial Unicode MS" panose="020B0604020202020204" pitchFamily="34" charset="-128"/>
                </a:endParaRPr>
              </a:p>
            </p:txBody>
          </p:sp>
          <p:sp>
            <p:nvSpPr>
              <p:cNvPr id="248" name="Rectangle 56"/>
              <p:cNvSpPr>
                <a:spLocks noChangeArrowheads="1"/>
              </p:cNvSpPr>
              <p:nvPr/>
            </p:nvSpPr>
            <p:spPr bwMode="auto">
              <a:xfrm>
                <a:off x="164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a:t>
                </a:r>
                <a:endParaRPr lang="en-US" altLang="en-US" sz="1800" b="1">
                  <a:latin typeface="Arial Unicode MS" panose="020B0604020202020204" pitchFamily="34" charset="-128"/>
                </a:endParaRPr>
              </a:p>
            </p:txBody>
          </p:sp>
          <p:sp>
            <p:nvSpPr>
              <p:cNvPr id="249" name="Rectangle 57"/>
              <p:cNvSpPr>
                <a:spLocks noChangeArrowheads="1"/>
              </p:cNvSpPr>
              <p:nvPr/>
            </p:nvSpPr>
            <p:spPr bwMode="auto">
              <a:xfrm>
                <a:off x="1912"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2</a:t>
                </a:r>
                <a:endParaRPr lang="en-US" altLang="en-US" sz="1800" b="1">
                  <a:latin typeface="Arial Unicode MS" panose="020B0604020202020204" pitchFamily="34" charset="-128"/>
                </a:endParaRPr>
              </a:p>
            </p:txBody>
          </p:sp>
          <p:sp>
            <p:nvSpPr>
              <p:cNvPr id="250" name="Rectangle 58"/>
              <p:cNvSpPr>
                <a:spLocks noChangeArrowheads="1"/>
              </p:cNvSpPr>
              <p:nvPr/>
            </p:nvSpPr>
            <p:spPr bwMode="auto">
              <a:xfrm>
                <a:off x="2181"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3</a:t>
                </a:r>
                <a:endParaRPr lang="en-US" altLang="en-US" sz="1800" b="1">
                  <a:latin typeface="Arial Unicode MS" panose="020B0604020202020204" pitchFamily="34" charset="-128"/>
                </a:endParaRPr>
              </a:p>
            </p:txBody>
          </p:sp>
          <p:sp>
            <p:nvSpPr>
              <p:cNvPr id="251" name="Rectangle 59"/>
              <p:cNvSpPr>
                <a:spLocks noChangeArrowheads="1"/>
              </p:cNvSpPr>
              <p:nvPr/>
            </p:nvSpPr>
            <p:spPr bwMode="auto">
              <a:xfrm>
                <a:off x="2459"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4</a:t>
                </a:r>
                <a:endParaRPr lang="en-US" altLang="en-US" sz="1800" b="1">
                  <a:latin typeface="Arial Unicode MS" panose="020B0604020202020204" pitchFamily="34" charset="-128"/>
                </a:endParaRPr>
              </a:p>
            </p:txBody>
          </p:sp>
          <p:sp>
            <p:nvSpPr>
              <p:cNvPr id="252" name="Rectangle 60"/>
              <p:cNvSpPr>
                <a:spLocks noChangeArrowheads="1"/>
              </p:cNvSpPr>
              <p:nvPr/>
            </p:nvSpPr>
            <p:spPr bwMode="auto">
              <a:xfrm>
                <a:off x="2729"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5</a:t>
                </a:r>
                <a:endParaRPr lang="en-US" altLang="en-US" sz="1800" b="1">
                  <a:latin typeface="Arial Unicode MS" panose="020B0604020202020204" pitchFamily="34" charset="-128"/>
                </a:endParaRPr>
              </a:p>
            </p:txBody>
          </p:sp>
          <p:sp>
            <p:nvSpPr>
              <p:cNvPr id="253" name="Rectangle 61"/>
              <p:cNvSpPr>
                <a:spLocks noChangeArrowheads="1"/>
              </p:cNvSpPr>
              <p:nvPr/>
            </p:nvSpPr>
            <p:spPr bwMode="auto">
              <a:xfrm>
                <a:off x="300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6</a:t>
                </a:r>
                <a:endParaRPr lang="en-US" altLang="en-US" sz="1800" b="1">
                  <a:latin typeface="Arial Unicode MS" panose="020B0604020202020204" pitchFamily="34" charset="-128"/>
                </a:endParaRPr>
              </a:p>
            </p:txBody>
          </p:sp>
          <p:sp>
            <p:nvSpPr>
              <p:cNvPr id="254" name="Rectangle 62"/>
              <p:cNvSpPr>
                <a:spLocks noChangeArrowheads="1"/>
              </p:cNvSpPr>
              <p:nvPr/>
            </p:nvSpPr>
            <p:spPr bwMode="auto">
              <a:xfrm>
                <a:off x="327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7</a:t>
                </a:r>
                <a:endParaRPr lang="en-US" altLang="en-US" sz="1800" b="1">
                  <a:latin typeface="Arial Unicode MS" panose="020B0604020202020204" pitchFamily="34" charset="-128"/>
                </a:endParaRPr>
              </a:p>
            </p:txBody>
          </p:sp>
          <p:sp>
            <p:nvSpPr>
              <p:cNvPr id="255" name="Rectangle 63"/>
              <p:cNvSpPr>
                <a:spLocks noChangeArrowheads="1"/>
              </p:cNvSpPr>
              <p:nvPr/>
            </p:nvSpPr>
            <p:spPr bwMode="auto">
              <a:xfrm>
                <a:off x="354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8</a:t>
                </a:r>
                <a:endParaRPr lang="en-US" altLang="en-US" sz="1800" b="1">
                  <a:latin typeface="Arial Unicode MS" panose="020B0604020202020204" pitchFamily="34" charset="-128"/>
                </a:endParaRPr>
              </a:p>
            </p:txBody>
          </p:sp>
          <p:sp>
            <p:nvSpPr>
              <p:cNvPr id="256" name="Rectangle 64"/>
              <p:cNvSpPr>
                <a:spLocks noChangeArrowheads="1"/>
              </p:cNvSpPr>
              <p:nvPr/>
            </p:nvSpPr>
            <p:spPr bwMode="auto">
              <a:xfrm>
                <a:off x="381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9</a:t>
                </a:r>
                <a:endParaRPr lang="en-US" altLang="en-US" sz="1800" b="1">
                  <a:latin typeface="Arial Unicode MS" panose="020B0604020202020204" pitchFamily="34" charset="-128"/>
                </a:endParaRPr>
              </a:p>
            </p:txBody>
          </p:sp>
          <p:sp>
            <p:nvSpPr>
              <p:cNvPr id="257" name="Rectangle 65"/>
              <p:cNvSpPr>
                <a:spLocks noChangeArrowheads="1"/>
              </p:cNvSpPr>
              <p:nvPr/>
            </p:nvSpPr>
            <p:spPr bwMode="auto">
              <a:xfrm>
                <a:off x="4048"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10</a:t>
                </a:r>
                <a:endParaRPr lang="en-US" altLang="en-US" sz="1800" b="1">
                  <a:latin typeface="Arial Unicode MS" panose="020B0604020202020204" pitchFamily="34" charset="-128"/>
                </a:endParaRPr>
              </a:p>
            </p:txBody>
          </p:sp>
          <p:sp>
            <p:nvSpPr>
              <p:cNvPr id="258" name="Rectangle 66"/>
              <p:cNvSpPr>
                <a:spLocks noChangeArrowheads="1"/>
              </p:cNvSpPr>
              <p:nvPr/>
            </p:nvSpPr>
            <p:spPr bwMode="auto">
              <a:xfrm>
                <a:off x="4327"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11</a:t>
                </a:r>
                <a:endParaRPr lang="en-US" altLang="en-US" sz="1800" b="1">
                  <a:latin typeface="Arial Unicode MS" panose="020B0604020202020204" pitchFamily="34" charset="-128"/>
                </a:endParaRPr>
              </a:p>
            </p:txBody>
          </p:sp>
          <p:sp>
            <p:nvSpPr>
              <p:cNvPr id="259" name="Rectangle 67"/>
              <p:cNvSpPr>
                <a:spLocks noChangeArrowheads="1"/>
              </p:cNvSpPr>
              <p:nvPr/>
            </p:nvSpPr>
            <p:spPr bwMode="auto">
              <a:xfrm>
                <a:off x="4597"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12</a:t>
                </a:r>
                <a:endParaRPr lang="en-US" altLang="en-US" sz="1800" b="1">
                  <a:latin typeface="Arial Unicode MS" panose="020B0604020202020204" pitchFamily="34" charset="-128"/>
                </a:endParaRPr>
              </a:p>
            </p:txBody>
          </p:sp>
          <p:sp>
            <p:nvSpPr>
              <p:cNvPr id="260" name="Rectangle 68"/>
              <p:cNvSpPr>
                <a:spLocks noChangeArrowheads="1"/>
              </p:cNvSpPr>
              <p:nvPr/>
            </p:nvSpPr>
            <p:spPr bwMode="auto">
              <a:xfrm>
                <a:off x="4867"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13</a:t>
                </a:r>
                <a:endParaRPr lang="en-US" altLang="en-US" sz="1800" b="1">
                  <a:latin typeface="Arial Unicode MS" panose="020B0604020202020204" pitchFamily="34" charset="-128"/>
                </a:endParaRPr>
              </a:p>
            </p:txBody>
          </p:sp>
          <p:sp>
            <p:nvSpPr>
              <p:cNvPr id="261" name="Rectangle 69"/>
              <p:cNvSpPr>
                <a:spLocks noChangeArrowheads="1"/>
              </p:cNvSpPr>
              <p:nvPr/>
            </p:nvSpPr>
            <p:spPr bwMode="auto">
              <a:xfrm>
                <a:off x="5137"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14</a:t>
                </a:r>
                <a:endParaRPr lang="en-US" altLang="en-US" sz="1800" b="1">
                  <a:latin typeface="Arial Unicode MS" panose="020B0604020202020204" pitchFamily="34" charset="-128"/>
                </a:endParaRPr>
              </a:p>
            </p:txBody>
          </p:sp>
          <p:sp>
            <p:nvSpPr>
              <p:cNvPr id="262" name="Rectangle 70"/>
              <p:cNvSpPr>
                <a:spLocks noChangeArrowheads="1"/>
              </p:cNvSpPr>
              <p:nvPr/>
            </p:nvSpPr>
            <p:spPr bwMode="auto">
              <a:xfrm>
                <a:off x="2928" y="3666"/>
                <a:ext cx="95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b="1">
                    <a:solidFill>
                      <a:srgbClr val="000000"/>
                    </a:solidFill>
                    <a:latin typeface="Arial" panose="020B0604020202020204" pitchFamily="34" charset="0"/>
                  </a:rPr>
                  <a:t>Weeks of Instruction</a:t>
                </a:r>
                <a:endParaRPr lang="en-US" altLang="en-US" sz="1800" b="1">
                  <a:latin typeface="Arial Unicode MS" panose="020B0604020202020204" pitchFamily="34" charset="-128"/>
                </a:endParaRPr>
              </a:p>
            </p:txBody>
          </p:sp>
          <p:sp>
            <p:nvSpPr>
              <p:cNvPr id="263" name="Rectangle 71"/>
              <p:cNvSpPr>
                <a:spLocks noChangeArrowheads="1"/>
              </p:cNvSpPr>
              <p:nvPr/>
            </p:nvSpPr>
            <p:spPr bwMode="auto">
              <a:xfrm rot="16200000">
                <a:off x="191" y="2189"/>
                <a:ext cx="201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WIF: Correctly Read Words Per Minute</a:t>
                </a:r>
                <a:endParaRPr lang="en-US" altLang="en-US" sz="1800" b="1">
                  <a:latin typeface="Arial Unicode MS" panose="020B0604020202020204" pitchFamily="34" charset="-128"/>
                </a:endParaRPr>
              </a:p>
            </p:txBody>
          </p:sp>
          <p:sp>
            <p:nvSpPr>
              <p:cNvPr id="264" name="Line 72"/>
              <p:cNvSpPr>
                <a:spLocks noChangeShapeType="1"/>
              </p:cNvSpPr>
              <p:nvPr/>
            </p:nvSpPr>
            <p:spPr bwMode="auto">
              <a:xfrm>
                <a:off x="2340" y="1364"/>
                <a:ext cx="0" cy="20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65" name="Line 73"/>
              <p:cNvSpPr>
                <a:spLocks noChangeShapeType="1"/>
              </p:cNvSpPr>
              <p:nvPr/>
            </p:nvSpPr>
            <p:spPr bwMode="auto">
              <a:xfrm>
                <a:off x="2920" y="1364"/>
                <a:ext cx="8" cy="20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66" name="Rectangle 74"/>
              <p:cNvSpPr>
                <a:spLocks noChangeArrowheads="1"/>
              </p:cNvSpPr>
              <p:nvPr/>
            </p:nvSpPr>
            <p:spPr bwMode="auto">
              <a:xfrm>
                <a:off x="1057" y="1153"/>
                <a:ext cx="4535" cy="2848"/>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grpSp>
        <p:grpSp>
          <p:nvGrpSpPr>
            <p:cNvPr id="86" name="Group 75"/>
            <p:cNvGrpSpPr>
              <a:grpSpLocks/>
            </p:cNvGrpSpPr>
            <p:nvPr/>
          </p:nvGrpSpPr>
          <p:grpSpPr bwMode="auto">
            <a:xfrm>
              <a:off x="1862" y="1754"/>
              <a:ext cx="561" cy="241"/>
              <a:chOff x="1862" y="1754"/>
              <a:chExt cx="561" cy="241"/>
            </a:xfrm>
          </p:grpSpPr>
          <p:sp>
            <p:nvSpPr>
              <p:cNvPr id="195" name="Rectangle 76"/>
              <p:cNvSpPr>
                <a:spLocks noChangeArrowheads="1"/>
              </p:cNvSpPr>
              <p:nvPr/>
            </p:nvSpPr>
            <p:spPr bwMode="auto">
              <a:xfrm>
                <a:off x="1862" y="1754"/>
                <a:ext cx="561" cy="2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96" name="Rectangle 77"/>
              <p:cNvSpPr>
                <a:spLocks noChangeArrowheads="1"/>
              </p:cNvSpPr>
              <p:nvPr/>
            </p:nvSpPr>
            <p:spPr bwMode="auto">
              <a:xfrm>
                <a:off x="1862" y="1754"/>
                <a:ext cx="561" cy="241"/>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grpSp>
        <p:sp>
          <p:nvSpPr>
            <p:cNvPr id="87" name="Rectangle 78"/>
            <p:cNvSpPr>
              <a:spLocks noChangeArrowheads="1"/>
            </p:cNvSpPr>
            <p:nvPr/>
          </p:nvSpPr>
          <p:spPr bwMode="auto">
            <a:xfrm>
              <a:off x="1914" y="1790"/>
              <a:ext cx="21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trend</a:t>
              </a:r>
              <a:endParaRPr lang="en-US" altLang="en-US" sz="1800" b="1">
                <a:latin typeface="Arial Unicode MS" panose="020B0604020202020204" pitchFamily="34" charset="-128"/>
              </a:endParaRPr>
            </a:p>
          </p:txBody>
        </p:sp>
        <p:sp>
          <p:nvSpPr>
            <p:cNvPr id="88" name="Rectangle 79"/>
            <p:cNvSpPr>
              <a:spLocks noChangeArrowheads="1"/>
            </p:cNvSpPr>
            <p:nvPr/>
          </p:nvSpPr>
          <p:spPr bwMode="auto">
            <a:xfrm>
              <a:off x="2157" y="1790"/>
              <a:ext cx="3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a:t>
              </a:r>
              <a:endParaRPr lang="en-US" altLang="en-US" sz="1800" b="1">
                <a:latin typeface="Arial Unicode MS" panose="020B0604020202020204" pitchFamily="34" charset="-128"/>
              </a:endParaRPr>
            </a:p>
          </p:txBody>
        </p:sp>
        <p:sp>
          <p:nvSpPr>
            <p:cNvPr id="89" name="Rectangle 80"/>
            <p:cNvSpPr>
              <a:spLocks noChangeArrowheads="1"/>
            </p:cNvSpPr>
            <p:nvPr/>
          </p:nvSpPr>
          <p:spPr bwMode="auto">
            <a:xfrm>
              <a:off x="2193" y="1790"/>
              <a:ext cx="14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line</a:t>
              </a:r>
              <a:endParaRPr lang="en-US" altLang="en-US" sz="1800" b="1">
                <a:latin typeface="Arial Unicode MS" panose="020B0604020202020204" pitchFamily="34" charset="-128"/>
              </a:endParaRPr>
            </a:p>
          </p:txBody>
        </p:sp>
        <p:grpSp>
          <p:nvGrpSpPr>
            <p:cNvPr id="90" name="Group 81"/>
            <p:cNvGrpSpPr>
              <a:grpSpLocks/>
            </p:cNvGrpSpPr>
            <p:nvPr/>
          </p:nvGrpSpPr>
          <p:grpSpPr bwMode="auto">
            <a:xfrm>
              <a:off x="4427" y="2596"/>
              <a:ext cx="561" cy="240"/>
              <a:chOff x="4427" y="2596"/>
              <a:chExt cx="561" cy="240"/>
            </a:xfrm>
          </p:grpSpPr>
          <p:sp>
            <p:nvSpPr>
              <p:cNvPr id="193" name="Rectangle 82"/>
              <p:cNvSpPr>
                <a:spLocks noChangeArrowheads="1"/>
              </p:cNvSpPr>
              <p:nvPr/>
            </p:nvSpPr>
            <p:spPr bwMode="auto">
              <a:xfrm>
                <a:off x="4427" y="2596"/>
                <a:ext cx="561"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94" name="Rectangle 83"/>
              <p:cNvSpPr>
                <a:spLocks noChangeArrowheads="1"/>
              </p:cNvSpPr>
              <p:nvPr/>
            </p:nvSpPr>
            <p:spPr bwMode="auto">
              <a:xfrm>
                <a:off x="4427" y="2596"/>
                <a:ext cx="561" cy="240"/>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grpSp>
        <p:sp>
          <p:nvSpPr>
            <p:cNvPr id="91" name="Rectangle 84"/>
            <p:cNvSpPr>
              <a:spLocks noChangeArrowheads="1"/>
            </p:cNvSpPr>
            <p:nvPr/>
          </p:nvSpPr>
          <p:spPr bwMode="auto">
            <a:xfrm>
              <a:off x="4479" y="2632"/>
              <a:ext cx="18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goal</a:t>
              </a:r>
              <a:endParaRPr lang="en-US" altLang="en-US" sz="1800" b="1">
                <a:latin typeface="Arial Unicode MS" panose="020B0604020202020204" pitchFamily="34" charset="-128"/>
              </a:endParaRPr>
            </a:p>
          </p:txBody>
        </p:sp>
        <p:sp>
          <p:nvSpPr>
            <p:cNvPr id="92" name="Rectangle 85"/>
            <p:cNvSpPr>
              <a:spLocks noChangeArrowheads="1"/>
            </p:cNvSpPr>
            <p:nvPr/>
          </p:nvSpPr>
          <p:spPr bwMode="auto">
            <a:xfrm>
              <a:off x="4681" y="2632"/>
              <a:ext cx="3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a:t>
              </a:r>
              <a:endParaRPr lang="en-US" altLang="en-US" sz="1800" b="1">
                <a:latin typeface="Arial Unicode MS" panose="020B0604020202020204" pitchFamily="34" charset="-128"/>
              </a:endParaRPr>
            </a:p>
          </p:txBody>
        </p:sp>
        <p:sp>
          <p:nvSpPr>
            <p:cNvPr id="93" name="Rectangle 86"/>
            <p:cNvSpPr>
              <a:spLocks noChangeArrowheads="1"/>
            </p:cNvSpPr>
            <p:nvPr/>
          </p:nvSpPr>
          <p:spPr bwMode="auto">
            <a:xfrm>
              <a:off x="4716" y="2632"/>
              <a:ext cx="14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line</a:t>
              </a:r>
              <a:endParaRPr lang="en-US" altLang="en-US" sz="1800" b="1">
                <a:latin typeface="Arial Unicode MS" panose="020B0604020202020204" pitchFamily="34" charset="-128"/>
              </a:endParaRPr>
            </a:p>
          </p:txBody>
        </p:sp>
        <p:sp>
          <p:nvSpPr>
            <p:cNvPr id="94" name="Rectangle 87"/>
            <p:cNvSpPr>
              <a:spLocks noChangeArrowheads="1"/>
            </p:cNvSpPr>
            <p:nvPr/>
          </p:nvSpPr>
          <p:spPr bwMode="auto">
            <a:xfrm>
              <a:off x="5037" y="1944"/>
              <a:ext cx="7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125" b="1">
                  <a:solidFill>
                    <a:srgbClr val="000000"/>
                  </a:solidFill>
                  <a:latin typeface="Arial" panose="020B0604020202020204" pitchFamily="34" charset="0"/>
                </a:rPr>
                <a:t>X</a:t>
              </a:r>
              <a:endParaRPr lang="en-US" altLang="en-US" sz="1800" b="1">
                <a:latin typeface="Arial Unicode MS" panose="020B0604020202020204" pitchFamily="34" charset="-128"/>
              </a:endParaRPr>
            </a:p>
          </p:txBody>
        </p:sp>
        <p:sp>
          <p:nvSpPr>
            <p:cNvPr id="95" name="Freeform 88"/>
            <p:cNvSpPr>
              <a:spLocks noEditPoints="1"/>
            </p:cNvSpPr>
            <p:nvPr/>
          </p:nvSpPr>
          <p:spPr bwMode="auto">
            <a:xfrm>
              <a:off x="1940" y="1992"/>
              <a:ext cx="3131" cy="527"/>
            </a:xfrm>
            <a:custGeom>
              <a:avLst/>
              <a:gdLst>
                <a:gd name="T0" fmla="*/ 0 w 15627"/>
                <a:gd name="T1" fmla="*/ 0 h 2627"/>
                <a:gd name="T2" fmla="*/ 0 w 15627"/>
                <a:gd name="T3" fmla="*/ 0 h 2627"/>
                <a:gd name="T4" fmla="*/ 0 w 15627"/>
                <a:gd name="T5" fmla="*/ 0 h 2627"/>
                <a:gd name="T6" fmla="*/ 0 w 15627"/>
                <a:gd name="T7" fmla="*/ 0 h 2627"/>
                <a:gd name="T8" fmla="*/ 0 w 15627"/>
                <a:gd name="T9" fmla="*/ 0 h 2627"/>
                <a:gd name="T10" fmla="*/ 0 w 15627"/>
                <a:gd name="T11" fmla="*/ 0 h 2627"/>
                <a:gd name="T12" fmla="*/ 0 w 15627"/>
                <a:gd name="T13" fmla="*/ 0 h 2627"/>
                <a:gd name="T14" fmla="*/ 0 w 15627"/>
                <a:gd name="T15" fmla="*/ 0 h 2627"/>
                <a:gd name="T16" fmla="*/ 0 w 15627"/>
                <a:gd name="T17" fmla="*/ 0 h 2627"/>
                <a:gd name="T18" fmla="*/ 0 w 15627"/>
                <a:gd name="T19" fmla="*/ 0 h 2627"/>
                <a:gd name="T20" fmla="*/ 0 w 15627"/>
                <a:gd name="T21" fmla="*/ 0 h 2627"/>
                <a:gd name="T22" fmla="*/ 0 w 15627"/>
                <a:gd name="T23" fmla="*/ 0 h 2627"/>
                <a:gd name="T24" fmla="*/ 0 w 15627"/>
                <a:gd name="T25" fmla="*/ 0 h 2627"/>
                <a:gd name="T26" fmla="*/ 0 w 15627"/>
                <a:gd name="T27" fmla="*/ 0 h 2627"/>
                <a:gd name="T28" fmla="*/ 0 w 15627"/>
                <a:gd name="T29" fmla="*/ 0 h 2627"/>
                <a:gd name="T30" fmla="*/ 0 w 15627"/>
                <a:gd name="T31" fmla="*/ 0 h 2627"/>
                <a:gd name="T32" fmla="*/ 0 w 15627"/>
                <a:gd name="T33" fmla="*/ 0 h 2627"/>
                <a:gd name="T34" fmla="*/ 0 w 15627"/>
                <a:gd name="T35" fmla="*/ 0 h 2627"/>
                <a:gd name="T36" fmla="*/ 0 w 15627"/>
                <a:gd name="T37" fmla="*/ 0 h 2627"/>
                <a:gd name="T38" fmla="*/ 0 w 15627"/>
                <a:gd name="T39" fmla="*/ 0 h 2627"/>
                <a:gd name="T40" fmla="*/ 0 w 15627"/>
                <a:gd name="T41" fmla="*/ 0 h 2627"/>
                <a:gd name="T42" fmla="*/ 0 w 15627"/>
                <a:gd name="T43" fmla="*/ 0 h 2627"/>
                <a:gd name="T44" fmla="*/ 0 w 15627"/>
                <a:gd name="T45" fmla="*/ 0 h 2627"/>
                <a:gd name="T46" fmla="*/ 0 w 15627"/>
                <a:gd name="T47" fmla="*/ 0 h 2627"/>
                <a:gd name="T48" fmla="*/ 0 w 15627"/>
                <a:gd name="T49" fmla="*/ 0 h 2627"/>
                <a:gd name="T50" fmla="*/ 0 w 15627"/>
                <a:gd name="T51" fmla="*/ 0 h 2627"/>
                <a:gd name="T52" fmla="*/ 0 w 15627"/>
                <a:gd name="T53" fmla="*/ 0 h 2627"/>
                <a:gd name="T54" fmla="*/ 0 w 15627"/>
                <a:gd name="T55" fmla="*/ 0 h 2627"/>
                <a:gd name="T56" fmla="*/ 0 w 15627"/>
                <a:gd name="T57" fmla="*/ 0 h 2627"/>
                <a:gd name="T58" fmla="*/ 0 w 15627"/>
                <a:gd name="T59" fmla="*/ 0 h 2627"/>
                <a:gd name="T60" fmla="*/ 0 w 15627"/>
                <a:gd name="T61" fmla="*/ 0 h 2627"/>
                <a:gd name="T62" fmla="*/ 1 w 15627"/>
                <a:gd name="T63" fmla="*/ 0 h 2627"/>
                <a:gd name="T64" fmla="*/ 1 w 15627"/>
                <a:gd name="T65" fmla="*/ 0 h 2627"/>
                <a:gd name="T66" fmla="*/ 1 w 15627"/>
                <a:gd name="T67" fmla="*/ 0 h 2627"/>
                <a:gd name="T68" fmla="*/ 1 w 15627"/>
                <a:gd name="T69" fmla="*/ 0 h 2627"/>
                <a:gd name="T70" fmla="*/ 1 w 15627"/>
                <a:gd name="T71" fmla="*/ 0 h 2627"/>
                <a:gd name="T72" fmla="*/ 1 w 15627"/>
                <a:gd name="T73" fmla="*/ 0 h 2627"/>
                <a:gd name="T74" fmla="*/ 1 w 15627"/>
                <a:gd name="T75" fmla="*/ 0 h 2627"/>
                <a:gd name="T76" fmla="*/ 1 w 15627"/>
                <a:gd name="T77" fmla="*/ 0 h 2627"/>
                <a:gd name="T78" fmla="*/ 1 w 15627"/>
                <a:gd name="T79" fmla="*/ 0 h 2627"/>
                <a:gd name="T80" fmla="*/ 1 w 15627"/>
                <a:gd name="T81" fmla="*/ 0 h 2627"/>
                <a:gd name="T82" fmla="*/ 1 w 15627"/>
                <a:gd name="T83" fmla="*/ 0 h 2627"/>
                <a:gd name="T84" fmla="*/ 1 w 15627"/>
                <a:gd name="T85" fmla="*/ 0 h 2627"/>
                <a:gd name="T86" fmla="*/ 1 w 15627"/>
                <a:gd name="T87" fmla="*/ 0 h 2627"/>
                <a:gd name="T88" fmla="*/ 1 w 15627"/>
                <a:gd name="T89" fmla="*/ 0 h 2627"/>
                <a:gd name="T90" fmla="*/ 1 w 15627"/>
                <a:gd name="T91" fmla="*/ 0 h 2627"/>
                <a:gd name="T92" fmla="*/ 1 w 15627"/>
                <a:gd name="T93" fmla="*/ 0 h 2627"/>
                <a:gd name="T94" fmla="*/ 1 w 15627"/>
                <a:gd name="T95" fmla="*/ 0 h 2627"/>
                <a:gd name="T96" fmla="*/ 1 w 15627"/>
                <a:gd name="T97" fmla="*/ 0 h 2627"/>
                <a:gd name="T98" fmla="*/ 1 w 15627"/>
                <a:gd name="T99" fmla="*/ 0 h 2627"/>
                <a:gd name="T100" fmla="*/ 1 w 15627"/>
                <a:gd name="T101" fmla="*/ 0 h 2627"/>
                <a:gd name="T102" fmla="*/ 1 w 15627"/>
                <a:gd name="T103" fmla="*/ 0 h 2627"/>
                <a:gd name="T104" fmla="*/ 1 w 15627"/>
                <a:gd name="T105" fmla="*/ 0 h 2627"/>
                <a:gd name="T106" fmla="*/ 1 w 15627"/>
                <a:gd name="T107" fmla="*/ 0 h 2627"/>
                <a:gd name="T108" fmla="*/ 1 w 15627"/>
                <a:gd name="T109" fmla="*/ 0 h 2627"/>
                <a:gd name="T110" fmla="*/ 1 w 15627"/>
                <a:gd name="T111" fmla="*/ 0 h 2627"/>
                <a:gd name="T112" fmla="*/ 1 w 15627"/>
                <a:gd name="T113" fmla="*/ 0 h 2627"/>
                <a:gd name="T114" fmla="*/ 1 w 15627"/>
                <a:gd name="T115" fmla="*/ 0 h 2627"/>
                <a:gd name="T116" fmla="*/ 1 w 15627"/>
                <a:gd name="T117" fmla="*/ 0 h 2627"/>
                <a:gd name="T118" fmla="*/ 1 w 15627"/>
                <a:gd name="T119" fmla="*/ 0 h 2627"/>
                <a:gd name="T120" fmla="*/ 1 w 15627"/>
                <a:gd name="T121" fmla="*/ 0 h 2627"/>
                <a:gd name="T122" fmla="*/ 1 w 15627"/>
                <a:gd name="T123" fmla="*/ 0 h 2627"/>
                <a:gd name="T124" fmla="*/ 1 w 15627"/>
                <a:gd name="T125" fmla="*/ 0 h 26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627"/>
                <a:gd name="T190" fmla="*/ 0 h 2627"/>
                <a:gd name="T191" fmla="*/ 15627 w 15627"/>
                <a:gd name="T192" fmla="*/ 2627 h 262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627" h="2627">
                  <a:moveTo>
                    <a:pt x="11" y="2601"/>
                  </a:moveTo>
                  <a:lnTo>
                    <a:pt x="85" y="2589"/>
                  </a:lnTo>
                  <a:cubicBezTo>
                    <a:pt x="92" y="2588"/>
                    <a:pt x="99" y="2592"/>
                    <a:pt x="100" y="2599"/>
                  </a:cubicBezTo>
                  <a:cubicBezTo>
                    <a:pt x="101" y="2606"/>
                    <a:pt x="96" y="2612"/>
                    <a:pt x="90" y="2613"/>
                  </a:cubicBezTo>
                  <a:lnTo>
                    <a:pt x="16" y="2626"/>
                  </a:lnTo>
                  <a:cubicBezTo>
                    <a:pt x="9" y="2627"/>
                    <a:pt x="2" y="2622"/>
                    <a:pt x="1" y="2616"/>
                  </a:cubicBezTo>
                  <a:cubicBezTo>
                    <a:pt x="0" y="2609"/>
                    <a:pt x="5" y="2602"/>
                    <a:pt x="11" y="2601"/>
                  </a:cubicBezTo>
                  <a:close/>
                  <a:moveTo>
                    <a:pt x="184" y="2572"/>
                  </a:moveTo>
                  <a:lnTo>
                    <a:pt x="258" y="2560"/>
                  </a:lnTo>
                  <a:cubicBezTo>
                    <a:pt x="265" y="2559"/>
                    <a:pt x="271" y="2564"/>
                    <a:pt x="272" y="2570"/>
                  </a:cubicBezTo>
                  <a:cubicBezTo>
                    <a:pt x="274" y="2577"/>
                    <a:pt x="269" y="2584"/>
                    <a:pt x="262" y="2585"/>
                  </a:cubicBezTo>
                  <a:lnTo>
                    <a:pt x="188" y="2597"/>
                  </a:lnTo>
                  <a:cubicBezTo>
                    <a:pt x="181" y="2598"/>
                    <a:pt x="175" y="2594"/>
                    <a:pt x="174" y="2587"/>
                  </a:cubicBezTo>
                  <a:cubicBezTo>
                    <a:pt x="173" y="2580"/>
                    <a:pt x="177" y="2574"/>
                    <a:pt x="184" y="2572"/>
                  </a:cubicBezTo>
                  <a:close/>
                  <a:moveTo>
                    <a:pt x="357" y="2544"/>
                  </a:moveTo>
                  <a:lnTo>
                    <a:pt x="431" y="2531"/>
                  </a:lnTo>
                  <a:cubicBezTo>
                    <a:pt x="437" y="2530"/>
                    <a:pt x="444" y="2535"/>
                    <a:pt x="445" y="2542"/>
                  </a:cubicBezTo>
                  <a:cubicBezTo>
                    <a:pt x="446" y="2548"/>
                    <a:pt x="442" y="2555"/>
                    <a:pt x="435" y="2556"/>
                  </a:cubicBezTo>
                  <a:lnTo>
                    <a:pt x="361" y="2568"/>
                  </a:lnTo>
                  <a:cubicBezTo>
                    <a:pt x="354" y="2569"/>
                    <a:pt x="348" y="2565"/>
                    <a:pt x="346" y="2558"/>
                  </a:cubicBezTo>
                  <a:cubicBezTo>
                    <a:pt x="345" y="2551"/>
                    <a:pt x="350" y="2545"/>
                    <a:pt x="357" y="2544"/>
                  </a:cubicBezTo>
                  <a:close/>
                  <a:moveTo>
                    <a:pt x="529" y="2515"/>
                  </a:moveTo>
                  <a:lnTo>
                    <a:pt x="603" y="2502"/>
                  </a:lnTo>
                  <a:cubicBezTo>
                    <a:pt x="610" y="2501"/>
                    <a:pt x="616" y="2506"/>
                    <a:pt x="618" y="2513"/>
                  </a:cubicBezTo>
                  <a:cubicBezTo>
                    <a:pt x="619" y="2520"/>
                    <a:pt x="614" y="2526"/>
                    <a:pt x="607" y="2527"/>
                  </a:cubicBezTo>
                  <a:lnTo>
                    <a:pt x="533" y="2539"/>
                  </a:lnTo>
                  <a:cubicBezTo>
                    <a:pt x="527" y="2541"/>
                    <a:pt x="520" y="2536"/>
                    <a:pt x="519" y="2529"/>
                  </a:cubicBezTo>
                  <a:cubicBezTo>
                    <a:pt x="518" y="2522"/>
                    <a:pt x="522" y="2516"/>
                    <a:pt x="529" y="2515"/>
                  </a:cubicBezTo>
                  <a:close/>
                  <a:moveTo>
                    <a:pt x="702" y="2486"/>
                  </a:moveTo>
                  <a:lnTo>
                    <a:pt x="776" y="2474"/>
                  </a:lnTo>
                  <a:cubicBezTo>
                    <a:pt x="783" y="2473"/>
                    <a:pt x="789" y="2477"/>
                    <a:pt x="790" y="2484"/>
                  </a:cubicBezTo>
                  <a:cubicBezTo>
                    <a:pt x="791" y="2491"/>
                    <a:pt x="787" y="2497"/>
                    <a:pt x="780" y="2498"/>
                  </a:cubicBezTo>
                  <a:lnTo>
                    <a:pt x="706" y="2511"/>
                  </a:lnTo>
                  <a:cubicBezTo>
                    <a:pt x="699" y="2512"/>
                    <a:pt x="693" y="2507"/>
                    <a:pt x="692" y="2500"/>
                  </a:cubicBezTo>
                  <a:cubicBezTo>
                    <a:pt x="690" y="2494"/>
                    <a:pt x="695" y="2487"/>
                    <a:pt x="702" y="2486"/>
                  </a:cubicBezTo>
                  <a:close/>
                  <a:moveTo>
                    <a:pt x="875" y="2457"/>
                  </a:moveTo>
                  <a:lnTo>
                    <a:pt x="948" y="2445"/>
                  </a:lnTo>
                  <a:cubicBezTo>
                    <a:pt x="955" y="2444"/>
                    <a:pt x="962" y="2448"/>
                    <a:pt x="963" y="2455"/>
                  </a:cubicBezTo>
                  <a:cubicBezTo>
                    <a:pt x="964" y="2462"/>
                    <a:pt x="959" y="2468"/>
                    <a:pt x="953" y="2470"/>
                  </a:cubicBezTo>
                  <a:lnTo>
                    <a:pt x="879" y="2482"/>
                  </a:lnTo>
                  <a:cubicBezTo>
                    <a:pt x="872" y="2483"/>
                    <a:pt x="865" y="2478"/>
                    <a:pt x="864" y="2472"/>
                  </a:cubicBezTo>
                  <a:cubicBezTo>
                    <a:pt x="863" y="2465"/>
                    <a:pt x="868" y="2458"/>
                    <a:pt x="875" y="2457"/>
                  </a:cubicBezTo>
                  <a:close/>
                  <a:moveTo>
                    <a:pt x="1047" y="2429"/>
                  </a:moveTo>
                  <a:lnTo>
                    <a:pt x="1121" y="2416"/>
                  </a:lnTo>
                  <a:cubicBezTo>
                    <a:pt x="1128" y="2415"/>
                    <a:pt x="1134" y="2420"/>
                    <a:pt x="1135" y="2426"/>
                  </a:cubicBezTo>
                  <a:cubicBezTo>
                    <a:pt x="1137" y="2433"/>
                    <a:pt x="1132" y="2440"/>
                    <a:pt x="1125" y="2441"/>
                  </a:cubicBezTo>
                  <a:lnTo>
                    <a:pt x="1051" y="2453"/>
                  </a:lnTo>
                  <a:cubicBezTo>
                    <a:pt x="1044" y="2454"/>
                    <a:pt x="1038" y="2450"/>
                    <a:pt x="1037" y="2443"/>
                  </a:cubicBezTo>
                  <a:cubicBezTo>
                    <a:pt x="1036" y="2436"/>
                    <a:pt x="1040" y="2430"/>
                    <a:pt x="1047" y="2429"/>
                  </a:cubicBezTo>
                  <a:close/>
                  <a:moveTo>
                    <a:pt x="1220" y="2400"/>
                  </a:moveTo>
                  <a:lnTo>
                    <a:pt x="1294" y="2387"/>
                  </a:lnTo>
                  <a:cubicBezTo>
                    <a:pt x="1301" y="2386"/>
                    <a:pt x="1307" y="2391"/>
                    <a:pt x="1308" y="2398"/>
                  </a:cubicBezTo>
                  <a:cubicBezTo>
                    <a:pt x="1309" y="2404"/>
                    <a:pt x="1305" y="2411"/>
                    <a:pt x="1298" y="2412"/>
                  </a:cubicBezTo>
                  <a:lnTo>
                    <a:pt x="1224" y="2424"/>
                  </a:lnTo>
                  <a:cubicBezTo>
                    <a:pt x="1217" y="2426"/>
                    <a:pt x="1211" y="2421"/>
                    <a:pt x="1209" y="2414"/>
                  </a:cubicBezTo>
                  <a:cubicBezTo>
                    <a:pt x="1208" y="2407"/>
                    <a:pt x="1213" y="2401"/>
                    <a:pt x="1220" y="2400"/>
                  </a:cubicBezTo>
                  <a:close/>
                  <a:moveTo>
                    <a:pt x="1392" y="2371"/>
                  </a:moveTo>
                  <a:lnTo>
                    <a:pt x="1466" y="2359"/>
                  </a:lnTo>
                  <a:cubicBezTo>
                    <a:pt x="1473" y="2358"/>
                    <a:pt x="1480" y="2362"/>
                    <a:pt x="1481" y="2369"/>
                  </a:cubicBezTo>
                  <a:cubicBezTo>
                    <a:pt x="1482" y="2376"/>
                    <a:pt x="1477" y="2382"/>
                    <a:pt x="1470" y="2383"/>
                  </a:cubicBezTo>
                  <a:lnTo>
                    <a:pt x="1396" y="2396"/>
                  </a:lnTo>
                  <a:cubicBezTo>
                    <a:pt x="1390" y="2397"/>
                    <a:pt x="1383" y="2392"/>
                    <a:pt x="1382" y="2385"/>
                  </a:cubicBezTo>
                  <a:cubicBezTo>
                    <a:pt x="1381" y="2379"/>
                    <a:pt x="1386" y="2372"/>
                    <a:pt x="1392" y="2371"/>
                  </a:cubicBezTo>
                  <a:close/>
                  <a:moveTo>
                    <a:pt x="1565" y="2342"/>
                  </a:moveTo>
                  <a:lnTo>
                    <a:pt x="1639" y="2330"/>
                  </a:lnTo>
                  <a:cubicBezTo>
                    <a:pt x="1646" y="2329"/>
                    <a:pt x="1652" y="2333"/>
                    <a:pt x="1653" y="2340"/>
                  </a:cubicBezTo>
                  <a:cubicBezTo>
                    <a:pt x="1654" y="2347"/>
                    <a:pt x="1650" y="2353"/>
                    <a:pt x="1643" y="2355"/>
                  </a:cubicBezTo>
                  <a:lnTo>
                    <a:pt x="1569" y="2367"/>
                  </a:lnTo>
                  <a:cubicBezTo>
                    <a:pt x="1562" y="2368"/>
                    <a:pt x="1556" y="2363"/>
                    <a:pt x="1555" y="2357"/>
                  </a:cubicBezTo>
                  <a:cubicBezTo>
                    <a:pt x="1554" y="2350"/>
                    <a:pt x="1558" y="2343"/>
                    <a:pt x="1565" y="2342"/>
                  </a:cubicBezTo>
                  <a:close/>
                  <a:moveTo>
                    <a:pt x="1738" y="2313"/>
                  </a:moveTo>
                  <a:lnTo>
                    <a:pt x="1812" y="2301"/>
                  </a:lnTo>
                  <a:cubicBezTo>
                    <a:pt x="1818" y="2300"/>
                    <a:pt x="1825" y="2305"/>
                    <a:pt x="1826" y="2311"/>
                  </a:cubicBezTo>
                  <a:cubicBezTo>
                    <a:pt x="1827" y="2318"/>
                    <a:pt x="1822" y="2325"/>
                    <a:pt x="1816" y="2326"/>
                  </a:cubicBezTo>
                  <a:lnTo>
                    <a:pt x="1742" y="2338"/>
                  </a:lnTo>
                  <a:cubicBezTo>
                    <a:pt x="1735" y="2339"/>
                    <a:pt x="1728" y="2335"/>
                    <a:pt x="1727" y="2328"/>
                  </a:cubicBezTo>
                  <a:cubicBezTo>
                    <a:pt x="1726" y="2321"/>
                    <a:pt x="1731" y="2315"/>
                    <a:pt x="1738" y="2313"/>
                  </a:cubicBezTo>
                  <a:close/>
                  <a:moveTo>
                    <a:pt x="1910" y="2285"/>
                  </a:moveTo>
                  <a:lnTo>
                    <a:pt x="1984" y="2272"/>
                  </a:lnTo>
                  <a:cubicBezTo>
                    <a:pt x="1991" y="2271"/>
                    <a:pt x="1997" y="2276"/>
                    <a:pt x="1999" y="2283"/>
                  </a:cubicBezTo>
                  <a:cubicBezTo>
                    <a:pt x="2000" y="2289"/>
                    <a:pt x="1995" y="2296"/>
                    <a:pt x="1988" y="2297"/>
                  </a:cubicBezTo>
                  <a:lnTo>
                    <a:pt x="1914" y="2309"/>
                  </a:lnTo>
                  <a:cubicBezTo>
                    <a:pt x="1908" y="2310"/>
                    <a:pt x="1901" y="2306"/>
                    <a:pt x="1900" y="2299"/>
                  </a:cubicBezTo>
                  <a:cubicBezTo>
                    <a:pt x="1899" y="2292"/>
                    <a:pt x="1903" y="2286"/>
                    <a:pt x="1910" y="2285"/>
                  </a:cubicBezTo>
                  <a:close/>
                  <a:moveTo>
                    <a:pt x="2083" y="2256"/>
                  </a:moveTo>
                  <a:lnTo>
                    <a:pt x="2157" y="2244"/>
                  </a:lnTo>
                  <a:cubicBezTo>
                    <a:pt x="2164" y="2242"/>
                    <a:pt x="2170" y="2247"/>
                    <a:pt x="2171" y="2254"/>
                  </a:cubicBezTo>
                  <a:cubicBezTo>
                    <a:pt x="2172" y="2261"/>
                    <a:pt x="2168" y="2267"/>
                    <a:pt x="2161" y="2268"/>
                  </a:cubicBezTo>
                  <a:lnTo>
                    <a:pt x="2087" y="2281"/>
                  </a:lnTo>
                  <a:cubicBezTo>
                    <a:pt x="2080" y="2282"/>
                    <a:pt x="2074" y="2277"/>
                    <a:pt x="2073" y="2270"/>
                  </a:cubicBezTo>
                  <a:cubicBezTo>
                    <a:pt x="2071" y="2263"/>
                    <a:pt x="2076" y="2257"/>
                    <a:pt x="2083" y="2256"/>
                  </a:cubicBezTo>
                  <a:close/>
                  <a:moveTo>
                    <a:pt x="2255" y="2227"/>
                  </a:moveTo>
                  <a:lnTo>
                    <a:pt x="2329" y="2215"/>
                  </a:lnTo>
                  <a:cubicBezTo>
                    <a:pt x="2336" y="2214"/>
                    <a:pt x="2343" y="2218"/>
                    <a:pt x="2344" y="2225"/>
                  </a:cubicBezTo>
                  <a:cubicBezTo>
                    <a:pt x="2345" y="2232"/>
                    <a:pt x="2340" y="2238"/>
                    <a:pt x="2334" y="2239"/>
                  </a:cubicBezTo>
                  <a:lnTo>
                    <a:pt x="2260" y="2252"/>
                  </a:lnTo>
                  <a:cubicBezTo>
                    <a:pt x="2253" y="2253"/>
                    <a:pt x="2246" y="2248"/>
                    <a:pt x="2245" y="2242"/>
                  </a:cubicBezTo>
                  <a:cubicBezTo>
                    <a:pt x="2244" y="2235"/>
                    <a:pt x="2249" y="2228"/>
                    <a:pt x="2255" y="2227"/>
                  </a:cubicBezTo>
                  <a:close/>
                  <a:moveTo>
                    <a:pt x="2428" y="2198"/>
                  </a:moveTo>
                  <a:lnTo>
                    <a:pt x="2502" y="2186"/>
                  </a:lnTo>
                  <a:cubicBezTo>
                    <a:pt x="2509" y="2185"/>
                    <a:pt x="2515" y="2189"/>
                    <a:pt x="2516" y="2196"/>
                  </a:cubicBezTo>
                  <a:cubicBezTo>
                    <a:pt x="2518" y="2203"/>
                    <a:pt x="2513" y="2210"/>
                    <a:pt x="2506" y="2211"/>
                  </a:cubicBezTo>
                  <a:lnTo>
                    <a:pt x="2432" y="2223"/>
                  </a:lnTo>
                  <a:cubicBezTo>
                    <a:pt x="2425" y="2224"/>
                    <a:pt x="2419" y="2220"/>
                    <a:pt x="2418" y="2213"/>
                  </a:cubicBezTo>
                  <a:cubicBezTo>
                    <a:pt x="2417" y="2206"/>
                    <a:pt x="2421" y="2199"/>
                    <a:pt x="2428" y="2198"/>
                  </a:cubicBezTo>
                  <a:close/>
                  <a:moveTo>
                    <a:pt x="2601" y="2170"/>
                  </a:moveTo>
                  <a:lnTo>
                    <a:pt x="2675" y="2157"/>
                  </a:lnTo>
                  <a:cubicBezTo>
                    <a:pt x="2681" y="2156"/>
                    <a:pt x="2688" y="2161"/>
                    <a:pt x="2689" y="2168"/>
                  </a:cubicBezTo>
                  <a:cubicBezTo>
                    <a:pt x="2690" y="2174"/>
                    <a:pt x="2686" y="2181"/>
                    <a:pt x="2679" y="2182"/>
                  </a:cubicBezTo>
                  <a:lnTo>
                    <a:pt x="2605" y="2194"/>
                  </a:lnTo>
                  <a:cubicBezTo>
                    <a:pt x="2598" y="2195"/>
                    <a:pt x="2592" y="2191"/>
                    <a:pt x="2590" y="2184"/>
                  </a:cubicBezTo>
                  <a:cubicBezTo>
                    <a:pt x="2589" y="2177"/>
                    <a:pt x="2594" y="2171"/>
                    <a:pt x="2601" y="2170"/>
                  </a:cubicBezTo>
                  <a:close/>
                  <a:moveTo>
                    <a:pt x="2773" y="2141"/>
                  </a:moveTo>
                  <a:lnTo>
                    <a:pt x="2847" y="2128"/>
                  </a:lnTo>
                  <a:cubicBezTo>
                    <a:pt x="2854" y="2127"/>
                    <a:pt x="2861" y="2132"/>
                    <a:pt x="2862" y="2139"/>
                  </a:cubicBezTo>
                  <a:cubicBezTo>
                    <a:pt x="2863" y="2146"/>
                    <a:pt x="2858" y="2152"/>
                    <a:pt x="2851" y="2153"/>
                  </a:cubicBezTo>
                  <a:lnTo>
                    <a:pt x="2777" y="2165"/>
                  </a:lnTo>
                  <a:cubicBezTo>
                    <a:pt x="2771" y="2167"/>
                    <a:pt x="2764" y="2162"/>
                    <a:pt x="2763" y="2155"/>
                  </a:cubicBezTo>
                  <a:cubicBezTo>
                    <a:pt x="2762" y="2148"/>
                    <a:pt x="2767" y="2142"/>
                    <a:pt x="2773" y="2141"/>
                  </a:cubicBezTo>
                  <a:close/>
                  <a:moveTo>
                    <a:pt x="2946" y="2112"/>
                  </a:moveTo>
                  <a:lnTo>
                    <a:pt x="3020" y="2100"/>
                  </a:lnTo>
                  <a:cubicBezTo>
                    <a:pt x="3027" y="2099"/>
                    <a:pt x="3033" y="2103"/>
                    <a:pt x="3034" y="2110"/>
                  </a:cubicBezTo>
                  <a:cubicBezTo>
                    <a:pt x="3035" y="2117"/>
                    <a:pt x="3031" y="2123"/>
                    <a:pt x="3024" y="2124"/>
                  </a:cubicBezTo>
                  <a:lnTo>
                    <a:pt x="2950" y="2137"/>
                  </a:lnTo>
                  <a:cubicBezTo>
                    <a:pt x="2943" y="2138"/>
                    <a:pt x="2937" y="2133"/>
                    <a:pt x="2936" y="2126"/>
                  </a:cubicBezTo>
                  <a:cubicBezTo>
                    <a:pt x="2935" y="2120"/>
                    <a:pt x="2939" y="2113"/>
                    <a:pt x="2946" y="2112"/>
                  </a:cubicBezTo>
                  <a:close/>
                  <a:moveTo>
                    <a:pt x="3119" y="2083"/>
                  </a:moveTo>
                  <a:lnTo>
                    <a:pt x="3193" y="2071"/>
                  </a:lnTo>
                  <a:cubicBezTo>
                    <a:pt x="3199" y="2070"/>
                    <a:pt x="3206" y="2074"/>
                    <a:pt x="3207" y="2081"/>
                  </a:cubicBezTo>
                  <a:cubicBezTo>
                    <a:pt x="3208" y="2088"/>
                    <a:pt x="3203" y="2094"/>
                    <a:pt x="3197" y="2096"/>
                  </a:cubicBezTo>
                  <a:lnTo>
                    <a:pt x="3123" y="2108"/>
                  </a:lnTo>
                  <a:cubicBezTo>
                    <a:pt x="3116" y="2109"/>
                    <a:pt x="3109" y="2104"/>
                    <a:pt x="3108" y="2098"/>
                  </a:cubicBezTo>
                  <a:cubicBezTo>
                    <a:pt x="3107" y="2091"/>
                    <a:pt x="3112" y="2084"/>
                    <a:pt x="3119" y="2083"/>
                  </a:cubicBezTo>
                  <a:close/>
                  <a:moveTo>
                    <a:pt x="3291" y="2054"/>
                  </a:moveTo>
                  <a:lnTo>
                    <a:pt x="3365" y="2042"/>
                  </a:lnTo>
                  <a:cubicBezTo>
                    <a:pt x="3372" y="2041"/>
                    <a:pt x="3378" y="2046"/>
                    <a:pt x="3380" y="2052"/>
                  </a:cubicBezTo>
                  <a:cubicBezTo>
                    <a:pt x="3381" y="2059"/>
                    <a:pt x="3376" y="2066"/>
                    <a:pt x="3369" y="2067"/>
                  </a:cubicBezTo>
                  <a:lnTo>
                    <a:pt x="3295" y="2079"/>
                  </a:lnTo>
                  <a:cubicBezTo>
                    <a:pt x="3288" y="2080"/>
                    <a:pt x="3282" y="2076"/>
                    <a:pt x="3281" y="2069"/>
                  </a:cubicBezTo>
                  <a:cubicBezTo>
                    <a:pt x="3280" y="2062"/>
                    <a:pt x="3284" y="2056"/>
                    <a:pt x="3291" y="2054"/>
                  </a:cubicBezTo>
                  <a:close/>
                  <a:moveTo>
                    <a:pt x="3464" y="2026"/>
                  </a:moveTo>
                  <a:lnTo>
                    <a:pt x="3538" y="2013"/>
                  </a:lnTo>
                  <a:cubicBezTo>
                    <a:pt x="3545" y="2012"/>
                    <a:pt x="3551" y="2017"/>
                    <a:pt x="3552" y="2024"/>
                  </a:cubicBezTo>
                  <a:cubicBezTo>
                    <a:pt x="3553" y="2030"/>
                    <a:pt x="3549" y="2037"/>
                    <a:pt x="3542" y="2038"/>
                  </a:cubicBezTo>
                  <a:lnTo>
                    <a:pt x="3468" y="2050"/>
                  </a:lnTo>
                  <a:cubicBezTo>
                    <a:pt x="3461" y="2052"/>
                    <a:pt x="3455" y="2047"/>
                    <a:pt x="3454" y="2040"/>
                  </a:cubicBezTo>
                  <a:cubicBezTo>
                    <a:pt x="3452" y="2033"/>
                    <a:pt x="3457" y="2027"/>
                    <a:pt x="3464" y="2026"/>
                  </a:cubicBezTo>
                  <a:close/>
                  <a:moveTo>
                    <a:pt x="3636" y="1997"/>
                  </a:moveTo>
                  <a:lnTo>
                    <a:pt x="3710" y="1985"/>
                  </a:lnTo>
                  <a:cubicBezTo>
                    <a:pt x="3717" y="1983"/>
                    <a:pt x="3724" y="1988"/>
                    <a:pt x="3725" y="1995"/>
                  </a:cubicBezTo>
                  <a:cubicBezTo>
                    <a:pt x="3726" y="2002"/>
                    <a:pt x="3721" y="2008"/>
                    <a:pt x="3714" y="2009"/>
                  </a:cubicBezTo>
                  <a:lnTo>
                    <a:pt x="3641" y="2022"/>
                  </a:lnTo>
                  <a:cubicBezTo>
                    <a:pt x="3634" y="2023"/>
                    <a:pt x="3627" y="2018"/>
                    <a:pt x="3626" y="2011"/>
                  </a:cubicBezTo>
                  <a:cubicBezTo>
                    <a:pt x="3625" y="2005"/>
                    <a:pt x="3630" y="1998"/>
                    <a:pt x="3636" y="1997"/>
                  </a:cubicBezTo>
                  <a:close/>
                  <a:moveTo>
                    <a:pt x="3809" y="1968"/>
                  </a:moveTo>
                  <a:lnTo>
                    <a:pt x="3883" y="1956"/>
                  </a:lnTo>
                  <a:cubicBezTo>
                    <a:pt x="3890" y="1955"/>
                    <a:pt x="3896" y="1959"/>
                    <a:pt x="3897" y="1966"/>
                  </a:cubicBezTo>
                  <a:cubicBezTo>
                    <a:pt x="3899" y="1973"/>
                    <a:pt x="3894" y="1979"/>
                    <a:pt x="3887" y="1981"/>
                  </a:cubicBezTo>
                  <a:lnTo>
                    <a:pt x="3813" y="1993"/>
                  </a:lnTo>
                  <a:cubicBezTo>
                    <a:pt x="3806" y="1994"/>
                    <a:pt x="3800" y="1989"/>
                    <a:pt x="3799" y="1983"/>
                  </a:cubicBezTo>
                  <a:cubicBezTo>
                    <a:pt x="3798" y="1976"/>
                    <a:pt x="3802" y="1969"/>
                    <a:pt x="3809" y="1968"/>
                  </a:cubicBezTo>
                  <a:close/>
                  <a:moveTo>
                    <a:pt x="3982" y="1939"/>
                  </a:moveTo>
                  <a:lnTo>
                    <a:pt x="4056" y="1927"/>
                  </a:lnTo>
                  <a:cubicBezTo>
                    <a:pt x="4062" y="1926"/>
                    <a:pt x="4069" y="1931"/>
                    <a:pt x="4070" y="1937"/>
                  </a:cubicBezTo>
                  <a:cubicBezTo>
                    <a:pt x="4071" y="1944"/>
                    <a:pt x="4067" y="1951"/>
                    <a:pt x="4060" y="1952"/>
                  </a:cubicBezTo>
                  <a:lnTo>
                    <a:pt x="3986" y="1964"/>
                  </a:lnTo>
                  <a:cubicBezTo>
                    <a:pt x="3979" y="1965"/>
                    <a:pt x="3973" y="1961"/>
                    <a:pt x="3971" y="1954"/>
                  </a:cubicBezTo>
                  <a:cubicBezTo>
                    <a:pt x="3970" y="1947"/>
                    <a:pt x="3975" y="1941"/>
                    <a:pt x="3982" y="1939"/>
                  </a:cubicBezTo>
                  <a:close/>
                  <a:moveTo>
                    <a:pt x="4154" y="1911"/>
                  </a:moveTo>
                  <a:lnTo>
                    <a:pt x="4228" y="1898"/>
                  </a:lnTo>
                  <a:cubicBezTo>
                    <a:pt x="4235" y="1897"/>
                    <a:pt x="4241" y="1902"/>
                    <a:pt x="4243" y="1909"/>
                  </a:cubicBezTo>
                  <a:cubicBezTo>
                    <a:pt x="4244" y="1915"/>
                    <a:pt x="4239" y="1922"/>
                    <a:pt x="4232" y="1923"/>
                  </a:cubicBezTo>
                  <a:lnTo>
                    <a:pt x="4158" y="1935"/>
                  </a:lnTo>
                  <a:cubicBezTo>
                    <a:pt x="4152" y="1936"/>
                    <a:pt x="4145" y="1932"/>
                    <a:pt x="4144" y="1925"/>
                  </a:cubicBezTo>
                  <a:cubicBezTo>
                    <a:pt x="4143" y="1918"/>
                    <a:pt x="4147" y="1912"/>
                    <a:pt x="4154" y="1911"/>
                  </a:cubicBezTo>
                  <a:close/>
                  <a:moveTo>
                    <a:pt x="4327" y="1882"/>
                  </a:moveTo>
                  <a:lnTo>
                    <a:pt x="4401" y="1870"/>
                  </a:lnTo>
                  <a:cubicBezTo>
                    <a:pt x="4408" y="1868"/>
                    <a:pt x="4414" y="1873"/>
                    <a:pt x="4415" y="1880"/>
                  </a:cubicBezTo>
                  <a:cubicBezTo>
                    <a:pt x="4416" y="1887"/>
                    <a:pt x="4412" y="1893"/>
                    <a:pt x="4405" y="1894"/>
                  </a:cubicBezTo>
                  <a:lnTo>
                    <a:pt x="4331" y="1907"/>
                  </a:lnTo>
                  <a:cubicBezTo>
                    <a:pt x="4324" y="1908"/>
                    <a:pt x="4318" y="1903"/>
                    <a:pt x="4317" y="1896"/>
                  </a:cubicBezTo>
                  <a:cubicBezTo>
                    <a:pt x="4315" y="1889"/>
                    <a:pt x="4320" y="1883"/>
                    <a:pt x="4327" y="1882"/>
                  </a:cubicBezTo>
                  <a:close/>
                  <a:moveTo>
                    <a:pt x="4499" y="1853"/>
                  </a:moveTo>
                  <a:lnTo>
                    <a:pt x="4573" y="1841"/>
                  </a:lnTo>
                  <a:cubicBezTo>
                    <a:pt x="4580" y="1840"/>
                    <a:pt x="4587" y="1844"/>
                    <a:pt x="4588" y="1851"/>
                  </a:cubicBezTo>
                  <a:cubicBezTo>
                    <a:pt x="4589" y="1858"/>
                    <a:pt x="4584" y="1864"/>
                    <a:pt x="4578" y="1865"/>
                  </a:cubicBezTo>
                  <a:lnTo>
                    <a:pt x="4504" y="1878"/>
                  </a:lnTo>
                  <a:cubicBezTo>
                    <a:pt x="4497" y="1879"/>
                    <a:pt x="4490" y="1874"/>
                    <a:pt x="4489" y="1867"/>
                  </a:cubicBezTo>
                  <a:cubicBezTo>
                    <a:pt x="4488" y="1861"/>
                    <a:pt x="4493" y="1854"/>
                    <a:pt x="4499" y="1853"/>
                  </a:cubicBezTo>
                  <a:close/>
                  <a:moveTo>
                    <a:pt x="4672" y="1824"/>
                  </a:moveTo>
                  <a:lnTo>
                    <a:pt x="4746" y="1812"/>
                  </a:lnTo>
                  <a:cubicBezTo>
                    <a:pt x="4753" y="1811"/>
                    <a:pt x="4759" y="1815"/>
                    <a:pt x="4760" y="1822"/>
                  </a:cubicBezTo>
                  <a:cubicBezTo>
                    <a:pt x="4762" y="1829"/>
                    <a:pt x="4757" y="1836"/>
                    <a:pt x="4750" y="1837"/>
                  </a:cubicBezTo>
                  <a:lnTo>
                    <a:pt x="4676" y="1849"/>
                  </a:lnTo>
                  <a:cubicBezTo>
                    <a:pt x="4669" y="1850"/>
                    <a:pt x="4663" y="1846"/>
                    <a:pt x="4662" y="1839"/>
                  </a:cubicBezTo>
                  <a:cubicBezTo>
                    <a:pt x="4661" y="1832"/>
                    <a:pt x="4665" y="1825"/>
                    <a:pt x="4672" y="1824"/>
                  </a:cubicBezTo>
                  <a:close/>
                  <a:moveTo>
                    <a:pt x="4845" y="1796"/>
                  </a:moveTo>
                  <a:lnTo>
                    <a:pt x="4919" y="1783"/>
                  </a:lnTo>
                  <a:cubicBezTo>
                    <a:pt x="4926" y="1782"/>
                    <a:pt x="4932" y="1787"/>
                    <a:pt x="4933" y="1794"/>
                  </a:cubicBezTo>
                  <a:cubicBezTo>
                    <a:pt x="4934" y="1800"/>
                    <a:pt x="4930" y="1807"/>
                    <a:pt x="4923" y="1808"/>
                  </a:cubicBezTo>
                  <a:lnTo>
                    <a:pt x="4849" y="1820"/>
                  </a:lnTo>
                  <a:cubicBezTo>
                    <a:pt x="4842" y="1821"/>
                    <a:pt x="4836" y="1817"/>
                    <a:pt x="4834" y="1810"/>
                  </a:cubicBezTo>
                  <a:cubicBezTo>
                    <a:pt x="4833" y="1803"/>
                    <a:pt x="4838" y="1797"/>
                    <a:pt x="4845" y="1796"/>
                  </a:cubicBezTo>
                  <a:close/>
                  <a:moveTo>
                    <a:pt x="5017" y="1767"/>
                  </a:moveTo>
                  <a:lnTo>
                    <a:pt x="5091" y="1754"/>
                  </a:lnTo>
                  <a:cubicBezTo>
                    <a:pt x="5098" y="1753"/>
                    <a:pt x="5105" y="1758"/>
                    <a:pt x="5106" y="1765"/>
                  </a:cubicBezTo>
                  <a:cubicBezTo>
                    <a:pt x="5107" y="1772"/>
                    <a:pt x="5102" y="1778"/>
                    <a:pt x="5095" y="1779"/>
                  </a:cubicBezTo>
                  <a:lnTo>
                    <a:pt x="5021" y="1791"/>
                  </a:lnTo>
                  <a:cubicBezTo>
                    <a:pt x="5015" y="1793"/>
                    <a:pt x="5008" y="1788"/>
                    <a:pt x="5007" y="1781"/>
                  </a:cubicBezTo>
                  <a:cubicBezTo>
                    <a:pt x="5006" y="1774"/>
                    <a:pt x="5011" y="1768"/>
                    <a:pt x="5017" y="1767"/>
                  </a:cubicBezTo>
                  <a:close/>
                  <a:moveTo>
                    <a:pt x="5190" y="1738"/>
                  </a:moveTo>
                  <a:lnTo>
                    <a:pt x="5264" y="1726"/>
                  </a:lnTo>
                  <a:cubicBezTo>
                    <a:pt x="5271" y="1725"/>
                    <a:pt x="5277" y="1729"/>
                    <a:pt x="5278" y="1736"/>
                  </a:cubicBezTo>
                  <a:cubicBezTo>
                    <a:pt x="5279" y="1743"/>
                    <a:pt x="5275" y="1749"/>
                    <a:pt x="5268" y="1750"/>
                  </a:cubicBezTo>
                  <a:lnTo>
                    <a:pt x="5194" y="1763"/>
                  </a:lnTo>
                  <a:cubicBezTo>
                    <a:pt x="5187" y="1764"/>
                    <a:pt x="5181" y="1759"/>
                    <a:pt x="5180" y="1752"/>
                  </a:cubicBezTo>
                  <a:cubicBezTo>
                    <a:pt x="5179" y="1746"/>
                    <a:pt x="5183" y="1739"/>
                    <a:pt x="5190" y="1738"/>
                  </a:cubicBezTo>
                  <a:close/>
                  <a:moveTo>
                    <a:pt x="5363" y="1709"/>
                  </a:moveTo>
                  <a:lnTo>
                    <a:pt x="5437" y="1697"/>
                  </a:lnTo>
                  <a:cubicBezTo>
                    <a:pt x="5443" y="1696"/>
                    <a:pt x="5450" y="1700"/>
                    <a:pt x="5451" y="1707"/>
                  </a:cubicBezTo>
                  <a:cubicBezTo>
                    <a:pt x="5452" y="1714"/>
                    <a:pt x="5447" y="1720"/>
                    <a:pt x="5441" y="1722"/>
                  </a:cubicBezTo>
                  <a:lnTo>
                    <a:pt x="5367" y="1734"/>
                  </a:lnTo>
                  <a:cubicBezTo>
                    <a:pt x="5360" y="1735"/>
                    <a:pt x="5353" y="1730"/>
                    <a:pt x="5352" y="1724"/>
                  </a:cubicBezTo>
                  <a:cubicBezTo>
                    <a:pt x="5351" y="1717"/>
                    <a:pt x="5356" y="1710"/>
                    <a:pt x="5363" y="1709"/>
                  </a:cubicBezTo>
                  <a:close/>
                  <a:moveTo>
                    <a:pt x="5535" y="1680"/>
                  </a:moveTo>
                  <a:lnTo>
                    <a:pt x="5609" y="1668"/>
                  </a:lnTo>
                  <a:cubicBezTo>
                    <a:pt x="5616" y="1667"/>
                    <a:pt x="5622" y="1672"/>
                    <a:pt x="5624" y="1678"/>
                  </a:cubicBezTo>
                  <a:cubicBezTo>
                    <a:pt x="5625" y="1685"/>
                    <a:pt x="5620" y="1692"/>
                    <a:pt x="5613" y="1693"/>
                  </a:cubicBezTo>
                  <a:lnTo>
                    <a:pt x="5539" y="1705"/>
                  </a:lnTo>
                  <a:cubicBezTo>
                    <a:pt x="5533" y="1706"/>
                    <a:pt x="5526" y="1702"/>
                    <a:pt x="5525" y="1695"/>
                  </a:cubicBezTo>
                  <a:cubicBezTo>
                    <a:pt x="5524" y="1688"/>
                    <a:pt x="5528" y="1682"/>
                    <a:pt x="5535" y="1680"/>
                  </a:cubicBezTo>
                  <a:close/>
                  <a:moveTo>
                    <a:pt x="5708" y="1652"/>
                  </a:moveTo>
                  <a:lnTo>
                    <a:pt x="5782" y="1639"/>
                  </a:lnTo>
                  <a:cubicBezTo>
                    <a:pt x="5789" y="1638"/>
                    <a:pt x="5795" y="1643"/>
                    <a:pt x="5796" y="1650"/>
                  </a:cubicBezTo>
                  <a:cubicBezTo>
                    <a:pt x="5797" y="1656"/>
                    <a:pt x="5793" y="1663"/>
                    <a:pt x="5786" y="1664"/>
                  </a:cubicBezTo>
                  <a:lnTo>
                    <a:pt x="5712" y="1676"/>
                  </a:lnTo>
                  <a:cubicBezTo>
                    <a:pt x="5705" y="1678"/>
                    <a:pt x="5699" y="1673"/>
                    <a:pt x="5698" y="1666"/>
                  </a:cubicBezTo>
                  <a:cubicBezTo>
                    <a:pt x="5696" y="1659"/>
                    <a:pt x="5701" y="1653"/>
                    <a:pt x="5708" y="1652"/>
                  </a:cubicBezTo>
                  <a:close/>
                  <a:moveTo>
                    <a:pt x="5880" y="1623"/>
                  </a:moveTo>
                  <a:lnTo>
                    <a:pt x="5954" y="1611"/>
                  </a:lnTo>
                  <a:cubicBezTo>
                    <a:pt x="5961" y="1609"/>
                    <a:pt x="5968" y="1614"/>
                    <a:pt x="5969" y="1621"/>
                  </a:cubicBezTo>
                  <a:cubicBezTo>
                    <a:pt x="5970" y="1628"/>
                    <a:pt x="5965" y="1634"/>
                    <a:pt x="5959" y="1635"/>
                  </a:cubicBezTo>
                  <a:lnTo>
                    <a:pt x="5885" y="1648"/>
                  </a:lnTo>
                  <a:cubicBezTo>
                    <a:pt x="5878" y="1649"/>
                    <a:pt x="5871" y="1644"/>
                    <a:pt x="5870" y="1637"/>
                  </a:cubicBezTo>
                  <a:cubicBezTo>
                    <a:pt x="5869" y="1631"/>
                    <a:pt x="5874" y="1624"/>
                    <a:pt x="5880" y="1623"/>
                  </a:cubicBezTo>
                  <a:close/>
                  <a:moveTo>
                    <a:pt x="6053" y="1594"/>
                  </a:moveTo>
                  <a:lnTo>
                    <a:pt x="6127" y="1582"/>
                  </a:lnTo>
                  <a:cubicBezTo>
                    <a:pt x="6134" y="1581"/>
                    <a:pt x="6140" y="1585"/>
                    <a:pt x="6141" y="1592"/>
                  </a:cubicBezTo>
                  <a:cubicBezTo>
                    <a:pt x="6143" y="1599"/>
                    <a:pt x="6138" y="1605"/>
                    <a:pt x="6131" y="1607"/>
                  </a:cubicBezTo>
                  <a:lnTo>
                    <a:pt x="6057" y="1619"/>
                  </a:lnTo>
                  <a:cubicBezTo>
                    <a:pt x="6050" y="1620"/>
                    <a:pt x="6044" y="1615"/>
                    <a:pt x="6043" y="1609"/>
                  </a:cubicBezTo>
                  <a:cubicBezTo>
                    <a:pt x="6042" y="1602"/>
                    <a:pt x="6046" y="1595"/>
                    <a:pt x="6053" y="1594"/>
                  </a:cubicBezTo>
                  <a:close/>
                  <a:moveTo>
                    <a:pt x="6226" y="1565"/>
                  </a:moveTo>
                  <a:lnTo>
                    <a:pt x="6300" y="1553"/>
                  </a:lnTo>
                  <a:cubicBezTo>
                    <a:pt x="6306" y="1552"/>
                    <a:pt x="6313" y="1557"/>
                    <a:pt x="6314" y="1563"/>
                  </a:cubicBezTo>
                  <a:cubicBezTo>
                    <a:pt x="6315" y="1570"/>
                    <a:pt x="6311" y="1577"/>
                    <a:pt x="6304" y="1578"/>
                  </a:cubicBezTo>
                  <a:lnTo>
                    <a:pt x="6230" y="1590"/>
                  </a:lnTo>
                  <a:cubicBezTo>
                    <a:pt x="6223" y="1591"/>
                    <a:pt x="6217" y="1587"/>
                    <a:pt x="6215" y="1580"/>
                  </a:cubicBezTo>
                  <a:cubicBezTo>
                    <a:pt x="6214" y="1573"/>
                    <a:pt x="6219" y="1567"/>
                    <a:pt x="6226" y="1565"/>
                  </a:cubicBezTo>
                  <a:close/>
                  <a:moveTo>
                    <a:pt x="6398" y="1537"/>
                  </a:moveTo>
                  <a:lnTo>
                    <a:pt x="6472" y="1524"/>
                  </a:lnTo>
                  <a:cubicBezTo>
                    <a:pt x="6479" y="1523"/>
                    <a:pt x="6486" y="1528"/>
                    <a:pt x="6487" y="1535"/>
                  </a:cubicBezTo>
                  <a:cubicBezTo>
                    <a:pt x="6488" y="1541"/>
                    <a:pt x="6483" y="1548"/>
                    <a:pt x="6476" y="1549"/>
                  </a:cubicBezTo>
                  <a:lnTo>
                    <a:pt x="6402" y="1561"/>
                  </a:lnTo>
                  <a:cubicBezTo>
                    <a:pt x="6396" y="1562"/>
                    <a:pt x="6389" y="1558"/>
                    <a:pt x="6388" y="1551"/>
                  </a:cubicBezTo>
                  <a:cubicBezTo>
                    <a:pt x="6387" y="1544"/>
                    <a:pt x="6391" y="1538"/>
                    <a:pt x="6398" y="1537"/>
                  </a:cubicBezTo>
                  <a:close/>
                  <a:moveTo>
                    <a:pt x="6571" y="1508"/>
                  </a:moveTo>
                  <a:lnTo>
                    <a:pt x="6645" y="1496"/>
                  </a:lnTo>
                  <a:cubicBezTo>
                    <a:pt x="6652" y="1494"/>
                    <a:pt x="6658" y="1499"/>
                    <a:pt x="6659" y="1506"/>
                  </a:cubicBezTo>
                  <a:cubicBezTo>
                    <a:pt x="6660" y="1513"/>
                    <a:pt x="6656" y="1519"/>
                    <a:pt x="6649" y="1520"/>
                  </a:cubicBezTo>
                  <a:lnTo>
                    <a:pt x="6575" y="1533"/>
                  </a:lnTo>
                  <a:cubicBezTo>
                    <a:pt x="6568" y="1534"/>
                    <a:pt x="6562" y="1529"/>
                    <a:pt x="6561" y="1522"/>
                  </a:cubicBezTo>
                  <a:cubicBezTo>
                    <a:pt x="6560" y="1515"/>
                    <a:pt x="6564" y="1509"/>
                    <a:pt x="6571" y="1508"/>
                  </a:cubicBezTo>
                  <a:close/>
                  <a:moveTo>
                    <a:pt x="6744" y="1479"/>
                  </a:moveTo>
                  <a:lnTo>
                    <a:pt x="6818" y="1467"/>
                  </a:lnTo>
                  <a:cubicBezTo>
                    <a:pt x="6824" y="1466"/>
                    <a:pt x="6831" y="1470"/>
                    <a:pt x="6832" y="1477"/>
                  </a:cubicBezTo>
                  <a:cubicBezTo>
                    <a:pt x="6833" y="1484"/>
                    <a:pt x="6828" y="1490"/>
                    <a:pt x="6822" y="1491"/>
                  </a:cubicBezTo>
                  <a:lnTo>
                    <a:pt x="6748" y="1504"/>
                  </a:lnTo>
                  <a:cubicBezTo>
                    <a:pt x="6741" y="1505"/>
                    <a:pt x="6734" y="1500"/>
                    <a:pt x="6733" y="1493"/>
                  </a:cubicBezTo>
                  <a:cubicBezTo>
                    <a:pt x="6732" y="1487"/>
                    <a:pt x="6737" y="1480"/>
                    <a:pt x="6744" y="1479"/>
                  </a:cubicBezTo>
                  <a:close/>
                  <a:moveTo>
                    <a:pt x="6916" y="1450"/>
                  </a:moveTo>
                  <a:lnTo>
                    <a:pt x="6990" y="1438"/>
                  </a:lnTo>
                  <a:cubicBezTo>
                    <a:pt x="6997" y="1437"/>
                    <a:pt x="7003" y="1441"/>
                    <a:pt x="7005" y="1448"/>
                  </a:cubicBezTo>
                  <a:cubicBezTo>
                    <a:pt x="7006" y="1455"/>
                    <a:pt x="7001" y="1462"/>
                    <a:pt x="6994" y="1463"/>
                  </a:cubicBezTo>
                  <a:lnTo>
                    <a:pt x="6920" y="1475"/>
                  </a:lnTo>
                  <a:cubicBezTo>
                    <a:pt x="6913" y="1476"/>
                    <a:pt x="6907" y="1472"/>
                    <a:pt x="6906" y="1465"/>
                  </a:cubicBezTo>
                  <a:cubicBezTo>
                    <a:pt x="6905" y="1458"/>
                    <a:pt x="6909" y="1451"/>
                    <a:pt x="6916" y="1450"/>
                  </a:cubicBezTo>
                  <a:close/>
                  <a:moveTo>
                    <a:pt x="7089" y="1422"/>
                  </a:moveTo>
                  <a:lnTo>
                    <a:pt x="7163" y="1409"/>
                  </a:lnTo>
                  <a:cubicBezTo>
                    <a:pt x="7170" y="1408"/>
                    <a:pt x="7176" y="1413"/>
                    <a:pt x="7177" y="1419"/>
                  </a:cubicBezTo>
                  <a:cubicBezTo>
                    <a:pt x="7178" y="1426"/>
                    <a:pt x="7174" y="1433"/>
                    <a:pt x="7167" y="1434"/>
                  </a:cubicBezTo>
                  <a:lnTo>
                    <a:pt x="7093" y="1446"/>
                  </a:lnTo>
                  <a:cubicBezTo>
                    <a:pt x="7086" y="1447"/>
                    <a:pt x="7080" y="1443"/>
                    <a:pt x="7078" y="1436"/>
                  </a:cubicBezTo>
                  <a:cubicBezTo>
                    <a:pt x="7077" y="1429"/>
                    <a:pt x="7082" y="1423"/>
                    <a:pt x="7089" y="1422"/>
                  </a:cubicBezTo>
                  <a:close/>
                  <a:moveTo>
                    <a:pt x="7261" y="1393"/>
                  </a:moveTo>
                  <a:lnTo>
                    <a:pt x="7335" y="1380"/>
                  </a:lnTo>
                  <a:cubicBezTo>
                    <a:pt x="7342" y="1379"/>
                    <a:pt x="7349" y="1384"/>
                    <a:pt x="7350" y="1391"/>
                  </a:cubicBezTo>
                  <a:cubicBezTo>
                    <a:pt x="7351" y="1398"/>
                    <a:pt x="7346" y="1404"/>
                    <a:pt x="7339" y="1405"/>
                  </a:cubicBezTo>
                  <a:lnTo>
                    <a:pt x="7265" y="1417"/>
                  </a:lnTo>
                  <a:cubicBezTo>
                    <a:pt x="7259" y="1419"/>
                    <a:pt x="7252" y="1414"/>
                    <a:pt x="7251" y="1407"/>
                  </a:cubicBezTo>
                  <a:cubicBezTo>
                    <a:pt x="7250" y="1400"/>
                    <a:pt x="7255" y="1394"/>
                    <a:pt x="7261" y="1393"/>
                  </a:cubicBezTo>
                  <a:close/>
                  <a:moveTo>
                    <a:pt x="7434" y="1364"/>
                  </a:moveTo>
                  <a:lnTo>
                    <a:pt x="7508" y="1352"/>
                  </a:lnTo>
                  <a:cubicBezTo>
                    <a:pt x="7515" y="1351"/>
                    <a:pt x="7521" y="1355"/>
                    <a:pt x="7522" y="1362"/>
                  </a:cubicBezTo>
                  <a:cubicBezTo>
                    <a:pt x="7524" y="1369"/>
                    <a:pt x="7519" y="1375"/>
                    <a:pt x="7512" y="1376"/>
                  </a:cubicBezTo>
                  <a:lnTo>
                    <a:pt x="7438" y="1389"/>
                  </a:lnTo>
                  <a:cubicBezTo>
                    <a:pt x="7431" y="1390"/>
                    <a:pt x="7425" y="1385"/>
                    <a:pt x="7424" y="1378"/>
                  </a:cubicBezTo>
                  <a:cubicBezTo>
                    <a:pt x="7423" y="1372"/>
                    <a:pt x="7427" y="1365"/>
                    <a:pt x="7434" y="1364"/>
                  </a:cubicBezTo>
                  <a:close/>
                  <a:moveTo>
                    <a:pt x="7607" y="1335"/>
                  </a:moveTo>
                  <a:lnTo>
                    <a:pt x="7681" y="1323"/>
                  </a:lnTo>
                  <a:cubicBezTo>
                    <a:pt x="7687" y="1322"/>
                    <a:pt x="7694" y="1326"/>
                    <a:pt x="7695" y="1333"/>
                  </a:cubicBezTo>
                  <a:cubicBezTo>
                    <a:pt x="7696" y="1340"/>
                    <a:pt x="7692" y="1346"/>
                    <a:pt x="7685" y="1348"/>
                  </a:cubicBezTo>
                  <a:lnTo>
                    <a:pt x="7611" y="1360"/>
                  </a:lnTo>
                  <a:cubicBezTo>
                    <a:pt x="7604" y="1361"/>
                    <a:pt x="7597" y="1356"/>
                    <a:pt x="7596" y="1350"/>
                  </a:cubicBezTo>
                  <a:cubicBezTo>
                    <a:pt x="7595" y="1343"/>
                    <a:pt x="7600" y="1336"/>
                    <a:pt x="7607" y="1335"/>
                  </a:cubicBezTo>
                  <a:close/>
                  <a:moveTo>
                    <a:pt x="7779" y="1306"/>
                  </a:moveTo>
                  <a:lnTo>
                    <a:pt x="7853" y="1294"/>
                  </a:lnTo>
                  <a:cubicBezTo>
                    <a:pt x="7860" y="1293"/>
                    <a:pt x="7866" y="1298"/>
                    <a:pt x="7868" y="1304"/>
                  </a:cubicBezTo>
                  <a:cubicBezTo>
                    <a:pt x="7869" y="1311"/>
                    <a:pt x="7864" y="1318"/>
                    <a:pt x="7857" y="1319"/>
                  </a:cubicBezTo>
                  <a:lnTo>
                    <a:pt x="7783" y="1331"/>
                  </a:lnTo>
                  <a:cubicBezTo>
                    <a:pt x="7777" y="1332"/>
                    <a:pt x="7770" y="1328"/>
                    <a:pt x="7769" y="1321"/>
                  </a:cubicBezTo>
                  <a:cubicBezTo>
                    <a:pt x="7768" y="1314"/>
                    <a:pt x="7772" y="1308"/>
                    <a:pt x="7779" y="1306"/>
                  </a:cubicBezTo>
                  <a:close/>
                  <a:moveTo>
                    <a:pt x="7952" y="1278"/>
                  </a:moveTo>
                  <a:lnTo>
                    <a:pt x="8026" y="1265"/>
                  </a:lnTo>
                  <a:cubicBezTo>
                    <a:pt x="8033" y="1264"/>
                    <a:pt x="8039" y="1269"/>
                    <a:pt x="8040" y="1276"/>
                  </a:cubicBezTo>
                  <a:cubicBezTo>
                    <a:pt x="8041" y="1282"/>
                    <a:pt x="8037" y="1289"/>
                    <a:pt x="8030" y="1290"/>
                  </a:cubicBezTo>
                  <a:lnTo>
                    <a:pt x="7956" y="1302"/>
                  </a:lnTo>
                  <a:cubicBezTo>
                    <a:pt x="7949" y="1303"/>
                    <a:pt x="7943" y="1299"/>
                    <a:pt x="7942" y="1292"/>
                  </a:cubicBezTo>
                  <a:cubicBezTo>
                    <a:pt x="7940" y="1285"/>
                    <a:pt x="7945" y="1279"/>
                    <a:pt x="7952" y="1278"/>
                  </a:cubicBezTo>
                  <a:close/>
                  <a:moveTo>
                    <a:pt x="8124" y="1249"/>
                  </a:moveTo>
                  <a:lnTo>
                    <a:pt x="8198" y="1237"/>
                  </a:lnTo>
                  <a:cubicBezTo>
                    <a:pt x="8205" y="1235"/>
                    <a:pt x="8212" y="1240"/>
                    <a:pt x="8213" y="1247"/>
                  </a:cubicBezTo>
                  <a:cubicBezTo>
                    <a:pt x="8214" y="1254"/>
                    <a:pt x="8209" y="1260"/>
                    <a:pt x="8203" y="1261"/>
                  </a:cubicBezTo>
                  <a:lnTo>
                    <a:pt x="8129" y="1274"/>
                  </a:lnTo>
                  <a:cubicBezTo>
                    <a:pt x="8122" y="1275"/>
                    <a:pt x="8115" y="1270"/>
                    <a:pt x="8114" y="1263"/>
                  </a:cubicBezTo>
                  <a:cubicBezTo>
                    <a:pt x="8113" y="1257"/>
                    <a:pt x="8118" y="1250"/>
                    <a:pt x="8124" y="1249"/>
                  </a:cubicBezTo>
                  <a:close/>
                  <a:moveTo>
                    <a:pt x="8297" y="1220"/>
                  </a:moveTo>
                  <a:lnTo>
                    <a:pt x="8371" y="1208"/>
                  </a:lnTo>
                  <a:cubicBezTo>
                    <a:pt x="8378" y="1207"/>
                    <a:pt x="8384" y="1211"/>
                    <a:pt x="8385" y="1218"/>
                  </a:cubicBezTo>
                  <a:cubicBezTo>
                    <a:pt x="8387" y="1225"/>
                    <a:pt x="8382" y="1231"/>
                    <a:pt x="8375" y="1232"/>
                  </a:cubicBezTo>
                  <a:lnTo>
                    <a:pt x="8301" y="1245"/>
                  </a:lnTo>
                  <a:cubicBezTo>
                    <a:pt x="8294" y="1246"/>
                    <a:pt x="8288" y="1241"/>
                    <a:pt x="8287" y="1235"/>
                  </a:cubicBezTo>
                  <a:cubicBezTo>
                    <a:pt x="8286" y="1228"/>
                    <a:pt x="8290" y="1221"/>
                    <a:pt x="8297" y="1220"/>
                  </a:cubicBezTo>
                  <a:close/>
                  <a:moveTo>
                    <a:pt x="8470" y="1191"/>
                  </a:moveTo>
                  <a:lnTo>
                    <a:pt x="8544" y="1179"/>
                  </a:lnTo>
                  <a:cubicBezTo>
                    <a:pt x="8551" y="1178"/>
                    <a:pt x="8557" y="1183"/>
                    <a:pt x="8558" y="1189"/>
                  </a:cubicBezTo>
                  <a:cubicBezTo>
                    <a:pt x="8559" y="1196"/>
                    <a:pt x="8555" y="1203"/>
                    <a:pt x="8548" y="1204"/>
                  </a:cubicBezTo>
                  <a:lnTo>
                    <a:pt x="8474" y="1216"/>
                  </a:lnTo>
                  <a:cubicBezTo>
                    <a:pt x="8467" y="1217"/>
                    <a:pt x="8461" y="1213"/>
                    <a:pt x="8459" y="1206"/>
                  </a:cubicBezTo>
                  <a:cubicBezTo>
                    <a:pt x="8458" y="1199"/>
                    <a:pt x="8463" y="1193"/>
                    <a:pt x="8470" y="1191"/>
                  </a:cubicBezTo>
                  <a:close/>
                  <a:moveTo>
                    <a:pt x="8642" y="1163"/>
                  </a:moveTo>
                  <a:lnTo>
                    <a:pt x="8716" y="1150"/>
                  </a:lnTo>
                  <a:cubicBezTo>
                    <a:pt x="8723" y="1149"/>
                    <a:pt x="8730" y="1154"/>
                    <a:pt x="8731" y="1161"/>
                  </a:cubicBezTo>
                  <a:cubicBezTo>
                    <a:pt x="8732" y="1167"/>
                    <a:pt x="8727" y="1174"/>
                    <a:pt x="8720" y="1175"/>
                  </a:cubicBezTo>
                  <a:lnTo>
                    <a:pt x="8646" y="1187"/>
                  </a:lnTo>
                  <a:cubicBezTo>
                    <a:pt x="8640" y="1188"/>
                    <a:pt x="8633" y="1184"/>
                    <a:pt x="8632" y="1177"/>
                  </a:cubicBezTo>
                  <a:cubicBezTo>
                    <a:pt x="8631" y="1170"/>
                    <a:pt x="8636" y="1164"/>
                    <a:pt x="8642" y="1163"/>
                  </a:cubicBezTo>
                  <a:close/>
                  <a:moveTo>
                    <a:pt x="8815" y="1134"/>
                  </a:moveTo>
                  <a:lnTo>
                    <a:pt x="8889" y="1122"/>
                  </a:lnTo>
                  <a:cubicBezTo>
                    <a:pt x="8896" y="1120"/>
                    <a:pt x="8902" y="1125"/>
                    <a:pt x="8903" y="1132"/>
                  </a:cubicBezTo>
                  <a:cubicBezTo>
                    <a:pt x="8904" y="1139"/>
                    <a:pt x="8900" y="1145"/>
                    <a:pt x="8893" y="1146"/>
                  </a:cubicBezTo>
                  <a:lnTo>
                    <a:pt x="8819" y="1159"/>
                  </a:lnTo>
                  <a:cubicBezTo>
                    <a:pt x="8812" y="1160"/>
                    <a:pt x="8806" y="1155"/>
                    <a:pt x="8805" y="1148"/>
                  </a:cubicBezTo>
                  <a:cubicBezTo>
                    <a:pt x="8804" y="1141"/>
                    <a:pt x="8808" y="1135"/>
                    <a:pt x="8815" y="1134"/>
                  </a:cubicBezTo>
                  <a:close/>
                  <a:moveTo>
                    <a:pt x="8988" y="1105"/>
                  </a:moveTo>
                  <a:lnTo>
                    <a:pt x="9062" y="1093"/>
                  </a:lnTo>
                  <a:cubicBezTo>
                    <a:pt x="9068" y="1092"/>
                    <a:pt x="9075" y="1096"/>
                    <a:pt x="9076" y="1103"/>
                  </a:cubicBezTo>
                  <a:cubicBezTo>
                    <a:pt x="9077" y="1110"/>
                    <a:pt x="9072" y="1116"/>
                    <a:pt x="9066" y="1117"/>
                  </a:cubicBezTo>
                  <a:lnTo>
                    <a:pt x="8992" y="1130"/>
                  </a:lnTo>
                  <a:cubicBezTo>
                    <a:pt x="8985" y="1131"/>
                    <a:pt x="8978" y="1126"/>
                    <a:pt x="8977" y="1119"/>
                  </a:cubicBezTo>
                  <a:cubicBezTo>
                    <a:pt x="8976" y="1113"/>
                    <a:pt x="8981" y="1106"/>
                    <a:pt x="8988" y="1105"/>
                  </a:cubicBezTo>
                  <a:close/>
                  <a:moveTo>
                    <a:pt x="9160" y="1076"/>
                  </a:moveTo>
                  <a:lnTo>
                    <a:pt x="9234" y="1064"/>
                  </a:lnTo>
                  <a:cubicBezTo>
                    <a:pt x="9241" y="1063"/>
                    <a:pt x="9247" y="1067"/>
                    <a:pt x="9249" y="1074"/>
                  </a:cubicBezTo>
                  <a:cubicBezTo>
                    <a:pt x="9250" y="1081"/>
                    <a:pt x="9245" y="1088"/>
                    <a:pt x="9238" y="1089"/>
                  </a:cubicBezTo>
                  <a:lnTo>
                    <a:pt x="9164" y="1101"/>
                  </a:lnTo>
                  <a:cubicBezTo>
                    <a:pt x="9157" y="1102"/>
                    <a:pt x="9151" y="1098"/>
                    <a:pt x="9150" y="1091"/>
                  </a:cubicBezTo>
                  <a:cubicBezTo>
                    <a:pt x="9149" y="1084"/>
                    <a:pt x="9153" y="1077"/>
                    <a:pt x="9160" y="1076"/>
                  </a:cubicBezTo>
                  <a:close/>
                  <a:moveTo>
                    <a:pt x="9333" y="1048"/>
                  </a:moveTo>
                  <a:lnTo>
                    <a:pt x="9407" y="1035"/>
                  </a:lnTo>
                  <a:cubicBezTo>
                    <a:pt x="9414" y="1034"/>
                    <a:pt x="9420" y="1039"/>
                    <a:pt x="9421" y="1045"/>
                  </a:cubicBezTo>
                  <a:cubicBezTo>
                    <a:pt x="9422" y="1052"/>
                    <a:pt x="9418" y="1059"/>
                    <a:pt x="9411" y="1060"/>
                  </a:cubicBezTo>
                  <a:lnTo>
                    <a:pt x="9337" y="1072"/>
                  </a:lnTo>
                  <a:cubicBezTo>
                    <a:pt x="9330" y="1073"/>
                    <a:pt x="9324" y="1069"/>
                    <a:pt x="9323" y="1062"/>
                  </a:cubicBezTo>
                  <a:cubicBezTo>
                    <a:pt x="9321" y="1055"/>
                    <a:pt x="9326" y="1049"/>
                    <a:pt x="9333" y="1048"/>
                  </a:cubicBezTo>
                  <a:close/>
                  <a:moveTo>
                    <a:pt x="9505" y="1019"/>
                  </a:moveTo>
                  <a:lnTo>
                    <a:pt x="9579" y="1006"/>
                  </a:lnTo>
                  <a:cubicBezTo>
                    <a:pt x="9586" y="1005"/>
                    <a:pt x="9593" y="1010"/>
                    <a:pt x="9594" y="1017"/>
                  </a:cubicBezTo>
                  <a:cubicBezTo>
                    <a:pt x="9595" y="1024"/>
                    <a:pt x="9590" y="1030"/>
                    <a:pt x="9584" y="1031"/>
                  </a:cubicBezTo>
                  <a:lnTo>
                    <a:pt x="9510" y="1043"/>
                  </a:lnTo>
                  <a:cubicBezTo>
                    <a:pt x="9503" y="1045"/>
                    <a:pt x="9496" y="1040"/>
                    <a:pt x="9495" y="1033"/>
                  </a:cubicBezTo>
                  <a:cubicBezTo>
                    <a:pt x="9494" y="1026"/>
                    <a:pt x="9499" y="1020"/>
                    <a:pt x="9505" y="1019"/>
                  </a:cubicBezTo>
                  <a:close/>
                  <a:moveTo>
                    <a:pt x="9678" y="990"/>
                  </a:moveTo>
                  <a:lnTo>
                    <a:pt x="9752" y="978"/>
                  </a:lnTo>
                  <a:cubicBezTo>
                    <a:pt x="9759" y="977"/>
                    <a:pt x="9765" y="981"/>
                    <a:pt x="9766" y="988"/>
                  </a:cubicBezTo>
                  <a:cubicBezTo>
                    <a:pt x="9768" y="995"/>
                    <a:pt x="9763" y="1001"/>
                    <a:pt x="9756" y="1002"/>
                  </a:cubicBezTo>
                  <a:lnTo>
                    <a:pt x="9682" y="1015"/>
                  </a:lnTo>
                  <a:cubicBezTo>
                    <a:pt x="9675" y="1016"/>
                    <a:pt x="9669" y="1011"/>
                    <a:pt x="9668" y="1004"/>
                  </a:cubicBezTo>
                  <a:cubicBezTo>
                    <a:pt x="9667" y="998"/>
                    <a:pt x="9671" y="991"/>
                    <a:pt x="9678" y="990"/>
                  </a:cubicBezTo>
                  <a:close/>
                  <a:moveTo>
                    <a:pt x="9851" y="961"/>
                  </a:moveTo>
                  <a:lnTo>
                    <a:pt x="9925" y="949"/>
                  </a:lnTo>
                  <a:cubicBezTo>
                    <a:pt x="9931" y="948"/>
                    <a:pt x="9938" y="952"/>
                    <a:pt x="9939" y="959"/>
                  </a:cubicBezTo>
                  <a:cubicBezTo>
                    <a:pt x="9940" y="966"/>
                    <a:pt x="9936" y="972"/>
                    <a:pt x="9929" y="974"/>
                  </a:cubicBezTo>
                  <a:lnTo>
                    <a:pt x="9855" y="986"/>
                  </a:lnTo>
                  <a:cubicBezTo>
                    <a:pt x="9848" y="987"/>
                    <a:pt x="9842" y="982"/>
                    <a:pt x="9840" y="976"/>
                  </a:cubicBezTo>
                  <a:cubicBezTo>
                    <a:pt x="9839" y="969"/>
                    <a:pt x="9844" y="962"/>
                    <a:pt x="9851" y="961"/>
                  </a:cubicBezTo>
                  <a:close/>
                  <a:moveTo>
                    <a:pt x="10023" y="932"/>
                  </a:moveTo>
                  <a:lnTo>
                    <a:pt x="10097" y="920"/>
                  </a:lnTo>
                  <a:cubicBezTo>
                    <a:pt x="10104" y="919"/>
                    <a:pt x="10111" y="924"/>
                    <a:pt x="10112" y="930"/>
                  </a:cubicBezTo>
                  <a:cubicBezTo>
                    <a:pt x="10113" y="937"/>
                    <a:pt x="10108" y="944"/>
                    <a:pt x="10101" y="945"/>
                  </a:cubicBezTo>
                  <a:lnTo>
                    <a:pt x="10027" y="957"/>
                  </a:lnTo>
                  <a:cubicBezTo>
                    <a:pt x="10021" y="958"/>
                    <a:pt x="10014" y="954"/>
                    <a:pt x="10013" y="947"/>
                  </a:cubicBezTo>
                  <a:cubicBezTo>
                    <a:pt x="10012" y="940"/>
                    <a:pt x="10016" y="934"/>
                    <a:pt x="10023" y="932"/>
                  </a:cubicBezTo>
                  <a:close/>
                  <a:moveTo>
                    <a:pt x="10196" y="904"/>
                  </a:moveTo>
                  <a:lnTo>
                    <a:pt x="10270" y="891"/>
                  </a:lnTo>
                  <a:cubicBezTo>
                    <a:pt x="10277" y="890"/>
                    <a:pt x="10283" y="895"/>
                    <a:pt x="10284" y="902"/>
                  </a:cubicBezTo>
                  <a:cubicBezTo>
                    <a:pt x="10285" y="908"/>
                    <a:pt x="10281" y="915"/>
                    <a:pt x="10274" y="916"/>
                  </a:cubicBezTo>
                  <a:lnTo>
                    <a:pt x="10200" y="928"/>
                  </a:lnTo>
                  <a:cubicBezTo>
                    <a:pt x="10193" y="929"/>
                    <a:pt x="10187" y="925"/>
                    <a:pt x="10186" y="918"/>
                  </a:cubicBezTo>
                  <a:cubicBezTo>
                    <a:pt x="10185" y="911"/>
                    <a:pt x="10189" y="905"/>
                    <a:pt x="10196" y="904"/>
                  </a:cubicBezTo>
                  <a:close/>
                  <a:moveTo>
                    <a:pt x="10369" y="875"/>
                  </a:moveTo>
                  <a:lnTo>
                    <a:pt x="10443" y="863"/>
                  </a:lnTo>
                  <a:cubicBezTo>
                    <a:pt x="10449" y="861"/>
                    <a:pt x="10456" y="866"/>
                    <a:pt x="10457" y="873"/>
                  </a:cubicBezTo>
                  <a:cubicBezTo>
                    <a:pt x="10458" y="880"/>
                    <a:pt x="10453" y="886"/>
                    <a:pt x="10447" y="887"/>
                  </a:cubicBezTo>
                  <a:lnTo>
                    <a:pt x="10373" y="900"/>
                  </a:lnTo>
                  <a:cubicBezTo>
                    <a:pt x="10366" y="901"/>
                    <a:pt x="10359" y="896"/>
                    <a:pt x="10358" y="889"/>
                  </a:cubicBezTo>
                  <a:cubicBezTo>
                    <a:pt x="10357" y="882"/>
                    <a:pt x="10362" y="876"/>
                    <a:pt x="10369" y="875"/>
                  </a:cubicBezTo>
                  <a:close/>
                  <a:moveTo>
                    <a:pt x="10541" y="846"/>
                  </a:moveTo>
                  <a:lnTo>
                    <a:pt x="10615" y="834"/>
                  </a:lnTo>
                  <a:cubicBezTo>
                    <a:pt x="10622" y="833"/>
                    <a:pt x="10628" y="837"/>
                    <a:pt x="10630" y="844"/>
                  </a:cubicBezTo>
                  <a:cubicBezTo>
                    <a:pt x="10631" y="851"/>
                    <a:pt x="10626" y="857"/>
                    <a:pt x="10619" y="858"/>
                  </a:cubicBezTo>
                  <a:lnTo>
                    <a:pt x="10545" y="871"/>
                  </a:lnTo>
                  <a:cubicBezTo>
                    <a:pt x="10538" y="872"/>
                    <a:pt x="10532" y="867"/>
                    <a:pt x="10531" y="861"/>
                  </a:cubicBezTo>
                  <a:cubicBezTo>
                    <a:pt x="10530" y="854"/>
                    <a:pt x="10534" y="847"/>
                    <a:pt x="10541" y="846"/>
                  </a:cubicBezTo>
                  <a:close/>
                  <a:moveTo>
                    <a:pt x="10714" y="817"/>
                  </a:moveTo>
                  <a:lnTo>
                    <a:pt x="10788" y="805"/>
                  </a:lnTo>
                  <a:cubicBezTo>
                    <a:pt x="10795" y="804"/>
                    <a:pt x="10801" y="809"/>
                    <a:pt x="10802" y="815"/>
                  </a:cubicBezTo>
                  <a:cubicBezTo>
                    <a:pt x="10803" y="822"/>
                    <a:pt x="10799" y="829"/>
                    <a:pt x="10792" y="830"/>
                  </a:cubicBezTo>
                  <a:lnTo>
                    <a:pt x="10718" y="842"/>
                  </a:lnTo>
                  <a:cubicBezTo>
                    <a:pt x="10711" y="843"/>
                    <a:pt x="10705" y="839"/>
                    <a:pt x="10703" y="832"/>
                  </a:cubicBezTo>
                  <a:cubicBezTo>
                    <a:pt x="10702" y="825"/>
                    <a:pt x="10707" y="819"/>
                    <a:pt x="10714" y="817"/>
                  </a:cubicBezTo>
                  <a:close/>
                  <a:moveTo>
                    <a:pt x="10886" y="789"/>
                  </a:moveTo>
                  <a:lnTo>
                    <a:pt x="10960" y="776"/>
                  </a:lnTo>
                  <a:cubicBezTo>
                    <a:pt x="10967" y="775"/>
                    <a:pt x="10974" y="780"/>
                    <a:pt x="10975" y="787"/>
                  </a:cubicBezTo>
                  <a:cubicBezTo>
                    <a:pt x="10976" y="793"/>
                    <a:pt x="10971" y="800"/>
                    <a:pt x="10964" y="801"/>
                  </a:cubicBezTo>
                  <a:lnTo>
                    <a:pt x="10890" y="813"/>
                  </a:lnTo>
                  <a:cubicBezTo>
                    <a:pt x="10884" y="814"/>
                    <a:pt x="10877" y="810"/>
                    <a:pt x="10876" y="803"/>
                  </a:cubicBezTo>
                  <a:cubicBezTo>
                    <a:pt x="10875" y="796"/>
                    <a:pt x="10880" y="790"/>
                    <a:pt x="10886" y="789"/>
                  </a:cubicBezTo>
                  <a:close/>
                  <a:moveTo>
                    <a:pt x="11059" y="760"/>
                  </a:moveTo>
                  <a:lnTo>
                    <a:pt x="11133" y="748"/>
                  </a:lnTo>
                  <a:cubicBezTo>
                    <a:pt x="11140" y="746"/>
                    <a:pt x="11146" y="751"/>
                    <a:pt x="11147" y="758"/>
                  </a:cubicBezTo>
                  <a:cubicBezTo>
                    <a:pt x="11149" y="765"/>
                    <a:pt x="11144" y="771"/>
                    <a:pt x="11137" y="772"/>
                  </a:cubicBezTo>
                  <a:lnTo>
                    <a:pt x="11063" y="785"/>
                  </a:lnTo>
                  <a:cubicBezTo>
                    <a:pt x="11056" y="786"/>
                    <a:pt x="11050" y="781"/>
                    <a:pt x="11049" y="774"/>
                  </a:cubicBezTo>
                  <a:cubicBezTo>
                    <a:pt x="11048" y="767"/>
                    <a:pt x="11052" y="761"/>
                    <a:pt x="11059" y="760"/>
                  </a:cubicBezTo>
                  <a:close/>
                  <a:moveTo>
                    <a:pt x="11232" y="731"/>
                  </a:moveTo>
                  <a:lnTo>
                    <a:pt x="11306" y="719"/>
                  </a:lnTo>
                  <a:cubicBezTo>
                    <a:pt x="11312" y="718"/>
                    <a:pt x="11319" y="722"/>
                    <a:pt x="11320" y="729"/>
                  </a:cubicBezTo>
                  <a:cubicBezTo>
                    <a:pt x="11321" y="736"/>
                    <a:pt x="11317" y="742"/>
                    <a:pt x="11310" y="743"/>
                  </a:cubicBezTo>
                  <a:lnTo>
                    <a:pt x="11236" y="756"/>
                  </a:lnTo>
                  <a:cubicBezTo>
                    <a:pt x="11229" y="757"/>
                    <a:pt x="11222" y="752"/>
                    <a:pt x="11221" y="745"/>
                  </a:cubicBezTo>
                  <a:cubicBezTo>
                    <a:pt x="11220" y="739"/>
                    <a:pt x="11225" y="732"/>
                    <a:pt x="11232" y="731"/>
                  </a:cubicBezTo>
                  <a:close/>
                  <a:moveTo>
                    <a:pt x="11404" y="702"/>
                  </a:moveTo>
                  <a:lnTo>
                    <a:pt x="11478" y="690"/>
                  </a:lnTo>
                  <a:cubicBezTo>
                    <a:pt x="11485" y="689"/>
                    <a:pt x="11491" y="693"/>
                    <a:pt x="11493" y="700"/>
                  </a:cubicBezTo>
                  <a:cubicBezTo>
                    <a:pt x="11494" y="707"/>
                    <a:pt x="11489" y="713"/>
                    <a:pt x="11482" y="715"/>
                  </a:cubicBezTo>
                  <a:lnTo>
                    <a:pt x="11408" y="727"/>
                  </a:lnTo>
                  <a:cubicBezTo>
                    <a:pt x="11402" y="728"/>
                    <a:pt x="11395" y="723"/>
                    <a:pt x="11394" y="717"/>
                  </a:cubicBezTo>
                  <a:cubicBezTo>
                    <a:pt x="11393" y="710"/>
                    <a:pt x="11397" y="703"/>
                    <a:pt x="11404" y="702"/>
                  </a:cubicBezTo>
                  <a:close/>
                  <a:moveTo>
                    <a:pt x="11577" y="674"/>
                  </a:moveTo>
                  <a:lnTo>
                    <a:pt x="11651" y="661"/>
                  </a:lnTo>
                  <a:cubicBezTo>
                    <a:pt x="11658" y="660"/>
                    <a:pt x="11664" y="665"/>
                    <a:pt x="11665" y="671"/>
                  </a:cubicBezTo>
                  <a:cubicBezTo>
                    <a:pt x="11666" y="678"/>
                    <a:pt x="11662" y="685"/>
                    <a:pt x="11655" y="686"/>
                  </a:cubicBezTo>
                  <a:lnTo>
                    <a:pt x="11581" y="698"/>
                  </a:lnTo>
                  <a:cubicBezTo>
                    <a:pt x="11574" y="699"/>
                    <a:pt x="11568" y="695"/>
                    <a:pt x="11567" y="688"/>
                  </a:cubicBezTo>
                  <a:cubicBezTo>
                    <a:pt x="11565" y="681"/>
                    <a:pt x="11570" y="675"/>
                    <a:pt x="11577" y="674"/>
                  </a:cubicBezTo>
                  <a:close/>
                  <a:moveTo>
                    <a:pt x="11749" y="645"/>
                  </a:moveTo>
                  <a:lnTo>
                    <a:pt x="11823" y="632"/>
                  </a:lnTo>
                  <a:cubicBezTo>
                    <a:pt x="11830" y="631"/>
                    <a:pt x="11837" y="636"/>
                    <a:pt x="11838" y="643"/>
                  </a:cubicBezTo>
                  <a:cubicBezTo>
                    <a:pt x="11839" y="650"/>
                    <a:pt x="11834" y="656"/>
                    <a:pt x="11828" y="657"/>
                  </a:cubicBezTo>
                  <a:lnTo>
                    <a:pt x="11754" y="669"/>
                  </a:lnTo>
                  <a:cubicBezTo>
                    <a:pt x="11747" y="671"/>
                    <a:pt x="11740" y="666"/>
                    <a:pt x="11739" y="659"/>
                  </a:cubicBezTo>
                  <a:cubicBezTo>
                    <a:pt x="11738" y="652"/>
                    <a:pt x="11743" y="646"/>
                    <a:pt x="11749" y="645"/>
                  </a:cubicBezTo>
                  <a:close/>
                  <a:moveTo>
                    <a:pt x="11922" y="616"/>
                  </a:moveTo>
                  <a:lnTo>
                    <a:pt x="11996" y="604"/>
                  </a:lnTo>
                  <a:cubicBezTo>
                    <a:pt x="12003" y="603"/>
                    <a:pt x="12009" y="607"/>
                    <a:pt x="12010" y="614"/>
                  </a:cubicBezTo>
                  <a:cubicBezTo>
                    <a:pt x="12012" y="621"/>
                    <a:pt x="12007" y="627"/>
                    <a:pt x="12000" y="628"/>
                  </a:cubicBezTo>
                  <a:lnTo>
                    <a:pt x="11926" y="641"/>
                  </a:lnTo>
                  <a:cubicBezTo>
                    <a:pt x="11919" y="642"/>
                    <a:pt x="11913" y="637"/>
                    <a:pt x="11912" y="630"/>
                  </a:cubicBezTo>
                  <a:cubicBezTo>
                    <a:pt x="11911" y="624"/>
                    <a:pt x="11915" y="617"/>
                    <a:pt x="11922" y="616"/>
                  </a:cubicBezTo>
                  <a:close/>
                  <a:moveTo>
                    <a:pt x="12095" y="587"/>
                  </a:moveTo>
                  <a:lnTo>
                    <a:pt x="12169" y="575"/>
                  </a:lnTo>
                  <a:cubicBezTo>
                    <a:pt x="12176" y="574"/>
                    <a:pt x="12182" y="578"/>
                    <a:pt x="12183" y="585"/>
                  </a:cubicBezTo>
                  <a:cubicBezTo>
                    <a:pt x="12184" y="592"/>
                    <a:pt x="12180" y="598"/>
                    <a:pt x="12173" y="600"/>
                  </a:cubicBezTo>
                  <a:lnTo>
                    <a:pt x="12099" y="612"/>
                  </a:lnTo>
                  <a:cubicBezTo>
                    <a:pt x="12092" y="613"/>
                    <a:pt x="12086" y="608"/>
                    <a:pt x="12084" y="602"/>
                  </a:cubicBezTo>
                  <a:cubicBezTo>
                    <a:pt x="12083" y="595"/>
                    <a:pt x="12088" y="588"/>
                    <a:pt x="12095" y="587"/>
                  </a:cubicBezTo>
                  <a:close/>
                  <a:moveTo>
                    <a:pt x="12267" y="558"/>
                  </a:moveTo>
                  <a:lnTo>
                    <a:pt x="12341" y="546"/>
                  </a:lnTo>
                  <a:cubicBezTo>
                    <a:pt x="12348" y="545"/>
                    <a:pt x="12355" y="550"/>
                    <a:pt x="12356" y="556"/>
                  </a:cubicBezTo>
                  <a:cubicBezTo>
                    <a:pt x="12357" y="563"/>
                    <a:pt x="12352" y="570"/>
                    <a:pt x="12345" y="571"/>
                  </a:cubicBezTo>
                  <a:lnTo>
                    <a:pt x="12271" y="583"/>
                  </a:lnTo>
                  <a:cubicBezTo>
                    <a:pt x="12265" y="584"/>
                    <a:pt x="12258" y="580"/>
                    <a:pt x="12257" y="573"/>
                  </a:cubicBezTo>
                  <a:cubicBezTo>
                    <a:pt x="12256" y="566"/>
                    <a:pt x="12261" y="560"/>
                    <a:pt x="12267" y="558"/>
                  </a:cubicBezTo>
                  <a:close/>
                  <a:moveTo>
                    <a:pt x="12440" y="530"/>
                  </a:moveTo>
                  <a:lnTo>
                    <a:pt x="12514" y="517"/>
                  </a:lnTo>
                  <a:cubicBezTo>
                    <a:pt x="12521" y="516"/>
                    <a:pt x="12527" y="521"/>
                    <a:pt x="12528" y="528"/>
                  </a:cubicBezTo>
                  <a:cubicBezTo>
                    <a:pt x="12529" y="534"/>
                    <a:pt x="12525" y="541"/>
                    <a:pt x="12518" y="542"/>
                  </a:cubicBezTo>
                  <a:lnTo>
                    <a:pt x="12444" y="554"/>
                  </a:lnTo>
                  <a:cubicBezTo>
                    <a:pt x="12437" y="555"/>
                    <a:pt x="12431" y="551"/>
                    <a:pt x="12430" y="544"/>
                  </a:cubicBezTo>
                  <a:cubicBezTo>
                    <a:pt x="12429" y="537"/>
                    <a:pt x="12433" y="531"/>
                    <a:pt x="12440" y="530"/>
                  </a:cubicBezTo>
                  <a:close/>
                  <a:moveTo>
                    <a:pt x="12613" y="501"/>
                  </a:moveTo>
                  <a:lnTo>
                    <a:pt x="12687" y="489"/>
                  </a:lnTo>
                  <a:cubicBezTo>
                    <a:pt x="12693" y="487"/>
                    <a:pt x="12700" y="492"/>
                    <a:pt x="12701" y="499"/>
                  </a:cubicBezTo>
                  <a:cubicBezTo>
                    <a:pt x="12702" y="506"/>
                    <a:pt x="12697" y="512"/>
                    <a:pt x="12691" y="513"/>
                  </a:cubicBezTo>
                  <a:lnTo>
                    <a:pt x="12617" y="526"/>
                  </a:lnTo>
                  <a:cubicBezTo>
                    <a:pt x="12610" y="527"/>
                    <a:pt x="12603" y="522"/>
                    <a:pt x="12602" y="515"/>
                  </a:cubicBezTo>
                  <a:cubicBezTo>
                    <a:pt x="12601" y="508"/>
                    <a:pt x="12606" y="502"/>
                    <a:pt x="12613" y="501"/>
                  </a:cubicBezTo>
                  <a:close/>
                  <a:moveTo>
                    <a:pt x="12785" y="472"/>
                  </a:moveTo>
                  <a:lnTo>
                    <a:pt x="12859" y="460"/>
                  </a:lnTo>
                  <a:cubicBezTo>
                    <a:pt x="12866" y="459"/>
                    <a:pt x="12872" y="463"/>
                    <a:pt x="12874" y="470"/>
                  </a:cubicBezTo>
                  <a:cubicBezTo>
                    <a:pt x="12875" y="477"/>
                    <a:pt x="12870" y="483"/>
                    <a:pt x="12863" y="484"/>
                  </a:cubicBezTo>
                  <a:lnTo>
                    <a:pt x="12789" y="497"/>
                  </a:lnTo>
                  <a:cubicBezTo>
                    <a:pt x="12782" y="498"/>
                    <a:pt x="12776" y="493"/>
                    <a:pt x="12775" y="487"/>
                  </a:cubicBezTo>
                  <a:cubicBezTo>
                    <a:pt x="12774" y="480"/>
                    <a:pt x="12778" y="473"/>
                    <a:pt x="12785" y="472"/>
                  </a:cubicBezTo>
                  <a:close/>
                  <a:moveTo>
                    <a:pt x="12958" y="443"/>
                  </a:moveTo>
                  <a:lnTo>
                    <a:pt x="13032" y="431"/>
                  </a:lnTo>
                  <a:cubicBezTo>
                    <a:pt x="13039" y="430"/>
                    <a:pt x="13045" y="435"/>
                    <a:pt x="13046" y="441"/>
                  </a:cubicBezTo>
                  <a:cubicBezTo>
                    <a:pt x="13047" y="448"/>
                    <a:pt x="13043" y="455"/>
                    <a:pt x="13036" y="456"/>
                  </a:cubicBezTo>
                  <a:lnTo>
                    <a:pt x="12962" y="468"/>
                  </a:lnTo>
                  <a:cubicBezTo>
                    <a:pt x="12955" y="469"/>
                    <a:pt x="12949" y="465"/>
                    <a:pt x="12948" y="458"/>
                  </a:cubicBezTo>
                  <a:cubicBezTo>
                    <a:pt x="12946" y="451"/>
                    <a:pt x="12951" y="445"/>
                    <a:pt x="12958" y="443"/>
                  </a:cubicBezTo>
                  <a:close/>
                  <a:moveTo>
                    <a:pt x="13130" y="415"/>
                  </a:moveTo>
                  <a:lnTo>
                    <a:pt x="13204" y="402"/>
                  </a:lnTo>
                  <a:cubicBezTo>
                    <a:pt x="13211" y="401"/>
                    <a:pt x="13218" y="406"/>
                    <a:pt x="13219" y="413"/>
                  </a:cubicBezTo>
                  <a:cubicBezTo>
                    <a:pt x="13220" y="419"/>
                    <a:pt x="13215" y="426"/>
                    <a:pt x="13209" y="427"/>
                  </a:cubicBezTo>
                  <a:lnTo>
                    <a:pt x="13135" y="439"/>
                  </a:lnTo>
                  <a:cubicBezTo>
                    <a:pt x="13128" y="440"/>
                    <a:pt x="13121" y="436"/>
                    <a:pt x="13120" y="429"/>
                  </a:cubicBezTo>
                  <a:cubicBezTo>
                    <a:pt x="13119" y="422"/>
                    <a:pt x="13124" y="416"/>
                    <a:pt x="13130" y="415"/>
                  </a:cubicBezTo>
                  <a:close/>
                  <a:moveTo>
                    <a:pt x="13303" y="386"/>
                  </a:moveTo>
                  <a:lnTo>
                    <a:pt x="13377" y="374"/>
                  </a:lnTo>
                  <a:cubicBezTo>
                    <a:pt x="13384" y="372"/>
                    <a:pt x="13390" y="377"/>
                    <a:pt x="13391" y="384"/>
                  </a:cubicBezTo>
                  <a:cubicBezTo>
                    <a:pt x="13393" y="391"/>
                    <a:pt x="13388" y="397"/>
                    <a:pt x="13381" y="398"/>
                  </a:cubicBezTo>
                  <a:lnTo>
                    <a:pt x="13307" y="410"/>
                  </a:lnTo>
                  <a:cubicBezTo>
                    <a:pt x="13300" y="412"/>
                    <a:pt x="13294" y="407"/>
                    <a:pt x="13293" y="400"/>
                  </a:cubicBezTo>
                  <a:cubicBezTo>
                    <a:pt x="13292" y="393"/>
                    <a:pt x="13296" y="387"/>
                    <a:pt x="13303" y="386"/>
                  </a:cubicBezTo>
                  <a:close/>
                  <a:moveTo>
                    <a:pt x="13476" y="357"/>
                  </a:moveTo>
                  <a:lnTo>
                    <a:pt x="13550" y="345"/>
                  </a:lnTo>
                  <a:cubicBezTo>
                    <a:pt x="13556" y="344"/>
                    <a:pt x="13563" y="348"/>
                    <a:pt x="13564" y="355"/>
                  </a:cubicBezTo>
                  <a:cubicBezTo>
                    <a:pt x="13565" y="362"/>
                    <a:pt x="13561" y="368"/>
                    <a:pt x="13554" y="369"/>
                  </a:cubicBezTo>
                  <a:lnTo>
                    <a:pt x="13480" y="382"/>
                  </a:lnTo>
                  <a:cubicBezTo>
                    <a:pt x="13473" y="383"/>
                    <a:pt x="13467" y="378"/>
                    <a:pt x="13465" y="371"/>
                  </a:cubicBezTo>
                  <a:cubicBezTo>
                    <a:pt x="13464" y="365"/>
                    <a:pt x="13469" y="358"/>
                    <a:pt x="13476" y="357"/>
                  </a:cubicBezTo>
                  <a:close/>
                  <a:moveTo>
                    <a:pt x="13648" y="328"/>
                  </a:moveTo>
                  <a:lnTo>
                    <a:pt x="13722" y="316"/>
                  </a:lnTo>
                  <a:cubicBezTo>
                    <a:pt x="13729" y="315"/>
                    <a:pt x="13736" y="319"/>
                    <a:pt x="13737" y="326"/>
                  </a:cubicBezTo>
                  <a:cubicBezTo>
                    <a:pt x="13738" y="333"/>
                    <a:pt x="13733" y="339"/>
                    <a:pt x="13726" y="341"/>
                  </a:cubicBezTo>
                  <a:lnTo>
                    <a:pt x="13652" y="353"/>
                  </a:lnTo>
                  <a:cubicBezTo>
                    <a:pt x="13646" y="354"/>
                    <a:pt x="13639" y="349"/>
                    <a:pt x="13638" y="343"/>
                  </a:cubicBezTo>
                  <a:cubicBezTo>
                    <a:pt x="13637" y="336"/>
                    <a:pt x="13641" y="329"/>
                    <a:pt x="13648" y="328"/>
                  </a:cubicBezTo>
                  <a:close/>
                  <a:moveTo>
                    <a:pt x="13821" y="300"/>
                  </a:moveTo>
                  <a:lnTo>
                    <a:pt x="13895" y="287"/>
                  </a:lnTo>
                  <a:cubicBezTo>
                    <a:pt x="13902" y="286"/>
                    <a:pt x="13908" y="291"/>
                    <a:pt x="13909" y="297"/>
                  </a:cubicBezTo>
                  <a:cubicBezTo>
                    <a:pt x="13910" y="304"/>
                    <a:pt x="13906" y="311"/>
                    <a:pt x="13899" y="312"/>
                  </a:cubicBezTo>
                  <a:lnTo>
                    <a:pt x="13825" y="324"/>
                  </a:lnTo>
                  <a:cubicBezTo>
                    <a:pt x="13818" y="325"/>
                    <a:pt x="13812" y="321"/>
                    <a:pt x="13811" y="314"/>
                  </a:cubicBezTo>
                  <a:cubicBezTo>
                    <a:pt x="13809" y="307"/>
                    <a:pt x="13814" y="301"/>
                    <a:pt x="13821" y="300"/>
                  </a:cubicBezTo>
                  <a:close/>
                  <a:moveTo>
                    <a:pt x="13994" y="271"/>
                  </a:moveTo>
                  <a:lnTo>
                    <a:pt x="14068" y="258"/>
                  </a:lnTo>
                  <a:cubicBezTo>
                    <a:pt x="14074" y="257"/>
                    <a:pt x="14081" y="262"/>
                    <a:pt x="14082" y="269"/>
                  </a:cubicBezTo>
                  <a:cubicBezTo>
                    <a:pt x="14083" y="276"/>
                    <a:pt x="14078" y="282"/>
                    <a:pt x="14072" y="283"/>
                  </a:cubicBezTo>
                  <a:lnTo>
                    <a:pt x="13998" y="295"/>
                  </a:lnTo>
                  <a:cubicBezTo>
                    <a:pt x="13991" y="297"/>
                    <a:pt x="13984" y="292"/>
                    <a:pt x="13983" y="285"/>
                  </a:cubicBezTo>
                  <a:cubicBezTo>
                    <a:pt x="13982" y="278"/>
                    <a:pt x="13987" y="272"/>
                    <a:pt x="13994" y="271"/>
                  </a:cubicBezTo>
                  <a:close/>
                  <a:moveTo>
                    <a:pt x="14166" y="242"/>
                  </a:moveTo>
                  <a:lnTo>
                    <a:pt x="14240" y="230"/>
                  </a:lnTo>
                  <a:cubicBezTo>
                    <a:pt x="14247" y="229"/>
                    <a:pt x="14253" y="233"/>
                    <a:pt x="14255" y="240"/>
                  </a:cubicBezTo>
                  <a:cubicBezTo>
                    <a:pt x="14256" y="247"/>
                    <a:pt x="14251" y="253"/>
                    <a:pt x="14244" y="254"/>
                  </a:cubicBezTo>
                  <a:lnTo>
                    <a:pt x="14170" y="267"/>
                  </a:lnTo>
                  <a:cubicBezTo>
                    <a:pt x="14163" y="268"/>
                    <a:pt x="14157" y="263"/>
                    <a:pt x="14156" y="256"/>
                  </a:cubicBezTo>
                  <a:cubicBezTo>
                    <a:pt x="14155" y="250"/>
                    <a:pt x="14159" y="243"/>
                    <a:pt x="14166" y="242"/>
                  </a:cubicBezTo>
                  <a:close/>
                  <a:moveTo>
                    <a:pt x="14339" y="213"/>
                  </a:moveTo>
                  <a:lnTo>
                    <a:pt x="14413" y="201"/>
                  </a:lnTo>
                  <a:cubicBezTo>
                    <a:pt x="14420" y="200"/>
                    <a:pt x="14426" y="204"/>
                    <a:pt x="14427" y="211"/>
                  </a:cubicBezTo>
                  <a:cubicBezTo>
                    <a:pt x="14428" y="218"/>
                    <a:pt x="14424" y="224"/>
                    <a:pt x="14417" y="226"/>
                  </a:cubicBezTo>
                  <a:lnTo>
                    <a:pt x="14343" y="238"/>
                  </a:lnTo>
                  <a:cubicBezTo>
                    <a:pt x="14336" y="239"/>
                    <a:pt x="14330" y="234"/>
                    <a:pt x="14328" y="228"/>
                  </a:cubicBezTo>
                  <a:cubicBezTo>
                    <a:pt x="14327" y="221"/>
                    <a:pt x="14332" y="214"/>
                    <a:pt x="14339" y="213"/>
                  </a:cubicBezTo>
                  <a:close/>
                  <a:moveTo>
                    <a:pt x="14511" y="184"/>
                  </a:moveTo>
                  <a:lnTo>
                    <a:pt x="14585" y="172"/>
                  </a:lnTo>
                  <a:cubicBezTo>
                    <a:pt x="14592" y="171"/>
                    <a:pt x="14599" y="176"/>
                    <a:pt x="14600" y="182"/>
                  </a:cubicBezTo>
                  <a:cubicBezTo>
                    <a:pt x="14601" y="189"/>
                    <a:pt x="14596" y="196"/>
                    <a:pt x="14589" y="197"/>
                  </a:cubicBezTo>
                  <a:lnTo>
                    <a:pt x="14516" y="209"/>
                  </a:lnTo>
                  <a:cubicBezTo>
                    <a:pt x="14509" y="210"/>
                    <a:pt x="14502" y="206"/>
                    <a:pt x="14501" y="199"/>
                  </a:cubicBezTo>
                  <a:cubicBezTo>
                    <a:pt x="14500" y="192"/>
                    <a:pt x="14505" y="186"/>
                    <a:pt x="14511" y="184"/>
                  </a:cubicBezTo>
                  <a:close/>
                  <a:moveTo>
                    <a:pt x="14684" y="156"/>
                  </a:moveTo>
                  <a:lnTo>
                    <a:pt x="14758" y="143"/>
                  </a:lnTo>
                  <a:cubicBezTo>
                    <a:pt x="14765" y="142"/>
                    <a:pt x="14771" y="147"/>
                    <a:pt x="14772" y="154"/>
                  </a:cubicBezTo>
                  <a:cubicBezTo>
                    <a:pt x="14774" y="160"/>
                    <a:pt x="14769" y="167"/>
                    <a:pt x="14762" y="168"/>
                  </a:cubicBezTo>
                  <a:lnTo>
                    <a:pt x="14688" y="180"/>
                  </a:lnTo>
                  <a:cubicBezTo>
                    <a:pt x="14681" y="181"/>
                    <a:pt x="14675" y="177"/>
                    <a:pt x="14674" y="170"/>
                  </a:cubicBezTo>
                  <a:cubicBezTo>
                    <a:pt x="14673" y="163"/>
                    <a:pt x="14677" y="157"/>
                    <a:pt x="14684" y="156"/>
                  </a:cubicBezTo>
                  <a:close/>
                  <a:moveTo>
                    <a:pt x="14857" y="127"/>
                  </a:moveTo>
                  <a:lnTo>
                    <a:pt x="14931" y="115"/>
                  </a:lnTo>
                  <a:cubicBezTo>
                    <a:pt x="14937" y="113"/>
                    <a:pt x="14944" y="118"/>
                    <a:pt x="14945" y="125"/>
                  </a:cubicBezTo>
                  <a:cubicBezTo>
                    <a:pt x="14946" y="132"/>
                    <a:pt x="14942" y="138"/>
                    <a:pt x="14935" y="139"/>
                  </a:cubicBezTo>
                  <a:lnTo>
                    <a:pt x="14861" y="152"/>
                  </a:lnTo>
                  <a:cubicBezTo>
                    <a:pt x="14854" y="153"/>
                    <a:pt x="14847" y="148"/>
                    <a:pt x="14846" y="141"/>
                  </a:cubicBezTo>
                  <a:cubicBezTo>
                    <a:pt x="14845" y="134"/>
                    <a:pt x="14850" y="128"/>
                    <a:pt x="14857" y="127"/>
                  </a:cubicBezTo>
                  <a:close/>
                  <a:moveTo>
                    <a:pt x="15029" y="98"/>
                  </a:moveTo>
                  <a:lnTo>
                    <a:pt x="15103" y="86"/>
                  </a:lnTo>
                  <a:cubicBezTo>
                    <a:pt x="15110" y="85"/>
                    <a:pt x="15116" y="89"/>
                    <a:pt x="15118" y="96"/>
                  </a:cubicBezTo>
                  <a:cubicBezTo>
                    <a:pt x="15119" y="103"/>
                    <a:pt x="15114" y="109"/>
                    <a:pt x="15107" y="110"/>
                  </a:cubicBezTo>
                  <a:lnTo>
                    <a:pt x="15033" y="123"/>
                  </a:lnTo>
                  <a:cubicBezTo>
                    <a:pt x="15027" y="124"/>
                    <a:pt x="15020" y="119"/>
                    <a:pt x="15019" y="113"/>
                  </a:cubicBezTo>
                  <a:cubicBezTo>
                    <a:pt x="15018" y="106"/>
                    <a:pt x="15022" y="99"/>
                    <a:pt x="15029" y="98"/>
                  </a:cubicBezTo>
                  <a:close/>
                  <a:moveTo>
                    <a:pt x="15202" y="69"/>
                  </a:moveTo>
                  <a:lnTo>
                    <a:pt x="15276" y="57"/>
                  </a:lnTo>
                  <a:cubicBezTo>
                    <a:pt x="15283" y="56"/>
                    <a:pt x="15289" y="61"/>
                    <a:pt x="15290" y="67"/>
                  </a:cubicBezTo>
                  <a:cubicBezTo>
                    <a:pt x="15291" y="74"/>
                    <a:pt x="15287" y="81"/>
                    <a:pt x="15280" y="82"/>
                  </a:cubicBezTo>
                  <a:lnTo>
                    <a:pt x="15206" y="94"/>
                  </a:lnTo>
                  <a:cubicBezTo>
                    <a:pt x="15199" y="95"/>
                    <a:pt x="15193" y="91"/>
                    <a:pt x="15192" y="84"/>
                  </a:cubicBezTo>
                  <a:cubicBezTo>
                    <a:pt x="15190" y="77"/>
                    <a:pt x="15195" y="71"/>
                    <a:pt x="15202" y="69"/>
                  </a:cubicBezTo>
                  <a:close/>
                  <a:moveTo>
                    <a:pt x="15374" y="41"/>
                  </a:moveTo>
                  <a:lnTo>
                    <a:pt x="15448" y="28"/>
                  </a:lnTo>
                  <a:cubicBezTo>
                    <a:pt x="15455" y="27"/>
                    <a:pt x="15462" y="32"/>
                    <a:pt x="15463" y="39"/>
                  </a:cubicBezTo>
                  <a:cubicBezTo>
                    <a:pt x="15464" y="45"/>
                    <a:pt x="15459" y="52"/>
                    <a:pt x="15453" y="53"/>
                  </a:cubicBezTo>
                  <a:lnTo>
                    <a:pt x="15379" y="65"/>
                  </a:lnTo>
                  <a:cubicBezTo>
                    <a:pt x="15372" y="66"/>
                    <a:pt x="15365" y="62"/>
                    <a:pt x="15364" y="55"/>
                  </a:cubicBezTo>
                  <a:cubicBezTo>
                    <a:pt x="15363" y="48"/>
                    <a:pt x="15368" y="42"/>
                    <a:pt x="15374" y="41"/>
                  </a:cubicBezTo>
                  <a:close/>
                  <a:moveTo>
                    <a:pt x="15547" y="12"/>
                  </a:moveTo>
                  <a:lnTo>
                    <a:pt x="15611" y="1"/>
                  </a:lnTo>
                  <a:cubicBezTo>
                    <a:pt x="15618" y="0"/>
                    <a:pt x="15625" y="5"/>
                    <a:pt x="15626" y="11"/>
                  </a:cubicBezTo>
                  <a:cubicBezTo>
                    <a:pt x="15627" y="18"/>
                    <a:pt x="15622" y="25"/>
                    <a:pt x="15616" y="26"/>
                  </a:cubicBezTo>
                  <a:lnTo>
                    <a:pt x="15551" y="37"/>
                  </a:lnTo>
                  <a:cubicBezTo>
                    <a:pt x="15544" y="38"/>
                    <a:pt x="15538" y="33"/>
                    <a:pt x="15537" y="26"/>
                  </a:cubicBezTo>
                  <a:cubicBezTo>
                    <a:pt x="15536" y="19"/>
                    <a:pt x="15540" y="13"/>
                    <a:pt x="15547" y="12"/>
                  </a:cubicBezTo>
                  <a:close/>
                </a:path>
              </a:pathLst>
            </a:custGeom>
            <a:solidFill>
              <a:srgbClr val="000000"/>
            </a:solidFill>
            <a:ln w="0">
              <a:solidFill>
                <a:srgbClr val="000000"/>
              </a:solidFill>
              <a:bevel/>
              <a:headEnd/>
              <a:tailEnd/>
            </a:ln>
          </p:spPr>
          <p:txBody>
            <a:bodyPr/>
            <a:lstStyle/>
            <a:p>
              <a:endParaRPr lang="en-US" sz="1350"/>
            </a:p>
          </p:txBody>
        </p:sp>
        <p:sp>
          <p:nvSpPr>
            <p:cNvPr id="96" name="Rectangle 89"/>
            <p:cNvSpPr>
              <a:spLocks noChangeArrowheads="1"/>
            </p:cNvSpPr>
            <p:nvPr/>
          </p:nvSpPr>
          <p:spPr bwMode="auto">
            <a:xfrm>
              <a:off x="1911" y="2428"/>
              <a:ext cx="9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500" b="1">
                  <a:solidFill>
                    <a:srgbClr val="000000"/>
                  </a:solidFill>
                  <a:latin typeface="Arial" panose="020B0604020202020204" pitchFamily="34" charset="0"/>
                </a:rPr>
                <a:t>X</a:t>
              </a:r>
              <a:endParaRPr lang="en-US" altLang="en-US" sz="1800" b="1">
                <a:latin typeface="Arial Unicode MS" panose="020B0604020202020204" pitchFamily="34" charset="-128"/>
              </a:endParaRPr>
            </a:p>
          </p:txBody>
        </p:sp>
        <p:sp>
          <p:nvSpPr>
            <p:cNvPr id="97" name="Rectangle 90"/>
            <p:cNvSpPr>
              <a:spLocks noChangeArrowheads="1"/>
            </p:cNvSpPr>
            <p:nvPr/>
          </p:nvSpPr>
          <p:spPr bwMode="auto">
            <a:xfrm>
              <a:off x="3233" y="1987"/>
              <a:ext cx="9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500" b="1">
                  <a:solidFill>
                    <a:srgbClr val="000000"/>
                  </a:solidFill>
                  <a:latin typeface="Arial" panose="020B0604020202020204" pitchFamily="34" charset="0"/>
                </a:rPr>
                <a:t>X</a:t>
              </a:r>
              <a:endParaRPr lang="en-US" altLang="en-US" sz="1800" b="1">
                <a:latin typeface="Arial Unicode MS" panose="020B0604020202020204" pitchFamily="34" charset="-128"/>
              </a:endParaRPr>
            </a:p>
          </p:txBody>
        </p:sp>
        <p:sp>
          <p:nvSpPr>
            <p:cNvPr id="98" name="Line 91"/>
            <p:cNvSpPr>
              <a:spLocks noChangeShapeType="1"/>
            </p:cNvSpPr>
            <p:nvPr/>
          </p:nvSpPr>
          <p:spPr bwMode="auto">
            <a:xfrm flipV="1">
              <a:off x="1942" y="2075"/>
              <a:ext cx="1363" cy="441"/>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9" name="Freeform 92"/>
            <p:cNvSpPr>
              <a:spLocks noEditPoints="1"/>
            </p:cNvSpPr>
            <p:nvPr/>
          </p:nvSpPr>
          <p:spPr bwMode="auto">
            <a:xfrm>
              <a:off x="2099" y="1991"/>
              <a:ext cx="284" cy="284"/>
            </a:xfrm>
            <a:custGeom>
              <a:avLst/>
              <a:gdLst>
                <a:gd name="T0" fmla="*/ 0 w 2836"/>
                <a:gd name="T1" fmla="*/ 0 h 2836"/>
                <a:gd name="T2" fmla="*/ 0 w 2836"/>
                <a:gd name="T3" fmla="*/ 0 h 2836"/>
                <a:gd name="T4" fmla="*/ 0 w 2836"/>
                <a:gd name="T5" fmla="*/ 0 h 2836"/>
                <a:gd name="T6" fmla="*/ 0 w 2836"/>
                <a:gd name="T7" fmla="*/ 0 h 2836"/>
                <a:gd name="T8" fmla="*/ 0 w 2836"/>
                <a:gd name="T9" fmla="*/ 0 h 2836"/>
                <a:gd name="T10" fmla="*/ 0 w 2836"/>
                <a:gd name="T11" fmla="*/ 0 h 2836"/>
                <a:gd name="T12" fmla="*/ 0 w 2836"/>
                <a:gd name="T13" fmla="*/ 0 h 2836"/>
                <a:gd name="T14" fmla="*/ 0 w 2836"/>
                <a:gd name="T15" fmla="*/ 0 h 2836"/>
                <a:gd name="T16" fmla="*/ 0 w 2836"/>
                <a:gd name="T17" fmla="*/ 0 h 2836"/>
                <a:gd name="T18" fmla="*/ 0 w 2836"/>
                <a:gd name="T19" fmla="*/ 0 h 2836"/>
                <a:gd name="T20" fmla="*/ 0 w 2836"/>
                <a:gd name="T21" fmla="*/ 0 h 28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36"/>
                <a:gd name="T34" fmla="*/ 0 h 2836"/>
                <a:gd name="T35" fmla="*/ 2836 w 2836"/>
                <a:gd name="T36" fmla="*/ 2836 h 28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36" h="2836">
                  <a:moveTo>
                    <a:pt x="60" y="13"/>
                  </a:moveTo>
                  <a:lnTo>
                    <a:pt x="2624" y="2577"/>
                  </a:lnTo>
                  <a:cubicBezTo>
                    <a:pt x="2637" y="2590"/>
                    <a:pt x="2637" y="2611"/>
                    <a:pt x="2624" y="2624"/>
                  </a:cubicBezTo>
                  <a:cubicBezTo>
                    <a:pt x="2611" y="2637"/>
                    <a:pt x="2590" y="2637"/>
                    <a:pt x="2577" y="2624"/>
                  </a:cubicBezTo>
                  <a:lnTo>
                    <a:pt x="13" y="60"/>
                  </a:lnTo>
                  <a:cubicBezTo>
                    <a:pt x="0" y="47"/>
                    <a:pt x="0" y="26"/>
                    <a:pt x="13" y="13"/>
                  </a:cubicBezTo>
                  <a:cubicBezTo>
                    <a:pt x="26" y="0"/>
                    <a:pt x="47" y="0"/>
                    <a:pt x="60" y="13"/>
                  </a:cubicBezTo>
                  <a:close/>
                  <a:moveTo>
                    <a:pt x="2695" y="2412"/>
                  </a:moveTo>
                  <a:lnTo>
                    <a:pt x="2836" y="2836"/>
                  </a:lnTo>
                  <a:lnTo>
                    <a:pt x="2412" y="2695"/>
                  </a:lnTo>
                  <a:lnTo>
                    <a:pt x="2695" y="2412"/>
                  </a:lnTo>
                  <a:close/>
                </a:path>
              </a:pathLst>
            </a:custGeom>
            <a:solidFill>
              <a:srgbClr val="000000"/>
            </a:solidFill>
            <a:ln w="0">
              <a:solidFill>
                <a:srgbClr val="000000"/>
              </a:solidFill>
              <a:bevel/>
              <a:headEnd/>
              <a:tailEnd/>
            </a:ln>
          </p:spPr>
          <p:txBody>
            <a:bodyPr/>
            <a:lstStyle/>
            <a:p>
              <a:endParaRPr lang="en-US" sz="1350"/>
            </a:p>
          </p:txBody>
        </p:sp>
        <p:sp>
          <p:nvSpPr>
            <p:cNvPr id="100" name="Freeform 93"/>
            <p:cNvSpPr>
              <a:spLocks noEditPoints="1"/>
            </p:cNvSpPr>
            <p:nvPr/>
          </p:nvSpPr>
          <p:spPr bwMode="auto">
            <a:xfrm>
              <a:off x="4427" y="2235"/>
              <a:ext cx="285" cy="325"/>
            </a:xfrm>
            <a:custGeom>
              <a:avLst/>
              <a:gdLst>
                <a:gd name="T0" fmla="*/ 0 w 1419"/>
                <a:gd name="T1" fmla="*/ 0 h 1619"/>
                <a:gd name="T2" fmla="*/ 0 w 1419"/>
                <a:gd name="T3" fmla="*/ 0 h 1619"/>
                <a:gd name="T4" fmla="*/ 0 w 1419"/>
                <a:gd name="T5" fmla="*/ 0 h 1619"/>
                <a:gd name="T6" fmla="*/ 0 w 1419"/>
                <a:gd name="T7" fmla="*/ 0 h 1619"/>
                <a:gd name="T8" fmla="*/ 0 w 1419"/>
                <a:gd name="T9" fmla="*/ 0 h 1619"/>
                <a:gd name="T10" fmla="*/ 0 w 1419"/>
                <a:gd name="T11" fmla="*/ 0 h 1619"/>
                <a:gd name="T12" fmla="*/ 0 w 1419"/>
                <a:gd name="T13" fmla="*/ 0 h 1619"/>
                <a:gd name="T14" fmla="*/ 0 w 1419"/>
                <a:gd name="T15" fmla="*/ 0 h 1619"/>
                <a:gd name="T16" fmla="*/ 0 w 1419"/>
                <a:gd name="T17" fmla="*/ 0 h 1619"/>
                <a:gd name="T18" fmla="*/ 0 w 1419"/>
                <a:gd name="T19" fmla="*/ 0 h 1619"/>
                <a:gd name="T20" fmla="*/ 0 w 1419"/>
                <a:gd name="T21" fmla="*/ 0 h 16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9"/>
                <a:gd name="T34" fmla="*/ 0 h 1619"/>
                <a:gd name="T35" fmla="*/ 1419 w 1419"/>
                <a:gd name="T36" fmla="*/ 1619 h 16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9" h="1619">
                  <a:moveTo>
                    <a:pt x="1388" y="1611"/>
                  </a:moveTo>
                  <a:lnTo>
                    <a:pt x="98" y="137"/>
                  </a:lnTo>
                  <a:cubicBezTo>
                    <a:pt x="92" y="130"/>
                    <a:pt x="92" y="119"/>
                    <a:pt x="99" y="113"/>
                  </a:cubicBezTo>
                  <a:cubicBezTo>
                    <a:pt x="106" y="107"/>
                    <a:pt x="117" y="108"/>
                    <a:pt x="123" y="115"/>
                  </a:cubicBezTo>
                  <a:lnTo>
                    <a:pt x="1413" y="1589"/>
                  </a:lnTo>
                  <a:cubicBezTo>
                    <a:pt x="1419" y="1596"/>
                    <a:pt x="1418" y="1607"/>
                    <a:pt x="1411" y="1613"/>
                  </a:cubicBezTo>
                  <a:cubicBezTo>
                    <a:pt x="1405" y="1619"/>
                    <a:pt x="1394" y="1618"/>
                    <a:pt x="1388" y="1611"/>
                  </a:cubicBezTo>
                  <a:close/>
                  <a:moveTo>
                    <a:pt x="57" y="217"/>
                  </a:moveTo>
                  <a:lnTo>
                    <a:pt x="0" y="0"/>
                  </a:lnTo>
                  <a:lnTo>
                    <a:pt x="207" y="85"/>
                  </a:lnTo>
                  <a:lnTo>
                    <a:pt x="57" y="217"/>
                  </a:lnTo>
                  <a:close/>
                </a:path>
              </a:pathLst>
            </a:custGeom>
            <a:solidFill>
              <a:srgbClr val="000000"/>
            </a:solidFill>
            <a:ln w="0">
              <a:solidFill>
                <a:srgbClr val="000000"/>
              </a:solidFill>
              <a:bevel/>
              <a:headEnd/>
              <a:tailEnd/>
            </a:ln>
          </p:spPr>
          <p:txBody>
            <a:bodyPr/>
            <a:lstStyle/>
            <a:p>
              <a:endParaRPr lang="en-US" sz="1350"/>
            </a:p>
          </p:txBody>
        </p:sp>
        <p:sp>
          <p:nvSpPr>
            <p:cNvPr id="101" name="Freeform 94"/>
            <p:cNvSpPr>
              <a:spLocks noEditPoints="1"/>
            </p:cNvSpPr>
            <p:nvPr/>
          </p:nvSpPr>
          <p:spPr bwMode="auto">
            <a:xfrm>
              <a:off x="3856" y="1354"/>
              <a:ext cx="20" cy="2043"/>
            </a:xfrm>
            <a:custGeom>
              <a:avLst/>
              <a:gdLst>
                <a:gd name="T0" fmla="*/ 20 w 20"/>
                <a:gd name="T1" fmla="*/ 80 h 2043"/>
                <a:gd name="T2" fmla="*/ 0 w 20"/>
                <a:gd name="T3" fmla="*/ 0 h 2043"/>
                <a:gd name="T4" fmla="*/ 20 w 20"/>
                <a:gd name="T5" fmla="*/ 140 h 2043"/>
                <a:gd name="T6" fmla="*/ 0 w 20"/>
                <a:gd name="T7" fmla="*/ 220 h 2043"/>
                <a:gd name="T8" fmla="*/ 20 w 20"/>
                <a:gd name="T9" fmla="*/ 140 h 2043"/>
                <a:gd name="T10" fmla="*/ 20 w 20"/>
                <a:gd name="T11" fmla="*/ 360 h 2043"/>
                <a:gd name="T12" fmla="*/ 0 w 20"/>
                <a:gd name="T13" fmla="*/ 280 h 2043"/>
                <a:gd name="T14" fmla="*/ 20 w 20"/>
                <a:gd name="T15" fmla="*/ 420 h 2043"/>
                <a:gd name="T16" fmla="*/ 0 w 20"/>
                <a:gd name="T17" fmla="*/ 501 h 2043"/>
                <a:gd name="T18" fmla="*/ 20 w 20"/>
                <a:gd name="T19" fmla="*/ 420 h 2043"/>
                <a:gd name="T20" fmla="*/ 20 w 20"/>
                <a:gd name="T21" fmla="*/ 641 h 2043"/>
                <a:gd name="T22" fmla="*/ 0 w 20"/>
                <a:gd name="T23" fmla="*/ 561 h 2043"/>
                <a:gd name="T24" fmla="*/ 20 w 20"/>
                <a:gd name="T25" fmla="*/ 701 h 2043"/>
                <a:gd name="T26" fmla="*/ 0 w 20"/>
                <a:gd name="T27" fmla="*/ 781 h 2043"/>
                <a:gd name="T28" fmla="*/ 20 w 20"/>
                <a:gd name="T29" fmla="*/ 701 h 2043"/>
                <a:gd name="T30" fmla="*/ 20 w 20"/>
                <a:gd name="T31" fmla="*/ 921 h 2043"/>
                <a:gd name="T32" fmla="*/ 0 w 20"/>
                <a:gd name="T33" fmla="*/ 841 h 2043"/>
                <a:gd name="T34" fmla="*/ 20 w 20"/>
                <a:gd name="T35" fmla="*/ 981 h 2043"/>
                <a:gd name="T36" fmla="*/ 0 w 20"/>
                <a:gd name="T37" fmla="*/ 1062 h 2043"/>
                <a:gd name="T38" fmla="*/ 20 w 20"/>
                <a:gd name="T39" fmla="*/ 981 h 2043"/>
                <a:gd name="T40" fmla="*/ 20 w 20"/>
                <a:gd name="T41" fmla="*/ 1202 h 2043"/>
                <a:gd name="T42" fmla="*/ 0 w 20"/>
                <a:gd name="T43" fmla="*/ 1122 h 2043"/>
                <a:gd name="T44" fmla="*/ 20 w 20"/>
                <a:gd name="T45" fmla="*/ 1262 h 2043"/>
                <a:gd name="T46" fmla="*/ 0 w 20"/>
                <a:gd name="T47" fmla="*/ 1342 h 2043"/>
                <a:gd name="T48" fmla="*/ 20 w 20"/>
                <a:gd name="T49" fmla="*/ 1262 h 2043"/>
                <a:gd name="T50" fmla="*/ 20 w 20"/>
                <a:gd name="T51" fmla="*/ 1482 h 2043"/>
                <a:gd name="T52" fmla="*/ 0 w 20"/>
                <a:gd name="T53" fmla="*/ 1402 h 2043"/>
                <a:gd name="T54" fmla="*/ 20 w 20"/>
                <a:gd name="T55" fmla="*/ 1543 h 2043"/>
                <a:gd name="T56" fmla="*/ 0 w 20"/>
                <a:gd name="T57" fmla="*/ 1623 h 2043"/>
                <a:gd name="T58" fmla="*/ 20 w 20"/>
                <a:gd name="T59" fmla="*/ 1543 h 2043"/>
                <a:gd name="T60" fmla="*/ 20 w 20"/>
                <a:gd name="T61" fmla="*/ 1763 h 2043"/>
                <a:gd name="T62" fmla="*/ 0 w 20"/>
                <a:gd name="T63" fmla="*/ 1683 h 2043"/>
                <a:gd name="T64" fmla="*/ 20 w 20"/>
                <a:gd name="T65" fmla="*/ 1823 h 2043"/>
                <a:gd name="T66" fmla="*/ 0 w 20"/>
                <a:gd name="T67" fmla="*/ 1903 h 2043"/>
                <a:gd name="T68" fmla="*/ 20 w 20"/>
                <a:gd name="T69" fmla="*/ 1823 h 2043"/>
                <a:gd name="T70" fmla="*/ 20 w 20"/>
                <a:gd name="T71" fmla="*/ 2043 h 2043"/>
                <a:gd name="T72" fmla="*/ 0 w 20"/>
                <a:gd name="T73" fmla="*/ 1963 h 20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043"/>
                <a:gd name="T113" fmla="*/ 20 w 20"/>
                <a:gd name="T114" fmla="*/ 2043 h 20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043">
                  <a:moveTo>
                    <a:pt x="20" y="0"/>
                  </a:moveTo>
                  <a:lnTo>
                    <a:pt x="20" y="80"/>
                  </a:lnTo>
                  <a:lnTo>
                    <a:pt x="0" y="80"/>
                  </a:lnTo>
                  <a:lnTo>
                    <a:pt x="0" y="0"/>
                  </a:lnTo>
                  <a:lnTo>
                    <a:pt x="20" y="0"/>
                  </a:lnTo>
                  <a:close/>
                  <a:moveTo>
                    <a:pt x="20" y="140"/>
                  </a:moveTo>
                  <a:lnTo>
                    <a:pt x="20" y="220"/>
                  </a:lnTo>
                  <a:lnTo>
                    <a:pt x="0" y="220"/>
                  </a:lnTo>
                  <a:lnTo>
                    <a:pt x="0" y="140"/>
                  </a:lnTo>
                  <a:lnTo>
                    <a:pt x="20" y="140"/>
                  </a:lnTo>
                  <a:close/>
                  <a:moveTo>
                    <a:pt x="20" y="280"/>
                  </a:moveTo>
                  <a:lnTo>
                    <a:pt x="20" y="360"/>
                  </a:lnTo>
                  <a:lnTo>
                    <a:pt x="0" y="360"/>
                  </a:lnTo>
                  <a:lnTo>
                    <a:pt x="0" y="280"/>
                  </a:lnTo>
                  <a:lnTo>
                    <a:pt x="20" y="280"/>
                  </a:lnTo>
                  <a:close/>
                  <a:moveTo>
                    <a:pt x="20" y="420"/>
                  </a:moveTo>
                  <a:lnTo>
                    <a:pt x="20" y="501"/>
                  </a:lnTo>
                  <a:lnTo>
                    <a:pt x="0" y="501"/>
                  </a:lnTo>
                  <a:lnTo>
                    <a:pt x="0" y="420"/>
                  </a:lnTo>
                  <a:lnTo>
                    <a:pt x="20" y="420"/>
                  </a:lnTo>
                  <a:close/>
                  <a:moveTo>
                    <a:pt x="20" y="561"/>
                  </a:moveTo>
                  <a:lnTo>
                    <a:pt x="20" y="641"/>
                  </a:lnTo>
                  <a:lnTo>
                    <a:pt x="0" y="641"/>
                  </a:lnTo>
                  <a:lnTo>
                    <a:pt x="0" y="561"/>
                  </a:lnTo>
                  <a:lnTo>
                    <a:pt x="20" y="561"/>
                  </a:lnTo>
                  <a:close/>
                  <a:moveTo>
                    <a:pt x="20" y="701"/>
                  </a:moveTo>
                  <a:lnTo>
                    <a:pt x="20" y="781"/>
                  </a:lnTo>
                  <a:lnTo>
                    <a:pt x="0" y="781"/>
                  </a:lnTo>
                  <a:lnTo>
                    <a:pt x="0" y="701"/>
                  </a:lnTo>
                  <a:lnTo>
                    <a:pt x="20" y="701"/>
                  </a:lnTo>
                  <a:close/>
                  <a:moveTo>
                    <a:pt x="20" y="841"/>
                  </a:moveTo>
                  <a:lnTo>
                    <a:pt x="20" y="921"/>
                  </a:lnTo>
                  <a:lnTo>
                    <a:pt x="0" y="921"/>
                  </a:lnTo>
                  <a:lnTo>
                    <a:pt x="0" y="841"/>
                  </a:lnTo>
                  <a:lnTo>
                    <a:pt x="20" y="841"/>
                  </a:lnTo>
                  <a:close/>
                  <a:moveTo>
                    <a:pt x="20" y="981"/>
                  </a:moveTo>
                  <a:lnTo>
                    <a:pt x="20" y="1062"/>
                  </a:lnTo>
                  <a:lnTo>
                    <a:pt x="0" y="1062"/>
                  </a:lnTo>
                  <a:lnTo>
                    <a:pt x="0" y="981"/>
                  </a:lnTo>
                  <a:lnTo>
                    <a:pt x="20" y="981"/>
                  </a:lnTo>
                  <a:close/>
                  <a:moveTo>
                    <a:pt x="20" y="1122"/>
                  </a:moveTo>
                  <a:lnTo>
                    <a:pt x="20" y="1202"/>
                  </a:lnTo>
                  <a:lnTo>
                    <a:pt x="0" y="1202"/>
                  </a:lnTo>
                  <a:lnTo>
                    <a:pt x="0" y="1122"/>
                  </a:lnTo>
                  <a:lnTo>
                    <a:pt x="20" y="1122"/>
                  </a:lnTo>
                  <a:close/>
                  <a:moveTo>
                    <a:pt x="20" y="1262"/>
                  </a:moveTo>
                  <a:lnTo>
                    <a:pt x="20" y="1342"/>
                  </a:lnTo>
                  <a:lnTo>
                    <a:pt x="0" y="1342"/>
                  </a:lnTo>
                  <a:lnTo>
                    <a:pt x="0" y="1262"/>
                  </a:lnTo>
                  <a:lnTo>
                    <a:pt x="20" y="1262"/>
                  </a:lnTo>
                  <a:close/>
                  <a:moveTo>
                    <a:pt x="20" y="1402"/>
                  </a:moveTo>
                  <a:lnTo>
                    <a:pt x="20" y="1482"/>
                  </a:lnTo>
                  <a:lnTo>
                    <a:pt x="0" y="1482"/>
                  </a:lnTo>
                  <a:lnTo>
                    <a:pt x="0" y="1402"/>
                  </a:lnTo>
                  <a:lnTo>
                    <a:pt x="20" y="1402"/>
                  </a:lnTo>
                  <a:close/>
                  <a:moveTo>
                    <a:pt x="20" y="1543"/>
                  </a:moveTo>
                  <a:lnTo>
                    <a:pt x="20" y="1623"/>
                  </a:lnTo>
                  <a:lnTo>
                    <a:pt x="0" y="1623"/>
                  </a:lnTo>
                  <a:lnTo>
                    <a:pt x="0" y="1543"/>
                  </a:lnTo>
                  <a:lnTo>
                    <a:pt x="20" y="1543"/>
                  </a:lnTo>
                  <a:close/>
                  <a:moveTo>
                    <a:pt x="20" y="1683"/>
                  </a:moveTo>
                  <a:lnTo>
                    <a:pt x="20" y="1763"/>
                  </a:lnTo>
                  <a:lnTo>
                    <a:pt x="0" y="1763"/>
                  </a:lnTo>
                  <a:lnTo>
                    <a:pt x="0" y="1683"/>
                  </a:lnTo>
                  <a:lnTo>
                    <a:pt x="20" y="1683"/>
                  </a:lnTo>
                  <a:close/>
                  <a:moveTo>
                    <a:pt x="20" y="1823"/>
                  </a:moveTo>
                  <a:lnTo>
                    <a:pt x="20" y="1903"/>
                  </a:lnTo>
                  <a:lnTo>
                    <a:pt x="0" y="1903"/>
                  </a:lnTo>
                  <a:lnTo>
                    <a:pt x="0" y="1823"/>
                  </a:lnTo>
                  <a:lnTo>
                    <a:pt x="20" y="1823"/>
                  </a:lnTo>
                  <a:close/>
                  <a:moveTo>
                    <a:pt x="20" y="1963"/>
                  </a:moveTo>
                  <a:lnTo>
                    <a:pt x="20" y="2043"/>
                  </a:lnTo>
                  <a:lnTo>
                    <a:pt x="0" y="2043"/>
                  </a:lnTo>
                  <a:lnTo>
                    <a:pt x="0" y="1963"/>
                  </a:lnTo>
                  <a:lnTo>
                    <a:pt x="20" y="1963"/>
                  </a:lnTo>
                  <a:close/>
                </a:path>
              </a:pathLst>
            </a:custGeom>
            <a:solidFill>
              <a:srgbClr val="000000"/>
            </a:solidFill>
            <a:ln w="0">
              <a:solidFill>
                <a:srgbClr val="000000"/>
              </a:solidFill>
              <a:bevel/>
              <a:headEnd/>
              <a:tailEnd/>
            </a:ln>
          </p:spPr>
          <p:txBody>
            <a:bodyPr/>
            <a:lstStyle/>
            <a:p>
              <a:endParaRPr lang="en-US" sz="1350"/>
            </a:p>
          </p:txBody>
        </p:sp>
        <p:grpSp>
          <p:nvGrpSpPr>
            <p:cNvPr id="102" name="Group 95"/>
            <p:cNvGrpSpPr>
              <a:grpSpLocks/>
            </p:cNvGrpSpPr>
            <p:nvPr/>
          </p:nvGrpSpPr>
          <p:grpSpPr bwMode="auto">
            <a:xfrm>
              <a:off x="1057" y="1153"/>
              <a:ext cx="4535" cy="2848"/>
              <a:chOff x="1057" y="1153"/>
              <a:chExt cx="4535" cy="2848"/>
            </a:xfrm>
          </p:grpSpPr>
          <p:sp>
            <p:nvSpPr>
              <p:cNvPr id="123" name="Rectangle 96"/>
              <p:cNvSpPr>
                <a:spLocks noChangeArrowheads="1"/>
              </p:cNvSpPr>
              <p:nvPr/>
            </p:nvSpPr>
            <p:spPr bwMode="auto">
              <a:xfrm>
                <a:off x="1057" y="1153"/>
                <a:ext cx="4535" cy="28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24" name="Rectangle 97"/>
              <p:cNvSpPr>
                <a:spLocks noChangeArrowheads="1"/>
              </p:cNvSpPr>
              <p:nvPr/>
            </p:nvSpPr>
            <p:spPr bwMode="auto">
              <a:xfrm>
                <a:off x="1061" y="1157"/>
                <a:ext cx="4529" cy="28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25" name="Rectangle 98"/>
              <p:cNvSpPr>
                <a:spLocks noChangeArrowheads="1"/>
              </p:cNvSpPr>
              <p:nvPr/>
            </p:nvSpPr>
            <p:spPr bwMode="auto">
              <a:xfrm>
                <a:off x="1538" y="1356"/>
                <a:ext cx="3798" cy="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26" name="Rectangle 99"/>
              <p:cNvSpPr>
                <a:spLocks noChangeArrowheads="1"/>
              </p:cNvSpPr>
              <p:nvPr/>
            </p:nvSpPr>
            <p:spPr bwMode="auto">
              <a:xfrm>
                <a:off x="1538" y="1356"/>
                <a:ext cx="3798" cy="203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27" name="Line 100"/>
              <p:cNvSpPr>
                <a:spLocks noChangeShapeType="1"/>
              </p:cNvSpPr>
              <p:nvPr/>
            </p:nvSpPr>
            <p:spPr bwMode="auto">
              <a:xfrm>
                <a:off x="1538" y="1356"/>
                <a:ext cx="0" cy="20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8" name="Line 101"/>
              <p:cNvSpPr>
                <a:spLocks noChangeShapeType="1"/>
              </p:cNvSpPr>
              <p:nvPr/>
            </p:nvSpPr>
            <p:spPr bwMode="auto">
              <a:xfrm>
                <a:off x="1506" y="3388"/>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9" name="Line 102"/>
              <p:cNvSpPr>
                <a:spLocks noChangeShapeType="1"/>
              </p:cNvSpPr>
              <p:nvPr/>
            </p:nvSpPr>
            <p:spPr bwMode="auto">
              <a:xfrm>
                <a:off x="1506" y="3182"/>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0" name="Line 103"/>
              <p:cNvSpPr>
                <a:spLocks noChangeShapeType="1"/>
              </p:cNvSpPr>
              <p:nvPr/>
            </p:nvSpPr>
            <p:spPr bwMode="auto">
              <a:xfrm>
                <a:off x="1506" y="2983"/>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1" name="Line 104"/>
              <p:cNvSpPr>
                <a:spLocks noChangeShapeType="1"/>
              </p:cNvSpPr>
              <p:nvPr/>
            </p:nvSpPr>
            <p:spPr bwMode="auto">
              <a:xfrm>
                <a:off x="1506" y="2777"/>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2" name="Line 105"/>
              <p:cNvSpPr>
                <a:spLocks noChangeShapeType="1"/>
              </p:cNvSpPr>
              <p:nvPr/>
            </p:nvSpPr>
            <p:spPr bwMode="auto">
              <a:xfrm>
                <a:off x="1506" y="2578"/>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3" name="Line 106"/>
              <p:cNvSpPr>
                <a:spLocks noChangeShapeType="1"/>
              </p:cNvSpPr>
              <p:nvPr/>
            </p:nvSpPr>
            <p:spPr bwMode="auto">
              <a:xfrm>
                <a:off x="1506" y="2372"/>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4" name="Line 107"/>
              <p:cNvSpPr>
                <a:spLocks noChangeShapeType="1"/>
              </p:cNvSpPr>
              <p:nvPr/>
            </p:nvSpPr>
            <p:spPr bwMode="auto">
              <a:xfrm>
                <a:off x="1506" y="2166"/>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5" name="Line 108"/>
              <p:cNvSpPr>
                <a:spLocks noChangeShapeType="1"/>
              </p:cNvSpPr>
              <p:nvPr/>
            </p:nvSpPr>
            <p:spPr bwMode="auto">
              <a:xfrm>
                <a:off x="1506" y="1967"/>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6" name="Line 109"/>
              <p:cNvSpPr>
                <a:spLocks noChangeShapeType="1"/>
              </p:cNvSpPr>
              <p:nvPr/>
            </p:nvSpPr>
            <p:spPr bwMode="auto">
              <a:xfrm>
                <a:off x="1506" y="1761"/>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7" name="Line 110"/>
              <p:cNvSpPr>
                <a:spLocks noChangeShapeType="1"/>
              </p:cNvSpPr>
              <p:nvPr/>
            </p:nvSpPr>
            <p:spPr bwMode="auto">
              <a:xfrm>
                <a:off x="1506" y="1562"/>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8" name="Line 111"/>
              <p:cNvSpPr>
                <a:spLocks noChangeShapeType="1"/>
              </p:cNvSpPr>
              <p:nvPr/>
            </p:nvSpPr>
            <p:spPr bwMode="auto">
              <a:xfrm>
                <a:off x="1506" y="1356"/>
                <a:ext cx="3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39" name="Line 112"/>
              <p:cNvSpPr>
                <a:spLocks noChangeShapeType="1"/>
              </p:cNvSpPr>
              <p:nvPr/>
            </p:nvSpPr>
            <p:spPr bwMode="auto">
              <a:xfrm>
                <a:off x="1538" y="3388"/>
                <a:ext cx="379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0" name="Line 113"/>
              <p:cNvSpPr>
                <a:spLocks noChangeShapeType="1"/>
              </p:cNvSpPr>
              <p:nvPr/>
            </p:nvSpPr>
            <p:spPr bwMode="auto">
              <a:xfrm flipV="1">
                <a:off x="1538"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1" name="Line 114"/>
              <p:cNvSpPr>
                <a:spLocks noChangeShapeType="1"/>
              </p:cNvSpPr>
              <p:nvPr/>
            </p:nvSpPr>
            <p:spPr bwMode="auto">
              <a:xfrm flipV="1">
                <a:off x="1808"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2" name="Line 115"/>
              <p:cNvSpPr>
                <a:spLocks noChangeShapeType="1"/>
              </p:cNvSpPr>
              <p:nvPr/>
            </p:nvSpPr>
            <p:spPr bwMode="auto">
              <a:xfrm flipV="1">
                <a:off x="2078"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3" name="Line 116"/>
              <p:cNvSpPr>
                <a:spLocks noChangeShapeType="1"/>
              </p:cNvSpPr>
              <p:nvPr/>
            </p:nvSpPr>
            <p:spPr bwMode="auto">
              <a:xfrm flipV="1">
                <a:off x="2348"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4" name="Line 117"/>
              <p:cNvSpPr>
                <a:spLocks noChangeShapeType="1"/>
              </p:cNvSpPr>
              <p:nvPr/>
            </p:nvSpPr>
            <p:spPr bwMode="auto">
              <a:xfrm flipV="1">
                <a:off x="2626"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5" name="Line 118"/>
              <p:cNvSpPr>
                <a:spLocks noChangeShapeType="1"/>
              </p:cNvSpPr>
              <p:nvPr/>
            </p:nvSpPr>
            <p:spPr bwMode="auto">
              <a:xfrm flipV="1">
                <a:off x="2896"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6" name="Line 119"/>
              <p:cNvSpPr>
                <a:spLocks noChangeShapeType="1"/>
              </p:cNvSpPr>
              <p:nvPr/>
            </p:nvSpPr>
            <p:spPr bwMode="auto">
              <a:xfrm flipV="1">
                <a:off x="3166"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7" name="Line 120"/>
              <p:cNvSpPr>
                <a:spLocks noChangeShapeType="1"/>
              </p:cNvSpPr>
              <p:nvPr/>
            </p:nvSpPr>
            <p:spPr bwMode="auto">
              <a:xfrm flipV="1">
                <a:off x="3437"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8" name="Line 121"/>
              <p:cNvSpPr>
                <a:spLocks noChangeShapeType="1"/>
              </p:cNvSpPr>
              <p:nvPr/>
            </p:nvSpPr>
            <p:spPr bwMode="auto">
              <a:xfrm flipV="1">
                <a:off x="3707"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9" name="Line 122"/>
              <p:cNvSpPr>
                <a:spLocks noChangeShapeType="1"/>
              </p:cNvSpPr>
              <p:nvPr/>
            </p:nvSpPr>
            <p:spPr bwMode="auto">
              <a:xfrm flipV="1">
                <a:off x="3977"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0" name="Line 123"/>
              <p:cNvSpPr>
                <a:spLocks noChangeShapeType="1"/>
              </p:cNvSpPr>
              <p:nvPr/>
            </p:nvSpPr>
            <p:spPr bwMode="auto">
              <a:xfrm flipV="1">
                <a:off x="4247"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1" name="Line 124"/>
              <p:cNvSpPr>
                <a:spLocks noChangeShapeType="1"/>
              </p:cNvSpPr>
              <p:nvPr/>
            </p:nvSpPr>
            <p:spPr bwMode="auto">
              <a:xfrm flipV="1">
                <a:off x="4525"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2" name="Line 125"/>
              <p:cNvSpPr>
                <a:spLocks noChangeShapeType="1"/>
              </p:cNvSpPr>
              <p:nvPr/>
            </p:nvSpPr>
            <p:spPr bwMode="auto">
              <a:xfrm flipV="1">
                <a:off x="4795"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3" name="Line 126"/>
              <p:cNvSpPr>
                <a:spLocks noChangeShapeType="1"/>
              </p:cNvSpPr>
              <p:nvPr/>
            </p:nvSpPr>
            <p:spPr bwMode="auto">
              <a:xfrm flipV="1">
                <a:off x="5065"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4" name="Line 127"/>
              <p:cNvSpPr>
                <a:spLocks noChangeShapeType="1"/>
              </p:cNvSpPr>
              <p:nvPr/>
            </p:nvSpPr>
            <p:spPr bwMode="auto">
              <a:xfrm flipV="1">
                <a:off x="5336" y="3388"/>
                <a:ext cx="0"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5" name="Oval 128"/>
              <p:cNvSpPr>
                <a:spLocks noChangeArrowheads="1"/>
              </p:cNvSpPr>
              <p:nvPr/>
            </p:nvSpPr>
            <p:spPr bwMode="auto">
              <a:xfrm>
                <a:off x="1633" y="2372"/>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56" name="Oval 129"/>
              <p:cNvSpPr>
                <a:spLocks noChangeArrowheads="1"/>
              </p:cNvSpPr>
              <p:nvPr/>
            </p:nvSpPr>
            <p:spPr bwMode="auto">
              <a:xfrm>
                <a:off x="1903" y="2475"/>
                <a:ext cx="80" cy="80"/>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57" name="Oval 130"/>
              <p:cNvSpPr>
                <a:spLocks noChangeArrowheads="1"/>
              </p:cNvSpPr>
              <p:nvPr/>
            </p:nvSpPr>
            <p:spPr bwMode="auto">
              <a:xfrm>
                <a:off x="2173" y="2356"/>
                <a:ext cx="80"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58" name="Oval 131"/>
              <p:cNvSpPr>
                <a:spLocks noChangeArrowheads="1"/>
              </p:cNvSpPr>
              <p:nvPr/>
            </p:nvSpPr>
            <p:spPr bwMode="auto">
              <a:xfrm>
                <a:off x="2451" y="2213"/>
                <a:ext cx="80" cy="80"/>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59" name="Oval 132"/>
              <p:cNvSpPr>
                <a:spLocks noChangeArrowheads="1"/>
              </p:cNvSpPr>
              <p:nvPr/>
            </p:nvSpPr>
            <p:spPr bwMode="auto">
              <a:xfrm>
                <a:off x="2722" y="2253"/>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60" name="Oval 133"/>
              <p:cNvSpPr>
                <a:spLocks noChangeArrowheads="1"/>
              </p:cNvSpPr>
              <p:nvPr/>
            </p:nvSpPr>
            <p:spPr bwMode="auto">
              <a:xfrm>
                <a:off x="2992" y="2150"/>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61" name="Oval 134"/>
              <p:cNvSpPr>
                <a:spLocks noChangeArrowheads="1"/>
              </p:cNvSpPr>
              <p:nvPr/>
            </p:nvSpPr>
            <p:spPr bwMode="auto">
              <a:xfrm>
                <a:off x="3262" y="2047"/>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62" name="Oval 135"/>
              <p:cNvSpPr>
                <a:spLocks noChangeArrowheads="1"/>
              </p:cNvSpPr>
              <p:nvPr/>
            </p:nvSpPr>
            <p:spPr bwMode="auto">
              <a:xfrm>
                <a:off x="3532" y="2031"/>
                <a:ext cx="79" cy="79"/>
              </a:xfrm>
              <a:prstGeom prst="ellipse">
                <a:avLst/>
              </a:prstGeom>
              <a:solidFill>
                <a:srgbClr val="000000"/>
              </a:solidFill>
              <a:ln w="12700">
                <a:solidFill>
                  <a:srgbClr val="000000"/>
                </a:solidFill>
                <a:round/>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63" name="Rectangle 136"/>
              <p:cNvSpPr>
                <a:spLocks noChangeArrowheads="1"/>
              </p:cNvSpPr>
              <p:nvPr/>
            </p:nvSpPr>
            <p:spPr bwMode="auto">
              <a:xfrm>
                <a:off x="1394" y="3324"/>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0</a:t>
                </a:r>
                <a:endParaRPr lang="en-US" altLang="en-US" sz="1800" b="1">
                  <a:latin typeface="Arial Unicode MS" panose="020B0604020202020204" pitchFamily="34" charset="-128"/>
                </a:endParaRPr>
              </a:p>
            </p:txBody>
          </p:sp>
          <p:sp>
            <p:nvSpPr>
              <p:cNvPr id="164" name="Rectangle 137"/>
              <p:cNvSpPr>
                <a:spLocks noChangeArrowheads="1"/>
              </p:cNvSpPr>
              <p:nvPr/>
            </p:nvSpPr>
            <p:spPr bwMode="auto">
              <a:xfrm>
                <a:off x="1331" y="3118"/>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10</a:t>
                </a:r>
                <a:endParaRPr lang="en-US" altLang="en-US" sz="1800" b="1">
                  <a:latin typeface="Arial Unicode MS" panose="020B0604020202020204" pitchFamily="34" charset="-128"/>
                </a:endParaRPr>
              </a:p>
            </p:txBody>
          </p:sp>
          <p:sp>
            <p:nvSpPr>
              <p:cNvPr id="165" name="Rectangle 138"/>
              <p:cNvSpPr>
                <a:spLocks noChangeArrowheads="1"/>
              </p:cNvSpPr>
              <p:nvPr/>
            </p:nvSpPr>
            <p:spPr bwMode="auto">
              <a:xfrm>
                <a:off x="1331" y="2920"/>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20</a:t>
                </a:r>
                <a:endParaRPr lang="en-US" altLang="en-US" sz="1800" b="1">
                  <a:latin typeface="Arial Unicode MS" panose="020B0604020202020204" pitchFamily="34" charset="-128"/>
                </a:endParaRPr>
              </a:p>
            </p:txBody>
          </p:sp>
          <p:sp>
            <p:nvSpPr>
              <p:cNvPr id="166" name="Rectangle 139"/>
              <p:cNvSpPr>
                <a:spLocks noChangeArrowheads="1"/>
              </p:cNvSpPr>
              <p:nvPr/>
            </p:nvSpPr>
            <p:spPr bwMode="auto">
              <a:xfrm>
                <a:off x="1331" y="271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30</a:t>
                </a:r>
                <a:endParaRPr lang="en-US" altLang="en-US" sz="1800" b="1">
                  <a:latin typeface="Arial Unicode MS" panose="020B0604020202020204" pitchFamily="34" charset="-128"/>
                </a:endParaRPr>
              </a:p>
            </p:txBody>
          </p:sp>
          <p:sp>
            <p:nvSpPr>
              <p:cNvPr id="167" name="Rectangle 140"/>
              <p:cNvSpPr>
                <a:spLocks noChangeArrowheads="1"/>
              </p:cNvSpPr>
              <p:nvPr/>
            </p:nvSpPr>
            <p:spPr bwMode="auto">
              <a:xfrm>
                <a:off x="1331" y="2515"/>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40</a:t>
                </a:r>
                <a:endParaRPr lang="en-US" altLang="en-US" sz="1800" b="1">
                  <a:latin typeface="Arial Unicode MS" panose="020B0604020202020204" pitchFamily="34" charset="-128"/>
                </a:endParaRPr>
              </a:p>
            </p:txBody>
          </p:sp>
          <p:sp>
            <p:nvSpPr>
              <p:cNvPr id="168" name="Rectangle 141"/>
              <p:cNvSpPr>
                <a:spLocks noChangeArrowheads="1"/>
              </p:cNvSpPr>
              <p:nvPr/>
            </p:nvSpPr>
            <p:spPr bwMode="auto">
              <a:xfrm>
                <a:off x="1331" y="2308"/>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50</a:t>
                </a:r>
                <a:endParaRPr lang="en-US" altLang="en-US" sz="1800" b="1">
                  <a:latin typeface="Arial Unicode MS" panose="020B0604020202020204" pitchFamily="34" charset="-128"/>
                </a:endParaRPr>
              </a:p>
            </p:txBody>
          </p:sp>
          <p:sp>
            <p:nvSpPr>
              <p:cNvPr id="169" name="Rectangle 142"/>
              <p:cNvSpPr>
                <a:spLocks noChangeArrowheads="1"/>
              </p:cNvSpPr>
              <p:nvPr/>
            </p:nvSpPr>
            <p:spPr bwMode="auto">
              <a:xfrm>
                <a:off x="1331" y="2102"/>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60</a:t>
                </a:r>
                <a:endParaRPr lang="en-US" altLang="en-US" sz="1800" b="1">
                  <a:latin typeface="Arial Unicode MS" panose="020B0604020202020204" pitchFamily="34" charset="-128"/>
                </a:endParaRPr>
              </a:p>
            </p:txBody>
          </p:sp>
          <p:sp>
            <p:nvSpPr>
              <p:cNvPr id="170" name="Rectangle 143"/>
              <p:cNvSpPr>
                <a:spLocks noChangeArrowheads="1"/>
              </p:cNvSpPr>
              <p:nvPr/>
            </p:nvSpPr>
            <p:spPr bwMode="auto">
              <a:xfrm>
                <a:off x="1331" y="1904"/>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70</a:t>
                </a:r>
                <a:endParaRPr lang="en-US" altLang="en-US" sz="1800" b="1">
                  <a:latin typeface="Arial Unicode MS" panose="020B0604020202020204" pitchFamily="34" charset="-128"/>
                </a:endParaRPr>
              </a:p>
            </p:txBody>
          </p:sp>
          <p:sp>
            <p:nvSpPr>
              <p:cNvPr id="171" name="Rectangle 144"/>
              <p:cNvSpPr>
                <a:spLocks noChangeArrowheads="1"/>
              </p:cNvSpPr>
              <p:nvPr/>
            </p:nvSpPr>
            <p:spPr bwMode="auto">
              <a:xfrm>
                <a:off x="1331" y="1697"/>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80</a:t>
                </a:r>
                <a:endParaRPr lang="en-US" altLang="en-US" sz="1800" b="1">
                  <a:latin typeface="Arial Unicode MS" panose="020B0604020202020204" pitchFamily="34" charset="-128"/>
                </a:endParaRPr>
              </a:p>
            </p:txBody>
          </p:sp>
          <p:sp>
            <p:nvSpPr>
              <p:cNvPr id="172" name="Rectangle 145"/>
              <p:cNvSpPr>
                <a:spLocks noChangeArrowheads="1"/>
              </p:cNvSpPr>
              <p:nvPr/>
            </p:nvSpPr>
            <p:spPr bwMode="auto">
              <a:xfrm>
                <a:off x="1331" y="1499"/>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90</a:t>
                </a:r>
                <a:endParaRPr lang="en-US" altLang="en-US" sz="1800" b="1">
                  <a:latin typeface="Arial Unicode MS" panose="020B0604020202020204" pitchFamily="34" charset="-128"/>
                </a:endParaRPr>
              </a:p>
            </p:txBody>
          </p:sp>
          <p:sp>
            <p:nvSpPr>
              <p:cNvPr id="173" name="Rectangle 146"/>
              <p:cNvSpPr>
                <a:spLocks noChangeArrowheads="1"/>
              </p:cNvSpPr>
              <p:nvPr/>
            </p:nvSpPr>
            <p:spPr bwMode="auto">
              <a:xfrm>
                <a:off x="1267" y="1293"/>
                <a:ext cx="17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100</a:t>
                </a:r>
                <a:endParaRPr lang="en-US" altLang="en-US" sz="1800" b="1">
                  <a:latin typeface="Arial Unicode MS" panose="020B0604020202020204" pitchFamily="34" charset="-128"/>
                </a:endParaRPr>
              </a:p>
            </p:txBody>
          </p:sp>
          <p:sp>
            <p:nvSpPr>
              <p:cNvPr id="174" name="Rectangle 147"/>
              <p:cNvSpPr>
                <a:spLocks noChangeArrowheads="1"/>
              </p:cNvSpPr>
              <p:nvPr/>
            </p:nvSpPr>
            <p:spPr bwMode="auto">
              <a:xfrm>
                <a:off x="164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a:t>
                </a:r>
                <a:endParaRPr lang="en-US" altLang="en-US" sz="1800" b="1">
                  <a:latin typeface="Arial Unicode MS" panose="020B0604020202020204" pitchFamily="34" charset="-128"/>
                </a:endParaRPr>
              </a:p>
            </p:txBody>
          </p:sp>
          <p:sp>
            <p:nvSpPr>
              <p:cNvPr id="175" name="Rectangle 148"/>
              <p:cNvSpPr>
                <a:spLocks noChangeArrowheads="1"/>
              </p:cNvSpPr>
              <p:nvPr/>
            </p:nvSpPr>
            <p:spPr bwMode="auto">
              <a:xfrm>
                <a:off x="1912"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2</a:t>
                </a:r>
                <a:endParaRPr lang="en-US" altLang="en-US" sz="1800" b="1">
                  <a:latin typeface="Arial Unicode MS" panose="020B0604020202020204" pitchFamily="34" charset="-128"/>
                </a:endParaRPr>
              </a:p>
            </p:txBody>
          </p:sp>
          <p:sp>
            <p:nvSpPr>
              <p:cNvPr id="176" name="Rectangle 149"/>
              <p:cNvSpPr>
                <a:spLocks noChangeArrowheads="1"/>
              </p:cNvSpPr>
              <p:nvPr/>
            </p:nvSpPr>
            <p:spPr bwMode="auto">
              <a:xfrm>
                <a:off x="2181"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3</a:t>
                </a:r>
                <a:endParaRPr lang="en-US" altLang="en-US" sz="1800" b="1">
                  <a:latin typeface="Arial Unicode MS" panose="020B0604020202020204" pitchFamily="34" charset="-128"/>
                </a:endParaRPr>
              </a:p>
            </p:txBody>
          </p:sp>
          <p:sp>
            <p:nvSpPr>
              <p:cNvPr id="177" name="Rectangle 150"/>
              <p:cNvSpPr>
                <a:spLocks noChangeArrowheads="1"/>
              </p:cNvSpPr>
              <p:nvPr/>
            </p:nvSpPr>
            <p:spPr bwMode="auto">
              <a:xfrm>
                <a:off x="2459"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4</a:t>
                </a:r>
                <a:endParaRPr lang="en-US" altLang="en-US" sz="1800" b="1">
                  <a:latin typeface="Arial Unicode MS" panose="020B0604020202020204" pitchFamily="34" charset="-128"/>
                </a:endParaRPr>
              </a:p>
            </p:txBody>
          </p:sp>
          <p:sp>
            <p:nvSpPr>
              <p:cNvPr id="178" name="Rectangle 151"/>
              <p:cNvSpPr>
                <a:spLocks noChangeArrowheads="1"/>
              </p:cNvSpPr>
              <p:nvPr/>
            </p:nvSpPr>
            <p:spPr bwMode="auto">
              <a:xfrm>
                <a:off x="2729"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5</a:t>
                </a:r>
                <a:endParaRPr lang="en-US" altLang="en-US" sz="1800" b="1">
                  <a:latin typeface="Arial Unicode MS" panose="020B0604020202020204" pitchFamily="34" charset="-128"/>
                </a:endParaRPr>
              </a:p>
            </p:txBody>
          </p:sp>
          <p:sp>
            <p:nvSpPr>
              <p:cNvPr id="179" name="Rectangle 152"/>
              <p:cNvSpPr>
                <a:spLocks noChangeArrowheads="1"/>
              </p:cNvSpPr>
              <p:nvPr/>
            </p:nvSpPr>
            <p:spPr bwMode="auto">
              <a:xfrm>
                <a:off x="300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6</a:t>
                </a:r>
                <a:endParaRPr lang="en-US" altLang="en-US" sz="1800" b="1">
                  <a:latin typeface="Arial Unicode MS" panose="020B0604020202020204" pitchFamily="34" charset="-128"/>
                </a:endParaRPr>
              </a:p>
            </p:txBody>
          </p:sp>
          <p:sp>
            <p:nvSpPr>
              <p:cNvPr id="180" name="Rectangle 153"/>
              <p:cNvSpPr>
                <a:spLocks noChangeArrowheads="1"/>
              </p:cNvSpPr>
              <p:nvPr/>
            </p:nvSpPr>
            <p:spPr bwMode="auto">
              <a:xfrm>
                <a:off x="327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7</a:t>
                </a:r>
                <a:endParaRPr lang="en-US" altLang="en-US" sz="1800" b="1">
                  <a:latin typeface="Arial Unicode MS" panose="020B0604020202020204" pitchFamily="34" charset="-128"/>
                </a:endParaRPr>
              </a:p>
            </p:txBody>
          </p:sp>
          <p:sp>
            <p:nvSpPr>
              <p:cNvPr id="181" name="Rectangle 154"/>
              <p:cNvSpPr>
                <a:spLocks noChangeArrowheads="1"/>
              </p:cNvSpPr>
              <p:nvPr/>
            </p:nvSpPr>
            <p:spPr bwMode="auto">
              <a:xfrm>
                <a:off x="354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8</a:t>
                </a:r>
                <a:endParaRPr lang="en-US" altLang="en-US" sz="1800" b="1">
                  <a:latin typeface="Arial Unicode MS" panose="020B0604020202020204" pitchFamily="34" charset="-128"/>
                </a:endParaRPr>
              </a:p>
            </p:txBody>
          </p:sp>
          <p:sp>
            <p:nvSpPr>
              <p:cNvPr id="182" name="Rectangle 155"/>
              <p:cNvSpPr>
                <a:spLocks noChangeArrowheads="1"/>
              </p:cNvSpPr>
              <p:nvPr/>
            </p:nvSpPr>
            <p:spPr bwMode="auto">
              <a:xfrm>
                <a:off x="3810" y="3483"/>
                <a:ext cx="5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9</a:t>
                </a:r>
                <a:endParaRPr lang="en-US" altLang="en-US" sz="1800" b="1">
                  <a:latin typeface="Arial Unicode MS" panose="020B0604020202020204" pitchFamily="34" charset="-128"/>
                </a:endParaRPr>
              </a:p>
            </p:txBody>
          </p:sp>
          <p:sp>
            <p:nvSpPr>
              <p:cNvPr id="183" name="Rectangle 156"/>
              <p:cNvSpPr>
                <a:spLocks noChangeArrowheads="1"/>
              </p:cNvSpPr>
              <p:nvPr/>
            </p:nvSpPr>
            <p:spPr bwMode="auto">
              <a:xfrm>
                <a:off x="4048"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10</a:t>
                </a:r>
                <a:endParaRPr lang="en-US" altLang="en-US" sz="1800" b="1">
                  <a:latin typeface="Arial Unicode MS" panose="020B0604020202020204" pitchFamily="34" charset="-128"/>
                </a:endParaRPr>
              </a:p>
            </p:txBody>
          </p:sp>
          <p:sp>
            <p:nvSpPr>
              <p:cNvPr id="184" name="Rectangle 157"/>
              <p:cNvSpPr>
                <a:spLocks noChangeArrowheads="1"/>
              </p:cNvSpPr>
              <p:nvPr/>
            </p:nvSpPr>
            <p:spPr bwMode="auto">
              <a:xfrm>
                <a:off x="4327"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11</a:t>
                </a:r>
                <a:endParaRPr lang="en-US" altLang="en-US" sz="1800" b="1">
                  <a:latin typeface="Arial Unicode MS" panose="020B0604020202020204" pitchFamily="34" charset="-128"/>
                </a:endParaRPr>
              </a:p>
            </p:txBody>
          </p:sp>
          <p:sp>
            <p:nvSpPr>
              <p:cNvPr id="185" name="Rectangle 158"/>
              <p:cNvSpPr>
                <a:spLocks noChangeArrowheads="1"/>
              </p:cNvSpPr>
              <p:nvPr/>
            </p:nvSpPr>
            <p:spPr bwMode="auto">
              <a:xfrm>
                <a:off x="4597"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12</a:t>
                </a:r>
                <a:endParaRPr lang="en-US" altLang="en-US" sz="1800" b="1">
                  <a:latin typeface="Arial Unicode MS" panose="020B0604020202020204" pitchFamily="34" charset="-128"/>
                </a:endParaRPr>
              </a:p>
            </p:txBody>
          </p:sp>
          <p:sp>
            <p:nvSpPr>
              <p:cNvPr id="186" name="Rectangle 159"/>
              <p:cNvSpPr>
                <a:spLocks noChangeArrowheads="1"/>
              </p:cNvSpPr>
              <p:nvPr/>
            </p:nvSpPr>
            <p:spPr bwMode="auto">
              <a:xfrm>
                <a:off x="4867"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13</a:t>
                </a:r>
                <a:endParaRPr lang="en-US" altLang="en-US" sz="1800" b="1">
                  <a:latin typeface="Arial Unicode MS" panose="020B0604020202020204" pitchFamily="34" charset="-128"/>
                </a:endParaRPr>
              </a:p>
            </p:txBody>
          </p:sp>
          <p:sp>
            <p:nvSpPr>
              <p:cNvPr id="187" name="Rectangle 160"/>
              <p:cNvSpPr>
                <a:spLocks noChangeArrowheads="1"/>
              </p:cNvSpPr>
              <p:nvPr/>
            </p:nvSpPr>
            <p:spPr bwMode="auto">
              <a:xfrm>
                <a:off x="5137" y="3483"/>
                <a:ext cx="11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14</a:t>
                </a:r>
                <a:endParaRPr lang="en-US" altLang="en-US" sz="1800" b="1">
                  <a:latin typeface="Arial Unicode MS" panose="020B0604020202020204" pitchFamily="34" charset="-128"/>
                </a:endParaRPr>
              </a:p>
            </p:txBody>
          </p:sp>
          <p:sp>
            <p:nvSpPr>
              <p:cNvPr id="188" name="Rectangle 161"/>
              <p:cNvSpPr>
                <a:spLocks noChangeArrowheads="1"/>
              </p:cNvSpPr>
              <p:nvPr/>
            </p:nvSpPr>
            <p:spPr bwMode="auto">
              <a:xfrm>
                <a:off x="2928" y="3666"/>
                <a:ext cx="95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b="1">
                    <a:solidFill>
                      <a:srgbClr val="000000"/>
                    </a:solidFill>
                    <a:latin typeface="Arial" panose="020B0604020202020204" pitchFamily="34" charset="0"/>
                  </a:rPr>
                  <a:t>Weeks of Instruction</a:t>
                </a:r>
                <a:endParaRPr lang="en-US" altLang="en-US" sz="1800" b="1">
                  <a:latin typeface="Arial Unicode MS" panose="020B0604020202020204" pitchFamily="34" charset="-128"/>
                </a:endParaRPr>
              </a:p>
            </p:txBody>
          </p:sp>
          <p:sp>
            <p:nvSpPr>
              <p:cNvPr id="189" name="Rectangle 162"/>
              <p:cNvSpPr>
                <a:spLocks noChangeArrowheads="1"/>
              </p:cNvSpPr>
              <p:nvPr/>
            </p:nvSpPr>
            <p:spPr bwMode="auto">
              <a:xfrm rot="16200000">
                <a:off x="191" y="2189"/>
                <a:ext cx="201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050" b="1">
                    <a:solidFill>
                      <a:srgbClr val="000000"/>
                    </a:solidFill>
                    <a:latin typeface="Arial" panose="020B0604020202020204" pitchFamily="34" charset="0"/>
                  </a:rPr>
                  <a:t>WIF: Correctly Read Words Per Minute</a:t>
                </a:r>
                <a:endParaRPr lang="en-US" altLang="en-US" sz="1800" b="1">
                  <a:latin typeface="Arial Unicode MS" panose="020B0604020202020204" pitchFamily="34" charset="-128"/>
                </a:endParaRPr>
              </a:p>
            </p:txBody>
          </p:sp>
          <p:sp>
            <p:nvSpPr>
              <p:cNvPr id="190" name="Line 163"/>
              <p:cNvSpPr>
                <a:spLocks noChangeShapeType="1"/>
              </p:cNvSpPr>
              <p:nvPr/>
            </p:nvSpPr>
            <p:spPr bwMode="auto">
              <a:xfrm>
                <a:off x="2340" y="1364"/>
                <a:ext cx="0" cy="20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91" name="Line 164"/>
              <p:cNvSpPr>
                <a:spLocks noChangeShapeType="1"/>
              </p:cNvSpPr>
              <p:nvPr/>
            </p:nvSpPr>
            <p:spPr bwMode="auto">
              <a:xfrm>
                <a:off x="2920" y="1364"/>
                <a:ext cx="8" cy="20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92" name="Rectangle 165"/>
              <p:cNvSpPr>
                <a:spLocks noChangeArrowheads="1"/>
              </p:cNvSpPr>
              <p:nvPr/>
            </p:nvSpPr>
            <p:spPr bwMode="auto">
              <a:xfrm>
                <a:off x="1057" y="1153"/>
                <a:ext cx="4535" cy="2848"/>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grpSp>
        <p:grpSp>
          <p:nvGrpSpPr>
            <p:cNvPr id="103" name="Group 166"/>
            <p:cNvGrpSpPr>
              <a:grpSpLocks/>
            </p:cNvGrpSpPr>
            <p:nvPr/>
          </p:nvGrpSpPr>
          <p:grpSpPr bwMode="auto">
            <a:xfrm>
              <a:off x="1862" y="1754"/>
              <a:ext cx="561" cy="241"/>
              <a:chOff x="1862" y="1754"/>
              <a:chExt cx="561" cy="241"/>
            </a:xfrm>
          </p:grpSpPr>
          <p:sp>
            <p:nvSpPr>
              <p:cNvPr id="121" name="Rectangle 167"/>
              <p:cNvSpPr>
                <a:spLocks noChangeArrowheads="1"/>
              </p:cNvSpPr>
              <p:nvPr/>
            </p:nvSpPr>
            <p:spPr bwMode="auto">
              <a:xfrm>
                <a:off x="1862" y="1754"/>
                <a:ext cx="561" cy="2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22" name="Rectangle 168"/>
              <p:cNvSpPr>
                <a:spLocks noChangeArrowheads="1"/>
              </p:cNvSpPr>
              <p:nvPr/>
            </p:nvSpPr>
            <p:spPr bwMode="auto">
              <a:xfrm>
                <a:off x="1862" y="1754"/>
                <a:ext cx="561" cy="241"/>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grpSp>
        <p:sp>
          <p:nvSpPr>
            <p:cNvPr id="104" name="Rectangle 169"/>
            <p:cNvSpPr>
              <a:spLocks noChangeArrowheads="1"/>
            </p:cNvSpPr>
            <p:nvPr/>
          </p:nvSpPr>
          <p:spPr bwMode="auto">
            <a:xfrm>
              <a:off x="1914" y="1790"/>
              <a:ext cx="21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trend</a:t>
              </a:r>
              <a:endParaRPr lang="en-US" altLang="en-US" sz="1800" b="1">
                <a:latin typeface="Arial Unicode MS" panose="020B0604020202020204" pitchFamily="34" charset="-128"/>
              </a:endParaRPr>
            </a:p>
          </p:txBody>
        </p:sp>
        <p:sp>
          <p:nvSpPr>
            <p:cNvPr id="105" name="Rectangle 170"/>
            <p:cNvSpPr>
              <a:spLocks noChangeArrowheads="1"/>
            </p:cNvSpPr>
            <p:nvPr/>
          </p:nvSpPr>
          <p:spPr bwMode="auto">
            <a:xfrm>
              <a:off x="2157" y="1790"/>
              <a:ext cx="3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a:t>
              </a:r>
              <a:endParaRPr lang="en-US" altLang="en-US" sz="1800" b="1">
                <a:latin typeface="Arial Unicode MS" panose="020B0604020202020204" pitchFamily="34" charset="-128"/>
              </a:endParaRPr>
            </a:p>
          </p:txBody>
        </p:sp>
        <p:sp>
          <p:nvSpPr>
            <p:cNvPr id="106" name="Rectangle 171"/>
            <p:cNvSpPr>
              <a:spLocks noChangeArrowheads="1"/>
            </p:cNvSpPr>
            <p:nvPr/>
          </p:nvSpPr>
          <p:spPr bwMode="auto">
            <a:xfrm>
              <a:off x="2193" y="1790"/>
              <a:ext cx="14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line</a:t>
              </a:r>
              <a:endParaRPr lang="en-US" altLang="en-US" sz="1800" b="1">
                <a:latin typeface="Arial Unicode MS" panose="020B0604020202020204" pitchFamily="34" charset="-128"/>
              </a:endParaRPr>
            </a:p>
          </p:txBody>
        </p:sp>
        <p:grpSp>
          <p:nvGrpSpPr>
            <p:cNvPr id="107" name="Group 172"/>
            <p:cNvGrpSpPr>
              <a:grpSpLocks/>
            </p:cNvGrpSpPr>
            <p:nvPr/>
          </p:nvGrpSpPr>
          <p:grpSpPr bwMode="auto">
            <a:xfrm>
              <a:off x="4427" y="2596"/>
              <a:ext cx="561" cy="240"/>
              <a:chOff x="4427" y="2596"/>
              <a:chExt cx="561" cy="240"/>
            </a:xfrm>
          </p:grpSpPr>
          <p:sp>
            <p:nvSpPr>
              <p:cNvPr id="119" name="Rectangle 173"/>
              <p:cNvSpPr>
                <a:spLocks noChangeArrowheads="1"/>
              </p:cNvSpPr>
              <p:nvPr/>
            </p:nvSpPr>
            <p:spPr bwMode="auto">
              <a:xfrm>
                <a:off x="4427" y="2596"/>
                <a:ext cx="561" cy="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sp>
            <p:nvSpPr>
              <p:cNvPr id="120" name="Rectangle 174"/>
              <p:cNvSpPr>
                <a:spLocks noChangeArrowheads="1"/>
              </p:cNvSpPr>
              <p:nvPr/>
            </p:nvSpPr>
            <p:spPr bwMode="auto">
              <a:xfrm>
                <a:off x="4427" y="2596"/>
                <a:ext cx="561" cy="240"/>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350">
                  <a:latin typeface="Arial" panose="020B0604020202020204" pitchFamily="34" charset="0"/>
                </a:endParaRPr>
              </a:p>
            </p:txBody>
          </p:sp>
        </p:grpSp>
        <p:sp>
          <p:nvSpPr>
            <p:cNvPr id="108" name="Rectangle 175"/>
            <p:cNvSpPr>
              <a:spLocks noChangeArrowheads="1"/>
            </p:cNvSpPr>
            <p:nvPr/>
          </p:nvSpPr>
          <p:spPr bwMode="auto">
            <a:xfrm>
              <a:off x="4479" y="2632"/>
              <a:ext cx="181"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goal</a:t>
              </a:r>
              <a:endParaRPr lang="en-US" altLang="en-US" sz="1800" b="1">
                <a:latin typeface="Arial Unicode MS" panose="020B0604020202020204" pitchFamily="34" charset="-128"/>
              </a:endParaRPr>
            </a:p>
          </p:txBody>
        </p:sp>
        <p:sp>
          <p:nvSpPr>
            <p:cNvPr id="109" name="Rectangle 176"/>
            <p:cNvSpPr>
              <a:spLocks noChangeArrowheads="1"/>
            </p:cNvSpPr>
            <p:nvPr/>
          </p:nvSpPr>
          <p:spPr bwMode="auto">
            <a:xfrm>
              <a:off x="4681" y="2632"/>
              <a:ext cx="3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a:t>
              </a:r>
              <a:endParaRPr lang="en-US" altLang="en-US" sz="1800" b="1">
                <a:latin typeface="Arial Unicode MS" panose="020B0604020202020204" pitchFamily="34" charset="-128"/>
              </a:endParaRPr>
            </a:p>
          </p:txBody>
        </p:sp>
        <p:sp>
          <p:nvSpPr>
            <p:cNvPr id="110" name="Rectangle 177"/>
            <p:cNvSpPr>
              <a:spLocks noChangeArrowheads="1"/>
            </p:cNvSpPr>
            <p:nvPr/>
          </p:nvSpPr>
          <p:spPr bwMode="auto">
            <a:xfrm>
              <a:off x="4716" y="2632"/>
              <a:ext cx="14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75">
                  <a:solidFill>
                    <a:srgbClr val="000000"/>
                  </a:solidFill>
                  <a:latin typeface="Arial" panose="020B0604020202020204" pitchFamily="34" charset="0"/>
                </a:rPr>
                <a:t>line</a:t>
              </a:r>
              <a:endParaRPr lang="en-US" altLang="en-US" sz="1800" b="1">
                <a:latin typeface="Arial Unicode MS" panose="020B0604020202020204" pitchFamily="34" charset="-128"/>
              </a:endParaRPr>
            </a:p>
          </p:txBody>
        </p:sp>
        <p:sp>
          <p:nvSpPr>
            <p:cNvPr id="111" name="Rectangle 178"/>
            <p:cNvSpPr>
              <a:spLocks noChangeArrowheads="1"/>
            </p:cNvSpPr>
            <p:nvPr/>
          </p:nvSpPr>
          <p:spPr bwMode="auto">
            <a:xfrm>
              <a:off x="5037" y="1944"/>
              <a:ext cx="7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125" b="1">
                  <a:solidFill>
                    <a:srgbClr val="000000"/>
                  </a:solidFill>
                  <a:latin typeface="Arial" panose="020B0604020202020204" pitchFamily="34" charset="0"/>
                </a:rPr>
                <a:t>X</a:t>
              </a:r>
              <a:endParaRPr lang="en-US" altLang="en-US" sz="1800" b="1">
                <a:latin typeface="Arial Unicode MS" panose="020B0604020202020204" pitchFamily="34" charset="-128"/>
              </a:endParaRPr>
            </a:p>
          </p:txBody>
        </p:sp>
        <p:sp>
          <p:nvSpPr>
            <p:cNvPr id="112" name="Freeform 179"/>
            <p:cNvSpPr>
              <a:spLocks noEditPoints="1"/>
            </p:cNvSpPr>
            <p:nvPr/>
          </p:nvSpPr>
          <p:spPr bwMode="auto">
            <a:xfrm>
              <a:off x="1940" y="1992"/>
              <a:ext cx="3131" cy="527"/>
            </a:xfrm>
            <a:custGeom>
              <a:avLst/>
              <a:gdLst>
                <a:gd name="T0" fmla="*/ 0 w 15627"/>
                <a:gd name="T1" fmla="*/ 0 h 2627"/>
                <a:gd name="T2" fmla="*/ 0 w 15627"/>
                <a:gd name="T3" fmla="*/ 0 h 2627"/>
                <a:gd name="T4" fmla="*/ 0 w 15627"/>
                <a:gd name="T5" fmla="*/ 0 h 2627"/>
                <a:gd name="T6" fmla="*/ 0 w 15627"/>
                <a:gd name="T7" fmla="*/ 0 h 2627"/>
                <a:gd name="T8" fmla="*/ 0 w 15627"/>
                <a:gd name="T9" fmla="*/ 0 h 2627"/>
                <a:gd name="T10" fmla="*/ 0 w 15627"/>
                <a:gd name="T11" fmla="*/ 0 h 2627"/>
                <a:gd name="T12" fmla="*/ 0 w 15627"/>
                <a:gd name="T13" fmla="*/ 0 h 2627"/>
                <a:gd name="T14" fmla="*/ 0 w 15627"/>
                <a:gd name="T15" fmla="*/ 0 h 2627"/>
                <a:gd name="T16" fmla="*/ 0 w 15627"/>
                <a:gd name="T17" fmla="*/ 0 h 2627"/>
                <a:gd name="T18" fmla="*/ 0 w 15627"/>
                <a:gd name="T19" fmla="*/ 0 h 2627"/>
                <a:gd name="T20" fmla="*/ 0 w 15627"/>
                <a:gd name="T21" fmla="*/ 0 h 2627"/>
                <a:gd name="T22" fmla="*/ 0 w 15627"/>
                <a:gd name="T23" fmla="*/ 0 h 2627"/>
                <a:gd name="T24" fmla="*/ 0 w 15627"/>
                <a:gd name="T25" fmla="*/ 0 h 2627"/>
                <a:gd name="T26" fmla="*/ 0 w 15627"/>
                <a:gd name="T27" fmla="*/ 0 h 2627"/>
                <a:gd name="T28" fmla="*/ 0 w 15627"/>
                <a:gd name="T29" fmla="*/ 0 h 2627"/>
                <a:gd name="T30" fmla="*/ 0 w 15627"/>
                <a:gd name="T31" fmla="*/ 0 h 2627"/>
                <a:gd name="T32" fmla="*/ 0 w 15627"/>
                <a:gd name="T33" fmla="*/ 0 h 2627"/>
                <a:gd name="T34" fmla="*/ 0 w 15627"/>
                <a:gd name="T35" fmla="*/ 0 h 2627"/>
                <a:gd name="T36" fmla="*/ 0 w 15627"/>
                <a:gd name="T37" fmla="*/ 0 h 2627"/>
                <a:gd name="T38" fmla="*/ 0 w 15627"/>
                <a:gd name="T39" fmla="*/ 0 h 2627"/>
                <a:gd name="T40" fmla="*/ 0 w 15627"/>
                <a:gd name="T41" fmla="*/ 0 h 2627"/>
                <a:gd name="T42" fmla="*/ 0 w 15627"/>
                <a:gd name="T43" fmla="*/ 0 h 2627"/>
                <a:gd name="T44" fmla="*/ 0 w 15627"/>
                <a:gd name="T45" fmla="*/ 0 h 2627"/>
                <a:gd name="T46" fmla="*/ 0 w 15627"/>
                <a:gd name="T47" fmla="*/ 0 h 2627"/>
                <a:gd name="T48" fmla="*/ 0 w 15627"/>
                <a:gd name="T49" fmla="*/ 0 h 2627"/>
                <a:gd name="T50" fmla="*/ 0 w 15627"/>
                <a:gd name="T51" fmla="*/ 0 h 2627"/>
                <a:gd name="T52" fmla="*/ 0 w 15627"/>
                <a:gd name="T53" fmla="*/ 0 h 2627"/>
                <a:gd name="T54" fmla="*/ 0 w 15627"/>
                <a:gd name="T55" fmla="*/ 0 h 2627"/>
                <a:gd name="T56" fmla="*/ 0 w 15627"/>
                <a:gd name="T57" fmla="*/ 0 h 2627"/>
                <a:gd name="T58" fmla="*/ 0 w 15627"/>
                <a:gd name="T59" fmla="*/ 0 h 2627"/>
                <a:gd name="T60" fmla="*/ 0 w 15627"/>
                <a:gd name="T61" fmla="*/ 0 h 2627"/>
                <a:gd name="T62" fmla="*/ 1 w 15627"/>
                <a:gd name="T63" fmla="*/ 0 h 2627"/>
                <a:gd name="T64" fmla="*/ 1 w 15627"/>
                <a:gd name="T65" fmla="*/ 0 h 2627"/>
                <a:gd name="T66" fmla="*/ 1 w 15627"/>
                <a:gd name="T67" fmla="*/ 0 h 2627"/>
                <a:gd name="T68" fmla="*/ 1 w 15627"/>
                <a:gd name="T69" fmla="*/ 0 h 2627"/>
                <a:gd name="T70" fmla="*/ 1 w 15627"/>
                <a:gd name="T71" fmla="*/ 0 h 2627"/>
                <a:gd name="T72" fmla="*/ 1 w 15627"/>
                <a:gd name="T73" fmla="*/ 0 h 2627"/>
                <a:gd name="T74" fmla="*/ 1 w 15627"/>
                <a:gd name="T75" fmla="*/ 0 h 2627"/>
                <a:gd name="T76" fmla="*/ 1 w 15627"/>
                <a:gd name="T77" fmla="*/ 0 h 2627"/>
                <a:gd name="T78" fmla="*/ 1 w 15627"/>
                <a:gd name="T79" fmla="*/ 0 h 2627"/>
                <a:gd name="T80" fmla="*/ 1 w 15627"/>
                <a:gd name="T81" fmla="*/ 0 h 2627"/>
                <a:gd name="T82" fmla="*/ 1 w 15627"/>
                <a:gd name="T83" fmla="*/ 0 h 2627"/>
                <a:gd name="T84" fmla="*/ 1 w 15627"/>
                <a:gd name="T85" fmla="*/ 0 h 2627"/>
                <a:gd name="T86" fmla="*/ 1 w 15627"/>
                <a:gd name="T87" fmla="*/ 0 h 2627"/>
                <a:gd name="T88" fmla="*/ 1 w 15627"/>
                <a:gd name="T89" fmla="*/ 0 h 2627"/>
                <a:gd name="T90" fmla="*/ 1 w 15627"/>
                <a:gd name="T91" fmla="*/ 0 h 2627"/>
                <a:gd name="T92" fmla="*/ 1 w 15627"/>
                <a:gd name="T93" fmla="*/ 0 h 2627"/>
                <a:gd name="T94" fmla="*/ 1 w 15627"/>
                <a:gd name="T95" fmla="*/ 0 h 2627"/>
                <a:gd name="T96" fmla="*/ 1 w 15627"/>
                <a:gd name="T97" fmla="*/ 0 h 2627"/>
                <a:gd name="T98" fmla="*/ 1 w 15627"/>
                <a:gd name="T99" fmla="*/ 0 h 2627"/>
                <a:gd name="T100" fmla="*/ 1 w 15627"/>
                <a:gd name="T101" fmla="*/ 0 h 2627"/>
                <a:gd name="T102" fmla="*/ 1 w 15627"/>
                <a:gd name="T103" fmla="*/ 0 h 2627"/>
                <a:gd name="T104" fmla="*/ 1 w 15627"/>
                <a:gd name="T105" fmla="*/ 0 h 2627"/>
                <a:gd name="T106" fmla="*/ 1 w 15627"/>
                <a:gd name="T107" fmla="*/ 0 h 2627"/>
                <a:gd name="T108" fmla="*/ 1 w 15627"/>
                <a:gd name="T109" fmla="*/ 0 h 2627"/>
                <a:gd name="T110" fmla="*/ 1 w 15627"/>
                <a:gd name="T111" fmla="*/ 0 h 2627"/>
                <a:gd name="T112" fmla="*/ 1 w 15627"/>
                <a:gd name="T113" fmla="*/ 0 h 2627"/>
                <a:gd name="T114" fmla="*/ 1 w 15627"/>
                <a:gd name="T115" fmla="*/ 0 h 2627"/>
                <a:gd name="T116" fmla="*/ 1 w 15627"/>
                <a:gd name="T117" fmla="*/ 0 h 2627"/>
                <a:gd name="T118" fmla="*/ 1 w 15627"/>
                <a:gd name="T119" fmla="*/ 0 h 2627"/>
                <a:gd name="T120" fmla="*/ 1 w 15627"/>
                <a:gd name="T121" fmla="*/ 0 h 2627"/>
                <a:gd name="T122" fmla="*/ 1 w 15627"/>
                <a:gd name="T123" fmla="*/ 0 h 2627"/>
                <a:gd name="T124" fmla="*/ 1 w 15627"/>
                <a:gd name="T125" fmla="*/ 0 h 262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627"/>
                <a:gd name="T190" fmla="*/ 0 h 2627"/>
                <a:gd name="T191" fmla="*/ 15627 w 15627"/>
                <a:gd name="T192" fmla="*/ 2627 h 262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627" h="2627">
                  <a:moveTo>
                    <a:pt x="11" y="2601"/>
                  </a:moveTo>
                  <a:lnTo>
                    <a:pt x="85" y="2589"/>
                  </a:lnTo>
                  <a:cubicBezTo>
                    <a:pt x="92" y="2588"/>
                    <a:pt x="99" y="2592"/>
                    <a:pt x="100" y="2599"/>
                  </a:cubicBezTo>
                  <a:cubicBezTo>
                    <a:pt x="101" y="2606"/>
                    <a:pt x="96" y="2612"/>
                    <a:pt x="90" y="2613"/>
                  </a:cubicBezTo>
                  <a:lnTo>
                    <a:pt x="16" y="2626"/>
                  </a:lnTo>
                  <a:cubicBezTo>
                    <a:pt x="9" y="2627"/>
                    <a:pt x="2" y="2622"/>
                    <a:pt x="1" y="2616"/>
                  </a:cubicBezTo>
                  <a:cubicBezTo>
                    <a:pt x="0" y="2609"/>
                    <a:pt x="5" y="2602"/>
                    <a:pt x="11" y="2601"/>
                  </a:cubicBezTo>
                  <a:close/>
                  <a:moveTo>
                    <a:pt x="184" y="2572"/>
                  </a:moveTo>
                  <a:lnTo>
                    <a:pt x="258" y="2560"/>
                  </a:lnTo>
                  <a:cubicBezTo>
                    <a:pt x="265" y="2559"/>
                    <a:pt x="271" y="2564"/>
                    <a:pt x="272" y="2570"/>
                  </a:cubicBezTo>
                  <a:cubicBezTo>
                    <a:pt x="274" y="2577"/>
                    <a:pt x="269" y="2584"/>
                    <a:pt x="262" y="2585"/>
                  </a:cubicBezTo>
                  <a:lnTo>
                    <a:pt x="188" y="2597"/>
                  </a:lnTo>
                  <a:cubicBezTo>
                    <a:pt x="181" y="2598"/>
                    <a:pt x="175" y="2594"/>
                    <a:pt x="174" y="2587"/>
                  </a:cubicBezTo>
                  <a:cubicBezTo>
                    <a:pt x="173" y="2580"/>
                    <a:pt x="177" y="2574"/>
                    <a:pt x="184" y="2572"/>
                  </a:cubicBezTo>
                  <a:close/>
                  <a:moveTo>
                    <a:pt x="357" y="2544"/>
                  </a:moveTo>
                  <a:lnTo>
                    <a:pt x="431" y="2531"/>
                  </a:lnTo>
                  <a:cubicBezTo>
                    <a:pt x="437" y="2530"/>
                    <a:pt x="444" y="2535"/>
                    <a:pt x="445" y="2542"/>
                  </a:cubicBezTo>
                  <a:cubicBezTo>
                    <a:pt x="446" y="2548"/>
                    <a:pt x="442" y="2555"/>
                    <a:pt x="435" y="2556"/>
                  </a:cubicBezTo>
                  <a:lnTo>
                    <a:pt x="361" y="2568"/>
                  </a:lnTo>
                  <a:cubicBezTo>
                    <a:pt x="354" y="2569"/>
                    <a:pt x="348" y="2565"/>
                    <a:pt x="346" y="2558"/>
                  </a:cubicBezTo>
                  <a:cubicBezTo>
                    <a:pt x="345" y="2551"/>
                    <a:pt x="350" y="2545"/>
                    <a:pt x="357" y="2544"/>
                  </a:cubicBezTo>
                  <a:close/>
                  <a:moveTo>
                    <a:pt x="529" y="2515"/>
                  </a:moveTo>
                  <a:lnTo>
                    <a:pt x="603" y="2502"/>
                  </a:lnTo>
                  <a:cubicBezTo>
                    <a:pt x="610" y="2501"/>
                    <a:pt x="616" y="2506"/>
                    <a:pt x="618" y="2513"/>
                  </a:cubicBezTo>
                  <a:cubicBezTo>
                    <a:pt x="619" y="2520"/>
                    <a:pt x="614" y="2526"/>
                    <a:pt x="607" y="2527"/>
                  </a:cubicBezTo>
                  <a:lnTo>
                    <a:pt x="533" y="2539"/>
                  </a:lnTo>
                  <a:cubicBezTo>
                    <a:pt x="527" y="2541"/>
                    <a:pt x="520" y="2536"/>
                    <a:pt x="519" y="2529"/>
                  </a:cubicBezTo>
                  <a:cubicBezTo>
                    <a:pt x="518" y="2522"/>
                    <a:pt x="522" y="2516"/>
                    <a:pt x="529" y="2515"/>
                  </a:cubicBezTo>
                  <a:close/>
                  <a:moveTo>
                    <a:pt x="702" y="2486"/>
                  </a:moveTo>
                  <a:lnTo>
                    <a:pt x="776" y="2474"/>
                  </a:lnTo>
                  <a:cubicBezTo>
                    <a:pt x="783" y="2473"/>
                    <a:pt x="789" y="2477"/>
                    <a:pt x="790" y="2484"/>
                  </a:cubicBezTo>
                  <a:cubicBezTo>
                    <a:pt x="791" y="2491"/>
                    <a:pt x="787" y="2497"/>
                    <a:pt x="780" y="2498"/>
                  </a:cubicBezTo>
                  <a:lnTo>
                    <a:pt x="706" y="2511"/>
                  </a:lnTo>
                  <a:cubicBezTo>
                    <a:pt x="699" y="2512"/>
                    <a:pt x="693" y="2507"/>
                    <a:pt x="692" y="2500"/>
                  </a:cubicBezTo>
                  <a:cubicBezTo>
                    <a:pt x="690" y="2494"/>
                    <a:pt x="695" y="2487"/>
                    <a:pt x="702" y="2486"/>
                  </a:cubicBezTo>
                  <a:close/>
                  <a:moveTo>
                    <a:pt x="875" y="2457"/>
                  </a:moveTo>
                  <a:lnTo>
                    <a:pt x="948" y="2445"/>
                  </a:lnTo>
                  <a:cubicBezTo>
                    <a:pt x="955" y="2444"/>
                    <a:pt x="962" y="2448"/>
                    <a:pt x="963" y="2455"/>
                  </a:cubicBezTo>
                  <a:cubicBezTo>
                    <a:pt x="964" y="2462"/>
                    <a:pt x="959" y="2468"/>
                    <a:pt x="953" y="2470"/>
                  </a:cubicBezTo>
                  <a:lnTo>
                    <a:pt x="879" y="2482"/>
                  </a:lnTo>
                  <a:cubicBezTo>
                    <a:pt x="872" y="2483"/>
                    <a:pt x="865" y="2478"/>
                    <a:pt x="864" y="2472"/>
                  </a:cubicBezTo>
                  <a:cubicBezTo>
                    <a:pt x="863" y="2465"/>
                    <a:pt x="868" y="2458"/>
                    <a:pt x="875" y="2457"/>
                  </a:cubicBezTo>
                  <a:close/>
                  <a:moveTo>
                    <a:pt x="1047" y="2429"/>
                  </a:moveTo>
                  <a:lnTo>
                    <a:pt x="1121" y="2416"/>
                  </a:lnTo>
                  <a:cubicBezTo>
                    <a:pt x="1128" y="2415"/>
                    <a:pt x="1134" y="2420"/>
                    <a:pt x="1135" y="2426"/>
                  </a:cubicBezTo>
                  <a:cubicBezTo>
                    <a:pt x="1137" y="2433"/>
                    <a:pt x="1132" y="2440"/>
                    <a:pt x="1125" y="2441"/>
                  </a:cubicBezTo>
                  <a:lnTo>
                    <a:pt x="1051" y="2453"/>
                  </a:lnTo>
                  <a:cubicBezTo>
                    <a:pt x="1044" y="2454"/>
                    <a:pt x="1038" y="2450"/>
                    <a:pt x="1037" y="2443"/>
                  </a:cubicBezTo>
                  <a:cubicBezTo>
                    <a:pt x="1036" y="2436"/>
                    <a:pt x="1040" y="2430"/>
                    <a:pt x="1047" y="2429"/>
                  </a:cubicBezTo>
                  <a:close/>
                  <a:moveTo>
                    <a:pt x="1220" y="2400"/>
                  </a:moveTo>
                  <a:lnTo>
                    <a:pt x="1294" y="2387"/>
                  </a:lnTo>
                  <a:cubicBezTo>
                    <a:pt x="1301" y="2386"/>
                    <a:pt x="1307" y="2391"/>
                    <a:pt x="1308" y="2398"/>
                  </a:cubicBezTo>
                  <a:cubicBezTo>
                    <a:pt x="1309" y="2404"/>
                    <a:pt x="1305" y="2411"/>
                    <a:pt x="1298" y="2412"/>
                  </a:cubicBezTo>
                  <a:lnTo>
                    <a:pt x="1224" y="2424"/>
                  </a:lnTo>
                  <a:cubicBezTo>
                    <a:pt x="1217" y="2426"/>
                    <a:pt x="1211" y="2421"/>
                    <a:pt x="1209" y="2414"/>
                  </a:cubicBezTo>
                  <a:cubicBezTo>
                    <a:pt x="1208" y="2407"/>
                    <a:pt x="1213" y="2401"/>
                    <a:pt x="1220" y="2400"/>
                  </a:cubicBezTo>
                  <a:close/>
                  <a:moveTo>
                    <a:pt x="1392" y="2371"/>
                  </a:moveTo>
                  <a:lnTo>
                    <a:pt x="1466" y="2359"/>
                  </a:lnTo>
                  <a:cubicBezTo>
                    <a:pt x="1473" y="2358"/>
                    <a:pt x="1480" y="2362"/>
                    <a:pt x="1481" y="2369"/>
                  </a:cubicBezTo>
                  <a:cubicBezTo>
                    <a:pt x="1482" y="2376"/>
                    <a:pt x="1477" y="2382"/>
                    <a:pt x="1470" y="2383"/>
                  </a:cubicBezTo>
                  <a:lnTo>
                    <a:pt x="1396" y="2396"/>
                  </a:lnTo>
                  <a:cubicBezTo>
                    <a:pt x="1390" y="2397"/>
                    <a:pt x="1383" y="2392"/>
                    <a:pt x="1382" y="2385"/>
                  </a:cubicBezTo>
                  <a:cubicBezTo>
                    <a:pt x="1381" y="2379"/>
                    <a:pt x="1386" y="2372"/>
                    <a:pt x="1392" y="2371"/>
                  </a:cubicBezTo>
                  <a:close/>
                  <a:moveTo>
                    <a:pt x="1565" y="2342"/>
                  </a:moveTo>
                  <a:lnTo>
                    <a:pt x="1639" y="2330"/>
                  </a:lnTo>
                  <a:cubicBezTo>
                    <a:pt x="1646" y="2329"/>
                    <a:pt x="1652" y="2333"/>
                    <a:pt x="1653" y="2340"/>
                  </a:cubicBezTo>
                  <a:cubicBezTo>
                    <a:pt x="1654" y="2347"/>
                    <a:pt x="1650" y="2353"/>
                    <a:pt x="1643" y="2355"/>
                  </a:cubicBezTo>
                  <a:lnTo>
                    <a:pt x="1569" y="2367"/>
                  </a:lnTo>
                  <a:cubicBezTo>
                    <a:pt x="1562" y="2368"/>
                    <a:pt x="1556" y="2363"/>
                    <a:pt x="1555" y="2357"/>
                  </a:cubicBezTo>
                  <a:cubicBezTo>
                    <a:pt x="1554" y="2350"/>
                    <a:pt x="1558" y="2343"/>
                    <a:pt x="1565" y="2342"/>
                  </a:cubicBezTo>
                  <a:close/>
                  <a:moveTo>
                    <a:pt x="1738" y="2313"/>
                  </a:moveTo>
                  <a:lnTo>
                    <a:pt x="1812" y="2301"/>
                  </a:lnTo>
                  <a:cubicBezTo>
                    <a:pt x="1818" y="2300"/>
                    <a:pt x="1825" y="2305"/>
                    <a:pt x="1826" y="2311"/>
                  </a:cubicBezTo>
                  <a:cubicBezTo>
                    <a:pt x="1827" y="2318"/>
                    <a:pt x="1822" y="2325"/>
                    <a:pt x="1816" y="2326"/>
                  </a:cubicBezTo>
                  <a:lnTo>
                    <a:pt x="1742" y="2338"/>
                  </a:lnTo>
                  <a:cubicBezTo>
                    <a:pt x="1735" y="2339"/>
                    <a:pt x="1728" y="2335"/>
                    <a:pt x="1727" y="2328"/>
                  </a:cubicBezTo>
                  <a:cubicBezTo>
                    <a:pt x="1726" y="2321"/>
                    <a:pt x="1731" y="2315"/>
                    <a:pt x="1738" y="2313"/>
                  </a:cubicBezTo>
                  <a:close/>
                  <a:moveTo>
                    <a:pt x="1910" y="2285"/>
                  </a:moveTo>
                  <a:lnTo>
                    <a:pt x="1984" y="2272"/>
                  </a:lnTo>
                  <a:cubicBezTo>
                    <a:pt x="1991" y="2271"/>
                    <a:pt x="1997" y="2276"/>
                    <a:pt x="1999" y="2283"/>
                  </a:cubicBezTo>
                  <a:cubicBezTo>
                    <a:pt x="2000" y="2289"/>
                    <a:pt x="1995" y="2296"/>
                    <a:pt x="1988" y="2297"/>
                  </a:cubicBezTo>
                  <a:lnTo>
                    <a:pt x="1914" y="2309"/>
                  </a:lnTo>
                  <a:cubicBezTo>
                    <a:pt x="1908" y="2310"/>
                    <a:pt x="1901" y="2306"/>
                    <a:pt x="1900" y="2299"/>
                  </a:cubicBezTo>
                  <a:cubicBezTo>
                    <a:pt x="1899" y="2292"/>
                    <a:pt x="1903" y="2286"/>
                    <a:pt x="1910" y="2285"/>
                  </a:cubicBezTo>
                  <a:close/>
                  <a:moveTo>
                    <a:pt x="2083" y="2256"/>
                  </a:moveTo>
                  <a:lnTo>
                    <a:pt x="2157" y="2244"/>
                  </a:lnTo>
                  <a:cubicBezTo>
                    <a:pt x="2164" y="2242"/>
                    <a:pt x="2170" y="2247"/>
                    <a:pt x="2171" y="2254"/>
                  </a:cubicBezTo>
                  <a:cubicBezTo>
                    <a:pt x="2172" y="2261"/>
                    <a:pt x="2168" y="2267"/>
                    <a:pt x="2161" y="2268"/>
                  </a:cubicBezTo>
                  <a:lnTo>
                    <a:pt x="2087" y="2281"/>
                  </a:lnTo>
                  <a:cubicBezTo>
                    <a:pt x="2080" y="2282"/>
                    <a:pt x="2074" y="2277"/>
                    <a:pt x="2073" y="2270"/>
                  </a:cubicBezTo>
                  <a:cubicBezTo>
                    <a:pt x="2071" y="2263"/>
                    <a:pt x="2076" y="2257"/>
                    <a:pt x="2083" y="2256"/>
                  </a:cubicBezTo>
                  <a:close/>
                  <a:moveTo>
                    <a:pt x="2255" y="2227"/>
                  </a:moveTo>
                  <a:lnTo>
                    <a:pt x="2329" y="2215"/>
                  </a:lnTo>
                  <a:cubicBezTo>
                    <a:pt x="2336" y="2214"/>
                    <a:pt x="2343" y="2218"/>
                    <a:pt x="2344" y="2225"/>
                  </a:cubicBezTo>
                  <a:cubicBezTo>
                    <a:pt x="2345" y="2232"/>
                    <a:pt x="2340" y="2238"/>
                    <a:pt x="2334" y="2239"/>
                  </a:cubicBezTo>
                  <a:lnTo>
                    <a:pt x="2260" y="2252"/>
                  </a:lnTo>
                  <a:cubicBezTo>
                    <a:pt x="2253" y="2253"/>
                    <a:pt x="2246" y="2248"/>
                    <a:pt x="2245" y="2242"/>
                  </a:cubicBezTo>
                  <a:cubicBezTo>
                    <a:pt x="2244" y="2235"/>
                    <a:pt x="2249" y="2228"/>
                    <a:pt x="2255" y="2227"/>
                  </a:cubicBezTo>
                  <a:close/>
                  <a:moveTo>
                    <a:pt x="2428" y="2198"/>
                  </a:moveTo>
                  <a:lnTo>
                    <a:pt x="2502" y="2186"/>
                  </a:lnTo>
                  <a:cubicBezTo>
                    <a:pt x="2509" y="2185"/>
                    <a:pt x="2515" y="2189"/>
                    <a:pt x="2516" y="2196"/>
                  </a:cubicBezTo>
                  <a:cubicBezTo>
                    <a:pt x="2518" y="2203"/>
                    <a:pt x="2513" y="2210"/>
                    <a:pt x="2506" y="2211"/>
                  </a:cubicBezTo>
                  <a:lnTo>
                    <a:pt x="2432" y="2223"/>
                  </a:lnTo>
                  <a:cubicBezTo>
                    <a:pt x="2425" y="2224"/>
                    <a:pt x="2419" y="2220"/>
                    <a:pt x="2418" y="2213"/>
                  </a:cubicBezTo>
                  <a:cubicBezTo>
                    <a:pt x="2417" y="2206"/>
                    <a:pt x="2421" y="2199"/>
                    <a:pt x="2428" y="2198"/>
                  </a:cubicBezTo>
                  <a:close/>
                  <a:moveTo>
                    <a:pt x="2601" y="2170"/>
                  </a:moveTo>
                  <a:lnTo>
                    <a:pt x="2675" y="2157"/>
                  </a:lnTo>
                  <a:cubicBezTo>
                    <a:pt x="2681" y="2156"/>
                    <a:pt x="2688" y="2161"/>
                    <a:pt x="2689" y="2168"/>
                  </a:cubicBezTo>
                  <a:cubicBezTo>
                    <a:pt x="2690" y="2174"/>
                    <a:pt x="2686" y="2181"/>
                    <a:pt x="2679" y="2182"/>
                  </a:cubicBezTo>
                  <a:lnTo>
                    <a:pt x="2605" y="2194"/>
                  </a:lnTo>
                  <a:cubicBezTo>
                    <a:pt x="2598" y="2195"/>
                    <a:pt x="2592" y="2191"/>
                    <a:pt x="2590" y="2184"/>
                  </a:cubicBezTo>
                  <a:cubicBezTo>
                    <a:pt x="2589" y="2177"/>
                    <a:pt x="2594" y="2171"/>
                    <a:pt x="2601" y="2170"/>
                  </a:cubicBezTo>
                  <a:close/>
                  <a:moveTo>
                    <a:pt x="2773" y="2141"/>
                  </a:moveTo>
                  <a:lnTo>
                    <a:pt x="2847" y="2128"/>
                  </a:lnTo>
                  <a:cubicBezTo>
                    <a:pt x="2854" y="2127"/>
                    <a:pt x="2861" y="2132"/>
                    <a:pt x="2862" y="2139"/>
                  </a:cubicBezTo>
                  <a:cubicBezTo>
                    <a:pt x="2863" y="2146"/>
                    <a:pt x="2858" y="2152"/>
                    <a:pt x="2851" y="2153"/>
                  </a:cubicBezTo>
                  <a:lnTo>
                    <a:pt x="2777" y="2165"/>
                  </a:lnTo>
                  <a:cubicBezTo>
                    <a:pt x="2771" y="2167"/>
                    <a:pt x="2764" y="2162"/>
                    <a:pt x="2763" y="2155"/>
                  </a:cubicBezTo>
                  <a:cubicBezTo>
                    <a:pt x="2762" y="2148"/>
                    <a:pt x="2767" y="2142"/>
                    <a:pt x="2773" y="2141"/>
                  </a:cubicBezTo>
                  <a:close/>
                  <a:moveTo>
                    <a:pt x="2946" y="2112"/>
                  </a:moveTo>
                  <a:lnTo>
                    <a:pt x="3020" y="2100"/>
                  </a:lnTo>
                  <a:cubicBezTo>
                    <a:pt x="3027" y="2099"/>
                    <a:pt x="3033" y="2103"/>
                    <a:pt x="3034" y="2110"/>
                  </a:cubicBezTo>
                  <a:cubicBezTo>
                    <a:pt x="3035" y="2117"/>
                    <a:pt x="3031" y="2123"/>
                    <a:pt x="3024" y="2124"/>
                  </a:cubicBezTo>
                  <a:lnTo>
                    <a:pt x="2950" y="2137"/>
                  </a:lnTo>
                  <a:cubicBezTo>
                    <a:pt x="2943" y="2138"/>
                    <a:pt x="2937" y="2133"/>
                    <a:pt x="2936" y="2126"/>
                  </a:cubicBezTo>
                  <a:cubicBezTo>
                    <a:pt x="2935" y="2120"/>
                    <a:pt x="2939" y="2113"/>
                    <a:pt x="2946" y="2112"/>
                  </a:cubicBezTo>
                  <a:close/>
                  <a:moveTo>
                    <a:pt x="3119" y="2083"/>
                  </a:moveTo>
                  <a:lnTo>
                    <a:pt x="3193" y="2071"/>
                  </a:lnTo>
                  <a:cubicBezTo>
                    <a:pt x="3199" y="2070"/>
                    <a:pt x="3206" y="2074"/>
                    <a:pt x="3207" y="2081"/>
                  </a:cubicBezTo>
                  <a:cubicBezTo>
                    <a:pt x="3208" y="2088"/>
                    <a:pt x="3203" y="2094"/>
                    <a:pt x="3197" y="2096"/>
                  </a:cubicBezTo>
                  <a:lnTo>
                    <a:pt x="3123" y="2108"/>
                  </a:lnTo>
                  <a:cubicBezTo>
                    <a:pt x="3116" y="2109"/>
                    <a:pt x="3109" y="2104"/>
                    <a:pt x="3108" y="2098"/>
                  </a:cubicBezTo>
                  <a:cubicBezTo>
                    <a:pt x="3107" y="2091"/>
                    <a:pt x="3112" y="2084"/>
                    <a:pt x="3119" y="2083"/>
                  </a:cubicBezTo>
                  <a:close/>
                  <a:moveTo>
                    <a:pt x="3291" y="2054"/>
                  </a:moveTo>
                  <a:lnTo>
                    <a:pt x="3365" y="2042"/>
                  </a:lnTo>
                  <a:cubicBezTo>
                    <a:pt x="3372" y="2041"/>
                    <a:pt x="3378" y="2046"/>
                    <a:pt x="3380" y="2052"/>
                  </a:cubicBezTo>
                  <a:cubicBezTo>
                    <a:pt x="3381" y="2059"/>
                    <a:pt x="3376" y="2066"/>
                    <a:pt x="3369" y="2067"/>
                  </a:cubicBezTo>
                  <a:lnTo>
                    <a:pt x="3295" y="2079"/>
                  </a:lnTo>
                  <a:cubicBezTo>
                    <a:pt x="3288" y="2080"/>
                    <a:pt x="3282" y="2076"/>
                    <a:pt x="3281" y="2069"/>
                  </a:cubicBezTo>
                  <a:cubicBezTo>
                    <a:pt x="3280" y="2062"/>
                    <a:pt x="3284" y="2056"/>
                    <a:pt x="3291" y="2054"/>
                  </a:cubicBezTo>
                  <a:close/>
                  <a:moveTo>
                    <a:pt x="3464" y="2026"/>
                  </a:moveTo>
                  <a:lnTo>
                    <a:pt x="3538" y="2013"/>
                  </a:lnTo>
                  <a:cubicBezTo>
                    <a:pt x="3545" y="2012"/>
                    <a:pt x="3551" y="2017"/>
                    <a:pt x="3552" y="2024"/>
                  </a:cubicBezTo>
                  <a:cubicBezTo>
                    <a:pt x="3553" y="2030"/>
                    <a:pt x="3549" y="2037"/>
                    <a:pt x="3542" y="2038"/>
                  </a:cubicBezTo>
                  <a:lnTo>
                    <a:pt x="3468" y="2050"/>
                  </a:lnTo>
                  <a:cubicBezTo>
                    <a:pt x="3461" y="2052"/>
                    <a:pt x="3455" y="2047"/>
                    <a:pt x="3454" y="2040"/>
                  </a:cubicBezTo>
                  <a:cubicBezTo>
                    <a:pt x="3452" y="2033"/>
                    <a:pt x="3457" y="2027"/>
                    <a:pt x="3464" y="2026"/>
                  </a:cubicBezTo>
                  <a:close/>
                  <a:moveTo>
                    <a:pt x="3636" y="1997"/>
                  </a:moveTo>
                  <a:lnTo>
                    <a:pt x="3710" y="1985"/>
                  </a:lnTo>
                  <a:cubicBezTo>
                    <a:pt x="3717" y="1983"/>
                    <a:pt x="3724" y="1988"/>
                    <a:pt x="3725" y="1995"/>
                  </a:cubicBezTo>
                  <a:cubicBezTo>
                    <a:pt x="3726" y="2002"/>
                    <a:pt x="3721" y="2008"/>
                    <a:pt x="3714" y="2009"/>
                  </a:cubicBezTo>
                  <a:lnTo>
                    <a:pt x="3641" y="2022"/>
                  </a:lnTo>
                  <a:cubicBezTo>
                    <a:pt x="3634" y="2023"/>
                    <a:pt x="3627" y="2018"/>
                    <a:pt x="3626" y="2011"/>
                  </a:cubicBezTo>
                  <a:cubicBezTo>
                    <a:pt x="3625" y="2005"/>
                    <a:pt x="3630" y="1998"/>
                    <a:pt x="3636" y="1997"/>
                  </a:cubicBezTo>
                  <a:close/>
                  <a:moveTo>
                    <a:pt x="3809" y="1968"/>
                  </a:moveTo>
                  <a:lnTo>
                    <a:pt x="3883" y="1956"/>
                  </a:lnTo>
                  <a:cubicBezTo>
                    <a:pt x="3890" y="1955"/>
                    <a:pt x="3896" y="1959"/>
                    <a:pt x="3897" y="1966"/>
                  </a:cubicBezTo>
                  <a:cubicBezTo>
                    <a:pt x="3899" y="1973"/>
                    <a:pt x="3894" y="1979"/>
                    <a:pt x="3887" y="1981"/>
                  </a:cubicBezTo>
                  <a:lnTo>
                    <a:pt x="3813" y="1993"/>
                  </a:lnTo>
                  <a:cubicBezTo>
                    <a:pt x="3806" y="1994"/>
                    <a:pt x="3800" y="1989"/>
                    <a:pt x="3799" y="1983"/>
                  </a:cubicBezTo>
                  <a:cubicBezTo>
                    <a:pt x="3798" y="1976"/>
                    <a:pt x="3802" y="1969"/>
                    <a:pt x="3809" y="1968"/>
                  </a:cubicBezTo>
                  <a:close/>
                  <a:moveTo>
                    <a:pt x="3982" y="1939"/>
                  </a:moveTo>
                  <a:lnTo>
                    <a:pt x="4056" y="1927"/>
                  </a:lnTo>
                  <a:cubicBezTo>
                    <a:pt x="4062" y="1926"/>
                    <a:pt x="4069" y="1931"/>
                    <a:pt x="4070" y="1937"/>
                  </a:cubicBezTo>
                  <a:cubicBezTo>
                    <a:pt x="4071" y="1944"/>
                    <a:pt x="4067" y="1951"/>
                    <a:pt x="4060" y="1952"/>
                  </a:cubicBezTo>
                  <a:lnTo>
                    <a:pt x="3986" y="1964"/>
                  </a:lnTo>
                  <a:cubicBezTo>
                    <a:pt x="3979" y="1965"/>
                    <a:pt x="3973" y="1961"/>
                    <a:pt x="3971" y="1954"/>
                  </a:cubicBezTo>
                  <a:cubicBezTo>
                    <a:pt x="3970" y="1947"/>
                    <a:pt x="3975" y="1941"/>
                    <a:pt x="3982" y="1939"/>
                  </a:cubicBezTo>
                  <a:close/>
                  <a:moveTo>
                    <a:pt x="4154" y="1911"/>
                  </a:moveTo>
                  <a:lnTo>
                    <a:pt x="4228" y="1898"/>
                  </a:lnTo>
                  <a:cubicBezTo>
                    <a:pt x="4235" y="1897"/>
                    <a:pt x="4241" y="1902"/>
                    <a:pt x="4243" y="1909"/>
                  </a:cubicBezTo>
                  <a:cubicBezTo>
                    <a:pt x="4244" y="1915"/>
                    <a:pt x="4239" y="1922"/>
                    <a:pt x="4232" y="1923"/>
                  </a:cubicBezTo>
                  <a:lnTo>
                    <a:pt x="4158" y="1935"/>
                  </a:lnTo>
                  <a:cubicBezTo>
                    <a:pt x="4152" y="1936"/>
                    <a:pt x="4145" y="1932"/>
                    <a:pt x="4144" y="1925"/>
                  </a:cubicBezTo>
                  <a:cubicBezTo>
                    <a:pt x="4143" y="1918"/>
                    <a:pt x="4147" y="1912"/>
                    <a:pt x="4154" y="1911"/>
                  </a:cubicBezTo>
                  <a:close/>
                  <a:moveTo>
                    <a:pt x="4327" y="1882"/>
                  </a:moveTo>
                  <a:lnTo>
                    <a:pt x="4401" y="1870"/>
                  </a:lnTo>
                  <a:cubicBezTo>
                    <a:pt x="4408" y="1868"/>
                    <a:pt x="4414" y="1873"/>
                    <a:pt x="4415" y="1880"/>
                  </a:cubicBezTo>
                  <a:cubicBezTo>
                    <a:pt x="4416" y="1887"/>
                    <a:pt x="4412" y="1893"/>
                    <a:pt x="4405" y="1894"/>
                  </a:cubicBezTo>
                  <a:lnTo>
                    <a:pt x="4331" y="1907"/>
                  </a:lnTo>
                  <a:cubicBezTo>
                    <a:pt x="4324" y="1908"/>
                    <a:pt x="4318" y="1903"/>
                    <a:pt x="4317" y="1896"/>
                  </a:cubicBezTo>
                  <a:cubicBezTo>
                    <a:pt x="4315" y="1889"/>
                    <a:pt x="4320" y="1883"/>
                    <a:pt x="4327" y="1882"/>
                  </a:cubicBezTo>
                  <a:close/>
                  <a:moveTo>
                    <a:pt x="4499" y="1853"/>
                  </a:moveTo>
                  <a:lnTo>
                    <a:pt x="4573" y="1841"/>
                  </a:lnTo>
                  <a:cubicBezTo>
                    <a:pt x="4580" y="1840"/>
                    <a:pt x="4587" y="1844"/>
                    <a:pt x="4588" y="1851"/>
                  </a:cubicBezTo>
                  <a:cubicBezTo>
                    <a:pt x="4589" y="1858"/>
                    <a:pt x="4584" y="1864"/>
                    <a:pt x="4578" y="1865"/>
                  </a:cubicBezTo>
                  <a:lnTo>
                    <a:pt x="4504" y="1878"/>
                  </a:lnTo>
                  <a:cubicBezTo>
                    <a:pt x="4497" y="1879"/>
                    <a:pt x="4490" y="1874"/>
                    <a:pt x="4489" y="1867"/>
                  </a:cubicBezTo>
                  <a:cubicBezTo>
                    <a:pt x="4488" y="1861"/>
                    <a:pt x="4493" y="1854"/>
                    <a:pt x="4499" y="1853"/>
                  </a:cubicBezTo>
                  <a:close/>
                  <a:moveTo>
                    <a:pt x="4672" y="1824"/>
                  </a:moveTo>
                  <a:lnTo>
                    <a:pt x="4746" y="1812"/>
                  </a:lnTo>
                  <a:cubicBezTo>
                    <a:pt x="4753" y="1811"/>
                    <a:pt x="4759" y="1815"/>
                    <a:pt x="4760" y="1822"/>
                  </a:cubicBezTo>
                  <a:cubicBezTo>
                    <a:pt x="4762" y="1829"/>
                    <a:pt x="4757" y="1836"/>
                    <a:pt x="4750" y="1837"/>
                  </a:cubicBezTo>
                  <a:lnTo>
                    <a:pt x="4676" y="1849"/>
                  </a:lnTo>
                  <a:cubicBezTo>
                    <a:pt x="4669" y="1850"/>
                    <a:pt x="4663" y="1846"/>
                    <a:pt x="4662" y="1839"/>
                  </a:cubicBezTo>
                  <a:cubicBezTo>
                    <a:pt x="4661" y="1832"/>
                    <a:pt x="4665" y="1825"/>
                    <a:pt x="4672" y="1824"/>
                  </a:cubicBezTo>
                  <a:close/>
                  <a:moveTo>
                    <a:pt x="4845" y="1796"/>
                  </a:moveTo>
                  <a:lnTo>
                    <a:pt x="4919" y="1783"/>
                  </a:lnTo>
                  <a:cubicBezTo>
                    <a:pt x="4926" y="1782"/>
                    <a:pt x="4932" y="1787"/>
                    <a:pt x="4933" y="1794"/>
                  </a:cubicBezTo>
                  <a:cubicBezTo>
                    <a:pt x="4934" y="1800"/>
                    <a:pt x="4930" y="1807"/>
                    <a:pt x="4923" y="1808"/>
                  </a:cubicBezTo>
                  <a:lnTo>
                    <a:pt x="4849" y="1820"/>
                  </a:lnTo>
                  <a:cubicBezTo>
                    <a:pt x="4842" y="1821"/>
                    <a:pt x="4836" y="1817"/>
                    <a:pt x="4834" y="1810"/>
                  </a:cubicBezTo>
                  <a:cubicBezTo>
                    <a:pt x="4833" y="1803"/>
                    <a:pt x="4838" y="1797"/>
                    <a:pt x="4845" y="1796"/>
                  </a:cubicBezTo>
                  <a:close/>
                  <a:moveTo>
                    <a:pt x="5017" y="1767"/>
                  </a:moveTo>
                  <a:lnTo>
                    <a:pt x="5091" y="1754"/>
                  </a:lnTo>
                  <a:cubicBezTo>
                    <a:pt x="5098" y="1753"/>
                    <a:pt x="5105" y="1758"/>
                    <a:pt x="5106" y="1765"/>
                  </a:cubicBezTo>
                  <a:cubicBezTo>
                    <a:pt x="5107" y="1772"/>
                    <a:pt x="5102" y="1778"/>
                    <a:pt x="5095" y="1779"/>
                  </a:cubicBezTo>
                  <a:lnTo>
                    <a:pt x="5021" y="1791"/>
                  </a:lnTo>
                  <a:cubicBezTo>
                    <a:pt x="5015" y="1793"/>
                    <a:pt x="5008" y="1788"/>
                    <a:pt x="5007" y="1781"/>
                  </a:cubicBezTo>
                  <a:cubicBezTo>
                    <a:pt x="5006" y="1774"/>
                    <a:pt x="5011" y="1768"/>
                    <a:pt x="5017" y="1767"/>
                  </a:cubicBezTo>
                  <a:close/>
                  <a:moveTo>
                    <a:pt x="5190" y="1738"/>
                  </a:moveTo>
                  <a:lnTo>
                    <a:pt x="5264" y="1726"/>
                  </a:lnTo>
                  <a:cubicBezTo>
                    <a:pt x="5271" y="1725"/>
                    <a:pt x="5277" y="1729"/>
                    <a:pt x="5278" y="1736"/>
                  </a:cubicBezTo>
                  <a:cubicBezTo>
                    <a:pt x="5279" y="1743"/>
                    <a:pt x="5275" y="1749"/>
                    <a:pt x="5268" y="1750"/>
                  </a:cubicBezTo>
                  <a:lnTo>
                    <a:pt x="5194" y="1763"/>
                  </a:lnTo>
                  <a:cubicBezTo>
                    <a:pt x="5187" y="1764"/>
                    <a:pt x="5181" y="1759"/>
                    <a:pt x="5180" y="1752"/>
                  </a:cubicBezTo>
                  <a:cubicBezTo>
                    <a:pt x="5179" y="1746"/>
                    <a:pt x="5183" y="1739"/>
                    <a:pt x="5190" y="1738"/>
                  </a:cubicBezTo>
                  <a:close/>
                  <a:moveTo>
                    <a:pt x="5363" y="1709"/>
                  </a:moveTo>
                  <a:lnTo>
                    <a:pt x="5437" y="1697"/>
                  </a:lnTo>
                  <a:cubicBezTo>
                    <a:pt x="5443" y="1696"/>
                    <a:pt x="5450" y="1700"/>
                    <a:pt x="5451" y="1707"/>
                  </a:cubicBezTo>
                  <a:cubicBezTo>
                    <a:pt x="5452" y="1714"/>
                    <a:pt x="5447" y="1720"/>
                    <a:pt x="5441" y="1722"/>
                  </a:cubicBezTo>
                  <a:lnTo>
                    <a:pt x="5367" y="1734"/>
                  </a:lnTo>
                  <a:cubicBezTo>
                    <a:pt x="5360" y="1735"/>
                    <a:pt x="5353" y="1730"/>
                    <a:pt x="5352" y="1724"/>
                  </a:cubicBezTo>
                  <a:cubicBezTo>
                    <a:pt x="5351" y="1717"/>
                    <a:pt x="5356" y="1710"/>
                    <a:pt x="5363" y="1709"/>
                  </a:cubicBezTo>
                  <a:close/>
                  <a:moveTo>
                    <a:pt x="5535" y="1680"/>
                  </a:moveTo>
                  <a:lnTo>
                    <a:pt x="5609" y="1668"/>
                  </a:lnTo>
                  <a:cubicBezTo>
                    <a:pt x="5616" y="1667"/>
                    <a:pt x="5622" y="1672"/>
                    <a:pt x="5624" y="1678"/>
                  </a:cubicBezTo>
                  <a:cubicBezTo>
                    <a:pt x="5625" y="1685"/>
                    <a:pt x="5620" y="1692"/>
                    <a:pt x="5613" y="1693"/>
                  </a:cubicBezTo>
                  <a:lnTo>
                    <a:pt x="5539" y="1705"/>
                  </a:lnTo>
                  <a:cubicBezTo>
                    <a:pt x="5533" y="1706"/>
                    <a:pt x="5526" y="1702"/>
                    <a:pt x="5525" y="1695"/>
                  </a:cubicBezTo>
                  <a:cubicBezTo>
                    <a:pt x="5524" y="1688"/>
                    <a:pt x="5528" y="1682"/>
                    <a:pt x="5535" y="1680"/>
                  </a:cubicBezTo>
                  <a:close/>
                  <a:moveTo>
                    <a:pt x="5708" y="1652"/>
                  </a:moveTo>
                  <a:lnTo>
                    <a:pt x="5782" y="1639"/>
                  </a:lnTo>
                  <a:cubicBezTo>
                    <a:pt x="5789" y="1638"/>
                    <a:pt x="5795" y="1643"/>
                    <a:pt x="5796" y="1650"/>
                  </a:cubicBezTo>
                  <a:cubicBezTo>
                    <a:pt x="5797" y="1656"/>
                    <a:pt x="5793" y="1663"/>
                    <a:pt x="5786" y="1664"/>
                  </a:cubicBezTo>
                  <a:lnTo>
                    <a:pt x="5712" y="1676"/>
                  </a:lnTo>
                  <a:cubicBezTo>
                    <a:pt x="5705" y="1678"/>
                    <a:pt x="5699" y="1673"/>
                    <a:pt x="5698" y="1666"/>
                  </a:cubicBezTo>
                  <a:cubicBezTo>
                    <a:pt x="5696" y="1659"/>
                    <a:pt x="5701" y="1653"/>
                    <a:pt x="5708" y="1652"/>
                  </a:cubicBezTo>
                  <a:close/>
                  <a:moveTo>
                    <a:pt x="5880" y="1623"/>
                  </a:moveTo>
                  <a:lnTo>
                    <a:pt x="5954" y="1611"/>
                  </a:lnTo>
                  <a:cubicBezTo>
                    <a:pt x="5961" y="1609"/>
                    <a:pt x="5968" y="1614"/>
                    <a:pt x="5969" y="1621"/>
                  </a:cubicBezTo>
                  <a:cubicBezTo>
                    <a:pt x="5970" y="1628"/>
                    <a:pt x="5965" y="1634"/>
                    <a:pt x="5959" y="1635"/>
                  </a:cubicBezTo>
                  <a:lnTo>
                    <a:pt x="5885" y="1648"/>
                  </a:lnTo>
                  <a:cubicBezTo>
                    <a:pt x="5878" y="1649"/>
                    <a:pt x="5871" y="1644"/>
                    <a:pt x="5870" y="1637"/>
                  </a:cubicBezTo>
                  <a:cubicBezTo>
                    <a:pt x="5869" y="1631"/>
                    <a:pt x="5874" y="1624"/>
                    <a:pt x="5880" y="1623"/>
                  </a:cubicBezTo>
                  <a:close/>
                  <a:moveTo>
                    <a:pt x="6053" y="1594"/>
                  </a:moveTo>
                  <a:lnTo>
                    <a:pt x="6127" y="1582"/>
                  </a:lnTo>
                  <a:cubicBezTo>
                    <a:pt x="6134" y="1581"/>
                    <a:pt x="6140" y="1585"/>
                    <a:pt x="6141" y="1592"/>
                  </a:cubicBezTo>
                  <a:cubicBezTo>
                    <a:pt x="6143" y="1599"/>
                    <a:pt x="6138" y="1605"/>
                    <a:pt x="6131" y="1607"/>
                  </a:cubicBezTo>
                  <a:lnTo>
                    <a:pt x="6057" y="1619"/>
                  </a:lnTo>
                  <a:cubicBezTo>
                    <a:pt x="6050" y="1620"/>
                    <a:pt x="6044" y="1615"/>
                    <a:pt x="6043" y="1609"/>
                  </a:cubicBezTo>
                  <a:cubicBezTo>
                    <a:pt x="6042" y="1602"/>
                    <a:pt x="6046" y="1595"/>
                    <a:pt x="6053" y="1594"/>
                  </a:cubicBezTo>
                  <a:close/>
                  <a:moveTo>
                    <a:pt x="6226" y="1565"/>
                  </a:moveTo>
                  <a:lnTo>
                    <a:pt x="6300" y="1553"/>
                  </a:lnTo>
                  <a:cubicBezTo>
                    <a:pt x="6306" y="1552"/>
                    <a:pt x="6313" y="1557"/>
                    <a:pt x="6314" y="1563"/>
                  </a:cubicBezTo>
                  <a:cubicBezTo>
                    <a:pt x="6315" y="1570"/>
                    <a:pt x="6311" y="1577"/>
                    <a:pt x="6304" y="1578"/>
                  </a:cubicBezTo>
                  <a:lnTo>
                    <a:pt x="6230" y="1590"/>
                  </a:lnTo>
                  <a:cubicBezTo>
                    <a:pt x="6223" y="1591"/>
                    <a:pt x="6217" y="1587"/>
                    <a:pt x="6215" y="1580"/>
                  </a:cubicBezTo>
                  <a:cubicBezTo>
                    <a:pt x="6214" y="1573"/>
                    <a:pt x="6219" y="1567"/>
                    <a:pt x="6226" y="1565"/>
                  </a:cubicBezTo>
                  <a:close/>
                  <a:moveTo>
                    <a:pt x="6398" y="1537"/>
                  </a:moveTo>
                  <a:lnTo>
                    <a:pt x="6472" y="1524"/>
                  </a:lnTo>
                  <a:cubicBezTo>
                    <a:pt x="6479" y="1523"/>
                    <a:pt x="6486" y="1528"/>
                    <a:pt x="6487" y="1535"/>
                  </a:cubicBezTo>
                  <a:cubicBezTo>
                    <a:pt x="6488" y="1541"/>
                    <a:pt x="6483" y="1548"/>
                    <a:pt x="6476" y="1549"/>
                  </a:cubicBezTo>
                  <a:lnTo>
                    <a:pt x="6402" y="1561"/>
                  </a:lnTo>
                  <a:cubicBezTo>
                    <a:pt x="6396" y="1562"/>
                    <a:pt x="6389" y="1558"/>
                    <a:pt x="6388" y="1551"/>
                  </a:cubicBezTo>
                  <a:cubicBezTo>
                    <a:pt x="6387" y="1544"/>
                    <a:pt x="6391" y="1538"/>
                    <a:pt x="6398" y="1537"/>
                  </a:cubicBezTo>
                  <a:close/>
                  <a:moveTo>
                    <a:pt x="6571" y="1508"/>
                  </a:moveTo>
                  <a:lnTo>
                    <a:pt x="6645" y="1496"/>
                  </a:lnTo>
                  <a:cubicBezTo>
                    <a:pt x="6652" y="1494"/>
                    <a:pt x="6658" y="1499"/>
                    <a:pt x="6659" y="1506"/>
                  </a:cubicBezTo>
                  <a:cubicBezTo>
                    <a:pt x="6660" y="1513"/>
                    <a:pt x="6656" y="1519"/>
                    <a:pt x="6649" y="1520"/>
                  </a:cubicBezTo>
                  <a:lnTo>
                    <a:pt x="6575" y="1533"/>
                  </a:lnTo>
                  <a:cubicBezTo>
                    <a:pt x="6568" y="1534"/>
                    <a:pt x="6562" y="1529"/>
                    <a:pt x="6561" y="1522"/>
                  </a:cubicBezTo>
                  <a:cubicBezTo>
                    <a:pt x="6560" y="1515"/>
                    <a:pt x="6564" y="1509"/>
                    <a:pt x="6571" y="1508"/>
                  </a:cubicBezTo>
                  <a:close/>
                  <a:moveTo>
                    <a:pt x="6744" y="1479"/>
                  </a:moveTo>
                  <a:lnTo>
                    <a:pt x="6818" y="1467"/>
                  </a:lnTo>
                  <a:cubicBezTo>
                    <a:pt x="6824" y="1466"/>
                    <a:pt x="6831" y="1470"/>
                    <a:pt x="6832" y="1477"/>
                  </a:cubicBezTo>
                  <a:cubicBezTo>
                    <a:pt x="6833" y="1484"/>
                    <a:pt x="6828" y="1490"/>
                    <a:pt x="6822" y="1491"/>
                  </a:cubicBezTo>
                  <a:lnTo>
                    <a:pt x="6748" y="1504"/>
                  </a:lnTo>
                  <a:cubicBezTo>
                    <a:pt x="6741" y="1505"/>
                    <a:pt x="6734" y="1500"/>
                    <a:pt x="6733" y="1493"/>
                  </a:cubicBezTo>
                  <a:cubicBezTo>
                    <a:pt x="6732" y="1487"/>
                    <a:pt x="6737" y="1480"/>
                    <a:pt x="6744" y="1479"/>
                  </a:cubicBezTo>
                  <a:close/>
                  <a:moveTo>
                    <a:pt x="6916" y="1450"/>
                  </a:moveTo>
                  <a:lnTo>
                    <a:pt x="6990" y="1438"/>
                  </a:lnTo>
                  <a:cubicBezTo>
                    <a:pt x="6997" y="1437"/>
                    <a:pt x="7003" y="1441"/>
                    <a:pt x="7005" y="1448"/>
                  </a:cubicBezTo>
                  <a:cubicBezTo>
                    <a:pt x="7006" y="1455"/>
                    <a:pt x="7001" y="1462"/>
                    <a:pt x="6994" y="1463"/>
                  </a:cubicBezTo>
                  <a:lnTo>
                    <a:pt x="6920" y="1475"/>
                  </a:lnTo>
                  <a:cubicBezTo>
                    <a:pt x="6913" y="1476"/>
                    <a:pt x="6907" y="1472"/>
                    <a:pt x="6906" y="1465"/>
                  </a:cubicBezTo>
                  <a:cubicBezTo>
                    <a:pt x="6905" y="1458"/>
                    <a:pt x="6909" y="1451"/>
                    <a:pt x="6916" y="1450"/>
                  </a:cubicBezTo>
                  <a:close/>
                  <a:moveTo>
                    <a:pt x="7089" y="1422"/>
                  </a:moveTo>
                  <a:lnTo>
                    <a:pt x="7163" y="1409"/>
                  </a:lnTo>
                  <a:cubicBezTo>
                    <a:pt x="7170" y="1408"/>
                    <a:pt x="7176" y="1413"/>
                    <a:pt x="7177" y="1419"/>
                  </a:cubicBezTo>
                  <a:cubicBezTo>
                    <a:pt x="7178" y="1426"/>
                    <a:pt x="7174" y="1433"/>
                    <a:pt x="7167" y="1434"/>
                  </a:cubicBezTo>
                  <a:lnTo>
                    <a:pt x="7093" y="1446"/>
                  </a:lnTo>
                  <a:cubicBezTo>
                    <a:pt x="7086" y="1447"/>
                    <a:pt x="7080" y="1443"/>
                    <a:pt x="7078" y="1436"/>
                  </a:cubicBezTo>
                  <a:cubicBezTo>
                    <a:pt x="7077" y="1429"/>
                    <a:pt x="7082" y="1423"/>
                    <a:pt x="7089" y="1422"/>
                  </a:cubicBezTo>
                  <a:close/>
                  <a:moveTo>
                    <a:pt x="7261" y="1393"/>
                  </a:moveTo>
                  <a:lnTo>
                    <a:pt x="7335" y="1380"/>
                  </a:lnTo>
                  <a:cubicBezTo>
                    <a:pt x="7342" y="1379"/>
                    <a:pt x="7349" y="1384"/>
                    <a:pt x="7350" y="1391"/>
                  </a:cubicBezTo>
                  <a:cubicBezTo>
                    <a:pt x="7351" y="1398"/>
                    <a:pt x="7346" y="1404"/>
                    <a:pt x="7339" y="1405"/>
                  </a:cubicBezTo>
                  <a:lnTo>
                    <a:pt x="7265" y="1417"/>
                  </a:lnTo>
                  <a:cubicBezTo>
                    <a:pt x="7259" y="1419"/>
                    <a:pt x="7252" y="1414"/>
                    <a:pt x="7251" y="1407"/>
                  </a:cubicBezTo>
                  <a:cubicBezTo>
                    <a:pt x="7250" y="1400"/>
                    <a:pt x="7255" y="1394"/>
                    <a:pt x="7261" y="1393"/>
                  </a:cubicBezTo>
                  <a:close/>
                  <a:moveTo>
                    <a:pt x="7434" y="1364"/>
                  </a:moveTo>
                  <a:lnTo>
                    <a:pt x="7508" y="1352"/>
                  </a:lnTo>
                  <a:cubicBezTo>
                    <a:pt x="7515" y="1351"/>
                    <a:pt x="7521" y="1355"/>
                    <a:pt x="7522" y="1362"/>
                  </a:cubicBezTo>
                  <a:cubicBezTo>
                    <a:pt x="7524" y="1369"/>
                    <a:pt x="7519" y="1375"/>
                    <a:pt x="7512" y="1376"/>
                  </a:cubicBezTo>
                  <a:lnTo>
                    <a:pt x="7438" y="1389"/>
                  </a:lnTo>
                  <a:cubicBezTo>
                    <a:pt x="7431" y="1390"/>
                    <a:pt x="7425" y="1385"/>
                    <a:pt x="7424" y="1378"/>
                  </a:cubicBezTo>
                  <a:cubicBezTo>
                    <a:pt x="7423" y="1372"/>
                    <a:pt x="7427" y="1365"/>
                    <a:pt x="7434" y="1364"/>
                  </a:cubicBezTo>
                  <a:close/>
                  <a:moveTo>
                    <a:pt x="7607" y="1335"/>
                  </a:moveTo>
                  <a:lnTo>
                    <a:pt x="7681" y="1323"/>
                  </a:lnTo>
                  <a:cubicBezTo>
                    <a:pt x="7687" y="1322"/>
                    <a:pt x="7694" y="1326"/>
                    <a:pt x="7695" y="1333"/>
                  </a:cubicBezTo>
                  <a:cubicBezTo>
                    <a:pt x="7696" y="1340"/>
                    <a:pt x="7692" y="1346"/>
                    <a:pt x="7685" y="1348"/>
                  </a:cubicBezTo>
                  <a:lnTo>
                    <a:pt x="7611" y="1360"/>
                  </a:lnTo>
                  <a:cubicBezTo>
                    <a:pt x="7604" y="1361"/>
                    <a:pt x="7597" y="1356"/>
                    <a:pt x="7596" y="1350"/>
                  </a:cubicBezTo>
                  <a:cubicBezTo>
                    <a:pt x="7595" y="1343"/>
                    <a:pt x="7600" y="1336"/>
                    <a:pt x="7607" y="1335"/>
                  </a:cubicBezTo>
                  <a:close/>
                  <a:moveTo>
                    <a:pt x="7779" y="1306"/>
                  </a:moveTo>
                  <a:lnTo>
                    <a:pt x="7853" y="1294"/>
                  </a:lnTo>
                  <a:cubicBezTo>
                    <a:pt x="7860" y="1293"/>
                    <a:pt x="7866" y="1298"/>
                    <a:pt x="7868" y="1304"/>
                  </a:cubicBezTo>
                  <a:cubicBezTo>
                    <a:pt x="7869" y="1311"/>
                    <a:pt x="7864" y="1318"/>
                    <a:pt x="7857" y="1319"/>
                  </a:cubicBezTo>
                  <a:lnTo>
                    <a:pt x="7783" y="1331"/>
                  </a:lnTo>
                  <a:cubicBezTo>
                    <a:pt x="7777" y="1332"/>
                    <a:pt x="7770" y="1328"/>
                    <a:pt x="7769" y="1321"/>
                  </a:cubicBezTo>
                  <a:cubicBezTo>
                    <a:pt x="7768" y="1314"/>
                    <a:pt x="7772" y="1308"/>
                    <a:pt x="7779" y="1306"/>
                  </a:cubicBezTo>
                  <a:close/>
                  <a:moveTo>
                    <a:pt x="7952" y="1278"/>
                  </a:moveTo>
                  <a:lnTo>
                    <a:pt x="8026" y="1265"/>
                  </a:lnTo>
                  <a:cubicBezTo>
                    <a:pt x="8033" y="1264"/>
                    <a:pt x="8039" y="1269"/>
                    <a:pt x="8040" y="1276"/>
                  </a:cubicBezTo>
                  <a:cubicBezTo>
                    <a:pt x="8041" y="1282"/>
                    <a:pt x="8037" y="1289"/>
                    <a:pt x="8030" y="1290"/>
                  </a:cubicBezTo>
                  <a:lnTo>
                    <a:pt x="7956" y="1302"/>
                  </a:lnTo>
                  <a:cubicBezTo>
                    <a:pt x="7949" y="1303"/>
                    <a:pt x="7943" y="1299"/>
                    <a:pt x="7942" y="1292"/>
                  </a:cubicBezTo>
                  <a:cubicBezTo>
                    <a:pt x="7940" y="1285"/>
                    <a:pt x="7945" y="1279"/>
                    <a:pt x="7952" y="1278"/>
                  </a:cubicBezTo>
                  <a:close/>
                  <a:moveTo>
                    <a:pt x="8124" y="1249"/>
                  </a:moveTo>
                  <a:lnTo>
                    <a:pt x="8198" y="1237"/>
                  </a:lnTo>
                  <a:cubicBezTo>
                    <a:pt x="8205" y="1235"/>
                    <a:pt x="8212" y="1240"/>
                    <a:pt x="8213" y="1247"/>
                  </a:cubicBezTo>
                  <a:cubicBezTo>
                    <a:pt x="8214" y="1254"/>
                    <a:pt x="8209" y="1260"/>
                    <a:pt x="8203" y="1261"/>
                  </a:cubicBezTo>
                  <a:lnTo>
                    <a:pt x="8129" y="1274"/>
                  </a:lnTo>
                  <a:cubicBezTo>
                    <a:pt x="8122" y="1275"/>
                    <a:pt x="8115" y="1270"/>
                    <a:pt x="8114" y="1263"/>
                  </a:cubicBezTo>
                  <a:cubicBezTo>
                    <a:pt x="8113" y="1257"/>
                    <a:pt x="8118" y="1250"/>
                    <a:pt x="8124" y="1249"/>
                  </a:cubicBezTo>
                  <a:close/>
                  <a:moveTo>
                    <a:pt x="8297" y="1220"/>
                  </a:moveTo>
                  <a:lnTo>
                    <a:pt x="8371" y="1208"/>
                  </a:lnTo>
                  <a:cubicBezTo>
                    <a:pt x="8378" y="1207"/>
                    <a:pt x="8384" y="1211"/>
                    <a:pt x="8385" y="1218"/>
                  </a:cubicBezTo>
                  <a:cubicBezTo>
                    <a:pt x="8387" y="1225"/>
                    <a:pt x="8382" y="1231"/>
                    <a:pt x="8375" y="1232"/>
                  </a:cubicBezTo>
                  <a:lnTo>
                    <a:pt x="8301" y="1245"/>
                  </a:lnTo>
                  <a:cubicBezTo>
                    <a:pt x="8294" y="1246"/>
                    <a:pt x="8288" y="1241"/>
                    <a:pt x="8287" y="1235"/>
                  </a:cubicBezTo>
                  <a:cubicBezTo>
                    <a:pt x="8286" y="1228"/>
                    <a:pt x="8290" y="1221"/>
                    <a:pt x="8297" y="1220"/>
                  </a:cubicBezTo>
                  <a:close/>
                  <a:moveTo>
                    <a:pt x="8470" y="1191"/>
                  </a:moveTo>
                  <a:lnTo>
                    <a:pt x="8544" y="1179"/>
                  </a:lnTo>
                  <a:cubicBezTo>
                    <a:pt x="8551" y="1178"/>
                    <a:pt x="8557" y="1183"/>
                    <a:pt x="8558" y="1189"/>
                  </a:cubicBezTo>
                  <a:cubicBezTo>
                    <a:pt x="8559" y="1196"/>
                    <a:pt x="8555" y="1203"/>
                    <a:pt x="8548" y="1204"/>
                  </a:cubicBezTo>
                  <a:lnTo>
                    <a:pt x="8474" y="1216"/>
                  </a:lnTo>
                  <a:cubicBezTo>
                    <a:pt x="8467" y="1217"/>
                    <a:pt x="8461" y="1213"/>
                    <a:pt x="8459" y="1206"/>
                  </a:cubicBezTo>
                  <a:cubicBezTo>
                    <a:pt x="8458" y="1199"/>
                    <a:pt x="8463" y="1193"/>
                    <a:pt x="8470" y="1191"/>
                  </a:cubicBezTo>
                  <a:close/>
                  <a:moveTo>
                    <a:pt x="8642" y="1163"/>
                  </a:moveTo>
                  <a:lnTo>
                    <a:pt x="8716" y="1150"/>
                  </a:lnTo>
                  <a:cubicBezTo>
                    <a:pt x="8723" y="1149"/>
                    <a:pt x="8730" y="1154"/>
                    <a:pt x="8731" y="1161"/>
                  </a:cubicBezTo>
                  <a:cubicBezTo>
                    <a:pt x="8732" y="1167"/>
                    <a:pt x="8727" y="1174"/>
                    <a:pt x="8720" y="1175"/>
                  </a:cubicBezTo>
                  <a:lnTo>
                    <a:pt x="8646" y="1187"/>
                  </a:lnTo>
                  <a:cubicBezTo>
                    <a:pt x="8640" y="1188"/>
                    <a:pt x="8633" y="1184"/>
                    <a:pt x="8632" y="1177"/>
                  </a:cubicBezTo>
                  <a:cubicBezTo>
                    <a:pt x="8631" y="1170"/>
                    <a:pt x="8636" y="1164"/>
                    <a:pt x="8642" y="1163"/>
                  </a:cubicBezTo>
                  <a:close/>
                  <a:moveTo>
                    <a:pt x="8815" y="1134"/>
                  </a:moveTo>
                  <a:lnTo>
                    <a:pt x="8889" y="1122"/>
                  </a:lnTo>
                  <a:cubicBezTo>
                    <a:pt x="8896" y="1120"/>
                    <a:pt x="8902" y="1125"/>
                    <a:pt x="8903" y="1132"/>
                  </a:cubicBezTo>
                  <a:cubicBezTo>
                    <a:pt x="8904" y="1139"/>
                    <a:pt x="8900" y="1145"/>
                    <a:pt x="8893" y="1146"/>
                  </a:cubicBezTo>
                  <a:lnTo>
                    <a:pt x="8819" y="1159"/>
                  </a:lnTo>
                  <a:cubicBezTo>
                    <a:pt x="8812" y="1160"/>
                    <a:pt x="8806" y="1155"/>
                    <a:pt x="8805" y="1148"/>
                  </a:cubicBezTo>
                  <a:cubicBezTo>
                    <a:pt x="8804" y="1141"/>
                    <a:pt x="8808" y="1135"/>
                    <a:pt x="8815" y="1134"/>
                  </a:cubicBezTo>
                  <a:close/>
                  <a:moveTo>
                    <a:pt x="8988" y="1105"/>
                  </a:moveTo>
                  <a:lnTo>
                    <a:pt x="9062" y="1093"/>
                  </a:lnTo>
                  <a:cubicBezTo>
                    <a:pt x="9068" y="1092"/>
                    <a:pt x="9075" y="1096"/>
                    <a:pt x="9076" y="1103"/>
                  </a:cubicBezTo>
                  <a:cubicBezTo>
                    <a:pt x="9077" y="1110"/>
                    <a:pt x="9072" y="1116"/>
                    <a:pt x="9066" y="1117"/>
                  </a:cubicBezTo>
                  <a:lnTo>
                    <a:pt x="8992" y="1130"/>
                  </a:lnTo>
                  <a:cubicBezTo>
                    <a:pt x="8985" y="1131"/>
                    <a:pt x="8978" y="1126"/>
                    <a:pt x="8977" y="1119"/>
                  </a:cubicBezTo>
                  <a:cubicBezTo>
                    <a:pt x="8976" y="1113"/>
                    <a:pt x="8981" y="1106"/>
                    <a:pt x="8988" y="1105"/>
                  </a:cubicBezTo>
                  <a:close/>
                  <a:moveTo>
                    <a:pt x="9160" y="1076"/>
                  </a:moveTo>
                  <a:lnTo>
                    <a:pt x="9234" y="1064"/>
                  </a:lnTo>
                  <a:cubicBezTo>
                    <a:pt x="9241" y="1063"/>
                    <a:pt x="9247" y="1067"/>
                    <a:pt x="9249" y="1074"/>
                  </a:cubicBezTo>
                  <a:cubicBezTo>
                    <a:pt x="9250" y="1081"/>
                    <a:pt x="9245" y="1088"/>
                    <a:pt x="9238" y="1089"/>
                  </a:cubicBezTo>
                  <a:lnTo>
                    <a:pt x="9164" y="1101"/>
                  </a:lnTo>
                  <a:cubicBezTo>
                    <a:pt x="9157" y="1102"/>
                    <a:pt x="9151" y="1098"/>
                    <a:pt x="9150" y="1091"/>
                  </a:cubicBezTo>
                  <a:cubicBezTo>
                    <a:pt x="9149" y="1084"/>
                    <a:pt x="9153" y="1077"/>
                    <a:pt x="9160" y="1076"/>
                  </a:cubicBezTo>
                  <a:close/>
                  <a:moveTo>
                    <a:pt x="9333" y="1048"/>
                  </a:moveTo>
                  <a:lnTo>
                    <a:pt x="9407" y="1035"/>
                  </a:lnTo>
                  <a:cubicBezTo>
                    <a:pt x="9414" y="1034"/>
                    <a:pt x="9420" y="1039"/>
                    <a:pt x="9421" y="1045"/>
                  </a:cubicBezTo>
                  <a:cubicBezTo>
                    <a:pt x="9422" y="1052"/>
                    <a:pt x="9418" y="1059"/>
                    <a:pt x="9411" y="1060"/>
                  </a:cubicBezTo>
                  <a:lnTo>
                    <a:pt x="9337" y="1072"/>
                  </a:lnTo>
                  <a:cubicBezTo>
                    <a:pt x="9330" y="1073"/>
                    <a:pt x="9324" y="1069"/>
                    <a:pt x="9323" y="1062"/>
                  </a:cubicBezTo>
                  <a:cubicBezTo>
                    <a:pt x="9321" y="1055"/>
                    <a:pt x="9326" y="1049"/>
                    <a:pt x="9333" y="1048"/>
                  </a:cubicBezTo>
                  <a:close/>
                  <a:moveTo>
                    <a:pt x="9505" y="1019"/>
                  </a:moveTo>
                  <a:lnTo>
                    <a:pt x="9579" y="1006"/>
                  </a:lnTo>
                  <a:cubicBezTo>
                    <a:pt x="9586" y="1005"/>
                    <a:pt x="9593" y="1010"/>
                    <a:pt x="9594" y="1017"/>
                  </a:cubicBezTo>
                  <a:cubicBezTo>
                    <a:pt x="9595" y="1024"/>
                    <a:pt x="9590" y="1030"/>
                    <a:pt x="9584" y="1031"/>
                  </a:cubicBezTo>
                  <a:lnTo>
                    <a:pt x="9510" y="1043"/>
                  </a:lnTo>
                  <a:cubicBezTo>
                    <a:pt x="9503" y="1045"/>
                    <a:pt x="9496" y="1040"/>
                    <a:pt x="9495" y="1033"/>
                  </a:cubicBezTo>
                  <a:cubicBezTo>
                    <a:pt x="9494" y="1026"/>
                    <a:pt x="9499" y="1020"/>
                    <a:pt x="9505" y="1019"/>
                  </a:cubicBezTo>
                  <a:close/>
                  <a:moveTo>
                    <a:pt x="9678" y="990"/>
                  </a:moveTo>
                  <a:lnTo>
                    <a:pt x="9752" y="978"/>
                  </a:lnTo>
                  <a:cubicBezTo>
                    <a:pt x="9759" y="977"/>
                    <a:pt x="9765" y="981"/>
                    <a:pt x="9766" y="988"/>
                  </a:cubicBezTo>
                  <a:cubicBezTo>
                    <a:pt x="9768" y="995"/>
                    <a:pt x="9763" y="1001"/>
                    <a:pt x="9756" y="1002"/>
                  </a:cubicBezTo>
                  <a:lnTo>
                    <a:pt x="9682" y="1015"/>
                  </a:lnTo>
                  <a:cubicBezTo>
                    <a:pt x="9675" y="1016"/>
                    <a:pt x="9669" y="1011"/>
                    <a:pt x="9668" y="1004"/>
                  </a:cubicBezTo>
                  <a:cubicBezTo>
                    <a:pt x="9667" y="998"/>
                    <a:pt x="9671" y="991"/>
                    <a:pt x="9678" y="990"/>
                  </a:cubicBezTo>
                  <a:close/>
                  <a:moveTo>
                    <a:pt x="9851" y="961"/>
                  </a:moveTo>
                  <a:lnTo>
                    <a:pt x="9925" y="949"/>
                  </a:lnTo>
                  <a:cubicBezTo>
                    <a:pt x="9931" y="948"/>
                    <a:pt x="9938" y="952"/>
                    <a:pt x="9939" y="959"/>
                  </a:cubicBezTo>
                  <a:cubicBezTo>
                    <a:pt x="9940" y="966"/>
                    <a:pt x="9936" y="972"/>
                    <a:pt x="9929" y="974"/>
                  </a:cubicBezTo>
                  <a:lnTo>
                    <a:pt x="9855" y="986"/>
                  </a:lnTo>
                  <a:cubicBezTo>
                    <a:pt x="9848" y="987"/>
                    <a:pt x="9842" y="982"/>
                    <a:pt x="9840" y="976"/>
                  </a:cubicBezTo>
                  <a:cubicBezTo>
                    <a:pt x="9839" y="969"/>
                    <a:pt x="9844" y="962"/>
                    <a:pt x="9851" y="961"/>
                  </a:cubicBezTo>
                  <a:close/>
                  <a:moveTo>
                    <a:pt x="10023" y="932"/>
                  </a:moveTo>
                  <a:lnTo>
                    <a:pt x="10097" y="920"/>
                  </a:lnTo>
                  <a:cubicBezTo>
                    <a:pt x="10104" y="919"/>
                    <a:pt x="10111" y="924"/>
                    <a:pt x="10112" y="930"/>
                  </a:cubicBezTo>
                  <a:cubicBezTo>
                    <a:pt x="10113" y="937"/>
                    <a:pt x="10108" y="944"/>
                    <a:pt x="10101" y="945"/>
                  </a:cubicBezTo>
                  <a:lnTo>
                    <a:pt x="10027" y="957"/>
                  </a:lnTo>
                  <a:cubicBezTo>
                    <a:pt x="10021" y="958"/>
                    <a:pt x="10014" y="954"/>
                    <a:pt x="10013" y="947"/>
                  </a:cubicBezTo>
                  <a:cubicBezTo>
                    <a:pt x="10012" y="940"/>
                    <a:pt x="10016" y="934"/>
                    <a:pt x="10023" y="932"/>
                  </a:cubicBezTo>
                  <a:close/>
                  <a:moveTo>
                    <a:pt x="10196" y="904"/>
                  </a:moveTo>
                  <a:lnTo>
                    <a:pt x="10270" y="891"/>
                  </a:lnTo>
                  <a:cubicBezTo>
                    <a:pt x="10277" y="890"/>
                    <a:pt x="10283" y="895"/>
                    <a:pt x="10284" y="902"/>
                  </a:cubicBezTo>
                  <a:cubicBezTo>
                    <a:pt x="10285" y="908"/>
                    <a:pt x="10281" y="915"/>
                    <a:pt x="10274" y="916"/>
                  </a:cubicBezTo>
                  <a:lnTo>
                    <a:pt x="10200" y="928"/>
                  </a:lnTo>
                  <a:cubicBezTo>
                    <a:pt x="10193" y="929"/>
                    <a:pt x="10187" y="925"/>
                    <a:pt x="10186" y="918"/>
                  </a:cubicBezTo>
                  <a:cubicBezTo>
                    <a:pt x="10185" y="911"/>
                    <a:pt x="10189" y="905"/>
                    <a:pt x="10196" y="904"/>
                  </a:cubicBezTo>
                  <a:close/>
                  <a:moveTo>
                    <a:pt x="10369" y="875"/>
                  </a:moveTo>
                  <a:lnTo>
                    <a:pt x="10443" y="863"/>
                  </a:lnTo>
                  <a:cubicBezTo>
                    <a:pt x="10449" y="861"/>
                    <a:pt x="10456" y="866"/>
                    <a:pt x="10457" y="873"/>
                  </a:cubicBezTo>
                  <a:cubicBezTo>
                    <a:pt x="10458" y="880"/>
                    <a:pt x="10453" y="886"/>
                    <a:pt x="10447" y="887"/>
                  </a:cubicBezTo>
                  <a:lnTo>
                    <a:pt x="10373" y="900"/>
                  </a:lnTo>
                  <a:cubicBezTo>
                    <a:pt x="10366" y="901"/>
                    <a:pt x="10359" y="896"/>
                    <a:pt x="10358" y="889"/>
                  </a:cubicBezTo>
                  <a:cubicBezTo>
                    <a:pt x="10357" y="882"/>
                    <a:pt x="10362" y="876"/>
                    <a:pt x="10369" y="875"/>
                  </a:cubicBezTo>
                  <a:close/>
                  <a:moveTo>
                    <a:pt x="10541" y="846"/>
                  </a:moveTo>
                  <a:lnTo>
                    <a:pt x="10615" y="834"/>
                  </a:lnTo>
                  <a:cubicBezTo>
                    <a:pt x="10622" y="833"/>
                    <a:pt x="10628" y="837"/>
                    <a:pt x="10630" y="844"/>
                  </a:cubicBezTo>
                  <a:cubicBezTo>
                    <a:pt x="10631" y="851"/>
                    <a:pt x="10626" y="857"/>
                    <a:pt x="10619" y="858"/>
                  </a:cubicBezTo>
                  <a:lnTo>
                    <a:pt x="10545" y="871"/>
                  </a:lnTo>
                  <a:cubicBezTo>
                    <a:pt x="10538" y="872"/>
                    <a:pt x="10532" y="867"/>
                    <a:pt x="10531" y="861"/>
                  </a:cubicBezTo>
                  <a:cubicBezTo>
                    <a:pt x="10530" y="854"/>
                    <a:pt x="10534" y="847"/>
                    <a:pt x="10541" y="846"/>
                  </a:cubicBezTo>
                  <a:close/>
                  <a:moveTo>
                    <a:pt x="10714" y="817"/>
                  </a:moveTo>
                  <a:lnTo>
                    <a:pt x="10788" y="805"/>
                  </a:lnTo>
                  <a:cubicBezTo>
                    <a:pt x="10795" y="804"/>
                    <a:pt x="10801" y="809"/>
                    <a:pt x="10802" y="815"/>
                  </a:cubicBezTo>
                  <a:cubicBezTo>
                    <a:pt x="10803" y="822"/>
                    <a:pt x="10799" y="829"/>
                    <a:pt x="10792" y="830"/>
                  </a:cubicBezTo>
                  <a:lnTo>
                    <a:pt x="10718" y="842"/>
                  </a:lnTo>
                  <a:cubicBezTo>
                    <a:pt x="10711" y="843"/>
                    <a:pt x="10705" y="839"/>
                    <a:pt x="10703" y="832"/>
                  </a:cubicBezTo>
                  <a:cubicBezTo>
                    <a:pt x="10702" y="825"/>
                    <a:pt x="10707" y="819"/>
                    <a:pt x="10714" y="817"/>
                  </a:cubicBezTo>
                  <a:close/>
                  <a:moveTo>
                    <a:pt x="10886" y="789"/>
                  </a:moveTo>
                  <a:lnTo>
                    <a:pt x="10960" y="776"/>
                  </a:lnTo>
                  <a:cubicBezTo>
                    <a:pt x="10967" y="775"/>
                    <a:pt x="10974" y="780"/>
                    <a:pt x="10975" y="787"/>
                  </a:cubicBezTo>
                  <a:cubicBezTo>
                    <a:pt x="10976" y="793"/>
                    <a:pt x="10971" y="800"/>
                    <a:pt x="10964" y="801"/>
                  </a:cubicBezTo>
                  <a:lnTo>
                    <a:pt x="10890" y="813"/>
                  </a:lnTo>
                  <a:cubicBezTo>
                    <a:pt x="10884" y="814"/>
                    <a:pt x="10877" y="810"/>
                    <a:pt x="10876" y="803"/>
                  </a:cubicBezTo>
                  <a:cubicBezTo>
                    <a:pt x="10875" y="796"/>
                    <a:pt x="10880" y="790"/>
                    <a:pt x="10886" y="789"/>
                  </a:cubicBezTo>
                  <a:close/>
                  <a:moveTo>
                    <a:pt x="11059" y="760"/>
                  </a:moveTo>
                  <a:lnTo>
                    <a:pt x="11133" y="748"/>
                  </a:lnTo>
                  <a:cubicBezTo>
                    <a:pt x="11140" y="746"/>
                    <a:pt x="11146" y="751"/>
                    <a:pt x="11147" y="758"/>
                  </a:cubicBezTo>
                  <a:cubicBezTo>
                    <a:pt x="11149" y="765"/>
                    <a:pt x="11144" y="771"/>
                    <a:pt x="11137" y="772"/>
                  </a:cubicBezTo>
                  <a:lnTo>
                    <a:pt x="11063" y="785"/>
                  </a:lnTo>
                  <a:cubicBezTo>
                    <a:pt x="11056" y="786"/>
                    <a:pt x="11050" y="781"/>
                    <a:pt x="11049" y="774"/>
                  </a:cubicBezTo>
                  <a:cubicBezTo>
                    <a:pt x="11048" y="767"/>
                    <a:pt x="11052" y="761"/>
                    <a:pt x="11059" y="760"/>
                  </a:cubicBezTo>
                  <a:close/>
                  <a:moveTo>
                    <a:pt x="11232" y="731"/>
                  </a:moveTo>
                  <a:lnTo>
                    <a:pt x="11306" y="719"/>
                  </a:lnTo>
                  <a:cubicBezTo>
                    <a:pt x="11312" y="718"/>
                    <a:pt x="11319" y="722"/>
                    <a:pt x="11320" y="729"/>
                  </a:cubicBezTo>
                  <a:cubicBezTo>
                    <a:pt x="11321" y="736"/>
                    <a:pt x="11317" y="742"/>
                    <a:pt x="11310" y="743"/>
                  </a:cubicBezTo>
                  <a:lnTo>
                    <a:pt x="11236" y="756"/>
                  </a:lnTo>
                  <a:cubicBezTo>
                    <a:pt x="11229" y="757"/>
                    <a:pt x="11222" y="752"/>
                    <a:pt x="11221" y="745"/>
                  </a:cubicBezTo>
                  <a:cubicBezTo>
                    <a:pt x="11220" y="739"/>
                    <a:pt x="11225" y="732"/>
                    <a:pt x="11232" y="731"/>
                  </a:cubicBezTo>
                  <a:close/>
                  <a:moveTo>
                    <a:pt x="11404" y="702"/>
                  </a:moveTo>
                  <a:lnTo>
                    <a:pt x="11478" y="690"/>
                  </a:lnTo>
                  <a:cubicBezTo>
                    <a:pt x="11485" y="689"/>
                    <a:pt x="11491" y="693"/>
                    <a:pt x="11493" y="700"/>
                  </a:cubicBezTo>
                  <a:cubicBezTo>
                    <a:pt x="11494" y="707"/>
                    <a:pt x="11489" y="713"/>
                    <a:pt x="11482" y="715"/>
                  </a:cubicBezTo>
                  <a:lnTo>
                    <a:pt x="11408" y="727"/>
                  </a:lnTo>
                  <a:cubicBezTo>
                    <a:pt x="11402" y="728"/>
                    <a:pt x="11395" y="723"/>
                    <a:pt x="11394" y="717"/>
                  </a:cubicBezTo>
                  <a:cubicBezTo>
                    <a:pt x="11393" y="710"/>
                    <a:pt x="11397" y="703"/>
                    <a:pt x="11404" y="702"/>
                  </a:cubicBezTo>
                  <a:close/>
                  <a:moveTo>
                    <a:pt x="11577" y="674"/>
                  </a:moveTo>
                  <a:lnTo>
                    <a:pt x="11651" y="661"/>
                  </a:lnTo>
                  <a:cubicBezTo>
                    <a:pt x="11658" y="660"/>
                    <a:pt x="11664" y="665"/>
                    <a:pt x="11665" y="671"/>
                  </a:cubicBezTo>
                  <a:cubicBezTo>
                    <a:pt x="11666" y="678"/>
                    <a:pt x="11662" y="685"/>
                    <a:pt x="11655" y="686"/>
                  </a:cubicBezTo>
                  <a:lnTo>
                    <a:pt x="11581" y="698"/>
                  </a:lnTo>
                  <a:cubicBezTo>
                    <a:pt x="11574" y="699"/>
                    <a:pt x="11568" y="695"/>
                    <a:pt x="11567" y="688"/>
                  </a:cubicBezTo>
                  <a:cubicBezTo>
                    <a:pt x="11565" y="681"/>
                    <a:pt x="11570" y="675"/>
                    <a:pt x="11577" y="674"/>
                  </a:cubicBezTo>
                  <a:close/>
                  <a:moveTo>
                    <a:pt x="11749" y="645"/>
                  </a:moveTo>
                  <a:lnTo>
                    <a:pt x="11823" y="632"/>
                  </a:lnTo>
                  <a:cubicBezTo>
                    <a:pt x="11830" y="631"/>
                    <a:pt x="11837" y="636"/>
                    <a:pt x="11838" y="643"/>
                  </a:cubicBezTo>
                  <a:cubicBezTo>
                    <a:pt x="11839" y="650"/>
                    <a:pt x="11834" y="656"/>
                    <a:pt x="11828" y="657"/>
                  </a:cubicBezTo>
                  <a:lnTo>
                    <a:pt x="11754" y="669"/>
                  </a:lnTo>
                  <a:cubicBezTo>
                    <a:pt x="11747" y="671"/>
                    <a:pt x="11740" y="666"/>
                    <a:pt x="11739" y="659"/>
                  </a:cubicBezTo>
                  <a:cubicBezTo>
                    <a:pt x="11738" y="652"/>
                    <a:pt x="11743" y="646"/>
                    <a:pt x="11749" y="645"/>
                  </a:cubicBezTo>
                  <a:close/>
                  <a:moveTo>
                    <a:pt x="11922" y="616"/>
                  </a:moveTo>
                  <a:lnTo>
                    <a:pt x="11996" y="604"/>
                  </a:lnTo>
                  <a:cubicBezTo>
                    <a:pt x="12003" y="603"/>
                    <a:pt x="12009" y="607"/>
                    <a:pt x="12010" y="614"/>
                  </a:cubicBezTo>
                  <a:cubicBezTo>
                    <a:pt x="12012" y="621"/>
                    <a:pt x="12007" y="627"/>
                    <a:pt x="12000" y="628"/>
                  </a:cubicBezTo>
                  <a:lnTo>
                    <a:pt x="11926" y="641"/>
                  </a:lnTo>
                  <a:cubicBezTo>
                    <a:pt x="11919" y="642"/>
                    <a:pt x="11913" y="637"/>
                    <a:pt x="11912" y="630"/>
                  </a:cubicBezTo>
                  <a:cubicBezTo>
                    <a:pt x="11911" y="624"/>
                    <a:pt x="11915" y="617"/>
                    <a:pt x="11922" y="616"/>
                  </a:cubicBezTo>
                  <a:close/>
                  <a:moveTo>
                    <a:pt x="12095" y="587"/>
                  </a:moveTo>
                  <a:lnTo>
                    <a:pt x="12169" y="575"/>
                  </a:lnTo>
                  <a:cubicBezTo>
                    <a:pt x="12176" y="574"/>
                    <a:pt x="12182" y="578"/>
                    <a:pt x="12183" y="585"/>
                  </a:cubicBezTo>
                  <a:cubicBezTo>
                    <a:pt x="12184" y="592"/>
                    <a:pt x="12180" y="598"/>
                    <a:pt x="12173" y="600"/>
                  </a:cubicBezTo>
                  <a:lnTo>
                    <a:pt x="12099" y="612"/>
                  </a:lnTo>
                  <a:cubicBezTo>
                    <a:pt x="12092" y="613"/>
                    <a:pt x="12086" y="608"/>
                    <a:pt x="12084" y="602"/>
                  </a:cubicBezTo>
                  <a:cubicBezTo>
                    <a:pt x="12083" y="595"/>
                    <a:pt x="12088" y="588"/>
                    <a:pt x="12095" y="587"/>
                  </a:cubicBezTo>
                  <a:close/>
                  <a:moveTo>
                    <a:pt x="12267" y="558"/>
                  </a:moveTo>
                  <a:lnTo>
                    <a:pt x="12341" y="546"/>
                  </a:lnTo>
                  <a:cubicBezTo>
                    <a:pt x="12348" y="545"/>
                    <a:pt x="12355" y="550"/>
                    <a:pt x="12356" y="556"/>
                  </a:cubicBezTo>
                  <a:cubicBezTo>
                    <a:pt x="12357" y="563"/>
                    <a:pt x="12352" y="570"/>
                    <a:pt x="12345" y="571"/>
                  </a:cubicBezTo>
                  <a:lnTo>
                    <a:pt x="12271" y="583"/>
                  </a:lnTo>
                  <a:cubicBezTo>
                    <a:pt x="12265" y="584"/>
                    <a:pt x="12258" y="580"/>
                    <a:pt x="12257" y="573"/>
                  </a:cubicBezTo>
                  <a:cubicBezTo>
                    <a:pt x="12256" y="566"/>
                    <a:pt x="12261" y="560"/>
                    <a:pt x="12267" y="558"/>
                  </a:cubicBezTo>
                  <a:close/>
                  <a:moveTo>
                    <a:pt x="12440" y="530"/>
                  </a:moveTo>
                  <a:lnTo>
                    <a:pt x="12514" y="517"/>
                  </a:lnTo>
                  <a:cubicBezTo>
                    <a:pt x="12521" y="516"/>
                    <a:pt x="12527" y="521"/>
                    <a:pt x="12528" y="528"/>
                  </a:cubicBezTo>
                  <a:cubicBezTo>
                    <a:pt x="12529" y="534"/>
                    <a:pt x="12525" y="541"/>
                    <a:pt x="12518" y="542"/>
                  </a:cubicBezTo>
                  <a:lnTo>
                    <a:pt x="12444" y="554"/>
                  </a:lnTo>
                  <a:cubicBezTo>
                    <a:pt x="12437" y="555"/>
                    <a:pt x="12431" y="551"/>
                    <a:pt x="12430" y="544"/>
                  </a:cubicBezTo>
                  <a:cubicBezTo>
                    <a:pt x="12429" y="537"/>
                    <a:pt x="12433" y="531"/>
                    <a:pt x="12440" y="530"/>
                  </a:cubicBezTo>
                  <a:close/>
                  <a:moveTo>
                    <a:pt x="12613" y="501"/>
                  </a:moveTo>
                  <a:lnTo>
                    <a:pt x="12687" y="489"/>
                  </a:lnTo>
                  <a:cubicBezTo>
                    <a:pt x="12693" y="487"/>
                    <a:pt x="12700" y="492"/>
                    <a:pt x="12701" y="499"/>
                  </a:cubicBezTo>
                  <a:cubicBezTo>
                    <a:pt x="12702" y="506"/>
                    <a:pt x="12697" y="512"/>
                    <a:pt x="12691" y="513"/>
                  </a:cubicBezTo>
                  <a:lnTo>
                    <a:pt x="12617" y="526"/>
                  </a:lnTo>
                  <a:cubicBezTo>
                    <a:pt x="12610" y="527"/>
                    <a:pt x="12603" y="522"/>
                    <a:pt x="12602" y="515"/>
                  </a:cubicBezTo>
                  <a:cubicBezTo>
                    <a:pt x="12601" y="508"/>
                    <a:pt x="12606" y="502"/>
                    <a:pt x="12613" y="501"/>
                  </a:cubicBezTo>
                  <a:close/>
                  <a:moveTo>
                    <a:pt x="12785" y="472"/>
                  </a:moveTo>
                  <a:lnTo>
                    <a:pt x="12859" y="460"/>
                  </a:lnTo>
                  <a:cubicBezTo>
                    <a:pt x="12866" y="459"/>
                    <a:pt x="12872" y="463"/>
                    <a:pt x="12874" y="470"/>
                  </a:cubicBezTo>
                  <a:cubicBezTo>
                    <a:pt x="12875" y="477"/>
                    <a:pt x="12870" y="483"/>
                    <a:pt x="12863" y="484"/>
                  </a:cubicBezTo>
                  <a:lnTo>
                    <a:pt x="12789" y="497"/>
                  </a:lnTo>
                  <a:cubicBezTo>
                    <a:pt x="12782" y="498"/>
                    <a:pt x="12776" y="493"/>
                    <a:pt x="12775" y="487"/>
                  </a:cubicBezTo>
                  <a:cubicBezTo>
                    <a:pt x="12774" y="480"/>
                    <a:pt x="12778" y="473"/>
                    <a:pt x="12785" y="472"/>
                  </a:cubicBezTo>
                  <a:close/>
                  <a:moveTo>
                    <a:pt x="12958" y="443"/>
                  </a:moveTo>
                  <a:lnTo>
                    <a:pt x="13032" y="431"/>
                  </a:lnTo>
                  <a:cubicBezTo>
                    <a:pt x="13039" y="430"/>
                    <a:pt x="13045" y="435"/>
                    <a:pt x="13046" y="441"/>
                  </a:cubicBezTo>
                  <a:cubicBezTo>
                    <a:pt x="13047" y="448"/>
                    <a:pt x="13043" y="455"/>
                    <a:pt x="13036" y="456"/>
                  </a:cubicBezTo>
                  <a:lnTo>
                    <a:pt x="12962" y="468"/>
                  </a:lnTo>
                  <a:cubicBezTo>
                    <a:pt x="12955" y="469"/>
                    <a:pt x="12949" y="465"/>
                    <a:pt x="12948" y="458"/>
                  </a:cubicBezTo>
                  <a:cubicBezTo>
                    <a:pt x="12946" y="451"/>
                    <a:pt x="12951" y="445"/>
                    <a:pt x="12958" y="443"/>
                  </a:cubicBezTo>
                  <a:close/>
                  <a:moveTo>
                    <a:pt x="13130" y="415"/>
                  </a:moveTo>
                  <a:lnTo>
                    <a:pt x="13204" y="402"/>
                  </a:lnTo>
                  <a:cubicBezTo>
                    <a:pt x="13211" y="401"/>
                    <a:pt x="13218" y="406"/>
                    <a:pt x="13219" y="413"/>
                  </a:cubicBezTo>
                  <a:cubicBezTo>
                    <a:pt x="13220" y="419"/>
                    <a:pt x="13215" y="426"/>
                    <a:pt x="13209" y="427"/>
                  </a:cubicBezTo>
                  <a:lnTo>
                    <a:pt x="13135" y="439"/>
                  </a:lnTo>
                  <a:cubicBezTo>
                    <a:pt x="13128" y="440"/>
                    <a:pt x="13121" y="436"/>
                    <a:pt x="13120" y="429"/>
                  </a:cubicBezTo>
                  <a:cubicBezTo>
                    <a:pt x="13119" y="422"/>
                    <a:pt x="13124" y="416"/>
                    <a:pt x="13130" y="415"/>
                  </a:cubicBezTo>
                  <a:close/>
                  <a:moveTo>
                    <a:pt x="13303" y="386"/>
                  </a:moveTo>
                  <a:lnTo>
                    <a:pt x="13377" y="374"/>
                  </a:lnTo>
                  <a:cubicBezTo>
                    <a:pt x="13384" y="372"/>
                    <a:pt x="13390" y="377"/>
                    <a:pt x="13391" y="384"/>
                  </a:cubicBezTo>
                  <a:cubicBezTo>
                    <a:pt x="13393" y="391"/>
                    <a:pt x="13388" y="397"/>
                    <a:pt x="13381" y="398"/>
                  </a:cubicBezTo>
                  <a:lnTo>
                    <a:pt x="13307" y="410"/>
                  </a:lnTo>
                  <a:cubicBezTo>
                    <a:pt x="13300" y="412"/>
                    <a:pt x="13294" y="407"/>
                    <a:pt x="13293" y="400"/>
                  </a:cubicBezTo>
                  <a:cubicBezTo>
                    <a:pt x="13292" y="393"/>
                    <a:pt x="13296" y="387"/>
                    <a:pt x="13303" y="386"/>
                  </a:cubicBezTo>
                  <a:close/>
                  <a:moveTo>
                    <a:pt x="13476" y="357"/>
                  </a:moveTo>
                  <a:lnTo>
                    <a:pt x="13550" y="345"/>
                  </a:lnTo>
                  <a:cubicBezTo>
                    <a:pt x="13556" y="344"/>
                    <a:pt x="13563" y="348"/>
                    <a:pt x="13564" y="355"/>
                  </a:cubicBezTo>
                  <a:cubicBezTo>
                    <a:pt x="13565" y="362"/>
                    <a:pt x="13561" y="368"/>
                    <a:pt x="13554" y="369"/>
                  </a:cubicBezTo>
                  <a:lnTo>
                    <a:pt x="13480" y="382"/>
                  </a:lnTo>
                  <a:cubicBezTo>
                    <a:pt x="13473" y="383"/>
                    <a:pt x="13467" y="378"/>
                    <a:pt x="13465" y="371"/>
                  </a:cubicBezTo>
                  <a:cubicBezTo>
                    <a:pt x="13464" y="365"/>
                    <a:pt x="13469" y="358"/>
                    <a:pt x="13476" y="357"/>
                  </a:cubicBezTo>
                  <a:close/>
                  <a:moveTo>
                    <a:pt x="13648" y="328"/>
                  </a:moveTo>
                  <a:lnTo>
                    <a:pt x="13722" y="316"/>
                  </a:lnTo>
                  <a:cubicBezTo>
                    <a:pt x="13729" y="315"/>
                    <a:pt x="13736" y="319"/>
                    <a:pt x="13737" y="326"/>
                  </a:cubicBezTo>
                  <a:cubicBezTo>
                    <a:pt x="13738" y="333"/>
                    <a:pt x="13733" y="339"/>
                    <a:pt x="13726" y="341"/>
                  </a:cubicBezTo>
                  <a:lnTo>
                    <a:pt x="13652" y="353"/>
                  </a:lnTo>
                  <a:cubicBezTo>
                    <a:pt x="13646" y="354"/>
                    <a:pt x="13639" y="349"/>
                    <a:pt x="13638" y="343"/>
                  </a:cubicBezTo>
                  <a:cubicBezTo>
                    <a:pt x="13637" y="336"/>
                    <a:pt x="13641" y="329"/>
                    <a:pt x="13648" y="328"/>
                  </a:cubicBezTo>
                  <a:close/>
                  <a:moveTo>
                    <a:pt x="13821" y="300"/>
                  </a:moveTo>
                  <a:lnTo>
                    <a:pt x="13895" y="287"/>
                  </a:lnTo>
                  <a:cubicBezTo>
                    <a:pt x="13902" y="286"/>
                    <a:pt x="13908" y="291"/>
                    <a:pt x="13909" y="297"/>
                  </a:cubicBezTo>
                  <a:cubicBezTo>
                    <a:pt x="13910" y="304"/>
                    <a:pt x="13906" y="311"/>
                    <a:pt x="13899" y="312"/>
                  </a:cubicBezTo>
                  <a:lnTo>
                    <a:pt x="13825" y="324"/>
                  </a:lnTo>
                  <a:cubicBezTo>
                    <a:pt x="13818" y="325"/>
                    <a:pt x="13812" y="321"/>
                    <a:pt x="13811" y="314"/>
                  </a:cubicBezTo>
                  <a:cubicBezTo>
                    <a:pt x="13809" y="307"/>
                    <a:pt x="13814" y="301"/>
                    <a:pt x="13821" y="300"/>
                  </a:cubicBezTo>
                  <a:close/>
                  <a:moveTo>
                    <a:pt x="13994" y="271"/>
                  </a:moveTo>
                  <a:lnTo>
                    <a:pt x="14068" y="258"/>
                  </a:lnTo>
                  <a:cubicBezTo>
                    <a:pt x="14074" y="257"/>
                    <a:pt x="14081" y="262"/>
                    <a:pt x="14082" y="269"/>
                  </a:cubicBezTo>
                  <a:cubicBezTo>
                    <a:pt x="14083" y="276"/>
                    <a:pt x="14078" y="282"/>
                    <a:pt x="14072" y="283"/>
                  </a:cubicBezTo>
                  <a:lnTo>
                    <a:pt x="13998" y="295"/>
                  </a:lnTo>
                  <a:cubicBezTo>
                    <a:pt x="13991" y="297"/>
                    <a:pt x="13984" y="292"/>
                    <a:pt x="13983" y="285"/>
                  </a:cubicBezTo>
                  <a:cubicBezTo>
                    <a:pt x="13982" y="278"/>
                    <a:pt x="13987" y="272"/>
                    <a:pt x="13994" y="271"/>
                  </a:cubicBezTo>
                  <a:close/>
                  <a:moveTo>
                    <a:pt x="14166" y="242"/>
                  </a:moveTo>
                  <a:lnTo>
                    <a:pt x="14240" y="230"/>
                  </a:lnTo>
                  <a:cubicBezTo>
                    <a:pt x="14247" y="229"/>
                    <a:pt x="14253" y="233"/>
                    <a:pt x="14255" y="240"/>
                  </a:cubicBezTo>
                  <a:cubicBezTo>
                    <a:pt x="14256" y="247"/>
                    <a:pt x="14251" y="253"/>
                    <a:pt x="14244" y="254"/>
                  </a:cubicBezTo>
                  <a:lnTo>
                    <a:pt x="14170" y="267"/>
                  </a:lnTo>
                  <a:cubicBezTo>
                    <a:pt x="14163" y="268"/>
                    <a:pt x="14157" y="263"/>
                    <a:pt x="14156" y="256"/>
                  </a:cubicBezTo>
                  <a:cubicBezTo>
                    <a:pt x="14155" y="250"/>
                    <a:pt x="14159" y="243"/>
                    <a:pt x="14166" y="242"/>
                  </a:cubicBezTo>
                  <a:close/>
                  <a:moveTo>
                    <a:pt x="14339" y="213"/>
                  </a:moveTo>
                  <a:lnTo>
                    <a:pt x="14413" y="201"/>
                  </a:lnTo>
                  <a:cubicBezTo>
                    <a:pt x="14420" y="200"/>
                    <a:pt x="14426" y="204"/>
                    <a:pt x="14427" y="211"/>
                  </a:cubicBezTo>
                  <a:cubicBezTo>
                    <a:pt x="14428" y="218"/>
                    <a:pt x="14424" y="224"/>
                    <a:pt x="14417" y="226"/>
                  </a:cubicBezTo>
                  <a:lnTo>
                    <a:pt x="14343" y="238"/>
                  </a:lnTo>
                  <a:cubicBezTo>
                    <a:pt x="14336" y="239"/>
                    <a:pt x="14330" y="234"/>
                    <a:pt x="14328" y="228"/>
                  </a:cubicBezTo>
                  <a:cubicBezTo>
                    <a:pt x="14327" y="221"/>
                    <a:pt x="14332" y="214"/>
                    <a:pt x="14339" y="213"/>
                  </a:cubicBezTo>
                  <a:close/>
                  <a:moveTo>
                    <a:pt x="14511" y="184"/>
                  </a:moveTo>
                  <a:lnTo>
                    <a:pt x="14585" y="172"/>
                  </a:lnTo>
                  <a:cubicBezTo>
                    <a:pt x="14592" y="171"/>
                    <a:pt x="14599" y="176"/>
                    <a:pt x="14600" y="182"/>
                  </a:cubicBezTo>
                  <a:cubicBezTo>
                    <a:pt x="14601" y="189"/>
                    <a:pt x="14596" y="196"/>
                    <a:pt x="14589" y="197"/>
                  </a:cubicBezTo>
                  <a:lnTo>
                    <a:pt x="14516" y="209"/>
                  </a:lnTo>
                  <a:cubicBezTo>
                    <a:pt x="14509" y="210"/>
                    <a:pt x="14502" y="206"/>
                    <a:pt x="14501" y="199"/>
                  </a:cubicBezTo>
                  <a:cubicBezTo>
                    <a:pt x="14500" y="192"/>
                    <a:pt x="14505" y="186"/>
                    <a:pt x="14511" y="184"/>
                  </a:cubicBezTo>
                  <a:close/>
                  <a:moveTo>
                    <a:pt x="14684" y="156"/>
                  </a:moveTo>
                  <a:lnTo>
                    <a:pt x="14758" y="143"/>
                  </a:lnTo>
                  <a:cubicBezTo>
                    <a:pt x="14765" y="142"/>
                    <a:pt x="14771" y="147"/>
                    <a:pt x="14772" y="154"/>
                  </a:cubicBezTo>
                  <a:cubicBezTo>
                    <a:pt x="14774" y="160"/>
                    <a:pt x="14769" y="167"/>
                    <a:pt x="14762" y="168"/>
                  </a:cubicBezTo>
                  <a:lnTo>
                    <a:pt x="14688" y="180"/>
                  </a:lnTo>
                  <a:cubicBezTo>
                    <a:pt x="14681" y="181"/>
                    <a:pt x="14675" y="177"/>
                    <a:pt x="14674" y="170"/>
                  </a:cubicBezTo>
                  <a:cubicBezTo>
                    <a:pt x="14673" y="163"/>
                    <a:pt x="14677" y="157"/>
                    <a:pt x="14684" y="156"/>
                  </a:cubicBezTo>
                  <a:close/>
                  <a:moveTo>
                    <a:pt x="14857" y="127"/>
                  </a:moveTo>
                  <a:lnTo>
                    <a:pt x="14931" y="115"/>
                  </a:lnTo>
                  <a:cubicBezTo>
                    <a:pt x="14937" y="113"/>
                    <a:pt x="14944" y="118"/>
                    <a:pt x="14945" y="125"/>
                  </a:cubicBezTo>
                  <a:cubicBezTo>
                    <a:pt x="14946" y="132"/>
                    <a:pt x="14942" y="138"/>
                    <a:pt x="14935" y="139"/>
                  </a:cubicBezTo>
                  <a:lnTo>
                    <a:pt x="14861" y="152"/>
                  </a:lnTo>
                  <a:cubicBezTo>
                    <a:pt x="14854" y="153"/>
                    <a:pt x="14847" y="148"/>
                    <a:pt x="14846" y="141"/>
                  </a:cubicBezTo>
                  <a:cubicBezTo>
                    <a:pt x="14845" y="134"/>
                    <a:pt x="14850" y="128"/>
                    <a:pt x="14857" y="127"/>
                  </a:cubicBezTo>
                  <a:close/>
                  <a:moveTo>
                    <a:pt x="15029" y="98"/>
                  </a:moveTo>
                  <a:lnTo>
                    <a:pt x="15103" y="86"/>
                  </a:lnTo>
                  <a:cubicBezTo>
                    <a:pt x="15110" y="85"/>
                    <a:pt x="15116" y="89"/>
                    <a:pt x="15118" y="96"/>
                  </a:cubicBezTo>
                  <a:cubicBezTo>
                    <a:pt x="15119" y="103"/>
                    <a:pt x="15114" y="109"/>
                    <a:pt x="15107" y="110"/>
                  </a:cubicBezTo>
                  <a:lnTo>
                    <a:pt x="15033" y="123"/>
                  </a:lnTo>
                  <a:cubicBezTo>
                    <a:pt x="15027" y="124"/>
                    <a:pt x="15020" y="119"/>
                    <a:pt x="15019" y="113"/>
                  </a:cubicBezTo>
                  <a:cubicBezTo>
                    <a:pt x="15018" y="106"/>
                    <a:pt x="15022" y="99"/>
                    <a:pt x="15029" y="98"/>
                  </a:cubicBezTo>
                  <a:close/>
                  <a:moveTo>
                    <a:pt x="15202" y="69"/>
                  </a:moveTo>
                  <a:lnTo>
                    <a:pt x="15276" y="57"/>
                  </a:lnTo>
                  <a:cubicBezTo>
                    <a:pt x="15283" y="56"/>
                    <a:pt x="15289" y="61"/>
                    <a:pt x="15290" y="67"/>
                  </a:cubicBezTo>
                  <a:cubicBezTo>
                    <a:pt x="15291" y="74"/>
                    <a:pt x="15287" y="81"/>
                    <a:pt x="15280" y="82"/>
                  </a:cubicBezTo>
                  <a:lnTo>
                    <a:pt x="15206" y="94"/>
                  </a:lnTo>
                  <a:cubicBezTo>
                    <a:pt x="15199" y="95"/>
                    <a:pt x="15193" y="91"/>
                    <a:pt x="15192" y="84"/>
                  </a:cubicBezTo>
                  <a:cubicBezTo>
                    <a:pt x="15190" y="77"/>
                    <a:pt x="15195" y="71"/>
                    <a:pt x="15202" y="69"/>
                  </a:cubicBezTo>
                  <a:close/>
                  <a:moveTo>
                    <a:pt x="15374" y="41"/>
                  </a:moveTo>
                  <a:lnTo>
                    <a:pt x="15448" y="28"/>
                  </a:lnTo>
                  <a:cubicBezTo>
                    <a:pt x="15455" y="27"/>
                    <a:pt x="15462" y="32"/>
                    <a:pt x="15463" y="39"/>
                  </a:cubicBezTo>
                  <a:cubicBezTo>
                    <a:pt x="15464" y="45"/>
                    <a:pt x="15459" y="52"/>
                    <a:pt x="15453" y="53"/>
                  </a:cubicBezTo>
                  <a:lnTo>
                    <a:pt x="15379" y="65"/>
                  </a:lnTo>
                  <a:cubicBezTo>
                    <a:pt x="15372" y="66"/>
                    <a:pt x="15365" y="62"/>
                    <a:pt x="15364" y="55"/>
                  </a:cubicBezTo>
                  <a:cubicBezTo>
                    <a:pt x="15363" y="48"/>
                    <a:pt x="15368" y="42"/>
                    <a:pt x="15374" y="41"/>
                  </a:cubicBezTo>
                  <a:close/>
                  <a:moveTo>
                    <a:pt x="15547" y="12"/>
                  </a:moveTo>
                  <a:lnTo>
                    <a:pt x="15611" y="1"/>
                  </a:lnTo>
                  <a:cubicBezTo>
                    <a:pt x="15618" y="0"/>
                    <a:pt x="15625" y="5"/>
                    <a:pt x="15626" y="11"/>
                  </a:cubicBezTo>
                  <a:cubicBezTo>
                    <a:pt x="15627" y="18"/>
                    <a:pt x="15622" y="25"/>
                    <a:pt x="15616" y="26"/>
                  </a:cubicBezTo>
                  <a:lnTo>
                    <a:pt x="15551" y="37"/>
                  </a:lnTo>
                  <a:cubicBezTo>
                    <a:pt x="15544" y="38"/>
                    <a:pt x="15538" y="33"/>
                    <a:pt x="15537" y="26"/>
                  </a:cubicBezTo>
                  <a:cubicBezTo>
                    <a:pt x="15536" y="19"/>
                    <a:pt x="15540" y="13"/>
                    <a:pt x="15547" y="12"/>
                  </a:cubicBezTo>
                  <a:close/>
                </a:path>
              </a:pathLst>
            </a:custGeom>
            <a:solidFill>
              <a:srgbClr val="000000"/>
            </a:solidFill>
            <a:ln w="0">
              <a:solidFill>
                <a:srgbClr val="000000"/>
              </a:solidFill>
              <a:bevel/>
              <a:headEnd/>
              <a:tailEnd/>
            </a:ln>
          </p:spPr>
          <p:txBody>
            <a:bodyPr/>
            <a:lstStyle/>
            <a:p>
              <a:endParaRPr lang="en-US" sz="1350"/>
            </a:p>
          </p:txBody>
        </p:sp>
        <p:sp>
          <p:nvSpPr>
            <p:cNvPr id="113" name="Freeform 180"/>
            <p:cNvSpPr>
              <a:spLocks noEditPoints="1"/>
            </p:cNvSpPr>
            <p:nvPr/>
          </p:nvSpPr>
          <p:spPr bwMode="auto">
            <a:xfrm>
              <a:off x="2099" y="1991"/>
              <a:ext cx="284" cy="284"/>
            </a:xfrm>
            <a:custGeom>
              <a:avLst/>
              <a:gdLst>
                <a:gd name="T0" fmla="*/ 0 w 2836"/>
                <a:gd name="T1" fmla="*/ 0 h 2836"/>
                <a:gd name="T2" fmla="*/ 0 w 2836"/>
                <a:gd name="T3" fmla="*/ 0 h 2836"/>
                <a:gd name="T4" fmla="*/ 0 w 2836"/>
                <a:gd name="T5" fmla="*/ 0 h 2836"/>
                <a:gd name="T6" fmla="*/ 0 w 2836"/>
                <a:gd name="T7" fmla="*/ 0 h 2836"/>
                <a:gd name="T8" fmla="*/ 0 w 2836"/>
                <a:gd name="T9" fmla="*/ 0 h 2836"/>
                <a:gd name="T10" fmla="*/ 0 w 2836"/>
                <a:gd name="T11" fmla="*/ 0 h 2836"/>
                <a:gd name="T12" fmla="*/ 0 w 2836"/>
                <a:gd name="T13" fmla="*/ 0 h 2836"/>
                <a:gd name="T14" fmla="*/ 0 w 2836"/>
                <a:gd name="T15" fmla="*/ 0 h 2836"/>
                <a:gd name="T16" fmla="*/ 0 w 2836"/>
                <a:gd name="T17" fmla="*/ 0 h 2836"/>
                <a:gd name="T18" fmla="*/ 0 w 2836"/>
                <a:gd name="T19" fmla="*/ 0 h 2836"/>
                <a:gd name="T20" fmla="*/ 0 w 2836"/>
                <a:gd name="T21" fmla="*/ 0 h 28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36"/>
                <a:gd name="T34" fmla="*/ 0 h 2836"/>
                <a:gd name="T35" fmla="*/ 2836 w 2836"/>
                <a:gd name="T36" fmla="*/ 2836 h 28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36" h="2836">
                  <a:moveTo>
                    <a:pt x="60" y="13"/>
                  </a:moveTo>
                  <a:lnTo>
                    <a:pt x="2624" y="2577"/>
                  </a:lnTo>
                  <a:cubicBezTo>
                    <a:pt x="2637" y="2590"/>
                    <a:pt x="2637" y="2611"/>
                    <a:pt x="2624" y="2624"/>
                  </a:cubicBezTo>
                  <a:cubicBezTo>
                    <a:pt x="2611" y="2637"/>
                    <a:pt x="2590" y="2637"/>
                    <a:pt x="2577" y="2624"/>
                  </a:cubicBezTo>
                  <a:lnTo>
                    <a:pt x="13" y="60"/>
                  </a:lnTo>
                  <a:cubicBezTo>
                    <a:pt x="0" y="47"/>
                    <a:pt x="0" y="26"/>
                    <a:pt x="13" y="13"/>
                  </a:cubicBezTo>
                  <a:cubicBezTo>
                    <a:pt x="26" y="0"/>
                    <a:pt x="47" y="0"/>
                    <a:pt x="60" y="13"/>
                  </a:cubicBezTo>
                  <a:close/>
                  <a:moveTo>
                    <a:pt x="2695" y="2412"/>
                  </a:moveTo>
                  <a:lnTo>
                    <a:pt x="2836" y="2836"/>
                  </a:lnTo>
                  <a:lnTo>
                    <a:pt x="2412" y="2695"/>
                  </a:lnTo>
                  <a:lnTo>
                    <a:pt x="2695" y="2412"/>
                  </a:lnTo>
                  <a:close/>
                </a:path>
              </a:pathLst>
            </a:custGeom>
            <a:solidFill>
              <a:srgbClr val="000000"/>
            </a:solidFill>
            <a:ln w="0">
              <a:solidFill>
                <a:srgbClr val="000000"/>
              </a:solidFill>
              <a:bevel/>
              <a:headEnd/>
              <a:tailEnd/>
            </a:ln>
          </p:spPr>
          <p:txBody>
            <a:bodyPr/>
            <a:lstStyle/>
            <a:p>
              <a:endParaRPr lang="en-US" sz="1350"/>
            </a:p>
          </p:txBody>
        </p:sp>
        <p:sp>
          <p:nvSpPr>
            <p:cNvPr id="114" name="Freeform 181"/>
            <p:cNvSpPr>
              <a:spLocks noEditPoints="1"/>
            </p:cNvSpPr>
            <p:nvPr/>
          </p:nvSpPr>
          <p:spPr bwMode="auto">
            <a:xfrm>
              <a:off x="4427" y="2235"/>
              <a:ext cx="285" cy="325"/>
            </a:xfrm>
            <a:custGeom>
              <a:avLst/>
              <a:gdLst>
                <a:gd name="T0" fmla="*/ 0 w 1419"/>
                <a:gd name="T1" fmla="*/ 0 h 1619"/>
                <a:gd name="T2" fmla="*/ 0 w 1419"/>
                <a:gd name="T3" fmla="*/ 0 h 1619"/>
                <a:gd name="T4" fmla="*/ 0 w 1419"/>
                <a:gd name="T5" fmla="*/ 0 h 1619"/>
                <a:gd name="T6" fmla="*/ 0 w 1419"/>
                <a:gd name="T7" fmla="*/ 0 h 1619"/>
                <a:gd name="T8" fmla="*/ 0 w 1419"/>
                <a:gd name="T9" fmla="*/ 0 h 1619"/>
                <a:gd name="T10" fmla="*/ 0 w 1419"/>
                <a:gd name="T11" fmla="*/ 0 h 1619"/>
                <a:gd name="T12" fmla="*/ 0 w 1419"/>
                <a:gd name="T13" fmla="*/ 0 h 1619"/>
                <a:gd name="T14" fmla="*/ 0 w 1419"/>
                <a:gd name="T15" fmla="*/ 0 h 1619"/>
                <a:gd name="T16" fmla="*/ 0 w 1419"/>
                <a:gd name="T17" fmla="*/ 0 h 1619"/>
                <a:gd name="T18" fmla="*/ 0 w 1419"/>
                <a:gd name="T19" fmla="*/ 0 h 1619"/>
                <a:gd name="T20" fmla="*/ 0 w 1419"/>
                <a:gd name="T21" fmla="*/ 0 h 16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19"/>
                <a:gd name="T34" fmla="*/ 0 h 1619"/>
                <a:gd name="T35" fmla="*/ 1419 w 1419"/>
                <a:gd name="T36" fmla="*/ 1619 h 16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19" h="1619">
                  <a:moveTo>
                    <a:pt x="1388" y="1611"/>
                  </a:moveTo>
                  <a:lnTo>
                    <a:pt x="98" y="137"/>
                  </a:lnTo>
                  <a:cubicBezTo>
                    <a:pt x="92" y="130"/>
                    <a:pt x="92" y="119"/>
                    <a:pt x="99" y="113"/>
                  </a:cubicBezTo>
                  <a:cubicBezTo>
                    <a:pt x="106" y="107"/>
                    <a:pt x="117" y="108"/>
                    <a:pt x="123" y="115"/>
                  </a:cubicBezTo>
                  <a:lnTo>
                    <a:pt x="1413" y="1589"/>
                  </a:lnTo>
                  <a:cubicBezTo>
                    <a:pt x="1419" y="1596"/>
                    <a:pt x="1418" y="1607"/>
                    <a:pt x="1411" y="1613"/>
                  </a:cubicBezTo>
                  <a:cubicBezTo>
                    <a:pt x="1405" y="1619"/>
                    <a:pt x="1394" y="1618"/>
                    <a:pt x="1388" y="1611"/>
                  </a:cubicBezTo>
                  <a:close/>
                  <a:moveTo>
                    <a:pt x="57" y="217"/>
                  </a:moveTo>
                  <a:lnTo>
                    <a:pt x="0" y="0"/>
                  </a:lnTo>
                  <a:lnTo>
                    <a:pt x="207" y="85"/>
                  </a:lnTo>
                  <a:lnTo>
                    <a:pt x="57" y="217"/>
                  </a:lnTo>
                  <a:close/>
                </a:path>
              </a:pathLst>
            </a:custGeom>
            <a:solidFill>
              <a:srgbClr val="000000"/>
            </a:solidFill>
            <a:ln w="0">
              <a:solidFill>
                <a:srgbClr val="000000"/>
              </a:solidFill>
              <a:bevel/>
              <a:headEnd/>
              <a:tailEnd/>
            </a:ln>
          </p:spPr>
          <p:txBody>
            <a:bodyPr/>
            <a:lstStyle/>
            <a:p>
              <a:endParaRPr lang="en-US" sz="1350"/>
            </a:p>
          </p:txBody>
        </p:sp>
        <p:sp>
          <p:nvSpPr>
            <p:cNvPr id="115" name="Freeform 182"/>
            <p:cNvSpPr>
              <a:spLocks noEditPoints="1"/>
            </p:cNvSpPr>
            <p:nvPr/>
          </p:nvSpPr>
          <p:spPr bwMode="auto">
            <a:xfrm>
              <a:off x="3856" y="1354"/>
              <a:ext cx="20" cy="2043"/>
            </a:xfrm>
            <a:custGeom>
              <a:avLst/>
              <a:gdLst>
                <a:gd name="T0" fmla="*/ 20 w 20"/>
                <a:gd name="T1" fmla="*/ 80 h 2043"/>
                <a:gd name="T2" fmla="*/ 0 w 20"/>
                <a:gd name="T3" fmla="*/ 0 h 2043"/>
                <a:gd name="T4" fmla="*/ 20 w 20"/>
                <a:gd name="T5" fmla="*/ 140 h 2043"/>
                <a:gd name="T6" fmla="*/ 0 w 20"/>
                <a:gd name="T7" fmla="*/ 220 h 2043"/>
                <a:gd name="T8" fmla="*/ 20 w 20"/>
                <a:gd name="T9" fmla="*/ 140 h 2043"/>
                <a:gd name="T10" fmla="*/ 20 w 20"/>
                <a:gd name="T11" fmla="*/ 360 h 2043"/>
                <a:gd name="T12" fmla="*/ 0 w 20"/>
                <a:gd name="T13" fmla="*/ 280 h 2043"/>
                <a:gd name="T14" fmla="*/ 20 w 20"/>
                <a:gd name="T15" fmla="*/ 420 h 2043"/>
                <a:gd name="T16" fmla="*/ 0 w 20"/>
                <a:gd name="T17" fmla="*/ 501 h 2043"/>
                <a:gd name="T18" fmla="*/ 20 w 20"/>
                <a:gd name="T19" fmla="*/ 420 h 2043"/>
                <a:gd name="T20" fmla="*/ 20 w 20"/>
                <a:gd name="T21" fmla="*/ 641 h 2043"/>
                <a:gd name="T22" fmla="*/ 0 w 20"/>
                <a:gd name="T23" fmla="*/ 561 h 2043"/>
                <a:gd name="T24" fmla="*/ 20 w 20"/>
                <a:gd name="T25" fmla="*/ 701 h 2043"/>
                <a:gd name="T26" fmla="*/ 0 w 20"/>
                <a:gd name="T27" fmla="*/ 781 h 2043"/>
                <a:gd name="T28" fmla="*/ 20 w 20"/>
                <a:gd name="T29" fmla="*/ 701 h 2043"/>
                <a:gd name="T30" fmla="*/ 20 w 20"/>
                <a:gd name="T31" fmla="*/ 921 h 2043"/>
                <a:gd name="T32" fmla="*/ 0 w 20"/>
                <a:gd name="T33" fmla="*/ 841 h 2043"/>
                <a:gd name="T34" fmla="*/ 20 w 20"/>
                <a:gd name="T35" fmla="*/ 981 h 2043"/>
                <a:gd name="T36" fmla="*/ 0 w 20"/>
                <a:gd name="T37" fmla="*/ 1062 h 2043"/>
                <a:gd name="T38" fmla="*/ 20 w 20"/>
                <a:gd name="T39" fmla="*/ 981 h 2043"/>
                <a:gd name="T40" fmla="*/ 20 w 20"/>
                <a:gd name="T41" fmla="*/ 1202 h 2043"/>
                <a:gd name="T42" fmla="*/ 0 w 20"/>
                <a:gd name="T43" fmla="*/ 1122 h 2043"/>
                <a:gd name="T44" fmla="*/ 20 w 20"/>
                <a:gd name="T45" fmla="*/ 1262 h 2043"/>
                <a:gd name="T46" fmla="*/ 0 w 20"/>
                <a:gd name="T47" fmla="*/ 1342 h 2043"/>
                <a:gd name="T48" fmla="*/ 20 w 20"/>
                <a:gd name="T49" fmla="*/ 1262 h 2043"/>
                <a:gd name="T50" fmla="*/ 20 w 20"/>
                <a:gd name="T51" fmla="*/ 1482 h 2043"/>
                <a:gd name="T52" fmla="*/ 0 w 20"/>
                <a:gd name="T53" fmla="*/ 1402 h 2043"/>
                <a:gd name="T54" fmla="*/ 20 w 20"/>
                <a:gd name="T55" fmla="*/ 1543 h 2043"/>
                <a:gd name="T56" fmla="*/ 0 w 20"/>
                <a:gd name="T57" fmla="*/ 1623 h 2043"/>
                <a:gd name="T58" fmla="*/ 20 w 20"/>
                <a:gd name="T59" fmla="*/ 1543 h 2043"/>
                <a:gd name="T60" fmla="*/ 20 w 20"/>
                <a:gd name="T61" fmla="*/ 1763 h 2043"/>
                <a:gd name="T62" fmla="*/ 0 w 20"/>
                <a:gd name="T63" fmla="*/ 1683 h 2043"/>
                <a:gd name="T64" fmla="*/ 20 w 20"/>
                <a:gd name="T65" fmla="*/ 1823 h 2043"/>
                <a:gd name="T66" fmla="*/ 0 w 20"/>
                <a:gd name="T67" fmla="*/ 1903 h 2043"/>
                <a:gd name="T68" fmla="*/ 20 w 20"/>
                <a:gd name="T69" fmla="*/ 1823 h 2043"/>
                <a:gd name="T70" fmla="*/ 20 w 20"/>
                <a:gd name="T71" fmla="*/ 2043 h 2043"/>
                <a:gd name="T72" fmla="*/ 0 w 20"/>
                <a:gd name="T73" fmla="*/ 1963 h 20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
                <a:gd name="T112" fmla="*/ 0 h 2043"/>
                <a:gd name="T113" fmla="*/ 20 w 20"/>
                <a:gd name="T114" fmla="*/ 2043 h 20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 h="2043">
                  <a:moveTo>
                    <a:pt x="20" y="0"/>
                  </a:moveTo>
                  <a:lnTo>
                    <a:pt x="20" y="80"/>
                  </a:lnTo>
                  <a:lnTo>
                    <a:pt x="0" y="80"/>
                  </a:lnTo>
                  <a:lnTo>
                    <a:pt x="0" y="0"/>
                  </a:lnTo>
                  <a:lnTo>
                    <a:pt x="20" y="0"/>
                  </a:lnTo>
                  <a:close/>
                  <a:moveTo>
                    <a:pt x="20" y="140"/>
                  </a:moveTo>
                  <a:lnTo>
                    <a:pt x="20" y="220"/>
                  </a:lnTo>
                  <a:lnTo>
                    <a:pt x="0" y="220"/>
                  </a:lnTo>
                  <a:lnTo>
                    <a:pt x="0" y="140"/>
                  </a:lnTo>
                  <a:lnTo>
                    <a:pt x="20" y="140"/>
                  </a:lnTo>
                  <a:close/>
                  <a:moveTo>
                    <a:pt x="20" y="280"/>
                  </a:moveTo>
                  <a:lnTo>
                    <a:pt x="20" y="360"/>
                  </a:lnTo>
                  <a:lnTo>
                    <a:pt x="0" y="360"/>
                  </a:lnTo>
                  <a:lnTo>
                    <a:pt x="0" y="280"/>
                  </a:lnTo>
                  <a:lnTo>
                    <a:pt x="20" y="280"/>
                  </a:lnTo>
                  <a:close/>
                  <a:moveTo>
                    <a:pt x="20" y="420"/>
                  </a:moveTo>
                  <a:lnTo>
                    <a:pt x="20" y="501"/>
                  </a:lnTo>
                  <a:lnTo>
                    <a:pt x="0" y="501"/>
                  </a:lnTo>
                  <a:lnTo>
                    <a:pt x="0" y="420"/>
                  </a:lnTo>
                  <a:lnTo>
                    <a:pt x="20" y="420"/>
                  </a:lnTo>
                  <a:close/>
                  <a:moveTo>
                    <a:pt x="20" y="561"/>
                  </a:moveTo>
                  <a:lnTo>
                    <a:pt x="20" y="641"/>
                  </a:lnTo>
                  <a:lnTo>
                    <a:pt x="0" y="641"/>
                  </a:lnTo>
                  <a:lnTo>
                    <a:pt x="0" y="561"/>
                  </a:lnTo>
                  <a:lnTo>
                    <a:pt x="20" y="561"/>
                  </a:lnTo>
                  <a:close/>
                  <a:moveTo>
                    <a:pt x="20" y="701"/>
                  </a:moveTo>
                  <a:lnTo>
                    <a:pt x="20" y="781"/>
                  </a:lnTo>
                  <a:lnTo>
                    <a:pt x="0" y="781"/>
                  </a:lnTo>
                  <a:lnTo>
                    <a:pt x="0" y="701"/>
                  </a:lnTo>
                  <a:lnTo>
                    <a:pt x="20" y="701"/>
                  </a:lnTo>
                  <a:close/>
                  <a:moveTo>
                    <a:pt x="20" y="841"/>
                  </a:moveTo>
                  <a:lnTo>
                    <a:pt x="20" y="921"/>
                  </a:lnTo>
                  <a:lnTo>
                    <a:pt x="0" y="921"/>
                  </a:lnTo>
                  <a:lnTo>
                    <a:pt x="0" y="841"/>
                  </a:lnTo>
                  <a:lnTo>
                    <a:pt x="20" y="841"/>
                  </a:lnTo>
                  <a:close/>
                  <a:moveTo>
                    <a:pt x="20" y="981"/>
                  </a:moveTo>
                  <a:lnTo>
                    <a:pt x="20" y="1062"/>
                  </a:lnTo>
                  <a:lnTo>
                    <a:pt x="0" y="1062"/>
                  </a:lnTo>
                  <a:lnTo>
                    <a:pt x="0" y="981"/>
                  </a:lnTo>
                  <a:lnTo>
                    <a:pt x="20" y="981"/>
                  </a:lnTo>
                  <a:close/>
                  <a:moveTo>
                    <a:pt x="20" y="1122"/>
                  </a:moveTo>
                  <a:lnTo>
                    <a:pt x="20" y="1202"/>
                  </a:lnTo>
                  <a:lnTo>
                    <a:pt x="0" y="1202"/>
                  </a:lnTo>
                  <a:lnTo>
                    <a:pt x="0" y="1122"/>
                  </a:lnTo>
                  <a:lnTo>
                    <a:pt x="20" y="1122"/>
                  </a:lnTo>
                  <a:close/>
                  <a:moveTo>
                    <a:pt x="20" y="1262"/>
                  </a:moveTo>
                  <a:lnTo>
                    <a:pt x="20" y="1342"/>
                  </a:lnTo>
                  <a:lnTo>
                    <a:pt x="0" y="1342"/>
                  </a:lnTo>
                  <a:lnTo>
                    <a:pt x="0" y="1262"/>
                  </a:lnTo>
                  <a:lnTo>
                    <a:pt x="20" y="1262"/>
                  </a:lnTo>
                  <a:close/>
                  <a:moveTo>
                    <a:pt x="20" y="1402"/>
                  </a:moveTo>
                  <a:lnTo>
                    <a:pt x="20" y="1482"/>
                  </a:lnTo>
                  <a:lnTo>
                    <a:pt x="0" y="1482"/>
                  </a:lnTo>
                  <a:lnTo>
                    <a:pt x="0" y="1402"/>
                  </a:lnTo>
                  <a:lnTo>
                    <a:pt x="20" y="1402"/>
                  </a:lnTo>
                  <a:close/>
                  <a:moveTo>
                    <a:pt x="20" y="1543"/>
                  </a:moveTo>
                  <a:lnTo>
                    <a:pt x="20" y="1623"/>
                  </a:lnTo>
                  <a:lnTo>
                    <a:pt x="0" y="1623"/>
                  </a:lnTo>
                  <a:lnTo>
                    <a:pt x="0" y="1543"/>
                  </a:lnTo>
                  <a:lnTo>
                    <a:pt x="20" y="1543"/>
                  </a:lnTo>
                  <a:close/>
                  <a:moveTo>
                    <a:pt x="20" y="1683"/>
                  </a:moveTo>
                  <a:lnTo>
                    <a:pt x="20" y="1763"/>
                  </a:lnTo>
                  <a:lnTo>
                    <a:pt x="0" y="1763"/>
                  </a:lnTo>
                  <a:lnTo>
                    <a:pt x="0" y="1683"/>
                  </a:lnTo>
                  <a:lnTo>
                    <a:pt x="20" y="1683"/>
                  </a:lnTo>
                  <a:close/>
                  <a:moveTo>
                    <a:pt x="20" y="1823"/>
                  </a:moveTo>
                  <a:lnTo>
                    <a:pt x="20" y="1903"/>
                  </a:lnTo>
                  <a:lnTo>
                    <a:pt x="0" y="1903"/>
                  </a:lnTo>
                  <a:lnTo>
                    <a:pt x="0" y="1823"/>
                  </a:lnTo>
                  <a:lnTo>
                    <a:pt x="20" y="1823"/>
                  </a:lnTo>
                  <a:close/>
                  <a:moveTo>
                    <a:pt x="20" y="1963"/>
                  </a:moveTo>
                  <a:lnTo>
                    <a:pt x="20" y="2043"/>
                  </a:lnTo>
                  <a:lnTo>
                    <a:pt x="0" y="2043"/>
                  </a:lnTo>
                  <a:lnTo>
                    <a:pt x="0" y="1963"/>
                  </a:lnTo>
                  <a:lnTo>
                    <a:pt x="20" y="1963"/>
                  </a:lnTo>
                  <a:close/>
                </a:path>
              </a:pathLst>
            </a:custGeom>
            <a:solidFill>
              <a:srgbClr val="000000"/>
            </a:solidFill>
            <a:ln w="0">
              <a:solidFill>
                <a:srgbClr val="000000"/>
              </a:solidFill>
              <a:bevel/>
              <a:headEnd/>
              <a:tailEnd/>
            </a:ln>
          </p:spPr>
          <p:txBody>
            <a:bodyPr/>
            <a:lstStyle/>
            <a:p>
              <a:endParaRPr lang="en-US" sz="1350"/>
            </a:p>
          </p:txBody>
        </p:sp>
        <p:sp>
          <p:nvSpPr>
            <p:cNvPr id="116" name="Text Box 183"/>
            <p:cNvSpPr txBox="1">
              <a:spLocks noChangeArrowheads="1"/>
            </p:cNvSpPr>
            <p:nvPr/>
          </p:nvSpPr>
          <p:spPr bwMode="auto">
            <a:xfrm>
              <a:off x="1823" y="2256"/>
              <a:ext cx="245"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1">
                  <a:latin typeface="Arial Unicode MS" panose="020B0604020202020204" pitchFamily="34" charset="-128"/>
                </a:rPr>
                <a:t>X</a:t>
              </a:r>
            </a:p>
          </p:txBody>
        </p:sp>
        <p:sp>
          <p:nvSpPr>
            <p:cNvPr id="117" name="Text Box 184"/>
            <p:cNvSpPr txBox="1">
              <a:spLocks noChangeArrowheads="1"/>
            </p:cNvSpPr>
            <p:nvPr/>
          </p:nvSpPr>
          <p:spPr bwMode="auto">
            <a:xfrm>
              <a:off x="3168" y="1920"/>
              <a:ext cx="244"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1">
                  <a:latin typeface="Arial Unicode MS" panose="020B0604020202020204" pitchFamily="34" charset="-128"/>
                </a:rPr>
                <a:t>X</a:t>
              </a:r>
            </a:p>
          </p:txBody>
        </p:sp>
        <p:sp>
          <p:nvSpPr>
            <p:cNvPr id="118" name="Line 185"/>
            <p:cNvSpPr>
              <a:spLocks noChangeShapeType="1"/>
            </p:cNvSpPr>
            <p:nvPr/>
          </p:nvSpPr>
          <p:spPr bwMode="auto">
            <a:xfrm flipV="1">
              <a:off x="1920" y="2064"/>
              <a:ext cx="1392" cy="3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grpSp>
    </p:spTree>
    <p:extLst>
      <p:ext uri="{BB962C8B-B14F-4D97-AF65-F5344CB8AC3E}">
        <p14:creationId xmlns:p14="http://schemas.microsoft.com/office/powerpoint/2010/main" val="4264609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FDF3D2-A902-7F91-7E69-40DDFFB1BE3F}"/>
              </a:ext>
            </a:extLst>
          </p:cNvPr>
          <p:cNvSpPr>
            <a:spLocks noGrp="1"/>
          </p:cNvSpPr>
          <p:nvPr>
            <p:ph type="title"/>
          </p:nvPr>
        </p:nvSpPr>
        <p:spPr/>
        <p:txBody>
          <a:bodyPr/>
          <a:lstStyle/>
          <a:p>
            <a:r>
              <a:rPr lang="en-US" dirty="0"/>
              <a:t>Making instructional adjustments</a:t>
            </a:r>
          </a:p>
        </p:txBody>
      </p:sp>
      <p:sp>
        <p:nvSpPr>
          <p:cNvPr id="4" name="Slide Number Placeholder 3">
            <a:extLst>
              <a:ext uri="{FF2B5EF4-FFF2-40B4-BE49-F238E27FC236}">
                <a16:creationId xmlns:a16="http://schemas.microsoft.com/office/drawing/2014/main" id="{12406526-FD81-E8C8-42B4-68B60D0BD3C1}"/>
              </a:ext>
            </a:extLst>
          </p:cNvPr>
          <p:cNvSpPr>
            <a:spLocks noGrp="1"/>
          </p:cNvSpPr>
          <p:nvPr>
            <p:ph type="sldNum" sz="quarter" idx="4"/>
          </p:nvPr>
        </p:nvSpPr>
        <p:spPr/>
        <p:txBody>
          <a:bodyPr/>
          <a:lstStyle/>
          <a:p>
            <a:fld id="{3B745311-16E5-4BEF-BFE6-36758A3427EB}" type="slidenum">
              <a:rPr lang="en-US" smtClean="0"/>
              <a:pPr/>
              <a:t>21</a:t>
            </a:fld>
            <a:endParaRPr lang="en-US"/>
          </a:p>
        </p:txBody>
      </p:sp>
      <p:sp>
        <p:nvSpPr>
          <p:cNvPr id="5" name="Rectangle 3">
            <a:extLst>
              <a:ext uri="{FF2B5EF4-FFF2-40B4-BE49-F238E27FC236}">
                <a16:creationId xmlns:a16="http://schemas.microsoft.com/office/drawing/2014/main" id="{93B915E1-9578-B27F-C4DF-14DBD436B31E}"/>
              </a:ext>
            </a:extLst>
          </p:cNvPr>
          <p:cNvSpPr>
            <a:spLocks noGrp="1" noChangeArrowheads="1"/>
          </p:cNvSpPr>
          <p:nvPr>
            <p:ph sz="quarter" idx="10"/>
          </p:nvPr>
        </p:nvSpPr>
        <p:spPr>
          <a:xfrm>
            <a:off x="152400" y="1123950"/>
            <a:ext cx="8839200" cy="3810000"/>
          </a:xfrm>
        </p:spPr>
        <p:txBody>
          <a:bodyPr>
            <a:normAutofit/>
          </a:bodyPr>
          <a:lstStyle/>
          <a:p>
            <a:endParaRPr lang="en-US" altLang="en-US" sz="2800" dirty="0"/>
          </a:p>
          <a:p>
            <a:pPr>
              <a:buFont typeface="Arial" panose="020B0604020202020204" pitchFamily="34" charset="0"/>
              <a:buChar char="•"/>
            </a:pPr>
            <a:r>
              <a:rPr lang="en-US" altLang="en-US" sz="2800" dirty="0"/>
              <a:t>Data collection provides information used to drive instruction. </a:t>
            </a:r>
          </a:p>
          <a:p>
            <a:pPr>
              <a:buFont typeface="Arial" panose="020B0604020202020204" pitchFamily="34" charset="0"/>
              <a:buChar char="•"/>
            </a:pPr>
            <a:r>
              <a:rPr lang="en-US" altLang="en-US" sz="2800" dirty="0"/>
              <a:t>Student progress is considered in relationship to each goal or expected outcome.</a:t>
            </a:r>
          </a:p>
          <a:p>
            <a:pPr>
              <a:buFont typeface="Arial" panose="020B0604020202020204" pitchFamily="34" charset="0"/>
              <a:buChar char="•"/>
            </a:pPr>
            <a:r>
              <a:rPr lang="en-US" altLang="en-US" sz="2800" dirty="0"/>
              <a:t>Instruction should either change or stay the same based on the data.</a:t>
            </a:r>
          </a:p>
        </p:txBody>
      </p:sp>
    </p:spTree>
    <p:extLst>
      <p:ext uri="{BB962C8B-B14F-4D97-AF65-F5344CB8AC3E}">
        <p14:creationId xmlns:p14="http://schemas.microsoft.com/office/powerpoint/2010/main" val="693668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DB631A-9328-FC6D-E6C1-CAFC58962669}"/>
              </a:ext>
            </a:extLst>
          </p:cNvPr>
          <p:cNvSpPr>
            <a:spLocks noGrp="1"/>
          </p:cNvSpPr>
          <p:nvPr>
            <p:ph sz="quarter" idx="10"/>
          </p:nvPr>
        </p:nvSpPr>
        <p:spPr>
          <a:xfrm>
            <a:off x="152400" y="1332760"/>
            <a:ext cx="8839200" cy="3810739"/>
          </a:xfrm>
        </p:spPr>
        <p:txBody>
          <a:bodyPr>
            <a:normAutofit lnSpcReduction="10000"/>
          </a:bodyPr>
          <a:lstStyle/>
          <a:p>
            <a:r>
              <a:rPr lang="en-US" sz="2800" dirty="0"/>
              <a:t>What if the student is not making progress over time?</a:t>
            </a:r>
          </a:p>
          <a:p>
            <a:pPr lvl="1"/>
            <a:r>
              <a:rPr lang="en-US" sz="1900" b="0" i="0" u="none" strike="noStrike" baseline="0" dirty="0">
                <a:solidFill>
                  <a:srgbClr val="003399"/>
                </a:solidFill>
                <a:latin typeface="Calibri" panose="020F0502020204030204" pitchFamily="34" charset="0"/>
              </a:rPr>
              <a:t>When a team notes that minimal to no progress has been made on a goal during the IEP cycle, teams must address the root cause or reasoning for the child not meeting the goal rather than repeating the same goal over multiple IEP cycles.</a:t>
            </a:r>
          </a:p>
          <a:p>
            <a:pPr lvl="1"/>
            <a:r>
              <a:rPr lang="en-US" sz="1900" b="0" i="0" u="none" strike="noStrike" baseline="0" dirty="0">
                <a:solidFill>
                  <a:srgbClr val="003399"/>
                </a:solidFill>
                <a:latin typeface="Calibri" panose="020F0502020204030204" pitchFamily="34" charset="0"/>
              </a:rPr>
              <a:t>Before changing the goal, first consider the type and amount of instruction that </a:t>
            </a:r>
            <a:r>
              <a:rPr lang="en-US" sz="1900" dirty="0">
                <a:solidFill>
                  <a:srgbClr val="003399"/>
                </a:solidFill>
                <a:latin typeface="Calibri" panose="020F0502020204030204" pitchFamily="34" charset="0"/>
              </a:rPr>
              <a:t>has been </a:t>
            </a:r>
            <a:r>
              <a:rPr lang="en-US" sz="1900" b="0" i="0" u="none" strike="noStrike" baseline="0" dirty="0">
                <a:solidFill>
                  <a:srgbClr val="003399"/>
                </a:solidFill>
                <a:latin typeface="Calibri" panose="020F0502020204030204" pitchFamily="34" charset="0"/>
              </a:rPr>
              <a:t>provided to the student.  </a:t>
            </a:r>
            <a:r>
              <a:rPr lang="en-US" sz="1900" dirty="0">
                <a:solidFill>
                  <a:srgbClr val="003399"/>
                </a:solidFill>
                <a:latin typeface="Calibri" panose="020F0502020204030204" pitchFamily="34" charset="0"/>
              </a:rPr>
              <a:t>Changes can and should be made at any point during the IEP cycle </a:t>
            </a:r>
            <a:r>
              <a:rPr lang="en-US" sz="1900" b="0" i="0" u="none" strike="noStrike" baseline="0" dirty="0">
                <a:solidFill>
                  <a:srgbClr val="003399"/>
                </a:solidFill>
                <a:latin typeface="Calibri" panose="020F0502020204030204" pitchFamily="34" charset="0"/>
              </a:rPr>
              <a:t>rather than waiting until the next IEP to repeat the same goal or the same instruction.  </a:t>
            </a:r>
          </a:p>
          <a:p>
            <a:pPr lvl="1"/>
            <a:r>
              <a:rPr lang="en-US" sz="1900" b="0" i="0" u="none" strike="noStrike" baseline="0" dirty="0">
                <a:solidFill>
                  <a:srgbClr val="003399"/>
                </a:solidFill>
                <a:latin typeface="Calibri" panose="020F0502020204030204" pitchFamily="34" charset="0"/>
              </a:rPr>
              <a:t>If the team does determine it is appropriate to include the same goal in a subsequent IEP, there should be a clear explanation, supported by data, in the present level of the IEP as to why the team felt this was an appropriate determination. </a:t>
            </a:r>
          </a:p>
          <a:p>
            <a:pPr marL="457200" lvl="1" indent="0">
              <a:buNone/>
            </a:pPr>
            <a:endParaRPr lang="en-US" sz="1800" b="0" i="0" u="none" strike="noStrike" baseline="0" dirty="0">
              <a:solidFill>
                <a:srgbClr val="003399"/>
              </a:solidFill>
              <a:latin typeface="Calibri" panose="020F0502020204030204" pitchFamily="34" charset="0"/>
            </a:endParaRPr>
          </a:p>
          <a:p>
            <a:pPr lvl="1"/>
            <a:endParaRPr lang="en-US" dirty="0">
              <a:solidFill>
                <a:srgbClr val="003399"/>
              </a:solidFill>
            </a:endParaRPr>
          </a:p>
        </p:txBody>
      </p:sp>
      <p:sp>
        <p:nvSpPr>
          <p:cNvPr id="3" name="Title 2">
            <a:extLst>
              <a:ext uri="{FF2B5EF4-FFF2-40B4-BE49-F238E27FC236}">
                <a16:creationId xmlns:a16="http://schemas.microsoft.com/office/drawing/2014/main" id="{9B91E5C8-687E-51AE-C79A-BA5BFF5228BE}"/>
              </a:ext>
            </a:extLst>
          </p:cNvPr>
          <p:cNvSpPr>
            <a:spLocks noGrp="1"/>
          </p:cNvSpPr>
          <p:nvPr>
            <p:ph type="title"/>
          </p:nvPr>
        </p:nvSpPr>
        <p:spPr>
          <a:xfrm>
            <a:off x="152400" y="556022"/>
            <a:ext cx="8839200" cy="800100"/>
          </a:xfrm>
        </p:spPr>
        <p:txBody>
          <a:bodyPr/>
          <a:lstStyle/>
          <a:p>
            <a:r>
              <a:rPr lang="en-US" dirty="0"/>
              <a:t>Making decisions about goals </a:t>
            </a:r>
          </a:p>
        </p:txBody>
      </p:sp>
      <p:sp>
        <p:nvSpPr>
          <p:cNvPr id="4" name="Slide Number Placeholder 3">
            <a:extLst>
              <a:ext uri="{FF2B5EF4-FFF2-40B4-BE49-F238E27FC236}">
                <a16:creationId xmlns:a16="http://schemas.microsoft.com/office/drawing/2014/main" id="{B335EB16-5988-2CFC-466F-A91CC5D6B955}"/>
              </a:ext>
            </a:extLst>
          </p:cNvPr>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3286224037"/>
      </p:ext>
    </p:extLst>
  </p:cSld>
  <p:clrMapOvr>
    <a:masterClrMapping/>
  </p:clrMapOvr>
  <p:timing>
    <p:tnLst>
      <p:par>
        <p:cTn id="1" dur="indefinite" restart="never" nodeType="tmRoot"/>
      </p:par>
    </p:tnLst>
  </p:timing>
  <p:extLst>
    <p:ext uri="{6950BFC3-D8DA-4A85-94F7-54DA5524770B}">
      <p188:commentRel xmlns=""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F9672-77D2-3FFC-03EB-8F2552B1155B}"/>
              </a:ext>
            </a:extLst>
          </p:cNvPr>
          <p:cNvSpPr>
            <a:spLocks noGrp="1"/>
          </p:cNvSpPr>
          <p:nvPr>
            <p:ph sz="quarter" idx="10"/>
          </p:nvPr>
        </p:nvSpPr>
        <p:spPr/>
        <p:txBody>
          <a:bodyPr>
            <a:normAutofit fontScale="62500" lnSpcReduction="20000"/>
          </a:bodyPr>
          <a:lstStyle/>
          <a:p>
            <a:r>
              <a:rPr lang="en-US" sz="4000" dirty="0"/>
              <a:t>What if the student has mastered the goal in the middle of the IEP cycle?</a:t>
            </a:r>
          </a:p>
          <a:p>
            <a:pPr lvl="1"/>
            <a:r>
              <a:rPr lang="en-US" dirty="0"/>
              <a:t>Depending on the situation, it may be appropriate to amend the current goal to add additional skills or increase the level of attainment required.  </a:t>
            </a:r>
          </a:p>
          <a:p>
            <a:pPr lvl="1"/>
            <a:r>
              <a:rPr lang="en-US" dirty="0"/>
              <a:t>It may also be appropriate to add a different goal to work on, perhaps within the same eligibility area.</a:t>
            </a:r>
          </a:p>
          <a:p>
            <a:pPr lvl="1"/>
            <a:r>
              <a:rPr lang="en-US" dirty="0" err="1"/>
              <a:t>Endrew</a:t>
            </a:r>
            <a:r>
              <a:rPr lang="en-US" dirty="0"/>
              <a:t> F. set an expectation that all students would have challenging IEP goals as part of receiving FAPE. Therefore, changing or adding goals within the IEP cycle may be necessary if students master the goals written more quickly than anticipated. </a:t>
            </a:r>
          </a:p>
          <a:p>
            <a:pPr lvl="1"/>
            <a:endParaRPr lang="en-US" dirty="0"/>
          </a:p>
        </p:txBody>
      </p:sp>
      <p:sp>
        <p:nvSpPr>
          <p:cNvPr id="3" name="Title 2">
            <a:extLst>
              <a:ext uri="{FF2B5EF4-FFF2-40B4-BE49-F238E27FC236}">
                <a16:creationId xmlns:a16="http://schemas.microsoft.com/office/drawing/2014/main" id="{B3CF9176-B951-8825-C126-634EB8516826}"/>
              </a:ext>
            </a:extLst>
          </p:cNvPr>
          <p:cNvSpPr>
            <a:spLocks noGrp="1"/>
          </p:cNvSpPr>
          <p:nvPr>
            <p:ph type="title"/>
          </p:nvPr>
        </p:nvSpPr>
        <p:spPr/>
        <p:txBody>
          <a:bodyPr/>
          <a:lstStyle/>
          <a:p>
            <a:r>
              <a:rPr lang="en-US" dirty="0"/>
              <a:t>Making decisions about goals </a:t>
            </a:r>
          </a:p>
        </p:txBody>
      </p:sp>
      <p:sp>
        <p:nvSpPr>
          <p:cNvPr id="4" name="Slide Number Placeholder 3">
            <a:extLst>
              <a:ext uri="{FF2B5EF4-FFF2-40B4-BE49-F238E27FC236}">
                <a16:creationId xmlns:a16="http://schemas.microsoft.com/office/drawing/2014/main" id="{2A42DC3E-5BAF-EFB4-3A05-8CF9D7ADD2C3}"/>
              </a:ext>
            </a:extLst>
          </p:cNvPr>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3039803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B9F421-D7BE-22D5-7913-17F50CE9A3D5}"/>
              </a:ext>
            </a:extLst>
          </p:cNvPr>
          <p:cNvSpPr>
            <a:spLocks noGrp="1"/>
          </p:cNvSpPr>
          <p:nvPr>
            <p:ph type="body" sz="quarter" idx="10"/>
          </p:nvPr>
        </p:nvSpPr>
        <p:spPr>
          <a:xfrm>
            <a:off x="152400" y="1858555"/>
            <a:ext cx="8763000" cy="2529923"/>
          </a:xfrm>
        </p:spPr>
        <p:txBody>
          <a:bodyPr/>
          <a:lstStyle/>
          <a:p>
            <a:endParaRPr lang="en-US" dirty="0"/>
          </a:p>
          <a:p>
            <a:r>
              <a:rPr lang="en-US" dirty="0"/>
              <a:t>Communicating Progress</a:t>
            </a:r>
          </a:p>
          <a:p>
            <a:r>
              <a:rPr lang="en-US" dirty="0"/>
              <a:t>What do our Missouri Standards &amp; Indicators require for Progress Reporting?</a:t>
            </a:r>
          </a:p>
        </p:txBody>
      </p:sp>
      <p:sp>
        <p:nvSpPr>
          <p:cNvPr id="4" name="Slide Number Placeholder 3">
            <a:extLst>
              <a:ext uri="{FF2B5EF4-FFF2-40B4-BE49-F238E27FC236}">
                <a16:creationId xmlns:a16="http://schemas.microsoft.com/office/drawing/2014/main" id="{CFBAA859-5C76-8F05-B00E-1507E253843F}"/>
              </a:ext>
            </a:extLst>
          </p:cNvPr>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3180434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1D52EF-221D-1720-70EF-DFAB803129AD}"/>
              </a:ext>
            </a:extLst>
          </p:cNvPr>
          <p:cNvSpPr>
            <a:spLocks noGrp="1"/>
          </p:cNvSpPr>
          <p:nvPr>
            <p:ph sz="quarter" idx="10"/>
          </p:nvPr>
        </p:nvSpPr>
        <p:spPr/>
        <p:txBody>
          <a:bodyPr>
            <a:normAutofit fontScale="85000" lnSpcReduction="10000"/>
          </a:bodyPr>
          <a:lstStyle/>
          <a:p>
            <a:r>
              <a:rPr lang="en-US" dirty="0"/>
              <a:t>200.940.a. </a:t>
            </a:r>
            <a:r>
              <a:rPr lang="en-US" b="0" i="0" dirty="0">
                <a:effectLst/>
                <a:latin typeface="Times New Roman" panose="02020603050405020304" pitchFamily="18" charset="0"/>
              </a:rPr>
              <a:t>The IEP includes a description of </a:t>
            </a:r>
            <a:r>
              <a:rPr lang="en-US" b="1" i="0" dirty="0">
                <a:effectLst/>
                <a:latin typeface="Times New Roman" panose="02020603050405020304" pitchFamily="18" charset="0"/>
              </a:rPr>
              <a:t>how </a:t>
            </a:r>
            <a:r>
              <a:rPr lang="en-US" i="0" dirty="0">
                <a:effectLst/>
                <a:latin typeface="Times New Roman" panose="02020603050405020304" pitchFamily="18" charset="0"/>
              </a:rPr>
              <a:t>progress toward meeting the annual goal(s) will be measured</a:t>
            </a:r>
            <a:r>
              <a:rPr lang="en-US" b="0" i="0" dirty="0">
                <a:effectLst/>
                <a:latin typeface="Times New Roman" panose="02020603050405020304" pitchFamily="18" charset="0"/>
              </a:rPr>
              <a:t>.</a:t>
            </a:r>
          </a:p>
          <a:p>
            <a:r>
              <a:rPr lang="en-US" dirty="0">
                <a:latin typeface="Times New Roman" panose="02020603050405020304" pitchFamily="18" charset="0"/>
              </a:rPr>
              <a:t>200.940.b.</a:t>
            </a:r>
            <a:r>
              <a:rPr lang="en-US" b="0" i="0" dirty="0">
                <a:effectLst/>
                <a:latin typeface="Times New Roman" panose="02020603050405020304" pitchFamily="18" charset="0"/>
              </a:rPr>
              <a:t> The IEP includes a statement of </a:t>
            </a:r>
            <a:r>
              <a:rPr lang="en-US" b="1" i="0" dirty="0">
                <a:effectLst/>
                <a:latin typeface="Times New Roman" panose="02020603050405020304" pitchFamily="18" charset="0"/>
              </a:rPr>
              <a:t>when</a:t>
            </a:r>
            <a:r>
              <a:rPr lang="en-US" b="0" i="0" dirty="0">
                <a:effectLst/>
                <a:latin typeface="Times New Roman" panose="02020603050405020304" pitchFamily="18" charset="0"/>
              </a:rPr>
              <a:t> periodic reports on the progress the child is making toward meeting the annual goals will be provided to the parent(s)</a:t>
            </a:r>
          </a:p>
          <a:p>
            <a:r>
              <a:rPr lang="en-US" dirty="0">
                <a:latin typeface="Times New Roman" panose="02020603050405020304" pitchFamily="18" charset="0"/>
              </a:rPr>
              <a:t>200.940.c.</a:t>
            </a:r>
            <a:r>
              <a:rPr lang="en-US" b="0" i="0" dirty="0">
                <a:effectLst/>
                <a:latin typeface="Times New Roman" panose="02020603050405020304" pitchFamily="18" charset="0"/>
              </a:rPr>
              <a:t> </a:t>
            </a:r>
            <a:r>
              <a:rPr lang="en-US" b="1" i="0" dirty="0">
                <a:effectLst/>
                <a:latin typeface="Times New Roman" panose="02020603050405020304" pitchFamily="18" charset="0"/>
              </a:rPr>
              <a:t>The content of the progress report includes the progress toward the annual goal(s).</a:t>
            </a:r>
            <a:r>
              <a:rPr lang="en-US" b="1" dirty="0"/>
              <a:t/>
            </a:r>
            <a:br>
              <a:rPr lang="en-US" b="1" dirty="0"/>
            </a:br>
            <a:endParaRPr lang="en-US" b="1" dirty="0"/>
          </a:p>
        </p:txBody>
      </p:sp>
      <p:sp>
        <p:nvSpPr>
          <p:cNvPr id="3" name="Title 2">
            <a:extLst>
              <a:ext uri="{FF2B5EF4-FFF2-40B4-BE49-F238E27FC236}">
                <a16:creationId xmlns:a16="http://schemas.microsoft.com/office/drawing/2014/main" id="{45C57C84-63D3-9B0F-A48F-9AC4E2D8D40A}"/>
              </a:ext>
            </a:extLst>
          </p:cNvPr>
          <p:cNvSpPr>
            <a:spLocks noGrp="1"/>
          </p:cNvSpPr>
          <p:nvPr>
            <p:ph type="title"/>
          </p:nvPr>
        </p:nvSpPr>
        <p:spPr/>
        <p:txBody>
          <a:bodyPr>
            <a:normAutofit fontScale="90000"/>
          </a:bodyPr>
          <a:lstStyle/>
          <a:p>
            <a:r>
              <a:rPr lang="en-US" dirty="0"/>
              <a:t>200.940: Reporting progress on annual goals</a:t>
            </a:r>
          </a:p>
        </p:txBody>
      </p:sp>
    </p:spTree>
    <p:extLst>
      <p:ext uri="{BB962C8B-B14F-4D97-AF65-F5344CB8AC3E}">
        <p14:creationId xmlns:p14="http://schemas.microsoft.com/office/powerpoint/2010/main" val="2570385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CCED65-EC90-83A5-5230-3D808183D7C2}"/>
              </a:ext>
            </a:extLst>
          </p:cNvPr>
          <p:cNvSpPr>
            <a:spLocks noGrp="1"/>
          </p:cNvSpPr>
          <p:nvPr>
            <p:ph sz="quarter" idx="10"/>
          </p:nvPr>
        </p:nvSpPr>
        <p:spPr/>
        <p:txBody>
          <a:bodyPr/>
          <a:lstStyle/>
          <a:p>
            <a:r>
              <a:rPr lang="en-US" b="0" i="0" dirty="0">
                <a:effectLst/>
                <a:latin typeface="Times New Roman" panose="02020603050405020304" pitchFamily="18" charset="0"/>
              </a:rPr>
              <a:t>NOTE: Due to the relationship between the annual goals of a transition-aged student and the student’s post-secondary goals, the public agency should include content about progress toward the post-secondary goals and transition services in the periodic report.</a:t>
            </a:r>
            <a:endParaRPr lang="en-US" dirty="0"/>
          </a:p>
        </p:txBody>
      </p:sp>
      <p:sp>
        <p:nvSpPr>
          <p:cNvPr id="3" name="Title 2">
            <a:extLst>
              <a:ext uri="{FF2B5EF4-FFF2-40B4-BE49-F238E27FC236}">
                <a16:creationId xmlns:a16="http://schemas.microsoft.com/office/drawing/2014/main" id="{8D4E3EB2-2CF9-641A-58A5-B14B4B01D56B}"/>
              </a:ext>
            </a:extLst>
          </p:cNvPr>
          <p:cNvSpPr>
            <a:spLocks noGrp="1"/>
          </p:cNvSpPr>
          <p:nvPr>
            <p:ph type="title"/>
          </p:nvPr>
        </p:nvSpPr>
        <p:spPr/>
        <p:txBody>
          <a:bodyPr/>
          <a:lstStyle/>
          <a:p>
            <a:r>
              <a:rPr lang="en-US" dirty="0"/>
              <a:t>And one more thing…</a:t>
            </a:r>
          </a:p>
        </p:txBody>
      </p:sp>
      <p:sp>
        <p:nvSpPr>
          <p:cNvPr id="4" name="Slide Number Placeholder 3">
            <a:extLst>
              <a:ext uri="{FF2B5EF4-FFF2-40B4-BE49-F238E27FC236}">
                <a16:creationId xmlns:a16="http://schemas.microsoft.com/office/drawing/2014/main" id="{BC9E5731-187A-757A-DCFB-0CF76B696E34}"/>
              </a:ext>
            </a:extLst>
          </p:cNvPr>
          <p:cNvSpPr>
            <a:spLocks noGrp="1"/>
          </p:cNvSpPr>
          <p:nvPr>
            <p:ph type="sldNum" sz="quarter" idx="4"/>
          </p:nvPr>
        </p:nvSpPr>
        <p:spPr/>
        <p:txBody>
          <a:bodyPr/>
          <a:lstStyle/>
          <a:p>
            <a:fld id="{3B745311-16E5-4BEF-BFE6-36758A3427EB}" type="slidenum">
              <a:rPr lang="en-US" smtClean="0"/>
              <a:pPr/>
              <a:t>26</a:t>
            </a:fld>
            <a:endParaRPr lang="en-US"/>
          </a:p>
        </p:txBody>
      </p:sp>
    </p:spTree>
    <p:extLst>
      <p:ext uri="{BB962C8B-B14F-4D97-AF65-F5344CB8AC3E}">
        <p14:creationId xmlns:p14="http://schemas.microsoft.com/office/powerpoint/2010/main" val="1458563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692EDF7-667B-01C1-03F4-B15A2CD3C6C6}"/>
              </a:ext>
            </a:extLst>
          </p:cNvPr>
          <p:cNvPicPr>
            <a:picLocks noGrp="1" noChangeAspect="1"/>
          </p:cNvPicPr>
          <p:nvPr>
            <p:ph sz="quarter" idx="10"/>
          </p:nvPr>
        </p:nvPicPr>
        <p:blipFill>
          <a:blip r:embed="rId2"/>
          <a:stretch>
            <a:fillRect/>
          </a:stretch>
        </p:blipFill>
        <p:spPr>
          <a:xfrm>
            <a:off x="2192244" y="1296740"/>
            <a:ext cx="4589555" cy="3637210"/>
          </a:xfrm>
        </p:spPr>
      </p:pic>
      <p:sp>
        <p:nvSpPr>
          <p:cNvPr id="3" name="Title 2">
            <a:extLst>
              <a:ext uri="{FF2B5EF4-FFF2-40B4-BE49-F238E27FC236}">
                <a16:creationId xmlns:a16="http://schemas.microsoft.com/office/drawing/2014/main" id="{670F951E-FAAF-A7BF-F6BC-3A62A8229B22}"/>
              </a:ext>
            </a:extLst>
          </p:cNvPr>
          <p:cNvSpPr>
            <a:spLocks noGrp="1"/>
          </p:cNvSpPr>
          <p:nvPr>
            <p:ph type="title"/>
          </p:nvPr>
        </p:nvSpPr>
        <p:spPr>
          <a:xfrm>
            <a:off x="152400" y="590550"/>
            <a:ext cx="8839200" cy="800100"/>
          </a:xfrm>
        </p:spPr>
        <p:txBody>
          <a:bodyPr/>
          <a:lstStyle/>
          <a:p>
            <a:r>
              <a:rPr lang="en-US" dirty="0"/>
              <a:t>Updated model goal form</a:t>
            </a:r>
          </a:p>
        </p:txBody>
      </p:sp>
      <p:sp>
        <p:nvSpPr>
          <p:cNvPr id="4" name="Slide Number Placeholder 3">
            <a:extLst>
              <a:ext uri="{FF2B5EF4-FFF2-40B4-BE49-F238E27FC236}">
                <a16:creationId xmlns:a16="http://schemas.microsoft.com/office/drawing/2014/main" id="{1F4CC3E5-999F-3236-39B1-F07B750F38A8}"/>
              </a:ext>
            </a:extLst>
          </p:cNvPr>
          <p:cNvSpPr>
            <a:spLocks noGrp="1"/>
          </p:cNvSpPr>
          <p:nvPr>
            <p:ph type="sldNum" sz="quarter" idx="4"/>
          </p:nvPr>
        </p:nvSpPr>
        <p:spPr/>
        <p:txBody>
          <a:bodyPr/>
          <a:lstStyle/>
          <a:p>
            <a:fld id="{3B745311-16E5-4BEF-BFE6-36758A3427EB}" type="slidenum">
              <a:rPr lang="en-US" smtClean="0"/>
              <a:pPr/>
              <a:t>27</a:t>
            </a:fld>
            <a:endParaRPr lang="en-US"/>
          </a:p>
        </p:txBody>
      </p:sp>
    </p:spTree>
    <p:extLst>
      <p:ext uri="{BB962C8B-B14F-4D97-AF65-F5344CB8AC3E}">
        <p14:creationId xmlns:p14="http://schemas.microsoft.com/office/powerpoint/2010/main" val="38970544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553F4A5-C611-1916-007F-941EFB18D488}"/>
              </a:ext>
            </a:extLst>
          </p:cNvPr>
          <p:cNvPicPr>
            <a:picLocks noGrp="1" noChangeAspect="1"/>
          </p:cNvPicPr>
          <p:nvPr>
            <p:ph sz="quarter" idx="10"/>
          </p:nvPr>
        </p:nvPicPr>
        <p:blipFill>
          <a:blip r:embed="rId2"/>
          <a:stretch>
            <a:fillRect/>
          </a:stretch>
        </p:blipFill>
        <p:spPr>
          <a:xfrm>
            <a:off x="765274" y="1308620"/>
            <a:ext cx="7613451" cy="3314700"/>
          </a:xfrm>
        </p:spPr>
      </p:pic>
      <p:sp>
        <p:nvSpPr>
          <p:cNvPr id="3" name="Title 2">
            <a:extLst>
              <a:ext uri="{FF2B5EF4-FFF2-40B4-BE49-F238E27FC236}">
                <a16:creationId xmlns:a16="http://schemas.microsoft.com/office/drawing/2014/main" id="{26B19E33-BC29-A6EE-0F80-482981D4D38D}"/>
              </a:ext>
            </a:extLst>
          </p:cNvPr>
          <p:cNvSpPr>
            <a:spLocks noGrp="1"/>
          </p:cNvSpPr>
          <p:nvPr>
            <p:ph type="title"/>
          </p:nvPr>
        </p:nvSpPr>
        <p:spPr>
          <a:xfrm>
            <a:off x="152400" y="516896"/>
            <a:ext cx="8839200" cy="800100"/>
          </a:xfrm>
        </p:spPr>
        <p:txBody>
          <a:bodyPr/>
          <a:lstStyle/>
          <a:p>
            <a:r>
              <a:rPr lang="en-US" dirty="0"/>
              <a:t>Resources available</a:t>
            </a:r>
          </a:p>
        </p:txBody>
      </p:sp>
      <p:sp>
        <p:nvSpPr>
          <p:cNvPr id="4" name="Slide Number Placeholder 3">
            <a:extLst>
              <a:ext uri="{FF2B5EF4-FFF2-40B4-BE49-F238E27FC236}">
                <a16:creationId xmlns:a16="http://schemas.microsoft.com/office/drawing/2014/main" id="{7B77A6A6-A724-C1ED-C946-288858E9E6B5}"/>
              </a:ext>
            </a:extLst>
          </p:cNvPr>
          <p:cNvSpPr>
            <a:spLocks noGrp="1"/>
          </p:cNvSpPr>
          <p:nvPr>
            <p:ph type="sldNum" sz="quarter" idx="4"/>
          </p:nvPr>
        </p:nvSpPr>
        <p:spPr/>
        <p:txBody>
          <a:bodyPr/>
          <a:lstStyle/>
          <a:p>
            <a:fld id="{3B745311-16E5-4BEF-BFE6-36758A3427EB}" type="slidenum">
              <a:rPr lang="en-US" smtClean="0"/>
              <a:pPr/>
              <a:t>28</a:t>
            </a:fld>
            <a:endParaRPr lang="en-US"/>
          </a:p>
        </p:txBody>
      </p:sp>
      <p:sp>
        <p:nvSpPr>
          <p:cNvPr id="10" name="TextBox 9">
            <a:extLst>
              <a:ext uri="{FF2B5EF4-FFF2-40B4-BE49-F238E27FC236}">
                <a16:creationId xmlns:a16="http://schemas.microsoft.com/office/drawing/2014/main" id="{758B552B-D43C-15CF-64FA-57BB60D1A048}"/>
              </a:ext>
            </a:extLst>
          </p:cNvPr>
          <p:cNvSpPr txBox="1"/>
          <p:nvPr/>
        </p:nvSpPr>
        <p:spPr>
          <a:xfrm>
            <a:off x="765274" y="4623320"/>
            <a:ext cx="6781800" cy="646331"/>
          </a:xfrm>
          <a:prstGeom prst="rect">
            <a:avLst/>
          </a:prstGeom>
          <a:noFill/>
        </p:spPr>
        <p:txBody>
          <a:bodyPr wrap="square">
            <a:spAutoFit/>
          </a:bodyPr>
          <a:lstStyle/>
          <a:p>
            <a:r>
              <a:rPr lang="en-US" dirty="0">
                <a:hlinkClick r:id="rId3"/>
              </a:rPr>
              <a:t>https://dese.mo.gov/media/pdf/progress-monitoring-february-2021</a:t>
            </a:r>
            <a:endParaRPr lang="en-US" dirty="0"/>
          </a:p>
          <a:p>
            <a:endParaRPr lang="en-US" dirty="0"/>
          </a:p>
        </p:txBody>
      </p:sp>
    </p:spTree>
    <p:extLst>
      <p:ext uri="{BB962C8B-B14F-4D97-AF65-F5344CB8AC3E}">
        <p14:creationId xmlns:p14="http://schemas.microsoft.com/office/powerpoint/2010/main" val="36959992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50DDDC-7B29-491C-98D0-D8C8F5F462B0}"/>
              </a:ext>
            </a:extLst>
          </p:cNvPr>
          <p:cNvSpPr>
            <a:spLocks noGrp="1"/>
          </p:cNvSpPr>
          <p:nvPr>
            <p:ph type="title"/>
          </p:nvPr>
        </p:nvSpPr>
        <p:spPr>
          <a:xfrm>
            <a:off x="152400" y="517684"/>
            <a:ext cx="8839200" cy="800100"/>
          </a:xfrm>
        </p:spPr>
        <p:txBody>
          <a:bodyPr/>
          <a:lstStyle/>
          <a:p>
            <a:r>
              <a:rPr lang="en-US" dirty="0"/>
              <a:t>Resources available</a:t>
            </a:r>
          </a:p>
        </p:txBody>
      </p:sp>
      <p:sp>
        <p:nvSpPr>
          <p:cNvPr id="4" name="Slide Number Placeholder 3">
            <a:extLst>
              <a:ext uri="{FF2B5EF4-FFF2-40B4-BE49-F238E27FC236}">
                <a16:creationId xmlns:a16="http://schemas.microsoft.com/office/drawing/2014/main" id="{E2EA6734-0C99-FA97-0085-4E4452D56F29}"/>
              </a:ext>
            </a:extLst>
          </p:cNvPr>
          <p:cNvSpPr>
            <a:spLocks noGrp="1"/>
          </p:cNvSpPr>
          <p:nvPr>
            <p:ph type="sldNum" sz="quarter" idx="4"/>
          </p:nvPr>
        </p:nvSpPr>
        <p:spPr/>
        <p:txBody>
          <a:bodyPr/>
          <a:lstStyle/>
          <a:p>
            <a:fld id="{3B745311-16E5-4BEF-BFE6-36758A3427EB}" type="slidenum">
              <a:rPr lang="en-US" smtClean="0"/>
              <a:pPr/>
              <a:t>29</a:t>
            </a:fld>
            <a:endParaRPr lang="en-US"/>
          </a:p>
        </p:txBody>
      </p:sp>
      <p:pic>
        <p:nvPicPr>
          <p:cNvPr id="8" name="Content Placeholder 7">
            <a:extLst>
              <a:ext uri="{FF2B5EF4-FFF2-40B4-BE49-F238E27FC236}">
                <a16:creationId xmlns:a16="http://schemas.microsoft.com/office/drawing/2014/main" id="{561B85BC-3364-DC79-F8BC-76EE59D3F039}"/>
              </a:ext>
            </a:extLst>
          </p:cNvPr>
          <p:cNvPicPr>
            <a:picLocks noGrp="1" noChangeAspect="1"/>
          </p:cNvPicPr>
          <p:nvPr>
            <p:ph sz="quarter" idx="10"/>
          </p:nvPr>
        </p:nvPicPr>
        <p:blipFill>
          <a:blip r:embed="rId2"/>
          <a:stretch>
            <a:fillRect/>
          </a:stretch>
        </p:blipFill>
        <p:spPr>
          <a:xfrm>
            <a:off x="1277953" y="1276350"/>
            <a:ext cx="6588094" cy="3314700"/>
          </a:xfrm>
        </p:spPr>
      </p:pic>
      <p:sp>
        <p:nvSpPr>
          <p:cNvPr id="10" name="TextBox 9">
            <a:extLst>
              <a:ext uri="{FF2B5EF4-FFF2-40B4-BE49-F238E27FC236}">
                <a16:creationId xmlns:a16="http://schemas.microsoft.com/office/drawing/2014/main" id="{D09D4CBA-3C23-1D80-C30F-5603D4BD5F95}"/>
              </a:ext>
            </a:extLst>
          </p:cNvPr>
          <p:cNvSpPr txBox="1"/>
          <p:nvPr/>
        </p:nvSpPr>
        <p:spPr>
          <a:xfrm>
            <a:off x="304800" y="4626753"/>
            <a:ext cx="8382000" cy="646331"/>
          </a:xfrm>
          <a:prstGeom prst="rect">
            <a:avLst/>
          </a:prstGeom>
          <a:noFill/>
        </p:spPr>
        <p:txBody>
          <a:bodyPr wrap="square">
            <a:spAutoFit/>
          </a:bodyPr>
          <a:lstStyle/>
          <a:p>
            <a:r>
              <a:rPr lang="en-US" dirty="0">
                <a:hlinkClick r:id="rId3"/>
              </a:rPr>
              <a:t>https://dese.mo.gov/media/pdf/progress-monitoring-report-rubric-pdf-version-2022-23</a:t>
            </a:r>
            <a:endParaRPr lang="en-US" dirty="0"/>
          </a:p>
          <a:p>
            <a:endParaRPr lang="en-US" dirty="0"/>
          </a:p>
        </p:txBody>
      </p:sp>
    </p:spTree>
    <p:extLst>
      <p:ext uri="{BB962C8B-B14F-4D97-AF65-F5344CB8AC3E}">
        <p14:creationId xmlns:p14="http://schemas.microsoft.com/office/powerpoint/2010/main" val="3414454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fontScale="92500" lnSpcReduction="10000"/>
          </a:bodyPr>
          <a:lstStyle/>
          <a:p>
            <a:r>
              <a:rPr lang="en-US" dirty="0" smtClean="0"/>
              <a:t>Disclaimer</a:t>
            </a:r>
            <a:endParaRPr lang="en-US" dirty="0"/>
          </a:p>
        </p:txBody>
      </p:sp>
      <p:sp>
        <p:nvSpPr>
          <p:cNvPr id="3" name="Content Placeholder 2"/>
          <p:cNvSpPr>
            <a:spLocks noGrp="1"/>
          </p:cNvSpPr>
          <p:nvPr>
            <p:ph sz="quarter" idx="12"/>
          </p:nvPr>
        </p:nvSpPr>
        <p:spPr/>
        <p:txBody>
          <a:bodyPr/>
          <a:lstStyle/>
          <a:p>
            <a:r>
              <a:rPr lang="en-US" dirty="0" smtClean="0"/>
              <a:t>Today’s presentation is an overview of Progress Monitoring. It is not intended to be a comprehensive training on this topic. Please reach out to your RPDC Special Education Consultants for more in-depth training.</a:t>
            </a:r>
            <a:endParaRPr lang="en-US" dirty="0"/>
          </a:p>
        </p:txBody>
      </p:sp>
    </p:spTree>
    <p:extLst>
      <p:ext uri="{BB962C8B-B14F-4D97-AF65-F5344CB8AC3E}">
        <p14:creationId xmlns:p14="http://schemas.microsoft.com/office/powerpoint/2010/main" val="23673885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89E729D-4113-628E-1022-8B9314BB0B8E}"/>
              </a:ext>
            </a:extLst>
          </p:cNvPr>
          <p:cNvPicPr>
            <a:picLocks noGrp="1" noChangeAspect="1"/>
          </p:cNvPicPr>
          <p:nvPr>
            <p:ph sz="quarter" idx="10"/>
          </p:nvPr>
        </p:nvPicPr>
        <p:blipFill>
          <a:blip r:embed="rId2"/>
          <a:stretch>
            <a:fillRect/>
          </a:stretch>
        </p:blipFill>
        <p:spPr>
          <a:xfrm>
            <a:off x="1295400" y="1337826"/>
            <a:ext cx="6705600" cy="3780610"/>
          </a:xfrm>
        </p:spPr>
      </p:pic>
      <p:sp>
        <p:nvSpPr>
          <p:cNvPr id="3" name="Title 2">
            <a:extLst>
              <a:ext uri="{FF2B5EF4-FFF2-40B4-BE49-F238E27FC236}">
                <a16:creationId xmlns:a16="http://schemas.microsoft.com/office/drawing/2014/main" id="{37265D48-4DE4-F743-D530-3C4D4459460D}"/>
              </a:ext>
            </a:extLst>
          </p:cNvPr>
          <p:cNvSpPr>
            <a:spLocks noGrp="1"/>
          </p:cNvSpPr>
          <p:nvPr>
            <p:ph type="title"/>
          </p:nvPr>
        </p:nvSpPr>
        <p:spPr>
          <a:xfrm>
            <a:off x="152400" y="493247"/>
            <a:ext cx="8839200" cy="800100"/>
          </a:xfrm>
        </p:spPr>
        <p:txBody>
          <a:bodyPr/>
          <a:lstStyle/>
          <a:p>
            <a:r>
              <a:rPr lang="en-US" dirty="0"/>
              <a:t>Resources available-RPDC Consultants</a:t>
            </a:r>
          </a:p>
        </p:txBody>
      </p:sp>
      <p:sp>
        <p:nvSpPr>
          <p:cNvPr id="4" name="Slide Number Placeholder 3">
            <a:extLst>
              <a:ext uri="{FF2B5EF4-FFF2-40B4-BE49-F238E27FC236}">
                <a16:creationId xmlns:a16="http://schemas.microsoft.com/office/drawing/2014/main" id="{E2FFB80E-C0EC-E4A3-35E9-2A0D2F086455}"/>
              </a:ext>
            </a:extLst>
          </p:cNvPr>
          <p:cNvSpPr>
            <a:spLocks noGrp="1"/>
          </p:cNvSpPr>
          <p:nvPr>
            <p:ph type="sldNum" sz="quarter" idx="4"/>
          </p:nvPr>
        </p:nvSpPr>
        <p:spPr/>
        <p:txBody>
          <a:bodyPr/>
          <a:lstStyle/>
          <a:p>
            <a:fld id="{3B745311-16E5-4BEF-BFE6-36758A3427EB}" type="slidenum">
              <a:rPr lang="en-US" smtClean="0"/>
              <a:pPr/>
              <a:t>30</a:t>
            </a:fld>
            <a:endParaRPr lang="en-US"/>
          </a:p>
        </p:txBody>
      </p:sp>
    </p:spTree>
    <p:extLst>
      <p:ext uri="{BB962C8B-B14F-4D97-AF65-F5344CB8AC3E}">
        <p14:creationId xmlns:p14="http://schemas.microsoft.com/office/powerpoint/2010/main" val="334409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g13ee8cde31b_0_2"/>
          <p:cNvPicPr preferRelativeResize="0"/>
          <p:nvPr/>
        </p:nvPicPr>
        <p:blipFill>
          <a:blip r:embed="rId3">
            <a:alphaModFix/>
          </a:blip>
          <a:stretch>
            <a:fillRect/>
          </a:stretch>
        </p:blipFill>
        <p:spPr>
          <a:xfrm>
            <a:off x="0" y="32156"/>
            <a:ext cx="9144001" cy="5079188"/>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5EA453-90FA-0B6D-9D95-13B721CA1406}"/>
              </a:ext>
            </a:extLst>
          </p:cNvPr>
          <p:cNvSpPr>
            <a:spLocks noGrp="1"/>
          </p:cNvSpPr>
          <p:nvPr>
            <p:ph type="body" idx="1"/>
          </p:nvPr>
        </p:nvSpPr>
        <p:spPr/>
        <p:txBody>
          <a:bodyPr>
            <a:normAutofit fontScale="92500" lnSpcReduction="10000"/>
          </a:bodyPr>
          <a:lstStyle/>
          <a:p>
            <a:r>
              <a:rPr lang="en-US" dirty="0"/>
              <a:t>DO IT!!</a:t>
            </a:r>
          </a:p>
          <a:p>
            <a:r>
              <a:rPr lang="en-US" dirty="0"/>
              <a:t>Gut checks are no longer accepted.</a:t>
            </a:r>
          </a:p>
          <a:p>
            <a:r>
              <a:rPr lang="en-US" dirty="0"/>
              <a:t>Once a quarter is not frequent enough. We report progress to parents once a quarter, we should be progress monitoring much more frequently</a:t>
            </a:r>
          </a:p>
          <a:p>
            <a:r>
              <a:rPr lang="en-US" dirty="0"/>
              <a:t>Progress monitoring MUST match the goal.</a:t>
            </a:r>
          </a:p>
          <a:p>
            <a:r>
              <a:rPr lang="en-US" dirty="0"/>
              <a:t>That data drives your next PLAAFP!!</a:t>
            </a:r>
          </a:p>
        </p:txBody>
      </p:sp>
      <p:sp>
        <p:nvSpPr>
          <p:cNvPr id="3" name="Title 2">
            <a:extLst>
              <a:ext uri="{FF2B5EF4-FFF2-40B4-BE49-F238E27FC236}">
                <a16:creationId xmlns:a16="http://schemas.microsoft.com/office/drawing/2014/main" id="{65D02FCE-DC0A-D157-AE8C-386A508272FA}"/>
              </a:ext>
            </a:extLst>
          </p:cNvPr>
          <p:cNvSpPr>
            <a:spLocks noGrp="1"/>
          </p:cNvSpPr>
          <p:nvPr>
            <p:ph type="title"/>
          </p:nvPr>
        </p:nvSpPr>
        <p:spPr/>
        <p:txBody>
          <a:bodyPr>
            <a:normAutofit/>
          </a:bodyPr>
          <a:lstStyle/>
          <a:p>
            <a:pPr algn="ctr"/>
            <a:r>
              <a:rPr lang="en-US" dirty="0"/>
              <a:t>Progress monitoring reminders</a:t>
            </a:r>
          </a:p>
        </p:txBody>
      </p:sp>
      <p:pic>
        <p:nvPicPr>
          <p:cNvPr id="7" name="Picture 6" descr="Icon">
            <a:extLst>
              <a:ext uri="{FF2B5EF4-FFF2-40B4-BE49-F238E27FC236}">
                <a16:creationId xmlns:a16="http://schemas.microsoft.com/office/drawing/2014/main" id="{35B1FA97-A46B-6A27-9DBE-661F5AE1C5A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6858000" y="1352550"/>
            <a:ext cx="1428750" cy="1308434"/>
          </a:xfrm>
          <a:prstGeom prst="rect">
            <a:avLst/>
          </a:prstGeom>
        </p:spPr>
      </p:pic>
    </p:spTree>
    <p:extLst>
      <p:ext uri="{BB962C8B-B14F-4D97-AF65-F5344CB8AC3E}">
        <p14:creationId xmlns:p14="http://schemas.microsoft.com/office/powerpoint/2010/main" val="10392321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Questions - Handwriting image"/>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2085975" y="1619250"/>
            <a:ext cx="4972050" cy="3314700"/>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704343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Phone: </a:t>
            </a:r>
            <a:r>
              <a:rPr lang="en-US" b="1" dirty="0">
                <a:hlinkClick r:id="rId2"/>
              </a:rPr>
              <a:t>573-751-5739</a:t>
            </a:r>
            <a:endParaRPr lang="en-US" dirty="0"/>
          </a:p>
          <a:p>
            <a:r>
              <a:rPr lang="en-US" dirty="0"/>
              <a:t>Fax:  </a:t>
            </a:r>
            <a:r>
              <a:rPr lang="en-US" b="1" dirty="0">
                <a:hlinkClick r:id="rId3"/>
              </a:rPr>
              <a:t>573-526-4404</a:t>
            </a:r>
            <a:endParaRPr lang="en-US" dirty="0"/>
          </a:p>
          <a:p>
            <a:r>
              <a:rPr lang="en-US" b="1" dirty="0">
                <a:hlinkClick r:id="rId4"/>
              </a:rPr>
              <a:t>specialeducation@dese.mo.gov</a:t>
            </a:r>
            <a:endParaRPr lang="en-US" dirty="0"/>
          </a:p>
          <a:p>
            <a:endParaRPr lang="en-US" dirty="0"/>
          </a:p>
        </p:txBody>
      </p:sp>
      <p:sp>
        <p:nvSpPr>
          <p:cNvPr id="3" name="Text Placeholder 2"/>
          <p:cNvSpPr>
            <a:spLocks noGrp="1"/>
          </p:cNvSpPr>
          <p:nvPr>
            <p:ph type="body" sz="quarter" idx="11"/>
          </p:nvPr>
        </p:nvSpPr>
        <p:spPr/>
        <p:txBody>
          <a:bodyPr/>
          <a:lstStyle/>
          <a:p>
            <a:r>
              <a:rPr lang="en-US" dirty="0"/>
              <a:t>Office of Special Education - Compliance</a:t>
            </a:r>
          </a:p>
        </p:txBody>
      </p:sp>
    </p:spTree>
    <p:extLst>
      <p:ext uri="{BB962C8B-B14F-4D97-AF65-F5344CB8AC3E}">
        <p14:creationId xmlns:p14="http://schemas.microsoft.com/office/powerpoint/2010/main" val="843087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E8EF6C1-AFE8-7DA6-BDE5-074FC1B067CF}"/>
              </a:ext>
            </a:extLst>
          </p:cNvPr>
          <p:cNvSpPr>
            <a:spLocks noGrp="1"/>
          </p:cNvSpPr>
          <p:nvPr>
            <p:ph sz="quarter" idx="11"/>
          </p:nvPr>
        </p:nvSpPr>
        <p:spPr/>
        <p:txBody>
          <a:bodyPr>
            <a:normAutofit fontScale="92500" lnSpcReduction="10000"/>
          </a:bodyPr>
          <a:lstStyle/>
          <a:p>
            <a:endParaRPr lang="en-US"/>
          </a:p>
        </p:txBody>
      </p:sp>
      <p:sp>
        <p:nvSpPr>
          <p:cNvPr id="8" name="Content Placeholder 7">
            <a:extLst>
              <a:ext uri="{FF2B5EF4-FFF2-40B4-BE49-F238E27FC236}">
                <a16:creationId xmlns:a16="http://schemas.microsoft.com/office/drawing/2014/main" id="{4FAEC005-7CBB-345F-4499-07FBD3472EC0}"/>
              </a:ext>
            </a:extLst>
          </p:cNvPr>
          <p:cNvSpPr>
            <a:spLocks noGrp="1"/>
          </p:cNvSpPr>
          <p:nvPr>
            <p:ph sz="quarter" idx="12"/>
          </p:nvPr>
        </p:nvSpPr>
        <p:spPr/>
        <p:txBody>
          <a:bodyPr>
            <a:normAutofit/>
          </a:bodyPr>
          <a:lstStyle/>
          <a:p>
            <a:pPr marL="112712" indent="0" algn="ctr">
              <a:buNone/>
            </a:pPr>
            <a:r>
              <a:rPr lang="en-US" sz="4800" dirty="0">
                <a:latin typeface="Berlin Sans FB Demi" panose="020E0802020502020306" pitchFamily="34" charset="0"/>
              </a:rPr>
              <a:t>Progress Monitoring </a:t>
            </a:r>
          </a:p>
          <a:p>
            <a:pPr marL="112712" indent="0" algn="ctr">
              <a:buNone/>
            </a:pPr>
            <a:r>
              <a:rPr lang="en-US" sz="4800" dirty="0">
                <a:latin typeface="Berlin Sans FB Demi" panose="020E0802020502020306" pitchFamily="34" charset="0"/>
              </a:rPr>
              <a:t>= </a:t>
            </a:r>
          </a:p>
          <a:p>
            <a:pPr marL="112712" indent="0" algn="ctr">
              <a:buNone/>
            </a:pPr>
            <a:r>
              <a:rPr lang="en-US" sz="4800" dirty="0">
                <a:latin typeface="Berlin Sans FB Demi" panose="020E0802020502020306" pitchFamily="34" charset="0"/>
              </a:rPr>
              <a:t>Data Collection</a:t>
            </a:r>
          </a:p>
        </p:txBody>
      </p:sp>
    </p:spTree>
    <p:extLst>
      <p:ext uri="{BB962C8B-B14F-4D97-AF65-F5344CB8AC3E}">
        <p14:creationId xmlns:p14="http://schemas.microsoft.com/office/powerpoint/2010/main" val="2117502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1090265-3E8F-8F35-00C4-B3B2F2715F2A}"/>
              </a:ext>
            </a:extLst>
          </p:cNvPr>
          <p:cNvSpPr>
            <a:spLocks noGrp="1"/>
          </p:cNvSpPr>
          <p:nvPr>
            <p:ph sz="quarter" idx="10"/>
          </p:nvPr>
        </p:nvSpPr>
        <p:spPr/>
        <p:txBody>
          <a:bodyPr>
            <a:normAutofit/>
          </a:bodyPr>
          <a:lstStyle/>
          <a:p>
            <a:pPr marL="112712" indent="0" algn="ctr">
              <a:buNone/>
            </a:pPr>
            <a:endParaRPr lang="en-US" dirty="0"/>
          </a:p>
          <a:p>
            <a:pPr marL="112712" indent="0" algn="ctr">
              <a:buNone/>
            </a:pPr>
            <a:r>
              <a:rPr lang="en-US" dirty="0"/>
              <a:t>Progress monitoring and progress reporting are distinctly different, but related, activities. </a:t>
            </a:r>
          </a:p>
        </p:txBody>
      </p:sp>
      <p:sp>
        <p:nvSpPr>
          <p:cNvPr id="4" name="Title 3">
            <a:extLst>
              <a:ext uri="{FF2B5EF4-FFF2-40B4-BE49-F238E27FC236}">
                <a16:creationId xmlns:a16="http://schemas.microsoft.com/office/drawing/2014/main" id="{352421B5-03FC-C2BD-7FED-A41C7298370F}"/>
              </a:ext>
            </a:extLst>
          </p:cNvPr>
          <p:cNvSpPr>
            <a:spLocks noGrp="1"/>
          </p:cNvSpPr>
          <p:nvPr>
            <p:ph type="title"/>
          </p:nvPr>
        </p:nvSpPr>
        <p:spPr/>
        <p:txBody>
          <a:bodyPr>
            <a:normAutofit fontScale="90000"/>
          </a:bodyPr>
          <a:lstStyle/>
          <a:p>
            <a:r>
              <a:rPr lang="en-US" dirty="0"/>
              <a:t>Progress Monitoring vs. Progress Reporting</a:t>
            </a:r>
          </a:p>
        </p:txBody>
      </p:sp>
    </p:spTree>
    <p:extLst>
      <p:ext uri="{BB962C8B-B14F-4D97-AF65-F5344CB8AC3E}">
        <p14:creationId xmlns:p14="http://schemas.microsoft.com/office/powerpoint/2010/main" val="4214769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0E518-AAA6-A7A1-A8CC-5FBC14C2A5E9}"/>
              </a:ext>
            </a:extLst>
          </p:cNvPr>
          <p:cNvSpPr>
            <a:spLocks noGrp="1" noRot="1" noMove="1" noResize="1" noEditPoints="1" noAdjustHandles="1" noChangeArrowheads="1" noChangeShapeType="1"/>
          </p:cNvSpPr>
          <p:nvPr>
            <p:ph sz="quarter" idx="10"/>
          </p:nvPr>
        </p:nvSpPr>
        <p:spPr/>
        <p:txBody>
          <a:bodyPr>
            <a:normAutofit fontScale="85000" lnSpcReduction="20000"/>
          </a:bodyPr>
          <a:lstStyle/>
          <a:p>
            <a:r>
              <a:rPr lang="en-US" b="1" dirty="0"/>
              <a:t>Progress monitoring </a:t>
            </a:r>
            <a:r>
              <a:rPr lang="en-US" dirty="0"/>
              <a:t>means gathering data about a particular skill often enough to determine whether the instruction being delivered is working to ensure the student is making meaningful progress toward attaining that skill.</a:t>
            </a:r>
          </a:p>
          <a:p>
            <a:pPr algn="l"/>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a:t>
            </a:r>
            <a:r>
              <a:rPr lang="en-US" b="1" i="0" u="none" strike="noStrike" baseline="0" dirty="0">
                <a:solidFill>
                  <a:srgbClr val="003399"/>
                </a:solidFill>
                <a:latin typeface="Calibri" panose="020F0502020204030204" pitchFamily="34" charset="0"/>
                <a:cs typeface="Calibri" panose="020F0502020204030204" pitchFamily="34" charset="0"/>
              </a:rPr>
              <a:t>Progress reporting </a:t>
            </a:r>
            <a:r>
              <a:rPr lang="en-US" b="0" i="0" u="none" strike="noStrike" baseline="0" dirty="0">
                <a:solidFill>
                  <a:srgbClr val="003399"/>
                </a:solidFill>
                <a:latin typeface="Calibri" panose="020F0502020204030204" pitchFamily="34" charset="0"/>
                <a:cs typeface="Calibri" panose="020F0502020204030204" pitchFamily="34" charset="0"/>
              </a:rPr>
              <a:t>means sharing student progress with parents/guardians/caregivers and others on a schedule as determined by the IEP team. </a:t>
            </a:r>
            <a:endParaRPr lang="en-US" dirty="0">
              <a:solidFill>
                <a:srgbClr val="003399"/>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1E05FD8E-3F57-4C7D-6D72-062CD6550961}"/>
              </a:ext>
            </a:extLst>
          </p:cNvPr>
          <p:cNvSpPr>
            <a:spLocks noGrp="1"/>
          </p:cNvSpPr>
          <p:nvPr>
            <p:ph type="title"/>
          </p:nvPr>
        </p:nvSpPr>
        <p:spPr/>
        <p:txBody>
          <a:bodyPr>
            <a:normAutofit fontScale="90000"/>
          </a:bodyPr>
          <a:lstStyle/>
          <a:p>
            <a:r>
              <a:rPr lang="en-US" dirty="0"/>
              <a:t>Progress Monitoring vs. Progress Reporting</a:t>
            </a:r>
          </a:p>
        </p:txBody>
      </p:sp>
      <p:sp>
        <p:nvSpPr>
          <p:cNvPr id="4" name="Slide Number Placeholder 3">
            <a:extLst>
              <a:ext uri="{FF2B5EF4-FFF2-40B4-BE49-F238E27FC236}">
                <a16:creationId xmlns:a16="http://schemas.microsoft.com/office/drawing/2014/main" id="{93D0044D-6909-E5FD-7ED1-5C14B8B1587B}"/>
              </a:ext>
            </a:extLst>
          </p:cNvPr>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14976854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66AF8A-F388-8338-0399-321E7366FCFF}"/>
              </a:ext>
            </a:extLst>
          </p:cNvPr>
          <p:cNvSpPr>
            <a:spLocks noGrp="1"/>
          </p:cNvSpPr>
          <p:nvPr>
            <p:ph type="body" sz="quarter" idx="10"/>
          </p:nvPr>
        </p:nvSpPr>
        <p:spPr/>
        <p:txBody>
          <a:bodyPr/>
          <a:lstStyle/>
          <a:p>
            <a:r>
              <a:rPr lang="en-US" dirty="0"/>
              <a:t>Why should we progress monitor?</a:t>
            </a:r>
          </a:p>
        </p:txBody>
      </p:sp>
      <p:sp>
        <p:nvSpPr>
          <p:cNvPr id="4" name="Slide Number Placeholder 3">
            <a:extLst>
              <a:ext uri="{FF2B5EF4-FFF2-40B4-BE49-F238E27FC236}">
                <a16:creationId xmlns:a16="http://schemas.microsoft.com/office/drawing/2014/main" id="{74BE1EED-B5FD-0334-9E38-1B7C9770F279}"/>
              </a:ext>
            </a:extLst>
          </p:cNvPr>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1819012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BE472D1-F0AE-2F51-0A9D-DB1F0ACB8857}"/>
              </a:ext>
            </a:extLst>
          </p:cNvPr>
          <p:cNvSpPr>
            <a:spLocks noGrp="1"/>
          </p:cNvSpPr>
          <p:nvPr>
            <p:ph sz="quarter" idx="10"/>
          </p:nvPr>
        </p:nvSpPr>
        <p:spPr/>
        <p:txBody>
          <a:bodyPr/>
          <a:lstStyle/>
          <a:p>
            <a:r>
              <a:rPr lang="en-US" dirty="0"/>
              <a:t>It provides a strategic, on-going way to document real progress (or lack thereof) on IEP goals.</a:t>
            </a:r>
          </a:p>
          <a:p>
            <a:r>
              <a:rPr lang="en-US" dirty="0"/>
              <a:t>The data we get from progress monitoring should be used to plan, implement and/or change our instruction in response to student need.</a:t>
            </a:r>
          </a:p>
          <a:p>
            <a:pPr lvl="1"/>
            <a:r>
              <a:rPr lang="en-US" dirty="0"/>
              <a:t>For this reason, it should be </a:t>
            </a:r>
            <a:r>
              <a:rPr lang="en-US" i="1" dirty="0"/>
              <a:t>FREQUENT</a:t>
            </a:r>
          </a:p>
        </p:txBody>
      </p:sp>
      <p:sp>
        <p:nvSpPr>
          <p:cNvPr id="3" name="Title 2">
            <a:extLst>
              <a:ext uri="{FF2B5EF4-FFF2-40B4-BE49-F238E27FC236}">
                <a16:creationId xmlns:a16="http://schemas.microsoft.com/office/drawing/2014/main" id="{EA73B4F7-5741-2C6A-30B1-5D7C2C68C7DC}"/>
              </a:ext>
            </a:extLst>
          </p:cNvPr>
          <p:cNvSpPr>
            <a:spLocks noGrp="1"/>
          </p:cNvSpPr>
          <p:nvPr>
            <p:ph type="title"/>
          </p:nvPr>
        </p:nvSpPr>
        <p:spPr/>
        <p:txBody>
          <a:bodyPr/>
          <a:lstStyle/>
          <a:p>
            <a:r>
              <a:rPr lang="en-US" dirty="0"/>
              <a:t>Why should we progress monitor?</a:t>
            </a:r>
          </a:p>
        </p:txBody>
      </p:sp>
    </p:spTree>
    <p:extLst>
      <p:ext uri="{BB962C8B-B14F-4D97-AF65-F5344CB8AC3E}">
        <p14:creationId xmlns:p14="http://schemas.microsoft.com/office/powerpoint/2010/main" val="1606704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62B96D-89AE-89D8-E26B-089E0F6DB289}"/>
              </a:ext>
            </a:extLst>
          </p:cNvPr>
          <p:cNvSpPr>
            <a:spLocks noGrp="1"/>
          </p:cNvSpPr>
          <p:nvPr>
            <p:ph sz="quarter" idx="10"/>
          </p:nvPr>
        </p:nvSpPr>
        <p:spPr/>
        <p:txBody>
          <a:bodyPr>
            <a:normAutofit fontScale="70000" lnSpcReduction="20000"/>
          </a:bodyPr>
          <a:lstStyle/>
          <a:p>
            <a:r>
              <a:rPr lang="en-US" dirty="0"/>
              <a:t>IDEA requires that we provide a free, </a:t>
            </a:r>
            <a:r>
              <a:rPr lang="en-US" u="sng" dirty="0"/>
              <a:t>appropriate</a:t>
            </a:r>
            <a:r>
              <a:rPr lang="en-US" dirty="0"/>
              <a:t> public education </a:t>
            </a:r>
            <a:r>
              <a:rPr lang="en-US" b="1" dirty="0"/>
              <a:t>(FAPE) </a:t>
            </a:r>
            <a:r>
              <a:rPr lang="en-US" dirty="0"/>
              <a:t>to students with disabilities who are enrolled in our public schools.</a:t>
            </a:r>
          </a:p>
          <a:p>
            <a:pPr lvl="1"/>
            <a:r>
              <a:rPr lang="en-US" dirty="0"/>
              <a:t>One component of FAPE is ensuring the student is receiving </a:t>
            </a:r>
            <a:r>
              <a:rPr lang="en-US" b="1" dirty="0"/>
              <a:t>a meaningful educational benefit</a:t>
            </a:r>
            <a:r>
              <a:rPr lang="en-US" dirty="0"/>
              <a:t> from the services provided.</a:t>
            </a:r>
          </a:p>
          <a:p>
            <a:pPr lvl="1"/>
            <a:r>
              <a:rPr lang="en-US" dirty="0"/>
              <a:t>The best way to determine whether </a:t>
            </a:r>
            <a:r>
              <a:rPr lang="en-US" b="1" dirty="0"/>
              <a:t>FAPE</a:t>
            </a:r>
            <a:r>
              <a:rPr lang="en-US" dirty="0"/>
              <a:t> has been provided is to have data to support the progress the student is making or data to support the instructional changes made to work toward that receipt of </a:t>
            </a:r>
            <a:r>
              <a:rPr lang="en-US" b="1" dirty="0"/>
              <a:t>meaningful educational benefit </a:t>
            </a:r>
            <a:r>
              <a:rPr lang="en-US" dirty="0"/>
              <a:t>(</a:t>
            </a:r>
            <a:r>
              <a:rPr lang="en-US" dirty="0" err="1"/>
              <a:t>Endrew</a:t>
            </a:r>
            <a:r>
              <a:rPr lang="en-US" dirty="0"/>
              <a:t> F. Supreme Court case)</a:t>
            </a:r>
            <a:r>
              <a:rPr lang="en-US" b="1" dirty="0"/>
              <a:t> </a:t>
            </a:r>
          </a:p>
          <a:p>
            <a:pPr lvl="2"/>
            <a:r>
              <a:rPr lang="en-US" dirty="0"/>
              <a:t>Reflected in our </a:t>
            </a:r>
            <a:r>
              <a:rPr lang="en-US" i="1" dirty="0"/>
              <a:t>Present Level of Academic Achievement and Functional Performance</a:t>
            </a:r>
            <a:r>
              <a:rPr lang="en-US" dirty="0"/>
              <a:t> and in our development of </a:t>
            </a:r>
            <a:r>
              <a:rPr lang="en-US" i="1" dirty="0"/>
              <a:t>meaningful goals</a:t>
            </a:r>
          </a:p>
        </p:txBody>
      </p:sp>
      <p:sp>
        <p:nvSpPr>
          <p:cNvPr id="3" name="Title 2">
            <a:extLst>
              <a:ext uri="{FF2B5EF4-FFF2-40B4-BE49-F238E27FC236}">
                <a16:creationId xmlns:a16="http://schemas.microsoft.com/office/drawing/2014/main" id="{826FC579-8054-0A0A-F362-A46B5A96D56F}"/>
              </a:ext>
            </a:extLst>
          </p:cNvPr>
          <p:cNvSpPr>
            <a:spLocks noGrp="1"/>
          </p:cNvSpPr>
          <p:nvPr>
            <p:ph type="title"/>
          </p:nvPr>
        </p:nvSpPr>
        <p:spPr/>
        <p:txBody>
          <a:bodyPr/>
          <a:lstStyle/>
          <a:p>
            <a:r>
              <a:rPr lang="en-US" dirty="0"/>
              <a:t>Why should we progress monitor?</a:t>
            </a:r>
          </a:p>
        </p:txBody>
      </p:sp>
      <p:sp>
        <p:nvSpPr>
          <p:cNvPr id="4" name="Slide Number Placeholder 3">
            <a:extLst>
              <a:ext uri="{FF2B5EF4-FFF2-40B4-BE49-F238E27FC236}">
                <a16:creationId xmlns:a16="http://schemas.microsoft.com/office/drawing/2014/main" id="{8F3B1F79-B162-0C2B-15D2-2E8755C779AC}"/>
              </a:ext>
            </a:extLst>
          </p:cNvPr>
          <p:cNvSpPr>
            <a:spLocks noGrp="1"/>
          </p:cNvSpPr>
          <p:nvPr>
            <p:ph type="sldNum" sz="quarter" idx="4"/>
          </p:nvPr>
        </p:nvSpPr>
        <p:spPr/>
        <p:txBody>
          <a:bodyPr/>
          <a:lstStyle/>
          <a:p>
            <a:fld id="{3B745311-16E5-4BEF-BFE6-36758A3427EB}" type="slidenum">
              <a:rPr lang="en-US" smtClean="0"/>
              <a:pPr/>
              <a:t>9</a:t>
            </a:fld>
            <a:endParaRPr lang="en-US"/>
          </a:p>
        </p:txBody>
      </p:sp>
    </p:spTree>
    <p:extLst>
      <p:ext uri="{BB962C8B-B14F-4D97-AF65-F5344CB8AC3E}">
        <p14:creationId xmlns:p14="http://schemas.microsoft.com/office/powerpoint/2010/main" val="37520871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67&quot;&gt;&lt;/object&gt;&lt;object type=&quot;2&quot; unique_id=&quot;10068&quot;&gt;&lt;object type=&quot;3&quot; unique_id=&quot;10069&quot;&gt;&lt;property id=&quot;20148&quot; value=&quot;5&quot;/&gt;&lt;property id=&quot;20300&quot; value=&quot;Slide 1 - &amp;quot;Consultant Preparation&amp;quot;&quot;/&gt;&lt;property id=&quot;20307&quot; value=&quot;260&quot;/&gt;&lt;/object&gt;&lt;object type=&quot;3&quot; unique_id=&quot;10070&quot;&gt;&lt;property id=&quot;20148&quot; value=&quot;5&quot;/&gt;&lt;property id=&quot;20300&quot; value=&quot;Slide 2 - &amp;quot;Learning Package Name&amp;quot;&quot;/&gt;&lt;property id=&quot;20307&quot; value=&quot;265&quot;/&gt;&lt;/object&gt;&lt;object type=&quot;3&quot; unique_id=&quot;10071&quot;&gt;&lt;property id=&quot;20148&quot; value=&quot;5&quot;/&gt;&lt;property id=&quot;20300&quot; value=&quot;Slide 3&quot;/&gt;&lt;property id=&quot;20307&quot; value=&quot;264&quot;/&gt;&lt;/object&gt;&lt;object type=&quot;3&quot; unique_id=&quot;10072&quot;&gt;&lt;property id=&quot;20148&quot; value=&quot;5&quot;/&gt;&lt;property id=&quot;20300&quot; value=&quot;Slide 4 - &amp;quot;Purpose and Content&amp;quot;&quot;/&gt;&lt;property id=&quot;20307&quot; value=&quot;259&quot;/&gt;&lt;/object&gt;&lt;object type=&quot;3&quot; unique_id=&quot;10073&quot;&gt;&lt;property id=&quot;20148&quot; value=&quot;5&quot;/&gt;&lt;property id=&quot;20300&quot; value=&quot;Slide 5&quot;/&gt;&lt;property id=&quot;20307&quot; value=&quot;266&quot;/&gt;&lt;/object&gt;&lt;object type=&quot;3&quot; unique_id=&quot;10074&quot;&gt;&lt;property id=&quot;20148&quot; value=&quot;5&quot;/&gt;&lt;property id=&quot;20300&quot; value=&quot;Slide 6 - &amp;quot;Purpose and Content&amp;quot;&quot;/&gt;&lt;property id=&quot;20307&quot; value=&quot;267&quot;/&gt;&lt;/object&gt;&lt;object type=&quot;3&quot; unique_id=&quot;10075&quot;&gt;&lt;property id=&quot;20148&quot; value=&quot;5&quot;/&gt;&lt;property id=&quot;20300&quot; value=&quot;Slide 7&quot;/&gt;&lt;property id=&quot;20307&quot; value=&quot;268&quot;/&gt;&lt;/object&gt;&lt;object type=&quot;3&quot; unique_id=&quot;10076&quot;&gt;&lt;property id=&quot;20148&quot; value=&quot;5&quot;/&gt;&lt;property id=&quot;20300&quot; value=&quot;Slide 8 - &amp;quot;Purpose and Content&amp;quot;&quot;/&gt;&lt;property id=&quot;20307&quot; value=&quot;269&quot;/&gt;&lt;/object&gt;&lt;object type=&quot;3&quot; unique_id=&quot;10077&quot;&gt;&lt;property id=&quot;20148&quot; value=&quot;5&quot;/&gt;&lt;property id=&quot;20300&quot; value=&quot;Slide 9&quot;/&gt;&lt;property id=&quot;20307&quot; value=&quot;270&quot;/&gt;&lt;/object&gt;&lt;object type=&quot;3&quot; unique_id=&quot;10078&quot;&gt;&lt;property id=&quot;20148&quot; value=&quot;5&quot;/&gt;&lt;property id=&quot;20300&quot; value=&quot;Slide 10 - &amp;quot;Purpose and Content&amp;quot;&quot;/&gt;&lt;property id=&quot;20307&quot; value=&quot;271&quot;/&gt;&lt;/object&gt;&lt;object type=&quot;3&quot; unique_id=&quot;10079&quot;&gt;&lt;property id=&quot;20148&quot; value=&quot;5&quot;/&gt;&lt;property id=&quot;20300&quot; value=&quot;Slide 11&quot;/&gt;&lt;property id=&quot;20307&quot; value=&quot;272&quot;/&gt;&lt;/object&gt;&lt;object type=&quot;3&quot; unique_id=&quot;10080&quot;&gt;&lt;property id=&quot;20148&quot; value=&quot;5&quot;/&gt;&lt;property id=&quot;20300&quot; value=&quot;Slide 12 - &amp;quot;Purpose and Content&amp;quot;&quot;/&gt;&lt;property id=&quot;20307&quot; value=&quot;273&quot;/&gt;&lt;/object&gt;&lt;object type=&quot;3&quot; unique_id=&quot;10081&quot;&gt;&lt;property id=&quot;20148&quot; value=&quot;5&quot;/&gt;&lt;property id=&quot;20300&quot; value=&quot;Slide 13&quot;/&gt;&lt;property id=&quot;20307&quot; value=&quot;274&quot;/&gt;&lt;/object&gt;&lt;object type=&quot;3&quot; unique_id=&quot;10082&quot;&gt;&lt;property id=&quot;20148&quot; value=&quot;5&quot;/&gt;&lt;property id=&quot;20300&quot; value=&quot;Slide 14 - &amp;quot;Purpose and Content&amp;quot;&quot;/&gt;&lt;property id=&quot;20307&quot; value=&quot;275&quot;/&gt;&lt;/object&gt;&lt;object type=&quot;3&quot; unique_id=&quot;10083&quot;&gt;&lt;property id=&quot;20148&quot; value=&quot;5&quot;/&gt;&lt;property id=&quot;20300&quot; value=&quot;Slide 15&quot;/&gt;&lt;property id=&quot;20307&quot; value=&quot;276&quot;/&gt;&lt;/object&gt;&lt;object type=&quot;3&quot; unique_id=&quot;10084&quot;&gt;&lt;property id=&quot;20148&quot; value=&quot;5&quot;/&gt;&lt;property id=&quot;20300&quot; value=&quot;Slide 16 - &amp;quot;Purpose and Content&amp;quot;&quot;/&gt;&lt;property id=&quot;20307&quot; value=&quot;277&quot;/&gt;&lt;/object&gt;&lt;object type=&quot;3&quot; unique_id=&quot;10085&quot;&gt;&lt;property id=&quot;20148&quot; value=&quot;5&quot;/&gt;&lt;property id=&quot;20300&quot; value=&quot;Slide 17&quot;/&gt;&lt;property id=&quot;20307&quot; value=&quot;278&quot;/&gt;&lt;/object&gt;&lt;object type=&quot;3&quot; unique_id=&quot;10086&quot;&gt;&lt;property id=&quot;20148&quot; value=&quot;5&quot;/&gt;&lt;property id=&quot;20300&quot; value=&quot;Slide 18 - &amp;quot;Practice Profile&amp;quot;&quot;/&gt;&lt;property id=&quot;20307&quot; value=&quot;282&quot;/&gt;&lt;/object&gt;&lt;object type=&quot;3&quot; unique_id=&quot;10087&quot;&gt;&lt;property id=&quot;20148&quot; value=&quot;5&quot;/&gt;&lt;property id=&quot;20300&quot; value=&quot;Slide 19 - &amp;quot;Implementation Fidelity&amp;quot;&quot;/&gt;&lt;property id=&quot;20307&quot; value=&quot;283&quot;/&gt;&lt;/object&gt;&lt;object type=&quot;3&quot; unique_id=&quot;10088&quot;&gt;&lt;property id=&quot;20148&quot; value=&quot;5&quot;/&gt;&lt;property id=&quot;20300&quot; value=&quot;Slide 20&quot;/&gt;&lt;property id=&quot;20307&quot; value=&quot;280&quot;/&gt;&lt;/object&gt;&lt;object type=&quot;3&quot; unique_id=&quot;10089&quot;&gt;&lt;property id=&quot;20148&quot; value=&quot;5&quot;/&gt;&lt;property id=&quot;20300&quot; value=&quot;Slide 21 - &amp;quot;Purpose and Content&amp;quot;&quot;/&gt;&lt;property id=&quot;20307&quot; value=&quot;281&quot;/&gt;&lt;/object&gt;&lt;object type=&quot;3&quot; unique_id=&quot;10090&quot;&gt;&lt;property id=&quot;20148&quot; value=&quot;5&quot;/&gt;&lt;property id=&quot;20300&quot; value=&quot;Slide 22&quot;/&gt;&lt;property id=&quot;20307&quot; value=&quot;261&quot;/&gt;&lt;/object&gt;&lt;/object&gt;&lt;/object&gt;&lt;/database&gt;"/>
  <p:tag name="SECTOMILLISECCONVERTED" val="1"/>
</p:tagLst>
</file>

<file path=ppt/theme/theme1.xml><?xml version="1.0" encoding="utf-8"?>
<a:theme xmlns:a="http://schemas.openxmlformats.org/drawingml/2006/main" name="DESE PPT Template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Template 2017</Template>
  <TotalTime>526</TotalTime>
  <Words>1592</Words>
  <Application>Microsoft Office PowerPoint</Application>
  <PresentationFormat>On-screen Show (16:9)</PresentationFormat>
  <Paragraphs>218</Paragraphs>
  <Slides>34</Slides>
  <Notes>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34</vt:i4>
      </vt:variant>
    </vt:vector>
  </HeadingPairs>
  <TitlesOfParts>
    <vt:vector size="47" baseType="lpstr">
      <vt:lpstr>ＭＳ Ｐゴシック</vt:lpstr>
      <vt:lpstr>Arial</vt:lpstr>
      <vt:lpstr>Arial Unicode MS</vt:lpstr>
      <vt:lpstr>Berlin Sans FB Demi</vt:lpstr>
      <vt:lpstr>Calibri</vt:lpstr>
      <vt:lpstr>Courier New</vt:lpstr>
      <vt:lpstr>Times New Roman</vt:lpstr>
      <vt:lpstr>Wingdings</vt:lpstr>
      <vt:lpstr>DESE PPT Template 2017</vt:lpstr>
      <vt:lpstr>Section Dividers</vt:lpstr>
      <vt:lpstr>Content Layouts</vt:lpstr>
      <vt:lpstr>Content Breakout</vt:lpstr>
      <vt:lpstr>Closing </vt:lpstr>
      <vt:lpstr>Zoom Support Meeting Norms</vt:lpstr>
      <vt:lpstr>Progress Monitoring for IEP Goals </vt:lpstr>
      <vt:lpstr>PowerPoint Presentation</vt:lpstr>
      <vt:lpstr>PowerPoint Presentation</vt:lpstr>
      <vt:lpstr>Progress Monitoring vs. Progress Reporting</vt:lpstr>
      <vt:lpstr>Progress Monitoring vs. Progress Reporting</vt:lpstr>
      <vt:lpstr>PowerPoint Presentation</vt:lpstr>
      <vt:lpstr>Why should we progress monitor?</vt:lpstr>
      <vt:lpstr>Why should we progress monitor?</vt:lpstr>
      <vt:lpstr>Why should we progress monitor?</vt:lpstr>
      <vt:lpstr>PowerPoint Presentation</vt:lpstr>
      <vt:lpstr>Steps in Data Collection  ( aka Progress Monitoring)</vt:lpstr>
      <vt:lpstr>Writing measurable goals</vt:lpstr>
      <vt:lpstr>A word about baseline data</vt:lpstr>
      <vt:lpstr>PowerPoint Presentation</vt:lpstr>
      <vt:lpstr>Making data collection decisions</vt:lpstr>
      <vt:lpstr>Determine data collection tools  and schedule</vt:lpstr>
      <vt:lpstr>Data tool resources</vt:lpstr>
      <vt:lpstr>Evaluate (analyze) the data</vt:lpstr>
      <vt:lpstr>Analyzing the data (display visually)</vt:lpstr>
      <vt:lpstr>Making instructional adjustments</vt:lpstr>
      <vt:lpstr>Making decisions about goals </vt:lpstr>
      <vt:lpstr>Making decisions about goals </vt:lpstr>
      <vt:lpstr>PowerPoint Presentation</vt:lpstr>
      <vt:lpstr>200.940: Reporting progress on annual goals</vt:lpstr>
      <vt:lpstr>And one more thing…</vt:lpstr>
      <vt:lpstr>Updated model goal form</vt:lpstr>
      <vt:lpstr>Resources available</vt:lpstr>
      <vt:lpstr>Resources available</vt:lpstr>
      <vt:lpstr>Resources available-RPDC Consultants</vt:lpstr>
      <vt:lpstr>PowerPoint Presentation</vt:lpstr>
      <vt:lpstr>Progress monitoring reminders</vt:lpstr>
      <vt:lpstr>PowerPoint Presentation</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Consultant Preparation</dc:title>
  <dc:creator>muesst1</dc:creator>
  <cp:lastModifiedBy>Buchmiller, Ashley</cp:lastModifiedBy>
  <cp:revision>13</cp:revision>
  <dcterms:created xsi:type="dcterms:W3CDTF">2018-02-13T21:01:05Z</dcterms:created>
  <dcterms:modified xsi:type="dcterms:W3CDTF">2022-09-19T16:25:39Z</dcterms:modified>
</cp:coreProperties>
</file>