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81" r:id="rId4"/>
    <p:sldId id="258" r:id="rId5"/>
    <p:sldId id="262" r:id="rId6"/>
    <p:sldId id="265" r:id="rId7"/>
    <p:sldId id="275" r:id="rId8"/>
    <p:sldId id="264" r:id="rId9"/>
    <p:sldId id="269" r:id="rId10"/>
    <p:sldId id="260" r:id="rId11"/>
    <p:sldId id="266" r:id="rId12"/>
    <p:sldId id="276" r:id="rId13"/>
    <p:sldId id="272" r:id="rId14"/>
    <p:sldId id="279" r:id="rId15"/>
    <p:sldId id="278" r:id="rId16"/>
    <p:sldId id="271" r:id="rId17"/>
    <p:sldId id="274" r:id="rId18"/>
    <p:sldId id="273" r:id="rId19"/>
    <p:sldId id="270" r:id="rId20"/>
    <p:sldId id="263" r:id="rId21"/>
    <p:sldId id="261" r:id="rId22"/>
    <p:sldId id="25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6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2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3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2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1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4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8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2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5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14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ndra.franks@dese.mo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3230785419813891620929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rive.google.com/drive/folders/1jGBJlrpXlN5Z0FsqqL7Of1CkkwLM7J7W?usp=drive_lin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Kendra.franks@dese.mo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id=rX--P1YUgI0C&amp;pg=PA2" TargetMode="External"/><Relationship Id="rId2" Type="http://schemas.openxmlformats.org/officeDocument/2006/relationships/hyperlink" Target="https://books.google.com/books?id=qILGb7xcXFIC&amp;pg=PA13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FAM </a:t>
            </a:r>
            <a:br>
              <a:rPr lang="en-US" b="1" dirty="0"/>
            </a:br>
            <a:r>
              <a:rPr lang="en-US" b="1" dirty="0" smtClean="0"/>
              <a:t>SEPTEMBER 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MONTHLY FINE ARTS MEETINGS with DR FRANKS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46171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Kendra Franks, Ph.D.</a:t>
            </a:r>
          </a:p>
          <a:p>
            <a:r>
              <a:rPr lang="en-US" b="1" dirty="0"/>
              <a:t>Director of Fine Arts</a:t>
            </a:r>
          </a:p>
          <a:p>
            <a:r>
              <a:rPr lang="en-US" b="1" dirty="0"/>
              <a:t>Department of Elementary &amp; Secondary Education</a:t>
            </a:r>
          </a:p>
          <a:p>
            <a:r>
              <a:rPr lang="en-US" b="1" dirty="0">
                <a:hlinkClick r:id="rId2"/>
              </a:rPr>
              <a:t>Kendra.franks@dese.mo.gov</a:t>
            </a:r>
            <a:endParaRPr lang="en-US" b="1" dirty="0"/>
          </a:p>
          <a:p>
            <a:r>
              <a:rPr lang="en-US" b="1" dirty="0"/>
              <a:t>573-751-9610</a:t>
            </a:r>
          </a:p>
        </p:txBody>
      </p:sp>
    </p:spTree>
    <p:extLst>
      <p:ext uri="{BB962C8B-B14F-4D97-AF65-F5344CB8AC3E}">
        <p14:creationId xmlns:p14="http://schemas.microsoft.com/office/powerpoint/2010/main" val="3726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CURRICULUM…CONT…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concepts &amp; skills - (lean on your own training and sharing with colleagues)</a:t>
            </a:r>
          </a:p>
          <a:p>
            <a:r>
              <a:rPr lang="en-US" dirty="0" smtClean="0"/>
              <a:t>Circular &amp; spiraling</a:t>
            </a:r>
          </a:p>
          <a:p>
            <a:r>
              <a:rPr lang="en-US" dirty="0" smtClean="0"/>
              <a:t>Coordinated &amp; Collaborative</a:t>
            </a:r>
          </a:p>
          <a:p>
            <a:r>
              <a:rPr lang="en-US" dirty="0" smtClean="0"/>
              <a:t>K - 12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“Repetition is your friend…”</a:t>
            </a:r>
          </a:p>
          <a:p>
            <a:r>
              <a:rPr lang="en-US" dirty="0" smtClean="0"/>
              <a:t>By K. Franks</a:t>
            </a:r>
          </a:p>
          <a:p>
            <a:r>
              <a:rPr lang="en-US" dirty="0" smtClean="0"/>
              <a:t>Students should be experiencing art at all grade levels.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QUESTIONS…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05343" y="2011680"/>
            <a:ext cx="7006840" cy="420624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are your school’s curricular goals?</a:t>
            </a:r>
          </a:p>
          <a:p>
            <a:r>
              <a:rPr lang="en-US" b="1" dirty="0" smtClean="0"/>
              <a:t>What are your Art/Music classes’ curricular goals?</a:t>
            </a:r>
          </a:p>
          <a:p>
            <a:r>
              <a:rPr lang="en-US" b="1" dirty="0" smtClean="0"/>
              <a:t>What are key concepts for your grade level classes?</a:t>
            </a:r>
          </a:p>
          <a:p>
            <a:r>
              <a:rPr lang="en-US" b="1" dirty="0" smtClean="0"/>
              <a:t>What are key skills for your grade level classes?</a:t>
            </a:r>
          </a:p>
          <a:p>
            <a:r>
              <a:rPr lang="en-US" b="1" dirty="0" smtClean="0"/>
              <a:t>How do the 4 Strands shape your curriculum?</a:t>
            </a:r>
          </a:p>
          <a:p>
            <a:r>
              <a:rPr lang="en-US" b="1" dirty="0" smtClean="0"/>
              <a:t>How do the 4 Strands inform your lesson plans?</a:t>
            </a:r>
          </a:p>
          <a:p>
            <a:endParaRPr lang="en-US" b="1" dirty="0" smtClean="0"/>
          </a:p>
        </p:txBody>
      </p:sp>
      <p:pic>
        <p:nvPicPr>
          <p:cNvPr id="2050" name="Picture 2" descr="Strichfiguren: question marks, speech bubb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86" y="4114800"/>
            <a:ext cx="4615544" cy="23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 plans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school has a different format and expectations.</a:t>
            </a:r>
          </a:p>
          <a:p>
            <a:r>
              <a:rPr lang="en-US" dirty="0" smtClean="0"/>
              <a:t>Some want to see details while others want highlights.</a:t>
            </a:r>
          </a:p>
          <a:p>
            <a:r>
              <a:rPr lang="en-US" dirty="0" smtClean="0"/>
              <a:t>We will focus another PD session on LP specifics.</a:t>
            </a:r>
          </a:p>
          <a:p>
            <a:r>
              <a:rPr lang="en-US" dirty="0" smtClean="0"/>
              <a:t>But…there is a template that can be used to get LP’s, or Units, or curriculum goals aligned with the Standards.</a:t>
            </a:r>
          </a:p>
          <a:p>
            <a:r>
              <a:rPr lang="en-US" dirty="0" smtClean="0"/>
              <a:t>Maybe it can be a starter to get you going, or maybe it can be a way to describe to parents or admin. more easily.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d:32307854198138916209294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04888" y="-2064364"/>
            <a:ext cx="6034179" cy="10720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8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238" y="1031125"/>
            <a:ext cx="9355015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endParaRPr lang="en-US" dirty="0" smtClean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dirty="0" smtClean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 </a:t>
            </a:r>
            <a:r>
              <a:rPr lang="en-US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imaginatively think of multiple ideas for a creative endeavor</a:t>
            </a:r>
            <a:r>
              <a:rPr lang="en-US" dirty="0" smtClean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Investigate different ways to convey an art idea</a:t>
            </a:r>
            <a:r>
              <a:rPr lang="en-US" dirty="0" smtClean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and develop their own artwork</a:t>
            </a:r>
            <a:r>
              <a:rPr lang="en-US" dirty="0" smtClean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Collaborate with others in making art</a:t>
            </a:r>
            <a:r>
              <a:rPr lang="en-US" dirty="0" smtClean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Gain skills in making different kinds of art</a:t>
            </a:r>
            <a:r>
              <a:rPr lang="en-US" dirty="0" smtClean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 safety with art materials</a:t>
            </a:r>
            <a:r>
              <a:rPr lang="en-US" dirty="0" smtClean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Synthesize how to develop their ideas to produce art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 art with society and culture.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dirty="0" smtClean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Relate </a:t>
            </a:r>
            <a:r>
              <a:rPr lang="en-US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 perception of art with human experience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 art they observe in comparison with other art</a:t>
            </a:r>
            <a:r>
              <a:rPr lang="en-US" dirty="0" smtClean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Evaluate art they observe based upon a </a:t>
            </a:r>
            <a:r>
              <a:rPr lang="en-US" dirty="0" smtClean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criteria.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artworks for presentation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Share reasons why an art exhibition is presented in the way it is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art influences their audience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 the meaning of their personal view of art with others.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8385" y="746234"/>
            <a:ext cx="8771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ALL K – 12 ART STUDENTS IN EVERY CLASS EACH SCHOOL YEAR SHOULD…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7104199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03858541984154764304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5" y="182440"/>
            <a:ext cx="17067314" cy="1121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64777" y="5549154"/>
            <a:ext cx="7799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111" y="6033786"/>
            <a:ext cx="186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Process Component</a:t>
            </a:r>
            <a:endParaRPr lang="en-US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977916">
            <a:off x="9377083" y="933571"/>
            <a:ext cx="7440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10800" y="991221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STRAND </a:t>
            </a:r>
            <a:endParaRPr lang="en-US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07975" y="482564"/>
            <a:ext cx="484632" cy="562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92607" y="729983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BIG IDEA</a:t>
            </a:r>
            <a:endParaRPr lang="en-US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82262" y="1672708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PHILOSOPHY</a:t>
            </a:r>
            <a:endParaRPr lang="en-US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7871012" y="4769223"/>
            <a:ext cx="484632" cy="681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42917" y="5288741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GLE’S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Grade Level Expectations</a:t>
            </a:r>
            <a:endParaRPr lang="en-US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9939337" y="1615058"/>
            <a:ext cx="5429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3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5" y="228878"/>
            <a:ext cx="10139422" cy="645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2789499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(Grade) 	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Subject)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1256" y="280054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(GLE)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258" y="3530726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(GLE 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…)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1028" y="3530726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(Process Component)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8881" y="4247909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(Big Idea)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9402" y="4989136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(Big Idea 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…)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8651" y="498913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(Strand)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6964" y="-782171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2" y="158052"/>
            <a:ext cx="10139422" cy="645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4142" y="2372829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Grade 	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1656" y="2441648"/>
            <a:ext cx="337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Make art with various materials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2604" y="3200650"/>
            <a:ext cx="37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tools to explore personal interest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4003" y="320065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Investigation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7577" y="3910227"/>
            <a:ext cx="575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Generate artistic ideas - through the flower project in the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4142" y="4738048"/>
            <a:ext cx="170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Unit on Colors*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4073" y="473804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4142" y="5512904"/>
            <a:ext cx="8951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*Students will demonstrate their understanding of warm and cool colors as they create</a:t>
            </a: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heir flowers; S W experiment with sculpture’s clay, markers, art sticks, and thin paper petals.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5071" y="675188"/>
            <a:ext cx="1530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VA:Cr1B.2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610" y="1402079"/>
            <a:ext cx="1021505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 may be that your school’s art curriculum has particular Units or Key skills they want covered for certain grades. </a:t>
            </a:r>
          </a:p>
          <a:p>
            <a:endParaRPr lang="en-US" sz="2400" b="1" dirty="0"/>
          </a:p>
          <a:p>
            <a:r>
              <a:rPr lang="en-US" sz="2400" b="1" dirty="0" smtClean="0"/>
              <a:t>It may be that your school wants you to indicate SEL standards that occur in this lesson.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Or, indicate how this fits within the Standards-based learning objectives, etc.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This </a:t>
            </a:r>
            <a:r>
              <a:rPr lang="en-US" sz="2400" b="1" dirty="0"/>
              <a:t>would be a good place to reference those.</a:t>
            </a:r>
          </a:p>
          <a:p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Dates of fam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792935"/>
            <a:ext cx="9784080" cy="45283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/>
              <a:t>Sept. 27</a:t>
            </a:r>
            <a:r>
              <a:rPr lang="en-US" sz="2800" b="1" baseline="30000" dirty="0"/>
              <a:t>th</a:t>
            </a:r>
            <a:endParaRPr lang="en-US" sz="2800" b="1" dirty="0"/>
          </a:p>
          <a:p>
            <a:r>
              <a:rPr lang="en-US" sz="2800" b="1" dirty="0"/>
              <a:t>Oct. 25</a:t>
            </a:r>
            <a:r>
              <a:rPr lang="en-US" sz="2800" b="1" baseline="30000" dirty="0"/>
              <a:t>th</a:t>
            </a:r>
            <a:endParaRPr lang="en-US" sz="2800" b="1" dirty="0"/>
          </a:p>
          <a:p>
            <a:r>
              <a:rPr lang="en-US" sz="2800" b="1" dirty="0"/>
              <a:t>Nov. 29</a:t>
            </a:r>
            <a:r>
              <a:rPr lang="en-US" sz="2800" b="1" baseline="30000" dirty="0"/>
              <a:t>th</a:t>
            </a:r>
            <a:endParaRPr lang="en-US" sz="2800" b="1" dirty="0"/>
          </a:p>
          <a:p>
            <a:r>
              <a:rPr lang="en-US" sz="2800" b="1" dirty="0"/>
              <a:t>Jan.31st, 2024</a:t>
            </a:r>
          </a:p>
          <a:p>
            <a:r>
              <a:rPr lang="en-US" sz="2800" b="1" dirty="0"/>
              <a:t>Feb. 28</a:t>
            </a:r>
            <a:r>
              <a:rPr lang="en-US" sz="2800" b="1" baseline="30000" dirty="0"/>
              <a:t>th</a:t>
            </a:r>
            <a:endParaRPr lang="en-US" sz="2800" b="1" dirty="0"/>
          </a:p>
          <a:p>
            <a:r>
              <a:rPr lang="en-US" sz="2800" b="1" dirty="0"/>
              <a:t>Mar. 27</a:t>
            </a:r>
            <a:r>
              <a:rPr lang="en-US" sz="2800" b="1" baseline="30000" dirty="0"/>
              <a:t>th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Apr.24th</a:t>
            </a:r>
          </a:p>
          <a:p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4959" y="2033955"/>
            <a:ext cx="4848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drive.google.com/drive/folders/1jGBJlrpXlN5Z0FsqqL7Of1CkkwLM7J7W?usp=drive_link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8042" y="1997632"/>
            <a:ext cx="430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 files in google drive with art and music</a:t>
            </a:r>
          </a:p>
          <a:p>
            <a:r>
              <a:rPr lang="en-US" dirty="0" smtClean="0"/>
              <a:t>Standards and scope pages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52" y="3456259"/>
            <a:ext cx="2210100" cy="28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HELPFUL HINTS…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Big picture</a:t>
            </a:r>
          </a:p>
          <a:p>
            <a:r>
              <a:rPr lang="en-US" sz="2800" b="1" dirty="0" smtClean="0"/>
              <a:t>Longer time frame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5109" y="2011680"/>
            <a:ext cx="5977842" cy="42062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Some lesson plans or projects might connect with multiple GLE’s and Strands – but they may not.</a:t>
            </a:r>
          </a:p>
          <a:p>
            <a:r>
              <a:rPr lang="en-US" sz="2000" dirty="0" smtClean="0"/>
              <a:t>Larger, overall Units or curriculum might connect with multiple GLE’s and Strands – but they may not.</a:t>
            </a:r>
          </a:p>
          <a:p>
            <a:r>
              <a:rPr lang="en-US" sz="2000" dirty="0" smtClean="0"/>
              <a:t>But…over the time frame of the school year…all 4 Strands should be included in your teaching plans. </a:t>
            </a:r>
          </a:p>
          <a:p>
            <a:r>
              <a:rPr lang="en-US" sz="2000" dirty="0" smtClean="0"/>
              <a:t>Over the course of the year, can students also </a:t>
            </a:r>
            <a:r>
              <a:rPr lang="en-US" sz="2000" dirty="0" smtClean="0">
                <a:solidFill>
                  <a:srgbClr val="00B050"/>
                </a:solidFill>
              </a:rPr>
              <a:t>demonstrate their comprehension </a:t>
            </a:r>
            <a:r>
              <a:rPr lang="en-US" sz="2000" dirty="0" smtClean="0"/>
              <a:t>by creating? By responding? By connecting? And by presenting/producing?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84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HELPFUL HINTS…</a:t>
            </a:r>
            <a:r>
              <a:rPr lang="en-US" b="1" dirty="0" err="1" smtClean="0"/>
              <a:t>cont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919" y="2055223"/>
            <a:ext cx="7627572" cy="4206240"/>
          </a:xfrm>
        </p:spPr>
        <p:txBody>
          <a:bodyPr>
            <a:normAutofit/>
          </a:bodyPr>
          <a:lstStyle/>
          <a:p>
            <a:r>
              <a:rPr lang="en-US" dirty="0" smtClean="0"/>
              <a:t>Every GLE does not have to be used for every grade level and class.</a:t>
            </a:r>
          </a:p>
          <a:p>
            <a:r>
              <a:rPr lang="en-US" dirty="0" smtClean="0"/>
              <a:t>But…over the course of a K – 5 art curriculum…all 4 Strands should be connected to…and the “intention” of every GLE should be covered.</a:t>
            </a:r>
          </a:p>
          <a:p>
            <a:r>
              <a:rPr lang="en-US" dirty="0" smtClean="0"/>
              <a:t>A coordinated and collaborative curriculum across grade levels is beneficial.</a:t>
            </a:r>
          </a:p>
          <a:p>
            <a:r>
              <a:rPr lang="en-US" dirty="0" smtClean="0"/>
              <a:t>The beauty of the Art standards are that the teachers may vary in their lesson plans and units they use but still achieve a common curricular goal.</a:t>
            </a:r>
          </a:p>
        </p:txBody>
      </p:sp>
    </p:spTree>
    <p:extLst>
      <p:ext uri="{BB962C8B-B14F-4D97-AF65-F5344CB8AC3E}">
        <p14:creationId xmlns:p14="http://schemas.microsoft.com/office/powerpoint/2010/main" val="28379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TOPICS…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ow to Draw Up a Lesson Plan – www.MarekBennet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77" y="2150621"/>
            <a:ext cx="6359932" cy="4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&quot;While your lesson plans were perfect, and your bulletin boards were terrific...your classroom management skills need work!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8" y="2038710"/>
            <a:ext cx="3856018" cy="434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FAM </a:t>
            </a:r>
            <a:br>
              <a:rPr lang="en-US" b="1" dirty="0"/>
            </a:br>
            <a:r>
              <a:rPr lang="en-US" b="1" dirty="0" smtClean="0"/>
              <a:t>SEPTEMBER 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MONTHLY FINE ARTS MEETINGS with DR FRANKS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46171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Kendra Franks, Ph.D.</a:t>
            </a:r>
          </a:p>
          <a:p>
            <a:r>
              <a:rPr lang="en-US" b="1" dirty="0"/>
              <a:t>Director of Fine Arts</a:t>
            </a:r>
          </a:p>
          <a:p>
            <a:r>
              <a:rPr lang="en-US" b="1" dirty="0"/>
              <a:t>Department of Elementary &amp; Secondary Education</a:t>
            </a:r>
          </a:p>
          <a:p>
            <a:r>
              <a:rPr lang="en-US" b="1" dirty="0">
                <a:hlinkClick r:id="rId2"/>
              </a:rPr>
              <a:t>Kendra.franks@dese.mo.gov</a:t>
            </a:r>
            <a:endParaRPr lang="en-US" b="1" dirty="0"/>
          </a:p>
          <a:p>
            <a:r>
              <a:rPr lang="en-US" b="1" dirty="0"/>
              <a:t>573-751-9610</a:t>
            </a:r>
          </a:p>
        </p:txBody>
      </p:sp>
      <p:sp>
        <p:nvSpPr>
          <p:cNvPr id="5" name="TextBox 4"/>
          <p:cNvSpPr txBox="1"/>
          <p:nvPr/>
        </p:nvSpPr>
        <p:spPr>
          <a:xfrm rot="20811818">
            <a:off x="322342" y="1477080"/>
            <a:ext cx="723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SEE YOU AT THE NEXT FAM MTG ON OCTOBER 25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AT 3:30PM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65831743420692552757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5576"/>
            <a:ext cx="3783507" cy="563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1310" y="1443209"/>
            <a:ext cx="4302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Newest member of the Franks FAM: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“TONY”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637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 PLANS</a:t>
            </a:r>
            <a:endParaRPr lang="en-US" b="1" dirty="0"/>
          </a:p>
        </p:txBody>
      </p:sp>
      <p:pic>
        <p:nvPicPr>
          <p:cNvPr id="1028" name="Picture 4" descr="Teacher has great lesson plans Stock Vector by ©andrewgenn 604653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28" y="1931849"/>
            <a:ext cx="368512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14632" y="2475506"/>
            <a:ext cx="5472367" cy="420624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Guided by standards</a:t>
            </a:r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Framed by curriculum</a:t>
            </a:r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Influenced by setting</a:t>
            </a:r>
          </a:p>
          <a:p>
            <a:pPr marL="0" indent="0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8075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637" y="2207055"/>
            <a:ext cx="11503152" cy="38366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1" dirty="0" smtClean="0"/>
              <a:t>How to think about the Fine Arts Standards…</a:t>
            </a:r>
          </a:p>
          <a:p>
            <a:pPr algn="l"/>
            <a:endParaRPr lang="en-US" sz="3200" b="1" dirty="0" smtClean="0"/>
          </a:p>
          <a:p>
            <a:pPr algn="l"/>
            <a:r>
              <a:rPr lang="en-US" sz="3200" b="1" dirty="0" smtClean="0"/>
              <a:t>The standards…are a guideline…not a checklist…to ensure that our teaching and student learning is not one dimensional.</a:t>
            </a:r>
          </a:p>
          <a:p>
            <a:pPr algn="l"/>
            <a:endParaRPr lang="en-US" sz="3200" b="1" dirty="0" smtClean="0"/>
          </a:p>
          <a:p>
            <a:pPr algn="l"/>
            <a:r>
              <a:rPr lang="en-US" sz="3200" b="1" dirty="0" smtClean="0"/>
              <a:t>Our students should experience learning AND demonstrate learning through and by the 4 Strands of…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CREATE</a:t>
            </a:r>
            <a:r>
              <a:rPr lang="en-US" sz="3200" b="1" dirty="0" smtClean="0"/>
              <a:t> – </a:t>
            </a:r>
            <a:r>
              <a:rPr lang="en-US" sz="3200" b="1" dirty="0" smtClean="0">
                <a:solidFill>
                  <a:srgbClr val="7030A0"/>
                </a:solidFill>
              </a:rPr>
              <a:t>PERFORM/PRODUCE/PRESENT </a:t>
            </a:r>
            <a:r>
              <a:rPr lang="en-US" sz="3200" b="1" dirty="0" smtClean="0"/>
              <a:t>– </a:t>
            </a:r>
            <a:r>
              <a:rPr lang="en-US" sz="3200" b="1" dirty="0" smtClean="0">
                <a:solidFill>
                  <a:srgbClr val="FF7401"/>
                </a:solidFill>
              </a:rPr>
              <a:t>RESPOND</a:t>
            </a:r>
            <a:r>
              <a:rPr lang="en-US" sz="3200" b="1" dirty="0" smtClean="0"/>
              <a:t> – </a:t>
            </a:r>
            <a:r>
              <a:rPr lang="en-US" sz="3200" b="1" dirty="0" smtClean="0">
                <a:solidFill>
                  <a:srgbClr val="FFFF00"/>
                </a:solidFill>
              </a:rPr>
              <a:t>CONNECT</a:t>
            </a:r>
            <a:r>
              <a:rPr lang="en-US" sz="3200" b="1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45280" y="644434"/>
            <a:ext cx="3117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STANDARDS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0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65082">
            <a:off x="1190032" y="1402916"/>
            <a:ext cx="4815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Sometimes we’re always making sure</a:t>
            </a:r>
          </a:p>
          <a:p>
            <a:r>
              <a:rPr lang="en-US" dirty="0" smtClean="0"/>
              <a:t>students </a:t>
            </a:r>
            <a:r>
              <a:rPr lang="en-US" dirty="0" smtClean="0">
                <a:solidFill>
                  <a:srgbClr val="7030A0"/>
                </a:solidFill>
              </a:rPr>
              <a:t>produce</a:t>
            </a:r>
            <a:r>
              <a:rPr lang="en-US" dirty="0" smtClean="0"/>
              <a:t> something but forget</a:t>
            </a:r>
          </a:p>
          <a:p>
            <a:r>
              <a:rPr lang="en-US" dirty="0" smtClean="0"/>
              <a:t>to include opportunities for them to 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Create s</a:t>
            </a:r>
            <a:r>
              <a:rPr lang="en-US" dirty="0" smtClean="0"/>
              <a:t>omething; or </a:t>
            </a:r>
            <a:r>
              <a:rPr lang="en-US" dirty="0" smtClean="0">
                <a:solidFill>
                  <a:srgbClr val="FFFF00"/>
                </a:solidFill>
              </a:rPr>
              <a:t>connect</a:t>
            </a:r>
            <a:r>
              <a:rPr lang="en-US" dirty="0" smtClean="0"/>
              <a:t> what they</a:t>
            </a:r>
          </a:p>
          <a:p>
            <a:r>
              <a:rPr lang="en-US" dirty="0"/>
              <a:t>m</a:t>
            </a:r>
            <a:r>
              <a:rPr lang="en-US" dirty="0" smtClean="0"/>
              <a:t>ade with history or culture; or reflect</a:t>
            </a:r>
          </a:p>
          <a:p>
            <a:r>
              <a:rPr lang="en-US" dirty="0"/>
              <a:t>a</a:t>
            </a:r>
            <a:r>
              <a:rPr lang="en-US" dirty="0" smtClean="0"/>
              <a:t>bout what they made and </a:t>
            </a:r>
            <a:r>
              <a:rPr lang="en-US" dirty="0" smtClean="0">
                <a:solidFill>
                  <a:srgbClr val="FF7401"/>
                </a:solidFill>
              </a:rPr>
              <a:t>respond</a:t>
            </a:r>
            <a:r>
              <a:rPr lang="en-US" dirty="0" smtClean="0"/>
              <a:t> about </a:t>
            </a:r>
          </a:p>
          <a:p>
            <a:r>
              <a:rPr lang="en-US" dirty="0" smtClean="0"/>
              <a:t>how it makes them feel.</a:t>
            </a:r>
          </a:p>
        </p:txBody>
      </p:sp>
      <p:sp>
        <p:nvSpPr>
          <p:cNvPr id="3" name="TextBox 2"/>
          <p:cNvSpPr txBox="1"/>
          <p:nvPr/>
        </p:nvSpPr>
        <p:spPr>
          <a:xfrm rot="440581">
            <a:off x="6905897" y="1541417"/>
            <a:ext cx="3997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Sometimes we may get to December and realize that our students have done a lot in the purple and blue Strands of </a:t>
            </a:r>
            <a:r>
              <a:rPr lang="en-US" dirty="0" smtClean="0">
                <a:solidFill>
                  <a:srgbClr val="7030A0"/>
                </a:solidFill>
              </a:rPr>
              <a:t>Produce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/>
                </a:solidFill>
              </a:rPr>
              <a:t>Create</a:t>
            </a:r>
            <a:r>
              <a:rPr lang="en-US" dirty="0" smtClean="0"/>
              <a:t>, but they haven’t done much in the orange and yellow Strands of </a:t>
            </a:r>
            <a:r>
              <a:rPr lang="en-US" dirty="0" smtClean="0">
                <a:solidFill>
                  <a:srgbClr val="FF7401"/>
                </a:solidFill>
              </a:rPr>
              <a:t>Respond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Connect.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2287" y="4145280"/>
            <a:ext cx="83447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Fine Art standards remind us that students should receive instruction in different</a:t>
            </a:r>
          </a:p>
          <a:p>
            <a:r>
              <a:rPr lang="en-US" dirty="0" smtClean="0"/>
              <a:t>Ways and demonstrate their understanding of learning in different ways.</a:t>
            </a:r>
          </a:p>
          <a:p>
            <a:endParaRPr lang="en-US" dirty="0"/>
          </a:p>
          <a:p>
            <a:r>
              <a:rPr lang="en-US" dirty="0" smtClean="0"/>
              <a:t>What students learn is determined by you—the expert. The standards do not outline</a:t>
            </a:r>
          </a:p>
          <a:p>
            <a:r>
              <a:rPr lang="en-US" dirty="0" smtClean="0"/>
              <a:t>The key concepts and skills or the units &amp; projects.</a:t>
            </a:r>
          </a:p>
          <a:p>
            <a:r>
              <a:rPr lang="en-US" dirty="0" smtClean="0"/>
              <a:t>You, the expert, decide that. Hopefully, you AND your colleagues collaborate together</a:t>
            </a:r>
          </a:p>
          <a:p>
            <a:r>
              <a:rPr lang="en-US" dirty="0" smtClean="0"/>
              <a:t>To align units, concepts, and skills across grade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200093"/>
            <a:ext cx="9784080" cy="1508760"/>
          </a:xfrm>
        </p:spPr>
        <p:txBody>
          <a:bodyPr/>
          <a:lstStyle/>
          <a:p>
            <a:r>
              <a:rPr lang="en-US" dirty="0" smtClean="0"/>
              <a:t>JOURNAL…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370" y="2171642"/>
            <a:ext cx="3760181" cy="3429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Take a moment to journal a question or thought. We will circle back here in a moment…</a:t>
            </a:r>
            <a:endParaRPr lang="en-US" sz="2400" b="1" dirty="0"/>
          </a:p>
        </p:txBody>
      </p:sp>
      <p:pic>
        <p:nvPicPr>
          <p:cNvPr id="1028" name="Picture 4" descr="lesson plan cartoon with social media and the caption &quot;Now don't forget to go on social media and rate today's lesson plan.&quot; by Andrew To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58" y="2171642"/>
            <a:ext cx="3795918" cy="41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518" y="617228"/>
            <a:ext cx="5050221" cy="8542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Georgia" panose="02040502050405020303" pitchFamily="18" charset="0"/>
              </a:rPr>
              <a:t>CURRICULUM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910" y="1849821"/>
            <a:ext cx="6892160" cy="4715705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Georgia" panose="02040502050405020303" pitchFamily="18" charset="0"/>
              </a:rPr>
              <a:t>Curriculum describes the </a:t>
            </a: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totality of experiences </a:t>
            </a:r>
            <a:r>
              <a:rPr lang="en-US" sz="2000" b="1" dirty="0">
                <a:latin typeface="Georgia" panose="02040502050405020303" pitchFamily="18" charset="0"/>
              </a:rPr>
              <a:t>a student will have in </a:t>
            </a:r>
            <a:r>
              <a:rPr lang="en-US" sz="2000" b="1" dirty="0" smtClean="0">
                <a:latin typeface="Georgia" panose="02040502050405020303" pitchFamily="18" charset="0"/>
              </a:rPr>
              <a:t>learning.</a:t>
            </a:r>
          </a:p>
          <a:p>
            <a:pPr marL="0" indent="0">
              <a:buNone/>
            </a:pPr>
            <a:endParaRPr lang="en-US" sz="2000" b="1" dirty="0">
              <a:latin typeface="Georgia" panose="02040502050405020303" pitchFamily="18" charset="0"/>
            </a:endParaRPr>
          </a:p>
          <a:p>
            <a:r>
              <a:rPr lang="en-US" sz="2000" b="1" dirty="0">
                <a:latin typeface="Georgia" panose="02040502050405020303" pitchFamily="18" charset="0"/>
              </a:rPr>
              <a:t>It communicates clear </a:t>
            </a: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expectations</a:t>
            </a:r>
            <a:r>
              <a:rPr lang="en-US" sz="2000" b="1" dirty="0">
                <a:latin typeface="Georgia" panose="02040502050405020303" pitchFamily="18" charset="0"/>
              </a:rPr>
              <a:t> for what ought to be achieved by an </a:t>
            </a: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end-poin</a:t>
            </a:r>
            <a:r>
              <a:rPr lang="en-US" sz="2000" b="1" dirty="0">
                <a:solidFill>
                  <a:schemeClr val="accent4"/>
                </a:solidFill>
                <a:latin typeface="Georgia" panose="02040502050405020303" pitchFamily="18" charset="0"/>
              </a:rPr>
              <a:t>t</a:t>
            </a:r>
            <a:r>
              <a:rPr lang="en-US" sz="2000" b="1" dirty="0">
                <a:latin typeface="Georgia" panose="02040502050405020303" pitchFamily="18" charset="0"/>
              </a:rPr>
              <a:t>. </a:t>
            </a:r>
            <a:endParaRPr lang="en-US" sz="20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Georgia" panose="02040502050405020303" pitchFamily="18" charset="0"/>
            </a:endParaRPr>
          </a:p>
          <a:p>
            <a:r>
              <a:rPr lang="en-US" sz="2000" b="1" dirty="0">
                <a:latin typeface="Georgia" panose="02040502050405020303" pitchFamily="18" charset="0"/>
              </a:rPr>
              <a:t>A good curriculum will also </a:t>
            </a: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connect</a:t>
            </a:r>
            <a:r>
              <a:rPr lang="en-US" sz="2000" b="1" dirty="0">
                <a:latin typeface="Georgia" panose="02040502050405020303" pitchFamily="18" charset="0"/>
              </a:rPr>
              <a:t> teachers across the school, so they can </a:t>
            </a: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plan together</a:t>
            </a:r>
            <a:r>
              <a:rPr lang="en-US" sz="2000" b="1" dirty="0">
                <a:latin typeface="Georgia" panose="02040502050405020303" pitchFamily="18" charset="0"/>
              </a:rPr>
              <a:t>, which allows them to think </a:t>
            </a: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long-term </a:t>
            </a:r>
            <a:r>
              <a:rPr lang="en-US" sz="2000" b="1" dirty="0">
                <a:latin typeface="Georgia" panose="02040502050405020303" pitchFamily="18" charset="0"/>
              </a:rPr>
              <a:t>and foster </a:t>
            </a: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student development </a:t>
            </a:r>
            <a:r>
              <a:rPr lang="en-US" sz="2000" b="1" dirty="0">
                <a:latin typeface="Georgia" panose="02040502050405020303" pitchFamily="18" charset="0"/>
              </a:rPr>
              <a:t>across the </a:t>
            </a: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key stages </a:t>
            </a:r>
            <a:r>
              <a:rPr lang="en-US" sz="2000" b="1" dirty="0">
                <a:latin typeface="Georgia" panose="02040502050405020303" pitchFamily="18" charset="0"/>
              </a:rPr>
              <a:t>and </a:t>
            </a: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across the subject </a:t>
            </a:r>
            <a:r>
              <a:rPr lang="en-US" sz="2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disciplin</a:t>
            </a:r>
            <a:r>
              <a:rPr lang="en-US" dirty="0" smtClean="0">
                <a:solidFill>
                  <a:srgbClr val="FFFF00"/>
                </a:solidFill>
                <a:latin typeface="Georgia" panose="02040502050405020303" pitchFamily="18" charset="0"/>
              </a:rPr>
              <a:t>es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3380" y="1849821"/>
            <a:ext cx="2992820" cy="291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“I can do things you cannot</a:t>
            </a:r>
            <a:r>
              <a:rPr lang="en-US" sz="2000" b="1" i="1" dirty="0" smtClean="0"/>
              <a:t>,</a:t>
            </a:r>
          </a:p>
          <a:p>
            <a:pPr marL="0" indent="0">
              <a:buNone/>
            </a:pPr>
            <a:r>
              <a:rPr lang="en-US" sz="2000" b="1" i="1" dirty="0" smtClean="0"/>
              <a:t> </a:t>
            </a:r>
            <a:r>
              <a:rPr lang="en-US" sz="2000" b="1" i="1" dirty="0"/>
              <a:t>you can do things I cannot; </a:t>
            </a:r>
            <a:endParaRPr lang="en-US" sz="2000" b="1" i="1" dirty="0" smtClean="0"/>
          </a:p>
          <a:p>
            <a:pPr marL="0" indent="0">
              <a:buNone/>
            </a:pPr>
            <a:r>
              <a:rPr lang="en-US" sz="2000" b="1" i="1" dirty="0" smtClean="0"/>
              <a:t>together </a:t>
            </a:r>
            <a:r>
              <a:rPr lang="en-US" sz="2000" b="1" i="1" dirty="0"/>
              <a:t>we can do great things.”</a:t>
            </a:r>
            <a:br>
              <a:rPr lang="en-US" sz="2000" b="1" i="1" dirty="0"/>
            </a:br>
            <a:r>
              <a:rPr lang="en-US" sz="2000" b="1" i="1" dirty="0"/>
              <a:t>			</a:t>
            </a:r>
            <a:r>
              <a:rPr lang="en-US" sz="2000" b="1" dirty="0"/>
              <a:t>Mother Theresa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028" y="5849133"/>
            <a:ext cx="10175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Taken from Kelly, A.V. (2009). </a:t>
            </a:r>
            <a:r>
              <a:rPr lang="en-US" sz="1200" i="1" u="sng" dirty="0">
                <a:latin typeface="Georgia" panose="02040502050405020303" pitchFamily="18" charset="0"/>
                <a:hlinkClick r:id="rId2"/>
              </a:rPr>
              <a:t>The Curriculum: theory and practice</a:t>
            </a:r>
            <a:r>
              <a:rPr lang="en-US" sz="1200" dirty="0">
                <a:latin typeface="Georgia" panose="02040502050405020303" pitchFamily="18" charset="0"/>
              </a:rPr>
              <a:t> (6th ed.) p. 13. &amp; Wiles, Jon (2008). </a:t>
            </a:r>
            <a:r>
              <a:rPr lang="en-US" sz="1200" i="1" u="sng" dirty="0">
                <a:latin typeface="Georgia" panose="02040502050405020303" pitchFamily="18" charset="0"/>
                <a:hlinkClick r:id="rId3"/>
              </a:rPr>
              <a:t>Leading Curriculum Development</a:t>
            </a:r>
            <a:r>
              <a:rPr lang="en-US" sz="1200" dirty="0">
                <a:latin typeface="Georgia" panose="02040502050405020303" pitchFamily="18" charset="0"/>
              </a:rPr>
              <a:t>. p. 2. </a:t>
            </a:r>
          </a:p>
        </p:txBody>
      </p:sp>
    </p:spTree>
    <p:extLst>
      <p:ext uri="{BB962C8B-B14F-4D97-AF65-F5344CB8AC3E}">
        <p14:creationId xmlns:p14="http://schemas.microsoft.com/office/powerpoint/2010/main" val="19480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STANDARDS &amp; CURRICULUM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STANDARDS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orbel" panose="020B0503020204020204" pitchFamily="34" charset="0"/>
              </a:rPr>
              <a:t>Established </a:t>
            </a:r>
            <a:r>
              <a:rPr lang="en-US" sz="2000" b="1" dirty="0">
                <a:latin typeface="Corbel" panose="020B0503020204020204" pitchFamily="34" charset="0"/>
              </a:rPr>
              <a:t>at the state level to provide a foundation for school districts to develop their own curriculum for their setting. </a:t>
            </a:r>
          </a:p>
          <a:p>
            <a:endParaRPr lang="en-US" sz="2000" b="1" dirty="0">
              <a:latin typeface="Corbel" panose="020B0503020204020204" pitchFamily="34" charset="0"/>
            </a:endParaRPr>
          </a:p>
          <a:p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2090" y="1928471"/>
            <a:ext cx="4754880" cy="7430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CURRICULUM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2090" y="2656564"/>
            <a:ext cx="4594019" cy="35661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</a:rPr>
              <a:t>Links </a:t>
            </a:r>
            <a:r>
              <a:rPr lang="en-US" sz="2000" b="1" dirty="0">
                <a:latin typeface="Corbel" panose="020B0503020204020204" pitchFamily="34" charset="0"/>
              </a:rPr>
              <a:t>the school’s beliefs and expectations for </a:t>
            </a:r>
            <a:r>
              <a:rPr lang="en-US" sz="2000" b="1" dirty="0" smtClean="0">
                <a:latin typeface="Corbel" panose="020B0503020204020204" pitchFamily="34" charset="0"/>
              </a:rPr>
              <a:t>learning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0744" y="4439644"/>
            <a:ext cx="740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So we have a cyclical process going on here where each inform the other.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607</TotalTime>
  <Words>1237</Words>
  <Application>Microsoft Office PowerPoint</Application>
  <PresentationFormat>Widescreen</PresentationFormat>
  <Paragraphs>159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Georgia</vt:lpstr>
      <vt:lpstr>Times New Roman</vt:lpstr>
      <vt:lpstr>Wingdings</vt:lpstr>
      <vt:lpstr>Banded</vt:lpstr>
      <vt:lpstr>FAM  SEPTEMBER 2023</vt:lpstr>
      <vt:lpstr>Dates of fam meetings</vt:lpstr>
      <vt:lpstr>PowerPoint Presentation</vt:lpstr>
      <vt:lpstr>LESSON PLANS</vt:lpstr>
      <vt:lpstr>PowerPoint Presentation</vt:lpstr>
      <vt:lpstr>PowerPoint Presentation</vt:lpstr>
      <vt:lpstr>JOURNAL…</vt:lpstr>
      <vt:lpstr>CURRICULUM</vt:lpstr>
      <vt:lpstr>STANDARDS &amp; CURRICULUM</vt:lpstr>
      <vt:lpstr>CURRICULUM…CONT…</vt:lpstr>
      <vt:lpstr>QUESTIONS…</vt:lpstr>
      <vt:lpstr>Lesson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HELPFUL HINTS…</vt:lpstr>
      <vt:lpstr>HELPFUL HINTS…cont…</vt:lpstr>
      <vt:lpstr>FUTURE TOPICS…</vt:lpstr>
      <vt:lpstr>FAM  SEPTEMBER 2023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  SEPTEMBER 2023</dc:title>
  <dc:creator>Franks, Kendra</dc:creator>
  <cp:lastModifiedBy>Franks, Kendra</cp:lastModifiedBy>
  <cp:revision>29</cp:revision>
  <dcterms:created xsi:type="dcterms:W3CDTF">2023-09-25T18:12:13Z</dcterms:created>
  <dcterms:modified xsi:type="dcterms:W3CDTF">2023-10-02T15:08:49Z</dcterms:modified>
</cp:coreProperties>
</file>