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4" r:id="rId2"/>
  </p:sldMasterIdLst>
  <p:notesMasterIdLst>
    <p:notesMasterId r:id="rId8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Lst>
  <p:sldSz cx="9144000" cy="5143500" type="screen16x9"/>
  <p:notesSz cx="7023100" cy="9309100"/>
  <p:embeddedFontLst>
    <p:embeddedFont>
      <p:font typeface="Calibri" panose="020F0502020204030204" pitchFamily="34" charset="0"/>
      <p:regular r:id="rId88"/>
      <p:bold r:id="rId89"/>
      <p:italic r:id="rId90"/>
      <p:boldItalic r:id="rId91"/>
    </p:embeddedFont>
    <p:embeddedFont>
      <p:font typeface="Century Gothic" panose="020B0502020202020204" pitchFamily="34" charset="0"/>
      <p:regular r:id="rId92"/>
      <p:bold r:id="rId93"/>
      <p:italic r:id="rId94"/>
      <p:boldItalic r:id="rId95"/>
    </p:embeddedFont>
    <p:embeddedFont>
      <p:font typeface="Open Sans" panose="020B0606030504020204" pitchFamily="34" charset="0"/>
      <p:regular r:id="rId96"/>
      <p:bold r:id="rId97"/>
      <p:italic r:id="rId98"/>
      <p:boldItalic r:id="rId99"/>
    </p:embeddedFont>
    <p:embeddedFont>
      <p:font typeface="Roboto" panose="02000000000000000000" pitchFamily="2" charset="0"/>
      <p:regular r:id="rId100"/>
      <p:bold r:id="rId101"/>
      <p:italic r:id="rId102"/>
      <p:boldItalic r:id="rId103"/>
    </p:embeddedFont>
    <p:embeddedFont>
      <p:font typeface="Caveat" panose="00000500000000000000" pitchFamily="2" charset="0"/>
      <p:regular r:id="rId104"/>
      <p:bold r:id="rId105"/>
    </p:embeddedFont>
    <p:embeddedFont>
      <p:font typeface="Garamond" panose="02020404030301010803" pitchFamily="18" charset="0"/>
      <p:regular r:id="rId106"/>
      <p:bold r:id="rId107"/>
      <p:italic r:id="rId10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9" roundtripDataSignature="AMtx7mhBomg05sdZ6UKISW/LuKRs8aXQ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CAD0D4-AA6B-42C0-A97B-7542D79BC915}">
  <a:tblStyle styleId="{86CAD0D4-AA6B-42C0-A97B-7542D79BC9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font" Target="fonts/font2.fntdata"/><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font" Target="fonts/font20.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102" Type="http://schemas.openxmlformats.org/officeDocument/2006/relationships/font" Target="fonts/font15.fntdata"/><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font" Target="fonts/font3.fntdata"/><Relationship Id="rId95"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13.fntdata"/><Relationship Id="rId105" Type="http://schemas.openxmlformats.org/officeDocument/2006/relationships/font" Target="fonts/font18.fntdata"/><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font" Target="fonts/font16.fntdata"/><Relationship Id="rId108"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customschemas.google.com/relationships/presentationmetadata" Target="meta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0.fntdata"/><Relationship Id="rId104" Type="http://schemas.openxmlformats.org/officeDocument/2006/relationships/font" Target="fonts/font17.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5: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b="1">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83" name="Google Shape;283;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4: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4: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85bca029b0_0_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85bca029b0_0_7: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08" name="Google Shape;308;g285bca029b0_0_7: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85bca029b0_0_1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85bca029b0_0_1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16" name="Google Shape;316;g285bca029b0_0_14: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2: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22: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1: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52d1c28000_0_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152d1c28000_0_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42" name="Google Shape;342;g152d1c28000_0_1: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5: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5: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16: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txBox="1">
            <a:spLocks noGrp="1"/>
          </p:cNvSpPr>
          <p:nvPr>
            <p:ph type="body" idx="1"/>
          </p:nvPr>
        </p:nvSpPr>
        <p:spPr>
          <a:xfrm>
            <a:off x="687042" y="4349334"/>
            <a:ext cx="5496339" cy="4120421"/>
          </a:xfrm>
          <a:prstGeom prst="rect">
            <a:avLst/>
          </a:prstGeom>
          <a:noFill/>
          <a:ln>
            <a:noFill/>
          </a:ln>
        </p:spPr>
        <p:txBody>
          <a:bodyPr spcFirstLastPara="1" wrap="square" lIns="91550" tIns="91550" rIns="91550" bIns="9155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16" name="Google Shape;216;p6:notes"/>
          <p:cNvSpPr>
            <a:spLocks noGrp="1" noRot="1" noChangeAspect="1"/>
          </p:cNvSpPr>
          <p:nvPr>
            <p:ph type="sldImg" idx="2"/>
          </p:nvPr>
        </p:nvSpPr>
        <p:spPr>
          <a:xfrm>
            <a:off x="382588" y="687388"/>
            <a:ext cx="6103937" cy="34337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85bca029b0_0_10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85bca029b0_0_104: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72" name="Google Shape;372;g285bca029b0_0_104: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85bca029b0_0_11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85bca029b0_0_11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80" name="Google Shape;380;g285bca029b0_0_111: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7: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b="1"/>
          </a:p>
        </p:txBody>
      </p:sp>
      <p:sp>
        <p:nvSpPr>
          <p:cNvPr id="388" name="Google Shape;388;p17: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l"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18: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0: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1: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3: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2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6:notes"/>
          <p:cNvSpPr txBox="1">
            <a:spLocks noGrp="1"/>
          </p:cNvSpPr>
          <p:nvPr>
            <p:ph type="body" idx="1"/>
          </p:nvPr>
        </p:nvSpPr>
        <p:spPr>
          <a:xfrm>
            <a:off x="701040" y="4415790"/>
            <a:ext cx="5608240" cy="4183485"/>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29" name="Google Shape;429;p26:notes"/>
          <p:cNvSpPr txBox="1">
            <a:spLocks noGrp="1"/>
          </p:cNvSpPr>
          <p:nvPr>
            <p:ph type="sldNum" idx="12"/>
          </p:nvPr>
        </p:nvSpPr>
        <p:spPr>
          <a:xfrm>
            <a:off x="3970938" y="8829966"/>
            <a:ext cx="3037697" cy="46496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7: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7b3a8a6aa5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7b3a8a6aa5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4" name="Google Shape;224;g27b3a8a6aa5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2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31: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85bca029b0_0_20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285bca029b0_0_20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285bca029b0_0_201: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85bca029b0_0_20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285bca029b0_0_209: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76" name="Google Shape;476;g285bca029b0_0_209: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85bca029b0_0_2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g285bca029b0_0_21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85" name="Google Shape;485;g285bca029b0_0_217: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85bca029b0_0_22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285bca029b0_0_225: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285bca029b0_0_225: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85bca029b0_0_23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285bca029b0_0_232: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02" name="Google Shape;502;g285bca029b0_0_232: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35: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35: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3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36: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32: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32: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7c6212f66b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7c6212f66b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33" name="Google Shape;233;g27c6212f66b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37: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39: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39: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2:notes"/>
          <p:cNvSpPr txBox="1">
            <a:spLocks noGrp="1"/>
          </p:cNvSpPr>
          <p:nvPr>
            <p:ph type="body" idx="1"/>
          </p:nvPr>
        </p:nvSpPr>
        <p:spPr>
          <a:xfrm>
            <a:off x="702310" y="4421823"/>
            <a:ext cx="5618480" cy="4189095"/>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55" name="Google Shape;555;p4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4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640"/>
              </a:spcBef>
              <a:spcAft>
                <a:spcPts val="0"/>
              </a:spcAft>
              <a:buClr>
                <a:schemeClr val="dk1"/>
              </a:buClr>
              <a:buSzPts val="1100"/>
              <a:buFont typeface="Arial"/>
              <a:buNone/>
            </a:pPr>
            <a:r>
              <a:rPr lang="en-US" sz="2100">
                <a:solidFill>
                  <a:srgbClr val="004B8D"/>
                </a:solidFill>
              </a:rPr>
              <a:t>The WISC-V was normed on 2,200 children while the WJ IV was normed on over 7,000 children</a:t>
            </a:r>
            <a:endParaRPr/>
          </a:p>
        </p:txBody>
      </p:sp>
      <p:sp>
        <p:nvSpPr>
          <p:cNvPr id="563" name="Google Shape;563;p4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85bca029b0_0_32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85bca029b0_0_32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71" name="Google Shape;571;g285bca029b0_0_322: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85bca029b0_0_3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285bca029b0_0_329: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79" name="Google Shape;579;g285bca029b0_0_329: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85bca029b0_0_33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285bca029b0_0_338: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89" name="Google Shape;589;g285bca029b0_0_338: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85bca029b0_0_34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285bca029b0_0_345: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97" name="Google Shape;597;g285bca029b0_0_345: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85bca029b0_0_35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85bca029b0_0_352: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05" name="Google Shape;605;g285bca029b0_0_352: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285bca029b0_0_36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285bca029b0_0_36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15" name="Google Shape;615;g285bca029b0_0_361: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7c6212f66b_0_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7c6212f66b_0_8: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42" name="Google Shape;242;g27c6212f66b_0_8: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85bca029b0_0_36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285bca029b0_0_368: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23" name="Google Shape;623;g285bca029b0_0_368: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85bca029b0_0_45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285bca029b0_0_45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640"/>
              </a:spcBef>
              <a:spcAft>
                <a:spcPts val="0"/>
              </a:spcAft>
              <a:buClr>
                <a:schemeClr val="dk1"/>
              </a:buClr>
              <a:buSzPts val="1100"/>
              <a:buFont typeface="Arial"/>
              <a:buNone/>
            </a:pPr>
            <a:r>
              <a:rPr lang="en-US" sz="2100">
                <a:solidFill>
                  <a:srgbClr val="004B8D"/>
                </a:solidFill>
              </a:rPr>
              <a:t>The WISC-V was normed on 2,200 children while the WJ IV was normed on over 7,000 children</a:t>
            </a:r>
            <a:endParaRPr/>
          </a:p>
        </p:txBody>
      </p:sp>
      <p:sp>
        <p:nvSpPr>
          <p:cNvPr id="631" name="Google Shape;631;g285bca029b0_0_458: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5: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45: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1febf30d9f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11febf30d9f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49" name="Google Shape;649;g11febf30d9f_0_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35077ddff3_0_17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g135077ddff3_0_17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57" name="Google Shape;657;g135077ddff3_0_178: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85bca029b0_0_54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85bca029b0_0_549: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65" name="Google Shape;665;g285bca029b0_0_549: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4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4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74" name="Google Shape;674;p48: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43: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43: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4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44: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90" name="Google Shape;690;p44: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4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49: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49: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7c6212f66b_0_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7c6212f66b_0_17: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51" name="Google Shape;251;g27c6212f66b_0_17: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5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5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06" name="Google Shape;706;p5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4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47: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5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5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51: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52d1c28000_0_99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152d1c28000_0_99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31" name="Google Shape;731;g152d1c28000_0_99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7d94b14b15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27d94b14b15_0_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39" name="Google Shape;739;g27d94b14b15_0_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52d1c28000_0_99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g152d1c28000_0_99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152d1c28000_0_997: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9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95: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56" name="Google Shape;756;p95: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9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p9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64" name="Google Shape;764;p98: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9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99: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72" name="Google Shape;772;p99: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85bca029b0_0_74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g285bca029b0_0_74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80" name="Google Shape;780;g285bca029b0_0_74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7c6212f66b_0_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7c6212f66b_0_2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60" name="Google Shape;260;g27c6212f66b_0_26: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85bca029b0_0_73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g285bca029b0_0_732: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88" name="Google Shape;788;g285bca029b0_0_732: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27d94b14b15_0_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g27d94b14b15_0_9: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797" name="Google Shape;797;g27d94b14b15_0_9: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7e10f705f0_1_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27e10f705f0_1_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05" name="Google Shape;805;g27e10f705f0_1_7: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10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10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13" name="Google Shape;813;p10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10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101: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21" name="Google Shape;821;p101: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10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102: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30" name="Google Shape;830;p102: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10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104: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38" name="Google Shape;838;p104: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0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105: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105: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0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106: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55" name="Google Shape;855;p106: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10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10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65" name="Google Shape;865;p107: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85bca029b0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85bca029b0_0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69" name="Google Shape;269;g285bca029b0_0_0: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285bca029b0_0_64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g285bca029b0_0_64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73" name="Google Shape;873;g285bca029b0_0_64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152d1c28000_0_168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g152d1c28000_0_168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83" name="Google Shape;883;g152d1c28000_0_1688: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52d1c28000_0_171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g152d1c28000_0_1710: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891" name="Google Shape;891;g152d1c28000_0_1710: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5435fb388c_0_63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g15435fb388c_0_638: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900" name="Google Shape;900;g15435fb388c_0_638: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52d1c28000_0_171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g152d1c28000_0_1717:notes"/>
          <p:cNvSpPr txBox="1">
            <a:spLocks noGrp="1"/>
          </p:cNvSpPr>
          <p:nvPr>
            <p:ph type="body" idx="1"/>
          </p:nvPr>
        </p:nvSpPr>
        <p:spPr>
          <a:xfrm>
            <a:off x="702310" y="4421823"/>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909" name="Google Shape;909;g152d1c28000_0_1717:notes"/>
          <p:cNvSpPr txBox="1">
            <a:spLocks noGrp="1"/>
          </p:cNvSpPr>
          <p:nvPr>
            <p:ph type="sldNum" idx="12"/>
          </p:nvPr>
        </p:nvSpPr>
        <p:spPr>
          <a:xfrm>
            <a:off x="3978132" y="8842029"/>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notes"/>
          <p:cNvSpPr txBox="1">
            <a:spLocks noGrp="1"/>
          </p:cNvSpPr>
          <p:nvPr>
            <p:ph type="body" idx="1"/>
          </p:nvPr>
        </p:nvSpPr>
        <p:spPr>
          <a:xfrm>
            <a:off x="687042" y="4349334"/>
            <a:ext cx="5496339" cy="4120421"/>
          </a:xfrm>
          <a:prstGeom prst="rect">
            <a:avLst/>
          </a:prstGeom>
          <a:noFill/>
          <a:ln>
            <a:noFill/>
          </a:ln>
        </p:spPr>
        <p:txBody>
          <a:bodyPr spcFirstLastPara="1" wrap="square" lIns="91550" tIns="91550" rIns="91550" bIns="9155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6" name="Google Shape;276;p2:notes"/>
          <p:cNvSpPr>
            <a:spLocks noGrp="1" noRot="1" noChangeAspect="1"/>
          </p:cNvSpPr>
          <p:nvPr>
            <p:ph type="sldImg" idx="2"/>
          </p:nvPr>
        </p:nvSpPr>
        <p:spPr>
          <a:xfrm>
            <a:off x="382588" y="687388"/>
            <a:ext cx="6103937" cy="34337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6"/>
        <p:cNvGrpSpPr/>
        <p:nvPr/>
      </p:nvGrpSpPr>
      <p:grpSpPr>
        <a:xfrm>
          <a:off x="0" y="0"/>
          <a:ext cx="0" cy="0"/>
          <a:chOff x="0" y="0"/>
          <a:chExt cx="0" cy="0"/>
        </a:xfrm>
      </p:grpSpPr>
      <p:pic>
        <p:nvPicPr>
          <p:cNvPr id="17" name="Google Shape;17;p57" descr="R:\COM\COMM\Branding\PPT Templates\widescreen\Widescreen Powerpoint 23.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8" name="Google Shape;18;p57"/>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7"/>
          <p:cNvSpPr txBox="1">
            <a:spLocks noGrp="1"/>
          </p:cNvSpPr>
          <p:nvPr>
            <p:ph type="body" idx="1"/>
          </p:nvPr>
        </p:nvSpPr>
        <p:spPr>
          <a:xfrm>
            <a:off x="304800" y="3028950"/>
            <a:ext cx="1676400" cy="342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75"/>
              </a:spcBef>
              <a:spcAft>
                <a:spcPts val="0"/>
              </a:spcAft>
              <a:buSzPts val="2000"/>
              <a:buFont typeface="Arial"/>
              <a:buNone/>
              <a:defRPr sz="2000" b="1">
                <a:solidFill>
                  <a:schemeClr val="lt1"/>
                </a:solidFill>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20" name="Google Shape;20;p57"/>
          <p:cNvSpPr txBox="1">
            <a:spLocks noGrp="1"/>
          </p:cNvSpPr>
          <p:nvPr>
            <p:ph type="body" idx="2"/>
          </p:nvPr>
        </p:nvSpPr>
        <p:spPr>
          <a:xfrm>
            <a:off x="4486275" y="571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75"/>
              </a:spcBef>
              <a:spcAft>
                <a:spcPts val="0"/>
              </a:spcAft>
              <a:buSzPts val="2000"/>
              <a:buNone/>
              <a:defRPr sz="2000" i="1"/>
            </a:lvl1pPr>
            <a:lvl2pPr marL="914400" lvl="1" indent="-228600" algn="l">
              <a:lnSpc>
                <a:spcPct val="100000"/>
              </a:lnSpc>
              <a:spcBef>
                <a:spcPts val="375"/>
              </a:spcBef>
              <a:spcAft>
                <a:spcPts val="0"/>
              </a:spcAft>
              <a:buSzPts val="1200"/>
              <a:buNone/>
              <a:defRPr/>
            </a:lvl2pPr>
            <a:lvl3pPr marL="1371600" lvl="2" indent="-228600" algn="l">
              <a:lnSpc>
                <a:spcPct val="100000"/>
              </a:lnSpc>
              <a:spcBef>
                <a:spcPts val="375"/>
              </a:spcBef>
              <a:spcAft>
                <a:spcPts val="0"/>
              </a:spcAft>
              <a:buSzPts val="1050"/>
              <a:buNone/>
              <a:defRPr/>
            </a:lvl3pPr>
            <a:lvl4pPr marL="1828800" lvl="3" indent="-228600" algn="l">
              <a:lnSpc>
                <a:spcPct val="100000"/>
              </a:lnSpc>
              <a:spcBef>
                <a:spcPts val="375"/>
              </a:spcBef>
              <a:spcAft>
                <a:spcPts val="0"/>
              </a:spcAft>
              <a:buSzPts val="1050"/>
              <a:buNone/>
              <a:defRPr/>
            </a:lvl4pPr>
            <a:lvl5pPr marL="2286000" lvl="4" indent="-228600" algn="l">
              <a:lnSpc>
                <a:spcPct val="100000"/>
              </a:lnSpc>
              <a:spcBef>
                <a:spcPts val="375"/>
              </a:spcBef>
              <a:spcAft>
                <a:spcPts val="0"/>
              </a:spcAft>
              <a:buSzPts val="1050"/>
              <a:buNone/>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70"/>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0"/>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0"/>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0"/>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71"/>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1"/>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71"/>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4"/>
        <p:cNvGrpSpPr/>
        <p:nvPr/>
      </p:nvGrpSpPr>
      <p:grpSpPr>
        <a:xfrm>
          <a:off x="0" y="0"/>
          <a:ext cx="0" cy="0"/>
          <a:chOff x="0" y="0"/>
          <a:chExt cx="0" cy="0"/>
        </a:xfrm>
      </p:grpSpPr>
      <p:sp>
        <p:nvSpPr>
          <p:cNvPr id="95" name="Google Shape;95;p72"/>
          <p:cNvSpPr/>
          <p:nvPr/>
        </p:nvSpPr>
        <p:spPr>
          <a:xfrm>
            <a:off x="184147" y="178308"/>
            <a:ext cx="6398514" cy="4786884"/>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72"/>
          <p:cNvSpPr/>
          <p:nvPr/>
        </p:nvSpPr>
        <p:spPr>
          <a:xfrm>
            <a:off x="6765290" y="178308"/>
            <a:ext cx="2194560" cy="47868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72"/>
          <p:cNvSpPr txBox="1">
            <a:spLocks noGrp="1"/>
          </p:cNvSpPr>
          <p:nvPr>
            <p:ph type="title"/>
          </p:nvPr>
        </p:nvSpPr>
        <p:spPr>
          <a:xfrm>
            <a:off x="6972300" y="455544"/>
            <a:ext cx="1823085" cy="1234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100"/>
              <a:buFont typeface="Century Gothic"/>
              <a:buNone/>
              <a:defRPr sz="2100" b="0" cap="none">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72"/>
          <p:cNvSpPr txBox="1">
            <a:spLocks noGrp="1"/>
          </p:cNvSpPr>
          <p:nvPr>
            <p:ph type="body" idx="1"/>
          </p:nvPr>
        </p:nvSpPr>
        <p:spPr>
          <a:xfrm>
            <a:off x="514350" y="457200"/>
            <a:ext cx="5829300" cy="400050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99" name="Google Shape;99;p72"/>
          <p:cNvSpPr txBox="1">
            <a:spLocks noGrp="1"/>
          </p:cNvSpPr>
          <p:nvPr>
            <p:ph type="body" idx="2"/>
          </p:nvPr>
        </p:nvSpPr>
        <p:spPr>
          <a:xfrm>
            <a:off x="6972300" y="1714500"/>
            <a:ext cx="1823085" cy="26289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SzPts val="1050"/>
              <a:buNone/>
              <a:defRPr sz="1050">
                <a:solidFill>
                  <a:srgbClr val="FFFFFF"/>
                </a:solidFill>
              </a:defRPr>
            </a:lvl1pPr>
            <a:lvl2pPr marL="914400" lvl="1" indent="-228600" algn="l">
              <a:lnSpc>
                <a:spcPct val="100000"/>
              </a:lnSpc>
              <a:spcBef>
                <a:spcPts val="375"/>
              </a:spcBef>
              <a:spcAft>
                <a:spcPts val="0"/>
              </a:spcAft>
              <a:buSzPts val="900"/>
              <a:buNone/>
              <a:defRPr sz="900"/>
            </a:lvl2pPr>
            <a:lvl3pPr marL="1371600" lvl="2" indent="-228600" algn="l">
              <a:lnSpc>
                <a:spcPct val="100000"/>
              </a:lnSpc>
              <a:spcBef>
                <a:spcPts val="375"/>
              </a:spcBef>
              <a:spcAft>
                <a:spcPts val="0"/>
              </a:spcAft>
              <a:buSzPts val="750"/>
              <a:buNone/>
              <a:defRPr sz="750"/>
            </a:lvl3pPr>
            <a:lvl4pPr marL="1828800" lvl="3" indent="-228600" algn="l">
              <a:lnSpc>
                <a:spcPct val="100000"/>
              </a:lnSpc>
              <a:spcBef>
                <a:spcPts val="375"/>
              </a:spcBef>
              <a:spcAft>
                <a:spcPts val="0"/>
              </a:spcAft>
              <a:buSzPts val="675"/>
              <a:buNone/>
              <a:defRPr sz="675"/>
            </a:lvl4pPr>
            <a:lvl5pPr marL="2286000" lvl="4" indent="-228600" algn="l">
              <a:lnSpc>
                <a:spcPct val="100000"/>
              </a:lnSpc>
              <a:spcBef>
                <a:spcPts val="375"/>
              </a:spcBef>
              <a:spcAft>
                <a:spcPts val="0"/>
              </a:spcAft>
              <a:buSzPts val="675"/>
              <a:buNone/>
              <a:defRPr sz="675"/>
            </a:lvl5pPr>
            <a:lvl6pPr marL="2743200" lvl="5" indent="-228600" algn="l">
              <a:lnSpc>
                <a:spcPct val="100000"/>
              </a:lnSpc>
              <a:spcBef>
                <a:spcPts val="375"/>
              </a:spcBef>
              <a:spcAft>
                <a:spcPts val="0"/>
              </a:spcAft>
              <a:buSzPts val="675"/>
              <a:buNone/>
              <a:defRPr sz="675"/>
            </a:lvl6pPr>
            <a:lvl7pPr marL="3200400" lvl="6" indent="-228600" algn="l">
              <a:lnSpc>
                <a:spcPct val="100000"/>
              </a:lnSpc>
              <a:spcBef>
                <a:spcPts val="375"/>
              </a:spcBef>
              <a:spcAft>
                <a:spcPts val="0"/>
              </a:spcAft>
              <a:buSzPts val="675"/>
              <a:buNone/>
              <a:defRPr sz="675"/>
            </a:lvl7pPr>
            <a:lvl8pPr marL="3657600" lvl="7" indent="-228600" algn="l">
              <a:lnSpc>
                <a:spcPct val="100000"/>
              </a:lnSpc>
              <a:spcBef>
                <a:spcPts val="375"/>
              </a:spcBef>
              <a:spcAft>
                <a:spcPts val="0"/>
              </a:spcAft>
              <a:buSzPts val="675"/>
              <a:buNone/>
              <a:defRPr sz="675"/>
            </a:lvl8pPr>
            <a:lvl9pPr marL="4114800" lvl="8" indent="-228600" algn="l">
              <a:lnSpc>
                <a:spcPct val="100000"/>
              </a:lnSpc>
              <a:spcBef>
                <a:spcPts val="375"/>
              </a:spcBef>
              <a:spcAft>
                <a:spcPts val="0"/>
              </a:spcAft>
              <a:buSzPts val="675"/>
              <a:buNone/>
              <a:defRPr sz="675"/>
            </a:lvl9pPr>
          </a:lstStyle>
          <a:p>
            <a:endParaRPr/>
          </a:p>
        </p:txBody>
      </p:sp>
      <p:sp>
        <p:nvSpPr>
          <p:cNvPr id="100" name="Google Shape;100;p72"/>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72"/>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2"/>
          <p:cNvSpPr txBox="1">
            <a:spLocks noGrp="1"/>
          </p:cNvSpPr>
          <p:nvPr>
            <p:ph type="sldNum" idx="12"/>
          </p:nvPr>
        </p:nvSpPr>
        <p:spPr>
          <a:xfrm>
            <a:off x="7795258" y="4667252"/>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72"/>
          <p:cNvSpPr/>
          <p:nvPr/>
        </p:nvSpPr>
        <p:spPr>
          <a:xfrm>
            <a:off x="6868160" y="281178"/>
            <a:ext cx="1988820" cy="4581144"/>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4"/>
        <p:cNvGrpSpPr/>
        <p:nvPr/>
      </p:nvGrpSpPr>
      <p:grpSpPr>
        <a:xfrm>
          <a:off x="0" y="0"/>
          <a:ext cx="0" cy="0"/>
          <a:chOff x="0" y="0"/>
          <a:chExt cx="0" cy="0"/>
        </a:xfrm>
      </p:grpSpPr>
      <p:sp>
        <p:nvSpPr>
          <p:cNvPr id="105" name="Google Shape;105;p73"/>
          <p:cNvSpPr/>
          <p:nvPr/>
        </p:nvSpPr>
        <p:spPr>
          <a:xfrm>
            <a:off x="6765290" y="178308"/>
            <a:ext cx="2194560" cy="47868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73"/>
          <p:cNvSpPr txBox="1">
            <a:spLocks noGrp="1"/>
          </p:cNvSpPr>
          <p:nvPr>
            <p:ph type="title"/>
          </p:nvPr>
        </p:nvSpPr>
        <p:spPr>
          <a:xfrm>
            <a:off x="6972300" y="452628"/>
            <a:ext cx="1824228" cy="123444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2100"/>
              <a:buFont typeface="Century Gothic"/>
              <a:buNone/>
              <a:defRPr sz="2100" b="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73"/>
          <p:cNvSpPr>
            <a:spLocks noGrp="1"/>
          </p:cNvSpPr>
          <p:nvPr>
            <p:ph type="pic" idx="2"/>
          </p:nvPr>
        </p:nvSpPr>
        <p:spPr>
          <a:xfrm>
            <a:off x="171449" y="178308"/>
            <a:ext cx="6398514" cy="4786884"/>
          </a:xfrm>
          <a:prstGeom prst="rect">
            <a:avLst/>
          </a:prstGeom>
          <a:solidFill>
            <a:srgbClr val="76CEEF"/>
          </a:solidFill>
          <a:ln>
            <a:noFill/>
          </a:ln>
        </p:spPr>
      </p:sp>
      <p:sp>
        <p:nvSpPr>
          <p:cNvPr id="108" name="Google Shape;108;p73"/>
          <p:cNvSpPr txBox="1">
            <a:spLocks noGrp="1"/>
          </p:cNvSpPr>
          <p:nvPr>
            <p:ph type="body" idx="1"/>
          </p:nvPr>
        </p:nvSpPr>
        <p:spPr>
          <a:xfrm>
            <a:off x="6972300" y="1714500"/>
            <a:ext cx="1824228" cy="262661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600"/>
              </a:spcBef>
              <a:spcAft>
                <a:spcPts val="0"/>
              </a:spcAft>
              <a:buSzPts val="1050"/>
              <a:buNone/>
              <a:defRPr sz="1050">
                <a:solidFill>
                  <a:srgbClr val="FFFFFF"/>
                </a:solidFill>
              </a:defRPr>
            </a:lvl1pPr>
            <a:lvl2pPr marL="914400" lvl="1" indent="-228600" algn="l">
              <a:lnSpc>
                <a:spcPct val="100000"/>
              </a:lnSpc>
              <a:spcBef>
                <a:spcPts val="375"/>
              </a:spcBef>
              <a:spcAft>
                <a:spcPts val="0"/>
              </a:spcAft>
              <a:buSzPts val="900"/>
              <a:buNone/>
              <a:defRPr sz="900"/>
            </a:lvl2pPr>
            <a:lvl3pPr marL="1371600" lvl="2" indent="-228600" algn="l">
              <a:lnSpc>
                <a:spcPct val="100000"/>
              </a:lnSpc>
              <a:spcBef>
                <a:spcPts val="375"/>
              </a:spcBef>
              <a:spcAft>
                <a:spcPts val="0"/>
              </a:spcAft>
              <a:buSzPts val="750"/>
              <a:buNone/>
              <a:defRPr sz="750"/>
            </a:lvl3pPr>
            <a:lvl4pPr marL="1828800" lvl="3" indent="-228600" algn="l">
              <a:lnSpc>
                <a:spcPct val="100000"/>
              </a:lnSpc>
              <a:spcBef>
                <a:spcPts val="375"/>
              </a:spcBef>
              <a:spcAft>
                <a:spcPts val="0"/>
              </a:spcAft>
              <a:buSzPts val="675"/>
              <a:buNone/>
              <a:defRPr sz="675"/>
            </a:lvl4pPr>
            <a:lvl5pPr marL="2286000" lvl="4" indent="-228600" algn="l">
              <a:lnSpc>
                <a:spcPct val="100000"/>
              </a:lnSpc>
              <a:spcBef>
                <a:spcPts val="375"/>
              </a:spcBef>
              <a:spcAft>
                <a:spcPts val="0"/>
              </a:spcAft>
              <a:buSzPts val="675"/>
              <a:buNone/>
              <a:defRPr sz="675"/>
            </a:lvl5pPr>
            <a:lvl6pPr marL="2743200" lvl="5" indent="-228600" algn="l">
              <a:lnSpc>
                <a:spcPct val="100000"/>
              </a:lnSpc>
              <a:spcBef>
                <a:spcPts val="375"/>
              </a:spcBef>
              <a:spcAft>
                <a:spcPts val="0"/>
              </a:spcAft>
              <a:buSzPts val="675"/>
              <a:buNone/>
              <a:defRPr sz="675"/>
            </a:lvl6pPr>
            <a:lvl7pPr marL="3200400" lvl="6" indent="-228600" algn="l">
              <a:lnSpc>
                <a:spcPct val="100000"/>
              </a:lnSpc>
              <a:spcBef>
                <a:spcPts val="375"/>
              </a:spcBef>
              <a:spcAft>
                <a:spcPts val="0"/>
              </a:spcAft>
              <a:buSzPts val="675"/>
              <a:buNone/>
              <a:defRPr sz="675"/>
            </a:lvl7pPr>
            <a:lvl8pPr marL="3657600" lvl="7" indent="-228600" algn="l">
              <a:lnSpc>
                <a:spcPct val="100000"/>
              </a:lnSpc>
              <a:spcBef>
                <a:spcPts val="375"/>
              </a:spcBef>
              <a:spcAft>
                <a:spcPts val="0"/>
              </a:spcAft>
              <a:buSzPts val="675"/>
              <a:buNone/>
              <a:defRPr sz="675"/>
            </a:lvl8pPr>
            <a:lvl9pPr marL="4114800" lvl="8" indent="-228600" algn="l">
              <a:lnSpc>
                <a:spcPct val="100000"/>
              </a:lnSpc>
              <a:spcBef>
                <a:spcPts val="375"/>
              </a:spcBef>
              <a:spcAft>
                <a:spcPts val="0"/>
              </a:spcAft>
              <a:buSzPts val="675"/>
              <a:buNone/>
              <a:defRPr sz="675"/>
            </a:lvl9pPr>
          </a:lstStyle>
          <a:p>
            <a:endParaRPr/>
          </a:p>
        </p:txBody>
      </p:sp>
      <p:sp>
        <p:nvSpPr>
          <p:cNvPr id="109" name="Google Shape;109;p73"/>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3"/>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75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73"/>
          <p:cNvSpPr txBox="1">
            <a:spLocks noGrp="1"/>
          </p:cNvSpPr>
          <p:nvPr>
            <p:ph type="sldNum" idx="12"/>
          </p:nvPr>
        </p:nvSpPr>
        <p:spPr>
          <a:xfrm>
            <a:off x="7797546" y="4670298"/>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73"/>
          <p:cNvSpPr/>
          <p:nvPr/>
        </p:nvSpPr>
        <p:spPr>
          <a:xfrm>
            <a:off x="6868160" y="281178"/>
            <a:ext cx="1988820" cy="4581144"/>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74"/>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4"/>
          <p:cNvSpPr txBox="1">
            <a:spLocks noGrp="1"/>
          </p:cNvSpPr>
          <p:nvPr>
            <p:ph type="body" idx="1"/>
          </p:nvPr>
        </p:nvSpPr>
        <p:spPr>
          <a:xfrm rot="5400000">
            <a:off x="3097530" y="-720090"/>
            <a:ext cx="2948940" cy="7543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116" name="Google Shape;116;p74"/>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74"/>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74"/>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75"/>
          <p:cNvSpPr txBox="1">
            <a:spLocks noGrp="1"/>
          </p:cNvSpPr>
          <p:nvPr>
            <p:ph type="title"/>
          </p:nvPr>
        </p:nvSpPr>
        <p:spPr>
          <a:xfrm rot="5400000">
            <a:off x="5657850" y="1657350"/>
            <a:ext cx="3943350" cy="17716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5"/>
          <p:cNvSpPr txBox="1">
            <a:spLocks noGrp="1"/>
          </p:cNvSpPr>
          <p:nvPr>
            <p:ph type="body" idx="1"/>
          </p:nvPr>
        </p:nvSpPr>
        <p:spPr>
          <a:xfrm rot="5400000">
            <a:off x="1685925" y="-485775"/>
            <a:ext cx="3943350" cy="60579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122" name="Google Shape;122;p75"/>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75"/>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75"/>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ontent Option 3">
  <p:cSld name="2_Content Option 3">
    <p:spTree>
      <p:nvGrpSpPr>
        <p:cNvPr id="1" name="Shape 129"/>
        <p:cNvGrpSpPr/>
        <p:nvPr/>
      </p:nvGrpSpPr>
      <p:grpSpPr>
        <a:xfrm>
          <a:off x="0" y="0"/>
          <a:ext cx="0" cy="0"/>
          <a:chOff x="0" y="0"/>
          <a:chExt cx="0" cy="0"/>
        </a:xfrm>
      </p:grpSpPr>
      <p:pic>
        <p:nvPicPr>
          <p:cNvPr id="130" name="Google Shape;130;p59" descr="R:\COM\COMM\Branding\PPT Templates\widescreen\Widescreen Powerpoint 20.jpg"/>
          <p:cNvPicPr preferRelativeResize="0"/>
          <p:nvPr/>
        </p:nvPicPr>
        <p:blipFill rotWithShape="1">
          <a:blip r:embed="rId2">
            <a:alphaModFix/>
          </a:blip>
          <a:srcRect/>
          <a:stretch/>
        </p:blipFill>
        <p:spPr>
          <a:xfrm>
            <a:off x="0" y="0"/>
            <a:ext cx="9148766" cy="5148073"/>
          </a:xfrm>
          <a:prstGeom prst="rect">
            <a:avLst/>
          </a:prstGeom>
          <a:noFill/>
          <a:ln>
            <a:noFill/>
          </a:ln>
        </p:spPr>
      </p:pic>
      <p:sp>
        <p:nvSpPr>
          <p:cNvPr id="131" name="Google Shape;131;p59"/>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2" name="Google Shape;132;p5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Clr>
                <a:schemeClr val="dk1"/>
              </a:buClr>
              <a:buSzPts val="2000"/>
              <a:buChar char="•"/>
              <a:defRPr/>
            </a:lvl6pPr>
            <a:lvl7pPr marL="3200400" lvl="6" indent="-355600" algn="l">
              <a:lnSpc>
                <a:spcPct val="100000"/>
              </a:lnSpc>
              <a:spcBef>
                <a:spcPts val="400"/>
              </a:spcBef>
              <a:spcAft>
                <a:spcPts val="0"/>
              </a:spcAft>
              <a:buClr>
                <a:schemeClr val="dk1"/>
              </a:buClr>
              <a:buSzPts val="2000"/>
              <a:buChar char="•"/>
              <a:defRPr/>
            </a:lvl7pPr>
            <a:lvl8pPr marL="3657600" lvl="7" indent="-355600" algn="l">
              <a:lnSpc>
                <a:spcPct val="100000"/>
              </a:lnSpc>
              <a:spcBef>
                <a:spcPts val="400"/>
              </a:spcBef>
              <a:spcAft>
                <a:spcPts val="0"/>
              </a:spcAft>
              <a:buClr>
                <a:schemeClr val="dk1"/>
              </a:buClr>
              <a:buSzPts val="2000"/>
              <a:buChar char="•"/>
              <a:defRPr/>
            </a:lvl8pPr>
            <a:lvl9pPr marL="4114800" lvl="8" indent="-355600" algn="l">
              <a:lnSpc>
                <a:spcPct val="100000"/>
              </a:lnSpc>
              <a:spcBef>
                <a:spcPts val="400"/>
              </a:spcBef>
              <a:spcAft>
                <a:spcPts val="0"/>
              </a:spcAft>
              <a:buClr>
                <a:schemeClr val="dk1"/>
              </a:buClr>
              <a:buSzPts val="2000"/>
              <a:buChar char="•"/>
              <a:defRPr/>
            </a:lvl9pPr>
          </a:lstStyle>
          <a:p>
            <a:endParaRPr/>
          </a:p>
        </p:txBody>
      </p:sp>
      <p:sp>
        <p:nvSpPr>
          <p:cNvPr id="133" name="Google Shape;133;p5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34"/>
        <p:cNvGrpSpPr/>
        <p:nvPr/>
      </p:nvGrpSpPr>
      <p:grpSpPr>
        <a:xfrm>
          <a:off x="0" y="0"/>
          <a:ext cx="0" cy="0"/>
          <a:chOff x="0" y="0"/>
          <a:chExt cx="0" cy="0"/>
        </a:xfrm>
      </p:grpSpPr>
      <p:pic>
        <p:nvPicPr>
          <p:cNvPr id="135" name="Google Shape;135;p93" descr="R:\COM\COMM\Branding\PPT Templates\widescreen\Widescreen Powerpoint 5.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136" name="Google Shape;136;p93"/>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93"/>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93"/>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39"/>
        <p:cNvGrpSpPr/>
        <p:nvPr/>
      </p:nvGrpSpPr>
      <p:grpSpPr>
        <a:xfrm>
          <a:off x="0" y="0"/>
          <a:ext cx="0" cy="0"/>
          <a:chOff x="0" y="0"/>
          <a:chExt cx="0" cy="0"/>
        </a:xfrm>
      </p:grpSpPr>
      <p:pic>
        <p:nvPicPr>
          <p:cNvPr id="140" name="Google Shape;140;p60" descr="R:\COM\COMM\Branding\PPT Templates\widescreen\Widescreen Powerpoint 6.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41" name="Google Shape;141;p60"/>
          <p:cNvSpPr txBox="1">
            <a:spLocks noGrp="1"/>
          </p:cNvSpPr>
          <p:nvPr>
            <p:ph type="body" idx="1"/>
          </p:nvPr>
        </p:nvSpPr>
        <p:spPr>
          <a:xfrm>
            <a:off x="152400" y="2800350"/>
            <a:ext cx="8763000" cy="646331"/>
          </a:xfrm>
          <a:prstGeom prst="rect">
            <a:avLst/>
          </a:prstGeom>
          <a:noFill/>
          <a:ln>
            <a:noFill/>
          </a:ln>
        </p:spPr>
        <p:txBody>
          <a:bodyPr spcFirstLastPara="1" wrap="square" lIns="91425" tIns="45700" rIns="91425" bIns="45700" anchor="ctr" anchorCtr="0">
            <a:spAutoFit/>
          </a:bodyPr>
          <a:lstStyle>
            <a:lvl1pPr marL="457200" lvl="0" indent="-228600" algn="ctr">
              <a:lnSpc>
                <a:spcPct val="100000"/>
              </a:lnSpc>
              <a:spcBef>
                <a:spcPts val="720"/>
              </a:spcBef>
              <a:spcAft>
                <a:spcPts val="0"/>
              </a:spcAft>
              <a:buSzPts val="3600"/>
              <a:buNone/>
              <a:defRPr sz="3600" b="1">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2" name="Google Shape;142;p60"/>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60"/>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ntent option 2">
  <p:cSld name="1_Content option 2">
    <p:spTree>
      <p:nvGrpSpPr>
        <p:cNvPr id="1" name="Shape 144"/>
        <p:cNvGrpSpPr/>
        <p:nvPr/>
      </p:nvGrpSpPr>
      <p:grpSpPr>
        <a:xfrm>
          <a:off x="0" y="0"/>
          <a:ext cx="0" cy="0"/>
          <a:chOff x="0" y="0"/>
          <a:chExt cx="0" cy="0"/>
        </a:xfrm>
      </p:grpSpPr>
      <p:pic>
        <p:nvPicPr>
          <p:cNvPr id="145" name="Google Shape;145;p76"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46" name="Google Shape;146;p76"/>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47" name="Google Shape;147;p7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21"/>
        <p:cNvGrpSpPr/>
        <p:nvPr/>
      </p:nvGrpSpPr>
      <p:grpSpPr>
        <a:xfrm>
          <a:off x="0" y="0"/>
          <a:ext cx="0" cy="0"/>
          <a:chOff x="0" y="0"/>
          <a:chExt cx="0" cy="0"/>
        </a:xfrm>
      </p:grpSpPr>
      <p:pic>
        <p:nvPicPr>
          <p:cNvPr id="22" name="Google Shape;22;p62"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23" name="Google Shape;23;p62"/>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24" name="Google Shape;24;p62"/>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3000"/>
              <a:buFont typeface="Century Gothic"/>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Content option 2">
  <p:cSld name="3_Content option 2">
    <p:spTree>
      <p:nvGrpSpPr>
        <p:cNvPr id="1" name="Shape 148"/>
        <p:cNvGrpSpPr/>
        <p:nvPr/>
      </p:nvGrpSpPr>
      <p:grpSpPr>
        <a:xfrm>
          <a:off x="0" y="0"/>
          <a:ext cx="0" cy="0"/>
          <a:chOff x="0" y="0"/>
          <a:chExt cx="0" cy="0"/>
        </a:xfrm>
      </p:grpSpPr>
      <p:pic>
        <p:nvPicPr>
          <p:cNvPr id="149" name="Google Shape;149;p78"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50" name="Google Shape;150;p78"/>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51" name="Google Shape;151;p78"/>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Content option 2">
  <p:cSld name="4_Content option 2">
    <p:spTree>
      <p:nvGrpSpPr>
        <p:cNvPr id="1" name="Shape 152"/>
        <p:cNvGrpSpPr/>
        <p:nvPr/>
      </p:nvGrpSpPr>
      <p:grpSpPr>
        <a:xfrm>
          <a:off x="0" y="0"/>
          <a:ext cx="0" cy="0"/>
          <a:chOff x="0" y="0"/>
          <a:chExt cx="0" cy="0"/>
        </a:xfrm>
      </p:grpSpPr>
      <p:pic>
        <p:nvPicPr>
          <p:cNvPr id="153" name="Google Shape;153;p79"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54" name="Google Shape;154;p7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55" name="Google Shape;155;p7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Content option 2">
  <p:cSld name="5_Content option 2">
    <p:spTree>
      <p:nvGrpSpPr>
        <p:cNvPr id="1" name="Shape 156"/>
        <p:cNvGrpSpPr/>
        <p:nvPr/>
      </p:nvGrpSpPr>
      <p:grpSpPr>
        <a:xfrm>
          <a:off x="0" y="0"/>
          <a:ext cx="0" cy="0"/>
          <a:chOff x="0" y="0"/>
          <a:chExt cx="0" cy="0"/>
        </a:xfrm>
      </p:grpSpPr>
      <p:pic>
        <p:nvPicPr>
          <p:cNvPr id="157" name="Google Shape;157;p80"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58" name="Google Shape;158;p80"/>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59" name="Google Shape;159;p8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Content option 2">
  <p:cSld name="6_Content option 2">
    <p:spTree>
      <p:nvGrpSpPr>
        <p:cNvPr id="1" name="Shape 160"/>
        <p:cNvGrpSpPr/>
        <p:nvPr/>
      </p:nvGrpSpPr>
      <p:grpSpPr>
        <a:xfrm>
          <a:off x="0" y="0"/>
          <a:ext cx="0" cy="0"/>
          <a:chOff x="0" y="0"/>
          <a:chExt cx="0" cy="0"/>
        </a:xfrm>
      </p:grpSpPr>
      <p:pic>
        <p:nvPicPr>
          <p:cNvPr id="161" name="Google Shape;161;p81"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62" name="Google Shape;162;p81"/>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63" name="Google Shape;163;p81"/>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7_Content option 2">
  <p:cSld name="7_Content option 2">
    <p:spTree>
      <p:nvGrpSpPr>
        <p:cNvPr id="1" name="Shape 164"/>
        <p:cNvGrpSpPr/>
        <p:nvPr/>
      </p:nvGrpSpPr>
      <p:grpSpPr>
        <a:xfrm>
          <a:off x="0" y="0"/>
          <a:ext cx="0" cy="0"/>
          <a:chOff x="0" y="0"/>
          <a:chExt cx="0" cy="0"/>
        </a:xfrm>
      </p:grpSpPr>
      <p:pic>
        <p:nvPicPr>
          <p:cNvPr id="165" name="Google Shape;165;p82"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66" name="Google Shape;166;p82"/>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67" name="Google Shape;167;p82"/>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8_Content option 2">
  <p:cSld name="8_Content option 2">
    <p:spTree>
      <p:nvGrpSpPr>
        <p:cNvPr id="1" name="Shape 168"/>
        <p:cNvGrpSpPr/>
        <p:nvPr/>
      </p:nvGrpSpPr>
      <p:grpSpPr>
        <a:xfrm>
          <a:off x="0" y="0"/>
          <a:ext cx="0" cy="0"/>
          <a:chOff x="0" y="0"/>
          <a:chExt cx="0" cy="0"/>
        </a:xfrm>
      </p:grpSpPr>
      <p:pic>
        <p:nvPicPr>
          <p:cNvPr id="169" name="Google Shape;169;p83"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70" name="Google Shape;170;p83"/>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1" name="Google Shape;171;p83"/>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9_Content option 2">
  <p:cSld name="9_Content option 2">
    <p:spTree>
      <p:nvGrpSpPr>
        <p:cNvPr id="1" name="Shape 172"/>
        <p:cNvGrpSpPr/>
        <p:nvPr/>
      </p:nvGrpSpPr>
      <p:grpSpPr>
        <a:xfrm>
          <a:off x="0" y="0"/>
          <a:ext cx="0" cy="0"/>
          <a:chOff x="0" y="0"/>
          <a:chExt cx="0" cy="0"/>
        </a:xfrm>
      </p:grpSpPr>
      <p:pic>
        <p:nvPicPr>
          <p:cNvPr id="173" name="Google Shape;173;p84"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74" name="Google Shape;174;p84"/>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5" name="Google Shape;175;p8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0_Content option 2">
  <p:cSld name="10_Content option 2">
    <p:spTree>
      <p:nvGrpSpPr>
        <p:cNvPr id="1" name="Shape 176"/>
        <p:cNvGrpSpPr/>
        <p:nvPr/>
      </p:nvGrpSpPr>
      <p:grpSpPr>
        <a:xfrm>
          <a:off x="0" y="0"/>
          <a:ext cx="0" cy="0"/>
          <a:chOff x="0" y="0"/>
          <a:chExt cx="0" cy="0"/>
        </a:xfrm>
      </p:grpSpPr>
      <p:pic>
        <p:nvPicPr>
          <p:cNvPr id="177" name="Google Shape;177;p85"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78" name="Google Shape;178;p85"/>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9" name="Google Shape;179;p85"/>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1_Content option 2">
  <p:cSld name="11_Content option 2">
    <p:spTree>
      <p:nvGrpSpPr>
        <p:cNvPr id="1" name="Shape 180"/>
        <p:cNvGrpSpPr/>
        <p:nvPr/>
      </p:nvGrpSpPr>
      <p:grpSpPr>
        <a:xfrm>
          <a:off x="0" y="0"/>
          <a:ext cx="0" cy="0"/>
          <a:chOff x="0" y="0"/>
          <a:chExt cx="0" cy="0"/>
        </a:xfrm>
      </p:grpSpPr>
      <p:pic>
        <p:nvPicPr>
          <p:cNvPr id="181" name="Google Shape;181;p86"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82" name="Google Shape;182;p86"/>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83" name="Google Shape;183;p8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2_Content option 2">
  <p:cSld name="12_Content option 2">
    <p:spTree>
      <p:nvGrpSpPr>
        <p:cNvPr id="1" name="Shape 184"/>
        <p:cNvGrpSpPr/>
        <p:nvPr/>
      </p:nvGrpSpPr>
      <p:grpSpPr>
        <a:xfrm>
          <a:off x="0" y="0"/>
          <a:ext cx="0" cy="0"/>
          <a:chOff x="0" y="0"/>
          <a:chExt cx="0" cy="0"/>
        </a:xfrm>
      </p:grpSpPr>
      <p:pic>
        <p:nvPicPr>
          <p:cNvPr id="185" name="Google Shape;185;p87"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86" name="Google Shape;186;p87"/>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87" name="Google Shape;187;p87"/>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2">
  <p:cSld name="1_Content option 2">
    <p:spTree>
      <p:nvGrpSpPr>
        <p:cNvPr id="1" name="Shape 25"/>
        <p:cNvGrpSpPr/>
        <p:nvPr/>
      </p:nvGrpSpPr>
      <p:grpSpPr>
        <a:xfrm>
          <a:off x="0" y="0"/>
          <a:ext cx="0" cy="0"/>
          <a:chOff x="0" y="0"/>
          <a:chExt cx="0" cy="0"/>
        </a:xfrm>
      </p:grpSpPr>
      <p:pic>
        <p:nvPicPr>
          <p:cNvPr id="26" name="Google Shape;26;p63" descr="R:\COM\COMM\Branding\PPT Templates\widescreen\Widescreen Powerpoint 5.jpg"/>
          <p:cNvPicPr preferRelativeResize="0"/>
          <p:nvPr/>
        </p:nvPicPr>
        <p:blipFill rotWithShape="1">
          <a:blip r:embed="rId2">
            <a:alphaModFix/>
          </a:blip>
          <a:srcRect/>
          <a:stretch/>
        </p:blipFill>
        <p:spPr>
          <a:xfrm>
            <a:off x="0" y="1"/>
            <a:ext cx="9148766" cy="5148073"/>
          </a:xfrm>
          <a:prstGeom prst="rect">
            <a:avLst/>
          </a:prstGeom>
          <a:noFill/>
          <a:ln>
            <a:noFill/>
          </a:ln>
        </p:spPr>
      </p:pic>
      <p:sp>
        <p:nvSpPr>
          <p:cNvPr id="27" name="Google Shape;27;p63"/>
          <p:cNvSpPr txBox="1">
            <a:spLocks noGrp="1"/>
          </p:cNvSpPr>
          <p:nvPr>
            <p:ph type="body" idx="1"/>
          </p:nvPr>
        </p:nvSpPr>
        <p:spPr>
          <a:xfrm>
            <a:off x="152400" y="1619250"/>
            <a:ext cx="8839200" cy="3314700"/>
          </a:xfrm>
          <a:prstGeom prst="rect">
            <a:avLst/>
          </a:prstGeom>
          <a:noFill/>
          <a:ln>
            <a:noFill/>
          </a:ln>
        </p:spPr>
        <p:txBody>
          <a:bodyPr spcFirstLastPara="1" wrap="square" lIns="91425" tIns="91425" rIns="91425" bIns="91425" anchor="t" anchorCtr="0">
            <a:normAutofit/>
          </a:bodyPr>
          <a:lstStyle>
            <a:lvl1pPr marL="457200" marR="0" lvl="0" indent="-431800" algn="l">
              <a:lnSpc>
                <a:spcPct val="100000"/>
              </a:lnSpc>
              <a:spcBef>
                <a:spcPts val="480"/>
              </a:spcBef>
              <a:spcAft>
                <a:spcPts val="0"/>
              </a:spcAft>
              <a:buClr>
                <a:srgbClr val="00B050"/>
              </a:buClr>
              <a:buSzPts val="3200"/>
              <a:buFont typeface="Arial"/>
              <a:buChar char="•"/>
              <a:defRPr sz="2400" b="0" i="0" u="none" strike="noStrike" cap="none">
                <a:solidFill>
                  <a:schemeClr val="dk1"/>
                </a:solidFill>
                <a:latin typeface="Calibri"/>
                <a:ea typeface="Calibri"/>
                <a:cs typeface="Calibri"/>
                <a:sym typeface="Calibri"/>
              </a:defRPr>
            </a:lvl1pPr>
            <a:lvl2pPr marL="914400" marR="0" lvl="1" indent="-350519" algn="l">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79730" algn="l">
              <a:lnSpc>
                <a:spcPct val="100000"/>
              </a:lnSpc>
              <a:spcBef>
                <a:spcPts val="420"/>
              </a:spcBef>
              <a:spcAft>
                <a:spcPts val="0"/>
              </a:spcAft>
              <a:buClr>
                <a:srgbClr val="00B050"/>
              </a:buClr>
              <a:buSzPts val="2380"/>
              <a:buFont typeface="Courier New"/>
              <a:buChar char="o"/>
              <a:defRPr sz="2100" b="0" i="0" u="none" strike="noStrike" cap="none">
                <a:solidFill>
                  <a:schemeClr val="dk1"/>
                </a:solidFill>
                <a:latin typeface="Calibri"/>
                <a:ea typeface="Calibri"/>
                <a:cs typeface="Calibri"/>
                <a:sym typeface="Calibri"/>
              </a:defRPr>
            </a:lvl3pPr>
            <a:lvl4pPr marL="1828800" marR="0" lvl="3" indent="-350519" algn="l">
              <a:lnSpc>
                <a:spcPct val="100000"/>
              </a:lnSpc>
              <a:spcBef>
                <a:spcPts val="360"/>
              </a:spcBef>
              <a:spcAft>
                <a:spcPts val="0"/>
              </a:spcAft>
              <a:buClr>
                <a:srgbClr val="00B050"/>
              </a:buClr>
              <a:buSzPts val="1920"/>
              <a:buFont typeface="Noto Sans Symbols"/>
              <a:buChar char="❖"/>
              <a:defRPr sz="1800" b="0" i="0" u="none" strike="noStrike" cap="none">
                <a:solidFill>
                  <a:schemeClr val="dk1"/>
                </a:solidFill>
                <a:latin typeface="Calibri"/>
                <a:ea typeface="Calibri"/>
                <a:cs typeface="Calibri"/>
                <a:sym typeface="Calibri"/>
              </a:defRPr>
            </a:lvl4pPr>
            <a:lvl5pPr marL="2286000" marR="0" lvl="4" indent="-381000" algn="l">
              <a:lnSpc>
                <a:spcPct val="100000"/>
              </a:lnSpc>
              <a:spcBef>
                <a:spcPts val="360"/>
              </a:spcBef>
              <a:spcAft>
                <a:spcPts val="0"/>
              </a:spcAft>
              <a:buClr>
                <a:srgbClr val="00B050"/>
              </a:buClr>
              <a:buSzPts val="24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8" name="Google Shape;28;p63"/>
          <p:cNvSpPr txBox="1">
            <a:spLocks noGrp="1"/>
          </p:cNvSpPr>
          <p:nvPr>
            <p:ph type="title"/>
          </p:nvPr>
        </p:nvSpPr>
        <p:spPr>
          <a:xfrm>
            <a:off x="152400" y="742950"/>
            <a:ext cx="8839200" cy="800100"/>
          </a:xfrm>
          <a:prstGeom prst="rect">
            <a:avLst/>
          </a:prstGeom>
          <a:noFill/>
          <a:ln>
            <a:noFill/>
          </a:ln>
        </p:spPr>
        <p:txBody>
          <a:bodyPr spcFirstLastPara="1" wrap="square" lIns="91425" tIns="91425" rIns="91425" bIns="91425" anchor="ctr" anchorCtr="0">
            <a:normAutofit/>
          </a:bodyPr>
          <a:lstStyle>
            <a:lvl1pPr marR="0" lvl="0" algn="ctr">
              <a:lnSpc>
                <a:spcPct val="100000"/>
              </a:lnSpc>
              <a:spcBef>
                <a:spcPts val="0"/>
              </a:spcBef>
              <a:spcAft>
                <a:spcPts val="0"/>
              </a:spcAft>
              <a:buClr>
                <a:schemeClr val="dk1"/>
              </a:buClr>
              <a:buSzPts val="4000"/>
              <a:buFont typeface="Calibri"/>
              <a:buNone/>
              <a:defRPr sz="3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9" name="Google Shape;29;p63"/>
          <p:cNvSpPr txBox="1">
            <a:spLocks noGrp="1"/>
          </p:cNvSpPr>
          <p:nvPr>
            <p:ph type="sldNum" idx="12"/>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3_Content option 2">
  <p:cSld name="13_Content option 2">
    <p:spTree>
      <p:nvGrpSpPr>
        <p:cNvPr id="1" name="Shape 188"/>
        <p:cNvGrpSpPr/>
        <p:nvPr/>
      </p:nvGrpSpPr>
      <p:grpSpPr>
        <a:xfrm>
          <a:off x="0" y="0"/>
          <a:ext cx="0" cy="0"/>
          <a:chOff x="0" y="0"/>
          <a:chExt cx="0" cy="0"/>
        </a:xfrm>
      </p:grpSpPr>
      <p:pic>
        <p:nvPicPr>
          <p:cNvPr id="189" name="Google Shape;189;p88"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90" name="Google Shape;190;p88"/>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91" name="Google Shape;191;p88"/>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4_Content option 2">
  <p:cSld name="14_Content option 2">
    <p:spTree>
      <p:nvGrpSpPr>
        <p:cNvPr id="1" name="Shape 192"/>
        <p:cNvGrpSpPr/>
        <p:nvPr/>
      </p:nvGrpSpPr>
      <p:grpSpPr>
        <a:xfrm>
          <a:off x="0" y="0"/>
          <a:ext cx="0" cy="0"/>
          <a:chOff x="0" y="0"/>
          <a:chExt cx="0" cy="0"/>
        </a:xfrm>
      </p:grpSpPr>
      <p:pic>
        <p:nvPicPr>
          <p:cNvPr id="193" name="Google Shape;193;p89" descr="R:\COM\COMM\Branding\PPT Templates\widescreen\Widescreen Powerpoint 5.jpg"/>
          <p:cNvPicPr preferRelativeResize="0"/>
          <p:nvPr/>
        </p:nvPicPr>
        <p:blipFill rotWithShape="1">
          <a:blip r:embed="rId2">
            <a:alphaModFix/>
          </a:blip>
          <a:srcRect/>
          <a:stretch/>
        </p:blipFill>
        <p:spPr>
          <a:xfrm>
            <a:off x="2" y="0"/>
            <a:ext cx="9148767" cy="5148072"/>
          </a:xfrm>
          <a:prstGeom prst="rect">
            <a:avLst/>
          </a:prstGeom>
          <a:noFill/>
          <a:ln>
            <a:noFill/>
          </a:ln>
        </p:spPr>
      </p:pic>
      <p:sp>
        <p:nvSpPr>
          <p:cNvPr id="194" name="Google Shape;194;p8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379730" algn="l">
              <a:lnSpc>
                <a:spcPct val="100000"/>
              </a:lnSpc>
              <a:spcBef>
                <a:spcPts val="560"/>
              </a:spcBef>
              <a:spcAft>
                <a:spcPts val="0"/>
              </a:spcAft>
              <a:buSzPts val="2380"/>
              <a:buChar char="o"/>
              <a:defRPr/>
            </a:lvl3pPr>
            <a:lvl4pPr marL="1828800" lvl="3" indent="-350519" algn="l">
              <a:lnSpc>
                <a:spcPct val="100000"/>
              </a:lnSpc>
              <a:spcBef>
                <a:spcPts val="480"/>
              </a:spcBef>
              <a:spcAft>
                <a:spcPts val="0"/>
              </a:spcAft>
              <a:buSzPts val="1920"/>
              <a:buChar char="❖"/>
              <a:defRPr/>
            </a:lvl4pPr>
            <a:lvl5pPr marL="2286000" lvl="4" indent="-381000" algn="l">
              <a:lnSpc>
                <a:spcPct val="10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95" name="Google Shape;195;p8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3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6"/>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Break Option 2">
  <p:cSld name="Section Break Option 2">
    <p:spTree>
      <p:nvGrpSpPr>
        <p:cNvPr id="1" name="Shape 197"/>
        <p:cNvGrpSpPr/>
        <p:nvPr/>
      </p:nvGrpSpPr>
      <p:grpSpPr>
        <a:xfrm>
          <a:off x="0" y="0"/>
          <a:ext cx="0" cy="0"/>
          <a:chOff x="0" y="0"/>
          <a:chExt cx="0" cy="0"/>
        </a:xfrm>
      </p:grpSpPr>
      <p:pic>
        <p:nvPicPr>
          <p:cNvPr id="198" name="Google Shape;198;p91" descr="R:\COM\COMM\Branding\PPT Templates\widescreen\Widescreen Powerpoint 2.jpg"/>
          <p:cNvPicPr preferRelativeResize="0"/>
          <p:nvPr/>
        </p:nvPicPr>
        <p:blipFill rotWithShape="1">
          <a:blip r:embed="rId2">
            <a:alphaModFix/>
          </a:blip>
          <a:srcRect/>
          <a:stretch/>
        </p:blipFill>
        <p:spPr>
          <a:xfrm>
            <a:off x="-4762" y="0"/>
            <a:ext cx="9148762" cy="5148263"/>
          </a:xfrm>
          <a:prstGeom prst="rect">
            <a:avLst/>
          </a:prstGeom>
          <a:noFill/>
          <a:ln>
            <a:noFill/>
          </a:ln>
        </p:spPr>
      </p:pic>
      <p:sp>
        <p:nvSpPr>
          <p:cNvPr id="199" name="Google Shape;199;p91"/>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91"/>
          <p:cNvSpPr txBox="1">
            <a:spLocks noGrp="1"/>
          </p:cNvSpPr>
          <p:nvPr>
            <p:ph type="body" idx="2"/>
          </p:nvPr>
        </p:nvSpPr>
        <p:spPr>
          <a:xfrm>
            <a:off x="2514600" y="2190750"/>
            <a:ext cx="2590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1" name="Google Shape;201;p91"/>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91"/>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3"/>
        <p:cNvGrpSpPr/>
        <p:nvPr/>
      </p:nvGrpSpPr>
      <p:grpSpPr>
        <a:xfrm>
          <a:off x="0" y="0"/>
          <a:ext cx="0" cy="0"/>
          <a:chOff x="0" y="0"/>
          <a:chExt cx="0" cy="0"/>
        </a:xfrm>
      </p:grpSpPr>
      <p:pic>
        <p:nvPicPr>
          <p:cNvPr id="204" name="Google Shape;204;p92" descr="R:\COM\COMM\Branding\PPT Templates\widescreen\Widescreen Powerpoint 2-1.jpg"/>
          <p:cNvPicPr preferRelativeResize="0"/>
          <p:nvPr/>
        </p:nvPicPr>
        <p:blipFill rotWithShape="1">
          <a:blip r:embed="rId2">
            <a:alphaModFix/>
          </a:blip>
          <a:srcRect/>
          <a:stretch/>
        </p:blipFill>
        <p:spPr>
          <a:xfrm>
            <a:off x="9525" y="0"/>
            <a:ext cx="9148762" cy="5148263"/>
          </a:xfrm>
          <a:prstGeom prst="rect">
            <a:avLst/>
          </a:prstGeom>
          <a:noFill/>
          <a:ln>
            <a:noFill/>
          </a:ln>
        </p:spPr>
      </p:pic>
      <p:sp>
        <p:nvSpPr>
          <p:cNvPr id="205" name="Google Shape;205;p92"/>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6" name="Google Shape;206;p92"/>
          <p:cNvSpPr txBox="1">
            <a:spLocks noGrp="1"/>
          </p:cNvSpPr>
          <p:nvPr>
            <p:ph type="body" idx="2"/>
          </p:nvPr>
        </p:nvSpPr>
        <p:spPr>
          <a:xfrm>
            <a:off x="2514600" y="2190750"/>
            <a:ext cx="5257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92"/>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30"/>
        <p:cNvGrpSpPr/>
        <p:nvPr/>
      </p:nvGrpSpPr>
      <p:grpSpPr>
        <a:xfrm>
          <a:off x="0" y="0"/>
          <a:ext cx="0" cy="0"/>
          <a:chOff x="0" y="0"/>
          <a:chExt cx="0" cy="0"/>
        </a:xfrm>
      </p:grpSpPr>
      <p:pic>
        <p:nvPicPr>
          <p:cNvPr id="31" name="Google Shape;31;p64" descr="R:\COM\COMM\Branding\PPT Templates\widescreen\Widescreen Powerpoint 20.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32" name="Google Shape;32;p64"/>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64"/>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34" name="Google Shape;34;p6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4000"/>
              <a:buFont typeface="Century Gothic"/>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E1DBC9"/>
            </a:gs>
            <a:gs pos="77000">
              <a:srgbClr val="C8C1B0"/>
            </a:gs>
            <a:gs pos="100000">
              <a:srgbClr val="C0BAAA"/>
            </a:gs>
          </a:gsLst>
          <a:lin ang="5400000" scaled="0"/>
        </a:gradFill>
        <a:effectLst/>
      </p:bgPr>
    </p:bg>
    <p:spTree>
      <p:nvGrpSpPr>
        <p:cNvPr id="1" name="Shape 35"/>
        <p:cNvGrpSpPr/>
        <p:nvPr/>
      </p:nvGrpSpPr>
      <p:grpSpPr>
        <a:xfrm>
          <a:off x="0" y="0"/>
          <a:ext cx="0" cy="0"/>
          <a:chOff x="0" y="0"/>
          <a:chExt cx="0" cy="0"/>
        </a:xfrm>
      </p:grpSpPr>
      <p:sp>
        <p:nvSpPr>
          <p:cNvPr id="36" name="Google Shape;36;p65"/>
          <p:cNvSpPr/>
          <p:nvPr/>
        </p:nvSpPr>
        <p:spPr>
          <a:xfrm>
            <a:off x="0" y="0"/>
            <a:ext cx="9144000" cy="51435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5"/>
          <p:cNvSpPr/>
          <p:nvPr/>
        </p:nvSpPr>
        <p:spPr>
          <a:xfrm>
            <a:off x="980902" y="950797"/>
            <a:ext cx="7182197" cy="3230963"/>
          </a:xfrm>
          <a:prstGeom prst="rect">
            <a:avLst/>
          </a:prstGeom>
          <a:solidFill>
            <a:schemeClr val="lt1"/>
          </a:solidFill>
          <a:ln>
            <a:noFill/>
          </a:ln>
          <a:effectLst>
            <a:outerShdw blurRad="50800" algn="ctr" rotWithShape="0">
              <a:srgbClr val="000000">
                <a:alpha val="6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5"/>
          <p:cNvSpPr/>
          <p:nvPr/>
        </p:nvSpPr>
        <p:spPr>
          <a:xfrm>
            <a:off x="1085851" y="1058711"/>
            <a:ext cx="6972300" cy="3026078"/>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5"/>
          <p:cNvSpPr/>
          <p:nvPr/>
        </p:nvSpPr>
        <p:spPr>
          <a:xfrm>
            <a:off x="3851910" y="950798"/>
            <a:ext cx="1440180" cy="54864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 name="Google Shape;40;p65"/>
          <p:cNvGrpSpPr/>
          <p:nvPr/>
        </p:nvGrpSpPr>
        <p:grpSpPr>
          <a:xfrm>
            <a:off x="3937635" y="950798"/>
            <a:ext cx="1268730" cy="483971"/>
            <a:chOff x="5318306" y="1386268"/>
            <a:chExt cx="1567331" cy="645295"/>
          </a:xfrm>
        </p:grpSpPr>
        <p:cxnSp>
          <p:nvCxnSpPr>
            <p:cNvPr id="41" name="Google Shape;41;p65"/>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2" name="Google Shape;42;p65"/>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43" name="Google Shape;43;p65"/>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44" name="Google Shape;44;p65"/>
          <p:cNvSpPr txBox="1">
            <a:spLocks noGrp="1"/>
          </p:cNvSpPr>
          <p:nvPr>
            <p:ph type="ctrTitle"/>
          </p:nvPr>
        </p:nvSpPr>
        <p:spPr>
          <a:xfrm>
            <a:off x="1171281" y="1568447"/>
            <a:ext cx="6801440" cy="19431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5400"/>
              <a:buFont typeface="Century Gothic"/>
              <a:buNone/>
              <a:defRPr sz="5400" b="0" cap="none">
                <a:solidFill>
                  <a:srgbClr val="262626"/>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5"/>
          <p:cNvSpPr txBox="1">
            <a:spLocks noGrp="1"/>
          </p:cNvSpPr>
          <p:nvPr>
            <p:ph type="subTitle" idx="1"/>
          </p:nvPr>
        </p:nvSpPr>
        <p:spPr>
          <a:xfrm>
            <a:off x="1171575" y="3511547"/>
            <a:ext cx="6803136" cy="3429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200"/>
              <a:buNone/>
              <a:defRPr sz="1200">
                <a:solidFill>
                  <a:schemeClr val="dk1"/>
                </a:solidFill>
              </a:defRPr>
            </a:lvl1pPr>
            <a:lvl2pPr lvl="1" algn="ctr">
              <a:lnSpc>
                <a:spcPct val="100000"/>
              </a:lnSpc>
              <a:spcBef>
                <a:spcPts val="375"/>
              </a:spcBef>
              <a:spcAft>
                <a:spcPts val="0"/>
              </a:spcAft>
              <a:buSzPts val="1200"/>
              <a:buNone/>
              <a:defRPr sz="1200"/>
            </a:lvl2pPr>
            <a:lvl3pPr lvl="2" algn="ctr">
              <a:lnSpc>
                <a:spcPct val="100000"/>
              </a:lnSpc>
              <a:spcBef>
                <a:spcPts val="375"/>
              </a:spcBef>
              <a:spcAft>
                <a:spcPts val="0"/>
              </a:spcAft>
              <a:buSzPts val="1200"/>
              <a:buNone/>
              <a:defRPr sz="1200"/>
            </a:lvl3pPr>
            <a:lvl4pPr lvl="3" algn="ctr">
              <a:lnSpc>
                <a:spcPct val="100000"/>
              </a:lnSpc>
              <a:spcBef>
                <a:spcPts val="375"/>
              </a:spcBef>
              <a:spcAft>
                <a:spcPts val="0"/>
              </a:spcAft>
              <a:buSzPts val="1200"/>
              <a:buNone/>
              <a:defRPr sz="1200"/>
            </a:lvl4pPr>
            <a:lvl5pPr lvl="4" algn="ctr">
              <a:lnSpc>
                <a:spcPct val="100000"/>
              </a:lnSpc>
              <a:spcBef>
                <a:spcPts val="375"/>
              </a:spcBef>
              <a:spcAft>
                <a:spcPts val="0"/>
              </a:spcAft>
              <a:buSzPts val="1200"/>
              <a:buNone/>
              <a:defRPr sz="1200"/>
            </a:lvl5pPr>
            <a:lvl6pPr lvl="5" algn="ctr">
              <a:lnSpc>
                <a:spcPct val="100000"/>
              </a:lnSpc>
              <a:spcBef>
                <a:spcPts val="375"/>
              </a:spcBef>
              <a:spcAft>
                <a:spcPts val="0"/>
              </a:spcAft>
              <a:buSzPts val="1200"/>
              <a:buNone/>
              <a:defRPr sz="1200"/>
            </a:lvl6pPr>
            <a:lvl7pPr lvl="6" algn="ctr">
              <a:lnSpc>
                <a:spcPct val="100000"/>
              </a:lnSpc>
              <a:spcBef>
                <a:spcPts val="375"/>
              </a:spcBef>
              <a:spcAft>
                <a:spcPts val="0"/>
              </a:spcAft>
              <a:buSzPts val="1200"/>
              <a:buNone/>
              <a:defRPr sz="1200"/>
            </a:lvl7pPr>
            <a:lvl8pPr lvl="7" algn="ctr">
              <a:lnSpc>
                <a:spcPct val="100000"/>
              </a:lnSpc>
              <a:spcBef>
                <a:spcPts val="375"/>
              </a:spcBef>
              <a:spcAft>
                <a:spcPts val="0"/>
              </a:spcAft>
              <a:buSzPts val="1200"/>
              <a:buNone/>
              <a:defRPr sz="1200"/>
            </a:lvl8pPr>
            <a:lvl9pPr lvl="8" algn="ctr">
              <a:lnSpc>
                <a:spcPct val="100000"/>
              </a:lnSpc>
              <a:spcBef>
                <a:spcPts val="375"/>
              </a:spcBef>
              <a:spcAft>
                <a:spcPts val="0"/>
              </a:spcAft>
              <a:buSzPts val="1200"/>
              <a:buNone/>
              <a:defRPr sz="1200"/>
            </a:lvl9pPr>
          </a:lstStyle>
          <a:p>
            <a:endParaRPr/>
          </a:p>
        </p:txBody>
      </p:sp>
      <p:sp>
        <p:nvSpPr>
          <p:cNvPr id="46" name="Google Shape;46;p65"/>
          <p:cNvSpPr txBox="1">
            <a:spLocks noGrp="1"/>
          </p:cNvSpPr>
          <p:nvPr>
            <p:ph type="dt" idx="10"/>
          </p:nvPr>
        </p:nvSpPr>
        <p:spPr>
          <a:xfrm>
            <a:off x="3989070" y="1005942"/>
            <a:ext cx="1165860" cy="39541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975">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5"/>
          <p:cNvSpPr txBox="1">
            <a:spLocks noGrp="1"/>
          </p:cNvSpPr>
          <p:nvPr>
            <p:ph type="ftr" idx="11"/>
          </p:nvPr>
        </p:nvSpPr>
        <p:spPr>
          <a:xfrm>
            <a:off x="1090422" y="3908295"/>
            <a:ext cx="4429125" cy="1714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6455190" y="3909060"/>
            <a:ext cx="1583911" cy="1714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66"/>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6"/>
          <p:cNvSpPr txBox="1">
            <a:spLocks noGrp="1"/>
          </p:cNvSpPr>
          <p:nvPr>
            <p:ph type="body" idx="1"/>
          </p:nvPr>
        </p:nvSpPr>
        <p:spPr>
          <a:xfrm>
            <a:off x="800100" y="1577340"/>
            <a:ext cx="7543800" cy="29489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75"/>
              </a:spcBef>
              <a:spcAft>
                <a:spcPts val="0"/>
              </a:spcAft>
              <a:buSzPts val="1800"/>
              <a:buChar char="◦"/>
              <a:defRPr/>
            </a:lvl1pPr>
            <a:lvl2pPr marL="914400" lvl="1" indent="-342900" algn="l">
              <a:lnSpc>
                <a:spcPct val="100000"/>
              </a:lnSpc>
              <a:spcBef>
                <a:spcPts val="375"/>
              </a:spcBef>
              <a:spcAft>
                <a:spcPts val="0"/>
              </a:spcAft>
              <a:buSzPts val="1800"/>
              <a:buChar char="◦"/>
              <a:defRPr/>
            </a:lvl2pPr>
            <a:lvl3pPr marL="1371600" lvl="2" indent="-342900" algn="l">
              <a:lnSpc>
                <a:spcPct val="100000"/>
              </a:lnSpc>
              <a:spcBef>
                <a:spcPts val="375"/>
              </a:spcBef>
              <a:spcAft>
                <a:spcPts val="0"/>
              </a:spcAft>
              <a:buSzPts val="1800"/>
              <a:buChar char="◦"/>
              <a:defRPr/>
            </a:lvl3pPr>
            <a:lvl4pPr marL="1828800" lvl="3" indent="-342900" algn="l">
              <a:lnSpc>
                <a:spcPct val="100000"/>
              </a:lnSpc>
              <a:spcBef>
                <a:spcPts val="375"/>
              </a:spcBef>
              <a:spcAft>
                <a:spcPts val="0"/>
              </a:spcAft>
              <a:buSzPts val="1800"/>
              <a:buChar char="◦"/>
              <a:defRPr/>
            </a:lvl4pPr>
            <a:lvl5pPr marL="2286000" lvl="4" indent="-342900" algn="l">
              <a:lnSpc>
                <a:spcPct val="100000"/>
              </a:lnSpc>
              <a:spcBef>
                <a:spcPts val="375"/>
              </a:spcBef>
              <a:spcAft>
                <a:spcPts val="0"/>
              </a:spcAft>
              <a:buSzPts val="1800"/>
              <a:buChar char="◦"/>
              <a:defRPr/>
            </a:lvl5pPr>
            <a:lvl6pPr marL="2743200" lvl="5" indent="-342900" algn="l">
              <a:lnSpc>
                <a:spcPct val="100000"/>
              </a:lnSpc>
              <a:spcBef>
                <a:spcPts val="375"/>
              </a:spcBef>
              <a:spcAft>
                <a:spcPts val="0"/>
              </a:spcAft>
              <a:buSzPts val="1800"/>
              <a:buChar char="◦"/>
              <a:defRPr/>
            </a:lvl6pPr>
            <a:lvl7pPr marL="3200400" lvl="6" indent="-342900" algn="l">
              <a:lnSpc>
                <a:spcPct val="100000"/>
              </a:lnSpc>
              <a:spcBef>
                <a:spcPts val="375"/>
              </a:spcBef>
              <a:spcAft>
                <a:spcPts val="0"/>
              </a:spcAft>
              <a:buSzPts val="1800"/>
              <a:buChar char="◦"/>
              <a:defRPr/>
            </a:lvl7pPr>
            <a:lvl8pPr marL="3657600" lvl="7" indent="-342900" algn="l">
              <a:lnSpc>
                <a:spcPct val="100000"/>
              </a:lnSpc>
              <a:spcBef>
                <a:spcPts val="375"/>
              </a:spcBef>
              <a:spcAft>
                <a:spcPts val="0"/>
              </a:spcAft>
              <a:buSzPts val="1800"/>
              <a:buChar char="◦"/>
              <a:defRPr/>
            </a:lvl8pPr>
            <a:lvl9pPr marL="4114800" lvl="8" indent="-342900" algn="l">
              <a:lnSpc>
                <a:spcPct val="100000"/>
              </a:lnSpc>
              <a:spcBef>
                <a:spcPts val="375"/>
              </a:spcBef>
              <a:spcAft>
                <a:spcPts val="0"/>
              </a:spcAft>
              <a:buSzPts val="1800"/>
              <a:buChar char="◦"/>
              <a:defRPr/>
            </a:lvl9pPr>
          </a:lstStyle>
          <a:p>
            <a:endParaRPr/>
          </a:p>
        </p:txBody>
      </p:sp>
      <p:sp>
        <p:nvSpPr>
          <p:cNvPr id="52" name="Google Shape;52;p66"/>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6"/>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6"/>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E1DBC9"/>
            </a:gs>
            <a:gs pos="77000">
              <a:srgbClr val="C8C1B0"/>
            </a:gs>
            <a:gs pos="100000">
              <a:srgbClr val="C0BAAA"/>
            </a:gs>
          </a:gsLst>
          <a:lin ang="5400000" scaled="0"/>
        </a:gradFill>
        <a:effectLst/>
      </p:bgPr>
    </p:bg>
    <p:spTree>
      <p:nvGrpSpPr>
        <p:cNvPr id="1" name="Shape 55"/>
        <p:cNvGrpSpPr/>
        <p:nvPr/>
      </p:nvGrpSpPr>
      <p:grpSpPr>
        <a:xfrm>
          <a:off x="0" y="0"/>
          <a:ext cx="0" cy="0"/>
          <a:chOff x="0" y="0"/>
          <a:chExt cx="0" cy="0"/>
        </a:xfrm>
      </p:grpSpPr>
      <p:sp>
        <p:nvSpPr>
          <p:cNvPr id="56" name="Google Shape;56;p67"/>
          <p:cNvSpPr/>
          <p:nvPr/>
        </p:nvSpPr>
        <p:spPr>
          <a:xfrm>
            <a:off x="0" y="0"/>
            <a:ext cx="9144000" cy="51435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67"/>
          <p:cNvSpPr/>
          <p:nvPr/>
        </p:nvSpPr>
        <p:spPr>
          <a:xfrm>
            <a:off x="980902" y="950797"/>
            <a:ext cx="7182197" cy="3230963"/>
          </a:xfrm>
          <a:prstGeom prst="rect">
            <a:avLst/>
          </a:prstGeom>
          <a:solidFill>
            <a:schemeClr val="lt1"/>
          </a:solidFill>
          <a:ln>
            <a:noFill/>
          </a:ln>
          <a:effectLst>
            <a:outerShdw blurRad="50800" algn="ctr" rotWithShape="0">
              <a:srgbClr val="000000">
                <a:alpha val="6392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67"/>
          <p:cNvSpPr/>
          <p:nvPr/>
        </p:nvSpPr>
        <p:spPr>
          <a:xfrm>
            <a:off x="1085850" y="1058711"/>
            <a:ext cx="6972300" cy="3026078"/>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67"/>
          <p:cNvSpPr/>
          <p:nvPr/>
        </p:nvSpPr>
        <p:spPr>
          <a:xfrm>
            <a:off x="3851910" y="950798"/>
            <a:ext cx="1440180" cy="54864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 name="Google Shape;60;p67"/>
          <p:cNvGrpSpPr/>
          <p:nvPr/>
        </p:nvGrpSpPr>
        <p:grpSpPr>
          <a:xfrm>
            <a:off x="3937635" y="950798"/>
            <a:ext cx="1268730" cy="483971"/>
            <a:chOff x="5318306" y="1386268"/>
            <a:chExt cx="1567331" cy="645295"/>
          </a:xfrm>
        </p:grpSpPr>
        <p:cxnSp>
          <p:nvCxnSpPr>
            <p:cNvPr id="61" name="Google Shape;61;p67"/>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62" name="Google Shape;62;p67"/>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63" name="Google Shape;63;p67"/>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64" name="Google Shape;64;p67"/>
          <p:cNvSpPr txBox="1">
            <a:spLocks noGrp="1"/>
          </p:cNvSpPr>
          <p:nvPr>
            <p:ph type="title"/>
          </p:nvPr>
        </p:nvSpPr>
        <p:spPr>
          <a:xfrm>
            <a:off x="1172717" y="1570732"/>
            <a:ext cx="6803136" cy="1940814"/>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5400"/>
              <a:buFont typeface="Century Gothic"/>
              <a:buNone/>
              <a:defRPr sz="5400" cap="none">
                <a:solidFill>
                  <a:srgbClr val="262626"/>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7"/>
          <p:cNvSpPr txBox="1">
            <a:spLocks noGrp="1"/>
          </p:cNvSpPr>
          <p:nvPr>
            <p:ph type="body" idx="1"/>
          </p:nvPr>
        </p:nvSpPr>
        <p:spPr>
          <a:xfrm>
            <a:off x="1172718" y="3511547"/>
            <a:ext cx="6803136" cy="3429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75"/>
              </a:spcBef>
              <a:spcAft>
                <a:spcPts val="0"/>
              </a:spcAft>
              <a:buSzPts val="1200"/>
              <a:buNone/>
              <a:defRPr sz="1200">
                <a:solidFill>
                  <a:schemeClr val="dk1"/>
                </a:solidFill>
              </a:defRPr>
            </a:lvl1pPr>
            <a:lvl2pPr marL="914400" lvl="1" indent="-228600" algn="l">
              <a:lnSpc>
                <a:spcPct val="100000"/>
              </a:lnSpc>
              <a:spcBef>
                <a:spcPts val="375"/>
              </a:spcBef>
              <a:spcAft>
                <a:spcPts val="0"/>
              </a:spcAft>
              <a:buSzPts val="1200"/>
              <a:buNone/>
              <a:defRPr sz="1200">
                <a:solidFill>
                  <a:srgbClr val="888888"/>
                </a:solidFill>
              </a:defRPr>
            </a:lvl2pPr>
            <a:lvl3pPr marL="1371600" lvl="2" indent="-228600" algn="l">
              <a:lnSpc>
                <a:spcPct val="100000"/>
              </a:lnSpc>
              <a:spcBef>
                <a:spcPts val="375"/>
              </a:spcBef>
              <a:spcAft>
                <a:spcPts val="0"/>
              </a:spcAft>
              <a:buSzPts val="1200"/>
              <a:buNone/>
              <a:defRPr sz="1200">
                <a:solidFill>
                  <a:srgbClr val="888888"/>
                </a:solidFill>
              </a:defRPr>
            </a:lvl3pPr>
            <a:lvl4pPr marL="1828800" lvl="3" indent="-228600" algn="l">
              <a:lnSpc>
                <a:spcPct val="100000"/>
              </a:lnSpc>
              <a:spcBef>
                <a:spcPts val="375"/>
              </a:spcBef>
              <a:spcAft>
                <a:spcPts val="0"/>
              </a:spcAft>
              <a:buSzPts val="1050"/>
              <a:buNone/>
              <a:defRPr sz="1050">
                <a:solidFill>
                  <a:srgbClr val="888888"/>
                </a:solidFill>
              </a:defRPr>
            </a:lvl4pPr>
            <a:lvl5pPr marL="2286000" lvl="4" indent="-228600" algn="l">
              <a:lnSpc>
                <a:spcPct val="100000"/>
              </a:lnSpc>
              <a:spcBef>
                <a:spcPts val="375"/>
              </a:spcBef>
              <a:spcAft>
                <a:spcPts val="0"/>
              </a:spcAft>
              <a:buSzPts val="1050"/>
              <a:buNone/>
              <a:defRPr sz="1050">
                <a:solidFill>
                  <a:srgbClr val="888888"/>
                </a:solidFill>
              </a:defRPr>
            </a:lvl5pPr>
            <a:lvl6pPr marL="2743200" lvl="5" indent="-228600" algn="l">
              <a:lnSpc>
                <a:spcPct val="100000"/>
              </a:lnSpc>
              <a:spcBef>
                <a:spcPts val="375"/>
              </a:spcBef>
              <a:spcAft>
                <a:spcPts val="0"/>
              </a:spcAft>
              <a:buSzPts val="1050"/>
              <a:buNone/>
              <a:defRPr sz="1050">
                <a:solidFill>
                  <a:srgbClr val="888888"/>
                </a:solidFill>
              </a:defRPr>
            </a:lvl6pPr>
            <a:lvl7pPr marL="3200400" lvl="6" indent="-228600" algn="l">
              <a:lnSpc>
                <a:spcPct val="100000"/>
              </a:lnSpc>
              <a:spcBef>
                <a:spcPts val="375"/>
              </a:spcBef>
              <a:spcAft>
                <a:spcPts val="0"/>
              </a:spcAft>
              <a:buSzPts val="1050"/>
              <a:buNone/>
              <a:defRPr sz="1050">
                <a:solidFill>
                  <a:srgbClr val="888888"/>
                </a:solidFill>
              </a:defRPr>
            </a:lvl7pPr>
            <a:lvl8pPr marL="3657600" lvl="7" indent="-228600" algn="l">
              <a:lnSpc>
                <a:spcPct val="100000"/>
              </a:lnSpc>
              <a:spcBef>
                <a:spcPts val="375"/>
              </a:spcBef>
              <a:spcAft>
                <a:spcPts val="0"/>
              </a:spcAft>
              <a:buSzPts val="1050"/>
              <a:buNone/>
              <a:defRPr sz="1050">
                <a:solidFill>
                  <a:srgbClr val="888888"/>
                </a:solidFill>
              </a:defRPr>
            </a:lvl8pPr>
            <a:lvl9pPr marL="4114800" lvl="8" indent="-228600" algn="l">
              <a:lnSpc>
                <a:spcPct val="100000"/>
              </a:lnSpc>
              <a:spcBef>
                <a:spcPts val="375"/>
              </a:spcBef>
              <a:spcAft>
                <a:spcPts val="0"/>
              </a:spcAft>
              <a:buSzPts val="1050"/>
              <a:buNone/>
              <a:defRPr sz="1050">
                <a:solidFill>
                  <a:srgbClr val="888888"/>
                </a:solidFill>
              </a:defRPr>
            </a:lvl9pPr>
          </a:lstStyle>
          <a:p>
            <a:endParaRPr/>
          </a:p>
        </p:txBody>
      </p:sp>
      <p:sp>
        <p:nvSpPr>
          <p:cNvPr id="66" name="Google Shape;66;p67"/>
          <p:cNvSpPr txBox="1">
            <a:spLocks noGrp="1"/>
          </p:cNvSpPr>
          <p:nvPr>
            <p:ph type="dt" idx="10"/>
          </p:nvPr>
        </p:nvSpPr>
        <p:spPr>
          <a:xfrm>
            <a:off x="3991356" y="1008377"/>
            <a:ext cx="1165860" cy="397764"/>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975">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7"/>
          <p:cNvSpPr txBox="1">
            <a:spLocks noGrp="1"/>
          </p:cNvSpPr>
          <p:nvPr>
            <p:ph type="ftr" idx="11"/>
          </p:nvPr>
        </p:nvSpPr>
        <p:spPr>
          <a:xfrm>
            <a:off x="1090165" y="3908295"/>
            <a:ext cx="4430268" cy="1714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7"/>
          <p:cNvSpPr txBox="1">
            <a:spLocks noGrp="1"/>
          </p:cNvSpPr>
          <p:nvPr>
            <p:ph type="sldNum" idx="12"/>
          </p:nvPr>
        </p:nvSpPr>
        <p:spPr>
          <a:xfrm>
            <a:off x="6453378" y="3908295"/>
            <a:ext cx="1584198" cy="1714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9"/>
        <p:cNvGrpSpPr/>
        <p:nvPr/>
      </p:nvGrpSpPr>
      <p:grpSpPr>
        <a:xfrm>
          <a:off x="0" y="0"/>
          <a:ext cx="0" cy="0"/>
          <a:chOff x="0" y="0"/>
          <a:chExt cx="0" cy="0"/>
        </a:xfrm>
      </p:grpSpPr>
      <p:sp>
        <p:nvSpPr>
          <p:cNvPr id="70" name="Google Shape;70;p68"/>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8"/>
          <p:cNvSpPr txBox="1">
            <a:spLocks noGrp="1"/>
          </p:cNvSpPr>
          <p:nvPr>
            <p:ph type="body" idx="1"/>
          </p:nvPr>
        </p:nvSpPr>
        <p:spPr>
          <a:xfrm>
            <a:off x="800100" y="1577340"/>
            <a:ext cx="3566160" cy="281178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72" name="Google Shape;72;p68"/>
          <p:cNvSpPr txBox="1">
            <a:spLocks noGrp="1"/>
          </p:cNvSpPr>
          <p:nvPr>
            <p:ph type="body" idx="2"/>
          </p:nvPr>
        </p:nvSpPr>
        <p:spPr>
          <a:xfrm>
            <a:off x="4777740" y="1577340"/>
            <a:ext cx="3566160" cy="281178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73" name="Google Shape;73;p68"/>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8"/>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8"/>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69"/>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9"/>
          <p:cNvSpPr txBox="1">
            <a:spLocks noGrp="1"/>
          </p:cNvSpPr>
          <p:nvPr>
            <p:ph type="body" idx="1"/>
          </p:nvPr>
        </p:nvSpPr>
        <p:spPr>
          <a:xfrm>
            <a:off x="802386" y="1555751"/>
            <a:ext cx="3566160" cy="4800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425"/>
              <a:buNone/>
              <a:defRPr sz="1425" b="0">
                <a:solidFill>
                  <a:schemeClr val="dk2"/>
                </a:solidFill>
                <a:latin typeface="Century Gothic"/>
                <a:ea typeface="Century Gothic"/>
                <a:cs typeface="Century Gothic"/>
                <a:sym typeface="Century Gothic"/>
              </a:defRPr>
            </a:lvl1pPr>
            <a:lvl2pPr marL="914400" lvl="1" indent="-228600" algn="l">
              <a:lnSpc>
                <a:spcPct val="100000"/>
              </a:lnSpc>
              <a:spcBef>
                <a:spcPts val="375"/>
              </a:spcBef>
              <a:spcAft>
                <a:spcPts val="0"/>
              </a:spcAft>
              <a:buSzPts val="1425"/>
              <a:buNone/>
              <a:defRPr sz="1425" b="1"/>
            </a:lvl2pPr>
            <a:lvl3pPr marL="1371600" lvl="2" indent="-228600" algn="l">
              <a:lnSpc>
                <a:spcPct val="100000"/>
              </a:lnSpc>
              <a:spcBef>
                <a:spcPts val="375"/>
              </a:spcBef>
              <a:spcAft>
                <a:spcPts val="0"/>
              </a:spcAft>
              <a:buSzPts val="1350"/>
              <a:buNone/>
              <a:defRPr sz="1350" b="1"/>
            </a:lvl3pPr>
            <a:lvl4pPr marL="1828800" lvl="3" indent="-228600" algn="l">
              <a:lnSpc>
                <a:spcPct val="100000"/>
              </a:lnSpc>
              <a:spcBef>
                <a:spcPts val="375"/>
              </a:spcBef>
              <a:spcAft>
                <a:spcPts val="0"/>
              </a:spcAft>
              <a:buSzPts val="1200"/>
              <a:buNone/>
              <a:defRPr sz="1200" b="1"/>
            </a:lvl4pPr>
            <a:lvl5pPr marL="2286000" lvl="4" indent="-228600" algn="l">
              <a:lnSpc>
                <a:spcPct val="100000"/>
              </a:lnSpc>
              <a:spcBef>
                <a:spcPts val="375"/>
              </a:spcBef>
              <a:spcAft>
                <a:spcPts val="0"/>
              </a:spcAft>
              <a:buSzPts val="1200"/>
              <a:buNone/>
              <a:defRPr sz="1200" b="1"/>
            </a:lvl5pPr>
            <a:lvl6pPr marL="2743200" lvl="5" indent="-228600" algn="l">
              <a:lnSpc>
                <a:spcPct val="100000"/>
              </a:lnSpc>
              <a:spcBef>
                <a:spcPts val="375"/>
              </a:spcBef>
              <a:spcAft>
                <a:spcPts val="0"/>
              </a:spcAft>
              <a:buSzPts val="1200"/>
              <a:buNone/>
              <a:defRPr sz="1200" b="1"/>
            </a:lvl6pPr>
            <a:lvl7pPr marL="3200400" lvl="6" indent="-228600" algn="l">
              <a:lnSpc>
                <a:spcPct val="100000"/>
              </a:lnSpc>
              <a:spcBef>
                <a:spcPts val="375"/>
              </a:spcBef>
              <a:spcAft>
                <a:spcPts val="0"/>
              </a:spcAft>
              <a:buSzPts val="1200"/>
              <a:buNone/>
              <a:defRPr sz="1200" b="1"/>
            </a:lvl7pPr>
            <a:lvl8pPr marL="3657600" lvl="7" indent="-228600" algn="l">
              <a:lnSpc>
                <a:spcPct val="100000"/>
              </a:lnSpc>
              <a:spcBef>
                <a:spcPts val="375"/>
              </a:spcBef>
              <a:spcAft>
                <a:spcPts val="0"/>
              </a:spcAft>
              <a:buSzPts val="1200"/>
              <a:buNone/>
              <a:defRPr sz="1200" b="1"/>
            </a:lvl8pPr>
            <a:lvl9pPr marL="4114800" lvl="8" indent="-228600" algn="l">
              <a:lnSpc>
                <a:spcPct val="100000"/>
              </a:lnSpc>
              <a:spcBef>
                <a:spcPts val="375"/>
              </a:spcBef>
              <a:spcAft>
                <a:spcPts val="0"/>
              </a:spcAft>
              <a:buSzPts val="1200"/>
              <a:buNone/>
              <a:defRPr sz="1200" b="1"/>
            </a:lvl9pPr>
          </a:lstStyle>
          <a:p>
            <a:endParaRPr/>
          </a:p>
        </p:txBody>
      </p:sp>
      <p:sp>
        <p:nvSpPr>
          <p:cNvPr id="79" name="Google Shape;79;p69"/>
          <p:cNvSpPr txBox="1">
            <a:spLocks noGrp="1"/>
          </p:cNvSpPr>
          <p:nvPr>
            <p:ph type="body" idx="2"/>
          </p:nvPr>
        </p:nvSpPr>
        <p:spPr>
          <a:xfrm>
            <a:off x="802386" y="2066924"/>
            <a:ext cx="3566160" cy="240030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80" name="Google Shape;80;p69"/>
          <p:cNvSpPr txBox="1">
            <a:spLocks noGrp="1"/>
          </p:cNvSpPr>
          <p:nvPr>
            <p:ph type="body" idx="3"/>
          </p:nvPr>
        </p:nvSpPr>
        <p:spPr>
          <a:xfrm>
            <a:off x="4780026" y="1555751"/>
            <a:ext cx="3566160" cy="48006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425"/>
              <a:buNone/>
              <a:defRPr sz="1425" b="0">
                <a:solidFill>
                  <a:schemeClr val="dk2"/>
                </a:solidFill>
              </a:defRPr>
            </a:lvl1pPr>
            <a:lvl2pPr marL="914400" lvl="1" indent="-228600" algn="l">
              <a:lnSpc>
                <a:spcPct val="100000"/>
              </a:lnSpc>
              <a:spcBef>
                <a:spcPts val="375"/>
              </a:spcBef>
              <a:spcAft>
                <a:spcPts val="0"/>
              </a:spcAft>
              <a:buSzPts val="1425"/>
              <a:buNone/>
              <a:defRPr sz="1425" b="1"/>
            </a:lvl2pPr>
            <a:lvl3pPr marL="1371600" lvl="2" indent="-228600" algn="l">
              <a:lnSpc>
                <a:spcPct val="100000"/>
              </a:lnSpc>
              <a:spcBef>
                <a:spcPts val="375"/>
              </a:spcBef>
              <a:spcAft>
                <a:spcPts val="0"/>
              </a:spcAft>
              <a:buSzPts val="1350"/>
              <a:buNone/>
              <a:defRPr sz="1350" b="1"/>
            </a:lvl3pPr>
            <a:lvl4pPr marL="1828800" lvl="3" indent="-228600" algn="l">
              <a:lnSpc>
                <a:spcPct val="100000"/>
              </a:lnSpc>
              <a:spcBef>
                <a:spcPts val="375"/>
              </a:spcBef>
              <a:spcAft>
                <a:spcPts val="0"/>
              </a:spcAft>
              <a:buSzPts val="1200"/>
              <a:buNone/>
              <a:defRPr sz="1200" b="1"/>
            </a:lvl4pPr>
            <a:lvl5pPr marL="2286000" lvl="4" indent="-228600" algn="l">
              <a:lnSpc>
                <a:spcPct val="100000"/>
              </a:lnSpc>
              <a:spcBef>
                <a:spcPts val="375"/>
              </a:spcBef>
              <a:spcAft>
                <a:spcPts val="0"/>
              </a:spcAft>
              <a:buSzPts val="1200"/>
              <a:buNone/>
              <a:defRPr sz="1200" b="1"/>
            </a:lvl5pPr>
            <a:lvl6pPr marL="2743200" lvl="5" indent="-228600" algn="l">
              <a:lnSpc>
                <a:spcPct val="100000"/>
              </a:lnSpc>
              <a:spcBef>
                <a:spcPts val="375"/>
              </a:spcBef>
              <a:spcAft>
                <a:spcPts val="0"/>
              </a:spcAft>
              <a:buSzPts val="1200"/>
              <a:buNone/>
              <a:defRPr sz="1200" b="1"/>
            </a:lvl6pPr>
            <a:lvl7pPr marL="3200400" lvl="6" indent="-228600" algn="l">
              <a:lnSpc>
                <a:spcPct val="100000"/>
              </a:lnSpc>
              <a:spcBef>
                <a:spcPts val="375"/>
              </a:spcBef>
              <a:spcAft>
                <a:spcPts val="0"/>
              </a:spcAft>
              <a:buSzPts val="1200"/>
              <a:buNone/>
              <a:defRPr sz="1200" b="1"/>
            </a:lvl7pPr>
            <a:lvl8pPr marL="3657600" lvl="7" indent="-228600" algn="l">
              <a:lnSpc>
                <a:spcPct val="100000"/>
              </a:lnSpc>
              <a:spcBef>
                <a:spcPts val="375"/>
              </a:spcBef>
              <a:spcAft>
                <a:spcPts val="0"/>
              </a:spcAft>
              <a:buSzPts val="1200"/>
              <a:buNone/>
              <a:defRPr sz="1200" b="1"/>
            </a:lvl8pPr>
            <a:lvl9pPr marL="4114800" lvl="8" indent="-228600" algn="l">
              <a:lnSpc>
                <a:spcPct val="100000"/>
              </a:lnSpc>
              <a:spcBef>
                <a:spcPts val="375"/>
              </a:spcBef>
              <a:spcAft>
                <a:spcPts val="0"/>
              </a:spcAft>
              <a:buSzPts val="1200"/>
              <a:buNone/>
              <a:defRPr sz="1200" b="1"/>
            </a:lvl9pPr>
          </a:lstStyle>
          <a:p>
            <a:endParaRPr/>
          </a:p>
        </p:txBody>
      </p:sp>
      <p:sp>
        <p:nvSpPr>
          <p:cNvPr id="81" name="Google Shape;81;p69"/>
          <p:cNvSpPr txBox="1">
            <a:spLocks noGrp="1"/>
          </p:cNvSpPr>
          <p:nvPr>
            <p:ph type="body" idx="4"/>
          </p:nvPr>
        </p:nvSpPr>
        <p:spPr>
          <a:xfrm>
            <a:off x="4780026" y="2067436"/>
            <a:ext cx="3566160" cy="2400300"/>
          </a:xfrm>
          <a:prstGeom prst="rect">
            <a:avLst/>
          </a:prstGeom>
          <a:noFill/>
          <a:ln>
            <a:noFill/>
          </a:ln>
        </p:spPr>
        <p:txBody>
          <a:bodyPr spcFirstLastPara="1" wrap="square" lIns="91425" tIns="45700" rIns="91425" bIns="45700" anchor="t" anchorCtr="0">
            <a:normAutofit/>
          </a:bodyPr>
          <a:lstStyle>
            <a:lvl1pPr marL="457200" lvl="0" indent="-314325" algn="l">
              <a:lnSpc>
                <a:spcPct val="100000"/>
              </a:lnSpc>
              <a:spcBef>
                <a:spcPts val="675"/>
              </a:spcBef>
              <a:spcAft>
                <a:spcPts val="0"/>
              </a:spcAft>
              <a:buSzPts val="1350"/>
              <a:buChar char="◦"/>
              <a:defRPr sz="1350"/>
            </a:lvl1pPr>
            <a:lvl2pPr marL="914400" lvl="1" indent="-304800" algn="l">
              <a:lnSpc>
                <a:spcPct val="100000"/>
              </a:lnSpc>
              <a:spcBef>
                <a:spcPts val="375"/>
              </a:spcBef>
              <a:spcAft>
                <a:spcPts val="0"/>
              </a:spcAft>
              <a:buSzPts val="1200"/>
              <a:buChar char="◦"/>
              <a:defRPr sz="1200"/>
            </a:lvl2pPr>
            <a:lvl3pPr marL="1371600" lvl="2" indent="-295275" algn="l">
              <a:lnSpc>
                <a:spcPct val="100000"/>
              </a:lnSpc>
              <a:spcBef>
                <a:spcPts val="375"/>
              </a:spcBef>
              <a:spcAft>
                <a:spcPts val="0"/>
              </a:spcAft>
              <a:buSzPts val="1050"/>
              <a:buChar char="◦"/>
              <a:defRPr sz="1050"/>
            </a:lvl3pPr>
            <a:lvl4pPr marL="1828800" lvl="3" indent="-295275" algn="l">
              <a:lnSpc>
                <a:spcPct val="100000"/>
              </a:lnSpc>
              <a:spcBef>
                <a:spcPts val="375"/>
              </a:spcBef>
              <a:spcAft>
                <a:spcPts val="0"/>
              </a:spcAft>
              <a:buSzPts val="1050"/>
              <a:buChar char="◦"/>
              <a:defRPr sz="1050"/>
            </a:lvl4pPr>
            <a:lvl5pPr marL="2286000" lvl="4" indent="-295275" algn="l">
              <a:lnSpc>
                <a:spcPct val="100000"/>
              </a:lnSpc>
              <a:spcBef>
                <a:spcPts val="375"/>
              </a:spcBef>
              <a:spcAft>
                <a:spcPts val="0"/>
              </a:spcAft>
              <a:buSzPts val="1050"/>
              <a:buChar char="◦"/>
              <a:defRPr sz="1050"/>
            </a:lvl5pPr>
            <a:lvl6pPr marL="2743200" lvl="5" indent="-295275" algn="l">
              <a:lnSpc>
                <a:spcPct val="100000"/>
              </a:lnSpc>
              <a:spcBef>
                <a:spcPts val="375"/>
              </a:spcBef>
              <a:spcAft>
                <a:spcPts val="0"/>
              </a:spcAft>
              <a:buSzPts val="1050"/>
              <a:buChar char="◦"/>
              <a:defRPr sz="1050"/>
            </a:lvl6pPr>
            <a:lvl7pPr marL="3200400" lvl="6" indent="-295275" algn="l">
              <a:lnSpc>
                <a:spcPct val="100000"/>
              </a:lnSpc>
              <a:spcBef>
                <a:spcPts val="375"/>
              </a:spcBef>
              <a:spcAft>
                <a:spcPts val="0"/>
              </a:spcAft>
              <a:buSzPts val="1050"/>
              <a:buChar char="◦"/>
              <a:defRPr sz="1050"/>
            </a:lvl7pPr>
            <a:lvl8pPr marL="3657600" lvl="7" indent="-295275" algn="l">
              <a:lnSpc>
                <a:spcPct val="100000"/>
              </a:lnSpc>
              <a:spcBef>
                <a:spcPts val="375"/>
              </a:spcBef>
              <a:spcAft>
                <a:spcPts val="0"/>
              </a:spcAft>
              <a:buSzPts val="1050"/>
              <a:buChar char="◦"/>
              <a:defRPr sz="1050"/>
            </a:lvl8pPr>
            <a:lvl9pPr marL="4114800" lvl="8" indent="-295275" algn="l">
              <a:lnSpc>
                <a:spcPct val="100000"/>
              </a:lnSpc>
              <a:spcBef>
                <a:spcPts val="375"/>
              </a:spcBef>
              <a:spcAft>
                <a:spcPts val="0"/>
              </a:spcAft>
              <a:buSzPts val="1050"/>
              <a:buChar char="◦"/>
              <a:defRPr sz="1050"/>
            </a:lvl9pPr>
          </a:lstStyle>
          <a:p>
            <a:endParaRPr/>
          </a:p>
        </p:txBody>
      </p:sp>
      <p:sp>
        <p:nvSpPr>
          <p:cNvPr id="82" name="Google Shape;82;p69"/>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9"/>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9"/>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p:nvPr/>
        </p:nvSpPr>
        <p:spPr>
          <a:xfrm>
            <a:off x="176022" y="178308"/>
            <a:ext cx="8791956" cy="4786884"/>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5"/>
          <p:cNvSpPr txBox="1">
            <a:spLocks noGrp="1"/>
          </p:cNvSpPr>
          <p:nvPr>
            <p:ph type="title"/>
          </p:nvPr>
        </p:nvSpPr>
        <p:spPr>
          <a:xfrm>
            <a:off x="800100" y="481946"/>
            <a:ext cx="7543800" cy="1028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55"/>
          <p:cNvSpPr txBox="1">
            <a:spLocks noGrp="1"/>
          </p:cNvSpPr>
          <p:nvPr>
            <p:ph type="body" idx="1"/>
          </p:nvPr>
        </p:nvSpPr>
        <p:spPr>
          <a:xfrm>
            <a:off x="800100" y="1577340"/>
            <a:ext cx="7543800" cy="2948940"/>
          </a:xfrm>
          <a:prstGeom prst="rect">
            <a:avLst/>
          </a:prstGeom>
          <a:noFill/>
          <a:ln>
            <a:noFill/>
          </a:ln>
        </p:spPr>
        <p:txBody>
          <a:bodyPr spcFirstLastPara="1" wrap="square" lIns="91425" tIns="45700" rIns="91425" bIns="45700" anchor="t" anchorCtr="0">
            <a:normAutofit/>
          </a:bodyPr>
          <a:lstStyle>
            <a:lvl1pPr marL="457200" marR="0" lvl="0" indent="-314325" algn="l" rtl="0">
              <a:lnSpc>
                <a:spcPct val="100000"/>
              </a:lnSpc>
              <a:spcBef>
                <a:spcPts val="675"/>
              </a:spcBef>
              <a:spcAft>
                <a:spcPts val="0"/>
              </a:spcAft>
              <a:buClr>
                <a:srgbClr val="262626"/>
              </a:buClr>
              <a:buSzPts val="1350"/>
              <a:buFont typeface="Garamond"/>
              <a:buChar char="◦"/>
              <a:defRPr sz="1350" b="0" i="0" u="none" strike="noStrike" cap="none">
                <a:solidFill>
                  <a:schemeClr val="dk1"/>
                </a:solidFill>
                <a:latin typeface="Century Gothic"/>
                <a:ea typeface="Century Gothic"/>
                <a:cs typeface="Century Gothic"/>
                <a:sym typeface="Century Gothic"/>
              </a:defRPr>
            </a:lvl1pPr>
            <a:lvl2pPr marL="914400" marR="0" lvl="1" indent="-304800" algn="l" rtl="0">
              <a:lnSpc>
                <a:spcPct val="100000"/>
              </a:lnSpc>
              <a:spcBef>
                <a:spcPts val="375"/>
              </a:spcBef>
              <a:spcAft>
                <a:spcPts val="0"/>
              </a:spcAft>
              <a:buClr>
                <a:srgbClr val="262626"/>
              </a:buClr>
              <a:buSzPts val="1200"/>
              <a:buFont typeface="Garamond"/>
              <a:buChar char="◦"/>
              <a:defRPr sz="1200" b="0" i="0" u="none" strike="noStrike" cap="none">
                <a:solidFill>
                  <a:schemeClr val="dk1"/>
                </a:solidFill>
                <a:latin typeface="Century Gothic"/>
                <a:ea typeface="Century Gothic"/>
                <a:cs typeface="Century Gothic"/>
                <a:sym typeface="Century Gothic"/>
              </a:defRPr>
            </a:lvl2pPr>
            <a:lvl3pPr marL="1371600" marR="0" lvl="2"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3pPr>
            <a:lvl4pPr marL="1828800" marR="0" lvl="3"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4pPr>
            <a:lvl5pPr marL="2286000" marR="0" lvl="4"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5pPr>
            <a:lvl6pPr marL="2743200" marR="0" lvl="5"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6pPr>
            <a:lvl7pPr marL="3200400" marR="0" lvl="6"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7pPr>
            <a:lvl8pPr marL="3657600" marR="0" lvl="7"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8pPr>
            <a:lvl9pPr marL="4114800" marR="0" lvl="8" indent="-295275" algn="l" rtl="0">
              <a:lnSpc>
                <a:spcPct val="100000"/>
              </a:lnSpc>
              <a:spcBef>
                <a:spcPts val="375"/>
              </a:spcBef>
              <a:spcAft>
                <a:spcPts val="0"/>
              </a:spcAft>
              <a:buClr>
                <a:srgbClr val="262626"/>
              </a:buClr>
              <a:buSzPts val="1050"/>
              <a:buFont typeface="Garamond"/>
              <a:buChar char="◦"/>
              <a:defRPr sz="105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55"/>
          <p:cNvSpPr txBox="1">
            <a:spLocks noGrp="1"/>
          </p:cNvSpPr>
          <p:nvPr>
            <p:ph type="dt" idx="10"/>
          </p:nvPr>
        </p:nvSpPr>
        <p:spPr>
          <a:xfrm>
            <a:off x="205740" y="4730754"/>
            <a:ext cx="2057400" cy="20574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55"/>
          <p:cNvSpPr txBox="1">
            <a:spLocks noGrp="1"/>
          </p:cNvSpPr>
          <p:nvPr>
            <p:ph type="ftr" idx="11"/>
          </p:nvPr>
        </p:nvSpPr>
        <p:spPr>
          <a:xfrm>
            <a:off x="2617470" y="4730754"/>
            <a:ext cx="3909060" cy="20574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75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55"/>
          <p:cNvSpPr txBox="1">
            <a:spLocks noGrp="1"/>
          </p:cNvSpPr>
          <p:nvPr>
            <p:ph type="sldNum" idx="12"/>
          </p:nvPr>
        </p:nvSpPr>
        <p:spPr>
          <a:xfrm>
            <a:off x="7852410" y="4730754"/>
            <a:ext cx="1097280" cy="20574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5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 name="Google Shape;127;p5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5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sped/ccr-ieps/comp-eval/why-it-matters"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dpi.wi.gov/sped/ccr-ieps/comp-eval/why-it-matters"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dese.mo.gov/media/file/myth-month-april-2022-assessment"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www.apa.org/science/programs/testing/fair-testing.pdf" TargetMode="External"/><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hyperlink" Target="https://www.testingstandards.net/open-access-files.html" TargetMode="External"/><Relationship Id="rId4" Type="http://schemas.openxmlformats.org/officeDocument/2006/relationships/hyperlink" Target="https://www.apa.org/about/policy/guidelines-psychological-assessment-evaluation.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www.pearsonassessments.com/professional-assessments/ordering/how-to-order/qualifications/qualifications-policy.html"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pearsonassessments.com/content/dam/school/global/clinical/us/assets/When-to-Upgrade.pdf"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dotit.app/wp-content/uploads/2021/09/Connecting-Cognitive-Impacts-to-Instructional-Strategies.pdf" TargetMode="External"/><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hyperlink" Target="https://www.gadoe.org/Curriculum-Instruction-and-Assessment/Special-Education-Services/Documents/Vision/VI%20Consortia%201-27-17/GoIEP-Cognitive%20Functioning%20and%20Psychological%20Processing.pdf" TargetMode="External"/><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hyperlink" Target="https://www.pearsonassessments.com/content/dam/school/global/clinical/us/assets/shaywitz/dyslexia-toolkit-white-paper.pdf" TargetMode="External"/><Relationship Id="rId5" Type="http://schemas.openxmlformats.org/officeDocument/2006/relationships/hyperlink" Target="https://www.riversideinsights.com/wiiip" TargetMode="External"/><Relationship Id="rId4" Type="http://schemas.openxmlformats.org/officeDocument/2006/relationships/hyperlink" Target="https://www.sde.idaho.gov/sped/sped-manual/files/chapters/chapter-4-evaluation-and-eligibility/Cognitive-Functioning-and-Psychological-Processing.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cms-uat.riversideinsights.com/uploads/24852f2a58e147248ea754b071b9c5ab.pdf" TargetMode="External"/><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arsonassessments.com/campaign/interpretation-problems-of-age-and-grade-equivalents.html#:~:text=An%20age%20or%20grade%20equivalent,examinees%20than%20with%20older%20examinees."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hyperlink" Target="https://www.pearsonassessments.com/professional-assessments/products/authors/reynolds-cecil.html" TargetMode="External"/><Relationship Id="rId4" Type="http://schemas.openxmlformats.org/officeDocument/2006/relationships/hyperlink" Target="https://www.pearsonassessments.com/professional-assessments/products/authors/bracken-bruc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hyperlink" Target="https://webnew.ped.state.nm.us/wp-content/uploads/2018/02/NM-TEAM-Technical-Evaluation-and-Assessment-Manual.pdf" TargetMode="External"/><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https://dese.mo.gov/media/pdf/sld-observation-guidance" TargetMode="External"/><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hyperlink" Target="https://drive.google.com/drive/folders/1r20KJk1K5LQ_CqKHCOBcPfBt7ZHPebaK?usp=drive_link" TargetMode="External"/><Relationship Id="rId2" Type="http://schemas.openxmlformats.org/officeDocument/2006/relationships/notesSlide" Target="../notesSlides/notesSlide64.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hyperlink" Target="https://dese.mo.gov/media/file/myth-month-april-2022" TargetMode="External"/><Relationship Id="rId2" Type="http://schemas.openxmlformats.org/officeDocument/2006/relationships/notesSlide" Target="../notesSlides/notesSlide67.xml"/><Relationship Id="rId1" Type="http://schemas.openxmlformats.org/officeDocument/2006/relationships/slideLayout" Target="../slideLayouts/slideLayout16.xml"/><Relationship Id="rId5" Type="http://schemas.openxmlformats.org/officeDocument/2006/relationships/hyperlink" Target="https://dese.mo.gov/media/pdf/specific-learning-disability-observation-guidance-chart" TargetMode="External"/><Relationship Id="rId4" Type="http://schemas.openxmlformats.org/officeDocument/2006/relationships/hyperlink" Target="https://dese.mo.gov/media/file/discrepancy-score-decision-making-chart"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hyperlink" Target="https://dese.mo.gov/media/pdf/other-health-impairment" TargetMode="External"/><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8.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p:cNvSpPr txBox="1">
            <a:spLocks noGrp="1"/>
          </p:cNvSpPr>
          <p:nvPr>
            <p:ph type="title"/>
          </p:nvPr>
        </p:nvSpPr>
        <p:spPr>
          <a:xfrm>
            <a:off x="2865050" y="1123950"/>
            <a:ext cx="63999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600"/>
              <a:buFont typeface="Arial"/>
              <a:buNone/>
            </a:pPr>
            <a:r>
              <a:rPr lang="en-US">
                <a:latin typeface="Calibri"/>
                <a:ea typeface="Calibri"/>
                <a:cs typeface="Calibri"/>
                <a:sym typeface="Calibri"/>
              </a:rPr>
              <a:t>Evaluations and Assessments</a:t>
            </a:r>
            <a:endParaRPr>
              <a:latin typeface="Calibri"/>
              <a:ea typeface="Calibri"/>
              <a:cs typeface="Calibri"/>
              <a:sym typeface="Calibri"/>
            </a:endParaRPr>
          </a:p>
        </p:txBody>
      </p:sp>
      <p:sp>
        <p:nvSpPr>
          <p:cNvPr id="213" name="Google Shape;213;p5"/>
          <p:cNvSpPr txBox="1">
            <a:spLocks noGrp="1"/>
          </p:cNvSpPr>
          <p:nvPr>
            <p:ph type="body" idx="1"/>
          </p:nvPr>
        </p:nvSpPr>
        <p:spPr>
          <a:xfrm>
            <a:off x="0" y="2728975"/>
            <a:ext cx="2519916" cy="14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000"/>
              <a:buFont typeface="Arial"/>
              <a:buNone/>
            </a:pPr>
            <a:r>
              <a:rPr lang="en-US" sz="1800"/>
              <a:t>Tiffiney Smith</a:t>
            </a:r>
            <a:endParaRPr/>
          </a:p>
          <a:p>
            <a:pPr marL="0" lvl="0" indent="0" algn="ctr" rtl="0">
              <a:lnSpc>
                <a:spcPct val="100000"/>
              </a:lnSpc>
              <a:spcBef>
                <a:spcPts val="0"/>
              </a:spcBef>
              <a:spcAft>
                <a:spcPts val="0"/>
              </a:spcAft>
              <a:buSzPts val="2000"/>
              <a:buFont typeface="Arial"/>
              <a:buNone/>
            </a:pPr>
            <a:r>
              <a:rPr lang="en-US" sz="1800"/>
              <a:t>Amy Phipps</a:t>
            </a:r>
            <a:endParaRPr/>
          </a:p>
          <a:p>
            <a:pPr marL="0" lvl="0" indent="0" algn="ctr" rtl="0">
              <a:lnSpc>
                <a:spcPct val="100000"/>
              </a:lnSpc>
              <a:spcBef>
                <a:spcPts val="0"/>
              </a:spcBef>
              <a:spcAft>
                <a:spcPts val="0"/>
              </a:spcAft>
              <a:buSzPts val="2000"/>
              <a:buFont typeface="Arial"/>
              <a:buNone/>
            </a:pPr>
            <a:r>
              <a:rPr lang="en-US" sz="1800"/>
              <a:t>October 5, 2023</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a:p>
        </p:txBody>
      </p:sp>
      <p:sp>
        <p:nvSpPr>
          <p:cNvPr id="286" name="Google Shape;286;p3"/>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C</a:t>
            </a:r>
            <a:endParaRPr/>
          </a:p>
        </p:txBody>
      </p:sp>
      <p:pic>
        <p:nvPicPr>
          <p:cNvPr id="287" name="Google Shape;287;p3"/>
          <p:cNvPicPr preferRelativeResize="0"/>
          <p:nvPr/>
        </p:nvPicPr>
        <p:blipFill rotWithShape="1">
          <a:blip r:embed="rId3">
            <a:alphaModFix/>
          </a:blip>
          <a:srcRect/>
          <a:stretch/>
        </p:blipFill>
        <p:spPr>
          <a:xfrm>
            <a:off x="0" y="637953"/>
            <a:ext cx="9144000" cy="4437049"/>
          </a:xfrm>
          <a:prstGeom prst="rect">
            <a:avLst/>
          </a:prstGeom>
          <a:noFill/>
          <a:ln>
            <a:noFill/>
          </a:ln>
        </p:spPr>
      </p:pic>
      <p:sp>
        <p:nvSpPr>
          <p:cNvPr id="288" name="Google Shape;288;p3"/>
          <p:cNvSpPr txBox="1"/>
          <p:nvPr/>
        </p:nvSpPr>
        <p:spPr>
          <a:xfrm>
            <a:off x="2307264" y="89311"/>
            <a:ext cx="561399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chemeClr val="lt1"/>
                </a:solidFill>
                <a:latin typeface="Calibri"/>
                <a:ea typeface="Calibri"/>
                <a:cs typeface="Calibri"/>
                <a:sym typeface="Calibri"/>
              </a:rPr>
              <a:t>Comprehensive Evaluations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11</a:t>
            </a:fld>
            <a:endParaRPr/>
          </a:p>
        </p:txBody>
      </p:sp>
      <p:sp>
        <p:nvSpPr>
          <p:cNvPr id="295" name="Google Shape;295;p10"/>
          <p:cNvSpPr txBox="1">
            <a:spLocks noGrp="1"/>
          </p:cNvSpPr>
          <p:nvPr>
            <p:ph type="body" idx="1"/>
          </p:nvPr>
        </p:nvSpPr>
        <p:spPr>
          <a:xfrm>
            <a:off x="152400" y="730400"/>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3200"/>
              <a:buNone/>
            </a:pPr>
            <a:r>
              <a:rPr lang="en-US">
                <a:solidFill>
                  <a:srgbClr val="000000"/>
                </a:solidFill>
              </a:rPr>
              <a:t>Comprehensive evaluations under IDEA serve a dual purpose</a:t>
            </a:r>
            <a:endParaRPr>
              <a:solidFill>
                <a:srgbClr val="000000"/>
              </a:solidFill>
            </a:endParaRPr>
          </a:p>
          <a:p>
            <a:pPr marL="0" lvl="0" indent="0" algn="l" rtl="0">
              <a:lnSpc>
                <a:spcPct val="100000"/>
              </a:lnSpc>
              <a:spcBef>
                <a:spcPts val="600"/>
              </a:spcBef>
              <a:spcAft>
                <a:spcPts val="0"/>
              </a:spcAft>
              <a:buSzPts val="3200"/>
              <a:buNone/>
            </a:pPr>
            <a:r>
              <a:rPr lang="en-US">
                <a:solidFill>
                  <a:srgbClr val="000000"/>
                </a:solidFill>
              </a:rPr>
              <a:t>Remember: </a:t>
            </a:r>
            <a:r>
              <a:rPr lang="en-US" b="1">
                <a:solidFill>
                  <a:srgbClr val="000000"/>
                </a:solidFill>
              </a:rPr>
              <a:t>Evaluation=D</a:t>
            </a:r>
            <a:r>
              <a:rPr lang="en-US" b="1" baseline="30000">
                <a:solidFill>
                  <a:srgbClr val="000000"/>
                </a:solidFill>
              </a:rPr>
              <a:t>2</a:t>
            </a:r>
            <a:endParaRPr b="1" baseline="30000">
              <a:solidFill>
                <a:srgbClr val="000000"/>
              </a:solidFill>
            </a:endParaRPr>
          </a:p>
          <a:p>
            <a:pPr marL="914400" lvl="0" indent="-431800" algn="l" rtl="0">
              <a:lnSpc>
                <a:spcPct val="100000"/>
              </a:lnSpc>
              <a:spcBef>
                <a:spcPts val="600"/>
              </a:spcBef>
              <a:spcAft>
                <a:spcPts val="0"/>
              </a:spcAft>
              <a:buClr>
                <a:srgbClr val="000000"/>
              </a:buClr>
              <a:buSzPts val="3200"/>
              <a:buAutoNum type="arabicParenR"/>
            </a:pPr>
            <a:r>
              <a:rPr lang="en-US" b="1">
                <a:solidFill>
                  <a:srgbClr val="000000"/>
                </a:solidFill>
              </a:rPr>
              <a:t>D</a:t>
            </a:r>
            <a:r>
              <a:rPr lang="en-US">
                <a:solidFill>
                  <a:srgbClr val="000000"/>
                </a:solidFill>
              </a:rPr>
              <a:t>etermine eligibility under IDEA </a:t>
            </a:r>
            <a:endParaRPr>
              <a:solidFill>
                <a:srgbClr val="000000"/>
              </a:solidFill>
            </a:endParaRPr>
          </a:p>
          <a:p>
            <a:pPr marL="914400" lvl="0" indent="-431800" algn="l" rtl="0">
              <a:lnSpc>
                <a:spcPct val="100000"/>
              </a:lnSpc>
              <a:spcBef>
                <a:spcPts val="600"/>
              </a:spcBef>
              <a:spcAft>
                <a:spcPts val="600"/>
              </a:spcAft>
              <a:buClr>
                <a:srgbClr val="000000"/>
              </a:buClr>
              <a:buSzPts val="3200"/>
              <a:buAutoNum type="arabicParenR"/>
            </a:pPr>
            <a:r>
              <a:rPr lang="en-US" b="1">
                <a:solidFill>
                  <a:srgbClr val="000000"/>
                </a:solidFill>
              </a:rPr>
              <a:t>D</a:t>
            </a:r>
            <a:r>
              <a:rPr lang="en-US">
                <a:solidFill>
                  <a:srgbClr val="000000"/>
                </a:solidFill>
              </a:rPr>
              <a:t>escribe (in detail) the educational needs of the student which is necessary to direct educational decision making </a:t>
            </a:r>
            <a:endParaRPr>
              <a:solidFill>
                <a:srgbClr val="000000"/>
              </a:solidFill>
              <a:highlight>
                <a:srgbClr val="FFFF00"/>
              </a:highlight>
            </a:endParaRPr>
          </a:p>
        </p:txBody>
      </p:sp>
      <p:sp>
        <p:nvSpPr>
          <p:cNvPr id="296" name="Google Shape;296;p10"/>
          <p:cNvSpPr txBox="1">
            <a:spLocks noGrp="1"/>
          </p:cNvSpPr>
          <p:nvPr>
            <p:ph type="title"/>
          </p:nvPr>
        </p:nvSpPr>
        <p:spPr>
          <a:xfrm>
            <a:off x="-188450" y="-6970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Purpose of A Comprehensive Evaluation</a:t>
            </a:r>
            <a:r>
              <a:rPr lang="en-US">
                <a:solidFill>
                  <a:srgbClr val="000000"/>
                </a:solidFill>
              </a:rPr>
              <a:t> </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12</a:t>
            </a:fld>
            <a:endParaRPr/>
          </a:p>
        </p:txBody>
      </p:sp>
      <p:sp>
        <p:nvSpPr>
          <p:cNvPr id="303" name="Google Shape;303;p4"/>
          <p:cNvSpPr txBox="1">
            <a:spLocks noGrp="1"/>
          </p:cNvSpPr>
          <p:nvPr>
            <p:ph type="body" idx="1"/>
          </p:nvPr>
        </p:nvSpPr>
        <p:spPr>
          <a:xfrm>
            <a:off x="152400" y="730399"/>
            <a:ext cx="8839200" cy="383096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Clr>
                <a:srgbClr val="002060"/>
              </a:buClr>
              <a:buSzPts val="2000"/>
              <a:buFont typeface="Noto Sans Symbols"/>
              <a:buChar char="⮚"/>
            </a:pPr>
            <a:r>
              <a:rPr lang="en-US" sz="2000" b="0" i="0">
                <a:solidFill>
                  <a:srgbClr val="292F33"/>
                </a:solidFill>
                <a:latin typeface="Arial"/>
                <a:ea typeface="Arial"/>
                <a:cs typeface="Arial"/>
                <a:sym typeface="Arial"/>
              </a:rPr>
              <a:t>By focusing the evaluation process on exploring individual student “needs” rather than primarily on “labeling” the IEP team is better able to make the ultimate evaluation decision as to whether the student needs special education services as a result of a disability. </a:t>
            </a:r>
            <a:endParaRPr/>
          </a:p>
          <a:p>
            <a:pPr marL="342900" lvl="0" indent="-342900" algn="l" rtl="0">
              <a:lnSpc>
                <a:spcPct val="100000"/>
              </a:lnSpc>
              <a:spcBef>
                <a:spcPts val="600"/>
              </a:spcBef>
              <a:spcAft>
                <a:spcPts val="0"/>
              </a:spcAft>
              <a:buClr>
                <a:srgbClr val="002060"/>
              </a:buClr>
              <a:buSzPts val="2000"/>
              <a:buFont typeface="Noto Sans Symbols"/>
              <a:buChar char="⮚"/>
            </a:pPr>
            <a:r>
              <a:rPr lang="en-US" sz="2000" b="0" i="0">
                <a:solidFill>
                  <a:srgbClr val="292F33"/>
                </a:solidFill>
                <a:latin typeface="Arial"/>
                <a:ea typeface="Arial"/>
                <a:cs typeface="Arial"/>
                <a:sym typeface="Arial"/>
              </a:rPr>
              <a:t>Disability category labels fail to capture an individual’s unique strengths, assets, and abilities, nor do they adequately describe the extent of a student's needs.</a:t>
            </a:r>
            <a:endParaRPr sz="3600">
              <a:solidFill>
                <a:srgbClr val="292F33"/>
              </a:solidFill>
              <a:latin typeface="Arial"/>
              <a:ea typeface="Arial"/>
              <a:cs typeface="Arial"/>
              <a:sym typeface="Arial"/>
            </a:endParaRPr>
          </a:p>
          <a:p>
            <a:pPr marL="342900" lvl="0" indent="-342900" algn="l" rtl="0">
              <a:lnSpc>
                <a:spcPct val="100000"/>
              </a:lnSpc>
              <a:spcBef>
                <a:spcPts val="600"/>
              </a:spcBef>
              <a:spcAft>
                <a:spcPts val="0"/>
              </a:spcAft>
              <a:buClr>
                <a:srgbClr val="002060"/>
              </a:buClr>
              <a:buSzPts val="2000"/>
              <a:buFont typeface="Noto Sans Symbols"/>
              <a:buChar char="⮚"/>
            </a:pPr>
            <a:r>
              <a:rPr lang="en-US" sz="2000">
                <a:solidFill>
                  <a:srgbClr val="292F33"/>
                </a:solidFill>
                <a:latin typeface="Arial"/>
                <a:ea typeface="Arial"/>
                <a:cs typeface="Arial"/>
                <a:sym typeface="Arial"/>
              </a:rPr>
              <a:t>When teams use </a:t>
            </a:r>
            <a:r>
              <a:rPr lang="en-US" sz="2000" b="0" i="0">
                <a:solidFill>
                  <a:srgbClr val="292F33"/>
                </a:solidFill>
                <a:latin typeface="Arial"/>
                <a:ea typeface="Arial"/>
                <a:cs typeface="Arial"/>
                <a:sym typeface="Arial"/>
              </a:rPr>
              <a:t>a “needs” (vs. label) focus throughout the evaluation process </a:t>
            </a:r>
            <a:r>
              <a:rPr lang="en-US" sz="2000">
                <a:solidFill>
                  <a:srgbClr val="292F33"/>
                </a:solidFill>
                <a:latin typeface="Arial"/>
                <a:ea typeface="Arial"/>
                <a:cs typeface="Arial"/>
                <a:sym typeface="Arial"/>
              </a:rPr>
              <a:t>it </a:t>
            </a:r>
            <a:r>
              <a:rPr lang="en-US" sz="2000" b="0" i="0">
                <a:solidFill>
                  <a:srgbClr val="292F33"/>
                </a:solidFill>
                <a:latin typeface="Arial"/>
                <a:ea typeface="Arial"/>
                <a:cs typeface="Arial"/>
                <a:sym typeface="Arial"/>
              </a:rPr>
              <a:t>leads to the collection of valid and reliable (i.e. accurate) information about the student and their specific needs </a:t>
            </a:r>
            <a:r>
              <a:rPr lang="en-US" sz="2000">
                <a:solidFill>
                  <a:srgbClr val="292F33"/>
                </a:solidFill>
                <a:latin typeface="Arial"/>
                <a:ea typeface="Arial"/>
                <a:cs typeface="Arial"/>
                <a:sym typeface="Arial"/>
              </a:rPr>
              <a:t>related to </a:t>
            </a:r>
            <a:r>
              <a:rPr lang="en-US" sz="2000" b="0" i="0">
                <a:solidFill>
                  <a:srgbClr val="292F33"/>
                </a:solidFill>
                <a:latin typeface="Arial"/>
                <a:ea typeface="Arial"/>
                <a:cs typeface="Arial"/>
                <a:sym typeface="Arial"/>
              </a:rPr>
              <a:t>instruction, services, accommodations and supports.</a:t>
            </a:r>
            <a:endParaRPr/>
          </a:p>
          <a:p>
            <a:pPr marL="0" lvl="0" indent="0" algn="l" rtl="0">
              <a:lnSpc>
                <a:spcPct val="100000"/>
              </a:lnSpc>
              <a:spcBef>
                <a:spcPts val="600"/>
              </a:spcBef>
              <a:spcAft>
                <a:spcPts val="0"/>
              </a:spcAft>
              <a:buClr>
                <a:srgbClr val="002060"/>
              </a:buClr>
              <a:buSzPts val="1600"/>
              <a:buNone/>
            </a:pPr>
            <a:r>
              <a:rPr lang="en-US" sz="1600" b="0" i="1" u="sng">
                <a:solidFill>
                  <a:srgbClr val="292F33"/>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Comprehensive Special Education Evaluations, Wisconsin Department of Education </a:t>
            </a:r>
            <a:endParaRPr sz="1600" b="0" i="1">
              <a:solidFill>
                <a:srgbClr val="292F33"/>
              </a:solidFill>
              <a:latin typeface="Arial"/>
              <a:ea typeface="Arial"/>
              <a:cs typeface="Arial"/>
              <a:sym typeface="Arial"/>
            </a:endParaRPr>
          </a:p>
          <a:p>
            <a:pPr marL="0" lvl="0" indent="0" algn="l" rtl="0">
              <a:lnSpc>
                <a:spcPct val="100000"/>
              </a:lnSpc>
              <a:spcBef>
                <a:spcPts val="600"/>
              </a:spcBef>
              <a:spcAft>
                <a:spcPts val="0"/>
              </a:spcAft>
              <a:buClr>
                <a:srgbClr val="002060"/>
              </a:buClr>
              <a:buSzPts val="2000"/>
              <a:buNone/>
            </a:pPr>
            <a:endParaRPr sz="2000" b="0" i="0">
              <a:solidFill>
                <a:srgbClr val="292F33"/>
              </a:solidFill>
              <a:latin typeface="Arial"/>
              <a:ea typeface="Arial"/>
              <a:cs typeface="Arial"/>
              <a:sym typeface="Arial"/>
            </a:endParaRPr>
          </a:p>
          <a:p>
            <a:pPr marL="342900" lvl="0" indent="-215900" algn="l" rtl="0">
              <a:lnSpc>
                <a:spcPct val="100000"/>
              </a:lnSpc>
              <a:spcBef>
                <a:spcPts val="600"/>
              </a:spcBef>
              <a:spcAft>
                <a:spcPts val="0"/>
              </a:spcAft>
              <a:buClr>
                <a:srgbClr val="002060"/>
              </a:buClr>
              <a:buSzPts val="2000"/>
              <a:buFont typeface="Noto Sans Symbols"/>
              <a:buNone/>
            </a:pPr>
            <a:endParaRPr sz="2000">
              <a:solidFill>
                <a:srgbClr val="292F33"/>
              </a:solidFill>
              <a:latin typeface="Arial"/>
              <a:ea typeface="Arial"/>
              <a:cs typeface="Arial"/>
              <a:sym typeface="Arial"/>
            </a:endParaRPr>
          </a:p>
          <a:p>
            <a:pPr marL="0" lvl="0" indent="0" algn="l" rtl="0">
              <a:lnSpc>
                <a:spcPct val="100000"/>
              </a:lnSpc>
              <a:spcBef>
                <a:spcPts val="600"/>
              </a:spcBef>
              <a:spcAft>
                <a:spcPts val="0"/>
              </a:spcAft>
              <a:buSzPts val="3200"/>
              <a:buNone/>
            </a:pPr>
            <a:endParaRPr sz="2400">
              <a:solidFill>
                <a:srgbClr val="000000"/>
              </a:solidFill>
            </a:endParaRPr>
          </a:p>
        </p:txBody>
      </p:sp>
      <p:sp>
        <p:nvSpPr>
          <p:cNvPr id="304" name="Google Shape;304;p4"/>
          <p:cNvSpPr txBox="1">
            <a:spLocks noGrp="1"/>
          </p:cNvSpPr>
          <p:nvPr>
            <p:ph type="title"/>
          </p:nvPr>
        </p:nvSpPr>
        <p:spPr>
          <a:xfrm>
            <a:off x="-188450" y="-6970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Changing Mindsets About Evaluations</a:t>
            </a:r>
            <a:r>
              <a:rPr lang="en-US">
                <a:solidFill>
                  <a:srgbClr val="000000"/>
                </a:solidFill>
              </a:rPr>
              <a:t>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85bca029b0_0_7"/>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13</a:t>
            </a:fld>
            <a:endParaRPr/>
          </a:p>
        </p:txBody>
      </p:sp>
      <p:sp>
        <p:nvSpPr>
          <p:cNvPr id="311" name="Google Shape;311;g285bca029b0_0_7"/>
          <p:cNvSpPr txBox="1">
            <a:spLocks noGrp="1"/>
          </p:cNvSpPr>
          <p:nvPr>
            <p:ph type="title"/>
          </p:nvPr>
        </p:nvSpPr>
        <p:spPr>
          <a:xfrm>
            <a:off x="-152400" y="0"/>
            <a:ext cx="874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Changing Mindsets: Balanced Questioning</a:t>
            </a:r>
            <a:endParaRPr>
              <a:solidFill>
                <a:schemeClr val="lt1"/>
              </a:solidFill>
            </a:endParaRPr>
          </a:p>
          <a:p>
            <a:pPr marL="0" lvl="0" indent="0" algn="ctr" rtl="0">
              <a:spcBef>
                <a:spcPts val="0"/>
              </a:spcBef>
              <a:spcAft>
                <a:spcPts val="0"/>
              </a:spcAft>
              <a:buNone/>
            </a:pPr>
            <a:endParaRPr>
              <a:solidFill>
                <a:schemeClr val="lt1"/>
              </a:solidFill>
            </a:endParaRPr>
          </a:p>
        </p:txBody>
      </p:sp>
      <p:graphicFrame>
        <p:nvGraphicFramePr>
          <p:cNvPr id="312" name="Google Shape;312;g285bca029b0_0_7"/>
          <p:cNvGraphicFramePr/>
          <p:nvPr/>
        </p:nvGraphicFramePr>
        <p:xfrm>
          <a:off x="775825" y="1255550"/>
          <a:ext cx="3000000" cy="3000000"/>
        </p:xfrm>
        <a:graphic>
          <a:graphicData uri="http://schemas.openxmlformats.org/drawingml/2006/table">
            <a:tbl>
              <a:tblPr>
                <a:noFill/>
                <a:tableStyleId>{86CAD0D4-AA6B-42C0-A97B-7542D79BC915}</a:tableStyleId>
              </a:tblPr>
              <a:tblGrid>
                <a:gridCol w="4051950">
                  <a:extLst>
                    <a:ext uri="{9D8B030D-6E8A-4147-A177-3AD203B41FA5}">
                      <a16:colId xmlns:a16="http://schemas.microsoft.com/office/drawing/2014/main" val="20000"/>
                    </a:ext>
                  </a:extLst>
                </a:gridCol>
                <a:gridCol w="4051950">
                  <a:extLst>
                    <a:ext uri="{9D8B030D-6E8A-4147-A177-3AD203B41FA5}">
                      <a16:colId xmlns:a16="http://schemas.microsoft.com/office/drawing/2014/main" val="20001"/>
                    </a:ext>
                  </a:extLst>
                </a:gridCol>
              </a:tblGrid>
              <a:tr h="767525">
                <a:tc>
                  <a:txBody>
                    <a:bodyPr/>
                    <a:lstStyle/>
                    <a:p>
                      <a:pPr marL="0" lvl="0" indent="0" algn="l" rtl="0">
                        <a:spcBef>
                          <a:spcPts val="0"/>
                        </a:spcBef>
                        <a:spcAft>
                          <a:spcPts val="0"/>
                        </a:spcAft>
                        <a:buNone/>
                      </a:pPr>
                      <a:r>
                        <a:rPr lang="en-US" sz="1700" b="1"/>
                        <a:t>Comprehensive Evaluations (Need Based)</a:t>
                      </a:r>
                      <a:endParaRPr sz="1700" b="1"/>
                    </a:p>
                  </a:txBody>
                  <a:tcPr marL="91425" marR="91425" marT="91425" marB="91425"/>
                </a:tc>
                <a:tc>
                  <a:txBody>
                    <a:bodyPr/>
                    <a:lstStyle/>
                    <a:p>
                      <a:pPr marL="0" lvl="0" indent="0" algn="l" rtl="0">
                        <a:spcBef>
                          <a:spcPts val="0"/>
                        </a:spcBef>
                        <a:spcAft>
                          <a:spcPts val="0"/>
                        </a:spcAft>
                        <a:buNone/>
                      </a:pPr>
                      <a:r>
                        <a:rPr lang="en-US" sz="1700" b="1"/>
                        <a:t>Disability Category Evaluation (Label Focused</a:t>
                      </a:r>
                      <a:endParaRPr sz="1700" b="1"/>
                    </a:p>
                  </a:txBody>
                  <a:tcPr marL="91425" marR="91425" marT="91425" marB="91425"/>
                </a:tc>
                <a:extLst>
                  <a:ext uri="{0D108BD9-81ED-4DB2-BD59-A6C34878D82A}">
                    <a16:rowId xmlns:a16="http://schemas.microsoft.com/office/drawing/2014/main" val="10000"/>
                  </a:ext>
                </a:extLst>
              </a:tr>
              <a:tr h="695425">
                <a:tc>
                  <a:txBody>
                    <a:bodyPr/>
                    <a:lstStyle/>
                    <a:p>
                      <a:pPr marL="0" lvl="0" indent="0" algn="l" rtl="0">
                        <a:spcBef>
                          <a:spcPts val="0"/>
                        </a:spcBef>
                        <a:spcAft>
                          <a:spcPts val="0"/>
                        </a:spcAft>
                        <a:buNone/>
                      </a:pPr>
                      <a:r>
                        <a:rPr lang="en-US" sz="1700" b="1">
                          <a:solidFill>
                            <a:srgbClr val="0000FF"/>
                          </a:solidFill>
                        </a:rPr>
                        <a:t>Initial: </a:t>
                      </a:r>
                      <a:endParaRPr sz="1700" b="1">
                        <a:solidFill>
                          <a:srgbClr val="0000FF"/>
                        </a:solidFill>
                      </a:endParaRPr>
                    </a:p>
                    <a:p>
                      <a:pPr marL="457200" lvl="0" indent="-336550" algn="l" rtl="0">
                        <a:spcBef>
                          <a:spcPts val="0"/>
                        </a:spcBef>
                        <a:spcAft>
                          <a:spcPts val="0"/>
                        </a:spcAft>
                        <a:buClr>
                          <a:srgbClr val="0000FF"/>
                        </a:buClr>
                        <a:buSzPts val="1700"/>
                        <a:buChar char="●"/>
                      </a:pPr>
                      <a:r>
                        <a:rPr lang="en-US" sz="1700" b="1">
                          <a:solidFill>
                            <a:srgbClr val="0000FF"/>
                          </a:solidFill>
                        </a:rPr>
                        <a:t>What concerns are noted in the referral? </a:t>
                      </a:r>
                      <a:endParaRPr sz="1700" b="1">
                        <a:solidFill>
                          <a:srgbClr val="0000FF"/>
                        </a:solidFill>
                      </a:endParaRPr>
                    </a:p>
                    <a:p>
                      <a:pPr marL="457200" lvl="0" indent="-336550" algn="l" rtl="0">
                        <a:spcBef>
                          <a:spcPts val="0"/>
                        </a:spcBef>
                        <a:spcAft>
                          <a:spcPts val="0"/>
                        </a:spcAft>
                        <a:buClr>
                          <a:srgbClr val="0000FF"/>
                        </a:buClr>
                        <a:buSzPts val="1700"/>
                        <a:buChar char="●"/>
                      </a:pPr>
                      <a:r>
                        <a:rPr lang="en-US" sz="1700" b="1">
                          <a:solidFill>
                            <a:srgbClr val="0000FF"/>
                          </a:solidFill>
                        </a:rPr>
                        <a:t>What IEP team members should be assigned to learn more about this student? </a:t>
                      </a:r>
                      <a:endParaRPr sz="1700" b="1">
                        <a:solidFill>
                          <a:srgbClr val="0000FF"/>
                        </a:solidFill>
                      </a:endParaRPr>
                    </a:p>
                    <a:p>
                      <a:pPr marL="457200" lvl="0" indent="-336550" algn="l" rtl="0">
                        <a:spcBef>
                          <a:spcPts val="0"/>
                        </a:spcBef>
                        <a:spcAft>
                          <a:spcPts val="0"/>
                        </a:spcAft>
                        <a:buClr>
                          <a:srgbClr val="0000FF"/>
                        </a:buClr>
                        <a:buSzPts val="1700"/>
                        <a:buChar char="●"/>
                      </a:pPr>
                      <a:r>
                        <a:rPr lang="en-US" sz="1700" b="1">
                          <a:solidFill>
                            <a:srgbClr val="0000FF"/>
                          </a:solidFill>
                        </a:rPr>
                        <a:t>What expertise is likely to be needed?</a:t>
                      </a:r>
                      <a:endParaRPr sz="1700" b="1">
                        <a:solidFill>
                          <a:srgbClr val="0000FF"/>
                        </a:solidFill>
                      </a:endParaRPr>
                    </a:p>
                  </a:txBody>
                  <a:tcPr marL="91425" marR="91425" marT="91425" marB="91425"/>
                </a:tc>
                <a:tc>
                  <a:txBody>
                    <a:bodyPr/>
                    <a:lstStyle/>
                    <a:p>
                      <a:pPr marL="0" lvl="0" indent="0" algn="l" rtl="0">
                        <a:spcBef>
                          <a:spcPts val="0"/>
                        </a:spcBef>
                        <a:spcAft>
                          <a:spcPts val="0"/>
                        </a:spcAft>
                        <a:buNone/>
                      </a:pPr>
                      <a:r>
                        <a:rPr lang="en-US" sz="1700" b="1">
                          <a:solidFill>
                            <a:srgbClr val="0000FF"/>
                          </a:solidFill>
                        </a:rPr>
                        <a:t>Initial:</a:t>
                      </a:r>
                      <a:endParaRPr sz="1700" b="1">
                        <a:solidFill>
                          <a:srgbClr val="0000FF"/>
                        </a:solidFill>
                      </a:endParaRPr>
                    </a:p>
                    <a:p>
                      <a:pPr marL="457200" lvl="0" indent="-336550" algn="l" rtl="0">
                        <a:spcBef>
                          <a:spcPts val="0"/>
                        </a:spcBef>
                        <a:spcAft>
                          <a:spcPts val="0"/>
                        </a:spcAft>
                        <a:buClr>
                          <a:srgbClr val="0000FF"/>
                        </a:buClr>
                        <a:buSzPts val="1700"/>
                        <a:buChar char="●"/>
                      </a:pPr>
                      <a:r>
                        <a:rPr lang="en-US" sz="1700" b="1">
                          <a:solidFill>
                            <a:srgbClr val="0000FF"/>
                          </a:solidFill>
                        </a:rPr>
                        <a:t>What disability category fits the referral concerns?</a:t>
                      </a:r>
                      <a:endParaRPr sz="1700" b="1">
                        <a:solidFill>
                          <a:srgbClr val="0000FF"/>
                        </a:solidFill>
                      </a:endParaRPr>
                    </a:p>
                    <a:p>
                      <a:pPr marL="457200" lvl="0" indent="-336550" algn="l" rtl="0">
                        <a:spcBef>
                          <a:spcPts val="0"/>
                        </a:spcBef>
                        <a:spcAft>
                          <a:spcPts val="0"/>
                        </a:spcAft>
                        <a:buClr>
                          <a:srgbClr val="0000FF"/>
                        </a:buClr>
                        <a:buSzPts val="1700"/>
                        <a:buChar char="●"/>
                      </a:pPr>
                      <a:r>
                        <a:rPr lang="en-US" sz="1700" b="1">
                          <a:solidFill>
                            <a:srgbClr val="0000FF"/>
                          </a:solidFill>
                        </a:rPr>
                        <a:t>What individuals generally serve on the IEP team for this category of disability?</a:t>
                      </a:r>
                      <a:endParaRPr sz="1700" b="1">
                        <a:solidFill>
                          <a:srgbClr val="0000FF"/>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85bca029b0_0_14"/>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14</a:t>
            </a:fld>
            <a:endParaRPr/>
          </a:p>
        </p:txBody>
      </p:sp>
      <p:sp>
        <p:nvSpPr>
          <p:cNvPr id="319" name="Google Shape;319;g285bca029b0_0_14"/>
          <p:cNvSpPr txBox="1">
            <a:spLocks noGrp="1"/>
          </p:cNvSpPr>
          <p:nvPr>
            <p:ph type="title"/>
          </p:nvPr>
        </p:nvSpPr>
        <p:spPr>
          <a:xfrm>
            <a:off x="-152400" y="0"/>
            <a:ext cx="874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Changing Mindsets: Balanced Questioning</a:t>
            </a:r>
            <a:endParaRPr>
              <a:solidFill>
                <a:schemeClr val="lt1"/>
              </a:solidFill>
            </a:endParaRPr>
          </a:p>
          <a:p>
            <a:pPr marL="0" lvl="0" indent="0" algn="ctr" rtl="0">
              <a:spcBef>
                <a:spcPts val="0"/>
              </a:spcBef>
              <a:spcAft>
                <a:spcPts val="0"/>
              </a:spcAft>
              <a:buNone/>
            </a:pPr>
            <a:endParaRPr>
              <a:solidFill>
                <a:schemeClr val="lt1"/>
              </a:solidFill>
            </a:endParaRPr>
          </a:p>
        </p:txBody>
      </p:sp>
      <p:graphicFrame>
        <p:nvGraphicFramePr>
          <p:cNvPr id="320" name="Google Shape;320;g285bca029b0_0_14"/>
          <p:cNvGraphicFramePr/>
          <p:nvPr/>
        </p:nvGraphicFramePr>
        <p:xfrm>
          <a:off x="152400" y="626500"/>
          <a:ext cx="3000000" cy="3000000"/>
        </p:xfrm>
        <a:graphic>
          <a:graphicData uri="http://schemas.openxmlformats.org/drawingml/2006/table">
            <a:tbl>
              <a:tblPr>
                <a:noFill/>
                <a:tableStyleId>{86CAD0D4-AA6B-42C0-A97B-7542D79BC915}</a:tableStyleId>
              </a:tblPr>
              <a:tblGrid>
                <a:gridCol w="4374600">
                  <a:extLst>
                    <a:ext uri="{9D8B030D-6E8A-4147-A177-3AD203B41FA5}">
                      <a16:colId xmlns:a16="http://schemas.microsoft.com/office/drawing/2014/main" val="20000"/>
                    </a:ext>
                  </a:extLst>
                </a:gridCol>
                <a:gridCol w="4374600">
                  <a:extLst>
                    <a:ext uri="{9D8B030D-6E8A-4147-A177-3AD203B41FA5}">
                      <a16:colId xmlns:a16="http://schemas.microsoft.com/office/drawing/2014/main" val="20001"/>
                    </a:ext>
                  </a:extLst>
                </a:gridCol>
              </a:tblGrid>
              <a:tr h="767525">
                <a:tc>
                  <a:txBody>
                    <a:bodyPr/>
                    <a:lstStyle/>
                    <a:p>
                      <a:pPr marL="0" lvl="0" indent="0" algn="l" rtl="0">
                        <a:spcBef>
                          <a:spcPts val="0"/>
                        </a:spcBef>
                        <a:spcAft>
                          <a:spcPts val="0"/>
                        </a:spcAft>
                        <a:buNone/>
                      </a:pPr>
                      <a:r>
                        <a:rPr lang="en-US" sz="1700" b="1"/>
                        <a:t>Comprehensive Evaluations (Need Based)</a:t>
                      </a:r>
                      <a:endParaRPr sz="1700" b="1"/>
                    </a:p>
                  </a:txBody>
                  <a:tcPr marL="91425" marR="91425" marT="91425" marB="91425"/>
                </a:tc>
                <a:tc>
                  <a:txBody>
                    <a:bodyPr/>
                    <a:lstStyle/>
                    <a:p>
                      <a:pPr marL="0" lvl="0" indent="0" algn="l" rtl="0">
                        <a:spcBef>
                          <a:spcPts val="0"/>
                        </a:spcBef>
                        <a:spcAft>
                          <a:spcPts val="0"/>
                        </a:spcAft>
                        <a:buNone/>
                      </a:pPr>
                      <a:r>
                        <a:rPr lang="en-US" sz="1700" b="1"/>
                        <a:t>Disability Category Evaluation (Label Focused</a:t>
                      </a:r>
                      <a:endParaRPr sz="1700" b="1"/>
                    </a:p>
                  </a:txBody>
                  <a:tcPr marL="91425" marR="91425" marT="91425" marB="91425"/>
                </a:tc>
                <a:extLst>
                  <a:ext uri="{0D108BD9-81ED-4DB2-BD59-A6C34878D82A}">
                    <a16:rowId xmlns:a16="http://schemas.microsoft.com/office/drawing/2014/main" val="10000"/>
                  </a:ext>
                </a:extLst>
              </a:tr>
              <a:tr h="695425">
                <a:tc>
                  <a:txBody>
                    <a:bodyPr/>
                    <a:lstStyle/>
                    <a:p>
                      <a:pPr marL="0" lvl="0" indent="0" algn="l" rtl="0">
                        <a:spcBef>
                          <a:spcPts val="0"/>
                        </a:spcBef>
                        <a:spcAft>
                          <a:spcPts val="0"/>
                        </a:spcAft>
                        <a:buNone/>
                      </a:pPr>
                      <a:r>
                        <a:rPr lang="en-US" sz="1500" b="1">
                          <a:solidFill>
                            <a:srgbClr val="0000FF"/>
                          </a:solidFill>
                        </a:rPr>
                        <a:t>Reevaluation:</a:t>
                      </a:r>
                      <a:endParaRPr sz="1500" b="1">
                        <a:solidFill>
                          <a:srgbClr val="0000FF"/>
                        </a:solidFill>
                      </a:endParaRPr>
                    </a:p>
                    <a:p>
                      <a:pPr marL="457200" lvl="0" indent="-323850" algn="l" rtl="0">
                        <a:spcBef>
                          <a:spcPts val="0"/>
                        </a:spcBef>
                        <a:spcAft>
                          <a:spcPts val="0"/>
                        </a:spcAft>
                        <a:buClr>
                          <a:srgbClr val="0000FF"/>
                        </a:buClr>
                        <a:buSzPts val="1500"/>
                        <a:buChar char="●"/>
                      </a:pPr>
                      <a:r>
                        <a:rPr lang="en-US" sz="1500" b="1">
                          <a:solidFill>
                            <a:srgbClr val="0000FF"/>
                          </a:solidFill>
                        </a:rPr>
                        <a:t>Is there information the IEP team needs to help us better understand the student’s disability related needs or changing needs since the student was last evaluated?</a:t>
                      </a:r>
                      <a:endParaRPr sz="1500" b="1">
                        <a:solidFill>
                          <a:srgbClr val="0000FF"/>
                        </a:solidFill>
                      </a:endParaRPr>
                    </a:p>
                    <a:p>
                      <a:pPr marL="457200" lvl="0" indent="-323850" algn="l" rtl="0">
                        <a:spcBef>
                          <a:spcPts val="0"/>
                        </a:spcBef>
                        <a:spcAft>
                          <a:spcPts val="0"/>
                        </a:spcAft>
                        <a:buClr>
                          <a:srgbClr val="0000FF"/>
                        </a:buClr>
                        <a:buSzPts val="1500"/>
                        <a:buChar char="●"/>
                      </a:pPr>
                      <a:r>
                        <a:rPr lang="en-US" sz="1500" b="1">
                          <a:solidFill>
                            <a:srgbClr val="0000FF"/>
                          </a:solidFill>
                        </a:rPr>
                        <a:t>Does the IEP team need to conduct a reevaluation because additional information other than IEP progress monitoring data, general education assessments, etc. is needed to determine the student’s needs?</a:t>
                      </a:r>
                      <a:endParaRPr sz="1500" b="1">
                        <a:solidFill>
                          <a:srgbClr val="0000FF"/>
                        </a:solidFill>
                      </a:endParaRPr>
                    </a:p>
                    <a:p>
                      <a:pPr marL="457200" lvl="0" indent="-323850" algn="l" rtl="0">
                        <a:spcBef>
                          <a:spcPts val="0"/>
                        </a:spcBef>
                        <a:spcAft>
                          <a:spcPts val="0"/>
                        </a:spcAft>
                        <a:buClr>
                          <a:srgbClr val="0000FF"/>
                        </a:buClr>
                        <a:buSzPts val="1500"/>
                        <a:buChar char="●"/>
                      </a:pPr>
                      <a:r>
                        <a:rPr lang="en-US" sz="1500" b="1">
                          <a:solidFill>
                            <a:srgbClr val="0000FF"/>
                          </a:solidFill>
                        </a:rPr>
                        <a:t>What IEP team members should be assigned to the reevaluation to collect data to identify student specific needs?</a:t>
                      </a:r>
                      <a:endParaRPr sz="1500" b="1">
                        <a:solidFill>
                          <a:srgbClr val="0000FF"/>
                        </a:solidFill>
                      </a:endParaRPr>
                    </a:p>
                  </a:txBody>
                  <a:tcPr marL="91425" marR="91425" marT="91425" marB="91425"/>
                </a:tc>
                <a:tc>
                  <a:txBody>
                    <a:bodyPr/>
                    <a:lstStyle/>
                    <a:p>
                      <a:pPr marL="0" lvl="0" indent="0" algn="l" rtl="0">
                        <a:spcBef>
                          <a:spcPts val="0"/>
                        </a:spcBef>
                        <a:spcAft>
                          <a:spcPts val="0"/>
                        </a:spcAft>
                        <a:buNone/>
                      </a:pPr>
                      <a:r>
                        <a:rPr lang="en-US" sz="1500" b="1">
                          <a:solidFill>
                            <a:srgbClr val="0000FF"/>
                          </a:solidFill>
                        </a:rPr>
                        <a:t>Reevaluation:</a:t>
                      </a:r>
                      <a:endParaRPr sz="1500" b="1">
                        <a:solidFill>
                          <a:srgbClr val="0000FF"/>
                        </a:solidFill>
                      </a:endParaRPr>
                    </a:p>
                    <a:p>
                      <a:pPr marL="457200" lvl="0" indent="-323850" algn="l" rtl="0">
                        <a:spcBef>
                          <a:spcPts val="0"/>
                        </a:spcBef>
                        <a:spcAft>
                          <a:spcPts val="0"/>
                        </a:spcAft>
                        <a:buClr>
                          <a:srgbClr val="0000FF"/>
                        </a:buClr>
                        <a:buSzPts val="1500"/>
                        <a:buChar char="●"/>
                      </a:pPr>
                      <a:r>
                        <a:rPr lang="en-US" sz="1500" b="1">
                          <a:solidFill>
                            <a:srgbClr val="0000FF"/>
                          </a:solidFill>
                        </a:rPr>
                        <a:t>Should the IEP team waiver the reevaluation because they know the student will continue to qualify in their disability category?</a:t>
                      </a:r>
                      <a:endParaRPr sz="1500" b="1">
                        <a:solidFill>
                          <a:srgbClr val="0000FF"/>
                        </a:solidFill>
                      </a:endParaRPr>
                    </a:p>
                    <a:p>
                      <a:pPr marL="457200" lvl="0" indent="-323850" algn="l" rtl="0">
                        <a:spcBef>
                          <a:spcPts val="0"/>
                        </a:spcBef>
                        <a:spcAft>
                          <a:spcPts val="0"/>
                        </a:spcAft>
                        <a:buClr>
                          <a:srgbClr val="0000FF"/>
                        </a:buClr>
                        <a:buSzPts val="1500"/>
                        <a:buChar char="●"/>
                      </a:pPr>
                      <a:r>
                        <a:rPr lang="en-US" sz="1500" b="1">
                          <a:solidFill>
                            <a:srgbClr val="0000FF"/>
                          </a:solidFill>
                        </a:rPr>
                        <a:t>Should the IEP team conduct a reevaluation without assessment to make sure the student continues to qualify for the student’s disability category?</a:t>
                      </a:r>
                      <a:endParaRPr sz="1500" b="1">
                        <a:solidFill>
                          <a:srgbClr val="0000FF"/>
                        </a:solidFill>
                      </a:endParaRPr>
                    </a:p>
                    <a:p>
                      <a:pPr marL="457200" lvl="0" indent="-323850" algn="l" rtl="0">
                        <a:spcBef>
                          <a:spcPts val="0"/>
                        </a:spcBef>
                        <a:spcAft>
                          <a:spcPts val="0"/>
                        </a:spcAft>
                        <a:buClr>
                          <a:srgbClr val="0000FF"/>
                        </a:buClr>
                        <a:buSzPts val="1500"/>
                        <a:buChar char="●"/>
                      </a:pPr>
                      <a:r>
                        <a:rPr lang="en-US" sz="1500" b="1">
                          <a:solidFill>
                            <a:srgbClr val="0000FF"/>
                          </a:solidFill>
                        </a:rPr>
                        <a:t>Does the IEP team need a reevaluation because they need to add another disability category or change disability categories?</a:t>
                      </a:r>
                      <a:endParaRPr sz="1500" b="1">
                        <a:solidFill>
                          <a:srgbClr val="0000FF"/>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2"/>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15</a:t>
            </a:fld>
            <a:endParaRPr/>
          </a:p>
        </p:txBody>
      </p:sp>
      <p:sp>
        <p:nvSpPr>
          <p:cNvPr id="327" name="Google Shape;327;p22"/>
          <p:cNvSpPr txBox="1">
            <a:spLocks noGrp="1"/>
          </p:cNvSpPr>
          <p:nvPr>
            <p:ph type="body" idx="1"/>
          </p:nvPr>
        </p:nvSpPr>
        <p:spPr>
          <a:xfrm>
            <a:off x="152400" y="730399"/>
            <a:ext cx="8839200" cy="383096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Clr>
                <a:srgbClr val="002060"/>
              </a:buClr>
              <a:buSzPts val="2000"/>
              <a:buFont typeface="Noto Sans Symbols"/>
              <a:buChar char="⮚"/>
            </a:pPr>
            <a:r>
              <a:rPr lang="en-US" sz="2000">
                <a:solidFill>
                  <a:srgbClr val="292F33"/>
                </a:solidFill>
                <a:latin typeface="Arial"/>
                <a:ea typeface="Arial"/>
                <a:cs typeface="Arial"/>
                <a:sym typeface="Arial"/>
              </a:rPr>
              <a:t>Teams should aim for a balance of determining eligibility and determining student specific needs</a:t>
            </a:r>
            <a:endParaRPr/>
          </a:p>
          <a:p>
            <a:pPr marL="342900" lvl="0" indent="-215900" algn="l" rtl="0">
              <a:lnSpc>
                <a:spcPct val="100000"/>
              </a:lnSpc>
              <a:spcBef>
                <a:spcPts val="600"/>
              </a:spcBef>
              <a:spcAft>
                <a:spcPts val="0"/>
              </a:spcAft>
              <a:buClr>
                <a:srgbClr val="002060"/>
              </a:buClr>
              <a:buSzPts val="2000"/>
              <a:buFont typeface="Noto Sans Symbols"/>
              <a:buNone/>
            </a:pPr>
            <a:endParaRPr sz="2000">
              <a:solidFill>
                <a:srgbClr val="292F33"/>
              </a:solidFill>
              <a:latin typeface="Arial"/>
              <a:ea typeface="Arial"/>
              <a:cs typeface="Arial"/>
              <a:sym typeface="Arial"/>
            </a:endParaRPr>
          </a:p>
          <a:p>
            <a:pPr marL="342900" lvl="0" indent="-342900" algn="l" rtl="0">
              <a:lnSpc>
                <a:spcPct val="100000"/>
              </a:lnSpc>
              <a:spcBef>
                <a:spcPts val="600"/>
              </a:spcBef>
              <a:spcAft>
                <a:spcPts val="0"/>
              </a:spcAft>
              <a:buClr>
                <a:srgbClr val="002060"/>
              </a:buClr>
              <a:buSzPts val="2000"/>
              <a:buFont typeface="Noto Sans Symbols"/>
              <a:buChar char="⮚"/>
            </a:pPr>
            <a:r>
              <a:rPr lang="en-US" sz="2000">
                <a:solidFill>
                  <a:srgbClr val="292F33"/>
                </a:solidFill>
                <a:latin typeface="Arial"/>
                <a:ea typeface="Arial"/>
                <a:cs typeface="Arial"/>
                <a:sym typeface="Arial"/>
              </a:rPr>
              <a:t>When the evaluation process is driven by the need to “find a magic number or test score” for eligibility purposes, teams often fail to identify student specific needs necessary for developing appropriate educational programming. </a:t>
            </a:r>
            <a:endParaRPr/>
          </a:p>
          <a:p>
            <a:pPr marL="342900" lvl="0" indent="-215900" algn="l" rtl="0">
              <a:lnSpc>
                <a:spcPct val="100000"/>
              </a:lnSpc>
              <a:spcBef>
                <a:spcPts val="600"/>
              </a:spcBef>
              <a:spcAft>
                <a:spcPts val="0"/>
              </a:spcAft>
              <a:buClr>
                <a:srgbClr val="002060"/>
              </a:buClr>
              <a:buSzPts val="2000"/>
              <a:buFont typeface="Noto Sans Symbols"/>
              <a:buNone/>
            </a:pPr>
            <a:endParaRPr sz="2000">
              <a:solidFill>
                <a:srgbClr val="292F33"/>
              </a:solidFill>
              <a:latin typeface="Arial"/>
              <a:ea typeface="Arial"/>
              <a:cs typeface="Arial"/>
              <a:sym typeface="Arial"/>
            </a:endParaRPr>
          </a:p>
          <a:p>
            <a:pPr marL="0" lvl="0" indent="0" algn="l" rtl="0">
              <a:lnSpc>
                <a:spcPct val="100000"/>
              </a:lnSpc>
              <a:spcBef>
                <a:spcPts val="600"/>
              </a:spcBef>
              <a:spcAft>
                <a:spcPts val="0"/>
              </a:spcAft>
              <a:buClr>
                <a:srgbClr val="002060"/>
              </a:buClr>
              <a:buSzPts val="2000"/>
              <a:buNone/>
            </a:pPr>
            <a:endParaRPr sz="2000" b="0" i="0">
              <a:solidFill>
                <a:srgbClr val="292F33"/>
              </a:solidFill>
              <a:latin typeface="Arial"/>
              <a:ea typeface="Arial"/>
              <a:cs typeface="Arial"/>
              <a:sym typeface="Arial"/>
            </a:endParaRPr>
          </a:p>
          <a:p>
            <a:pPr marL="0" lvl="0" indent="0" algn="l" rtl="0">
              <a:lnSpc>
                <a:spcPct val="100000"/>
              </a:lnSpc>
              <a:spcBef>
                <a:spcPts val="600"/>
              </a:spcBef>
              <a:spcAft>
                <a:spcPts val="0"/>
              </a:spcAft>
              <a:buClr>
                <a:srgbClr val="002060"/>
              </a:buClr>
              <a:buSzPts val="1600"/>
              <a:buNone/>
            </a:pPr>
            <a:r>
              <a:rPr lang="en-US" sz="1600" b="0" i="1" u="sng">
                <a:solidFill>
                  <a:srgbClr val="292F33"/>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Comprehensive Special Education Evaluations, Wisconsin Department of Education </a:t>
            </a:r>
            <a:endParaRPr sz="1600" b="0" i="1">
              <a:solidFill>
                <a:srgbClr val="292F33"/>
              </a:solidFill>
              <a:latin typeface="Arial"/>
              <a:ea typeface="Arial"/>
              <a:cs typeface="Arial"/>
              <a:sym typeface="Arial"/>
            </a:endParaRPr>
          </a:p>
          <a:p>
            <a:pPr marL="0" lvl="0" indent="0" algn="l" rtl="0">
              <a:lnSpc>
                <a:spcPct val="100000"/>
              </a:lnSpc>
              <a:spcBef>
                <a:spcPts val="600"/>
              </a:spcBef>
              <a:spcAft>
                <a:spcPts val="0"/>
              </a:spcAft>
              <a:buClr>
                <a:srgbClr val="002060"/>
              </a:buClr>
              <a:buSzPts val="2000"/>
              <a:buNone/>
            </a:pPr>
            <a:endParaRPr sz="2000" b="0" i="0">
              <a:solidFill>
                <a:srgbClr val="292F33"/>
              </a:solidFill>
              <a:latin typeface="Arial"/>
              <a:ea typeface="Arial"/>
              <a:cs typeface="Arial"/>
              <a:sym typeface="Arial"/>
            </a:endParaRPr>
          </a:p>
          <a:p>
            <a:pPr marL="342900" lvl="0" indent="-215900" algn="l" rtl="0">
              <a:lnSpc>
                <a:spcPct val="100000"/>
              </a:lnSpc>
              <a:spcBef>
                <a:spcPts val="600"/>
              </a:spcBef>
              <a:spcAft>
                <a:spcPts val="0"/>
              </a:spcAft>
              <a:buClr>
                <a:srgbClr val="002060"/>
              </a:buClr>
              <a:buSzPts val="2000"/>
              <a:buFont typeface="Noto Sans Symbols"/>
              <a:buNone/>
            </a:pPr>
            <a:endParaRPr sz="2000">
              <a:solidFill>
                <a:srgbClr val="292F33"/>
              </a:solidFill>
              <a:latin typeface="Arial"/>
              <a:ea typeface="Arial"/>
              <a:cs typeface="Arial"/>
              <a:sym typeface="Arial"/>
            </a:endParaRPr>
          </a:p>
          <a:p>
            <a:pPr marL="0" lvl="0" indent="0" algn="l" rtl="0">
              <a:lnSpc>
                <a:spcPct val="100000"/>
              </a:lnSpc>
              <a:spcBef>
                <a:spcPts val="600"/>
              </a:spcBef>
              <a:spcAft>
                <a:spcPts val="0"/>
              </a:spcAft>
              <a:buSzPts val="3200"/>
              <a:buNone/>
            </a:pPr>
            <a:endParaRPr sz="2400">
              <a:solidFill>
                <a:srgbClr val="000000"/>
              </a:solidFill>
            </a:endParaRPr>
          </a:p>
        </p:txBody>
      </p:sp>
      <p:sp>
        <p:nvSpPr>
          <p:cNvPr id="328" name="Google Shape;328;p22"/>
          <p:cNvSpPr txBox="1">
            <a:spLocks noGrp="1"/>
          </p:cNvSpPr>
          <p:nvPr>
            <p:ph type="title"/>
          </p:nvPr>
        </p:nvSpPr>
        <p:spPr>
          <a:xfrm>
            <a:off x="-188450" y="-6970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Changing Mindsets: Balanced Approach</a:t>
            </a:r>
            <a:r>
              <a:rPr lang="en-US">
                <a:solidFill>
                  <a:srgbClr val="000000"/>
                </a:solidFill>
              </a:rPr>
              <a:t> </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1"/>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16</a:t>
            </a:fld>
            <a:endParaRPr/>
          </a:p>
        </p:txBody>
      </p:sp>
      <p:sp>
        <p:nvSpPr>
          <p:cNvPr id="335" name="Google Shape;335;p11"/>
          <p:cNvSpPr txBox="1">
            <a:spLocks noGrp="1"/>
          </p:cNvSpPr>
          <p:nvPr>
            <p:ph type="body" idx="1"/>
          </p:nvPr>
        </p:nvSpPr>
        <p:spPr>
          <a:xfrm>
            <a:off x="98175" y="765000"/>
            <a:ext cx="8839200" cy="4068600"/>
          </a:xfrm>
          <a:prstGeom prst="rect">
            <a:avLst/>
          </a:prstGeom>
          <a:noFill/>
          <a:ln>
            <a:noFill/>
          </a:ln>
        </p:spPr>
        <p:txBody>
          <a:bodyPr spcFirstLastPara="1" wrap="square" lIns="91425" tIns="45700" rIns="91425" bIns="45700" anchor="t" anchorCtr="0">
            <a:noAutofit/>
          </a:bodyPr>
          <a:lstStyle/>
          <a:p>
            <a:pPr marL="0" lvl="0" indent="0" algn="ctr" rtl="0">
              <a:lnSpc>
                <a:spcPct val="105000"/>
              </a:lnSpc>
              <a:spcBef>
                <a:spcPts val="3400"/>
              </a:spcBef>
              <a:spcAft>
                <a:spcPts val="0"/>
              </a:spcAft>
              <a:buSzPts val="3200"/>
              <a:buNone/>
            </a:pPr>
            <a:endParaRPr sz="2400" b="1">
              <a:solidFill>
                <a:srgbClr val="000000"/>
              </a:solidFill>
              <a:latin typeface="Arial"/>
              <a:ea typeface="Arial"/>
              <a:cs typeface="Arial"/>
              <a:sym typeface="Arial"/>
            </a:endParaRPr>
          </a:p>
          <a:p>
            <a:pPr marL="0" lvl="0" indent="0" algn="ctr" rtl="0">
              <a:lnSpc>
                <a:spcPct val="105000"/>
              </a:lnSpc>
              <a:spcBef>
                <a:spcPts val="3400"/>
              </a:spcBef>
              <a:spcAft>
                <a:spcPts val="0"/>
              </a:spcAft>
              <a:buSzPts val="3200"/>
              <a:buNone/>
            </a:pPr>
            <a:r>
              <a:rPr lang="en-US" b="1">
                <a:solidFill>
                  <a:srgbClr val="000000"/>
                </a:solidFill>
              </a:rPr>
              <a:t>Evaluations must be driven by the referral concerns</a:t>
            </a:r>
            <a:endParaRPr b="1">
              <a:solidFill>
                <a:srgbClr val="000000"/>
              </a:solidFill>
            </a:endParaRPr>
          </a:p>
          <a:p>
            <a:pPr marL="0" lvl="0" indent="0" algn="ctr" rtl="0">
              <a:lnSpc>
                <a:spcPct val="105000"/>
              </a:lnSpc>
              <a:spcBef>
                <a:spcPts val="3400"/>
              </a:spcBef>
              <a:spcAft>
                <a:spcPts val="0"/>
              </a:spcAft>
              <a:buSzPts val="3200"/>
              <a:buNone/>
            </a:pPr>
            <a:r>
              <a:rPr lang="en-US" sz="3800">
                <a:solidFill>
                  <a:srgbClr val="000000"/>
                </a:solidFill>
              </a:rPr>
              <a:t>Referral               RED             Evaluation</a:t>
            </a:r>
            <a:r>
              <a:rPr lang="en-US" sz="4200">
                <a:solidFill>
                  <a:srgbClr val="000000"/>
                </a:solidFill>
                <a:latin typeface="Arial"/>
                <a:ea typeface="Arial"/>
                <a:cs typeface="Arial"/>
                <a:sym typeface="Arial"/>
              </a:rPr>
              <a:t> </a:t>
            </a:r>
            <a:endParaRPr sz="4200">
              <a:solidFill>
                <a:srgbClr val="000000"/>
              </a:solidFill>
              <a:latin typeface="Arial"/>
              <a:ea typeface="Arial"/>
              <a:cs typeface="Arial"/>
              <a:sym typeface="Arial"/>
            </a:endParaRPr>
          </a:p>
          <a:p>
            <a:pPr marL="0" lvl="0" indent="0" algn="ctr" rtl="0">
              <a:lnSpc>
                <a:spcPct val="105000"/>
              </a:lnSpc>
              <a:spcBef>
                <a:spcPts val="3400"/>
              </a:spcBef>
              <a:spcAft>
                <a:spcPts val="0"/>
              </a:spcAft>
              <a:buSzPts val="3200"/>
              <a:buNone/>
            </a:pPr>
            <a:endParaRPr sz="3600">
              <a:solidFill>
                <a:srgbClr val="000000"/>
              </a:solidFill>
              <a:latin typeface="Arial"/>
              <a:ea typeface="Arial"/>
              <a:cs typeface="Arial"/>
              <a:sym typeface="Arial"/>
            </a:endParaRPr>
          </a:p>
          <a:p>
            <a:pPr marL="0" lvl="0" indent="0" algn="l" rtl="0">
              <a:lnSpc>
                <a:spcPct val="105000"/>
              </a:lnSpc>
              <a:spcBef>
                <a:spcPts val="3400"/>
              </a:spcBef>
              <a:spcAft>
                <a:spcPts val="0"/>
              </a:spcAft>
              <a:buSzPts val="3200"/>
              <a:buNone/>
            </a:pPr>
            <a:endParaRPr sz="2000">
              <a:solidFill>
                <a:srgbClr val="000000"/>
              </a:solidFill>
              <a:latin typeface="Arial"/>
              <a:ea typeface="Arial"/>
              <a:cs typeface="Arial"/>
              <a:sym typeface="Arial"/>
            </a:endParaRPr>
          </a:p>
          <a:p>
            <a:pPr marL="0" lvl="0" indent="0" algn="l" rtl="0">
              <a:lnSpc>
                <a:spcPct val="100000"/>
              </a:lnSpc>
              <a:spcBef>
                <a:spcPts val="3400"/>
              </a:spcBef>
              <a:spcAft>
                <a:spcPts val="0"/>
              </a:spcAft>
              <a:buSzPts val="3200"/>
              <a:buNone/>
            </a:pPr>
            <a:endParaRPr sz="3600"/>
          </a:p>
        </p:txBody>
      </p:sp>
      <p:sp>
        <p:nvSpPr>
          <p:cNvPr id="336" name="Google Shape;336;p11"/>
          <p:cNvSpPr txBox="1">
            <a:spLocks noGrp="1"/>
          </p:cNvSpPr>
          <p:nvPr>
            <p:ph type="title"/>
          </p:nvPr>
        </p:nvSpPr>
        <p:spPr>
          <a:xfrm>
            <a:off x="-103225" y="133350"/>
            <a:ext cx="8839200" cy="47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Setting the Stage for Evaluations</a:t>
            </a:r>
            <a:endParaRPr>
              <a:solidFill>
                <a:schemeClr val="lt1"/>
              </a:solidFill>
            </a:endParaRPr>
          </a:p>
        </p:txBody>
      </p:sp>
      <p:sp>
        <p:nvSpPr>
          <p:cNvPr id="337" name="Google Shape;337;p11"/>
          <p:cNvSpPr/>
          <p:nvPr/>
        </p:nvSpPr>
        <p:spPr>
          <a:xfrm>
            <a:off x="4894929" y="2571750"/>
            <a:ext cx="1254900" cy="565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1"/>
          <p:cNvSpPr/>
          <p:nvPr/>
        </p:nvSpPr>
        <p:spPr>
          <a:xfrm>
            <a:off x="2446502" y="2571750"/>
            <a:ext cx="1254900" cy="5655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52d1c28000_0_1"/>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17</a:t>
            </a:fld>
            <a:endParaRPr/>
          </a:p>
        </p:txBody>
      </p:sp>
      <p:sp>
        <p:nvSpPr>
          <p:cNvPr id="345" name="Google Shape;345;g152d1c28000_0_1"/>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p:txBody>
      </p:sp>
      <p:sp>
        <p:nvSpPr>
          <p:cNvPr id="346" name="Google Shape;346;g152d1c28000_0_1"/>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endParaRPr/>
          </a:p>
          <a:p>
            <a:pPr marL="0" lvl="0" indent="0" algn="ctr" rtl="0">
              <a:lnSpc>
                <a:spcPct val="100000"/>
              </a:lnSpc>
              <a:spcBef>
                <a:spcPts val="0"/>
              </a:spcBef>
              <a:spcAft>
                <a:spcPts val="0"/>
              </a:spcAft>
              <a:buSzPts val="4400"/>
              <a:buNone/>
            </a:pPr>
            <a:endParaRPr/>
          </a:p>
          <a:p>
            <a:pPr marL="0" lvl="0" indent="0" algn="ctr" rtl="0">
              <a:lnSpc>
                <a:spcPct val="100000"/>
              </a:lnSpc>
              <a:spcBef>
                <a:spcPts val="0"/>
              </a:spcBef>
              <a:spcAft>
                <a:spcPts val="0"/>
              </a:spcAft>
              <a:buSzPts val="4400"/>
              <a:buNone/>
            </a:pPr>
            <a:r>
              <a:rPr lang="en-US" sz="3600"/>
              <a:t>Golden Thread</a:t>
            </a:r>
            <a:endParaRPr sz="3600"/>
          </a:p>
          <a:p>
            <a:pPr marL="0" lvl="0" indent="0" algn="ctr" rtl="0">
              <a:lnSpc>
                <a:spcPct val="100000"/>
              </a:lnSpc>
              <a:spcBef>
                <a:spcPts val="0"/>
              </a:spcBef>
              <a:spcAft>
                <a:spcPts val="0"/>
              </a:spcAft>
              <a:buSzPts val="4400"/>
              <a:buNone/>
            </a:pPr>
            <a:endParaRPr/>
          </a:p>
          <a:p>
            <a:pPr marL="0" lvl="0" indent="0" algn="ctr" rtl="0">
              <a:lnSpc>
                <a:spcPct val="100000"/>
              </a:lnSpc>
              <a:spcBef>
                <a:spcPts val="0"/>
              </a:spcBef>
              <a:spcAft>
                <a:spcPts val="0"/>
              </a:spcAft>
              <a:buSzPts val="4400"/>
              <a:buNone/>
            </a:pPr>
            <a:endParaRPr/>
          </a:p>
          <a:p>
            <a:pPr marL="0" lvl="0" indent="0" algn="ctr" rtl="0">
              <a:lnSpc>
                <a:spcPct val="100000"/>
              </a:lnSpc>
              <a:spcBef>
                <a:spcPts val="0"/>
              </a:spcBef>
              <a:spcAft>
                <a:spcPts val="0"/>
              </a:spcAft>
              <a:buSzPts val="4400"/>
              <a:buNone/>
            </a:pPr>
            <a:endParaRPr/>
          </a:p>
        </p:txBody>
      </p:sp>
      <p:sp>
        <p:nvSpPr>
          <p:cNvPr id="347" name="Google Shape;347;g152d1c28000_0_1"/>
          <p:cNvSpPr/>
          <p:nvPr/>
        </p:nvSpPr>
        <p:spPr>
          <a:xfrm>
            <a:off x="152400" y="2318164"/>
            <a:ext cx="2214600" cy="669000"/>
          </a:xfrm>
          <a:prstGeom prst="homePlate">
            <a:avLst>
              <a:gd name="adj" fmla="val 50000"/>
            </a:avLst>
          </a:prstGeom>
          <a:solidFill>
            <a:srgbClr val="2F2F2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Referral Concerns</a:t>
            </a:r>
            <a:endParaRPr sz="1400" b="0" i="0" u="none" strike="noStrike" cap="none">
              <a:solidFill>
                <a:srgbClr val="FFFFFF"/>
              </a:solidFill>
              <a:latin typeface="Roboto"/>
              <a:ea typeface="Roboto"/>
              <a:cs typeface="Roboto"/>
              <a:sym typeface="Roboto"/>
            </a:endParaRPr>
          </a:p>
        </p:txBody>
      </p:sp>
      <p:sp>
        <p:nvSpPr>
          <p:cNvPr id="348" name="Google Shape;348;g152d1c28000_0_1"/>
          <p:cNvSpPr/>
          <p:nvPr/>
        </p:nvSpPr>
        <p:spPr>
          <a:xfrm>
            <a:off x="3662325" y="2318175"/>
            <a:ext cx="2064000" cy="669000"/>
          </a:xfrm>
          <a:prstGeom prst="chevron">
            <a:avLst>
              <a:gd name="adj" fmla="val 50000"/>
            </a:avLst>
          </a:prstGeom>
          <a:solidFill>
            <a:srgbClr val="4141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Evaluation </a:t>
            </a:r>
            <a:endParaRPr sz="1400" b="0" i="0" u="none" strike="noStrike" cap="none">
              <a:solidFill>
                <a:srgbClr val="FFFFFF"/>
              </a:solidFill>
              <a:latin typeface="Roboto"/>
              <a:ea typeface="Roboto"/>
              <a:cs typeface="Roboto"/>
              <a:sym typeface="Roboto"/>
            </a:endParaRPr>
          </a:p>
        </p:txBody>
      </p:sp>
      <p:sp>
        <p:nvSpPr>
          <p:cNvPr id="349" name="Google Shape;349;g152d1c28000_0_1"/>
          <p:cNvSpPr/>
          <p:nvPr/>
        </p:nvSpPr>
        <p:spPr>
          <a:xfrm>
            <a:off x="7021650" y="2318175"/>
            <a:ext cx="2064000" cy="669000"/>
          </a:xfrm>
          <a:prstGeom prst="chevron">
            <a:avLst>
              <a:gd name="adj" fmla="val 50000"/>
            </a:avLst>
          </a:prstGeom>
          <a:solidFill>
            <a:srgbClr val="50505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IEP</a:t>
            </a:r>
            <a:endParaRPr sz="1400" b="0" i="0" u="none" strike="noStrike" cap="none">
              <a:solidFill>
                <a:srgbClr val="FFFFFF"/>
              </a:solidFill>
              <a:latin typeface="Roboto"/>
              <a:ea typeface="Roboto"/>
              <a:cs typeface="Roboto"/>
              <a:sym typeface="Roboto"/>
            </a:endParaRPr>
          </a:p>
        </p:txBody>
      </p:sp>
      <p:sp>
        <p:nvSpPr>
          <p:cNvPr id="350" name="Google Shape;350;g152d1c28000_0_1"/>
          <p:cNvSpPr/>
          <p:nvPr/>
        </p:nvSpPr>
        <p:spPr>
          <a:xfrm>
            <a:off x="1971775" y="2318175"/>
            <a:ext cx="2064000" cy="669000"/>
          </a:xfrm>
          <a:prstGeom prst="chevron">
            <a:avLst>
              <a:gd name="adj" fmla="val 50000"/>
            </a:avLst>
          </a:prstGeom>
          <a:solidFill>
            <a:srgbClr val="3D3D3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Review of Existing Data</a:t>
            </a:r>
            <a:endParaRPr sz="1400" b="0" i="0" u="none" strike="noStrike" cap="none">
              <a:solidFill>
                <a:srgbClr val="FFFFFF"/>
              </a:solidFill>
              <a:latin typeface="Roboto"/>
              <a:ea typeface="Roboto"/>
              <a:cs typeface="Roboto"/>
              <a:sym typeface="Roboto"/>
            </a:endParaRPr>
          </a:p>
        </p:txBody>
      </p:sp>
      <p:sp>
        <p:nvSpPr>
          <p:cNvPr id="351" name="Google Shape;351;g152d1c28000_0_1"/>
          <p:cNvSpPr/>
          <p:nvPr/>
        </p:nvSpPr>
        <p:spPr>
          <a:xfrm>
            <a:off x="5328775" y="2318175"/>
            <a:ext cx="2064000" cy="669000"/>
          </a:xfrm>
          <a:prstGeom prst="chevron">
            <a:avLst>
              <a:gd name="adj" fmla="val 50000"/>
            </a:avLst>
          </a:prstGeom>
          <a:solidFill>
            <a:srgbClr val="4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Eligibility Determination</a:t>
            </a:r>
            <a:endParaRPr sz="1400" b="0" i="0" u="none" strike="noStrike" cap="none">
              <a:solidFill>
                <a:srgbClr val="FFFFFF"/>
              </a:solidFill>
              <a:latin typeface="Roboto"/>
              <a:ea typeface="Roboto"/>
              <a:cs typeface="Roboto"/>
              <a:sym typeface="Roboto"/>
            </a:endParaRPr>
          </a:p>
        </p:txBody>
      </p:sp>
      <p:pic>
        <p:nvPicPr>
          <p:cNvPr id="352" name="Google Shape;352;g152d1c28000_0_1"/>
          <p:cNvPicPr preferRelativeResize="0"/>
          <p:nvPr/>
        </p:nvPicPr>
        <p:blipFill rotWithShape="1">
          <a:blip r:embed="rId3">
            <a:alphaModFix/>
          </a:blip>
          <a:srcRect/>
          <a:stretch/>
        </p:blipFill>
        <p:spPr>
          <a:xfrm>
            <a:off x="608075" y="627500"/>
            <a:ext cx="992150" cy="771525"/>
          </a:xfrm>
          <a:prstGeom prst="rect">
            <a:avLst/>
          </a:prstGeom>
          <a:noFill/>
          <a:ln>
            <a:noFill/>
          </a:ln>
        </p:spPr>
      </p:pic>
      <p:pic>
        <p:nvPicPr>
          <p:cNvPr id="353" name="Google Shape;353;g152d1c28000_0_1"/>
          <p:cNvPicPr preferRelativeResize="0"/>
          <p:nvPr/>
        </p:nvPicPr>
        <p:blipFill rotWithShape="1">
          <a:blip r:embed="rId3">
            <a:alphaModFix/>
          </a:blip>
          <a:srcRect/>
          <a:stretch/>
        </p:blipFill>
        <p:spPr>
          <a:xfrm>
            <a:off x="7277475" y="627500"/>
            <a:ext cx="905875" cy="771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5"/>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18</a:t>
            </a:fld>
            <a:endParaRPr/>
          </a:p>
        </p:txBody>
      </p:sp>
      <p:sp>
        <p:nvSpPr>
          <p:cNvPr id="360" name="Google Shape;360;p15"/>
          <p:cNvSpPr txBox="1">
            <a:spLocks noGrp="1"/>
          </p:cNvSpPr>
          <p:nvPr>
            <p:ph type="body" idx="1"/>
          </p:nvPr>
        </p:nvSpPr>
        <p:spPr>
          <a:xfrm>
            <a:off x="191150" y="730375"/>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a:solidFill>
                  <a:srgbClr val="262626"/>
                </a:solidFill>
              </a:rPr>
              <a:t>Disability “labeling” life long consequences</a:t>
            </a:r>
            <a:endParaRPr>
              <a:solidFill>
                <a:srgbClr val="262626"/>
              </a:solidFill>
            </a:endParaRPr>
          </a:p>
          <a:p>
            <a:pPr marL="457200" lvl="0" indent="-431800" algn="l" rtl="0">
              <a:lnSpc>
                <a:spcPct val="100000"/>
              </a:lnSpc>
              <a:spcBef>
                <a:spcPts val="640"/>
              </a:spcBef>
              <a:spcAft>
                <a:spcPts val="0"/>
              </a:spcAft>
              <a:buClr>
                <a:srgbClr val="262626"/>
              </a:buClr>
              <a:buSzPts val="3200"/>
              <a:buChar char="➢"/>
            </a:pPr>
            <a:r>
              <a:rPr lang="en-US">
                <a:solidFill>
                  <a:srgbClr val="262626"/>
                </a:solidFill>
              </a:rPr>
              <a:t>Lower academic expectations </a:t>
            </a:r>
            <a:endParaRPr>
              <a:solidFill>
                <a:srgbClr val="262626"/>
              </a:solidFill>
            </a:endParaRPr>
          </a:p>
          <a:p>
            <a:pPr marL="457200" lvl="0" indent="-431800" algn="l" rtl="0">
              <a:lnSpc>
                <a:spcPct val="100000"/>
              </a:lnSpc>
              <a:spcBef>
                <a:spcPts val="0"/>
              </a:spcBef>
              <a:spcAft>
                <a:spcPts val="0"/>
              </a:spcAft>
              <a:buClr>
                <a:srgbClr val="262626"/>
              </a:buClr>
              <a:buSzPts val="3200"/>
              <a:buChar char="➢"/>
            </a:pPr>
            <a:r>
              <a:rPr lang="en-US">
                <a:solidFill>
                  <a:srgbClr val="262626"/>
                </a:solidFill>
              </a:rPr>
              <a:t>Lower achievement</a:t>
            </a:r>
            <a:endParaRPr>
              <a:solidFill>
                <a:srgbClr val="262626"/>
              </a:solidFill>
            </a:endParaRPr>
          </a:p>
          <a:p>
            <a:pPr marL="457200" lvl="0" indent="-431800" algn="l" rtl="0">
              <a:lnSpc>
                <a:spcPct val="100000"/>
              </a:lnSpc>
              <a:spcBef>
                <a:spcPts val="0"/>
              </a:spcBef>
              <a:spcAft>
                <a:spcPts val="0"/>
              </a:spcAft>
              <a:buClr>
                <a:srgbClr val="262626"/>
              </a:buClr>
              <a:buSzPts val="3200"/>
              <a:buChar char="➢"/>
            </a:pPr>
            <a:r>
              <a:rPr lang="en-US">
                <a:solidFill>
                  <a:srgbClr val="262626"/>
                </a:solidFill>
              </a:rPr>
              <a:t>Fewer post secondary options</a:t>
            </a:r>
            <a:endParaRPr/>
          </a:p>
          <a:p>
            <a:pPr marL="457200" lvl="0" indent="-228600" algn="l" rtl="0">
              <a:lnSpc>
                <a:spcPct val="100000"/>
              </a:lnSpc>
              <a:spcBef>
                <a:spcPts val="0"/>
              </a:spcBef>
              <a:spcAft>
                <a:spcPts val="0"/>
              </a:spcAft>
              <a:buClr>
                <a:srgbClr val="262626"/>
              </a:buClr>
              <a:buSzPts val="3200"/>
              <a:buNone/>
            </a:pPr>
            <a:endParaRPr>
              <a:solidFill>
                <a:srgbClr val="262626"/>
              </a:solidFill>
            </a:endParaRPr>
          </a:p>
          <a:p>
            <a:pPr marL="25400" lvl="0" indent="0" algn="l" rtl="0">
              <a:lnSpc>
                <a:spcPct val="100000"/>
              </a:lnSpc>
              <a:spcBef>
                <a:spcPts val="0"/>
              </a:spcBef>
              <a:spcAft>
                <a:spcPts val="0"/>
              </a:spcAft>
              <a:buClr>
                <a:srgbClr val="262626"/>
              </a:buClr>
              <a:buSzPts val="3200"/>
              <a:buNone/>
            </a:pPr>
            <a:r>
              <a:rPr lang="en-US">
                <a:solidFill>
                  <a:srgbClr val="262626"/>
                </a:solidFill>
              </a:rPr>
              <a:t>“Blessing their Heart” with an inaccurate disability determination may seem like a win but, more often than not, it does more harm than good </a:t>
            </a:r>
            <a:endParaRPr>
              <a:solidFill>
                <a:srgbClr val="262626"/>
              </a:solidFill>
            </a:endParaRPr>
          </a:p>
        </p:txBody>
      </p:sp>
      <p:sp>
        <p:nvSpPr>
          <p:cNvPr id="361" name="Google Shape;361;p15"/>
          <p:cNvSpPr txBox="1">
            <a:spLocks noGrp="1"/>
          </p:cNvSpPr>
          <p:nvPr>
            <p:ph type="title"/>
          </p:nvPr>
        </p:nvSpPr>
        <p:spPr>
          <a:xfrm>
            <a:off x="-227175" y="-69725"/>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High Cost of Not Getting It Right</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6"/>
          <p:cNvSpPr txBox="1">
            <a:spLocks noGrp="1"/>
          </p:cNvSpPr>
          <p:nvPr>
            <p:ph type="sldNum" idx="12"/>
          </p:nvPr>
        </p:nvSpPr>
        <p:spPr>
          <a:xfrm>
            <a:off x="8229600" y="4743450"/>
            <a:ext cx="7620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
        <p:nvSpPr>
          <p:cNvPr id="368" name="Google Shape;368;p16"/>
          <p:cNvSpPr txBox="1">
            <a:spLocks noGrp="1"/>
          </p:cNvSpPr>
          <p:nvPr>
            <p:ph type="body" idx="1"/>
          </p:nvPr>
        </p:nvSpPr>
        <p:spPr>
          <a:xfrm>
            <a:off x="152400" y="2800350"/>
            <a:ext cx="8763000" cy="646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720"/>
              </a:spcBef>
              <a:spcAft>
                <a:spcPts val="0"/>
              </a:spcAft>
              <a:buSzPts val="3600"/>
              <a:buNone/>
            </a:pPr>
            <a:r>
              <a:rPr lang="en-US">
                <a:solidFill>
                  <a:srgbClr val="262626"/>
                </a:solidFill>
              </a:rPr>
              <a:t>Assessment Practices</a:t>
            </a:r>
            <a:endParaRPr>
              <a:solidFill>
                <a:srgbClr val="26262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6"/>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600"/>
              </a:spcAft>
              <a:buSzPts val="900"/>
              <a:buNone/>
            </a:pPr>
            <a:fld id="{00000000-1234-1234-1234-123412341234}" type="slidenum">
              <a:rPr lang="en-US"/>
              <a:t>2</a:t>
            </a:fld>
            <a:endParaRPr/>
          </a:p>
        </p:txBody>
      </p:sp>
      <p:sp>
        <p:nvSpPr>
          <p:cNvPr id="219" name="Google Shape;219;p6"/>
          <p:cNvSpPr txBox="1">
            <a:spLocks noGrp="1"/>
          </p:cNvSpPr>
          <p:nvPr>
            <p:ph type="body" idx="1"/>
          </p:nvPr>
        </p:nvSpPr>
        <p:spPr>
          <a:xfrm>
            <a:off x="198875" y="800100"/>
            <a:ext cx="8839200" cy="3975300"/>
          </a:xfrm>
          <a:prstGeom prst="rect">
            <a:avLst/>
          </a:prstGeom>
          <a:noFill/>
          <a:ln>
            <a:noFill/>
          </a:ln>
        </p:spPr>
        <p:txBody>
          <a:bodyPr spcFirstLastPara="1" wrap="square" lIns="68550" tIns="34275" rIns="68550" bIns="34275" anchor="t" anchorCtr="0">
            <a:normAutofit lnSpcReduction="10000"/>
          </a:bodyPr>
          <a:lstStyle/>
          <a:p>
            <a:pPr marL="914400" lvl="1" indent="-380997" algn="l" rtl="0">
              <a:lnSpc>
                <a:spcPct val="100000"/>
              </a:lnSpc>
              <a:spcBef>
                <a:spcPts val="600"/>
              </a:spcBef>
              <a:spcAft>
                <a:spcPts val="0"/>
              </a:spcAft>
              <a:buClr>
                <a:srgbClr val="262626"/>
              </a:buClr>
              <a:buSzPts val="2400"/>
              <a:buFont typeface="Calibri"/>
              <a:buChar char="➢"/>
            </a:pPr>
            <a:r>
              <a:rPr lang="en-US" sz="2400">
                <a:solidFill>
                  <a:srgbClr val="262626"/>
                </a:solidFill>
              </a:rPr>
              <a:t>Current Reality</a:t>
            </a:r>
            <a:endParaRPr/>
          </a:p>
          <a:p>
            <a:pPr marL="914400" lvl="1" indent="-380997" algn="l" rtl="0">
              <a:lnSpc>
                <a:spcPct val="100000"/>
              </a:lnSpc>
              <a:spcBef>
                <a:spcPts val="600"/>
              </a:spcBef>
              <a:spcAft>
                <a:spcPts val="0"/>
              </a:spcAft>
              <a:buClr>
                <a:srgbClr val="262626"/>
              </a:buClr>
              <a:buSzPts val="2400"/>
              <a:buFont typeface="Calibri"/>
              <a:buChar char="➢"/>
            </a:pPr>
            <a:r>
              <a:rPr lang="en-US" sz="2400">
                <a:solidFill>
                  <a:srgbClr val="262626"/>
                </a:solidFill>
              </a:rPr>
              <a:t>Defining a Comprehensive Evaluation</a:t>
            </a:r>
            <a:endParaRPr sz="2400">
              <a:solidFill>
                <a:srgbClr val="262626"/>
              </a:solidFill>
            </a:endParaRPr>
          </a:p>
          <a:p>
            <a:pPr marL="914400" lvl="1" indent="-380998" algn="l" rtl="0">
              <a:lnSpc>
                <a:spcPct val="100000"/>
              </a:lnSpc>
              <a:spcBef>
                <a:spcPts val="600"/>
              </a:spcBef>
              <a:spcAft>
                <a:spcPts val="0"/>
              </a:spcAft>
              <a:buClr>
                <a:srgbClr val="262626"/>
              </a:buClr>
              <a:buSzPts val="2400"/>
              <a:buFont typeface="Calibri"/>
              <a:buChar char="➢"/>
            </a:pPr>
            <a:r>
              <a:rPr lang="en-US" sz="2400">
                <a:solidFill>
                  <a:srgbClr val="262626"/>
                </a:solidFill>
              </a:rPr>
              <a:t>Golden Thread</a:t>
            </a:r>
            <a:endParaRPr sz="2400">
              <a:solidFill>
                <a:srgbClr val="262626"/>
              </a:solidFill>
            </a:endParaRPr>
          </a:p>
          <a:p>
            <a:pPr marL="914400" lvl="1" indent="-380997" algn="l" rtl="0">
              <a:lnSpc>
                <a:spcPct val="100000"/>
              </a:lnSpc>
              <a:spcBef>
                <a:spcPts val="600"/>
              </a:spcBef>
              <a:spcAft>
                <a:spcPts val="0"/>
              </a:spcAft>
              <a:buClr>
                <a:srgbClr val="262626"/>
              </a:buClr>
              <a:buSzPts val="2400"/>
              <a:buChar char="➢"/>
            </a:pPr>
            <a:r>
              <a:rPr lang="en-US" sz="2400">
                <a:solidFill>
                  <a:srgbClr val="262626"/>
                </a:solidFill>
              </a:rPr>
              <a:t>Setting the Stage for Comprehensive Evaluations </a:t>
            </a:r>
            <a:endParaRPr sz="2400">
              <a:solidFill>
                <a:srgbClr val="262626"/>
              </a:solidFill>
            </a:endParaRPr>
          </a:p>
          <a:p>
            <a:pPr marL="914400" lvl="1" indent="-380997" algn="l" rtl="0">
              <a:lnSpc>
                <a:spcPct val="100000"/>
              </a:lnSpc>
              <a:spcBef>
                <a:spcPts val="600"/>
              </a:spcBef>
              <a:spcAft>
                <a:spcPts val="0"/>
              </a:spcAft>
              <a:buClr>
                <a:srgbClr val="262626"/>
              </a:buClr>
              <a:buSzPts val="2400"/>
              <a:buChar char="➢"/>
            </a:pPr>
            <a:r>
              <a:rPr lang="en-US" sz="2400">
                <a:solidFill>
                  <a:srgbClr val="262626"/>
                </a:solidFill>
              </a:rPr>
              <a:t>Guiding Principles for Assessment Practices</a:t>
            </a:r>
            <a:endParaRPr sz="2400">
              <a:solidFill>
                <a:srgbClr val="262626"/>
              </a:solidFill>
            </a:endParaRPr>
          </a:p>
          <a:p>
            <a:pPr marL="914400" lvl="1" indent="-380997" algn="l" rtl="0">
              <a:lnSpc>
                <a:spcPct val="100000"/>
              </a:lnSpc>
              <a:spcBef>
                <a:spcPts val="600"/>
              </a:spcBef>
              <a:spcAft>
                <a:spcPts val="0"/>
              </a:spcAft>
              <a:buClr>
                <a:srgbClr val="262626"/>
              </a:buClr>
              <a:buSzPts val="2400"/>
              <a:buChar char="➢"/>
            </a:pPr>
            <a:r>
              <a:rPr lang="en-US" sz="2400">
                <a:solidFill>
                  <a:srgbClr val="262626"/>
                </a:solidFill>
              </a:rPr>
              <a:t>Making Appropriate Eligibility Determinations</a:t>
            </a:r>
            <a:endParaRPr/>
          </a:p>
          <a:p>
            <a:pPr marL="914400" lvl="1" indent="-380997" algn="l" rtl="0">
              <a:lnSpc>
                <a:spcPct val="100000"/>
              </a:lnSpc>
              <a:spcBef>
                <a:spcPts val="600"/>
              </a:spcBef>
              <a:spcAft>
                <a:spcPts val="0"/>
              </a:spcAft>
              <a:buClr>
                <a:srgbClr val="262626"/>
              </a:buClr>
              <a:buSzPts val="2400"/>
              <a:buFont typeface="Noto Sans Symbols"/>
              <a:buChar char="➢"/>
            </a:pPr>
            <a:r>
              <a:rPr lang="en-US" sz="2400">
                <a:solidFill>
                  <a:srgbClr val="262626"/>
                </a:solidFill>
              </a:rPr>
              <a:t>Evaluation Report Writing: Helpful Hints</a:t>
            </a:r>
            <a:endParaRPr/>
          </a:p>
          <a:p>
            <a:pPr marL="533403" lvl="1" indent="0" algn="l" rtl="0">
              <a:lnSpc>
                <a:spcPct val="100000"/>
              </a:lnSpc>
              <a:spcBef>
                <a:spcPts val="600"/>
              </a:spcBef>
              <a:spcAft>
                <a:spcPts val="0"/>
              </a:spcAft>
              <a:buClr>
                <a:srgbClr val="262626"/>
              </a:buClr>
              <a:buSzPts val="2400"/>
              <a:buNone/>
            </a:pPr>
            <a:endParaRPr sz="2400">
              <a:solidFill>
                <a:srgbClr val="262626"/>
              </a:solidFill>
            </a:endParaRPr>
          </a:p>
          <a:p>
            <a:pPr marL="0" lvl="0" indent="457200" algn="l" rtl="0">
              <a:lnSpc>
                <a:spcPct val="100000"/>
              </a:lnSpc>
              <a:spcBef>
                <a:spcPts val="600"/>
              </a:spcBef>
              <a:spcAft>
                <a:spcPts val="0"/>
              </a:spcAft>
              <a:buSzPts val="3200"/>
              <a:buNone/>
            </a:pPr>
            <a:r>
              <a:rPr lang="en-US" sz="2400" u="sng">
                <a:solidFill>
                  <a:schemeClr val="hlink"/>
                </a:solidFill>
                <a:hlinkClick r:id="rId3"/>
              </a:rPr>
              <a:t>DESE Assessment Myth of the Month</a:t>
            </a:r>
            <a:endParaRPr sz="2400">
              <a:solidFill>
                <a:srgbClr val="262626"/>
              </a:solidFill>
            </a:endParaRPr>
          </a:p>
          <a:p>
            <a:pPr marL="1371600" lvl="0" indent="0" algn="l" rtl="0">
              <a:lnSpc>
                <a:spcPct val="90000"/>
              </a:lnSpc>
              <a:spcBef>
                <a:spcPts val="600"/>
              </a:spcBef>
              <a:spcAft>
                <a:spcPts val="0"/>
              </a:spcAft>
              <a:buSzPts val="3200"/>
              <a:buNone/>
            </a:pPr>
            <a:endParaRPr sz="2400">
              <a:latin typeface="Arial"/>
              <a:ea typeface="Arial"/>
              <a:cs typeface="Arial"/>
              <a:sym typeface="Arial"/>
            </a:endParaRPr>
          </a:p>
        </p:txBody>
      </p:sp>
      <p:sp>
        <p:nvSpPr>
          <p:cNvPr id="220" name="Google Shape;220;p6"/>
          <p:cNvSpPr txBox="1">
            <a:spLocks noGrp="1"/>
          </p:cNvSpPr>
          <p:nvPr>
            <p:ph type="title"/>
          </p:nvPr>
        </p:nvSpPr>
        <p:spPr>
          <a:xfrm>
            <a:off x="-126475" y="0"/>
            <a:ext cx="8839200" cy="800100"/>
          </a:xfrm>
          <a:prstGeom prst="rect">
            <a:avLst/>
          </a:prstGeom>
          <a:no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solidFill>
                  <a:schemeClr val="lt1"/>
                </a:solidFill>
              </a:rPr>
              <a:t>Connecting The Dots</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85bca029b0_0_104"/>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20</a:t>
            </a:fld>
            <a:endParaRPr/>
          </a:p>
        </p:txBody>
      </p:sp>
      <p:sp>
        <p:nvSpPr>
          <p:cNvPr id="375" name="Google Shape;375;g285bca029b0_0_104"/>
          <p:cNvSpPr txBox="1">
            <a:spLocks noGrp="1"/>
          </p:cNvSpPr>
          <p:nvPr>
            <p:ph type="body" idx="1"/>
          </p:nvPr>
        </p:nvSpPr>
        <p:spPr>
          <a:xfrm>
            <a:off x="152400" y="866925"/>
            <a:ext cx="8839200" cy="4067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solidFill>
                  <a:srgbClr val="151515"/>
                </a:solidFill>
              </a:rPr>
              <a:t>Sophia </a:t>
            </a:r>
            <a:endParaRPr>
              <a:solidFill>
                <a:srgbClr val="151515"/>
              </a:solidFill>
            </a:endParaRPr>
          </a:p>
          <a:p>
            <a:pPr marL="0" lvl="0" indent="0" algn="l" rtl="0">
              <a:spcBef>
                <a:spcPts val="640"/>
              </a:spcBef>
              <a:spcAft>
                <a:spcPts val="0"/>
              </a:spcAft>
              <a:buNone/>
            </a:pPr>
            <a:r>
              <a:rPr lang="en-US">
                <a:solidFill>
                  <a:srgbClr val="151515"/>
                </a:solidFill>
              </a:rPr>
              <a:t>12 year old female</a:t>
            </a:r>
            <a:endParaRPr>
              <a:solidFill>
                <a:srgbClr val="151515"/>
              </a:solidFill>
            </a:endParaRPr>
          </a:p>
          <a:p>
            <a:pPr marL="0" lvl="0" indent="0" algn="l" rtl="0">
              <a:spcBef>
                <a:spcPts val="640"/>
              </a:spcBef>
              <a:spcAft>
                <a:spcPts val="0"/>
              </a:spcAft>
              <a:buNone/>
            </a:pPr>
            <a:r>
              <a:rPr lang="en-US">
                <a:solidFill>
                  <a:srgbClr val="151515"/>
                </a:solidFill>
              </a:rPr>
              <a:t>85 FSIQ</a:t>
            </a:r>
            <a:endParaRPr>
              <a:solidFill>
                <a:srgbClr val="151515"/>
              </a:solidFill>
            </a:endParaRPr>
          </a:p>
          <a:p>
            <a:pPr marL="0" lvl="0" indent="0" algn="l" rtl="0">
              <a:spcBef>
                <a:spcPts val="640"/>
              </a:spcBef>
              <a:spcAft>
                <a:spcPts val="0"/>
              </a:spcAft>
              <a:buNone/>
            </a:pPr>
            <a:r>
              <a:rPr lang="en-US">
                <a:solidFill>
                  <a:srgbClr val="151515"/>
                </a:solidFill>
              </a:rPr>
              <a:t>SS 75 Letter Word Identification</a:t>
            </a:r>
            <a:endParaRPr>
              <a:solidFill>
                <a:srgbClr val="151515"/>
              </a:solidFill>
            </a:endParaRPr>
          </a:p>
          <a:p>
            <a:pPr marL="0" lvl="0" indent="0" algn="l" rtl="0">
              <a:spcBef>
                <a:spcPts val="640"/>
              </a:spcBef>
              <a:spcAft>
                <a:spcPts val="0"/>
              </a:spcAft>
              <a:buNone/>
            </a:pPr>
            <a:endParaRPr>
              <a:solidFill>
                <a:srgbClr val="151515"/>
              </a:solidFill>
            </a:endParaRPr>
          </a:p>
          <a:p>
            <a:pPr marL="0" lvl="0" indent="0" algn="l" rtl="0">
              <a:spcBef>
                <a:spcPts val="640"/>
              </a:spcBef>
              <a:spcAft>
                <a:spcPts val="0"/>
              </a:spcAft>
              <a:buNone/>
            </a:pPr>
            <a:r>
              <a:rPr lang="en-US">
                <a:solidFill>
                  <a:srgbClr val="151515"/>
                </a:solidFill>
              </a:rPr>
              <a:t>What does this really tell us about Sophia?</a:t>
            </a:r>
            <a:endParaRPr>
              <a:solidFill>
                <a:srgbClr val="151515"/>
              </a:solidFill>
            </a:endParaRPr>
          </a:p>
        </p:txBody>
      </p:sp>
      <p:sp>
        <p:nvSpPr>
          <p:cNvPr id="376" name="Google Shape;376;g285bca029b0_0_104"/>
          <p:cNvSpPr txBox="1">
            <a:spLocks noGrp="1"/>
          </p:cNvSpPr>
          <p:nvPr>
            <p:ph type="title"/>
          </p:nvPr>
        </p:nvSpPr>
        <p:spPr>
          <a:xfrm>
            <a:off x="152400" y="66825"/>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Identity Crisis</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285bca029b0_0_11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21</a:t>
            </a:fld>
            <a:endParaRPr/>
          </a:p>
        </p:txBody>
      </p:sp>
      <p:sp>
        <p:nvSpPr>
          <p:cNvPr id="383" name="Google Shape;383;g285bca029b0_0_111"/>
          <p:cNvSpPr txBox="1">
            <a:spLocks noGrp="1"/>
          </p:cNvSpPr>
          <p:nvPr>
            <p:ph type="body" idx="1"/>
          </p:nvPr>
        </p:nvSpPr>
        <p:spPr>
          <a:xfrm>
            <a:off x="152400" y="742950"/>
            <a:ext cx="8839200" cy="41910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solidFill>
                  <a:srgbClr val="151515"/>
                </a:solidFill>
              </a:rPr>
              <a:t>All tests have limitations</a:t>
            </a:r>
            <a:endParaRPr>
              <a:solidFill>
                <a:srgbClr val="151515"/>
              </a:solidFill>
            </a:endParaRPr>
          </a:p>
          <a:p>
            <a:pPr marL="0" lvl="0" indent="0" algn="l" rtl="0">
              <a:spcBef>
                <a:spcPts val="640"/>
              </a:spcBef>
              <a:spcAft>
                <a:spcPts val="0"/>
              </a:spcAft>
              <a:buNone/>
            </a:pPr>
            <a:endParaRPr>
              <a:solidFill>
                <a:srgbClr val="151515"/>
              </a:solidFill>
            </a:endParaRPr>
          </a:p>
          <a:p>
            <a:pPr marL="0" lvl="0" indent="0" algn="l" rtl="0">
              <a:spcBef>
                <a:spcPts val="640"/>
              </a:spcBef>
              <a:spcAft>
                <a:spcPts val="0"/>
              </a:spcAft>
              <a:buNone/>
            </a:pPr>
            <a:r>
              <a:rPr lang="en-US">
                <a:solidFill>
                  <a:srgbClr val="151515"/>
                </a:solidFill>
              </a:rPr>
              <a:t>All tests contain bias</a:t>
            </a:r>
            <a:endParaRPr>
              <a:solidFill>
                <a:srgbClr val="151515"/>
              </a:solidFill>
            </a:endParaRPr>
          </a:p>
          <a:p>
            <a:pPr marL="0" lvl="0" indent="0" algn="l" rtl="0">
              <a:spcBef>
                <a:spcPts val="640"/>
              </a:spcBef>
              <a:spcAft>
                <a:spcPts val="0"/>
              </a:spcAft>
              <a:buNone/>
            </a:pPr>
            <a:endParaRPr>
              <a:solidFill>
                <a:srgbClr val="151515"/>
              </a:solidFill>
            </a:endParaRPr>
          </a:p>
          <a:p>
            <a:pPr marL="0" lvl="0" indent="0" algn="l" rtl="0">
              <a:spcBef>
                <a:spcPts val="640"/>
              </a:spcBef>
              <a:spcAft>
                <a:spcPts val="0"/>
              </a:spcAft>
              <a:buNone/>
            </a:pPr>
            <a:r>
              <a:rPr lang="en-US">
                <a:solidFill>
                  <a:srgbClr val="151515"/>
                </a:solidFill>
              </a:rPr>
              <a:t>All tests contain measurement error</a:t>
            </a:r>
            <a:endParaRPr>
              <a:solidFill>
                <a:srgbClr val="151515"/>
              </a:solidFill>
            </a:endParaRPr>
          </a:p>
          <a:p>
            <a:pPr marL="0" lvl="0" indent="0" algn="l" rtl="0">
              <a:spcBef>
                <a:spcPts val="640"/>
              </a:spcBef>
              <a:spcAft>
                <a:spcPts val="0"/>
              </a:spcAft>
              <a:buNone/>
            </a:pPr>
            <a:endParaRPr>
              <a:solidFill>
                <a:srgbClr val="151515"/>
              </a:solidFill>
            </a:endParaRPr>
          </a:p>
          <a:p>
            <a:pPr marL="0" lvl="0" indent="0" algn="l" rtl="0">
              <a:spcBef>
                <a:spcPts val="640"/>
              </a:spcBef>
              <a:spcAft>
                <a:spcPts val="0"/>
              </a:spcAft>
              <a:buNone/>
            </a:pPr>
            <a:r>
              <a:rPr lang="en-US">
                <a:solidFill>
                  <a:srgbClr val="151515"/>
                </a:solidFill>
              </a:rPr>
              <a:t>Test scores alone do not tell us all we need to know about a student</a:t>
            </a:r>
            <a:endParaRPr>
              <a:solidFill>
                <a:srgbClr val="151515"/>
              </a:solidFill>
            </a:endParaRPr>
          </a:p>
        </p:txBody>
      </p:sp>
      <p:sp>
        <p:nvSpPr>
          <p:cNvPr id="384" name="Google Shape;384;g285bca029b0_0_111"/>
          <p:cNvSpPr txBox="1">
            <a:spLocks noGrp="1"/>
          </p:cNvSpPr>
          <p:nvPr>
            <p:ph type="title"/>
          </p:nvPr>
        </p:nvSpPr>
        <p:spPr>
          <a:xfrm>
            <a:off x="152400" y="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Caution</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7"/>
          <p:cNvSpPr txBox="1">
            <a:spLocks noGrp="1"/>
          </p:cNvSpPr>
          <p:nvPr>
            <p:ph type="body" idx="1"/>
          </p:nvPr>
        </p:nvSpPr>
        <p:spPr>
          <a:xfrm>
            <a:off x="98175" y="674200"/>
            <a:ext cx="9109200" cy="3818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541"/>
              </a:spcBef>
              <a:spcAft>
                <a:spcPts val="0"/>
              </a:spcAft>
              <a:buClr>
                <a:srgbClr val="262626"/>
              </a:buClr>
              <a:buSzPts val="2400"/>
              <a:buChar char="➢"/>
            </a:pPr>
            <a:r>
              <a:rPr lang="en-US" sz="2400" u="sng">
                <a:solidFill>
                  <a:srgbClr val="262626"/>
                </a:solidFill>
              </a:rPr>
              <a:t>No single measure or assessment </a:t>
            </a:r>
            <a:r>
              <a:rPr lang="en-US" sz="2400">
                <a:solidFill>
                  <a:srgbClr val="262626"/>
                </a:solidFill>
              </a:rPr>
              <a:t>is used as the sole criterion for determining </a:t>
            </a:r>
            <a:r>
              <a:rPr lang="en-US" sz="2400" b="1">
                <a:solidFill>
                  <a:srgbClr val="262626"/>
                </a:solidFill>
              </a:rPr>
              <a:t>eligibility</a:t>
            </a:r>
            <a:r>
              <a:rPr lang="en-US" sz="2400">
                <a:solidFill>
                  <a:srgbClr val="262626"/>
                </a:solidFill>
              </a:rPr>
              <a:t> and </a:t>
            </a:r>
            <a:r>
              <a:rPr lang="en-US" sz="2400" b="1">
                <a:solidFill>
                  <a:srgbClr val="262626"/>
                </a:solidFill>
              </a:rPr>
              <a:t>educational programming </a:t>
            </a:r>
            <a:r>
              <a:rPr lang="en-US" sz="2400">
                <a:solidFill>
                  <a:srgbClr val="262626"/>
                </a:solidFill>
              </a:rPr>
              <a:t>for a student.</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Assessment is conducted in all areas related to the suspected disability.</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The evaluation is sufficiently comprehensive to identify all the student’s special education and related services needs.</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A variety of assessment tools and strategies are used to gather relevant information to determine </a:t>
            </a:r>
            <a:r>
              <a:rPr lang="en-US" sz="2400" b="1" u="sng">
                <a:solidFill>
                  <a:srgbClr val="262626"/>
                </a:solidFill>
              </a:rPr>
              <a:t>educational needs </a:t>
            </a:r>
            <a:r>
              <a:rPr lang="en-US" sz="2400">
                <a:solidFill>
                  <a:srgbClr val="262626"/>
                </a:solidFill>
              </a:rPr>
              <a:t>of the student.</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Technically sound instruments are used.</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Assessments must be conducted by trained and knowledgeable assessment staff.</a:t>
            </a:r>
            <a:endParaRPr sz="2400">
              <a:solidFill>
                <a:srgbClr val="262626"/>
              </a:solidFill>
            </a:endParaRPr>
          </a:p>
          <a:p>
            <a:pPr marL="457200" lvl="0" indent="-228600" algn="l" rtl="0">
              <a:lnSpc>
                <a:spcPct val="100000"/>
              </a:lnSpc>
              <a:spcBef>
                <a:spcPts val="1542"/>
              </a:spcBef>
              <a:spcAft>
                <a:spcPts val="0"/>
              </a:spcAft>
              <a:buSzPts val="2941"/>
              <a:buNone/>
            </a:pPr>
            <a:endParaRPr sz="2400" b="1">
              <a:solidFill>
                <a:srgbClr val="262626"/>
              </a:solidFill>
            </a:endParaRPr>
          </a:p>
        </p:txBody>
      </p:sp>
      <p:sp>
        <p:nvSpPr>
          <p:cNvPr id="391" name="Google Shape;391;p17"/>
          <p:cNvSpPr txBox="1">
            <a:spLocks noGrp="1"/>
          </p:cNvSpPr>
          <p:nvPr>
            <p:ph type="title"/>
          </p:nvPr>
        </p:nvSpPr>
        <p:spPr>
          <a:xfrm>
            <a:off x="-72250" y="61275"/>
            <a:ext cx="8839200" cy="510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sz="2700">
                <a:solidFill>
                  <a:schemeClr val="lt1"/>
                </a:solidFill>
              </a:rPr>
              <a:t>IDEA Evaluation Requirements</a:t>
            </a:r>
            <a:endParaRPr sz="2700">
              <a:solidFill>
                <a:schemeClr val="lt1"/>
              </a:solidFill>
            </a:endParaRPr>
          </a:p>
        </p:txBody>
      </p:sp>
      <p:sp>
        <p:nvSpPr>
          <p:cNvPr id="392" name="Google Shape;392;p1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22</a:t>
            </a:fld>
            <a:endParaRPr/>
          </a:p>
        </p:txBody>
      </p:sp>
      <p:sp>
        <p:nvSpPr>
          <p:cNvPr id="393" name="Google Shape;393;p17"/>
          <p:cNvSpPr txBox="1"/>
          <p:nvPr/>
        </p:nvSpPr>
        <p:spPr>
          <a:xfrm>
            <a:off x="3689497" y="4679505"/>
            <a:ext cx="3617727" cy="5231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a:solidFill>
                  <a:srgbClr val="000000"/>
                </a:solidFill>
                <a:latin typeface="Calibri"/>
                <a:ea typeface="Calibri"/>
                <a:cs typeface="Calibri"/>
                <a:sym typeface="Calibri"/>
              </a:rPr>
              <a:t>34 CFR 300.304 and Missouri State Plan for Special Education Regulation III</a:t>
            </a:r>
            <a:endParaRPr sz="11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8"/>
          <p:cNvSpPr txBox="1">
            <a:spLocks noGrp="1"/>
          </p:cNvSpPr>
          <p:nvPr>
            <p:ph type="body" idx="1"/>
          </p:nvPr>
        </p:nvSpPr>
        <p:spPr>
          <a:xfrm>
            <a:off x="152400" y="761400"/>
            <a:ext cx="8839200" cy="26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3000" u="sng">
                <a:solidFill>
                  <a:srgbClr val="26262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Code of Fair Testing Practices in Education</a:t>
            </a:r>
            <a:endParaRPr sz="3000">
              <a:solidFill>
                <a:srgbClr val="262626"/>
              </a:solidFill>
            </a:endParaRPr>
          </a:p>
          <a:p>
            <a:pPr marL="0" lvl="0" indent="0" algn="l" rtl="0">
              <a:lnSpc>
                <a:spcPct val="100000"/>
              </a:lnSpc>
              <a:spcBef>
                <a:spcPts val="640"/>
              </a:spcBef>
              <a:spcAft>
                <a:spcPts val="0"/>
              </a:spcAft>
              <a:buSzPts val="3200"/>
              <a:buNone/>
            </a:pPr>
            <a:endParaRPr sz="3000">
              <a:solidFill>
                <a:srgbClr val="262626"/>
              </a:solidFill>
            </a:endParaRPr>
          </a:p>
          <a:p>
            <a:pPr marL="0" lvl="0" indent="0" algn="l" rtl="0">
              <a:lnSpc>
                <a:spcPct val="100000"/>
              </a:lnSpc>
              <a:spcBef>
                <a:spcPts val="640"/>
              </a:spcBef>
              <a:spcAft>
                <a:spcPts val="0"/>
              </a:spcAft>
              <a:buSzPts val="3200"/>
              <a:buNone/>
            </a:pPr>
            <a:endParaRPr sz="3000">
              <a:solidFill>
                <a:srgbClr val="262626"/>
              </a:solidFill>
            </a:endParaRPr>
          </a:p>
          <a:p>
            <a:pPr marL="0" lvl="0" indent="0" algn="l" rtl="0">
              <a:lnSpc>
                <a:spcPct val="100000"/>
              </a:lnSpc>
              <a:spcBef>
                <a:spcPts val="640"/>
              </a:spcBef>
              <a:spcAft>
                <a:spcPts val="0"/>
              </a:spcAft>
              <a:buSzPts val="3200"/>
              <a:buNone/>
            </a:pPr>
            <a:r>
              <a:rPr lang="en-US" sz="3000" u="sng">
                <a:solidFill>
                  <a:srgbClr val="262626"/>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APA Guidelines for Psychological Assessment and Evaluation </a:t>
            </a:r>
            <a:endParaRPr sz="3000">
              <a:solidFill>
                <a:srgbClr val="262626"/>
              </a:solidFill>
            </a:endParaRPr>
          </a:p>
          <a:p>
            <a:pPr marL="0" lvl="0" indent="0" algn="l" rtl="0">
              <a:lnSpc>
                <a:spcPct val="100000"/>
              </a:lnSpc>
              <a:spcBef>
                <a:spcPts val="640"/>
              </a:spcBef>
              <a:spcAft>
                <a:spcPts val="0"/>
              </a:spcAft>
              <a:buSzPts val="3200"/>
              <a:buNone/>
            </a:pPr>
            <a:endParaRPr sz="3000">
              <a:solidFill>
                <a:srgbClr val="262626"/>
              </a:solidFill>
            </a:endParaRPr>
          </a:p>
          <a:p>
            <a:pPr marL="0" lvl="0" indent="0" algn="l" rtl="0">
              <a:lnSpc>
                <a:spcPct val="100000"/>
              </a:lnSpc>
              <a:spcBef>
                <a:spcPts val="640"/>
              </a:spcBef>
              <a:spcAft>
                <a:spcPts val="0"/>
              </a:spcAft>
              <a:buSzPts val="3200"/>
              <a:buNone/>
            </a:pPr>
            <a:endParaRPr sz="3000">
              <a:solidFill>
                <a:srgbClr val="262626"/>
              </a:solidFill>
            </a:endParaRPr>
          </a:p>
          <a:p>
            <a:pPr marL="0" lvl="0" indent="0" algn="l" rtl="0">
              <a:lnSpc>
                <a:spcPct val="100000"/>
              </a:lnSpc>
              <a:spcBef>
                <a:spcPts val="640"/>
              </a:spcBef>
              <a:spcAft>
                <a:spcPts val="0"/>
              </a:spcAft>
              <a:buSzPts val="3200"/>
              <a:buNone/>
            </a:pPr>
            <a:r>
              <a:rPr lang="en-US" sz="3000" u="sng">
                <a:solidFill>
                  <a:srgbClr val="262626"/>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Standards for Educational and Psychological Testing</a:t>
            </a:r>
            <a:endParaRPr sz="3000">
              <a:solidFill>
                <a:srgbClr val="262626"/>
              </a:solidFill>
            </a:endParaRPr>
          </a:p>
        </p:txBody>
      </p:sp>
      <p:sp>
        <p:nvSpPr>
          <p:cNvPr id="400" name="Google Shape;400;p18"/>
          <p:cNvSpPr txBox="1">
            <a:spLocks noGrp="1"/>
          </p:cNvSpPr>
          <p:nvPr>
            <p:ph type="title"/>
          </p:nvPr>
        </p:nvSpPr>
        <p:spPr>
          <a:xfrm>
            <a:off x="-474850" y="-3870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Evaluation and Testing Standards of Practice </a:t>
            </a:r>
            <a:endParaRPr>
              <a:solidFill>
                <a:schemeClr val="lt1"/>
              </a:solidFill>
            </a:endParaRPr>
          </a:p>
        </p:txBody>
      </p:sp>
      <p:pic>
        <p:nvPicPr>
          <p:cNvPr id="401" name="Google Shape;401;p18"/>
          <p:cNvPicPr preferRelativeResize="0"/>
          <p:nvPr/>
        </p:nvPicPr>
        <p:blipFill rotWithShape="1">
          <a:blip r:embed="rId6">
            <a:alphaModFix/>
          </a:blip>
          <a:srcRect/>
          <a:stretch/>
        </p:blipFill>
        <p:spPr>
          <a:xfrm>
            <a:off x="7272200" y="851175"/>
            <a:ext cx="1323750" cy="1564100"/>
          </a:xfrm>
          <a:prstGeom prst="rect">
            <a:avLst/>
          </a:prstGeom>
          <a:noFill/>
          <a:ln>
            <a:noFill/>
          </a:ln>
        </p:spPr>
      </p:pic>
      <p:pic>
        <p:nvPicPr>
          <p:cNvPr id="402" name="Google Shape;402;p18"/>
          <p:cNvPicPr preferRelativeResize="0"/>
          <p:nvPr/>
        </p:nvPicPr>
        <p:blipFill rotWithShape="1">
          <a:blip r:embed="rId7">
            <a:alphaModFix/>
          </a:blip>
          <a:srcRect/>
          <a:stretch/>
        </p:blipFill>
        <p:spPr>
          <a:xfrm>
            <a:off x="3019100" y="3026075"/>
            <a:ext cx="2891950" cy="1377125"/>
          </a:xfrm>
          <a:prstGeom prst="rect">
            <a:avLst/>
          </a:prstGeom>
          <a:noFill/>
          <a:ln>
            <a:noFill/>
          </a:ln>
        </p:spPr>
      </p:pic>
      <p:sp>
        <p:nvSpPr>
          <p:cNvPr id="403" name="Google Shape;403;p1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0"/>
          <p:cNvSpPr txBox="1">
            <a:spLocks noGrp="1"/>
          </p:cNvSpPr>
          <p:nvPr>
            <p:ph type="body" idx="1"/>
          </p:nvPr>
        </p:nvSpPr>
        <p:spPr>
          <a:xfrm>
            <a:off x="152400" y="723200"/>
            <a:ext cx="8839200" cy="42660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640"/>
              </a:spcBef>
              <a:spcAft>
                <a:spcPts val="0"/>
              </a:spcAft>
              <a:buSzPct val="133333"/>
              <a:buNone/>
            </a:pPr>
            <a:r>
              <a:rPr lang="en-US" sz="9600">
                <a:solidFill>
                  <a:srgbClr val="262626"/>
                </a:solidFill>
              </a:rPr>
              <a:t>Individualized assessment tools</a:t>
            </a:r>
            <a:endParaRPr sz="9600">
              <a:solidFill>
                <a:srgbClr val="262626"/>
              </a:solidFill>
            </a:endParaRPr>
          </a:p>
          <a:p>
            <a:pPr marL="914400" lvl="0" indent="-368300" algn="l" rtl="0">
              <a:lnSpc>
                <a:spcPct val="100000"/>
              </a:lnSpc>
              <a:spcBef>
                <a:spcPts val="640"/>
              </a:spcBef>
              <a:spcAft>
                <a:spcPts val="0"/>
              </a:spcAft>
              <a:buClr>
                <a:srgbClr val="262626"/>
              </a:buClr>
              <a:buSzPct val="100000"/>
              <a:buChar char="➢"/>
            </a:pPr>
            <a:r>
              <a:rPr lang="en-US" sz="8800">
                <a:solidFill>
                  <a:srgbClr val="262626"/>
                </a:solidFill>
              </a:rPr>
              <a:t>Norm Referenced tests</a:t>
            </a:r>
            <a:endParaRPr sz="8800">
              <a:solidFill>
                <a:srgbClr val="262626"/>
              </a:solidFill>
            </a:endParaRPr>
          </a:p>
          <a:p>
            <a:pPr marL="914400" lvl="0" indent="-368300" algn="l" rtl="0">
              <a:lnSpc>
                <a:spcPct val="100000"/>
              </a:lnSpc>
              <a:spcBef>
                <a:spcPts val="0"/>
              </a:spcBef>
              <a:spcAft>
                <a:spcPts val="0"/>
              </a:spcAft>
              <a:buClr>
                <a:srgbClr val="262626"/>
              </a:buClr>
              <a:buSzPct val="100000"/>
              <a:buChar char="➢"/>
            </a:pPr>
            <a:r>
              <a:rPr lang="en-US" sz="8800">
                <a:solidFill>
                  <a:srgbClr val="262626"/>
                </a:solidFill>
              </a:rPr>
              <a:t>Criterion Referenced tests</a:t>
            </a:r>
            <a:endParaRPr sz="8800">
              <a:solidFill>
                <a:srgbClr val="262626"/>
              </a:solidFill>
            </a:endParaRPr>
          </a:p>
          <a:p>
            <a:pPr marL="914400" lvl="0" indent="-368300" algn="l" rtl="0">
              <a:lnSpc>
                <a:spcPct val="100000"/>
              </a:lnSpc>
              <a:spcBef>
                <a:spcPts val="0"/>
              </a:spcBef>
              <a:spcAft>
                <a:spcPts val="0"/>
              </a:spcAft>
              <a:buClr>
                <a:srgbClr val="262626"/>
              </a:buClr>
              <a:buSzPct val="100000"/>
              <a:buChar char="➢"/>
            </a:pPr>
            <a:r>
              <a:rPr lang="en-US" sz="8800">
                <a:solidFill>
                  <a:srgbClr val="262626"/>
                </a:solidFill>
              </a:rPr>
              <a:t>Observations</a:t>
            </a:r>
            <a:endParaRPr sz="8800">
              <a:solidFill>
                <a:srgbClr val="262626"/>
              </a:solidFill>
            </a:endParaRPr>
          </a:p>
          <a:p>
            <a:pPr marL="914400" lvl="0" indent="-368300" algn="l" rtl="0">
              <a:lnSpc>
                <a:spcPct val="100000"/>
              </a:lnSpc>
              <a:spcBef>
                <a:spcPts val="0"/>
              </a:spcBef>
              <a:spcAft>
                <a:spcPts val="0"/>
              </a:spcAft>
              <a:buClr>
                <a:srgbClr val="262626"/>
              </a:buClr>
              <a:buSzPct val="100000"/>
              <a:buChar char="➢"/>
            </a:pPr>
            <a:r>
              <a:rPr lang="en-US" sz="8800">
                <a:solidFill>
                  <a:srgbClr val="262626"/>
                </a:solidFill>
              </a:rPr>
              <a:t>Interviews</a:t>
            </a:r>
            <a:endParaRPr/>
          </a:p>
          <a:p>
            <a:pPr marL="914400" lvl="0" indent="-368300" algn="l" rtl="0">
              <a:lnSpc>
                <a:spcPct val="100000"/>
              </a:lnSpc>
              <a:spcBef>
                <a:spcPts val="0"/>
              </a:spcBef>
              <a:spcAft>
                <a:spcPts val="0"/>
              </a:spcAft>
              <a:buClr>
                <a:srgbClr val="262626"/>
              </a:buClr>
              <a:buSzPct val="100000"/>
              <a:buChar char="➢"/>
            </a:pPr>
            <a:r>
              <a:rPr lang="en-US" sz="8800">
                <a:solidFill>
                  <a:srgbClr val="262626"/>
                </a:solidFill>
              </a:rPr>
              <a:t>Medical record review and analysis </a:t>
            </a:r>
            <a:endParaRPr sz="8800">
              <a:solidFill>
                <a:srgbClr val="262626"/>
              </a:solidFill>
            </a:endParaRPr>
          </a:p>
          <a:p>
            <a:pPr marL="914400" lvl="0" indent="-381000" algn="l" rtl="0">
              <a:lnSpc>
                <a:spcPct val="100000"/>
              </a:lnSpc>
              <a:spcBef>
                <a:spcPts val="0"/>
              </a:spcBef>
              <a:spcAft>
                <a:spcPts val="0"/>
              </a:spcAft>
              <a:buClr>
                <a:srgbClr val="262626"/>
              </a:buClr>
              <a:buSzPct val="100000"/>
              <a:buChar char="➢"/>
            </a:pPr>
            <a:r>
              <a:rPr lang="en-US" sz="9600">
                <a:solidFill>
                  <a:srgbClr val="262626"/>
                </a:solidFill>
              </a:rPr>
              <a:t>Assessment selection is thoughtful, intentional and inquiry driven based on the unique needs of the student  </a:t>
            </a:r>
            <a:endParaRPr sz="9600">
              <a:solidFill>
                <a:srgbClr val="262626"/>
              </a:solidFill>
            </a:endParaRPr>
          </a:p>
          <a:p>
            <a:pPr marL="1371600" lvl="1" indent="-368297" algn="l" rtl="0">
              <a:lnSpc>
                <a:spcPct val="100000"/>
              </a:lnSpc>
              <a:spcBef>
                <a:spcPts val="640"/>
              </a:spcBef>
              <a:spcAft>
                <a:spcPts val="0"/>
              </a:spcAft>
              <a:buClr>
                <a:srgbClr val="262626"/>
              </a:buClr>
              <a:buSzPct val="100000"/>
              <a:buChar char="○"/>
            </a:pPr>
            <a:r>
              <a:rPr lang="en-US" sz="8000">
                <a:solidFill>
                  <a:srgbClr val="262626"/>
                </a:solidFill>
              </a:rPr>
              <a:t>What areas of concerns and needs did the team identify during the referral and RED process?</a:t>
            </a:r>
            <a:endParaRPr sz="8000">
              <a:solidFill>
                <a:srgbClr val="262626"/>
              </a:solidFill>
            </a:endParaRPr>
          </a:p>
          <a:p>
            <a:pPr marL="1371600" lvl="1" indent="-368297" algn="l" rtl="0">
              <a:lnSpc>
                <a:spcPct val="100000"/>
              </a:lnSpc>
              <a:spcBef>
                <a:spcPts val="0"/>
              </a:spcBef>
              <a:spcAft>
                <a:spcPts val="0"/>
              </a:spcAft>
              <a:buClr>
                <a:srgbClr val="262626"/>
              </a:buClr>
              <a:buSzPct val="100000"/>
              <a:buChar char="○"/>
            </a:pPr>
            <a:r>
              <a:rPr lang="en-US" sz="8000">
                <a:solidFill>
                  <a:srgbClr val="262626"/>
                </a:solidFill>
              </a:rPr>
              <a:t>What questions do you want answered? (3 types of questions: disability, solution, present level)</a:t>
            </a:r>
            <a:endParaRPr sz="8000">
              <a:solidFill>
                <a:srgbClr val="262626"/>
              </a:solidFill>
            </a:endParaRPr>
          </a:p>
          <a:p>
            <a:pPr marL="1371600" lvl="1" indent="-368297" algn="l" rtl="0">
              <a:lnSpc>
                <a:spcPct val="100000"/>
              </a:lnSpc>
              <a:spcBef>
                <a:spcPts val="0"/>
              </a:spcBef>
              <a:spcAft>
                <a:spcPts val="0"/>
              </a:spcAft>
              <a:buClr>
                <a:srgbClr val="262626"/>
              </a:buClr>
              <a:buSzPct val="100000"/>
              <a:buChar char="○"/>
            </a:pPr>
            <a:r>
              <a:rPr lang="en-US" sz="8000">
                <a:solidFill>
                  <a:srgbClr val="262626"/>
                </a:solidFill>
              </a:rPr>
              <a:t>What specific data do you need to answer those questions?</a:t>
            </a:r>
            <a:endParaRPr sz="8000">
              <a:solidFill>
                <a:srgbClr val="262626"/>
              </a:solidFill>
            </a:endParaRPr>
          </a:p>
          <a:p>
            <a:pPr marL="1371600" lvl="1" indent="-368297" algn="l" rtl="0">
              <a:lnSpc>
                <a:spcPct val="100000"/>
              </a:lnSpc>
              <a:spcBef>
                <a:spcPts val="0"/>
              </a:spcBef>
              <a:spcAft>
                <a:spcPts val="0"/>
              </a:spcAft>
              <a:buClr>
                <a:srgbClr val="262626"/>
              </a:buClr>
              <a:buSzPct val="100000"/>
              <a:buChar char="○"/>
            </a:pPr>
            <a:r>
              <a:rPr lang="en-US" sz="8000">
                <a:solidFill>
                  <a:srgbClr val="262626"/>
                </a:solidFill>
              </a:rPr>
              <a:t>Does the assessment assist in answering the questions or address concerns brought forward in the referral and RED process? </a:t>
            </a:r>
            <a:endParaRPr sz="5600"/>
          </a:p>
          <a:p>
            <a:pPr marL="0" lvl="0" indent="0" algn="l" rtl="0">
              <a:lnSpc>
                <a:spcPct val="100000"/>
              </a:lnSpc>
              <a:spcBef>
                <a:spcPts val="640"/>
              </a:spcBef>
              <a:spcAft>
                <a:spcPts val="0"/>
              </a:spcAft>
              <a:buSzPct val="228571"/>
              <a:buNone/>
            </a:pPr>
            <a:endParaRPr sz="5600"/>
          </a:p>
          <a:p>
            <a:pPr marL="914400" lvl="1" indent="-228598" algn="l" rtl="0">
              <a:lnSpc>
                <a:spcPct val="100000"/>
              </a:lnSpc>
              <a:spcBef>
                <a:spcPts val="640"/>
              </a:spcBef>
              <a:spcAft>
                <a:spcPts val="0"/>
              </a:spcAft>
              <a:buSzPct val="126315"/>
              <a:buNone/>
            </a:pPr>
            <a:endParaRPr/>
          </a:p>
          <a:p>
            <a:pPr marL="205740" lvl="1" indent="0" algn="l" rtl="0">
              <a:lnSpc>
                <a:spcPct val="100000"/>
              </a:lnSpc>
              <a:spcBef>
                <a:spcPts val="640"/>
              </a:spcBef>
              <a:spcAft>
                <a:spcPts val="0"/>
              </a:spcAft>
              <a:buSzPct val="126315"/>
              <a:buNone/>
            </a:pPr>
            <a:endParaRPr/>
          </a:p>
        </p:txBody>
      </p:sp>
      <p:sp>
        <p:nvSpPr>
          <p:cNvPr id="409" name="Google Shape;409;p20"/>
          <p:cNvSpPr txBox="1">
            <a:spLocks noGrp="1"/>
          </p:cNvSpPr>
          <p:nvPr>
            <p:ph type="title"/>
          </p:nvPr>
        </p:nvSpPr>
        <p:spPr>
          <a:xfrm>
            <a:off x="-197350" y="38700"/>
            <a:ext cx="8839200" cy="564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solidFill>
                  <a:schemeClr val="lt1"/>
                </a:solidFill>
              </a:rPr>
              <a:t>Selecting Assessment Tools</a:t>
            </a:r>
            <a:endParaRPr>
              <a:solidFill>
                <a:schemeClr val="lt1"/>
              </a:solidFill>
            </a:endParaRPr>
          </a:p>
        </p:txBody>
      </p:sp>
      <p:sp>
        <p:nvSpPr>
          <p:cNvPr id="410" name="Google Shape;410;p2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1"/>
          <p:cNvSpPr txBox="1">
            <a:spLocks noGrp="1"/>
          </p:cNvSpPr>
          <p:nvPr>
            <p:ph type="body" idx="1"/>
          </p:nvPr>
        </p:nvSpPr>
        <p:spPr>
          <a:xfrm>
            <a:off x="152400" y="540600"/>
            <a:ext cx="8839200" cy="4342225"/>
          </a:xfrm>
          <a:prstGeom prst="rect">
            <a:avLst/>
          </a:prstGeom>
          <a:noFill/>
          <a:ln>
            <a:noFill/>
          </a:ln>
        </p:spPr>
        <p:txBody>
          <a:bodyPr spcFirstLastPara="1" wrap="square" lIns="91425" tIns="45700" rIns="91425" bIns="45700" anchor="t" anchorCtr="0">
            <a:noAutofit/>
          </a:bodyPr>
          <a:lstStyle/>
          <a:p>
            <a:pPr marL="457200" lvl="0" indent="-400050" algn="l" rtl="0">
              <a:lnSpc>
                <a:spcPct val="100000"/>
              </a:lnSpc>
              <a:spcBef>
                <a:spcPts val="600"/>
              </a:spcBef>
              <a:spcAft>
                <a:spcPts val="0"/>
              </a:spcAft>
              <a:buClr>
                <a:srgbClr val="262626"/>
              </a:buClr>
              <a:buSzPts val="2700"/>
              <a:buChar char="➢"/>
            </a:pPr>
            <a:r>
              <a:rPr lang="en-US" sz="2700">
                <a:solidFill>
                  <a:srgbClr val="262626"/>
                </a:solidFill>
              </a:rPr>
              <a:t>Comprehensive evaluation does not necessarily mean giving the entire battery of a norm referenced test </a:t>
            </a:r>
            <a:endParaRPr sz="2700">
              <a:solidFill>
                <a:srgbClr val="262626"/>
              </a:solidFill>
            </a:endParaRPr>
          </a:p>
          <a:p>
            <a:pPr marL="457200" lvl="0" indent="0" algn="l" rtl="0">
              <a:lnSpc>
                <a:spcPct val="100000"/>
              </a:lnSpc>
              <a:spcBef>
                <a:spcPts val="600"/>
              </a:spcBef>
              <a:spcAft>
                <a:spcPts val="0"/>
              </a:spcAft>
              <a:buSzPts val="3200"/>
              <a:buNone/>
            </a:pPr>
            <a:endParaRPr sz="2700">
              <a:solidFill>
                <a:srgbClr val="262626"/>
              </a:solidFill>
            </a:endParaRPr>
          </a:p>
          <a:p>
            <a:pPr marL="457200" lvl="0" indent="-400050" algn="l" rtl="0">
              <a:lnSpc>
                <a:spcPct val="100000"/>
              </a:lnSpc>
              <a:spcBef>
                <a:spcPts val="600"/>
              </a:spcBef>
              <a:spcAft>
                <a:spcPts val="0"/>
              </a:spcAft>
              <a:buClr>
                <a:srgbClr val="262626"/>
              </a:buClr>
              <a:buSzPts val="2700"/>
              <a:buChar char="➢"/>
            </a:pPr>
            <a:r>
              <a:rPr lang="en-US" sz="2700">
                <a:solidFill>
                  <a:srgbClr val="262626"/>
                </a:solidFill>
              </a:rPr>
              <a:t>Data collected during the RED and referral process should drive the selection of assessment tools</a:t>
            </a:r>
            <a:endParaRPr/>
          </a:p>
          <a:p>
            <a:pPr marL="57150" lvl="0" indent="0" algn="l" rtl="0">
              <a:lnSpc>
                <a:spcPct val="100000"/>
              </a:lnSpc>
              <a:spcBef>
                <a:spcPts val="600"/>
              </a:spcBef>
              <a:spcAft>
                <a:spcPts val="0"/>
              </a:spcAft>
              <a:buClr>
                <a:srgbClr val="262626"/>
              </a:buClr>
              <a:buSzPts val="2700"/>
              <a:buNone/>
            </a:pPr>
            <a:endParaRPr sz="2700">
              <a:solidFill>
                <a:srgbClr val="262626"/>
              </a:solidFill>
            </a:endParaRPr>
          </a:p>
          <a:p>
            <a:pPr marL="457200" lvl="0" indent="-400050" algn="l" rtl="0">
              <a:lnSpc>
                <a:spcPct val="100000"/>
              </a:lnSpc>
              <a:spcBef>
                <a:spcPts val="600"/>
              </a:spcBef>
              <a:spcAft>
                <a:spcPts val="600"/>
              </a:spcAft>
              <a:buClr>
                <a:srgbClr val="262626"/>
              </a:buClr>
              <a:buSzPts val="2700"/>
              <a:buChar char="➢"/>
            </a:pPr>
            <a:r>
              <a:rPr lang="en-US" sz="2700">
                <a:solidFill>
                  <a:srgbClr val="262626"/>
                </a:solidFill>
              </a:rPr>
              <a:t>Avoid over testing by clearly identifying </a:t>
            </a:r>
            <a:r>
              <a:rPr lang="en-US" sz="2700">
                <a:solidFill>
                  <a:srgbClr val="262626"/>
                </a:solidFill>
                <a:highlight>
                  <a:schemeClr val="lt1"/>
                </a:highlight>
              </a:rPr>
              <a:t>the necessary and relevant data that needs to be collected to address the </a:t>
            </a:r>
            <a:r>
              <a:rPr lang="en-US" sz="2700">
                <a:solidFill>
                  <a:srgbClr val="262626"/>
                </a:solidFill>
              </a:rPr>
              <a:t>individualized student concerns and to </a:t>
            </a:r>
            <a:r>
              <a:rPr lang="en-US" sz="2700" b="1">
                <a:solidFill>
                  <a:srgbClr val="262626"/>
                </a:solidFill>
              </a:rPr>
              <a:t>provide actionable guidance for instruction</a:t>
            </a:r>
            <a:endParaRPr sz="2700" b="1">
              <a:solidFill>
                <a:srgbClr val="262626"/>
              </a:solidFill>
            </a:endParaRPr>
          </a:p>
        </p:txBody>
      </p:sp>
      <p:sp>
        <p:nvSpPr>
          <p:cNvPr id="417" name="Google Shape;417;p21"/>
          <p:cNvSpPr txBox="1">
            <a:spLocks noGrp="1"/>
          </p:cNvSpPr>
          <p:nvPr>
            <p:ph type="title"/>
          </p:nvPr>
        </p:nvSpPr>
        <p:spPr>
          <a:xfrm>
            <a:off x="231600" y="0"/>
            <a:ext cx="7691100" cy="627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sz="2500">
                <a:solidFill>
                  <a:schemeClr val="lt1"/>
                </a:solidFill>
              </a:rPr>
              <a:t>Selecting Assessment Tools: Selective Evaluation Process</a:t>
            </a:r>
            <a:r>
              <a:rPr lang="en-US" sz="2500"/>
              <a:t> </a:t>
            </a:r>
            <a:endParaRPr sz="2500"/>
          </a:p>
        </p:txBody>
      </p:sp>
      <p:sp>
        <p:nvSpPr>
          <p:cNvPr id="418" name="Google Shape;418;p21"/>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3"/>
          <p:cNvSpPr txBox="1">
            <a:spLocks noGrp="1"/>
          </p:cNvSpPr>
          <p:nvPr>
            <p:ph type="body" idx="1"/>
          </p:nvPr>
        </p:nvSpPr>
        <p:spPr>
          <a:xfrm>
            <a:off x="152400" y="914400"/>
            <a:ext cx="8839200" cy="4005000"/>
          </a:xfrm>
          <a:prstGeom prst="rect">
            <a:avLst/>
          </a:prstGeom>
          <a:noFill/>
          <a:ln>
            <a:noFill/>
          </a:ln>
        </p:spPr>
        <p:txBody>
          <a:bodyPr spcFirstLastPara="1" wrap="square" lIns="91425" tIns="45700" rIns="91425" bIns="45700" anchor="t" anchorCtr="0">
            <a:normAutofit fontScale="70000" lnSpcReduction="10000"/>
          </a:bodyPr>
          <a:lstStyle/>
          <a:p>
            <a:pPr marL="457200" lvl="0" indent="-370840" algn="l" rtl="0">
              <a:lnSpc>
                <a:spcPct val="100000"/>
              </a:lnSpc>
              <a:spcBef>
                <a:spcPts val="640"/>
              </a:spcBef>
              <a:spcAft>
                <a:spcPts val="0"/>
              </a:spcAft>
              <a:buClr>
                <a:srgbClr val="262626"/>
              </a:buClr>
              <a:buSzPct val="100000"/>
              <a:buChar char="➢"/>
            </a:pPr>
            <a:r>
              <a:rPr lang="en-US">
                <a:solidFill>
                  <a:srgbClr val="262626"/>
                </a:solidFill>
              </a:rPr>
              <a:t>Qualified assessment users must demonstrate appropriate education, training, and experience in using tests and measurements</a:t>
            </a:r>
            <a:endParaRPr>
              <a:solidFill>
                <a:srgbClr val="262626"/>
              </a:solidFill>
            </a:endParaRPr>
          </a:p>
          <a:p>
            <a:pPr marL="914400" lvl="0" indent="0" algn="l" rtl="0">
              <a:lnSpc>
                <a:spcPct val="100000"/>
              </a:lnSpc>
              <a:spcBef>
                <a:spcPts val="640"/>
              </a:spcBef>
              <a:spcAft>
                <a:spcPts val="0"/>
              </a:spcAft>
              <a:buSzPct val="142857"/>
              <a:buNone/>
            </a:pPr>
            <a:endParaRPr>
              <a:solidFill>
                <a:srgbClr val="262626"/>
              </a:solidFill>
            </a:endParaRPr>
          </a:p>
          <a:p>
            <a:pPr marL="457200" lvl="0" indent="-370840" algn="l" rtl="0">
              <a:lnSpc>
                <a:spcPct val="100000"/>
              </a:lnSpc>
              <a:spcBef>
                <a:spcPts val="640"/>
              </a:spcBef>
              <a:spcAft>
                <a:spcPts val="0"/>
              </a:spcAft>
              <a:buClr>
                <a:srgbClr val="262626"/>
              </a:buClr>
              <a:buSzPct val="100000"/>
              <a:buChar char="➢"/>
            </a:pPr>
            <a:r>
              <a:rPr lang="en-US">
                <a:solidFill>
                  <a:srgbClr val="262626"/>
                </a:solidFill>
              </a:rPr>
              <a:t>Assessment users should  posses a deep understanding of the assessment tool, as well as, a high level of skill administering them</a:t>
            </a:r>
            <a:endParaRPr>
              <a:solidFill>
                <a:srgbClr val="262626"/>
              </a:solidFill>
            </a:endParaRPr>
          </a:p>
          <a:p>
            <a:pPr marL="914400" lvl="0" indent="0" algn="l" rtl="0">
              <a:lnSpc>
                <a:spcPct val="100000"/>
              </a:lnSpc>
              <a:spcBef>
                <a:spcPts val="640"/>
              </a:spcBef>
              <a:spcAft>
                <a:spcPts val="0"/>
              </a:spcAft>
              <a:buSzPct val="142857"/>
              <a:buNone/>
            </a:pPr>
            <a:endParaRPr>
              <a:solidFill>
                <a:srgbClr val="262626"/>
              </a:solidFill>
            </a:endParaRPr>
          </a:p>
          <a:p>
            <a:pPr marL="457200" lvl="0" indent="-370840" algn="l" rtl="0">
              <a:lnSpc>
                <a:spcPct val="100000"/>
              </a:lnSpc>
              <a:spcBef>
                <a:spcPts val="640"/>
              </a:spcBef>
              <a:spcAft>
                <a:spcPts val="0"/>
              </a:spcAft>
              <a:buClr>
                <a:srgbClr val="262626"/>
              </a:buClr>
              <a:buSzPct val="100000"/>
              <a:buChar char="➢"/>
            </a:pPr>
            <a:r>
              <a:rPr lang="en-US" b="1">
                <a:solidFill>
                  <a:srgbClr val="262626"/>
                </a:solidFill>
              </a:rPr>
              <a:t>Qualifications for test administrators are set forth by test publishers (not DESE), based on professional standards </a:t>
            </a:r>
            <a:endParaRPr b="1">
              <a:solidFill>
                <a:srgbClr val="262626"/>
              </a:solidFill>
            </a:endParaRPr>
          </a:p>
          <a:p>
            <a:pPr marL="914400" lvl="0" indent="0" algn="l" rtl="0">
              <a:lnSpc>
                <a:spcPct val="100000"/>
              </a:lnSpc>
              <a:spcBef>
                <a:spcPts val="640"/>
              </a:spcBef>
              <a:spcAft>
                <a:spcPts val="0"/>
              </a:spcAft>
              <a:buSzPct val="142857"/>
              <a:buNone/>
            </a:pPr>
            <a:endParaRPr b="1">
              <a:solidFill>
                <a:srgbClr val="262626"/>
              </a:solidFill>
            </a:endParaRPr>
          </a:p>
          <a:p>
            <a:pPr marL="457200" lvl="0" indent="-370840" algn="l" rtl="0">
              <a:lnSpc>
                <a:spcPct val="100000"/>
              </a:lnSpc>
              <a:spcBef>
                <a:spcPts val="640"/>
              </a:spcBef>
              <a:spcAft>
                <a:spcPts val="0"/>
              </a:spcAft>
              <a:buClr>
                <a:srgbClr val="262626"/>
              </a:buClr>
              <a:buSzPct val="100000"/>
              <a:buChar char="➢"/>
            </a:pPr>
            <a:r>
              <a:rPr lang="en-US">
                <a:solidFill>
                  <a:srgbClr val="262626"/>
                </a:solidFill>
              </a:rPr>
              <a:t>Staff should not administer assessments for which they are not qualified to administer</a:t>
            </a:r>
            <a:endParaRPr>
              <a:solidFill>
                <a:srgbClr val="262626"/>
              </a:solidFill>
            </a:endParaRPr>
          </a:p>
        </p:txBody>
      </p:sp>
      <p:sp>
        <p:nvSpPr>
          <p:cNvPr id="424" name="Google Shape;424;p23"/>
          <p:cNvSpPr txBox="1">
            <a:spLocks noGrp="1"/>
          </p:cNvSpPr>
          <p:nvPr>
            <p:ph type="title"/>
          </p:nvPr>
        </p:nvSpPr>
        <p:spPr>
          <a:xfrm>
            <a:off x="0" y="-868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solidFill>
                  <a:schemeClr val="lt1"/>
                </a:solidFill>
              </a:rPr>
              <a:t>Qualifications of Assessment Users</a:t>
            </a:r>
            <a:endParaRPr>
              <a:solidFill>
                <a:schemeClr val="lt1"/>
              </a:solidFill>
            </a:endParaRPr>
          </a:p>
        </p:txBody>
      </p:sp>
      <p:sp>
        <p:nvSpPr>
          <p:cNvPr id="425" name="Google Shape;425;p23"/>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6"/>
          <p:cNvSpPr txBox="1">
            <a:spLocks noGrp="1"/>
          </p:cNvSpPr>
          <p:nvPr>
            <p:ph type="body" idx="1"/>
          </p:nvPr>
        </p:nvSpPr>
        <p:spPr>
          <a:xfrm>
            <a:off x="152400" y="914400"/>
            <a:ext cx="8839200" cy="364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400" u="sng">
                <a:solidFill>
                  <a:srgbClr val="26262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Pearson’s Qualifications Policy  </a:t>
            </a:r>
            <a:endParaRPr sz="2400">
              <a:solidFill>
                <a:srgbClr val="262626"/>
              </a:solidFill>
            </a:endParaRPr>
          </a:p>
          <a:p>
            <a:pPr marL="0" lvl="0" indent="0" algn="l" rtl="0">
              <a:lnSpc>
                <a:spcPct val="100000"/>
              </a:lnSpc>
              <a:spcBef>
                <a:spcPts val="640"/>
              </a:spcBef>
              <a:spcAft>
                <a:spcPts val="0"/>
              </a:spcAft>
              <a:buSzPts val="3200"/>
              <a:buNone/>
            </a:pPr>
            <a:endParaRPr sz="2400">
              <a:solidFill>
                <a:srgbClr val="262626"/>
              </a:solidFill>
            </a:endParaRPr>
          </a:p>
          <a:p>
            <a:pPr marL="0" lvl="0" indent="0" algn="l" rtl="0">
              <a:lnSpc>
                <a:spcPct val="100000"/>
              </a:lnSpc>
              <a:spcBef>
                <a:spcPts val="640"/>
              </a:spcBef>
              <a:spcAft>
                <a:spcPts val="0"/>
              </a:spcAft>
              <a:buSzPts val="3200"/>
              <a:buNone/>
            </a:pPr>
            <a:r>
              <a:rPr lang="en-US" sz="2000">
                <a:solidFill>
                  <a:srgbClr val="262626"/>
                </a:solidFill>
                <a:highlight>
                  <a:srgbClr val="FFFFFF"/>
                </a:highlight>
                <a:latin typeface="Open Sans"/>
                <a:ea typeface="Open Sans"/>
                <a:cs typeface="Open Sans"/>
                <a:sym typeface="Open Sans"/>
              </a:rPr>
              <a:t>The "Qualified User" is the individual who assumes responsibility for all aspects of appropriate test use, including administration, scoring, interpretation, and application of results. Some tests may be administered or scored by individuals with less training, as long as they are under the supervision of a Qualified User. </a:t>
            </a:r>
            <a:r>
              <a:rPr lang="en-US" sz="2000" b="1">
                <a:solidFill>
                  <a:srgbClr val="262626"/>
                </a:solidFill>
                <a:highlight>
                  <a:srgbClr val="FFFFFF"/>
                </a:highlight>
                <a:latin typeface="Open Sans"/>
                <a:ea typeface="Open Sans"/>
                <a:cs typeface="Open Sans"/>
                <a:sym typeface="Open Sans"/>
              </a:rPr>
              <a:t>To assist the qualified user, each test manual will provide additional detail on administration, scoring and/or interpretation requirements and options for the particular test.</a:t>
            </a:r>
            <a:endParaRPr sz="4000" b="1">
              <a:solidFill>
                <a:srgbClr val="262626"/>
              </a:solidFill>
            </a:endParaRPr>
          </a:p>
        </p:txBody>
      </p:sp>
      <p:sp>
        <p:nvSpPr>
          <p:cNvPr id="432" name="Google Shape;432;p26"/>
          <p:cNvSpPr txBox="1">
            <a:spLocks noGrp="1"/>
          </p:cNvSpPr>
          <p:nvPr>
            <p:ph type="title"/>
          </p:nvPr>
        </p:nvSpPr>
        <p:spPr>
          <a:xfrm>
            <a:off x="-50250" y="0"/>
            <a:ext cx="8839200" cy="6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Qualification Guidelines</a:t>
            </a:r>
            <a:endParaRPr>
              <a:solidFill>
                <a:schemeClr val="lt1"/>
              </a:solidFill>
            </a:endParaRPr>
          </a:p>
        </p:txBody>
      </p:sp>
      <p:sp>
        <p:nvSpPr>
          <p:cNvPr id="433" name="Google Shape;433;p26"/>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7"/>
          <p:cNvSpPr txBox="1">
            <a:spLocks noGrp="1"/>
          </p:cNvSpPr>
          <p:nvPr>
            <p:ph type="body" idx="1"/>
          </p:nvPr>
        </p:nvSpPr>
        <p:spPr>
          <a:xfrm>
            <a:off x="77200" y="1020925"/>
            <a:ext cx="8984100" cy="3924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640"/>
              </a:spcBef>
              <a:spcAft>
                <a:spcPts val="0"/>
              </a:spcAft>
              <a:buSzPct val="128127"/>
              <a:buNone/>
            </a:pPr>
            <a:r>
              <a:rPr lang="en-US" sz="2700" u="sng">
                <a:solidFill>
                  <a:srgbClr val="000000"/>
                </a:solidFill>
              </a:rPr>
              <a:t>Qualification “B”</a:t>
            </a:r>
            <a:r>
              <a:rPr lang="en-US" sz="2700">
                <a:solidFill>
                  <a:srgbClr val="000000"/>
                </a:solidFill>
              </a:rPr>
              <a:t>: Masters, formal training on assessment of children</a:t>
            </a:r>
            <a:endParaRPr sz="2700">
              <a:solidFill>
                <a:srgbClr val="000000"/>
              </a:solidFill>
            </a:endParaRPr>
          </a:p>
          <a:p>
            <a:pPr marL="1371600" lvl="0" indent="-387253" algn="l" rtl="0">
              <a:lnSpc>
                <a:spcPct val="100000"/>
              </a:lnSpc>
              <a:spcBef>
                <a:spcPts val="640"/>
              </a:spcBef>
              <a:spcAft>
                <a:spcPts val="0"/>
              </a:spcAft>
              <a:buClr>
                <a:srgbClr val="000000"/>
              </a:buClr>
              <a:buSzPct val="100000"/>
              <a:buChar char="●"/>
            </a:pPr>
            <a:r>
              <a:rPr lang="en-US" sz="2700">
                <a:solidFill>
                  <a:srgbClr val="000000"/>
                </a:solidFill>
              </a:rPr>
              <a:t>Woodcock Johnson IV Achievement (WJ IV ACH)</a:t>
            </a:r>
            <a:endParaRPr sz="2700">
              <a:solidFill>
                <a:srgbClr val="000000"/>
              </a:solidFill>
            </a:endParaRPr>
          </a:p>
          <a:p>
            <a:pPr marL="1371600" lvl="0" indent="-387253" algn="l" rtl="0">
              <a:lnSpc>
                <a:spcPct val="100000"/>
              </a:lnSpc>
              <a:spcBef>
                <a:spcPts val="0"/>
              </a:spcBef>
              <a:spcAft>
                <a:spcPts val="0"/>
              </a:spcAft>
              <a:buClr>
                <a:srgbClr val="000000"/>
              </a:buClr>
              <a:buSzPct val="100000"/>
              <a:buChar char="●"/>
            </a:pPr>
            <a:r>
              <a:rPr lang="en-US" sz="2700">
                <a:solidFill>
                  <a:srgbClr val="000000"/>
                </a:solidFill>
              </a:rPr>
              <a:t>Wechsler Individual Achievement Test IV (WIAT 4)</a:t>
            </a:r>
            <a:endParaRPr sz="2700">
              <a:solidFill>
                <a:srgbClr val="000000"/>
              </a:solidFill>
            </a:endParaRPr>
          </a:p>
          <a:p>
            <a:pPr marL="1371600" lvl="0" indent="-387253" algn="l" rtl="0">
              <a:lnSpc>
                <a:spcPct val="100000"/>
              </a:lnSpc>
              <a:spcBef>
                <a:spcPts val="0"/>
              </a:spcBef>
              <a:spcAft>
                <a:spcPts val="0"/>
              </a:spcAft>
              <a:buClr>
                <a:srgbClr val="000000"/>
              </a:buClr>
              <a:buSzPct val="100000"/>
              <a:buChar char="●"/>
            </a:pPr>
            <a:r>
              <a:rPr lang="en-US" sz="2700">
                <a:solidFill>
                  <a:srgbClr val="000000"/>
                </a:solidFill>
              </a:rPr>
              <a:t>Vineland 3</a:t>
            </a:r>
            <a:endParaRPr sz="2700">
              <a:solidFill>
                <a:srgbClr val="000000"/>
              </a:solidFill>
            </a:endParaRPr>
          </a:p>
          <a:p>
            <a:pPr marL="457200" lvl="0" indent="-228600" algn="l" rtl="0">
              <a:lnSpc>
                <a:spcPct val="100000"/>
              </a:lnSpc>
              <a:spcBef>
                <a:spcPts val="640"/>
              </a:spcBef>
              <a:spcAft>
                <a:spcPts val="0"/>
              </a:spcAft>
              <a:buSzPct val="189629"/>
              <a:buNone/>
            </a:pPr>
            <a:endParaRPr sz="2700">
              <a:solidFill>
                <a:srgbClr val="000000"/>
              </a:solidFill>
            </a:endParaRPr>
          </a:p>
          <a:p>
            <a:pPr marL="0" lvl="0" indent="0" algn="l" rtl="0">
              <a:lnSpc>
                <a:spcPct val="100000"/>
              </a:lnSpc>
              <a:spcBef>
                <a:spcPts val="640"/>
              </a:spcBef>
              <a:spcAft>
                <a:spcPts val="0"/>
              </a:spcAft>
              <a:buSzPct val="128127"/>
              <a:buNone/>
            </a:pPr>
            <a:r>
              <a:rPr lang="en-US" sz="2700" u="sng">
                <a:solidFill>
                  <a:srgbClr val="000000"/>
                </a:solidFill>
              </a:rPr>
              <a:t>Qualification “C”</a:t>
            </a:r>
            <a:r>
              <a:rPr lang="en-US" sz="2582">
                <a:solidFill>
                  <a:srgbClr val="000000"/>
                </a:solidFill>
              </a:rPr>
              <a:t>:  Doctorate, or Licensed Psychologist, Psychological Examiner</a:t>
            </a:r>
            <a:endParaRPr sz="2582">
              <a:solidFill>
                <a:srgbClr val="000000"/>
              </a:solidFill>
            </a:endParaRPr>
          </a:p>
          <a:p>
            <a:pPr marL="1371600" lvl="0" indent="-387253" algn="l" rtl="0">
              <a:lnSpc>
                <a:spcPct val="100000"/>
              </a:lnSpc>
              <a:spcBef>
                <a:spcPts val="640"/>
              </a:spcBef>
              <a:spcAft>
                <a:spcPts val="0"/>
              </a:spcAft>
              <a:buClr>
                <a:srgbClr val="000000"/>
              </a:buClr>
              <a:buSzPct val="100000"/>
              <a:buChar char="●"/>
            </a:pPr>
            <a:r>
              <a:rPr lang="en-US" sz="2700">
                <a:solidFill>
                  <a:srgbClr val="000000"/>
                </a:solidFill>
              </a:rPr>
              <a:t>Wechsler Intelligence Scale for Children V (WISC V)</a:t>
            </a:r>
            <a:endParaRPr sz="2700">
              <a:solidFill>
                <a:srgbClr val="000000"/>
              </a:solidFill>
            </a:endParaRPr>
          </a:p>
          <a:p>
            <a:pPr marL="1371600" lvl="0" indent="-387253" algn="l" rtl="0">
              <a:lnSpc>
                <a:spcPct val="100000"/>
              </a:lnSpc>
              <a:spcBef>
                <a:spcPts val="0"/>
              </a:spcBef>
              <a:spcAft>
                <a:spcPts val="0"/>
              </a:spcAft>
              <a:buClr>
                <a:srgbClr val="000000"/>
              </a:buClr>
              <a:buSzPct val="100000"/>
              <a:buChar char="●"/>
            </a:pPr>
            <a:r>
              <a:rPr lang="en-US" sz="2700">
                <a:solidFill>
                  <a:srgbClr val="000000"/>
                </a:solidFill>
              </a:rPr>
              <a:t>Stanford-Binet Test Fifth Edition  (SB5)</a:t>
            </a:r>
            <a:endParaRPr sz="2700">
              <a:solidFill>
                <a:srgbClr val="000000"/>
              </a:solidFill>
            </a:endParaRPr>
          </a:p>
          <a:p>
            <a:pPr marL="1371600" lvl="0" indent="-387253" algn="l" rtl="0">
              <a:lnSpc>
                <a:spcPct val="100000"/>
              </a:lnSpc>
              <a:spcBef>
                <a:spcPts val="0"/>
              </a:spcBef>
              <a:spcAft>
                <a:spcPts val="0"/>
              </a:spcAft>
              <a:buClr>
                <a:srgbClr val="000000"/>
              </a:buClr>
              <a:buSzPct val="100000"/>
              <a:buChar char="●"/>
            </a:pPr>
            <a:r>
              <a:rPr lang="en-US" sz="2700">
                <a:solidFill>
                  <a:srgbClr val="000000"/>
                </a:solidFill>
              </a:rPr>
              <a:t>Woodcock Johnson Cognitive IV (WJ COG IV)</a:t>
            </a:r>
            <a:endParaRPr sz="2700">
              <a:solidFill>
                <a:srgbClr val="000000"/>
              </a:solidFill>
            </a:endParaRPr>
          </a:p>
        </p:txBody>
      </p:sp>
      <p:sp>
        <p:nvSpPr>
          <p:cNvPr id="439" name="Google Shape;439;p27"/>
          <p:cNvSpPr txBox="1">
            <a:spLocks noGrp="1"/>
          </p:cNvSpPr>
          <p:nvPr>
            <p:ph type="title"/>
          </p:nvPr>
        </p:nvSpPr>
        <p:spPr>
          <a:xfrm>
            <a:off x="-50250" y="0"/>
            <a:ext cx="8839200" cy="636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solidFill>
                  <a:schemeClr val="lt1"/>
                </a:solidFill>
              </a:rPr>
              <a:t>Qualifications of Assessment Users</a:t>
            </a:r>
            <a:r>
              <a:rPr lang="en-US">
                <a:solidFill>
                  <a:srgbClr val="262626"/>
                </a:solidFill>
              </a:rPr>
              <a:t> </a:t>
            </a:r>
            <a:endParaRPr>
              <a:solidFill>
                <a:srgbClr val="262626"/>
              </a:solidFill>
            </a:endParaRPr>
          </a:p>
        </p:txBody>
      </p:sp>
      <p:sp>
        <p:nvSpPr>
          <p:cNvPr id="440" name="Google Shape;440;p2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0"/>
          <p:cNvSpPr txBox="1">
            <a:spLocks noGrp="1"/>
          </p:cNvSpPr>
          <p:nvPr>
            <p:ph type="body" idx="1"/>
          </p:nvPr>
        </p:nvSpPr>
        <p:spPr>
          <a:xfrm>
            <a:off x="152400" y="808625"/>
            <a:ext cx="8839200" cy="3611100"/>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640"/>
              </a:spcBef>
              <a:spcAft>
                <a:spcPts val="0"/>
              </a:spcAft>
              <a:buSzPts val="1314"/>
              <a:buNone/>
            </a:pPr>
            <a:r>
              <a:rPr lang="en-US" sz="2640" i="1">
                <a:solidFill>
                  <a:srgbClr val="262626"/>
                </a:solidFill>
              </a:rPr>
              <a:t>When should we update our tests to the newest edition?</a:t>
            </a:r>
            <a:endParaRPr sz="2640" i="1">
              <a:solidFill>
                <a:srgbClr val="262626"/>
              </a:solidFill>
            </a:endParaRPr>
          </a:p>
          <a:p>
            <a:pPr marL="0" lvl="0" indent="0" algn="l" rtl="0">
              <a:lnSpc>
                <a:spcPct val="107916"/>
              </a:lnSpc>
              <a:spcBef>
                <a:spcPts val="0"/>
              </a:spcBef>
              <a:spcAft>
                <a:spcPts val="0"/>
              </a:spcAft>
              <a:buSzPts val="3200"/>
              <a:buNone/>
            </a:pPr>
            <a:endParaRPr sz="2300">
              <a:solidFill>
                <a:srgbClr val="262626"/>
              </a:solidFill>
            </a:endParaRPr>
          </a:p>
          <a:p>
            <a:pPr marL="0" lvl="0" indent="0" algn="l" rtl="0">
              <a:lnSpc>
                <a:spcPct val="107916"/>
              </a:lnSpc>
              <a:spcBef>
                <a:spcPts val="0"/>
              </a:spcBef>
              <a:spcAft>
                <a:spcPts val="0"/>
              </a:spcAft>
              <a:buSzPts val="3200"/>
              <a:buNone/>
            </a:pPr>
            <a:r>
              <a:rPr lang="en-US" sz="2300">
                <a:solidFill>
                  <a:srgbClr val="262626"/>
                </a:solidFill>
              </a:rPr>
              <a:t>In order for tests to retain their validity and reliability it is important for the most current editions of the assessments to be used. While there is no clear rule regarding the time frame required to transition to the newest edition of a test, there is a “community standard” or professional consensus that you should switch to the newer test edition within one year of publication. (Pearson, </a:t>
            </a:r>
            <a:r>
              <a:rPr lang="en-US" sz="2300" i="1" u="sng">
                <a:solidFill>
                  <a:srgbClr val="26262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When to Upgrade to the Newest Revision of a Test</a:t>
            </a:r>
            <a:r>
              <a:rPr lang="en-US" sz="2300">
                <a:solidFill>
                  <a:srgbClr val="262626"/>
                </a:solidFill>
              </a:rPr>
              <a:t>)</a:t>
            </a:r>
            <a:endParaRPr sz="2300">
              <a:solidFill>
                <a:srgbClr val="262626"/>
              </a:solidFill>
            </a:endParaRPr>
          </a:p>
          <a:p>
            <a:pPr marL="0" lvl="1" indent="0" algn="l" rtl="0">
              <a:lnSpc>
                <a:spcPct val="90000"/>
              </a:lnSpc>
              <a:spcBef>
                <a:spcPts val="640"/>
              </a:spcBef>
              <a:spcAft>
                <a:spcPts val="0"/>
              </a:spcAft>
              <a:buSzPts val="1314"/>
              <a:buNone/>
            </a:pPr>
            <a:endParaRPr sz="3840"/>
          </a:p>
        </p:txBody>
      </p:sp>
      <p:sp>
        <p:nvSpPr>
          <p:cNvPr id="446" name="Google Shape;446;p30"/>
          <p:cNvSpPr txBox="1">
            <a:spLocks noGrp="1"/>
          </p:cNvSpPr>
          <p:nvPr>
            <p:ph type="title"/>
          </p:nvPr>
        </p:nvSpPr>
        <p:spPr>
          <a:xfrm>
            <a:off x="-195000" y="57800"/>
            <a:ext cx="8839200" cy="506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46666"/>
              <a:buNone/>
            </a:pPr>
            <a:r>
              <a:rPr lang="en-US">
                <a:solidFill>
                  <a:schemeClr val="lt1"/>
                </a:solidFill>
              </a:rPr>
              <a:t>Technical Knowledge</a:t>
            </a:r>
            <a:endParaRPr>
              <a:solidFill>
                <a:schemeClr val="lt1"/>
              </a:solidFill>
            </a:endParaRPr>
          </a:p>
        </p:txBody>
      </p:sp>
      <p:sp>
        <p:nvSpPr>
          <p:cNvPr id="447" name="Google Shape;447;p3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7b3a8a6aa5_0_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a:t>
            </a:fld>
            <a:endParaRPr/>
          </a:p>
        </p:txBody>
      </p:sp>
      <p:sp>
        <p:nvSpPr>
          <p:cNvPr id="227" name="Google Shape;227;g27b3a8a6aa5_0_0"/>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228" name="Google Shape;228;g27b3a8a6aa5_0_0"/>
          <p:cNvSpPr txBox="1">
            <a:spLocks noGrp="1"/>
          </p:cNvSpPr>
          <p:nvPr>
            <p:ph type="title"/>
          </p:nvPr>
        </p:nvSpPr>
        <p:spPr>
          <a:xfrm>
            <a:off x="0" y="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Scan for Resource Folder</a:t>
            </a:r>
            <a:endParaRPr>
              <a:solidFill>
                <a:schemeClr val="lt1"/>
              </a:solidFill>
            </a:endParaRPr>
          </a:p>
        </p:txBody>
      </p:sp>
      <p:pic>
        <p:nvPicPr>
          <p:cNvPr id="229" name="Google Shape;229;g27b3a8a6aa5_0_0"/>
          <p:cNvPicPr preferRelativeResize="0"/>
          <p:nvPr/>
        </p:nvPicPr>
        <p:blipFill>
          <a:blip r:embed="rId3">
            <a:alphaModFix/>
          </a:blip>
          <a:stretch>
            <a:fillRect/>
          </a:stretch>
        </p:blipFill>
        <p:spPr>
          <a:xfrm>
            <a:off x="1727950" y="724625"/>
            <a:ext cx="4367950" cy="4131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8"/>
          <p:cNvSpPr txBox="1">
            <a:spLocks noGrp="1"/>
          </p:cNvSpPr>
          <p:nvPr>
            <p:ph type="body" idx="1"/>
          </p:nvPr>
        </p:nvSpPr>
        <p:spPr>
          <a:xfrm>
            <a:off x="152400" y="808625"/>
            <a:ext cx="8839200" cy="3611100"/>
          </a:xfrm>
          <a:prstGeom prst="rect">
            <a:avLst/>
          </a:prstGeom>
          <a:noFill/>
          <a:ln>
            <a:noFill/>
          </a:ln>
        </p:spPr>
        <p:txBody>
          <a:bodyPr spcFirstLastPara="1" wrap="square" lIns="91425" tIns="45700" rIns="91425" bIns="45700" anchor="t" anchorCtr="0">
            <a:noAutofit/>
          </a:bodyPr>
          <a:lstStyle/>
          <a:p>
            <a:pPr marL="0" lvl="1" indent="0" algn="ctr" rtl="0">
              <a:lnSpc>
                <a:spcPct val="90000"/>
              </a:lnSpc>
              <a:spcBef>
                <a:spcPts val="640"/>
              </a:spcBef>
              <a:spcAft>
                <a:spcPts val="0"/>
              </a:spcAft>
              <a:buSzPts val="1314"/>
              <a:buNone/>
            </a:pPr>
            <a:r>
              <a:rPr lang="en-US" sz="2640" i="1">
                <a:solidFill>
                  <a:srgbClr val="262626"/>
                </a:solidFill>
                <a:highlight>
                  <a:srgbClr val="FFFF00"/>
                </a:highlight>
              </a:rPr>
              <a:t>*** New DESE Update***  </a:t>
            </a:r>
            <a:endParaRPr/>
          </a:p>
          <a:p>
            <a:pPr marL="0" lvl="1" indent="0" algn="l" rtl="0">
              <a:lnSpc>
                <a:spcPct val="90000"/>
              </a:lnSpc>
              <a:spcBef>
                <a:spcPts val="640"/>
              </a:spcBef>
              <a:spcAft>
                <a:spcPts val="0"/>
              </a:spcAft>
              <a:buSzPts val="1314"/>
              <a:buNone/>
            </a:pPr>
            <a:r>
              <a:rPr lang="en-US" sz="2640" i="1">
                <a:solidFill>
                  <a:srgbClr val="262626"/>
                </a:solidFill>
              </a:rPr>
              <a:t>When should we update our tests to the newest edition?</a:t>
            </a:r>
            <a:endParaRPr sz="2300" i="1">
              <a:solidFill>
                <a:srgbClr val="262626"/>
              </a:solidFill>
            </a:endParaRPr>
          </a:p>
          <a:p>
            <a:pPr marL="0" lvl="1" indent="0" algn="l" rtl="0">
              <a:lnSpc>
                <a:spcPct val="90000"/>
              </a:lnSpc>
              <a:spcBef>
                <a:spcPts val="640"/>
              </a:spcBef>
              <a:spcAft>
                <a:spcPts val="0"/>
              </a:spcAft>
              <a:buSzPts val="1314"/>
              <a:buNone/>
            </a:pPr>
            <a:endParaRPr sz="2300" i="1">
              <a:solidFill>
                <a:srgbClr val="262626"/>
              </a:solidFill>
            </a:endParaRPr>
          </a:p>
          <a:p>
            <a:pPr marL="0" lvl="1" indent="0" algn="l" rtl="0">
              <a:lnSpc>
                <a:spcPct val="90000"/>
              </a:lnSpc>
              <a:spcBef>
                <a:spcPts val="640"/>
              </a:spcBef>
              <a:spcAft>
                <a:spcPts val="0"/>
              </a:spcAft>
              <a:buSzPts val="1314"/>
              <a:buNone/>
            </a:pPr>
            <a:r>
              <a:rPr lang="en-US" sz="2300" i="1">
                <a:solidFill>
                  <a:srgbClr val="262626"/>
                </a:solidFill>
                <a:highlight>
                  <a:srgbClr val="FFFF00"/>
                </a:highlight>
              </a:rPr>
              <a:t>DESE guidance</a:t>
            </a:r>
            <a:r>
              <a:rPr lang="en-US" sz="2300" i="1">
                <a:solidFill>
                  <a:srgbClr val="262626"/>
                </a:solidFill>
              </a:rPr>
              <a:t>: </a:t>
            </a:r>
            <a:r>
              <a:rPr lang="en-US" sz="2300" i="1">
                <a:solidFill>
                  <a:srgbClr val="26262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Districts should switch to the </a:t>
            </a:r>
            <a:r>
              <a:rPr lang="en-US" sz="2300" i="1">
                <a:solidFill>
                  <a:srgbClr val="262626"/>
                </a:solidFill>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newer edition of an assessment within 2 years of publication</a:t>
            </a:r>
            <a:endParaRPr sz="2300" i="1">
              <a:solidFill>
                <a:srgbClr val="262626"/>
              </a:solidFill>
              <a:highlight>
                <a:srgbClr val="FFFF00"/>
              </a:highlight>
            </a:endParaRPr>
          </a:p>
          <a:p>
            <a:pPr marL="0" lvl="1" indent="0" algn="l" rtl="0">
              <a:lnSpc>
                <a:spcPct val="90000"/>
              </a:lnSpc>
              <a:spcBef>
                <a:spcPts val="640"/>
              </a:spcBef>
              <a:spcAft>
                <a:spcPts val="0"/>
              </a:spcAft>
              <a:buSzPts val="1314"/>
              <a:buNone/>
            </a:pPr>
            <a:endParaRPr sz="2300">
              <a:solidFill>
                <a:srgbClr val="262626"/>
              </a:solidFill>
              <a:highlight>
                <a:srgbClr val="FFFF00"/>
              </a:highlight>
            </a:endParaRPr>
          </a:p>
          <a:p>
            <a:pPr marL="0" lvl="1" indent="0" algn="l" rtl="0">
              <a:lnSpc>
                <a:spcPct val="90000"/>
              </a:lnSpc>
              <a:spcBef>
                <a:spcPts val="640"/>
              </a:spcBef>
              <a:spcAft>
                <a:spcPts val="0"/>
              </a:spcAft>
              <a:buSzPts val="1314"/>
              <a:buNone/>
            </a:pPr>
            <a:r>
              <a:rPr lang="en-US" sz="2300">
                <a:solidFill>
                  <a:srgbClr val="262626"/>
                </a:solidFill>
              </a:rPr>
              <a:t>This will be monitored during future desk reviews</a:t>
            </a:r>
            <a:endParaRPr sz="2300">
              <a:solidFill>
                <a:srgbClr val="262626"/>
              </a:solidFill>
            </a:endParaRPr>
          </a:p>
          <a:p>
            <a:pPr marL="0" lvl="1" indent="0" algn="l" rtl="0">
              <a:lnSpc>
                <a:spcPct val="90000"/>
              </a:lnSpc>
              <a:spcBef>
                <a:spcPts val="640"/>
              </a:spcBef>
              <a:spcAft>
                <a:spcPts val="0"/>
              </a:spcAft>
              <a:buSzPts val="1314"/>
              <a:buNone/>
            </a:pPr>
            <a:endParaRPr sz="2300">
              <a:solidFill>
                <a:srgbClr val="262626"/>
              </a:solidFill>
            </a:endParaRPr>
          </a:p>
          <a:p>
            <a:pPr marL="0" lvl="1" indent="0" algn="l" rtl="0">
              <a:lnSpc>
                <a:spcPct val="90000"/>
              </a:lnSpc>
              <a:spcBef>
                <a:spcPts val="640"/>
              </a:spcBef>
              <a:spcAft>
                <a:spcPts val="0"/>
              </a:spcAft>
              <a:buSzPts val="1314"/>
              <a:buNone/>
            </a:pPr>
            <a:endParaRPr sz="2300" i="1">
              <a:solidFill>
                <a:srgbClr val="262626"/>
              </a:solidFill>
              <a:highlight>
                <a:srgbClr val="FFFF00"/>
              </a:highlight>
            </a:endParaRPr>
          </a:p>
          <a:p>
            <a:pPr marL="0" lvl="1" indent="0" algn="l" rtl="0">
              <a:lnSpc>
                <a:spcPct val="90000"/>
              </a:lnSpc>
              <a:spcBef>
                <a:spcPts val="640"/>
              </a:spcBef>
              <a:spcAft>
                <a:spcPts val="0"/>
              </a:spcAft>
              <a:buSzPts val="1314"/>
              <a:buNone/>
            </a:pPr>
            <a:endParaRPr sz="2640" i="1">
              <a:solidFill>
                <a:srgbClr val="262626"/>
              </a:solidFill>
              <a:highlight>
                <a:srgbClr val="FFFF00"/>
              </a:highlight>
            </a:endParaRPr>
          </a:p>
        </p:txBody>
      </p:sp>
      <p:sp>
        <p:nvSpPr>
          <p:cNvPr id="453" name="Google Shape;453;p28"/>
          <p:cNvSpPr txBox="1">
            <a:spLocks noGrp="1"/>
          </p:cNvSpPr>
          <p:nvPr>
            <p:ph type="title"/>
          </p:nvPr>
        </p:nvSpPr>
        <p:spPr>
          <a:xfrm>
            <a:off x="-195000" y="57800"/>
            <a:ext cx="8839200" cy="506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146666"/>
              <a:buNone/>
            </a:pPr>
            <a:r>
              <a:rPr lang="en-US">
                <a:solidFill>
                  <a:schemeClr val="lt1"/>
                </a:solidFill>
              </a:rPr>
              <a:t>Technical Knowledge</a:t>
            </a:r>
            <a:endParaRPr>
              <a:solidFill>
                <a:schemeClr val="lt1"/>
              </a:solidFill>
            </a:endParaRPr>
          </a:p>
        </p:txBody>
      </p:sp>
      <p:sp>
        <p:nvSpPr>
          <p:cNvPr id="454" name="Google Shape;454;p2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30</a:t>
            </a:fld>
            <a:endParaRPr/>
          </a:p>
        </p:txBody>
      </p:sp>
      <p:pic>
        <p:nvPicPr>
          <p:cNvPr id="455" name="Google Shape;455;p28"/>
          <p:cNvPicPr preferRelativeResize="0"/>
          <p:nvPr/>
        </p:nvPicPr>
        <p:blipFill rotWithShape="1">
          <a:blip r:embed="rId3">
            <a:alphaModFix/>
          </a:blip>
          <a:srcRect/>
          <a:stretch/>
        </p:blipFill>
        <p:spPr>
          <a:xfrm>
            <a:off x="3907075" y="3703854"/>
            <a:ext cx="2600049" cy="1460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1"/>
          <p:cNvSpPr txBox="1">
            <a:spLocks noGrp="1"/>
          </p:cNvSpPr>
          <p:nvPr>
            <p:ph type="body" idx="1"/>
          </p:nvPr>
        </p:nvSpPr>
        <p:spPr>
          <a:xfrm>
            <a:off x="239250" y="750725"/>
            <a:ext cx="8839200" cy="429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40"/>
              </a:spcBef>
              <a:spcAft>
                <a:spcPts val="0"/>
              </a:spcAft>
              <a:buSzPts val="3200"/>
              <a:buNone/>
            </a:pPr>
            <a:r>
              <a:rPr lang="en-US" sz="2400" i="1">
                <a:solidFill>
                  <a:srgbClr val="262626"/>
                </a:solidFill>
                <a:highlight>
                  <a:schemeClr val="lt2"/>
                </a:highlight>
              </a:rPr>
              <a:t>Do our examiners know what specific tests measure and how to use resources available to inform and explain the results? </a:t>
            </a:r>
            <a:endParaRPr sz="2400" i="1">
              <a:solidFill>
                <a:srgbClr val="262626"/>
              </a:solidFill>
              <a:highlight>
                <a:schemeClr val="lt2"/>
              </a:highlight>
            </a:endParaRPr>
          </a:p>
          <a:p>
            <a:pPr marL="457200" lvl="0" indent="-370840" algn="l" rtl="0">
              <a:lnSpc>
                <a:spcPct val="90000"/>
              </a:lnSpc>
              <a:spcBef>
                <a:spcPts val="640"/>
              </a:spcBef>
              <a:spcAft>
                <a:spcPts val="0"/>
              </a:spcAft>
              <a:buClr>
                <a:srgbClr val="262626"/>
              </a:buClr>
              <a:buSzPts val="2240"/>
              <a:buChar char="➢"/>
            </a:pPr>
            <a:r>
              <a:rPr lang="en-US" sz="2240">
                <a:solidFill>
                  <a:srgbClr val="262626"/>
                </a:solidFill>
              </a:rPr>
              <a:t>Review the test manual for information related to:</a:t>
            </a:r>
            <a:endParaRPr sz="2240">
              <a:solidFill>
                <a:srgbClr val="262626"/>
              </a:solidFill>
            </a:endParaRPr>
          </a:p>
          <a:p>
            <a:pPr marL="914400" lvl="1" indent="-370840" algn="l" rtl="0">
              <a:lnSpc>
                <a:spcPct val="90000"/>
              </a:lnSpc>
              <a:spcBef>
                <a:spcPts val="0"/>
              </a:spcBef>
              <a:spcAft>
                <a:spcPts val="0"/>
              </a:spcAft>
              <a:buClr>
                <a:srgbClr val="262626"/>
              </a:buClr>
              <a:buSzPts val="2240"/>
              <a:buChar char="○"/>
            </a:pPr>
            <a:r>
              <a:rPr lang="en-US" sz="2240">
                <a:solidFill>
                  <a:srgbClr val="262626"/>
                </a:solidFill>
              </a:rPr>
              <a:t>Task complexity charts </a:t>
            </a:r>
            <a:endParaRPr sz="2240">
              <a:solidFill>
                <a:srgbClr val="262626"/>
              </a:solidFill>
            </a:endParaRPr>
          </a:p>
          <a:p>
            <a:pPr marL="914400" lvl="1" indent="-370840" algn="l" rtl="0">
              <a:lnSpc>
                <a:spcPct val="90000"/>
              </a:lnSpc>
              <a:spcBef>
                <a:spcPts val="0"/>
              </a:spcBef>
              <a:spcAft>
                <a:spcPts val="0"/>
              </a:spcAft>
              <a:buClr>
                <a:srgbClr val="262626"/>
              </a:buClr>
              <a:buSzPts val="2240"/>
              <a:buChar char="○"/>
            </a:pPr>
            <a:r>
              <a:rPr lang="en-US" sz="2240">
                <a:solidFill>
                  <a:srgbClr val="262626"/>
                </a:solidFill>
              </a:rPr>
              <a:t>Task demand charts</a:t>
            </a:r>
            <a:endParaRPr sz="2240">
              <a:solidFill>
                <a:srgbClr val="262626"/>
              </a:solidFill>
            </a:endParaRPr>
          </a:p>
          <a:p>
            <a:pPr marL="914400" lvl="1" indent="-370840" algn="l" rtl="0">
              <a:lnSpc>
                <a:spcPct val="90000"/>
              </a:lnSpc>
              <a:spcBef>
                <a:spcPts val="0"/>
              </a:spcBef>
              <a:spcAft>
                <a:spcPts val="0"/>
              </a:spcAft>
              <a:buClr>
                <a:srgbClr val="262626"/>
              </a:buClr>
              <a:buSzPts val="2240"/>
              <a:buChar char="○"/>
            </a:pPr>
            <a:r>
              <a:rPr lang="en-US" sz="2240">
                <a:solidFill>
                  <a:srgbClr val="262626"/>
                </a:solidFill>
              </a:rPr>
              <a:t>Input, Process, and Output demand charts </a:t>
            </a:r>
            <a:endParaRPr sz="2240">
              <a:solidFill>
                <a:srgbClr val="262626"/>
              </a:solidFill>
            </a:endParaRPr>
          </a:p>
          <a:p>
            <a:pPr marL="914400" lvl="1" indent="-370840" algn="l" rtl="0">
              <a:lnSpc>
                <a:spcPct val="90000"/>
              </a:lnSpc>
              <a:spcBef>
                <a:spcPts val="0"/>
              </a:spcBef>
              <a:spcAft>
                <a:spcPts val="0"/>
              </a:spcAft>
              <a:buClr>
                <a:srgbClr val="262626"/>
              </a:buClr>
              <a:buSzPts val="2240"/>
              <a:buChar char="○"/>
            </a:pPr>
            <a:r>
              <a:rPr lang="en-US" sz="2240">
                <a:solidFill>
                  <a:srgbClr val="262626"/>
                </a:solidFill>
              </a:rPr>
              <a:t>Constructs assessed and how they are assessed</a:t>
            </a:r>
            <a:endParaRPr sz="2240">
              <a:solidFill>
                <a:srgbClr val="262626"/>
              </a:solidFill>
            </a:endParaRPr>
          </a:p>
          <a:p>
            <a:pPr marL="1371600" lvl="2" indent="-370839" algn="l" rtl="0">
              <a:lnSpc>
                <a:spcPct val="90000"/>
              </a:lnSpc>
              <a:spcBef>
                <a:spcPts val="0"/>
              </a:spcBef>
              <a:spcAft>
                <a:spcPts val="0"/>
              </a:spcAft>
              <a:buClr>
                <a:srgbClr val="262626"/>
              </a:buClr>
              <a:buSzPts val="2240"/>
              <a:buChar char="■"/>
            </a:pPr>
            <a:r>
              <a:rPr lang="en-US" sz="2240">
                <a:solidFill>
                  <a:srgbClr val="262626"/>
                </a:solidFill>
              </a:rPr>
              <a:t>Adaptive behaviors vs maladaptive behaviors </a:t>
            </a:r>
            <a:endParaRPr sz="2240">
              <a:solidFill>
                <a:srgbClr val="262626"/>
              </a:solidFill>
            </a:endParaRPr>
          </a:p>
          <a:p>
            <a:pPr marL="1371600" lvl="2" indent="-370839" algn="l" rtl="0">
              <a:lnSpc>
                <a:spcPct val="90000"/>
              </a:lnSpc>
              <a:spcBef>
                <a:spcPts val="0"/>
              </a:spcBef>
              <a:spcAft>
                <a:spcPts val="0"/>
              </a:spcAft>
              <a:buClr>
                <a:srgbClr val="262626"/>
              </a:buClr>
              <a:buSzPts val="2240"/>
              <a:buChar char="■"/>
            </a:pPr>
            <a:r>
              <a:rPr lang="en-US" sz="2240">
                <a:solidFill>
                  <a:srgbClr val="262626"/>
                </a:solidFill>
              </a:rPr>
              <a:t>Reading  (cipher knowledge vs reading outcome)</a:t>
            </a:r>
            <a:endParaRPr sz="2240">
              <a:solidFill>
                <a:srgbClr val="262626"/>
              </a:solidFill>
            </a:endParaRPr>
          </a:p>
          <a:p>
            <a:pPr marL="1371600" lvl="2" indent="-370838" algn="l" rtl="0">
              <a:lnSpc>
                <a:spcPct val="90000"/>
              </a:lnSpc>
              <a:spcBef>
                <a:spcPts val="0"/>
              </a:spcBef>
              <a:spcAft>
                <a:spcPts val="0"/>
              </a:spcAft>
              <a:buClr>
                <a:srgbClr val="262626"/>
              </a:buClr>
              <a:buSzPts val="2240"/>
              <a:buChar char="■"/>
            </a:pPr>
            <a:r>
              <a:rPr lang="en-US" sz="2240">
                <a:solidFill>
                  <a:srgbClr val="262626"/>
                </a:solidFill>
              </a:rPr>
              <a:t>Broad and narrow abilities of intelligence (CHC)</a:t>
            </a:r>
            <a:endParaRPr sz="2240">
              <a:solidFill>
                <a:srgbClr val="262626"/>
              </a:solidFill>
            </a:endParaRPr>
          </a:p>
          <a:p>
            <a:pPr marL="1371600" lvl="2" indent="-370839" algn="l" rtl="0">
              <a:lnSpc>
                <a:spcPct val="90000"/>
              </a:lnSpc>
              <a:spcBef>
                <a:spcPts val="0"/>
              </a:spcBef>
              <a:spcAft>
                <a:spcPts val="0"/>
              </a:spcAft>
              <a:buClr>
                <a:srgbClr val="262626"/>
              </a:buClr>
              <a:buSzPts val="2240"/>
              <a:buChar char="■"/>
            </a:pPr>
            <a:r>
              <a:rPr lang="en-US" sz="2240">
                <a:solidFill>
                  <a:srgbClr val="262626"/>
                </a:solidFill>
              </a:rPr>
              <a:t>Reading comprehension</a:t>
            </a:r>
            <a:endParaRPr sz="2240">
              <a:solidFill>
                <a:srgbClr val="262626"/>
              </a:solidFill>
            </a:endParaRPr>
          </a:p>
          <a:p>
            <a:pPr marL="0" lvl="0" indent="0" algn="l" rtl="0">
              <a:lnSpc>
                <a:spcPct val="90000"/>
              </a:lnSpc>
              <a:spcBef>
                <a:spcPts val="640"/>
              </a:spcBef>
              <a:spcAft>
                <a:spcPts val="0"/>
              </a:spcAft>
              <a:buSzPts val="440"/>
              <a:buNone/>
            </a:pPr>
            <a:endParaRPr sz="2040">
              <a:solidFill>
                <a:srgbClr val="262626"/>
              </a:solidFill>
            </a:endParaRPr>
          </a:p>
          <a:p>
            <a:pPr marL="0" lvl="0" indent="0" algn="l" rtl="0">
              <a:lnSpc>
                <a:spcPct val="90000"/>
              </a:lnSpc>
              <a:spcBef>
                <a:spcPts val="640"/>
              </a:spcBef>
              <a:spcAft>
                <a:spcPts val="0"/>
              </a:spcAft>
              <a:buSzPts val="440"/>
              <a:buNone/>
            </a:pPr>
            <a:endParaRPr sz="2040">
              <a:solidFill>
                <a:srgbClr val="262626"/>
              </a:solidFill>
            </a:endParaRPr>
          </a:p>
          <a:p>
            <a:pPr marL="0" lvl="0" indent="0" algn="l" rtl="0">
              <a:lnSpc>
                <a:spcPct val="90000"/>
              </a:lnSpc>
              <a:spcBef>
                <a:spcPts val="640"/>
              </a:spcBef>
              <a:spcAft>
                <a:spcPts val="0"/>
              </a:spcAft>
              <a:buSzPts val="440"/>
              <a:buNone/>
            </a:pPr>
            <a:endParaRPr sz="2040"/>
          </a:p>
          <a:p>
            <a:pPr marL="0" lvl="0" indent="0" algn="l" rtl="0">
              <a:lnSpc>
                <a:spcPct val="90000"/>
              </a:lnSpc>
              <a:spcBef>
                <a:spcPts val="640"/>
              </a:spcBef>
              <a:spcAft>
                <a:spcPts val="0"/>
              </a:spcAft>
              <a:buSzPts val="440"/>
              <a:buNone/>
            </a:pPr>
            <a:endParaRPr sz="2040"/>
          </a:p>
          <a:p>
            <a:pPr marL="0" lvl="0" indent="0" algn="l" rtl="0">
              <a:lnSpc>
                <a:spcPct val="90000"/>
              </a:lnSpc>
              <a:spcBef>
                <a:spcPts val="640"/>
              </a:spcBef>
              <a:spcAft>
                <a:spcPts val="0"/>
              </a:spcAft>
              <a:buSzPts val="440"/>
              <a:buNone/>
            </a:pPr>
            <a:endParaRPr sz="1140"/>
          </a:p>
        </p:txBody>
      </p:sp>
      <p:sp>
        <p:nvSpPr>
          <p:cNvPr id="462" name="Google Shape;462;p31"/>
          <p:cNvSpPr txBox="1">
            <a:spLocks noGrp="1"/>
          </p:cNvSpPr>
          <p:nvPr>
            <p:ph type="title"/>
          </p:nvPr>
        </p:nvSpPr>
        <p:spPr>
          <a:xfrm>
            <a:off x="152400" y="57900"/>
            <a:ext cx="88392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Technical Knowledge</a:t>
            </a:r>
            <a:endParaRPr>
              <a:solidFill>
                <a:schemeClr val="lt1"/>
              </a:solidFill>
            </a:endParaRPr>
          </a:p>
        </p:txBody>
      </p:sp>
      <p:sp>
        <p:nvSpPr>
          <p:cNvPr id="463" name="Google Shape;463;p31"/>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85bca029b0_0_201"/>
          <p:cNvSpPr txBox="1">
            <a:spLocks noGrp="1"/>
          </p:cNvSpPr>
          <p:nvPr>
            <p:ph type="body" idx="1"/>
          </p:nvPr>
        </p:nvSpPr>
        <p:spPr>
          <a:xfrm>
            <a:off x="239250" y="750725"/>
            <a:ext cx="8839200" cy="429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40"/>
              </a:spcBef>
              <a:spcAft>
                <a:spcPts val="0"/>
              </a:spcAft>
              <a:buSzPts val="440"/>
              <a:buNone/>
            </a:pPr>
            <a:endParaRPr sz="2400" i="1">
              <a:solidFill>
                <a:srgbClr val="262626"/>
              </a:solidFill>
              <a:highlight>
                <a:schemeClr val="lt2"/>
              </a:highlight>
            </a:endParaRPr>
          </a:p>
          <a:p>
            <a:pPr marL="0" lvl="0" indent="0" algn="l" rtl="0">
              <a:lnSpc>
                <a:spcPct val="90000"/>
              </a:lnSpc>
              <a:spcBef>
                <a:spcPts val="640"/>
              </a:spcBef>
              <a:spcAft>
                <a:spcPts val="0"/>
              </a:spcAft>
              <a:buSzPts val="440"/>
              <a:buNone/>
            </a:pPr>
            <a:endParaRPr sz="2400" i="1">
              <a:solidFill>
                <a:srgbClr val="262626"/>
              </a:solidFill>
              <a:highlight>
                <a:schemeClr val="lt2"/>
              </a:highlight>
            </a:endParaRPr>
          </a:p>
        </p:txBody>
      </p:sp>
      <p:sp>
        <p:nvSpPr>
          <p:cNvPr id="470" name="Google Shape;470;g285bca029b0_0_201"/>
          <p:cNvSpPr txBox="1">
            <a:spLocks noGrp="1"/>
          </p:cNvSpPr>
          <p:nvPr>
            <p:ph type="title"/>
          </p:nvPr>
        </p:nvSpPr>
        <p:spPr>
          <a:xfrm>
            <a:off x="152400" y="57900"/>
            <a:ext cx="79854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A Word About Reading Comprehension Tests</a:t>
            </a:r>
            <a:endParaRPr>
              <a:solidFill>
                <a:schemeClr val="lt1"/>
              </a:solidFill>
            </a:endParaRPr>
          </a:p>
        </p:txBody>
      </p:sp>
      <p:sp>
        <p:nvSpPr>
          <p:cNvPr id="471" name="Google Shape;471;g285bca029b0_0_201"/>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32</a:t>
            </a:fld>
            <a:endParaRPr/>
          </a:p>
        </p:txBody>
      </p:sp>
      <p:pic>
        <p:nvPicPr>
          <p:cNvPr id="472" name="Google Shape;472;g285bca029b0_0_201"/>
          <p:cNvPicPr preferRelativeResize="0"/>
          <p:nvPr/>
        </p:nvPicPr>
        <p:blipFill>
          <a:blip r:embed="rId3">
            <a:alphaModFix/>
          </a:blip>
          <a:stretch>
            <a:fillRect/>
          </a:stretch>
        </p:blipFill>
        <p:spPr>
          <a:xfrm>
            <a:off x="766775" y="676350"/>
            <a:ext cx="7610475" cy="4295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285bca029b0_0_209"/>
          <p:cNvSpPr txBox="1">
            <a:spLocks noGrp="1"/>
          </p:cNvSpPr>
          <p:nvPr>
            <p:ph type="body" idx="1"/>
          </p:nvPr>
        </p:nvSpPr>
        <p:spPr>
          <a:xfrm>
            <a:off x="239250" y="750725"/>
            <a:ext cx="8839200" cy="429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40"/>
              </a:spcBef>
              <a:spcAft>
                <a:spcPts val="0"/>
              </a:spcAft>
              <a:buSzPts val="440"/>
              <a:buNone/>
            </a:pPr>
            <a:endParaRPr sz="2400" i="1">
              <a:solidFill>
                <a:srgbClr val="262626"/>
              </a:solidFill>
              <a:highlight>
                <a:schemeClr val="lt2"/>
              </a:highlight>
            </a:endParaRPr>
          </a:p>
          <a:p>
            <a:pPr marL="0" lvl="0" indent="0" algn="l" rtl="0">
              <a:lnSpc>
                <a:spcPct val="90000"/>
              </a:lnSpc>
              <a:spcBef>
                <a:spcPts val="640"/>
              </a:spcBef>
              <a:spcAft>
                <a:spcPts val="0"/>
              </a:spcAft>
              <a:buSzPts val="440"/>
              <a:buNone/>
            </a:pPr>
            <a:endParaRPr sz="2400" i="1">
              <a:solidFill>
                <a:srgbClr val="262626"/>
              </a:solidFill>
              <a:highlight>
                <a:schemeClr val="lt2"/>
              </a:highlight>
            </a:endParaRPr>
          </a:p>
        </p:txBody>
      </p:sp>
      <p:sp>
        <p:nvSpPr>
          <p:cNvPr id="479" name="Google Shape;479;g285bca029b0_0_209"/>
          <p:cNvSpPr txBox="1">
            <a:spLocks noGrp="1"/>
          </p:cNvSpPr>
          <p:nvPr>
            <p:ph type="title"/>
          </p:nvPr>
        </p:nvSpPr>
        <p:spPr>
          <a:xfrm>
            <a:off x="152400" y="57900"/>
            <a:ext cx="79854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A Word About Reading Comprehension Tests</a:t>
            </a:r>
            <a:endParaRPr>
              <a:solidFill>
                <a:schemeClr val="lt1"/>
              </a:solidFill>
            </a:endParaRPr>
          </a:p>
        </p:txBody>
      </p:sp>
      <p:sp>
        <p:nvSpPr>
          <p:cNvPr id="480" name="Google Shape;480;g285bca029b0_0_209"/>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33</a:t>
            </a:fld>
            <a:endParaRPr/>
          </a:p>
        </p:txBody>
      </p:sp>
      <p:pic>
        <p:nvPicPr>
          <p:cNvPr id="481" name="Google Shape;481;g285bca029b0_0_209"/>
          <p:cNvPicPr preferRelativeResize="0"/>
          <p:nvPr/>
        </p:nvPicPr>
        <p:blipFill>
          <a:blip r:embed="rId3">
            <a:alphaModFix/>
          </a:blip>
          <a:stretch>
            <a:fillRect/>
          </a:stretch>
        </p:blipFill>
        <p:spPr>
          <a:xfrm>
            <a:off x="1228725" y="1100750"/>
            <a:ext cx="6686550" cy="3714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285bca029b0_0_217"/>
          <p:cNvSpPr txBox="1">
            <a:spLocks noGrp="1"/>
          </p:cNvSpPr>
          <p:nvPr>
            <p:ph type="body" idx="1"/>
          </p:nvPr>
        </p:nvSpPr>
        <p:spPr>
          <a:xfrm>
            <a:off x="239250" y="750725"/>
            <a:ext cx="8839200" cy="429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40"/>
              </a:spcBef>
              <a:spcAft>
                <a:spcPts val="0"/>
              </a:spcAft>
              <a:buSzPts val="440"/>
              <a:buNone/>
            </a:pPr>
            <a:endParaRPr sz="2440"/>
          </a:p>
        </p:txBody>
      </p:sp>
      <p:sp>
        <p:nvSpPr>
          <p:cNvPr id="488" name="Google Shape;488;g285bca029b0_0_217"/>
          <p:cNvSpPr txBox="1">
            <a:spLocks noGrp="1"/>
          </p:cNvSpPr>
          <p:nvPr>
            <p:ph type="title"/>
          </p:nvPr>
        </p:nvSpPr>
        <p:spPr>
          <a:xfrm>
            <a:off x="152400" y="57900"/>
            <a:ext cx="79614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A Word About Reading Comprehension Tests</a:t>
            </a:r>
            <a:endParaRPr>
              <a:solidFill>
                <a:schemeClr val="lt1"/>
              </a:solidFill>
            </a:endParaRPr>
          </a:p>
        </p:txBody>
      </p:sp>
      <p:sp>
        <p:nvSpPr>
          <p:cNvPr id="489" name="Google Shape;489;g285bca029b0_0_21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34</a:t>
            </a:fld>
            <a:endParaRPr/>
          </a:p>
        </p:txBody>
      </p:sp>
      <p:pic>
        <p:nvPicPr>
          <p:cNvPr id="490" name="Google Shape;490;g285bca029b0_0_217"/>
          <p:cNvPicPr preferRelativeResize="0"/>
          <p:nvPr/>
        </p:nvPicPr>
        <p:blipFill>
          <a:blip r:embed="rId3">
            <a:alphaModFix/>
          </a:blip>
          <a:stretch>
            <a:fillRect/>
          </a:stretch>
        </p:blipFill>
        <p:spPr>
          <a:xfrm>
            <a:off x="1276350" y="690649"/>
            <a:ext cx="6591300" cy="42956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285bca029b0_0_225"/>
          <p:cNvSpPr txBox="1">
            <a:spLocks noGrp="1"/>
          </p:cNvSpPr>
          <p:nvPr>
            <p:ph type="body" idx="1"/>
          </p:nvPr>
        </p:nvSpPr>
        <p:spPr>
          <a:xfrm>
            <a:off x="239250" y="750725"/>
            <a:ext cx="8839200" cy="4295700"/>
          </a:xfrm>
          <a:prstGeom prst="rect">
            <a:avLst/>
          </a:prstGeom>
          <a:noFill/>
          <a:ln>
            <a:noFill/>
          </a:ln>
        </p:spPr>
        <p:txBody>
          <a:bodyPr spcFirstLastPara="1" wrap="square" lIns="91425" tIns="45700" rIns="91425" bIns="45700" anchor="t" anchorCtr="0">
            <a:noAutofit/>
          </a:bodyPr>
          <a:lstStyle/>
          <a:p>
            <a:pPr marL="457200" lvl="0" indent="-383540" algn="l" rtl="0">
              <a:lnSpc>
                <a:spcPct val="90000"/>
              </a:lnSpc>
              <a:spcBef>
                <a:spcPts val="640"/>
              </a:spcBef>
              <a:spcAft>
                <a:spcPts val="0"/>
              </a:spcAft>
              <a:buClr>
                <a:srgbClr val="000000"/>
              </a:buClr>
              <a:buSzPts val="2440"/>
              <a:buChar char="➢"/>
            </a:pPr>
            <a:r>
              <a:rPr lang="en-US" sz="2440">
                <a:solidFill>
                  <a:srgbClr val="000000"/>
                </a:solidFill>
              </a:rPr>
              <a:t>Reading Comprehension is an “end product” or a result of the execution of multiple operations and skills</a:t>
            </a:r>
            <a:endParaRPr sz="2440">
              <a:solidFill>
                <a:srgbClr val="000000"/>
              </a:solidFill>
            </a:endParaRPr>
          </a:p>
          <a:p>
            <a:pPr marL="914400" lvl="1" indent="-364490" algn="l" rtl="0">
              <a:lnSpc>
                <a:spcPct val="90000"/>
              </a:lnSpc>
              <a:spcBef>
                <a:spcPts val="0"/>
              </a:spcBef>
              <a:spcAft>
                <a:spcPts val="0"/>
              </a:spcAft>
              <a:buClr>
                <a:srgbClr val="000000"/>
              </a:buClr>
              <a:buSzPts val="2140"/>
              <a:buChar char="○"/>
            </a:pPr>
            <a:r>
              <a:rPr lang="en-US" sz="2140">
                <a:solidFill>
                  <a:srgbClr val="000000"/>
                </a:solidFill>
              </a:rPr>
              <a:t>Language skills</a:t>
            </a:r>
            <a:endParaRPr sz="2140">
              <a:solidFill>
                <a:srgbClr val="000000"/>
              </a:solidFill>
            </a:endParaRPr>
          </a:p>
          <a:p>
            <a:pPr marL="1371600" lvl="2" indent="-364489" algn="l" rtl="0">
              <a:lnSpc>
                <a:spcPct val="90000"/>
              </a:lnSpc>
              <a:spcBef>
                <a:spcPts val="0"/>
              </a:spcBef>
              <a:spcAft>
                <a:spcPts val="0"/>
              </a:spcAft>
              <a:buClr>
                <a:srgbClr val="000000"/>
              </a:buClr>
              <a:buSzPts val="2140"/>
              <a:buChar char="■"/>
            </a:pPr>
            <a:r>
              <a:rPr lang="en-US" sz="2140">
                <a:solidFill>
                  <a:srgbClr val="000000"/>
                </a:solidFill>
              </a:rPr>
              <a:t>Vocabulary</a:t>
            </a:r>
            <a:endParaRPr sz="2140">
              <a:solidFill>
                <a:srgbClr val="000000"/>
              </a:solidFill>
            </a:endParaRPr>
          </a:p>
          <a:p>
            <a:pPr marL="1371600" lvl="2" indent="-364489" algn="l" rtl="0">
              <a:lnSpc>
                <a:spcPct val="90000"/>
              </a:lnSpc>
              <a:spcBef>
                <a:spcPts val="0"/>
              </a:spcBef>
              <a:spcAft>
                <a:spcPts val="0"/>
              </a:spcAft>
              <a:buClr>
                <a:srgbClr val="000000"/>
              </a:buClr>
              <a:buSzPts val="2140"/>
              <a:buChar char="■"/>
            </a:pPr>
            <a:r>
              <a:rPr lang="en-US" sz="2140">
                <a:solidFill>
                  <a:srgbClr val="000000"/>
                </a:solidFill>
              </a:rPr>
              <a:t>Syntactical (grammar) knowledge</a:t>
            </a:r>
            <a:endParaRPr sz="2140">
              <a:solidFill>
                <a:srgbClr val="000000"/>
              </a:solidFill>
            </a:endParaRPr>
          </a:p>
          <a:p>
            <a:pPr marL="1371600" lvl="2" indent="-364489" algn="l" rtl="0">
              <a:lnSpc>
                <a:spcPct val="90000"/>
              </a:lnSpc>
              <a:spcBef>
                <a:spcPts val="0"/>
              </a:spcBef>
              <a:spcAft>
                <a:spcPts val="0"/>
              </a:spcAft>
              <a:buClr>
                <a:srgbClr val="000000"/>
              </a:buClr>
              <a:buSzPts val="2140"/>
              <a:buChar char="■"/>
            </a:pPr>
            <a:r>
              <a:rPr lang="en-US" sz="2140">
                <a:solidFill>
                  <a:srgbClr val="000000"/>
                </a:solidFill>
              </a:rPr>
              <a:t>Background knowledge</a:t>
            </a:r>
            <a:endParaRPr sz="2140">
              <a:solidFill>
                <a:srgbClr val="000000"/>
              </a:solidFill>
            </a:endParaRPr>
          </a:p>
          <a:p>
            <a:pPr marL="914400" lvl="1" indent="-364490" algn="l" rtl="0">
              <a:lnSpc>
                <a:spcPct val="90000"/>
              </a:lnSpc>
              <a:spcBef>
                <a:spcPts val="0"/>
              </a:spcBef>
              <a:spcAft>
                <a:spcPts val="0"/>
              </a:spcAft>
              <a:buClr>
                <a:srgbClr val="000000"/>
              </a:buClr>
              <a:buSzPts val="2140"/>
              <a:buChar char="○"/>
            </a:pPr>
            <a:r>
              <a:rPr lang="en-US" sz="2140">
                <a:solidFill>
                  <a:srgbClr val="000000"/>
                </a:solidFill>
              </a:rPr>
              <a:t>Decoding skills</a:t>
            </a:r>
            <a:endParaRPr sz="2140">
              <a:solidFill>
                <a:srgbClr val="000000"/>
              </a:solidFill>
            </a:endParaRPr>
          </a:p>
          <a:p>
            <a:pPr marL="914400" lvl="1" indent="-364490" algn="l" rtl="0">
              <a:lnSpc>
                <a:spcPct val="90000"/>
              </a:lnSpc>
              <a:spcBef>
                <a:spcPts val="0"/>
              </a:spcBef>
              <a:spcAft>
                <a:spcPts val="0"/>
              </a:spcAft>
              <a:buClr>
                <a:srgbClr val="000000"/>
              </a:buClr>
              <a:buSzPts val="2140"/>
              <a:buChar char="○"/>
            </a:pPr>
            <a:r>
              <a:rPr lang="en-US" sz="2140">
                <a:solidFill>
                  <a:srgbClr val="000000"/>
                </a:solidFill>
              </a:rPr>
              <a:t>Cognitive skills</a:t>
            </a:r>
            <a:endParaRPr sz="2140">
              <a:solidFill>
                <a:srgbClr val="000000"/>
              </a:solidFill>
            </a:endParaRPr>
          </a:p>
          <a:p>
            <a:pPr marL="1371600" lvl="2" indent="-364489" algn="l" rtl="0">
              <a:lnSpc>
                <a:spcPct val="90000"/>
              </a:lnSpc>
              <a:spcBef>
                <a:spcPts val="0"/>
              </a:spcBef>
              <a:spcAft>
                <a:spcPts val="0"/>
              </a:spcAft>
              <a:buClr>
                <a:srgbClr val="000000"/>
              </a:buClr>
              <a:buSzPts val="2140"/>
              <a:buChar char="■"/>
            </a:pPr>
            <a:r>
              <a:rPr lang="en-US" sz="2140">
                <a:solidFill>
                  <a:srgbClr val="000000"/>
                </a:solidFill>
              </a:rPr>
              <a:t>Attention</a:t>
            </a:r>
            <a:endParaRPr sz="2140">
              <a:solidFill>
                <a:srgbClr val="000000"/>
              </a:solidFill>
            </a:endParaRPr>
          </a:p>
          <a:p>
            <a:pPr marL="1371600" lvl="2" indent="-364489" algn="l" rtl="0">
              <a:lnSpc>
                <a:spcPct val="90000"/>
              </a:lnSpc>
              <a:spcBef>
                <a:spcPts val="0"/>
              </a:spcBef>
              <a:spcAft>
                <a:spcPts val="0"/>
              </a:spcAft>
              <a:buClr>
                <a:srgbClr val="000000"/>
              </a:buClr>
              <a:buSzPts val="2140"/>
              <a:buChar char="■"/>
            </a:pPr>
            <a:r>
              <a:rPr lang="en-US" sz="2140">
                <a:solidFill>
                  <a:srgbClr val="000000"/>
                </a:solidFill>
              </a:rPr>
              <a:t>Working memory</a:t>
            </a:r>
            <a:endParaRPr sz="2140">
              <a:solidFill>
                <a:srgbClr val="000000"/>
              </a:solidFill>
            </a:endParaRPr>
          </a:p>
          <a:p>
            <a:pPr marL="1371600" lvl="2" indent="-364489" algn="l" rtl="0">
              <a:lnSpc>
                <a:spcPct val="90000"/>
              </a:lnSpc>
              <a:spcBef>
                <a:spcPts val="0"/>
              </a:spcBef>
              <a:spcAft>
                <a:spcPts val="0"/>
              </a:spcAft>
              <a:buClr>
                <a:srgbClr val="000000"/>
              </a:buClr>
              <a:buSzPts val="2140"/>
              <a:buChar char="■"/>
            </a:pPr>
            <a:r>
              <a:rPr lang="en-US" sz="2140">
                <a:solidFill>
                  <a:srgbClr val="000000"/>
                </a:solidFill>
              </a:rPr>
              <a:t>Visual perceptual skills</a:t>
            </a:r>
            <a:endParaRPr sz="2140">
              <a:solidFill>
                <a:srgbClr val="000000"/>
              </a:solidFill>
            </a:endParaRPr>
          </a:p>
          <a:p>
            <a:pPr marL="457200" lvl="0" indent="0" algn="l" rtl="0">
              <a:lnSpc>
                <a:spcPct val="90000"/>
              </a:lnSpc>
              <a:spcBef>
                <a:spcPts val="640"/>
              </a:spcBef>
              <a:spcAft>
                <a:spcPts val="0"/>
              </a:spcAft>
              <a:buNone/>
            </a:pPr>
            <a:endParaRPr sz="2440">
              <a:solidFill>
                <a:srgbClr val="000000"/>
              </a:solidFill>
            </a:endParaRPr>
          </a:p>
        </p:txBody>
      </p:sp>
      <p:sp>
        <p:nvSpPr>
          <p:cNvPr id="497" name="Google Shape;497;g285bca029b0_0_225"/>
          <p:cNvSpPr txBox="1">
            <a:spLocks noGrp="1"/>
          </p:cNvSpPr>
          <p:nvPr>
            <p:ph type="title"/>
          </p:nvPr>
        </p:nvSpPr>
        <p:spPr>
          <a:xfrm>
            <a:off x="152400" y="57900"/>
            <a:ext cx="79614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A Word About Reading Comprehension Tests</a:t>
            </a:r>
            <a:endParaRPr>
              <a:solidFill>
                <a:schemeClr val="lt1"/>
              </a:solidFill>
            </a:endParaRPr>
          </a:p>
        </p:txBody>
      </p:sp>
      <p:sp>
        <p:nvSpPr>
          <p:cNvPr id="498" name="Google Shape;498;g285bca029b0_0_225"/>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285bca029b0_0_232"/>
          <p:cNvSpPr txBox="1">
            <a:spLocks noGrp="1"/>
          </p:cNvSpPr>
          <p:nvPr>
            <p:ph type="body" idx="1"/>
          </p:nvPr>
        </p:nvSpPr>
        <p:spPr>
          <a:xfrm>
            <a:off x="239250" y="750725"/>
            <a:ext cx="8839200" cy="4295700"/>
          </a:xfrm>
          <a:prstGeom prst="rect">
            <a:avLst/>
          </a:prstGeom>
          <a:noFill/>
          <a:ln>
            <a:noFill/>
          </a:ln>
        </p:spPr>
        <p:txBody>
          <a:bodyPr spcFirstLastPara="1" wrap="square" lIns="91425" tIns="45700" rIns="91425" bIns="45700" anchor="t" anchorCtr="0">
            <a:noAutofit/>
          </a:bodyPr>
          <a:lstStyle/>
          <a:p>
            <a:pPr marL="457200" lvl="0" indent="-383540" algn="l" rtl="0">
              <a:lnSpc>
                <a:spcPct val="90000"/>
              </a:lnSpc>
              <a:spcBef>
                <a:spcPts val="640"/>
              </a:spcBef>
              <a:spcAft>
                <a:spcPts val="0"/>
              </a:spcAft>
              <a:buClr>
                <a:srgbClr val="000000"/>
              </a:buClr>
              <a:buSzPts val="2440"/>
              <a:buChar char="➢"/>
            </a:pPr>
            <a:r>
              <a:rPr lang="en-US" sz="2440">
                <a:solidFill>
                  <a:srgbClr val="000000"/>
                </a:solidFill>
              </a:rPr>
              <a:t>Assessments of reading comprehension have limitations</a:t>
            </a:r>
            <a:endParaRPr sz="2440">
              <a:solidFill>
                <a:srgbClr val="000000"/>
              </a:solidFill>
            </a:endParaRPr>
          </a:p>
          <a:p>
            <a:pPr marL="914400" lvl="1" indent="-383540" algn="l" rtl="0">
              <a:lnSpc>
                <a:spcPct val="90000"/>
              </a:lnSpc>
              <a:spcBef>
                <a:spcPts val="0"/>
              </a:spcBef>
              <a:spcAft>
                <a:spcPts val="0"/>
              </a:spcAft>
              <a:buClr>
                <a:srgbClr val="000000"/>
              </a:buClr>
              <a:buSzPts val="2440"/>
              <a:buChar char="○"/>
            </a:pPr>
            <a:r>
              <a:rPr lang="en-US" sz="2440">
                <a:solidFill>
                  <a:srgbClr val="000000"/>
                </a:solidFill>
              </a:rPr>
              <a:t>Cloze vs answering questions</a:t>
            </a:r>
            <a:endParaRPr sz="2440">
              <a:solidFill>
                <a:srgbClr val="000000"/>
              </a:solidFill>
            </a:endParaRPr>
          </a:p>
          <a:p>
            <a:pPr marL="914400" lvl="1" indent="-383540" algn="l" rtl="0">
              <a:lnSpc>
                <a:spcPct val="90000"/>
              </a:lnSpc>
              <a:spcBef>
                <a:spcPts val="0"/>
              </a:spcBef>
              <a:spcAft>
                <a:spcPts val="0"/>
              </a:spcAft>
              <a:buClr>
                <a:srgbClr val="000000"/>
              </a:buClr>
              <a:buSzPts val="2440"/>
              <a:buChar char="○"/>
            </a:pPr>
            <a:r>
              <a:rPr lang="en-US" sz="2440">
                <a:solidFill>
                  <a:srgbClr val="000000"/>
                </a:solidFill>
              </a:rPr>
              <a:t>Sentences vs paragraph</a:t>
            </a:r>
            <a:endParaRPr sz="2440">
              <a:solidFill>
                <a:srgbClr val="000000"/>
              </a:solidFill>
            </a:endParaRPr>
          </a:p>
          <a:p>
            <a:pPr marL="457200" lvl="0" indent="-383540" algn="l" rtl="0">
              <a:lnSpc>
                <a:spcPct val="90000"/>
              </a:lnSpc>
              <a:spcBef>
                <a:spcPts val="0"/>
              </a:spcBef>
              <a:spcAft>
                <a:spcPts val="0"/>
              </a:spcAft>
              <a:buClr>
                <a:srgbClr val="000000"/>
              </a:buClr>
              <a:buSzPts val="2440"/>
              <a:buChar char="➢"/>
            </a:pPr>
            <a:r>
              <a:rPr lang="en-US" sz="2440">
                <a:solidFill>
                  <a:srgbClr val="000000"/>
                </a:solidFill>
              </a:rPr>
              <a:t>Different reading comprehension test formats do not measure the same construct in the same way. </a:t>
            </a:r>
            <a:endParaRPr sz="2440">
              <a:solidFill>
                <a:srgbClr val="000000"/>
              </a:solidFill>
            </a:endParaRPr>
          </a:p>
          <a:p>
            <a:pPr marL="457200" lvl="0" indent="-383540" algn="l" rtl="0">
              <a:lnSpc>
                <a:spcPct val="90000"/>
              </a:lnSpc>
              <a:spcBef>
                <a:spcPts val="0"/>
              </a:spcBef>
              <a:spcAft>
                <a:spcPts val="0"/>
              </a:spcAft>
              <a:buClr>
                <a:srgbClr val="000000"/>
              </a:buClr>
              <a:buSzPts val="2440"/>
              <a:buChar char="➢"/>
            </a:pPr>
            <a:r>
              <a:rPr lang="en-US" sz="2440">
                <a:solidFill>
                  <a:srgbClr val="000000"/>
                </a:solidFill>
              </a:rPr>
              <a:t>Best practice in reading comprehension assessment involves multiple subtests and the assessment of key skills that underlie reading comprehension and general language comprehension</a:t>
            </a:r>
            <a:endParaRPr sz="2440">
              <a:solidFill>
                <a:srgbClr val="000000"/>
              </a:solidFill>
            </a:endParaRPr>
          </a:p>
          <a:p>
            <a:pPr marL="457200" lvl="0" indent="-383540" algn="l" rtl="0">
              <a:lnSpc>
                <a:spcPct val="90000"/>
              </a:lnSpc>
              <a:spcBef>
                <a:spcPts val="0"/>
              </a:spcBef>
              <a:spcAft>
                <a:spcPts val="0"/>
              </a:spcAft>
              <a:buClr>
                <a:srgbClr val="000000"/>
              </a:buClr>
              <a:buSzPts val="2440"/>
              <a:buChar char="➢"/>
            </a:pPr>
            <a:r>
              <a:rPr lang="en-US" sz="2440">
                <a:solidFill>
                  <a:srgbClr val="000000"/>
                </a:solidFill>
              </a:rPr>
              <a:t>“Any score from a standardized reading comprehension test can not possibly provide the information needed to understand “why” a student struggles in understanding what is read.”</a:t>
            </a:r>
            <a:endParaRPr sz="2440">
              <a:solidFill>
                <a:srgbClr val="000000"/>
              </a:solidFill>
            </a:endParaRPr>
          </a:p>
          <a:p>
            <a:pPr marL="457200" lvl="0" indent="0" algn="l" rtl="0">
              <a:lnSpc>
                <a:spcPct val="90000"/>
              </a:lnSpc>
              <a:spcBef>
                <a:spcPts val="640"/>
              </a:spcBef>
              <a:spcAft>
                <a:spcPts val="0"/>
              </a:spcAft>
              <a:buNone/>
            </a:pPr>
            <a:r>
              <a:rPr lang="en-US" sz="1940">
                <a:solidFill>
                  <a:srgbClr val="000000"/>
                </a:solidFill>
              </a:rPr>
              <a:t>David Kilpatrick, </a:t>
            </a:r>
            <a:r>
              <a:rPr lang="en-US" sz="1940" i="1">
                <a:solidFill>
                  <a:srgbClr val="000000"/>
                </a:solidFill>
              </a:rPr>
              <a:t>Assessing, Preventing and Overcoming Reading Difficulties</a:t>
            </a:r>
            <a:r>
              <a:rPr lang="en-US" sz="1940">
                <a:solidFill>
                  <a:srgbClr val="000000"/>
                </a:solidFill>
              </a:rPr>
              <a:t>,2015</a:t>
            </a:r>
            <a:endParaRPr sz="1940">
              <a:solidFill>
                <a:srgbClr val="000000"/>
              </a:solidFill>
            </a:endParaRPr>
          </a:p>
        </p:txBody>
      </p:sp>
      <p:sp>
        <p:nvSpPr>
          <p:cNvPr id="505" name="Google Shape;505;g285bca029b0_0_232"/>
          <p:cNvSpPr txBox="1">
            <a:spLocks noGrp="1"/>
          </p:cNvSpPr>
          <p:nvPr>
            <p:ph type="title"/>
          </p:nvPr>
        </p:nvSpPr>
        <p:spPr>
          <a:xfrm>
            <a:off x="152400" y="57900"/>
            <a:ext cx="79614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A Word About Reading Comprehension Tests</a:t>
            </a:r>
            <a:endParaRPr>
              <a:solidFill>
                <a:schemeClr val="lt1"/>
              </a:solidFill>
            </a:endParaRPr>
          </a:p>
        </p:txBody>
      </p:sp>
      <p:sp>
        <p:nvSpPr>
          <p:cNvPr id="506" name="Google Shape;506;g285bca029b0_0_232"/>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5"/>
          <p:cNvSpPr txBox="1">
            <a:spLocks noGrp="1"/>
          </p:cNvSpPr>
          <p:nvPr>
            <p:ph type="body" idx="1"/>
          </p:nvPr>
        </p:nvSpPr>
        <p:spPr>
          <a:xfrm>
            <a:off x="0" y="746775"/>
            <a:ext cx="8839200" cy="40935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640"/>
              </a:spcBef>
              <a:spcAft>
                <a:spcPts val="0"/>
              </a:spcAft>
              <a:buSzPts val="3200"/>
              <a:buNone/>
            </a:pPr>
            <a:r>
              <a:rPr lang="en-US" sz="2460">
                <a:solidFill>
                  <a:srgbClr val="262626"/>
                </a:solidFill>
              </a:rPr>
              <a:t>Follow </a:t>
            </a:r>
            <a:r>
              <a:rPr lang="en-US" sz="2460" b="1">
                <a:solidFill>
                  <a:srgbClr val="262626"/>
                </a:solidFill>
              </a:rPr>
              <a:t>ALL </a:t>
            </a:r>
            <a:r>
              <a:rPr lang="en-US" sz="2460">
                <a:solidFill>
                  <a:srgbClr val="262626"/>
                </a:solidFill>
              </a:rPr>
              <a:t>standardized testing procedures to maintain validity of test results</a:t>
            </a:r>
            <a:endParaRPr sz="2460">
              <a:solidFill>
                <a:srgbClr val="262626"/>
              </a:solidFill>
            </a:endParaRPr>
          </a:p>
          <a:p>
            <a:pPr marL="0" lvl="0" indent="0" algn="l" rtl="0">
              <a:lnSpc>
                <a:spcPct val="80000"/>
              </a:lnSpc>
              <a:spcBef>
                <a:spcPts val="640"/>
              </a:spcBef>
              <a:spcAft>
                <a:spcPts val="0"/>
              </a:spcAft>
              <a:buSzPts val="3200"/>
              <a:buNone/>
            </a:pPr>
            <a:endParaRPr sz="2260">
              <a:solidFill>
                <a:srgbClr val="262626"/>
              </a:solidFill>
            </a:endParaRPr>
          </a:p>
          <a:p>
            <a:pPr marL="457200" lvl="0" indent="-359410" algn="l" rtl="0">
              <a:lnSpc>
                <a:spcPct val="80000"/>
              </a:lnSpc>
              <a:spcBef>
                <a:spcPts val="640"/>
              </a:spcBef>
              <a:spcAft>
                <a:spcPts val="0"/>
              </a:spcAft>
              <a:buClr>
                <a:srgbClr val="262626"/>
              </a:buClr>
              <a:buSzPts val="2060"/>
              <a:buChar char="➢"/>
            </a:pPr>
            <a:r>
              <a:rPr lang="en-US" sz="2060">
                <a:solidFill>
                  <a:srgbClr val="262626"/>
                </a:solidFill>
              </a:rPr>
              <a:t>Starting points, basals, ceilings, practice items</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Following directions “with precision”</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Queries and prompts</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Time limits</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Materials</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Breaks and number of testing sessions</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Order of administration</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Use of manipulatives and required technology for administration</a:t>
            </a:r>
            <a:endParaRPr sz="2060">
              <a:solidFill>
                <a:srgbClr val="262626"/>
              </a:solidFill>
            </a:endParaRPr>
          </a:p>
          <a:p>
            <a:pPr marL="457200" lvl="0" indent="-359410" algn="l" rtl="0">
              <a:lnSpc>
                <a:spcPct val="80000"/>
              </a:lnSpc>
              <a:spcBef>
                <a:spcPts val="0"/>
              </a:spcBef>
              <a:spcAft>
                <a:spcPts val="0"/>
              </a:spcAft>
              <a:buClr>
                <a:srgbClr val="262626"/>
              </a:buClr>
              <a:buSzPts val="2060"/>
              <a:buChar char="➢"/>
            </a:pPr>
            <a:r>
              <a:rPr lang="en-US" sz="2060">
                <a:solidFill>
                  <a:srgbClr val="262626"/>
                </a:solidFill>
              </a:rPr>
              <a:t>Feedback</a:t>
            </a:r>
            <a:endParaRPr sz="2060">
              <a:solidFill>
                <a:srgbClr val="262626"/>
              </a:solidFill>
            </a:endParaRPr>
          </a:p>
          <a:p>
            <a:pPr marL="914400" lvl="0" indent="0" algn="l" rtl="0">
              <a:lnSpc>
                <a:spcPct val="80000"/>
              </a:lnSpc>
              <a:spcBef>
                <a:spcPts val="640"/>
              </a:spcBef>
              <a:spcAft>
                <a:spcPts val="0"/>
              </a:spcAft>
              <a:buSzPts val="3200"/>
              <a:buNone/>
            </a:pPr>
            <a:endParaRPr sz="2060">
              <a:solidFill>
                <a:srgbClr val="262626"/>
              </a:solidFill>
            </a:endParaRPr>
          </a:p>
          <a:p>
            <a:pPr marL="0" lvl="0" indent="0" algn="l" rtl="0">
              <a:lnSpc>
                <a:spcPct val="80000"/>
              </a:lnSpc>
              <a:spcBef>
                <a:spcPts val="640"/>
              </a:spcBef>
              <a:spcAft>
                <a:spcPts val="0"/>
              </a:spcAft>
              <a:buSzPts val="3200"/>
              <a:buNone/>
            </a:pPr>
            <a:r>
              <a:rPr lang="en-US" sz="2260" b="1" i="1">
                <a:solidFill>
                  <a:srgbClr val="262626"/>
                </a:solidFill>
              </a:rPr>
              <a:t>If any non-standardized assessment procedures are used then they MUST be described in evaluation report.</a:t>
            </a:r>
            <a:endParaRPr sz="2260" b="1" i="1">
              <a:solidFill>
                <a:srgbClr val="262626"/>
              </a:solidFill>
            </a:endParaRPr>
          </a:p>
        </p:txBody>
      </p:sp>
      <p:sp>
        <p:nvSpPr>
          <p:cNvPr id="513" name="Google Shape;513;p35"/>
          <p:cNvSpPr txBox="1">
            <a:spLocks noGrp="1"/>
          </p:cNvSpPr>
          <p:nvPr>
            <p:ph type="title"/>
          </p:nvPr>
        </p:nvSpPr>
        <p:spPr>
          <a:xfrm>
            <a:off x="-331825" y="-12975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Assessment Administration</a:t>
            </a:r>
            <a:endParaRPr>
              <a:solidFill>
                <a:schemeClr val="lt1"/>
              </a:solidFill>
            </a:endParaRPr>
          </a:p>
        </p:txBody>
      </p:sp>
      <p:sp>
        <p:nvSpPr>
          <p:cNvPr id="514" name="Google Shape;514;p35"/>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37</a:t>
            </a:fld>
            <a:endParaRPr/>
          </a:p>
        </p:txBody>
      </p:sp>
      <p:sp>
        <p:nvSpPr>
          <p:cNvPr id="515" name="Google Shape;515;p35"/>
          <p:cNvSpPr/>
          <p:nvPr/>
        </p:nvSpPr>
        <p:spPr>
          <a:xfrm>
            <a:off x="5273925" y="1426475"/>
            <a:ext cx="3676644" cy="2026512"/>
          </a:xfrm>
          <a:prstGeom prst="irregularSeal2">
            <a:avLst/>
          </a:prstGeom>
          <a:solidFill>
            <a:schemeClr val="lt2"/>
          </a:solid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80000"/>
              </a:lnSpc>
              <a:spcBef>
                <a:spcPts val="640"/>
              </a:spcBef>
              <a:spcAft>
                <a:spcPts val="0"/>
              </a:spcAft>
              <a:buClr>
                <a:srgbClr val="000000"/>
              </a:buClr>
              <a:buSzPts val="605"/>
              <a:buFont typeface="Arial"/>
              <a:buNone/>
            </a:pPr>
            <a:r>
              <a:rPr lang="en-US" sz="3200" b="1" i="0" u="none" strike="noStrike" cap="none">
                <a:solidFill>
                  <a:srgbClr val="262626"/>
                </a:solidFill>
                <a:latin typeface="Caveat"/>
                <a:ea typeface="Caveat"/>
                <a:cs typeface="Caveat"/>
                <a:sym typeface="Caveat"/>
              </a:rPr>
              <a:t>Know thy manual!!!!</a:t>
            </a:r>
            <a:endParaRPr sz="2200" b="1"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6"/>
          <p:cNvSpPr txBox="1">
            <a:spLocks noGrp="1"/>
          </p:cNvSpPr>
          <p:nvPr>
            <p:ph type="body" idx="1"/>
          </p:nvPr>
        </p:nvSpPr>
        <p:spPr>
          <a:xfrm>
            <a:off x="152400" y="789325"/>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400" b="1">
                <a:solidFill>
                  <a:srgbClr val="262626"/>
                </a:solidFill>
              </a:rPr>
              <a:t>Non-standard Administration Guidance: </a:t>
            </a:r>
            <a:endParaRPr sz="2400" b="1">
              <a:solidFill>
                <a:srgbClr val="262626"/>
              </a:solidFill>
            </a:endParaRPr>
          </a:p>
          <a:p>
            <a:pPr marL="457200" lvl="0" indent="-374650" algn="l" rtl="0">
              <a:lnSpc>
                <a:spcPct val="100000"/>
              </a:lnSpc>
              <a:spcBef>
                <a:spcPts val="640"/>
              </a:spcBef>
              <a:spcAft>
                <a:spcPts val="0"/>
              </a:spcAft>
              <a:buClr>
                <a:srgbClr val="262626"/>
              </a:buClr>
              <a:buSzPts val="2300"/>
              <a:buChar char="➢"/>
            </a:pPr>
            <a:r>
              <a:rPr lang="en-US" sz="2300">
                <a:solidFill>
                  <a:srgbClr val="262626"/>
                </a:solidFill>
              </a:rPr>
              <a:t>Any scores obtained from non-standard administration of an assessment should be used primarily for descriptive, informative purposes. </a:t>
            </a:r>
            <a:endParaRPr sz="2300">
              <a:solidFill>
                <a:srgbClr val="262626"/>
              </a:solidFill>
            </a:endParaRPr>
          </a:p>
          <a:p>
            <a:pPr marL="457200" lvl="0" indent="-374650" algn="l" rtl="0">
              <a:lnSpc>
                <a:spcPct val="100000"/>
              </a:lnSpc>
              <a:spcBef>
                <a:spcPts val="0"/>
              </a:spcBef>
              <a:spcAft>
                <a:spcPts val="0"/>
              </a:spcAft>
              <a:buClr>
                <a:srgbClr val="262626"/>
              </a:buClr>
              <a:buSzPts val="2300"/>
              <a:buChar char="➢"/>
            </a:pPr>
            <a:r>
              <a:rPr lang="en-US" sz="2300">
                <a:solidFill>
                  <a:srgbClr val="262626"/>
                </a:solidFill>
              </a:rPr>
              <a:t>The evaluator must recognize and document that the scores cannot be interpreted because the scores obtained are inaccurate and misleading. </a:t>
            </a:r>
            <a:endParaRPr sz="2300">
              <a:solidFill>
                <a:srgbClr val="262626"/>
              </a:solidFill>
            </a:endParaRPr>
          </a:p>
          <a:p>
            <a:pPr marL="457200" lvl="0" indent="-374650" algn="l" rtl="0">
              <a:lnSpc>
                <a:spcPct val="100000"/>
              </a:lnSpc>
              <a:spcBef>
                <a:spcPts val="0"/>
              </a:spcBef>
              <a:spcAft>
                <a:spcPts val="0"/>
              </a:spcAft>
              <a:buClr>
                <a:srgbClr val="262626"/>
              </a:buClr>
              <a:buSzPts val="2300"/>
              <a:buChar char="➢"/>
            </a:pPr>
            <a:r>
              <a:rPr lang="en-US" sz="2300">
                <a:solidFill>
                  <a:srgbClr val="262626"/>
                </a:solidFill>
              </a:rPr>
              <a:t>Any scores reported must be clearly identified as estimated scores and should be reviewed with extreme caution.</a:t>
            </a:r>
            <a:endParaRPr sz="2300">
              <a:solidFill>
                <a:srgbClr val="262626"/>
              </a:solidFill>
            </a:endParaRPr>
          </a:p>
        </p:txBody>
      </p:sp>
      <p:sp>
        <p:nvSpPr>
          <p:cNvPr id="522" name="Google Shape;522;p36"/>
          <p:cNvSpPr txBox="1">
            <a:spLocks noGrp="1"/>
          </p:cNvSpPr>
          <p:nvPr>
            <p:ph type="title"/>
          </p:nvPr>
        </p:nvSpPr>
        <p:spPr>
          <a:xfrm>
            <a:off x="-50250" y="133350"/>
            <a:ext cx="88392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Assessment Administration</a:t>
            </a:r>
            <a:endParaRPr>
              <a:solidFill>
                <a:schemeClr val="lt1"/>
              </a:solidFill>
            </a:endParaRPr>
          </a:p>
        </p:txBody>
      </p:sp>
      <p:sp>
        <p:nvSpPr>
          <p:cNvPr id="523" name="Google Shape;523;p36"/>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2"/>
          <p:cNvSpPr txBox="1">
            <a:spLocks noGrp="1"/>
          </p:cNvSpPr>
          <p:nvPr>
            <p:ph type="body" idx="1"/>
          </p:nvPr>
        </p:nvSpPr>
        <p:spPr>
          <a:xfrm>
            <a:off x="152400" y="731425"/>
            <a:ext cx="8839200" cy="1748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40"/>
              </a:spcBef>
              <a:spcAft>
                <a:spcPts val="0"/>
              </a:spcAft>
              <a:buClr>
                <a:srgbClr val="262626"/>
              </a:buClr>
              <a:buSzPts val="2400"/>
              <a:buChar char="➢"/>
            </a:pPr>
            <a:r>
              <a:rPr lang="en-US" sz="2400">
                <a:solidFill>
                  <a:srgbClr val="262626"/>
                </a:solidFill>
              </a:rPr>
              <a:t>Important to interpret all levels of assessment scores</a:t>
            </a:r>
            <a:endParaRPr/>
          </a:p>
          <a:p>
            <a:pPr marL="457200" lvl="0" indent="-381000" algn="l" rtl="0">
              <a:lnSpc>
                <a:spcPct val="100000"/>
              </a:lnSpc>
              <a:spcBef>
                <a:spcPts val="640"/>
              </a:spcBef>
              <a:spcAft>
                <a:spcPts val="0"/>
              </a:spcAft>
              <a:buClr>
                <a:srgbClr val="262626"/>
              </a:buClr>
              <a:buSzPts val="2400"/>
              <a:buChar char="➢"/>
            </a:pPr>
            <a:r>
              <a:rPr lang="en-US" sz="2400">
                <a:solidFill>
                  <a:srgbClr val="262626"/>
                </a:solidFill>
              </a:rPr>
              <a:t>Look for patterns, trends and discrepancies between scores</a:t>
            </a:r>
            <a:endParaRPr/>
          </a:p>
          <a:p>
            <a:pPr marL="76200" lvl="0" indent="0" algn="l" rtl="0">
              <a:lnSpc>
                <a:spcPct val="100000"/>
              </a:lnSpc>
              <a:spcBef>
                <a:spcPts val="640"/>
              </a:spcBef>
              <a:spcAft>
                <a:spcPts val="0"/>
              </a:spcAft>
              <a:buClr>
                <a:srgbClr val="262626"/>
              </a:buClr>
              <a:buSzPts val="2400"/>
              <a:buNone/>
            </a:pPr>
            <a:endParaRPr sz="2400">
              <a:solidFill>
                <a:srgbClr val="262626"/>
              </a:solidFill>
            </a:endParaRPr>
          </a:p>
        </p:txBody>
      </p:sp>
      <p:sp>
        <p:nvSpPr>
          <p:cNvPr id="530" name="Google Shape;530;p32"/>
          <p:cNvSpPr txBox="1">
            <a:spLocks noGrp="1"/>
          </p:cNvSpPr>
          <p:nvPr>
            <p:ph type="title"/>
          </p:nvPr>
        </p:nvSpPr>
        <p:spPr>
          <a:xfrm>
            <a:off x="0" y="133350"/>
            <a:ext cx="88392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 </a:t>
            </a:r>
            <a:endParaRPr>
              <a:solidFill>
                <a:schemeClr val="lt1"/>
              </a:solidFill>
            </a:endParaRPr>
          </a:p>
        </p:txBody>
      </p:sp>
      <p:sp>
        <p:nvSpPr>
          <p:cNvPr id="531" name="Google Shape;531;p32"/>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39</a:t>
            </a:fld>
            <a:endParaRPr/>
          </a:p>
        </p:txBody>
      </p:sp>
      <p:pic>
        <p:nvPicPr>
          <p:cNvPr id="532" name="Google Shape;532;p32"/>
          <p:cNvPicPr preferRelativeResize="0"/>
          <p:nvPr/>
        </p:nvPicPr>
        <p:blipFill rotWithShape="1">
          <a:blip r:embed="rId3">
            <a:alphaModFix/>
          </a:blip>
          <a:srcRect/>
          <a:stretch/>
        </p:blipFill>
        <p:spPr>
          <a:xfrm>
            <a:off x="2100262" y="1679944"/>
            <a:ext cx="4943475" cy="3330206"/>
          </a:xfrm>
          <a:prstGeom prst="rect">
            <a:avLst/>
          </a:prstGeom>
          <a:noFill/>
          <a:ln>
            <a:noFill/>
          </a:ln>
        </p:spPr>
      </p:pic>
      <p:sp>
        <p:nvSpPr>
          <p:cNvPr id="533" name="Google Shape;533;p32"/>
          <p:cNvSpPr txBox="1"/>
          <p:nvPr/>
        </p:nvSpPr>
        <p:spPr>
          <a:xfrm>
            <a:off x="2402958" y="4869712"/>
            <a:ext cx="39765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WISC V, Interpretation Guidance, Pearson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7c6212f66b_0_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a:t>
            </a:fld>
            <a:endParaRPr/>
          </a:p>
        </p:txBody>
      </p:sp>
      <p:sp>
        <p:nvSpPr>
          <p:cNvPr id="236" name="Google Shape;236;g27c6212f66b_0_0"/>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237" name="Google Shape;237;g27c6212f66b_0_0"/>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238" name="Google Shape;238;g27c6212f66b_0_0"/>
          <p:cNvPicPr preferRelativeResize="0"/>
          <p:nvPr/>
        </p:nvPicPr>
        <p:blipFill>
          <a:blip r:embed="rId3">
            <a:alphaModFix/>
          </a:blip>
          <a:stretch>
            <a:fillRect/>
          </a:stretch>
        </p:blipFill>
        <p:spPr>
          <a:xfrm>
            <a:off x="58300" y="702750"/>
            <a:ext cx="8933300" cy="40131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7"/>
          <p:cNvSpPr txBox="1">
            <a:spLocks noGrp="1"/>
          </p:cNvSpPr>
          <p:nvPr>
            <p:ph type="body" idx="1"/>
          </p:nvPr>
        </p:nvSpPr>
        <p:spPr>
          <a:xfrm>
            <a:off x="152400" y="558150"/>
            <a:ext cx="8839200" cy="17487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640"/>
              </a:spcBef>
              <a:spcAft>
                <a:spcPts val="0"/>
              </a:spcAft>
              <a:buClr>
                <a:srgbClr val="262626"/>
              </a:buClr>
              <a:buSzPts val="2400"/>
              <a:buNone/>
            </a:pPr>
            <a:r>
              <a:rPr lang="en-US" sz="2400" u="sng">
                <a:solidFill>
                  <a:srgbClr val="26262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Connecting Cognitive Process to Instruction</a:t>
            </a:r>
            <a:endParaRPr sz="2400">
              <a:solidFill>
                <a:srgbClr val="262626"/>
              </a:solidFill>
            </a:endParaRPr>
          </a:p>
        </p:txBody>
      </p:sp>
      <p:sp>
        <p:nvSpPr>
          <p:cNvPr id="540" name="Google Shape;540;p37"/>
          <p:cNvSpPr txBox="1">
            <a:spLocks noGrp="1"/>
          </p:cNvSpPr>
          <p:nvPr>
            <p:ph type="title"/>
          </p:nvPr>
        </p:nvSpPr>
        <p:spPr>
          <a:xfrm>
            <a:off x="0" y="133350"/>
            <a:ext cx="88392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 </a:t>
            </a:r>
            <a:endParaRPr>
              <a:solidFill>
                <a:schemeClr val="lt1"/>
              </a:solidFill>
            </a:endParaRPr>
          </a:p>
        </p:txBody>
      </p:sp>
      <p:sp>
        <p:nvSpPr>
          <p:cNvPr id="541" name="Google Shape;541;p3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40</a:t>
            </a:fld>
            <a:endParaRPr/>
          </a:p>
        </p:txBody>
      </p:sp>
      <p:sp>
        <p:nvSpPr>
          <p:cNvPr id="542" name="Google Shape;542;p37"/>
          <p:cNvSpPr txBox="1"/>
          <p:nvPr/>
        </p:nvSpPr>
        <p:spPr>
          <a:xfrm>
            <a:off x="2402958" y="4869712"/>
            <a:ext cx="39765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pic>
        <p:nvPicPr>
          <p:cNvPr id="543" name="Google Shape;543;p37"/>
          <p:cNvPicPr preferRelativeResize="0"/>
          <p:nvPr/>
        </p:nvPicPr>
        <p:blipFill rotWithShape="1">
          <a:blip r:embed="rId4">
            <a:alphaModFix/>
          </a:blip>
          <a:srcRect/>
          <a:stretch/>
        </p:blipFill>
        <p:spPr>
          <a:xfrm>
            <a:off x="0" y="1052624"/>
            <a:ext cx="9144000" cy="40908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9"/>
          <p:cNvSpPr txBox="1">
            <a:spLocks noGrp="1"/>
          </p:cNvSpPr>
          <p:nvPr>
            <p:ph type="body" idx="1"/>
          </p:nvPr>
        </p:nvSpPr>
        <p:spPr>
          <a:xfrm>
            <a:off x="85061" y="823050"/>
            <a:ext cx="8839200" cy="1748700"/>
          </a:xfrm>
          <a:prstGeom prst="rect">
            <a:avLst/>
          </a:prstGeom>
          <a:noFill/>
          <a:ln>
            <a:noFill/>
          </a:ln>
        </p:spPr>
        <p:txBody>
          <a:bodyPr spcFirstLastPara="1" wrap="square" lIns="91425" tIns="45700" rIns="91425" bIns="45700" anchor="t" anchorCtr="0">
            <a:noAutofit/>
          </a:bodyPr>
          <a:lstStyle/>
          <a:p>
            <a:pPr marL="419100" lvl="0" indent="-342900" algn="l" rtl="0">
              <a:lnSpc>
                <a:spcPct val="100000"/>
              </a:lnSpc>
              <a:spcBef>
                <a:spcPts val="640"/>
              </a:spcBef>
              <a:spcAft>
                <a:spcPts val="0"/>
              </a:spcAft>
              <a:buClr>
                <a:srgbClr val="262626"/>
              </a:buClr>
              <a:buSzPts val="2400"/>
              <a:buFont typeface="Noto Sans Symbols"/>
              <a:buChar char="⮚"/>
            </a:pPr>
            <a:r>
              <a:rPr lang="en-US" sz="2400" u="sng">
                <a:solidFill>
                  <a:srgbClr val="26262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Cognitive Functioning and Psychological Processing Impact On Instruction</a:t>
            </a:r>
            <a:r>
              <a:rPr lang="en-US" sz="2400">
                <a:solidFill>
                  <a:srgbClr val="262626"/>
                </a:solidFill>
              </a:rPr>
              <a:t> (Georgia Department of Education)</a:t>
            </a:r>
            <a:endParaRPr/>
          </a:p>
          <a:p>
            <a:pPr marL="419100" lvl="0" indent="-190500" algn="l" rtl="0">
              <a:lnSpc>
                <a:spcPct val="100000"/>
              </a:lnSpc>
              <a:spcBef>
                <a:spcPts val="640"/>
              </a:spcBef>
              <a:spcAft>
                <a:spcPts val="0"/>
              </a:spcAft>
              <a:buClr>
                <a:srgbClr val="262626"/>
              </a:buClr>
              <a:buSzPts val="2400"/>
              <a:buFont typeface="Noto Sans Symbols"/>
              <a:buNone/>
            </a:pPr>
            <a:endParaRPr sz="2400">
              <a:solidFill>
                <a:srgbClr val="262626"/>
              </a:solidFill>
            </a:endParaRPr>
          </a:p>
          <a:p>
            <a:pPr marL="419100" lvl="0" indent="-342900" algn="l" rtl="0">
              <a:lnSpc>
                <a:spcPct val="100000"/>
              </a:lnSpc>
              <a:spcBef>
                <a:spcPts val="640"/>
              </a:spcBef>
              <a:spcAft>
                <a:spcPts val="0"/>
              </a:spcAft>
              <a:buClr>
                <a:srgbClr val="262626"/>
              </a:buClr>
              <a:buSzPts val="2400"/>
              <a:buFont typeface="Noto Sans Symbols"/>
              <a:buChar char="⮚"/>
            </a:pPr>
            <a:r>
              <a:rPr lang="en-US" sz="2400" u="sng">
                <a:solidFill>
                  <a:srgbClr val="262626"/>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Cognitive Functioning and Psychological Processing Guidance Document (Idaho)</a:t>
            </a:r>
            <a:endParaRPr sz="2400">
              <a:solidFill>
                <a:srgbClr val="262626"/>
              </a:solidFill>
            </a:endParaRPr>
          </a:p>
          <a:p>
            <a:pPr marL="419100" lvl="0" indent="-190500" algn="l" rtl="0">
              <a:lnSpc>
                <a:spcPct val="100000"/>
              </a:lnSpc>
              <a:spcBef>
                <a:spcPts val="640"/>
              </a:spcBef>
              <a:spcAft>
                <a:spcPts val="0"/>
              </a:spcAft>
              <a:buClr>
                <a:srgbClr val="262626"/>
              </a:buClr>
              <a:buSzPts val="2400"/>
              <a:buFont typeface="Noto Sans Symbols"/>
              <a:buNone/>
            </a:pPr>
            <a:endParaRPr sz="2400">
              <a:solidFill>
                <a:srgbClr val="262626"/>
              </a:solidFill>
            </a:endParaRPr>
          </a:p>
          <a:p>
            <a:pPr marL="419100" lvl="0" indent="-342900" algn="l" rtl="0">
              <a:lnSpc>
                <a:spcPct val="100000"/>
              </a:lnSpc>
              <a:spcBef>
                <a:spcPts val="640"/>
              </a:spcBef>
              <a:spcAft>
                <a:spcPts val="0"/>
              </a:spcAft>
              <a:buClr>
                <a:srgbClr val="262626"/>
              </a:buClr>
              <a:buSzPts val="2400"/>
              <a:buFont typeface="Noto Sans Symbols"/>
              <a:buChar char="⮚"/>
            </a:pPr>
            <a:r>
              <a:rPr lang="en-US" sz="2400" i="1" u="sng">
                <a:solidFill>
                  <a:srgbClr val="000000"/>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WJ IV Interpretation and Instructional Interventions Program™</a:t>
            </a:r>
            <a:endParaRPr sz="2400" i="1">
              <a:solidFill>
                <a:srgbClr val="000000"/>
              </a:solidFill>
              <a:latin typeface="Calibri"/>
              <a:ea typeface="Calibri"/>
              <a:cs typeface="Calibri"/>
              <a:sym typeface="Calibri"/>
            </a:endParaRPr>
          </a:p>
          <a:p>
            <a:pPr marL="419100" lvl="0" indent="-190500" algn="l" rtl="0">
              <a:lnSpc>
                <a:spcPct val="100000"/>
              </a:lnSpc>
              <a:spcBef>
                <a:spcPts val="640"/>
              </a:spcBef>
              <a:spcAft>
                <a:spcPts val="0"/>
              </a:spcAft>
              <a:buClr>
                <a:srgbClr val="262626"/>
              </a:buClr>
              <a:buSzPts val="2400"/>
              <a:buFont typeface="Noto Sans Symbols"/>
              <a:buNone/>
            </a:pPr>
            <a:endParaRPr sz="2400" i="1">
              <a:solidFill>
                <a:srgbClr val="000000"/>
              </a:solidFill>
              <a:latin typeface="Calibri"/>
              <a:ea typeface="Calibri"/>
              <a:cs typeface="Calibri"/>
              <a:sym typeface="Calibri"/>
            </a:endParaRPr>
          </a:p>
          <a:p>
            <a:pPr marL="419100" lvl="0" indent="-342900" algn="l" rtl="0">
              <a:lnSpc>
                <a:spcPct val="100000"/>
              </a:lnSpc>
              <a:spcBef>
                <a:spcPts val="640"/>
              </a:spcBef>
              <a:spcAft>
                <a:spcPts val="0"/>
              </a:spcAft>
              <a:buClr>
                <a:srgbClr val="262626"/>
              </a:buClr>
              <a:buSzPts val="2400"/>
              <a:buFont typeface="Noto Sans Symbols"/>
              <a:buChar char="⮚"/>
            </a:pPr>
            <a:r>
              <a:rPr lang="en-US" sz="2400" i="1" u="sng">
                <a:solidFill>
                  <a:srgbClr val="000000"/>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Pearson Dyslexia Toolkit Whitepaper</a:t>
            </a:r>
            <a:endParaRPr sz="4000">
              <a:solidFill>
                <a:srgbClr val="262626"/>
              </a:solidFill>
              <a:latin typeface="Calibri"/>
              <a:ea typeface="Calibri"/>
              <a:cs typeface="Calibri"/>
              <a:sym typeface="Calibri"/>
            </a:endParaRPr>
          </a:p>
        </p:txBody>
      </p:sp>
      <p:sp>
        <p:nvSpPr>
          <p:cNvPr id="550" name="Google Shape;550;p39"/>
          <p:cNvSpPr txBox="1">
            <a:spLocks noGrp="1"/>
          </p:cNvSpPr>
          <p:nvPr>
            <p:ph type="title"/>
          </p:nvPr>
        </p:nvSpPr>
        <p:spPr>
          <a:xfrm>
            <a:off x="-329609" y="57900"/>
            <a:ext cx="88392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Connecting Cognitive Processes to Instruction </a:t>
            </a:r>
            <a:endParaRPr>
              <a:solidFill>
                <a:schemeClr val="lt1"/>
              </a:solidFill>
            </a:endParaRPr>
          </a:p>
        </p:txBody>
      </p:sp>
      <p:sp>
        <p:nvSpPr>
          <p:cNvPr id="551" name="Google Shape;551;p39"/>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41</a:t>
            </a:fld>
            <a:endParaRPr/>
          </a:p>
        </p:txBody>
      </p:sp>
      <p:sp>
        <p:nvSpPr>
          <p:cNvPr id="552" name="Google Shape;552;p39"/>
          <p:cNvSpPr txBox="1"/>
          <p:nvPr/>
        </p:nvSpPr>
        <p:spPr>
          <a:xfrm>
            <a:off x="2402958" y="4869712"/>
            <a:ext cx="39765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2"/>
          <p:cNvSpPr txBox="1">
            <a:spLocks noGrp="1"/>
          </p:cNvSpPr>
          <p:nvPr>
            <p:ph type="body" idx="1"/>
          </p:nvPr>
        </p:nvSpPr>
        <p:spPr>
          <a:xfrm>
            <a:off x="152400" y="1031358"/>
            <a:ext cx="8839200" cy="3902592"/>
          </a:xfrm>
          <a:prstGeom prst="rect">
            <a:avLst/>
          </a:prstGeom>
          <a:noFill/>
          <a:ln>
            <a:noFill/>
          </a:ln>
        </p:spPr>
        <p:txBody>
          <a:bodyPr spcFirstLastPara="1" wrap="square" lIns="91425" tIns="45700" rIns="91425" bIns="45700" anchor="t" anchorCtr="0">
            <a:normAutofit fontScale="77500" lnSpcReduction="20000"/>
          </a:bodyPr>
          <a:lstStyle/>
          <a:p>
            <a:pPr marL="457200" lvl="0" indent="-431800" algn="l" rtl="0">
              <a:lnSpc>
                <a:spcPct val="100000"/>
              </a:lnSpc>
              <a:spcBef>
                <a:spcPts val="640"/>
              </a:spcBef>
              <a:spcAft>
                <a:spcPts val="0"/>
              </a:spcAft>
              <a:buClr>
                <a:srgbClr val="000000"/>
              </a:buClr>
              <a:buSzPct val="129032"/>
              <a:buChar char="•"/>
            </a:pPr>
            <a:r>
              <a:rPr lang="en-US">
                <a:solidFill>
                  <a:srgbClr val="000000"/>
                </a:solidFill>
              </a:rPr>
              <a:t>Norm-referenced tests compare one student’s performance to the performance of others in the norm group. The most common types of scores included in evaluation reports: </a:t>
            </a:r>
            <a:endParaRPr/>
          </a:p>
          <a:p>
            <a:pPr marL="914400" lvl="1" indent="-350519" algn="l" rtl="0">
              <a:lnSpc>
                <a:spcPct val="100000"/>
              </a:lnSpc>
              <a:spcBef>
                <a:spcPts val="640"/>
              </a:spcBef>
              <a:spcAft>
                <a:spcPts val="0"/>
              </a:spcAft>
              <a:buClr>
                <a:srgbClr val="000000"/>
              </a:buClr>
              <a:buSzPct val="77419"/>
              <a:buFont typeface="Arial"/>
              <a:buChar char="•"/>
            </a:pPr>
            <a:r>
              <a:rPr lang="en-US">
                <a:solidFill>
                  <a:srgbClr val="000000"/>
                </a:solidFill>
              </a:rPr>
              <a:t>Standard Scores</a:t>
            </a:r>
            <a:endParaRPr/>
          </a:p>
          <a:p>
            <a:pPr marL="914400" lvl="1" indent="-350519" algn="l" rtl="0">
              <a:lnSpc>
                <a:spcPct val="100000"/>
              </a:lnSpc>
              <a:spcBef>
                <a:spcPts val="640"/>
              </a:spcBef>
              <a:spcAft>
                <a:spcPts val="0"/>
              </a:spcAft>
              <a:buClr>
                <a:srgbClr val="000000"/>
              </a:buClr>
              <a:buSzPct val="77419"/>
              <a:buFont typeface="Arial"/>
              <a:buChar char="•"/>
            </a:pPr>
            <a:r>
              <a:rPr lang="en-US">
                <a:solidFill>
                  <a:srgbClr val="000000"/>
                </a:solidFill>
              </a:rPr>
              <a:t>Scaled Scores</a:t>
            </a:r>
            <a:endParaRPr/>
          </a:p>
          <a:p>
            <a:pPr marL="914400" lvl="1" indent="-350519" algn="l" rtl="0">
              <a:lnSpc>
                <a:spcPct val="100000"/>
              </a:lnSpc>
              <a:spcBef>
                <a:spcPts val="640"/>
              </a:spcBef>
              <a:spcAft>
                <a:spcPts val="0"/>
              </a:spcAft>
              <a:buClr>
                <a:srgbClr val="000000"/>
              </a:buClr>
              <a:buSzPct val="77419"/>
              <a:buFont typeface="Arial"/>
              <a:buChar char="•"/>
            </a:pPr>
            <a:r>
              <a:rPr lang="en-US">
                <a:solidFill>
                  <a:srgbClr val="000000"/>
                </a:solidFill>
              </a:rPr>
              <a:t>T Scores</a:t>
            </a:r>
            <a:endParaRPr/>
          </a:p>
          <a:p>
            <a:pPr marL="914400" lvl="1" indent="-350519" algn="l" rtl="0">
              <a:lnSpc>
                <a:spcPct val="100000"/>
              </a:lnSpc>
              <a:spcBef>
                <a:spcPts val="640"/>
              </a:spcBef>
              <a:spcAft>
                <a:spcPts val="0"/>
              </a:spcAft>
              <a:buClr>
                <a:srgbClr val="000000"/>
              </a:buClr>
              <a:buSzPct val="77419"/>
              <a:buFont typeface="Arial"/>
              <a:buChar char="•"/>
            </a:pPr>
            <a:r>
              <a:rPr lang="en-US">
                <a:solidFill>
                  <a:srgbClr val="000000"/>
                </a:solidFill>
              </a:rPr>
              <a:t>Percentile Ranks</a:t>
            </a:r>
            <a:endParaRPr/>
          </a:p>
          <a:p>
            <a:pPr marL="914400" lvl="1" indent="-350519" algn="l" rtl="0">
              <a:lnSpc>
                <a:spcPct val="100000"/>
              </a:lnSpc>
              <a:spcBef>
                <a:spcPts val="640"/>
              </a:spcBef>
              <a:spcAft>
                <a:spcPts val="0"/>
              </a:spcAft>
              <a:buClr>
                <a:srgbClr val="000000"/>
              </a:buClr>
              <a:buSzPct val="77419"/>
              <a:buFont typeface="Arial"/>
              <a:buChar char="•"/>
            </a:pPr>
            <a:r>
              <a:rPr lang="en-US">
                <a:solidFill>
                  <a:srgbClr val="000000"/>
                </a:solidFill>
              </a:rPr>
              <a:t>Standard Error of Measurement</a:t>
            </a:r>
            <a:endParaRPr/>
          </a:p>
          <a:p>
            <a:pPr marL="563881" lvl="0" indent="-457200" algn="l" rtl="0">
              <a:lnSpc>
                <a:spcPct val="100000"/>
              </a:lnSpc>
              <a:spcBef>
                <a:spcPts val="640"/>
              </a:spcBef>
              <a:spcAft>
                <a:spcPts val="0"/>
              </a:spcAft>
              <a:buClr>
                <a:srgbClr val="000000"/>
              </a:buClr>
              <a:buSzPct val="129032"/>
              <a:buChar char="•"/>
            </a:pPr>
            <a:r>
              <a:rPr lang="en-US" u="sng">
                <a:solidFill>
                  <a:srgbClr val="00000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Glossary of Testing, Measurement and Statistical Terms</a:t>
            </a:r>
            <a:endParaRPr>
              <a:solidFill>
                <a:srgbClr val="000000"/>
              </a:solidFill>
            </a:endParaRPr>
          </a:p>
          <a:p>
            <a:pPr marL="106681" lvl="0" indent="0" algn="l" rtl="0">
              <a:lnSpc>
                <a:spcPct val="100000"/>
              </a:lnSpc>
              <a:spcBef>
                <a:spcPts val="640"/>
              </a:spcBef>
              <a:spcAft>
                <a:spcPts val="0"/>
              </a:spcAft>
              <a:buClr>
                <a:srgbClr val="000000"/>
              </a:buClr>
              <a:buSzPct val="129032"/>
              <a:buNone/>
            </a:pPr>
            <a:endParaRPr>
              <a:solidFill>
                <a:srgbClr val="000000"/>
              </a:solidFill>
            </a:endParaRPr>
          </a:p>
        </p:txBody>
      </p:sp>
      <p:sp>
        <p:nvSpPr>
          <p:cNvPr id="558" name="Google Shape;558;p42"/>
          <p:cNvSpPr txBox="1">
            <a:spLocks noGrp="1"/>
          </p:cNvSpPr>
          <p:nvPr>
            <p:ph type="title"/>
          </p:nvPr>
        </p:nvSpPr>
        <p:spPr>
          <a:xfrm>
            <a:off x="226828" y="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a:t>
            </a:r>
            <a:endParaRPr/>
          </a:p>
        </p:txBody>
      </p:sp>
      <p:pic>
        <p:nvPicPr>
          <p:cNvPr id="559" name="Google Shape;559;p42"/>
          <p:cNvPicPr preferRelativeResize="0"/>
          <p:nvPr/>
        </p:nvPicPr>
        <p:blipFill rotWithShape="1">
          <a:blip r:embed="rId4">
            <a:alphaModFix/>
          </a:blip>
          <a:srcRect/>
          <a:stretch/>
        </p:blipFill>
        <p:spPr>
          <a:xfrm>
            <a:off x="5543606" y="2184487"/>
            <a:ext cx="3514835" cy="182509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0"/>
          <p:cNvSpPr txBox="1">
            <a:spLocks noGrp="1"/>
          </p:cNvSpPr>
          <p:nvPr>
            <p:ph type="body" idx="1"/>
          </p:nvPr>
        </p:nvSpPr>
        <p:spPr>
          <a:xfrm>
            <a:off x="152400" y="847225"/>
            <a:ext cx="8839200" cy="3314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40"/>
              </a:spcBef>
              <a:spcAft>
                <a:spcPts val="0"/>
              </a:spcAft>
              <a:buClr>
                <a:srgbClr val="262626"/>
              </a:buClr>
              <a:buSzPts val="2400"/>
              <a:buChar char="➢"/>
            </a:pPr>
            <a:r>
              <a:rPr lang="en-US" sz="2400">
                <a:solidFill>
                  <a:srgbClr val="262626"/>
                </a:solidFill>
              </a:rPr>
              <a:t>Norm Referenced Tests (NRT) compare an individual child’s performance to that of the norming group </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NRT compare the child  to similar children on a given set of skills and knowledge</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NRT standard scores do not provide information about what the child does and does not know </a:t>
            </a:r>
            <a:r>
              <a:rPr lang="en-US" sz="2400" b="1">
                <a:solidFill>
                  <a:srgbClr val="262626"/>
                </a:solidFill>
              </a:rPr>
              <a:t>(Proceed with Caution: Grade Equivalency  and Age Equivalency score interpretation)</a:t>
            </a:r>
            <a:endParaRPr sz="2400" b="1">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Scores on NRT indicate the student’s ranking or position </a:t>
            </a:r>
            <a:r>
              <a:rPr lang="en-US" sz="2400" b="1">
                <a:solidFill>
                  <a:srgbClr val="262626"/>
                </a:solidFill>
              </a:rPr>
              <a:t>relative to the norming group </a:t>
            </a:r>
            <a:endParaRPr sz="2400" b="1">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NRT standard scores fall into a normal distribution or a naturally occurring distribution of scores </a:t>
            </a:r>
            <a:endParaRPr/>
          </a:p>
          <a:p>
            <a:pPr marL="76200" lvl="0" indent="0" algn="l" rtl="0">
              <a:lnSpc>
                <a:spcPct val="100000"/>
              </a:lnSpc>
              <a:spcBef>
                <a:spcPts val="0"/>
              </a:spcBef>
              <a:spcAft>
                <a:spcPts val="0"/>
              </a:spcAft>
              <a:buClr>
                <a:srgbClr val="262626"/>
              </a:buClr>
              <a:buSzPts val="2400"/>
              <a:buNone/>
            </a:pPr>
            <a:endParaRPr sz="2400">
              <a:solidFill>
                <a:srgbClr val="262626"/>
              </a:solidFill>
            </a:endParaRPr>
          </a:p>
          <a:p>
            <a:pPr marL="457200" lvl="0" indent="0" algn="l" rtl="0">
              <a:lnSpc>
                <a:spcPct val="100000"/>
              </a:lnSpc>
              <a:spcBef>
                <a:spcPts val="640"/>
              </a:spcBef>
              <a:spcAft>
                <a:spcPts val="0"/>
              </a:spcAft>
              <a:buSzPts val="3200"/>
              <a:buNone/>
            </a:pPr>
            <a:endParaRPr sz="2400">
              <a:solidFill>
                <a:srgbClr val="262626"/>
              </a:solidFill>
            </a:endParaRPr>
          </a:p>
          <a:p>
            <a:pPr marL="0" lvl="0" indent="0" algn="l" rtl="0">
              <a:lnSpc>
                <a:spcPct val="100000"/>
              </a:lnSpc>
              <a:spcBef>
                <a:spcPts val="640"/>
              </a:spcBef>
              <a:spcAft>
                <a:spcPts val="0"/>
              </a:spcAft>
              <a:buSzPts val="3200"/>
              <a:buNone/>
            </a:pPr>
            <a:endParaRPr sz="2400">
              <a:solidFill>
                <a:srgbClr val="262626"/>
              </a:solidFill>
            </a:endParaRPr>
          </a:p>
        </p:txBody>
      </p:sp>
      <p:sp>
        <p:nvSpPr>
          <p:cNvPr id="566" name="Google Shape;566;p40"/>
          <p:cNvSpPr txBox="1">
            <a:spLocks noGrp="1"/>
          </p:cNvSpPr>
          <p:nvPr>
            <p:ph type="title"/>
          </p:nvPr>
        </p:nvSpPr>
        <p:spPr>
          <a:xfrm>
            <a:off x="46250" y="133350"/>
            <a:ext cx="8839200" cy="415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a:t>
            </a:r>
            <a:endParaRPr>
              <a:solidFill>
                <a:schemeClr val="lt1"/>
              </a:solidFill>
            </a:endParaRPr>
          </a:p>
        </p:txBody>
      </p:sp>
      <p:sp>
        <p:nvSpPr>
          <p:cNvPr id="567" name="Google Shape;567;p4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85bca029b0_0_32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44</a:t>
            </a:fld>
            <a:endParaRPr/>
          </a:p>
        </p:txBody>
      </p:sp>
      <p:sp>
        <p:nvSpPr>
          <p:cNvPr id="574" name="Google Shape;574;g285bca029b0_0_322"/>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12700" lvl="0" indent="0" algn="l" rtl="0">
              <a:lnSpc>
                <a:spcPct val="115000"/>
              </a:lnSpc>
              <a:spcBef>
                <a:spcPts val="600"/>
              </a:spcBef>
              <a:spcAft>
                <a:spcPts val="0"/>
              </a:spcAft>
              <a:buNone/>
            </a:pPr>
            <a:r>
              <a:rPr lang="en-US">
                <a:solidFill>
                  <a:srgbClr val="000000"/>
                </a:solidFill>
              </a:rPr>
              <a:t>True or False: Sophia earned a grade equivalent score of 2.6 on the WJ IV Passage Comprehension test. This means that Sophia’s current reading comprehension level is at mid second grade. </a:t>
            </a:r>
            <a:endParaRPr>
              <a:solidFill>
                <a:srgbClr val="000000"/>
              </a:solidFill>
            </a:endParaRPr>
          </a:p>
          <a:p>
            <a:pPr marL="0" lvl="0" indent="0" algn="l" rtl="0">
              <a:spcBef>
                <a:spcPts val="640"/>
              </a:spcBef>
              <a:spcAft>
                <a:spcPts val="0"/>
              </a:spcAft>
              <a:buNone/>
            </a:pPr>
            <a:endParaRPr/>
          </a:p>
        </p:txBody>
      </p:sp>
      <p:sp>
        <p:nvSpPr>
          <p:cNvPr id="575" name="Google Shape;575;g285bca029b0_0_322"/>
          <p:cNvSpPr txBox="1">
            <a:spLocks noGrp="1"/>
          </p:cNvSpPr>
          <p:nvPr>
            <p:ph type="title"/>
          </p:nvPr>
        </p:nvSpPr>
        <p:spPr>
          <a:xfrm>
            <a:off x="0" y="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0">
                <a:solidFill>
                  <a:schemeClr val="lt1"/>
                </a:solidFill>
                <a:latin typeface="Arial"/>
                <a:ea typeface="Arial"/>
                <a:cs typeface="Arial"/>
                <a:sym typeface="Arial"/>
              </a:rPr>
              <a:t>Pop Quiz</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g285bca029b0_0_32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45</a:t>
            </a:fld>
            <a:endParaRPr/>
          </a:p>
        </p:txBody>
      </p:sp>
      <p:sp>
        <p:nvSpPr>
          <p:cNvPr id="582" name="Google Shape;582;g285bca029b0_0_329"/>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583" name="Google Shape;583;g285bca029b0_0_329"/>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584" name="Google Shape;584;g285bca029b0_0_329"/>
          <p:cNvPicPr preferRelativeResize="0"/>
          <p:nvPr/>
        </p:nvPicPr>
        <p:blipFill>
          <a:blip r:embed="rId3">
            <a:alphaModFix/>
          </a:blip>
          <a:stretch>
            <a:fillRect/>
          </a:stretch>
        </p:blipFill>
        <p:spPr>
          <a:xfrm>
            <a:off x="48300" y="652000"/>
            <a:ext cx="8943300" cy="4321550"/>
          </a:xfrm>
          <a:prstGeom prst="rect">
            <a:avLst/>
          </a:prstGeom>
          <a:noFill/>
          <a:ln>
            <a:noFill/>
          </a:ln>
        </p:spPr>
      </p:pic>
      <p:sp>
        <p:nvSpPr>
          <p:cNvPr id="585" name="Google Shape;585;g285bca029b0_0_329"/>
          <p:cNvSpPr txBox="1"/>
          <p:nvPr/>
        </p:nvSpPr>
        <p:spPr>
          <a:xfrm>
            <a:off x="615775" y="4503575"/>
            <a:ext cx="4322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t>WJIV Beyond the Score Webinar, 11/30/22</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285bca029b0_0_33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46</a:t>
            </a:fld>
            <a:endParaRPr/>
          </a:p>
        </p:txBody>
      </p:sp>
      <p:sp>
        <p:nvSpPr>
          <p:cNvPr id="592" name="Google Shape;592;g285bca029b0_0_338"/>
          <p:cNvSpPr txBox="1">
            <a:spLocks noGrp="1"/>
          </p:cNvSpPr>
          <p:nvPr>
            <p:ph type="body" idx="1"/>
          </p:nvPr>
        </p:nvSpPr>
        <p:spPr>
          <a:xfrm>
            <a:off x="84525" y="639925"/>
            <a:ext cx="8907000" cy="42138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None/>
            </a:pPr>
            <a:r>
              <a:rPr lang="en-US" sz="2500" b="1">
                <a:solidFill>
                  <a:srgbClr val="262626"/>
                </a:solidFill>
              </a:rPr>
              <a:t>Grade Equivalent  (GE) Scores</a:t>
            </a:r>
            <a:endParaRPr sz="2500" b="1">
              <a:solidFill>
                <a:srgbClr val="262626"/>
              </a:solidFill>
            </a:endParaRPr>
          </a:p>
          <a:p>
            <a:pPr marL="0" lvl="0" indent="0" algn="l" rtl="0">
              <a:lnSpc>
                <a:spcPct val="115000"/>
              </a:lnSpc>
              <a:spcBef>
                <a:spcPts val="600"/>
              </a:spcBef>
              <a:spcAft>
                <a:spcPts val="0"/>
              </a:spcAft>
              <a:buNone/>
            </a:pPr>
            <a:r>
              <a:rPr lang="en-US" sz="1400">
                <a:solidFill>
                  <a:srgbClr val="262626"/>
                </a:solidFill>
              </a:rPr>
              <a:t>T</a:t>
            </a:r>
            <a:r>
              <a:rPr lang="en-US" sz="1600">
                <a:solidFill>
                  <a:srgbClr val="262626"/>
                </a:solidFill>
              </a:rPr>
              <a:t>he grade equivalent is a number that describes a student’s location on an achievement continuum.</a:t>
            </a:r>
            <a:endParaRPr sz="1600">
              <a:solidFill>
                <a:srgbClr val="262626"/>
              </a:solidFill>
            </a:endParaRPr>
          </a:p>
          <a:p>
            <a:pPr marL="0" lvl="0" indent="0" algn="l" rtl="0">
              <a:lnSpc>
                <a:spcPct val="115000"/>
              </a:lnSpc>
              <a:spcBef>
                <a:spcPts val="600"/>
              </a:spcBef>
              <a:spcAft>
                <a:spcPts val="0"/>
              </a:spcAft>
              <a:buNone/>
            </a:pPr>
            <a:r>
              <a:rPr lang="en-US" sz="1600">
                <a:solidFill>
                  <a:srgbClr val="262626"/>
                </a:solidFill>
              </a:rPr>
              <a:t>Grade Equivalents are expressed in terms of grade and months into grade, assuming a 10-month</a:t>
            </a:r>
            <a:endParaRPr sz="1600">
              <a:solidFill>
                <a:srgbClr val="262626"/>
              </a:solidFill>
            </a:endParaRPr>
          </a:p>
          <a:p>
            <a:pPr marL="0" lvl="0" indent="0" algn="l" rtl="0">
              <a:lnSpc>
                <a:spcPct val="115000"/>
              </a:lnSpc>
              <a:spcBef>
                <a:spcPts val="600"/>
              </a:spcBef>
              <a:spcAft>
                <a:spcPts val="0"/>
              </a:spcAft>
              <a:buNone/>
            </a:pPr>
            <a:r>
              <a:rPr lang="en-US" sz="1600">
                <a:solidFill>
                  <a:srgbClr val="262626"/>
                </a:solidFill>
              </a:rPr>
              <a:t>school year (e.g., 8.4 means after 4 months of instruction in the 8th grade).</a:t>
            </a:r>
            <a:endParaRPr sz="1600">
              <a:solidFill>
                <a:srgbClr val="262626"/>
              </a:solidFill>
            </a:endParaRPr>
          </a:p>
          <a:p>
            <a:pPr marL="0" lvl="0" indent="0" algn="l" rtl="0">
              <a:lnSpc>
                <a:spcPct val="115000"/>
              </a:lnSpc>
              <a:spcBef>
                <a:spcPts val="600"/>
              </a:spcBef>
              <a:spcAft>
                <a:spcPts val="0"/>
              </a:spcAft>
              <a:buNone/>
            </a:pPr>
            <a:r>
              <a:rPr lang="en-US" sz="1600" b="1">
                <a:solidFill>
                  <a:srgbClr val="262626"/>
                </a:solidFill>
              </a:rPr>
              <a:t>The Grade Equivalent corresponding to a given score on any test indicates the grade level at which the typical student in the norming group obtained the same score as the student who took the test.</a:t>
            </a:r>
            <a:endParaRPr sz="1600" b="1">
              <a:solidFill>
                <a:srgbClr val="262626"/>
              </a:solidFill>
            </a:endParaRPr>
          </a:p>
          <a:p>
            <a:pPr marL="0" lvl="0" indent="0" algn="l" rtl="0">
              <a:lnSpc>
                <a:spcPct val="115000"/>
              </a:lnSpc>
              <a:spcBef>
                <a:spcPts val="600"/>
              </a:spcBef>
              <a:spcAft>
                <a:spcPts val="0"/>
              </a:spcAft>
              <a:buNone/>
            </a:pPr>
            <a:r>
              <a:rPr lang="en-US" sz="1700" b="1">
                <a:solidFill>
                  <a:srgbClr val="262626"/>
                </a:solidFill>
              </a:rPr>
              <a:t>It does NOT indicate the child’s current grade level functioning!</a:t>
            </a:r>
            <a:endParaRPr sz="1700" b="1">
              <a:solidFill>
                <a:srgbClr val="262626"/>
              </a:solidFill>
            </a:endParaRPr>
          </a:p>
          <a:p>
            <a:pPr marL="0" lvl="0" indent="0" algn="l" rtl="0">
              <a:lnSpc>
                <a:spcPct val="115000"/>
              </a:lnSpc>
              <a:spcBef>
                <a:spcPts val="600"/>
              </a:spcBef>
              <a:spcAft>
                <a:spcPts val="0"/>
              </a:spcAft>
              <a:buNone/>
            </a:pPr>
            <a:r>
              <a:rPr lang="en-US" sz="1700">
                <a:solidFill>
                  <a:srgbClr val="262626"/>
                </a:solidFill>
              </a:rPr>
              <a:t>For example: A student obtains a score of GE 7.4 on a reading assessment. This means the raw score that the specific student obtained on the reading assessment was the mean raw score of all 7th grade 4th month students who were in the normed test population. This does not mean the student can read 7th grade reading materials, or that the student’s reading skills are at the 7th grade level.</a:t>
            </a:r>
            <a:endParaRPr sz="1700">
              <a:solidFill>
                <a:srgbClr val="262626"/>
              </a:solidFill>
            </a:endParaRPr>
          </a:p>
          <a:p>
            <a:pPr marL="0" lvl="0" indent="0" algn="l" rtl="0">
              <a:spcBef>
                <a:spcPts val="640"/>
              </a:spcBef>
              <a:spcAft>
                <a:spcPts val="0"/>
              </a:spcAft>
              <a:buNone/>
            </a:pPr>
            <a:endParaRPr sz="3400"/>
          </a:p>
        </p:txBody>
      </p:sp>
      <p:sp>
        <p:nvSpPr>
          <p:cNvPr id="593" name="Google Shape;593;g285bca029b0_0_338"/>
          <p:cNvSpPr txBox="1">
            <a:spLocks noGrp="1"/>
          </p:cNvSpPr>
          <p:nvPr>
            <p:ph type="title"/>
          </p:nvPr>
        </p:nvSpPr>
        <p:spPr>
          <a:xfrm>
            <a:off x="0" y="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Grade Equivalent Scores</a:t>
            </a:r>
            <a:endParaRPr>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285bca029b0_0_345"/>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47</a:t>
            </a:fld>
            <a:endParaRPr/>
          </a:p>
        </p:txBody>
      </p:sp>
      <p:sp>
        <p:nvSpPr>
          <p:cNvPr id="600" name="Google Shape;600;g285bca029b0_0_345"/>
          <p:cNvSpPr txBox="1">
            <a:spLocks noGrp="1"/>
          </p:cNvSpPr>
          <p:nvPr>
            <p:ph type="body" idx="1"/>
          </p:nvPr>
        </p:nvSpPr>
        <p:spPr>
          <a:xfrm>
            <a:off x="152400" y="893475"/>
            <a:ext cx="8839200" cy="4040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550">
                <a:solidFill>
                  <a:srgbClr val="000000"/>
                </a:solidFill>
                <a:highlight>
                  <a:srgbClr val="FFFFFF"/>
                </a:highlight>
              </a:rPr>
              <a:t>Age-equivalency is derived from the median raw score that children of a certain age in the normative sample achieved. </a:t>
            </a:r>
            <a:endParaRPr sz="2550">
              <a:solidFill>
                <a:srgbClr val="000000"/>
              </a:solidFill>
              <a:highlight>
                <a:srgbClr val="FFFFFF"/>
              </a:highlight>
            </a:endParaRPr>
          </a:p>
          <a:p>
            <a:pPr marL="0" lvl="0" indent="0" algn="l" rtl="0">
              <a:spcBef>
                <a:spcPts val="640"/>
              </a:spcBef>
              <a:spcAft>
                <a:spcPts val="0"/>
              </a:spcAft>
              <a:buNone/>
            </a:pPr>
            <a:endParaRPr sz="2550">
              <a:solidFill>
                <a:srgbClr val="000000"/>
              </a:solidFill>
              <a:highlight>
                <a:srgbClr val="FFFFFF"/>
              </a:highlight>
            </a:endParaRPr>
          </a:p>
          <a:p>
            <a:pPr marL="0" lvl="0" indent="0" algn="l" rtl="0">
              <a:spcBef>
                <a:spcPts val="640"/>
              </a:spcBef>
              <a:spcAft>
                <a:spcPts val="0"/>
              </a:spcAft>
              <a:buNone/>
            </a:pPr>
            <a:r>
              <a:rPr lang="en-US" sz="2550">
                <a:solidFill>
                  <a:srgbClr val="000000"/>
                </a:solidFill>
                <a:highlight>
                  <a:srgbClr val="FFFFFF"/>
                </a:highlight>
              </a:rPr>
              <a:t> If the median score for 3-year-olds was a raw score of 68, this score would be used as the age-equivalency for 3-year-olds. If a 4-year-old receives a raw score of 68, his age equivalency would be 3 years old</a:t>
            </a:r>
            <a:endParaRPr sz="4700"/>
          </a:p>
        </p:txBody>
      </p:sp>
      <p:sp>
        <p:nvSpPr>
          <p:cNvPr id="601" name="Google Shape;601;g285bca029b0_0_345"/>
          <p:cNvSpPr txBox="1">
            <a:spLocks noGrp="1"/>
          </p:cNvSpPr>
          <p:nvPr>
            <p:ph type="title"/>
          </p:nvPr>
        </p:nvSpPr>
        <p:spPr>
          <a:xfrm>
            <a:off x="0" y="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Age Equivalent Scores</a:t>
            </a:r>
            <a:endParaRPr>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285bca029b0_0_352"/>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48</a:t>
            </a:fld>
            <a:endParaRPr/>
          </a:p>
        </p:txBody>
      </p:sp>
      <p:sp>
        <p:nvSpPr>
          <p:cNvPr id="608" name="Google Shape;608;g285bca029b0_0_352"/>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609" name="Google Shape;609;g285bca029b0_0_352"/>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610" name="Google Shape;610;g285bca029b0_0_352"/>
          <p:cNvPicPr preferRelativeResize="0"/>
          <p:nvPr/>
        </p:nvPicPr>
        <p:blipFill>
          <a:blip r:embed="rId3">
            <a:alphaModFix/>
          </a:blip>
          <a:stretch>
            <a:fillRect/>
          </a:stretch>
        </p:blipFill>
        <p:spPr>
          <a:xfrm>
            <a:off x="0" y="392430"/>
            <a:ext cx="9144000" cy="4358640"/>
          </a:xfrm>
          <a:prstGeom prst="rect">
            <a:avLst/>
          </a:prstGeom>
          <a:noFill/>
          <a:ln>
            <a:noFill/>
          </a:ln>
        </p:spPr>
      </p:pic>
      <p:sp>
        <p:nvSpPr>
          <p:cNvPr id="611" name="Google Shape;611;g285bca029b0_0_352"/>
          <p:cNvSpPr txBox="1"/>
          <p:nvPr/>
        </p:nvSpPr>
        <p:spPr>
          <a:xfrm>
            <a:off x="712375" y="3936100"/>
            <a:ext cx="3000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t>WJIV Beyond the Score Webinar, 11/30/22</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285bca029b0_0_361"/>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49</a:t>
            </a:fld>
            <a:endParaRPr/>
          </a:p>
        </p:txBody>
      </p:sp>
      <p:sp>
        <p:nvSpPr>
          <p:cNvPr id="618" name="Google Shape;618;g285bca029b0_0_361"/>
          <p:cNvSpPr txBox="1">
            <a:spLocks noGrp="1"/>
          </p:cNvSpPr>
          <p:nvPr>
            <p:ph type="body" idx="1"/>
          </p:nvPr>
        </p:nvSpPr>
        <p:spPr>
          <a:xfrm>
            <a:off x="152400" y="881400"/>
            <a:ext cx="8839200" cy="40524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sz="2700" u="sng">
                <a:solidFill>
                  <a:schemeClr val="hlink"/>
                </a:solidFill>
                <a:highlight>
                  <a:srgbClr val="FFFFFF"/>
                </a:highlight>
                <a:latin typeface="Open Sans"/>
                <a:ea typeface="Open Sans"/>
                <a:cs typeface="Open Sans"/>
                <a:sym typeface="Open Sans"/>
                <a:hlinkClick r:id="rId3"/>
              </a:rPr>
              <a:t>Interpretation problems of age and grade equivalents</a:t>
            </a:r>
            <a:endParaRPr sz="2700">
              <a:solidFill>
                <a:srgbClr val="151515"/>
              </a:solidFill>
              <a:highlight>
                <a:srgbClr val="FFFFFF"/>
              </a:highlight>
              <a:latin typeface="Open Sans"/>
              <a:ea typeface="Open Sans"/>
              <a:cs typeface="Open Sans"/>
              <a:sym typeface="Open Sans"/>
            </a:endParaRPr>
          </a:p>
          <a:p>
            <a:pPr marL="0" lvl="0" indent="0" algn="l" rtl="0">
              <a:lnSpc>
                <a:spcPct val="162500"/>
              </a:lnSpc>
              <a:spcBef>
                <a:spcPts val="3000"/>
              </a:spcBef>
              <a:spcAft>
                <a:spcPts val="0"/>
              </a:spcAft>
              <a:buNone/>
            </a:pPr>
            <a:r>
              <a:rPr lang="en-US" sz="1500" b="1">
                <a:solidFill>
                  <a:srgbClr val="333333"/>
                </a:solidFill>
                <a:highlight>
                  <a:srgbClr val="FFFFFF"/>
                </a:highlight>
                <a:latin typeface="Open Sans"/>
                <a:ea typeface="Open Sans"/>
                <a:cs typeface="Open Sans"/>
                <a:sym typeface="Open Sans"/>
              </a:rPr>
              <a:t>Because of the inherent psychometric problems associated with age and grade equivalents that seriously limit their reliability and validity, these scores should not be used for making diagnostic or placement decisions</a:t>
            </a:r>
            <a:r>
              <a:rPr lang="en-US" sz="1500">
                <a:solidFill>
                  <a:srgbClr val="333333"/>
                </a:solidFill>
                <a:highlight>
                  <a:srgbClr val="FFFFFF"/>
                </a:highlight>
                <a:latin typeface="Open Sans"/>
                <a:ea typeface="Open Sans"/>
                <a:cs typeface="Open Sans"/>
                <a:sym typeface="Open Sans"/>
              </a:rPr>
              <a:t> (</a:t>
            </a:r>
            <a:r>
              <a:rPr lang="en-US" sz="1500">
                <a:solidFill>
                  <a:srgbClr val="006F8F"/>
                </a:solidFill>
                <a:highlight>
                  <a:srgbClr val="FFFFFF"/>
                </a:highlight>
                <a:uFill>
                  <a:noFill/>
                </a:uFill>
                <a:latin typeface="Open Sans"/>
                <a:ea typeface="Open Sans"/>
                <a:cs typeface="Open Sans"/>
                <a:sym typeface="Ope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Bracken</a:t>
            </a:r>
            <a:r>
              <a:rPr lang="en-US" sz="1500">
                <a:solidFill>
                  <a:srgbClr val="333333"/>
                </a:solidFill>
                <a:highlight>
                  <a:srgbClr val="FFFFFF"/>
                </a:highlight>
                <a:latin typeface="Open Sans"/>
                <a:ea typeface="Open Sans"/>
                <a:cs typeface="Open Sans"/>
                <a:sym typeface="Open Sans"/>
              </a:rPr>
              <a:t>, 1988; </a:t>
            </a:r>
            <a:r>
              <a:rPr lang="en-US" sz="1500">
                <a:solidFill>
                  <a:srgbClr val="006F8F"/>
                </a:solidFill>
                <a:highlight>
                  <a:srgbClr val="FFFFFF"/>
                </a:highlight>
                <a:uFill>
                  <a:noFill/>
                </a:uFill>
                <a:latin typeface="Open Sans"/>
                <a:ea typeface="Open Sans"/>
                <a:cs typeface="Open Sans"/>
                <a:sym typeface="Open San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Reynolds</a:t>
            </a:r>
            <a:r>
              <a:rPr lang="en-US" sz="1500">
                <a:solidFill>
                  <a:srgbClr val="333333"/>
                </a:solidFill>
                <a:highlight>
                  <a:srgbClr val="FFFFFF"/>
                </a:highlight>
                <a:latin typeface="Open Sans"/>
                <a:ea typeface="Open Sans"/>
                <a:cs typeface="Open Sans"/>
                <a:sym typeface="Open Sans"/>
              </a:rPr>
              <a:t>, 1981).</a:t>
            </a:r>
            <a:endParaRPr sz="1500">
              <a:solidFill>
                <a:srgbClr val="333333"/>
              </a:solidFill>
              <a:highlight>
                <a:srgbClr val="FFFFFF"/>
              </a:highlight>
              <a:latin typeface="Open Sans"/>
              <a:ea typeface="Open Sans"/>
              <a:cs typeface="Open Sans"/>
              <a:sym typeface="Open Sans"/>
            </a:endParaRPr>
          </a:p>
          <a:p>
            <a:pPr marL="0" lvl="0" indent="0" algn="l" rtl="0">
              <a:lnSpc>
                <a:spcPct val="162500"/>
              </a:lnSpc>
              <a:spcBef>
                <a:spcPts val="3000"/>
              </a:spcBef>
              <a:spcAft>
                <a:spcPts val="0"/>
              </a:spcAft>
              <a:buNone/>
            </a:pPr>
            <a:endParaRPr sz="1500">
              <a:solidFill>
                <a:srgbClr val="333333"/>
              </a:solidFill>
              <a:highlight>
                <a:srgbClr val="FFFFFF"/>
              </a:highlight>
              <a:latin typeface="Open Sans"/>
              <a:ea typeface="Open Sans"/>
              <a:cs typeface="Open Sans"/>
              <a:sym typeface="Open Sans"/>
            </a:endParaRPr>
          </a:p>
          <a:p>
            <a:pPr marL="0" lvl="0" indent="0" algn="l" rtl="0">
              <a:spcBef>
                <a:spcPts val="640"/>
              </a:spcBef>
              <a:spcAft>
                <a:spcPts val="0"/>
              </a:spcAft>
              <a:buNone/>
            </a:pPr>
            <a:endParaRPr/>
          </a:p>
        </p:txBody>
      </p:sp>
      <p:sp>
        <p:nvSpPr>
          <p:cNvPr id="619" name="Google Shape;619;g285bca029b0_0_361"/>
          <p:cNvSpPr txBox="1">
            <a:spLocks noGrp="1"/>
          </p:cNvSpPr>
          <p:nvPr>
            <p:ph type="title"/>
          </p:nvPr>
        </p:nvSpPr>
        <p:spPr>
          <a:xfrm>
            <a:off x="55800" y="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Pearson Guidance</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7c6212f66b_0_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245" name="Google Shape;245;g27c6212f66b_0_8"/>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246" name="Google Shape;246;g27c6212f66b_0_8"/>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247" name="Google Shape;247;g27c6212f66b_0_8"/>
          <p:cNvPicPr preferRelativeResize="0"/>
          <p:nvPr/>
        </p:nvPicPr>
        <p:blipFill>
          <a:blip r:embed="rId3">
            <a:alphaModFix/>
          </a:blip>
          <a:stretch>
            <a:fillRect/>
          </a:stretch>
        </p:blipFill>
        <p:spPr>
          <a:xfrm>
            <a:off x="255750" y="653600"/>
            <a:ext cx="8839199" cy="44898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285bca029b0_0_368"/>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50</a:t>
            </a:fld>
            <a:endParaRPr/>
          </a:p>
        </p:txBody>
      </p:sp>
      <p:sp>
        <p:nvSpPr>
          <p:cNvPr id="626" name="Google Shape;626;g285bca029b0_0_368"/>
          <p:cNvSpPr txBox="1">
            <a:spLocks noGrp="1"/>
          </p:cNvSpPr>
          <p:nvPr>
            <p:ph type="body" idx="1"/>
          </p:nvPr>
        </p:nvSpPr>
        <p:spPr>
          <a:xfrm>
            <a:off x="152400" y="664075"/>
            <a:ext cx="8839200" cy="4269900"/>
          </a:xfrm>
          <a:prstGeom prst="rect">
            <a:avLst/>
          </a:prstGeom>
        </p:spPr>
        <p:txBody>
          <a:bodyPr spcFirstLastPara="1" wrap="square" lIns="91425" tIns="45700" rIns="91425" bIns="45700" anchor="t" anchorCtr="0">
            <a:noAutofit/>
          </a:bodyPr>
          <a:lstStyle/>
          <a:p>
            <a:pPr marL="12700" lvl="0" indent="0" algn="l" rtl="0">
              <a:lnSpc>
                <a:spcPct val="115000"/>
              </a:lnSpc>
              <a:spcBef>
                <a:spcPts val="600"/>
              </a:spcBef>
              <a:spcAft>
                <a:spcPts val="0"/>
              </a:spcAft>
              <a:buNone/>
            </a:pPr>
            <a:r>
              <a:rPr lang="en-US">
                <a:solidFill>
                  <a:srgbClr val="000000"/>
                </a:solidFill>
                <a:latin typeface="Arial"/>
                <a:ea typeface="Arial"/>
                <a:cs typeface="Arial"/>
                <a:sym typeface="Arial"/>
              </a:rPr>
              <a:t>•</a:t>
            </a:r>
            <a:r>
              <a:rPr lang="en-US" sz="2600">
                <a:solidFill>
                  <a:srgbClr val="000000"/>
                </a:solidFill>
              </a:rPr>
              <a:t>Age Equivalents (AE)</a:t>
            </a:r>
            <a:endParaRPr sz="2600">
              <a:solidFill>
                <a:srgbClr val="000000"/>
              </a:solidFill>
            </a:endParaRPr>
          </a:p>
          <a:p>
            <a:pPr marL="12700" lvl="0" indent="0" algn="l" rtl="0">
              <a:lnSpc>
                <a:spcPct val="115000"/>
              </a:lnSpc>
              <a:spcBef>
                <a:spcPts val="600"/>
              </a:spcBef>
              <a:spcAft>
                <a:spcPts val="0"/>
              </a:spcAft>
              <a:buNone/>
            </a:pPr>
            <a:r>
              <a:rPr lang="en-US" sz="3100">
                <a:solidFill>
                  <a:srgbClr val="000000"/>
                </a:solidFill>
                <a:latin typeface="Arial"/>
                <a:ea typeface="Arial"/>
                <a:cs typeface="Arial"/>
                <a:sym typeface="Arial"/>
              </a:rPr>
              <a:t>•</a:t>
            </a:r>
            <a:r>
              <a:rPr lang="en-US" sz="2600">
                <a:solidFill>
                  <a:srgbClr val="000000"/>
                </a:solidFill>
              </a:rPr>
              <a:t>Grade Equivalents (GE)</a:t>
            </a:r>
            <a:endParaRPr sz="2600">
              <a:solidFill>
                <a:srgbClr val="000000"/>
              </a:solidFill>
            </a:endParaRPr>
          </a:p>
          <a:p>
            <a:pPr marL="12700" lvl="0" indent="0" algn="l" rtl="0">
              <a:lnSpc>
                <a:spcPct val="115000"/>
              </a:lnSpc>
              <a:spcBef>
                <a:spcPts val="600"/>
              </a:spcBef>
              <a:spcAft>
                <a:spcPts val="0"/>
              </a:spcAft>
              <a:buNone/>
            </a:pPr>
            <a:r>
              <a:rPr lang="en-US" sz="3100">
                <a:solidFill>
                  <a:srgbClr val="000000"/>
                </a:solidFill>
                <a:latin typeface="Arial"/>
                <a:ea typeface="Arial"/>
                <a:cs typeface="Arial"/>
                <a:sym typeface="Arial"/>
              </a:rPr>
              <a:t>•</a:t>
            </a:r>
            <a:r>
              <a:rPr lang="en-US" sz="2600">
                <a:solidFill>
                  <a:srgbClr val="000000"/>
                </a:solidFill>
              </a:rPr>
              <a:t>Abundance of caution should be used if you are reporting these scores. Recommended not to report due to confusion and misinterpretation.</a:t>
            </a:r>
            <a:endParaRPr sz="2600">
              <a:solidFill>
                <a:srgbClr val="000000"/>
              </a:solidFill>
            </a:endParaRPr>
          </a:p>
          <a:p>
            <a:pPr marL="12700" lvl="0" indent="0" algn="l" rtl="0">
              <a:lnSpc>
                <a:spcPct val="115000"/>
              </a:lnSpc>
              <a:spcBef>
                <a:spcPts val="600"/>
              </a:spcBef>
              <a:spcAft>
                <a:spcPts val="0"/>
              </a:spcAft>
              <a:buNone/>
            </a:pPr>
            <a:r>
              <a:rPr lang="en-US" sz="3100">
                <a:solidFill>
                  <a:srgbClr val="000000"/>
                </a:solidFill>
                <a:latin typeface="Arial"/>
                <a:ea typeface="Arial"/>
                <a:cs typeface="Arial"/>
                <a:sym typeface="Arial"/>
              </a:rPr>
              <a:t>•</a:t>
            </a:r>
            <a:r>
              <a:rPr lang="en-US" sz="2600">
                <a:solidFill>
                  <a:srgbClr val="000000"/>
                </a:solidFill>
              </a:rPr>
              <a:t>They can not be used for eligibility purposes and have limited utility for educational programming decisions. </a:t>
            </a:r>
            <a:endParaRPr sz="2600">
              <a:solidFill>
                <a:srgbClr val="000000"/>
              </a:solidFill>
            </a:endParaRPr>
          </a:p>
          <a:p>
            <a:pPr marL="0" lvl="0" indent="0" algn="l" rtl="0">
              <a:spcBef>
                <a:spcPts val="640"/>
              </a:spcBef>
              <a:spcAft>
                <a:spcPts val="0"/>
              </a:spcAft>
              <a:buNone/>
            </a:pPr>
            <a:endParaRPr sz="3100"/>
          </a:p>
        </p:txBody>
      </p:sp>
      <p:sp>
        <p:nvSpPr>
          <p:cNvPr id="627" name="Google Shape;627;g285bca029b0_0_368"/>
          <p:cNvSpPr txBox="1">
            <a:spLocks noGrp="1"/>
          </p:cNvSpPr>
          <p:nvPr>
            <p:ph type="title"/>
          </p:nvPr>
        </p:nvSpPr>
        <p:spPr>
          <a:xfrm>
            <a:off x="0" y="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AE and GE Cautions</a:t>
            </a:r>
            <a:endParaRPr>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285bca029b0_0_458"/>
          <p:cNvSpPr txBox="1">
            <a:spLocks noGrp="1"/>
          </p:cNvSpPr>
          <p:nvPr>
            <p:ph type="body" idx="1"/>
          </p:nvPr>
        </p:nvSpPr>
        <p:spPr>
          <a:xfrm>
            <a:off x="152400" y="847225"/>
            <a:ext cx="8839200" cy="33147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Clr>
                <a:srgbClr val="262626"/>
              </a:buClr>
              <a:buSzPts val="2400"/>
              <a:buNone/>
            </a:pPr>
            <a:endParaRPr sz="2400">
              <a:solidFill>
                <a:srgbClr val="262626"/>
              </a:solidFill>
            </a:endParaRPr>
          </a:p>
          <a:p>
            <a:pPr marL="457200" lvl="0" indent="0" algn="l" rtl="0">
              <a:lnSpc>
                <a:spcPct val="100000"/>
              </a:lnSpc>
              <a:spcBef>
                <a:spcPts val="640"/>
              </a:spcBef>
              <a:spcAft>
                <a:spcPts val="0"/>
              </a:spcAft>
              <a:buSzPts val="3200"/>
              <a:buNone/>
            </a:pPr>
            <a:endParaRPr sz="2400">
              <a:solidFill>
                <a:srgbClr val="262626"/>
              </a:solidFill>
            </a:endParaRPr>
          </a:p>
          <a:p>
            <a:pPr marL="0" lvl="0" indent="0" algn="l" rtl="0">
              <a:lnSpc>
                <a:spcPct val="100000"/>
              </a:lnSpc>
              <a:spcBef>
                <a:spcPts val="640"/>
              </a:spcBef>
              <a:spcAft>
                <a:spcPts val="0"/>
              </a:spcAft>
              <a:buSzPts val="3200"/>
              <a:buNone/>
            </a:pPr>
            <a:endParaRPr sz="2400">
              <a:solidFill>
                <a:srgbClr val="262626"/>
              </a:solidFill>
            </a:endParaRPr>
          </a:p>
        </p:txBody>
      </p:sp>
      <p:sp>
        <p:nvSpPr>
          <p:cNvPr id="634" name="Google Shape;634;g285bca029b0_0_458"/>
          <p:cNvSpPr txBox="1">
            <a:spLocks noGrp="1"/>
          </p:cNvSpPr>
          <p:nvPr>
            <p:ph type="title"/>
          </p:nvPr>
        </p:nvSpPr>
        <p:spPr>
          <a:xfrm>
            <a:off x="46250" y="133350"/>
            <a:ext cx="8839200" cy="415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a:t>
            </a:r>
            <a:endParaRPr>
              <a:solidFill>
                <a:schemeClr val="lt1"/>
              </a:solidFill>
            </a:endParaRPr>
          </a:p>
        </p:txBody>
      </p:sp>
      <p:sp>
        <p:nvSpPr>
          <p:cNvPr id="635" name="Google Shape;635;g285bca029b0_0_45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51</a:t>
            </a:fld>
            <a:endParaRPr/>
          </a:p>
        </p:txBody>
      </p:sp>
      <p:pic>
        <p:nvPicPr>
          <p:cNvPr id="636" name="Google Shape;636;g285bca029b0_0_458"/>
          <p:cNvPicPr preferRelativeResize="0"/>
          <p:nvPr/>
        </p:nvPicPr>
        <p:blipFill>
          <a:blip r:embed="rId3">
            <a:alphaModFix/>
          </a:blip>
          <a:stretch>
            <a:fillRect/>
          </a:stretch>
        </p:blipFill>
        <p:spPr>
          <a:xfrm>
            <a:off x="152400" y="795625"/>
            <a:ext cx="8839201" cy="41192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5"/>
          <p:cNvSpPr txBox="1">
            <a:spLocks noGrp="1"/>
          </p:cNvSpPr>
          <p:nvPr>
            <p:ph type="body" idx="1"/>
          </p:nvPr>
        </p:nvSpPr>
        <p:spPr>
          <a:xfrm>
            <a:off x="152400" y="822275"/>
            <a:ext cx="8839200" cy="3906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3200"/>
              <a:buNone/>
            </a:pPr>
            <a:r>
              <a:rPr lang="en-US" sz="3000" b="1">
                <a:solidFill>
                  <a:srgbClr val="262626"/>
                </a:solidFill>
              </a:rPr>
              <a:t>Shifting Gears….. Score Calculations </a:t>
            </a:r>
            <a:endParaRPr sz="3000" b="1">
              <a:solidFill>
                <a:srgbClr val="262626"/>
              </a:solidFill>
            </a:endParaRPr>
          </a:p>
        </p:txBody>
      </p:sp>
      <p:sp>
        <p:nvSpPr>
          <p:cNvPr id="643" name="Google Shape;643;p45"/>
          <p:cNvSpPr txBox="1">
            <a:spLocks noGrp="1"/>
          </p:cNvSpPr>
          <p:nvPr>
            <p:ph type="title"/>
          </p:nvPr>
        </p:nvSpPr>
        <p:spPr>
          <a:xfrm>
            <a:off x="0" y="133350"/>
            <a:ext cx="8839200" cy="395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a:t>
            </a:r>
            <a:endParaRPr>
              <a:solidFill>
                <a:schemeClr val="lt1"/>
              </a:solidFill>
            </a:endParaRPr>
          </a:p>
        </p:txBody>
      </p:sp>
      <p:sp>
        <p:nvSpPr>
          <p:cNvPr id="644" name="Google Shape;644;p45"/>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52</a:t>
            </a:fld>
            <a:endParaRPr/>
          </a:p>
        </p:txBody>
      </p:sp>
      <p:pic>
        <p:nvPicPr>
          <p:cNvPr id="645" name="Google Shape;645;p45"/>
          <p:cNvPicPr preferRelativeResize="0"/>
          <p:nvPr/>
        </p:nvPicPr>
        <p:blipFill rotWithShape="1">
          <a:blip r:embed="rId3">
            <a:alphaModFix/>
          </a:blip>
          <a:srcRect/>
          <a:stretch/>
        </p:blipFill>
        <p:spPr>
          <a:xfrm>
            <a:off x="2613413" y="1423650"/>
            <a:ext cx="3612374" cy="361237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1febf30d9f_0_0"/>
          <p:cNvSpPr txBox="1">
            <a:spLocks noGrp="1"/>
          </p:cNvSpPr>
          <p:nvPr>
            <p:ph type="body" idx="1"/>
          </p:nvPr>
        </p:nvSpPr>
        <p:spPr>
          <a:xfrm>
            <a:off x="241500" y="760375"/>
            <a:ext cx="8839200" cy="400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800" b="1" i="1">
                <a:solidFill>
                  <a:srgbClr val="262626"/>
                </a:solidFill>
              </a:rPr>
              <a:t>How do you select a normative sample to use as a comparison?</a:t>
            </a:r>
            <a:endParaRPr sz="2800" b="1" i="1">
              <a:solidFill>
                <a:srgbClr val="262626"/>
              </a:solidFill>
            </a:endParaRPr>
          </a:p>
          <a:p>
            <a:pPr marL="457200" lvl="0" indent="-381000" algn="l" rtl="0">
              <a:lnSpc>
                <a:spcPct val="100000"/>
              </a:lnSpc>
              <a:spcBef>
                <a:spcPts val="640"/>
              </a:spcBef>
              <a:spcAft>
                <a:spcPts val="0"/>
              </a:spcAft>
              <a:buClr>
                <a:srgbClr val="262626"/>
              </a:buClr>
              <a:buSzPts val="2400"/>
              <a:buChar char="➢"/>
            </a:pPr>
            <a:r>
              <a:rPr lang="en-US" sz="2400">
                <a:solidFill>
                  <a:srgbClr val="262626"/>
                </a:solidFill>
              </a:rPr>
              <a:t>Age based norms vs grade based norms</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Review updated publisher recommendations</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a:solidFill>
                  <a:srgbClr val="262626"/>
                </a:solidFill>
              </a:rPr>
              <a:t>Important to know the difference between the two sets of norms and the appropriate use of each set</a:t>
            </a:r>
            <a:endParaRPr sz="2400">
              <a:solidFill>
                <a:srgbClr val="262626"/>
              </a:solidFill>
            </a:endParaRPr>
          </a:p>
          <a:p>
            <a:pPr marL="457200" lvl="0" indent="-381000" algn="l" rtl="0">
              <a:lnSpc>
                <a:spcPct val="100000"/>
              </a:lnSpc>
              <a:spcBef>
                <a:spcPts val="0"/>
              </a:spcBef>
              <a:spcAft>
                <a:spcPts val="0"/>
              </a:spcAft>
              <a:buClr>
                <a:srgbClr val="262626"/>
              </a:buClr>
              <a:buSzPts val="2400"/>
              <a:buChar char="➢"/>
            </a:pPr>
            <a:r>
              <a:rPr lang="en-US" sz="2400" b="1">
                <a:solidFill>
                  <a:srgbClr val="262626"/>
                </a:solidFill>
              </a:rPr>
              <a:t>These recommendations are set by test publishers, not DESE</a:t>
            </a:r>
            <a:endParaRPr sz="2400" b="1">
              <a:solidFill>
                <a:srgbClr val="262626"/>
              </a:solidFill>
            </a:endParaRPr>
          </a:p>
          <a:p>
            <a:pPr marL="0" lvl="0" indent="0" algn="l" rtl="0">
              <a:lnSpc>
                <a:spcPct val="100000"/>
              </a:lnSpc>
              <a:spcBef>
                <a:spcPts val="640"/>
              </a:spcBef>
              <a:spcAft>
                <a:spcPts val="0"/>
              </a:spcAft>
              <a:buSzPts val="3200"/>
              <a:buNone/>
            </a:pPr>
            <a:endParaRPr/>
          </a:p>
        </p:txBody>
      </p:sp>
      <p:sp>
        <p:nvSpPr>
          <p:cNvPr id="652" name="Google Shape;652;g11febf30d9f_0_0"/>
          <p:cNvSpPr txBox="1">
            <a:spLocks noGrp="1"/>
          </p:cNvSpPr>
          <p:nvPr>
            <p:ph type="title"/>
          </p:nvPr>
        </p:nvSpPr>
        <p:spPr>
          <a:xfrm>
            <a:off x="75200" y="133350"/>
            <a:ext cx="8839200" cy="415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a:t>
            </a:r>
            <a:endParaRPr>
              <a:solidFill>
                <a:schemeClr val="lt1"/>
              </a:solidFill>
            </a:endParaRPr>
          </a:p>
        </p:txBody>
      </p:sp>
      <p:sp>
        <p:nvSpPr>
          <p:cNvPr id="653" name="Google Shape;653;g11febf30d9f_0_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135077ddff3_0_178"/>
          <p:cNvSpPr txBox="1">
            <a:spLocks noGrp="1"/>
          </p:cNvSpPr>
          <p:nvPr>
            <p:ph type="body" idx="1"/>
          </p:nvPr>
        </p:nvSpPr>
        <p:spPr>
          <a:xfrm>
            <a:off x="152400" y="914400"/>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3000" b="1">
                <a:solidFill>
                  <a:srgbClr val="262626"/>
                </a:solidFill>
              </a:rPr>
              <a:t>Age based norms</a:t>
            </a:r>
            <a:r>
              <a:rPr lang="en-US" sz="2400">
                <a:solidFill>
                  <a:srgbClr val="262626"/>
                </a:solidFill>
              </a:rPr>
              <a:t> provide for comparison against other children of the same age</a:t>
            </a:r>
            <a:endParaRPr sz="2400">
              <a:solidFill>
                <a:srgbClr val="262626"/>
              </a:solidFill>
            </a:endParaRPr>
          </a:p>
          <a:p>
            <a:pPr marL="457200" lvl="0" indent="-381000" algn="l" rtl="0">
              <a:lnSpc>
                <a:spcPct val="100000"/>
              </a:lnSpc>
              <a:spcBef>
                <a:spcPts val="640"/>
              </a:spcBef>
              <a:spcAft>
                <a:spcPts val="0"/>
              </a:spcAft>
              <a:buClr>
                <a:srgbClr val="262626"/>
              </a:buClr>
              <a:buSzPts val="2400"/>
              <a:buChar char="➢"/>
            </a:pPr>
            <a:r>
              <a:rPr lang="en-US" sz="2400">
                <a:solidFill>
                  <a:srgbClr val="262626"/>
                </a:solidFill>
              </a:rPr>
              <a:t>Required when comparing to other age-based assessments (e.g.cognitive ability, language) for SLD eligibility using discrepancy</a:t>
            </a:r>
            <a:endParaRPr sz="2400">
              <a:solidFill>
                <a:srgbClr val="262626"/>
              </a:solidFill>
            </a:endParaRPr>
          </a:p>
          <a:p>
            <a:pPr marL="0" lvl="0" indent="0" algn="l" rtl="0">
              <a:lnSpc>
                <a:spcPct val="100000"/>
              </a:lnSpc>
              <a:spcBef>
                <a:spcPts val="640"/>
              </a:spcBef>
              <a:spcAft>
                <a:spcPts val="0"/>
              </a:spcAft>
              <a:buSzPts val="3200"/>
              <a:buNone/>
            </a:pPr>
            <a:r>
              <a:rPr lang="en-US" sz="3000" b="1">
                <a:solidFill>
                  <a:srgbClr val="262626"/>
                </a:solidFill>
              </a:rPr>
              <a:t>Grade based norms</a:t>
            </a:r>
            <a:r>
              <a:rPr lang="en-US" sz="2400">
                <a:solidFill>
                  <a:srgbClr val="262626"/>
                </a:solidFill>
              </a:rPr>
              <a:t> provide for comparison against other children in the same grade</a:t>
            </a:r>
            <a:endParaRPr sz="2400">
              <a:solidFill>
                <a:srgbClr val="262626"/>
              </a:solidFill>
            </a:endParaRPr>
          </a:p>
          <a:p>
            <a:pPr marL="457200" lvl="0" indent="-381000" algn="l" rtl="0">
              <a:lnSpc>
                <a:spcPct val="100000"/>
              </a:lnSpc>
              <a:spcBef>
                <a:spcPts val="640"/>
              </a:spcBef>
              <a:spcAft>
                <a:spcPts val="0"/>
              </a:spcAft>
              <a:buClr>
                <a:srgbClr val="262626"/>
              </a:buClr>
              <a:buSzPts val="2400"/>
              <a:buChar char="➢"/>
            </a:pPr>
            <a:r>
              <a:rPr lang="en-US" sz="2400">
                <a:solidFill>
                  <a:srgbClr val="262626"/>
                </a:solidFill>
              </a:rPr>
              <a:t>More widely suggested when the purpose of the assessment is to focus on curriculum based skills</a:t>
            </a:r>
            <a:endParaRPr sz="2400">
              <a:solidFill>
                <a:srgbClr val="262626"/>
              </a:solidFill>
            </a:endParaRPr>
          </a:p>
          <a:p>
            <a:pPr marL="0" lvl="0" indent="0" algn="l" rtl="0">
              <a:lnSpc>
                <a:spcPct val="100000"/>
              </a:lnSpc>
              <a:spcBef>
                <a:spcPts val="640"/>
              </a:spcBef>
              <a:spcAft>
                <a:spcPts val="0"/>
              </a:spcAft>
              <a:buSzPts val="3200"/>
              <a:buNone/>
            </a:pPr>
            <a:endParaRPr>
              <a:solidFill>
                <a:srgbClr val="262626"/>
              </a:solidFill>
            </a:endParaRPr>
          </a:p>
        </p:txBody>
      </p:sp>
      <p:sp>
        <p:nvSpPr>
          <p:cNvPr id="660" name="Google Shape;660;g135077ddff3_0_178"/>
          <p:cNvSpPr txBox="1">
            <a:spLocks noGrp="1"/>
          </p:cNvSpPr>
          <p:nvPr>
            <p:ph type="title"/>
          </p:nvPr>
        </p:nvSpPr>
        <p:spPr>
          <a:xfrm>
            <a:off x="0" y="133350"/>
            <a:ext cx="8839200" cy="395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a:t>
            </a:r>
            <a:endParaRPr>
              <a:solidFill>
                <a:schemeClr val="lt1"/>
              </a:solidFill>
            </a:endParaRPr>
          </a:p>
        </p:txBody>
      </p:sp>
      <p:sp>
        <p:nvSpPr>
          <p:cNvPr id="661" name="Google Shape;661;g135077ddff3_0_17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g285bca029b0_0_549"/>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55</a:t>
            </a:fld>
            <a:endParaRPr/>
          </a:p>
        </p:txBody>
      </p:sp>
      <p:sp>
        <p:nvSpPr>
          <p:cNvPr id="668" name="Google Shape;668;g285bca029b0_0_549"/>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669" name="Google Shape;669;g285bca029b0_0_549"/>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670" name="Google Shape;670;g285bca029b0_0_549"/>
          <p:cNvPicPr preferRelativeResize="0"/>
          <p:nvPr/>
        </p:nvPicPr>
        <p:blipFill>
          <a:blip r:embed="rId3">
            <a:alphaModFix/>
          </a:blip>
          <a:stretch>
            <a:fillRect/>
          </a:stretch>
        </p:blipFill>
        <p:spPr>
          <a:xfrm>
            <a:off x="152400" y="742950"/>
            <a:ext cx="8839200" cy="42819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8"/>
          <p:cNvSpPr txBox="1">
            <a:spLocks noGrp="1"/>
          </p:cNvSpPr>
          <p:nvPr>
            <p:ph type="body" idx="1"/>
          </p:nvPr>
        </p:nvSpPr>
        <p:spPr>
          <a:xfrm>
            <a:off x="152400" y="913925"/>
            <a:ext cx="8839200" cy="3852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40"/>
              </a:spcBef>
              <a:spcAft>
                <a:spcPts val="0"/>
              </a:spcAft>
              <a:buClr>
                <a:srgbClr val="262626"/>
              </a:buClr>
              <a:buSzPts val="2400"/>
              <a:buChar char="➢"/>
            </a:pPr>
            <a:r>
              <a:rPr lang="en-US" sz="2400">
                <a:solidFill>
                  <a:srgbClr val="262626"/>
                </a:solidFill>
              </a:rPr>
              <a:t>Choosing a particular score simply because it is lower, is higher, or meets eligibility criteria is inappropriate, as all scores must be considered within the context of other data sources and other information about the child.</a:t>
            </a:r>
            <a:endParaRPr sz="2400">
              <a:solidFill>
                <a:srgbClr val="262626"/>
              </a:solidFill>
            </a:endParaRPr>
          </a:p>
          <a:p>
            <a:pPr marL="0" lvl="0" indent="0" algn="l" rtl="0">
              <a:lnSpc>
                <a:spcPct val="100000"/>
              </a:lnSpc>
              <a:spcBef>
                <a:spcPts val="640"/>
              </a:spcBef>
              <a:spcAft>
                <a:spcPts val="0"/>
              </a:spcAft>
              <a:buSzPts val="3200"/>
              <a:buNone/>
            </a:pPr>
            <a:endParaRPr sz="2000" i="1">
              <a:solidFill>
                <a:srgbClr val="262626"/>
              </a:solidFill>
            </a:endParaRPr>
          </a:p>
          <a:p>
            <a:pPr marL="457200" lvl="0" indent="-361950" algn="l" rtl="0">
              <a:lnSpc>
                <a:spcPct val="100000"/>
              </a:lnSpc>
              <a:spcBef>
                <a:spcPts val="640"/>
              </a:spcBef>
              <a:spcAft>
                <a:spcPts val="0"/>
              </a:spcAft>
              <a:buClr>
                <a:srgbClr val="262626"/>
              </a:buClr>
              <a:buSzPts val="2100"/>
              <a:buChar char="➢"/>
            </a:pPr>
            <a:r>
              <a:rPr lang="en-US" sz="2100">
                <a:solidFill>
                  <a:srgbClr val="262626"/>
                </a:solidFill>
              </a:rPr>
              <a:t>The primary purpose for testing should be to find out more about the problem, not to just get a score</a:t>
            </a:r>
            <a:endParaRPr sz="2100">
              <a:solidFill>
                <a:srgbClr val="262626"/>
              </a:solidFill>
            </a:endParaRPr>
          </a:p>
          <a:p>
            <a:pPr marL="0" lvl="0" indent="0" algn="l" rtl="0">
              <a:spcBef>
                <a:spcPts val="640"/>
              </a:spcBef>
              <a:spcAft>
                <a:spcPts val="0"/>
              </a:spcAft>
              <a:buNone/>
            </a:pPr>
            <a:r>
              <a:rPr lang="en-US" sz="2000" i="1" u="sng">
                <a:solidFill>
                  <a:srgbClr val="26262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New Mexico Technical Evaluation and Assessment Manual</a:t>
            </a:r>
            <a:r>
              <a:rPr lang="en-US" sz="2000" i="1">
                <a:solidFill>
                  <a:srgbClr val="262626"/>
                </a:solidFill>
              </a:rPr>
              <a:t>, 2017</a:t>
            </a:r>
            <a:endParaRPr sz="2000">
              <a:solidFill>
                <a:srgbClr val="262626"/>
              </a:solidFill>
            </a:endParaRPr>
          </a:p>
        </p:txBody>
      </p:sp>
      <p:sp>
        <p:nvSpPr>
          <p:cNvPr id="677" name="Google Shape;677;p48"/>
          <p:cNvSpPr txBox="1">
            <a:spLocks noGrp="1"/>
          </p:cNvSpPr>
          <p:nvPr>
            <p:ph type="title"/>
          </p:nvPr>
        </p:nvSpPr>
        <p:spPr>
          <a:xfrm>
            <a:off x="-50250" y="0"/>
            <a:ext cx="8839200" cy="6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a:t>
            </a:r>
            <a:endParaRPr>
              <a:solidFill>
                <a:schemeClr val="lt1"/>
              </a:solidFill>
            </a:endParaRPr>
          </a:p>
        </p:txBody>
      </p:sp>
      <p:sp>
        <p:nvSpPr>
          <p:cNvPr id="678" name="Google Shape;678;p4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43"/>
          <p:cNvSpPr txBox="1">
            <a:spLocks noGrp="1"/>
          </p:cNvSpPr>
          <p:nvPr>
            <p:ph type="body" idx="1"/>
          </p:nvPr>
        </p:nvSpPr>
        <p:spPr>
          <a:xfrm>
            <a:off x="-1" y="540600"/>
            <a:ext cx="9048307" cy="3852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40"/>
              </a:spcBef>
              <a:spcAft>
                <a:spcPts val="0"/>
              </a:spcAft>
              <a:buClr>
                <a:srgbClr val="262626"/>
              </a:buClr>
              <a:buSzPts val="2400"/>
              <a:buChar char="➢"/>
            </a:pPr>
            <a:r>
              <a:rPr lang="en-US" sz="2400" i="1">
                <a:solidFill>
                  <a:srgbClr val="262626"/>
                </a:solidFill>
              </a:rPr>
              <a:t>Observation data should be analyzed along with assessment results </a:t>
            </a:r>
            <a:endParaRPr/>
          </a:p>
          <a:p>
            <a:pPr marL="457200" lvl="0" indent="-381000" algn="l" rtl="0">
              <a:lnSpc>
                <a:spcPct val="100000"/>
              </a:lnSpc>
              <a:spcBef>
                <a:spcPts val="640"/>
              </a:spcBef>
              <a:spcAft>
                <a:spcPts val="0"/>
              </a:spcAft>
              <a:buClr>
                <a:srgbClr val="262626"/>
              </a:buClr>
              <a:buSzPts val="2400"/>
              <a:buChar char="➢"/>
            </a:pPr>
            <a:r>
              <a:rPr lang="en-US" sz="2400" i="1">
                <a:solidFill>
                  <a:srgbClr val="262626"/>
                </a:solidFill>
              </a:rPr>
              <a:t>Observations required for SLD, OHI, ED, AU, ID; all other categories highly recommended</a:t>
            </a:r>
            <a:endParaRPr/>
          </a:p>
          <a:p>
            <a:pPr marL="457200" lvl="0" indent="-381000" algn="l" rtl="0">
              <a:lnSpc>
                <a:spcPct val="100000"/>
              </a:lnSpc>
              <a:spcBef>
                <a:spcPts val="640"/>
              </a:spcBef>
              <a:spcAft>
                <a:spcPts val="0"/>
              </a:spcAft>
              <a:buClr>
                <a:srgbClr val="262626"/>
              </a:buClr>
              <a:buSzPts val="2400"/>
              <a:buChar char="➢"/>
            </a:pPr>
            <a:r>
              <a:rPr lang="en-US" sz="2400" b="1" i="1">
                <a:solidFill>
                  <a:srgbClr val="262626"/>
                </a:solidFill>
              </a:rPr>
              <a:t>Observation data (qualitative) holds equal weight to assessment scores (quantitative) when making eligibility determinations</a:t>
            </a:r>
            <a:endParaRPr b="1"/>
          </a:p>
          <a:p>
            <a:pPr marL="457200" lvl="0" indent="-381000" algn="l" rtl="0">
              <a:lnSpc>
                <a:spcPct val="100000"/>
              </a:lnSpc>
              <a:spcBef>
                <a:spcPts val="640"/>
              </a:spcBef>
              <a:spcAft>
                <a:spcPts val="0"/>
              </a:spcAft>
              <a:buClr>
                <a:srgbClr val="262626"/>
              </a:buClr>
              <a:buSzPts val="2400"/>
              <a:buChar char="➢"/>
            </a:pPr>
            <a:r>
              <a:rPr lang="en-US" sz="2400" i="1">
                <a:solidFill>
                  <a:srgbClr val="262626"/>
                </a:solidFill>
              </a:rPr>
              <a:t>SLD Observations (</a:t>
            </a:r>
            <a:r>
              <a:rPr lang="en-US" sz="2400" i="1" u="sng">
                <a:solidFill>
                  <a:srgbClr val="26262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SLD Observation Guidance</a:t>
            </a:r>
            <a:r>
              <a:rPr lang="en-US" sz="2400" i="1">
                <a:solidFill>
                  <a:srgbClr val="262626"/>
                </a:solidFill>
              </a:rPr>
              <a:t>)</a:t>
            </a:r>
            <a:endParaRPr/>
          </a:p>
          <a:p>
            <a:pPr marL="914400" lvl="1" indent="-381000" algn="l" rtl="0">
              <a:lnSpc>
                <a:spcPct val="100000"/>
              </a:lnSpc>
              <a:spcBef>
                <a:spcPts val="640"/>
              </a:spcBef>
              <a:spcAft>
                <a:spcPts val="0"/>
              </a:spcAft>
              <a:buClr>
                <a:srgbClr val="262626"/>
              </a:buClr>
              <a:buSzPts val="2400"/>
              <a:buChar char="➢"/>
            </a:pPr>
            <a:r>
              <a:rPr lang="en-US" sz="2000" i="1">
                <a:solidFill>
                  <a:srgbClr val="262626"/>
                </a:solidFill>
              </a:rPr>
              <a:t>Observations should be conducted in every subcategory of suspected SLD </a:t>
            </a:r>
            <a:endParaRPr/>
          </a:p>
          <a:p>
            <a:pPr marL="914400" lvl="1" indent="-381000" algn="l" rtl="0">
              <a:lnSpc>
                <a:spcPct val="100000"/>
              </a:lnSpc>
              <a:spcBef>
                <a:spcPts val="640"/>
              </a:spcBef>
              <a:spcAft>
                <a:spcPts val="0"/>
              </a:spcAft>
              <a:buClr>
                <a:srgbClr val="262626"/>
              </a:buClr>
              <a:buSzPts val="2400"/>
              <a:buChar char="➢"/>
            </a:pPr>
            <a:r>
              <a:rPr lang="en-US" sz="2000" i="1">
                <a:solidFill>
                  <a:srgbClr val="262626"/>
                </a:solidFill>
              </a:rPr>
              <a:t>Observations must contain data related to SKILLS in suspected subcategory(ies) of SLD</a:t>
            </a:r>
            <a:endParaRPr/>
          </a:p>
          <a:p>
            <a:pPr marL="914400" lvl="1" indent="-381000" algn="l" rtl="0">
              <a:lnSpc>
                <a:spcPct val="100000"/>
              </a:lnSpc>
              <a:spcBef>
                <a:spcPts val="640"/>
              </a:spcBef>
              <a:spcAft>
                <a:spcPts val="0"/>
              </a:spcAft>
              <a:buClr>
                <a:srgbClr val="262626"/>
              </a:buClr>
              <a:buSzPts val="2400"/>
              <a:buChar char="➢"/>
            </a:pPr>
            <a:r>
              <a:rPr lang="en-US" sz="2000" i="1">
                <a:solidFill>
                  <a:srgbClr val="262626"/>
                </a:solidFill>
              </a:rPr>
              <a:t>If observation data does not indicate weaknesses of skills related to specific SLD subcategory or subcategories, then SLD eligibility does not exist </a:t>
            </a:r>
            <a:endParaRPr/>
          </a:p>
        </p:txBody>
      </p:sp>
      <p:sp>
        <p:nvSpPr>
          <p:cNvPr id="685" name="Google Shape;685;p43"/>
          <p:cNvSpPr txBox="1">
            <a:spLocks noGrp="1"/>
          </p:cNvSpPr>
          <p:nvPr>
            <p:ph type="title"/>
          </p:nvPr>
        </p:nvSpPr>
        <p:spPr>
          <a:xfrm>
            <a:off x="-50250" y="0"/>
            <a:ext cx="8839200" cy="6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a:t>
            </a:r>
            <a:endParaRPr>
              <a:solidFill>
                <a:schemeClr val="lt1"/>
              </a:solidFill>
            </a:endParaRPr>
          </a:p>
        </p:txBody>
      </p:sp>
      <p:sp>
        <p:nvSpPr>
          <p:cNvPr id="686" name="Google Shape;686;p43"/>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44"/>
          <p:cNvSpPr txBox="1">
            <a:spLocks noGrp="1"/>
          </p:cNvSpPr>
          <p:nvPr>
            <p:ph type="body" idx="1"/>
          </p:nvPr>
        </p:nvSpPr>
        <p:spPr>
          <a:xfrm>
            <a:off x="-1" y="540600"/>
            <a:ext cx="9048307" cy="38523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640"/>
              </a:spcBef>
              <a:spcAft>
                <a:spcPts val="0"/>
              </a:spcAft>
              <a:buClr>
                <a:srgbClr val="262626"/>
              </a:buClr>
              <a:buSzPts val="2200"/>
              <a:buChar char="➢"/>
            </a:pPr>
            <a:r>
              <a:rPr lang="en-US" sz="1600" i="1">
                <a:solidFill>
                  <a:srgbClr val="262626"/>
                </a:solidFill>
              </a:rPr>
              <a:t>Rating scales are observation data quantified </a:t>
            </a:r>
            <a:endParaRPr sz="3000"/>
          </a:p>
          <a:p>
            <a:pPr marL="457200" lvl="0" indent="-368300" algn="l" rtl="0">
              <a:lnSpc>
                <a:spcPct val="100000"/>
              </a:lnSpc>
              <a:spcBef>
                <a:spcPts val="640"/>
              </a:spcBef>
              <a:spcAft>
                <a:spcPts val="0"/>
              </a:spcAft>
              <a:buClr>
                <a:srgbClr val="262626"/>
              </a:buClr>
              <a:buSzPts val="2200"/>
              <a:buChar char="➢"/>
            </a:pPr>
            <a:r>
              <a:rPr lang="en-US" sz="1600" i="1">
                <a:solidFill>
                  <a:srgbClr val="262626"/>
                </a:solidFill>
              </a:rPr>
              <a:t>Rating scale respondents must be familiar with student before results are considered valid and reliable</a:t>
            </a:r>
            <a:endParaRPr sz="3000"/>
          </a:p>
          <a:p>
            <a:pPr marL="914400" lvl="1" indent="-368300" algn="l" rtl="0">
              <a:lnSpc>
                <a:spcPct val="100000"/>
              </a:lnSpc>
              <a:spcBef>
                <a:spcPts val="640"/>
              </a:spcBef>
              <a:spcAft>
                <a:spcPts val="0"/>
              </a:spcAft>
              <a:buClr>
                <a:srgbClr val="262626"/>
              </a:buClr>
              <a:buSzPts val="2200"/>
              <a:buChar char="➢"/>
            </a:pPr>
            <a:r>
              <a:rPr lang="en-US" sz="1400" i="1">
                <a:solidFill>
                  <a:srgbClr val="262626"/>
                </a:solidFill>
              </a:rPr>
              <a:t>Most rating scales require a person to have worked with student at least 30-60 days before rating scale results are deemed valid.</a:t>
            </a:r>
            <a:endParaRPr sz="3000"/>
          </a:p>
          <a:p>
            <a:pPr marL="914400" lvl="1" indent="-368300" algn="l" rtl="0">
              <a:lnSpc>
                <a:spcPct val="100000"/>
              </a:lnSpc>
              <a:spcBef>
                <a:spcPts val="640"/>
              </a:spcBef>
              <a:spcAft>
                <a:spcPts val="0"/>
              </a:spcAft>
              <a:buClr>
                <a:srgbClr val="262626"/>
              </a:buClr>
              <a:buSzPts val="2200"/>
              <a:buChar char="➢"/>
            </a:pPr>
            <a:r>
              <a:rPr lang="en-US" sz="1400" i="1">
                <a:solidFill>
                  <a:srgbClr val="262626"/>
                </a:solidFill>
              </a:rPr>
              <a:t>Check your manual or reach out to publishing company for guidelines on who can fill out rating scales </a:t>
            </a:r>
            <a:endParaRPr sz="3000"/>
          </a:p>
          <a:p>
            <a:pPr marL="457200" lvl="0" indent="-368300" algn="l" rtl="0">
              <a:lnSpc>
                <a:spcPct val="100000"/>
              </a:lnSpc>
              <a:spcBef>
                <a:spcPts val="640"/>
              </a:spcBef>
              <a:spcAft>
                <a:spcPts val="0"/>
              </a:spcAft>
              <a:buClr>
                <a:srgbClr val="262626"/>
              </a:buClr>
              <a:buSzPts val="2200"/>
              <a:buChar char="➢"/>
            </a:pPr>
            <a:r>
              <a:rPr lang="en-US" sz="1600" i="1">
                <a:solidFill>
                  <a:srgbClr val="262626"/>
                </a:solidFill>
              </a:rPr>
              <a:t>Know what type of behaviors your scales are measuring</a:t>
            </a:r>
            <a:endParaRPr sz="3000"/>
          </a:p>
          <a:p>
            <a:pPr marL="914400" lvl="1" indent="-368300" algn="l" rtl="0">
              <a:lnSpc>
                <a:spcPct val="100000"/>
              </a:lnSpc>
              <a:spcBef>
                <a:spcPts val="640"/>
              </a:spcBef>
              <a:spcAft>
                <a:spcPts val="0"/>
              </a:spcAft>
              <a:buClr>
                <a:srgbClr val="262626"/>
              </a:buClr>
              <a:buSzPts val="2200"/>
              <a:buChar char="➢"/>
            </a:pPr>
            <a:r>
              <a:rPr lang="en-US" sz="1400" i="1">
                <a:solidFill>
                  <a:srgbClr val="262626"/>
                </a:solidFill>
              </a:rPr>
              <a:t>Adaptive behavior and social behavior are NOT the same constructs!!!</a:t>
            </a:r>
            <a:endParaRPr sz="3000"/>
          </a:p>
          <a:p>
            <a:pPr marL="914400" lvl="1" indent="-368300" algn="l" rtl="0">
              <a:lnSpc>
                <a:spcPct val="100000"/>
              </a:lnSpc>
              <a:spcBef>
                <a:spcPts val="640"/>
              </a:spcBef>
              <a:spcAft>
                <a:spcPts val="0"/>
              </a:spcAft>
              <a:buClr>
                <a:srgbClr val="262626"/>
              </a:buClr>
              <a:buSzPts val="2200"/>
              <a:buChar char="➢"/>
            </a:pPr>
            <a:r>
              <a:rPr lang="en-US" sz="1400" i="1">
                <a:solidFill>
                  <a:srgbClr val="262626"/>
                </a:solidFill>
              </a:rPr>
              <a:t>Vineland measures a different type of behavior than BASC</a:t>
            </a:r>
            <a:endParaRPr sz="3000"/>
          </a:p>
          <a:p>
            <a:pPr marL="457200" lvl="0" indent="-368300" algn="l" rtl="0">
              <a:lnSpc>
                <a:spcPct val="100000"/>
              </a:lnSpc>
              <a:spcBef>
                <a:spcPts val="640"/>
              </a:spcBef>
              <a:spcAft>
                <a:spcPts val="0"/>
              </a:spcAft>
              <a:buClr>
                <a:srgbClr val="262626"/>
              </a:buClr>
              <a:buSzPts val="2200"/>
              <a:buChar char="➢"/>
            </a:pPr>
            <a:r>
              <a:rPr lang="en-US" sz="1600" i="1">
                <a:solidFill>
                  <a:srgbClr val="262626"/>
                </a:solidFill>
              </a:rPr>
              <a:t>Use the information collection method specified in manual to gather rating scale data</a:t>
            </a:r>
            <a:endParaRPr sz="3000"/>
          </a:p>
          <a:p>
            <a:pPr marL="914400" lvl="1" indent="-368300" algn="l" rtl="0">
              <a:lnSpc>
                <a:spcPct val="100000"/>
              </a:lnSpc>
              <a:spcBef>
                <a:spcPts val="640"/>
              </a:spcBef>
              <a:spcAft>
                <a:spcPts val="0"/>
              </a:spcAft>
              <a:buClr>
                <a:srgbClr val="262626"/>
              </a:buClr>
              <a:buSzPts val="2200"/>
              <a:buChar char="➢"/>
            </a:pPr>
            <a:r>
              <a:rPr lang="en-US" sz="1600" i="1">
                <a:solidFill>
                  <a:srgbClr val="262626"/>
                </a:solidFill>
              </a:rPr>
              <a:t>Interview vs independent respondent completion</a:t>
            </a:r>
            <a:endParaRPr sz="3000"/>
          </a:p>
          <a:p>
            <a:pPr marL="914400" lvl="1" indent="-381000" algn="l" rtl="0">
              <a:lnSpc>
                <a:spcPct val="100000"/>
              </a:lnSpc>
              <a:spcBef>
                <a:spcPts val="640"/>
              </a:spcBef>
              <a:spcAft>
                <a:spcPts val="0"/>
              </a:spcAft>
              <a:buClr>
                <a:srgbClr val="262626"/>
              </a:buClr>
              <a:buSzPts val="2400"/>
              <a:buChar char="➢"/>
            </a:pPr>
            <a:r>
              <a:rPr lang="en-US" sz="1800" i="1">
                <a:solidFill>
                  <a:srgbClr val="262626"/>
                </a:solidFill>
              </a:rPr>
              <a:t>Fully explain the scale and comparison group to the respondent</a:t>
            </a:r>
            <a:endParaRPr/>
          </a:p>
          <a:p>
            <a:pPr marL="914400" lvl="1" indent="-228600" algn="l" rtl="0">
              <a:lnSpc>
                <a:spcPct val="100000"/>
              </a:lnSpc>
              <a:spcBef>
                <a:spcPts val="640"/>
              </a:spcBef>
              <a:spcAft>
                <a:spcPts val="0"/>
              </a:spcAft>
              <a:buClr>
                <a:srgbClr val="262626"/>
              </a:buClr>
              <a:buSzPts val="2400"/>
              <a:buNone/>
            </a:pPr>
            <a:endParaRPr sz="1800" i="1">
              <a:solidFill>
                <a:srgbClr val="262626"/>
              </a:solidFill>
            </a:endParaRPr>
          </a:p>
          <a:p>
            <a:pPr marL="914400" lvl="1" indent="-228600" algn="l" rtl="0">
              <a:lnSpc>
                <a:spcPct val="100000"/>
              </a:lnSpc>
              <a:spcBef>
                <a:spcPts val="640"/>
              </a:spcBef>
              <a:spcAft>
                <a:spcPts val="0"/>
              </a:spcAft>
              <a:buClr>
                <a:srgbClr val="262626"/>
              </a:buClr>
              <a:buSzPts val="2400"/>
              <a:buNone/>
            </a:pPr>
            <a:endParaRPr sz="1800" i="1">
              <a:solidFill>
                <a:srgbClr val="262626"/>
              </a:solidFill>
            </a:endParaRPr>
          </a:p>
          <a:p>
            <a:pPr marL="914400" lvl="1" indent="-228600" algn="l" rtl="0">
              <a:lnSpc>
                <a:spcPct val="100000"/>
              </a:lnSpc>
              <a:spcBef>
                <a:spcPts val="640"/>
              </a:spcBef>
              <a:spcAft>
                <a:spcPts val="0"/>
              </a:spcAft>
              <a:buClr>
                <a:srgbClr val="262626"/>
              </a:buClr>
              <a:buSzPts val="2400"/>
              <a:buNone/>
            </a:pPr>
            <a:endParaRPr sz="2000" i="1">
              <a:solidFill>
                <a:srgbClr val="262626"/>
              </a:solidFill>
            </a:endParaRPr>
          </a:p>
        </p:txBody>
      </p:sp>
      <p:sp>
        <p:nvSpPr>
          <p:cNvPr id="693" name="Google Shape;693;p44"/>
          <p:cNvSpPr txBox="1">
            <a:spLocks noGrp="1"/>
          </p:cNvSpPr>
          <p:nvPr>
            <p:ph type="title"/>
          </p:nvPr>
        </p:nvSpPr>
        <p:spPr>
          <a:xfrm>
            <a:off x="-50250" y="0"/>
            <a:ext cx="8839200" cy="63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Interpreting Assessment Results</a:t>
            </a:r>
            <a:endParaRPr>
              <a:solidFill>
                <a:schemeClr val="lt1"/>
              </a:solidFill>
            </a:endParaRPr>
          </a:p>
        </p:txBody>
      </p:sp>
      <p:sp>
        <p:nvSpPr>
          <p:cNvPr id="694" name="Google Shape;694;p44"/>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49"/>
          <p:cNvSpPr txBox="1">
            <a:spLocks noGrp="1"/>
          </p:cNvSpPr>
          <p:nvPr>
            <p:ph type="body" idx="1"/>
          </p:nvPr>
        </p:nvSpPr>
        <p:spPr>
          <a:xfrm>
            <a:off x="152400" y="731425"/>
            <a:ext cx="8686800" cy="41961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640"/>
              </a:spcBef>
              <a:spcAft>
                <a:spcPts val="0"/>
              </a:spcAft>
              <a:buClr>
                <a:srgbClr val="262626"/>
              </a:buClr>
              <a:buSzPts val="1800"/>
              <a:buChar char="➢"/>
            </a:pPr>
            <a:r>
              <a:rPr lang="en-US" sz="1800">
                <a:solidFill>
                  <a:srgbClr val="262626"/>
                </a:solidFill>
              </a:rPr>
              <a:t>Report and describe all levels of scores obtained</a:t>
            </a:r>
            <a:endParaRPr sz="1800">
              <a:solidFill>
                <a:srgbClr val="262626"/>
              </a:solidFill>
            </a:endParaRPr>
          </a:p>
          <a:p>
            <a:pPr marL="914400" lvl="1" indent="-355600" algn="l" rtl="0">
              <a:lnSpc>
                <a:spcPct val="100000"/>
              </a:lnSpc>
              <a:spcBef>
                <a:spcPts val="0"/>
              </a:spcBef>
              <a:spcAft>
                <a:spcPts val="0"/>
              </a:spcAft>
              <a:buClr>
                <a:srgbClr val="262626"/>
              </a:buClr>
              <a:buSzPts val="2000"/>
              <a:buFont typeface="Noto Sans Symbols"/>
              <a:buChar char="⮚"/>
            </a:pPr>
            <a:r>
              <a:rPr lang="en-US" sz="1800">
                <a:solidFill>
                  <a:srgbClr val="262626"/>
                </a:solidFill>
              </a:rPr>
              <a:t>Full Scale IQ</a:t>
            </a:r>
            <a:endParaRPr sz="1800">
              <a:solidFill>
                <a:srgbClr val="262626"/>
              </a:solidFill>
            </a:endParaRPr>
          </a:p>
          <a:p>
            <a:pPr marL="914400" lvl="1" indent="-355600" algn="l" rtl="0">
              <a:lnSpc>
                <a:spcPct val="100000"/>
              </a:lnSpc>
              <a:spcBef>
                <a:spcPts val="0"/>
              </a:spcBef>
              <a:spcAft>
                <a:spcPts val="0"/>
              </a:spcAft>
              <a:buClr>
                <a:srgbClr val="262626"/>
              </a:buClr>
              <a:buSzPts val="2000"/>
              <a:buFont typeface="Noto Sans Symbols"/>
              <a:buChar char="⮚"/>
            </a:pPr>
            <a:r>
              <a:rPr lang="en-US" sz="1800">
                <a:solidFill>
                  <a:srgbClr val="262626"/>
                </a:solidFill>
              </a:rPr>
              <a:t>Composite scores</a:t>
            </a:r>
            <a:endParaRPr sz="1800">
              <a:solidFill>
                <a:srgbClr val="262626"/>
              </a:solidFill>
            </a:endParaRPr>
          </a:p>
          <a:p>
            <a:pPr marL="914400" lvl="1" indent="-355600" algn="l" rtl="0">
              <a:lnSpc>
                <a:spcPct val="100000"/>
              </a:lnSpc>
              <a:spcBef>
                <a:spcPts val="0"/>
              </a:spcBef>
              <a:spcAft>
                <a:spcPts val="0"/>
              </a:spcAft>
              <a:buClr>
                <a:srgbClr val="262626"/>
              </a:buClr>
              <a:buSzPts val="2000"/>
              <a:buFont typeface="Noto Sans Symbols"/>
              <a:buChar char="⮚"/>
            </a:pPr>
            <a:r>
              <a:rPr lang="en-US" sz="1800">
                <a:solidFill>
                  <a:srgbClr val="262626"/>
                </a:solidFill>
              </a:rPr>
              <a:t> Index Scores </a:t>
            </a:r>
            <a:endParaRPr sz="1800">
              <a:solidFill>
                <a:srgbClr val="262626"/>
              </a:solidFill>
            </a:endParaRPr>
          </a:p>
          <a:p>
            <a:pPr marL="914400" lvl="1" indent="-355600" algn="l" rtl="0">
              <a:lnSpc>
                <a:spcPct val="100000"/>
              </a:lnSpc>
              <a:spcBef>
                <a:spcPts val="0"/>
              </a:spcBef>
              <a:spcAft>
                <a:spcPts val="0"/>
              </a:spcAft>
              <a:buClr>
                <a:srgbClr val="262626"/>
              </a:buClr>
              <a:buSzPts val="2000"/>
              <a:buFont typeface="Noto Sans Symbols"/>
              <a:buChar char="⮚"/>
            </a:pPr>
            <a:r>
              <a:rPr lang="en-US" sz="1800">
                <a:solidFill>
                  <a:srgbClr val="262626"/>
                </a:solidFill>
              </a:rPr>
              <a:t>Subtest scores</a:t>
            </a:r>
            <a:endParaRPr sz="1800">
              <a:solidFill>
                <a:srgbClr val="262626"/>
              </a:solidFill>
            </a:endParaRPr>
          </a:p>
          <a:p>
            <a:pPr marL="914400" lvl="1" indent="-355600" algn="l" rtl="0">
              <a:lnSpc>
                <a:spcPct val="100000"/>
              </a:lnSpc>
              <a:spcBef>
                <a:spcPts val="0"/>
              </a:spcBef>
              <a:spcAft>
                <a:spcPts val="0"/>
              </a:spcAft>
              <a:buClr>
                <a:srgbClr val="262626"/>
              </a:buClr>
              <a:buSzPts val="2000"/>
              <a:buFont typeface="Noto Sans Symbols"/>
              <a:buChar char="⮚"/>
            </a:pPr>
            <a:r>
              <a:rPr lang="en-US" sz="1800">
                <a:solidFill>
                  <a:srgbClr val="262626"/>
                </a:solidFill>
              </a:rPr>
              <a:t>Ancillary and complementary subtest scores</a:t>
            </a:r>
            <a:endParaRPr sz="1800">
              <a:solidFill>
                <a:srgbClr val="262626"/>
              </a:solidFill>
            </a:endParaRPr>
          </a:p>
          <a:p>
            <a:pPr marL="457200" lvl="0" indent="-342900" algn="l" rtl="0">
              <a:lnSpc>
                <a:spcPct val="100000"/>
              </a:lnSpc>
              <a:spcBef>
                <a:spcPts val="0"/>
              </a:spcBef>
              <a:spcAft>
                <a:spcPts val="0"/>
              </a:spcAft>
              <a:buClr>
                <a:srgbClr val="262626"/>
              </a:buClr>
              <a:buSzPts val="1800"/>
              <a:buChar char="➢"/>
            </a:pPr>
            <a:r>
              <a:rPr lang="en-US" sz="1800">
                <a:solidFill>
                  <a:srgbClr val="262626"/>
                </a:solidFill>
              </a:rPr>
              <a:t>Include charts and graphs of results in addition to narrative describing constructs assessed on each test and subtest</a:t>
            </a:r>
            <a:endParaRPr sz="2600"/>
          </a:p>
          <a:p>
            <a:pPr marL="457200" lvl="0" indent="-342900" algn="l" rtl="0">
              <a:lnSpc>
                <a:spcPct val="100000"/>
              </a:lnSpc>
              <a:spcBef>
                <a:spcPts val="0"/>
              </a:spcBef>
              <a:spcAft>
                <a:spcPts val="0"/>
              </a:spcAft>
              <a:buClr>
                <a:srgbClr val="262626"/>
              </a:buClr>
              <a:buSzPts val="1800"/>
              <a:buChar char="➢"/>
            </a:pPr>
            <a:r>
              <a:rPr lang="en-US" sz="1800">
                <a:solidFill>
                  <a:srgbClr val="262626"/>
                </a:solidFill>
              </a:rPr>
              <a:t>Also include observational data related to behavior of student during testing situation</a:t>
            </a:r>
            <a:endParaRPr sz="2600"/>
          </a:p>
          <a:p>
            <a:pPr marL="914400" lvl="1" indent="-381000" algn="l" rtl="0">
              <a:lnSpc>
                <a:spcPct val="100000"/>
              </a:lnSpc>
              <a:spcBef>
                <a:spcPts val="0"/>
              </a:spcBef>
              <a:spcAft>
                <a:spcPts val="0"/>
              </a:spcAft>
              <a:buClr>
                <a:srgbClr val="262626"/>
              </a:buClr>
              <a:buSzPts val="2400"/>
              <a:buChar char="➢"/>
            </a:pPr>
            <a:r>
              <a:rPr lang="en-US" sz="1600">
                <a:solidFill>
                  <a:srgbClr val="262626"/>
                </a:solidFill>
              </a:rPr>
              <a:t>Attention to task, perseverance level</a:t>
            </a:r>
            <a:endParaRPr/>
          </a:p>
          <a:p>
            <a:pPr marL="914400" lvl="1" indent="-381000" algn="l" rtl="0">
              <a:lnSpc>
                <a:spcPct val="100000"/>
              </a:lnSpc>
              <a:spcBef>
                <a:spcPts val="0"/>
              </a:spcBef>
              <a:spcAft>
                <a:spcPts val="0"/>
              </a:spcAft>
              <a:buClr>
                <a:srgbClr val="262626"/>
              </a:buClr>
              <a:buSzPts val="2400"/>
              <a:buChar char="➢"/>
            </a:pPr>
            <a:r>
              <a:rPr lang="en-US" sz="1600">
                <a:solidFill>
                  <a:srgbClr val="262626"/>
                </a:solidFill>
              </a:rPr>
              <a:t>Following prompts or directions</a:t>
            </a:r>
            <a:endParaRPr/>
          </a:p>
          <a:p>
            <a:pPr marL="914400" lvl="1" indent="-381000" algn="l" rtl="0">
              <a:lnSpc>
                <a:spcPct val="100000"/>
              </a:lnSpc>
              <a:spcBef>
                <a:spcPts val="0"/>
              </a:spcBef>
              <a:spcAft>
                <a:spcPts val="0"/>
              </a:spcAft>
              <a:buClr>
                <a:srgbClr val="262626"/>
              </a:buClr>
              <a:buSzPts val="2400"/>
              <a:buChar char="➢"/>
            </a:pPr>
            <a:r>
              <a:rPr lang="en-US" sz="1600">
                <a:solidFill>
                  <a:srgbClr val="262626"/>
                </a:solidFill>
              </a:rPr>
              <a:t>Problem solving behaviors</a:t>
            </a:r>
            <a:endParaRPr/>
          </a:p>
          <a:p>
            <a:pPr marL="914400" lvl="1" indent="-381000" algn="l" rtl="0">
              <a:lnSpc>
                <a:spcPct val="100000"/>
              </a:lnSpc>
              <a:spcBef>
                <a:spcPts val="0"/>
              </a:spcBef>
              <a:spcAft>
                <a:spcPts val="0"/>
              </a:spcAft>
              <a:buClr>
                <a:srgbClr val="262626"/>
              </a:buClr>
              <a:buSzPts val="2400"/>
              <a:buChar char="➢"/>
            </a:pPr>
            <a:r>
              <a:rPr lang="en-US" sz="1600">
                <a:solidFill>
                  <a:srgbClr val="262626"/>
                </a:solidFill>
              </a:rPr>
              <a:t>Attitude, self confidence level</a:t>
            </a:r>
            <a:endParaRPr sz="1600">
              <a:solidFill>
                <a:srgbClr val="262626"/>
              </a:solidFill>
            </a:endParaRPr>
          </a:p>
        </p:txBody>
      </p:sp>
      <p:sp>
        <p:nvSpPr>
          <p:cNvPr id="701" name="Google Shape;701;p49"/>
          <p:cNvSpPr txBox="1">
            <a:spLocks noGrp="1"/>
          </p:cNvSpPr>
          <p:nvPr>
            <p:ph type="title"/>
          </p:nvPr>
        </p:nvSpPr>
        <p:spPr>
          <a:xfrm>
            <a:off x="0" y="133350"/>
            <a:ext cx="8839200" cy="424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Communicating Assessment Results </a:t>
            </a:r>
            <a:endParaRPr>
              <a:solidFill>
                <a:schemeClr val="lt1"/>
              </a:solidFill>
            </a:endParaRPr>
          </a:p>
        </p:txBody>
      </p:sp>
      <p:sp>
        <p:nvSpPr>
          <p:cNvPr id="702" name="Google Shape;702;p49"/>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7c6212f66b_0_17"/>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254" name="Google Shape;254;g27c6212f66b_0_17"/>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255" name="Google Shape;255;g27c6212f66b_0_17"/>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256" name="Google Shape;256;g27c6212f66b_0_17"/>
          <p:cNvPicPr preferRelativeResize="0"/>
          <p:nvPr/>
        </p:nvPicPr>
        <p:blipFill>
          <a:blip r:embed="rId3">
            <a:alphaModFix/>
          </a:blip>
          <a:stretch>
            <a:fillRect/>
          </a:stretch>
        </p:blipFill>
        <p:spPr>
          <a:xfrm>
            <a:off x="85250" y="639375"/>
            <a:ext cx="8994025" cy="45041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50"/>
          <p:cNvSpPr txBox="1">
            <a:spLocks noGrp="1"/>
          </p:cNvSpPr>
          <p:nvPr>
            <p:ph type="body" idx="1"/>
          </p:nvPr>
        </p:nvSpPr>
        <p:spPr>
          <a:xfrm>
            <a:off x="152400" y="736925"/>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400" b="1" i="1">
                <a:solidFill>
                  <a:srgbClr val="262626"/>
                </a:solidFill>
              </a:rPr>
              <a:t>Be familiar with score reports and resources each assessment can provide</a:t>
            </a:r>
            <a:endParaRPr sz="2400" b="1" i="1">
              <a:solidFill>
                <a:srgbClr val="262626"/>
              </a:solidFill>
            </a:endParaRPr>
          </a:p>
          <a:p>
            <a:pPr marL="457200" lvl="0" indent="-361950" algn="l" rtl="0">
              <a:lnSpc>
                <a:spcPct val="100000"/>
              </a:lnSpc>
              <a:spcBef>
                <a:spcPts val="640"/>
              </a:spcBef>
              <a:spcAft>
                <a:spcPts val="0"/>
              </a:spcAft>
              <a:buClr>
                <a:srgbClr val="262626"/>
              </a:buClr>
              <a:buSzPts val="2100"/>
              <a:buChar char="➢"/>
            </a:pPr>
            <a:r>
              <a:rPr lang="en-US" sz="2100" b="1">
                <a:solidFill>
                  <a:srgbClr val="262626"/>
                </a:solidFill>
              </a:rPr>
              <a:t>Vineland:</a:t>
            </a:r>
            <a:r>
              <a:rPr lang="en-US" sz="2100">
                <a:solidFill>
                  <a:srgbClr val="262626"/>
                </a:solidFill>
              </a:rPr>
              <a:t> Item score comparison between raters, intervention suggestions, task complexity</a:t>
            </a:r>
            <a:endParaRPr sz="2100">
              <a:solidFill>
                <a:srgbClr val="262626"/>
              </a:solidFill>
            </a:endParaRPr>
          </a:p>
          <a:p>
            <a:pPr marL="457200" lvl="0" indent="-361950" algn="l" rtl="0">
              <a:lnSpc>
                <a:spcPct val="100000"/>
              </a:lnSpc>
              <a:spcBef>
                <a:spcPts val="0"/>
              </a:spcBef>
              <a:spcAft>
                <a:spcPts val="0"/>
              </a:spcAft>
              <a:buClr>
                <a:srgbClr val="262626"/>
              </a:buClr>
              <a:buSzPts val="2100"/>
              <a:buChar char="➢"/>
            </a:pPr>
            <a:r>
              <a:rPr lang="en-US" sz="2100" b="1">
                <a:solidFill>
                  <a:srgbClr val="262626"/>
                </a:solidFill>
              </a:rPr>
              <a:t>BASC:</a:t>
            </a:r>
            <a:r>
              <a:rPr lang="en-US" sz="2100">
                <a:solidFill>
                  <a:srgbClr val="262626"/>
                </a:solidFill>
              </a:rPr>
              <a:t> F Index looks for negative distortion of ratings, C Index looks for consistency within respondent’s rating, intervention suggestions</a:t>
            </a:r>
            <a:endParaRPr sz="2100">
              <a:solidFill>
                <a:srgbClr val="262626"/>
              </a:solidFill>
            </a:endParaRPr>
          </a:p>
          <a:p>
            <a:pPr marL="457200" lvl="0" indent="-361950" algn="l" rtl="0">
              <a:lnSpc>
                <a:spcPct val="100000"/>
              </a:lnSpc>
              <a:spcBef>
                <a:spcPts val="0"/>
              </a:spcBef>
              <a:spcAft>
                <a:spcPts val="0"/>
              </a:spcAft>
              <a:buClr>
                <a:srgbClr val="262626"/>
              </a:buClr>
              <a:buSzPts val="2100"/>
              <a:buChar char="➢"/>
            </a:pPr>
            <a:r>
              <a:rPr lang="en-US" sz="2100" b="1">
                <a:solidFill>
                  <a:srgbClr val="262626"/>
                </a:solidFill>
              </a:rPr>
              <a:t>KTEA: </a:t>
            </a:r>
            <a:r>
              <a:rPr lang="en-US" sz="2100">
                <a:solidFill>
                  <a:srgbClr val="262626"/>
                </a:solidFill>
              </a:rPr>
              <a:t>Error pattern analysis and corresponding goal suggestions</a:t>
            </a:r>
            <a:endParaRPr sz="2100">
              <a:solidFill>
                <a:srgbClr val="262626"/>
              </a:solidFill>
            </a:endParaRPr>
          </a:p>
          <a:p>
            <a:pPr marL="457200" lvl="0" indent="-361950" algn="l" rtl="0">
              <a:lnSpc>
                <a:spcPct val="100000"/>
              </a:lnSpc>
              <a:spcBef>
                <a:spcPts val="0"/>
              </a:spcBef>
              <a:spcAft>
                <a:spcPts val="0"/>
              </a:spcAft>
              <a:buClr>
                <a:srgbClr val="262626"/>
              </a:buClr>
              <a:buSzPts val="2100"/>
              <a:buChar char="➢"/>
            </a:pPr>
            <a:r>
              <a:rPr lang="en-US" sz="2100" b="1">
                <a:solidFill>
                  <a:srgbClr val="262626"/>
                </a:solidFill>
              </a:rPr>
              <a:t>WIAT 4:</a:t>
            </a:r>
            <a:r>
              <a:rPr lang="en-US" sz="2100">
                <a:solidFill>
                  <a:srgbClr val="262626"/>
                </a:solidFill>
              </a:rPr>
              <a:t> Error analysis and corresponding goal suggestions</a:t>
            </a:r>
            <a:endParaRPr sz="2100">
              <a:solidFill>
                <a:srgbClr val="262626"/>
              </a:solidFill>
            </a:endParaRPr>
          </a:p>
          <a:p>
            <a:pPr marL="0" lvl="0" indent="0" algn="l" rtl="0">
              <a:lnSpc>
                <a:spcPct val="100000"/>
              </a:lnSpc>
              <a:spcBef>
                <a:spcPts val="640"/>
              </a:spcBef>
              <a:spcAft>
                <a:spcPts val="0"/>
              </a:spcAft>
              <a:buSzPts val="3200"/>
              <a:buNone/>
            </a:pPr>
            <a:endParaRPr sz="1800">
              <a:solidFill>
                <a:srgbClr val="262626"/>
              </a:solidFill>
            </a:endParaRPr>
          </a:p>
          <a:p>
            <a:pPr marL="0" lvl="0" indent="0" algn="l" rtl="0">
              <a:lnSpc>
                <a:spcPct val="100000"/>
              </a:lnSpc>
              <a:spcBef>
                <a:spcPts val="640"/>
              </a:spcBef>
              <a:spcAft>
                <a:spcPts val="0"/>
              </a:spcAft>
              <a:buSzPts val="3200"/>
              <a:buNone/>
            </a:pPr>
            <a:r>
              <a:rPr lang="en-US" sz="1800"/>
              <a:t> </a:t>
            </a:r>
            <a:endParaRPr sz="1800"/>
          </a:p>
          <a:p>
            <a:pPr marL="0" lvl="0" indent="0" algn="l" rtl="0">
              <a:lnSpc>
                <a:spcPct val="100000"/>
              </a:lnSpc>
              <a:spcBef>
                <a:spcPts val="640"/>
              </a:spcBef>
              <a:spcAft>
                <a:spcPts val="0"/>
              </a:spcAft>
              <a:buSzPts val="3200"/>
              <a:buNone/>
            </a:pPr>
            <a:endParaRPr sz="1800"/>
          </a:p>
        </p:txBody>
      </p:sp>
      <p:sp>
        <p:nvSpPr>
          <p:cNvPr id="709" name="Google Shape;709;p50"/>
          <p:cNvSpPr txBox="1">
            <a:spLocks noGrp="1"/>
          </p:cNvSpPr>
          <p:nvPr>
            <p:ph type="title"/>
          </p:nvPr>
        </p:nvSpPr>
        <p:spPr>
          <a:xfrm>
            <a:off x="152400" y="133350"/>
            <a:ext cx="8839200" cy="400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Communicating Assessment Results</a:t>
            </a:r>
            <a:endParaRPr>
              <a:solidFill>
                <a:schemeClr val="lt1"/>
              </a:solidFill>
            </a:endParaRPr>
          </a:p>
        </p:txBody>
      </p:sp>
      <p:sp>
        <p:nvSpPr>
          <p:cNvPr id="710" name="Google Shape;710;p5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4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61</a:t>
            </a:fld>
            <a:endParaRPr/>
          </a:p>
        </p:txBody>
      </p:sp>
      <p:sp>
        <p:nvSpPr>
          <p:cNvPr id="717" name="Google Shape;717;p47"/>
          <p:cNvSpPr txBox="1">
            <a:spLocks noGrp="1"/>
          </p:cNvSpPr>
          <p:nvPr>
            <p:ph type="body" idx="1"/>
          </p:nvPr>
        </p:nvSpPr>
        <p:spPr>
          <a:xfrm>
            <a:off x="152400" y="697700"/>
            <a:ext cx="8839200" cy="4236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3200"/>
              <a:buChar char="➢"/>
            </a:pPr>
            <a:r>
              <a:rPr lang="en-US">
                <a:solidFill>
                  <a:srgbClr val="262626"/>
                </a:solidFill>
              </a:rPr>
              <a:t>Refer to current Standards and Indicators for eligibility criteria</a:t>
            </a:r>
            <a:endParaRPr>
              <a:solidFill>
                <a:srgbClr val="262626"/>
              </a:solidFill>
            </a:endParaRPr>
          </a:p>
          <a:p>
            <a:pPr marL="457200" lvl="0" indent="-431800" algn="l" rtl="0">
              <a:lnSpc>
                <a:spcPct val="100000"/>
              </a:lnSpc>
              <a:spcBef>
                <a:spcPts val="640"/>
              </a:spcBef>
              <a:spcAft>
                <a:spcPts val="0"/>
              </a:spcAft>
              <a:buClr>
                <a:srgbClr val="262626"/>
              </a:buClr>
              <a:buSzPts val="3200"/>
              <a:buChar char="➢"/>
            </a:pPr>
            <a:r>
              <a:rPr lang="en-US">
                <a:solidFill>
                  <a:srgbClr val="262626"/>
                </a:solidFill>
              </a:rPr>
              <a:t>Remember 3 prongs for eligibility</a:t>
            </a:r>
            <a:endParaRPr>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Eligibility criteria met</a:t>
            </a:r>
            <a:endParaRPr/>
          </a:p>
          <a:p>
            <a:pPr marL="1389381" lvl="2" indent="-342900" algn="l" rtl="0">
              <a:lnSpc>
                <a:spcPct val="100000"/>
              </a:lnSpc>
              <a:spcBef>
                <a:spcPts val="0"/>
              </a:spcBef>
              <a:spcAft>
                <a:spcPts val="0"/>
              </a:spcAft>
              <a:buClr>
                <a:srgbClr val="262626"/>
              </a:buClr>
              <a:buSzPts val="1520"/>
              <a:buFont typeface="Courier New"/>
              <a:buChar char="o"/>
            </a:pPr>
            <a:r>
              <a:rPr lang="en-US" sz="1600">
                <a:solidFill>
                  <a:srgbClr val="262626"/>
                </a:solidFill>
              </a:rPr>
              <a:t>Are all criteria listed in Standards and Indicators met? Refer to Standards and Indicators manual</a:t>
            </a:r>
            <a:endParaRPr sz="1600">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Adverse education impact</a:t>
            </a:r>
            <a:endParaRPr/>
          </a:p>
          <a:p>
            <a:pPr marL="1371600" lvl="2" indent="-325119" algn="l" rtl="0">
              <a:lnSpc>
                <a:spcPct val="100000"/>
              </a:lnSpc>
              <a:spcBef>
                <a:spcPts val="0"/>
              </a:spcBef>
              <a:spcAft>
                <a:spcPts val="0"/>
              </a:spcAft>
              <a:buClr>
                <a:srgbClr val="262626"/>
              </a:buClr>
              <a:buSzPts val="1520"/>
              <a:buChar char="○"/>
            </a:pPr>
            <a:r>
              <a:rPr lang="en-US" sz="1400">
                <a:solidFill>
                  <a:srgbClr val="262626"/>
                </a:solidFill>
              </a:rPr>
              <a:t>Is it significant, present, specific and consistent? </a:t>
            </a:r>
            <a:endParaRPr sz="1400">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Need for special education and related services</a:t>
            </a:r>
            <a:endParaRPr/>
          </a:p>
          <a:p>
            <a:pPr marL="1371600" lvl="2" indent="-325119" algn="l" rtl="0">
              <a:lnSpc>
                <a:spcPct val="100000"/>
              </a:lnSpc>
              <a:spcBef>
                <a:spcPts val="0"/>
              </a:spcBef>
              <a:spcAft>
                <a:spcPts val="0"/>
              </a:spcAft>
              <a:buClr>
                <a:srgbClr val="262626"/>
              </a:buClr>
              <a:buSzPts val="1520"/>
              <a:buChar char="○"/>
            </a:pPr>
            <a:r>
              <a:rPr lang="en-US" sz="1600">
                <a:solidFill>
                  <a:srgbClr val="262626"/>
                </a:solidFill>
              </a:rPr>
              <a:t>Is there a need for adaptation of instruction, methodology and/or delivery of instruction?</a:t>
            </a:r>
            <a:endParaRPr sz="1600">
              <a:solidFill>
                <a:srgbClr val="262626"/>
              </a:solidFill>
            </a:endParaRPr>
          </a:p>
        </p:txBody>
      </p:sp>
      <p:sp>
        <p:nvSpPr>
          <p:cNvPr id="718" name="Google Shape;718;p47"/>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Eligibility Determinations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51"/>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62</a:t>
            </a:fld>
            <a:endParaRPr/>
          </a:p>
        </p:txBody>
      </p:sp>
      <p:sp>
        <p:nvSpPr>
          <p:cNvPr id="725" name="Google Shape;725;p51"/>
          <p:cNvSpPr txBox="1">
            <a:spLocks noGrp="1"/>
          </p:cNvSpPr>
          <p:nvPr>
            <p:ph type="body" idx="1"/>
          </p:nvPr>
        </p:nvSpPr>
        <p:spPr>
          <a:xfrm>
            <a:off x="152400" y="697700"/>
            <a:ext cx="8839200" cy="4236300"/>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Clr>
                <a:srgbClr val="262626"/>
              </a:buClr>
              <a:buSzPts val="3200"/>
              <a:buNone/>
            </a:pPr>
            <a:r>
              <a:rPr lang="en-US" sz="2800">
                <a:solidFill>
                  <a:srgbClr val="262626"/>
                </a:solidFill>
              </a:rPr>
              <a:t>Synthesizing of information requires teams looking at all data sources to make appropriate eligibility determinations</a:t>
            </a:r>
            <a:endParaRPr sz="2800">
              <a:solidFill>
                <a:srgbClr val="262626"/>
              </a:solidFill>
            </a:endParaRPr>
          </a:p>
        </p:txBody>
      </p:sp>
      <p:sp>
        <p:nvSpPr>
          <p:cNvPr id="726" name="Google Shape;726;p51"/>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Eligibility Determinations</a:t>
            </a:r>
            <a:endParaRPr/>
          </a:p>
        </p:txBody>
      </p:sp>
      <p:pic>
        <p:nvPicPr>
          <p:cNvPr id="727" name="Google Shape;727;p51"/>
          <p:cNvPicPr preferRelativeResize="0"/>
          <p:nvPr/>
        </p:nvPicPr>
        <p:blipFill rotWithShape="1">
          <a:blip r:embed="rId3">
            <a:alphaModFix/>
          </a:blip>
          <a:srcRect/>
          <a:stretch/>
        </p:blipFill>
        <p:spPr>
          <a:xfrm>
            <a:off x="2367067" y="1652530"/>
            <a:ext cx="3821035" cy="349097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152d1c28000_0_99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63</a:t>
            </a:fld>
            <a:endParaRPr/>
          </a:p>
        </p:txBody>
      </p:sp>
      <p:sp>
        <p:nvSpPr>
          <p:cNvPr id="734" name="Google Shape;734;g152d1c28000_0_990"/>
          <p:cNvSpPr txBox="1">
            <a:spLocks noGrp="1"/>
          </p:cNvSpPr>
          <p:nvPr>
            <p:ph type="body" idx="1"/>
          </p:nvPr>
        </p:nvSpPr>
        <p:spPr>
          <a:xfrm>
            <a:off x="152400" y="697700"/>
            <a:ext cx="8839200" cy="4236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3200"/>
              <a:buChar char="➢"/>
            </a:pPr>
            <a:r>
              <a:rPr lang="en-US">
                <a:solidFill>
                  <a:srgbClr val="262626"/>
                </a:solidFill>
              </a:rPr>
              <a:t>All information should be evaluated as a “whole”</a:t>
            </a:r>
            <a:endParaRPr>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Referral concerns</a:t>
            </a:r>
            <a:endParaRPr sz="2800">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RED data</a:t>
            </a:r>
            <a:endParaRPr sz="2800">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Evaluation data (quantitative and qualitative data)</a:t>
            </a:r>
            <a:endParaRPr sz="2800">
              <a:solidFill>
                <a:srgbClr val="262626"/>
              </a:solidFill>
            </a:endParaRPr>
          </a:p>
          <a:p>
            <a:pPr marL="457200" lvl="0" indent="-431800" algn="l" rtl="0">
              <a:lnSpc>
                <a:spcPct val="100000"/>
              </a:lnSpc>
              <a:spcBef>
                <a:spcPts val="0"/>
              </a:spcBef>
              <a:spcAft>
                <a:spcPts val="0"/>
              </a:spcAft>
              <a:buClr>
                <a:srgbClr val="262626"/>
              </a:buClr>
              <a:buSzPts val="3200"/>
              <a:buChar char="➢"/>
            </a:pPr>
            <a:r>
              <a:rPr lang="en-US">
                <a:solidFill>
                  <a:srgbClr val="262626"/>
                </a:solidFill>
              </a:rPr>
              <a:t>Teams are looking for patterns, trends and linkages </a:t>
            </a:r>
            <a:r>
              <a:rPr lang="en-US" b="1">
                <a:solidFill>
                  <a:srgbClr val="262626"/>
                </a:solidFill>
              </a:rPr>
              <a:t>between all </a:t>
            </a:r>
            <a:r>
              <a:rPr lang="en-US">
                <a:solidFill>
                  <a:srgbClr val="262626"/>
                </a:solidFill>
              </a:rPr>
              <a:t>data sources to </a:t>
            </a:r>
            <a:endParaRPr>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Rule in a disability</a:t>
            </a:r>
            <a:endParaRPr sz="2800">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Rule out a disability</a:t>
            </a:r>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Identify strengths, weaknesses and needs of student</a:t>
            </a:r>
            <a:endParaRPr sz="2800">
              <a:solidFill>
                <a:srgbClr val="262626"/>
              </a:solidFill>
            </a:endParaRPr>
          </a:p>
        </p:txBody>
      </p:sp>
      <p:sp>
        <p:nvSpPr>
          <p:cNvPr id="735" name="Google Shape;735;g152d1c28000_0_990"/>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Eligibility Determinations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g27d94b14b15_0_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64</a:t>
            </a:fld>
            <a:endParaRPr/>
          </a:p>
        </p:txBody>
      </p:sp>
      <p:sp>
        <p:nvSpPr>
          <p:cNvPr id="742" name="Google Shape;742;g27d94b14b15_0_0"/>
          <p:cNvSpPr txBox="1">
            <a:spLocks noGrp="1"/>
          </p:cNvSpPr>
          <p:nvPr>
            <p:ph type="body" idx="1"/>
          </p:nvPr>
        </p:nvSpPr>
        <p:spPr>
          <a:xfrm>
            <a:off x="152400" y="697700"/>
            <a:ext cx="8839200" cy="4236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3200"/>
              <a:buChar char="➢"/>
            </a:pPr>
            <a:r>
              <a:rPr lang="en-US" sz="2400">
                <a:solidFill>
                  <a:srgbClr val="002060"/>
                </a:solidFill>
              </a:rPr>
              <a:t>Basis for eligibility determination is based on analysis of all of the data results</a:t>
            </a:r>
            <a:endParaRPr sz="2400">
              <a:solidFill>
                <a:srgbClr val="002060"/>
              </a:solidFill>
            </a:endParaRPr>
          </a:p>
          <a:p>
            <a:pPr marL="457200" lvl="0" indent="-381000" algn="l" rtl="0">
              <a:lnSpc>
                <a:spcPct val="100000"/>
              </a:lnSpc>
              <a:spcBef>
                <a:spcPts val="640"/>
              </a:spcBef>
              <a:spcAft>
                <a:spcPts val="0"/>
              </a:spcAft>
              <a:buClr>
                <a:srgbClr val="002060"/>
              </a:buClr>
              <a:buSzPts val="2400"/>
              <a:buChar char="➢"/>
            </a:pPr>
            <a:r>
              <a:rPr lang="en-US" sz="2400">
                <a:solidFill>
                  <a:srgbClr val="002060"/>
                </a:solidFill>
              </a:rPr>
              <a:t>Congruent data must be present to support each of the eligibility criteria in suspected disability category</a:t>
            </a:r>
            <a:endParaRPr sz="2400">
              <a:solidFill>
                <a:srgbClr val="002060"/>
              </a:solidFill>
            </a:endParaRPr>
          </a:p>
          <a:p>
            <a:pPr marL="457200" lvl="0" indent="-381000" algn="l" rtl="0">
              <a:lnSpc>
                <a:spcPct val="100000"/>
              </a:lnSpc>
              <a:spcBef>
                <a:spcPts val="640"/>
              </a:spcBef>
              <a:spcAft>
                <a:spcPts val="0"/>
              </a:spcAft>
              <a:buClr>
                <a:srgbClr val="002060"/>
              </a:buClr>
              <a:buSzPts val="2400"/>
              <a:buChar char="➢"/>
            </a:pPr>
            <a:r>
              <a:rPr lang="en-US" sz="2400">
                <a:solidFill>
                  <a:srgbClr val="002060"/>
                </a:solidFill>
              </a:rPr>
              <a:t>Use of templates for evaluation reports? Proceed with caution</a:t>
            </a:r>
            <a:endParaRPr sz="2400">
              <a:solidFill>
                <a:srgbClr val="002060"/>
              </a:solidFill>
            </a:endParaRPr>
          </a:p>
          <a:p>
            <a:pPr marL="457200" lvl="0" indent="-431800" algn="l" rtl="0">
              <a:lnSpc>
                <a:spcPct val="100000"/>
              </a:lnSpc>
              <a:spcBef>
                <a:spcPts val="640"/>
              </a:spcBef>
              <a:spcAft>
                <a:spcPts val="0"/>
              </a:spcAft>
              <a:buClr>
                <a:srgbClr val="262626"/>
              </a:buClr>
              <a:buSzPts val="3200"/>
              <a:buChar char="➢"/>
            </a:pPr>
            <a:r>
              <a:rPr lang="en-US" sz="2400">
                <a:solidFill>
                  <a:srgbClr val="002060"/>
                </a:solidFill>
              </a:rPr>
              <a:t>Example in Google Folder: </a:t>
            </a:r>
            <a:r>
              <a:rPr lang="en-US" sz="2400" u="sng">
                <a:solidFill>
                  <a:schemeClr val="hlink"/>
                </a:solidFill>
                <a:hlinkClick r:id="rId3"/>
              </a:rPr>
              <a:t>https://drive.google.com/drive/folders/1r20KJk1K5LQ_CqKHCOBcPfBt7ZHPebaK?usp=drive_link</a:t>
            </a:r>
            <a:endParaRPr sz="2400">
              <a:solidFill>
                <a:srgbClr val="002060"/>
              </a:solidFill>
            </a:endParaRPr>
          </a:p>
          <a:p>
            <a:pPr marL="457200" lvl="0" indent="-381000" algn="l" rtl="0">
              <a:lnSpc>
                <a:spcPct val="100000"/>
              </a:lnSpc>
              <a:spcBef>
                <a:spcPts val="640"/>
              </a:spcBef>
              <a:spcAft>
                <a:spcPts val="0"/>
              </a:spcAft>
              <a:buClr>
                <a:srgbClr val="002060"/>
              </a:buClr>
              <a:buSzPts val="2400"/>
              <a:buChar char="➢"/>
            </a:pPr>
            <a:r>
              <a:rPr lang="en-US" sz="2400">
                <a:solidFill>
                  <a:srgbClr val="002060"/>
                </a:solidFill>
              </a:rPr>
              <a:t>QR code:</a:t>
            </a:r>
            <a:endParaRPr sz="2400">
              <a:solidFill>
                <a:srgbClr val="002060"/>
              </a:solidFill>
            </a:endParaRPr>
          </a:p>
          <a:p>
            <a:pPr marL="457200" lvl="0" indent="0" algn="l" rtl="0">
              <a:lnSpc>
                <a:spcPct val="100000"/>
              </a:lnSpc>
              <a:spcBef>
                <a:spcPts val="640"/>
              </a:spcBef>
              <a:spcAft>
                <a:spcPts val="0"/>
              </a:spcAft>
              <a:buNone/>
            </a:pPr>
            <a:r>
              <a:rPr lang="en-US" sz="2400">
                <a:solidFill>
                  <a:srgbClr val="002060"/>
                </a:solidFill>
              </a:rPr>
              <a:t> </a:t>
            </a:r>
            <a:endParaRPr sz="2400">
              <a:solidFill>
                <a:srgbClr val="002060"/>
              </a:solidFill>
            </a:endParaRPr>
          </a:p>
        </p:txBody>
      </p:sp>
      <p:sp>
        <p:nvSpPr>
          <p:cNvPr id="743" name="Google Shape;743;g27d94b14b15_0_0"/>
          <p:cNvSpPr txBox="1">
            <a:spLocks noGrp="1"/>
          </p:cNvSpPr>
          <p:nvPr>
            <p:ph type="title"/>
          </p:nvPr>
        </p:nvSpPr>
        <p:spPr>
          <a:xfrm>
            <a:off x="382900" y="0"/>
            <a:ext cx="74001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Synthesis of Evaluation Information </a:t>
            </a:r>
            <a:endParaRPr/>
          </a:p>
        </p:txBody>
      </p:sp>
      <p:pic>
        <p:nvPicPr>
          <p:cNvPr id="744" name="Google Shape;744;g27d94b14b15_0_0"/>
          <p:cNvPicPr preferRelativeResize="0"/>
          <p:nvPr/>
        </p:nvPicPr>
        <p:blipFill>
          <a:blip r:embed="rId4">
            <a:alphaModFix/>
          </a:blip>
          <a:stretch>
            <a:fillRect/>
          </a:stretch>
        </p:blipFill>
        <p:spPr>
          <a:xfrm>
            <a:off x="4855450" y="3948175"/>
            <a:ext cx="1572925" cy="11953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52d1c28000_0_99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65</a:t>
            </a:fld>
            <a:endParaRPr/>
          </a:p>
        </p:txBody>
      </p:sp>
      <p:sp>
        <p:nvSpPr>
          <p:cNvPr id="751" name="Google Shape;751;g152d1c28000_0_997"/>
          <p:cNvSpPr txBox="1">
            <a:spLocks noGrp="1"/>
          </p:cNvSpPr>
          <p:nvPr>
            <p:ph type="body" idx="1"/>
          </p:nvPr>
        </p:nvSpPr>
        <p:spPr>
          <a:xfrm>
            <a:off x="152400" y="697700"/>
            <a:ext cx="8839200" cy="4236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3200"/>
              <a:buChar char="➢"/>
            </a:pPr>
            <a:r>
              <a:rPr lang="en-US">
                <a:solidFill>
                  <a:srgbClr val="262626"/>
                </a:solidFill>
              </a:rPr>
              <a:t>Refer to current Standards and Indicators for eligibility criteria</a:t>
            </a:r>
            <a:endParaRPr>
              <a:solidFill>
                <a:srgbClr val="262626"/>
              </a:solidFill>
            </a:endParaRPr>
          </a:p>
          <a:p>
            <a:pPr marL="457200" lvl="0" indent="-431800" algn="l" rtl="0">
              <a:lnSpc>
                <a:spcPct val="100000"/>
              </a:lnSpc>
              <a:spcBef>
                <a:spcPts val="640"/>
              </a:spcBef>
              <a:spcAft>
                <a:spcPts val="0"/>
              </a:spcAft>
              <a:buClr>
                <a:srgbClr val="262626"/>
              </a:buClr>
              <a:buSzPts val="3200"/>
              <a:buChar char="➢"/>
            </a:pPr>
            <a:r>
              <a:rPr lang="en-US">
                <a:solidFill>
                  <a:srgbClr val="262626"/>
                </a:solidFill>
              </a:rPr>
              <a:t>Remember 3 prongs for eligibility</a:t>
            </a:r>
            <a:endParaRPr>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Eligibility criteria met</a:t>
            </a:r>
            <a:endParaRPr/>
          </a:p>
          <a:p>
            <a:pPr marL="1389381" lvl="2" indent="-342900" algn="l" rtl="0">
              <a:lnSpc>
                <a:spcPct val="100000"/>
              </a:lnSpc>
              <a:spcBef>
                <a:spcPts val="0"/>
              </a:spcBef>
              <a:spcAft>
                <a:spcPts val="0"/>
              </a:spcAft>
              <a:buClr>
                <a:srgbClr val="262626"/>
              </a:buClr>
              <a:buSzPts val="1520"/>
              <a:buFont typeface="Courier New"/>
              <a:buChar char="o"/>
            </a:pPr>
            <a:r>
              <a:rPr lang="en-US" sz="1600">
                <a:solidFill>
                  <a:srgbClr val="262626"/>
                </a:solidFill>
              </a:rPr>
              <a:t>Are all criteria listed in S&amp;I met?</a:t>
            </a:r>
            <a:endParaRPr sz="1600">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Adverse education impact</a:t>
            </a:r>
            <a:endParaRPr/>
          </a:p>
          <a:p>
            <a:pPr marL="1371600" lvl="2" indent="-325119" algn="l" rtl="0">
              <a:lnSpc>
                <a:spcPct val="100000"/>
              </a:lnSpc>
              <a:spcBef>
                <a:spcPts val="0"/>
              </a:spcBef>
              <a:spcAft>
                <a:spcPts val="0"/>
              </a:spcAft>
              <a:buClr>
                <a:srgbClr val="262626"/>
              </a:buClr>
              <a:buSzPts val="1520"/>
              <a:buChar char="○"/>
            </a:pPr>
            <a:r>
              <a:rPr lang="en-US" sz="1400">
                <a:solidFill>
                  <a:srgbClr val="262626"/>
                </a:solidFill>
              </a:rPr>
              <a:t>Is it significant, present, specific and consistent? </a:t>
            </a:r>
            <a:endParaRPr sz="1400">
              <a:solidFill>
                <a:srgbClr val="262626"/>
              </a:solidFill>
            </a:endParaRPr>
          </a:p>
          <a:p>
            <a:pPr marL="914400" lvl="1" indent="-325119" algn="l" rtl="0">
              <a:lnSpc>
                <a:spcPct val="100000"/>
              </a:lnSpc>
              <a:spcBef>
                <a:spcPts val="0"/>
              </a:spcBef>
              <a:spcAft>
                <a:spcPts val="0"/>
              </a:spcAft>
              <a:buClr>
                <a:srgbClr val="262626"/>
              </a:buClr>
              <a:buSzPts val="1520"/>
              <a:buChar char="○"/>
            </a:pPr>
            <a:r>
              <a:rPr lang="en-US" sz="2800">
                <a:solidFill>
                  <a:srgbClr val="262626"/>
                </a:solidFill>
              </a:rPr>
              <a:t>Need for special education and related services</a:t>
            </a:r>
            <a:endParaRPr/>
          </a:p>
          <a:p>
            <a:pPr marL="1371600" lvl="2" indent="-325119" algn="l" rtl="0">
              <a:lnSpc>
                <a:spcPct val="100000"/>
              </a:lnSpc>
              <a:spcBef>
                <a:spcPts val="0"/>
              </a:spcBef>
              <a:spcAft>
                <a:spcPts val="0"/>
              </a:spcAft>
              <a:buClr>
                <a:srgbClr val="262626"/>
              </a:buClr>
              <a:buSzPts val="1520"/>
              <a:buChar char="○"/>
            </a:pPr>
            <a:r>
              <a:rPr lang="en-US" sz="1600">
                <a:solidFill>
                  <a:srgbClr val="262626"/>
                </a:solidFill>
              </a:rPr>
              <a:t>Is there a need for adaptation of instruction, methodology and/or delivery of instruction?</a:t>
            </a:r>
            <a:endParaRPr sz="1600">
              <a:solidFill>
                <a:srgbClr val="262626"/>
              </a:solidFill>
            </a:endParaRPr>
          </a:p>
        </p:txBody>
      </p:sp>
      <p:sp>
        <p:nvSpPr>
          <p:cNvPr id="752" name="Google Shape;752;g152d1c28000_0_997"/>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Eligibility Determinations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95"/>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66</a:t>
            </a:fld>
            <a:endParaRPr/>
          </a:p>
        </p:txBody>
      </p:sp>
      <p:sp>
        <p:nvSpPr>
          <p:cNvPr id="759" name="Google Shape;759;p95"/>
          <p:cNvSpPr txBox="1">
            <a:spLocks noGrp="1"/>
          </p:cNvSpPr>
          <p:nvPr>
            <p:ph type="body" idx="1"/>
          </p:nvPr>
        </p:nvSpPr>
        <p:spPr>
          <a:xfrm>
            <a:off x="152400" y="697700"/>
            <a:ext cx="8839200" cy="4236300"/>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Clr>
                <a:srgbClr val="262626"/>
              </a:buClr>
              <a:buSzPts val="3200"/>
              <a:buNone/>
            </a:pPr>
            <a:r>
              <a:rPr lang="en-US" sz="1050"/>
              <a:t>Specific Learning Disability in the area of Basic Reading Skills</a:t>
            </a:r>
            <a:endParaRPr/>
          </a:p>
          <a:p>
            <a:pPr marL="25400" lvl="0" indent="0" algn="l" rtl="0">
              <a:lnSpc>
                <a:spcPct val="100000"/>
              </a:lnSpc>
              <a:spcBef>
                <a:spcPts val="640"/>
              </a:spcBef>
              <a:spcAft>
                <a:spcPts val="0"/>
              </a:spcAft>
              <a:buClr>
                <a:srgbClr val="262626"/>
              </a:buClr>
              <a:buSzPts val="3200"/>
              <a:buNone/>
            </a:pPr>
            <a:r>
              <a:rPr lang="en-US" sz="1050"/>
              <a:t>1400.10: The child does not achieve adequately for the child’s age or to meet State approved grade-level standards in one or more of the following areas, when provided with learning experiences and instruction appropriate for the child’s age or State-approved grade-level standards</a:t>
            </a:r>
            <a:r>
              <a:rPr lang="en-US" sz="1200">
                <a:solidFill>
                  <a:srgbClr val="262626"/>
                </a:solidFill>
              </a:rPr>
              <a:t>: </a:t>
            </a:r>
            <a:endParaRPr/>
          </a:p>
          <a:p>
            <a:pPr marL="25400" lvl="0" indent="0" algn="l" rtl="0">
              <a:lnSpc>
                <a:spcPct val="100000"/>
              </a:lnSpc>
              <a:spcBef>
                <a:spcPts val="640"/>
              </a:spcBef>
              <a:spcAft>
                <a:spcPts val="0"/>
              </a:spcAft>
              <a:buClr>
                <a:srgbClr val="262626"/>
              </a:buClr>
              <a:buSzPts val="3200"/>
              <a:buNone/>
            </a:pPr>
            <a:r>
              <a:rPr lang="en-US" sz="1200" b="1">
                <a:solidFill>
                  <a:srgbClr val="262626"/>
                </a:solidFill>
              </a:rPr>
              <a:t>1400.10a Basic Reading skills</a:t>
            </a:r>
            <a:endParaRPr b="1"/>
          </a:p>
          <a:p>
            <a:pPr marL="25400" lvl="0" indent="0" algn="l" rtl="0">
              <a:lnSpc>
                <a:spcPct val="100000"/>
              </a:lnSpc>
              <a:spcBef>
                <a:spcPts val="640"/>
              </a:spcBef>
              <a:spcAft>
                <a:spcPts val="0"/>
              </a:spcAft>
              <a:buClr>
                <a:srgbClr val="262626"/>
              </a:buClr>
              <a:buSzPts val="3200"/>
              <a:buNone/>
            </a:pPr>
            <a:r>
              <a:rPr lang="en-US" sz="1000"/>
              <a:t>The child exhibits a pattern of strengths and weaknesses in performance, achievement, or both, relative to age, State approved grade-level standards, or intellectual development. Documentation must include: </a:t>
            </a:r>
            <a:endParaRPr/>
          </a:p>
          <a:p>
            <a:pPr marL="25400" lvl="0" indent="0" algn="l" rtl="0">
              <a:lnSpc>
                <a:spcPct val="100000"/>
              </a:lnSpc>
              <a:spcBef>
                <a:spcPts val="640"/>
              </a:spcBef>
              <a:spcAft>
                <a:spcPts val="0"/>
              </a:spcAft>
              <a:buClr>
                <a:srgbClr val="262626"/>
              </a:buClr>
              <a:buSzPts val="3200"/>
              <a:buNone/>
            </a:pPr>
            <a:r>
              <a:rPr lang="en-US" sz="1200" b="1"/>
              <a:t>1400.20.d. Evidence of pattern of strengths and weaknesses </a:t>
            </a:r>
            <a:r>
              <a:rPr lang="en-US" sz="1200" b="1">
                <a:solidFill>
                  <a:srgbClr val="002060"/>
                </a:solidFill>
              </a:rPr>
              <a:t>: Student displays strengths in the cognitive performance area of verbal comprehension as evident by her WISC V Verbal Comprehension Index SS 94 (100 avg) , CELF 5 total language score of 97 (100 avg), iREADY Vocabulary test score 430 (415 avg score),. She also exhibits strengths in the area of math iReady Math score 600, (507 avg), KTEA Math Concepts and Applications, SS 95 Standards based classroom grades Math: 4 (exceeds standard) . Weaknesses noted KTEA Letter Word Identification  64, Nonsense Word subtest SS 62 (100 avg), Standards based classroom grade Reading 1, (progressing) with assistance and lower-level text selections, iReady Phonics 300, (412 avg), Phonemic Awareness 302 (425 avg) . WISC V indicate Working Memory (SS 75) and  Cognitive Efficiency (SS 79) are areas of weakness in the area of cognitive performance</a:t>
            </a:r>
            <a:r>
              <a:rPr lang="en-US" sz="1200" b="1"/>
              <a:t>.  </a:t>
            </a:r>
            <a:endParaRPr b="1"/>
          </a:p>
          <a:p>
            <a:pPr marL="25400" lvl="0" indent="0" algn="l" rtl="0">
              <a:lnSpc>
                <a:spcPct val="100000"/>
              </a:lnSpc>
              <a:spcBef>
                <a:spcPts val="640"/>
              </a:spcBef>
              <a:spcAft>
                <a:spcPts val="0"/>
              </a:spcAft>
              <a:buClr>
                <a:srgbClr val="262626"/>
              </a:buClr>
              <a:buSzPts val="3200"/>
              <a:buNone/>
            </a:pPr>
            <a:r>
              <a:rPr lang="en-US" sz="1000"/>
              <a:t>AND </a:t>
            </a:r>
            <a:endParaRPr/>
          </a:p>
          <a:p>
            <a:pPr marL="25400" lvl="0" indent="0" algn="l" rtl="0">
              <a:lnSpc>
                <a:spcPct val="100000"/>
              </a:lnSpc>
              <a:spcBef>
                <a:spcPts val="640"/>
              </a:spcBef>
              <a:spcAft>
                <a:spcPts val="0"/>
              </a:spcAft>
              <a:buClr>
                <a:srgbClr val="262626"/>
              </a:buClr>
              <a:buSzPts val="3200"/>
              <a:buNone/>
            </a:pPr>
            <a:r>
              <a:rPr lang="en-US" sz="1200"/>
              <a:t>1400.20.e. Discrepancy of at least 1.5 standard deviations between achievement and intellectual ability.</a:t>
            </a:r>
            <a:endParaRPr/>
          </a:p>
          <a:p>
            <a:pPr marL="25400" lvl="0" indent="0" algn="l" rtl="0">
              <a:lnSpc>
                <a:spcPct val="100000"/>
              </a:lnSpc>
              <a:spcBef>
                <a:spcPts val="640"/>
              </a:spcBef>
              <a:spcAft>
                <a:spcPts val="0"/>
              </a:spcAft>
              <a:buClr>
                <a:srgbClr val="262626"/>
              </a:buClr>
              <a:buSzPts val="3200"/>
              <a:buNone/>
            </a:pPr>
            <a:r>
              <a:rPr lang="en-US" sz="1200"/>
              <a:t> </a:t>
            </a:r>
            <a:r>
              <a:rPr lang="en-US" sz="1200" b="1">
                <a:solidFill>
                  <a:srgbClr val="002060"/>
                </a:solidFill>
              </a:rPr>
              <a:t>Results of WISC V indicate Full scale IQ of  87.. Based on her full scale IQ score of 87 a  discrepancy of 1.5 SD would require  her to achieve a SS of 65 or below on a test(s) of achievement Her performance on two subtests of the  KTEA  3 fell below the SS of 65 threshold. Letter Word Identification subtest SS 64 and Nonsense Word SS62</a:t>
            </a:r>
            <a:endParaRPr sz="1800" b="1">
              <a:solidFill>
                <a:srgbClr val="002060"/>
              </a:solidFill>
            </a:endParaRPr>
          </a:p>
        </p:txBody>
      </p:sp>
      <p:sp>
        <p:nvSpPr>
          <p:cNvPr id="760" name="Google Shape;760;p95"/>
          <p:cNvSpPr txBox="1">
            <a:spLocks noGrp="1"/>
          </p:cNvSpPr>
          <p:nvPr>
            <p:ph type="title"/>
          </p:nvPr>
        </p:nvSpPr>
        <p:spPr>
          <a:xfrm>
            <a:off x="152400" y="10910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sz="2000">
                <a:solidFill>
                  <a:schemeClr val="lt1"/>
                </a:solidFill>
              </a:rPr>
              <a:t>Criteria Alignment Example: In Google Folder </a:t>
            </a:r>
            <a:endParaRPr sz="2000">
              <a:highlight>
                <a:srgbClr val="FFFF00"/>
              </a:highligh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9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67</a:t>
            </a:fld>
            <a:endParaRPr/>
          </a:p>
        </p:txBody>
      </p:sp>
      <p:sp>
        <p:nvSpPr>
          <p:cNvPr id="767" name="Google Shape;767;p98"/>
          <p:cNvSpPr txBox="1">
            <a:spLocks noGrp="1"/>
          </p:cNvSpPr>
          <p:nvPr>
            <p:ph type="body" idx="1"/>
          </p:nvPr>
        </p:nvSpPr>
        <p:spPr>
          <a:xfrm>
            <a:off x="152400" y="697700"/>
            <a:ext cx="8839200" cy="4236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1360"/>
              <a:buFont typeface="Noto Sans Symbols"/>
              <a:buChar char="⮚"/>
            </a:pPr>
            <a:r>
              <a:rPr lang="en-US" sz="1600">
                <a:solidFill>
                  <a:srgbClr val="002060"/>
                </a:solidFill>
              </a:rPr>
              <a:t>Specific Learning Disability (SLD): </a:t>
            </a:r>
            <a:r>
              <a:rPr lang="en-US" sz="1600" u="sng">
                <a:solidFill>
                  <a:srgbClr val="00206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Myth of Month</a:t>
            </a:r>
            <a:r>
              <a:rPr lang="en-US" sz="1600">
                <a:solidFill>
                  <a:srgbClr val="002060"/>
                </a:solidFill>
              </a:rPr>
              <a:t>, </a:t>
            </a:r>
            <a:r>
              <a:rPr lang="en-US" sz="1600" u="sng">
                <a:solidFill>
                  <a:srgbClr val="002060"/>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Discrepancy Score Chart</a:t>
            </a:r>
            <a:r>
              <a:rPr lang="en-US" sz="1600">
                <a:solidFill>
                  <a:srgbClr val="002060"/>
                </a:solidFill>
              </a:rPr>
              <a:t>, </a:t>
            </a:r>
            <a:r>
              <a:rPr lang="en-US" sz="1600" u="sng">
                <a:solidFill>
                  <a:srgbClr val="002060"/>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SLD Observation Guide</a:t>
            </a:r>
            <a:endParaRPr sz="1600">
              <a:solidFill>
                <a:srgbClr val="002060"/>
              </a:solidFill>
            </a:endParaRPr>
          </a:p>
          <a:p>
            <a:pPr marL="457200" lvl="0" indent="-431800" algn="l" rtl="0">
              <a:lnSpc>
                <a:spcPct val="100000"/>
              </a:lnSpc>
              <a:spcBef>
                <a:spcPts val="640"/>
              </a:spcBef>
              <a:spcAft>
                <a:spcPts val="0"/>
              </a:spcAft>
              <a:buClr>
                <a:srgbClr val="262626"/>
              </a:buClr>
              <a:buSzPts val="1360"/>
              <a:buFont typeface="Noto Sans Symbols"/>
              <a:buChar char="⮚"/>
            </a:pPr>
            <a:r>
              <a:rPr lang="en-US" sz="1600">
                <a:solidFill>
                  <a:srgbClr val="002060"/>
                </a:solidFill>
              </a:rPr>
              <a:t>If team choses to use Professional Judgement method of SLD determination	</a:t>
            </a:r>
            <a:endParaRPr/>
          </a:p>
          <a:p>
            <a:pPr marL="914400" lvl="1" indent="-350519" algn="l" rtl="0">
              <a:lnSpc>
                <a:spcPct val="100000"/>
              </a:lnSpc>
              <a:spcBef>
                <a:spcPts val="640"/>
              </a:spcBef>
              <a:spcAft>
                <a:spcPts val="0"/>
              </a:spcAft>
              <a:buClr>
                <a:srgbClr val="262626"/>
              </a:buClr>
              <a:buSzPts val="1360"/>
              <a:buFont typeface="Noto Sans Symbols"/>
              <a:buChar char="⮚"/>
            </a:pPr>
            <a:r>
              <a:rPr lang="en-US" sz="1600">
                <a:solidFill>
                  <a:srgbClr val="002060"/>
                </a:solidFill>
              </a:rPr>
              <a:t>Must be substantial amount of evidence to support decision</a:t>
            </a:r>
            <a:endParaRPr/>
          </a:p>
          <a:p>
            <a:pPr marL="914400" lvl="1" indent="-350519" algn="l" rtl="0">
              <a:lnSpc>
                <a:spcPct val="100000"/>
              </a:lnSpc>
              <a:spcBef>
                <a:spcPts val="640"/>
              </a:spcBef>
              <a:spcAft>
                <a:spcPts val="0"/>
              </a:spcAft>
              <a:buClr>
                <a:srgbClr val="262626"/>
              </a:buClr>
              <a:buSzPts val="1360"/>
              <a:buFont typeface="Noto Sans Symbols"/>
              <a:buChar char="⮚"/>
            </a:pPr>
            <a:r>
              <a:rPr lang="en-US" sz="1600">
                <a:solidFill>
                  <a:srgbClr val="002060"/>
                </a:solidFill>
              </a:rPr>
              <a:t>Must clearly articulate in Basis for Determination section that team is using Professional Judgment  to determine eligibility</a:t>
            </a:r>
            <a:endParaRPr/>
          </a:p>
          <a:p>
            <a:pPr marL="457200" lvl="0" indent="-431800" algn="l" rtl="0">
              <a:lnSpc>
                <a:spcPct val="100000"/>
              </a:lnSpc>
              <a:spcBef>
                <a:spcPts val="640"/>
              </a:spcBef>
              <a:spcAft>
                <a:spcPts val="0"/>
              </a:spcAft>
              <a:buClr>
                <a:srgbClr val="262626"/>
              </a:buClr>
              <a:buSzPts val="1360"/>
              <a:buFont typeface="Noto Sans Symbols"/>
              <a:buChar char="⮚"/>
            </a:pPr>
            <a:r>
              <a:rPr lang="en-US" sz="1600">
                <a:solidFill>
                  <a:srgbClr val="002060"/>
                </a:solidFill>
              </a:rPr>
              <a:t>Use appropriate scores for discrepancy determinations  </a:t>
            </a:r>
            <a:endParaRPr/>
          </a:p>
          <a:p>
            <a:pPr marL="914400" lvl="1" indent="-350519" algn="l" rtl="0">
              <a:lnSpc>
                <a:spcPct val="100000"/>
              </a:lnSpc>
              <a:spcBef>
                <a:spcPts val="640"/>
              </a:spcBef>
              <a:spcAft>
                <a:spcPts val="0"/>
              </a:spcAft>
              <a:buClr>
                <a:srgbClr val="262626"/>
              </a:buClr>
              <a:buSzPts val="1360"/>
              <a:buFont typeface="Noto Sans Symbols"/>
              <a:buChar char="⮚"/>
            </a:pPr>
            <a:r>
              <a:rPr lang="en-US" sz="1600">
                <a:solidFill>
                  <a:srgbClr val="002060"/>
                </a:solidFill>
              </a:rPr>
              <a:t>More than one subtest score, best practice is to use a composite score</a:t>
            </a:r>
            <a:endParaRPr/>
          </a:p>
          <a:p>
            <a:pPr marL="914400" lvl="1" indent="-350519" algn="l" rtl="0">
              <a:lnSpc>
                <a:spcPct val="100000"/>
              </a:lnSpc>
              <a:spcBef>
                <a:spcPts val="640"/>
              </a:spcBef>
              <a:spcAft>
                <a:spcPts val="0"/>
              </a:spcAft>
              <a:buClr>
                <a:srgbClr val="262626"/>
              </a:buClr>
              <a:buSzPts val="1920"/>
              <a:buFont typeface="Noto Sans Symbols"/>
              <a:buChar char="⮚"/>
            </a:pPr>
            <a:r>
              <a:rPr lang="en-US" sz="1600">
                <a:solidFill>
                  <a:srgbClr val="002060"/>
                </a:solidFill>
              </a:rPr>
              <a:t>“Pure” cluster or composite score </a:t>
            </a:r>
            <a:endParaRPr/>
          </a:p>
          <a:p>
            <a:pPr marL="457200" marR="0" lvl="0" indent="-431800" algn="l" rtl="0">
              <a:lnSpc>
                <a:spcPct val="100000"/>
              </a:lnSpc>
              <a:spcBef>
                <a:spcPts val="640"/>
              </a:spcBef>
              <a:spcAft>
                <a:spcPts val="0"/>
              </a:spcAft>
              <a:buClr>
                <a:srgbClr val="262626"/>
              </a:buClr>
              <a:buSzPts val="1360"/>
              <a:buFont typeface="Noto Sans Symbols"/>
              <a:buChar char="⮚"/>
            </a:pPr>
            <a:r>
              <a:rPr lang="en-US" sz="1600" b="0" i="0" u="none" strike="noStrike" cap="none">
                <a:solidFill>
                  <a:srgbClr val="002060"/>
                </a:solidFill>
                <a:latin typeface="Calibri"/>
                <a:ea typeface="Calibri"/>
                <a:cs typeface="Calibri"/>
                <a:sym typeface="Calibri"/>
              </a:rPr>
              <a:t>Observations MUST demonstrate skill deficit in the subcategory(ies) suspected</a:t>
            </a:r>
            <a:endParaRPr/>
          </a:p>
          <a:p>
            <a:pPr marL="914400" marR="0" lvl="1" indent="-350519" algn="l" rtl="0">
              <a:lnSpc>
                <a:spcPct val="100000"/>
              </a:lnSpc>
              <a:spcBef>
                <a:spcPts val="640"/>
              </a:spcBef>
              <a:spcAft>
                <a:spcPts val="0"/>
              </a:spcAft>
              <a:buClr>
                <a:srgbClr val="262626"/>
              </a:buClr>
              <a:buSzPts val="1360"/>
              <a:buFont typeface="Noto Sans Symbols"/>
              <a:buChar char="⮚"/>
            </a:pPr>
            <a:r>
              <a:rPr lang="en-US" sz="1600" b="0" i="0" u="none" strike="noStrike" cap="none">
                <a:solidFill>
                  <a:srgbClr val="002060"/>
                </a:solidFill>
                <a:latin typeface="Calibri"/>
                <a:ea typeface="Calibri"/>
                <a:cs typeface="Calibri"/>
                <a:sym typeface="Calibri"/>
              </a:rPr>
              <a:t>Reading comprehension vs listening comprehension</a:t>
            </a:r>
            <a:endParaRPr/>
          </a:p>
          <a:p>
            <a:pPr marL="914400" marR="0" lvl="1" indent="-350519" algn="l" rtl="0">
              <a:lnSpc>
                <a:spcPct val="100000"/>
              </a:lnSpc>
              <a:spcBef>
                <a:spcPts val="640"/>
              </a:spcBef>
              <a:spcAft>
                <a:spcPts val="0"/>
              </a:spcAft>
              <a:buClr>
                <a:srgbClr val="262626"/>
              </a:buClr>
              <a:buSzPts val="1360"/>
              <a:buFont typeface="Noto Sans Symbols"/>
              <a:buChar char="⮚"/>
            </a:pPr>
            <a:r>
              <a:rPr lang="en-US" sz="1600" b="0" i="0" u="none" strike="noStrike" cap="none">
                <a:solidFill>
                  <a:srgbClr val="002060"/>
                </a:solidFill>
                <a:latin typeface="Calibri"/>
                <a:ea typeface="Calibri"/>
                <a:cs typeface="Calibri"/>
                <a:sym typeface="Calibri"/>
              </a:rPr>
              <a:t>Reading fluency and peer comparison data or normative reading fluency data</a:t>
            </a:r>
            <a:endParaRPr/>
          </a:p>
          <a:p>
            <a:pPr marL="914400" marR="0" lvl="1" indent="-350519" algn="l" rtl="0">
              <a:lnSpc>
                <a:spcPct val="100000"/>
              </a:lnSpc>
              <a:spcBef>
                <a:spcPts val="640"/>
              </a:spcBef>
              <a:spcAft>
                <a:spcPts val="0"/>
              </a:spcAft>
              <a:buClr>
                <a:srgbClr val="262626"/>
              </a:buClr>
              <a:buSzPts val="1360"/>
              <a:buFont typeface="Noto Sans Symbols"/>
              <a:buChar char="⮚"/>
            </a:pPr>
            <a:r>
              <a:rPr lang="en-US" sz="1600" b="0" i="0" u="none" strike="noStrike" cap="none">
                <a:solidFill>
                  <a:srgbClr val="002060"/>
                </a:solidFill>
                <a:latin typeface="Calibri"/>
                <a:ea typeface="Calibri"/>
                <a:cs typeface="Calibri"/>
                <a:sym typeface="Calibri"/>
              </a:rPr>
              <a:t>Math problem solving vs difficulties reading word problems</a:t>
            </a:r>
            <a:endParaRPr/>
          </a:p>
          <a:p>
            <a:pPr marL="457200" lvl="0" indent="-228600" algn="l" rtl="0">
              <a:lnSpc>
                <a:spcPct val="100000"/>
              </a:lnSpc>
              <a:spcBef>
                <a:spcPts val="640"/>
              </a:spcBef>
              <a:spcAft>
                <a:spcPts val="0"/>
              </a:spcAft>
              <a:buClr>
                <a:srgbClr val="262626"/>
              </a:buClr>
              <a:buSzPts val="3200"/>
              <a:buFont typeface="Noto Sans Symbols"/>
              <a:buNone/>
            </a:pPr>
            <a:endParaRPr sz="1600">
              <a:solidFill>
                <a:srgbClr val="002060"/>
              </a:solidFill>
            </a:endParaRPr>
          </a:p>
        </p:txBody>
      </p:sp>
      <p:sp>
        <p:nvSpPr>
          <p:cNvPr id="768" name="Google Shape;768;p98"/>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SLD: Eligibility Determinations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99"/>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68</a:t>
            </a:fld>
            <a:endParaRPr/>
          </a:p>
        </p:txBody>
      </p:sp>
      <p:sp>
        <p:nvSpPr>
          <p:cNvPr id="775" name="Google Shape;775;p99"/>
          <p:cNvSpPr txBox="1">
            <a:spLocks noGrp="1"/>
          </p:cNvSpPr>
          <p:nvPr>
            <p:ph type="body" idx="1"/>
          </p:nvPr>
        </p:nvSpPr>
        <p:spPr>
          <a:xfrm>
            <a:off x="152400" y="796875"/>
            <a:ext cx="8839200" cy="4346700"/>
          </a:xfrm>
          <a:prstGeom prst="rect">
            <a:avLst/>
          </a:prstGeom>
          <a:noFill/>
          <a:ln>
            <a:noFill/>
          </a:ln>
        </p:spPr>
        <p:txBody>
          <a:bodyPr spcFirstLastPara="1" wrap="square" lIns="91425" tIns="45700" rIns="91425" bIns="45700" anchor="t" anchorCtr="0">
            <a:noAutofit/>
          </a:bodyPr>
          <a:lstStyle/>
          <a:p>
            <a:pPr marL="457200" lvl="0" indent="-314960" algn="l" rtl="0">
              <a:spcBef>
                <a:spcPts val="640"/>
              </a:spcBef>
              <a:spcAft>
                <a:spcPts val="0"/>
              </a:spcAft>
              <a:buClr>
                <a:srgbClr val="262626"/>
              </a:buClr>
              <a:buSzPts val="1360"/>
              <a:buFont typeface="Noto Sans Symbols"/>
              <a:buChar char="➢"/>
            </a:pPr>
            <a:r>
              <a:rPr lang="en-US" sz="2700" b="1">
                <a:solidFill>
                  <a:srgbClr val="002060"/>
                </a:solidFill>
              </a:rPr>
              <a:t>If a skill is not observed in the learning environment or can not be observed in the learning environment then SLD eligibility does not exist</a:t>
            </a:r>
            <a:endParaRPr sz="2700" b="1">
              <a:solidFill>
                <a:srgbClr val="002060"/>
              </a:solidFill>
            </a:endParaRPr>
          </a:p>
          <a:p>
            <a:pPr marL="457200" lvl="0" indent="-400050" algn="l" rtl="0">
              <a:spcBef>
                <a:spcPts val="640"/>
              </a:spcBef>
              <a:spcAft>
                <a:spcPts val="0"/>
              </a:spcAft>
              <a:buClr>
                <a:srgbClr val="002060"/>
              </a:buClr>
              <a:buSzPts val="2700"/>
              <a:buChar char="➢"/>
            </a:pPr>
            <a:r>
              <a:rPr lang="en-US" sz="2700" b="1">
                <a:solidFill>
                  <a:srgbClr val="002060"/>
                </a:solidFill>
              </a:rPr>
              <a:t> Observation data is the key to supporting adverse educational impact </a:t>
            </a:r>
            <a:endParaRPr sz="2700" b="1">
              <a:solidFill>
                <a:srgbClr val="002060"/>
              </a:solidFill>
            </a:endParaRPr>
          </a:p>
          <a:p>
            <a:pPr marL="457200" lvl="0" indent="-400050" algn="l" rtl="0">
              <a:spcBef>
                <a:spcPts val="640"/>
              </a:spcBef>
              <a:spcAft>
                <a:spcPts val="0"/>
              </a:spcAft>
              <a:buClr>
                <a:srgbClr val="002060"/>
              </a:buClr>
              <a:buSzPts val="2700"/>
              <a:buChar char="➢"/>
            </a:pPr>
            <a:r>
              <a:rPr lang="en-US" sz="2700" b="1">
                <a:solidFill>
                  <a:srgbClr val="002060"/>
                </a:solidFill>
              </a:rPr>
              <a:t>Communicate with teacher to determine how and when the skill deficit is impacting the student during instruction. Then coordinate observation efforts to collect data during that time frame</a:t>
            </a:r>
            <a:endParaRPr sz="2700" b="1">
              <a:solidFill>
                <a:srgbClr val="002060"/>
              </a:solidFill>
            </a:endParaRPr>
          </a:p>
          <a:p>
            <a:pPr marL="0" lvl="0" indent="0" algn="l" rtl="0">
              <a:spcBef>
                <a:spcPts val="640"/>
              </a:spcBef>
              <a:spcAft>
                <a:spcPts val="0"/>
              </a:spcAft>
              <a:buNone/>
            </a:pPr>
            <a:endParaRPr sz="2700" b="1">
              <a:solidFill>
                <a:srgbClr val="002060"/>
              </a:solidFill>
            </a:endParaRPr>
          </a:p>
          <a:p>
            <a:pPr marL="457200" lvl="0" indent="0" algn="l" rtl="0">
              <a:spcBef>
                <a:spcPts val="640"/>
              </a:spcBef>
              <a:spcAft>
                <a:spcPts val="0"/>
              </a:spcAft>
              <a:buNone/>
            </a:pPr>
            <a:endParaRPr sz="2700" b="1">
              <a:solidFill>
                <a:srgbClr val="002060"/>
              </a:solidFill>
            </a:endParaRPr>
          </a:p>
          <a:p>
            <a:pPr marL="457200" lvl="0" indent="0" algn="l" rtl="0">
              <a:spcBef>
                <a:spcPts val="640"/>
              </a:spcBef>
              <a:spcAft>
                <a:spcPts val="0"/>
              </a:spcAft>
              <a:buNone/>
            </a:pPr>
            <a:endParaRPr sz="2700" b="1">
              <a:solidFill>
                <a:srgbClr val="002060"/>
              </a:solidFill>
            </a:endParaRPr>
          </a:p>
        </p:txBody>
      </p:sp>
      <p:sp>
        <p:nvSpPr>
          <p:cNvPr id="776" name="Google Shape;776;p99"/>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SLD: Eligibility Determinations</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285bca029b0_0_74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69</a:t>
            </a:fld>
            <a:endParaRPr/>
          </a:p>
        </p:txBody>
      </p:sp>
      <p:sp>
        <p:nvSpPr>
          <p:cNvPr id="783" name="Google Shape;783;g285bca029b0_0_740"/>
          <p:cNvSpPr txBox="1">
            <a:spLocks noGrp="1"/>
          </p:cNvSpPr>
          <p:nvPr>
            <p:ph type="body" idx="1"/>
          </p:nvPr>
        </p:nvSpPr>
        <p:spPr>
          <a:xfrm>
            <a:off x="152400" y="588600"/>
            <a:ext cx="8839200" cy="45549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1360"/>
              <a:buFont typeface="Noto Sans Symbols"/>
              <a:buChar char="⮚"/>
            </a:pPr>
            <a:r>
              <a:rPr lang="en-US" sz="1600">
                <a:solidFill>
                  <a:srgbClr val="002060"/>
                </a:solidFill>
              </a:rPr>
              <a:t>Observation </a:t>
            </a:r>
            <a:r>
              <a:rPr lang="en-US" sz="1600" b="1">
                <a:solidFill>
                  <a:srgbClr val="002060"/>
                </a:solidFill>
              </a:rPr>
              <a:t>NON Example </a:t>
            </a:r>
            <a:r>
              <a:rPr lang="en-US" sz="1600">
                <a:solidFill>
                  <a:srgbClr val="002060"/>
                </a:solidFill>
              </a:rPr>
              <a:t>SLD Reading Comprehension</a:t>
            </a:r>
            <a:endParaRPr/>
          </a:p>
          <a:p>
            <a:pPr marL="914400" lvl="1" indent="-363218" algn="l" rtl="0">
              <a:lnSpc>
                <a:spcPct val="100000"/>
              </a:lnSpc>
              <a:spcBef>
                <a:spcPts val="640"/>
              </a:spcBef>
              <a:spcAft>
                <a:spcPts val="0"/>
              </a:spcAft>
              <a:buClr>
                <a:srgbClr val="262626"/>
              </a:buClr>
              <a:buSzPts val="1560"/>
              <a:buChar char="⮚"/>
            </a:pPr>
            <a:r>
              <a:rPr lang="en-US" sz="1800">
                <a:solidFill>
                  <a:srgbClr val="002060"/>
                </a:solidFill>
              </a:rPr>
              <a:t>Betty was observed in during reading class. The teacher called on a student to read the first two paragraphs of the story. The teacher then asked Betty two questions about what was read. Betty was not able to answer either of the questions. Another student answered the questions correctly. Betty looked around the room and played with her pencil inside her desk while another student was reading the last two paragraphs of the story. The teacher called on Betty again to answer questions about the story. Betty was unable to answer the questions. Betty continued to play with her pencil while another student answered the teacher’s questions.</a:t>
            </a:r>
            <a:endParaRPr sz="1800">
              <a:solidFill>
                <a:srgbClr val="002060"/>
              </a:solidFill>
            </a:endParaRPr>
          </a:p>
          <a:p>
            <a:pPr marL="0" lvl="0" indent="0" algn="l" rtl="0">
              <a:lnSpc>
                <a:spcPct val="100000"/>
              </a:lnSpc>
              <a:spcBef>
                <a:spcPts val="640"/>
              </a:spcBef>
              <a:spcAft>
                <a:spcPts val="0"/>
              </a:spcAft>
              <a:buNone/>
            </a:pPr>
            <a:endParaRPr sz="1800">
              <a:solidFill>
                <a:srgbClr val="002060"/>
              </a:solidFill>
            </a:endParaRPr>
          </a:p>
          <a:p>
            <a:pPr marL="914400" lvl="0" indent="0" algn="l" rtl="0">
              <a:lnSpc>
                <a:spcPct val="100000"/>
              </a:lnSpc>
              <a:spcBef>
                <a:spcPts val="640"/>
              </a:spcBef>
              <a:spcAft>
                <a:spcPts val="0"/>
              </a:spcAft>
              <a:buNone/>
            </a:pPr>
            <a:endParaRPr sz="1800">
              <a:solidFill>
                <a:srgbClr val="002060"/>
              </a:solidFill>
            </a:endParaRPr>
          </a:p>
        </p:txBody>
      </p:sp>
      <p:sp>
        <p:nvSpPr>
          <p:cNvPr id="784" name="Google Shape;784;g285bca029b0_0_740"/>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SLD: Eligibility Determinations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7c6212f66b_0_26"/>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263" name="Google Shape;263;g27c6212f66b_0_26"/>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a:p>
        </p:txBody>
      </p:sp>
      <p:sp>
        <p:nvSpPr>
          <p:cNvPr id="264" name="Google Shape;264;g27c6212f66b_0_26"/>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pic>
        <p:nvPicPr>
          <p:cNvPr id="265" name="Google Shape;265;g27c6212f66b_0_26"/>
          <p:cNvPicPr preferRelativeResize="0"/>
          <p:nvPr/>
        </p:nvPicPr>
        <p:blipFill>
          <a:blip r:embed="rId3">
            <a:alphaModFix/>
          </a:blip>
          <a:stretch>
            <a:fillRect/>
          </a:stretch>
        </p:blipFill>
        <p:spPr>
          <a:xfrm>
            <a:off x="254000" y="787400"/>
            <a:ext cx="7806275" cy="41465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g285bca029b0_0_732"/>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70</a:t>
            </a:fld>
            <a:endParaRPr/>
          </a:p>
        </p:txBody>
      </p:sp>
      <p:sp>
        <p:nvSpPr>
          <p:cNvPr id="791" name="Google Shape;791;g285bca029b0_0_732"/>
          <p:cNvSpPr txBox="1">
            <a:spLocks noGrp="1"/>
          </p:cNvSpPr>
          <p:nvPr>
            <p:ph type="body" idx="1"/>
          </p:nvPr>
        </p:nvSpPr>
        <p:spPr>
          <a:xfrm>
            <a:off x="152400" y="588600"/>
            <a:ext cx="8839200" cy="45549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640"/>
              </a:spcBef>
              <a:spcAft>
                <a:spcPts val="0"/>
              </a:spcAft>
              <a:buNone/>
            </a:pPr>
            <a:endParaRPr sz="2300">
              <a:solidFill>
                <a:srgbClr val="002060"/>
              </a:solidFill>
            </a:endParaRPr>
          </a:p>
          <a:p>
            <a:pPr marL="457200" lvl="0" indent="-476250" algn="l" rtl="0">
              <a:lnSpc>
                <a:spcPct val="100000"/>
              </a:lnSpc>
              <a:spcBef>
                <a:spcPts val="640"/>
              </a:spcBef>
              <a:spcAft>
                <a:spcPts val="0"/>
              </a:spcAft>
              <a:buClr>
                <a:srgbClr val="262626"/>
              </a:buClr>
              <a:buSzPts val="2060"/>
              <a:buFont typeface="Noto Sans Symbols"/>
              <a:buChar char="⮚"/>
            </a:pPr>
            <a:r>
              <a:rPr lang="en-US" sz="2300">
                <a:solidFill>
                  <a:srgbClr val="002060"/>
                </a:solidFill>
              </a:rPr>
              <a:t>Reading comprehension               listening comprehension</a:t>
            </a:r>
            <a:endParaRPr sz="2300">
              <a:solidFill>
                <a:srgbClr val="002060"/>
              </a:solidFill>
            </a:endParaRPr>
          </a:p>
          <a:p>
            <a:pPr marL="457200" lvl="0" indent="-491490" algn="l" rtl="0">
              <a:lnSpc>
                <a:spcPct val="100000"/>
              </a:lnSpc>
              <a:spcBef>
                <a:spcPts val="640"/>
              </a:spcBef>
              <a:spcAft>
                <a:spcPts val="0"/>
              </a:spcAft>
              <a:buClr>
                <a:srgbClr val="002060"/>
              </a:buClr>
              <a:buSzPts val="2300"/>
              <a:buChar char="⮚"/>
            </a:pPr>
            <a:r>
              <a:rPr lang="en-US" sz="2300">
                <a:solidFill>
                  <a:srgbClr val="002060"/>
                </a:solidFill>
              </a:rPr>
              <a:t>Answering questions over text that has been read aloud by others is listening comprehension</a:t>
            </a:r>
            <a:endParaRPr sz="2300">
              <a:solidFill>
                <a:srgbClr val="002060"/>
              </a:solidFill>
            </a:endParaRPr>
          </a:p>
          <a:p>
            <a:pPr marL="457200" lvl="0" indent="-491490" algn="l" rtl="0">
              <a:lnSpc>
                <a:spcPct val="100000"/>
              </a:lnSpc>
              <a:spcBef>
                <a:spcPts val="640"/>
              </a:spcBef>
              <a:spcAft>
                <a:spcPts val="0"/>
              </a:spcAft>
              <a:buClr>
                <a:srgbClr val="002060"/>
              </a:buClr>
              <a:buSzPts val="2300"/>
              <a:buChar char="⮚"/>
            </a:pPr>
            <a:r>
              <a:rPr lang="en-US" sz="2300">
                <a:solidFill>
                  <a:srgbClr val="002060"/>
                </a:solidFill>
              </a:rPr>
              <a:t>Answering questions over text read independently (either silently or aloud) is reading comprehension</a:t>
            </a:r>
            <a:endParaRPr sz="2300">
              <a:solidFill>
                <a:srgbClr val="002060"/>
              </a:solidFill>
            </a:endParaRPr>
          </a:p>
          <a:p>
            <a:pPr marL="914400" lvl="0" indent="0" algn="l" rtl="0">
              <a:lnSpc>
                <a:spcPct val="100000"/>
              </a:lnSpc>
              <a:spcBef>
                <a:spcPts val="640"/>
              </a:spcBef>
              <a:spcAft>
                <a:spcPts val="0"/>
              </a:spcAft>
              <a:buNone/>
            </a:pPr>
            <a:endParaRPr sz="1800">
              <a:solidFill>
                <a:srgbClr val="002060"/>
              </a:solidFill>
            </a:endParaRPr>
          </a:p>
        </p:txBody>
      </p:sp>
      <p:sp>
        <p:nvSpPr>
          <p:cNvPr id="792" name="Google Shape;792;g285bca029b0_0_732"/>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SLD: Reading Comprehension </a:t>
            </a:r>
            <a:endParaRPr/>
          </a:p>
        </p:txBody>
      </p:sp>
      <p:sp>
        <p:nvSpPr>
          <p:cNvPr id="793" name="Google Shape;793;g285bca029b0_0_732"/>
          <p:cNvSpPr/>
          <p:nvPr/>
        </p:nvSpPr>
        <p:spPr>
          <a:xfrm>
            <a:off x="3718800" y="1098750"/>
            <a:ext cx="853200" cy="386400"/>
          </a:xfrm>
          <a:prstGeom prst="mathNotEqual">
            <a:avLst>
              <a:gd name="adj1" fmla="val 23520"/>
              <a:gd name="adj2" fmla="val 6600000"/>
              <a:gd name="adj3"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g27d94b14b15_0_9"/>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71</a:t>
            </a:fld>
            <a:endParaRPr/>
          </a:p>
        </p:txBody>
      </p:sp>
      <p:sp>
        <p:nvSpPr>
          <p:cNvPr id="800" name="Google Shape;800;g27d94b14b15_0_9"/>
          <p:cNvSpPr txBox="1">
            <a:spLocks noGrp="1"/>
          </p:cNvSpPr>
          <p:nvPr>
            <p:ph type="body" idx="1"/>
          </p:nvPr>
        </p:nvSpPr>
        <p:spPr>
          <a:xfrm>
            <a:off x="152400" y="588600"/>
            <a:ext cx="8839200" cy="455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None/>
            </a:pPr>
            <a:endParaRPr/>
          </a:p>
          <a:p>
            <a:pPr marL="457200" lvl="0" indent="-327660" algn="l" rtl="0">
              <a:spcBef>
                <a:spcPts val="640"/>
              </a:spcBef>
              <a:spcAft>
                <a:spcPts val="0"/>
              </a:spcAft>
              <a:buClr>
                <a:srgbClr val="262626"/>
              </a:buClr>
              <a:buSzPts val="1560"/>
              <a:buFont typeface="Noto Sans Symbols"/>
              <a:buChar char="⮚"/>
            </a:pPr>
            <a:r>
              <a:rPr lang="en-US" sz="1800">
                <a:solidFill>
                  <a:srgbClr val="002060"/>
                </a:solidFill>
              </a:rPr>
              <a:t>Observation </a:t>
            </a:r>
            <a:r>
              <a:rPr lang="en-US" sz="1800" b="1">
                <a:solidFill>
                  <a:srgbClr val="002060"/>
                </a:solidFill>
              </a:rPr>
              <a:t>Non-Example</a:t>
            </a:r>
            <a:r>
              <a:rPr lang="en-US" sz="1800">
                <a:solidFill>
                  <a:srgbClr val="002060"/>
                </a:solidFill>
              </a:rPr>
              <a:t>: SLD Reading Skills and Reading Fluency</a:t>
            </a:r>
            <a:endParaRPr sz="3400"/>
          </a:p>
          <a:p>
            <a:pPr marL="914400" lvl="1" indent="-323213" algn="l" rtl="0">
              <a:spcBef>
                <a:spcPts val="640"/>
              </a:spcBef>
              <a:spcAft>
                <a:spcPts val="0"/>
              </a:spcAft>
              <a:buClr>
                <a:srgbClr val="262626"/>
              </a:buClr>
              <a:buSzPts val="1490"/>
              <a:buChar char="⮚"/>
            </a:pPr>
            <a:r>
              <a:rPr lang="en-US" sz="1700">
                <a:solidFill>
                  <a:srgbClr val="002060"/>
                </a:solidFill>
              </a:rPr>
              <a:t>When the observation started Sal was seated with 3 other students at a small table in the back of the room. The students were finishing eating cupcakes from a birthday celebration. The students were asked to get a reader from the library. The other students promptly got their books. Sal did not get his book instead he licked the table. The teacher asked him why he licked the table, he said there was icing on it. The teacher told Sal to get his book. Sal got his book. The teacher asked Sal to read the first page. He said he didn’t want to because he had already read the book and it was boring. The teacher asked another student to read the book. Sal did not read any of the book aloud because he told the teacher he didn’t want to read the book because it was boring. </a:t>
            </a:r>
            <a:endParaRPr sz="3500"/>
          </a:p>
          <a:p>
            <a:pPr marL="457200" lvl="0" indent="0" algn="l" rtl="0">
              <a:lnSpc>
                <a:spcPct val="100000"/>
              </a:lnSpc>
              <a:spcBef>
                <a:spcPts val="640"/>
              </a:spcBef>
              <a:spcAft>
                <a:spcPts val="0"/>
              </a:spcAft>
              <a:buNone/>
            </a:pPr>
            <a:endParaRPr sz="1900">
              <a:solidFill>
                <a:srgbClr val="002060"/>
              </a:solidFill>
            </a:endParaRPr>
          </a:p>
        </p:txBody>
      </p:sp>
      <p:sp>
        <p:nvSpPr>
          <p:cNvPr id="801" name="Google Shape;801;g27d94b14b15_0_9"/>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SLD: Eligibility Determinations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g27e10f705f0_1_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72</a:t>
            </a:fld>
            <a:endParaRPr/>
          </a:p>
        </p:txBody>
      </p:sp>
      <p:sp>
        <p:nvSpPr>
          <p:cNvPr id="808" name="Google Shape;808;g27e10f705f0_1_7"/>
          <p:cNvSpPr txBox="1">
            <a:spLocks noGrp="1"/>
          </p:cNvSpPr>
          <p:nvPr>
            <p:ph type="body" idx="1"/>
          </p:nvPr>
        </p:nvSpPr>
        <p:spPr>
          <a:xfrm>
            <a:off x="152400" y="588600"/>
            <a:ext cx="8839200" cy="455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None/>
            </a:pPr>
            <a:endParaRPr/>
          </a:p>
          <a:p>
            <a:pPr marL="457200" lvl="0" indent="-314960" algn="l" rtl="0">
              <a:spcBef>
                <a:spcPts val="640"/>
              </a:spcBef>
              <a:spcAft>
                <a:spcPts val="0"/>
              </a:spcAft>
              <a:buClr>
                <a:srgbClr val="262626"/>
              </a:buClr>
              <a:buSzPts val="1360"/>
              <a:buFont typeface="Noto Sans Symbols"/>
              <a:buChar char="⮚"/>
            </a:pPr>
            <a:r>
              <a:rPr lang="en-US" sz="1600">
                <a:solidFill>
                  <a:srgbClr val="002060"/>
                </a:solidFill>
              </a:rPr>
              <a:t>Observation </a:t>
            </a:r>
            <a:r>
              <a:rPr lang="en-US" sz="1600" b="1">
                <a:solidFill>
                  <a:srgbClr val="002060"/>
                </a:solidFill>
              </a:rPr>
              <a:t>Example</a:t>
            </a:r>
            <a:r>
              <a:rPr lang="en-US" sz="1600">
                <a:solidFill>
                  <a:srgbClr val="002060"/>
                </a:solidFill>
              </a:rPr>
              <a:t>: SLD Reading Fluency</a:t>
            </a:r>
            <a:endParaRPr/>
          </a:p>
          <a:p>
            <a:pPr marL="457200" lvl="0" indent="0" algn="l" rtl="0">
              <a:lnSpc>
                <a:spcPct val="100000"/>
              </a:lnSpc>
              <a:spcBef>
                <a:spcPts val="640"/>
              </a:spcBef>
              <a:spcAft>
                <a:spcPts val="0"/>
              </a:spcAft>
              <a:buNone/>
            </a:pPr>
            <a:r>
              <a:rPr lang="en-US" sz="1800">
                <a:solidFill>
                  <a:srgbClr val="262626"/>
                </a:solidFill>
              </a:rPr>
              <a:t>Observation was conducted in second grade reading class during small group instruction. Student was seated at small reading table with 4 other students and teacher. The teacher asked student to read aloud text from decodable book (teacher indicated book was new book, student was reading for first time). Student read 45 words in one minute, and it took her 2 min and 23 seconds to read 93 words in the book. The following were her errors (her response/correct response) : almond/peanut, shopping/shop, “don’t know”/grocery, able/assist, car/cart, list/locate, (skipped word)shout, help/hungry,  run/race, buy/bought. His accuracy percentage was 88%, 10 errors out of 93 words. A peer read a different book with 95 words. He read his book in 1 min 17 seconds, with 3 errors</a:t>
            </a:r>
            <a:endParaRPr sz="1600">
              <a:solidFill>
                <a:srgbClr val="002060"/>
              </a:solidFill>
            </a:endParaRPr>
          </a:p>
        </p:txBody>
      </p:sp>
      <p:sp>
        <p:nvSpPr>
          <p:cNvPr id="809" name="Google Shape;809;g27e10f705f0_1_7"/>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SLD: Eligibility Determinations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0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73</a:t>
            </a:fld>
            <a:endParaRPr/>
          </a:p>
        </p:txBody>
      </p:sp>
      <p:sp>
        <p:nvSpPr>
          <p:cNvPr id="816" name="Google Shape;816;p100"/>
          <p:cNvSpPr txBox="1">
            <a:spLocks noGrp="1"/>
          </p:cNvSpPr>
          <p:nvPr>
            <p:ph type="body" idx="1"/>
          </p:nvPr>
        </p:nvSpPr>
        <p:spPr>
          <a:xfrm>
            <a:off x="152400" y="697700"/>
            <a:ext cx="8839200" cy="4236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1360"/>
              <a:buFont typeface="Noto Sans Symbols"/>
              <a:buChar char="⮚"/>
            </a:pPr>
            <a:r>
              <a:rPr lang="en-US" sz="1600">
                <a:solidFill>
                  <a:srgbClr val="002060"/>
                </a:solidFill>
              </a:rPr>
              <a:t>Intellectual Disability (ID)</a:t>
            </a:r>
            <a:endParaRPr/>
          </a:p>
          <a:p>
            <a:pPr marL="914400" lvl="1" indent="-350519" algn="l" rtl="0">
              <a:lnSpc>
                <a:spcPct val="100000"/>
              </a:lnSpc>
              <a:spcBef>
                <a:spcPts val="640"/>
              </a:spcBef>
              <a:spcAft>
                <a:spcPts val="0"/>
              </a:spcAft>
              <a:buClr>
                <a:srgbClr val="262626"/>
              </a:buClr>
              <a:buSzPts val="1360"/>
              <a:buFont typeface="Noto Sans Symbols"/>
              <a:buChar char="⮚"/>
            </a:pPr>
            <a:r>
              <a:rPr lang="en-US" sz="1600">
                <a:solidFill>
                  <a:srgbClr val="002060"/>
                </a:solidFill>
              </a:rPr>
              <a:t>Two or more raters are required to complete adaptive behavior assessment</a:t>
            </a:r>
            <a:endParaRPr/>
          </a:p>
          <a:p>
            <a:pPr marL="1371600" lvl="2" indent="-379730" algn="l" rtl="0">
              <a:lnSpc>
                <a:spcPct val="100000"/>
              </a:lnSpc>
              <a:spcBef>
                <a:spcPts val="560"/>
              </a:spcBef>
              <a:spcAft>
                <a:spcPts val="0"/>
              </a:spcAft>
              <a:buClr>
                <a:srgbClr val="262626"/>
              </a:buClr>
              <a:buSzPts val="1360"/>
              <a:buFont typeface="Noto Sans Symbols"/>
              <a:buChar char="⮚"/>
            </a:pPr>
            <a:r>
              <a:rPr lang="en-US" sz="1600">
                <a:solidFill>
                  <a:srgbClr val="002060"/>
                </a:solidFill>
              </a:rPr>
              <a:t>1000.20 Child performs 2.0 standard deviations or more below peers in the area of adaptive behavior skills as evidenced by overall composite scores from two or more adaptive behavior assessments</a:t>
            </a:r>
            <a:r>
              <a:rPr lang="en-US" sz="1100">
                <a:solidFill>
                  <a:srgbClr val="002060"/>
                </a:solidFill>
              </a:rPr>
              <a:t>.</a:t>
            </a:r>
            <a:endParaRPr/>
          </a:p>
          <a:p>
            <a:pPr marL="1371600" lvl="2" indent="-379730" algn="l" rtl="0">
              <a:lnSpc>
                <a:spcPct val="100000"/>
              </a:lnSpc>
              <a:spcBef>
                <a:spcPts val="560"/>
              </a:spcBef>
              <a:spcAft>
                <a:spcPts val="0"/>
              </a:spcAft>
              <a:buClr>
                <a:srgbClr val="262626"/>
              </a:buClr>
              <a:buSzPts val="1360"/>
              <a:buFont typeface="Noto Sans Symbols"/>
              <a:buChar char="⮚"/>
            </a:pPr>
            <a:r>
              <a:rPr lang="en-US" sz="1600">
                <a:solidFill>
                  <a:srgbClr val="002060"/>
                </a:solidFill>
              </a:rPr>
              <a:t>1000.20.a. Name of the adaptive behavior measure administered and </a:t>
            </a:r>
            <a:r>
              <a:rPr lang="en-US" sz="1600" u="sng">
                <a:solidFill>
                  <a:srgbClr val="002060"/>
                </a:solidFill>
              </a:rPr>
              <a:t>name and title of each person who completed the adaptive behavior measure</a:t>
            </a:r>
            <a:r>
              <a:rPr lang="en-US" sz="1600">
                <a:solidFill>
                  <a:srgbClr val="002060"/>
                </a:solidFill>
              </a:rPr>
              <a:t>, including a parent or guardian when possible.</a:t>
            </a:r>
            <a:endParaRPr sz="2400">
              <a:solidFill>
                <a:srgbClr val="002060"/>
              </a:solidFill>
            </a:endParaRPr>
          </a:p>
          <a:p>
            <a:pPr marL="914400" lvl="1" indent="-350519" algn="l" rtl="0">
              <a:lnSpc>
                <a:spcPct val="100000"/>
              </a:lnSpc>
              <a:spcBef>
                <a:spcPts val="640"/>
              </a:spcBef>
              <a:spcAft>
                <a:spcPts val="0"/>
              </a:spcAft>
              <a:buClr>
                <a:srgbClr val="262626"/>
              </a:buClr>
              <a:buSzPts val="1360"/>
              <a:buChar char="⮚"/>
            </a:pPr>
            <a:r>
              <a:rPr lang="en-US" sz="1600" b="1">
                <a:solidFill>
                  <a:srgbClr val="002060"/>
                </a:solidFill>
              </a:rPr>
              <a:t>Adaptive behavior must be concern noted in referral and RED, ID is not a “surprise” eligibility category</a:t>
            </a:r>
            <a:endParaRPr b="1"/>
          </a:p>
          <a:p>
            <a:pPr marL="914400" lvl="1" indent="-350519" algn="l" rtl="0">
              <a:lnSpc>
                <a:spcPct val="100000"/>
              </a:lnSpc>
              <a:spcBef>
                <a:spcPts val="640"/>
              </a:spcBef>
              <a:spcAft>
                <a:spcPts val="0"/>
              </a:spcAft>
              <a:buClr>
                <a:srgbClr val="262626"/>
              </a:buClr>
              <a:buSzPts val="1360"/>
              <a:buFont typeface="Noto Sans Symbols"/>
              <a:buChar char="⮚"/>
            </a:pPr>
            <a:r>
              <a:rPr lang="en-US" sz="1600">
                <a:solidFill>
                  <a:srgbClr val="002060"/>
                </a:solidFill>
              </a:rPr>
              <a:t>Observations must show adaptive behavior and cognitive deficits impact student in educational environment</a:t>
            </a:r>
            <a:endParaRPr/>
          </a:p>
          <a:p>
            <a:pPr marL="563881" lvl="1" indent="0" algn="l" rtl="0">
              <a:lnSpc>
                <a:spcPct val="100000"/>
              </a:lnSpc>
              <a:spcBef>
                <a:spcPts val="640"/>
              </a:spcBef>
              <a:spcAft>
                <a:spcPts val="0"/>
              </a:spcAft>
              <a:buClr>
                <a:srgbClr val="262626"/>
              </a:buClr>
              <a:buSzPts val="1360"/>
              <a:buNone/>
            </a:pPr>
            <a:endParaRPr sz="1600">
              <a:solidFill>
                <a:srgbClr val="002060"/>
              </a:solidFill>
            </a:endParaRPr>
          </a:p>
          <a:p>
            <a:pPr marL="914400" lvl="1" indent="-264159" algn="l" rtl="0">
              <a:lnSpc>
                <a:spcPct val="100000"/>
              </a:lnSpc>
              <a:spcBef>
                <a:spcPts val="640"/>
              </a:spcBef>
              <a:spcAft>
                <a:spcPts val="0"/>
              </a:spcAft>
              <a:buClr>
                <a:srgbClr val="262626"/>
              </a:buClr>
              <a:buSzPts val="1360"/>
              <a:buFont typeface="Noto Sans Symbols"/>
              <a:buNone/>
            </a:pPr>
            <a:endParaRPr sz="1600">
              <a:solidFill>
                <a:srgbClr val="002060"/>
              </a:solidFill>
            </a:endParaRPr>
          </a:p>
          <a:p>
            <a:pPr marL="25400" lvl="0" indent="0" algn="l" rtl="0">
              <a:lnSpc>
                <a:spcPct val="100000"/>
              </a:lnSpc>
              <a:spcBef>
                <a:spcPts val="640"/>
              </a:spcBef>
              <a:spcAft>
                <a:spcPts val="0"/>
              </a:spcAft>
              <a:buClr>
                <a:srgbClr val="262626"/>
              </a:buClr>
              <a:buSzPts val="3200"/>
              <a:buNone/>
            </a:pPr>
            <a:endParaRPr sz="1600">
              <a:solidFill>
                <a:srgbClr val="002060"/>
              </a:solidFill>
            </a:endParaRPr>
          </a:p>
        </p:txBody>
      </p:sp>
      <p:sp>
        <p:nvSpPr>
          <p:cNvPr id="817" name="Google Shape;817;p100"/>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ID: Eligibility Determinations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101"/>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74</a:t>
            </a:fld>
            <a:endParaRPr/>
          </a:p>
        </p:txBody>
      </p:sp>
      <p:sp>
        <p:nvSpPr>
          <p:cNvPr id="824" name="Google Shape;824;p101"/>
          <p:cNvSpPr txBox="1">
            <a:spLocks noGrp="1"/>
          </p:cNvSpPr>
          <p:nvPr>
            <p:ph type="body" idx="1"/>
          </p:nvPr>
        </p:nvSpPr>
        <p:spPr>
          <a:xfrm>
            <a:off x="152400" y="721950"/>
            <a:ext cx="8839200" cy="4236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Intellectual Disability (ID) case study, ID or Not?</a:t>
            </a:r>
            <a:endParaRPr/>
          </a:p>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RED9/22/21: Communication Language: No concerns, Academics: Slow learner, needs verbal directions and instruction repeated multiple times</a:t>
            </a:r>
            <a:endParaRPr/>
          </a:p>
          <a:p>
            <a:pPr marL="914400" lvl="1" indent="-264159" algn="l" rtl="0">
              <a:lnSpc>
                <a:spcPct val="100000"/>
              </a:lnSpc>
              <a:spcBef>
                <a:spcPts val="640"/>
              </a:spcBef>
              <a:spcAft>
                <a:spcPts val="0"/>
              </a:spcAft>
              <a:buClr>
                <a:srgbClr val="262626"/>
              </a:buClr>
              <a:buSzPts val="1360"/>
              <a:buFont typeface="Noto Sans Symbols"/>
              <a:buNone/>
            </a:pPr>
            <a:endParaRPr sz="1600">
              <a:solidFill>
                <a:srgbClr val="002060"/>
              </a:solidFill>
            </a:endParaRPr>
          </a:p>
          <a:p>
            <a:pPr marL="914400" lvl="1" indent="-264159" algn="l" rtl="0">
              <a:lnSpc>
                <a:spcPct val="100000"/>
              </a:lnSpc>
              <a:spcBef>
                <a:spcPts val="640"/>
              </a:spcBef>
              <a:spcAft>
                <a:spcPts val="0"/>
              </a:spcAft>
              <a:buClr>
                <a:srgbClr val="262626"/>
              </a:buClr>
              <a:buSzPts val="1360"/>
              <a:buFont typeface="Noto Sans Symbols"/>
              <a:buNone/>
            </a:pPr>
            <a:endParaRPr sz="1600">
              <a:solidFill>
                <a:srgbClr val="002060"/>
              </a:solidFill>
            </a:endParaRPr>
          </a:p>
          <a:p>
            <a:pPr marL="457200" lvl="0" indent="-228600" algn="l" rtl="0">
              <a:lnSpc>
                <a:spcPct val="100000"/>
              </a:lnSpc>
              <a:spcBef>
                <a:spcPts val="640"/>
              </a:spcBef>
              <a:spcAft>
                <a:spcPts val="0"/>
              </a:spcAft>
              <a:buClr>
                <a:srgbClr val="262626"/>
              </a:buClr>
              <a:buSzPts val="3200"/>
              <a:buFont typeface="Noto Sans Symbols"/>
              <a:buNone/>
            </a:pPr>
            <a:endParaRPr sz="1600">
              <a:solidFill>
                <a:srgbClr val="002060"/>
              </a:solidFill>
            </a:endParaRPr>
          </a:p>
          <a:p>
            <a:pPr marL="25400" lvl="0" indent="0" algn="l" rtl="0">
              <a:lnSpc>
                <a:spcPct val="100000"/>
              </a:lnSpc>
              <a:spcBef>
                <a:spcPts val="640"/>
              </a:spcBef>
              <a:spcAft>
                <a:spcPts val="0"/>
              </a:spcAft>
              <a:buClr>
                <a:srgbClr val="262626"/>
              </a:buClr>
              <a:buSzPts val="3200"/>
              <a:buNone/>
            </a:pPr>
            <a:endParaRPr sz="1600">
              <a:solidFill>
                <a:srgbClr val="002060"/>
              </a:solidFill>
            </a:endParaRPr>
          </a:p>
          <a:p>
            <a:pPr marL="25400" lvl="0" indent="0" algn="l" rtl="0">
              <a:lnSpc>
                <a:spcPct val="100000"/>
              </a:lnSpc>
              <a:spcBef>
                <a:spcPts val="640"/>
              </a:spcBef>
              <a:spcAft>
                <a:spcPts val="0"/>
              </a:spcAft>
              <a:buClr>
                <a:srgbClr val="262626"/>
              </a:buClr>
              <a:buSzPts val="3200"/>
              <a:buNone/>
            </a:pPr>
            <a:endParaRPr sz="1600">
              <a:solidFill>
                <a:srgbClr val="002060"/>
              </a:solidFill>
            </a:endParaRPr>
          </a:p>
          <a:p>
            <a:pPr marL="457200" lvl="0" indent="-345440" algn="l" rtl="0">
              <a:lnSpc>
                <a:spcPct val="100000"/>
              </a:lnSpc>
              <a:spcBef>
                <a:spcPts val="640"/>
              </a:spcBef>
              <a:spcAft>
                <a:spcPts val="0"/>
              </a:spcAft>
              <a:buClr>
                <a:srgbClr val="262626"/>
              </a:buClr>
              <a:buSzPts val="1360"/>
              <a:buFont typeface="Noto Sans Symbols"/>
              <a:buNone/>
            </a:pPr>
            <a:endParaRPr sz="1600">
              <a:solidFill>
                <a:srgbClr val="002060"/>
              </a:solidFill>
            </a:endParaRPr>
          </a:p>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10/19/21 WISC V: FS 70, VCI 66, VSI 80,  FRI 82, WMI 77, PSI 74</a:t>
            </a:r>
            <a:endParaRPr/>
          </a:p>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10/24/21 Vineland Teacher 1: AB Composite 53, Teacher 2: AB Composite 60</a:t>
            </a:r>
            <a:endParaRPr/>
          </a:p>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Observation: Student was able to follow instructions in reading class and when transitioning to lunch, helped another student clean up spilled milk in cafeteria and alerted cafeteria aide that student needed change of clothes, organized game of basketball on playground during lunch recess</a:t>
            </a:r>
            <a:endParaRPr sz="1600">
              <a:solidFill>
                <a:srgbClr val="002060"/>
              </a:solidFill>
            </a:endParaRPr>
          </a:p>
        </p:txBody>
      </p:sp>
      <p:sp>
        <p:nvSpPr>
          <p:cNvPr id="825" name="Google Shape;825;p101"/>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ID: Eligibility Determinations</a:t>
            </a:r>
            <a:endParaRPr/>
          </a:p>
        </p:txBody>
      </p:sp>
      <p:pic>
        <p:nvPicPr>
          <p:cNvPr id="826" name="Google Shape;826;p101"/>
          <p:cNvPicPr preferRelativeResize="0"/>
          <p:nvPr/>
        </p:nvPicPr>
        <p:blipFill rotWithShape="1">
          <a:blip r:embed="rId3">
            <a:alphaModFix/>
          </a:blip>
          <a:srcRect/>
          <a:stretch/>
        </p:blipFill>
        <p:spPr>
          <a:xfrm>
            <a:off x="382900" y="1635257"/>
            <a:ext cx="6443330" cy="187298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02"/>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75</a:t>
            </a:fld>
            <a:endParaRPr/>
          </a:p>
        </p:txBody>
      </p:sp>
      <p:sp>
        <p:nvSpPr>
          <p:cNvPr id="833" name="Google Shape;833;p102"/>
          <p:cNvSpPr txBox="1">
            <a:spLocks noGrp="1"/>
          </p:cNvSpPr>
          <p:nvPr>
            <p:ph type="body" idx="1"/>
          </p:nvPr>
        </p:nvSpPr>
        <p:spPr>
          <a:xfrm>
            <a:off x="152400" y="721950"/>
            <a:ext cx="8839200" cy="4236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Evaluation report must contain documentation of the student having a health impairment</a:t>
            </a:r>
            <a:endParaRPr/>
          </a:p>
          <a:p>
            <a:pPr marL="914400" lvl="1" indent="-350519" algn="l" rtl="0">
              <a:lnSpc>
                <a:spcPct val="100000"/>
              </a:lnSpc>
              <a:spcBef>
                <a:spcPts val="640"/>
              </a:spcBef>
              <a:spcAft>
                <a:spcPts val="0"/>
              </a:spcAft>
              <a:buClr>
                <a:srgbClr val="262626"/>
              </a:buClr>
              <a:buSzPts val="1190"/>
              <a:buFont typeface="Noto Sans Symbols"/>
              <a:buChar char="⮚"/>
            </a:pPr>
            <a:r>
              <a:rPr lang="en-US" sz="1400">
                <a:solidFill>
                  <a:srgbClr val="002060"/>
                </a:solidFill>
              </a:rPr>
              <a:t>Health impairment must be diagnosed by a qualified professional (see </a:t>
            </a:r>
            <a:r>
              <a:rPr lang="en-US" sz="1400" u="sng">
                <a:solidFill>
                  <a:srgbClr val="002060"/>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1300.10</a:t>
            </a:r>
            <a:r>
              <a:rPr lang="en-US" sz="1400">
                <a:solidFill>
                  <a:srgbClr val="002060"/>
                </a:solidFill>
              </a:rPr>
              <a:t> for list of professionals who can diagnosis a health impairment)</a:t>
            </a:r>
            <a:endParaRPr/>
          </a:p>
          <a:p>
            <a:pPr marL="914400" lvl="1" indent="-350519" algn="l" rtl="0">
              <a:lnSpc>
                <a:spcPct val="100000"/>
              </a:lnSpc>
              <a:spcBef>
                <a:spcPts val="640"/>
              </a:spcBef>
              <a:spcAft>
                <a:spcPts val="0"/>
              </a:spcAft>
              <a:buClr>
                <a:srgbClr val="262626"/>
              </a:buClr>
              <a:buSzPts val="1190"/>
              <a:buFont typeface="Noto Sans Symbols"/>
              <a:buChar char="⮚"/>
            </a:pPr>
            <a:r>
              <a:rPr lang="en-US" sz="1400">
                <a:solidFill>
                  <a:srgbClr val="002060"/>
                </a:solidFill>
              </a:rPr>
              <a:t>Parent reporting of a health impairment can not suffice for evidence of health impairment. Confirm with release of information to get information from medical professional</a:t>
            </a:r>
            <a:endParaRPr/>
          </a:p>
          <a:p>
            <a:pPr marL="914400" lvl="1" indent="-350519" algn="l" rtl="0">
              <a:lnSpc>
                <a:spcPct val="100000"/>
              </a:lnSpc>
              <a:spcBef>
                <a:spcPts val="640"/>
              </a:spcBef>
              <a:spcAft>
                <a:spcPts val="0"/>
              </a:spcAft>
              <a:buClr>
                <a:srgbClr val="262626"/>
              </a:buClr>
              <a:buSzPts val="1190"/>
              <a:buFont typeface="Noto Sans Symbols"/>
              <a:buChar char="⮚"/>
            </a:pPr>
            <a:r>
              <a:rPr lang="en-US" sz="1400">
                <a:solidFill>
                  <a:srgbClr val="002060"/>
                </a:solidFill>
              </a:rPr>
              <a:t>If additional medical information necessary for eligibility, LEA may be required to provide medical assessment as part of the comprehensive evaluation</a:t>
            </a:r>
            <a:endParaRPr/>
          </a:p>
          <a:p>
            <a:pPr marL="914400" lvl="1" indent="-350519" algn="l" rtl="0">
              <a:lnSpc>
                <a:spcPct val="100000"/>
              </a:lnSpc>
              <a:spcBef>
                <a:spcPts val="640"/>
              </a:spcBef>
              <a:spcAft>
                <a:spcPts val="0"/>
              </a:spcAft>
              <a:buClr>
                <a:srgbClr val="262626"/>
              </a:buClr>
              <a:buSzPts val="1190"/>
              <a:buFont typeface="Noto Sans Symbols"/>
              <a:buChar char="⮚"/>
            </a:pPr>
            <a:r>
              <a:rPr lang="en-US" sz="1400">
                <a:solidFill>
                  <a:srgbClr val="002060"/>
                </a:solidFill>
              </a:rPr>
              <a:t>Can not require parent to take student to doctor to gain a medical diagnosis as a condition of eligibility determination</a:t>
            </a:r>
            <a:endParaRPr/>
          </a:p>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No health impairment, no OHI eligibility </a:t>
            </a:r>
            <a:endParaRPr/>
          </a:p>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Health impairment must adversely impact student</a:t>
            </a:r>
            <a:endParaRPr/>
          </a:p>
          <a:p>
            <a:pPr marL="914400" lvl="1" indent="-350519" algn="l" rtl="0">
              <a:lnSpc>
                <a:spcPct val="100000"/>
              </a:lnSpc>
              <a:spcBef>
                <a:spcPts val="640"/>
              </a:spcBef>
              <a:spcAft>
                <a:spcPts val="0"/>
              </a:spcAft>
              <a:buClr>
                <a:srgbClr val="262626"/>
              </a:buClr>
              <a:buSzPts val="1190"/>
              <a:buFont typeface="Noto Sans Symbols"/>
              <a:buChar char="⮚"/>
            </a:pPr>
            <a:r>
              <a:rPr lang="en-US" sz="1400">
                <a:solidFill>
                  <a:srgbClr val="002060"/>
                </a:solidFill>
              </a:rPr>
              <a:t>Limited strength, vitality or alertness</a:t>
            </a:r>
            <a:endParaRPr/>
          </a:p>
          <a:p>
            <a:pPr marL="914400" lvl="1" indent="-350519" algn="l" rtl="0">
              <a:lnSpc>
                <a:spcPct val="100000"/>
              </a:lnSpc>
              <a:spcBef>
                <a:spcPts val="640"/>
              </a:spcBef>
              <a:spcAft>
                <a:spcPts val="0"/>
              </a:spcAft>
              <a:buClr>
                <a:srgbClr val="262626"/>
              </a:buClr>
              <a:buSzPts val="1190"/>
              <a:buFont typeface="Noto Sans Symbols"/>
              <a:buChar char="⮚"/>
            </a:pPr>
            <a:r>
              <a:rPr lang="en-US" sz="1400">
                <a:solidFill>
                  <a:srgbClr val="002060"/>
                </a:solidFill>
              </a:rPr>
              <a:t>Heightened alertness to environmental stimuli</a:t>
            </a:r>
            <a:endParaRPr/>
          </a:p>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Observation must show limited strength, vitality or alertness; or heightened alertness</a:t>
            </a:r>
            <a:endParaRPr/>
          </a:p>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Evaluation report must contain documentation of specific areas of educational impact</a:t>
            </a:r>
            <a:endParaRPr/>
          </a:p>
          <a:p>
            <a:pPr marL="914400" lvl="1" indent="-274954" algn="l" rtl="0">
              <a:lnSpc>
                <a:spcPct val="100000"/>
              </a:lnSpc>
              <a:spcBef>
                <a:spcPts val="640"/>
              </a:spcBef>
              <a:spcAft>
                <a:spcPts val="0"/>
              </a:spcAft>
              <a:buClr>
                <a:srgbClr val="262626"/>
              </a:buClr>
              <a:buSzPts val="1190"/>
              <a:buFont typeface="Noto Sans Symbols"/>
              <a:buNone/>
            </a:pPr>
            <a:endParaRPr sz="1400">
              <a:solidFill>
                <a:srgbClr val="002060"/>
              </a:solidFill>
            </a:endParaRPr>
          </a:p>
        </p:txBody>
      </p:sp>
      <p:sp>
        <p:nvSpPr>
          <p:cNvPr id="834" name="Google Shape;834;p102"/>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OHI: Eligibility Determinations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04"/>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76</a:t>
            </a:fld>
            <a:endParaRPr/>
          </a:p>
        </p:txBody>
      </p:sp>
      <p:sp>
        <p:nvSpPr>
          <p:cNvPr id="841" name="Google Shape;841;p104"/>
          <p:cNvSpPr txBox="1">
            <a:spLocks noGrp="1"/>
          </p:cNvSpPr>
          <p:nvPr>
            <p:ph type="body" idx="1"/>
          </p:nvPr>
        </p:nvSpPr>
        <p:spPr>
          <a:xfrm>
            <a:off x="152400" y="721950"/>
            <a:ext cx="8839200" cy="44217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OHI Case study 1: OHI or Not?</a:t>
            </a:r>
            <a:endParaRPr/>
          </a:p>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Evaluation report: </a:t>
            </a:r>
            <a:endParaRPr/>
          </a:p>
          <a:p>
            <a:pPr marL="914400" lvl="1" indent="-350519" algn="l" rtl="0">
              <a:lnSpc>
                <a:spcPct val="100000"/>
              </a:lnSpc>
              <a:spcBef>
                <a:spcPts val="640"/>
              </a:spcBef>
              <a:spcAft>
                <a:spcPts val="0"/>
              </a:spcAft>
              <a:buClr>
                <a:srgbClr val="262626"/>
              </a:buClr>
              <a:buSzPts val="1020"/>
              <a:buFont typeface="Noto Sans Symbols"/>
              <a:buChar char="⮚"/>
            </a:pPr>
            <a:r>
              <a:rPr lang="en-US" sz="1200">
                <a:solidFill>
                  <a:srgbClr val="002060"/>
                </a:solidFill>
              </a:rPr>
              <a:t>Doctor’s diagnosis of ADHD</a:t>
            </a:r>
            <a:endParaRPr/>
          </a:p>
          <a:p>
            <a:pPr marL="914400" lvl="1" indent="-350519" algn="l" rtl="0">
              <a:lnSpc>
                <a:spcPct val="100000"/>
              </a:lnSpc>
              <a:spcBef>
                <a:spcPts val="640"/>
              </a:spcBef>
              <a:spcAft>
                <a:spcPts val="0"/>
              </a:spcAft>
              <a:buClr>
                <a:srgbClr val="262626"/>
              </a:buClr>
              <a:buSzPts val="1020"/>
              <a:buFont typeface="Noto Sans Symbols"/>
              <a:buChar char="⮚"/>
            </a:pPr>
            <a:r>
              <a:rPr lang="en-US" sz="1200">
                <a:solidFill>
                  <a:srgbClr val="002060"/>
                </a:solidFill>
              </a:rPr>
              <a:t>Conners: (T score range, 50-58 avg, 90+ very elevated) </a:t>
            </a:r>
            <a:endParaRPr/>
          </a:p>
          <a:p>
            <a:pPr marL="914400" lvl="1" indent="-350519" algn="l" rtl="0">
              <a:lnSpc>
                <a:spcPct val="100000"/>
              </a:lnSpc>
              <a:spcBef>
                <a:spcPts val="640"/>
              </a:spcBef>
              <a:spcAft>
                <a:spcPts val="0"/>
              </a:spcAft>
              <a:buClr>
                <a:srgbClr val="262626"/>
              </a:buClr>
              <a:buSzPts val="1020"/>
              <a:buFont typeface="Noto Sans Symbols"/>
              <a:buChar char="⮚"/>
            </a:pPr>
            <a:r>
              <a:rPr lang="en-US" sz="1200">
                <a:solidFill>
                  <a:srgbClr val="002060"/>
                </a:solidFill>
              </a:rPr>
              <a:t>Math Teacher: Inattention 90+ T score, Hyperactivity/ Impulsivity 90+ T score</a:t>
            </a:r>
            <a:endParaRPr/>
          </a:p>
          <a:p>
            <a:pPr marL="914400" lvl="1" indent="-350519" algn="l" rtl="0">
              <a:lnSpc>
                <a:spcPct val="100000"/>
              </a:lnSpc>
              <a:spcBef>
                <a:spcPts val="640"/>
              </a:spcBef>
              <a:spcAft>
                <a:spcPts val="0"/>
              </a:spcAft>
              <a:buClr>
                <a:srgbClr val="262626"/>
              </a:buClr>
              <a:buSzPts val="1020"/>
              <a:buFont typeface="Noto Sans Symbols"/>
              <a:buChar char="⮚"/>
            </a:pPr>
            <a:r>
              <a:rPr lang="en-US" sz="1200">
                <a:solidFill>
                  <a:srgbClr val="002060"/>
                </a:solidFill>
              </a:rPr>
              <a:t>ELA Teacher: Inattention 56 T score, Hyperactivity/Impulsivity 55 T score</a:t>
            </a:r>
            <a:endParaRPr/>
          </a:p>
          <a:p>
            <a:pPr marL="914400" lvl="1" indent="-350519" algn="l" rtl="0">
              <a:lnSpc>
                <a:spcPct val="100000"/>
              </a:lnSpc>
              <a:spcBef>
                <a:spcPts val="640"/>
              </a:spcBef>
              <a:spcAft>
                <a:spcPts val="0"/>
              </a:spcAft>
              <a:buClr>
                <a:srgbClr val="262626"/>
              </a:buClr>
              <a:buSzPts val="1020"/>
              <a:buFont typeface="Noto Sans Symbols"/>
              <a:buChar char="⮚"/>
            </a:pPr>
            <a:r>
              <a:rPr lang="en-US" sz="1200">
                <a:solidFill>
                  <a:srgbClr val="002060"/>
                </a:solidFill>
              </a:rPr>
              <a:t>PE Teacher and Basketball Coach: Inattention 55 T score, Hyperactivity/Impulsivity 50 T score</a:t>
            </a:r>
            <a:endParaRPr/>
          </a:p>
          <a:p>
            <a:pPr marL="914400" lvl="1" indent="-350519" algn="l" rtl="0">
              <a:lnSpc>
                <a:spcPct val="100000"/>
              </a:lnSpc>
              <a:spcBef>
                <a:spcPts val="640"/>
              </a:spcBef>
              <a:spcAft>
                <a:spcPts val="0"/>
              </a:spcAft>
              <a:buClr>
                <a:srgbClr val="262626"/>
              </a:buClr>
              <a:buSzPts val="1190"/>
              <a:buFont typeface="Noto Sans Symbols"/>
              <a:buChar char="⮚"/>
            </a:pPr>
            <a:r>
              <a:rPr lang="en-US" sz="1400">
                <a:solidFill>
                  <a:srgbClr val="002060"/>
                </a:solidFill>
              </a:rPr>
              <a:t>Observation:	</a:t>
            </a:r>
            <a:endParaRPr/>
          </a:p>
          <a:p>
            <a:pPr marL="914400" lvl="1" indent="-350519" algn="l" rtl="0">
              <a:lnSpc>
                <a:spcPct val="100000"/>
              </a:lnSpc>
              <a:spcBef>
                <a:spcPts val="640"/>
              </a:spcBef>
              <a:spcAft>
                <a:spcPts val="0"/>
              </a:spcAft>
              <a:buClr>
                <a:srgbClr val="262626"/>
              </a:buClr>
              <a:buSzPts val="1020"/>
              <a:buFont typeface="Noto Sans Symbols"/>
              <a:buChar char="⮚"/>
            </a:pPr>
            <a:r>
              <a:rPr lang="en-US" sz="1200">
                <a:solidFill>
                  <a:srgbClr val="002060"/>
                </a:solidFill>
              </a:rPr>
              <a:t>Math Class: T was observed during a math lesson. The Teacher was explaining the steps of long division (3 digit by 2 digit division). It was the first day the students were introduced to 3 digit by 2 digit long division. While the teacher was at the board modeling the steps, T was playing with a pencil in his desk, rubbing his eyes and kicking the chair in front of him. When the teacher asked T “what is 7x3”, T answered “21”, then asked T where he would write “21”, he correctly answered “beneath 22”. Teacher then asked students to write the problem 34/340 on their whiteboards and solve the problem. T dropped the lid to his marker 4 times and had to get up out of his seat all 4 times to retrieve it before writing the problem on his board. He did not complete all the steps to the problem as demonstrated by the teacher, but he did get the correct answer of “10”.  When given a long division worksheet to complete, he told the teacher he was bored and hated math. He scribbled on his paper for 5 minutes before beginning the assignment. He had to be prompted by the teacher 3 different times before he started to work on his worksheet. He got up out of his seat and stood at his desk tapping his foot and moving his paper back and forth from desktop to chair while he completed the 5 assigned problems.  He completed the worksheet with 100% accuracy, 5 out of 5 problems correct,  compared to his peers who scored avg of 3 out of 5 correct.</a:t>
            </a:r>
            <a:endParaRPr/>
          </a:p>
          <a:p>
            <a:pPr marL="914400" lvl="1" indent="-274954" algn="l" rtl="0">
              <a:lnSpc>
                <a:spcPct val="100000"/>
              </a:lnSpc>
              <a:spcBef>
                <a:spcPts val="640"/>
              </a:spcBef>
              <a:spcAft>
                <a:spcPts val="0"/>
              </a:spcAft>
              <a:buClr>
                <a:srgbClr val="262626"/>
              </a:buClr>
              <a:buSzPts val="1190"/>
              <a:buFont typeface="Noto Sans Symbols"/>
              <a:buNone/>
            </a:pPr>
            <a:endParaRPr sz="1400">
              <a:solidFill>
                <a:srgbClr val="002060"/>
              </a:solidFill>
            </a:endParaRPr>
          </a:p>
        </p:txBody>
      </p:sp>
      <p:sp>
        <p:nvSpPr>
          <p:cNvPr id="842" name="Google Shape;842;p104"/>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OHI: Eligibility Determinations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05"/>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77</a:t>
            </a:fld>
            <a:endParaRPr/>
          </a:p>
        </p:txBody>
      </p:sp>
      <p:sp>
        <p:nvSpPr>
          <p:cNvPr id="849" name="Google Shape;849;p105"/>
          <p:cNvSpPr txBox="1">
            <a:spLocks noGrp="1"/>
          </p:cNvSpPr>
          <p:nvPr>
            <p:ph type="body" idx="1"/>
          </p:nvPr>
        </p:nvSpPr>
        <p:spPr>
          <a:xfrm>
            <a:off x="152400" y="721950"/>
            <a:ext cx="8839200" cy="4236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OHI Case study 1: OHI or Not?</a:t>
            </a:r>
            <a:endParaRPr/>
          </a:p>
          <a:p>
            <a:pPr marL="457200" lvl="0" indent="-431800" algn="l" rtl="0">
              <a:lnSpc>
                <a:spcPct val="100000"/>
              </a:lnSpc>
              <a:spcBef>
                <a:spcPts val="640"/>
              </a:spcBef>
              <a:spcAft>
                <a:spcPts val="0"/>
              </a:spcAft>
              <a:buClr>
                <a:srgbClr val="262626"/>
              </a:buClr>
              <a:buSzPts val="1190"/>
              <a:buFont typeface="Noto Sans Symbols"/>
              <a:buChar char="⮚"/>
            </a:pPr>
            <a:r>
              <a:rPr lang="en-US" sz="1400">
                <a:solidFill>
                  <a:srgbClr val="002060"/>
                </a:solidFill>
              </a:rPr>
              <a:t>Evaluation report: </a:t>
            </a:r>
            <a:endParaRPr/>
          </a:p>
          <a:p>
            <a:pPr marL="914400" lvl="1" indent="-274954" algn="l" rtl="0">
              <a:lnSpc>
                <a:spcPct val="100000"/>
              </a:lnSpc>
              <a:spcBef>
                <a:spcPts val="640"/>
              </a:spcBef>
              <a:spcAft>
                <a:spcPts val="0"/>
              </a:spcAft>
              <a:buClr>
                <a:srgbClr val="262626"/>
              </a:buClr>
              <a:buSzPts val="1190"/>
              <a:buFont typeface="Noto Sans Symbols"/>
              <a:buNone/>
            </a:pPr>
            <a:endParaRPr sz="1400">
              <a:solidFill>
                <a:srgbClr val="002060"/>
              </a:solidFill>
            </a:endParaRPr>
          </a:p>
        </p:txBody>
      </p:sp>
      <p:sp>
        <p:nvSpPr>
          <p:cNvPr id="850" name="Google Shape;850;p105"/>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OHI: Eligibility Determinations</a:t>
            </a:r>
            <a:endParaRPr/>
          </a:p>
        </p:txBody>
      </p:sp>
      <p:pic>
        <p:nvPicPr>
          <p:cNvPr id="851" name="Google Shape;851;p105"/>
          <p:cNvPicPr preferRelativeResize="0"/>
          <p:nvPr/>
        </p:nvPicPr>
        <p:blipFill rotWithShape="1">
          <a:blip r:embed="rId3">
            <a:alphaModFix/>
          </a:blip>
          <a:srcRect/>
          <a:stretch/>
        </p:blipFill>
        <p:spPr>
          <a:xfrm>
            <a:off x="714375" y="1568512"/>
            <a:ext cx="6686550" cy="25431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06"/>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78</a:t>
            </a:fld>
            <a:endParaRPr/>
          </a:p>
        </p:txBody>
      </p:sp>
      <p:sp>
        <p:nvSpPr>
          <p:cNvPr id="858" name="Google Shape;858;p106"/>
          <p:cNvSpPr txBox="1">
            <a:spLocks noGrp="1"/>
          </p:cNvSpPr>
          <p:nvPr>
            <p:ph type="body" idx="1"/>
          </p:nvPr>
        </p:nvSpPr>
        <p:spPr>
          <a:xfrm>
            <a:off x="152400" y="588600"/>
            <a:ext cx="8839200" cy="4236300"/>
          </a:xfrm>
          <a:prstGeom prst="rect">
            <a:avLst/>
          </a:prstGeom>
          <a:noFill/>
          <a:ln>
            <a:noFill/>
          </a:ln>
        </p:spPr>
        <p:txBody>
          <a:bodyPr spcFirstLastPara="1" wrap="square" lIns="91425" tIns="45700" rIns="91425" bIns="45700" anchor="t" anchorCtr="0">
            <a:noAutofit/>
          </a:bodyPr>
          <a:lstStyle/>
          <a:p>
            <a:pPr marL="563881" lvl="1" indent="0" algn="l" rtl="0">
              <a:lnSpc>
                <a:spcPct val="100000"/>
              </a:lnSpc>
              <a:spcBef>
                <a:spcPts val="640"/>
              </a:spcBef>
              <a:spcAft>
                <a:spcPts val="0"/>
              </a:spcAft>
              <a:buClr>
                <a:srgbClr val="262626"/>
              </a:buClr>
              <a:buSzPts val="1190"/>
              <a:buNone/>
            </a:pPr>
            <a:endParaRPr sz="1400">
              <a:solidFill>
                <a:srgbClr val="002060"/>
              </a:solidFill>
            </a:endParaRPr>
          </a:p>
          <a:p>
            <a:pPr marL="914400" lvl="1" indent="-350519" algn="l" rtl="0">
              <a:lnSpc>
                <a:spcPct val="100000"/>
              </a:lnSpc>
              <a:spcBef>
                <a:spcPts val="640"/>
              </a:spcBef>
              <a:spcAft>
                <a:spcPts val="0"/>
              </a:spcAft>
              <a:buClr>
                <a:srgbClr val="262626"/>
              </a:buClr>
              <a:buSzPts val="1530"/>
              <a:buFont typeface="Noto Sans Symbols"/>
              <a:buChar char="⮚"/>
            </a:pPr>
            <a:r>
              <a:rPr lang="en-US" sz="1800">
                <a:solidFill>
                  <a:srgbClr val="002060"/>
                </a:solidFill>
              </a:rPr>
              <a:t>Evaluation report must document clear and </a:t>
            </a:r>
            <a:r>
              <a:rPr lang="en-US" sz="1800" b="1" u="sng">
                <a:solidFill>
                  <a:srgbClr val="002060"/>
                </a:solidFill>
              </a:rPr>
              <a:t>present</a:t>
            </a:r>
            <a:r>
              <a:rPr lang="en-US" sz="1800">
                <a:solidFill>
                  <a:srgbClr val="002060"/>
                </a:solidFill>
              </a:rPr>
              <a:t> adverse education impact</a:t>
            </a:r>
            <a:endParaRPr/>
          </a:p>
          <a:p>
            <a:pPr marL="914400" lvl="1" indent="-274954" algn="l" rtl="0">
              <a:lnSpc>
                <a:spcPct val="100000"/>
              </a:lnSpc>
              <a:spcBef>
                <a:spcPts val="640"/>
              </a:spcBef>
              <a:spcAft>
                <a:spcPts val="0"/>
              </a:spcAft>
              <a:buClr>
                <a:srgbClr val="262626"/>
              </a:buClr>
              <a:buSzPts val="1190"/>
              <a:buFont typeface="Noto Sans Symbols"/>
              <a:buNone/>
            </a:pPr>
            <a:endParaRPr sz="1400">
              <a:solidFill>
                <a:srgbClr val="002060"/>
              </a:solidFill>
            </a:endParaRPr>
          </a:p>
          <a:p>
            <a:pPr marL="1371600" lvl="2" indent="-304165"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1371600" lvl="2" indent="-304165"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1371600" lvl="2" indent="-304165"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914400" lvl="1" indent="-253364" algn="l" rtl="0">
              <a:lnSpc>
                <a:spcPct val="100000"/>
              </a:lnSpc>
              <a:spcBef>
                <a:spcPts val="640"/>
              </a:spcBef>
              <a:spcAft>
                <a:spcPts val="0"/>
              </a:spcAft>
              <a:buClr>
                <a:srgbClr val="262626"/>
              </a:buClr>
              <a:buSzPts val="1530"/>
              <a:buFont typeface="Noto Sans Symbols"/>
              <a:buNone/>
            </a:pPr>
            <a:endParaRPr sz="1800">
              <a:solidFill>
                <a:srgbClr val="002060"/>
              </a:solidFill>
            </a:endParaRPr>
          </a:p>
          <a:p>
            <a:pPr marL="914400" lvl="1" indent="-350519" algn="l" rtl="0">
              <a:lnSpc>
                <a:spcPct val="100000"/>
              </a:lnSpc>
              <a:spcBef>
                <a:spcPts val="640"/>
              </a:spcBef>
              <a:spcAft>
                <a:spcPts val="0"/>
              </a:spcAft>
              <a:buClr>
                <a:srgbClr val="262626"/>
              </a:buClr>
              <a:buSzPts val="1530"/>
              <a:buFont typeface="Noto Sans Symbols"/>
              <a:buChar char="⮚"/>
            </a:pPr>
            <a:r>
              <a:rPr lang="en-US" sz="1800">
                <a:solidFill>
                  <a:srgbClr val="002060"/>
                </a:solidFill>
              </a:rPr>
              <a:t>Avoid using terms “might” or “could” to describe adverse educational impact. </a:t>
            </a:r>
            <a:endParaRPr/>
          </a:p>
          <a:p>
            <a:pPr marL="914400" lvl="1" indent="-253364" algn="l" rtl="0">
              <a:lnSpc>
                <a:spcPct val="100000"/>
              </a:lnSpc>
              <a:spcBef>
                <a:spcPts val="640"/>
              </a:spcBef>
              <a:spcAft>
                <a:spcPts val="0"/>
              </a:spcAft>
              <a:buClr>
                <a:srgbClr val="262626"/>
              </a:buClr>
              <a:buSzPts val="1530"/>
              <a:buFont typeface="Noto Sans Symbols"/>
              <a:buNone/>
            </a:pPr>
            <a:endParaRPr sz="1800">
              <a:solidFill>
                <a:srgbClr val="002060"/>
              </a:solidFill>
            </a:endParaRPr>
          </a:p>
          <a:p>
            <a:pPr marL="1371600" lvl="2" indent="-325755" algn="l" rtl="0">
              <a:lnSpc>
                <a:spcPct val="100000"/>
              </a:lnSpc>
              <a:spcBef>
                <a:spcPts val="560"/>
              </a:spcBef>
              <a:spcAft>
                <a:spcPts val="0"/>
              </a:spcAft>
              <a:buClr>
                <a:srgbClr val="262626"/>
              </a:buClr>
              <a:buSzPts val="850"/>
              <a:buFont typeface="Noto Sans Symbols"/>
              <a:buNone/>
            </a:pPr>
            <a:endParaRPr sz="1000">
              <a:solidFill>
                <a:srgbClr val="002060"/>
              </a:solidFill>
            </a:endParaRPr>
          </a:p>
        </p:txBody>
      </p:sp>
      <p:sp>
        <p:nvSpPr>
          <p:cNvPr id="859" name="Google Shape;859;p106"/>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Evaluation Report Writing Tips</a:t>
            </a:r>
            <a:endParaRPr/>
          </a:p>
        </p:txBody>
      </p:sp>
      <p:pic>
        <p:nvPicPr>
          <p:cNvPr id="860" name="Google Shape;860;p106"/>
          <p:cNvPicPr preferRelativeResize="0"/>
          <p:nvPr/>
        </p:nvPicPr>
        <p:blipFill rotWithShape="1">
          <a:blip r:embed="rId3">
            <a:alphaModFix/>
          </a:blip>
          <a:srcRect/>
          <a:stretch/>
        </p:blipFill>
        <p:spPr>
          <a:xfrm>
            <a:off x="1304925" y="1373506"/>
            <a:ext cx="5000625" cy="1313215"/>
          </a:xfrm>
          <a:prstGeom prst="rect">
            <a:avLst/>
          </a:prstGeom>
          <a:noFill/>
          <a:ln>
            <a:noFill/>
          </a:ln>
        </p:spPr>
      </p:pic>
      <p:pic>
        <p:nvPicPr>
          <p:cNvPr id="861" name="Google Shape;861;p106"/>
          <p:cNvPicPr preferRelativeResize="0"/>
          <p:nvPr/>
        </p:nvPicPr>
        <p:blipFill rotWithShape="1">
          <a:blip r:embed="rId4">
            <a:alphaModFix/>
          </a:blip>
          <a:srcRect/>
          <a:stretch/>
        </p:blipFill>
        <p:spPr>
          <a:xfrm>
            <a:off x="2192650" y="3338277"/>
            <a:ext cx="5219700" cy="148662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0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79</a:t>
            </a:fld>
            <a:endParaRPr/>
          </a:p>
        </p:txBody>
      </p:sp>
      <p:sp>
        <p:nvSpPr>
          <p:cNvPr id="868" name="Google Shape;868;p107"/>
          <p:cNvSpPr txBox="1">
            <a:spLocks noGrp="1"/>
          </p:cNvSpPr>
          <p:nvPr>
            <p:ph type="body" idx="1"/>
          </p:nvPr>
        </p:nvSpPr>
        <p:spPr>
          <a:xfrm>
            <a:off x="152400" y="588600"/>
            <a:ext cx="8839200" cy="4236300"/>
          </a:xfrm>
          <a:prstGeom prst="rect">
            <a:avLst/>
          </a:prstGeom>
          <a:noFill/>
          <a:ln>
            <a:noFill/>
          </a:ln>
        </p:spPr>
        <p:txBody>
          <a:bodyPr spcFirstLastPara="1" wrap="square" lIns="91425" tIns="45700" rIns="91425" bIns="45700" anchor="t" anchorCtr="0">
            <a:noAutofit/>
          </a:bodyPr>
          <a:lstStyle/>
          <a:p>
            <a:pPr marL="563881" lvl="1" indent="0" algn="l" rtl="0">
              <a:lnSpc>
                <a:spcPct val="100000"/>
              </a:lnSpc>
              <a:spcBef>
                <a:spcPts val="640"/>
              </a:spcBef>
              <a:spcAft>
                <a:spcPts val="0"/>
              </a:spcAft>
              <a:buClr>
                <a:srgbClr val="262626"/>
              </a:buClr>
              <a:buSzPts val="1190"/>
              <a:buNone/>
            </a:pPr>
            <a:endParaRPr sz="1400">
              <a:solidFill>
                <a:srgbClr val="002060"/>
              </a:solidFill>
            </a:endParaRPr>
          </a:p>
          <a:p>
            <a:pPr marL="914400" lvl="1" indent="-350519" algn="l" rtl="0">
              <a:lnSpc>
                <a:spcPct val="100000"/>
              </a:lnSpc>
              <a:spcBef>
                <a:spcPts val="640"/>
              </a:spcBef>
              <a:spcAft>
                <a:spcPts val="0"/>
              </a:spcAft>
              <a:buClr>
                <a:srgbClr val="262626"/>
              </a:buClr>
              <a:buSzPts val="1530"/>
              <a:buFont typeface="Noto Sans Symbols"/>
              <a:buChar char="⮚"/>
            </a:pPr>
            <a:r>
              <a:rPr lang="en-US" sz="1800">
                <a:solidFill>
                  <a:srgbClr val="002060"/>
                </a:solidFill>
              </a:rPr>
              <a:t>Evaluation report must document specific disability related needs</a:t>
            </a:r>
            <a:endParaRPr/>
          </a:p>
          <a:p>
            <a:pPr marL="1371600" lvl="2" indent="-379730" algn="l" rtl="0">
              <a:lnSpc>
                <a:spcPct val="100000"/>
              </a:lnSpc>
              <a:spcBef>
                <a:spcPts val="560"/>
              </a:spcBef>
              <a:spcAft>
                <a:spcPts val="0"/>
              </a:spcAft>
              <a:buClr>
                <a:srgbClr val="262626"/>
              </a:buClr>
              <a:buSzPts val="1190"/>
              <a:buFont typeface="Noto Sans Symbols"/>
              <a:buChar char="⮚"/>
            </a:pPr>
            <a:r>
              <a:rPr lang="en-US" sz="1400">
                <a:solidFill>
                  <a:srgbClr val="002060"/>
                </a:solidFill>
              </a:rPr>
              <a:t>“S struggles in all content areas due to her SLD in reading.”</a:t>
            </a:r>
            <a:endParaRPr/>
          </a:p>
          <a:p>
            <a:pPr marL="1828800" lvl="3" indent="-350519" algn="l" rtl="0">
              <a:lnSpc>
                <a:spcPct val="100000"/>
              </a:lnSpc>
              <a:spcBef>
                <a:spcPts val="480"/>
              </a:spcBef>
              <a:spcAft>
                <a:spcPts val="0"/>
              </a:spcAft>
              <a:buClr>
                <a:srgbClr val="262626"/>
              </a:buClr>
              <a:buSzPts val="850"/>
              <a:buFont typeface="Noto Sans Symbols"/>
              <a:buChar char="⮚"/>
            </a:pPr>
            <a:r>
              <a:rPr lang="en-US" sz="1000">
                <a:solidFill>
                  <a:srgbClr val="002060"/>
                </a:solidFill>
              </a:rPr>
              <a:t>Vs</a:t>
            </a:r>
            <a:endParaRPr/>
          </a:p>
          <a:p>
            <a:pPr marL="1371600" lvl="2" indent="-379730" algn="l" rtl="0">
              <a:lnSpc>
                <a:spcPct val="100000"/>
              </a:lnSpc>
              <a:spcBef>
                <a:spcPts val="560"/>
              </a:spcBef>
              <a:spcAft>
                <a:spcPts val="0"/>
              </a:spcAft>
              <a:buClr>
                <a:srgbClr val="262626"/>
              </a:buClr>
              <a:buSzPts val="1190"/>
              <a:buFont typeface="Noto Sans Symbols"/>
              <a:buChar char="⮚"/>
            </a:pPr>
            <a:r>
              <a:rPr lang="en-US" sz="1400">
                <a:solidFill>
                  <a:srgbClr val="002060"/>
                </a:solidFill>
              </a:rPr>
              <a:t>“S’s specific areas of impact include segmentation of multisyllabic words, decoding grade level vocabulary words, and identifying sight words have been already mastered by her same grade level peers. Her difficulty with these skills adversely impact her ability to read grade level texts and master grade level literacy standards.” </a:t>
            </a:r>
            <a:endParaRPr/>
          </a:p>
          <a:p>
            <a:pPr marL="1371600" lvl="2" indent="-304165"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1371600" lvl="2" indent="-379730" algn="l" rtl="0">
              <a:lnSpc>
                <a:spcPct val="100000"/>
              </a:lnSpc>
              <a:spcBef>
                <a:spcPts val="560"/>
              </a:spcBef>
              <a:spcAft>
                <a:spcPts val="0"/>
              </a:spcAft>
              <a:buClr>
                <a:srgbClr val="262626"/>
              </a:buClr>
              <a:buSzPts val="1190"/>
              <a:buFont typeface="Noto Sans Symbols"/>
              <a:buChar char="⮚"/>
            </a:pPr>
            <a:r>
              <a:rPr lang="en-US" sz="1400">
                <a:solidFill>
                  <a:srgbClr val="002060"/>
                </a:solidFill>
              </a:rPr>
              <a:t>“J’s language impairment requires therapy so he can improve his language skills”</a:t>
            </a:r>
            <a:endParaRPr/>
          </a:p>
          <a:p>
            <a:pPr marL="1828800" lvl="3" indent="-350519" algn="l" rtl="0">
              <a:lnSpc>
                <a:spcPct val="100000"/>
              </a:lnSpc>
              <a:spcBef>
                <a:spcPts val="480"/>
              </a:spcBef>
              <a:spcAft>
                <a:spcPts val="0"/>
              </a:spcAft>
              <a:buClr>
                <a:srgbClr val="262626"/>
              </a:buClr>
              <a:buSzPts val="850"/>
              <a:buFont typeface="Noto Sans Symbols"/>
              <a:buChar char="⮚"/>
            </a:pPr>
            <a:r>
              <a:rPr lang="en-US" sz="1000">
                <a:solidFill>
                  <a:srgbClr val="002060"/>
                </a:solidFill>
              </a:rPr>
              <a:t>Vs</a:t>
            </a:r>
            <a:endParaRPr/>
          </a:p>
          <a:p>
            <a:pPr marL="1371600" lvl="2" indent="-379730" algn="l" rtl="0">
              <a:lnSpc>
                <a:spcPct val="100000"/>
              </a:lnSpc>
              <a:spcBef>
                <a:spcPts val="560"/>
              </a:spcBef>
              <a:spcAft>
                <a:spcPts val="0"/>
              </a:spcAft>
              <a:buClr>
                <a:srgbClr val="262626"/>
              </a:buClr>
              <a:buSzPts val="1190"/>
              <a:buFont typeface="Noto Sans Symbols"/>
              <a:buChar char="⮚"/>
            </a:pPr>
            <a:r>
              <a:rPr lang="en-US" sz="1400">
                <a:solidFill>
                  <a:srgbClr val="002060"/>
                </a:solidFill>
              </a:rPr>
              <a:t>“J’s difficulties with understanding text features such as prefixes and suffixes, word analysis skills, defining vocabulary words, and vocabulary knowledge impact his ability to comprehend text that he has read. J’s difficulty with understanding grade level vocabulary words impact his ability to comprehend grade level text in all content areas, especially when he has to use inferential skills or background knowledge to answer comprehension questions.”   </a:t>
            </a:r>
            <a:endParaRPr/>
          </a:p>
          <a:p>
            <a:pPr marL="914400" lvl="1" indent="-274954" algn="l" rtl="0">
              <a:lnSpc>
                <a:spcPct val="100000"/>
              </a:lnSpc>
              <a:spcBef>
                <a:spcPts val="640"/>
              </a:spcBef>
              <a:spcAft>
                <a:spcPts val="0"/>
              </a:spcAft>
              <a:buClr>
                <a:srgbClr val="262626"/>
              </a:buClr>
              <a:buSzPts val="1190"/>
              <a:buFont typeface="Noto Sans Symbols"/>
              <a:buNone/>
            </a:pPr>
            <a:endParaRPr sz="1400">
              <a:solidFill>
                <a:srgbClr val="002060"/>
              </a:solidFill>
            </a:endParaRPr>
          </a:p>
          <a:p>
            <a:pPr marL="1371600" lvl="2" indent="-304165"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1371600" lvl="2" indent="-304165"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1371600" lvl="2" indent="-304165"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914400" lvl="1" indent="-253364" algn="l" rtl="0">
              <a:lnSpc>
                <a:spcPct val="100000"/>
              </a:lnSpc>
              <a:spcBef>
                <a:spcPts val="640"/>
              </a:spcBef>
              <a:spcAft>
                <a:spcPts val="0"/>
              </a:spcAft>
              <a:buClr>
                <a:srgbClr val="262626"/>
              </a:buClr>
              <a:buSzPts val="1530"/>
              <a:buFont typeface="Noto Sans Symbols"/>
              <a:buNone/>
            </a:pPr>
            <a:endParaRPr sz="1800">
              <a:solidFill>
                <a:srgbClr val="002060"/>
              </a:solidFill>
            </a:endParaRPr>
          </a:p>
          <a:p>
            <a:pPr marL="914400" lvl="1" indent="-350519" algn="l" rtl="0">
              <a:lnSpc>
                <a:spcPct val="100000"/>
              </a:lnSpc>
              <a:spcBef>
                <a:spcPts val="640"/>
              </a:spcBef>
              <a:spcAft>
                <a:spcPts val="0"/>
              </a:spcAft>
              <a:buClr>
                <a:srgbClr val="262626"/>
              </a:buClr>
              <a:buSzPts val="1530"/>
              <a:buFont typeface="Noto Sans Symbols"/>
              <a:buChar char="⮚"/>
            </a:pPr>
            <a:r>
              <a:rPr lang="en-US" sz="1800">
                <a:solidFill>
                  <a:srgbClr val="002060"/>
                </a:solidFill>
              </a:rPr>
              <a:t>Avoid using terms “might” or “could” to describe adverse educational impact. </a:t>
            </a:r>
            <a:endParaRPr/>
          </a:p>
          <a:p>
            <a:pPr marL="914400" lvl="1" indent="-253364" algn="l" rtl="0">
              <a:lnSpc>
                <a:spcPct val="100000"/>
              </a:lnSpc>
              <a:spcBef>
                <a:spcPts val="640"/>
              </a:spcBef>
              <a:spcAft>
                <a:spcPts val="0"/>
              </a:spcAft>
              <a:buClr>
                <a:srgbClr val="262626"/>
              </a:buClr>
              <a:buSzPts val="1530"/>
              <a:buFont typeface="Noto Sans Symbols"/>
              <a:buNone/>
            </a:pPr>
            <a:endParaRPr sz="1800">
              <a:solidFill>
                <a:srgbClr val="002060"/>
              </a:solidFill>
            </a:endParaRPr>
          </a:p>
          <a:p>
            <a:pPr marL="1371600" lvl="2" indent="-325755" algn="l" rtl="0">
              <a:lnSpc>
                <a:spcPct val="100000"/>
              </a:lnSpc>
              <a:spcBef>
                <a:spcPts val="560"/>
              </a:spcBef>
              <a:spcAft>
                <a:spcPts val="0"/>
              </a:spcAft>
              <a:buClr>
                <a:srgbClr val="262626"/>
              </a:buClr>
              <a:buSzPts val="850"/>
              <a:buFont typeface="Noto Sans Symbols"/>
              <a:buNone/>
            </a:pPr>
            <a:endParaRPr sz="1000">
              <a:solidFill>
                <a:srgbClr val="002060"/>
              </a:solidFill>
            </a:endParaRPr>
          </a:p>
        </p:txBody>
      </p:sp>
      <p:sp>
        <p:nvSpPr>
          <p:cNvPr id="869" name="Google Shape;869;p107"/>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Evaluation Report Writing Tips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85bca029b0_0_0"/>
          <p:cNvSpPr txBox="1">
            <a:spLocks noGrp="1"/>
          </p:cNvSpPr>
          <p:nvPr>
            <p:ph type="sldNum" idx="12"/>
          </p:nvPr>
        </p:nvSpPr>
        <p:spPr>
          <a:xfrm>
            <a:off x="152400" y="133350"/>
            <a:ext cx="7620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8</a:t>
            </a:fld>
            <a:endParaRPr/>
          </a:p>
        </p:txBody>
      </p:sp>
      <p:sp>
        <p:nvSpPr>
          <p:cNvPr id="272" name="Google Shape;272;g285bca029b0_0_0"/>
          <p:cNvSpPr txBox="1">
            <a:spLocks noGrp="1"/>
          </p:cNvSpPr>
          <p:nvPr>
            <p:ph type="body" idx="1"/>
          </p:nvPr>
        </p:nvSpPr>
        <p:spPr>
          <a:xfrm>
            <a:off x="152400" y="800100"/>
            <a:ext cx="8839200" cy="41340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Clr>
                <a:srgbClr val="262626"/>
              </a:buClr>
              <a:buSzPts val="3200"/>
              <a:buChar char="➢"/>
            </a:pPr>
            <a:r>
              <a:rPr lang="en-US">
                <a:solidFill>
                  <a:srgbClr val="262626"/>
                </a:solidFill>
              </a:rPr>
              <a:t>Where do you currently stand with your incidence rates? </a:t>
            </a:r>
            <a:endParaRPr>
              <a:solidFill>
                <a:srgbClr val="262626"/>
              </a:solidFill>
            </a:endParaRPr>
          </a:p>
          <a:p>
            <a:pPr marL="457200" lvl="0" indent="0" algn="l" rtl="0">
              <a:spcBef>
                <a:spcPts val="640"/>
              </a:spcBef>
              <a:spcAft>
                <a:spcPts val="0"/>
              </a:spcAft>
              <a:buNone/>
            </a:pPr>
            <a:endParaRPr>
              <a:solidFill>
                <a:srgbClr val="262626"/>
              </a:solidFill>
            </a:endParaRPr>
          </a:p>
          <a:p>
            <a:pPr marL="457200" lvl="0" indent="-431800" algn="l" rtl="0">
              <a:spcBef>
                <a:spcPts val="640"/>
              </a:spcBef>
              <a:spcAft>
                <a:spcPts val="0"/>
              </a:spcAft>
              <a:buClr>
                <a:srgbClr val="262626"/>
              </a:buClr>
              <a:buSzPts val="3200"/>
              <a:buChar char="➢"/>
            </a:pPr>
            <a:r>
              <a:rPr lang="en-US">
                <a:solidFill>
                  <a:srgbClr val="262626"/>
                </a:solidFill>
              </a:rPr>
              <a:t>Can you identify any patterns or trends?</a:t>
            </a:r>
            <a:endParaRPr>
              <a:solidFill>
                <a:srgbClr val="262626"/>
              </a:solidFill>
            </a:endParaRPr>
          </a:p>
          <a:p>
            <a:pPr marL="0" lvl="0" indent="0" algn="l" rtl="0">
              <a:spcBef>
                <a:spcPts val="640"/>
              </a:spcBef>
              <a:spcAft>
                <a:spcPts val="0"/>
              </a:spcAft>
              <a:buNone/>
            </a:pPr>
            <a:endParaRPr>
              <a:solidFill>
                <a:srgbClr val="262626"/>
              </a:solidFill>
            </a:endParaRPr>
          </a:p>
        </p:txBody>
      </p:sp>
      <p:sp>
        <p:nvSpPr>
          <p:cNvPr id="273" name="Google Shape;273;g285bca029b0_0_0"/>
          <p:cNvSpPr txBox="1">
            <a:spLocks noGrp="1"/>
          </p:cNvSpPr>
          <p:nvPr>
            <p:ph type="title"/>
          </p:nvPr>
        </p:nvSpPr>
        <p:spPr>
          <a:xfrm>
            <a:off x="0" y="0"/>
            <a:ext cx="8839200" cy="80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rPr>
              <a:t>Current Reality</a:t>
            </a:r>
            <a:endParaRPr>
              <a:solidFill>
                <a:schemeClr val="lt1"/>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g285bca029b0_0_64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900"/>
              <a:buFont typeface="Arial"/>
              <a:buNone/>
            </a:pPr>
            <a:fld id="{00000000-1234-1234-1234-123412341234}" type="slidenum">
              <a:rPr lang="en-US"/>
              <a:t>80</a:t>
            </a:fld>
            <a:endParaRPr/>
          </a:p>
        </p:txBody>
      </p:sp>
      <p:sp>
        <p:nvSpPr>
          <p:cNvPr id="876" name="Google Shape;876;g285bca029b0_0_640"/>
          <p:cNvSpPr txBox="1">
            <a:spLocks noGrp="1"/>
          </p:cNvSpPr>
          <p:nvPr>
            <p:ph type="body" idx="1"/>
          </p:nvPr>
        </p:nvSpPr>
        <p:spPr>
          <a:xfrm>
            <a:off x="152400" y="588600"/>
            <a:ext cx="8839200" cy="4236300"/>
          </a:xfrm>
          <a:prstGeom prst="rect">
            <a:avLst/>
          </a:prstGeom>
          <a:noFill/>
          <a:ln>
            <a:noFill/>
          </a:ln>
        </p:spPr>
        <p:txBody>
          <a:bodyPr spcFirstLastPara="1" wrap="square" lIns="91425" tIns="45700" rIns="91425" bIns="45700" anchor="t" anchorCtr="0">
            <a:noAutofit/>
          </a:bodyPr>
          <a:lstStyle/>
          <a:p>
            <a:pPr marL="563881" lvl="1" indent="0" algn="l" rtl="0">
              <a:lnSpc>
                <a:spcPct val="100000"/>
              </a:lnSpc>
              <a:spcBef>
                <a:spcPts val="640"/>
              </a:spcBef>
              <a:spcAft>
                <a:spcPts val="0"/>
              </a:spcAft>
              <a:buClr>
                <a:srgbClr val="262626"/>
              </a:buClr>
              <a:buSzPts val="1190"/>
              <a:buNone/>
            </a:pPr>
            <a:endParaRPr sz="1400">
              <a:solidFill>
                <a:srgbClr val="002060"/>
              </a:solidFill>
            </a:endParaRPr>
          </a:p>
          <a:p>
            <a:pPr marL="914400" lvl="1" indent="-350518" algn="l" rtl="0">
              <a:lnSpc>
                <a:spcPct val="100000"/>
              </a:lnSpc>
              <a:spcBef>
                <a:spcPts val="640"/>
              </a:spcBef>
              <a:spcAft>
                <a:spcPts val="0"/>
              </a:spcAft>
              <a:buClr>
                <a:srgbClr val="262626"/>
              </a:buClr>
              <a:buSzPts val="1530"/>
              <a:buFont typeface="Noto Sans Symbols"/>
              <a:buChar char="⮚"/>
            </a:pPr>
            <a:r>
              <a:rPr lang="en-US" sz="1800">
                <a:solidFill>
                  <a:srgbClr val="002060"/>
                </a:solidFill>
              </a:rPr>
              <a:t>Evaluation reports are required to state the need for special education and related services but </a:t>
            </a:r>
            <a:r>
              <a:rPr lang="en-US" sz="1800" b="1" u="sng">
                <a:solidFill>
                  <a:srgbClr val="002060"/>
                </a:solidFill>
              </a:rPr>
              <a:t>should not </a:t>
            </a:r>
            <a:r>
              <a:rPr lang="en-US" sz="1800">
                <a:solidFill>
                  <a:srgbClr val="002060"/>
                </a:solidFill>
              </a:rPr>
              <a:t>state specific special education or related service recommendations</a:t>
            </a:r>
            <a:endParaRPr/>
          </a:p>
          <a:p>
            <a:pPr marL="1371600" lvl="2" indent="-379729" algn="l" rtl="0">
              <a:lnSpc>
                <a:spcPct val="100000"/>
              </a:lnSpc>
              <a:spcBef>
                <a:spcPts val="560"/>
              </a:spcBef>
              <a:spcAft>
                <a:spcPts val="0"/>
              </a:spcAft>
              <a:buClr>
                <a:srgbClr val="262626"/>
              </a:buClr>
              <a:buSzPts val="1190"/>
              <a:buFont typeface="Noto Sans Symbols"/>
              <a:buChar char="⮚"/>
            </a:pPr>
            <a:r>
              <a:rPr lang="en-US" sz="1400">
                <a:solidFill>
                  <a:srgbClr val="002060"/>
                </a:solidFill>
              </a:rPr>
              <a:t>Specific services are determined by the IEP team and captured in the IEP not in the evaluation report</a:t>
            </a:r>
            <a:endParaRPr/>
          </a:p>
          <a:p>
            <a:pPr marL="1371600" lvl="2" indent="-379729" algn="l" rtl="0">
              <a:lnSpc>
                <a:spcPct val="100000"/>
              </a:lnSpc>
              <a:spcBef>
                <a:spcPts val="560"/>
              </a:spcBef>
              <a:spcAft>
                <a:spcPts val="0"/>
              </a:spcAft>
              <a:buClr>
                <a:srgbClr val="262626"/>
              </a:buClr>
              <a:buSzPts val="1190"/>
              <a:buFont typeface="Noto Sans Symbols"/>
              <a:buChar char="⮚"/>
            </a:pPr>
            <a:r>
              <a:rPr lang="en-US" sz="1400">
                <a:solidFill>
                  <a:srgbClr val="002060"/>
                </a:solidFill>
              </a:rPr>
              <a:t>Avoid putting specific therapy or specific special education service recommendations within the evaluation report</a:t>
            </a:r>
            <a:endParaRPr/>
          </a:p>
          <a:p>
            <a:pPr marL="1371600" lvl="2" indent="-304164"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1371600" lvl="2" indent="-304164"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914400" lvl="1" indent="-253363" algn="l" rtl="0">
              <a:lnSpc>
                <a:spcPct val="100000"/>
              </a:lnSpc>
              <a:spcBef>
                <a:spcPts val="640"/>
              </a:spcBef>
              <a:spcAft>
                <a:spcPts val="0"/>
              </a:spcAft>
              <a:buClr>
                <a:srgbClr val="262626"/>
              </a:buClr>
              <a:buSzPts val="1530"/>
              <a:buFont typeface="Noto Sans Symbols"/>
              <a:buNone/>
            </a:pPr>
            <a:endParaRPr sz="1800">
              <a:solidFill>
                <a:srgbClr val="002060"/>
              </a:solidFill>
            </a:endParaRPr>
          </a:p>
          <a:p>
            <a:pPr marL="1371600" lvl="2" indent="-304164"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1371600" lvl="2" indent="-304164"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1371600" lvl="2" indent="-304164"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1371600" lvl="2" indent="-304164" algn="l" rtl="0">
              <a:lnSpc>
                <a:spcPct val="100000"/>
              </a:lnSpc>
              <a:spcBef>
                <a:spcPts val="560"/>
              </a:spcBef>
              <a:spcAft>
                <a:spcPts val="0"/>
              </a:spcAft>
              <a:buClr>
                <a:srgbClr val="262626"/>
              </a:buClr>
              <a:buSzPts val="1190"/>
              <a:buFont typeface="Noto Sans Symbols"/>
              <a:buNone/>
            </a:pPr>
            <a:endParaRPr sz="1400">
              <a:solidFill>
                <a:srgbClr val="002060"/>
              </a:solidFill>
            </a:endParaRPr>
          </a:p>
          <a:p>
            <a:pPr marL="914400" lvl="1" indent="-253363" algn="l" rtl="0">
              <a:lnSpc>
                <a:spcPct val="100000"/>
              </a:lnSpc>
              <a:spcBef>
                <a:spcPts val="640"/>
              </a:spcBef>
              <a:spcAft>
                <a:spcPts val="0"/>
              </a:spcAft>
              <a:buClr>
                <a:srgbClr val="262626"/>
              </a:buClr>
              <a:buSzPts val="1530"/>
              <a:buFont typeface="Noto Sans Symbols"/>
              <a:buNone/>
            </a:pPr>
            <a:endParaRPr sz="1800">
              <a:solidFill>
                <a:srgbClr val="002060"/>
              </a:solidFill>
            </a:endParaRPr>
          </a:p>
          <a:p>
            <a:pPr marL="991870" lvl="2" indent="0" algn="l" rtl="0">
              <a:lnSpc>
                <a:spcPct val="100000"/>
              </a:lnSpc>
              <a:spcBef>
                <a:spcPts val="560"/>
              </a:spcBef>
              <a:spcAft>
                <a:spcPts val="0"/>
              </a:spcAft>
              <a:buClr>
                <a:srgbClr val="262626"/>
              </a:buClr>
              <a:buSzPts val="850"/>
              <a:buNone/>
            </a:pPr>
            <a:endParaRPr sz="1000">
              <a:solidFill>
                <a:srgbClr val="002060"/>
              </a:solidFill>
            </a:endParaRPr>
          </a:p>
        </p:txBody>
      </p:sp>
      <p:sp>
        <p:nvSpPr>
          <p:cNvPr id="877" name="Google Shape;877;g285bca029b0_0_640"/>
          <p:cNvSpPr txBox="1">
            <a:spLocks noGrp="1"/>
          </p:cNvSpPr>
          <p:nvPr>
            <p:ph type="title"/>
          </p:nvPr>
        </p:nvSpPr>
        <p:spPr>
          <a:xfrm>
            <a:off x="382900" y="0"/>
            <a:ext cx="8839200" cy="588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Evaluation Report Writing Tips</a:t>
            </a:r>
            <a:endParaRPr/>
          </a:p>
        </p:txBody>
      </p:sp>
      <p:pic>
        <p:nvPicPr>
          <p:cNvPr id="878" name="Google Shape;878;g285bca029b0_0_640"/>
          <p:cNvPicPr preferRelativeResize="0"/>
          <p:nvPr/>
        </p:nvPicPr>
        <p:blipFill rotWithShape="1">
          <a:blip r:embed="rId3">
            <a:alphaModFix/>
          </a:blip>
          <a:srcRect/>
          <a:stretch/>
        </p:blipFill>
        <p:spPr>
          <a:xfrm>
            <a:off x="1504950" y="2955850"/>
            <a:ext cx="6134100" cy="1666875"/>
          </a:xfrm>
          <a:prstGeom prst="rect">
            <a:avLst/>
          </a:prstGeom>
          <a:noFill/>
          <a:ln>
            <a:noFill/>
          </a:ln>
        </p:spPr>
      </p:pic>
      <p:sp>
        <p:nvSpPr>
          <p:cNvPr id="879" name="Google Shape;879;g285bca029b0_0_640"/>
          <p:cNvSpPr/>
          <p:nvPr/>
        </p:nvSpPr>
        <p:spPr>
          <a:xfrm>
            <a:off x="1996575" y="3613424"/>
            <a:ext cx="2917800" cy="1142100"/>
          </a:xfrm>
          <a:prstGeom prst="mathMultiply">
            <a:avLst>
              <a:gd name="adj1" fmla="val 23520"/>
            </a:avLst>
          </a:prstGeom>
          <a:noFill/>
          <a:ln w="1143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g152d1c28000_0_168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81</a:t>
            </a:fld>
            <a:endParaRPr/>
          </a:p>
        </p:txBody>
      </p:sp>
      <p:sp>
        <p:nvSpPr>
          <p:cNvPr id="886" name="Google Shape;886;g152d1c28000_0_1688"/>
          <p:cNvSpPr txBox="1">
            <a:spLocks noGrp="1"/>
          </p:cNvSpPr>
          <p:nvPr>
            <p:ph type="body" idx="1"/>
          </p:nvPr>
        </p:nvSpPr>
        <p:spPr>
          <a:xfrm>
            <a:off x="152400" y="714000"/>
            <a:ext cx="8763200" cy="426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640"/>
              </a:spcBef>
              <a:spcAft>
                <a:spcPts val="0"/>
              </a:spcAft>
              <a:buClr>
                <a:srgbClr val="262626"/>
              </a:buClr>
              <a:buSzPts val="2200"/>
              <a:buChar char="➢"/>
            </a:pPr>
            <a:r>
              <a:rPr lang="en-US" sz="2200">
                <a:solidFill>
                  <a:srgbClr val="262626"/>
                </a:solidFill>
              </a:rPr>
              <a:t>The process starts with clear, specific referral concerns</a:t>
            </a:r>
            <a:endParaRPr sz="2200">
              <a:solidFill>
                <a:srgbClr val="262626"/>
              </a:solidFill>
            </a:endParaRPr>
          </a:p>
          <a:p>
            <a:pPr marL="457200" lvl="0" indent="0" algn="l" rtl="0">
              <a:lnSpc>
                <a:spcPct val="100000"/>
              </a:lnSpc>
              <a:spcBef>
                <a:spcPts val="640"/>
              </a:spcBef>
              <a:spcAft>
                <a:spcPts val="0"/>
              </a:spcAft>
              <a:buSzPts val="3200"/>
              <a:buNone/>
            </a:pPr>
            <a:r>
              <a:rPr lang="en-US" sz="2200">
                <a:solidFill>
                  <a:srgbClr val="262626"/>
                </a:solidFill>
              </a:rPr>
              <a:t> </a:t>
            </a:r>
            <a:endParaRPr sz="2200">
              <a:solidFill>
                <a:srgbClr val="262626"/>
              </a:solidFill>
            </a:endParaRPr>
          </a:p>
          <a:p>
            <a:pPr marL="457200" lvl="0" indent="-368300" algn="l" rtl="0">
              <a:lnSpc>
                <a:spcPct val="100000"/>
              </a:lnSpc>
              <a:spcBef>
                <a:spcPts val="640"/>
              </a:spcBef>
              <a:spcAft>
                <a:spcPts val="0"/>
              </a:spcAft>
              <a:buClr>
                <a:srgbClr val="262626"/>
              </a:buClr>
              <a:buSzPts val="2200"/>
              <a:buChar char="➢"/>
            </a:pPr>
            <a:r>
              <a:rPr lang="en-US" sz="2200">
                <a:solidFill>
                  <a:srgbClr val="262626"/>
                </a:solidFill>
              </a:rPr>
              <a:t>The referral concerns set the stage for an intentional and targeted evaluation process</a:t>
            </a:r>
            <a:endParaRPr sz="2200">
              <a:solidFill>
                <a:srgbClr val="262626"/>
              </a:solidFill>
            </a:endParaRPr>
          </a:p>
          <a:p>
            <a:pPr marL="457200" lvl="0" indent="0" algn="l" rtl="0">
              <a:lnSpc>
                <a:spcPct val="100000"/>
              </a:lnSpc>
              <a:spcBef>
                <a:spcPts val="640"/>
              </a:spcBef>
              <a:spcAft>
                <a:spcPts val="0"/>
              </a:spcAft>
              <a:buSzPts val="3200"/>
              <a:buNone/>
            </a:pPr>
            <a:endParaRPr sz="2200">
              <a:solidFill>
                <a:srgbClr val="262626"/>
              </a:solidFill>
            </a:endParaRPr>
          </a:p>
          <a:p>
            <a:pPr marL="457200" lvl="0" indent="-368300" algn="l" rtl="0">
              <a:lnSpc>
                <a:spcPct val="100000"/>
              </a:lnSpc>
              <a:spcBef>
                <a:spcPts val="640"/>
              </a:spcBef>
              <a:spcAft>
                <a:spcPts val="0"/>
              </a:spcAft>
              <a:buClr>
                <a:srgbClr val="262626"/>
              </a:buClr>
              <a:buSzPts val="2200"/>
              <a:buChar char="➢"/>
            </a:pPr>
            <a:r>
              <a:rPr lang="en-US" sz="2200">
                <a:solidFill>
                  <a:srgbClr val="262626"/>
                </a:solidFill>
              </a:rPr>
              <a:t>A well written evaluation report captures all of the evaluation data and synthesizes the information to rule in or rule out the existence of a disability and provide the team with actionable information to inform instruction and educational programming</a:t>
            </a:r>
            <a:endParaRPr sz="2200">
              <a:solidFill>
                <a:srgbClr val="262626"/>
              </a:solidFill>
            </a:endParaRPr>
          </a:p>
        </p:txBody>
      </p:sp>
      <p:sp>
        <p:nvSpPr>
          <p:cNvPr id="887" name="Google Shape;887;g152d1c28000_0_1688"/>
          <p:cNvSpPr txBox="1">
            <a:spLocks noGrp="1"/>
          </p:cNvSpPr>
          <p:nvPr>
            <p:ph type="title"/>
          </p:nvPr>
        </p:nvSpPr>
        <p:spPr>
          <a:xfrm>
            <a:off x="76400" y="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Tying it All Together</a:t>
            </a:r>
            <a:endParaRPr>
              <a:solidFill>
                <a:schemeClr val="lt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g152d1c28000_0_1710"/>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t>82</a:t>
            </a:fld>
            <a:endParaRPr/>
          </a:p>
        </p:txBody>
      </p:sp>
      <p:sp>
        <p:nvSpPr>
          <p:cNvPr id="894" name="Google Shape;894;g152d1c28000_0_1710"/>
          <p:cNvSpPr txBox="1">
            <a:spLocks noGrp="1"/>
          </p:cNvSpPr>
          <p:nvPr>
            <p:ph type="body" idx="1"/>
          </p:nvPr>
        </p:nvSpPr>
        <p:spPr>
          <a:xfrm>
            <a:off x="4375825" y="673425"/>
            <a:ext cx="4615800" cy="42606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640"/>
              </a:spcBef>
              <a:spcAft>
                <a:spcPts val="0"/>
              </a:spcAft>
              <a:buClr>
                <a:srgbClr val="262626"/>
              </a:buClr>
              <a:buSzPts val="2600"/>
              <a:buChar char="➢"/>
            </a:pPr>
            <a:r>
              <a:rPr lang="en-US" sz="2600">
                <a:solidFill>
                  <a:srgbClr val="262626"/>
                </a:solidFill>
              </a:rPr>
              <a:t>The adverse educational impact statements, </a:t>
            </a:r>
            <a:r>
              <a:rPr lang="en-US" sz="2600">
                <a:solidFill>
                  <a:srgbClr val="262626"/>
                </a:solidFill>
                <a:highlight>
                  <a:schemeClr val="lt1"/>
                </a:highlight>
              </a:rPr>
              <a:t>along with analysis of the assessments,  provide </a:t>
            </a:r>
            <a:r>
              <a:rPr lang="en-US" sz="2600">
                <a:solidFill>
                  <a:srgbClr val="262626"/>
                </a:solidFill>
              </a:rPr>
              <a:t>the foundation for the team to create an appropriate IEP that provides FAPE to the student based on their unique disability related needs.</a:t>
            </a:r>
            <a:endParaRPr sz="2600">
              <a:solidFill>
                <a:srgbClr val="262626"/>
              </a:solidFill>
            </a:endParaRPr>
          </a:p>
        </p:txBody>
      </p:sp>
      <p:sp>
        <p:nvSpPr>
          <p:cNvPr id="895" name="Google Shape;895;g152d1c28000_0_1710"/>
          <p:cNvSpPr txBox="1">
            <a:spLocks noGrp="1"/>
          </p:cNvSpPr>
          <p:nvPr>
            <p:ph type="title"/>
          </p:nvPr>
        </p:nvSpPr>
        <p:spPr>
          <a:xfrm>
            <a:off x="91750" y="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Tying it All Together</a:t>
            </a:r>
            <a:endParaRPr>
              <a:solidFill>
                <a:schemeClr val="lt1"/>
              </a:solidFill>
            </a:endParaRPr>
          </a:p>
        </p:txBody>
      </p:sp>
      <p:pic>
        <p:nvPicPr>
          <p:cNvPr id="896" name="Google Shape;896;g152d1c28000_0_1710"/>
          <p:cNvPicPr preferRelativeResize="0"/>
          <p:nvPr/>
        </p:nvPicPr>
        <p:blipFill rotWithShape="1">
          <a:blip r:embed="rId3">
            <a:alphaModFix/>
          </a:blip>
          <a:srcRect/>
          <a:stretch/>
        </p:blipFill>
        <p:spPr>
          <a:xfrm>
            <a:off x="152400" y="1327838"/>
            <a:ext cx="4572000" cy="3081186"/>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g15435fb388c_0_638"/>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83</a:t>
            </a:fld>
            <a:endParaRPr/>
          </a:p>
        </p:txBody>
      </p:sp>
      <p:sp>
        <p:nvSpPr>
          <p:cNvPr id="903" name="Google Shape;903;g15435fb388c_0_638"/>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a:p>
        </p:txBody>
      </p:sp>
      <p:sp>
        <p:nvSpPr>
          <p:cNvPr id="904" name="Google Shape;904;g15435fb388c_0_638"/>
          <p:cNvSpPr txBox="1">
            <a:spLocks noGrp="1"/>
          </p:cNvSpPr>
          <p:nvPr>
            <p:ph type="title"/>
          </p:nvPr>
        </p:nvSpPr>
        <p:spPr>
          <a:xfrm>
            <a:off x="152400" y="-129750"/>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Questions</a:t>
            </a:r>
            <a:endParaRPr>
              <a:solidFill>
                <a:schemeClr val="lt1"/>
              </a:solidFill>
            </a:endParaRPr>
          </a:p>
        </p:txBody>
      </p:sp>
      <p:pic>
        <p:nvPicPr>
          <p:cNvPr id="905" name="Google Shape;905;g15435fb388c_0_638"/>
          <p:cNvPicPr preferRelativeResize="0"/>
          <p:nvPr/>
        </p:nvPicPr>
        <p:blipFill rotWithShape="1">
          <a:blip r:embed="rId3">
            <a:alphaModFix/>
          </a:blip>
          <a:srcRect/>
          <a:stretch/>
        </p:blipFill>
        <p:spPr>
          <a:xfrm>
            <a:off x="2443375" y="800100"/>
            <a:ext cx="4257249" cy="4257249"/>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g152d1c28000_0_1717"/>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84</a:t>
            </a:fld>
            <a:endParaRPr/>
          </a:p>
        </p:txBody>
      </p:sp>
      <p:sp>
        <p:nvSpPr>
          <p:cNvPr id="912" name="Google Shape;912;g152d1c28000_0_1717"/>
          <p:cNvSpPr txBox="1">
            <a:spLocks noGrp="1"/>
          </p:cNvSpPr>
          <p:nvPr>
            <p:ph type="body" idx="1"/>
          </p:nvPr>
        </p:nvSpPr>
        <p:spPr>
          <a:xfrm>
            <a:off x="152400" y="661300"/>
            <a:ext cx="8839200" cy="427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endParaRPr/>
          </a:p>
          <a:p>
            <a:pPr marL="0" lvl="0" indent="0" algn="l" rtl="0">
              <a:lnSpc>
                <a:spcPct val="100000"/>
              </a:lnSpc>
              <a:spcBef>
                <a:spcPts val="640"/>
              </a:spcBef>
              <a:spcAft>
                <a:spcPts val="0"/>
              </a:spcAft>
              <a:buSzPts val="3200"/>
              <a:buNone/>
            </a:pPr>
            <a:endParaRPr/>
          </a:p>
        </p:txBody>
      </p:sp>
      <p:sp>
        <p:nvSpPr>
          <p:cNvPr id="913" name="Google Shape;913;g152d1c28000_0_1717"/>
          <p:cNvSpPr txBox="1">
            <a:spLocks noGrp="1"/>
          </p:cNvSpPr>
          <p:nvPr>
            <p:ph type="title"/>
          </p:nvPr>
        </p:nvSpPr>
        <p:spPr>
          <a:xfrm>
            <a:off x="152400" y="51475"/>
            <a:ext cx="8839200" cy="800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400"/>
              <a:buNone/>
            </a:pPr>
            <a:r>
              <a:rPr lang="en-US">
                <a:solidFill>
                  <a:schemeClr val="lt1"/>
                </a:solidFill>
              </a:rPr>
              <a:t>Questions?</a:t>
            </a:r>
            <a:endParaRPr>
              <a:solidFill>
                <a:schemeClr val="lt1"/>
              </a:solidFill>
            </a:endParaRPr>
          </a:p>
        </p:txBody>
      </p:sp>
      <p:pic>
        <p:nvPicPr>
          <p:cNvPr id="914" name="Google Shape;914;g152d1c28000_0_1717"/>
          <p:cNvPicPr preferRelativeResize="0"/>
          <p:nvPr/>
        </p:nvPicPr>
        <p:blipFill rotWithShape="1">
          <a:blip r:embed="rId3">
            <a:alphaModFix/>
          </a:blip>
          <a:srcRect/>
          <a:stretch/>
        </p:blipFill>
        <p:spPr>
          <a:xfrm>
            <a:off x="0" y="0"/>
            <a:ext cx="9130473"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
          <p:cNvSpPr txBox="1">
            <a:spLocks noGrp="1"/>
          </p:cNvSpPr>
          <p:nvPr>
            <p:ph type="sldNum" idx="12"/>
          </p:nvPr>
        </p:nvSpPr>
        <p:spPr>
          <a:xfrm>
            <a:off x="152400" y="133350"/>
            <a:ext cx="7620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600"/>
              </a:spcAft>
              <a:buSzPts val="900"/>
              <a:buNone/>
            </a:pPr>
            <a:fld id="{00000000-1234-1234-1234-123412341234}" type="slidenum">
              <a:rPr lang="en-US"/>
              <a:t>9</a:t>
            </a:fld>
            <a:endParaRPr/>
          </a:p>
        </p:txBody>
      </p:sp>
      <p:sp>
        <p:nvSpPr>
          <p:cNvPr id="279" name="Google Shape;279;p2"/>
          <p:cNvSpPr txBox="1">
            <a:spLocks noGrp="1"/>
          </p:cNvSpPr>
          <p:nvPr>
            <p:ph type="body" idx="1"/>
          </p:nvPr>
        </p:nvSpPr>
        <p:spPr>
          <a:xfrm>
            <a:off x="198875" y="800100"/>
            <a:ext cx="8839200" cy="3975300"/>
          </a:xfrm>
          <a:prstGeom prst="rect">
            <a:avLst/>
          </a:prstGeom>
          <a:noFill/>
          <a:ln>
            <a:noFill/>
          </a:ln>
        </p:spPr>
        <p:txBody>
          <a:bodyPr spcFirstLastPara="1" wrap="square" lIns="68550" tIns="34275" rIns="68550" bIns="34275" anchor="t" anchorCtr="0">
            <a:normAutofit/>
          </a:bodyPr>
          <a:lstStyle/>
          <a:p>
            <a:pPr marL="914400" lvl="1" indent="-228597" algn="l" rtl="0">
              <a:lnSpc>
                <a:spcPct val="100000"/>
              </a:lnSpc>
              <a:spcBef>
                <a:spcPts val="600"/>
              </a:spcBef>
              <a:spcAft>
                <a:spcPts val="0"/>
              </a:spcAft>
              <a:buClr>
                <a:srgbClr val="262626"/>
              </a:buClr>
              <a:buSzPts val="2400"/>
              <a:buFont typeface="Calibri"/>
              <a:buNone/>
            </a:pPr>
            <a:endParaRPr sz="2400">
              <a:solidFill>
                <a:srgbClr val="262626"/>
              </a:solidFill>
            </a:endParaRPr>
          </a:p>
          <a:p>
            <a:pPr marL="914400" lvl="1" indent="-380997" algn="l" rtl="0">
              <a:lnSpc>
                <a:spcPct val="100000"/>
              </a:lnSpc>
              <a:spcBef>
                <a:spcPts val="600"/>
              </a:spcBef>
              <a:spcAft>
                <a:spcPts val="0"/>
              </a:spcAft>
              <a:buClr>
                <a:srgbClr val="262626"/>
              </a:buClr>
              <a:buSzPts val="2400"/>
              <a:buFont typeface="Calibri"/>
              <a:buChar char="➢"/>
            </a:pPr>
            <a:r>
              <a:rPr lang="en-US" sz="2400">
                <a:solidFill>
                  <a:srgbClr val="262626"/>
                </a:solidFill>
              </a:rPr>
              <a:t>Comprehensive Evaluation: The Individuals with Disabilities Education Act (IDEA) requires that special education evaluations be sufficiently comprehensive to identify all of the student’s disability-related educational needs, whether or not commonly linked to the disability category in which the student has been classified. (34 CFR 300.304). </a:t>
            </a:r>
            <a:endParaRPr sz="2400">
              <a:latin typeface="Arial"/>
              <a:ea typeface="Arial"/>
              <a:cs typeface="Arial"/>
              <a:sym typeface="Arial"/>
            </a:endParaRPr>
          </a:p>
        </p:txBody>
      </p:sp>
      <p:sp>
        <p:nvSpPr>
          <p:cNvPr id="280" name="Google Shape;280;p2"/>
          <p:cNvSpPr txBox="1">
            <a:spLocks noGrp="1"/>
          </p:cNvSpPr>
          <p:nvPr>
            <p:ph type="title"/>
          </p:nvPr>
        </p:nvSpPr>
        <p:spPr>
          <a:xfrm>
            <a:off x="-126475" y="0"/>
            <a:ext cx="8839200" cy="800100"/>
          </a:xfrm>
          <a:prstGeom prst="rect">
            <a:avLst/>
          </a:prstGeom>
          <a:noFill/>
          <a:ln>
            <a:noFill/>
          </a:ln>
        </p:spPr>
        <p:txBody>
          <a:bodyPr spcFirstLastPara="1" wrap="square" lIns="68550" tIns="34275" rIns="68550" bIns="34275"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solidFill>
                  <a:schemeClr val="lt1"/>
                </a:solidFill>
              </a:rPr>
              <a:t>What is a Comprehensive Evaluation?</a:t>
            </a:r>
            <a:endParaRPr>
              <a:solidFill>
                <a:schemeClr val="lt1"/>
              </a:solidFill>
            </a:endParaRPr>
          </a:p>
        </p:txBody>
      </p:sp>
    </p:spTree>
  </p:cSld>
  <p:clrMapOvr>
    <a:masterClrMapping/>
  </p:clrMapOvr>
</p:sld>
</file>

<file path=ppt/theme/theme1.xml><?xml version="1.0" encoding="utf-8"?>
<a:theme xmlns:a="http://schemas.openxmlformats.org/drawingml/2006/main" name="1_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ivider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5662</Words>
  <Application>Microsoft Office PowerPoint</Application>
  <PresentationFormat>On-screen Show (16:9)</PresentationFormat>
  <Paragraphs>671</Paragraphs>
  <Slides>84</Slides>
  <Notes>84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84</vt:i4>
      </vt:variant>
    </vt:vector>
  </HeadingPairs>
  <TitlesOfParts>
    <vt:vector size="95" baseType="lpstr">
      <vt:lpstr>Arial</vt:lpstr>
      <vt:lpstr>Calibri</vt:lpstr>
      <vt:lpstr>Century Gothic</vt:lpstr>
      <vt:lpstr>Open Sans</vt:lpstr>
      <vt:lpstr>Noto Sans Symbols</vt:lpstr>
      <vt:lpstr>Roboto</vt:lpstr>
      <vt:lpstr>Courier New</vt:lpstr>
      <vt:lpstr>Caveat</vt:lpstr>
      <vt:lpstr>Garamond</vt:lpstr>
      <vt:lpstr>1_Savon</vt:lpstr>
      <vt:lpstr>Section Dividers</vt:lpstr>
      <vt:lpstr>Evaluations and Assessments</vt:lpstr>
      <vt:lpstr>Connecting The Dots</vt:lpstr>
      <vt:lpstr>Scan for Resource Folder</vt:lpstr>
      <vt:lpstr>PowerPoint Presentation</vt:lpstr>
      <vt:lpstr>PowerPoint Presentation</vt:lpstr>
      <vt:lpstr>PowerPoint Presentation</vt:lpstr>
      <vt:lpstr>PowerPoint Presentation</vt:lpstr>
      <vt:lpstr>Current Reality</vt:lpstr>
      <vt:lpstr>What is a Comprehensive Evaluation?</vt:lpstr>
      <vt:lpstr>C</vt:lpstr>
      <vt:lpstr>Purpose of A Comprehensive Evaluation </vt:lpstr>
      <vt:lpstr>Changing Mindsets About Evaluations </vt:lpstr>
      <vt:lpstr>Changing Mindsets: Balanced Questioning </vt:lpstr>
      <vt:lpstr>Changing Mindsets: Balanced Questioning </vt:lpstr>
      <vt:lpstr>Changing Mindsets: Balanced Approach </vt:lpstr>
      <vt:lpstr>Setting the Stage for Evaluations</vt:lpstr>
      <vt:lpstr>  Golden Thread   </vt:lpstr>
      <vt:lpstr>High Cost of Not Getting It Right</vt:lpstr>
      <vt:lpstr>PowerPoint Presentation</vt:lpstr>
      <vt:lpstr>Identity Crisis</vt:lpstr>
      <vt:lpstr>Caution</vt:lpstr>
      <vt:lpstr>IDEA Evaluation Requirements</vt:lpstr>
      <vt:lpstr>Evaluation and Testing Standards of Practice </vt:lpstr>
      <vt:lpstr>Selecting Assessment Tools</vt:lpstr>
      <vt:lpstr>Selecting Assessment Tools: Selective Evaluation Process </vt:lpstr>
      <vt:lpstr>Qualifications of Assessment Users</vt:lpstr>
      <vt:lpstr>Qualification Guidelines</vt:lpstr>
      <vt:lpstr>Qualifications of Assessment Users </vt:lpstr>
      <vt:lpstr>Technical Knowledge</vt:lpstr>
      <vt:lpstr>Technical Knowledge</vt:lpstr>
      <vt:lpstr>Technical Knowledge</vt:lpstr>
      <vt:lpstr>A Word About Reading Comprehension Tests</vt:lpstr>
      <vt:lpstr>A Word About Reading Comprehension Tests</vt:lpstr>
      <vt:lpstr>A Word About Reading Comprehension Tests</vt:lpstr>
      <vt:lpstr>A Word About Reading Comprehension Tests</vt:lpstr>
      <vt:lpstr>A Word About Reading Comprehension Tests</vt:lpstr>
      <vt:lpstr>Assessment Administration</vt:lpstr>
      <vt:lpstr>Assessment Administration</vt:lpstr>
      <vt:lpstr>Interpreting Assessment Results </vt:lpstr>
      <vt:lpstr>Interpreting Assessment Results </vt:lpstr>
      <vt:lpstr>Connecting Cognitive Processes to Instruction </vt:lpstr>
      <vt:lpstr>Interpreting Assessment Results</vt:lpstr>
      <vt:lpstr>Interpreting Assessment Results</vt:lpstr>
      <vt:lpstr>Pop Quiz</vt:lpstr>
      <vt:lpstr>PowerPoint Presentation</vt:lpstr>
      <vt:lpstr>Grade Equivalent Scores</vt:lpstr>
      <vt:lpstr>Age Equivalent Scores</vt:lpstr>
      <vt:lpstr>PowerPoint Presentation</vt:lpstr>
      <vt:lpstr>Pearson Guidance</vt:lpstr>
      <vt:lpstr>AE and GE Cautions</vt:lpstr>
      <vt:lpstr>Interpreting Assessment Results</vt:lpstr>
      <vt:lpstr>Interpreting Assessment Results</vt:lpstr>
      <vt:lpstr>Interpreting Assessment Results</vt:lpstr>
      <vt:lpstr>Interpreting Assessment Results</vt:lpstr>
      <vt:lpstr>PowerPoint Presentation</vt:lpstr>
      <vt:lpstr>Interpreting Assessment Results</vt:lpstr>
      <vt:lpstr>Interpreting Assessment Results</vt:lpstr>
      <vt:lpstr>Interpreting Assessment Results</vt:lpstr>
      <vt:lpstr>Communicating Assessment Results </vt:lpstr>
      <vt:lpstr>Communicating Assessment Results</vt:lpstr>
      <vt:lpstr>Eligibility Determinations</vt:lpstr>
      <vt:lpstr>Eligibility Determinations</vt:lpstr>
      <vt:lpstr>Eligibility Determinations</vt:lpstr>
      <vt:lpstr>Synthesis of Evaluation Information </vt:lpstr>
      <vt:lpstr>Eligibility Determinations</vt:lpstr>
      <vt:lpstr>Criteria Alignment Example: In Google Folder </vt:lpstr>
      <vt:lpstr>SLD: Eligibility Determinations</vt:lpstr>
      <vt:lpstr>SLD: Eligibility Determinations</vt:lpstr>
      <vt:lpstr>SLD: Eligibility Determinations</vt:lpstr>
      <vt:lpstr>SLD: Reading Comprehension </vt:lpstr>
      <vt:lpstr>SLD: Eligibility Determinations</vt:lpstr>
      <vt:lpstr>SLD: Eligibility Determinations</vt:lpstr>
      <vt:lpstr>ID: Eligibility Determinations</vt:lpstr>
      <vt:lpstr>ID: Eligibility Determinations</vt:lpstr>
      <vt:lpstr>OHI: Eligibility Determinations</vt:lpstr>
      <vt:lpstr>OHI: Eligibility Determinations</vt:lpstr>
      <vt:lpstr>OHI: Eligibility Determinations</vt:lpstr>
      <vt:lpstr>Evaluation Report Writing Tips</vt:lpstr>
      <vt:lpstr>Evaluation Report Writing Tips</vt:lpstr>
      <vt:lpstr>Evaluation Report Writing Tips</vt:lpstr>
      <vt:lpstr>Tying it All Together</vt:lpstr>
      <vt:lpstr>Tying it All Together</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Evaluations and Assessments</dc:title>
  <dc:creator>Welch, Dana</dc:creator>
  <cp:lastModifiedBy>Bockover, Madison</cp:lastModifiedBy>
  <cp:revision>1</cp:revision>
  <dcterms:modified xsi:type="dcterms:W3CDTF">2023-11-01T16:28:03Z</dcterms:modified>
</cp:coreProperties>
</file>