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9" r:id="rId3"/>
    <p:sldId id="260" r:id="rId4"/>
    <p:sldId id="261" r:id="rId5"/>
    <p:sldId id="266" r:id="rId6"/>
    <p:sldId id="262" r:id="rId7"/>
    <p:sldId id="263" r:id="rId8"/>
    <p:sldId id="264" r:id="rId9"/>
    <p:sldId id="270" r:id="rId10"/>
    <p:sldId id="267" r:id="rId11"/>
    <p:sldId id="269" r:id="rId12"/>
    <p:sldId id="268" r:id="rId13"/>
    <p:sldId id="265" r:id="rId14"/>
    <p:sldId id="271" r:id="rId15"/>
    <p:sldId id="273" r:id="rId16"/>
    <p:sldId id="274" r:id="rId17"/>
    <p:sldId id="275" r:id="rId18"/>
    <p:sldId id="276" r:id="rId19"/>
    <p:sldId id="278" r:id="rId20"/>
    <p:sldId id="280" r:id="rId21"/>
    <p:sldId id="281" r:id="rId22"/>
    <p:sldId id="282" r:id="rId23"/>
    <p:sldId id="284" r:id="rId24"/>
    <p:sldId id="285" r:id="rId25"/>
    <p:sldId id="286" r:id="rId26"/>
    <p:sldId id="28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5488" y="2166364"/>
            <a:ext cx="11247120" cy="1739347"/>
          </a:xfrm>
        </p:spPr>
        <p:txBody>
          <a:bodyPr tIns="45720" bIns="45720" anchor="ctr">
            <a:normAutofit/>
          </a:bodyPr>
          <a:lstStyle>
            <a:lvl1pPr algn="ctr">
              <a:lnSpc>
                <a:spcPct val="80000"/>
              </a:lnSpc>
              <a:defRPr sz="6000" spc="15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7472" y="3913632"/>
            <a:ext cx="11506200" cy="457200"/>
          </a:xfrm>
        </p:spPr>
        <p:txBody>
          <a:bodyPr>
            <a:normAutofit/>
          </a:bodyPr>
          <a:lstStyle>
            <a:lvl1pPr marL="0" indent="0" algn="ctr">
              <a:spcBef>
                <a:spcPts val="0"/>
              </a:spcBef>
              <a:spcAft>
                <a:spcPts val="0"/>
              </a:spcAft>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11/3/2023</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67128"/>
            <a:ext cx="11247120" cy="173736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7472" y="3913212"/>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11/3/2023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11/3/2023</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endra.franks@dese.mo.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dese.mo.gov/media/pdf/curr-mls-standards-ela-k-5-sboe-2016" TargetMode="External"/><Relationship Id="rId2" Type="http://schemas.openxmlformats.org/officeDocument/2006/relationships/hyperlink" Target="https://dese.mo.gov/media/pdf/curr-mls-standards-fa-visual-arts-sboe-2019"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hyperlink" Target="https://www.metopera.org/discover/education/" TargetMode="External"/><Relationship Id="rId2" Type="http://schemas.openxmlformats.org/officeDocument/2006/relationships/hyperlink" Target="https://learninglab.si.edu/" TargetMode="External"/><Relationship Id="rId1" Type="http://schemas.openxmlformats.org/officeDocument/2006/relationships/slideLayout" Target="../slideLayouts/slideLayout4.xml"/><Relationship Id="rId4" Type="http://schemas.openxmlformats.org/officeDocument/2006/relationships/hyperlink" Target="https://www.dallassymphony.org/community-education/"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mailto:Kendra.franks@dese.mo.gov"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FAM </a:t>
            </a:r>
            <a:br>
              <a:rPr lang="en-US" b="1" dirty="0"/>
            </a:br>
            <a:r>
              <a:rPr lang="en-US" b="1" dirty="0" smtClean="0"/>
              <a:t>OCTOBER 2023</a:t>
            </a:r>
            <a:endParaRPr lang="en-US" dirty="0"/>
          </a:p>
        </p:txBody>
      </p:sp>
      <p:sp>
        <p:nvSpPr>
          <p:cNvPr id="3" name="Subtitle 2"/>
          <p:cNvSpPr>
            <a:spLocks noGrp="1"/>
          </p:cNvSpPr>
          <p:nvPr>
            <p:ph type="subTitle" idx="1"/>
          </p:nvPr>
        </p:nvSpPr>
        <p:spPr/>
        <p:txBody>
          <a:bodyPr>
            <a:normAutofit lnSpcReduction="10000"/>
          </a:bodyPr>
          <a:lstStyle/>
          <a:p>
            <a:r>
              <a:rPr lang="en-US" sz="2800" b="1" dirty="0"/>
              <a:t>MONTHLY FINE ARTS MEETINGS with DR FRANKS</a:t>
            </a:r>
          </a:p>
          <a:p>
            <a:endParaRPr lang="en-US" dirty="0"/>
          </a:p>
        </p:txBody>
      </p:sp>
      <p:sp>
        <p:nvSpPr>
          <p:cNvPr id="4" name="Rectangle 3"/>
          <p:cNvSpPr/>
          <p:nvPr/>
        </p:nvSpPr>
        <p:spPr>
          <a:xfrm>
            <a:off x="3048000" y="4617188"/>
            <a:ext cx="6096000" cy="1477328"/>
          </a:xfrm>
          <a:prstGeom prst="rect">
            <a:avLst/>
          </a:prstGeom>
        </p:spPr>
        <p:txBody>
          <a:bodyPr>
            <a:spAutoFit/>
          </a:bodyPr>
          <a:lstStyle/>
          <a:p>
            <a:r>
              <a:rPr lang="en-US" b="1" dirty="0"/>
              <a:t>Kendra Franks, Ph.D.</a:t>
            </a:r>
          </a:p>
          <a:p>
            <a:r>
              <a:rPr lang="en-US" b="1" dirty="0"/>
              <a:t>Director of Fine Arts</a:t>
            </a:r>
          </a:p>
          <a:p>
            <a:r>
              <a:rPr lang="en-US" b="1" dirty="0"/>
              <a:t>Department of Elementary &amp; Secondary Education</a:t>
            </a:r>
          </a:p>
          <a:p>
            <a:r>
              <a:rPr lang="en-US" b="1" dirty="0">
                <a:hlinkClick r:id="rId2"/>
              </a:rPr>
              <a:t>Kendra.franks@dese.mo.gov</a:t>
            </a:r>
            <a:endParaRPr lang="en-US" b="1" dirty="0"/>
          </a:p>
          <a:p>
            <a:r>
              <a:rPr lang="en-US" b="1" dirty="0"/>
              <a:t>573-751-9610</a:t>
            </a:r>
          </a:p>
        </p:txBody>
      </p:sp>
    </p:spTree>
    <p:extLst>
      <p:ext uri="{BB962C8B-B14F-4D97-AF65-F5344CB8AC3E}">
        <p14:creationId xmlns:p14="http://schemas.microsoft.com/office/powerpoint/2010/main" val="1705124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822" y="789273"/>
            <a:ext cx="9784080" cy="804395"/>
          </a:xfrm>
        </p:spPr>
        <p:txBody>
          <a:bodyPr>
            <a:normAutofit/>
          </a:bodyPr>
          <a:lstStyle/>
          <a:p>
            <a:r>
              <a:rPr lang="en-US" sz="3200" b="1" dirty="0" smtClean="0"/>
              <a:t>Art lesson - Five Little goblins</a:t>
            </a:r>
            <a:endParaRPr lang="en-US" sz="3200" b="1" dirty="0"/>
          </a:p>
        </p:txBody>
      </p:sp>
      <p:sp>
        <p:nvSpPr>
          <p:cNvPr id="3" name="Content Placeholder 2"/>
          <p:cNvSpPr>
            <a:spLocks noGrp="1"/>
          </p:cNvSpPr>
          <p:nvPr>
            <p:ph sz="half" idx="1"/>
          </p:nvPr>
        </p:nvSpPr>
        <p:spPr>
          <a:xfrm>
            <a:off x="909253" y="1872342"/>
            <a:ext cx="5195456" cy="4868091"/>
          </a:xfrm>
        </p:spPr>
        <p:txBody>
          <a:bodyPr>
            <a:noAutofit/>
          </a:bodyPr>
          <a:lstStyle/>
          <a:p>
            <a:pPr marL="0" indent="0">
              <a:buNone/>
            </a:pPr>
            <a:r>
              <a:rPr lang="en-US" sz="1600" b="1" dirty="0" smtClean="0"/>
              <a:t>In </a:t>
            </a:r>
            <a:r>
              <a:rPr lang="en-US" sz="1600" b="1" dirty="0"/>
              <a:t>groups of 5, students will create a story page, book, or comic strip using the Five Little Goblins poem. </a:t>
            </a:r>
          </a:p>
          <a:p>
            <a:pPr lvl="0"/>
            <a:r>
              <a:rPr lang="en-US" sz="1600" b="1" dirty="0"/>
              <a:t>Each student receives or chooses a line of the poem about each goblin. </a:t>
            </a:r>
          </a:p>
          <a:p>
            <a:pPr lvl="0"/>
            <a:r>
              <a:rPr lang="en-US" sz="1600" b="1" dirty="0"/>
              <a:t>On a piece of paper (size dependent on age, resources, or project) each student draws the scene and goblin for their line of the </a:t>
            </a:r>
            <a:r>
              <a:rPr lang="en-US" sz="1600" b="1" dirty="0" smtClean="0"/>
              <a:t>poem using a soft graphite pencil. </a:t>
            </a:r>
            <a:endParaRPr lang="en-US" sz="1600" b="1" dirty="0"/>
          </a:p>
          <a:p>
            <a:pPr lvl="0"/>
            <a:r>
              <a:rPr lang="en-US" sz="1600" b="1" dirty="0" smtClean="0"/>
              <a:t>Students </a:t>
            </a:r>
            <a:r>
              <a:rPr lang="en-US" sz="1600" b="1" dirty="0"/>
              <a:t>then arrange their pictures in order of the poem and combine the pictures together to create a story page, book, or comic strip. </a:t>
            </a:r>
          </a:p>
          <a:p>
            <a:pPr lvl="0"/>
            <a:r>
              <a:rPr lang="en-US" sz="1600" b="1" dirty="0"/>
              <a:t>Students work together to create and design an intro picture that matches the first two lines of the poem and creates the setting.</a:t>
            </a:r>
          </a:p>
          <a:p>
            <a:pPr lvl="0"/>
            <a:r>
              <a:rPr lang="en-US" sz="1600" b="1" dirty="0"/>
              <a:t>Students also make a picture for the last line of the poem and the ending of the story or comic</a:t>
            </a:r>
            <a:r>
              <a:rPr lang="en-US" sz="1600" b="1" dirty="0" smtClean="0"/>
              <a:t>.</a:t>
            </a:r>
            <a:r>
              <a:rPr lang="en-US" sz="1600" dirty="0"/>
              <a:t> </a:t>
            </a:r>
            <a:endParaRPr lang="en-US" sz="1600" dirty="0" smtClean="0"/>
          </a:p>
          <a:p>
            <a:r>
              <a:rPr lang="en-US" sz="1600" b="1" dirty="0"/>
              <a:t>Students </a:t>
            </a:r>
            <a:r>
              <a:rPr lang="en-US" sz="1600" b="1" dirty="0" smtClean="0"/>
              <a:t>outline and add </a:t>
            </a:r>
            <a:r>
              <a:rPr lang="en-US" sz="1600" b="1" dirty="0"/>
              <a:t>in </a:t>
            </a:r>
            <a:r>
              <a:rPr lang="en-US" sz="1600" b="1" dirty="0" smtClean="0"/>
              <a:t>colors with markers </a:t>
            </a:r>
            <a:r>
              <a:rPr lang="en-US" sz="1600" b="1" dirty="0"/>
              <a:t>if so desired.</a:t>
            </a:r>
          </a:p>
          <a:p>
            <a:pPr lvl="0"/>
            <a:endParaRPr lang="en-US" sz="1600" dirty="0"/>
          </a:p>
          <a:p>
            <a:endParaRPr lang="en-US" sz="1600" dirty="0"/>
          </a:p>
          <a:p>
            <a:endParaRPr lang="en-US" sz="1600" dirty="0"/>
          </a:p>
        </p:txBody>
      </p:sp>
      <p:sp>
        <p:nvSpPr>
          <p:cNvPr id="4" name="Content Placeholder 3"/>
          <p:cNvSpPr>
            <a:spLocks noGrp="1"/>
          </p:cNvSpPr>
          <p:nvPr>
            <p:ph sz="half" idx="2"/>
          </p:nvPr>
        </p:nvSpPr>
        <p:spPr>
          <a:xfrm>
            <a:off x="6897189" y="1872343"/>
            <a:ext cx="4493622" cy="4345577"/>
          </a:xfrm>
        </p:spPr>
        <p:txBody>
          <a:bodyPr>
            <a:noAutofit/>
          </a:bodyPr>
          <a:lstStyle/>
          <a:p>
            <a:pPr marL="0" indent="0">
              <a:buNone/>
            </a:pPr>
            <a:r>
              <a:rPr lang="en-US" sz="2000" b="1" dirty="0" smtClean="0"/>
              <a:t>Five Little goblins on a Halloween night,</a:t>
            </a:r>
          </a:p>
          <a:p>
            <a:pPr marL="0" indent="0">
              <a:buNone/>
            </a:pPr>
            <a:r>
              <a:rPr lang="en-US" sz="2000" b="1" dirty="0" smtClean="0"/>
              <a:t>Made a very, very spooky sight.</a:t>
            </a:r>
            <a:endParaRPr lang="en-US" sz="2000" b="1" dirty="0"/>
          </a:p>
          <a:p>
            <a:pPr marL="0" indent="0">
              <a:buNone/>
            </a:pPr>
            <a:r>
              <a:rPr lang="en-US" sz="2000" b="1" dirty="0" smtClean="0"/>
              <a:t>The first one danced on his tippy toes.</a:t>
            </a:r>
          </a:p>
          <a:p>
            <a:pPr marL="0" indent="0">
              <a:buNone/>
            </a:pPr>
            <a:r>
              <a:rPr lang="en-US" sz="2000" b="1" dirty="0" smtClean="0"/>
              <a:t>The second one tumbled and bumped his nose.</a:t>
            </a:r>
          </a:p>
          <a:p>
            <a:pPr marL="0" indent="0">
              <a:buNone/>
            </a:pPr>
            <a:r>
              <a:rPr lang="en-US" sz="2000" b="1" dirty="0" smtClean="0"/>
              <a:t>The third one jumped up high in the air.</a:t>
            </a:r>
          </a:p>
          <a:p>
            <a:pPr marL="0" indent="0">
              <a:buNone/>
            </a:pPr>
            <a:r>
              <a:rPr lang="en-US" sz="2000" b="1" dirty="0" smtClean="0"/>
              <a:t>The fourth one walked like a fuzzy bear.</a:t>
            </a:r>
          </a:p>
          <a:p>
            <a:pPr marL="0" indent="0">
              <a:buNone/>
            </a:pPr>
            <a:r>
              <a:rPr lang="en-US" sz="2000" b="1" dirty="0" smtClean="0"/>
              <a:t>The fifth one sang a Halloween song.</a:t>
            </a:r>
          </a:p>
          <a:p>
            <a:pPr marL="0" indent="0">
              <a:buNone/>
            </a:pPr>
            <a:r>
              <a:rPr lang="en-US" sz="2000" b="1" dirty="0" smtClean="0"/>
              <a:t>Five little goblins played the whole night long.</a:t>
            </a:r>
          </a:p>
        </p:txBody>
      </p:sp>
    </p:spTree>
    <p:extLst>
      <p:ext uri="{BB962C8B-B14F-4D97-AF65-F5344CB8AC3E}">
        <p14:creationId xmlns:p14="http://schemas.microsoft.com/office/powerpoint/2010/main" val="58250781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6983" y="708133"/>
            <a:ext cx="4632960" cy="5016758"/>
          </a:xfrm>
          <a:prstGeom prst="rect">
            <a:avLst/>
          </a:prstGeom>
        </p:spPr>
        <p:txBody>
          <a:bodyPr wrap="square">
            <a:spAutoFit/>
          </a:bodyPr>
          <a:lstStyle/>
          <a:p>
            <a:r>
              <a:rPr lang="en-US" sz="2000" b="1" dirty="0"/>
              <a:t>What skills do I want them to be working on with this project?</a:t>
            </a:r>
          </a:p>
          <a:p>
            <a:r>
              <a:rPr lang="en-US" sz="2000" b="1" dirty="0">
                <a:solidFill>
                  <a:schemeClr val="bg1"/>
                </a:solidFill>
              </a:rPr>
              <a:t>Line and </a:t>
            </a:r>
            <a:r>
              <a:rPr lang="en-US" sz="2000" b="1" dirty="0" smtClean="0">
                <a:solidFill>
                  <a:schemeClr val="bg1"/>
                </a:solidFill>
              </a:rPr>
              <a:t>Shape</a:t>
            </a:r>
          </a:p>
          <a:p>
            <a:endParaRPr lang="en-US" sz="2000" b="1" dirty="0"/>
          </a:p>
          <a:p>
            <a:r>
              <a:rPr lang="en-US" sz="2000" b="1" dirty="0"/>
              <a:t>What medium will they be practicing with?</a:t>
            </a:r>
          </a:p>
          <a:p>
            <a:r>
              <a:rPr lang="en-US" sz="2000" b="1" dirty="0">
                <a:solidFill>
                  <a:schemeClr val="bg1"/>
                </a:solidFill>
              </a:rPr>
              <a:t>A softer graphite </a:t>
            </a:r>
            <a:r>
              <a:rPr lang="en-US" sz="2000" b="1" dirty="0" smtClean="0">
                <a:solidFill>
                  <a:schemeClr val="bg1"/>
                </a:solidFill>
              </a:rPr>
              <a:t>pencil</a:t>
            </a:r>
          </a:p>
          <a:p>
            <a:endParaRPr lang="en-US" sz="2000" b="1" dirty="0"/>
          </a:p>
          <a:p>
            <a:r>
              <a:rPr lang="en-US" sz="2000" b="1" dirty="0"/>
              <a:t>What is the focus of the </a:t>
            </a:r>
            <a:r>
              <a:rPr lang="en-US" sz="2000" b="1" dirty="0" smtClean="0"/>
              <a:t>project? </a:t>
            </a:r>
            <a:r>
              <a:rPr lang="en-US" sz="2000" b="1" dirty="0"/>
              <a:t>(meaning what will I be </a:t>
            </a:r>
            <a:r>
              <a:rPr lang="en-US" sz="2000" b="1" dirty="0" smtClean="0"/>
              <a:t>assessing)</a:t>
            </a:r>
            <a:endParaRPr lang="en-US" sz="2000" b="1" dirty="0"/>
          </a:p>
          <a:p>
            <a:r>
              <a:rPr lang="en-US" sz="2000" b="1" dirty="0">
                <a:solidFill>
                  <a:schemeClr val="bg1"/>
                </a:solidFill>
              </a:rPr>
              <a:t>Collaboration, Discussion, Revision, and </a:t>
            </a:r>
            <a:r>
              <a:rPr lang="en-US" sz="2000" b="1" dirty="0" smtClean="0">
                <a:solidFill>
                  <a:schemeClr val="bg1"/>
                </a:solidFill>
              </a:rPr>
              <a:t>Presentation</a:t>
            </a:r>
          </a:p>
          <a:p>
            <a:endParaRPr lang="en-US" sz="2000" b="1" dirty="0"/>
          </a:p>
          <a:p>
            <a:r>
              <a:rPr lang="en-US" sz="2000" b="1" dirty="0"/>
              <a:t>Which Strand do I want to connect with?</a:t>
            </a:r>
          </a:p>
          <a:p>
            <a:r>
              <a:rPr lang="en-US" sz="2000" b="1" dirty="0">
                <a:solidFill>
                  <a:schemeClr val="bg1"/>
                </a:solidFill>
              </a:rPr>
              <a:t>Create </a:t>
            </a:r>
            <a:r>
              <a:rPr lang="en-US" sz="2000" b="1" dirty="0" smtClean="0">
                <a:solidFill>
                  <a:schemeClr val="bg1"/>
                </a:solidFill>
              </a:rPr>
              <a:t>3A. (Refine </a:t>
            </a:r>
            <a:r>
              <a:rPr lang="en-US" sz="2000" b="1" dirty="0">
                <a:solidFill>
                  <a:schemeClr val="bg1"/>
                </a:solidFill>
              </a:rPr>
              <a:t>and complete artistic work)</a:t>
            </a:r>
          </a:p>
        </p:txBody>
      </p:sp>
      <p:sp>
        <p:nvSpPr>
          <p:cNvPr id="3" name="Rectangle 2"/>
          <p:cNvSpPr/>
          <p:nvPr/>
        </p:nvSpPr>
        <p:spPr>
          <a:xfrm>
            <a:off x="7000708" y="708133"/>
            <a:ext cx="4148511" cy="2990499"/>
          </a:xfrm>
          <a:prstGeom prst="rect">
            <a:avLst/>
          </a:prstGeom>
        </p:spPr>
        <p:txBody>
          <a:bodyPr wrap="square">
            <a:spAutoFit/>
          </a:bodyPr>
          <a:lstStyle/>
          <a:p>
            <a:pPr>
              <a:lnSpc>
                <a:spcPct val="107000"/>
              </a:lnSpc>
            </a:pPr>
            <a:r>
              <a:rPr lang="en-US" sz="1600" b="1" dirty="0">
                <a:latin typeface="Calibri" panose="020F0502020204030204" pitchFamily="34" charset="0"/>
                <a:ea typeface="Calibri" panose="020F0502020204030204" pitchFamily="34" charset="0"/>
                <a:cs typeface="Times New Roman" panose="02020603050405020304" pitchFamily="18" charset="0"/>
              </a:rPr>
              <a:t>I could have used Create 2 skill acquisition that says for 2</a:t>
            </a:r>
            <a:r>
              <a:rPr lang="en-US" sz="1600" b="1" baseline="30000" dirty="0">
                <a:latin typeface="Calibri" panose="020F0502020204030204" pitchFamily="34" charset="0"/>
                <a:ea typeface="Calibri" panose="020F0502020204030204" pitchFamily="34" charset="0"/>
                <a:cs typeface="Times New Roman" panose="02020603050405020304" pitchFamily="18" charset="0"/>
              </a:rPr>
              <a:t>nd</a:t>
            </a:r>
            <a:r>
              <a:rPr lang="en-US" sz="1600" b="1" dirty="0">
                <a:latin typeface="Calibri" panose="020F0502020204030204" pitchFamily="34" charset="0"/>
                <a:ea typeface="Calibri" panose="020F0502020204030204" pitchFamily="34" charset="0"/>
                <a:cs typeface="Times New Roman" panose="02020603050405020304" pitchFamily="18" charset="0"/>
              </a:rPr>
              <a:t> grade to experiment with various materials and tools</a:t>
            </a:r>
            <a:r>
              <a:rPr lang="en-US" sz="1600" b="1"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b="1" dirty="0">
                <a:latin typeface="Calibri" panose="020F0502020204030204" pitchFamily="34" charset="0"/>
                <a:ea typeface="Calibri" panose="020F0502020204030204" pitchFamily="34" charset="0"/>
                <a:cs typeface="Times New Roman" panose="02020603050405020304" pitchFamily="18" charset="0"/>
              </a:rPr>
              <a:t>I could have used Create 1 play and ideation that says </a:t>
            </a:r>
            <a:r>
              <a:rPr lang="en-US" sz="1600" b="1" dirty="0" smtClean="0">
                <a:latin typeface="Calibri" panose="020F0502020204030204" pitchFamily="34" charset="0"/>
                <a:ea typeface="Calibri" panose="020F0502020204030204" pitchFamily="34" charset="0"/>
                <a:cs typeface="Times New Roman" panose="02020603050405020304" pitchFamily="18" charset="0"/>
              </a:rPr>
              <a:t>to elaborate </a:t>
            </a:r>
            <a:r>
              <a:rPr lang="en-US" sz="1600" b="1" dirty="0">
                <a:latin typeface="Calibri" panose="020F0502020204030204" pitchFamily="34" charset="0"/>
                <a:ea typeface="Calibri" panose="020F0502020204030204" pitchFamily="34" charset="0"/>
                <a:cs typeface="Times New Roman" panose="02020603050405020304" pitchFamily="18" charset="0"/>
              </a:rPr>
              <a:t>on an imaginative idea</a:t>
            </a:r>
            <a:r>
              <a:rPr lang="en-US" sz="1600" b="1"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b="1" dirty="0">
                <a:latin typeface="Calibri" panose="020F0502020204030204" pitchFamily="34" charset="0"/>
                <a:ea typeface="Calibri" panose="020F0502020204030204" pitchFamily="34" charset="0"/>
                <a:cs typeface="Times New Roman" panose="02020603050405020304" pitchFamily="18" charset="0"/>
              </a:rPr>
              <a:t>I could have used Respond 7 B. determine messages communicated by an image</a:t>
            </a:r>
            <a:r>
              <a:rPr lang="en-US" sz="1600" b="1"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pPr>
            <a:endParaRPr lang="en-US" sz="16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b="1" dirty="0" smtClean="0">
                <a:latin typeface="Calibri" panose="020F0502020204030204" pitchFamily="34" charset="0"/>
                <a:ea typeface="Calibri" panose="020F0502020204030204" pitchFamily="34" charset="0"/>
                <a:cs typeface="Times New Roman" panose="02020603050405020304" pitchFamily="18" charset="0"/>
              </a:rPr>
              <a:t>Etc…</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80681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a:t>
            </a:r>
            <a:endParaRPr lang="en-US" dirty="0"/>
          </a:p>
        </p:txBody>
      </p:sp>
      <p:sp>
        <p:nvSpPr>
          <p:cNvPr id="4" name="Text Placeholder 3"/>
          <p:cNvSpPr>
            <a:spLocks noGrp="1"/>
          </p:cNvSpPr>
          <p:nvPr>
            <p:ph type="body" sz="half" idx="2"/>
          </p:nvPr>
        </p:nvSpPr>
        <p:spPr>
          <a:xfrm>
            <a:off x="975360" y="2182761"/>
            <a:ext cx="6177608" cy="4247536"/>
          </a:xfrm>
        </p:spPr>
        <p:txBody>
          <a:bodyPr>
            <a:normAutofit/>
          </a:bodyPr>
          <a:lstStyle/>
          <a:p>
            <a:r>
              <a:rPr lang="en-US" sz="2400" b="1" dirty="0" smtClean="0"/>
              <a:t>Resources</a:t>
            </a:r>
          </a:p>
          <a:p>
            <a:r>
              <a:rPr lang="en-US" sz="2400" b="1" dirty="0" smtClean="0"/>
              <a:t>LP Template 1</a:t>
            </a:r>
          </a:p>
          <a:p>
            <a:r>
              <a:rPr lang="en-US" sz="2400" b="1" dirty="0" smtClean="0"/>
              <a:t>LP Template 2</a:t>
            </a:r>
          </a:p>
          <a:p>
            <a:r>
              <a:rPr lang="en-US" sz="2400" b="1" dirty="0" smtClean="0"/>
              <a:t>Outline</a:t>
            </a:r>
          </a:p>
          <a:p>
            <a:r>
              <a:rPr lang="en-US" sz="2400" b="1" dirty="0" smtClean="0"/>
              <a:t>Detailed</a:t>
            </a:r>
          </a:p>
          <a:p>
            <a:r>
              <a:rPr lang="en-US" sz="2400" b="1" dirty="0"/>
              <a:t>Rubric</a:t>
            </a:r>
          </a:p>
          <a:p>
            <a:r>
              <a:rPr lang="en-US" sz="2400" b="1" dirty="0" smtClean="0"/>
              <a:t>Discussion</a:t>
            </a:r>
          </a:p>
          <a:p>
            <a:endParaRPr lang="en-US" sz="2400" b="1" dirty="0"/>
          </a:p>
        </p:txBody>
      </p:sp>
      <p:sp>
        <p:nvSpPr>
          <p:cNvPr id="5" name="TextBox 4"/>
          <p:cNvSpPr txBox="1"/>
          <p:nvPr/>
        </p:nvSpPr>
        <p:spPr>
          <a:xfrm rot="21043390">
            <a:off x="6138781" y="3358342"/>
            <a:ext cx="3541354" cy="830997"/>
          </a:xfrm>
          <a:prstGeom prst="rect">
            <a:avLst/>
          </a:prstGeom>
          <a:noFill/>
        </p:spPr>
        <p:txBody>
          <a:bodyPr wrap="none" rtlCol="0">
            <a:spAutoFit/>
          </a:bodyPr>
          <a:lstStyle/>
          <a:p>
            <a:r>
              <a:rPr lang="en-US" sz="4800" b="1" dirty="0" smtClean="0"/>
              <a:t>TRANSFERS</a:t>
            </a:r>
            <a:endParaRPr lang="en-US" sz="4800" b="1" dirty="0"/>
          </a:p>
        </p:txBody>
      </p:sp>
    </p:spTree>
    <p:extLst>
      <p:ext uri="{BB962C8B-B14F-4D97-AF65-F5344CB8AC3E}">
        <p14:creationId xmlns:p14="http://schemas.microsoft.com/office/powerpoint/2010/main" val="1550292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1000" fill="hold"/>
                                        <p:tgtEl>
                                          <p:spTgt spid="5"/>
                                        </p:tgtEl>
                                        <p:attrNameLst>
                                          <p:attrName>ppt_w</p:attrName>
                                        </p:attrNameLst>
                                      </p:cBhvr>
                                      <p:tavLst>
                                        <p:tav tm="0">
                                          <p:val>
                                            <p:fltVal val="0"/>
                                          </p:val>
                                        </p:tav>
                                        <p:tav tm="100000">
                                          <p:val>
                                            <p:strVal val="#ppt_w"/>
                                          </p:val>
                                        </p:tav>
                                      </p:tavLst>
                                    </p:anim>
                                    <p:anim calcmode="lin" valueType="num">
                                      <p:cBhvr>
                                        <p:cTn id="57" dur="1000" fill="hold"/>
                                        <p:tgtEl>
                                          <p:spTgt spid="5"/>
                                        </p:tgtEl>
                                        <p:attrNameLst>
                                          <p:attrName>ppt_h</p:attrName>
                                        </p:attrNameLst>
                                      </p:cBhvr>
                                      <p:tavLst>
                                        <p:tav tm="0">
                                          <p:val>
                                            <p:fltVal val="0"/>
                                          </p:val>
                                        </p:tav>
                                        <p:tav tm="100000">
                                          <p:val>
                                            <p:strVal val="#ppt_h"/>
                                          </p:val>
                                        </p:tav>
                                      </p:tavLst>
                                    </p:anim>
                                    <p:anim calcmode="lin" valueType="num">
                                      <p:cBhvr>
                                        <p:cTn id="58" dur="1000" fill="hold"/>
                                        <p:tgtEl>
                                          <p:spTgt spid="5"/>
                                        </p:tgtEl>
                                        <p:attrNameLst>
                                          <p:attrName>style.rotation</p:attrName>
                                        </p:attrNameLst>
                                      </p:cBhvr>
                                      <p:tavLst>
                                        <p:tav tm="0">
                                          <p:val>
                                            <p:fltVal val="90"/>
                                          </p:val>
                                        </p:tav>
                                        <p:tav tm="100000">
                                          <p:val>
                                            <p:fltVal val="0"/>
                                          </p:val>
                                        </p:tav>
                                      </p:tavLst>
                                    </p:anim>
                                    <p:animEffect transition="in" filter="fade">
                                      <p:cBhvr>
                                        <p:cTn id="5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2275" y="228878"/>
            <a:ext cx="10139422" cy="6454527"/>
          </a:xfrm>
          <a:prstGeom prst="rect">
            <a:avLst/>
          </a:prstGeom>
        </p:spPr>
      </p:pic>
      <p:sp>
        <p:nvSpPr>
          <p:cNvPr id="4" name="TextBox 3"/>
          <p:cNvSpPr txBox="1"/>
          <p:nvPr/>
        </p:nvSpPr>
        <p:spPr>
          <a:xfrm>
            <a:off x="1954142" y="2797936"/>
            <a:ext cx="2577950" cy="369332"/>
          </a:xfrm>
          <a:prstGeom prst="rect">
            <a:avLst/>
          </a:prstGeom>
          <a:noFill/>
        </p:spPr>
        <p:txBody>
          <a:bodyPr wrap="none" rtlCol="0">
            <a:spAutoFit/>
          </a:bodyPr>
          <a:lstStyle/>
          <a:p>
            <a:r>
              <a:rPr lang="en-US" dirty="0" smtClean="0">
                <a:solidFill>
                  <a:schemeClr val="bg1"/>
                </a:solidFill>
              </a:rPr>
              <a:t>(Grade) 	</a:t>
            </a:r>
            <a:r>
              <a:rPr lang="en-US" dirty="0">
                <a:solidFill>
                  <a:schemeClr val="bg1"/>
                </a:solidFill>
              </a:rPr>
              <a:t>(</a:t>
            </a:r>
            <a:r>
              <a:rPr lang="en-US" dirty="0" smtClean="0">
                <a:solidFill>
                  <a:schemeClr val="bg1"/>
                </a:solidFill>
              </a:rPr>
              <a:t>Subject)</a:t>
            </a:r>
            <a:endParaRPr lang="en-US" dirty="0">
              <a:solidFill>
                <a:schemeClr val="bg1"/>
              </a:solidFill>
            </a:endParaRPr>
          </a:p>
        </p:txBody>
      </p:sp>
      <p:sp>
        <p:nvSpPr>
          <p:cNvPr id="5" name="TextBox 4"/>
          <p:cNvSpPr txBox="1"/>
          <p:nvPr/>
        </p:nvSpPr>
        <p:spPr>
          <a:xfrm>
            <a:off x="8021256" y="2800545"/>
            <a:ext cx="787395" cy="369332"/>
          </a:xfrm>
          <a:prstGeom prst="rect">
            <a:avLst/>
          </a:prstGeom>
          <a:noFill/>
        </p:spPr>
        <p:txBody>
          <a:bodyPr wrap="none" rtlCol="0">
            <a:spAutoFit/>
          </a:bodyPr>
          <a:lstStyle/>
          <a:p>
            <a:r>
              <a:rPr lang="en-US" dirty="0" smtClean="0">
                <a:solidFill>
                  <a:schemeClr val="bg1"/>
                </a:solidFill>
              </a:rPr>
              <a:t>(GLE)</a:t>
            </a:r>
            <a:endParaRPr lang="en-US" dirty="0">
              <a:solidFill>
                <a:schemeClr val="bg1"/>
              </a:solidFill>
            </a:endParaRPr>
          </a:p>
        </p:txBody>
      </p:sp>
      <p:sp>
        <p:nvSpPr>
          <p:cNvPr id="6" name="TextBox 5"/>
          <p:cNvSpPr txBox="1"/>
          <p:nvPr/>
        </p:nvSpPr>
        <p:spPr>
          <a:xfrm>
            <a:off x="2442258" y="3530726"/>
            <a:ext cx="1601721" cy="369332"/>
          </a:xfrm>
          <a:prstGeom prst="rect">
            <a:avLst/>
          </a:prstGeom>
          <a:noFill/>
        </p:spPr>
        <p:txBody>
          <a:bodyPr wrap="none" rtlCol="0">
            <a:spAutoFit/>
          </a:bodyPr>
          <a:lstStyle/>
          <a:p>
            <a:r>
              <a:rPr lang="en-US" dirty="0" smtClean="0">
                <a:solidFill>
                  <a:schemeClr val="bg1"/>
                </a:solidFill>
              </a:rPr>
              <a:t>(GLE </a:t>
            </a:r>
            <a:r>
              <a:rPr lang="en-US" dirty="0" err="1" smtClean="0">
                <a:solidFill>
                  <a:schemeClr val="bg1"/>
                </a:solidFill>
              </a:rPr>
              <a:t>cont</a:t>
            </a:r>
            <a:r>
              <a:rPr lang="en-US" dirty="0" smtClean="0">
                <a:solidFill>
                  <a:schemeClr val="bg1"/>
                </a:solidFill>
              </a:rPr>
              <a:t>…)</a:t>
            </a:r>
            <a:endParaRPr lang="en-US" dirty="0">
              <a:solidFill>
                <a:schemeClr val="bg1"/>
              </a:solidFill>
            </a:endParaRPr>
          </a:p>
        </p:txBody>
      </p:sp>
      <p:sp>
        <p:nvSpPr>
          <p:cNvPr id="7" name="TextBox 6"/>
          <p:cNvSpPr txBox="1"/>
          <p:nvPr/>
        </p:nvSpPr>
        <p:spPr>
          <a:xfrm>
            <a:off x="7211028" y="3530726"/>
            <a:ext cx="2627642" cy="369332"/>
          </a:xfrm>
          <a:prstGeom prst="rect">
            <a:avLst/>
          </a:prstGeom>
          <a:noFill/>
        </p:spPr>
        <p:txBody>
          <a:bodyPr wrap="none" rtlCol="0">
            <a:spAutoFit/>
          </a:bodyPr>
          <a:lstStyle/>
          <a:p>
            <a:r>
              <a:rPr lang="en-US" dirty="0" smtClean="0">
                <a:solidFill>
                  <a:schemeClr val="bg1"/>
                </a:solidFill>
              </a:rPr>
              <a:t>(Process Component)</a:t>
            </a:r>
            <a:endParaRPr lang="en-US" dirty="0">
              <a:solidFill>
                <a:schemeClr val="bg1"/>
              </a:solidFill>
            </a:endParaRPr>
          </a:p>
        </p:txBody>
      </p:sp>
      <p:sp>
        <p:nvSpPr>
          <p:cNvPr id="8" name="TextBox 7"/>
          <p:cNvSpPr txBox="1"/>
          <p:nvPr/>
        </p:nvSpPr>
        <p:spPr>
          <a:xfrm>
            <a:off x="4768881" y="4247909"/>
            <a:ext cx="1273105" cy="369332"/>
          </a:xfrm>
          <a:prstGeom prst="rect">
            <a:avLst/>
          </a:prstGeom>
          <a:noFill/>
        </p:spPr>
        <p:txBody>
          <a:bodyPr wrap="none" rtlCol="0">
            <a:spAutoFit/>
          </a:bodyPr>
          <a:lstStyle/>
          <a:p>
            <a:r>
              <a:rPr lang="en-US" dirty="0" smtClean="0">
                <a:solidFill>
                  <a:schemeClr val="bg1"/>
                </a:solidFill>
              </a:rPr>
              <a:t>(Big Idea)</a:t>
            </a:r>
            <a:endParaRPr lang="en-US" dirty="0">
              <a:solidFill>
                <a:schemeClr val="bg1"/>
              </a:solidFill>
            </a:endParaRPr>
          </a:p>
        </p:txBody>
      </p:sp>
      <p:sp>
        <p:nvSpPr>
          <p:cNvPr id="10" name="TextBox 9"/>
          <p:cNvSpPr txBox="1"/>
          <p:nvPr/>
        </p:nvSpPr>
        <p:spPr>
          <a:xfrm>
            <a:off x="8808651" y="4989136"/>
            <a:ext cx="1074333" cy="369332"/>
          </a:xfrm>
          <a:prstGeom prst="rect">
            <a:avLst/>
          </a:prstGeom>
          <a:noFill/>
        </p:spPr>
        <p:txBody>
          <a:bodyPr wrap="none" rtlCol="0">
            <a:spAutoFit/>
          </a:bodyPr>
          <a:lstStyle/>
          <a:p>
            <a:r>
              <a:rPr lang="en-US" dirty="0" smtClean="0">
                <a:solidFill>
                  <a:schemeClr val="bg1"/>
                </a:solidFill>
              </a:rPr>
              <a:t>(Strand)</a:t>
            </a:r>
            <a:endParaRPr lang="en-US" dirty="0">
              <a:solidFill>
                <a:schemeClr val="bg1"/>
              </a:solidFill>
            </a:endParaRPr>
          </a:p>
        </p:txBody>
      </p:sp>
      <p:sp>
        <p:nvSpPr>
          <p:cNvPr id="3" name="TextBox 2"/>
          <p:cNvSpPr txBox="1"/>
          <p:nvPr/>
        </p:nvSpPr>
        <p:spPr>
          <a:xfrm>
            <a:off x="2279117" y="2417604"/>
            <a:ext cx="2566220" cy="461665"/>
          </a:xfrm>
          <a:prstGeom prst="rect">
            <a:avLst/>
          </a:prstGeom>
          <a:noFill/>
        </p:spPr>
        <p:txBody>
          <a:bodyPr wrap="square" rtlCol="0">
            <a:spAutoFit/>
          </a:bodyPr>
          <a:lstStyle/>
          <a:p>
            <a:r>
              <a:rPr lang="en-US" sz="2400" b="1" dirty="0" smtClean="0">
                <a:solidFill>
                  <a:schemeClr val="bg1"/>
                </a:solidFill>
              </a:rPr>
              <a:t>2</a:t>
            </a:r>
            <a:r>
              <a:rPr lang="en-US" sz="2400" b="1" baseline="30000" dirty="0" smtClean="0">
                <a:solidFill>
                  <a:schemeClr val="bg1"/>
                </a:solidFill>
              </a:rPr>
              <a:t>nd</a:t>
            </a:r>
            <a:r>
              <a:rPr lang="en-US" sz="2400" b="1" dirty="0" smtClean="0">
                <a:solidFill>
                  <a:schemeClr val="bg1"/>
                </a:solidFill>
              </a:rPr>
              <a:t> gr. Art</a:t>
            </a:r>
            <a:endParaRPr lang="en-US" sz="2400" b="1" dirty="0">
              <a:solidFill>
                <a:schemeClr val="bg1"/>
              </a:solidFill>
            </a:endParaRPr>
          </a:p>
        </p:txBody>
      </p:sp>
      <p:sp>
        <p:nvSpPr>
          <p:cNvPr id="11" name="TextBox 10"/>
          <p:cNvSpPr txBox="1"/>
          <p:nvPr/>
        </p:nvSpPr>
        <p:spPr>
          <a:xfrm>
            <a:off x="7532143" y="2463770"/>
            <a:ext cx="2595926" cy="369332"/>
          </a:xfrm>
          <a:prstGeom prst="rect">
            <a:avLst/>
          </a:prstGeom>
          <a:noFill/>
        </p:spPr>
        <p:txBody>
          <a:bodyPr wrap="square" rtlCol="0">
            <a:spAutoFit/>
          </a:bodyPr>
          <a:lstStyle/>
          <a:p>
            <a:r>
              <a:rPr lang="en-US" b="1" dirty="0" smtClean="0">
                <a:solidFill>
                  <a:srgbClr val="00B0F0"/>
                </a:solidFill>
              </a:rPr>
              <a:t>VA:Cr3A.2</a:t>
            </a:r>
            <a:r>
              <a:rPr lang="en-US" b="1" dirty="0" smtClean="0">
                <a:solidFill>
                  <a:schemeClr val="bg1"/>
                </a:solidFill>
              </a:rPr>
              <a:t> – Discuss and</a:t>
            </a:r>
            <a:endParaRPr lang="en-US" b="1" dirty="0">
              <a:solidFill>
                <a:schemeClr val="bg1"/>
              </a:solidFill>
            </a:endParaRPr>
          </a:p>
        </p:txBody>
      </p:sp>
      <p:sp>
        <p:nvSpPr>
          <p:cNvPr id="12" name="TextBox 11"/>
          <p:cNvSpPr txBox="1"/>
          <p:nvPr/>
        </p:nvSpPr>
        <p:spPr>
          <a:xfrm>
            <a:off x="1678549" y="3131420"/>
            <a:ext cx="4598125" cy="584775"/>
          </a:xfrm>
          <a:prstGeom prst="rect">
            <a:avLst/>
          </a:prstGeom>
          <a:noFill/>
        </p:spPr>
        <p:txBody>
          <a:bodyPr wrap="square" rtlCol="0">
            <a:spAutoFit/>
          </a:bodyPr>
          <a:lstStyle/>
          <a:p>
            <a:r>
              <a:rPr lang="en-US" sz="1600" b="1" dirty="0">
                <a:solidFill>
                  <a:schemeClr val="bg1"/>
                </a:solidFill>
              </a:rPr>
              <a:t>r</a:t>
            </a:r>
            <a:r>
              <a:rPr lang="en-US" sz="1600" b="1" dirty="0" smtClean="0">
                <a:solidFill>
                  <a:schemeClr val="bg1"/>
                </a:solidFill>
              </a:rPr>
              <a:t>eflect with peers about choices made in creating artwork</a:t>
            </a:r>
            <a:endParaRPr lang="en-US" sz="1600" b="1" dirty="0">
              <a:solidFill>
                <a:schemeClr val="bg1"/>
              </a:solidFill>
            </a:endParaRPr>
          </a:p>
        </p:txBody>
      </p:sp>
      <p:sp>
        <p:nvSpPr>
          <p:cNvPr id="13" name="TextBox 12"/>
          <p:cNvSpPr txBox="1"/>
          <p:nvPr/>
        </p:nvSpPr>
        <p:spPr>
          <a:xfrm>
            <a:off x="7211028" y="3231564"/>
            <a:ext cx="2671956" cy="338554"/>
          </a:xfrm>
          <a:prstGeom prst="rect">
            <a:avLst/>
          </a:prstGeom>
          <a:noFill/>
        </p:spPr>
        <p:txBody>
          <a:bodyPr wrap="square" rtlCol="0">
            <a:spAutoFit/>
          </a:bodyPr>
          <a:lstStyle/>
          <a:p>
            <a:r>
              <a:rPr lang="en-US" sz="1600" b="1" dirty="0" smtClean="0">
                <a:solidFill>
                  <a:schemeClr val="bg1"/>
                </a:solidFill>
              </a:rPr>
              <a:t>Reflect-Refine-Continue</a:t>
            </a:r>
            <a:endParaRPr lang="en-US" sz="1600" b="1" dirty="0">
              <a:solidFill>
                <a:schemeClr val="bg1"/>
              </a:solidFill>
            </a:endParaRPr>
          </a:p>
        </p:txBody>
      </p:sp>
      <p:sp>
        <p:nvSpPr>
          <p:cNvPr id="14" name="TextBox 13"/>
          <p:cNvSpPr txBox="1"/>
          <p:nvPr/>
        </p:nvSpPr>
        <p:spPr>
          <a:xfrm>
            <a:off x="4286832" y="3947375"/>
            <a:ext cx="5980573" cy="369332"/>
          </a:xfrm>
          <a:prstGeom prst="rect">
            <a:avLst/>
          </a:prstGeom>
          <a:noFill/>
        </p:spPr>
        <p:txBody>
          <a:bodyPr wrap="square" rtlCol="0">
            <a:spAutoFit/>
          </a:bodyPr>
          <a:lstStyle/>
          <a:p>
            <a:r>
              <a:rPr lang="en-US" b="1" dirty="0" smtClean="0">
                <a:solidFill>
                  <a:schemeClr val="bg1"/>
                </a:solidFill>
              </a:rPr>
              <a:t>Refine and complete artistic work – as they draw their own</a:t>
            </a:r>
            <a:endParaRPr lang="en-US" b="1" dirty="0">
              <a:solidFill>
                <a:schemeClr val="bg1"/>
              </a:solidFill>
            </a:endParaRPr>
          </a:p>
        </p:txBody>
      </p:sp>
      <p:sp>
        <p:nvSpPr>
          <p:cNvPr id="15" name="TextBox 14"/>
          <p:cNvSpPr txBox="1"/>
          <p:nvPr/>
        </p:nvSpPr>
        <p:spPr>
          <a:xfrm>
            <a:off x="8686731" y="4698662"/>
            <a:ext cx="1441338" cy="369332"/>
          </a:xfrm>
          <a:prstGeom prst="rect">
            <a:avLst/>
          </a:prstGeom>
          <a:noFill/>
        </p:spPr>
        <p:txBody>
          <a:bodyPr wrap="square" rtlCol="0">
            <a:spAutoFit/>
          </a:bodyPr>
          <a:lstStyle/>
          <a:p>
            <a:r>
              <a:rPr lang="en-US" b="1" dirty="0" smtClean="0">
                <a:solidFill>
                  <a:srgbClr val="00B0F0"/>
                </a:solidFill>
              </a:rPr>
              <a:t>CREATE</a:t>
            </a:r>
            <a:endParaRPr lang="en-US" b="1" dirty="0">
              <a:solidFill>
                <a:srgbClr val="00B0F0"/>
              </a:solidFill>
            </a:endParaRPr>
          </a:p>
        </p:txBody>
      </p:sp>
      <p:sp>
        <p:nvSpPr>
          <p:cNvPr id="16" name="TextBox 15"/>
          <p:cNvSpPr txBox="1"/>
          <p:nvPr/>
        </p:nvSpPr>
        <p:spPr>
          <a:xfrm>
            <a:off x="7956800" y="492502"/>
            <a:ext cx="2171270" cy="646331"/>
          </a:xfrm>
          <a:prstGeom prst="rect">
            <a:avLst/>
          </a:prstGeom>
          <a:noFill/>
        </p:spPr>
        <p:txBody>
          <a:bodyPr wrap="square" rtlCol="0">
            <a:spAutoFit/>
          </a:bodyPr>
          <a:lstStyle/>
          <a:p>
            <a:pPr algn="r"/>
            <a:r>
              <a:rPr lang="en-US" b="1" dirty="0" smtClean="0">
                <a:solidFill>
                  <a:srgbClr val="00B0F0"/>
                </a:solidFill>
              </a:rPr>
              <a:t>CREATE</a:t>
            </a:r>
            <a:r>
              <a:rPr lang="en-US" b="1" dirty="0" smtClean="0">
                <a:solidFill>
                  <a:schemeClr val="bg1"/>
                </a:solidFill>
              </a:rPr>
              <a:t> – 2</a:t>
            </a:r>
            <a:r>
              <a:rPr lang="en-US" b="1" baseline="30000" dirty="0" smtClean="0">
                <a:solidFill>
                  <a:schemeClr val="bg1"/>
                </a:solidFill>
              </a:rPr>
              <a:t>nd</a:t>
            </a:r>
            <a:r>
              <a:rPr lang="en-US" b="1" dirty="0" smtClean="0">
                <a:solidFill>
                  <a:schemeClr val="bg1"/>
                </a:solidFill>
              </a:rPr>
              <a:t> grade </a:t>
            </a:r>
          </a:p>
          <a:p>
            <a:pPr algn="r"/>
            <a:r>
              <a:rPr lang="en-US" b="1" dirty="0" smtClean="0">
                <a:solidFill>
                  <a:schemeClr val="bg1"/>
                </a:solidFill>
              </a:rPr>
              <a:t>VA:Cr3A.2</a:t>
            </a:r>
            <a:endParaRPr lang="en-US" b="1" dirty="0">
              <a:solidFill>
                <a:schemeClr val="bg1"/>
              </a:solidFill>
            </a:endParaRPr>
          </a:p>
        </p:txBody>
      </p:sp>
      <p:sp>
        <p:nvSpPr>
          <p:cNvPr id="17" name="TextBox 16"/>
          <p:cNvSpPr txBox="1"/>
          <p:nvPr/>
        </p:nvSpPr>
        <p:spPr>
          <a:xfrm>
            <a:off x="1678548" y="4553889"/>
            <a:ext cx="4598125" cy="830997"/>
          </a:xfrm>
          <a:prstGeom prst="rect">
            <a:avLst/>
          </a:prstGeom>
          <a:noFill/>
        </p:spPr>
        <p:txBody>
          <a:bodyPr wrap="square" rtlCol="0">
            <a:spAutoFit/>
          </a:bodyPr>
          <a:lstStyle/>
          <a:p>
            <a:r>
              <a:rPr lang="en-US" sz="1600" b="1" dirty="0" smtClean="0">
                <a:solidFill>
                  <a:schemeClr val="bg1"/>
                </a:solidFill>
              </a:rPr>
              <a:t>Goblin and collaborate with others to create a comic strip or story book using the *Five Little Goblins poem</a:t>
            </a:r>
            <a:endParaRPr lang="en-US" sz="1600" b="1" dirty="0">
              <a:solidFill>
                <a:schemeClr val="bg1"/>
              </a:solidFill>
            </a:endParaRPr>
          </a:p>
        </p:txBody>
      </p:sp>
      <p:sp>
        <p:nvSpPr>
          <p:cNvPr id="18" name="TextBox 17"/>
          <p:cNvSpPr txBox="1"/>
          <p:nvPr/>
        </p:nvSpPr>
        <p:spPr>
          <a:xfrm>
            <a:off x="1954142" y="5947954"/>
            <a:ext cx="3502947" cy="369332"/>
          </a:xfrm>
          <a:prstGeom prst="rect">
            <a:avLst/>
          </a:prstGeom>
          <a:noFill/>
        </p:spPr>
        <p:txBody>
          <a:bodyPr wrap="none" rtlCol="0">
            <a:spAutoFit/>
          </a:bodyPr>
          <a:lstStyle/>
          <a:p>
            <a:r>
              <a:rPr lang="en-US" dirty="0" smtClean="0">
                <a:solidFill>
                  <a:schemeClr val="bg1"/>
                </a:solidFill>
              </a:rPr>
              <a:t>*Five Little Goblins Poem attached</a:t>
            </a:r>
            <a:endParaRPr lang="en-US" dirty="0">
              <a:solidFill>
                <a:schemeClr val="bg1"/>
              </a:solidFill>
            </a:endParaRPr>
          </a:p>
        </p:txBody>
      </p:sp>
      <p:sp>
        <p:nvSpPr>
          <p:cNvPr id="19" name="TextBox 18"/>
          <p:cNvSpPr txBox="1"/>
          <p:nvPr/>
        </p:nvSpPr>
        <p:spPr>
          <a:xfrm>
            <a:off x="7597567" y="1537295"/>
            <a:ext cx="718466" cy="646331"/>
          </a:xfrm>
          <a:prstGeom prst="rect">
            <a:avLst/>
          </a:prstGeom>
          <a:noFill/>
        </p:spPr>
        <p:txBody>
          <a:bodyPr wrap="none" rtlCol="0">
            <a:spAutoFit/>
          </a:bodyPr>
          <a:lstStyle/>
          <a:p>
            <a:r>
              <a:rPr lang="en-US" sz="3600" b="1" dirty="0" smtClean="0">
                <a:solidFill>
                  <a:schemeClr val="bg1"/>
                </a:solidFill>
              </a:rPr>
              <a:t>#1</a:t>
            </a:r>
            <a:endParaRPr lang="en-US" sz="3600" b="1" dirty="0">
              <a:solidFill>
                <a:schemeClr val="bg1"/>
              </a:solidFill>
            </a:endParaRPr>
          </a:p>
        </p:txBody>
      </p:sp>
    </p:spTree>
    <p:extLst>
      <p:ext uri="{BB962C8B-B14F-4D97-AF65-F5344CB8AC3E}">
        <p14:creationId xmlns:p14="http://schemas.microsoft.com/office/powerpoint/2010/main" val="406213330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89345230"/>
              </p:ext>
            </p:extLst>
          </p:nvPr>
        </p:nvGraphicFramePr>
        <p:xfrm>
          <a:off x="415638" y="495943"/>
          <a:ext cx="5073444" cy="6267974"/>
        </p:xfrm>
        <a:graphic>
          <a:graphicData uri="http://schemas.openxmlformats.org/drawingml/2006/table">
            <a:tbl>
              <a:tblPr firstRow="1" firstCol="1" bandRow="1">
                <a:tableStyleId>{5C22544A-7EE6-4342-B048-85BDC9FD1C3A}</a:tableStyleId>
              </a:tblPr>
              <a:tblGrid>
                <a:gridCol w="2561575">
                  <a:extLst>
                    <a:ext uri="{9D8B030D-6E8A-4147-A177-3AD203B41FA5}">
                      <a16:colId xmlns:a16="http://schemas.microsoft.com/office/drawing/2014/main" val="2410524108"/>
                    </a:ext>
                  </a:extLst>
                </a:gridCol>
                <a:gridCol w="1645585">
                  <a:extLst>
                    <a:ext uri="{9D8B030D-6E8A-4147-A177-3AD203B41FA5}">
                      <a16:colId xmlns:a16="http://schemas.microsoft.com/office/drawing/2014/main" val="3347736248"/>
                    </a:ext>
                  </a:extLst>
                </a:gridCol>
                <a:gridCol w="866284">
                  <a:extLst>
                    <a:ext uri="{9D8B030D-6E8A-4147-A177-3AD203B41FA5}">
                      <a16:colId xmlns:a16="http://schemas.microsoft.com/office/drawing/2014/main" val="1062328063"/>
                    </a:ext>
                  </a:extLst>
                </a:gridCol>
              </a:tblGrid>
              <a:tr h="322942">
                <a:tc>
                  <a:txBody>
                    <a:bodyPr/>
                    <a:lstStyle/>
                    <a:p>
                      <a:pPr marL="0" marR="0">
                        <a:lnSpc>
                          <a:spcPct val="107000"/>
                        </a:lnSpc>
                        <a:spcBef>
                          <a:spcPts val="0"/>
                        </a:spcBef>
                        <a:spcAft>
                          <a:spcPts val="0"/>
                        </a:spcAft>
                      </a:pPr>
                      <a:r>
                        <a:rPr lang="en-US" sz="900">
                          <a:effectLst/>
                        </a:rPr>
                        <a:t>Lesson Plan Activity Title:    Story of the Five Funny Little Goblins</a:t>
                      </a:r>
                      <a:endPar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44" marR="18956" marT="45810" marB="0"/>
                </a:tc>
                <a:tc>
                  <a:txBody>
                    <a:bodyPr/>
                    <a:lstStyle/>
                    <a:p>
                      <a:pPr marL="0" marR="0">
                        <a:lnSpc>
                          <a:spcPct val="107000"/>
                        </a:lnSpc>
                        <a:spcBef>
                          <a:spcPts val="0"/>
                        </a:spcBef>
                        <a:spcAft>
                          <a:spcPts val="0"/>
                        </a:spcAft>
                      </a:pPr>
                      <a:r>
                        <a:rPr lang="en-US" sz="900">
                          <a:effectLst/>
                        </a:rPr>
                        <a:t> </a:t>
                      </a:r>
                      <a:endPar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44" marR="18956" marT="45810" marB="0"/>
                </a:tc>
                <a:tc>
                  <a:txBody>
                    <a:bodyPr/>
                    <a:lstStyle/>
                    <a:p>
                      <a:pPr marL="3175" marR="0">
                        <a:lnSpc>
                          <a:spcPct val="107000"/>
                        </a:lnSpc>
                        <a:spcBef>
                          <a:spcPts val="0"/>
                        </a:spcBef>
                        <a:spcAft>
                          <a:spcPts val="0"/>
                        </a:spcAft>
                      </a:pPr>
                      <a:r>
                        <a:rPr lang="en-US" sz="900">
                          <a:effectLst/>
                        </a:rPr>
                        <a:t>Grade Level:   2</a:t>
                      </a:r>
                      <a:r>
                        <a:rPr lang="en-US" sz="900" baseline="30000">
                          <a:effectLst/>
                        </a:rPr>
                        <a:t>ND</a:t>
                      </a:r>
                      <a:r>
                        <a:rPr lang="en-US" sz="900">
                          <a:effectLst/>
                        </a:rPr>
                        <a:t> or 4</a:t>
                      </a:r>
                      <a:r>
                        <a:rPr lang="en-US" sz="900" baseline="30000">
                          <a:effectLst/>
                        </a:rPr>
                        <a:t>TH</a:t>
                      </a:r>
                      <a:r>
                        <a:rPr lang="en-US" sz="900">
                          <a:effectLst/>
                        </a:rPr>
                        <a:t> </a:t>
                      </a:r>
                      <a:endPar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44" marR="18956" marT="45810" marB="0"/>
                </a:tc>
                <a:extLst>
                  <a:ext uri="{0D108BD9-81ED-4DB2-BD59-A6C34878D82A}">
                    <a16:rowId xmlns:a16="http://schemas.microsoft.com/office/drawing/2014/main" val="4245721532"/>
                  </a:ext>
                </a:extLst>
              </a:tr>
              <a:tr h="1130167">
                <a:tc>
                  <a:txBody>
                    <a:bodyPr/>
                    <a:lstStyle/>
                    <a:p>
                      <a:pPr marL="0" marR="0">
                        <a:lnSpc>
                          <a:spcPct val="107000"/>
                        </a:lnSpc>
                        <a:spcBef>
                          <a:spcPts val="0"/>
                        </a:spcBef>
                        <a:spcAft>
                          <a:spcPts val="0"/>
                        </a:spcAft>
                      </a:pPr>
                      <a:r>
                        <a:rPr lang="en-US" sz="900">
                          <a:effectLst/>
                        </a:rPr>
                        <a:t>Unit Overview/Summary: </a:t>
                      </a:r>
                    </a:p>
                    <a:p>
                      <a:pPr marL="0" marR="0">
                        <a:lnSpc>
                          <a:spcPct val="107000"/>
                        </a:lnSpc>
                        <a:spcBef>
                          <a:spcPts val="0"/>
                        </a:spcBef>
                        <a:spcAft>
                          <a:spcPts val="0"/>
                        </a:spcAft>
                      </a:pPr>
                      <a:r>
                        <a:rPr lang="en-US" sz="900">
                          <a:effectLst/>
                        </a:rPr>
                        <a:t>The “Fall Funnies” Unit includes the following 3 activities/projects:</a:t>
                      </a:r>
                    </a:p>
                    <a:p>
                      <a:pPr marL="342900" marR="0" lvl="0" indent="-342900">
                        <a:lnSpc>
                          <a:spcPct val="107000"/>
                        </a:lnSpc>
                        <a:spcBef>
                          <a:spcPts val="0"/>
                        </a:spcBef>
                        <a:spcAft>
                          <a:spcPts val="0"/>
                        </a:spcAft>
                        <a:buClr>
                          <a:srgbClr val="000000"/>
                        </a:buClr>
                        <a:buFont typeface="Calibri" panose="020F0502020204030204" pitchFamily="34" charset="0"/>
                        <a:buAutoNum type="arabicParenR"/>
                      </a:pPr>
                      <a:r>
                        <a:rPr lang="en-US" sz="900">
                          <a:effectLst/>
                        </a:rPr>
                        <a:t>Silly school stories </a:t>
                      </a:r>
                    </a:p>
                    <a:p>
                      <a:pPr marL="342900" marR="0" lvl="0" indent="-342900">
                        <a:lnSpc>
                          <a:spcPct val="107000"/>
                        </a:lnSpc>
                        <a:spcBef>
                          <a:spcPts val="0"/>
                        </a:spcBef>
                        <a:spcAft>
                          <a:spcPts val="0"/>
                        </a:spcAft>
                        <a:buClr>
                          <a:srgbClr val="000000"/>
                        </a:buClr>
                        <a:buFont typeface="Calibri" panose="020F0502020204030204" pitchFamily="34" charset="0"/>
                        <a:buAutoNum type="arabicParenR"/>
                      </a:pPr>
                      <a:r>
                        <a:rPr lang="en-US" sz="900">
                          <a:effectLst/>
                          <a:highlight>
                            <a:srgbClr val="FFFF00"/>
                          </a:highlight>
                        </a:rPr>
                        <a:t>Five Funny Goblins</a:t>
                      </a:r>
                      <a:endParaRPr lang="en-US" sz="900">
                        <a:effectLst/>
                      </a:endParaRPr>
                    </a:p>
                    <a:p>
                      <a:pPr marL="342900" marR="0" lvl="0" indent="-342900">
                        <a:lnSpc>
                          <a:spcPct val="107000"/>
                        </a:lnSpc>
                        <a:spcBef>
                          <a:spcPts val="0"/>
                        </a:spcBef>
                        <a:spcAft>
                          <a:spcPts val="0"/>
                        </a:spcAft>
                        <a:buClr>
                          <a:srgbClr val="000000"/>
                        </a:buClr>
                        <a:buFont typeface="Calibri" panose="020F0502020204030204" pitchFamily="34" charset="0"/>
                        <a:buAutoNum type="arabicParenR"/>
                      </a:pPr>
                      <a:r>
                        <a:rPr lang="en-US" sz="900">
                          <a:effectLst/>
                        </a:rPr>
                        <a:t>Turkeys on the Loose</a:t>
                      </a:r>
                      <a:endPar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44" marR="18956" marT="45810" marB="0"/>
                </a:tc>
                <a:tc>
                  <a:txBody>
                    <a:bodyPr/>
                    <a:lstStyle/>
                    <a:p>
                      <a:pPr marL="0" marR="0">
                        <a:lnSpc>
                          <a:spcPct val="107000"/>
                        </a:lnSpc>
                        <a:spcBef>
                          <a:spcPts val="0"/>
                        </a:spcBef>
                        <a:spcAft>
                          <a:spcPts val="0"/>
                        </a:spcAft>
                      </a:pPr>
                      <a:r>
                        <a:rPr lang="en-US" sz="900">
                          <a:effectLst/>
                        </a:rPr>
                        <a:t> </a:t>
                      </a:r>
                      <a:endPar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44" marR="18956" marT="45810" marB="0"/>
                </a:tc>
                <a:tc>
                  <a:txBody>
                    <a:bodyPr/>
                    <a:lstStyle/>
                    <a:p>
                      <a:pPr marL="3175" marR="0">
                        <a:lnSpc>
                          <a:spcPct val="107000"/>
                        </a:lnSpc>
                        <a:spcBef>
                          <a:spcPts val="0"/>
                        </a:spcBef>
                        <a:spcAft>
                          <a:spcPts val="0"/>
                        </a:spcAft>
                      </a:pPr>
                      <a:r>
                        <a:rPr lang="en-US" sz="900">
                          <a:effectLst/>
                        </a:rPr>
                        <a:t>Class Periods Required: </a:t>
                      </a:r>
                    </a:p>
                    <a:p>
                      <a:pPr marL="3175" marR="0">
                        <a:lnSpc>
                          <a:spcPct val="107000"/>
                        </a:lnSpc>
                        <a:spcBef>
                          <a:spcPts val="0"/>
                        </a:spcBef>
                        <a:spcAft>
                          <a:spcPts val="0"/>
                        </a:spcAft>
                      </a:pPr>
                      <a:r>
                        <a:rPr lang="en-US" sz="900">
                          <a:effectLst/>
                        </a:rPr>
                        <a:t>One or two for each activity</a:t>
                      </a:r>
                      <a:endPar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44" marR="18956" marT="45810" marB="0"/>
                </a:tc>
                <a:extLst>
                  <a:ext uri="{0D108BD9-81ED-4DB2-BD59-A6C34878D82A}">
                    <a16:rowId xmlns:a16="http://schemas.microsoft.com/office/drawing/2014/main" val="1800128858"/>
                  </a:ext>
                </a:extLst>
              </a:tr>
              <a:tr h="1300636">
                <a:tc>
                  <a:txBody>
                    <a:bodyPr/>
                    <a:lstStyle/>
                    <a:p>
                      <a:pPr marL="0" marR="0">
                        <a:lnSpc>
                          <a:spcPct val="107000"/>
                        </a:lnSpc>
                        <a:spcBef>
                          <a:spcPts val="0"/>
                        </a:spcBef>
                        <a:spcAft>
                          <a:spcPts val="0"/>
                        </a:spcAft>
                      </a:pPr>
                      <a:r>
                        <a:rPr lang="en-US" sz="900">
                          <a:effectLst/>
                        </a:rPr>
                        <a:t>Key Concepts: </a:t>
                      </a:r>
                    </a:p>
                    <a:p>
                      <a:pPr marL="0" marR="0">
                        <a:lnSpc>
                          <a:spcPct val="107000"/>
                        </a:lnSpc>
                        <a:spcBef>
                          <a:spcPts val="0"/>
                        </a:spcBef>
                        <a:spcAft>
                          <a:spcPts val="0"/>
                        </a:spcAft>
                      </a:pPr>
                      <a:r>
                        <a:rPr lang="en-US" sz="900">
                          <a:effectLst/>
                        </a:rPr>
                        <a:t>Creating and presenting</a:t>
                      </a:r>
                    </a:p>
                    <a:p>
                      <a:pPr marL="0" marR="0">
                        <a:lnSpc>
                          <a:spcPct val="107000"/>
                        </a:lnSpc>
                        <a:spcBef>
                          <a:spcPts val="0"/>
                        </a:spcBef>
                        <a:spcAft>
                          <a:spcPts val="0"/>
                        </a:spcAft>
                      </a:pPr>
                      <a:r>
                        <a:rPr lang="en-US" sz="900">
                          <a:effectLst/>
                        </a:rPr>
                        <a:t>Collaborating, communicating, revising and refining </a:t>
                      </a:r>
                    </a:p>
                    <a:p>
                      <a:pPr marL="0" marR="0">
                        <a:lnSpc>
                          <a:spcPct val="107000"/>
                        </a:lnSpc>
                        <a:spcBef>
                          <a:spcPts val="0"/>
                        </a:spcBef>
                        <a:spcAft>
                          <a:spcPts val="0"/>
                        </a:spcAft>
                      </a:pPr>
                      <a:r>
                        <a:rPr lang="en-US" sz="900">
                          <a:effectLst/>
                        </a:rPr>
                        <a:t> </a:t>
                      </a:r>
                      <a:endPar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44" marR="18956" marT="45810" marB="0"/>
                </a:tc>
                <a:tc gridSpan="2">
                  <a:txBody>
                    <a:bodyPr/>
                    <a:lstStyle/>
                    <a:p>
                      <a:pPr marL="3175" marR="0">
                        <a:lnSpc>
                          <a:spcPct val="107000"/>
                        </a:lnSpc>
                        <a:spcBef>
                          <a:spcPts val="0"/>
                        </a:spcBef>
                        <a:spcAft>
                          <a:spcPts val="0"/>
                        </a:spcAft>
                      </a:pPr>
                      <a:r>
                        <a:rPr lang="en-US" sz="900">
                          <a:effectLst/>
                        </a:rPr>
                        <a:t>Key Skills:</a:t>
                      </a:r>
                    </a:p>
                    <a:p>
                      <a:pPr marL="3175" marR="0">
                        <a:lnSpc>
                          <a:spcPct val="107000"/>
                        </a:lnSpc>
                        <a:spcBef>
                          <a:spcPts val="0"/>
                        </a:spcBef>
                        <a:spcAft>
                          <a:spcPts val="0"/>
                        </a:spcAft>
                      </a:pPr>
                      <a:r>
                        <a:rPr lang="en-US" sz="900">
                          <a:effectLst/>
                          <a:highlight>
                            <a:srgbClr val="00FFFF"/>
                          </a:highlight>
                        </a:rPr>
                        <a:t>Reading comprehension and sequence, Conveying a story,</a:t>
                      </a:r>
                      <a:r>
                        <a:rPr lang="en-US" sz="900">
                          <a:effectLst/>
                        </a:rPr>
                        <a:t> </a:t>
                      </a:r>
                    </a:p>
                    <a:p>
                      <a:pPr marL="3175" marR="0">
                        <a:lnSpc>
                          <a:spcPct val="107000"/>
                        </a:lnSpc>
                        <a:spcBef>
                          <a:spcPts val="0"/>
                        </a:spcBef>
                        <a:spcAft>
                          <a:spcPts val="0"/>
                        </a:spcAft>
                      </a:pPr>
                      <a:r>
                        <a:rPr lang="en-US" sz="900">
                          <a:effectLst/>
                        </a:rPr>
                        <a:t>Ideation, Drawing with a pencil, outlining with a marker, coloring </a:t>
                      </a:r>
                    </a:p>
                    <a:p>
                      <a:pPr marL="3175" marR="0">
                        <a:lnSpc>
                          <a:spcPct val="107000"/>
                        </a:lnSpc>
                        <a:spcBef>
                          <a:spcPts val="0"/>
                        </a:spcBef>
                        <a:spcAft>
                          <a:spcPts val="0"/>
                        </a:spcAft>
                      </a:pPr>
                      <a:r>
                        <a:rPr lang="en-US" sz="900">
                          <a:effectLst/>
                        </a:rPr>
                        <a:t>[Maybe </a:t>
                      </a:r>
                      <a:r>
                        <a:rPr lang="en-US" sz="900">
                          <a:effectLst/>
                          <a:highlight>
                            <a:srgbClr val="00FF00"/>
                          </a:highlight>
                        </a:rPr>
                        <a:t>an art skill they’re practicing is line or form</a:t>
                      </a:r>
                      <a:r>
                        <a:rPr lang="en-US" sz="900">
                          <a:effectLst/>
                        </a:rPr>
                        <a:t> so you’d put that here.</a:t>
                      </a:r>
                    </a:p>
                    <a:p>
                      <a:pPr marL="3175" marR="0">
                        <a:lnSpc>
                          <a:spcPct val="107000"/>
                        </a:lnSpc>
                        <a:spcBef>
                          <a:spcPts val="0"/>
                        </a:spcBef>
                        <a:spcAft>
                          <a:spcPts val="0"/>
                        </a:spcAft>
                      </a:pPr>
                      <a:r>
                        <a:rPr lang="en-US" sz="900">
                          <a:effectLst/>
                        </a:rPr>
                        <a:t>OR maybe it’s </a:t>
                      </a:r>
                      <a:r>
                        <a:rPr lang="en-US" sz="900">
                          <a:effectLst/>
                          <a:highlight>
                            <a:srgbClr val="00FF00"/>
                          </a:highlight>
                        </a:rPr>
                        <a:t>use of a softer graphite pencil</a:t>
                      </a:r>
                      <a:r>
                        <a:rPr lang="en-US" sz="900">
                          <a:effectLst/>
                        </a:rPr>
                        <a:t>, etc. then put that here.]</a:t>
                      </a:r>
                      <a:endPar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44" marR="18956" marT="45810" marB="0"/>
                </a:tc>
                <a:tc hMerge="1">
                  <a:txBody>
                    <a:bodyPr/>
                    <a:lstStyle/>
                    <a:p>
                      <a:endParaRPr lang="en-US"/>
                    </a:p>
                  </a:txBody>
                  <a:tcPr/>
                </a:tc>
                <a:extLst>
                  <a:ext uri="{0D108BD9-81ED-4DB2-BD59-A6C34878D82A}">
                    <a16:rowId xmlns:a16="http://schemas.microsoft.com/office/drawing/2014/main" val="3346998756"/>
                  </a:ext>
                </a:extLst>
              </a:tr>
              <a:tr h="1130167">
                <a:tc>
                  <a:txBody>
                    <a:bodyPr/>
                    <a:lstStyle/>
                    <a:p>
                      <a:pPr marL="0" marR="0">
                        <a:lnSpc>
                          <a:spcPct val="107000"/>
                        </a:lnSpc>
                        <a:spcBef>
                          <a:spcPts val="0"/>
                        </a:spcBef>
                        <a:spcAft>
                          <a:spcPts val="0"/>
                        </a:spcAft>
                      </a:pPr>
                      <a:r>
                        <a:rPr lang="en-US" sz="900">
                          <a:effectLst/>
                        </a:rPr>
                        <a:t>Objectives:   </a:t>
                      </a:r>
                    </a:p>
                    <a:p>
                      <a:pPr marL="0" marR="0">
                        <a:lnSpc>
                          <a:spcPct val="107000"/>
                        </a:lnSpc>
                        <a:spcBef>
                          <a:spcPts val="0"/>
                        </a:spcBef>
                        <a:spcAft>
                          <a:spcPts val="0"/>
                        </a:spcAft>
                      </a:pPr>
                      <a:r>
                        <a:rPr lang="en-US" sz="900">
                          <a:effectLst/>
                        </a:rPr>
                        <a:t>Through </a:t>
                      </a:r>
                      <a:r>
                        <a:rPr lang="en-US" sz="900">
                          <a:effectLst/>
                          <a:highlight>
                            <a:srgbClr val="FFFF00"/>
                          </a:highlight>
                        </a:rPr>
                        <a:t>collaboration and discussion</a:t>
                      </a:r>
                      <a:r>
                        <a:rPr lang="en-US" sz="900">
                          <a:effectLst/>
                        </a:rPr>
                        <a:t>, students will create, ideate, draw, </a:t>
                      </a:r>
                      <a:r>
                        <a:rPr lang="en-US" sz="900">
                          <a:effectLst/>
                          <a:highlight>
                            <a:srgbClr val="FFFF00"/>
                          </a:highlight>
                        </a:rPr>
                        <a:t>revise/refine</a:t>
                      </a:r>
                      <a:r>
                        <a:rPr lang="en-US" sz="900">
                          <a:effectLst/>
                        </a:rPr>
                        <a:t>, and present a story page, book, or comic strip using the Five Little Goblins poem.</a:t>
                      </a:r>
                    </a:p>
                    <a:p>
                      <a:pPr marL="0" marR="0">
                        <a:lnSpc>
                          <a:spcPct val="107000"/>
                        </a:lnSpc>
                        <a:spcBef>
                          <a:spcPts val="0"/>
                        </a:spcBef>
                        <a:spcAft>
                          <a:spcPts val="0"/>
                        </a:spcAft>
                      </a:pPr>
                      <a:r>
                        <a:rPr lang="en-US" sz="900">
                          <a:effectLst/>
                        </a:rPr>
                        <a:t> </a:t>
                      </a:r>
                      <a:endPar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44" marR="18956" marT="45810" marB="0"/>
                </a:tc>
                <a:tc gridSpan="2">
                  <a:txBody>
                    <a:bodyPr/>
                    <a:lstStyle/>
                    <a:p>
                      <a:pPr marL="3175" marR="0">
                        <a:lnSpc>
                          <a:spcPct val="107000"/>
                        </a:lnSpc>
                        <a:spcBef>
                          <a:spcPts val="0"/>
                        </a:spcBef>
                        <a:spcAft>
                          <a:spcPts val="0"/>
                        </a:spcAft>
                      </a:pPr>
                      <a:r>
                        <a:rPr lang="en-US" sz="900">
                          <a:effectLst/>
                        </a:rPr>
                        <a:t>Materials: </a:t>
                      </a:r>
                    </a:p>
                    <a:p>
                      <a:pPr marL="3175" marR="0">
                        <a:lnSpc>
                          <a:spcPct val="107000"/>
                        </a:lnSpc>
                        <a:spcBef>
                          <a:spcPts val="0"/>
                        </a:spcBef>
                        <a:spcAft>
                          <a:spcPts val="0"/>
                        </a:spcAft>
                      </a:pPr>
                      <a:r>
                        <a:rPr lang="en-US" sz="900">
                          <a:effectLst/>
                        </a:rPr>
                        <a:t>Paper, pencils, markers</a:t>
                      </a:r>
                    </a:p>
                    <a:p>
                      <a:pPr marL="3175" marR="0">
                        <a:lnSpc>
                          <a:spcPct val="107000"/>
                        </a:lnSpc>
                        <a:spcBef>
                          <a:spcPts val="0"/>
                        </a:spcBef>
                        <a:spcAft>
                          <a:spcPts val="0"/>
                        </a:spcAft>
                      </a:pPr>
                      <a:r>
                        <a:rPr lang="en-US" sz="900">
                          <a:effectLst/>
                        </a:rPr>
                        <a:t>Tape and posterboard OR</a:t>
                      </a:r>
                    </a:p>
                    <a:p>
                      <a:pPr marL="3175" marR="0">
                        <a:lnSpc>
                          <a:spcPct val="107000"/>
                        </a:lnSpc>
                        <a:spcBef>
                          <a:spcPts val="0"/>
                        </a:spcBef>
                        <a:spcAft>
                          <a:spcPts val="0"/>
                        </a:spcAft>
                      </a:pPr>
                      <a:r>
                        <a:rPr lang="en-US" sz="900">
                          <a:effectLst/>
                        </a:rPr>
                        <a:t>Hole puncher and book/binding</a:t>
                      </a:r>
                      <a:endPar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44" marR="18956" marT="45810" marB="0"/>
                </a:tc>
                <a:tc hMerge="1">
                  <a:txBody>
                    <a:bodyPr/>
                    <a:lstStyle/>
                    <a:p>
                      <a:endParaRPr lang="en-US"/>
                    </a:p>
                  </a:txBody>
                  <a:tcPr/>
                </a:tc>
                <a:extLst>
                  <a:ext uri="{0D108BD9-81ED-4DB2-BD59-A6C34878D82A}">
                    <a16:rowId xmlns:a16="http://schemas.microsoft.com/office/drawing/2014/main" val="1956585647"/>
                  </a:ext>
                </a:extLst>
              </a:tr>
              <a:tr h="1384538">
                <a:tc>
                  <a:txBody>
                    <a:bodyPr/>
                    <a:lstStyle/>
                    <a:p>
                      <a:pPr marL="0" marR="0">
                        <a:lnSpc>
                          <a:spcPct val="107000"/>
                        </a:lnSpc>
                        <a:spcBef>
                          <a:spcPts val="0"/>
                        </a:spcBef>
                        <a:spcAft>
                          <a:spcPts val="0"/>
                        </a:spcAft>
                      </a:pPr>
                      <a:r>
                        <a:rPr lang="en-US" sz="900">
                          <a:effectLst/>
                        </a:rPr>
                        <a:t>Art Learning Standard(s): </a:t>
                      </a:r>
                    </a:p>
                    <a:p>
                      <a:pPr marL="0" marR="0">
                        <a:lnSpc>
                          <a:spcPct val="107000"/>
                        </a:lnSpc>
                        <a:spcBef>
                          <a:spcPts val="0"/>
                        </a:spcBef>
                        <a:spcAft>
                          <a:spcPts val="0"/>
                        </a:spcAft>
                      </a:pPr>
                      <a:r>
                        <a:rPr lang="en-US" sz="900">
                          <a:effectLst/>
                        </a:rPr>
                        <a:t>VA:Cr3A.2 </a:t>
                      </a:r>
                      <a:r>
                        <a:rPr lang="en-US" sz="900">
                          <a:effectLst/>
                          <a:highlight>
                            <a:srgbClr val="FFFF00"/>
                          </a:highlight>
                        </a:rPr>
                        <a:t>Discuss and reflect with peers about choices made in creating</a:t>
                      </a:r>
                      <a:r>
                        <a:rPr lang="en-US" sz="900">
                          <a:effectLst/>
                        </a:rPr>
                        <a:t> artwork </a:t>
                      </a:r>
                    </a:p>
                    <a:p>
                      <a:pPr marL="0" marR="0">
                        <a:lnSpc>
                          <a:spcPct val="107000"/>
                        </a:lnSpc>
                        <a:spcBef>
                          <a:spcPts val="0"/>
                        </a:spcBef>
                        <a:spcAft>
                          <a:spcPts val="0"/>
                        </a:spcAft>
                      </a:pPr>
                      <a:r>
                        <a:rPr lang="en-US" sz="900">
                          <a:effectLst/>
                        </a:rPr>
                        <a:t>OR VA:Cr3A.4 </a:t>
                      </a:r>
                      <a:r>
                        <a:rPr lang="en-US" sz="900">
                          <a:effectLst/>
                          <a:highlight>
                            <a:srgbClr val="FFFF00"/>
                          </a:highlight>
                        </a:rPr>
                        <a:t>Revise artwork in progress on the basis of insights gained through peer discussion</a:t>
                      </a:r>
                      <a:r>
                        <a:rPr lang="en-US" sz="900">
                          <a:effectLst/>
                        </a:rPr>
                        <a:t>. </a:t>
                      </a:r>
                      <a:endPar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44" marR="18956" marT="45810" marB="0"/>
                </a:tc>
                <a:tc gridSpan="2">
                  <a:txBody>
                    <a:bodyPr/>
                    <a:lstStyle/>
                    <a:p>
                      <a:pPr marL="3175" marR="0">
                        <a:lnSpc>
                          <a:spcPct val="107000"/>
                        </a:lnSpc>
                        <a:spcBef>
                          <a:spcPts val="0"/>
                        </a:spcBef>
                        <a:spcAft>
                          <a:spcPts val="0"/>
                        </a:spcAft>
                      </a:pPr>
                      <a:r>
                        <a:rPr lang="en-US" sz="900">
                          <a:effectLst/>
                        </a:rPr>
                        <a:t>Core Learning Standard(s) – Core Subject for Integration connection: </a:t>
                      </a:r>
                    </a:p>
                    <a:p>
                      <a:pPr marL="3175" marR="0">
                        <a:lnSpc>
                          <a:spcPct val="107000"/>
                        </a:lnSpc>
                        <a:spcBef>
                          <a:spcPts val="0"/>
                        </a:spcBef>
                        <a:spcAft>
                          <a:spcPts val="0"/>
                        </a:spcAft>
                      </a:pPr>
                      <a:r>
                        <a:rPr lang="en-US" sz="900">
                          <a:effectLst/>
                        </a:rPr>
                        <a:t>ELA:2R1.A.</a:t>
                      </a:r>
                      <a:r>
                        <a:rPr lang="en-US" sz="900">
                          <a:effectLst/>
                          <a:highlight>
                            <a:srgbClr val="00FFFF"/>
                          </a:highlight>
                        </a:rPr>
                        <a:t>d   Retelling a story’s beginning, middle, and end</a:t>
                      </a:r>
                      <a:r>
                        <a:rPr lang="en-US" sz="900">
                          <a:effectLst/>
                        </a:rPr>
                        <a:t> </a:t>
                      </a:r>
                    </a:p>
                    <a:p>
                      <a:pPr marL="3175" marR="0">
                        <a:lnSpc>
                          <a:spcPct val="107000"/>
                        </a:lnSpc>
                        <a:spcBef>
                          <a:spcPts val="0"/>
                        </a:spcBef>
                        <a:spcAft>
                          <a:spcPts val="0"/>
                        </a:spcAft>
                      </a:pPr>
                      <a:r>
                        <a:rPr lang="en-US" sz="900">
                          <a:effectLst/>
                        </a:rPr>
                        <a:t> </a:t>
                      </a:r>
                    </a:p>
                    <a:p>
                      <a:pPr marL="3175" marR="0">
                        <a:lnSpc>
                          <a:spcPct val="107000"/>
                        </a:lnSpc>
                        <a:spcBef>
                          <a:spcPts val="0"/>
                        </a:spcBef>
                        <a:spcAft>
                          <a:spcPts val="0"/>
                        </a:spcAft>
                      </a:pPr>
                      <a:r>
                        <a:rPr lang="en-US" sz="900">
                          <a:effectLst/>
                        </a:rPr>
                        <a:t>OR ELA:4R1.A.b   </a:t>
                      </a:r>
                      <a:r>
                        <a:rPr lang="en-US" sz="900">
                          <a:effectLst/>
                          <a:highlight>
                            <a:srgbClr val="00FFFF"/>
                          </a:highlight>
                        </a:rPr>
                        <a:t>Drawing conclusions by providing textual evidence of what the text says</a:t>
                      </a:r>
                      <a:endParaRPr lang="en-US" sz="900">
                        <a:effectLst/>
                      </a:endParaRPr>
                    </a:p>
                    <a:p>
                      <a:pPr marL="3175" marR="0">
                        <a:lnSpc>
                          <a:spcPct val="107000"/>
                        </a:lnSpc>
                        <a:spcBef>
                          <a:spcPts val="0"/>
                        </a:spcBef>
                        <a:spcAft>
                          <a:spcPts val="0"/>
                        </a:spcAft>
                      </a:pPr>
                      <a:r>
                        <a:rPr lang="en-US" sz="900">
                          <a:effectLst/>
                        </a:rPr>
                        <a:t> </a:t>
                      </a:r>
                      <a:endPar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44" marR="18956" marT="45810" marB="0"/>
                </a:tc>
                <a:tc hMerge="1">
                  <a:txBody>
                    <a:bodyPr/>
                    <a:lstStyle/>
                    <a:p>
                      <a:endParaRPr lang="en-US"/>
                    </a:p>
                  </a:txBody>
                  <a:tcPr/>
                </a:tc>
                <a:extLst>
                  <a:ext uri="{0D108BD9-81ED-4DB2-BD59-A6C34878D82A}">
                    <a16:rowId xmlns:a16="http://schemas.microsoft.com/office/drawing/2014/main" val="722176109"/>
                  </a:ext>
                </a:extLst>
              </a:tr>
              <a:tr h="917248">
                <a:tc>
                  <a:txBody>
                    <a:bodyPr/>
                    <a:lstStyle/>
                    <a:p>
                      <a:pPr marL="0" marR="0">
                        <a:lnSpc>
                          <a:spcPct val="107000"/>
                        </a:lnSpc>
                        <a:spcBef>
                          <a:spcPts val="0"/>
                        </a:spcBef>
                        <a:spcAft>
                          <a:spcPts val="0"/>
                        </a:spcAft>
                      </a:pPr>
                      <a:r>
                        <a:rPr lang="en-US" sz="900" dirty="0">
                          <a:effectLst/>
                        </a:rPr>
                        <a:t>Content Areas Integrated: </a:t>
                      </a:r>
                    </a:p>
                    <a:p>
                      <a:pPr marL="0" marR="0">
                        <a:lnSpc>
                          <a:spcPct val="107000"/>
                        </a:lnSpc>
                        <a:spcBef>
                          <a:spcPts val="0"/>
                        </a:spcBef>
                        <a:spcAft>
                          <a:spcPts val="0"/>
                        </a:spcAft>
                      </a:pPr>
                      <a:r>
                        <a:rPr lang="en-US" sz="900" dirty="0">
                          <a:effectLst/>
                        </a:rPr>
                        <a:t> ELA and Visual Art</a:t>
                      </a:r>
                    </a:p>
                    <a:p>
                      <a:pPr marL="0" marR="0">
                        <a:lnSpc>
                          <a:spcPct val="107000"/>
                        </a:lnSpc>
                        <a:spcBef>
                          <a:spcPts val="0"/>
                        </a:spcBef>
                        <a:spcAft>
                          <a:spcPts val="0"/>
                        </a:spcAft>
                      </a:pPr>
                      <a:r>
                        <a:rPr lang="en-US" sz="900" dirty="0">
                          <a:effectLst/>
                        </a:rPr>
                        <a:t> </a:t>
                      </a:r>
                    </a:p>
                    <a:p>
                      <a:pPr marL="0" marR="0">
                        <a:lnSpc>
                          <a:spcPct val="107000"/>
                        </a:lnSpc>
                        <a:spcBef>
                          <a:spcPts val="0"/>
                        </a:spcBef>
                        <a:spcAft>
                          <a:spcPts val="0"/>
                        </a:spcAft>
                      </a:pPr>
                      <a:r>
                        <a:rPr lang="en-US" sz="900" dirty="0">
                          <a:effectLst/>
                        </a:rPr>
                        <a:t> </a:t>
                      </a:r>
                      <a:endPar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44" marR="18956" marT="45810" marB="0"/>
                </a:tc>
                <a:tc gridSpan="2">
                  <a:txBody>
                    <a:bodyPr/>
                    <a:lstStyle/>
                    <a:p>
                      <a:pPr marL="3175" marR="0" algn="just">
                        <a:lnSpc>
                          <a:spcPct val="99000"/>
                        </a:lnSpc>
                        <a:spcBef>
                          <a:spcPts val="0"/>
                        </a:spcBef>
                        <a:spcAft>
                          <a:spcPts val="0"/>
                        </a:spcAft>
                      </a:pPr>
                      <a:r>
                        <a:rPr lang="en-US" sz="900" dirty="0">
                          <a:effectLst/>
                        </a:rPr>
                        <a:t>Common vocabulary/concepts:</a:t>
                      </a:r>
                    </a:p>
                    <a:p>
                      <a:pPr marL="3175" marR="0" algn="just">
                        <a:lnSpc>
                          <a:spcPct val="99000"/>
                        </a:lnSpc>
                        <a:spcBef>
                          <a:spcPts val="0"/>
                        </a:spcBef>
                        <a:spcAft>
                          <a:spcPts val="0"/>
                        </a:spcAft>
                      </a:pPr>
                      <a:r>
                        <a:rPr lang="en-US" sz="900" dirty="0">
                          <a:effectLst/>
                        </a:rPr>
                        <a:t>Comic strip</a:t>
                      </a:r>
                    </a:p>
                    <a:p>
                      <a:pPr marL="3175" marR="0" algn="just">
                        <a:lnSpc>
                          <a:spcPct val="99000"/>
                        </a:lnSpc>
                        <a:spcBef>
                          <a:spcPts val="0"/>
                        </a:spcBef>
                        <a:spcAft>
                          <a:spcPts val="0"/>
                        </a:spcAft>
                      </a:pPr>
                      <a:r>
                        <a:rPr lang="en-US" sz="900" dirty="0">
                          <a:effectLst/>
                        </a:rPr>
                        <a:t>Sequence</a:t>
                      </a:r>
                      <a:endPar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44" marR="18956" marT="45810" marB="0"/>
                </a:tc>
                <a:tc hMerge="1">
                  <a:txBody>
                    <a:bodyPr/>
                    <a:lstStyle/>
                    <a:p>
                      <a:endParaRPr lang="en-US"/>
                    </a:p>
                  </a:txBody>
                  <a:tcPr/>
                </a:tc>
                <a:extLst>
                  <a:ext uri="{0D108BD9-81ED-4DB2-BD59-A6C34878D82A}">
                    <a16:rowId xmlns:a16="http://schemas.microsoft.com/office/drawing/2014/main" val="79734390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904959203"/>
              </p:ext>
            </p:extLst>
          </p:nvPr>
        </p:nvGraphicFramePr>
        <p:xfrm>
          <a:off x="6091084" y="495943"/>
          <a:ext cx="5737122" cy="6277020"/>
        </p:xfrm>
        <a:graphic>
          <a:graphicData uri="http://schemas.openxmlformats.org/drawingml/2006/table">
            <a:tbl>
              <a:tblPr firstRow="1" firstCol="1" lastRow="1" lastCol="1" bandRow="1" bandCol="1">
                <a:tableStyleId>{5C22544A-7EE6-4342-B048-85BDC9FD1C3A}</a:tableStyleId>
              </a:tblPr>
              <a:tblGrid>
                <a:gridCol w="2842534">
                  <a:extLst>
                    <a:ext uri="{9D8B030D-6E8A-4147-A177-3AD203B41FA5}">
                      <a16:colId xmlns:a16="http://schemas.microsoft.com/office/drawing/2014/main" val="2131486855"/>
                    </a:ext>
                  </a:extLst>
                </a:gridCol>
                <a:gridCol w="2894588">
                  <a:extLst>
                    <a:ext uri="{9D8B030D-6E8A-4147-A177-3AD203B41FA5}">
                      <a16:colId xmlns:a16="http://schemas.microsoft.com/office/drawing/2014/main" val="2783776840"/>
                    </a:ext>
                  </a:extLst>
                </a:gridCol>
              </a:tblGrid>
              <a:tr h="1200704">
                <a:tc>
                  <a:txBody>
                    <a:bodyPr/>
                    <a:lstStyle/>
                    <a:p>
                      <a:pPr marL="0" marR="0">
                        <a:spcBef>
                          <a:spcPts val="55"/>
                        </a:spcBef>
                        <a:spcAft>
                          <a:spcPts val="0"/>
                        </a:spcAft>
                      </a:pPr>
                      <a:r>
                        <a:rPr lang="en-US" sz="900" dirty="0">
                          <a:effectLst/>
                        </a:rPr>
                        <a:t>Art Learning Standards:</a:t>
                      </a:r>
                      <a:endParaRPr lang="en-US" sz="800" dirty="0">
                        <a:effectLst/>
                      </a:endParaRPr>
                    </a:p>
                    <a:p>
                      <a:pPr marL="0" marR="0">
                        <a:spcBef>
                          <a:spcPts val="55"/>
                        </a:spcBef>
                        <a:spcAft>
                          <a:spcPts val="0"/>
                        </a:spcAft>
                      </a:pPr>
                      <a:r>
                        <a:rPr lang="en-US" sz="800" dirty="0">
                          <a:effectLst/>
                        </a:rPr>
                        <a:t>VA:……</a:t>
                      </a:r>
                    </a:p>
                    <a:p>
                      <a:pPr marL="71120" marR="0">
                        <a:spcBef>
                          <a:spcPts val="0"/>
                        </a:spcBef>
                        <a:spcAft>
                          <a:spcPts val="0"/>
                        </a:spcAft>
                      </a:pPr>
                      <a:r>
                        <a:rPr lang="en-US" sz="800" u="sng" dirty="0">
                          <a:effectLst/>
                          <a:hlinkClick r:id="rId2"/>
                        </a:rPr>
                        <a:t>MLS Fine Arts Visual Arts Standards | Missouri Department of Elementary and Secondary Education (mo.gov)</a:t>
                      </a:r>
                      <a:endParaRPr lang="en-US" sz="800" dirty="0">
                        <a:effectLst/>
                      </a:endParaRPr>
                    </a:p>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55"/>
                        </a:spcBef>
                        <a:spcAft>
                          <a:spcPts val="0"/>
                        </a:spcAft>
                      </a:pPr>
                      <a:r>
                        <a:rPr lang="en-US" sz="900">
                          <a:effectLst/>
                        </a:rPr>
                        <a:t>Core Learning Standards:</a:t>
                      </a:r>
                      <a:endParaRPr lang="en-US" sz="800">
                        <a:effectLst/>
                      </a:endParaRPr>
                    </a:p>
                    <a:p>
                      <a:pPr marL="0" marR="0">
                        <a:spcBef>
                          <a:spcPts val="55"/>
                        </a:spcBef>
                        <a:spcAft>
                          <a:spcPts val="0"/>
                        </a:spcAft>
                      </a:pPr>
                      <a:r>
                        <a:rPr lang="en-US" sz="800">
                          <a:effectLst/>
                        </a:rPr>
                        <a:t>Such as ELA:</a:t>
                      </a:r>
                    </a:p>
                    <a:p>
                      <a:pPr marL="0" marR="0">
                        <a:spcBef>
                          <a:spcPts val="55"/>
                        </a:spcBef>
                        <a:spcAft>
                          <a:spcPts val="0"/>
                        </a:spcAft>
                      </a:pPr>
                      <a:r>
                        <a:rPr lang="en-US" sz="800" u="sng">
                          <a:effectLst/>
                          <a:hlinkClick r:id="rId3"/>
                        </a:rPr>
                        <a:t>MLS ELA Standards - Grades K-5 | Missouri Department of Elementary and Secondary Education (mo.gov)</a:t>
                      </a:r>
                      <a:endParaRPr lang="en-US" sz="800">
                        <a:effectLst/>
                      </a:endParaRPr>
                    </a:p>
                    <a:p>
                      <a:pPr marL="69850" marR="82550">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65191559"/>
                  </a:ext>
                </a:extLst>
              </a:tr>
              <a:tr h="813709">
                <a:tc>
                  <a:txBody>
                    <a:bodyPr/>
                    <a:lstStyle/>
                    <a:p>
                      <a:pPr marL="0" marR="0">
                        <a:spcBef>
                          <a:spcPts val="0"/>
                        </a:spcBef>
                        <a:spcAft>
                          <a:spcPts val="0"/>
                        </a:spcAft>
                      </a:pPr>
                      <a:r>
                        <a:rPr lang="en-US" sz="900" dirty="0">
                          <a:effectLst/>
                        </a:rPr>
                        <a:t>Objectives:</a:t>
                      </a:r>
                      <a:r>
                        <a:rPr lang="en-US" sz="900" spc="-35" dirty="0">
                          <a:effectLst/>
                        </a:rPr>
                        <a:t> </a:t>
                      </a:r>
                      <a:endParaRPr lang="en-US" sz="800" dirty="0">
                        <a:effectLst/>
                      </a:endParaRPr>
                    </a:p>
                    <a:p>
                      <a:pPr marL="0" marR="0">
                        <a:spcBef>
                          <a:spcPts val="0"/>
                        </a:spcBef>
                        <a:spcAft>
                          <a:spcPts val="0"/>
                        </a:spcAft>
                      </a:pPr>
                      <a:r>
                        <a:rPr lang="en-US" sz="900" dirty="0">
                          <a:effectLst/>
                        </a:rPr>
                        <a:t>What</a:t>
                      </a:r>
                      <a:r>
                        <a:rPr lang="en-US" sz="900" spc="-20" dirty="0">
                          <a:effectLst/>
                        </a:rPr>
                        <a:t> </a:t>
                      </a:r>
                      <a:r>
                        <a:rPr lang="en-US" sz="900" dirty="0">
                          <a:effectLst/>
                        </a:rPr>
                        <a:t>do</a:t>
                      </a:r>
                      <a:r>
                        <a:rPr lang="en-US" sz="900" spc="-25" dirty="0">
                          <a:effectLst/>
                        </a:rPr>
                        <a:t> </a:t>
                      </a:r>
                      <a:r>
                        <a:rPr lang="en-US" sz="900" dirty="0">
                          <a:effectLst/>
                        </a:rPr>
                        <a:t>you</a:t>
                      </a:r>
                      <a:r>
                        <a:rPr lang="en-US" sz="900" spc="-35" dirty="0">
                          <a:effectLst/>
                        </a:rPr>
                        <a:t> </a:t>
                      </a:r>
                      <a:r>
                        <a:rPr lang="en-US" sz="900" dirty="0">
                          <a:effectLst/>
                        </a:rPr>
                        <a:t>want</a:t>
                      </a:r>
                      <a:r>
                        <a:rPr lang="en-US" sz="900" spc="-35" dirty="0">
                          <a:effectLst/>
                        </a:rPr>
                        <a:t> </a:t>
                      </a:r>
                      <a:r>
                        <a:rPr lang="en-US" sz="900" dirty="0">
                          <a:effectLst/>
                        </a:rPr>
                        <a:t>the students to know and be able to do?</a:t>
                      </a:r>
                      <a:endParaRPr lang="en-US" sz="800" dirty="0">
                        <a:effectLst/>
                      </a:endParaRPr>
                    </a:p>
                    <a:p>
                      <a:pPr marL="0" marR="0">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55"/>
                        </a:spcBef>
                        <a:spcAft>
                          <a:spcPts val="0"/>
                        </a:spcAft>
                      </a:pPr>
                      <a:r>
                        <a:rPr lang="en-US" sz="900">
                          <a:effectLst/>
                        </a:rPr>
                        <a:t>Key Skills/Concepts:</a:t>
                      </a:r>
                      <a:endParaRPr lang="en-US" sz="800">
                        <a:effectLst/>
                      </a:endParaRPr>
                    </a:p>
                    <a:p>
                      <a:pPr marL="0" marR="0">
                        <a:spcBef>
                          <a:spcPts val="55"/>
                        </a:spcBef>
                        <a:spcAft>
                          <a:spcPts val="0"/>
                        </a:spcAft>
                      </a:pPr>
                      <a:r>
                        <a:rPr lang="en-US" sz="900">
                          <a:effectLst/>
                        </a:rPr>
                        <a:t>Such as art competencies, skills, and concepts</a:t>
                      </a:r>
                      <a:endParaRPr lang="en-US" sz="800">
                        <a:effectLst/>
                      </a:endParaRPr>
                    </a:p>
                    <a:p>
                      <a:pPr marL="69850" marR="82550">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74331416"/>
                  </a:ext>
                </a:extLst>
              </a:tr>
              <a:tr h="486903">
                <a:tc>
                  <a:txBody>
                    <a:bodyPr/>
                    <a:lstStyle/>
                    <a:p>
                      <a:pPr marL="0" marR="0">
                        <a:spcBef>
                          <a:spcPts val="55"/>
                        </a:spcBef>
                        <a:spcAft>
                          <a:spcPts val="0"/>
                        </a:spcAft>
                      </a:pPr>
                      <a:r>
                        <a:rPr lang="en-US" sz="900">
                          <a:effectLst/>
                        </a:rPr>
                        <a:t>Materials:</a:t>
                      </a:r>
                      <a:endParaRPr lang="en-US" sz="800">
                        <a:effectLst/>
                      </a:endParaRPr>
                    </a:p>
                    <a:p>
                      <a:pPr marL="0" marR="0">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55"/>
                        </a:spcBef>
                        <a:spcAft>
                          <a:spcPts val="0"/>
                        </a:spcAft>
                      </a:pPr>
                      <a:r>
                        <a:rPr lang="en-US" sz="900">
                          <a:effectLst/>
                        </a:rPr>
                        <a:t>Technology and</a:t>
                      </a:r>
                      <a:r>
                        <a:rPr lang="en-US" sz="900" spc="-5">
                          <a:effectLst/>
                        </a:rPr>
                        <a:t> </a:t>
                      </a:r>
                      <a:r>
                        <a:rPr lang="en-US" sz="900" spc="-10">
                          <a:effectLst/>
                        </a:rPr>
                        <a:t>Resources: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56893605"/>
                  </a:ext>
                </a:extLst>
              </a:tr>
              <a:tr h="735180">
                <a:tc>
                  <a:txBody>
                    <a:bodyPr/>
                    <a:lstStyle/>
                    <a:p>
                      <a:pPr marL="0" marR="0">
                        <a:spcBef>
                          <a:spcPts val="0"/>
                        </a:spcBef>
                        <a:spcAft>
                          <a:spcPts val="0"/>
                        </a:spcAft>
                      </a:pPr>
                      <a:r>
                        <a:rPr lang="en-US" sz="900" dirty="0">
                          <a:effectLst/>
                        </a:rPr>
                        <a:t>Vocabulary:</a:t>
                      </a:r>
                      <a:endParaRPr lang="en-US" sz="800" dirty="0">
                        <a:effectLst/>
                      </a:endParaRPr>
                    </a:p>
                    <a:p>
                      <a:pPr marL="0" marR="0">
                        <a:spcBef>
                          <a:spcPts val="0"/>
                        </a:spcBef>
                        <a:spcAft>
                          <a:spcPts val="0"/>
                        </a:spcAft>
                      </a:pPr>
                      <a:r>
                        <a:rPr lang="en-US" sz="800" dirty="0">
                          <a:effectLst/>
                        </a:rPr>
                        <a:t>What</a:t>
                      </a:r>
                      <a:r>
                        <a:rPr lang="en-US" sz="800" spc="-20" dirty="0">
                          <a:effectLst/>
                        </a:rPr>
                        <a:t> </a:t>
                      </a:r>
                      <a:r>
                        <a:rPr lang="en-US" sz="800" dirty="0">
                          <a:effectLst/>
                        </a:rPr>
                        <a:t>terms</a:t>
                      </a:r>
                      <a:r>
                        <a:rPr lang="en-US" sz="800" spc="-25" dirty="0">
                          <a:effectLst/>
                        </a:rPr>
                        <a:t> </a:t>
                      </a:r>
                      <a:r>
                        <a:rPr lang="en-US" sz="800" dirty="0">
                          <a:effectLst/>
                        </a:rPr>
                        <a:t>are</a:t>
                      </a:r>
                      <a:r>
                        <a:rPr lang="en-US" sz="800" spc="-35" dirty="0">
                          <a:effectLst/>
                        </a:rPr>
                        <a:t> </a:t>
                      </a:r>
                      <a:r>
                        <a:rPr lang="en-US" sz="800" dirty="0">
                          <a:effectLst/>
                        </a:rPr>
                        <a:t>essential</a:t>
                      </a:r>
                      <a:r>
                        <a:rPr lang="en-US" sz="800" spc="-25" dirty="0">
                          <a:effectLst/>
                        </a:rPr>
                        <a:t> </a:t>
                      </a:r>
                      <a:r>
                        <a:rPr lang="en-US" sz="800" dirty="0">
                          <a:effectLst/>
                        </a:rPr>
                        <a:t>for</a:t>
                      </a:r>
                      <a:r>
                        <a:rPr lang="en-US" sz="800" spc="-25" dirty="0">
                          <a:effectLst/>
                        </a:rPr>
                        <a:t> </a:t>
                      </a:r>
                      <a:r>
                        <a:rPr lang="en-US" sz="800" dirty="0">
                          <a:effectLst/>
                        </a:rPr>
                        <a:t>students</a:t>
                      </a:r>
                      <a:r>
                        <a:rPr lang="en-US" sz="800" spc="-25" dirty="0">
                          <a:effectLst/>
                        </a:rPr>
                        <a:t> </a:t>
                      </a:r>
                      <a:r>
                        <a:rPr lang="en-US" sz="800" dirty="0">
                          <a:effectLst/>
                        </a:rPr>
                        <a:t>to</a:t>
                      </a:r>
                      <a:r>
                        <a:rPr lang="en-US" sz="800" spc="-30" dirty="0">
                          <a:effectLst/>
                        </a:rPr>
                        <a:t> </a:t>
                      </a:r>
                      <a:r>
                        <a:rPr lang="en-US" sz="800" dirty="0">
                          <a:effectLst/>
                        </a:rPr>
                        <a:t>know and understand?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82550">
                        <a:spcBef>
                          <a:spcPts val="0"/>
                        </a:spcBef>
                        <a:spcAft>
                          <a:spcPts val="0"/>
                        </a:spcAft>
                      </a:pPr>
                      <a:r>
                        <a:rPr lang="en-US" sz="900">
                          <a:effectLst/>
                        </a:rPr>
                        <a:t>Prior student knowledge: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34148237"/>
                  </a:ext>
                </a:extLst>
              </a:tr>
              <a:tr h="1511052">
                <a:tc>
                  <a:txBody>
                    <a:bodyPr/>
                    <a:lstStyle/>
                    <a:p>
                      <a:pPr marL="0" marR="34925">
                        <a:spcBef>
                          <a:spcPts val="0"/>
                        </a:spcBef>
                        <a:spcAft>
                          <a:spcPts val="0"/>
                        </a:spcAft>
                      </a:pPr>
                      <a:r>
                        <a:rPr lang="en-US" sz="900">
                          <a:effectLst/>
                        </a:rPr>
                        <a:t>Lesson Plan Sequence such as Teacher will/Student will:</a:t>
                      </a:r>
                      <a:endParaRPr lang="en-US" sz="800">
                        <a:effectLst/>
                      </a:endParaRPr>
                    </a:p>
                    <a:p>
                      <a:pPr marL="0" marR="34925">
                        <a:spcBef>
                          <a:spcPts val="0"/>
                        </a:spcBef>
                        <a:spcAft>
                          <a:spcPts val="0"/>
                        </a:spcAft>
                      </a:pPr>
                      <a:r>
                        <a:rPr lang="en-US" sz="900">
                          <a:effectLst/>
                        </a:rPr>
                        <a:t>T will….</a:t>
                      </a:r>
                      <a:endParaRPr lang="en-US" sz="800">
                        <a:effectLst/>
                      </a:endParaRPr>
                    </a:p>
                    <a:p>
                      <a:pPr marL="0" marR="34925">
                        <a:spcBef>
                          <a:spcPts val="0"/>
                        </a:spcBef>
                        <a:spcAft>
                          <a:spcPts val="0"/>
                        </a:spcAft>
                      </a:pPr>
                      <a:r>
                        <a:rPr lang="en-US" sz="900">
                          <a:effectLst/>
                        </a:rPr>
                        <a:t>S will….</a:t>
                      </a:r>
                      <a:endParaRPr lang="en-US" sz="800">
                        <a:effectLst/>
                      </a:endParaRPr>
                    </a:p>
                    <a:p>
                      <a:pPr marL="0" marR="0">
                        <a:spcBef>
                          <a:spcPts val="0"/>
                        </a:spcBef>
                        <a:spcAft>
                          <a:spcPts val="0"/>
                        </a:spcAft>
                      </a:pPr>
                      <a:r>
                        <a:rPr lang="en-US" sz="800">
                          <a:effectLst/>
                        </a:rPr>
                        <a:t>How</a:t>
                      </a:r>
                      <a:r>
                        <a:rPr lang="en-US" sz="800" spc="-30">
                          <a:effectLst/>
                        </a:rPr>
                        <a:t> </a:t>
                      </a:r>
                      <a:r>
                        <a:rPr lang="en-US" sz="800">
                          <a:effectLst/>
                        </a:rPr>
                        <a:t>do</a:t>
                      </a:r>
                      <a:r>
                        <a:rPr lang="en-US" sz="800" spc="-35">
                          <a:effectLst/>
                        </a:rPr>
                        <a:t> </a:t>
                      </a:r>
                      <a:r>
                        <a:rPr lang="en-US" sz="800">
                          <a:effectLst/>
                        </a:rPr>
                        <a:t>the</a:t>
                      </a:r>
                      <a:r>
                        <a:rPr lang="en-US" sz="800" spc="-30">
                          <a:effectLst/>
                        </a:rPr>
                        <a:t> </a:t>
                      </a:r>
                      <a:r>
                        <a:rPr lang="en-US" sz="800">
                          <a:effectLst/>
                        </a:rPr>
                        <a:t>instructional strategies align with learning objective? What strategies did you choose to actively engage</a:t>
                      </a:r>
                      <a:r>
                        <a:rPr lang="en-US" sz="800" spc="-30">
                          <a:effectLst/>
                        </a:rPr>
                        <a:t> </a:t>
                      </a:r>
                      <a:r>
                        <a:rPr lang="en-US" sz="800">
                          <a:effectLst/>
                        </a:rPr>
                        <a:t>your</a:t>
                      </a:r>
                      <a:r>
                        <a:rPr lang="en-US" sz="800" spc="-35">
                          <a:effectLst/>
                        </a:rPr>
                        <a:t> </a:t>
                      </a:r>
                      <a:r>
                        <a:rPr lang="en-US" sz="800">
                          <a:effectLst/>
                        </a:rPr>
                        <a:t>students?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82550">
                        <a:spcBef>
                          <a:spcPts val="0"/>
                        </a:spcBef>
                        <a:spcAft>
                          <a:spcPts val="0"/>
                        </a:spcAft>
                      </a:pPr>
                      <a:r>
                        <a:rPr lang="en-US" sz="900">
                          <a:effectLst/>
                        </a:rPr>
                        <a:t>Differentiation</a:t>
                      </a:r>
                      <a:r>
                        <a:rPr lang="en-US" sz="900" spc="-15">
                          <a:effectLst/>
                        </a:rPr>
                        <a:t> </a:t>
                      </a:r>
                      <a:r>
                        <a:rPr lang="en-US" sz="900" spc="-10">
                          <a:effectLst/>
                        </a:rPr>
                        <a:t>Strategies:</a:t>
                      </a:r>
                      <a:r>
                        <a:rPr lang="en-US" sz="900">
                          <a:effectLst/>
                        </a:rPr>
                        <a:t> </a:t>
                      </a:r>
                      <a:endParaRPr lang="en-US" sz="800">
                        <a:effectLst/>
                      </a:endParaRPr>
                    </a:p>
                    <a:p>
                      <a:pPr marL="0" marR="82550">
                        <a:spcBef>
                          <a:spcPts val="0"/>
                        </a:spcBef>
                        <a:spcAft>
                          <a:spcPts val="0"/>
                        </a:spcAft>
                      </a:pPr>
                      <a:r>
                        <a:rPr lang="en-US" sz="800">
                          <a:effectLst/>
                        </a:rPr>
                        <a:t>In what ways will you consider all the needs of your students? How are</a:t>
                      </a:r>
                      <a:r>
                        <a:rPr lang="en-US" sz="800" spc="-35">
                          <a:effectLst/>
                        </a:rPr>
                        <a:t> </a:t>
                      </a:r>
                      <a:r>
                        <a:rPr lang="en-US" sz="800">
                          <a:effectLst/>
                        </a:rPr>
                        <a:t>your</a:t>
                      </a:r>
                      <a:r>
                        <a:rPr lang="en-US" sz="800" spc="-40">
                          <a:effectLst/>
                        </a:rPr>
                        <a:t> </a:t>
                      </a:r>
                      <a:r>
                        <a:rPr lang="en-US" sz="800">
                          <a:effectLst/>
                        </a:rPr>
                        <a:t>instructional</a:t>
                      </a:r>
                      <a:r>
                        <a:rPr lang="en-US" sz="800" spc="-45">
                          <a:effectLst/>
                        </a:rPr>
                        <a:t> </a:t>
                      </a:r>
                      <a:r>
                        <a:rPr lang="en-US" sz="800">
                          <a:effectLst/>
                        </a:rPr>
                        <a:t>strategies</a:t>
                      </a:r>
                      <a:r>
                        <a:rPr lang="en-US" sz="800" spc="-40">
                          <a:effectLst/>
                        </a:rPr>
                        <a:t> </a:t>
                      </a:r>
                      <a:r>
                        <a:rPr lang="en-US" sz="800">
                          <a:effectLst/>
                        </a:rPr>
                        <a:t>differentiated</a:t>
                      </a:r>
                      <a:r>
                        <a:rPr lang="en-US" sz="800" spc="-40">
                          <a:effectLst/>
                        </a:rPr>
                        <a:t> </a:t>
                      </a:r>
                      <a:r>
                        <a:rPr lang="en-US" sz="800">
                          <a:effectLst/>
                        </a:rPr>
                        <a:t>to provide appropriate accommodations and/or modifications for English Learners and students with special needs?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97215923"/>
                  </a:ext>
                </a:extLst>
              </a:tr>
              <a:tr h="1529472">
                <a:tc>
                  <a:txBody>
                    <a:bodyPr/>
                    <a:lstStyle/>
                    <a:p>
                      <a:pPr marL="0" marR="0">
                        <a:lnSpc>
                          <a:spcPts val="1365"/>
                        </a:lnSpc>
                        <a:spcBef>
                          <a:spcPts val="0"/>
                        </a:spcBef>
                        <a:spcAft>
                          <a:spcPts val="0"/>
                        </a:spcAft>
                      </a:pPr>
                      <a:r>
                        <a:rPr lang="en-US" sz="900" dirty="0">
                          <a:effectLst/>
                        </a:rPr>
                        <a:t>Formative assessment(s): </a:t>
                      </a:r>
                      <a:endParaRPr lang="en-US" sz="800" dirty="0">
                        <a:effectLst/>
                      </a:endParaRPr>
                    </a:p>
                    <a:p>
                      <a:pPr marL="0" marR="34925">
                        <a:spcBef>
                          <a:spcPts val="0"/>
                        </a:spcBef>
                        <a:spcAft>
                          <a:spcPts val="0"/>
                        </a:spcAft>
                      </a:pPr>
                      <a:r>
                        <a:rPr lang="en-US" sz="800" dirty="0">
                          <a:effectLst/>
                        </a:rPr>
                        <a:t>One or more assessments used to measure student learning during your lesson in order to guide your continued instruction. These are varied in format and conducted throughout the lesson to identify what the students have successfully learned vs. what needs to be revisited or receive more practice.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100965">
                        <a:spcBef>
                          <a:spcPts val="0"/>
                        </a:spcBef>
                        <a:spcAft>
                          <a:spcPts val="0"/>
                        </a:spcAft>
                      </a:pPr>
                      <a:r>
                        <a:rPr lang="en-US" sz="800" dirty="0">
                          <a:effectLst/>
                        </a:rPr>
                        <a:t>Summative assessment: </a:t>
                      </a:r>
                    </a:p>
                    <a:p>
                      <a:pPr marL="0" marR="82550">
                        <a:spcBef>
                          <a:spcPts val="0"/>
                        </a:spcBef>
                        <a:spcAft>
                          <a:spcPts val="0"/>
                        </a:spcAft>
                      </a:pPr>
                      <a:r>
                        <a:rPr lang="en-US" sz="800" dirty="0">
                          <a:effectLst/>
                        </a:rPr>
                        <a:t>Assessment which gives final evaluation on what students have holistically mastered for your lesson, conducted to conclude the lesson such as self-evaluation, rubric, and peer evaluation.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89825208"/>
                  </a:ext>
                </a:extLst>
              </a:tr>
            </a:tbl>
          </a:graphicData>
        </a:graphic>
      </p:graphicFrame>
      <p:sp>
        <p:nvSpPr>
          <p:cNvPr id="6" name="TextBox 5"/>
          <p:cNvSpPr txBox="1"/>
          <p:nvPr/>
        </p:nvSpPr>
        <p:spPr>
          <a:xfrm>
            <a:off x="1471352" y="126611"/>
            <a:ext cx="8671669" cy="369332"/>
          </a:xfrm>
          <a:prstGeom prst="rect">
            <a:avLst/>
          </a:prstGeom>
          <a:noFill/>
        </p:spPr>
        <p:txBody>
          <a:bodyPr wrap="none" rtlCol="0">
            <a:spAutoFit/>
          </a:bodyPr>
          <a:lstStyle/>
          <a:p>
            <a:r>
              <a:rPr lang="en-US" b="1" dirty="0" smtClean="0">
                <a:solidFill>
                  <a:schemeClr val="bg1"/>
                </a:solidFill>
              </a:rPr>
              <a:t>LESSON PLAN TEMPLATE 2A						LESSON PLAN TEMPLATE 2B</a:t>
            </a:r>
            <a:endParaRPr lang="en-US" b="1" dirty="0">
              <a:solidFill>
                <a:schemeClr val="bg1"/>
              </a:solidFill>
            </a:endParaRPr>
          </a:p>
        </p:txBody>
      </p:sp>
    </p:spTree>
    <p:extLst>
      <p:ext uri="{BB962C8B-B14F-4D97-AF65-F5344CB8AC3E}">
        <p14:creationId xmlns:p14="http://schemas.microsoft.com/office/powerpoint/2010/main" val="250519734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6259" y="-2126876"/>
            <a:ext cx="18288000" cy="10287000"/>
          </a:xfrm>
          <a:prstGeom prst="rect">
            <a:avLst/>
          </a:prstGeom>
        </p:spPr>
      </p:pic>
      <p:sp>
        <p:nvSpPr>
          <p:cNvPr id="3" name="TextBox 2"/>
          <p:cNvSpPr txBox="1"/>
          <p:nvPr/>
        </p:nvSpPr>
        <p:spPr>
          <a:xfrm>
            <a:off x="528918" y="98612"/>
            <a:ext cx="3594847" cy="369332"/>
          </a:xfrm>
          <a:prstGeom prst="rect">
            <a:avLst/>
          </a:prstGeom>
          <a:noFill/>
        </p:spPr>
        <p:txBody>
          <a:bodyPr wrap="square" rtlCol="0">
            <a:spAutoFit/>
          </a:bodyPr>
          <a:lstStyle/>
          <a:p>
            <a:r>
              <a:rPr lang="en-US" dirty="0" smtClean="0">
                <a:solidFill>
                  <a:schemeClr val="bg1"/>
                </a:solidFill>
              </a:rPr>
              <a:t>Lesson plan Template #2a</a:t>
            </a:r>
            <a:endParaRPr lang="en-US" dirty="0">
              <a:solidFill>
                <a:schemeClr val="bg1"/>
              </a:solidFill>
            </a:endParaRPr>
          </a:p>
        </p:txBody>
      </p:sp>
    </p:spTree>
    <p:extLst>
      <p:ext uri="{BB962C8B-B14F-4D97-AF65-F5344CB8AC3E}">
        <p14:creationId xmlns:p14="http://schemas.microsoft.com/office/powerpoint/2010/main" val="2447600297"/>
      </p:ext>
    </p:extLst>
  </p:cSld>
  <p:clrMapOvr>
    <a:masterClrMapping/>
  </p:clrMapOvr>
  <p:transition spd="slow">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2495257682"/>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51167012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EE--two collaboration skills rubrics: one for self ..."/>
          <p:cNvPicPr/>
          <p:nvPr/>
        </p:nvPicPr>
        <p:blipFill>
          <a:blip r:embed="rId2">
            <a:extLst>
              <a:ext uri="{28A0092B-C50C-407E-A947-70E740481C1C}">
                <a14:useLocalDpi xmlns:a14="http://schemas.microsoft.com/office/drawing/2010/main" val="0"/>
              </a:ext>
            </a:extLst>
          </a:blip>
          <a:srcRect/>
          <a:stretch>
            <a:fillRect/>
          </a:stretch>
        </p:blipFill>
        <p:spPr bwMode="auto">
          <a:xfrm>
            <a:off x="3566160" y="316865"/>
            <a:ext cx="5059680" cy="6224270"/>
          </a:xfrm>
          <a:prstGeom prst="rect">
            <a:avLst/>
          </a:prstGeom>
          <a:noFill/>
          <a:ln>
            <a:noFill/>
          </a:ln>
        </p:spPr>
      </p:pic>
    </p:spTree>
    <p:extLst>
      <p:ext uri="{BB962C8B-B14F-4D97-AF65-F5344CB8AC3E}">
        <p14:creationId xmlns:p14="http://schemas.microsoft.com/office/powerpoint/2010/main" val="32247826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5 Helpful Scoring Rubric Examples for All Grades and Subje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478" y="462366"/>
            <a:ext cx="9906074" cy="611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83814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Dates of </a:t>
            </a:r>
            <a:r>
              <a:rPr lang="en-US" b="1" dirty="0" smtClean="0"/>
              <a:t>UPCOMING fam </a:t>
            </a:r>
            <a:r>
              <a:rPr lang="en-US" b="1" dirty="0"/>
              <a:t>meetings</a:t>
            </a:r>
            <a:endParaRPr lang="en-US" dirty="0"/>
          </a:p>
        </p:txBody>
      </p:sp>
      <p:sp>
        <p:nvSpPr>
          <p:cNvPr id="3" name="Content Placeholder 2"/>
          <p:cNvSpPr>
            <a:spLocks noGrp="1"/>
          </p:cNvSpPr>
          <p:nvPr>
            <p:ph idx="1"/>
          </p:nvPr>
        </p:nvSpPr>
        <p:spPr>
          <a:xfrm>
            <a:off x="1202919" y="1792935"/>
            <a:ext cx="9784080" cy="4528351"/>
          </a:xfrm>
        </p:spPr>
        <p:txBody>
          <a:bodyPr>
            <a:noAutofit/>
          </a:bodyPr>
          <a:lstStyle/>
          <a:p>
            <a:pPr marL="0" indent="0">
              <a:buNone/>
            </a:pPr>
            <a:endParaRPr lang="en-US" sz="2800" b="1" dirty="0" smtClean="0"/>
          </a:p>
          <a:p>
            <a:r>
              <a:rPr lang="en-US" sz="2800" b="1" dirty="0" smtClean="0"/>
              <a:t>Oct</a:t>
            </a:r>
            <a:r>
              <a:rPr lang="en-US" sz="2800" b="1" dirty="0"/>
              <a:t>. 25</a:t>
            </a:r>
            <a:r>
              <a:rPr lang="en-US" sz="2800" b="1" baseline="30000" dirty="0"/>
              <a:t>th</a:t>
            </a:r>
            <a:endParaRPr lang="en-US" sz="2800" b="1" dirty="0"/>
          </a:p>
          <a:p>
            <a:r>
              <a:rPr lang="en-US" sz="2800" b="1" dirty="0"/>
              <a:t>Nov. 29</a:t>
            </a:r>
            <a:r>
              <a:rPr lang="en-US" sz="2800" b="1" baseline="30000" dirty="0"/>
              <a:t>th</a:t>
            </a:r>
            <a:endParaRPr lang="en-US" sz="2800" b="1" dirty="0"/>
          </a:p>
          <a:p>
            <a:r>
              <a:rPr lang="en-US" sz="2800" b="1" dirty="0"/>
              <a:t>Jan.31st, 2024</a:t>
            </a:r>
          </a:p>
          <a:p>
            <a:r>
              <a:rPr lang="en-US" sz="2800" b="1" dirty="0"/>
              <a:t>Feb. 28</a:t>
            </a:r>
            <a:r>
              <a:rPr lang="en-US" sz="2800" b="1" baseline="30000" dirty="0"/>
              <a:t>th</a:t>
            </a:r>
            <a:endParaRPr lang="en-US" sz="2800" b="1" dirty="0"/>
          </a:p>
          <a:p>
            <a:r>
              <a:rPr lang="en-US" sz="2800" b="1" dirty="0"/>
              <a:t>Mar. 27</a:t>
            </a:r>
            <a:r>
              <a:rPr lang="en-US" sz="2800" b="1" baseline="30000" dirty="0"/>
              <a:t>th</a:t>
            </a:r>
            <a:r>
              <a:rPr lang="en-US" sz="2800" b="1" dirty="0"/>
              <a:t> </a:t>
            </a:r>
          </a:p>
          <a:p>
            <a:r>
              <a:rPr lang="en-US" sz="2800" b="1" dirty="0"/>
              <a:t>Apr.24th</a:t>
            </a:r>
          </a:p>
          <a:p>
            <a:endParaRPr lang="en-US" sz="2800" b="1" dirty="0"/>
          </a:p>
        </p:txBody>
      </p:sp>
    </p:spTree>
    <p:extLst>
      <p:ext uri="{BB962C8B-B14F-4D97-AF65-F5344CB8AC3E}">
        <p14:creationId xmlns:p14="http://schemas.microsoft.com/office/powerpoint/2010/main" val="13631949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Music ideas</a:t>
            </a:r>
            <a:endParaRPr lang="en-US" b="1" dirty="0"/>
          </a:p>
        </p:txBody>
      </p:sp>
      <p:sp>
        <p:nvSpPr>
          <p:cNvPr id="3" name="Content Placeholder 2"/>
          <p:cNvSpPr>
            <a:spLocks noGrp="1"/>
          </p:cNvSpPr>
          <p:nvPr>
            <p:ph sz="half" idx="1"/>
          </p:nvPr>
        </p:nvSpPr>
        <p:spPr>
          <a:xfrm>
            <a:off x="1205344" y="2011680"/>
            <a:ext cx="4081551" cy="4206240"/>
          </a:xfrm>
        </p:spPr>
        <p:txBody>
          <a:bodyPr>
            <a:normAutofit fontScale="92500" lnSpcReduction="10000"/>
          </a:bodyPr>
          <a:lstStyle/>
          <a:p>
            <a:r>
              <a:rPr lang="en-US" sz="2800" b="1" dirty="0" smtClean="0"/>
              <a:t>Multiple activities and goals</a:t>
            </a:r>
          </a:p>
          <a:p>
            <a:r>
              <a:rPr lang="en-US" sz="2800" b="1" dirty="0" smtClean="0"/>
              <a:t>Repetition and reinforcement</a:t>
            </a:r>
          </a:p>
          <a:p>
            <a:r>
              <a:rPr lang="en-US" sz="2800" b="1" dirty="0" smtClean="0"/>
              <a:t>Continuity of topic or skill </a:t>
            </a:r>
          </a:p>
          <a:p>
            <a:r>
              <a:rPr lang="en-US" sz="2800" b="1" dirty="0" smtClean="0"/>
              <a:t>FLOW OF LEARNING</a:t>
            </a:r>
          </a:p>
          <a:p>
            <a:endParaRPr lang="en-US" sz="2800" b="1" dirty="0"/>
          </a:p>
        </p:txBody>
      </p:sp>
      <p:sp>
        <p:nvSpPr>
          <p:cNvPr id="4" name="Content Placeholder 3"/>
          <p:cNvSpPr>
            <a:spLocks noGrp="1"/>
          </p:cNvSpPr>
          <p:nvPr>
            <p:ph sz="half" idx="2"/>
          </p:nvPr>
        </p:nvSpPr>
        <p:spPr>
          <a:xfrm>
            <a:off x="5860473" y="2011680"/>
            <a:ext cx="5124798" cy="4206240"/>
          </a:xfrm>
        </p:spPr>
        <p:txBody>
          <a:bodyPr>
            <a:normAutofit fontScale="92500" lnSpcReduction="10000"/>
          </a:bodyPr>
          <a:lstStyle/>
          <a:p>
            <a:pPr marL="0" indent="0">
              <a:buNone/>
            </a:pPr>
            <a:r>
              <a:rPr lang="en-US" sz="2400" b="1" dirty="0"/>
              <a:t>Five Little goblins on a </a:t>
            </a:r>
            <a:r>
              <a:rPr lang="en-US" sz="2400" b="1" dirty="0" err="1"/>
              <a:t>Haloween</a:t>
            </a:r>
            <a:r>
              <a:rPr lang="en-US" sz="2400" b="1" dirty="0"/>
              <a:t> night,</a:t>
            </a:r>
          </a:p>
          <a:p>
            <a:pPr marL="0" indent="0">
              <a:buNone/>
            </a:pPr>
            <a:r>
              <a:rPr lang="en-US" sz="2400" b="1" dirty="0"/>
              <a:t>Made a very, very spooky sight.</a:t>
            </a:r>
          </a:p>
          <a:p>
            <a:pPr marL="0" indent="0">
              <a:buNone/>
            </a:pPr>
            <a:r>
              <a:rPr lang="en-US" sz="2400" b="1" dirty="0"/>
              <a:t>The first one danced on his tippy toes.</a:t>
            </a:r>
          </a:p>
          <a:p>
            <a:pPr marL="0" indent="0">
              <a:buNone/>
            </a:pPr>
            <a:r>
              <a:rPr lang="en-US" sz="2400" b="1" dirty="0"/>
              <a:t>The second one tumbled and bumped his nose.</a:t>
            </a:r>
          </a:p>
          <a:p>
            <a:pPr marL="0" indent="0">
              <a:buNone/>
            </a:pPr>
            <a:r>
              <a:rPr lang="en-US" sz="2400" b="1" dirty="0"/>
              <a:t>The third one jumped up high in the air.</a:t>
            </a:r>
          </a:p>
          <a:p>
            <a:pPr marL="0" indent="0">
              <a:buNone/>
            </a:pPr>
            <a:r>
              <a:rPr lang="en-US" sz="2400" b="1" dirty="0"/>
              <a:t>The fourth one walked like a fuzzy bear.</a:t>
            </a:r>
          </a:p>
          <a:p>
            <a:pPr marL="0" indent="0">
              <a:buNone/>
            </a:pPr>
            <a:r>
              <a:rPr lang="en-US" sz="2400" b="1" dirty="0"/>
              <a:t>The fifth one sang a Halloween song.</a:t>
            </a:r>
          </a:p>
          <a:p>
            <a:pPr marL="0" indent="0">
              <a:buNone/>
            </a:pPr>
            <a:r>
              <a:rPr lang="en-US" sz="2400" b="1" dirty="0"/>
              <a:t>Five little goblins played the whole night long.</a:t>
            </a:r>
            <a:endParaRPr lang="en-US" dirty="0"/>
          </a:p>
        </p:txBody>
      </p:sp>
    </p:spTree>
    <p:extLst>
      <p:ext uri="{BB962C8B-B14F-4D97-AF65-F5344CB8AC3E}">
        <p14:creationId xmlns:p14="http://schemas.microsoft.com/office/powerpoint/2010/main" val="77861252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2275" y="228878"/>
            <a:ext cx="10139422" cy="6454527"/>
          </a:xfrm>
          <a:prstGeom prst="rect">
            <a:avLst/>
          </a:prstGeom>
        </p:spPr>
      </p:pic>
      <p:sp>
        <p:nvSpPr>
          <p:cNvPr id="4" name="TextBox 3"/>
          <p:cNvSpPr txBox="1"/>
          <p:nvPr/>
        </p:nvSpPr>
        <p:spPr>
          <a:xfrm>
            <a:off x="1954142" y="2797936"/>
            <a:ext cx="2577950" cy="369332"/>
          </a:xfrm>
          <a:prstGeom prst="rect">
            <a:avLst/>
          </a:prstGeom>
          <a:noFill/>
        </p:spPr>
        <p:txBody>
          <a:bodyPr wrap="none" rtlCol="0">
            <a:spAutoFit/>
          </a:bodyPr>
          <a:lstStyle/>
          <a:p>
            <a:r>
              <a:rPr lang="en-US" dirty="0" smtClean="0">
                <a:solidFill>
                  <a:schemeClr val="bg1"/>
                </a:solidFill>
              </a:rPr>
              <a:t>(Grade) 	</a:t>
            </a:r>
            <a:r>
              <a:rPr lang="en-US" dirty="0">
                <a:solidFill>
                  <a:schemeClr val="bg1"/>
                </a:solidFill>
              </a:rPr>
              <a:t>(</a:t>
            </a:r>
            <a:r>
              <a:rPr lang="en-US" dirty="0" smtClean="0">
                <a:solidFill>
                  <a:schemeClr val="bg1"/>
                </a:solidFill>
              </a:rPr>
              <a:t>Subject)</a:t>
            </a:r>
            <a:endParaRPr lang="en-US" dirty="0">
              <a:solidFill>
                <a:schemeClr val="bg1"/>
              </a:solidFill>
            </a:endParaRPr>
          </a:p>
        </p:txBody>
      </p:sp>
      <p:sp>
        <p:nvSpPr>
          <p:cNvPr id="5" name="TextBox 4"/>
          <p:cNvSpPr txBox="1"/>
          <p:nvPr/>
        </p:nvSpPr>
        <p:spPr>
          <a:xfrm>
            <a:off x="8021256" y="2800545"/>
            <a:ext cx="787395" cy="369332"/>
          </a:xfrm>
          <a:prstGeom prst="rect">
            <a:avLst/>
          </a:prstGeom>
          <a:noFill/>
        </p:spPr>
        <p:txBody>
          <a:bodyPr wrap="none" rtlCol="0">
            <a:spAutoFit/>
          </a:bodyPr>
          <a:lstStyle/>
          <a:p>
            <a:r>
              <a:rPr lang="en-US" dirty="0" smtClean="0">
                <a:solidFill>
                  <a:schemeClr val="bg1"/>
                </a:solidFill>
              </a:rPr>
              <a:t>(GLE)</a:t>
            </a:r>
            <a:endParaRPr lang="en-US" dirty="0">
              <a:solidFill>
                <a:schemeClr val="bg1"/>
              </a:solidFill>
            </a:endParaRPr>
          </a:p>
        </p:txBody>
      </p:sp>
      <p:sp>
        <p:nvSpPr>
          <p:cNvPr id="6" name="TextBox 5"/>
          <p:cNvSpPr txBox="1"/>
          <p:nvPr/>
        </p:nvSpPr>
        <p:spPr>
          <a:xfrm>
            <a:off x="2442258" y="3530726"/>
            <a:ext cx="1601721" cy="369332"/>
          </a:xfrm>
          <a:prstGeom prst="rect">
            <a:avLst/>
          </a:prstGeom>
          <a:noFill/>
        </p:spPr>
        <p:txBody>
          <a:bodyPr wrap="none" rtlCol="0">
            <a:spAutoFit/>
          </a:bodyPr>
          <a:lstStyle/>
          <a:p>
            <a:r>
              <a:rPr lang="en-US" dirty="0" smtClean="0">
                <a:solidFill>
                  <a:schemeClr val="bg1"/>
                </a:solidFill>
              </a:rPr>
              <a:t>(GLE </a:t>
            </a:r>
            <a:r>
              <a:rPr lang="en-US" dirty="0" err="1" smtClean="0">
                <a:solidFill>
                  <a:schemeClr val="bg1"/>
                </a:solidFill>
              </a:rPr>
              <a:t>cont</a:t>
            </a:r>
            <a:r>
              <a:rPr lang="en-US" dirty="0" smtClean="0">
                <a:solidFill>
                  <a:schemeClr val="bg1"/>
                </a:solidFill>
              </a:rPr>
              <a:t>…)</a:t>
            </a:r>
            <a:endParaRPr lang="en-US" dirty="0">
              <a:solidFill>
                <a:schemeClr val="bg1"/>
              </a:solidFill>
            </a:endParaRPr>
          </a:p>
        </p:txBody>
      </p:sp>
      <p:sp>
        <p:nvSpPr>
          <p:cNvPr id="7" name="TextBox 6"/>
          <p:cNvSpPr txBox="1"/>
          <p:nvPr/>
        </p:nvSpPr>
        <p:spPr>
          <a:xfrm>
            <a:off x="7211028" y="3530726"/>
            <a:ext cx="2627642" cy="369332"/>
          </a:xfrm>
          <a:prstGeom prst="rect">
            <a:avLst/>
          </a:prstGeom>
          <a:noFill/>
        </p:spPr>
        <p:txBody>
          <a:bodyPr wrap="none" rtlCol="0">
            <a:spAutoFit/>
          </a:bodyPr>
          <a:lstStyle/>
          <a:p>
            <a:r>
              <a:rPr lang="en-US" dirty="0" smtClean="0">
                <a:solidFill>
                  <a:schemeClr val="bg1"/>
                </a:solidFill>
              </a:rPr>
              <a:t>(Process Component)</a:t>
            </a:r>
            <a:endParaRPr lang="en-US" dirty="0">
              <a:solidFill>
                <a:schemeClr val="bg1"/>
              </a:solidFill>
            </a:endParaRPr>
          </a:p>
        </p:txBody>
      </p:sp>
      <p:sp>
        <p:nvSpPr>
          <p:cNvPr id="8" name="TextBox 7"/>
          <p:cNvSpPr txBox="1"/>
          <p:nvPr/>
        </p:nvSpPr>
        <p:spPr>
          <a:xfrm>
            <a:off x="4768881" y="4247909"/>
            <a:ext cx="1273105" cy="369332"/>
          </a:xfrm>
          <a:prstGeom prst="rect">
            <a:avLst/>
          </a:prstGeom>
          <a:noFill/>
        </p:spPr>
        <p:txBody>
          <a:bodyPr wrap="none" rtlCol="0">
            <a:spAutoFit/>
          </a:bodyPr>
          <a:lstStyle/>
          <a:p>
            <a:r>
              <a:rPr lang="en-US" dirty="0" smtClean="0">
                <a:solidFill>
                  <a:schemeClr val="bg1"/>
                </a:solidFill>
              </a:rPr>
              <a:t>(Big Idea)</a:t>
            </a:r>
            <a:endParaRPr lang="en-US" dirty="0">
              <a:solidFill>
                <a:schemeClr val="bg1"/>
              </a:solidFill>
            </a:endParaRPr>
          </a:p>
        </p:txBody>
      </p:sp>
      <p:sp>
        <p:nvSpPr>
          <p:cNvPr id="10" name="TextBox 9"/>
          <p:cNvSpPr txBox="1"/>
          <p:nvPr/>
        </p:nvSpPr>
        <p:spPr>
          <a:xfrm>
            <a:off x="8808651" y="4989136"/>
            <a:ext cx="1074333" cy="369332"/>
          </a:xfrm>
          <a:prstGeom prst="rect">
            <a:avLst/>
          </a:prstGeom>
          <a:noFill/>
        </p:spPr>
        <p:txBody>
          <a:bodyPr wrap="none" rtlCol="0">
            <a:spAutoFit/>
          </a:bodyPr>
          <a:lstStyle/>
          <a:p>
            <a:r>
              <a:rPr lang="en-US" dirty="0" smtClean="0">
                <a:solidFill>
                  <a:schemeClr val="bg1"/>
                </a:solidFill>
              </a:rPr>
              <a:t>(Strand)</a:t>
            </a:r>
            <a:endParaRPr lang="en-US" dirty="0">
              <a:solidFill>
                <a:schemeClr val="bg1"/>
              </a:solidFill>
            </a:endParaRPr>
          </a:p>
        </p:txBody>
      </p:sp>
      <p:sp>
        <p:nvSpPr>
          <p:cNvPr id="3" name="TextBox 2"/>
          <p:cNvSpPr txBox="1"/>
          <p:nvPr/>
        </p:nvSpPr>
        <p:spPr>
          <a:xfrm>
            <a:off x="2279117" y="2417604"/>
            <a:ext cx="2566220" cy="461665"/>
          </a:xfrm>
          <a:prstGeom prst="rect">
            <a:avLst/>
          </a:prstGeom>
          <a:noFill/>
        </p:spPr>
        <p:txBody>
          <a:bodyPr wrap="square" rtlCol="0">
            <a:spAutoFit/>
          </a:bodyPr>
          <a:lstStyle/>
          <a:p>
            <a:r>
              <a:rPr lang="en-US" sz="2400" b="1" dirty="0" smtClean="0">
                <a:solidFill>
                  <a:schemeClr val="bg1"/>
                </a:solidFill>
              </a:rPr>
              <a:t>2</a:t>
            </a:r>
            <a:r>
              <a:rPr lang="en-US" sz="2400" b="1" baseline="30000" dirty="0" smtClean="0">
                <a:solidFill>
                  <a:schemeClr val="bg1"/>
                </a:solidFill>
              </a:rPr>
              <a:t>nd</a:t>
            </a:r>
            <a:r>
              <a:rPr lang="en-US" sz="2400" b="1" dirty="0" smtClean="0">
                <a:solidFill>
                  <a:schemeClr val="bg1"/>
                </a:solidFill>
              </a:rPr>
              <a:t> gr. Music</a:t>
            </a:r>
            <a:endParaRPr lang="en-US" sz="2400" b="1" dirty="0">
              <a:solidFill>
                <a:schemeClr val="bg1"/>
              </a:solidFill>
            </a:endParaRPr>
          </a:p>
        </p:txBody>
      </p:sp>
      <p:sp>
        <p:nvSpPr>
          <p:cNvPr id="11" name="TextBox 10"/>
          <p:cNvSpPr txBox="1"/>
          <p:nvPr/>
        </p:nvSpPr>
        <p:spPr>
          <a:xfrm>
            <a:off x="7532143" y="2463770"/>
            <a:ext cx="2975144" cy="369332"/>
          </a:xfrm>
          <a:prstGeom prst="rect">
            <a:avLst/>
          </a:prstGeom>
          <a:noFill/>
        </p:spPr>
        <p:txBody>
          <a:bodyPr wrap="square" rtlCol="0">
            <a:spAutoFit/>
          </a:bodyPr>
          <a:lstStyle/>
          <a:p>
            <a:r>
              <a:rPr lang="en-US" b="1" dirty="0">
                <a:solidFill>
                  <a:srgbClr val="00B0F0"/>
                </a:solidFill>
              </a:rPr>
              <a:t>MU: Cr2A.2a </a:t>
            </a:r>
            <a:r>
              <a:rPr lang="en-US" b="1" dirty="0" smtClean="0">
                <a:solidFill>
                  <a:schemeClr val="bg1"/>
                </a:solidFill>
              </a:rPr>
              <a:t>- Demonstrate</a:t>
            </a:r>
            <a:endParaRPr lang="en-US" b="1" dirty="0">
              <a:solidFill>
                <a:schemeClr val="bg1"/>
              </a:solidFill>
            </a:endParaRPr>
          </a:p>
        </p:txBody>
      </p:sp>
      <p:sp>
        <p:nvSpPr>
          <p:cNvPr id="12" name="TextBox 11"/>
          <p:cNvSpPr txBox="1"/>
          <p:nvPr/>
        </p:nvSpPr>
        <p:spPr>
          <a:xfrm>
            <a:off x="1724495" y="3167268"/>
            <a:ext cx="4598125" cy="523220"/>
          </a:xfrm>
          <a:prstGeom prst="rect">
            <a:avLst/>
          </a:prstGeom>
          <a:noFill/>
        </p:spPr>
        <p:txBody>
          <a:bodyPr wrap="square" rtlCol="0">
            <a:spAutoFit/>
          </a:bodyPr>
          <a:lstStyle/>
          <a:p>
            <a:r>
              <a:rPr lang="en-US" sz="1400" b="1" dirty="0" smtClean="0">
                <a:solidFill>
                  <a:schemeClr val="bg1"/>
                </a:solidFill>
              </a:rPr>
              <a:t>And explain personal reasons for selecting patterns and ideas for music that represent expressive intent</a:t>
            </a:r>
            <a:endParaRPr lang="en-US" sz="1400" b="1" dirty="0">
              <a:solidFill>
                <a:schemeClr val="bg1"/>
              </a:solidFill>
            </a:endParaRPr>
          </a:p>
        </p:txBody>
      </p:sp>
      <p:sp>
        <p:nvSpPr>
          <p:cNvPr id="13" name="TextBox 12"/>
          <p:cNvSpPr txBox="1"/>
          <p:nvPr/>
        </p:nvSpPr>
        <p:spPr>
          <a:xfrm>
            <a:off x="7211028" y="3231564"/>
            <a:ext cx="2671956" cy="338554"/>
          </a:xfrm>
          <a:prstGeom prst="rect">
            <a:avLst/>
          </a:prstGeom>
          <a:noFill/>
        </p:spPr>
        <p:txBody>
          <a:bodyPr wrap="square" rtlCol="0">
            <a:spAutoFit/>
          </a:bodyPr>
          <a:lstStyle/>
          <a:p>
            <a:r>
              <a:rPr lang="en-US" sz="1600" b="1" dirty="0" smtClean="0">
                <a:solidFill>
                  <a:schemeClr val="bg1"/>
                </a:solidFill>
              </a:rPr>
              <a:t>Plan and Make</a:t>
            </a:r>
            <a:endParaRPr lang="en-US" sz="1600" b="1" dirty="0">
              <a:solidFill>
                <a:schemeClr val="bg1"/>
              </a:solidFill>
            </a:endParaRPr>
          </a:p>
        </p:txBody>
      </p:sp>
      <p:sp>
        <p:nvSpPr>
          <p:cNvPr id="14" name="TextBox 13"/>
          <p:cNvSpPr txBox="1"/>
          <p:nvPr/>
        </p:nvSpPr>
        <p:spPr>
          <a:xfrm>
            <a:off x="4286832" y="3947375"/>
            <a:ext cx="5980573" cy="369332"/>
          </a:xfrm>
          <a:prstGeom prst="rect">
            <a:avLst/>
          </a:prstGeom>
          <a:noFill/>
        </p:spPr>
        <p:txBody>
          <a:bodyPr wrap="square" rtlCol="0">
            <a:spAutoFit/>
          </a:bodyPr>
          <a:lstStyle/>
          <a:p>
            <a:r>
              <a:rPr lang="en-US" b="1" dirty="0" smtClean="0">
                <a:solidFill>
                  <a:schemeClr val="bg1"/>
                </a:solidFill>
              </a:rPr>
              <a:t>Organize and develop artistic ideas and work as they</a:t>
            </a:r>
            <a:endParaRPr lang="en-US" b="1" dirty="0">
              <a:solidFill>
                <a:schemeClr val="bg1"/>
              </a:solidFill>
            </a:endParaRPr>
          </a:p>
        </p:txBody>
      </p:sp>
      <p:sp>
        <p:nvSpPr>
          <p:cNvPr id="15" name="TextBox 14"/>
          <p:cNvSpPr txBox="1"/>
          <p:nvPr/>
        </p:nvSpPr>
        <p:spPr>
          <a:xfrm>
            <a:off x="8686731" y="4698662"/>
            <a:ext cx="1441338" cy="369332"/>
          </a:xfrm>
          <a:prstGeom prst="rect">
            <a:avLst/>
          </a:prstGeom>
          <a:noFill/>
        </p:spPr>
        <p:txBody>
          <a:bodyPr wrap="square" rtlCol="0">
            <a:spAutoFit/>
          </a:bodyPr>
          <a:lstStyle/>
          <a:p>
            <a:r>
              <a:rPr lang="en-US" b="1" dirty="0" smtClean="0">
                <a:solidFill>
                  <a:srgbClr val="00B0F0"/>
                </a:solidFill>
              </a:rPr>
              <a:t>CREATE</a:t>
            </a:r>
            <a:endParaRPr lang="en-US" b="1" dirty="0">
              <a:solidFill>
                <a:srgbClr val="00B0F0"/>
              </a:solidFill>
            </a:endParaRPr>
          </a:p>
        </p:txBody>
      </p:sp>
      <p:sp>
        <p:nvSpPr>
          <p:cNvPr id="16" name="TextBox 15"/>
          <p:cNvSpPr txBox="1"/>
          <p:nvPr/>
        </p:nvSpPr>
        <p:spPr>
          <a:xfrm>
            <a:off x="7956800" y="492502"/>
            <a:ext cx="2171270" cy="646331"/>
          </a:xfrm>
          <a:prstGeom prst="rect">
            <a:avLst/>
          </a:prstGeom>
          <a:noFill/>
        </p:spPr>
        <p:txBody>
          <a:bodyPr wrap="square" rtlCol="0">
            <a:spAutoFit/>
          </a:bodyPr>
          <a:lstStyle/>
          <a:p>
            <a:pPr algn="r"/>
            <a:r>
              <a:rPr lang="en-US" b="1" dirty="0" smtClean="0">
                <a:solidFill>
                  <a:srgbClr val="00B0F0"/>
                </a:solidFill>
              </a:rPr>
              <a:t>CREATE</a:t>
            </a:r>
            <a:r>
              <a:rPr lang="en-US" b="1" dirty="0" smtClean="0">
                <a:solidFill>
                  <a:schemeClr val="bg1"/>
                </a:solidFill>
              </a:rPr>
              <a:t> – 2</a:t>
            </a:r>
            <a:r>
              <a:rPr lang="en-US" b="1" baseline="30000" dirty="0" smtClean="0">
                <a:solidFill>
                  <a:schemeClr val="bg1"/>
                </a:solidFill>
              </a:rPr>
              <a:t>nd</a:t>
            </a:r>
            <a:r>
              <a:rPr lang="en-US" b="1" dirty="0" smtClean="0">
                <a:solidFill>
                  <a:schemeClr val="bg1"/>
                </a:solidFill>
              </a:rPr>
              <a:t> grade</a:t>
            </a:r>
          </a:p>
          <a:p>
            <a:pPr algn="r"/>
            <a:r>
              <a:rPr lang="en-US" b="1" dirty="0" smtClean="0">
                <a:solidFill>
                  <a:schemeClr val="bg1"/>
                </a:solidFill>
              </a:rPr>
              <a:t>MU: Cr2A.2a </a:t>
            </a:r>
          </a:p>
        </p:txBody>
      </p:sp>
      <p:sp>
        <p:nvSpPr>
          <p:cNvPr id="17" name="TextBox 16"/>
          <p:cNvSpPr txBox="1"/>
          <p:nvPr/>
        </p:nvSpPr>
        <p:spPr>
          <a:xfrm>
            <a:off x="1678548" y="4553889"/>
            <a:ext cx="4598125" cy="830997"/>
          </a:xfrm>
          <a:prstGeom prst="rect">
            <a:avLst/>
          </a:prstGeom>
          <a:noFill/>
        </p:spPr>
        <p:txBody>
          <a:bodyPr wrap="square" rtlCol="0">
            <a:spAutoFit/>
          </a:bodyPr>
          <a:lstStyle/>
          <a:p>
            <a:r>
              <a:rPr lang="en-US" sz="1600" b="1" dirty="0" smtClean="0">
                <a:solidFill>
                  <a:schemeClr val="bg1"/>
                </a:solidFill>
              </a:rPr>
              <a:t>collaborate with others to create movement that conveys the meaning of the *Five Little Goblins poem</a:t>
            </a:r>
            <a:endParaRPr lang="en-US" sz="1600" b="1" dirty="0">
              <a:solidFill>
                <a:schemeClr val="bg1"/>
              </a:solidFill>
            </a:endParaRPr>
          </a:p>
        </p:txBody>
      </p:sp>
      <p:sp>
        <p:nvSpPr>
          <p:cNvPr id="18" name="TextBox 17"/>
          <p:cNvSpPr txBox="1"/>
          <p:nvPr/>
        </p:nvSpPr>
        <p:spPr>
          <a:xfrm>
            <a:off x="1954142" y="5947954"/>
            <a:ext cx="3502947" cy="369332"/>
          </a:xfrm>
          <a:prstGeom prst="rect">
            <a:avLst/>
          </a:prstGeom>
          <a:noFill/>
        </p:spPr>
        <p:txBody>
          <a:bodyPr wrap="none" rtlCol="0">
            <a:spAutoFit/>
          </a:bodyPr>
          <a:lstStyle/>
          <a:p>
            <a:r>
              <a:rPr lang="en-US" dirty="0" smtClean="0">
                <a:solidFill>
                  <a:schemeClr val="bg1"/>
                </a:solidFill>
              </a:rPr>
              <a:t>*Five Little Goblins Poem attached</a:t>
            </a:r>
            <a:endParaRPr lang="en-US" dirty="0">
              <a:solidFill>
                <a:schemeClr val="bg1"/>
              </a:solidFill>
            </a:endParaRPr>
          </a:p>
        </p:txBody>
      </p:sp>
      <p:sp>
        <p:nvSpPr>
          <p:cNvPr id="19" name="TextBox 18"/>
          <p:cNvSpPr txBox="1"/>
          <p:nvPr/>
        </p:nvSpPr>
        <p:spPr>
          <a:xfrm>
            <a:off x="7597567" y="1537295"/>
            <a:ext cx="718466" cy="646331"/>
          </a:xfrm>
          <a:prstGeom prst="rect">
            <a:avLst/>
          </a:prstGeom>
          <a:noFill/>
        </p:spPr>
        <p:txBody>
          <a:bodyPr wrap="none" rtlCol="0">
            <a:spAutoFit/>
          </a:bodyPr>
          <a:lstStyle/>
          <a:p>
            <a:r>
              <a:rPr lang="en-US" sz="3600" b="1" dirty="0" smtClean="0">
                <a:solidFill>
                  <a:schemeClr val="bg1"/>
                </a:solidFill>
              </a:rPr>
              <a:t>#1</a:t>
            </a:r>
            <a:endParaRPr lang="en-US" sz="3600" b="1" dirty="0">
              <a:solidFill>
                <a:schemeClr val="bg1"/>
              </a:solidFill>
            </a:endParaRPr>
          </a:p>
        </p:txBody>
      </p:sp>
    </p:spTree>
    <p:extLst>
      <p:ext uri="{BB962C8B-B14F-4D97-AF65-F5344CB8AC3E}">
        <p14:creationId xmlns:p14="http://schemas.microsoft.com/office/powerpoint/2010/main" val="17772938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6259" y="-2126876"/>
            <a:ext cx="18288000" cy="10287000"/>
          </a:xfrm>
          <a:prstGeom prst="rect">
            <a:avLst/>
          </a:prstGeom>
        </p:spPr>
      </p:pic>
      <p:sp>
        <p:nvSpPr>
          <p:cNvPr id="3" name="TextBox 2"/>
          <p:cNvSpPr txBox="1"/>
          <p:nvPr/>
        </p:nvSpPr>
        <p:spPr>
          <a:xfrm>
            <a:off x="528918" y="98612"/>
            <a:ext cx="3594847" cy="369332"/>
          </a:xfrm>
          <a:prstGeom prst="rect">
            <a:avLst/>
          </a:prstGeom>
          <a:noFill/>
        </p:spPr>
        <p:txBody>
          <a:bodyPr wrap="square" rtlCol="0">
            <a:spAutoFit/>
          </a:bodyPr>
          <a:lstStyle/>
          <a:p>
            <a:r>
              <a:rPr lang="en-US" dirty="0" smtClean="0">
                <a:solidFill>
                  <a:schemeClr val="bg1"/>
                </a:solidFill>
              </a:rPr>
              <a:t>Lesson plan Template #2a</a:t>
            </a:r>
            <a:endParaRPr lang="en-US" dirty="0">
              <a:solidFill>
                <a:schemeClr val="bg1"/>
              </a:solidFill>
            </a:endParaRPr>
          </a:p>
        </p:txBody>
      </p:sp>
      <p:pic>
        <p:nvPicPr>
          <p:cNvPr id="4" name="Picture 3"/>
          <p:cNvPicPr>
            <a:picLocks noChangeAspect="1"/>
          </p:cNvPicPr>
          <p:nvPr/>
        </p:nvPicPr>
        <p:blipFill>
          <a:blip r:embed="rId3"/>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408011880"/>
      </p:ext>
    </p:extLst>
  </p:cSld>
  <p:clrMapOvr>
    <a:masterClrMapping/>
  </p:clrMapOvr>
  <p:transition spd="slow">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2614224031"/>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womansworld.com/wp-content/uploads/2019/09/bunny-photos.jpg?w=1024"/>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825" b="1825"/>
          <a:stretch>
            <a:fillRect/>
          </a:stretch>
        </p:blipFill>
        <p:spPr bwMode="auto">
          <a:xfrm>
            <a:off x="1113906" y="316192"/>
            <a:ext cx="2184586" cy="14020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womansworld.com/wp-content/uploads/2019/09/bunny-pictures.jpg?w=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405" y="3865121"/>
            <a:ext cx="2105128" cy="140204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Five INCREDIBLY ADORABLE Kittens to Get You Through The Week | SEL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060" y="2860285"/>
            <a:ext cx="2642278" cy="148767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131154568648948781886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9081" y="1134897"/>
            <a:ext cx="3831557" cy="175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2" descr="hard working cartoon with list and the caption 'This is my list of things to do today and this is my list of things to do today that I'm not going to do today.' by Roy Delgad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9749" y="3010472"/>
            <a:ext cx="3968552" cy="3111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852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182880"/>
            <a:ext cx="9784080" cy="1610056"/>
          </a:xfrm>
        </p:spPr>
        <p:txBody>
          <a:bodyPr>
            <a:normAutofit/>
          </a:bodyPr>
          <a:lstStyle/>
          <a:p>
            <a:r>
              <a:rPr lang="en-US" sz="2400" b="1" dirty="0">
                <a:hlinkClick r:id="rId2"/>
              </a:rPr>
              <a:t>Smithsonian Learning Lab: Discover, Create, Share (si.edu</a:t>
            </a:r>
            <a:r>
              <a:rPr lang="en-US" sz="2400" b="1" dirty="0" smtClean="0">
                <a:hlinkClick r:id="rId2"/>
              </a:rPr>
              <a:t>)</a:t>
            </a:r>
            <a:r>
              <a:rPr lang="en-US" sz="2400" b="1" dirty="0"/>
              <a:t/>
            </a:r>
            <a:br>
              <a:rPr lang="en-US" sz="2400" b="1" dirty="0"/>
            </a:br>
            <a:r>
              <a:rPr lang="en-US" sz="2400" b="1" dirty="0"/>
              <a:t/>
            </a:r>
            <a:br>
              <a:rPr lang="en-US" sz="2400" b="1" dirty="0"/>
            </a:br>
            <a:r>
              <a:rPr lang="en-US" sz="2400" b="1" dirty="0">
                <a:hlinkClick r:id="rId3"/>
              </a:rPr>
              <a:t>Metropolitan Opera | Education (metopera.org)</a:t>
            </a:r>
            <a:endParaRPr lang="en-US" sz="2400" b="1" dirty="0"/>
          </a:p>
        </p:txBody>
      </p:sp>
      <p:sp>
        <p:nvSpPr>
          <p:cNvPr id="3" name="Content Placeholder 2"/>
          <p:cNvSpPr>
            <a:spLocks noGrp="1"/>
          </p:cNvSpPr>
          <p:nvPr>
            <p:ph sz="half" idx="1"/>
          </p:nvPr>
        </p:nvSpPr>
        <p:spPr/>
        <p:txBody>
          <a:bodyPr>
            <a:normAutofit/>
          </a:bodyPr>
          <a:lstStyle/>
          <a:p>
            <a:r>
              <a:rPr lang="en-US" dirty="0" smtClean="0"/>
              <a:t>There are art contests like the Bill of Rights Day</a:t>
            </a:r>
          </a:p>
          <a:p>
            <a:r>
              <a:rPr lang="en-US" dirty="0" smtClean="0"/>
              <a:t>Show Me Art Coloring Book</a:t>
            </a:r>
          </a:p>
          <a:p>
            <a:r>
              <a:rPr lang="en-US" dirty="0" smtClean="0"/>
              <a:t>DEI cookbook – they’re needing rural school partners</a:t>
            </a:r>
          </a:p>
          <a:p>
            <a:r>
              <a:rPr lang="en-US" dirty="0"/>
              <a:t>There are children’s choirs at the District, State, and national levels .</a:t>
            </a:r>
          </a:p>
          <a:p>
            <a:r>
              <a:rPr lang="en-US" dirty="0"/>
              <a:t>You can perform at the state Capitol in March on Fine Arts Day</a:t>
            </a:r>
            <a:r>
              <a:rPr lang="en-US" dirty="0" smtClean="0"/>
              <a:t>.</a:t>
            </a:r>
            <a:endParaRPr lang="en-US" dirty="0"/>
          </a:p>
        </p:txBody>
      </p:sp>
      <p:sp>
        <p:nvSpPr>
          <p:cNvPr id="4" name="Content Placeholder 3"/>
          <p:cNvSpPr>
            <a:spLocks noGrp="1"/>
          </p:cNvSpPr>
          <p:nvPr>
            <p:ph sz="half" idx="2"/>
          </p:nvPr>
        </p:nvSpPr>
        <p:spPr>
          <a:xfrm>
            <a:off x="6816436" y="2360813"/>
            <a:ext cx="4085707" cy="914401"/>
          </a:xfrm>
        </p:spPr>
        <p:txBody>
          <a:bodyPr>
            <a:normAutofit/>
          </a:bodyPr>
          <a:lstStyle/>
          <a:p>
            <a:r>
              <a:rPr lang="en-US" dirty="0" smtClean="0"/>
              <a:t>Contact MAEA, MCDA, MMEA or </a:t>
            </a:r>
            <a:r>
              <a:rPr lang="en-US" dirty="0"/>
              <a:t>me for more info</a:t>
            </a:r>
          </a:p>
          <a:p>
            <a:endParaRPr lang="en-US" dirty="0" smtClean="0"/>
          </a:p>
        </p:txBody>
      </p:sp>
      <p:sp>
        <p:nvSpPr>
          <p:cNvPr id="5" name="Rectangle 4"/>
          <p:cNvSpPr/>
          <p:nvPr/>
        </p:nvSpPr>
        <p:spPr>
          <a:xfrm rot="934192">
            <a:off x="6498474" y="4114800"/>
            <a:ext cx="4721629" cy="646331"/>
          </a:xfrm>
          <a:prstGeom prst="rect">
            <a:avLst/>
          </a:prstGeom>
        </p:spPr>
        <p:txBody>
          <a:bodyPr wrap="square">
            <a:spAutoFit/>
          </a:bodyPr>
          <a:lstStyle/>
          <a:p>
            <a:r>
              <a:rPr lang="en-US" dirty="0">
                <a:hlinkClick r:id="rId4"/>
              </a:rPr>
              <a:t>Community &amp; Education | Dallas Symphony Orchestra | Meyerson Symphony Center</a:t>
            </a:r>
            <a:endParaRPr lang="en-US" dirty="0"/>
          </a:p>
        </p:txBody>
      </p:sp>
    </p:spTree>
    <p:extLst>
      <p:ext uri="{BB962C8B-B14F-4D97-AF65-F5344CB8AC3E}">
        <p14:creationId xmlns:p14="http://schemas.microsoft.com/office/powerpoint/2010/main" val="36337492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FAM </a:t>
            </a:r>
            <a:br>
              <a:rPr lang="en-US" b="1" dirty="0"/>
            </a:br>
            <a:r>
              <a:rPr lang="en-US" b="1" dirty="0" smtClean="0"/>
              <a:t>OCTOBER 2023</a:t>
            </a:r>
            <a:endParaRPr lang="en-US" dirty="0"/>
          </a:p>
        </p:txBody>
      </p:sp>
      <p:sp>
        <p:nvSpPr>
          <p:cNvPr id="3" name="Subtitle 2"/>
          <p:cNvSpPr>
            <a:spLocks noGrp="1"/>
          </p:cNvSpPr>
          <p:nvPr>
            <p:ph type="subTitle" idx="1"/>
          </p:nvPr>
        </p:nvSpPr>
        <p:spPr/>
        <p:txBody>
          <a:bodyPr>
            <a:normAutofit lnSpcReduction="10000"/>
          </a:bodyPr>
          <a:lstStyle/>
          <a:p>
            <a:r>
              <a:rPr lang="en-US" sz="2800" b="1" dirty="0"/>
              <a:t>MONTHLY FINE ARTS MEETINGS with DR FRANKS</a:t>
            </a:r>
          </a:p>
          <a:p>
            <a:endParaRPr lang="en-US" dirty="0"/>
          </a:p>
        </p:txBody>
      </p:sp>
      <p:sp>
        <p:nvSpPr>
          <p:cNvPr id="4" name="Rectangle 3"/>
          <p:cNvSpPr/>
          <p:nvPr/>
        </p:nvSpPr>
        <p:spPr>
          <a:xfrm>
            <a:off x="3048000" y="4617188"/>
            <a:ext cx="6096000" cy="1477328"/>
          </a:xfrm>
          <a:prstGeom prst="rect">
            <a:avLst/>
          </a:prstGeom>
        </p:spPr>
        <p:txBody>
          <a:bodyPr>
            <a:spAutoFit/>
          </a:bodyPr>
          <a:lstStyle/>
          <a:p>
            <a:r>
              <a:rPr lang="en-US" b="1" dirty="0"/>
              <a:t>Kendra Franks, Ph.D.</a:t>
            </a:r>
          </a:p>
          <a:p>
            <a:r>
              <a:rPr lang="en-US" b="1" dirty="0"/>
              <a:t>Director of Fine Arts</a:t>
            </a:r>
          </a:p>
          <a:p>
            <a:r>
              <a:rPr lang="en-US" b="1" dirty="0"/>
              <a:t>Department of Elementary &amp; Secondary Education</a:t>
            </a:r>
          </a:p>
          <a:p>
            <a:r>
              <a:rPr lang="en-US" b="1" dirty="0">
                <a:hlinkClick r:id="rId2"/>
              </a:rPr>
              <a:t>Kendra.franks@dese.mo.gov</a:t>
            </a:r>
            <a:endParaRPr lang="en-US" b="1" dirty="0"/>
          </a:p>
          <a:p>
            <a:r>
              <a:rPr lang="en-US" b="1" dirty="0"/>
              <a:t>573-751-9610</a:t>
            </a:r>
          </a:p>
        </p:txBody>
      </p:sp>
      <p:sp>
        <p:nvSpPr>
          <p:cNvPr id="5" name="TextBox 4"/>
          <p:cNvSpPr txBox="1"/>
          <p:nvPr/>
        </p:nvSpPr>
        <p:spPr>
          <a:xfrm rot="20811818">
            <a:off x="1057601" y="1497301"/>
            <a:ext cx="7495322" cy="400110"/>
          </a:xfrm>
          <a:prstGeom prst="rect">
            <a:avLst/>
          </a:prstGeom>
          <a:noFill/>
        </p:spPr>
        <p:txBody>
          <a:bodyPr wrap="none" rtlCol="0">
            <a:spAutoFit/>
          </a:bodyPr>
          <a:lstStyle/>
          <a:p>
            <a:r>
              <a:rPr lang="en-US" sz="2000" b="1" dirty="0" smtClean="0"/>
              <a:t>SEE YOU AT THE NEXT FAM MTG ON NOVEMBER 29</a:t>
            </a:r>
            <a:r>
              <a:rPr lang="en-US" sz="2000" b="1" baseline="30000" dirty="0" smtClean="0"/>
              <a:t>TH</a:t>
            </a:r>
            <a:r>
              <a:rPr lang="en-US" sz="2000" b="1" dirty="0" smtClean="0"/>
              <a:t> AT 3:30PM</a:t>
            </a:r>
            <a:r>
              <a:rPr lang="en-US" dirty="0" smtClean="0"/>
              <a:t>!</a:t>
            </a:r>
            <a:endParaRPr lang="en-US" dirty="0"/>
          </a:p>
        </p:txBody>
      </p:sp>
    </p:spTree>
    <p:extLst>
      <p:ext uri="{BB962C8B-B14F-4D97-AF65-F5344CB8AC3E}">
        <p14:creationId xmlns:p14="http://schemas.microsoft.com/office/powerpoint/2010/main" val="2870801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0607" y="5500202"/>
            <a:ext cx="5012358" cy="523220"/>
          </a:xfrm>
          <a:prstGeom prst="rect">
            <a:avLst/>
          </a:prstGeom>
          <a:noFill/>
        </p:spPr>
        <p:txBody>
          <a:bodyPr wrap="square" rtlCol="0">
            <a:spAutoFit/>
          </a:bodyPr>
          <a:lstStyle/>
          <a:p>
            <a:pPr algn="ctr"/>
            <a:r>
              <a:rPr lang="en-US" sz="2800" b="1" dirty="0" smtClean="0"/>
              <a:t>Two Tigers in the Franks FAM</a:t>
            </a:r>
            <a:endParaRPr lang="en-US"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58055" y="1185040"/>
            <a:ext cx="4628731" cy="362869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069" y="1185040"/>
            <a:ext cx="3801461" cy="3714383"/>
          </a:xfrm>
          <a:prstGeom prst="rect">
            <a:avLst/>
          </a:prstGeom>
        </p:spPr>
      </p:pic>
    </p:spTree>
    <p:extLst>
      <p:ext uri="{BB962C8B-B14F-4D97-AF65-F5344CB8AC3E}">
        <p14:creationId xmlns:p14="http://schemas.microsoft.com/office/powerpoint/2010/main" val="271400997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5" name="Content Placeholder 2"/>
          <p:cNvSpPr>
            <a:spLocks noGrp="1"/>
          </p:cNvSpPr>
          <p:nvPr>
            <p:ph sz="half" idx="1"/>
          </p:nvPr>
        </p:nvSpPr>
        <p:spPr>
          <a:xfrm>
            <a:off x="1205343" y="2011680"/>
            <a:ext cx="7006840" cy="4206240"/>
          </a:xfrm>
        </p:spPr>
        <p:txBody>
          <a:bodyPr>
            <a:normAutofit/>
          </a:bodyPr>
          <a:lstStyle/>
          <a:p>
            <a:r>
              <a:rPr lang="en-US" b="1" dirty="0" smtClean="0"/>
              <a:t>What are your school’s curricular goals?</a:t>
            </a:r>
          </a:p>
          <a:p>
            <a:r>
              <a:rPr lang="en-US" b="1" dirty="0" smtClean="0"/>
              <a:t>What are your Art/Music classes’ curricular goals?</a:t>
            </a:r>
          </a:p>
          <a:p>
            <a:r>
              <a:rPr lang="en-US" b="1" dirty="0" smtClean="0"/>
              <a:t>What are key concepts for your grade level classes?</a:t>
            </a:r>
          </a:p>
          <a:p>
            <a:r>
              <a:rPr lang="en-US" b="1" dirty="0" smtClean="0"/>
              <a:t>What are key skills for your grade level classes?</a:t>
            </a:r>
          </a:p>
          <a:p>
            <a:r>
              <a:rPr lang="en-US" b="1" dirty="0" smtClean="0"/>
              <a:t>How do the 4 Strands shape your curriculum?</a:t>
            </a:r>
          </a:p>
          <a:p>
            <a:r>
              <a:rPr lang="en-US" b="1" dirty="0" smtClean="0"/>
              <a:t>How do the 4 Strands inform your lesson plans?</a:t>
            </a:r>
          </a:p>
          <a:p>
            <a:endParaRPr lang="en-US" b="1" dirty="0" smtClean="0"/>
          </a:p>
        </p:txBody>
      </p:sp>
      <p:pic>
        <p:nvPicPr>
          <p:cNvPr id="2050" name="Picture 2" descr="Strichfiguren: question marks, speech bubbl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43286" y="4114800"/>
            <a:ext cx="4615544" cy="2307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74602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836" y="741376"/>
            <a:ext cx="9784080" cy="1508760"/>
          </a:xfrm>
        </p:spPr>
        <p:txBody>
          <a:bodyPr>
            <a:noAutofit/>
          </a:bodyPr>
          <a:lstStyle/>
          <a:p>
            <a:pPr marL="0" indent="0" algn="ctr"/>
            <a:r>
              <a:rPr lang="en-US" sz="2800" b="1" dirty="0" smtClean="0"/>
              <a:t>“You </a:t>
            </a:r>
            <a:r>
              <a:rPr lang="en-US" sz="2800" b="1" dirty="0"/>
              <a:t>alone are enough. You have nothing to </a:t>
            </a:r>
            <a:r>
              <a:rPr lang="en-US" sz="2800" b="1" dirty="0" smtClean="0"/>
              <a:t/>
            </a:r>
            <a:br>
              <a:rPr lang="en-US" sz="2800" b="1" dirty="0" smtClean="0"/>
            </a:br>
            <a:r>
              <a:rPr lang="en-US" sz="2800" b="1" dirty="0" smtClean="0"/>
              <a:t>prove </a:t>
            </a:r>
            <a:r>
              <a:rPr lang="en-US" sz="2800" b="1" dirty="0"/>
              <a:t>to anybody.” </a:t>
            </a:r>
            <a:r>
              <a:rPr lang="en-US" sz="2000" b="1" dirty="0"/>
              <a:t>by Maya Angelou</a:t>
            </a:r>
            <a:br>
              <a:rPr lang="en-US" sz="2000" b="1" dirty="0"/>
            </a:br>
            <a:r>
              <a:rPr lang="en-US" sz="2800" dirty="0"/>
              <a:t/>
            </a:r>
            <a:br>
              <a:rPr lang="en-US" sz="2800" dirty="0"/>
            </a:br>
            <a:endParaRPr lang="en-US" sz="2800" dirty="0"/>
          </a:p>
        </p:txBody>
      </p:sp>
      <p:sp>
        <p:nvSpPr>
          <p:cNvPr id="3" name="Content Placeholder 2"/>
          <p:cNvSpPr>
            <a:spLocks noGrp="1"/>
          </p:cNvSpPr>
          <p:nvPr>
            <p:ph idx="1"/>
          </p:nvPr>
        </p:nvSpPr>
        <p:spPr>
          <a:xfrm>
            <a:off x="1207008" y="2120053"/>
            <a:ext cx="5706748" cy="3402033"/>
          </a:xfrm>
        </p:spPr>
        <p:txBody>
          <a:bodyPr>
            <a:normAutofit/>
          </a:bodyPr>
          <a:lstStyle/>
          <a:p>
            <a:endParaRPr lang="en-US" sz="2400" b="1" dirty="0" smtClean="0"/>
          </a:p>
          <a:p>
            <a:pPr marL="0" indent="0">
              <a:buNone/>
            </a:pPr>
            <a:r>
              <a:rPr lang="en-US" sz="3000" b="1" dirty="0" smtClean="0"/>
              <a:t>REFLECTION…</a:t>
            </a:r>
            <a:endParaRPr lang="en-US" sz="3000" b="1" dirty="0"/>
          </a:p>
          <a:p>
            <a:endParaRPr lang="en-US" sz="2400" b="1" dirty="0" smtClean="0"/>
          </a:p>
          <a:p>
            <a:endParaRPr lang="en-US" sz="2400" b="1" dirty="0" smtClean="0"/>
          </a:p>
          <a:p>
            <a:pPr marL="0" indent="0">
              <a:buNone/>
            </a:pPr>
            <a:r>
              <a:rPr lang="en-US" sz="2400" b="1" dirty="0" smtClean="0"/>
              <a:t>"</a:t>
            </a:r>
            <a:r>
              <a:rPr lang="en-US" sz="2400" b="1" dirty="0"/>
              <a:t>Research tells us that fourteen out of ten people love chocolate." </a:t>
            </a:r>
            <a:endParaRPr lang="en-US" sz="2400" b="1" dirty="0" smtClean="0"/>
          </a:p>
          <a:p>
            <a:pPr marL="0" indent="0">
              <a:buNone/>
            </a:pPr>
            <a:r>
              <a:rPr lang="en-US" sz="2000" b="1" dirty="0" smtClean="0"/>
              <a:t>by Sandra Boynton </a:t>
            </a:r>
            <a:r>
              <a:rPr lang="en-US" sz="2000" b="1" i="1" dirty="0" smtClean="0"/>
              <a:t>(author of Hippos go Berserk!)</a:t>
            </a:r>
            <a:endParaRPr lang="en-US" sz="2000" b="1" i="1" dirty="0"/>
          </a:p>
        </p:txBody>
      </p:sp>
      <p:sp>
        <p:nvSpPr>
          <p:cNvPr id="4" name="Text Placeholder 3"/>
          <p:cNvSpPr>
            <a:spLocks noGrp="1"/>
          </p:cNvSpPr>
          <p:nvPr>
            <p:ph type="body" sz="half" idx="2"/>
          </p:nvPr>
        </p:nvSpPr>
        <p:spPr/>
        <p:txBody>
          <a:bodyPr/>
          <a:lstStyle/>
          <a:p>
            <a:endParaRPr lang="en-US" dirty="0"/>
          </a:p>
        </p:txBody>
      </p:sp>
      <p:pic>
        <p:nvPicPr>
          <p:cNvPr id="5" name="Picture 2" descr="12 Hilarious Calvin &amp; Hobbes Comic Strips With Profound Meaning | by Diksha  A | Through the Skylight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488" y="2120054"/>
            <a:ext cx="3507949" cy="3402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078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25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25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8032" y="2273961"/>
            <a:ext cx="11503152" cy="3836694"/>
          </a:xfrm>
        </p:spPr>
        <p:txBody>
          <a:bodyPr>
            <a:normAutofit fontScale="85000" lnSpcReduction="20000"/>
          </a:bodyPr>
          <a:lstStyle/>
          <a:p>
            <a:pPr algn="l"/>
            <a:r>
              <a:rPr lang="en-US" sz="3200" b="1" dirty="0" smtClean="0"/>
              <a:t>How to think about the Fine Arts Standards…</a:t>
            </a:r>
          </a:p>
          <a:p>
            <a:pPr algn="l"/>
            <a:endParaRPr lang="en-US" sz="3200" b="1" dirty="0" smtClean="0"/>
          </a:p>
          <a:p>
            <a:pPr algn="l"/>
            <a:r>
              <a:rPr lang="en-US" sz="3200" b="1" dirty="0" smtClean="0"/>
              <a:t>The standards…are a guideline…not a checklist…to ensure that our teaching and student learning is not one dimensional.</a:t>
            </a:r>
          </a:p>
          <a:p>
            <a:pPr algn="l"/>
            <a:endParaRPr lang="en-US" sz="3200" b="1" dirty="0" smtClean="0"/>
          </a:p>
          <a:p>
            <a:pPr algn="l"/>
            <a:r>
              <a:rPr lang="en-US" sz="3200" b="1" dirty="0" smtClean="0">
                <a:solidFill>
                  <a:schemeClr val="tx1"/>
                </a:solidFill>
              </a:rPr>
              <a:t>Our students should experience learning AND demonstrate learning through and by the 4 Strands of…</a:t>
            </a:r>
          </a:p>
          <a:p>
            <a:pPr algn="l"/>
            <a:endParaRPr lang="en-US" sz="3200" b="1" dirty="0" smtClean="0">
              <a:solidFill>
                <a:schemeClr val="tx1"/>
              </a:solidFill>
            </a:endParaRPr>
          </a:p>
          <a:p>
            <a:pPr algn="l"/>
            <a:r>
              <a:rPr lang="en-US" sz="3200" b="1" dirty="0" smtClean="0">
                <a:solidFill>
                  <a:srgbClr val="0070C0"/>
                </a:solidFill>
              </a:rPr>
              <a:t>CREATE</a:t>
            </a:r>
            <a:r>
              <a:rPr lang="en-US" sz="3200" b="1" dirty="0" smtClean="0"/>
              <a:t> – </a:t>
            </a:r>
            <a:r>
              <a:rPr lang="en-US" sz="3200" b="1" dirty="0" smtClean="0">
                <a:solidFill>
                  <a:srgbClr val="7030A0"/>
                </a:solidFill>
              </a:rPr>
              <a:t>PERFORM/PRODUCE/PRESENT </a:t>
            </a:r>
            <a:r>
              <a:rPr lang="en-US" sz="3200" b="1" dirty="0" smtClean="0"/>
              <a:t>– </a:t>
            </a:r>
            <a:r>
              <a:rPr lang="en-US" sz="3200" b="1" dirty="0" smtClean="0">
                <a:solidFill>
                  <a:srgbClr val="FF7401"/>
                </a:solidFill>
              </a:rPr>
              <a:t>RESPOND</a:t>
            </a:r>
            <a:r>
              <a:rPr lang="en-US" sz="3200" b="1" dirty="0" smtClean="0"/>
              <a:t> – </a:t>
            </a:r>
            <a:r>
              <a:rPr lang="en-US" sz="3200" b="1" dirty="0" smtClean="0">
                <a:solidFill>
                  <a:srgbClr val="FFFF00"/>
                </a:solidFill>
              </a:rPr>
              <a:t>CONNECT</a:t>
            </a:r>
            <a:r>
              <a:rPr lang="en-US" sz="3200" b="1" dirty="0" smtClean="0"/>
              <a:t> </a:t>
            </a:r>
            <a:endParaRPr lang="en-US" dirty="0"/>
          </a:p>
        </p:txBody>
      </p:sp>
      <p:sp>
        <p:nvSpPr>
          <p:cNvPr id="4" name="TextBox 3"/>
          <p:cNvSpPr txBox="1"/>
          <p:nvPr/>
        </p:nvSpPr>
        <p:spPr>
          <a:xfrm>
            <a:off x="4145280" y="644434"/>
            <a:ext cx="3117841" cy="707886"/>
          </a:xfrm>
          <a:prstGeom prst="rect">
            <a:avLst/>
          </a:prstGeom>
          <a:noFill/>
        </p:spPr>
        <p:txBody>
          <a:bodyPr wrap="none" rtlCol="0">
            <a:spAutoFit/>
          </a:bodyPr>
          <a:lstStyle/>
          <a:p>
            <a:r>
              <a:rPr lang="en-US" sz="4000" b="1" dirty="0" smtClean="0"/>
              <a:t>STANDARDS</a:t>
            </a:r>
            <a:endParaRPr lang="en-US" sz="4000" b="1" dirty="0"/>
          </a:p>
        </p:txBody>
      </p:sp>
    </p:spTree>
    <p:extLst>
      <p:ext uri="{BB962C8B-B14F-4D97-AF65-F5344CB8AC3E}">
        <p14:creationId xmlns:p14="http://schemas.microsoft.com/office/powerpoint/2010/main" val="261499402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5238" y="1031125"/>
            <a:ext cx="9355015" cy="4834144"/>
          </a:xfrm>
          <a:prstGeom prst="rect">
            <a:avLst/>
          </a:prstGeom>
        </p:spPr>
        <p:txBody>
          <a:bodyPr wrap="square">
            <a:spAutoFit/>
          </a:bodyPr>
          <a:lstStyle/>
          <a:p>
            <a:pPr indent="457200">
              <a:lnSpc>
                <a:spcPct val="107000"/>
              </a:lnSpc>
            </a:pPr>
            <a:endParaRPr lang="en-US" dirty="0" smtClean="0">
              <a:solidFill>
                <a:srgbClr val="5B9BD5"/>
              </a:solidFill>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07000"/>
              </a:lnSpc>
            </a:pPr>
            <a:r>
              <a:rPr lang="en-US" b="1" dirty="0" smtClean="0">
                <a:latin typeface="Times New Roman" panose="02020603050405020304" pitchFamily="18" charset="0"/>
                <a:ea typeface="Calibri" panose="020F0502020204030204" pitchFamily="34" charset="0"/>
                <a:cs typeface="Times New Roman" panose="02020603050405020304" pitchFamily="18" charset="0"/>
              </a:rPr>
              <a:t>Play </a:t>
            </a:r>
            <a:r>
              <a:rPr lang="en-US" b="1" dirty="0">
                <a:latin typeface="Times New Roman" panose="02020603050405020304" pitchFamily="18" charset="0"/>
                <a:ea typeface="Calibri" panose="020F0502020204030204" pitchFamily="34" charset="0"/>
                <a:cs typeface="Times New Roman" panose="02020603050405020304" pitchFamily="18" charset="0"/>
              </a:rPr>
              <a:t>and imaginatively think of multiple ideas for a creative endeavor</a:t>
            </a:r>
            <a:r>
              <a:rPr lang="en-US"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latin typeface="Times New Roman" panose="02020603050405020304" pitchFamily="18" charset="0"/>
                <a:ea typeface="Calibri" panose="020F0502020204030204" pitchFamily="34" charset="0"/>
                <a:cs typeface="Times New Roman" panose="02020603050405020304" pitchFamily="18" charset="0"/>
              </a:rPr>
              <a:t>	Investigate different ways to convey an art idea</a:t>
            </a:r>
            <a:r>
              <a:rPr lang="en-US"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b="1" dirty="0">
                <a:latin typeface="Times New Roman" panose="02020603050405020304" pitchFamily="18" charset="0"/>
                <a:ea typeface="Calibri" panose="020F0502020204030204" pitchFamily="34" charset="0"/>
                <a:cs typeface="Times New Roman" panose="02020603050405020304" pitchFamily="18" charset="0"/>
              </a:rPr>
              <a:t>Create and develop their own artwork</a:t>
            </a:r>
            <a:r>
              <a:rPr lang="en-US"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latin typeface="Times New Roman" panose="02020603050405020304" pitchFamily="18" charset="0"/>
                <a:ea typeface="Calibri" panose="020F0502020204030204" pitchFamily="34" charset="0"/>
                <a:cs typeface="Times New Roman" panose="02020603050405020304" pitchFamily="18" charset="0"/>
              </a:rPr>
              <a:t>	Collaborate with others in making art</a:t>
            </a:r>
            <a:r>
              <a:rPr lang="en-US"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latin typeface="Times New Roman" panose="02020603050405020304" pitchFamily="18" charset="0"/>
                <a:ea typeface="Calibri" panose="020F0502020204030204" pitchFamily="34" charset="0"/>
                <a:cs typeface="Times New Roman" panose="02020603050405020304" pitchFamily="18" charset="0"/>
              </a:rPr>
              <a:t>	Gain skills in making different kinds of art</a:t>
            </a:r>
            <a:r>
              <a:rPr lang="en-US"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b="1" dirty="0">
                <a:latin typeface="Times New Roman" panose="02020603050405020304" pitchFamily="18" charset="0"/>
                <a:ea typeface="Calibri" panose="020F0502020204030204" pitchFamily="34" charset="0"/>
                <a:cs typeface="Times New Roman" panose="02020603050405020304" pitchFamily="18" charset="0"/>
              </a:rPr>
              <a:t>Know safety with art materials</a:t>
            </a:r>
            <a:r>
              <a:rPr lang="en-US"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b="1" dirty="0">
                <a:latin typeface="Times New Roman" panose="02020603050405020304" pitchFamily="18" charset="0"/>
                <a:ea typeface="Calibri" panose="020F0502020204030204" pitchFamily="34" charset="0"/>
                <a:cs typeface="Times New Roman" panose="02020603050405020304" pitchFamily="18" charset="0"/>
              </a:rPr>
              <a:t>Synthesize how to develop their ideas to produce art</a:t>
            </a:r>
            <a:r>
              <a:rPr lang="en-US"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b="1" dirty="0">
                <a:latin typeface="Times New Roman" panose="02020603050405020304" pitchFamily="18" charset="0"/>
                <a:ea typeface="Calibri" panose="020F0502020204030204" pitchFamily="34" charset="0"/>
                <a:cs typeface="Times New Roman" panose="02020603050405020304" pitchFamily="18" charset="0"/>
              </a:rPr>
              <a:t>Connect art with society and culture.</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b="1" dirty="0" smtClean="0">
                <a:latin typeface="Times New Roman" panose="02020603050405020304" pitchFamily="18" charset="0"/>
                <a:ea typeface="Calibri" panose="020F0502020204030204" pitchFamily="34" charset="0"/>
                <a:cs typeface="Times New Roman" panose="02020603050405020304" pitchFamily="18" charset="0"/>
              </a:rPr>
              <a:t>Relate </a:t>
            </a:r>
            <a:r>
              <a:rPr lang="en-US" b="1" dirty="0">
                <a:latin typeface="Times New Roman" panose="02020603050405020304" pitchFamily="18" charset="0"/>
                <a:ea typeface="Calibri" panose="020F0502020204030204" pitchFamily="34" charset="0"/>
                <a:cs typeface="Times New Roman" panose="02020603050405020304" pitchFamily="18" charset="0"/>
              </a:rPr>
              <a:t>their perception of art with human experience</a:t>
            </a:r>
            <a:r>
              <a:rPr lang="en-US"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latin typeface="Times New Roman" panose="02020603050405020304" pitchFamily="18" charset="0"/>
                <a:ea typeface="Calibri" panose="020F0502020204030204" pitchFamily="34" charset="0"/>
                <a:cs typeface="Times New Roman" panose="02020603050405020304" pitchFamily="18" charset="0"/>
              </a:rPr>
              <a:t>	Interpret art they observe in comparison with other art</a:t>
            </a:r>
            <a:r>
              <a:rPr lang="en-US"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latin typeface="Times New Roman" panose="02020603050405020304" pitchFamily="18" charset="0"/>
                <a:ea typeface="Calibri" panose="020F0502020204030204" pitchFamily="34" charset="0"/>
                <a:cs typeface="Times New Roman" panose="02020603050405020304" pitchFamily="18" charset="0"/>
              </a:rPr>
              <a:t>	Evaluate art they observe based upon a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criteria.</a:t>
            </a:r>
            <a:r>
              <a:rPr lang="en-US" b="1" dirty="0">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b="1" dirty="0">
                <a:latin typeface="Times New Roman" panose="02020603050405020304" pitchFamily="18" charset="0"/>
                <a:ea typeface="Calibri" panose="020F0502020204030204" pitchFamily="34" charset="0"/>
                <a:cs typeface="Times New Roman" panose="02020603050405020304" pitchFamily="18" charset="0"/>
              </a:rPr>
              <a:t>Select artworks for presentation</a:t>
            </a:r>
            <a:r>
              <a:rPr lang="en-US"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latin typeface="Times New Roman" panose="02020603050405020304" pitchFamily="18" charset="0"/>
                <a:ea typeface="Calibri" panose="020F0502020204030204" pitchFamily="34" charset="0"/>
                <a:cs typeface="Times New Roman" panose="02020603050405020304" pitchFamily="18" charset="0"/>
              </a:rPr>
              <a:t>	Share reasons why an art exhibition is presented in the way it is</a:t>
            </a:r>
            <a:r>
              <a:rPr lang="en-US"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b="1" dirty="0">
                <a:latin typeface="Times New Roman" panose="02020603050405020304" pitchFamily="18" charset="0"/>
                <a:ea typeface="Calibri" panose="020F0502020204030204" pitchFamily="34" charset="0"/>
                <a:cs typeface="Times New Roman" panose="02020603050405020304" pitchFamily="18" charset="0"/>
              </a:rPr>
              <a:t>Explain how art influences their audience</a:t>
            </a:r>
            <a:r>
              <a:rPr lang="en-US"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b="1" dirty="0">
                <a:latin typeface="Times New Roman" panose="02020603050405020304" pitchFamily="18" charset="0"/>
                <a:ea typeface="Calibri" panose="020F0502020204030204" pitchFamily="34" charset="0"/>
                <a:cs typeface="Times New Roman" panose="02020603050405020304" pitchFamily="18" charset="0"/>
              </a:rPr>
              <a:t>Share the meaning of their personal view of art with others.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408385" y="746234"/>
            <a:ext cx="8771825" cy="400110"/>
          </a:xfrm>
          <a:prstGeom prst="rect">
            <a:avLst/>
          </a:prstGeom>
          <a:noFill/>
        </p:spPr>
        <p:txBody>
          <a:bodyPr wrap="none" rtlCol="0">
            <a:spAutoFit/>
          </a:bodyPr>
          <a:lstStyle/>
          <a:p>
            <a:r>
              <a:rPr lang="en-US" sz="2000" b="1" dirty="0" smtClean="0"/>
              <a:t>ALL K – 12 ART STUDENTS IN EVERY CLASS EACH SCHOOL YEAR SHOULD…</a:t>
            </a:r>
            <a:endParaRPr lang="en-US" sz="2000" b="1" dirty="0"/>
          </a:p>
        </p:txBody>
      </p:sp>
    </p:spTree>
    <p:extLst>
      <p:ext uri="{BB962C8B-B14F-4D97-AF65-F5344CB8AC3E}">
        <p14:creationId xmlns:p14="http://schemas.microsoft.com/office/powerpoint/2010/main" val="3979733566"/>
      </p:ext>
    </p:extLst>
  </p:cSld>
  <p:clrMapOvr>
    <a:masterClrMapping/>
  </p:clrMapOvr>
  <p:transition spd="slow">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3890" y="1233790"/>
            <a:ext cx="10403447" cy="4340740"/>
          </a:xfrm>
          <a:prstGeom prst="rect">
            <a:avLst/>
          </a:prstGeom>
        </p:spPr>
        <p:txBody>
          <a:bodyPr wrap="square">
            <a:spAutoFit/>
          </a:bodyPr>
          <a:lstStyle/>
          <a:p>
            <a:pPr>
              <a:lnSpc>
                <a:spcPct val="107000"/>
              </a:lnSpc>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600" b="1" dirty="0">
                <a:latin typeface="Times New Roman" panose="02020603050405020304" pitchFamily="18" charset="0"/>
                <a:ea typeface="Calibri" panose="020F0502020204030204" pitchFamily="34" charset="0"/>
                <a:cs typeface="Times New Roman" panose="02020603050405020304" pitchFamily="18" charset="0"/>
              </a:rPr>
              <a:t>Imaginatively conceptualize and generate multiple melodic and rhythmic ideas</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b="1" dirty="0">
                <a:latin typeface="Times New Roman" panose="02020603050405020304" pitchFamily="18" charset="0"/>
                <a:ea typeface="Calibri" panose="020F0502020204030204" pitchFamily="34" charset="0"/>
                <a:cs typeface="Times New Roman" panose="02020603050405020304" pitchFamily="18" charset="0"/>
              </a:rPr>
              <a:t>	Organize and develop musical ideas using notation and/or technology</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600" b="1" dirty="0">
                <a:latin typeface="Times New Roman" panose="02020603050405020304" pitchFamily="18" charset="0"/>
                <a:ea typeface="Calibri" panose="020F0502020204030204" pitchFamily="34" charset="0"/>
                <a:cs typeface="Times New Roman" panose="02020603050405020304" pitchFamily="18" charset="0"/>
              </a:rPr>
              <a:t>Evaluate and refine their own musical ideas and/or compositions</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b="1" dirty="0">
                <a:latin typeface="Times New Roman" panose="02020603050405020304" pitchFamily="18" charset="0"/>
                <a:ea typeface="Calibri" panose="020F0502020204030204" pitchFamily="34" charset="0"/>
                <a:cs typeface="Times New Roman" panose="02020603050405020304" pitchFamily="18" charset="0"/>
              </a:rPr>
              <a:t>	Present to others their personal musical ideas and/or compositions</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Develop and refine skills in music concepts such as rhythm, melodic contour, notation, and expressive elements</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600" b="1" dirty="0">
                <a:latin typeface="Times New Roman" panose="02020603050405020304" pitchFamily="18" charset="0"/>
                <a:ea typeface="Calibri" panose="020F0502020204030204" pitchFamily="34" charset="0"/>
                <a:cs typeface="Times New Roman" panose="02020603050405020304" pitchFamily="18" charset="0"/>
              </a:rPr>
              <a:t>Analyze a variety of music literature and concepts from a diversity of cultures</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600" b="1" dirty="0">
                <a:latin typeface="Times New Roman" panose="02020603050405020304" pitchFamily="18" charset="0"/>
                <a:ea typeface="Calibri" panose="020F0502020204030204" pitchFamily="34" charset="0"/>
                <a:cs typeface="Times New Roman" panose="02020603050405020304" pitchFamily="18" charset="0"/>
              </a:rPr>
              <a:t>Identify and Interpret music’s expressive qualities</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Apply feedback and refine technique through guided instruction and personal evaluation and reflection</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Convey meaning through the presentation of a performance with technical accuracy and expressive qualities</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Select musical selections based upon their interest, knowledge, and/or purpose for themselves or the ensemble</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600" b="1" dirty="0">
                <a:latin typeface="Times New Roman" panose="02020603050405020304" pitchFamily="18" charset="0"/>
                <a:ea typeface="Calibri" panose="020F0502020204030204" pitchFamily="34" charset="0"/>
                <a:cs typeface="Times New Roman" panose="02020603050405020304" pitchFamily="18" charset="0"/>
              </a:rPr>
              <a:t>Analyze how the context informs the purpose of a musical piece or performance</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Through </a:t>
            </a:r>
            <a:r>
              <a:rPr lang="en-US" sz="1600" b="1" dirty="0">
                <a:latin typeface="Times New Roman" panose="02020603050405020304" pitchFamily="18" charset="0"/>
                <a:ea typeface="Calibri" panose="020F0502020204030204" pitchFamily="34" charset="0"/>
                <a:cs typeface="Times New Roman" panose="02020603050405020304" pitchFamily="18" charset="0"/>
              </a:rPr>
              <a:t>an analysis of musical elements, interpret the meaning of a musical work</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600" b="1" dirty="0">
                <a:latin typeface="Times New Roman" panose="02020603050405020304" pitchFamily="18" charset="0"/>
                <a:ea typeface="Calibri" panose="020F0502020204030204" pitchFamily="34" charset="0"/>
                <a:cs typeface="Times New Roman" panose="02020603050405020304" pitchFamily="18" charset="0"/>
              </a:rPr>
              <a:t>Evaluate music they observe and/or perform based upon a criteria</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Synthesize their interests, knowledge, and skills to develop their ideas to produce or respond to music</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600" b="1" dirty="0">
                <a:latin typeface="Times New Roman" panose="02020603050405020304" pitchFamily="18" charset="0"/>
                <a:ea typeface="Calibri" panose="020F0502020204030204" pitchFamily="34" charset="0"/>
                <a:cs typeface="Times New Roman" panose="02020603050405020304" pitchFamily="18" charset="0"/>
              </a:rPr>
              <a:t>Connect music within the societal, historical, and cultural context.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693363" y="703325"/>
            <a:ext cx="3890873" cy="388696"/>
          </a:xfrm>
          <a:prstGeom prst="rect">
            <a:avLst/>
          </a:prstGeom>
        </p:spPr>
        <p:txBody>
          <a:bodyPr wrap="none">
            <a:spAutoFit/>
          </a:bodyPr>
          <a:lstStyle/>
          <a:p>
            <a:pPr>
              <a:lnSpc>
                <a:spcPct val="107000"/>
              </a:lnSpc>
            </a:pPr>
            <a:r>
              <a:rPr lang="en-US" b="1" dirty="0">
                <a:latin typeface="Times New Roman" panose="02020603050405020304" pitchFamily="18" charset="0"/>
                <a:ea typeface="Calibri" panose="020F0502020204030204" pitchFamily="34" charset="0"/>
                <a:cs typeface="Times New Roman" panose="02020603050405020304" pitchFamily="18" charset="0"/>
              </a:rPr>
              <a:t>We want all K – 12 music students to:</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7194697"/>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UNITS</a:t>
            </a:r>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38898230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F56617"/>
      </a:dk2>
      <a:lt2>
        <a:srgbClr val="DDDDDD"/>
      </a:lt2>
      <a:accent1>
        <a:srgbClr val="FFC000"/>
      </a:accent1>
      <a:accent2>
        <a:srgbClr val="BD582C"/>
      </a:accent2>
      <a:accent3>
        <a:srgbClr val="865640"/>
      </a:accent3>
      <a:accent4>
        <a:srgbClr val="9B8357"/>
      </a:accent4>
      <a:accent5>
        <a:srgbClr val="C2BC80"/>
      </a:accent5>
      <a:accent6>
        <a:srgbClr val="94A080"/>
      </a:accent6>
      <a:hlink>
        <a:srgbClr val="FF9933"/>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docProps/app.xml><?xml version="1.0" encoding="utf-8"?>
<Properties xmlns="http://schemas.openxmlformats.org/officeDocument/2006/extended-properties" xmlns:vt="http://schemas.openxmlformats.org/officeDocument/2006/docPropsVTypes">
  <Template>TM03090430[[fn=Banded]]</Template>
  <TotalTime>551</TotalTime>
  <Words>1909</Words>
  <Application>Microsoft Office PowerPoint</Application>
  <PresentationFormat>Widescreen</PresentationFormat>
  <Paragraphs>255</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Corbel</vt:lpstr>
      <vt:lpstr>Times New Roman</vt:lpstr>
      <vt:lpstr>Wingdings</vt:lpstr>
      <vt:lpstr>Banded</vt:lpstr>
      <vt:lpstr>FAM  OCTOBER 2023</vt:lpstr>
      <vt:lpstr>Dates of UPCOMING fam meetings</vt:lpstr>
      <vt:lpstr>PowerPoint Presentation</vt:lpstr>
      <vt:lpstr>QUESTIONS…</vt:lpstr>
      <vt:lpstr>“You alone are enough. You have nothing to  prove to anybody.” by Maya Angelou  </vt:lpstr>
      <vt:lpstr>PowerPoint Presentation</vt:lpstr>
      <vt:lpstr>PowerPoint Presentation</vt:lpstr>
      <vt:lpstr>PowerPoint Presentation</vt:lpstr>
      <vt:lpstr>OVERALL UNITS</vt:lpstr>
      <vt:lpstr>Art lesson - Five Little goblins</vt:lpstr>
      <vt:lpstr>PowerPoint Presentation</vt:lpstr>
      <vt:lpstr>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Music ideas</vt:lpstr>
      <vt:lpstr>PowerPoint Presentation</vt:lpstr>
      <vt:lpstr>PowerPoint Presentation</vt:lpstr>
      <vt:lpstr>PowerPoint Presentation</vt:lpstr>
      <vt:lpstr>PowerPoint Presentation</vt:lpstr>
      <vt:lpstr>Smithsonian Learning Lab: Discover, Create, Share (si.edu)  Metropolitan Opera | Education (metopera.org)</vt:lpstr>
      <vt:lpstr>FAM  OCTOBER 2023</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Franks, Kendra</dc:creator>
  <cp:lastModifiedBy>Franks, Kendra</cp:lastModifiedBy>
  <cp:revision>36</cp:revision>
  <dcterms:created xsi:type="dcterms:W3CDTF">2023-10-23T18:13:15Z</dcterms:created>
  <dcterms:modified xsi:type="dcterms:W3CDTF">2023-11-03T14:15:13Z</dcterms:modified>
</cp:coreProperties>
</file>