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 id="2147483737" r:id="rId6"/>
  </p:sldMasterIdLst>
  <p:notesMasterIdLst>
    <p:notesMasterId r:id="rId47"/>
  </p:notesMasterIdLst>
  <p:handoutMasterIdLst>
    <p:handoutMasterId r:id="rId48"/>
  </p:handoutMasterIdLst>
  <p:sldIdLst>
    <p:sldId id="267" r:id="rId7"/>
    <p:sldId id="260" r:id="rId8"/>
    <p:sldId id="259" r:id="rId9"/>
    <p:sldId id="268" r:id="rId10"/>
    <p:sldId id="276" r:id="rId11"/>
    <p:sldId id="275" r:id="rId12"/>
    <p:sldId id="274" r:id="rId13"/>
    <p:sldId id="273" r:id="rId14"/>
    <p:sldId id="272" r:id="rId15"/>
    <p:sldId id="271" r:id="rId16"/>
    <p:sldId id="270" r:id="rId17"/>
    <p:sldId id="269"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261"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737" autoAdjust="0"/>
  </p:normalViewPr>
  <p:slideViewPr>
    <p:cSldViewPr>
      <p:cViewPr varScale="1">
        <p:scale>
          <a:sx n="134" d="100"/>
          <a:sy n="134" d="100"/>
        </p:scale>
        <p:origin x="678"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3/18/2024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3/18/2024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844292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March 18, 2024</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March 18,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March 18,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DD464-8F08-443D-B8EE-A73F94C2529A}" type="datetime4">
              <a:rPr lang="en-US" smtClean="0"/>
              <a:t>March 18, 2024</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930514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06392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4241794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1"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1"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780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316687662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603496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754"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4244749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z="1200" smtClean="0"/>
              <a:pPr/>
              <a:t>‹#›</a:t>
            </a:fld>
            <a:endParaRPr lang="en-US" sz="1200" dirty="0"/>
          </a:p>
        </p:txBody>
      </p:sp>
    </p:spTree>
    <p:extLst>
      <p:ext uri="{BB962C8B-B14F-4D97-AF65-F5344CB8AC3E}">
        <p14:creationId xmlns:p14="http://schemas.microsoft.com/office/powerpoint/2010/main" val="3853526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1291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March 18, 2024</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March 18, 2024</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March 18, 2024</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March 18, 2024</a:t>
            </a:fld>
            <a:endParaRPr lang="en-US" dirty="0"/>
          </a:p>
        </p:txBody>
      </p:sp>
    </p:spTree>
    <p:extLst>
      <p:ext uri="{BB962C8B-B14F-4D97-AF65-F5344CB8AC3E}">
        <p14:creationId xmlns:p14="http://schemas.microsoft.com/office/powerpoint/2010/main" val="210418185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sldNum="0" hdr="0" ftr="0" dt="0"/>
  <p:txStyles>
    <p:titleStyle>
      <a:lvl1pPr algn="ctr" defTabSz="914378" rtl="0" eaLnBrk="1" latinLnBrk="0" hangingPunct="1">
        <a:spcBef>
          <a:spcPct val="0"/>
        </a:spcBef>
        <a:buNone/>
        <a:defRPr sz="4400" b="1" kern="1200">
          <a:solidFill>
            <a:schemeClr val="tx1"/>
          </a:solidFill>
          <a:latin typeface="+mj-lt"/>
          <a:ea typeface="+mj-ea"/>
          <a:cs typeface="+mj-cs"/>
        </a:defRPr>
      </a:lvl1pPr>
    </p:titleStyle>
    <p:bodyStyle>
      <a:lvl1pPr marL="457189" indent="-344480" algn="l" defTabSz="914378"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54" indent="-396865" algn="l" defTabSz="914378"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08" indent="-347654" algn="l" defTabSz="914378"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25" indent="-339716" algn="l" defTabSz="914378"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754" indent="-287331" algn="l" defTabSz="914378"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hyperlink" Target="https://www.asha.org/public/speech/development/kindergarten/" TargetMode="Externa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hyperlink" Target="https://www.asha.org/research/ebp/gather-evidence/" TargetMode="External"/><Relationship Id="rId2" Type="http://schemas.openxmlformats.org/officeDocument/2006/relationships/hyperlink" Target="https://www.asha.org/research/ebp/frame-your-clinical-question/" TargetMode="Externa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hyperlink" Target="https://www.asha.org/research/ebp/make-your-clinical-decision/" TargetMode="External"/><Relationship Id="rId4" Type="http://schemas.openxmlformats.org/officeDocument/2006/relationships/hyperlink" Target="https://www.asha.org/research/ebp/assess-the-evidenc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hyperlink" Target="https://www.asha.org/slp/schools/workload-calculator/" TargetMode="Externa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https://www.asha.org/practice-portal/professional-issues/caseload-and-workload/" TargetMode="External"/><Relationship Id="rId2" Type="http://schemas.openxmlformats.org/officeDocument/2006/relationships/hyperlink" Target="https://www.asha.org/practice/service-delivery-resources/" TargetMode="External"/><Relationship Id="rId1" Type="http://schemas.openxmlformats.org/officeDocument/2006/relationships/slideLayout" Target="../slideLayouts/slideLayout19.xml"/><Relationship Id="rId4" Type="http://schemas.openxmlformats.org/officeDocument/2006/relationships/hyperlink" Target="https://www.asha.org/slp/schools/workload-calculato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mailto:beth.mckerlie@nkcschools.org" TargetMode="External"/><Relationship Id="rId2" Type="http://schemas.openxmlformats.org/officeDocument/2006/relationships/hyperlink" Target="mailto:secompliance@dese.mo.gov" TargetMode="External"/><Relationship Id="rId1" Type="http://schemas.openxmlformats.org/officeDocument/2006/relationships/slideLayout" Target="../slideLayouts/slideLayout47.xml"/><Relationship Id="rId5" Type="http://schemas.openxmlformats.org/officeDocument/2006/relationships/hyperlink" Target="mailto:diane.c.golden@gmail.com" TargetMode="External"/><Relationship Id="rId4" Type="http://schemas.openxmlformats.org/officeDocument/2006/relationships/hyperlink" Target="mailto:pat.jones@lps53.org"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www.asha.org/uploadedFiles/Roles-Responsibilities-SLPs-Schools-Poster.pdf" TargetMode="Externa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Zoom Support Meeting Norms</a:t>
            </a:r>
          </a:p>
        </p:txBody>
      </p:sp>
      <p:sp>
        <p:nvSpPr>
          <p:cNvPr id="6" name="Content Placeholder 5"/>
          <p:cNvSpPr>
            <a:spLocks noGrp="1"/>
          </p:cNvSpPr>
          <p:nvPr>
            <p:ph sz="quarter" idx="10"/>
          </p:nvPr>
        </p:nvSpPr>
        <p:spPr/>
        <p:txBody>
          <a:bodyPr>
            <a:normAutofit fontScale="92500" lnSpcReduction="10000"/>
          </a:bodyPr>
          <a:lstStyle/>
          <a:p>
            <a:r>
              <a:rPr lang="en-US" dirty="0"/>
              <a:t>Mute unless you are speaking to the group</a:t>
            </a:r>
          </a:p>
          <a:p>
            <a:r>
              <a:rPr lang="en-US" dirty="0"/>
              <a:t>Use the chat to ask questions</a:t>
            </a:r>
          </a:p>
          <a:p>
            <a:r>
              <a:rPr lang="en-US" dirty="0"/>
              <a:t>Be professional and helpful</a:t>
            </a:r>
          </a:p>
          <a:p>
            <a:r>
              <a:rPr lang="en-US" dirty="0"/>
              <a:t>Be mindful when asking questions about specific situations - don't give out any information that could reveal the identity of a person with a disability</a:t>
            </a:r>
          </a:p>
          <a:p>
            <a:endParaRPr lang="en-US" dirty="0"/>
          </a:p>
        </p:txBody>
      </p:sp>
    </p:spTree>
    <p:extLst>
      <p:ext uri="{BB962C8B-B14F-4D97-AF65-F5344CB8AC3E}">
        <p14:creationId xmlns:p14="http://schemas.microsoft.com/office/powerpoint/2010/main" val="2250045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pPr algn="l"/>
            <a:r>
              <a:rPr lang="en-US" sz="3100" b="1" i="0" u="none" strike="noStrike" dirty="0">
                <a:solidFill>
                  <a:schemeClr val="bg1"/>
                </a:solidFill>
                <a:effectLst/>
                <a:latin typeface="Calibri" panose="020F0502020204030204" pitchFamily="34" charset="0"/>
              </a:rPr>
              <a:t>Typical Speech Improvement Program Procedures</a:t>
            </a:r>
            <a:br>
              <a:rPr lang="en-US" b="1" dirty="0"/>
            </a:br>
            <a:endParaRPr lang="en-US" dirty="0"/>
          </a:p>
        </p:txBody>
      </p:sp>
      <p:sp>
        <p:nvSpPr>
          <p:cNvPr id="4" name="TextBox 3">
            <a:extLst>
              <a:ext uri="{FF2B5EF4-FFF2-40B4-BE49-F238E27FC236}">
                <a16:creationId xmlns:a16="http://schemas.microsoft.com/office/drawing/2014/main" id="{022FF74E-D69D-5034-0E4E-6908433367D1}"/>
              </a:ext>
            </a:extLst>
          </p:cNvPr>
          <p:cNvSpPr txBox="1"/>
          <p:nvPr/>
        </p:nvSpPr>
        <p:spPr>
          <a:xfrm>
            <a:off x="228600" y="742950"/>
            <a:ext cx="8686800" cy="4226798"/>
          </a:xfrm>
          <a:prstGeom prst="rect">
            <a:avLst/>
          </a:prstGeom>
          <a:noFill/>
        </p:spPr>
        <p:txBody>
          <a:bodyPr wrap="square">
            <a:spAutoFit/>
          </a:bodyPr>
          <a:lstStyle/>
          <a:p>
            <a:pPr marL="285750" indent="-285750" rtl="0" fontAlgn="base">
              <a:spcBef>
                <a:spcPts val="1000"/>
              </a:spcBef>
              <a:spcAft>
                <a:spcPts val="1000"/>
              </a:spcAft>
              <a:buFont typeface="Arial" panose="020B0604020202020204" pitchFamily="34" charset="0"/>
              <a:buChar char="•"/>
            </a:pPr>
            <a:r>
              <a:rPr lang="en-US" sz="1600" b="0" i="0" u="none" strike="noStrike" dirty="0">
                <a:solidFill>
                  <a:srgbClr val="004B8D"/>
                </a:solidFill>
                <a:effectLst/>
                <a:latin typeface="Calibri" panose="020F0502020204030204" pitchFamily="34" charset="0"/>
              </a:rPr>
              <a:t>Speech Improvement Program is for articulation, voice, fluency – Language interventions are usually part of preliteracy/reading MTSS structure.  </a:t>
            </a:r>
          </a:p>
          <a:p>
            <a:pPr marL="285750" indent="-285750" rtl="0" fontAlgn="base">
              <a:spcBef>
                <a:spcPts val="1000"/>
              </a:spcBef>
              <a:spcAft>
                <a:spcPts val="1000"/>
              </a:spcAft>
              <a:buFont typeface="Arial" panose="020B0604020202020204" pitchFamily="34" charset="0"/>
              <a:buChar char="•"/>
            </a:pPr>
            <a:r>
              <a:rPr lang="en-US" sz="1600" b="0" i="0" u="none" strike="noStrike" dirty="0">
                <a:solidFill>
                  <a:srgbClr val="004B8D"/>
                </a:solidFill>
                <a:effectLst/>
                <a:latin typeface="Calibri" panose="020F0502020204030204" pitchFamily="34" charset="0"/>
              </a:rPr>
              <a:t>Use sound system eligibility as general guide applied to screening data </a:t>
            </a:r>
            <a:r>
              <a:rPr lang="en-US" sz="1600" b="0" i="0" u="sng" strike="noStrike" dirty="0">
                <a:solidFill>
                  <a:srgbClr val="004B8D"/>
                </a:solidFill>
                <a:effectLst/>
                <a:latin typeface="Calibri" panose="020F0502020204030204" pitchFamily="34" charset="0"/>
              </a:rPr>
              <a:t>but not binding</a:t>
            </a:r>
            <a:r>
              <a:rPr lang="en-US" sz="1600" b="0" i="0" u="none" strike="noStrike" dirty="0">
                <a:solidFill>
                  <a:srgbClr val="004B8D"/>
                </a:solidFill>
                <a:effectLst/>
                <a:latin typeface="Calibri" panose="020F0502020204030204" pitchFamily="34" charset="0"/>
              </a:rPr>
              <a:t>.   </a:t>
            </a:r>
          </a:p>
          <a:p>
            <a:pPr marL="285750" indent="-285750" rtl="0" fontAlgn="base">
              <a:spcBef>
                <a:spcPts val="1000"/>
              </a:spcBef>
              <a:spcAft>
                <a:spcPts val="1000"/>
              </a:spcAft>
              <a:buFont typeface="Arial" panose="020B0604020202020204" pitchFamily="34" charset="0"/>
              <a:buChar char="•"/>
            </a:pPr>
            <a:r>
              <a:rPr lang="en-US" sz="1600" b="0" i="0" u="none" strike="noStrike" dirty="0">
                <a:solidFill>
                  <a:srgbClr val="004B8D"/>
                </a:solidFill>
                <a:effectLst/>
                <a:latin typeface="Calibri" panose="020F0502020204030204" pitchFamily="34" charset="0"/>
              </a:rPr>
              <a:t>Simple consent form with parent signature documenting this is NOT special education.  Report progress to parents in some way (standard form or SLP determined.)      </a:t>
            </a:r>
          </a:p>
          <a:p>
            <a:pPr marL="285750" indent="-285750" rtl="0" fontAlgn="base">
              <a:spcBef>
                <a:spcPts val="1000"/>
              </a:spcBef>
              <a:spcAft>
                <a:spcPts val="1000"/>
              </a:spcAft>
              <a:buFont typeface="Arial" panose="020B0604020202020204" pitchFamily="34" charset="0"/>
              <a:buChar char="•"/>
            </a:pPr>
            <a:r>
              <a:rPr lang="en-US" sz="1600" b="0" i="0" u="none" strike="noStrike" dirty="0">
                <a:solidFill>
                  <a:srgbClr val="004B8D"/>
                </a:solidFill>
                <a:effectLst/>
                <a:latin typeface="Calibri" panose="020F0502020204030204" pitchFamily="34" charset="0"/>
              </a:rPr>
              <a:t>Services are fast paced and can be quickly changed to meet student needs.  Implementation (time/frequency/location) of services determined by SLP. </a:t>
            </a:r>
          </a:p>
          <a:p>
            <a:pPr marL="285750" indent="-285750" rtl="0" fontAlgn="base">
              <a:spcBef>
                <a:spcPts val="0"/>
              </a:spcBef>
              <a:spcAft>
                <a:spcPts val="1000"/>
              </a:spcAft>
              <a:buFont typeface="Arial" panose="020B0604020202020204" pitchFamily="34" charset="0"/>
              <a:buChar char="•"/>
            </a:pPr>
            <a:r>
              <a:rPr lang="en-US" sz="1600" b="0" i="0" u="none" strike="noStrike" dirty="0">
                <a:solidFill>
                  <a:srgbClr val="004B8D"/>
                </a:solidFill>
                <a:effectLst/>
                <a:latin typeface="Calibri" panose="020F0502020204030204" pitchFamily="34" charset="0"/>
              </a:rPr>
              <a:t>Students may be seen individually, grouped with other speech improvement students, or mixed with IEP students. Students can “float” in and out of services as needed. Special education students (with an IEP) can receive speech interventions.    </a:t>
            </a:r>
          </a:p>
          <a:p>
            <a:pPr marL="285750" indent="-285750" rtl="0" fontAlgn="base">
              <a:spcBef>
                <a:spcPts val="1200"/>
              </a:spcBef>
              <a:spcAft>
                <a:spcPts val="1000"/>
              </a:spcAft>
              <a:buFont typeface="Arial" panose="020B0604020202020204" pitchFamily="34" charset="0"/>
              <a:buChar char="•"/>
            </a:pPr>
            <a:r>
              <a:rPr lang="en-US" sz="1600" b="0" i="0" u="none" strike="noStrike" dirty="0">
                <a:solidFill>
                  <a:srgbClr val="004B8D"/>
                </a:solidFill>
                <a:effectLst/>
                <a:latin typeface="Calibri" panose="020F0502020204030204" pitchFamily="34" charset="0"/>
              </a:rPr>
              <a:t>Needs are reviewed on an ongoing basis and permission forms for speech improvement  are done annually. </a:t>
            </a:r>
          </a:p>
        </p:txBody>
      </p:sp>
    </p:spTree>
    <p:extLst>
      <p:ext uri="{BB962C8B-B14F-4D97-AF65-F5344CB8AC3E}">
        <p14:creationId xmlns:p14="http://schemas.microsoft.com/office/powerpoint/2010/main" val="656981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pPr algn="l"/>
            <a:r>
              <a:rPr lang="en-US" sz="3600" b="1" i="0" u="none" strike="noStrike" dirty="0">
                <a:solidFill>
                  <a:schemeClr val="bg1"/>
                </a:solidFill>
                <a:effectLst/>
                <a:latin typeface="Calibri" panose="020F0502020204030204" pitchFamily="34" charset="0"/>
              </a:rPr>
              <a:t>Support for Speech Improvement Program</a:t>
            </a:r>
            <a:br>
              <a:rPr lang="en-US" b="1" dirty="0"/>
            </a:br>
            <a:endParaRPr lang="en-US" dirty="0"/>
          </a:p>
        </p:txBody>
      </p:sp>
      <p:sp>
        <p:nvSpPr>
          <p:cNvPr id="4" name="TextBox 3">
            <a:extLst>
              <a:ext uri="{FF2B5EF4-FFF2-40B4-BE49-F238E27FC236}">
                <a16:creationId xmlns:a16="http://schemas.microsoft.com/office/drawing/2014/main" id="{7ABD5BED-A982-1DEA-3A92-D115E05F115F}"/>
              </a:ext>
            </a:extLst>
          </p:cNvPr>
          <p:cNvSpPr txBox="1"/>
          <p:nvPr/>
        </p:nvSpPr>
        <p:spPr>
          <a:xfrm>
            <a:off x="228600" y="742950"/>
            <a:ext cx="8610600" cy="4083169"/>
          </a:xfrm>
          <a:prstGeom prst="rect">
            <a:avLst/>
          </a:prstGeom>
          <a:noFill/>
        </p:spPr>
        <p:txBody>
          <a:bodyPr wrap="square">
            <a:spAutoFit/>
          </a:bodyPr>
          <a:lstStyle/>
          <a:p>
            <a:pPr marL="285750" indent="-285750" rtl="0" fontAlgn="base">
              <a:spcBef>
                <a:spcPts val="1200"/>
              </a:spcBef>
              <a:spcAft>
                <a:spcPts val="1000"/>
              </a:spcAft>
              <a:buFont typeface="Arial" panose="020B0604020202020204" pitchFamily="34" charset="0"/>
              <a:buChar char="•"/>
            </a:pPr>
            <a:r>
              <a:rPr lang="en-US" sz="1800" b="0" i="0" u="none" strike="noStrike" dirty="0">
                <a:solidFill>
                  <a:srgbClr val="004B8D"/>
                </a:solidFill>
                <a:effectLst/>
                <a:latin typeface="Calibri" panose="020F0502020204030204" pitchFamily="34" charset="0"/>
              </a:rPr>
              <a:t>Special Education and Building Administrators must understand goals and be supportive</a:t>
            </a:r>
          </a:p>
          <a:p>
            <a:pPr marL="285750" indent="-285750" rtl="0" fontAlgn="base">
              <a:spcBef>
                <a:spcPts val="0"/>
              </a:spcBef>
              <a:spcAft>
                <a:spcPts val="1000"/>
              </a:spcAft>
              <a:buFont typeface="Arial" panose="020B0604020202020204" pitchFamily="34" charset="0"/>
              <a:buChar char="•"/>
            </a:pPr>
            <a:r>
              <a:rPr lang="en-US" sz="1800" b="0" i="0" u="none" strike="noStrike" dirty="0">
                <a:solidFill>
                  <a:srgbClr val="004B8D"/>
                </a:solidFill>
                <a:effectLst/>
                <a:latin typeface="Calibri" panose="020F0502020204030204" pitchFamily="34" charset="0"/>
              </a:rPr>
              <a:t>Remember this is NOT adding to the current duties of an SLP or SLP-A but rather a re-organization of the current workload</a:t>
            </a:r>
          </a:p>
          <a:p>
            <a:pPr marL="285750" indent="-285750" rtl="0" fontAlgn="base">
              <a:spcBef>
                <a:spcPts val="0"/>
              </a:spcBef>
              <a:spcAft>
                <a:spcPts val="1000"/>
              </a:spcAft>
              <a:buFont typeface="Arial" panose="020B0604020202020204" pitchFamily="34" charset="0"/>
              <a:buChar char="•"/>
            </a:pPr>
            <a:r>
              <a:rPr lang="en-US" sz="1800" b="0" i="0" u="none" strike="noStrike" dirty="0">
                <a:solidFill>
                  <a:srgbClr val="004B8D"/>
                </a:solidFill>
                <a:effectLst/>
                <a:latin typeface="Calibri" panose="020F0502020204030204" pitchFamily="34" charset="0"/>
              </a:rPr>
              <a:t>Caseload data is reported within district in two numbers, those with IEP and those served as speech improvement.  </a:t>
            </a:r>
          </a:p>
          <a:p>
            <a:pPr marL="285750" indent="-285750" rtl="0" fontAlgn="base">
              <a:spcBef>
                <a:spcPts val="0"/>
              </a:spcBef>
              <a:spcAft>
                <a:spcPts val="1000"/>
              </a:spcAft>
              <a:buFont typeface="Arial" panose="020B0604020202020204" pitchFamily="34" charset="0"/>
              <a:buChar char="•"/>
            </a:pPr>
            <a:r>
              <a:rPr lang="en-US" sz="1800" b="0" i="0" u="none" strike="noStrike" dirty="0">
                <a:solidFill>
                  <a:srgbClr val="004B8D"/>
                </a:solidFill>
                <a:effectLst/>
                <a:latin typeface="Calibri" panose="020F0502020204030204" pitchFamily="34" charset="0"/>
              </a:rPr>
              <a:t>Many districts start a stand-alone Speech Improvement Program prior to having a formal MTSS/</a:t>
            </a:r>
            <a:r>
              <a:rPr lang="en-US" sz="1800" b="0" i="0" u="none" strike="noStrike" dirty="0" err="1">
                <a:solidFill>
                  <a:srgbClr val="004B8D"/>
                </a:solidFill>
                <a:effectLst/>
                <a:latin typeface="Calibri" panose="020F0502020204030204" pitchFamily="34" charset="0"/>
              </a:rPr>
              <a:t>RtI</a:t>
            </a:r>
            <a:r>
              <a:rPr lang="en-US" sz="1800" b="0" i="0" u="none" strike="noStrike" dirty="0">
                <a:solidFill>
                  <a:srgbClr val="004B8D"/>
                </a:solidFill>
                <a:effectLst/>
                <a:latin typeface="Calibri" panose="020F0502020204030204" pitchFamily="34" charset="0"/>
              </a:rPr>
              <a:t> system in place. This can continue even if the district begins an MTSS/</a:t>
            </a:r>
            <a:r>
              <a:rPr lang="en-US" sz="1800" b="0" i="0" u="none" strike="noStrike" dirty="0" err="1">
                <a:solidFill>
                  <a:srgbClr val="004B8D"/>
                </a:solidFill>
                <a:effectLst/>
                <a:latin typeface="Calibri" panose="020F0502020204030204" pitchFamily="34" charset="0"/>
              </a:rPr>
              <a:t>RtI</a:t>
            </a:r>
            <a:r>
              <a:rPr lang="en-US" sz="1800" b="0" i="0" u="none" strike="noStrike" dirty="0">
                <a:solidFill>
                  <a:srgbClr val="004B8D"/>
                </a:solidFill>
                <a:effectLst/>
                <a:latin typeface="Calibri" panose="020F0502020204030204" pitchFamily="34" charset="0"/>
              </a:rPr>
              <a:t> initiative and would be considered more of a Tier 3 intervention level after Tier 1 and Tier 2 supports are provided</a:t>
            </a:r>
          </a:p>
          <a:p>
            <a:pPr marL="285750" indent="-285750" rtl="0" fontAlgn="base">
              <a:spcBef>
                <a:spcPts val="1200"/>
              </a:spcBef>
              <a:spcAft>
                <a:spcPts val="1000"/>
              </a:spcAft>
              <a:buFont typeface="Arial" panose="020B0604020202020204" pitchFamily="34" charset="0"/>
              <a:buChar char="•"/>
            </a:pPr>
            <a:r>
              <a:rPr lang="en-US" sz="1800" b="0" i="0" u="none" strike="noStrike" dirty="0">
                <a:solidFill>
                  <a:srgbClr val="004B8D"/>
                </a:solidFill>
                <a:effectLst/>
                <a:latin typeface="Calibri" panose="020F0502020204030204" pitchFamily="34" charset="0"/>
              </a:rPr>
              <a:t>Most districts do not use federal IDEA funding, thus is not EIS per IDEA and data is not reported to DESE. </a:t>
            </a:r>
          </a:p>
        </p:txBody>
      </p:sp>
    </p:spTree>
    <p:extLst>
      <p:ext uri="{BB962C8B-B14F-4D97-AF65-F5344CB8AC3E}">
        <p14:creationId xmlns:p14="http://schemas.microsoft.com/office/powerpoint/2010/main" val="1988412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9550"/>
            <a:ext cx="8305800" cy="800100"/>
          </a:xfrm>
        </p:spPr>
        <p:txBody>
          <a:bodyPr>
            <a:normAutofit fontScale="90000"/>
          </a:bodyPr>
          <a:lstStyle/>
          <a:p>
            <a:pPr algn="l"/>
            <a:r>
              <a:rPr lang="en-US" sz="3600" b="1" i="0" u="none" strike="noStrike" dirty="0">
                <a:solidFill>
                  <a:schemeClr val="bg1"/>
                </a:solidFill>
                <a:effectLst/>
                <a:latin typeface="Calibri" panose="020F0502020204030204" pitchFamily="34" charset="0"/>
              </a:rPr>
              <a:t>Speech Improvement Program Outcomes</a:t>
            </a:r>
            <a:br>
              <a:rPr lang="en-US" b="1" dirty="0"/>
            </a:br>
            <a:endParaRPr lang="en-US" dirty="0"/>
          </a:p>
        </p:txBody>
      </p:sp>
      <p:sp>
        <p:nvSpPr>
          <p:cNvPr id="4" name="TextBox 3">
            <a:extLst>
              <a:ext uri="{FF2B5EF4-FFF2-40B4-BE49-F238E27FC236}">
                <a16:creationId xmlns:a16="http://schemas.microsoft.com/office/drawing/2014/main" id="{FF7781CB-BFF6-56B6-0D0D-6CD099328302}"/>
              </a:ext>
            </a:extLst>
          </p:cNvPr>
          <p:cNvSpPr txBox="1"/>
          <p:nvPr/>
        </p:nvSpPr>
        <p:spPr>
          <a:xfrm>
            <a:off x="152400" y="710545"/>
            <a:ext cx="8763000" cy="4401205"/>
          </a:xfrm>
          <a:prstGeom prst="rect">
            <a:avLst/>
          </a:prstGeom>
          <a:noFill/>
        </p:spPr>
        <p:txBody>
          <a:bodyPr wrap="square">
            <a:spAutoFit/>
          </a:bodyPr>
          <a:lstStyle/>
          <a:p>
            <a:pPr rtl="0"/>
            <a:r>
              <a:rPr lang="en-US" sz="2000" b="0" i="0" u="none" strike="noStrike" dirty="0">
                <a:solidFill>
                  <a:srgbClr val="004B8D"/>
                </a:solidFill>
                <a:effectLst/>
              </a:rPr>
              <a:t>Districts with robust speech improvement program have less than 1% speech incidence rate (child count) </a:t>
            </a:r>
          </a:p>
          <a:p>
            <a:pPr rtl="0"/>
            <a:endParaRPr lang="en-US" sz="2000" b="0" dirty="0">
              <a:effectLst/>
            </a:endParaRPr>
          </a:p>
          <a:p>
            <a:pPr rtl="0"/>
            <a:r>
              <a:rPr lang="en-US" sz="2000" b="0" i="0" u="none" strike="noStrike" dirty="0">
                <a:solidFill>
                  <a:srgbClr val="004B8D"/>
                </a:solidFill>
                <a:effectLst/>
              </a:rPr>
              <a:t>SLP time more balanced, spending as much time on language and literacy interventions and services as speech interventions/services </a:t>
            </a:r>
          </a:p>
          <a:p>
            <a:pPr rtl="0"/>
            <a:endParaRPr lang="en-US" sz="2000" b="0" dirty="0">
              <a:effectLst/>
            </a:endParaRPr>
          </a:p>
          <a:p>
            <a:pPr rtl="0"/>
            <a:r>
              <a:rPr lang="en-US" sz="2000" b="0" i="0" u="none" strike="noStrike" dirty="0">
                <a:solidFill>
                  <a:srgbClr val="004B8D"/>
                </a:solidFill>
                <a:effectLst/>
              </a:rPr>
              <a:t>SLP time more balanced between special education and general education activities, can increase critically needed support for literacy development (phonemic awareness skill development, etc.)  </a:t>
            </a:r>
          </a:p>
          <a:p>
            <a:pPr rtl="0"/>
            <a:endParaRPr lang="en-US" sz="2000" b="0" dirty="0">
              <a:effectLst/>
            </a:endParaRPr>
          </a:p>
          <a:p>
            <a:pPr rtl="0"/>
            <a:r>
              <a:rPr lang="en-US" sz="2000" b="0" i="0" u="none" strike="noStrike" dirty="0">
                <a:solidFill>
                  <a:srgbClr val="004B8D"/>
                </a:solidFill>
                <a:effectLst/>
              </a:rPr>
              <a:t>SLPs have more flexibility, able to intervene with intensive services and adapt services quickly to meet individual student needs</a:t>
            </a:r>
          </a:p>
          <a:p>
            <a:pPr rtl="0"/>
            <a:endParaRPr lang="en-US" sz="2000" b="0" dirty="0">
              <a:effectLst/>
            </a:endParaRPr>
          </a:p>
          <a:p>
            <a:pPr rtl="0"/>
            <a:r>
              <a:rPr lang="en-US" sz="2000" b="0" i="0" u="none" strike="noStrike" dirty="0">
                <a:solidFill>
                  <a:srgbClr val="004B8D"/>
                </a:solidFill>
                <a:effectLst/>
              </a:rPr>
              <a:t>SLPs know it is not their responsibility to fix every “bad” /r/ and /s/ they hear . . . </a:t>
            </a:r>
            <a:endParaRPr lang="en-US" sz="2000" b="0" dirty="0">
              <a:effectLst/>
            </a:endParaRPr>
          </a:p>
        </p:txBody>
      </p:sp>
    </p:spTree>
    <p:extLst>
      <p:ext uri="{BB962C8B-B14F-4D97-AF65-F5344CB8AC3E}">
        <p14:creationId xmlns:p14="http://schemas.microsoft.com/office/powerpoint/2010/main" val="130481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pPr algn="l"/>
            <a:r>
              <a:rPr lang="en-US" sz="3300" b="1" i="0" u="none" strike="noStrike" dirty="0">
                <a:solidFill>
                  <a:schemeClr val="bg1"/>
                </a:solidFill>
                <a:effectLst/>
                <a:latin typeface="Calibri" panose="020F0502020204030204" pitchFamily="34" charset="0"/>
              </a:rPr>
              <a:t>Language As a Basis for Academics/Education</a:t>
            </a:r>
            <a:br>
              <a:rPr lang="en-US" b="1" dirty="0"/>
            </a:br>
            <a:endParaRPr lang="en-US" dirty="0"/>
          </a:p>
        </p:txBody>
      </p:sp>
      <p:sp>
        <p:nvSpPr>
          <p:cNvPr id="4" name="TextBox 3">
            <a:extLst>
              <a:ext uri="{FF2B5EF4-FFF2-40B4-BE49-F238E27FC236}">
                <a16:creationId xmlns:a16="http://schemas.microsoft.com/office/drawing/2014/main" id="{72839CF7-4A12-FEED-5E01-1973880FA6A6}"/>
              </a:ext>
            </a:extLst>
          </p:cNvPr>
          <p:cNvSpPr txBox="1"/>
          <p:nvPr/>
        </p:nvSpPr>
        <p:spPr>
          <a:xfrm>
            <a:off x="228600" y="819150"/>
            <a:ext cx="8610600" cy="4678204"/>
          </a:xfrm>
          <a:prstGeom prst="rect">
            <a:avLst/>
          </a:prstGeom>
          <a:noFill/>
        </p:spPr>
        <p:txBody>
          <a:bodyPr wrap="square">
            <a:spAutoFit/>
          </a:bodyPr>
          <a:lstStyle/>
          <a:p>
            <a:pPr rtl="0">
              <a:spcBef>
                <a:spcPts val="640"/>
              </a:spcBef>
              <a:spcAft>
                <a:spcPts val="0"/>
              </a:spcAft>
            </a:pPr>
            <a:r>
              <a:rPr lang="en-US" sz="2200" b="0" i="0" u="none" strike="noStrike" dirty="0">
                <a:solidFill>
                  <a:srgbClr val="004B8D"/>
                </a:solidFill>
                <a:effectLst/>
              </a:rPr>
              <a:t>• language skills provide a solid base for learning</a:t>
            </a:r>
            <a:endParaRPr lang="en-US" sz="2200" b="0" dirty="0">
              <a:effectLst/>
            </a:endParaRPr>
          </a:p>
          <a:p>
            <a:pPr rtl="0">
              <a:spcBef>
                <a:spcPts val="640"/>
              </a:spcBef>
              <a:spcAft>
                <a:spcPts val="0"/>
              </a:spcAft>
            </a:pPr>
            <a:br>
              <a:rPr lang="en-US" sz="2200" b="0" dirty="0">
                <a:effectLst/>
              </a:rPr>
            </a:br>
            <a:r>
              <a:rPr lang="en-US" sz="2200" b="0" i="0" u="none" strike="noStrike" dirty="0">
                <a:solidFill>
                  <a:srgbClr val="004B8D"/>
                </a:solidFill>
                <a:effectLst/>
              </a:rPr>
              <a:t>• listening and speaking vocabulary is important to development of reading and writing vocabulary</a:t>
            </a:r>
            <a:endParaRPr lang="en-US" sz="2200" b="0" dirty="0">
              <a:effectLst/>
            </a:endParaRPr>
          </a:p>
          <a:p>
            <a:pPr rtl="0">
              <a:spcBef>
                <a:spcPts val="640"/>
              </a:spcBef>
              <a:spcAft>
                <a:spcPts val="0"/>
              </a:spcAft>
            </a:pPr>
            <a:br>
              <a:rPr lang="en-US" sz="2200" b="0" i="0" u="none" strike="noStrike" dirty="0">
                <a:solidFill>
                  <a:srgbClr val="004B8D"/>
                </a:solidFill>
                <a:effectLst/>
              </a:rPr>
            </a:br>
            <a:r>
              <a:rPr lang="en-US" sz="2200" b="0" i="0" u="none" strike="noStrike" dirty="0">
                <a:solidFill>
                  <a:srgbClr val="004B8D"/>
                </a:solidFill>
                <a:effectLst/>
              </a:rPr>
              <a:t>• language occurs throughout the student’s day - it does not occur in a vacuum in the speech room </a:t>
            </a:r>
            <a:endParaRPr lang="en-US" sz="2200" b="0" dirty="0">
              <a:effectLst/>
            </a:endParaRPr>
          </a:p>
          <a:p>
            <a:pPr rtl="0">
              <a:spcBef>
                <a:spcPts val="640"/>
              </a:spcBef>
              <a:spcAft>
                <a:spcPts val="0"/>
              </a:spcAft>
            </a:pPr>
            <a:br>
              <a:rPr lang="en-US" sz="2200" b="0" dirty="0">
                <a:effectLst/>
              </a:rPr>
            </a:br>
            <a:r>
              <a:rPr lang="en-US" sz="2200" b="0" i="0" u="none" strike="noStrike" dirty="0">
                <a:solidFill>
                  <a:srgbClr val="004B8D"/>
                </a:solidFill>
                <a:effectLst/>
              </a:rPr>
              <a:t>• language is the basis for literacy</a:t>
            </a:r>
            <a:endParaRPr lang="en-US" sz="2200" b="0" dirty="0">
              <a:effectLst/>
            </a:endParaRPr>
          </a:p>
          <a:p>
            <a:pPr rtl="0">
              <a:spcBef>
                <a:spcPts val="640"/>
              </a:spcBef>
              <a:spcAft>
                <a:spcPts val="0"/>
              </a:spcAft>
            </a:pPr>
            <a:br>
              <a:rPr lang="en-US" sz="2200" b="0" dirty="0">
                <a:effectLst/>
              </a:rPr>
            </a:br>
            <a:r>
              <a:rPr lang="en-US" sz="2200" b="0" i="0" u="none" strike="noStrike" dirty="0">
                <a:solidFill>
                  <a:srgbClr val="004B8D"/>
                </a:solidFill>
                <a:effectLst/>
              </a:rPr>
              <a:t>• decoding and comprehension are dependent on strong language skills</a:t>
            </a:r>
            <a:endParaRPr lang="en-US" sz="2200" b="0" dirty="0">
              <a:effectLst/>
            </a:endParaRPr>
          </a:p>
          <a:p>
            <a:br>
              <a:rPr lang="en-US" dirty="0"/>
            </a:br>
            <a:endParaRPr lang="en-US" dirty="0"/>
          </a:p>
        </p:txBody>
      </p:sp>
    </p:spTree>
    <p:extLst>
      <p:ext uri="{BB962C8B-B14F-4D97-AF65-F5344CB8AC3E}">
        <p14:creationId xmlns:p14="http://schemas.microsoft.com/office/powerpoint/2010/main" val="4002209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i="0" u="none" strike="noStrike" dirty="0">
                <a:solidFill>
                  <a:schemeClr val="bg1"/>
                </a:solidFill>
                <a:effectLst/>
                <a:latin typeface="Calibri" panose="020F0502020204030204" pitchFamily="34" charset="0"/>
              </a:rPr>
              <a:t>MTSS (&amp; RTI)</a:t>
            </a:r>
            <a:br>
              <a:rPr lang="en-US" b="1" dirty="0"/>
            </a:br>
            <a:endParaRPr lang="en-US" dirty="0"/>
          </a:p>
        </p:txBody>
      </p:sp>
      <p:sp>
        <p:nvSpPr>
          <p:cNvPr id="4" name="TextBox 3">
            <a:extLst>
              <a:ext uri="{FF2B5EF4-FFF2-40B4-BE49-F238E27FC236}">
                <a16:creationId xmlns:a16="http://schemas.microsoft.com/office/drawing/2014/main" id="{492AD05D-DF6E-F20A-3466-C1655B79A3F2}"/>
              </a:ext>
            </a:extLst>
          </p:cNvPr>
          <p:cNvSpPr txBox="1"/>
          <p:nvPr/>
        </p:nvSpPr>
        <p:spPr>
          <a:xfrm>
            <a:off x="228600" y="819150"/>
            <a:ext cx="8686800" cy="3200876"/>
          </a:xfrm>
          <a:prstGeom prst="rect">
            <a:avLst/>
          </a:prstGeom>
          <a:noFill/>
        </p:spPr>
        <p:txBody>
          <a:bodyPr wrap="square">
            <a:spAutoFit/>
          </a:bodyPr>
          <a:lstStyle/>
          <a:p>
            <a:pPr rtl="0">
              <a:spcBef>
                <a:spcPts val="640"/>
              </a:spcBef>
              <a:spcAft>
                <a:spcPts val="0"/>
              </a:spcAft>
            </a:pPr>
            <a:r>
              <a:rPr lang="en-US" sz="2400" b="0" i="0" u="none" strike="noStrike" dirty="0">
                <a:solidFill>
                  <a:srgbClr val="004B8D"/>
                </a:solidFill>
                <a:effectLst/>
              </a:rPr>
              <a:t>Provides the framework for SLP to work in area of prevention</a:t>
            </a:r>
            <a:endParaRPr lang="en-US" sz="2400" b="0" dirty="0">
              <a:effectLst/>
            </a:endParaRPr>
          </a:p>
          <a:p>
            <a:pPr rtl="0">
              <a:spcBef>
                <a:spcPts val="640"/>
              </a:spcBef>
              <a:spcAft>
                <a:spcPts val="0"/>
              </a:spcAft>
            </a:pPr>
            <a:br>
              <a:rPr lang="en-US" sz="2400" b="0" dirty="0">
                <a:effectLst/>
              </a:rPr>
            </a:br>
            <a:r>
              <a:rPr lang="en-US" sz="2400" b="0" i="0" u="none" strike="noStrike" dirty="0">
                <a:solidFill>
                  <a:srgbClr val="004B8D"/>
                </a:solidFill>
                <a:effectLst/>
              </a:rPr>
              <a:t>Serves to satisfy ASHA’s Updated 2010 SLP Roles and Responsibilities for SLPs working in schools</a:t>
            </a:r>
            <a:endParaRPr lang="en-US" sz="2400" b="0" dirty="0">
              <a:effectLst/>
            </a:endParaRPr>
          </a:p>
          <a:p>
            <a:pPr rtl="0">
              <a:spcBef>
                <a:spcPts val="640"/>
              </a:spcBef>
              <a:spcAft>
                <a:spcPts val="0"/>
              </a:spcAft>
            </a:pPr>
            <a:br>
              <a:rPr lang="en-US" sz="2400" b="0" dirty="0">
                <a:effectLst/>
              </a:rPr>
            </a:br>
            <a:r>
              <a:rPr lang="en-US" sz="2400" b="0" i="0" u="none" strike="noStrike" dirty="0">
                <a:solidFill>
                  <a:srgbClr val="004B8D"/>
                </a:solidFill>
                <a:effectLst/>
              </a:rPr>
              <a:t>Affords and opportunity to further utilize collaboration and consultation service delivery models as part of a viable workload approach to SLP’s roles and responsibilities </a:t>
            </a:r>
            <a:endParaRPr lang="en-US" sz="2400" b="0" dirty="0">
              <a:effectLst/>
            </a:endParaRPr>
          </a:p>
        </p:txBody>
      </p:sp>
    </p:spTree>
    <p:extLst>
      <p:ext uri="{BB962C8B-B14F-4D97-AF65-F5344CB8AC3E}">
        <p14:creationId xmlns:p14="http://schemas.microsoft.com/office/powerpoint/2010/main" val="2769011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pPr algn="l"/>
            <a:r>
              <a:rPr lang="en-US" b="1" i="0" u="none" strike="noStrike" dirty="0">
                <a:solidFill>
                  <a:schemeClr val="bg1"/>
                </a:solidFill>
                <a:effectLst/>
                <a:latin typeface="Calibri" panose="020F0502020204030204" pitchFamily="34" charset="0"/>
              </a:rPr>
              <a:t>SLP Activities in MTSS/RTI Framework</a:t>
            </a:r>
            <a:br>
              <a:rPr lang="en-US" b="1" dirty="0"/>
            </a:br>
            <a:endParaRPr lang="en-US" dirty="0"/>
          </a:p>
        </p:txBody>
      </p:sp>
      <p:sp>
        <p:nvSpPr>
          <p:cNvPr id="4" name="TextBox 3">
            <a:extLst>
              <a:ext uri="{FF2B5EF4-FFF2-40B4-BE49-F238E27FC236}">
                <a16:creationId xmlns:a16="http://schemas.microsoft.com/office/drawing/2014/main" id="{21AB89D1-B64F-AC63-A235-DDD231865505}"/>
              </a:ext>
            </a:extLst>
          </p:cNvPr>
          <p:cNvSpPr txBox="1"/>
          <p:nvPr/>
        </p:nvSpPr>
        <p:spPr>
          <a:xfrm>
            <a:off x="228600" y="742950"/>
            <a:ext cx="8686800" cy="4985980"/>
          </a:xfrm>
          <a:prstGeom prst="rect">
            <a:avLst/>
          </a:prstGeom>
          <a:noFill/>
        </p:spPr>
        <p:txBody>
          <a:bodyPr wrap="square">
            <a:spAutoFit/>
          </a:bodyPr>
          <a:lstStyle/>
          <a:p>
            <a:pPr rtl="0">
              <a:spcBef>
                <a:spcPts val="640"/>
              </a:spcBef>
              <a:spcAft>
                <a:spcPts val="0"/>
              </a:spcAft>
            </a:pPr>
            <a:r>
              <a:rPr lang="en-US" sz="1800" b="0" i="0" u="none" strike="noStrike" dirty="0">
                <a:solidFill>
                  <a:srgbClr val="004B8D"/>
                </a:solidFill>
                <a:effectLst/>
                <a:latin typeface="Calibri" panose="020F0502020204030204" pitchFamily="34" charset="0"/>
              </a:rPr>
              <a:t>Tier 1</a:t>
            </a:r>
            <a:endParaRPr lang="en-US" b="0" dirty="0">
              <a:effectLst/>
            </a:endParaRPr>
          </a:p>
          <a:p>
            <a:pPr indent="457200" rtl="0">
              <a:spcAft>
                <a:spcPts val="0"/>
              </a:spcAft>
            </a:pPr>
            <a:r>
              <a:rPr lang="en-US" sz="1800" b="0" i="0" u="none" strike="noStrike" dirty="0">
                <a:solidFill>
                  <a:srgbClr val="004B8D"/>
                </a:solidFill>
                <a:effectLst/>
                <a:latin typeface="Calibri" panose="020F0502020204030204" pitchFamily="34" charset="0"/>
              </a:rPr>
              <a:t>• Screening, observations of students</a:t>
            </a:r>
            <a:endParaRPr lang="en-US" b="0" dirty="0">
              <a:effectLst/>
            </a:endParaRPr>
          </a:p>
          <a:p>
            <a:pPr indent="457200" rtl="0">
              <a:spcAft>
                <a:spcPts val="0"/>
              </a:spcAft>
            </a:pPr>
            <a:r>
              <a:rPr lang="en-US" sz="1800" b="0" i="0" u="none" strike="noStrike" dirty="0">
                <a:solidFill>
                  <a:srgbClr val="004B8D"/>
                </a:solidFill>
                <a:effectLst/>
                <a:latin typeface="Calibri" panose="020F0502020204030204" pitchFamily="34" charset="0"/>
              </a:rPr>
              <a:t>• Provide language rich in-classroom lessons/activities</a:t>
            </a:r>
            <a:endParaRPr lang="en-US" b="0" dirty="0">
              <a:effectLst/>
            </a:endParaRPr>
          </a:p>
          <a:p>
            <a:pPr indent="457200" rtl="0">
              <a:spcAft>
                <a:spcPts val="0"/>
              </a:spcAft>
            </a:pPr>
            <a:r>
              <a:rPr lang="en-US" sz="1800" b="0" i="0" u="none" strike="noStrike" dirty="0">
                <a:solidFill>
                  <a:srgbClr val="004B8D"/>
                </a:solidFill>
                <a:effectLst/>
                <a:latin typeface="Calibri" panose="020F0502020204030204" pitchFamily="34" charset="0"/>
              </a:rPr>
              <a:t>• Consultation, education, collaboration activities with teams, teachers, parents</a:t>
            </a:r>
            <a:endParaRPr lang="en-US" b="0" dirty="0">
              <a:effectLst/>
            </a:endParaRPr>
          </a:p>
          <a:p>
            <a:pPr indent="457200" rtl="0">
              <a:spcAft>
                <a:spcPts val="0"/>
              </a:spcAft>
            </a:pPr>
            <a:r>
              <a:rPr lang="en-US" sz="1800" b="0" i="0" u="none" strike="noStrike" dirty="0">
                <a:solidFill>
                  <a:srgbClr val="004B8D"/>
                </a:solidFill>
                <a:effectLst/>
                <a:latin typeface="Calibri" panose="020F0502020204030204" pitchFamily="34" charset="0"/>
              </a:rPr>
              <a:t>• Suggesting classroom accommodations/modifications</a:t>
            </a:r>
            <a:endParaRPr lang="en-US" b="0" dirty="0">
              <a:effectLst/>
            </a:endParaRPr>
          </a:p>
          <a:p>
            <a:pPr indent="457200" rtl="0">
              <a:spcAft>
                <a:spcPts val="0"/>
              </a:spcAft>
            </a:pPr>
            <a:r>
              <a:rPr lang="en-US" sz="1800" b="0" i="0" u="none" strike="noStrike" dirty="0">
                <a:solidFill>
                  <a:srgbClr val="004B8D"/>
                </a:solidFill>
                <a:effectLst/>
                <a:latin typeface="Calibri" panose="020F0502020204030204" pitchFamily="34" charset="0"/>
              </a:rPr>
              <a:t>• Connect communication skills/language underpinnings to curriculum standards</a:t>
            </a:r>
            <a:endParaRPr lang="en-US" b="0" dirty="0">
              <a:effectLst/>
            </a:endParaRPr>
          </a:p>
          <a:p>
            <a:pPr rtl="0">
              <a:spcBef>
                <a:spcPts val="640"/>
              </a:spcBef>
              <a:spcAft>
                <a:spcPts val="0"/>
              </a:spcAft>
            </a:pPr>
            <a:r>
              <a:rPr lang="en-US" sz="1800" b="0" i="0" u="none" strike="noStrike" dirty="0">
                <a:solidFill>
                  <a:srgbClr val="004B8D"/>
                </a:solidFill>
                <a:effectLst/>
                <a:latin typeface="Calibri" panose="020F0502020204030204" pitchFamily="34" charset="0"/>
              </a:rPr>
              <a:t>Tier 2</a:t>
            </a:r>
            <a:endParaRPr lang="en-US" b="0" dirty="0">
              <a:effectLst/>
            </a:endParaRPr>
          </a:p>
          <a:p>
            <a:pPr indent="457200" rtl="0">
              <a:spcAft>
                <a:spcPts val="0"/>
              </a:spcAft>
            </a:pPr>
            <a:r>
              <a:rPr lang="en-US" sz="1800" b="0" i="0" u="none" strike="noStrike" dirty="0">
                <a:solidFill>
                  <a:srgbClr val="004B8D"/>
                </a:solidFill>
                <a:effectLst/>
                <a:latin typeface="Calibri" panose="020F0502020204030204" pitchFamily="34" charset="0"/>
              </a:rPr>
              <a:t>• Assist teams in selection of research-based interventions</a:t>
            </a:r>
            <a:endParaRPr lang="en-US" b="0" dirty="0">
              <a:effectLst/>
            </a:endParaRPr>
          </a:p>
          <a:p>
            <a:pPr indent="457200" rtl="0">
              <a:spcAft>
                <a:spcPts val="0"/>
              </a:spcAft>
            </a:pPr>
            <a:r>
              <a:rPr lang="en-US" sz="1800" b="0" i="0" u="none" strike="noStrike" dirty="0">
                <a:solidFill>
                  <a:srgbClr val="004B8D"/>
                </a:solidFill>
                <a:effectLst/>
                <a:latin typeface="Calibri" panose="020F0502020204030204" pitchFamily="34" charset="0"/>
              </a:rPr>
              <a:t>• Participate in training others to provide interventions to students; provide 	interventions</a:t>
            </a:r>
            <a:endParaRPr lang="en-US" b="0" dirty="0">
              <a:effectLst/>
            </a:endParaRPr>
          </a:p>
          <a:p>
            <a:pPr indent="457200" rtl="0">
              <a:spcBef>
                <a:spcPts val="640"/>
              </a:spcBef>
              <a:spcAft>
                <a:spcPts val="0"/>
              </a:spcAft>
            </a:pPr>
            <a:r>
              <a:rPr lang="en-US" sz="1800" b="0" i="0" u="none" strike="noStrike" dirty="0">
                <a:solidFill>
                  <a:srgbClr val="004B8D"/>
                </a:solidFill>
                <a:effectLst/>
                <a:latin typeface="Calibri" panose="020F0502020204030204" pitchFamily="34" charset="0"/>
              </a:rPr>
              <a:t>• Assist teams in interpreting data</a:t>
            </a:r>
            <a:endParaRPr lang="en-US" b="0" dirty="0">
              <a:effectLst/>
            </a:endParaRPr>
          </a:p>
          <a:p>
            <a:pPr rtl="0">
              <a:spcBef>
                <a:spcPts val="640"/>
              </a:spcBef>
              <a:spcAft>
                <a:spcPts val="0"/>
              </a:spcAft>
            </a:pPr>
            <a:r>
              <a:rPr lang="en-US" sz="1800" b="0" i="0" u="none" strike="noStrike" dirty="0">
                <a:solidFill>
                  <a:srgbClr val="004B8D"/>
                </a:solidFill>
                <a:effectLst/>
                <a:latin typeface="Calibri" panose="020F0502020204030204" pitchFamily="34" charset="0"/>
              </a:rPr>
              <a:t>Tier 3</a:t>
            </a:r>
            <a:endParaRPr lang="en-US" b="0" dirty="0">
              <a:effectLst/>
            </a:endParaRPr>
          </a:p>
          <a:p>
            <a:pPr indent="457200" rtl="0">
              <a:spcBef>
                <a:spcPts val="640"/>
              </a:spcBef>
              <a:spcAft>
                <a:spcPts val="0"/>
              </a:spcAft>
            </a:pPr>
            <a:r>
              <a:rPr lang="en-US" sz="1800" b="0" i="0" u="none" strike="noStrike" dirty="0">
                <a:solidFill>
                  <a:srgbClr val="004B8D"/>
                </a:solidFill>
                <a:effectLst/>
                <a:latin typeface="Calibri" panose="020F0502020204030204" pitchFamily="34" charset="0"/>
              </a:rPr>
              <a:t>• All items listed in Tier 2 with consideration of increased intensity and/or the need for 	referral</a:t>
            </a:r>
            <a:endParaRPr lang="en-US" b="0" dirty="0">
              <a:effectLst/>
            </a:endParaRPr>
          </a:p>
          <a:p>
            <a:br>
              <a:rPr lang="en-US" dirty="0"/>
            </a:br>
            <a:endParaRPr lang="en-US" dirty="0"/>
          </a:p>
        </p:txBody>
      </p:sp>
    </p:spTree>
    <p:extLst>
      <p:ext uri="{BB962C8B-B14F-4D97-AF65-F5344CB8AC3E}">
        <p14:creationId xmlns:p14="http://schemas.microsoft.com/office/powerpoint/2010/main" val="212995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i="0" u="none" strike="noStrike" dirty="0">
                <a:solidFill>
                  <a:schemeClr val="bg1"/>
                </a:solidFill>
                <a:effectLst/>
                <a:latin typeface="Calibri" panose="020F0502020204030204" pitchFamily="34" charset="0"/>
              </a:rPr>
              <a:t>NKC Schools MTSS</a:t>
            </a:r>
            <a:br>
              <a:rPr lang="en-US" b="1" dirty="0"/>
            </a:br>
            <a:endParaRPr lang="en-US" dirty="0"/>
          </a:p>
        </p:txBody>
      </p:sp>
      <p:sp>
        <p:nvSpPr>
          <p:cNvPr id="6" name="TextBox 5">
            <a:extLst>
              <a:ext uri="{FF2B5EF4-FFF2-40B4-BE49-F238E27FC236}">
                <a16:creationId xmlns:a16="http://schemas.microsoft.com/office/drawing/2014/main" id="{5810BE45-86EE-6AA5-84D6-A83DDE8145F9}"/>
              </a:ext>
            </a:extLst>
          </p:cNvPr>
          <p:cNvSpPr txBox="1"/>
          <p:nvPr/>
        </p:nvSpPr>
        <p:spPr>
          <a:xfrm>
            <a:off x="228600" y="819150"/>
            <a:ext cx="8686800" cy="4170372"/>
          </a:xfrm>
          <a:prstGeom prst="rect">
            <a:avLst/>
          </a:prstGeom>
          <a:noFill/>
        </p:spPr>
        <p:txBody>
          <a:bodyPr wrap="square">
            <a:spAutoFit/>
          </a:bodyPr>
          <a:lstStyle/>
          <a:p>
            <a:pPr rtl="0">
              <a:spcBef>
                <a:spcPts val="640"/>
              </a:spcBef>
              <a:spcAft>
                <a:spcPts val="0"/>
              </a:spcAft>
            </a:pPr>
            <a:r>
              <a:rPr lang="en-US" sz="1500" b="0" i="0" u="none" strike="noStrike" dirty="0">
                <a:solidFill>
                  <a:srgbClr val="004B8D"/>
                </a:solidFill>
                <a:effectLst/>
              </a:rPr>
              <a:t>One of the earliest MO districts using RTI for IDEA eligibility determination of learning disabilities rather than discrepancy (2004)</a:t>
            </a:r>
            <a:endParaRPr lang="en-US" sz="1000" i="0" u="none" strike="noStrike" dirty="0">
              <a:solidFill>
                <a:srgbClr val="004B8D"/>
              </a:solidFill>
            </a:endParaRPr>
          </a:p>
          <a:p>
            <a:pPr rtl="0">
              <a:spcBef>
                <a:spcPts val="640"/>
              </a:spcBef>
              <a:spcAft>
                <a:spcPts val="0"/>
              </a:spcAft>
            </a:pPr>
            <a:br>
              <a:rPr lang="en-US" sz="1500" b="0" dirty="0">
                <a:effectLst/>
              </a:rPr>
            </a:br>
            <a:r>
              <a:rPr lang="en-US" sz="1500" b="0" i="0" u="none" strike="noStrike" dirty="0">
                <a:solidFill>
                  <a:srgbClr val="004B8D"/>
                </a:solidFill>
                <a:effectLst/>
              </a:rPr>
              <a:t>• In 2005 adopted procedures for RTI for speech/voice/fluency – one of the first MO districts to do so - Speech Improvement Instruction Program (SIP)</a:t>
            </a:r>
            <a:endParaRPr lang="en-US" sz="1500" b="0" dirty="0">
              <a:effectLst/>
            </a:endParaRPr>
          </a:p>
          <a:p>
            <a:pPr rtl="0">
              <a:spcBef>
                <a:spcPts val="640"/>
              </a:spcBef>
              <a:spcAft>
                <a:spcPts val="0"/>
              </a:spcAft>
            </a:pPr>
            <a:r>
              <a:rPr lang="en-US" sz="1500" b="0" i="0" u="none" strike="noStrike" dirty="0">
                <a:solidFill>
                  <a:srgbClr val="004B8D"/>
                </a:solidFill>
                <a:effectLst/>
              </a:rPr>
              <a:t>• In 2009-2010, possibly the first MO district to adopt procedures to include SLPs within an RTI approach</a:t>
            </a:r>
            <a:endParaRPr lang="en-US" sz="1500" b="0" dirty="0">
              <a:effectLst/>
            </a:endParaRPr>
          </a:p>
          <a:p>
            <a:pPr indent="457200" rtl="0">
              <a:spcBef>
                <a:spcPts val="640"/>
              </a:spcBef>
              <a:spcAft>
                <a:spcPts val="0"/>
              </a:spcAft>
            </a:pPr>
            <a:r>
              <a:rPr lang="en-US" sz="1500" b="0" i="0" u="none" strike="noStrike" dirty="0">
                <a:solidFill>
                  <a:srgbClr val="004B8D"/>
                </a:solidFill>
                <a:effectLst/>
              </a:rPr>
              <a:t>• Rationale to account for the SLPs role and responsibility to help school teams understand the language underpinnings and critical speech/language skill development to enhance literacy, academics and behavior skills</a:t>
            </a:r>
            <a:endParaRPr lang="en-US" sz="1500" b="0" dirty="0">
              <a:effectLst/>
            </a:endParaRPr>
          </a:p>
          <a:p>
            <a:pPr indent="457200" rtl="0">
              <a:spcBef>
                <a:spcPts val="640"/>
              </a:spcBef>
              <a:spcAft>
                <a:spcPts val="0"/>
              </a:spcAft>
            </a:pPr>
            <a:r>
              <a:rPr lang="en-US" sz="1500" b="0" i="0" u="none" strike="noStrike" dirty="0">
                <a:solidFill>
                  <a:srgbClr val="004B8D"/>
                </a:solidFill>
                <a:effectLst/>
              </a:rPr>
              <a:t>• Year long research by a task force</a:t>
            </a:r>
            <a:endParaRPr lang="en-US" sz="1500" b="0" dirty="0">
              <a:effectLst/>
            </a:endParaRPr>
          </a:p>
          <a:p>
            <a:pPr indent="457200" rtl="0">
              <a:spcBef>
                <a:spcPts val="640"/>
              </a:spcBef>
              <a:spcAft>
                <a:spcPts val="0"/>
              </a:spcAft>
            </a:pPr>
            <a:r>
              <a:rPr lang="en-US" sz="1500" b="0" i="0" u="none" strike="noStrike" dirty="0">
                <a:solidFill>
                  <a:srgbClr val="004B8D"/>
                </a:solidFill>
                <a:effectLst/>
              </a:rPr>
              <a:t>• Established universal speech/language screener, procedures for interventions, flow chart, forms, etc. (SLP Language Intervention Toolkit)</a:t>
            </a:r>
            <a:endParaRPr lang="en-US" sz="1500" b="0" dirty="0">
              <a:effectLst/>
            </a:endParaRPr>
          </a:p>
          <a:p>
            <a:pPr indent="457200" rtl="0">
              <a:spcBef>
                <a:spcPts val="640"/>
              </a:spcBef>
              <a:spcAft>
                <a:spcPts val="0"/>
              </a:spcAft>
            </a:pPr>
            <a:r>
              <a:rPr lang="en-US" sz="1500" b="0" i="0" u="none" strike="noStrike" dirty="0">
                <a:solidFill>
                  <a:srgbClr val="004B8D"/>
                </a:solidFill>
                <a:effectLst/>
              </a:rPr>
              <a:t>• Professional development for problem solving teams and SLPs</a:t>
            </a:r>
            <a:endParaRPr lang="en-US" sz="1500" b="0" dirty="0">
              <a:effectLst/>
            </a:endParaRPr>
          </a:p>
          <a:p>
            <a:pPr indent="457200" rtl="0">
              <a:spcBef>
                <a:spcPts val="640"/>
              </a:spcBef>
              <a:spcAft>
                <a:spcPts val="0"/>
              </a:spcAft>
            </a:pPr>
            <a:r>
              <a:rPr lang="en-US" sz="1500" b="0" i="0" u="none" strike="noStrike" dirty="0">
                <a:solidFill>
                  <a:srgbClr val="004B8D"/>
                </a:solidFill>
                <a:effectLst/>
              </a:rPr>
              <a:t>• Language eligibility criterion honored and was not used as a delay in refer</a:t>
            </a:r>
            <a:endParaRPr lang="en-US" sz="1500" b="0" dirty="0">
              <a:effectLst/>
            </a:endParaRPr>
          </a:p>
          <a:p>
            <a:pPr rtl="0">
              <a:spcBef>
                <a:spcPts val="640"/>
              </a:spcBef>
              <a:spcAft>
                <a:spcPts val="0"/>
              </a:spcAft>
            </a:pPr>
            <a:r>
              <a:rPr lang="en-US" sz="1500" b="0" i="0" u="none" strike="noStrike" dirty="0">
                <a:solidFill>
                  <a:srgbClr val="004B8D"/>
                </a:solidFill>
                <a:effectLst/>
              </a:rPr>
              <a:t>•In 2014-2015, moved to MTSS terminology, incorporated PBIS, social, behavioral </a:t>
            </a:r>
            <a:endParaRPr lang="en-US" sz="1500" b="0" dirty="0">
              <a:effectLst/>
            </a:endParaRPr>
          </a:p>
        </p:txBody>
      </p:sp>
    </p:spTree>
    <p:extLst>
      <p:ext uri="{BB962C8B-B14F-4D97-AF65-F5344CB8AC3E}">
        <p14:creationId xmlns:p14="http://schemas.microsoft.com/office/powerpoint/2010/main" val="111271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i="0" u="none" strike="noStrike" dirty="0">
                <a:solidFill>
                  <a:schemeClr val="bg1"/>
                </a:solidFill>
                <a:effectLst/>
                <a:latin typeface="Calibri" panose="020F0502020204030204" pitchFamily="34" charset="0"/>
              </a:rPr>
              <a:t>NKC Schools SLP Role in MTSS</a:t>
            </a:r>
            <a:br>
              <a:rPr lang="en-US" b="1" dirty="0">
                <a:solidFill>
                  <a:schemeClr val="bg1"/>
                </a:solidFill>
              </a:rPr>
            </a:br>
            <a:endParaRPr lang="en-US" dirty="0">
              <a:solidFill>
                <a:schemeClr val="bg1"/>
              </a:solidFill>
            </a:endParaRPr>
          </a:p>
        </p:txBody>
      </p:sp>
      <p:sp>
        <p:nvSpPr>
          <p:cNvPr id="4" name="TextBox 3">
            <a:extLst>
              <a:ext uri="{FF2B5EF4-FFF2-40B4-BE49-F238E27FC236}">
                <a16:creationId xmlns:a16="http://schemas.microsoft.com/office/drawing/2014/main" id="{68D7D3ED-1930-A586-10D5-CFFACBEB810B}"/>
              </a:ext>
            </a:extLst>
          </p:cNvPr>
          <p:cNvSpPr txBox="1"/>
          <p:nvPr/>
        </p:nvSpPr>
        <p:spPr>
          <a:xfrm>
            <a:off x="190500" y="625078"/>
            <a:ext cx="8763000" cy="4308872"/>
          </a:xfrm>
          <a:prstGeom prst="rect">
            <a:avLst/>
          </a:prstGeom>
          <a:noFill/>
        </p:spPr>
        <p:txBody>
          <a:bodyPr wrap="square">
            <a:spAutoFit/>
          </a:bodyPr>
          <a:lstStyle/>
          <a:p>
            <a:pPr rtl="0">
              <a:spcBef>
                <a:spcPts val="640"/>
              </a:spcBef>
              <a:spcAft>
                <a:spcPts val="0"/>
              </a:spcAft>
            </a:pPr>
            <a:r>
              <a:rPr lang="en-US" b="0" i="0" u="none" strike="noStrike" dirty="0">
                <a:solidFill>
                  <a:srgbClr val="004B8D"/>
                </a:solidFill>
                <a:effectLst/>
              </a:rPr>
              <a:t>Become involved in an MTSS model (Tiers 1, 2, 3) (collaborate with team as a consistent team member)</a:t>
            </a:r>
            <a:endParaRPr lang="en-US" b="0" dirty="0">
              <a:effectLst/>
            </a:endParaRPr>
          </a:p>
          <a:p>
            <a:pPr indent="457200" rtl="0">
              <a:spcBef>
                <a:spcPts val="640"/>
              </a:spcBef>
              <a:spcAft>
                <a:spcPts val="0"/>
              </a:spcAft>
            </a:pPr>
            <a:r>
              <a:rPr lang="en-US" b="0" i="0" u="none" strike="noStrike" dirty="0">
                <a:solidFill>
                  <a:srgbClr val="004B8D"/>
                </a:solidFill>
                <a:effectLst/>
              </a:rPr>
              <a:t>• Use a screening measure to identify students who might have speech-language</a:t>
            </a:r>
            <a:endParaRPr lang="en-US" b="0" dirty="0">
              <a:effectLst/>
            </a:endParaRPr>
          </a:p>
          <a:p>
            <a:pPr rtl="0">
              <a:spcBef>
                <a:spcPts val="640"/>
              </a:spcBef>
              <a:spcAft>
                <a:spcPts val="0"/>
              </a:spcAft>
            </a:pPr>
            <a:r>
              <a:rPr lang="en-US" b="0" i="0" u="none" strike="noStrike" dirty="0">
                <a:solidFill>
                  <a:srgbClr val="004B8D"/>
                </a:solidFill>
                <a:effectLst/>
              </a:rPr>
              <a:t>concerns (Tier 1) (focus on Kindergarten grade level and on academic benchmark</a:t>
            </a:r>
            <a:endParaRPr lang="en-US" b="0" dirty="0">
              <a:effectLst/>
            </a:endParaRPr>
          </a:p>
          <a:p>
            <a:pPr rtl="0">
              <a:spcBef>
                <a:spcPts val="640"/>
              </a:spcBef>
              <a:spcAft>
                <a:spcPts val="0"/>
              </a:spcAft>
            </a:pPr>
            <a:r>
              <a:rPr lang="en-US" b="0" i="0" u="none" strike="noStrike" dirty="0">
                <a:solidFill>
                  <a:srgbClr val="004B8D"/>
                </a:solidFill>
                <a:effectLst/>
              </a:rPr>
              <a:t>screener performance; ensure hearing and vision is intact for academic interventions)</a:t>
            </a:r>
            <a:endParaRPr lang="en-US" b="0" dirty="0">
              <a:effectLst/>
            </a:endParaRPr>
          </a:p>
          <a:p>
            <a:pPr indent="457200" rtl="0">
              <a:spcBef>
                <a:spcPts val="640"/>
              </a:spcBef>
              <a:spcAft>
                <a:spcPts val="0"/>
              </a:spcAft>
            </a:pPr>
            <a:r>
              <a:rPr lang="en-US" b="0" i="0" u="none" strike="noStrike" dirty="0">
                <a:solidFill>
                  <a:srgbClr val="004B8D"/>
                </a:solidFill>
                <a:effectLst/>
              </a:rPr>
              <a:t>• Provide consultation and collaboration to classroom teachers (Tier 1) (General Education Strategies document, observations in classrooms)</a:t>
            </a:r>
            <a:endParaRPr lang="en-US" b="0" dirty="0">
              <a:effectLst/>
            </a:endParaRPr>
          </a:p>
          <a:p>
            <a:pPr indent="457200" rtl="0">
              <a:spcBef>
                <a:spcPts val="640"/>
              </a:spcBef>
              <a:spcAft>
                <a:spcPts val="0"/>
              </a:spcAft>
            </a:pPr>
            <a:r>
              <a:rPr lang="en-US" b="0" i="0" u="none" strike="noStrike" dirty="0">
                <a:solidFill>
                  <a:srgbClr val="004B8D"/>
                </a:solidFill>
                <a:effectLst/>
              </a:rPr>
              <a:t>• Provide language enrichment sessions in the classroom (Tier 1) (SLP Resource Library)</a:t>
            </a:r>
            <a:endParaRPr lang="en-US" b="0" dirty="0">
              <a:effectLst/>
            </a:endParaRPr>
          </a:p>
          <a:p>
            <a:pPr indent="457200" rtl="0">
              <a:spcBef>
                <a:spcPts val="640"/>
              </a:spcBef>
              <a:spcAft>
                <a:spcPts val="0"/>
              </a:spcAft>
            </a:pPr>
            <a:r>
              <a:rPr lang="en-US" b="0" i="0" u="none" strike="noStrike" dirty="0">
                <a:solidFill>
                  <a:srgbClr val="004B8D"/>
                </a:solidFill>
                <a:effectLst/>
              </a:rPr>
              <a:t>• Provide checklists to classroom teachers to further identify language skill performance in classroom (Tiers 1, 2, 3) (collaboration)</a:t>
            </a:r>
            <a:endParaRPr lang="en-US" b="0" dirty="0">
              <a:effectLst/>
            </a:endParaRPr>
          </a:p>
          <a:p>
            <a:pPr indent="457200" rtl="0">
              <a:spcBef>
                <a:spcPts val="640"/>
              </a:spcBef>
              <a:spcAft>
                <a:spcPts val="0"/>
              </a:spcAft>
            </a:pPr>
            <a:r>
              <a:rPr lang="en-US" b="0" i="0" u="none" strike="noStrike" dirty="0">
                <a:solidFill>
                  <a:srgbClr val="004B8D"/>
                </a:solidFill>
                <a:effectLst/>
              </a:rPr>
              <a:t>• Provide consultation and collaboration for academic &amp; behavioral interventions (Tier 2) through MTSS team (consider specific speech-language interventions to augment)</a:t>
            </a:r>
            <a:endParaRPr lang="en-US" b="0" dirty="0">
              <a:effectLst/>
            </a:endParaRPr>
          </a:p>
          <a:p>
            <a:pPr indent="457200" rtl="0">
              <a:spcBef>
                <a:spcPts val="640"/>
              </a:spcBef>
              <a:spcAft>
                <a:spcPts val="0"/>
              </a:spcAft>
            </a:pPr>
            <a:r>
              <a:rPr lang="en-US" b="0" i="0" u="none" strike="noStrike" dirty="0">
                <a:solidFill>
                  <a:srgbClr val="004B8D"/>
                </a:solidFill>
                <a:effectLst/>
              </a:rPr>
              <a:t>• Interpret data, provide more intensive interventions (Tier 3) (progress monitoring)</a:t>
            </a:r>
            <a:endParaRPr lang="en-US" b="0" dirty="0">
              <a:effectLst/>
            </a:endParaRPr>
          </a:p>
        </p:txBody>
      </p:sp>
    </p:spTree>
    <p:extLst>
      <p:ext uri="{BB962C8B-B14F-4D97-AF65-F5344CB8AC3E}">
        <p14:creationId xmlns:p14="http://schemas.microsoft.com/office/powerpoint/2010/main" val="123911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i="0" u="none" strike="noStrike" dirty="0">
                <a:solidFill>
                  <a:schemeClr val="bg1"/>
                </a:solidFill>
                <a:effectLst/>
                <a:latin typeface="Calibri" panose="020F0502020204030204" pitchFamily="34" charset="0"/>
              </a:rPr>
              <a:t>NKC Schools MTSS &amp; Interventions</a:t>
            </a:r>
            <a:br>
              <a:rPr lang="en-US" b="1" dirty="0"/>
            </a:br>
            <a:endParaRPr lang="en-US" dirty="0"/>
          </a:p>
        </p:txBody>
      </p:sp>
      <p:sp>
        <p:nvSpPr>
          <p:cNvPr id="4" name="TextBox 3">
            <a:extLst>
              <a:ext uri="{FF2B5EF4-FFF2-40B4-BE49-F238E27FC236}">
                <a16:creationId xmlns:a16="http://schemas.microsoft.com/office/drawing/2014/main" id="{C59214AC-9428-EBB2-6631-16362EEAF656}"/>
              </a:ext>
            </a:extLst>
          </p:cNvPr>
          <p:cNvSpPr txBox="1"/>
          <p:nvPr/>
        </p:nvSpPr>
        <p:spPr>
          <a:xfrm>
            <a:off x="304800" y="819150"/>
            <a:ext cx="8534400" cy="3939540"/>
          </a:xfrm>
          <a:prstGeom prst="rect">
            <a:avLst/>
          </a:prstGeom>
          <a:noFill/>
        </p:spPr>
        <p:txBody>
          <a:bodyPr wrap="square">
            <a:spAutoFit/>
          </a:bodyPr>
          <a:lstStyle/>
          <a:p>
            <a:pPr rtl="0">
              <a:spcBef>
                <a:spcPts val="640"/>
              </a:spcBef>
              <a:spcAft>
                <a:spcPts val="0"/>
              </a:spcAft>
            </a:pPr>
            <a:r>
              <a:rPr lang="en-US" sz="2000" b="0" i="0" u="none" strike="noStrike" dirty="0">
                <a:solidFill>
                  <a:srgbClr val="004B8D"/>
                </a:solidFill>
                <a:effectLst/>
              </a:rPr>
              <a:t>•Routine speech/language screenings as part of MTSS compliance plan</a:t>
            </a:r>
            <a:endParaRPr lang="en-US" sz="2000" b="0" dirty="0">
              <a:effectLst/>
            </a:endParaRPr>
          </a:p>
          <a:p>
            <a:pPr rtl="0">
              <a:spcBef>
                <a:spcPts val="640"/>
              </a:spcBef>
              <a:spcAft>
                <a:spcPts val="0"/>
              </a:spcAft>
            </a:pPr>
            <a:br>
              <a:rPr lang="en-US" sz="2000" b="0" dirty="0">
                <a:effectLst/>
              </a:rPr>
            </a:br>
            <a:r>
              <a:rPr lang="en-US" sz="2000" b="0" i="0" u="none" strike="noStrike" dirty="0">
                <a:solidFill>
                  <a:srgbClr val="004B8D"/>
                </a:solidFill>
                <a:effectLst/>
              </a:rPr>
              <a:t>• SLP is part of schools’ MTSS data review team </a:t>
            </a:r>
            <a:endParaRPr lang="en-US" sz="2000" b="0" dirty="0">
              <a:effectLst/>
            </a:endParaRPr>
          </a:p>
          <a:p>
            <a:pPr indent="457200" rtl="0">
              <a:spcBef>
                <a:spcPts val="640"/>
              </a:spcBef>
              <a:spcAft>
                <a:spcPts val="0"/>
              </a:spcAft>
            </a:pPr>
            <a:r>
              <a:rPr lang="en-US" sz="2000" b="0" i="0" u="none" strike="noStrike" dirty="0">
                <a:solidFill>
                  <a:srgbClr val="004B8D"/>
                </a:solidFill>
                <a:effectLst/>
              </a:rPr>
              <a:t> –includes speech/language progress monitoring</a:t>
            </a:r>
            <a:endParaRPr lang="en-US" sz="2000" b="0" dirty="0">
              <a:effectLst/>
            </a:endParaRPr>
          </a:p>
          <a:p>
            <a:pPr rtl="0">
              <a:spcBef>
                <a:spcPts val="640"/>
              </a:spcBef>
              <a:spcAft>
                <a:spcPts val="0"/>
              </a:spcAft>
            </a:pPr>
            <a:br>
              <a:rPr lang="en-US" sz="2000" b="0" dirty="0">
                <a:effectLst/>
              </a:rPr>
            </a:br>
            <a:r>
              <a:rPr lang="en-US" sz="2000" b="0" i="0" u="none" strike="noStrike" dirty="0">
                <a:solidFill>
                  <a:srgbClr val="004B8D"/>
                </a:solidFill>
                <a:effectLst/>
              </a:rPr>
              <a:t>• MTSS Teams consider how speech/language skills impact academic/educational progress to determine when interventions are needed</a:t>
            </a:r>
            <a:endParaRPr lang="en-US" sz="2000" b="0" dirty="0">
              <a:effectLst/>
            </a:endParaRPr>
          </a:p>
          <a:p>
            <a:pPr rtl="0">
              <a:spcBef>
                <a:spcPts val="640"/>
              </a:spcBef>
              <a:spcAft>
                <a:spcPts val="0"/>
              </a:spcAft>
            </a:pPr>
            <a:br>
              <a:rPr lang="en-US" sz="2000" b="0" dirty="0">
                <a:effectLst/>
              </a:rPr>
            </a:br>
            <a:r>
              <a:rPr lang="en-US" sz="2000" b="0" i="0" u="none" strike="noStrike" dirty="0">
                <a:solidFill>
                  <a:srgbClr val="004B8D"/>
                </a:solidFill>
                <a:effectLst/>
              </a:rPr>
              <a:t>• Any staff member can implement the intervention once trained by SLP</a:t>
            </a:r>
            <a:endParaRPr lang="en-US" sz="2000" b="0" dirty="0">
              <a:effectLst/>
            </a:endParaRPr>
          </a:p>
          <a:p>
            <a:pPr rtl="0">
              <a:spcBef>
                <a:spcPts val="640"/>
              </a:spcBef>
              <a:spcAft>
                <a:spcPts val="0"/>
              </a:spcAft>
            </a:pPr>
            <a:r>
              <a:rPr lang="en-US" sz="2000" b="0" i="0" u="none" strike="noStrike" dirty="0">
                <a:solidFill>
                  <a:srgbClr val="004B8D"/>
                </a:solidFill>
                <a:effectLst/>
              </a:rPr>
              <a:t>• parents</a:t>
            </a:r>
            <a:endParaRPr lang="en-US" sz="2000" b="0" dirty="0">
              <a:effectLst/>
            </a:endParaRPr>
          </a:p>
          <a:p>
            <a:pPr indent="457200" rtl="0">
              <a:spcBef>
                <a:spcPts val="640"/>
              </a:spcBef>
              <a:spcAft>
                <a:spcPts val="0"/>
              </a:spcAft>
            </a:pPr>
            <a:r>
              <a:rPr lang="en-US" sz="2000" b="0" i="0" u="none" strike="noStrike" dirty="0">
                <a:solidFill>
                  <a:srgbClr val="004B8D"/>
                </a:solidFill>
                <a:effectLst/>
              </a:rPr>
              <a:t>•daycare at the EEC level</a:t>
            </a:r>
            <a:endParaRPr lang="en-US" sz="2000" b="0" dirty="0">
              <a:effectLst/>
            </a:endParaRPr>
          </a:p>
        </p:txBody>
      </p:sp>
    </p:spTree>
    <p:extLst>
      <p:ext uri="{BB962C8B-B14F-4D97-AF65-F5344CB8AC3E}">
        <p14:creationId xmlns:p14="http://schemas.microsoft.com/office/powerpoint/2010/main" val="3688220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382000" cy="800100"/>
          </a:xfrm>
        </p:spPr>
        <p:txBody>
          <a:bodyPr>
            <a:normAutofit fontScale="90000"/>
          </a:bodyPr>
          <a:lstStyle/>
          <a:p>
            <a:pPr algn="l"/>
            <a:r>
              <a:rPr lang="en-US" b="1" i="0" u="none" strike="noStrike" dirty="0">
                <a:solidFill>
                  <a:schemeClr val="bg1"/>
                </a:solidFill>
                <a:effectLst/>
                <a:latin typeface="Calibri" panose="020F0502020204030204" pitchFamily="34" charset="0"/>
              </a:rPr>
              <a:t>Benefits of SLP Participation in MTSS</a:t>
            </a:r>
            <a:br>
              <a:rPr lang="en-US" b="1" dirty="0"/>
            </a:br>
            <a:endParaRPr lang="en-US" dirty="0"/>
          </a:p>
        </p:txBody>
      </p:sp>
      <p:sp>
        <p:nvSpPr>
          <p:cNvPr id="8" name="TextBox 7">
            <a:extLst>
              <a:ext uri="{FF2B5EF4-FFF2-40B4-BE49-F238E27FC236}">
                <a16:creationId xmlns:a16="http://schemas.microsoft.com/office/drawing/2014/main" id="{E1550B99-1A0E-AF6F-80DC-F12D770DC8C0}"/>
              </a:ext>
            </a:extLst>
          </p:cNvPr>
          <p:cNvSpPr txBox="1"/>
          <p:nvPr/>
        </p:nvSpPr>
        <p:spPr>
          <a:xfrm>
            <a:off x="228600" y="819150"/>
            <a:ext cx="8610600" cy="4093428"/>
          </a:xfrm>
          <a:prstGeom prst="rect">
            <a:avLst/>
          </a:prstGeom>
          <a:noFill/>
        </p:spPr>
        <p:txBody>
          <a:bodyPr wrap="square">
            <a:spAutoFit/>
          </a:bodyPr>
          <a:lstStyle/>
          <a:p>
            <a:pPr marL="285750" indent="-285750" rtl="0" fontAlgn="base">
              <a:spcBef>
                <a:spcPts val="640"/>
              </a:spcBef>
              <a:spcAft>
                <a:spcPts val="0"/>
              </a:spcAft>
              <a:buFont typeface="Arial" panose="020B0604020202020204" pitchFamily="34" charset="0"/>
              <a:buChar char="•"/>
            </a:pPr>
            <a:r>
              <a:rPr lang="en-US" sz="1700" b="0" i="0" u="none" strike="noStrike" dirty="0">
                <a:solidFill>
                  <a:srgbClr val="004B8D"/>
                </a:solidFill>
                <a:effectLst/>
              </a:rPr>
              <a:t>Immediate implementation of interventions</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Data collected is authentic; reviewed regularly; can be utilized in eligibility decision if ultimately evaluated</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Ability to work with students who may not otherwise qualify for services</a:t>
            </a:r>
          </a:p>
          <a:p>
            <a:pPr marL="742950" lvl="1" indent="-285750" rtl="0" fontAlgn="base">
              <a:spcBef>
                <a:spcPts val="0"/>
              </a:spcBef>
              <a:spcAft>
                <a:spcPts val="0"/>
              </a:spcAft>
              <a:buFont typeface="Courier New" panose="02070309020205020404" pitchFamily="49" charset="0"/>
              <a:buChar char="o"/>
            </a:pPr>
            <a:r>
              <a:rPr lang="en-US" sz="1700" b="0" i="0" u="none" strike="noStrike" dirty="0">
                <a:solidFill>
                  <a:srgbClr val="004B8D"/>
                </a:solidFill>
                <a:effectLst/>
              </a:rPr>
              <a:t>Post pandemic concerns</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SLP observes/interacts with typical students more frequently</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Helps connect communication skills to literacy and helps further define SLP role in literacy - connect decoding, phonemic awareness, and phonology to language</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Provides opportunity to practice collaborative and consultation service delivery models</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Improves collaboration with general education teachers</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Improves SLP knowledge and understanding of the language demands of the curriculum</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Improves opportunities for generalization of skills</a:t>
            </a:r>
          </a:p>
          <a:p>
            <a:pPr marL="285750" indent="-285750" rtl="0" fontAlgn="base">
              <a:spcBef>
                <a:spcPts val="0"/>
              </a:spcBef>
              <a:spcAft>
                <a:spcPts val="0"/>
              </a:spcAft>
              <a:buFont typeface="Arial" panose="020B0604020202020204" pitchFamily="34" charset="0"/>
              <a:buChar char="•"/>
            </a:pPr>
            <a:r>
              <a:rPr lang="en-US" sz="1700" b="0" i="0" u="none" strike="noStrike" dirty="0">
                <a:solidFill>
                  <a:srgbClr val="004B8D"/>
                </a:solidFill>
                <a:effectLst/>
              </a:rPr>
              <a:t>Reduced paperwork</a:t>
            </a:r>
          </a:p>
          <a:p>
            <a:pPr marL="285750" indent="-285750" rtl="0" fontAlgn="base">
              <a:spcBef>
                <a:spcPts val="640"/>
              </a:spcBef>
              <a:spcAft>
                <a:spcPts val="0"/>
              </a:spcAft>
              <a:buFont typeface="Arial" panose="020B0604020202020204" pitchFamily="34" charset="0"/>
              <a:buChar char="•"/>
            </a:pPr>
            <a:r>
              <a:rPr lang="en-US" sz="1700" b="0" i="0" u="none" strike="noStrike" dirty="0">
                <a:solidFill>
                  <a:srgbClr val="004B8D"/>
                </a:solidFill>
                <a:effectLst/>
              </a:rPr>
              <a:t>Helps others understand what an SLP does, provides greater visibility of SLP and awareness of communication disorders</a:t>
            </a:r>
          </a:p>
        </p:txBody>
      </p:sp>
    </p:spTree>
    <p:extLst>
      <p:ext uri="{BB962C8B-B14F-4D97-AF65-F5344CB8AC3E}">
        <p14:creationId xmlns:p14="http://schemas.microsoft.com/office/powerpoint/2010/main" val="3934748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Speech and Language Interventions</a:t>
            </a:r>
            <a:endParaRPr lang="en-US" dirty="0"/>
          </a:p>
        </p:txBody>
      </p:sp>
      <p:sp>
        <p:nvSpPr>
          <p:cNvPr id="3" name="Text Placeholder 2"/>
          <p:cNvSpPr>
            <a:spLocks noGrp="1"/>
          </p:cNvSpPr>
          <p:nvPr>
            <p:ph type="body" sz="quarter" idx="10"/>
          </p:nvPr>
        </p:nvSpPr>
        <p:spPr>
          <a:xfrm>
            <a:off x="38100" y="2952750"/>
            <a:ext cx="2286000" cy="381000"/>
          </a:xfrm>
        </p:spPr>
        <p:txBody>
          <a:bodyPr/>
          <a:lstStyle/>
          <a:p>
            <a:r>
              <a:rPr lang="en-US" dirty="0"/>
              <a:t>February 22, 2024</a:t>
            </a:r>
          </a:p>
          <a:p>
            <a:endParaRPr lang="en-US" dirty="0"/>
          </a:p>
        </p:txBody>
      </p:sp>
    </p:spTree>
    <p:extLst>
      <p:ext uri="{BB962C8B-B14F-4D97-AF65-F5344CB8AC3E}">
        <p14:creationId xmlns:p14="http://schemas.microsoft.com/office/powerpoint/2010/main" val="393658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550"/>
            <a:ext cx="8686800" cy="800100"/>
          </a:xfrm>
        </p:spPr>
        <p:txBody>
          <a:bodyPr>
            <a:normAutofit fontScale="90000"/>
          </a:bodyPr>
          <a:lstStyle/>
          <a:p>
            <a:pPr algn="l"/>
            <a:r>
              <a:rPr lang="en-US" b="1" i="0" u="none" strike="noStrike" dirty="0">
                <a:solidFill>
                  <a:schemeClr val="bg1"/>
                </a:solidFill>
                <a:effectLst/>
                <a:latin typeface="Calibri" panose="020F0502020204030204" pitchFamily="34" charset="0"/>
              </a:rPr>
              <a:t>Comparing Interventions in NKC Schools</a:t>
            </a:r>
            <a:br>
              <a:rPr lang="en-US" b="1" dirty="0"/>
            </a:br>
            <a:endParaRPr lang="en-US" dirty="0"/>
          </a:p>
        </p:txBody>
      </p:sp>
      <p:sp>
        <p:nvSpPr>
          <p:cNvPr id="4" name="TextBox 3">
            <a:extLst>
              <a:ext uri="{FF2B5EF4-FFF2-40B4-BE49-F238E27FC236}">
                <a16:creationId xmlns:a16="http://schemas.microsoft.com/office/drawing/2014/main" id="{35533FD6-9D09-B388-77BF-C267FF4B341C}"/>
              </a:ext>
            </a:extLst>
          </p:cNvPr>
          <p:cNvSpPr txBox="1"/>
          <p:nvPr/>
        </p:nvSpPr>
        <p:spPr>
          <a:xfrm>
            <a:off x="152400" y="666750"/>
            <a:ext cx="8763000" cy="4147289"/>
          </a:xfrm>
          <a:prstGeom prst="rect">
            <a:avLst/>
          </a:prstGeom>
          <a:noFill/>
        </p:spPr>
        <p:txBody>
          <a:bodyPr wrap="square">
            <a:spAutoFit/>
          </a:bodyPr>
          <a:lstStyle/>
          <a:p>
            <a:pPr rtl="0">
              <a:spcBef>
                <a:spcPts val="900"/>
              </a:spcBef>
              <a:spcAft>
                <a:spcPts val="600"/>
              </a:spcAft>
            </a:pPr>
            <a:r>
              <a:rPr lang="en-US" sz="1400" b="0" i="0" u="none" strike="noStrike" dirty="0">
                <a:solidFill>
                  <a:srgbClr val="004B8D"/>
                </a:solidFill>
                <a:effectLst/>
              </a:rPr>
              <a:t>•SIP</a:t>
            </a:r>
            <a:endParaRPr lang="en-US" sz="1400" b="0" dirty="0">
              <a:effectLst/>
            </a:endParaRPr>
          </a:p>
          <a:p>
            <a:pPr marL="12700" indent="444500" rtl="0">
              <a:spcBef>
                <a:spcPts val="500"/>
              </a:spcBef>
            </a:pPr>
            <a:r>
              <a:rPr lang="en-US" sz="1400" b="0" i="0" u="none" strike="noStrike" dirty="0">
                <a:solidFill>
                  <a:srgbClr val="004B8D"/>
                </a:solidFill>
                <a:effectLst/>
              </a:rPr>
              <a:t>•Requires signed permission form</a:t>
            </a:r>
            <a:endParaRPr lang="en-US" sz="1400" b="0" dirty="0">
              <a:effectLst/>
            </a:endParaRPr>
          </a:p>
          <a:p>
            <a:pPr marL="12700" indent="444500" rtl="0">
              <a:spcBef>
                <a:spcPts val="500"/>
              </a:spcBef>
            </a:pPr>
            <a:r>
              <a:rPr lang="en-US" sz="1400" b="0" i="0" u="none" strike="noStrike" dirty="0">
                <a:solidFill>
                  <a:srgbClr val="004B8D"/>
                </a:solidFill>
                <a:effectLst/>
              </a:rPr>
              <a:t>•Definite ending and beginning –  meant to be short-term; cycles (8 weeks)</a:t>
            </a:r>
            <a:endParaRPr lang="en-US" sz="1400" b="0" dirty="0">
              <a:effectLst/>
            </a:endParaRPr>
          </a:p>
          <a:p>
            <a:pPr marL="12700" indent="444500" rtl="0">
              <a:spcBef>
                <a:spcPts val="500"/>
              </a:spcBef>
            </a:pPr>
            <a:r>
              <a:rPr lang="en-US" sz="1400" b="0" i="0" u="none" strike="noStrike" dirty="0">
                <a:solidFill>
                  <a:srgbClr val="004B8D"/>
                </a:solidFill>
                <a:effectLst/>
              </a:rPr>
              <a:t>•Focuses on a single sound error (no educational impact)</a:t>
            </a:r>
            <a:endParaRPr lang="en-US" sz="1400" b="0" dirty="0">
              <a:effectLst/>
            </a:endParaRPr>
          </a:p>
          <a:p>
            <a:pPr indent="457200" rtl="0">
              <a:spcBef>
                <a:spcPts val="900"/>
              </a:spcBef>
            </a:pPr>
            <a:r>
              <a:rPr lang="en-US" sz="1400" b="0" i="0" u="none" strike="noStrike" dirty="0">
                <a:solidFill>
                  <a:srgbClr val="004B8D"/>
                </a:solidFill>
                <a:effectLst/>
              </a:rPr>
              <a:t>•SLP provides intensive drill for errored sound; goal (begins with end in mind); progress report</a:t>
            </a:r>
            <a:endParaRPr lang="en-US" sz="1400" b="0" dirty="0">
              <a:effectLst/>
            </a:endParaRPr>
          </a:p>
          <a:p>
            <a:pPr rtl="0">
              <a:spcBef>
                <a:spcPts val="900"/>
              </a:spcBef>
              <a:spcAft>
                <a:spcPts val="600"/>
              </a:spcAft>
            </a:pPr>
            <a:r>
              <a:rPr lang="en-US" sz="1400" b="0" i="0" u="none" strike="noStrike" dirty="0">
                <a:solidFill>
                  <a:srgbClr val="004B8D"/>
                </a:solidFill>
                <a:effectLst/>
              </a:rPr>
              <a:t>•MTSS</a:t>
            </a:r>
            <a:endParaRPr lang="en-US" sz="1400" b="0" dirty="0">
              <a:effectLst/>
            </a:endParaRPr>
          </a:p>
          <a:p>
            <a:pPr indent="444500" rtl="0">
              <a:spcAft>
                <a:spcPts val="600"/>
              </a:spcAft>
            </a:pPr>
            <a:r>
              <a:rPr lang="en-US" sz="1400" b="0" i="0" u="none" strike="noStrike" dirty="0">
                <a:solidFill>
                  <a:srgbClr val="004B8D"/>
                </a:solidFill>
                <a:effectLst/>
              </a:rPr>
              <a:t>•Follows Tiered process – begins with Tier 1 interventions in classroom</a:t>
            </a:r>
            <a:endParaRPr lang="en-US" sz="1400" b="0" dirty="0">
              <a:effectLst/>
            </a:endParaRPr>
          </a:p>
          <a:p>
            <a:pPr indent="444500" rtl="0">
              <a:spcAft>
                <a:spcPts val="600"/>
              </a:spcAft>
            </a:pPr>
            <a:r>
              <a:rPr lang="en-US" sz="1400" b="0" i="0" u="none" strike="noStrike" dirty="0">
                <a:solidFill>
                  <a:srgbClr val="004B8D"/>
                </a:solidFill>
                <a:effectLst/>
              </a:rPr>
              <a:t>•Tier 2 or 3 interventions requires notice of intervention (same notice letter as academic/behavioral)</a:t>
            </a:r>
            <a:endParaRPr lang="en-US" sz="1400" b="0" dirty="0">
              <a:effectLst/>
            </a:endParaRPr>
          </a:p>
          <a:p>
            <a:pPr indent="444500" rtl="0">
              <a:spcAft>
                <a:spcPts val="600"/>
              </a:spcAft>
            </a:pPr>
            <a:r>
              <a:rPr lang="en-US" sz="1400" b="0" i="0" u="none" strike="noStrike" dirty="0">
                <a:solidFill>
                  <a:srgbClr val="004B8D"/>
                </a:solidFill>
                <a:effectLst/>
              </a:rPr>
              <a:t>•Teacher documents in </a:t>
            </a:r>
            <a:r>
              <a:rPr lang="en-US" sz="1400" b="0" i="0" u="none" strike="noStrike" dirty="0" err="1">
                <a:solidFill>
                  <a:srgbClr val="004B8D"/>
                </a:solidFill>
                <a:effectLst/>
              </a:rPr>
              <a:t>Educlimber</a:t>
            </a:r>
            <a:r>
              <a:rPr lang="en-US" sz="1400" b="0" i="0" u="none" strike="noStrike" dirty="0">
                <a:solidFill>
                  <a:srgbClr val="004B8D"/>
                </a:solidFill>
                <a:effectLst/>
              </a:rPr>
              <a:t>; data collected and analyzed for trend</a:t>
            </a:r>
            <a:endParaRPr lang="en-US" sz="1400" b="0" dirty="0">
              <a:effectLst/>
            </a:endParaRPr>
          </a:p>
          <a:p>
            <a:pPr indent="444500" rtl="0">
              <a:spcAft>
                <a:spcPts val="600"/>
              </a:spcAft>
            </a:pPr>
            <a:r>
              <a:rPr lang="en-US" sz="1400" b="0" i="0" u="none" strike="noStrike" dirty="0">
                <a:solidFill>
                  <a:srgbClr val="004B8D"/>
                </a:solidFill>
                <a:effectLst/>
              </a:rPr>
              <a:t>•Ongoing for as long as needed; progress and data determine next steps</a:t>
            </a:r>
            <a:endParaRPr lang="en-US" sz="1400" b="0" dirty="0">
              <a:effectLst/>
            </a:endParaRPr>
          </a:p>
          <a:p>
            <a:pPr indent="444500" rtl="0">
              <a:spcAft>
                <a:spcPts val="600"/>
              </a:spcAft>
            </a:pPr>
            <a:r>
              <a:rPr lang="en-US" sz="1400" b="0" i="0" u="none" strike="noStrike" dirty="0">
                <a:solidFill>
                  <a:srgbClr val="004B8D"/>
                </a:solidFill>
                <a:effectLst/>
              </a:rPr>
              <a:t>•Required as part of an IDEA evaluation process to consider speech or language impairment</a:t>
            </a:r>
            <a:endParaRPr lang="en-US" sz="1400" b="0" dirty="0">
              <a:effectLst/>
            </a:endParaRPr>
          </a:p>
          <a:p>
            <a:pPr indent="444500" rtl="0">
              <a:spcAft>
                <a:spcPts val="600"/>
              </a:spcAft>
            </a:pPr>
            <a:r>
              <a:rPr lang="en-US" sz="1400" b="0" i="0" u="none" strike="noStrike" dirty="0">
                <a:solidFill>
                  <a:srgbClr val="004B8D"/>
                </a:solidFill>
                <a:effectLst/>
              </a:rPr>
              <a:t>•Parents, teachers, SLP, SLP-A, or any other trained staff member can provide interventions</a:t>
            </a:r>
            <a:endParaRPr lang="en-US" sz="1400" b="0" dirty="0">
              <a:effectLst/>
            </a:endParaRPr>
          </a:p>
          <a:p>
            <a:pPr indent="444500" rtl="0">
              <a:spcAft>
                <a:spcPts val="600"/>
              </a:spcAft>
            </a:pPr>
            <a:r>
              <a:rPr lang="en-US" sz="1400" b="0" i="0" u="none" strike="noStrike" dirty="0">
                <a:solidFill>
                  <a:srgbClr val="004B8D"/>
                </a:solidFill>
                <a:effectLst/>
              </a:rPr>
              <a:t>•If it is a single sound articulation error, sometimes the best place to start is by having the student complete an 	intervention on their own after SLP trains student</a:t>
            </a:r>
            <a:endParaRPr lang="en-US" sz="1400" b="0" dirty="0">
              <a:effectLst/>
            </a:endParaRPr>
          </a:p>
        </p:txBody>
      </p:sp>
    </p:spTree>
    <p:extLst>
      <p:ext uri="{BB962C8B-B14F-4D97-AF65-F5344CB8AC3E}">
        <p14:creationId xmlns:p14="http://schemas.microsoft.com/office/powerpoint/2010/main" val="2101483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9550"/>
            <a:ext cx="8001000" cy="800100"/>
          </a:xfrm>
        </p:spPr>
        <p:txBody>
          <a:bodyPr>
            <a:normAutofit fontScale="90000"/>
          </a:bodyPr>
          <a:lstStyle/>
          <a:p>
            <a:pPr algn="l"/>
            <a:r>
              <a:rPr lang="en-US" b="1" i="0" u="none" strike="noStrike" dirty="0">
                <a:solidFill>
                  <a:schemeClr val="bg1"/>
                </a:solidFill>
                <a:effectLst/>
                <a:latin typeface="Calibri" panose="020F0502020204030204" pitchFamily="34" charset="0"/>
              </a:rPr>
              <a:t>A word about Progress Monitoring</a:t>
            </a:r>
            <a:br>
              <a:rPr lang="en-US" b="1" dirty="0"/>
            </a:br>
            <a:endParaRPr lang="en-US" dirty="0"/>
          </a:p>
        </p:txBody>
      </p:sp>
      <p:sp>
        <p:nvSpPr>
          <p:cNvPr id="4" name="TextBox 3">
            <a:extLst>
              <a:ext uri="{FF2B5EF4-FFF2-40B4-BE49-F238E27FC236}">
                <a16:creationId xmlns:a16="http://schemas.microsoft.com/office/drawing/2014/main" id="{9D118E33-F132-E77B-6394-D60B03C4A2B7}"/>
              </a:ext>
            </a:extLst>
          </p:cNvPr>
          <p:cNvSpPr txBox="1"/>
          <p:nvPr/>
        </p:nvSpPr>
        <p:spPr>
          <a:xfrm>
            <a:off x="304800" y="895350"/>
            <a:ext cx="8686800" cy="3708708"/>
          </a:xfrm>
          <a:prstGeom prst="rect">
            <a:avLst/>
          </a:prstGeom>
          <a:noFill/>
        </p:spPr>
        <p:txBody>
          <a:bodyPr wrap="square">
            <a:spAutoFit/>
          </a:bodyPr>
          <a:lstStyle/>
          <a:p>
            <a:pPr rtl="0">
              <a:spcBef>
                <a:spcPts val="640"/>
              </a:spcBef>
              <a:spcAft>
                <a:spcPts val="0"/>
              </a:spcAft>
            </a:pPr>
            <a:r>
              <a:rPr lang="en-US" sz="2200" b="0" i="0" u="none" strike="noStrike" dirty="0">
                <a:solidFill>
                  <a:srgbClr val="004B8D"/>
                </a:solidFill>
                <a:effectLst/>
              </a:rPr>
              <a:t>Commercial products for language intervention progress monitoring are limited due to expansive nature of language - i.e., use the SLP expertise</a:t>
            </a:r>
            <a:endParaRPr lang="en-US" sz="2200" b="0" dirty="0">
              <a:effectLst/>
            </a:endParaRPr>
          </a:p>
          <a:p>
            <a:pPr rtl="0">
              <a:spcBef>
                <a:spcPts val="640"/>
              </a:spcBef>
              <a:spcAft>
                <a:spcPts val="0"/>
              </a:spcAft>
            </a:pPr>
            <a:br>
              <a:rPr lang="en-US" sz="2200" b="0" dirty="0">
                <a:effectLst/>
              </a:rPr>
            </a:br>
            <a:r>
              <a:rPr lang="en-US" sz="2200" b="0" i="0" u="none" strike="noStrike" dirty="0">
                <a:solidFill>
                  <a:srgbClr val="004B8D"/>
                </a:solidFill>
                <a:effectLst/>
              </a:rPr>
              <a:t>Employ progress monitoring procedures that facilitate data driven decisions - Evidence-Based Practices</a:t>
            </a:r>
            <a:endParaRPr lang="en-US" sz="2200" b="0" dirty="0">
              <a:effectLst/>
            </a:endParaRPr>
          </a:p>
          <a:p>
            <a:pPr rtl="0">
              <a:spcBef>
                <a:spcPts val="640"/>
              </a:spcBef>
              <a:spcAft>
                <a:spcPts val="0"/>
              </a:spcAft>
            </a:pPr>
            <a:br>
              <a:rPr lang="en-US" sz="2200" b="0" dirty="0">
                <a:effectLst/>
              </a:rPr>
            </a:br>
            <a:r>
              <a:rPr lang="en-US" sz="2200" b="0" i="0" u="none" strike="noStrike" dirty="0">
                <a:solidFill>
                  <a:srgbClr val="004B8D"/>
                </a:solidFill>
                <a:effectLst/>
              </a:rPr>
              <a:t>Utilize graph to depict aim/goal line, trendline, etc.</a:t>
            </a:r>
            <a:endParaRPr lang="en-US" sz="2200" b="0" dirty="0">
              <a:effectLst/>
            </a:endParaRPr>
          </a:p>
          <a:p>
            <a:pPr rtl="0">
              <a:spcBef>
                <a:spcPts val="640"/>
              </a:spcBef>
              <a:spcAft>
                <a:spcPts val="0"/>
              </a:spcAft>
            </a:pPr>
            <a:br>
              <a:rPr lang="en-US" sz="2200" b="0" dirty="0">
                <a:effectLst/>
              </a:rPr>
            </a:br>
            <a:r>
              <a:rPr lang="en-US" sz="2200" b="0" i="0" u="none" strike="noStrike" dirty="0">
                <a:solidFill>
                  <a:srgbClr val="004B8D"/>
                </a:solidFill>
                <a:effectLst/>
              </a:rPr>
              <a:t>Consider frequent checks of the fidelity of implementation of the intervention</a:t>
            </a:r>
            <a:endParaRPr lang="en-US" sz="2200" b="0" dirty="0">
              <a:effectLst/>
            </a:endParaRPr>
          </a:p>
        </p:txBody>
      </p:sp>
    </p:spTree>
    <p:extLst>
      <p:ext uri="{BB962C8B-B14F-4D97-AF65-F5344CB8AC3E}">
        <p14:creationId xmlns:p14="http://schemas.microsoft.com/office/powerpoint/2010/main" val="2863817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38150"/>
            <a:ext cx="8610600" cy="800100"/>
          </a:xfrm>
        </p:spPr>
        <p:txBody>
          <a:bodyPr>
            <a:normAutofit fontScale="90000"/>
          </a:bodyPr>
          <a:lstStyle/>
          <a:p>
            <a:r>
              <a:rPr lang="en-US" sz="4000" dirty="0">
                <a:solidFill>
                  <a:schemeClr val="bg1"/>
                </a:solidFill>
              </a:rPr>
              <a:t>Liberty Public Schools - </a:t>
            </a:r>
            <a:r>
              <a:rPr lang="en-US" sz="4000" dirty="0" err="1">
                <a:solidFill>
                  <a:schemeClr val="bg1"/>
                </a:solidFill>
              </a:rPr>
              <a:t>RtI</a:t>
            </a:r>
            <a:br>
              <a:rPr lang="en-US" sz="3200" dirty="0">
                <a:solidFill>
                  <a:schemeClr val="dk1"/>
                </a:solidFill>
              </a:rPr>
            </a:br>
            <a:br>
              <a:rPr lang="en-US" b="1" dirty="0"/>
            </a:br>
            <a:endParaRPr lang="en-US" dirty="0"/>
          </a:p>
        </p:txBody>
      </p:sp>
      <p:sp>
        <p:nvSpPr>
          <p:cNvPr id="6" name="TextBox 5">
            <a:extLst>
              <a:ext uri="{FF2B5EF4-FFF2-40B4-BE49-F238E27FC236}">
                <a16:creationId xmlns:a16="http://schemas.microsoft.com/office/drawing/2014/main" id="{D25B91CB-FD73-1205-7E86-A669AE41098A}"/>
              </a:ext>
            </a:extLst>
          </p:cNvPr>
          <p:cNvSpPr txBox="1"/>
          <p:nvPr/>
        </p:nvSpPr>
        <p:spPr>
          <a:xfrm>
            <a:off x="533400" y="895350"/>
            <a:ext cx="8305800" cy="4154984"/>
          </a:xfrm>
          <a:prstGeom prst="rect">
            <a:avLst/>
          </a:prstGeom>
          <a:noFill/>
        </p:spPr>
        <p:txBody>
          <a:bodyPr wrap="square">
            <a:spAutoFit/>
          </a:bodyPr>
          <a:lstStyle/>
          <a:p>
            <a:pPr marL="342900" indent="-342900">
              <a:buFont typeface="Arial" panose="020B0604020202020204" pitchFamily="34" charset="0"/>
              <a:buChar char="•"/>
            </a:pPr>
            <a:r>
              <a:rPr lang="en-US" sz="2200" dirty="0"/>
              <a:t>Started </a:t>
            </a:r>
            <a:r>
              <a:rPr lang="en-US" sz="2200" dirty="0" err="1"/>
              <a:t>RtI</a:t>
            </a:r>
            <a:r>
              <a:rPr lang="en-US" sz="2200" dirty="0"/>
              <a:t> services for Speech, Voice and Fluency 2005-06 school year</a:t>
            </a:r>
          </a:p>
          <a:p>
            <a:pPr marL="342900" indent="-342900">
              <a:buFont typeface="Arial" panose="020B0604020202020204" pitchFamily="34" charset="0"/>
              <a:buChar char="•"/>
            </a:pPr>
            <a:r>
              <a:rPr lang="en-US" sz="2200" dirty="0"/>
              <a:t>Speech error(s) (Missouri Designated Normative Data)</a:t>
            </a:r>
          </a:p>
          <a:p>
            <a:pPr marL="342900" indent="-342900">
              <a:buFont typeface="Arial" panose="020B0604020202020204" pitchFamily="34" charset="0"/>
              <a:buChar char="•"/>
            </a:pPr>
            <a:r>
              <a:rPr lang="en-US" sz="2200" dirty="0"/>
              <a:t>Fluency difficulties</a:t>
            </a:r>
          </a:p>
          <a:p>
            <a:pPr marL="342900" indent="-342900">
              <a:buFont typeface="Arial" panose="020B0604020202020204" pitchFamily="34" charset="0"/>
              <a:buChar char="•"/>
            </a:pPr>
            <a:r>
              <a:rPr lang="en-US" sz="2200" dirty="0"/>
              <a:t>Voice differences (Best practice: ENT consult or medical clearance)</a:t>
            </a:r>
          </a:p>
          <a:p>
            <a:endParaRPr lang="en-US" sz="2200" dirty="0"/>
          </a:p>
          <a:p>
            <a:r>
              <a:rPr lang="en-US" sz="2200" dirty="0"/>
              <a:t>That have no adverse educational impact, </a:t>
            </a:r>
            <a:r>
              <a:rPr lang="en-US" sz="2200" dirty="0" err="1"/>
              <a:t>RtI</a:t>
            </a:r>
            <a:r>
              <a:rPr lang="en-US" sz="2200" dirty="0"/>
              <a:t> speech services can be provided by the SLP. After speech screening, and the SLP determined the student has non-developmental sound error(s) (Using the MO Sound System Disorder Normative Data Chart), fluency difficulties, and/or voice differences. The SLP can recommend the student receive </a:t>
            </a:r>
            <a:r>
              <a:rPr lang="en-US" sz="2200" dirty="0" err="1"/>
              <a:t>RtI</a:t>
            </a:r>
            <a:r>
              <a:rPr lang="en-US" sz="2200" dirty="0"/>
              <a:t> Speech Services. </a:t>
            </a:r>
          </a:p>
        </p:txBody>
      </p:sp>
    </p:spTree>
    <p:extLst>
      <p:ext uri="{BB962C8B-B14F-4D97-AF65-F5344CB8AC3E}">
        <p14:creationId xmlns:p14="http://schemas.microsoft.com/office/powerpoint/2010/main" val="2131076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90550"/>
            <a:ext cx="8229600" cy="609600"/>
          </a:xfrm>
        </p:spPr>
        <p:txBody>
          <a:bodyPr>
            <a:normAutofit fontScale="90000"/>
          </a:bodyPr>
          <a:lstStyle/>
          <a:p>
            <a:r>
              <a:rPr lang="en-US" sz="2700" dirty="0">
                <a:solidFill>
                  <a:schemeClr val="bg1"/>
                </a:solidFill>
              </a:rPr>
              <a:t>Liberty Public Schools - Speech, Voice and Fluency </a:t>
            </a:r>
            <a:r>
              <a:rPr lang="en-US" sz="2700" dirty="0" err="1">
                <a:solidFill>
                  <a:schemeClr val="bg1"/>
                </a:solidFill>
              </a:rPr>
              <a:t>RtI</a:t>
            </a:r>
            <a:r>
              <a:rPr lang="en-US" sz="2700" dirty="0">
                <a:solidFill>
                  <a:schemeClr val="bg1"/>
                </a:solidFill>
              </a:rPr>
              <a:t> Procedures</a:t>
            </a:r>
            <a:br>
              <a:rPr lang="en-US" dirty="0"/>
            </a:br>
            <a:br>
              <a:rPr lang="en-US" b="1" dirty="0"/>
            </a:br>
            <a:endParaRPr lang="en-US" dirty="0"/>
          </a:p>
        </p:txBody>
      </p:sp>
      <p:sp>
        <p:nvSpPr>
          <p:cNvPr id="4" name="TextBox 3">
            <a:extLst>
              <a:ext uri="{FF2B5EF4-FFF2-40B4-BE49-F238E27FC236}">
                <a16:creationId xmlns:a16="http://schemas.microsoft.com/office/drawing/2014/main" id="{82E29D1B-5738-000B-BC44-9E036DA6299D}"/>
              </a:ext>
            </a:extLst>
          </p:cNvPr>
          <p:cNvSpPr txBox="1"/>
          <p:nvPr/>
        </p:nvSpPr>
        <p:spPr>
          <a:xfrm>
            <a:off x="838200" y="863600"/>
            <a:ext cx="7353300" cy="4216539"/>
          </a:xfrm>
          <a:prstGeom prst="rect">
            <a:avLst/>
          </a:prstGeom>
          <a:noFill/>
        </p:spPr>
        <p:txBody>
          <a:bodyPr wrap="square">
            <a:spAutoFit/>
          </a:bodyPr>
          <a:lstStyle/>
          <a:p>
            <a:r>
              <a:rPr lang="en-US" sz="1200" b="1" dirty="0"/>
              <a:t>RTL Procedures for LPS</a:t>
            </a:r>
          </a:p>
          <a:p>
            <a:pPr marL="171450" indent="-171450">
              <a:buFont typeface="Arial" panose="020B0604020202020204" pitchFamily="34" charset="0"/>
              <a:buChar char="•"/>
            </a:pPr>
            <a:r>
              <a:rPr lang="en-US" sz="1600" dirty="0"/>
              <a:t>Teacher and/or Parent concern</a:t>
            </a:r>
          </a:p>
          <a:p>
            <a:pPr marL="171450" indent="-171450">
              <a:buFont typeface="Arial" panose="020B0604020202020204" pitchFamily="34" charset="0"/>
              <a:buChar char="•"/>
            </a:pPr>
            <a:r>
              <a:rPr lang="en-US" sz="1600" dirty="0"/>
              <a:t>Parent permission to screen articulation, voice or fluency with vision and hearing</a:t>
            </a:r>
          </a:p>
          <a:p>
            <a:pPr marL="171450" indent="-171450">
              <a:buFont typeface="Arial" panose="020B0604020202020204" pitchFamily="34" charset="0"/>
              <a:buChar char="•"/>
            </a:pPr>
            <a:r>
              <a:rPr lang="en-US" sz="1600" dirty="0"/>
              <a:t>Contact Parent  and classroom teacher with results and recommendations</a:t>
            </a:r>
          </a:p>
          <a:p>
            <a:pPr marL="171450" indent="-171450">
              <a:buFont typeface="Arial" panose="020B0604020202020204" pitchFamily="34" charset="0"/>
              <a:buChar char="•"/>
            </a:pPr>
            <a:r>
              <a:rPr lang="en-US" sz="1600" dirty="0"/>
              <a:t>Initiate </a:t>
            </a:r>
            <a:r>
              <a:rPr lang="en-US" sz="1600" dirty="0" err="1"/>
              <a:t>RtI</a:t>
            </a:r>
            <a:r>
              <a:rPr lang="en-US" sz="1600" dirty="0"/>
              <a:t> if indicated with parent permission, Traditional </a:t>
            </a:r>
            <a:r>
              <a:rPr lang="en-US" sz="1600" dirty="0" err="1"/>
              <a:t>tx</a:t>
            </a:r>
            <a:r>
              <a:rPr lang="en-US" sz="1600" dirty="0"/>
              <a:t>, cycles, 5-minute </a:t>
            </a:r>
            <a:r>
              <a:rPr lang="en-US" sz="1600" dirty="0" err="1"/>
              <a:t>drill,straight</a:t>
            </a:r>
            <a:r>
              <a:rPr lang="en-US" sz="1600" dirty="0"/>
              <a:t> speech etc.</a:t>
            </a:r>
          </a:p>
          <a:p>
            <a:pPr marL="171450" indent="-171450">
              <a:buFont typeface="Arial" panose="020B0604020202020204" pitchFamily="34" charset="0"/>
              <a:buChar char="•"/>
            </a:pPr>
            <a:r>
              <a:rPr lang="en-US" sz="1600" dirty="0"/>
              <a:t>All of my </a:t>
            </a:r>
            <a:r>
              <a:rPr lang="en-US" sz="1600" dirty="0" err="1"/>
              <a:t>RtI</a:t>
            </a:r>
            <a:r>
              <a:rPr lang="en-US" sz="1600" dirty="0"/>
              <a:t> students have a good understanding of how to produce the phoneme, oral anatomy. Monitored by SLP, Graduate SLPs are excellent for providing services.</a:t>
            </a:r>
          </a:p>
          <a:p>
            <a:pPr marL="171450" indent="-171450">
              <a:buFont typeface="Arial" panose="020B0604020202020204" pitchFamily="34" charset="0"/>
              <a:buChar char="•"/>
            </a:pPr>
            <a:r>
              <a:rPr lang="en-US" sz="1600" dirty="0"/>
              <a:t>Services are provided 1:1, in groups with IEP students</a:t>
            </a:r>
          </a:p>
          <a:p>
            <a:pPr marL="171450" indent="-171450">
              <a:buFont typeface="Arial" panose="020B0604020202020204" pitchFamily="34" charset="0"/>
              <a:buChar char="•"/>
            </a:pPr>
            <a:r>
              <a:rPr lang="en-US" sz="1600" dirty="0"/>
              <a:t>Communicate with parent and classroom teacher, student’s progress</a:t>
            </a:r>
          </a:p>
          <a:p>
            <a:pPr marL="171450" indent="-171450">
              <a:buFont typeface="Arial" panose="020B0604020202020204" pitchFamily="34" charset="0"/>
              <a:buChar char="•"/>
            </a:pPr>
            <a:r>
              <a:rPr lang="en-US" sz="1600" dirty="0" err="1"/>
              <a:t>RtI</a:t>
            </a:r>
            <a:r>
              <a:rPr lang="en-US" sz="1600" dirty="0"/>
              <a:t> might stop if the student lacks motivation, always an option later</a:t>
            </a:r>
          </a:p>
          <a:p>
            <a:pPr marL="171450" indent="-171450">
              <a:buFont typeface="Arial" panose="020B0604020202020204" pitchFamily="34" charset="0"/>
              <a:buChar char="•"/>
            </a:pPr>
            <a:r>
              <a:rPr lang="en-US" sz="1600" dirty="0"/>
              <a:t>Parent/Teacher Conferences</a:t>
            </a:r>
          </a:p>
          <a:p>
            <a:pPr marL="171450" indent="-171450">
              <a:buFont typeface="Arial" panose="020B0604020202020204" pitchFamily="34" charset="0"/>
              <a:buChar char="•"/>
            </a:pPr>
            <a:r>
              <a:rPr lang="en-US" sz="1600" dirty="0" err="1"/>
              <a:t>RtI</a:t>
            </a:r>
            <a:r>
              <a:rPr lang="en-US" sz="1600" dirty="0"/>
              <a:t> report </a:t>
            </a:r>
          </a:p>
          <a:p>
            <a:pPr marL="171450" indent="-171450">
              <a:buFont typeface="Arial" panose="020B0604020202020204" pitchFamily="34" charset="0"/>
              <a:buChar char="•"/>
            </a:pPr>
            <a:r>
              <a:rPr lang="en-US" sz="1600" dirty="0"/>
              <a:t>If a student transfers to another LPS school the </a:t>
            </a:r>
            <a:r>
              <a:rPr lang="en-US" sz="1600" dirty="0" err="1"/>
              <a:t>RtI</a:t>
            </a:r>
            <a:r>
              <a:rPr lang="en-US" sz="1600" dirty="0"/>
              <a:t> paperwork provided to the new SLP. </a:t>
            </a:r>
          </a:p>
          <a:p>
            <a:pPr marL="171450" indent="-171450">
              <a:buFont typeface="Arial" panose="020B0604020202020204" pitchFamily="34" charset="0"/>
              <a:buChar char="•"/>
            </a:pPr>
            <a:r>
              <a:rPr lang="en-US" sz="1600" dirty="0"/>
              <a:t>If a student transfers to another district, the </a:t>
            </a:r>
            <a:r>
              <a:rPr lang="en-US" sz="1600" dirty="0" err="1"/>
              <a:t>RtI</a:t>
            </a:r>
            <a:r>
              <a:rPr lang="en-US" sz="1600" dirty="0"/>
              <a:t> paperwork is provided to the new district.</a:t>
            </a:r>
          </a:p>
        </p:txBody>
      </p:sp>
    </p:spTree>
    <p:extLst>
      <p:ext uri="{BB962C8B-B14F-4D97-AF65-F5344CB8AC3E}">
        <p14:creationId xmlns:p14="http://schemas.microsoft.com/office/powerpoint/2010/main" val="3957427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382000" cy="800100"/>
          </a:xfrm>
        </p:spPr>
        <p:txBody>
          <a:bodyPr>
            <a:noAutofit/>
          </a:bodyPr>
          <a:lstStyle/>
          <a:p>
            <a:pPr marL="0" marR="0" lvl="0" indent="0" algn="ctr" defTabSz="914400" rtl="0" eaLnBrk="1" fontAlgn="auto" latinLnBrk="0" hangingPunct="1">
              <a:lnSpc>
                <a:spcPct val="100000"/>
              </a:lnSpc>
              <a:spcBef>
                <a:spcPts val="640"/>
              </a:spcBef>
              <a:spcAft>
                <a:spcPts val="0"/>
              </a:spcAft>
              <a:buClr>
                <a:srgbClr val="00B050"/>
              </a:buClr>
              <a:buSzPts val="3200"/>
              <a:buFont typeface="Arial"/>
              <a:buNone/>
              <a:tabLst/>
              <a:defRPr/>
            </a:pPr>
            <a:r>
              <a:rPr kumimoji="0" lang="en-US" sz="3200" i="0" u="none" strike="noStrike" kern="0" cap="none" spc="0" normalizeH="0" baseline="0" noProof="0" dirty="0">
                <a:ln>
                  <a:noFill/>
                </a:ln>
                <a:solidFill>
                  <a:schemeClr val="bg1"/>
                </a:solidFill>
                <a:effectLst/>
                <a:uLnTx/>
                <a:uFillTx/>
                <a:latin typeface="Calibri"/>
                <a:cs typeface="Calibri"/>
                <a:sym typeface="Calibri"/>
              </a:rPr>
              <a:t>LPS - Procedures for Language Interventions</a:t>
            </a:r>
            <a:br>
              <a:rPr kumimoji="0" lang="en-US" sz="3600" b="0" i="0" u="none" strike="noStrike" kern="0" cap="none" spc="0" normalizeH="0" baseline="0" noProof="0" dirty="0">
                <a:ln>
                  <a:noFill/>
                </a:ln>
                <a:solidFill>
                  <a:srgbClr val="003399"/>
                </a:solidFill>
                <a:effectLst/>
                <a:uLnTx/>
                <a:uFillTx/>
                <a:latin typeface="Calibri"/>
                <a:cs typeface="Calibri"/>
                <a:sym typeface="Calibri"/>
              </a:rPr>
            </a:br>
            <a:br>
              <a:rPr lang="en-US" sz="3600" b="1" dirty="0"/>
            </a:br>
            <a:endParaRPr lang="en-US" sz="3600" dirty="0"/>
          </a:p>
        </p:txBody>
      </p:sp>
      <p:sp>
        <p:nvSpPr>
          <p:cNvPr id="4" name="TextBox 3">
            <a:extLst>
              <a:ext uri="{FF2B5EF4-FFF2-40B4-BE49-F238E27FC236}">
                <a16:creationId xmlns:a16="http://schemas.microsoft.com/office/drawing/2014/main" id="{5A119BA8-2134-CDF0-BDEE-D5BB576A2789}"/>
              </a:ext>
            </a:extLst>
          </p:cNvPr>
          <p:cNvSpPr txBox="1"/>
          <p:nvPr/>
        </p:nvSpPr>
        <p:spPr>
          <a:xfrm>
            <a:off x="609600" y="450850"/>
            <a:ext cx="7315200" cy="4732129"/>
          </a:xfrm>
          <a:prstGeom prst="rect">
            <a:avLst/>
          </a:prstGeom>
          <a:noFill/>
        </p:spPr>
        <p:txBody>
          <a:bodyPr wrap="square">
            <a:spAutoFit/>
          </a:bodyPr>
          <a:lstStyle/>
          <a:p>
            <a:pPr marL="0" lvl="0" indent="0" algn="l" rtl="0">
              <a:lnSpc>
                <a:spcPct val="115000"/>
              </a:lnSpc>
              <a:spcBef>
                <a:spcPts val="0"/>
              </a:spcBef>
              <a:spcAft>
                <a:spcPts val="0"/>
              </a:spcAft>
              <a:buNone/>
            </a:pPr>
            <a:endParaRPr lang="en-US" sz="1100" dirty="0">
              <a:solidFill>
                <a:srgbClr val="000000"/>
              </a:solidFill>
              <a:latin typeface="Arial"/>
              <a:ea typeface="Arial"/>
              <a:cs typeface="Arial"/>
              <a:sym typeface="Arial"/>
            </a:endParaRPr>
          </a:p>
          <a:p>
            <a:pPr marL="457200" lvl="0" indent="-315397" algn="l" rtl="0">
              <a:lnSpc>
                <a:spcPct val="115000"/>
              </a:lnSpc>
              <a:spcBef>
                <a:spcPts val="0"/>
              </a:spcBef>
              <a:spcAft>
                <a:spcPts val="0"/>
              </a:spcAft>
              <a:buClr>
                <a:schemeClr val="dk1"/>
              </a:buClr>
              <a:buSzPct val="100000"/>
              <a:buFont typeface="Calibri"/>
              <a:buAutoNum type="arabicParenR"/>
            </a:pPr>
            <a:r>
              <a:rPr lang="en-US" sz="1400" dirty="0"/>
              <a:t>After a student is brought to TAT and/or Child Study, and there is a language concern from the team, and the classroom teacher has communicated the language concern to the parents. The SLP will send home the </a:t>
            </a:r>
            <a:r>
              <a:rPr lang="en-US" sz="1400" i="1" dirty="0"/>
              <a:t>Permission For Language Screening</a:t>
            </a:r>
            <a:r>
              <a:rPr lang="en-US" sz="1400" dirty="0"/>
              <a:t> form.</a:t>
            </a:r>
          </a:p>
          <a:p>
            <a:pPr marL="457200" lvl="0" indent="-315397" algn="l" rtl="0">
              <a:lnSpc>
                <a:spcPct val="115000"/>
              </a:lnSpc>
              <a:spcBef>
                <a:spcPts val="0"/>
              </a:spcBef>
              <a:spcAft>
                <a:spcPts val="0"/>
              </a:spcAft>
              <a:buClr>
                <a:schemeClr val="dk1"/>
              </a:buClr>
              <a:buSzPct val="100000"/>
              <a:buFont typeface="Calibri"/>
              <a:buAutoNum type="arabicParenR"/>
            </a:pPr>
            <a:r>
              <a:rPr lang="en-US" sz="1400" dirty="0"/>
              <a:t>After the </a:t>
            </a:r>
            <a:r>
              <a:rPr lang="en-US" sz="1400" i="1" dirty="0"/>
              <a:t>Permission for Language Screening</a:t>
            </a:r>
            <a:r>
              <a:rPr lang="en-US" sz="1400" dirty="0"/>
              <a:t> form is returned to the SLP with a signature from the parent giving permission for the screening, the SLP will schedule a time to complete the screening. </a:t>
            </a:r>
          </a:p>
          <a:p>
            <a:pPr marL="854075" lvl="1" indent="-415092" algn="l" rtl="0">
              <a:lnSpc>
                <a:spcPct val="115000"/>
              </a:lnSpc>
              <a:spcBef>
                <a:spcPts val="0"/>
              </a:spcBef>
              <a:spcAft>
                <a:spcPts val="0"/>
              </a:spcAft>
              <a:buClr>
                <a:schemeClr val="dk1"/>
              </a:buClr>
              <a:buSzPct val="100000"/>
              <a:buFont typeface="Calibri"/>
              <a:buAutoNum type="alphaLcParenR"/>
            </a:pPr>
            <a:r>
              <a:rPr lang="en-US" sz="1400" dirty="0"/>
              <a:t>Parent concerns regarding the child’s language skills and/or overall development: </a:t>
            </a:r>
          </a:p>
          <a:p>
            <a:pPr marL="854075" lvl="1" indent="-415092" algn="l" rtl="0">
              <a:lnSpc>
                <a:spcPct val="115000"/>
              </a:lnSpc>
              <a:spcBef>
                <a:spcPts val="0"/>
              </a:spcBef>
              <a:spcAft>
                <a:spcPts val="0"/>
              </a:spcAft>
              <a:buClr>
                <a:schemeClr val="dk1"/>
              </a:buClr>
              <a:buSzPct val="100000"/>
              <a:buFont typeface="Calibri"/>
              <a:buAutoNum type="alphaLcParenR"/>
            </a:pPr>
            <a:r>
              <a:rPr lang="en-US" sz="1400" dirty="0"/>
              <a:t>Has the child ever received speech-language services (screening, evaluation, treatment)? Yes or No If yes, please describe:</a:t>
            </a:r>
          </a:p>
          <a:p>
            <a:pPr marL="457200" lvl="0" indent="-315397" algn="l" rtl="0">
              <a:lnSpc>
                <a:spcPct val="115000"/>
              </a:lnSpc>
              <a:spcBef>
                <a:spcPts val="0"/>
              </a:spcBef>
              <a:spcAft>
                <a:spcPts val="0"/>
              </a:spcAft>
              <a:buClr>
                <a:schemeClr val="dk1"/>
              </a:buClr>
              <a:buSzPct val="100000"/>
              <a:buFont typeface="Calibri"/>
              <a:buAutoNum type="arabicParenR"/>
            </a:pPr>
            <a:r>
              <a:rPr lang="en-US" sz="1400" dirty="0"/>
              <a:t>The results of the language screening will be communicated to the parents and classroom teacher.</a:t>
            </a:r>
          </a:p>
          <a:p>
            <a:pPr marL="457200" lvl="0" indent="-315397" algn="l" rtl="0">
              <a:lnSpc>
                <a:spcPct val="115000"/>
              </a:lnSpc>
              <a:spcBef>
                <a:spcPts val="0"/>
              </a:spcBef>
              <a:spcAft>
                <a:spcPts val="0"/>
              </a:spcAft>
              <a:buClr>
                <a:schemeClr val="dk1"/>
              </a:buClr>
              <a:buSzPct val="100000"/>
              <a:buFont typeface="Calibri"/>
              <a:buAutoNum type="arabicParenR"/>
            </a:pPr>
            <a:r>
              <a:rPr lang="en-US" sz="1400" dirty="0"/>
              <a:t>If the student does not pass the language screening activities, specific language interventions will be recommended to the building team. The language interventions might be completed by the classroom teacher, SLP, para, etc., for 6-8 weeks. Interventions are added to Panorama.</a:t>
            </a:r>
          </a:p>
          <a:p>
            <a:pPr marL="457200" lvl="0" indent="-315397" algn="l" rtl="0">
              <a:lnSpc>
                <a:spcPct val="115000"/>
              </a:lnSpc>
              <a:spcBef>
                <a:spcPts val="0"/>
              </a:spcBef>
              <a:spcAft>
                <a:spcPts val="0"/>
              </a:spcAft>
              <a:buClr>
                <a:schemeClr val="dk1"/>
              </a:buClr>
              <a:buSzPct val="100000"/>
              <a:buFont typeface="Calibri"/>
              <a:buAutoNum type="arabicParenR"/>
            </a:pPr>
            <a:r>
              <a:rPr lang="en-US" sz="1400" dirty="0"/>
              <a:t>The results of the language interventions will be communicated to TAT and/or the Child Study team with follow-up recommendations. </a:t>
            </a:r>
          </a:p>
          <a:p>
            <a:pPr marL="457200" lvl="0" indent="-315397" algn="l" rtl="0">
              <a:lnSpc>
                <a:spcPct val="115000"/>
              </a:lnSpc>
              <a:spcBef>
                <a:spcPts val="0"/>
              </a:spcBef>
              <a:spcAft>
                <a:spcPts val="0"/>
              </a:spcAft>
              <a:buClr>
                <a:schemeClr val="dk1"/>
              </a:buClr>
              <a:buSzPct val="100000"/>
              <a:buFont typeface="Calibri"/>
              <a:buAutoNum type="arabicParenR"/>
            </a:pPr>
            <a:r>
              <a:rPr lang="en-US" sz="1400" dirty="0"/>
              <a:t>The team determines if they suspect a disability. </a:t>
            </a:r>
          </a:p>
        </p:txBody>
      </p:sp>
    </p:spTree>
    <p:extLst>
      <p:ext uri="{BB962C8B-B14F-4D97-AF65-F5344CB8AC3E}">
        <p14:creationId xmlns:p14="http://schemas.microsoft.com/office/powerpoint/2010/main" val="407908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610600" cy="800100"/>
          </a:xfrm>
        </p:spPr>
        <p:txBody>
          <a:bodyPr>
            <a:normAutofit fontScale="90000"/>
          </a:bodyPr>
          <a:lstStyle/>
          <a:p>
            <a:r>
              <a:rPr lang="en-US" dirty="0">
                <a:solidFill>
                  <a:schemeClr val="bg1"/>
                </a:solidFill>
              </a:rPr>
              <a:t>Language Interventions</a:t>
            </a:r>
            <a:br>
              <a:rPr lang="en-US" dirty="0">
                <a:solidFill>
                  <a:schemeClr val="bg1"/>
                </a:solidFill>
              </a:rPr>
            </a:br>
            <a:br>
              <a:rPr lang="en-US" b="1" dirty="0"/>
            </a:br>
            <a:endParaRPr lang="en-US" dirty="0"/>
          </a:p>
        </p:txBody>
      </p:sp>
      <p:sp>
        <p:nvSpPr>
          <p:cNvPr id="6" name="TextBox 5">
            <a:extLst>
              <a:ext uri="{FF2B5EF4-FFF2-40B4-BE49-F238E27FC236}">
                <a16:creationId xmlns:a16="http://schemas.microsoft.com/office/drawing/2014/main" id="{E845BD50-BF2E-5C82-07F5-DEB25F4F0532}"/>
              </a:ext>
            </a:extLst>
          </p:cNvPr>
          <p:cNvSpPr txBox="1"/>
          <p:nvPr/>
        </p:nvSpPr>
        <p:spPr>
          <a:xfrm>
            <a:off x="609600" y="666750"/>
            <a:ext cx="7696200" cy="4248855"/>
          </a:xfrm>
          <a:prstGeom prst="rect">
            <a:avLst/>
          </a:prstGeom>
          <a:noFill/>
        </p:spPr>
        <p:txBody>
          <a:bodyPr wrap="square">
            <a:spAutoFit/>
          </a:bodyPr>
          <a:lstStyle/>
          <a:p>
            <a:pPr marL="0" lvl="0" indent="0" algn="l" rtl="0">
              <a:spcBef>
                <a:spcPts val="640"/>
              </a:spcBef>
              <a:spcAft>
                <a:spcPts val="0"/>
              </a:spcAft>
              <a:buNone/>
            </a:pPr>
            <a:r>
              <a:rPr lang="en-US" sz="1400" dirty="0"/>
              <a:t>Results of Screening indicate specific language intervention</a:t>
            </a:r>
          </a:p>
          <a:p>
            <a:pPr marL="457200" lvl="0" indent="-325120" algn="l" rtl="0">
              <a:spcBef>
                <a:spcPts val="640"/>
              </a:spcBef>
              <a:spcAft>
                <a:spcPts val="0"/>
              </a:spcAft>
              <a:buSzPct val="100000"/>
              <a:buChar char="●"/>
            </a:pPr>
            <a:r>
              <a:rPr lang="en-US" sz="1400" dirty="0"/>
              <a:t>Receptive Language</a:t>
            </a:r>
          </a:p>
          <a:p>
            <a:pPr marL="914400" lvl="1" indent="-261175" algn="l" rtl="0">
              <a:spcBef>
                <a:spcPts val="0"/>
              </a:spcBef>
              <a:spcAft>
                <a:spcPts val="0"/>
              </a:spcAft>
              <a:buSzPct val="33750"/>
              <a:buFont typeface="Calibri"/>
              <a:buChar char="○"/>
            </a:pPr>
            <a:r>
              <a:rPr lang="en-US" sz="1400" dirty="0"/>
              <a:t>Vocabulary</a:t>
            </a:r>
          </a:p>
          <a:p>
            <a:pPr marL="914400" lvl="1" indent="-261175" algn="l" rtl="0">
              <a:spcBef>
                <a:spcPts val="0"/>
              </a:spcBef>
              <a:spcAft>
                <a:spcPts val="0"/>
              </a:spcAft>
              <a:buSzPct val="33750"/>
              <a:buFont typeface="Calibri"/>
              <a:buChar char="○"/>
            </a:pPr>
            <a:r>
              <a:rPr lang="en-US" sz="1400" dirty="0"/>
              <a:t>Auditory Comprehension</a:t>
            </a:r>
          </a:p>
          <a:p>
            <a:pPr marL="914400" lvl="1" indent="-261175" algn="l" rtl="0">
              <a:spcBef>
                <a:spcPts val="0"/>
              </a:spcBef>
              <a:spcAft>
                <a:spcPts val="0"/>
              </a:spcAft>
              <a:buSzPct val="33750"/>
              <a:buFont typeface="Calibri"/>
              <a:buChar char="○"/>
            </a:pPr>
            <a:r>
              <a:rPr lang="en-US" sz="1400" dirty="0"/>
              <a:t>Basic Concepts</a:t>
            </a:r>
          </a:p>
          <a:p>
            <a:pPr marL="914400" lvl="1" indent="-261175" algn="l" rtl="0">
              <a:spcBef>
                <a:spcPts val="0"/>
              </a:spcBef>
              <a:spcAft>
                <a:spcPts val="0"/>
              </a:spcAft>
              <a:buSzPct val="33750"/>
              <a:buFont typeface="Calibri"/>
              <a:buChar char="○"/>
            </a:pPr>
            <a:r>
              <a:rPr lang="en-US" sz="1400" dirty="0"/>
              <a:t>Problem Solving</a:t>
            </a:r>
          </a:p>
          <a:p>
            <a:pPr marL="914400" lvl="1" indent="-261175" algn="l" rtl="0">
              <a:spcBef>
                <a:spcPts val="0"/>
              </a:spcBef>
              <a:spcAft>
                <a:spcPts val="0"/>
              </a:spcAft>
              <a:buSzPct val="33750"/>
              <a:buFont typeface="Calibri"/>
              <a:buChar char="○"/>
            </a:pPr>
            <a:r>
              <a:rPr lang="en-US" sz="1400" dirty="0"/>
              <a:t>General Information, DOW, MOY</a:t>
            </a:r>
          </a:p>
          <a:p>
            <a:pPr marL="457200" lvl="0" indent="-325120" algn="l" rtl="0">
              <a:spcBef>
                <a:spcPts val="0"/>
              </a:spcBef>
              <a:spcAft>
                <a:spcPts val="0"/>
              </a:spcAft>
              <a:buSzPct val="100000"/>
              <a:buChar char="●"/>
            </a:pPr>
            <a:r>
              <a:rPr lang="en-US" sz="1400" dirty="0"/>
              <a:t>Expressive Language</a:t>
            </a:r>
          </a:p>
          <a:p>
            <a:pPr marL="914400" lvl="1" indent="-261175" algn="l" rtl="0">
              <a:spcBef>
                <a:spcPts val="0"/>
              </a:spcBef>
              <a:spcAft>
                <a:spcPts val="0"/>
              </a:spcAft>
              <a:buSzPct val="33750"/>
              <a:buFont typeface="Calibri"/>
              <a:buChar char="○"/>
            </a:pPr>
            <a:r>
              <a:rPr lang="en-US" sz="1400" dirty="0"/>
              <a:t>Syntax</a:t>
            </a:r>
          </a:p>
          <a:p>
            <a:pPr marL="914400" lvl="1" indent="-261175" algn="l" rtl="0">
              <a:spcBef>
                <a:spcPts val="0"/>
              </a:spcBef>
              <a:spcAft>
                <a:spcPts val="0"/>
              </a:spcAft>
              <a:buSzPct val="33750"/>
              <a:buFont typeface="Calibri"/>
              <a:buChar char="○"/>
            </a:pPr>
            <a:r>
              <a:rPr lang="en-US" sz="1400" dirty="0"/>
              <a:t>Sentence Completion</a:t>
            </a:r>
          </a:p>
          <a:p>
            <a:pPr marL="0" lvl="0" indent="0" algn="l" rtl="0">
              <a:lnSpc>
                <a:spcPct val="115000"/>
              </a:lnSpc>
              <a:spcBef>
                <a:spcPts val="0"/>
              </a:spcBef>
              <a:spcAft>
                <a:spcPts val="0"/>
              </a:spcAft>
              <a:buNone/>
            </a:pPr>
            <a:endParaRPr lang="en-US" sz="1400" dirty="0">
              <a:highlight>
                <a:srgbClr val="FFFFFF"/>
              </a:highlight>
              <a:latin typeface="Roboto"/>
              <a:ea typeface="Roboto"/>
              <a:cs typeface="Roboto"/>
              <a:sym typeface="Roboto"/>
            </a:endParaRPr>
          </a:p>
          <a:p>
            <a:pPr marL="0" lvl="0" indent="0" algn="l" rtl="0">
              <a:spcBef>
                <a:spcPts val="640"/>
              </a:spcBef>
              <a:spcAft>
                <a:spcPts val="0"/>
              </a:spcAft>
              <a:buNone/>
            </a:pPr>
            <a:r>
              <a:rPr lang="en-US" sz="1400" dirty="0"/>
              <a:t>Hierarchy of Language Processing Skills: Labeling, Functions, Associations, Concepts, Antonyms, Categorization, Synonyms, Similarities, Differences, Multiple Meanings, Idioms and Analogies.</a:t>
            </a:r>
          </a:p>
          <a:p>
            <a:pPr marL="0" lvl="0" indent="0" algn="l" rtl="0">
              <a:spcBef>
                <a:spcPts val="640"/>
              </a:spcBef>
              <a:spcAft>
                <a:spcPts val="0"/>
              </a:spcAft>
              <a:buNone/>
            </a:pPr>
            <a:endParaRPr lang="en-US" sz="1400" dirty="0"/>
          </a:p>
          <a:p>
            <a:pPr marL="0" lvl="0" indent="0" algn="l" rtl="0">
              <a:spcBef>
                <a:spcPts val="640"/>
              </a:spcBef>
              <a:spcAft>
                <a:spcPts val="0"/>
              </a:spcAft>
              <a:buNone/>
            </a:pPr>
            <a:r>
              <a:rPr lang="en-US" sz="1400" dirty="0"/>
              <a:t>Your Child’s Communication</a:t>
            </a:r>
            <a:r>
              <a:rPr lang="en-US" sz="1400" dirty="0">
                <a:solidFill>
                  <a:srgbClr val="000000"/>
                </a:solidFill>
              </a:rPr>
              <a:t> </a:t>
            </a:r>
            <a:r>
              <a:rPr lang="en-US" sz="1400" u="sng" dirty="0">
                <a:solidFill>
                  <a:schemeClr val="hlink"/>
                </a:solidFill>
                <a:hlinkClick r:id="rId2"/>
              </a:rPr>
              <a:t>https://www.asha.org/public/speech/development/kindergarten/</a:t>
            </a:r>
            <a:r>
              <a:rPr lang="en-US" sz="1400" dirty="0"/>
              <a:t> </a:t>
            </a:r>
          </a:p>
          <a:p>
            <a:pPr marL="0" lvl="0" indent="0" algn="l" rtl="0">
              <a:spcBef>
                <a:spcPts val="640"/>
              </a:spcBef>
              <a:spcAft>
                <a:spcPts val="0"/>
              </a:spcAft>
              <a:buNone/>
            </a:pPr>
            <a:r>
              <a:rPr lang="en-US" sz="1400" dirty="0"/>
              <a:t>Example of Language Intervention</a:t>
            </a:r>
          </a:p>
          <a:p>
            <a:pPr marL="0" lvl="0" indent="0" algn="l" rtl="0">
              <a:spcBef>
                <a:spcPts val="640"/>
              </a:spcBef>
              <a:spcAft>
                <a:spcPts val="0"/>
              </a:spcAft>
              <a:buNone/>
            </a:pPr>
            <a:r>
              <a:rPr lang="en-US" sz="1400" dirty="0"/>
              <a:t>Add Language Intervention data to Panorama to track progress</a:t>
            </a:r>
          </a:p>
        </p:txBody>
      </p:sp>
    </p:spTree>
    <p:extLst>
      <p:ext uri="{BB962C8B-B14F-4D97-AF65-F5344CB8AC3E}">
        <p14:creationId xmlns:p14="http://schemas.microsoft.com/office/powerpoint/2010/main" val="422904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610600" cy="800100"/>
          </a:xfrm>
        </p:spPr>
        <p:txBody>
          <a:bodyPr>
            <a:normAutofit fontScale="90000"/>
          </a:bodyPr>
          <a:lstStyle/>
          <a:p>
            <a:r>
              <a:rPr lang="en-US" dirty="0">
                <a:solidFill>
                  <a:schemeClr val="bg1"/>
                </a:solidFill>
              </a:rPr>
              <a:t>Evidence-based practice (EBP)</a:t>
            </a:r>
            <a:br>
              <a:rPr lang="en-US"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FF980596-292B-7D3C-8216-9B75919026F6}"/>
              </a:ext>
            </a:extLst>
          </p:cNvPr>
          <p:cNvSpPr txBox="1"/>
          <p:nvPr/>
        </p:nvSpPr>
        <p:spPr>
          <a:xfrm>
            <a:off x="685800" y="742950"/>
            <a:ext cx="7543800" cy="4294958"/>
          </a:xfrm>
          <a:prstGeom prst="rect">
            <a:avLst/>
          </a:prstGeom>
          <a:noFill/>
        </p:spPr>
        <p:txBody>
          <a:bodyPr wrap="square">
            <a:spAutoFit/>
          </a:bodyPr>
          <a:lstStyle/>
          <a:p>
            <a:pPr marL="0" lvl="0" indent="0" algn="l" rtl="0">
              <a:lnSpc>
                <a:spcPct val="115000"/>
              </a:lnSpc>
              <a:spcBef>
                <a:spcPts val="0"/>
              </a:spcBef>
              <a:spcAft>
                <a:spcPts val="0"/>
              </a:spcAft>
              <a:buNone/>
            </a:pPr>
            <a:r>
              <a:rPr lang="en-US" sz="1500" dirty="0">
                <a:highlight>
                  <a:srgbClr val="FFFFFF"/>
                </a:highlight>
              </a:rPr>
              <a:t>Evidence-based practice (EBP) is the integration of</a:t>
            </a:r>
          </a:p>
          <a:p>
            <a:pPr marL="457200" lvl="0" indent="-317500" algn="l" rtl="0">
              <a:lnSpc>
                <a:spcPct val="115000"/>
              </a:lnSpc>
              <a:spcBef>
                <a:spcPts val="1200"/>
              </a:spcBef>
              <a:spcAft>
                <a:spcPts val="0"/>
              </a:spcAft>
              <a:buClr>
                <a:schemeClr val="dk1"/>
              </a:buClr>
              <a:buSzPts val="1400"/>
              <a:buFont typeface="Calibri"/>
              <a:buChar char="●"/>
            </a:pPr>
            <a:r>
              <a:rPr lang="en-US" sz="1500" b="1" dirty="0">
                <a:highlight>
                  <a:srgbClr val="FFFFFF"/>
                </a:highlight>
              </a:rPr>
              <a:t>Clinical expertise/expert opinion</a:t>
            </a:r>
          </a:p>
          <a:p>
            <a:pPr marL="914400" lvl="1" indent="-317500" algn="l" rtl="0">
              <a:lnSpc>
                <a:spcPct val="115000"/>
              </a:lnSpc>
              <a:spcBef>
                <a:spcPts val="0"/>
              </a:spcBef>
              <a:spcAft>
                <a:spcPts val="0"/>
              </a:spcAft>
              <a:buClr>
                <a:schemeClr val="dk1"/>
              </a:buClr>
              <a:buSzPts val="1400"/>
              <a:buFont typeface="Calibri"/>
              <a:buChar char="○"/>
            </a:pPr>
            <a:r>
              <a:rPr lang="en-US" sz="1500" dirty="0">
                <a:highlight>
                  <a:srgbClr val="FFFFFF"/>
                </a:highlight>
              </a:rPr>
              <a:t>The knowledge, judgment, and critical reasoning acquired through your training and professional experiences</a:t>
            </a:r>
          </a:p>
          <a:p>
            <a:pPr marL="457200" lvl="0" indent="-317500" algn="l" rtl="0">
              <a:lnSpc>
                <a:spcPct val="115000"/>
              </a:lnSpc>
              <a:spcBef>
                <a:spcPts val="0"/>
              </a:spcBef>
              <a:spcAft>
                <a:spcPts val="0"/>
              </a:spcAft>
              <a:buClr>
                <a:schemeClr val="dk1"/>
              </a:buClr>
              <a:buSzPts val="1400"/>
              <a:buFont typeface="Calibri"/>
              <a:buChar char="●"/>
            </a:pPr>
            <a:r>
              <a:rPr lang="en-US" sz="1500" b="1" dirty="0">
                <a:highlight>
                  <a:srgbClr val="FFFFFF"/>
                </a:highlight>
              </a:rPr>
              <a:t>Evidence (external and internal)</a:t>
            </a:r>
          </a:p>
          <a:p>
            <a:pPr marL="914400" lvl="1" indent="-317500" algn="l" rtl="0">
              <a:lnSpc>
                <a:spcPct val="115000"/>
              </a:lnSpc>
              <a:spcBef>
                <a:spcPts val="0"/>
              </a:spcBef>
              <a:spcAft>
                <a:spcPts val="0"/>
              </a:spcAft>
              <a:buClr>
                <a:schemeClr val="dk1"/>
              </a:buClr>
              <a:buSzPts val="1400"/>
              <a:buFont typeface="Calibri"/>
              <a:buChar char="○"/>
            </a:pPr>
            <a:r>
              <a:rPr lang="en-US" sz="1500" dirty="0">
                <a:highlight>
                  <a:srgbClr val="FFFFFF"/>
                </a:highlight>
              </a:rPr>
              <a:t>The best available information gathered from the scientific literature (external evidence) and from data and observations collected on your individual client (internal evidence)</a:t>
            </a:r>
          </a:p>
          <a:p>
            <a:pPr marL="457200" lvl="0" indent="-317500" algn="l" rtl="0">
              <a:lnSpc>
                <a:spcPct val="115000"/>
              </a:lnSpc>
              <a:spcBef>
                <a:spcPts val="0"/>
              </a:spcBef>
              <a:spcAft>
                <a:spcPts val="0"/>
              </a:spcAft>
              <a:buClr>
                <a:schemeClr val="dk1"/>
              </a:buClr>
              <a:buSzPts val="1400"/>
              <a:buFont typeface="Calibri"/>
              <a:buChar char="●"/>
            </a:pPr>
            <a:r>
              <a:rPr lang="en-US" sz="1500" b="1" dirty="0">
                <a:highlight>
                  <a:srgbClr val="FFFFFF"/>
                </a:highlight>
              </a:rPr>
              <a:t>Client/patient/caregiver perspectives</a:t>
            </a:r>
          </a:p>
          <a:p>
            <a:pPr marL="914400" lvl="1" indent="-317500" algn="l" rtl="0">
              <a:lnSpc>
                <a:spcPct val="115000"/>
              </a:lnSpc>
              <a:spcBef>
                <a:spcPts val="0"/>
              </a:spcBef>
              <a:spcAft>
                <a:spcPts val="0"/>
              </a:spcAft>
              <a:buClr>
                <a:schemeClr val="dk1"/>
              </a:buClr>
              <a:buSzPts val="1400"/>
              <a:buFont typeface="Calibri"/>
              <a:buChar char="○"/>
            </a:pPr>
            <a:r>
              <a:rPr lang="en-US" sz="1500" dirty="0">
                <a:highlight>
                  <a:srgbClr val="FFFFFF"/>
                </a:highlight>
              </a:rPr>
              <a:t>The unique set of personal and cultural circumstances, values, priorities, and expectations identified by your client and their caregivers</a:t>
            </a:r>
          </a:p>
          <a:p>
            <a:pPr marL="0" lvl="0" indent="0" algn="l" rtl="0">
              <a:lnSpc>
                <a:spcPct val="115000"/>
              </a:lnSpc>
              <a:spcBef>
                <a:spcPts val="0"/>
              </a:spcBef>
              <a:spcAft>
                <a:spcPts val="0"/>
              </a:spcAft>
              <a:buNone/>
            </a:pPr>
            <a:r>
              <a:rPr lang="en-US" sz="1500" dirty="0">
                <a:highlight>
                  <a:srgbClr val="FFFFFF"/>
                </a:highlight>
              </a:rPr>
              <a:t>When all three components of EBP are considered together, clinicians can make informed, evidence-based decisions and provide high-quality services reflecting the interests, values, needs, and choices of individuals with communication disorders.</a:t>
            </a:r>
          </a:p>
          <a:p>
            <a:pPr marL="0" lvl="0" indent="0" algn="l" rtl="0">
              <a:lnSpc>
                <a:spcPct val="133000"/>
              </a:lnSpc>
              <a:spcBef>
                <a:spcPts val="400"/>
              </a:spcBef>
              <a:spcAft>
                <a:spcPts val="0"/>
              </a:spcAft>
              <a:buNone/>
            </a:pPr>
            <a:r>
              <a:rPr lang="en-US" sz="1500" b="1" dirty="0">
                <a:highlight>
                  <a:srgbClr val="FFFFFF"/>
                </a:highlight>
              </a:rPr>
              <a:t>American Speech-Language-Hearing Association (ASHA)</a:t>
            </a:r>
          </a:p>
        </p:txBody>
      </p:sp>
    </p:spTree>
    <p:extLst>
      <p:ext uri="{BB962C8B-B14F-4D97-AF65-F5344CB8AC3E}">
        <p14:creationId xmlns:p14="http://schemas.microsoft.com/office/powerpoint/2010/main" val="3539434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8150"/>
            <a:ext cx="8610600" cy="800100"/>
          </a:xfrm>
        </p:spPr>
        <p:txBody>
          <a:bodyPr>
            <a:normAutofit fontScale="90000"/>
          </a:bodyPr>
          <a:lstStyle/>
          <a:p>
            <a:r>
              <a:rPr lang="en-US" sz="4000" dirty="0">
                <a:solidFill>
                  <a:schemeClr val="bg1"/>
                </a:solidFill>
              </a:rPr>
              <a:t>Evidence-based practice (EBP)</a:t>
            </a:r>
            <a:br>
              <a:rPr lang="en-US" sz="4000"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37C2AC08-AF50-6C0A-6E93-42BE2EEFB14A}"/>
              </a:ext>
            </a:extLst>
          </p:cNvPr>
          <p:cNvSpPr txBox="1"/>
          <p:nvPr/>
        </p:nvSpPr>
        <p:spPr>
          <a:xfrm>
            <a:off x="152400" y="742950"/>
            <a:ext cx="8839200" cy="5070619"/>
          </a:xfrm>
          <a:prstGeom prst="rect">
            <a:avLst/>
          </a:prstGeom>
          <a:noFill/>
        </p:spPr>
        <p:txBody>
          <a:bodyPr wrap="square">
            <a:spAutoFit/>
          </a:bodyPr>
          <a:lstStyle/>
          <a:p>
            <a:pPr marL="0" lvl="0" indent="0" algn="l" rtl="0">
              <a:lnSpc>
                <a:spcPct val="100000"/>
              </a:lnSpc>
              <a:spcBef>
                <a:spcPts val="640"/>
              </a:spcBef>
              <a:spcAft>
                <a:spcPts val="0"/>
              </a:spcAft>
              <a:buSzPts val="3200"/>
              <a:buNone/>
            </a:pPr>
            <a:r>
              <a:rPr lang="en-US" sz="1500" b="1" dirty="0">
                <a:highlight>
                  <a:srgbClr val="FFFFFF"/>
                </a:highlight>
                <a:latin typeface="Arial"/>
                <a:ea typeface="Arial"/>
                <a:cs typeface="Arial"/>
                <a:sym typeface="Arial"/>
              </a:rPr>
              <a:t>Evidence-based practice (EBP)</a:t>
            </a:r>
            <a:r>
              <a:rPr lang="en-US" sz="1500" dirty="0">
                <a:highlight>
                  <a:srgbClr val="FFFFFF"/>
                </a:highlight>
                <a:latin typeface="Arial"/>
                <a:ea typeface="Arial"/>
                <a:cs typeface="Arial"/>
                <a:sym typeface="Arial"/>
              </a:rPr>
              <a:t> is the process of applying current, best evidence (external and internal scientific evidence), patient/student perspective, and clinical expertise to make decisions about the care of the individuals you treat. This page will teach you this versatile process so you can be confident that you're providing the best possible care no matter what clinical questions may arise.</a:t>
            </a: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a:p>
            <a:pPr marL="438150" lvl="0" indent="-285750" algn="l" rtl="0">
              <a:lnSpc>
                <a:spcPct val="115000"/>
              </a:lnSpc>
              <a:spcBef>
                <a:spcPts val="0"/>
              </a:spcBef>
              <a:spcAft>
                <a:spcPts val="0"/>
              </a:spcAft>
              <a:buClr>
                <a:schemeClr val="dk1"/>
              </a:buClr>
              <a:buSzPts val="1200"/>
              <a:buFont typeface="Arial" panose="020B0604020202020204" pitchFamily="34" charset="0"/>
              <a:buChar char="•"/>
            </a:pPr>
            <a:endParaRPr lang="en-US" sz="1500" dirty="0">
              <a:solidFill>
                <a:schemeClr val="dk1"/>
              </a:solidFill>
              <a:highlight>
                <a:srgbClr val="FFFFFF"/>
              </a:highlight>
              <a:uFill>
                <a:noFill/>
              </a:uFill>
              <a:hlinkClick r:id="rId2">
                <a:extLst>
                  <a:ext uri="{A12FA001-AC4F-418D-AE19-62706E023703}">
                    <ahyp:hlinkClr xmlns:ahyp="http://schemas.microsoft.com/office/drawing/2018/hyperlinkcolor" val="tx"/>
                  </a:ext>
                </a:extLst>
              </a:hlinkClick>
            </a:endParaRPr>
          </a:p>
          <a:p>
            <a:pPr marL="438150" lvl="0" indent="-285750" algn="l" rtl="0">
              <a:lnSpc>
                <a:spcPct val="115000"/>
              </a:lnSpc>
              <a:spcBef>
                <a:spcPts val="0"/>
              </a:spcBef>
              <a:spcAft>
                <a:spcPts val="0"/>
              </a:spcAft>
              <a:buClr>
                <a:schemeClr val="dk1"/>
              </a:buClr>
              <a:buSzPts val="1200"/>
              <a:buFont typeface="Arial" panose="020B0604020202020204" pitchFamily="34" charset="0"/>
              <a:buChar char="•"/>
            </a:pPr>
            <a:endParaRPr lang="en-US" sz="1500" dirty="0">
              <a:solidFill>
                <a:schemeClr val="dk1"/>
              </a:solidFill>
              <a:highlight>
                <a:srgbClr val="FFFFFF"/>
              </a:highlight>
              <a:uFill>
                <a:noFill/>
              </a:uFill>
              <a:hlinkClick r:id="rId2">
                <a:extLst>
                  <a:ext uri="{A12FA001-AC4F-418D-AE19-62706E023703}">
                    <ahyp:hlinkClr xmlns:ahyp="http://schemas.microsoft.com/office/drawing/2018/hyperlinkcolor" val="tx"/>
                  </a:ext>
                </a:extLst>
              </a:hlinkClick>
            </a:endParaRPr>
          </a:p>
          <a:p>
            <a:pPr marL="2724150" lvl="5" indent="-285750">
              <a:lnSpc>
                <a:spcPct val="115000"/>
              </a:lnSpc>
              <a:buClr>
                <a:schemeClr val="dk1"/>
              </a:buClr>
              <a:buSzPts val="1200"/>
              <a:buFont typeface="Arial" panose="020B0604020202020204" pitchFamily="34" charset="0"/>
              <a:buChar char="•"/>
            </a:pPr>
            <a:r>
              <a:rPr lang="en-US" sz="1500" dirty="0">
                <a:solidFill>
                  <a:schemeClr val="dk1"/>
                </a:solidFill>
                <a:highlight>
                  <a:srgbClr val="FFFFFF"/>
                </a:highlight>
                <a:uFill>
                  <a:noFill/>
                </a:uFill>
                <a:hlinkClick r:id="rId2">
                  <a:extLst>
                    <a:ext uri="{A12FA001-AC4F-418D-AE19-62706E023703}">
                      <ahyp:hlinkClr xmlns:ahyp="http://schemas.microsoft.com/office/drawing/2018/hyperlinkcolor" val="tx"/>
                    </a:ext>
                  </a:extLst>
                </a:hlinkClick>
              </a:rPr>
              <a:t>Step 1: Frame Your Clinical Question</a:t>
            </a:r>
            <a:endParaRPr lang="en-US" sz="1500" dirty="0">
              <a:solidFill>
                <a:schemeClr val="dk1"/>
              </a:solidFill>
              <a:highlight>
                <a:srgbClr val="FFFFFF"/>
              </a:highlight>
            </a:endParaRPr>
          </a:p>
          <a:p>
            <a:pPr marL="2724150" lvl="5" indent="-285750">
              <a:lnSpc>
                <a:spcPct val="115000"/>
              </a:lnSpc>
              <a:buClr>
                <a:schemeClr val="dk1"/>
              </a:buClr>
              <a:buSzPts val="1200"/>
              <a:buFont typeface="Arial" panose="020B0604020202020204" pitchFamily="34" charset="0"/>
              <a:buChar char="•"/>
            </a:pPr>
            <a:r>
              <a:rPr lang="en-US" sz="1500" dirty="0">
                <a:solidFill>
                  <a:schemeClr val="dk1"/>
                </a:solidFill>
                <a:highlight>
                  <a:srgbClr val="FFFFFF"/>
                </a:highlight>
                <a:uFill>
                  <a:noFill/>
                </a:uFill>
                <a:hlinkClick r:id="rId3">
                  <a:extLst>
                    <a:ext uri="{A12FA001-AC4F-418D-AE19-62706E023703}">
                      <ahyp:hlinkClr xmlns:ahyp="http://schemas.microsoft.com/office/drawing/2018/hyperlinkcolor" val="tx"/>
                    </a:ext>
                  </a:extLst>
                </a:hlinkClick>
              </a:rPr>
              <a:t>Step 2: Gather Evidence</a:t>
            </a:r>
            <a:endParaRPr lang="en-US" sz="1500" dirty="0">
              <a:solidFill>
                <a:schemeClr val="dk1"/>
              </a:solidFill>
              <a:highlight>
                <a:srgbClr val="FFFFFF"/>
              </a:highlight>
            </a:endParaRPr>
          </a:p>
          <a:p>
            <a:pPr marL="2724150" lvl="5" indent="-285750">
              <a:lnSpc>
                <a:spcPct val="115000"/>
              </a:lnSpc>
              <a:buClr>
                <a:schemeClr val="dk1"/>
              </a:buClr>
              <a:buSzPts val="1200"/>
              <a:buFont typeface="Arial" panose="020B0604020202020204" pitchFamily="34" charset="0"/>
              <a:buChar char="•"/>
            </a:pPr>
            <a:r>
              <a:rPr lang="en-US" sz="1500" dirty="0">
                <a:solidFill>
                  <a:schemeClr val="dk1"/>
                </a:solidFill>
                <a:highlight>
                  <a:srgbClr val="FFFFFF"/>
                </a:highlight>
                <a:uFill>
                  <a:noFill/>
                </a:uFill>
                <a:hlinkClick r:id="rId4">
                  <a:extLst>
                    <a:ext uri="{A12FA001-AC4F-418D-AE19-62706E023703}">
                      <ahyp:hlinkClr xmlns:ahyp="http://schemas.microsoft.com/office/drawing/2018/hyperlinkcolor" val="tx"/>
                    </a:ext>
                  </a:extLst>
                </a:hlinkClick>
              </a:rPr>
              <a:t>Step 3: Assess the Evidence</a:t>
            </a:r>
            <a:endParaRPr lang="en-US" sz="1500" dirty="0">
              <a:solidFill>
                <a:schemeClr val="dk1"/>
              </a:solidFill>
              <a:highlight>
                <a:srgbClr val="FFFFFF"/>
              </a:highlight>
            </a:endParaRPr>
          </a:p>
          <a:p>
            <a:pPr marL="2724150" lvl="5" indent="-285750">
              <a:lnSpc>
                <a:spcPct val="115000"/>
              </a:lnSpc>
              <a:buClr>
                <a:schemeClr val="dk1"/>
              </a:buClr>
              <a:buSzPts val="1200"/>
              <a:buFont typeface="Arial" panose="020B0604020202020204" pitchFamily="34" charset="0"/>
              <a:buChar char="•"/>
            </a:pPr>
            <a:r>
              <a:rPr lang="en-US" sz="1500" dirty="0">
                <a:solidFill>
                  <a:schemeClr val="dk1"/>
                </a:solidFill>
                <a:highlight>
                  <a:srgbClr val="FFFFFF"/>
                </a:highlight>
                <a:uFill>
                  <a:noFill/>
                </a:uFill>
                <a:hlinkClick r:id="rId5">
                  <a:extLst>
                    <a:ext uri="{A12FA001-AC4F-418D-AE19-62706E023703}">
                      <ahyp:hlinkClr xmlns:ahyp="http://schemas.microsoft.com/office/drawing/2018/hyperlinkcolor" val="tx"/>
                    </a:ext>
                  </a:extLst>
                </a:hlinkClick>
              </a:rPr>
              <a:t>Step 4: Make Your Clinical Decision</a:t>
            </a:r>
            <a:endParaRPr lang="en-US" sz="1500" dirty="0">
              <a:solidFill>
                <a:schemeClr val="dk1"/>
              </a:solidFill>
              <a:highlight>
                <a:srgbClr val="FFFFFF"/>
              </a:highlight>
            </a:endParaRP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a:p>
            <a:pPr marL="0" lvl="0" indent="0" algn="l" rtl="0">
              <a:lnSpc>
                <a:spcPct val="100000"/>
              </a:lnSpc>
              <a:spcBef>
                <a:spcPts val="640"/>
              </a:spcBef>
              <a:spcAft>
                <a:spcPts val="0"/>
              </a:spcAft>
              <a:buSzPts val="3200"/>
              <a:buNone/>
            </a:pPr>
            <a:endParaRPr lang="en-US" sz="1500" dirty="0">
              <a:highlight>
                <a:srgbClr val="FFFFFF"/>
              </a:highlight>
              <a:latin typeface="Arial"/>
              <a:ea typeface="Arial"/>
              <a:cs typeface="Arial"/>
              <a:sym typeface="Arial"/>
            </a:endParaRPr>
          </a:p>
        </p:txBody>
      </p:sp>
      <p:pic>
        <p:nvPicPr>
          <p:cNvPr id="5" name="Google Shape;395;g2b593ff197b_0_45">
            <a:extLst>
              <a:ext uri="{FF2B5EF4-FFF2-40B4-BE49-F238E27FC236}">
                <a16:creationId xmlns:a16="http://schemas.microsoft.com/office/drawing/2014/main" id="{434A988D-8D44-6756-EB9E-CEF10F27F062}"/>
              </a:ext>
            </a:extLst>
          </p:cNvPr>
          <p:cNvPicPr preferRelativeResize="0"/>
          <p:nvPr/>
        </p:nvPicPr>
        <p:blipFill>
          <a:blip r:embed="rId6">
            <a:alphaModFix/>
          </a:blip>
          <a:stretch>
            <a:fillRect/>
          </a:stretch>
        </p:blipFill>
        <p:spPr>
          <a:xfrm>
            <a:off x="1295400" y="1733550"/>
            <a:ext cx="5238750" cy="1428750"/>
          </a:xfrm>
          <a:prstGeom prst="rect">
            <a:avLst/>
          </a:prstGeom>
          <a:noFill/>
          <a:ln>
            <a:noFill/>
          </a:ln>
        </p:spPr>
      </p:pic>
    </p:spTree>
    <p:extLst>
      <p:ext uri="{BB962C8B-B14F-4D97-AF65-F5344CB8AC3E}">
        <p14:creationId xmlns:p14="http://schemas.microsoft.com/office/powerpoint/2010/main" val="1164383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350"/>
            <a:ext cx="8610600" cy="800100"/>
          </a:xfrm>
        </p:spPr>
        <p:txBody>
          <a:bodyPr>
            <a:normAutofit fontScale="90000"/>
          </a:bodyPr>
          <a:lstStyle/>
          <a:p>
            <a:r>
              <a:rPr lang="en-US" dirty="0">
                <a:solidFill>
                  <a:schemeClr val="bg1"/>
                </a:solidFill>
              </a:rPr>
              <a:t>Language Interventions - LPS</a:t>
            </a:r>
            <a:br>
              <a:rPr lang="en-US" dirty="0">
                <a:solidFill>
                  <a:schemeClr val="bg1"/>
                </a:solidFill>
              </a:rPr>
            </a:br>
            <a:br>
              <a:rPr lang="en-US" b="1" dirty="0"/>
            </a:br>
            <a:endParaRPr lang="en-US" dirty="0"/>
          </a:p>
        </p:txBody>
      </p:sp>
      <p:sp>
        <p:nvSpPr>
          <p:cNvPr id="6" name="TextBox 5">
            <a:extLst>
              <a:ext uri="{FF2B5EF4-FFF2-40B4-BE49-F238E27FC236}">
                <a16:creationId xmlns:a16="http://schemas.microsoft.com/office/drawing/2014/main" id="{064051A6-E966-2819-B5AC-071D8915CE51}"/>
              </a:ext>
            </a:extLst>
          </p:cNvPr>
          <p:cNvSpPr txBox="1"/>
          <p:nvPr/>
        </p:nvSpPr>
        <p:spPr>
          <a:xfrm>
            <a:off x="533400" y="914400"/>
            <a:ext cx="8305800" cy="3970318"/>
          </a:xfrm>
          <a:prstGeom prst="rect">
            <a:avLst/>
          </a:prstGeom>
          <a:noFill/>
        </p:spPr>
        <p:txBody>
          <a:bodyPr wrap="square">
            <a:spAutoFit/>
          </a:bodyPr>
          <a:lstStyle/>
          <a:p>
            <a:r>
              <a:rPr lang="en-US" sz="2800" dirty="0"/>
              <a:t>Language interventions are provided weekly for 6-8 weeks </a:t>
            </a:r>
          </a:p>
          <a:p>
            <a:r>
              <a:rPr lang="en-US" sz="2800" dirty="0"/>
              <a:t>4 or more data points. I usually collect data weekly</a:t>
            </a:r>
          </a:p>
          <a:p>
            <a:r>
              <a:rPr lang="en-US" sz="2800" dirty="0"/>
              <a:t>Enter data points into Panorama or document </a:t>
            </a:r>
          </a:p>
          <a:p>
            <a:r>
              <a:rPr lang="en-US" sz="2800" dirty="0"/>
              <a:t>Data is reviewed, questions to be answered? </a:t>
            </a:r>
          </a:p>
          <a:p>
            <a:r>
              <a:rPr lang="en-US" sz="2800" dirty="0"/>
              <a:t>Does the student require more interventions</a:t>
            </a:r>
          </a:p>
          <a:p>
            <a:r>
              <a:rPr lang="en-US" sz="2800" dirty="0"/>
              <a:t>Are the interventions working, do we need to make changes to the interventions?</a:t>
            </a:r>
          </a:p>
          <a:p>
            <a:r>
              <a:rPr lang="en-US" sz="2800" dirty="0"/>
              <a:t>Do we suspect a disability?</a:t>
            </a:r>
          </a:p>
        </p:txBody>
      </p:sp>
    </p:spTree>
    <p:extLst>
      <p:ext uri="{BB962C8B-B14F-4D97-AF65-F5344CB8AC3E}">
        <p14:creationId xmlns:p14="http://schemas.microsoft.com/office/powerpoint/2010/main" val="3925002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610600" cy="800100"/>
          </a:xfrm>
        </p:spPr>
        <p:txBody>
          <a:bodyPr>
            <a:normAutofit fontScale="90000"/>
          </a:bodyPr>
          <a:lstStyle/>
          <a:p>
            <a:r>
              <a:rPr lang="en-US" b="1" dirty="0">
                <a:solidFill>
                  <a:schemeClr val="bg1"/>
                </a:solidFill>
              </a:rPr>
              <a:t>SLP SERVICES IN SCHOOLS</a:t>
            </a:r>
            <a:br>
              <a:rPr lang="en-US" b="1"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A8E3DFCE-B356-1F43-1AE9-42A2E6DF6F79}"/>
              </a:ext>
            </a:extLst>
          </p:cNvPr>
          <p:cNvSpPr txBox="1"/>
          <p:nvPr/>
        </p:nvSpPr>
        <p:spPr>
          <a:xfrm>
            <a:off x="685800" y="742950"/>
            <a:ext cx="7620000" cy="4247317"/>
          </a:xfrm>
          <a:prstGeom prst="rect">
            <a:avLst/>
          </a:prstGeom>
          <a:noFill/>
        </p:spPr>
        <p:txBody>
          <a:bodyPr wrap="square">
            <a:spAutoFit/>
          </a:bodyPr>
          <a:lstStyle/>
          <a:p>
            <a:pPr marL="285750" indent="-285750">
              <a:buFont typeface="Arial" panose="020B0604020202020204" pitchFamily="34" charset="0"/>
              <a:buChar char="•"/>
            </a:pPr>
            <a:r>
              <a:rPr lang="en-US" sz="2700" dirty="0"/>
              <a:t>Apply clinical procedures to educational environment</a:t>
            </a:r>
          </a:p>
          <a:p>
            <a:pPr marL="285750" indent="-285750">
              <a:buFont typeface="Arial" panose="020B0604020202020204" pitchFamily="34" charset="0"/>
              <a:buChar char="•"/>
            </a:pPr>
            <a:r>
              <a:rPr lang="en-US" sz="2700" dirty="0"/>
              <a:t>Provide educationally relevant services that support the curriculum </a:t>
            </a:r>
          </a:p>
          <a:p>
            <a:pPr marL="285750" indent="-285750">
              <a:buFont typeface="Arial" panose="020B0604020202020204" pitchFamily="34" charset="0"/>
              <a:buChar char="•"/>
            </a:pPr>
            <a:r>
              <a:rPr lang="en-US" sz="2700" dirty="0"/>
              <a:t>Create a shared responsibility for student success (interprofessional practice)Work at “the top of the license” - activities that are unique to SLP such as maximize skills for language and literacy, supervision of support staff, consultation, etc.  (see ASHA) </a:t>
            </a:r>
          </a:p>
        </p:txBody>
      </p:sp>
    </p:spTree>
    <p:extLst>
      <p:ext uri="{BB962C8B-B14F-4D97-AF65-F5344CB8AC3E}">
        <p14:creationId xmlns:p14="http://schemas.microsoft.com/office/powerpoint/2010/main" val="291130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dirty="0">
                <a:solidFill>
                  <a:schemeClr val="bg1"/>
                </a:solidFill>
              </a:rPr>
              <a:t>Presenters</a:t>
            </a:r>
            <a:br>
              <a:rPr lang="en-US" b="1" dirty="0"/>
            </a:br>
            <a:endParaRPr lang="en-US" dirty="0"/>
          </a:p>
        </p:txBody>
      </p:sp>
      <p:sp>
        <p:nvSpPr>
          <p:cNvPr id="4" name="TextBox 3">
            <a:extLst>
              <a:ext uri="{FF2B5EF4-FFF2-40B4-BE49-F238E27FC236}">
                <a16:creationId xmlns:a16="http://schemas.microsoft.com/office/drawing/2014/main" id="{58BACF7C-7BA3-6A52-C018-7EF82AE1ABA9}"/>
              </a:ext>
            </a:extLst>
          </p:cNvPr>
          <p:cNvSpPr txBox="1"/>
          <p:nvPr/>
        </p:nvSpPr>
        <p:spPr>
          <a:xfrm>
            <a:off x="533400" y="767570"/>
            <a:ext cx="8305800" cy="3608360"/>
          </a:xfrm>
          <a:prstGeom prst="rect">
            <a:avLst/>
          </a:prstGeom>
          <a:noFill/>
        </p:spPr>
        <p:txBody>
          <a:bodyPr wrap="square">
            <a:spAutoFit/>
          </a:bodyPr>
          <a:lstStyle/>
          <a:p>
            <a:pPr marL="0" lvl="0" indent="0" algn="ctr" rtl="0">
              <a:lnSpc>
                <a:spcPct val="120000"/>
              </a:lnSpc>
              <a:spcBef>
                <a:spcPts val="0"/>
              </a:spcBef>
              <a:spcAft>
                <a:spcPts val="0"/>
              </a:spcAft>
              <a:buClr>
                <a:srgbClr val="464642"/>
              </a:buClr>
              <a:buSzPts val="1800"/>
              <a:buFont typeface="Arial"/>
              <a:buNone/>
            </a:pPr>
            <a:r>
              <a:rPr lang="en-US" sz="2400" b="1" i="1" dirty="0">
                <a:latin typeface="Calibri" panose="020F0502020204030204" pitchFamily="34" charset="0"/>
                <a:cs typeface="Calibri" panose="020F0502020204030204" pitchFamily="34" charset="0"/>
              </a:rPr>
              <a:t>Beth </a:t>
            </a:r>
            <a:r>
              <a:rPr lang="en-US" sz="2400" b="1" i="1" dirty="0" err="1">
                <a:latin typeface="Calibri" panose="020F0502020204030204" pitchFamily="34" charset="0"/>
                <a:cs typeface="Calibri" panose="020F0502020204030204" pitchFamily="34" charset="0"/>
              </a:rPr>
              <a:t>McKerlie</a:t>
            </a:r>
            <a:r>
              <a:rPr lang="en-US" sz="2400" b="1" i="1" dirty="0">
                <a:latin typeface="Calibri" panose="020F0502020204030204" pitchFamily="34" charset="0"/>
                <a:cs typeface="Calibri" panose="020F0502020204030204" pitchFamily="34" charset="0"/>
              </a:rPr>
              <a:t>, CCC-SLP</a:t>
            </a:r>
            <a:endParaRPr lang="en-US" sz="2400" dirty="0">
              <a:latin typeface="Calibri" panose="020F0502020204030204" pitchFamily="34" charset="0"/>
              <a:ea typeface="Libre Franklin"/>
              <a:cs typeface="Calibri" panose="020F0502020204030204" pitchFamily="34" charset="0"/>
              <a:sym typeface="Libre Franklin"/>
            </a:endParaRPr>
          </a:p>
          <a:p>
            <a:pPr marL="0" lvl="0" indent="0" algn="ctr" rtl="0">
              <a:lnSpc>
                <a:spcPct val="120000"/>
              </a:lnSpc>
              <a:spcBef>
                <a:spcPts val="0"/>
              </a:spcBef>
              <a:spcAft>
                <a:spcPts val="0"/>
              </a:spcAft>
              <a:buClr>
                <a:srgbClr val="464642"/>
              </a:buClr>
              <a:buSzPts val="1800"/>
              <a:buFont typeface="Arial"/>
              <a:buNone/>
            </a:pPr>
            <a:r>
              <a:rPr lang="en-US" sz="2400" b="1" i="1" dirty="0">
                <a:latin typeface="Calibri" panose="020F0502020204030204" pitchFamily="34" charset="0"/>
                <a:cs typeface="Calibri" panose="020F0502020204030204" pitchFamily="34" charset="0"/>
              </a:rPr>
              <a:t>NKC Schools, Past President of MSHA</a:t>
            </a:r>
            <a:endParaRPr lang="en-US" sz="2400" dirty="0">
              <a:latin typeface="Calibri" panose="020F0502020204030204" pitchFamily="34" charset="0"/>
              <a:ea typeface="Libre Franklin"/>
              <a:cs typeface="Calibri" panose="020F0502020204030204" pitchFamily="34" charset="0"/>
              <a:sym typeface="Libre Franklin"/>
            </a:endParaRPr>
          </a:p>
          <a:p>
            <a:pPr marL="0" lvl="0" indent="0" algn="ctr" rtl="0">
              <a:lnSpc>
                <a:spcPct val="120000"/>
              </a:lnSpc>
              <a:spcBef>
                <a:spcPts val="0"/>
              </a:spcBef>
              <a:spcAft>
                <a:spcPts val="0"/>
              </a:spcAft>
              <a:buClr>
                <a:srgbClr val="191B0E"/>
              </a:buClr>
              <a:buSzPts val="800"/>
              <a:buFont typeface="Arial"/>
              <a:buNone/>
            </a:pPr>
            <a:endParaRPr lang="en-US" sz="2400" b="1" i="1" dirty="0">
              <a:latin typeface="Calibri" panose="020F0502020204030204" pitchFamily="34" charset="0"/>
              <a:cs typeface="Calibri" panose="020F0502020204030204" pitchFamily="34" charset="0"/>
            </a:endParaRPr>
          </a:p>
          <a:p>
            <a:pPr marL="0" lvl="0" indent="0" algn="ctr" rtl="0">
              <a:lnSpc>
                <a:spcPct val="120000"/>
              </a:lnSpc>
              <a:spcBef>
                <a:spcPts val="0"/>
              </a:spcBef>
              <a:spcAft>
                <a:spcPts val="0"/>
              </a:spcAft>
              <a:buClr>
                <a:srgbClr val="464642"/>
              </a:buClr>
              <a:buSzPts val="1800"/>
              <a:buFont typeface="Arial"/>
              <a:buNone/>
            </a:pPr>
            <a:r>
              <a:rPr lang="en-US" sz="2400" b="1" i="1" dirty="0">
                <a:latin typeface="Calibri" panose="020F0502020204030204" pitchFamily="34" charset="0"/>
                <a:cs typeface="Calibri" panose="020F0502020204030204" pitchFamily="34" charset="0"/>
              </a:rPr>
              <a:t>Pat Jones, CCC-SLP</a:t>
            </a:r>
            <a:endParaRPr lang="en-US" sz="2400" dirty="0">
              <a:latin typeface="Calibri" panose="020F0502020204030204" pitchFamily="34" charset="0"/>
              <a:ea typeface="Libre Franklin"/>
              <a:cs typeface="Calibri" panose="020F0502020204030204" pitchFamily="34" charset="0"/>
              <a:sym typeface="Libre Franklin"/>
            </a:endParaRPr>
          </a:p>
          <a:p>
            <a:pPr marL="0" lvl="0" indent="0" algn="ctr" rtl="0">
              <a:lnSpc>
                <a:spcPct val="120000"/>
              </a:lnSpc>
              <a:spcBef>
                <a:spcPts val="0"/>
              </a:spcBef>
              <a:spcAft>
                <a:spcPts val="0"/>
              </a:spcAft>
              <a:buClr>
                <a:srgbClr val="464642"/>
              </a:buClr>
              <a:buSzPts val="1800"/>
              <a:buFont typeface="Arial"/>
              <a:buNone/>
            </a:pPr>
            <a:r>
              <a:rPr lang="en-US" sz="2400" b="1" i="1" dirty="0">
                <a:latin typeface="Calibri" panose="020F0502020204030204" pitchFamily="34" charset="0"/>
                <a:cs typeface="Calibri" panose="020F0502020204030204" pitchFamily="34" charset="0"/>
              </a:rPr>
              <a:t>Liberty Public Schools, Past President of  MSHA </a:t>
            </a:r>
            <a:endParaRPr lang="en-US" sz="2400" dirty="0">
              <a:latin typeface="Calibri" panose="020F0502020204030204" pitchFamily="34" charset="0"/>
              <a:ea typeface="Libre Franklin"/>
              <a:cs typeface="Calibri" panose="020F0502020204030204" pitchFamily="34" charset="0"/>
              <a:sym typeface="Libre Franklin"/>
            </a:endParaRPr>
          </a:p>
          <a:p>
            <a:pPr marL="0" lvl="0" indent="0" algn="ctr" rtl="0">
              <a:lnSpc>
                <a:spcPct val="120000"/>
              </a:lnSpc>
              <a:spcBef>
                <a:spcPts val="0"/>
              </a:spcBef>
              <a:spcAft>
                <a:spcPts val="0"/>
              </a:spcAft>
              <a:buClr>
                <a:srgbClr val="191B0E"/>
              </a:buClr>
              <a:buSzPts val="800"/>
              <a:buFont typeface="Arial"/>
              <a:buNone/>
            </a:pPr>
            <a:endParaRPr lang="en-US" sz="2400" b="1" i="1" dirty="0">
              <a:latin typeface="Calibri" panose="020F0502020204030204" pitchFamily="34" charset="0"/>
              <a:cs typeface="Calibri" panose="020F0502020204030204" pitchFamily="34" charset="0"/>
            </a:endParaRPr>
          </a:p>
          <a:p>
            <a:pPr marL="0" lvl="0" indent="0" algn="ctr" rtl="0">
              <a:lnSpc>
                <a:spcPct val="120000"/>
              </a:lnSpc>
              <a:spcBef>
                <a:spcPts val="0"/>
              </a:spcBef>
              <a:spcAft>
                <a:spcPts val="0"/>
              </a:spcAft>
              <a:buClr>
                <a:srgbClr val="464642"/>
              </a:buClr>
              <a:buSzPts val="1800"/>
              <a:buFont typeface="Arial"/>
              <a:buNone/>
            </a:pPr>
            <a:r>
              <a:rPr lang="en-US" sz="2400" b="1" i="1" dirty="0">
                <a:latin typeface="Calibri" panose="020F0502020204030204" pitchFamily="34" charset="0"/>
                <a:cs typeface="Calibri" panose="020F0502020204030204" pitchFamily="34" charset="0"/>
              </a:rPr>
              <a:t>Diane </a:t>
            </a:r>
            <a:r>
              <a:rPr lang="en-US" sz="2400" b="1" i="1" dirty="0" err="1">
                <a:latin typeface="Calibri" panose="020F0502020204030204" pitchFamily="34" charset="0"/>
                <a:cs typeface="Calibri" panose="020F0502020204030204" pitchFamily="34" charset="0"/>
              </a:rPr>
              <a:t>Cordry</a:t>
            </a:r>
            <a:r>
              <a:rPr lang="en-US" sz="2400" b="1" i="1" dirty="0">
                <a:latin typeface="Calibri" panose="020F0502020204030204" pitchFamily="34" charset="0"/>
                <a:cs typeface="Calibri" panose="020F0502020204030204" pitchFamily="34" charset="0"/>
              </a:rPr>
              <a:t> Golden, Ph.D., CCC-</a:t>
            </a:r>
            <a:r>
              <a:rPr lang="en-US" sz="2400" b="1" i="1" dirty="0" err="1">
                <a:latin typeface="Calibri" panose="020F0502020204030204" pitchFamily="34" charset="0"/>
                <a:cs typeface="Calibri" panose="020F0502020204030204" pitchFamily="34" charset="0"/>
              </a:rPr>
              <a:t>Aud</a:t>
            </a:r>
            <a:r>
              <a:rPr lang="en-US" sz="2400" b="1" i="1" dirty="0">
                <a:latin typeface="Calibri" panose="020F0502020204030204" pitchFamily="34" charset="0"/>
                <a:cs typeface="Calibri" panose="020F0502020204030204" pitchFamily="34" charset="0"/>
              </a:rPr>
              <a:t> retired </a:t>
            </a:r>
          </a:p>
          <a:p>
            <a:pPr marL="0" lvl="0" indent="0" algn="ctr" rtl="0">
              <a:lnSpc>
                <a:spcPct val="120000"/>
              </a:lnSpc>
              <a:spcBef>
                <a:spcPts val="0"/>
              </a:spcBef>
              <a:spcAft>
                <a:spcPts val="0"/>
              </a:spcAft>
              <a:buClr>
                <a:srgbClr val="464642"/>
              </a:buClr>
              <a:buSzPts val="1800"/>
              <a:buFont typeface="Arial"/>
              <a:buNone/>
            </a:pPr>
            <a:r>
              <a:rPr lang="en-US" sz="2400" b="1" i="1" dirty="0">
                <a:latin typeface="Calibri" panose="020F0502020204030204" pitchFamily="34" charset="0"/>
                <a:cs typeface="Calibri" panose="020F0502020204030204" pitchFamily="34" charset="0"/>
              </a:rPr>
              <a:t>Past MSHA and MO-CASE Board, Past ASHA Committee Chair </a:t>
            </a:r>
          </a:p>
        </p:txBody>
      </p:sp>
    </p:spTree>
    <p:extLst>
      <p:ext uri="{BB962C8B-B14F-4D97-AF65-F5344CB8AC3E}">
        <p14:creationId xmlns:p14="http://schemas.microsoft.com/office/powerpoint/2010/main" val="3617872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14350"/>
            <a:ext cx="8610600" cy="800100"/>
          </a:xfrm>
        </p:spPr>
        <p:txBody>
          <a:bodyPr>
            <a:normAutofit fontScale="90000"/>
          </a:bodyPr>
          <a:lstStyle/>
          <a:p>
            <a:r>
              <a:rPr lang="en-US" sz="4000" dirty="0">
                <a:solidFill>
                  <a:schemeClr val="bg1"/>
                </a:solidFill>
              </a:rPr>
              <a:t>Workload vs. Caseload</a:t>
            </a:r>
            <a:br>
              <a:rPr lang="en-US" sz="4000"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C0D3C328-AC1B-8067-E3D9-572E33DBE4F4}"/>
              </a:ext>
            </a:extLst>
          </p:cNvPr>
          <p:cNvSpPr txBox="1"/>
          <p:nvPr/>
        </p:nvSpPr>
        <p:spPr>
          <a:xfrm>
            <a:off x="762000" y="1200150"/>
            <a:ext cx="7772400" cy="3036344"/>
          </a:xfrm>
          <a:prstGeom prst="rect">
            <a:avLst/>
          </a:prstGeom>
          <a:noFill/>
        </p:spPr>
        <p:txBody>
          <a:bodyPr wrap="square">
            <a:spAutoFit/>
          </a:bodyPr>
          <a:lstStyle/>
          <a:p>
            <a:pPr marL="0" lvl="0" indent="0" algn="l" rtl="0">
              <a:lnSpc>
                <a:spcPct val="115000"/>
              </a:lnSpc>
              <a:spcBef>
                <a:spcPts val="0"/>
              </a:spcBef>
              <a:spcAft>
                <a:spcPts val="0"/>
              </a:spcAft>
              <a:buNone/>
            </a:pPr>
            <a:r>
              <a:rPr lang="en-US" sz="2800" dirty="0">
                <a:highlight>
                  <a:schemeClr val="lt1"/>
                </a:highlight>
              </a:rPr>
              <a:t>The concept of workload encompasses all of the work activities you perform that benefit students directly and indirectly. Caseload refers only to the number of children seen by speech-language pathologist as part of the individual education program (IEP). </a:t>
            </a:r>
          </a:p>
        </p:txBody>
      </p:sp>
    </p:spTree>
    <p:extLst>
      <p:ext uri="{BB962C8B-B14F-4D97-AF65-F5344CB8AC3E}">
        <p14:creationId xmlns:p14="http://schemas.microsoft.com/office/powerpoint/2010/main" val="2557891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150"/>
            <a:ext cx="8610600" cy="800100"/>
          </a:xfrm>
        </p:spPr>
        <p:txBody>
          <a:bodyPr>
            <a:normAutofit fontScale="90000"/>
          </a:bodyPr>
          <a:lstStyle/>
          <a:p>
            <a:r>
              <a:rPr lang="en-US" sz="3100" b="1" dirty="0">
                <a:solidFill>
                  <a:schemeClr val="bg1"/>
                </a:solidFill>
              </a:rPr>
              <a:t>Caseload vs. Workload Comparing and Contrasting </a:t>
            </a:r>
            <a:br>
              <a:rPr lang="en-US" sz="4000" b="1" dirty="0">
                <a:solidFill>
                  <a:schemeClr val="dk1"/>
                </a:solidFill>
              </a:rPr>
            </a:br>
            <a:br>
              <a:rPr lang="en-US" b="1" dirty="0"/>
            </a:br>
            <a:endParaRPr lang="en-US" dirty="0"/>
          </a:p>
        </p:txBody>
      </p:sp>
      <p:pic>
        <p:nvPicPr>
          <p:cNvPr id="6" name="Picture 5">
            <a:extLst>
              <a:ext uri="{FF2B5EF4-FFF2-40B4-BE49-F238E27FC236}">
                <a16:creationId xmlns:a16="http://schemas.microsoft.com/office/drawing/2014/main" id="{99013A21-F55B-98EF-C8AA-B900F0DA49B6}"/>
              </a:ext>
            </a:extLst>
          </p:cNvPr>
          <p:cNvPicPr>
            <a:picLocks noChangeAspect="1"/>
          </p:cNvPicPr>
          <p:nvPr/>
        </p:nvPicPr>
        <p:blipFill>
          <a:blip r:embed="rId2"/>
          <a:stretch>
            <a:fillRect/>
          </a:stretch>
        </p:blipFill>
        <p:spPr>
          <a:xfrm>
            <a:off x="0" y="1177276"/>
            <a:ext cx="9144000" cy="2788947"/>
          </a:xfrm>
          <a:prstGeom prst="rect">
            <a:avLst/>
          </a:prstGeom>
        </p:spPr>
      </p:pic>
    </p:spTree>
    <p:extLst>
      <p:ext uri="{BB962C8B-B14F-4D97-AF65-F5344CB8AC3E}">
        <p14:creationId xmlns:p14="http://schemas.microsoft.com/office/powerpoint/2010/main" val="66791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610600" cy="800100"/>
          </a:xfrm>
        </p:spPr>
        <p:txBody>
          <a:bodyPr>
            <a:normAutofit fontScale="90000"/>
          </a:bodyPr>
          <a:lstStyle/>
          <a:p>
            <a:r>
              <a:rPr lang="en-US" sz="4000" dirty="0">
                <a:solidFill>
                  <a:schemeClr val="bg1"/>
                </a:solidFill>
              </a:rPr>
              <a:t>ASHA 3:1 model in the school setting</a:t>
            </a:r>
            <a:br>
              <a:rPr lang="en-US" sz="4000" dirty="0">
                <a:solidFill>
                  <a:srgbClr val="464642"/>
                </a:solidFill>
              </a:rPr>
            </a:br>
            <a:br>
              <a:rPr lang="en-US" b="1" dirty="0"/>
            </a:br>
            <a:endParaRPr lang="en-US" dirty="0"/>
          </a:p>
        </p:txBody>
      </p:sp>
      <p:sp>
        <p:nvSpPr>
          <p:cNvPr id="4" name="TextBox 3">
            <a:extLst>
              <a:ext uri="{FF2B5EF4-FFF2-40B4-BE49-F238E27FC236}">
                <a16:creationId xmlns:a16="http://schemas.microsoft.com/office/drawing/2014/main" id="{4984B1D4-FF5E-0914-61B9-2F23616487EA}"/>
              </a:ext>
            </a:extLst>
          </p:cNvPr>
          <p:cNvSpPr txBox="1"/>
          <p:nvPr/>
        </p:nvSpPr>
        <p:spPr>
          <a:xfrm>
            <a:off x="762000" y="838200"/>
            <a:ext cx="7467600" cy="4093428"/>
          </a:xfrm>
          <a:prstGeom prst="rect">
            <a:avLst/>
          </a:prstGeom>
          <a:noFill/>
        </p:spPr>
        <p:txBody>
          <a:bodyPr wrap="square">
            <a:spAutoFit/>
          </a:bodyPr>
          <a:lstStyle/>
          <a:p>
            <a:r>
              <a:rPr lang="en-US" sz="2000" b="1" dirty="0"/>
              <a:t>Direct services are conducted for 3 weeks in a row, followed by indirect services and activities in the 4th week. </a:t>
            </a:r>
            <a:r>
              <a:rPr lang="en-US" sz="2000" dirty="0"/>
              <a:t>IEPs reflect the service frequency (e.g., [direct service × minutes 3×/month] </a:t>
            </a:r>
          </a:p>
          <a:p>
            <a:endParaRPr lang="en-US" sz="2000" dirty="0"/>
          </a:p>
          <a:p>
            <a:r>
              <a:rPr lang="en-US" sz="2000" dirty="0"/>
              <a:t>Identify a Comprehensive Set of SLP Roles and Work Activities</a:t>
            </a:r>
          </a:p>
          <a:p>
            <a:endParaRPr lang="en-US" sz="2000" dirty="0"/>
          </a:p>
          <a:p>
            <a:pPr marL="342900" indent="-342900">
              <a:buFont typeface="+mj-lt"/>
              <a:buAutoNum type="arabicPeriod"/>
            </a:pPr>
            <a:r>
              <a:rPr lang="en-US" sz="2000" dirty="0"/>
              <a:t>Direct services to students</a:t>
            </a:r>
          </a:p>
          <a:p>
            <a:pPr marL="342900" indent="-342900">
              <a:buFont typeface="+mj-lt"/>
              <a:buAutoNum type="arabicPeriod"/>
            </a:pPr>
            <a:r>
              <a:rPr lang="en-US" sz="2000" dirty="0"/>
              <a:t>Indirect services that support students’ education program </a:t>
            </a:r>
          </a:p>
          <a:p>
            <a:pPr marL="342900" indent="-342900">
              <a:buFont typeface="+mj-lt"/>
              <a:buAutoNum type="arabicPeriod"/>
            </a:pPr>
            <a:r>
              <a:rPr lang="en-US" sz="2000" dirty="0"/>
              <a:t>Indirect activities that supports students in the least restrictive environment and in the general education curriculum: </a:t>
            </a:r>
          </a:p>
          <a:p>
            <a:pPr marL="342900" indent="-342900">
              <a:buFont typeface="+mj-lt"/>
              <a:buAutoNum type="arabicPeriod"/>
            </a:pPr>
            <a:r>
              <a:rPr lang="en-US" sz="2000" dirty="0"/>
              <a:t>Activities that support compliance with federal, state, and local mandates and activities that result from membership in a community of educators</a:t>
            </a:r>
          </a:p>
        </p:txBody>
      </p:sp>
    </p:spTree>
    <p:extLst>
      <p:ext uri="{BB962C8B-B14F-4D97-AF65-F5344CB8AC3E}">
        <p14:creationId xmlns:p14="http://schemas.microsoft.com/office/powerpoint/2010/main" val="2241324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610600" cy="800100"/>
          </a:xfrm>
        </p:spPr>
        <p:txBody>
          <a:bodyPr>
            <a:normAutofit fontScale="90000"/>
          </a:bodyPr>
          <a:lstStyle/>
          <a:p>
            <a:r>
              <a:rPr lang="en-US" dirty="0">
                <a:solidFill>
                  <a:schemeClr val="bg1"/>
                </a:solidFill>
              </a:rPr>
              <a:t>Workload Activities Chart</a:t>
            </a:r>
            <a:br>
              <a:rPr lang="en-US"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A1C8BACE-9310-D5D7-34FE-1C6A9DCA103D}"/>
              </a:ext>
            </a:extLst>
          </p:cNvPr>
          <p:cNvSpPr txBox="1"/>
          <p:nvPr/>
        </p:nvSpPr>
        <p:spPr>
          <a:xfrm>
            <a:off x="990600" y="666750"/>
            <a:ext cx="7239000" cy="4416594"/>
          </a:xfrm>
          <a:prstGeom prst="rect">
            <a:avLst/>
          </a:prstGeom>
          <a:noFill/>
        </p:spPr>
        <p:txBody>
          <a:bodyPr wrap="square">
            <a:spAutoFit/>
          </a:bodyPr>
          <a:lstStyle/>
          <a:p>
            <a:pPr marL="0" lvl="0" indent="0" algn="l" rtl="0">
              <a:spcBef>
                <a:spcPts val="640"/>
              </a:spcBef>
              <a:spcAft>
                <a:spcPts val="0"/>
              </a:spcAft>
              <a:buNone/>
            </a:pPr>
            <a:r>
              <a:rPr lang="en-US" sz="1600" b="1" dirty="0"/>
              <a:t>Direct Services</a:t>
            </a:r>
          </a:p>
          <a:p>
            <a:pPr marL="417830" lvl="0" indent="-285750" algn="l" rtl="0">
              <a:spcBef>
                <a:spcPts val="640"/>
              </a:spcBef>
              <a:spcAft>
                <a:spcPts val="0"/>
              </a:spcAft>
              <a:buSzPct val="100000"/>
              <a:buFont typeface="Arial" panose="020B0604020202020204" pitchFamily="34" charset="0"/>
              <a:buChar char="•"/>
            </a:pPr>
            <a:r>
              <a:rPr lang="en-US" sz="1600" dirty="0"/>
              <a:t>Group/Individual</a:t>
            </a:r>
          </a:p>
          <a:p>
            <a:pPr marL="417830" lvl="0" indent="-285750" algn="l" rtl="0">
              <a:spcBef>
                <a:spcPts val="640"/>
              </a:spcBef>
              <a:spcAft>
                <a:spcPts val="0"/>
              </a:spcAft>
              <a:buSzPct val="100000"/>
              <a:buFont typeface="Arial" panose="020B0604020202020204" pitchFamily="34" charset="0"/>
              <a:buChar char="•"/>
            </a:pPr>
            <a:r>
              <a:rPr lang="en-US" sz="1600" dirty="0"/>
              <a:t>IEP Goal(s)</a:t>
            </a:r>
          </a:p>
          <a:p>
            <a:pPr marL="417830" lvl="0" indent="-285750" algn="l" rtl="0">
              <a:spcBef>
                <a:spcPts val="640"/>
              </a:spcBef>
              <a:spcAft>
                <a:spcPts val="0"/>
              </a:spcAft>
              <a:buSzPct val="100000"/>
              <a:buFont typeface="Arial" panose="020B0604020202020204" pitchFamily="34" charset="0"/>
              <a:buChar char="•"/>
            </a:pPr>
            <a:r>
              <a:rPr lang="en-US" sz="1600" dirty="0"/>
              <a:t>Direct Therapy</a:t>
            </a:r>
          </a:p>
          <a:p>
            <a:pPr marL="417830" lvl="0" indent="-285750" algn="l" rtl="0">
              <a:spcBef>
                <a:spcPts val="640"/>
              </a:spcBef>
              <a:spcAft>
                <a:spcPts val="0"/>
              </a:spcAft>
              <a:buSzPct val="100000"/>
              <a:buFont typeface="Arial" panose="020B0604020202020204" pitchFamily="34" charset="0"/>
              <a:buChar char="•"/>
            </a:pPr>
            <a:r>
              <a:rPr lang="en-US" sz="1600" dirty="0"/>
              <a:t>Monitor progress</a:t>
            </a:r>
          </a:p>
          <a:p>
            <a:pPr marL="417830" lvl="0" indent="-285750" algn="l" rtl="0">
              <a:spcBef>
                <a:spcPts val="640"/>
              </a:spcBef>
              <a:spcAft>
                <a:spcPts val="0"/>
              </a:spcAft>
              <a:buSzPct val="100000"/>
              <a:buFont typeface="Arial" panose="020B0604020202020204" pitchFamily="34" charset="0"/>
              <a:buChar char="•"/>
            </a:pPr>
            <a:r>
              <a:rPr lang="en-US" sz="1600" dirty="0"/>
              <a:t>Assessment of Student</a:t>
            </a:r>
          </a:p>
          <a:p>
            <a:pPr marL="914400" lvl="1" indent="-261175" algn="l" rtl="0">
              <a:spcBef>
                <a:spcPts val="0"/>
              </a:spcBef>
              <a:spcAft>
                <a:spcPts val="0"/>
              </a:spcAft>
              <a:buSzPct val="33750"/>
              <a:buFont typeface="Calibri"/>
              <a:buChar char="○"/>
            </a:pPr>
            <a:r>
              <a:rPr lang="en-US" sz="1600" dirty="0"/>
              <a:t>Initial</a:t>
            </a:r>
          </a:p>
          <a:p>
            <a:pPr marL="914400" lvl="1" indent="-261175" algn="l" rtl="0">
              <a:spcBef>
                <a:spcPts val="0"/>
              </a:spcBef>
              <a:spcAft>
                <a:spcPts val="0"/>
              </a:spcAft>
              <a:buSzPct val="33750"/>
              <a:buFont typeface="Calibri"/>
              <a:buChar char="○"/>
            </a:pPr>
            <a:r>
              <a:rPr lang="en-US" sz="1600" dirty="0"/>
              <a:t>Reevaluation</a:t>
            </a:r>
          </a:p>
          <a:p>
            <a:pPr marL="914400" lvl="1" indent="-261175" algn="l" rtl="0">
              <a:spcBef>
                <a:spcPts val="0"/>
              </a:spcBef>
              <a:spcAft>
                <a:spcPts val="0"/>
              </a:spcAft>
              <a:buSzPct val="33750"/>
              <a:buFont typeface="Calibri"/>
              <a:buChar char="○"/>
            </a:pPr>
            <a:r>
              <a:rPr lang="en-US" sz="1600" dirty="0"/>
              <a:t>3 year re-evaluation</a:t>
            </a:r>
          </a:p>
          <a:p>
            <a:pPr marL="417830" lvl="0" indent="-285750" algn="l" rtl="0">
              <a:spcBef>
                <a:spcPts val="0"/>
              </a:spcBef>
              <a:spcAft>
                <a:spcPts val="0"/>
              </a:spcAft>
              <a:buSzPct val="100000"/>
              <a:buFont typeface="Arial" panose="020B0604020202020204" pitchFamily="34" charset="0"/>
              <a:buChar char="•"/>
            </a:pPr>
            <a:r>
              <a:rPr lang="en-US" sz="1600" dirty="0"/>
              <a:t>Compliance and documentation</a:t>
            </a:r>
          </a:p>
          <a:p>
            <a:pPr marL="914400" lvl="1" indent="-261175" algn="l" rtl="0">
              <a:spcBef>
                <a:spcPts val="0"/>
              </a:spcBef>
              <a:spcAft>
                <a:spcPts val="0"/>
              </a:spcAft>
              <a:buSzPct val="33750"/>
              <a:buFont typeface="Calibri"/>
              <a:buChar char="○"/>
            </a:pPr>
            <a:r>
              <a:rPr lang="en-US" sz="1600" dirty="0"/>
              <a:t>Progress Notes</a:t>
            </a:r>
          </a:p>
          <a:p>
            <a:pPr marL="914400" lvl="1" indent="-261175" algn="l" rtl="0">
              <a:spcBef>
                <a:spcPts val="0"/>
              </a:spcBef>
              <a:spcAft>
                <a:spcPts val="0"/>
              </a:spcAft>
              <a:buSzPct val="33750"/>
              <a:buFont typeface="Calibri"/>
              <a:buChar char="○"/>
            </a:pPr>
            <a:r>
              <a:rPr lang="en-US" sz="1600" dirty="0"/>
              <a:t>Medicaid Billing</a:t>
            </a:r>
          </a:p>
          <a:p>
            <a:pPr marL="914400" lvl="1" indent="-261175" algn="l" rtl="0">
              <a:spcBef>
                <a:spcPts val="0"/>
              </a:spcBef>
              <a:spcAft>
                <a:spcPts val="0"/>
              </a:spcAft>
              <a:buSzPct val="33750"/>
              <a:buFont typeface="Calibri"/>
              <a:buChar char="○"/>
            </a:pPr>
            <a:r>
              <a:rPr lang="en-US" sz="1600" dirty="0"/>
              <a:t>Attendance Log-optional</a:t>
            </a:r>
          </a:p>
          <a:p>
            <a:pPr marL="417830" lvl="0" indent="-285750" algn="l" rtl="0">
              <a:spcBef>
                <a:spcPts val="0"/>
              </a:spcBef>
              <a:spcAft>
                <a:spcPts val="0"/>
              </a:spcAft>
              <a:buSzPct val="100000"/>
              <a:buFont typeface="Arial" panose="020B0604020202020204" pitchFamily="34" charset="0"/>
              <a:buChar char="•"/>
            </a:pPr>
            <a:r>
              <a:rPr lang="en-US" sz="1600" dirty="0"/>
              <a:t>Specialized Assistance</a:t>
            </a:r>
          </a:p>
          <a:p>
            <a:pPr marL="914400" lvl="1" indent="-261175" algn="l" rtl="0">
              <a:spcBef>
                <a:spcPts val="0"/>
              </a:spcBef>
              <a:spcAft>
                <a:spcPts val="0"/>
              </a:spcAft>
              <a:buSzPct val="33750"/>
              <a:buFont typeface="Calibri"/>
              <a:buChar char="○"/>
            </a:pPr>
            <a:r>
              <a:rPr lang="en-US" sz="1600" dirty="0"/>
              <a:t>Monitor AAC device</a:t>
            </a:r>
          </a:p>
          <a:p>
            <a:pPr marL="914400" lvl="1" indent="-261175" algn="l" rtl="0">
              <a:spcBef>
                <a:spcPts val="0"/>
              </a:spcBef>
              <a:spcAft>
                <a:spcPts val="0"/>
              </a:spcAft>
              <a:buSzPct val="33750"/>
              <a:buFont typeface="Calibri"/>
              <a:buChar char="○"/>
            </a:pPr>
            <a:r>
              <a:rPr lang="en-US" sz="1600" dirty="0"/>
              <a:t>Monitor Hearing Aids</a:t>
            </a:r>
          </a:p>
        </p:txBody>
      </p:sp>
    </p:spTree>
    <p:extLst>
      <p:ext uri="{BB962C8B-B14F-4D97-AF65-F5344CB8AC3E}">
        <p14:creationId xmlns:p14="http://schemas.microsoft.com/office/powerpoint/2010/main" val="447854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8150"/>
            <a:ext cx="8610600" cy="800100"/>
          </a:xfrm>
        </p:spPr>
        <p:txBody>
          <a:bodyPr>
            <a:normAutofit fontScale="90000"/>
          </a:bodyPr>
          <a:lstStyle/>
          <a:p>
            <a:r>
              <a:rPr lang="en-US" dirty="0">
                <a:solidFill>
                  <a:schemeClr val="bg1"/>
                </a:solidFill>
              </a:rPr>
              <a:t>Workload Activities Chart</a:t>
            </a:r>
            <a:br>
              <a:rPr lang="en-US"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EAFAED77-28F8-F761-6516-42A525F42AE0}"/>
              </a:ext>
            </a:extLst>
          </p:cNvPr>
          <p:cNvSpPr txBox="1"/>
          <p:nvPr/>
        </p:nvSpPr>
        <p:spPr>
          <a:xfrm>
            <a:off x="457200" y="666750"/>
            <a:ext cx="7772400" cy="4555093"/>
          </a:xfrm>
          <a:prstGeom prst="rect">
            <a:avLst/>
          </a:prstGeom>
          <a:noFill/>
        </p:spPr>
        <p:txBody>
          <a:bodyPr wrap="square">
            <a:spAutoFit/>
          </a:bodyPr>
          <a:lstStyle/>
          <a:p>
            <a:pPr marL="0" lvl="0" indent="0" algn="l" rtl="0">
              <a:spcBef>
                <a:spcPts val="640"/>
              </a:spcBef>
              <a:spcAft>
                <a:spcPts val="0"/>
              </a:spcAft>
              <a:buNone/>
            </a:pPr>
            <a:r>
              <a:rPr lang="en-US" sz="1500" b="1" dirty="0"/>
              <a:t>Indirect Services</a:t>
            </a:r>
          </a:p>
          <a:p>
            <a:pPr marL="0" lvl="0" indent="0" algn="l" rtl="0">
              <a:spcBef>
                <a:spcPts val="640"/>
              </a:spcBef>
              <a:spcAft>
                <a:spcPts val="0"/>
              </a:spcAft>
              <a:buNone/>
            </a:pPr>
            <a:r>
              <a:rPr lang="en-US" sz="1500" dirty="0"/>
              <a:t>Support General Education Curriculum</a:t>
            </a:r>
          </a:p>
          <a:p>
            <a:pPr marL="457200" lvl="0" indent="-325120" algn="l" rtl="0">
              <a:spcBef>
                <a:spcPts val="640"/>
              </a:spcBef>
              <a:spcAft>
                <a:spcPts val="0"/>
              </a:spcAft>
              <a:buSzPct val="100000"/>
              <a:buChar char="•"/>
            </a:pPr>
            <a:r>
              <a:rPr lang="en-US" sz="1500" dirty="0"/>
              <a:t>Plan and prepare therapy to align with general education curriculum </a:t>
            </a:r>
          </a:p>
          <a:p>
            <a:pPr marL="457200" lvl="0" indent="-325120" algn="l" rtl="0">
              <a:spcBef>
                <a:spcPts val="0"/>
              </a:spcBef>
              <a:spcAft>
                <a:spcPts val="0"/>
              </a:spcAft>
              <a:buSzPct val="100000"/>
              <a:buChar char="•"/>
            </a:pPr>
            <a:r>
              <a:rPr lang="en-US" sz="1500" dirty="0"/>
              <a:t>Consult with classroom teacher</a:t>
            </a:r>
          </a:p>
          <a:p>
            <a:pPr marL="457200" lvl="0" indent="-325120" algn="l" rtl="0">
              <a:spcBef>
                <a:spcPts val="0"/>
              </a:spcBef>
              <a:spcAft>
                <a:spcPts val="0"/>
              </a:spcAft>
              <a:buSzPct val="100000"/>
              <a:buChar char="•"/>
            </a:pPr>
            <a:r>
              <a:rPr lang="en-US" sz="1500" dirty="0"/>
              <a:t>Collaborate with other professionals</a:t>
            </a:r>
          </a:p>
          <a:p>
            <a:pPr marL="457200" lvl="0" indent="-325120" algn="l" rtl="0">
              <a:spcBef>
                <a:spcPts val="0"/>
              </a:spcBef>
              <a:spcAft>
                <a:spcPts val="0"/>
              </a:spcAft>
              <a:buSzPct val="100000"/>
              <a:buChar char="•"/>
            </a:pPr>
            <a:r>
              <a:rPr lang="en-US" sz="1500" dirty="0"/>
              <a:t>Provide staff development</a:t>
            </a:r>
          </a:p>
          <a:p>
            <a:pPr marL="457200" lvl="0" indent="-325120" algn="l" rtl="0">
              <a:spcBef>
                <a:spcPts val="0"/>
              </a:spcBef>
              <a:spcAft>
                <a:spcPts val="0"/>
              </a:spcAft>
              <a:buSzPct val="100000"/>
              <a:buChar char="•"/>
            </a:pPr>
            <a:r>
              <a:rPr lang="en-US" sz="1500" dirty="0"/>
              <a:t>Attend staff development</a:t>
            </a:r>
          </a:p>
          <a:p>
            <a:pPr marL="457200" lvl="0" indent="-325120" algn="l" rtl="0">
              <a:spcBef>
                <a:spcPts val="0"/>
              </a:spcBef>
              <a:spcAft>
                <a:spcPts val="0"/>
              </a:spcAft>
              <a:buSzPct val="100000"/>
              <a:buChar char="•"/>
            </a:pPr>
            <a:r>
              <a:rPr lang="en-US" sz="1500" dirty="0"/>
              <a:t>Maintain licensure and National Certification</a:t>
            </a:r>
          </a:p>
          <a:p>
            <a:pPr marL="457200" lvl="0" indent="-325120" algn="l" rtl="0">
              <a:spcBef>
                <a:spcPts val="0"/>
              </a:spcBef>
              <a:spcAft>
                <a:spcPts val="0"/>
              </a:spcAft>
              <a:buSzPct val="100000"/>
              <a:buChar char="•"/>
            </a:pPr>
            <a:r>
              <a:rPr lang="en-US" sz="1500" dirty="0"/>
              <a:t>Observe student in general education setting</a:t>
            </a:r>
          </a:p>
          <a:p>
            <a:pPr marL="457200" lvl="0" indent="-325120" algn="l" rtl="0">
              <a:spcBef>
                <a:spcPts val="0"/>
              </a:spcBef>
              <a:spcAft>
                <a:spcPts val="0"/>
              </a:spcAft>
              <a:buSzPct val="100000"/>
              <a:buChar char="•"/>
            </a:pPr>
            <a:r>
              <a:rPr lang="en-US" sz="1500" dirty="0"/>
              <a:t>Review compliance standards</a:t>
            </a:r>
          </a:p>
          <a:p>
            <a:pPr marL="457200" lvl="0" indent="-325120" algn="l" rtl="0">
              <a:spcBef>
                <a:spcPts val="0"/>
              </a:spcBef>
              <a:spcAft>
                <a:spcPts val="0"/>
              </a:spcAft>
              <a:buSzPct val="100000"/>
              <a:buChar char="•"/>
            </a:pPr>
            <a:r>
              <a:rPr lang="en-US" sz="1500" dirty="0"/>
              <a:t>Parent/teacher conferences</a:t>
            </a:r>
          </a:p>
          <a:p>
            <a:pPr marL="457200" lvl="0" indent="-325120" algn="l" rtl="0">
              <a:spcBef>
                <a:spcPts val="0"/>
              </a:spcBef>
              <a:spcAft>
                <a:spcPts val="0"/>
              </a:spcAft>
              <a:buSzPct val="100000"/>
              <a:buChar char="•"/>
            </a:pPr>
            <a:r>
              <a:rPr lang="en-US" sz="1500" dirty="0"/>
              <a:t>Referrals to other agencies</a:t>
            </a:r>
          </a:p>
          <a:p>
            <a:pPr marL="0" lvl="0" indent="0" algn="l" rtl="0">
              <a:spcBef>
                <a:spcPts val="640"/>
              </a:spcBef>
              <a:spcAft>
                <a:spcPts val="0"/>
              </a:spcAft>
              <a:buNone/>
            </a:pPr>
            <a:r>
              <a:rPr lang="en-US" sz="1500" dirty="0"/>
              <a:t>Compliance and Documentation</a:t>
            </a:r>
          </a:p>
          <a:p>
            <a:pPr marL="457200" lvl="0" indent="-325120" algn="l" rtl="0">
              <a:spcBef>
                <a:spcPts val="640"/>
              </a:spcBef>
              <a:spcAft>
                <a:spcPts val="0"/>
              </a:spcAft>
              <a:buSzPct val="100000"/>
              <a:buChar char="•"/>
            </a:pPr>
            <a:r>
              <a:rPr lang="en-US" sz="1500" dirty="0"/>
              <a:t>IEP review and development</a:t>
            </a:r>
          </a:p>
          <a:p>
            <a:pPr marL="457200" lvl="0" indent="-325120" algn="l" rtl="0">
              <a:spcBef>
                <a:spcPts val="0"/>
              </a:spcBef>
              <a:spcAft>
                <a:spcPts val="0"/>
              </a:spcAft>
              <a:buSzPct val="100000"/>
              <a:buChar char="•"/>
            </a:pPr>
            <a:r>
              <a:rPr lang="en-US" sz="1500" dirty="0"/>
              <a:t>RED/consent to evaluate meeting</a:t>
            </a:r>
          </a:p>
          <a:p>
            <a:pPr marL="457200" lvl="0" indent="-325120" algn="l" rtl="0">
              <a:spcBef>
                <a:spcPts val="0"/>
              </a:spcBef>
              <a:spcAft>
                <a:spcPts val="0"/>
              </a:spcAft>
              <a:buSzPct val="100000"/>
              <a:buChar char="•"/>
            </a:pPr>
            <a:r>
              <a:rPr lang="en-US" sz="1500" dirty="0"/>
              <a:t>Formal/informal assessments</a:t>
            </a:r>
          </a:p>
          <a:p>
            <a:pPr marL="457200" lvl="0" indent="-325120" algn="l" rtl="0">
              <a:spcBef>
                <a:spcPts val="0"/>
              </a:spcBef>
              <a:spcAft>
                <a:spcPts val="0"/>
              </a:spcAft>
              <a:buSzPct val="100000"/>
              <a:buChar char="•"/>
            </a:pPr>
            <a:r>
              <a:rPr lang="en-US" sz="1500" dirty="0"/>
              <a:t>Write evaluation report and/or test write up</a:t>
            </a:r>
          </a:p>
          <a:p>
            <a:pPr marL="457200" lvl="0" indent="-325120" algn="l" rtl="0">
              <a:spcBef>
                <a:spcPts val="0"/>
              </a:spcBef>
              <a:spcAft>
                <a:spcPts val="0"/>
              </a:spcAft>
              <a:buSzPct val="100000"/>
              <a:buChar char="•"/>
            </a:pPr>
            <a:r>
              <a:rPr lang="en-US" sz="1500" dirty="0"/>
              <a:t>Progress reports</a:t>
            </a:r>
          </a:p>
        </p:txBody>
      </p:sp>
    </p:spTree>
    <p:extLst>
      <p:ext uri="{BB962C8B-B14F-4D97-AF65-F5344CB8AC3E}">
        <p14:creationId xmlns:p14="http://schemas.microsoft.com/office/powerpoint/2010/main" val="129078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610600" cy="800100"/>
          </a:xfrm>
        </p:spPr>
        <p:txBody>
          <a:bodyPr>
            <a:normAutofit fontScale="90000"/>
          </a:bodyPr>
          <a:lstStyle/>
          <a:p>
            <a:r>
              <a:rPr lang="en-US" sz="4400" dirty="0">
                <a:solidFill>
                  <a:schemeClr val="bg1"/>
                </a:solidFill>
              </a:rPr>
              <a:t>Workload Activities Chart</a:t>
            </a:r>
            <a:br>
              <a:rPr lang="en-US" sz="4400" dirty="0"/>
            </a:br>
            <a:br>
              <a:rPr lang="en-US" b="1" dirty="0"/>
            </a:br>
            <a:endParaRPr lang="en-US" dirty="0"/>
          </a:p>
        </p:txBody>
      </p:sp>
      <p:sp>
        <p:nvSpPr>
          <p:cNvPr id="4" name="TextBox 3">
            <a:extLst>
              <a:ext uri="{FF2B5EF4-FFF2-40B4-BE49-F238E27FC236}">
                <a16:creationId xmlns:a16="http://schemas.microsoft.com/office/drawing/2014/main" id="{B844AA5A-F57B-BC8C-F0F0-D18A77C7FFA0}"/>
              </a:ext>
            </a:extLst>
          </p:cNvPr>
          <p:cNvSpPr txBox="1"/>
          <p:nvPr/>
        </p:nvSpPr>
        <p:spPr>
          <a:xfrm>
            <a:off x="609600" y="765810"/>
            <a:ext cx="7239000" cy="3939540"/>
          </a:xfrm>
          <a:prstGeom prst="rect">
            <a:avLst/>
          </a:prstGeom>
          <a:noFill/>
        </p:spPr>
        <p:txBody>
          <a:bodyPr wrap="square">
            <a:spAutoFit/>
          </a:bodyPr>
          <a:lstStyle/>
          <a:p>
            <a:pPr marL="0" lvl="0" indent="0" algn="l" rtl="0">
              <a:spcBef>
                <a:spcPts val="640"/>
              </a:spcBef>
              <a:spcAft>
                <a:spcPts val="0"/>
              </a:spcAft>
              <a:buNone/>
            </a:pPr>
            <a:r>
              <a:rPr lang="en-US" sz="2400" dirty="0"/>
              <a:t>Indirect Services </a:t>
            </a:r>
            <a:r>
              <a:rPr lang="en-US" sz="2400" dirty="0" err="1"/>
              <a:t>cont</a:t>
            </a:r>
            <a:r>
              <a:rPr lang="en-US" sz="2400" dirty="0"/>
              <a:t>-</a:t>
            </a:r>
          </a:p>
          <a:p>
            <a:pPr marL="342900" lvl="0" indent="-342900" algn="l" rtl="0">
              <a:spcBef>
                <a:spcPts val="640"/>
              </a:spcBef>
              <a:spcAft>
                <a:spcPts val="0"/>
              </a:spcAft>
              <a:buFont typeface="Arial" panose="020B0604020202020204" pitchFamily="34" charset="0"/>
              <a:buChar char="•"/>
            </a:pPr>
            <a:endParaRPr lang="en-US" sz="2400" dirty="0"/>
          </a:p>
          <a:p>
            <a:pPr marL="429260" lvl="0" indent="-342900" algn="l" rtl="0">
              <a:spcBef>
                <a:spcPts val="640"/>
              </a:spcBef>
              <a:spcAft>
                <a:spcPts val="0"/>
              </a:spcAft>
              <a:buSzPct val="100000"/>
              <a:buFont typeface="Arial" panose="020B0604020202020204" pitchFamily="34" charset="0"/>
              <a:buChar char="•"/>
            </a:pPr>
            <a:r>
              <a:rPr lang="en-US" sz="2400" dirty="0"/>
              <a:t>Specialized Assistance</a:t>
            </a:r>
          </a:p>
          <a:p>
            <a:pPr marL="980694" lvl="1" indent="-342900" algn="l" rtl="0">
              <a:spcBef>
                <a:spcPts val="0"/>
              </a:spcBef>
              <a:spcAft>
                <a:spcPts val="0"/>
              </a:spcAft>
              <a:buSzPct val="33750"/>
              <a:buFont typeface="Arial" panose="020B0604020202020204" pitchFamily="34" charset="0"/>
              <a:buChar char="•"/>
            </a:pPr>
            <a:r>
              <a:rPr lang="en-US" sz="2400" dirty="0"/>
              <a:t>Participate in TAT/Child study teams</a:t>
            </a:r>
          </a:p>
          <a:p>
            <a:pPr marL="980694" lvl="1" indent="-342900" algn="l" rtl="0">
              <a:spcBef>
                <a:spcPts val="0"/>
              </a:spcBef>
              <a:spcAft>
                <a:spcPts val="0"/>
              </a:spcAft>
              <a:buSzPct val="33750"/>
              <a:buFont typeface="Arial" panose="020B0604020202020204" pitchFamily="34" charset="0"/>
              <a:buChar char="•"/>
            </a:pPr>
            <a:r>
              <a:rPr lang="en-US" sz="2400" dirty="0"/>
              <a:t>District-wide screenings</a:t>
            </a:r>
          </a:p>
          <a:p>
            <a:pPr marL="980694" lvl="1" indent="-342900" algn="l" rtl="0">
              <a:spcBef>
                <a:spcPts val="0"/>
              </a:spcBef>
              <a:spcAft>
                <a:spcPts val="0"/>
              </a:spcAft>
              <a:buSzPct val="33750"/>
              <a:buFont typeface="Arial" panose="020B0604020202020204" pitchFamily="34" charset="0"/>
              <a:buChar char="•"/>
            </a:pPr>
            <a:r>
              <a:rPr lang="en-US" sz="2400" dirty="0"/>
              <a:t>Programing/monitoring AAC devices</a:t>
            </a:r>
          </a:p>
          <a:p>
            <a:pPr marL="457200" lvl="0" indent="-370840" algn="l" rtl="0">
              <a:spcBef>
                <a:spcPts val="0"/>
              </a:spcBef>
              <a:spcAft>
                <a:spcPts val="0"/>
              </a:spcAft>
              <a:buSzPct val="100000"/>
              <a:buFont typeface="Arial" panose="020B0604020202020204" pitchFamily="34" charset="0"/>
              <a:buChar char="•"/>
            </a:pPr>
            <a:r>
              <a:rPr lang="en-US" sz="2400" dirty="0"/>
              <a:t>District Leadership teams</a:t>
            </a:r>
          </a:p>
          <a:p>
            <a:pPr marL="457200" lvl="0" indent="-370840" algn="l" rtl="0">
              <a:spcBef>
                <a:spcPts val="0"/>
              </a:spcBef>
              <a:spcAft>
                <a:spcPts val="0"/>
              </a:spcAft>
              <a:buSzPct val="100000"/>
              <a:buFont typeface="Arial" panose="020B0604020202020204" pitchFamily="34" charset="0"/>
              <a:buChar char="•"/>
            </a:pPr>
            <a:r>
              <a:rPr lang="en-US" sz="2400" dirty="0"/>
              <a:t>Other</a:t>
            </a:r>
          </a:p>
          <a:p>
            <a:pPr marL="980694" lvl="1" indent="-342900" algn="l" rtl="0">
              <a:spcBef>
                <a:spcPts val="0"/>
              </a:spcBef>
              <a:spcAft>
                <a:spcPts val="0"/>
              </a:spcAft>
              <a:buSzPct val="33750"/>
              <a:buFont typeface="Arial" panose="020B0604020202020204" pitchFamily="34" charset="0"/>
              <a:buChar char="•"/>
            </a:pPr>
            <a:r>
              <a:rPr lang="en-US" sz="2400" dirty="0"/>
              <a:t>Supervision of student interns/Clinical Fellows </a:t>
            </a:r>
          </a:p>
          <a:p>
            <a:pPr marL="980694" lvl="1" indent="-342900" algn="l" rtl="0">
              <a:spcBef>
                <a:spcPts val="0"/>
              </a:spcBef>
              <a:spcAft>
                <a:spcPts val="0"/>
              </a:spcAft>
              <a:buSzPct val="33750"/>
              <a:buFont typeface="Arial" panose="020B0604020202020204" pitchFamily="34" charset="0"/>
              <a:buChar char="•"/>
            </a:pPr>
            <a:r>
              <a:rPr lang="en-US" sz="2400" dirty="0"/>
              <a:t>Response to Intervention (</a:t>
            </a:r>
            <a:r>
              <a:rPr lang="en-US" sz="2400" dirty="0" err="1"/>
              <a:t>RtI</a:t>
            </a:r>
            <a:r>
              <a:rPr lang="en-US" sz="2400" dirty="0"/>
              <a:t>)</a:t>
            </a:r>
          </a:p>
        </p:txBody>
      </p:sp>
    </p:spTree>
    <p:extLst>
      <p:ext uri="{BB962C8B-B14F-4D97-AF65-F5344CB8AC3E}">
        <p14:creationId xmlns:p14="http://schemas.microsoft.com/office/powerpoint/2010/main" val="2902538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8150"/>
            <a:ext cx="8610600" cy="800100"/>
          </a:xfrm>
        </p:spPr>
        <p:txBody>
          <a:bodyPr>
            <a:normAutofit fontScale="90000"/>
          </a:bodyPr>
          <a:lstStyle/>
          <a:p>
            <a:r>
              <a:rPr lang="en-US" sz="4000" dirty="0">
                <a:solidFill>
                  <a:schemeClr val="bg1"/>
                </a:solidFill>
              </a:rPr>
              <a:t>How to start the workload process</a:t>
            </a:r>
            <a:br>
              <a:rPr lang="en-US"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62F42BDA-F61F-6AEE-288E-8BAECD68C68F}"/>
              </a:ext>
            </a:extLst>
          </p:cNvPr>
          <p:cNvSpPr txBox="1"/>
          <p:nvPr/>
        </p:nvSpPr>
        <p:spPr>
          <a:xfrm>
            <a:off x="609600" y="666750"/>
            <a:ext cx="7848600" cy="4381777"/>
          </a:xfrm>
          <a:prstGeom prst="rect">
            <a:avLst/>
          </a:prstGeom>
          <a:noFill/>
        </p:spPr>
        <p:txBody>
          <a:bodyPr wrap="square">
            <a:spAutoFit/>
          </a:bodyPr>
          <a:lstStyle/>
          <a:p>
            <a:pPr marL="0" lvl="0" indent="0" algn="l" rtl="0">
              <a:lnSpc>
                <a:spcPct val="115000"/>
              </a:lnSpc>
              <a:spcBef>
                <a:spcPts val="0"/>
              </a:spcBef>
              <a:spcAft>
                <a:spcPts val="0"/>
              </a:spcAft>
              <a:buNone/>
            </a:pPr>
            <a:r>
              <a:rPr lang="en-US" sz="1500" dirty="0"/>
              <a:t>Administration support</a:t>
            </a:r>
          </a:p>
          <a:p>
            <a:pPr marL="0" lvl="0" indent="0" algn="l" rtl="0">
              <a:lnSpc>
                <a:spcPct val="115000"/>
              </a:lnSpc>
              <a:spcBef>
                <a:spcPts val="1200"/>
              </a:spcBef>
              <a:spcAft>
                <a:spcPts val="0"/>
              </a:spcAft>
              <a:buNone/>
            </a:pPr>
            <a:r>
              <a:rPr lang="en-US" sz="1500" dirty="0"/>
              <a:t>Change weekly minutes to minutes per month</a:t>
            </a:r>
          </a:p>
          <a:p>
            <a:pPr marL="0" lvl="0" indent="0" algn="l" rtl="0">
              <a:lnSpc>
                <a:spcPct val="115000"/>
              </a:lnSpc>
              <a:spcBef>
                <a:spcPts val="1200"/>
              </a:spcBef>
              <a:spcAft>
                <a:spcPts val="0"/>
              </a:spcAft>
              <a:buNone/>
            </a:pPr>
            <a:r>
              <a:rPr lang="en-US" sz="1500" dirty="0"/>
              <a:t>Planning and organizing for school year</a:t>
            </a:r>
          </a:p>
          <a:p>
            <a:pPr marL="0" lvl="0" indent="0" algn="l" rtl="0">
              <a:lnSpc>
                <a:spcPct val="115000"/>
              </a:lnSpc>
              <a:spcBef>
                <a:spcPts val="1200"/>
              </a:spcBef>
              <a:spcAft>
                <a:spcPts val="0"/>
              </a:spcAft>
              <a:buNone/>
            </a:pPr>
            <a:r>
              <a:rPr lang="en-US" sz="1500" dirty="0"/>
              <a:t>In-direct weeks, scheduled for the year</a:t>
            </a:r>
          </a:p>
          <a:p>
            <a:pPr marL="0" lvl="0" indent="0" algn="l" rtl="0">
              <a:lnSpc>
                <a:spcPct val="115000"/>
              </a:lnSpc>
              <a:spcBef>
                <a:spcPts val="1200"/>
              </a:spcBef>
              <a:spcAft>
                <a:spcPts val="0"/>
              </a:spcAft>
              <a:buNone/>
            </a:pPr>
            <a:r>
              <a:rPr lang="en-US" sz="1500" dirty="0"/>
              <a:t>Educating parents, staff and students</a:t>
            </a:r>
          </a:p>
          <a:p>
            <a:pPr marL="0" lvl="0" indent="0" algn="l" rtl="0">
              <a:lnSpc>
                <a:spcPct val="115000"/>
              </a:lnSpc>
              <a:spcBef>
                <a:spcPts val="1200"/>
              </a:spcBef>
              <a:spcAft>
                <a:spcPts val="0"/>
              </a:spcAft>
              <a:buNone/>
            </a:pPr>
            <a:r>
              <a:rPr lang="en-US" sz="1500" dirty="0"/>
              <a:t>Monthly SLP/SLP-A meetings</a:t>
            </a:r>
          </a:p>
          <a:p>
            <a:pPr marL="0" lvl="0" indent="0" algn="l" rtl="0">
              <a:lnSpc>
                <a:spcPct val="115000"/>
              </a:lnSpc>
              <a:spcBef>
                <a:spcPts val="1200"/>
              </a:spcBef>
              <a:spcAft>
                <a:spcPts val="0"/>
              </a:spcAft>
              <a:buNone/>
            </a:pPr>
            <a:r>
              <a:rPr lang="en-US" sz="1500" dirty="0"/>
              <a:t>Workload/caseload form with #students, evaluations, </a:t>
            </a:r>
            <a:r>
              <a:rPr lang="en-US" sz="1500" dirty="0" err="1"/>
              <a:t>RtI</a:t>
            </a:r>
            <a:r>
              <a:rPr lang="en-US" sz="1500" dirty="0"/>
              <a:t>/IEP, student with IEP and </a:t>
            </a:r>
            <a:r>
              <a:rPr lang="en-US" sz="1500" dirty="0" err="1"/>
              <a:t>RtI</a:t>
            </a:r>
            <a:r>
              <a:rPr lang="en-US" sz="1500" dirty="0"/>
              <a:t> students are counted on workload</a:t>
            </a:r>
          </a:p>
          <a:p>
            <a:pPr marL="0" lvl="0" indent="0" algn="l" rtl="0">
              <a:lnSpc>
                <a:spcPct val="115000"/>
              </a:lnSpc>
              <a:spcBef>
                <a:spcPts val="1200"/>
              </a:spcBef>
              <a:spcAft>
                <a:spcPts val="0"/>
              </a:spcAft>
              <a:buNone/>
            </a:pPr>
            <a:r>
              <a:rPr lang="en-US" sz="1500" dirty="0"/>
              <a:t>Workload/caseload spreadsheet </a:t>
            </a:r>
          </a:p>
          <a:p>
            <a:pPr marL="0" lvl="0" indent="0" algn="l" rtl="0">
              <a:lnSpc>
                <a:spcPct val="115000"/>
              </a:lnSpc>
              <a:spcBef>
                <a:spcPts val="1200"/>
              </a:spcBef>
              <a:spcAft>
                <a:spcPts val="0"/>
              </a:spcAft>
              <a:buNone/>
            </a:pPr>
            <a:r>
              <a:rPr lang="en-US" sz="1500" dirty="0">
                <a:highlight>
                  <a:schemeClr val="lt1"/>
                </a:highlight>
              </a:rPr>
              <a:t>ASHA Workload Calculator</a:t>
            </a:r>
          </a:p>
          <a:p>
            <a:pPr marL="0" lvl="0" indent="0" algn="l" rtl="0">
              <a:lnSpc>
                <a:spcPct val="115000"/>
              </a:lnSpc>
              <a:spcBef>
                <a:spcPts val="1200"/>
              </a:spcBef>
              <a:spcAft>
                <a:spcPts val="1200"/>
              </a:spcAft>
              <a:buNone/>
            </a:pPr>
            <a:r>
              <a:rPr lang="en-US" sz="1500" u="sng" dirty="0">
                <a:highlight>
                  <a:schemeClr val="lt1"/>
                </a:highlight>
                <a:hlinkClick r:id="rId2"/>
              </a:rPr>
              <a:t>https://www.asha.org/slp/schools/workload-calculator/</a:t>
            </a:r>
            <a:endParaRPr lang="en-US" sz="1500" dirty="0"/>
          </a:p>
        </p:txBody>
      </p:sp>
    </p:spTree>
    <p:extLst>
      <p:ext uri="{BB962C8B-B14F-4D97-AF65-F5344CB8AC3E}">
        <p14:creationId xmlns:p14="http://schemas.microsoft.com/office/powerpoint/2010/main" val="1328307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br>
              <a:rPr lang="en-US" b="1" dirty="0"/>
            </a:br>
            <a:endParaRPr lang="en-US" dirty="0"/>
          </a:p>
        </p:txBody>
      </p:sp>
      <p:pic>
        <p:nvPicPr>
          <p:cNvPr id="3" name="Google Shape;482;g2671633cf22_1_16">
            <a:extLst>
              <a:ext uri="{FF2B5EF4-FFF2-40B4-BE49-F238E27FC236}">
                <a16:creationId xmlns:a16="http://schemas.microsoft.com/office/drawing/2014/main" id="{C1872ED3-1912-618A-0218-3ACE23F4DBE7}"/>
              </a:ext>
            </a:extLst>
          </p:cNvPr>
          <p:cNvPicPr preferRelativeResize="0"/>
          <p:nvPr/>
        </p:nvPicPr>
        <p:blipFill>
          <a:blip r:embed="rId2">
            <a:alphaModFix/>
          </a:blip>
          <a:stretch>
            <a:fillRect/>
          </a:stretch>
        </p:blipFill>
        <p:spPr>
          <a:xfrm>
            <a:off x="838200" y="666750"/>
            <a:ext cx="7315200" cy="4400550"/>
          </a:xfrm>
          <a:prstGeom prst="rect">
            <a:avLst/>
          </a:prstGeom>
          <a:noFill/>
          <a:ln>
            <a:noFill/>
          </a:ln>
        </p:spPr>
      </p:pic>
    </p:spTree>
    <p:extLst>
      <p:ext uri="{BB962C8B-B14F-4D97-AF65-F5344CB8AC3E}">
        <p14:creationId xmlns:p14="http://schemas.microsoft.com/office/powerpoint/2010/main" val="937208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8150"/>
            <a:ext cx="8610600" cy="800100"/>
          </a:xfrm>
        </p:spPr>
        <p:txBody>
          <a:bodyPr>
            <a:normAutofit fontScale="90000"/>
          </a:bodyPr>
          <a:lstStyle/>
          <a:p>
            <a:r>
              <a:rPr lang="en-US" b="1" dirty="0">
                <a:solidFill>
                  <a:schemeClr val="bg1"/>
                </a:solidFill>
              </a:rPr>
              <a:t>Interventions as part of IDEA Evaluation</a:t>
            </a:r>
            <a:br>
              <a:rPr lang="en-US" b="1" dirty="0">
                <a:solidFill>
                  <a:schemeClr val="dk1"/>
                </a:solidFill>
              </a:rPr>
            </a:br>
            <a:br>
              <a:rPr lang="en-US" b="1" dirty="0"/>
            </a:br>
            <a:endParaRPr lang="en-US" dirty="0"/>
          </a:p>
        </p:txBody>
      </p:sp>
      <p:sp>
        <p:nvSpPr>
          <p:cNvPr id="4" name="TextBox 3">
            <a:extLst>
              <a:ext uri="{FF2B5EF4-FFF2-40B4-BE49-F238E27FC236}">
                <a16:creationId xmlns:a16="http://schemas.microsoft.com/office/drawing/2014/main" id="{E8FA9C23-DD04-6DE0-ADDA-CC2EBFAA34BC}"/>
              </a:ext>
            </a:extLst>
          </p:cNvPr>
          <p:cNvSpPr txBox="1"/>
          <p:nvPr/>
        </p:nvSpPr>
        <p:spPr>
          <a:xfrm>
            <a:off x="609600" y="838200"/>
            <a:ext cx="7838282" cy="4106958"/>
          </a:xfrm>
          <a:prstGeom prst="rect">
            <a:avLst/>
          </a:prstGeom>
          <a:noFill/>
        </p:spPr>
        <p:txBody>
          <a:bodyPr wrap="square">
            <a:spAutoFit/>
          </a:bodyPr>
          <a:lstStyle/>
          <a:p>
            <a:pPr marL="0" lvl="0" indent="0" algn="l" rtl="0">
              <a:lnSpc>
                <a:spcPct val="80000"/>
              </a:lnSpc>
              <a:spcBef>
                <a:spcPts val="640"/>
              </a:spcBef>
              <a:spcAft>
                <a:spcPts val="0"/>
              </a:spcAft>
              <a:buSzPts val="1018"/>
              <a:buNone/>
            </a:pPr>
            <a:r>
              <a:rPr lang="en-US" sz="2400" dirty="0"/>
              <a:t>Include a “test template” called Response to Intervention to document DESE Standard &amp; Indicator 1500.10, 1600.10, 1700.10 or 1800.10.</a:t>
            </a:r>
          </a:p>
          <a:p>
            <a:pPr marL="0" lvl="0" indent="0" algn="l" rtl="0">
              <a:lnSpc>
                <a:spcPct val="80000"/>
              </a:lnSpc>
              <a:spcBef>
                <a:spcPts val="640"/>
              </a:spcBef>
              <a:spcAft>
                <a:spcPts val="0"/>
              </a:spcAft>
              <a:buSzPts val="1018"/>
              <a:buNone/>
            </a:pPr>
            <a:endParaRPr lang="en-US" sz="2400" dirty="0"/>
          </a:p>
          <a:p>
            <a:pPr marL="0" lvl="0" indent="0" algn="l" rtl="0">
              <a:lnSpc>
                <a:spcPct val="80000"/>
              </a:lnSpc>
              <a:spcBef>
                <a:spcPts val="640"/>
              </a:spcBef>
              <a:spcAft>
                <a:spcPts val="0"/>
              </a:spcAft>
              <a:buSzPts val="1018"/>
              <a:buNone/>
            </a:pPr>
            <a:r>
              <a:rPr lang="en-US" sz="2400" dirty="0"/>
              <a:t>In this test writeup:</a:t>
            </a:r>
          </a:p>
          <a:p>
            <a:pPr marL="0" lvl="0" indent="0" algn="l" rtl="0">
              <a:lnSpc>
                <a:spcPct val="80000"/>
              </a:lnSpc>
              <a:spcBef>
                <a:spcPts val="640"/>
              </a:spcBef>
              <a:spcAft>
                <a:spcPts val="0"/>
              </a:spcAft>
              <a:buSzPts val="1018"/>
              <a:buNone/>
            </a:pPr>
            <a:r>
              <a:rPr lang="en-US" sz="2400" dirty="0"/>
              <a:t>(1) describe the details intervention (dates, frequency, duration, who provided, setting, etc.)</a:t>
            </a:r>
          </a:p>
          <a:p>
            <a:pPr marL="0" lvl="0" indent="0" algn="l" rtl="0">
              <a:lnSpc>
                <a:spcPct val="80000"/>
              </a:lnSpc>
              <a:spcBef>
                <a:spcPts val="640"/>
              </a:spcBef>
              <a:spcAft>
                <a:spcPts val="0"/>
              </a:spcAft>
              <a:buSzPts val="1018"/>
              <a:buNone/>
            </a:pPr>
            <a:r>
              <a:rPr lang="en-US" sz="2400" dirty="0"/>
              <a:t>(2) utilize a chart to show data obtained</a:t>
            </a:r>
          </a:p>
          <a:p>
            <a:pPr marL="0" lvl="0" indent="0" algn="l" rtl="0">
              <a:lnSpc>
                <a:spcPct val="80000"/>
              </a:lnSpc>
              <a:spcBef>
                <a:spcPts val="640"/>
              </a:spcBef>
              <a:spcAft>
                <a:spcPts val="0"/>
              </a:spcAft>
              <a:buSzPts val="1018"/>
              <a:buNone/>
            </a:pPr>
            <a:r>
              <a:rPr lang="en-US" sz="2400" dirty="0"/>
              <a:t>(3) analyze the data - lack of response, made improvements, etc.</a:t>
            </a:r>
          </a:p>
          <a:p>
            <a:pPr marL="0" lvl="0" indent="0" algn="l" rtl="0">
              <a:lnSpc>
                <a:spcPct val="80000"/>
              </a:lnSpc>
              <a:spcBef>
                <a:spcPts val="640"/>
              </a:spcBef>
              <a:spcAft>
                <a:spcPts val="0"/>
              </a:spcAft>
              <a:buSzPts val="1018"/>
              <a:buNone/>
            </a:pPr>
            <a:r>
              <a:rPr lang="en-US" sz="2400" dirty="0"/>
              <a:t>(4) include behavioral and qualitative information that is pertinent to the implementation of the intervention</a:t>
            </a:r>
          </a:p>
        </p:txBody>
      </p:sp>
    </p:spTree>
    <p:extLst>
      <p:ext uri="{BB962C8B-B14F-4D97-AF65-F5344CB8AC3E}">
        <p14:creationId xmlns:p14="http://schemas.microsoft.com/office/powerpoint/2010/main" val="3099253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38150"/>
            <a:ext cx="8610600" cy="800100"/>
          </a:xfrm>
        </p:spPr>
        <p:txBody>
          <a:bodyPr>
            <a:normAutofit fontScale="90000"/>
          </a:bodyPr>
          <a:lstStyle/>
          <a:p>
            <a:r>
              <a:rPr lang="en-US" b="1" dirty="0">
                <a:solidFill>
                  <a:schemeClr val="bg1"/>
                </a:solidFill>
              </a:rPr>
              <a:t>Resources</a:t>
            </a:r>
            <a:br>
              <a:rPr lang="en-US" b="1" dirty="0">
                <a:solidFill>
                  <a:schemeClr val="bg1"/>
                </a:solidFill>
              </a:rPr>
            </a:br>
            <a:br>
              <a:rPr lang="en-US" b="1" dirty="0"/>
            </a:br>
            <a:endParaRPr lang="en-US" dirty="0"/>
          </a:p>
        </p:txBody>
      </p:sp>
      <p:sp>
        <p:nvSpPr>
          <p:cNvPr id="4" name="TextBox 3">
            <a:extLst>
              <a:ext uri="{FF2B5EF4-FFF2-40B4-BE49-F238E27FC236}">
                <a16:creationId xmlns:a16="http://schemas.microsoft.com/office/drawing/2014/main" id="{F7E9C76E-7EFC-0528-C7F2-F67513484CCF}"/>
              </a:ext>
            </a:extLst>
          </p:cNvPr>
          <p:cNvSpPr txBox="1"/>
          <p:nvPr/>
        </p:nvSpPr>
        <p:spPr>
          <a:xfrm>
            <a:off x="865188" y="838200"/>
            <a:ext cx="7180262" cy="4093428"/>
          </a:xfrm>
          <a:prstGeom prst="rect">
            <a:avLst/>
          </a:prstGeom>
          <a:noFill/>
        </p:spPr>
        <p:txBody>
          <a:bodyPr wrap="square">
            <a:spAutoFit/>
          </a:bodyPr>
          <a:lstStyle/>
          <a:p>
            <a:pPr marL="0" lvl="0" indent="0" algn="l" rtl="0">
              <a:spcBef>
                <a:spcPts val="640"/>
              </a:spcBef>
              <a:spcAft>
                <a:spcPts val="0"/>
              </a:spcAft>
              <a:buNone/>
            </a:pPr>
            <a:r>
              <a:rPr lang="en-US" sz="2300" b="1" dirty="0"/>
              <a:t>American Speech-Language-Hearing Association (ASHA) </a:t>
            </a:r>
            <a:r>
              <a:rPr lang="en-US" sz="2300" b="1" u="sng" dirty="0">
                <a:hlinkClick r:id="rId2"/>
              </a:rPr>
              <a:t>https://www.asha.org/practice/service-delivery-resources/</a:t>
            </a:r>
            <a:endParaRPr lang="en-US" sz="2300" b="1" dirty="0"/>
          </a:p>
          <a:p>
            <a:pPr marL="0" lvl="0" indent="0" algn="l" rtl="0">
              <a:spcBef>
                <a:spcPts val="640"/>
              </a:spcBef>
              <a:spcAft>
                <a:spcPts val="0"/>
              </a:spcAft>
              <a:buNone/>
            </a:pPr>
            <a:endParaRPr lang="en-US" sz="2300" b="1" dirty="0"/>
          </a:p>
          <a:p>
            <a:pPr marL="0" lvl="0" indent="0" algn="l" rtl="0">
              <a:spcBef>
                <a:spcPts val="640"/>
              </a:spcBef>
              <a:spcAft>
                <a:spcPts val="0"/>
              </a:spcAft>
              <a:buNone/>
            </a:pPr>
            <a:r>
              <a:rPr lang="en-US" sz="2300" b="1" dirty="0"/>
              <a:t>American Speech-Language-Hearing Association (ASHA)</a:t>
            </a:r>
          </a:p>
          <a:p>
            <a:pPr marL="0" lvl="0" indent="0" algn="l" rtl="0">
              <a:spcBef>
                <a:spcPts val="640"/>
              </a:spcBef>
              <a:spcAft>
                <a:spcPts val="0"/>
              </a:spcAft>
              <a:buNone/>
            </a:pPr>
            <a:r>
              <a:rPr lang="en-US" sz="2300" b="1" u="sng" dirty="0">
                <a:hlinkClick r:id="rId3"/>
              </a:rPr>
              <a:t>https://www.asha.org/practice-portal/professional-issues/caseload-and-workload/</a:t>
            </a:r>
            <a:endParaRPr lang="en-US" sz="2300" b="1" dirty="0"/>
          </a:p>
          <a:p>
            <a:pPr marL="0" lvl="0" indent="0" algn="l" rtl="0">
              <a:spcBef>
                <a:spcPts val="640"/>
              </a:spcBef>
              <a:spcAft>
                <a:spcPts val="0"/>
              </a:spcAft>
              <a:buNone/>
            </a:pPr>
            <a:endParaRPr lang="en-US" sz="2300" b="1" dirty="0"/>
          </a:p>
          <a:p>
            <a:pPr marL="0" lvl="0" indent="0" algn="l" rtl="0">
              <a:spcBef>
                <a:spcPts val="640"/>
              </a:spcBef>
              <a:spcAft>
                <a:spcPts val="0"/>
              </a:spcAft>
              <a:buNone/>
            </a:pPr>
            <a:r>
              <a:rPr lang="en-US" sz="2300" b="1" dirty="0"/>
              <a:t>American Speech-Language-Hearing Association (ASHA)</a:t>
            </a:r>
          </a:p>
          <a:p>
            <a:pPr marL="0" lvl="0" indent="0" algn="l" rtl="0">
              <a:spcBef>
                <a:spcPts val="640"/>
              </a:spcBef>
              <a:spcAft>
                <a:spcPts val="0"/>
              </a:spcAft>
              <a:buNone/>
            </a:pPr>
            <a:r>
              <a:rPr lang="en-US" sz="2300" b="1" u="sng" dirty="0">
                <a:solidFill>
                  <a:schemeClr val="hlink"/>
                </a:solidFill>
                <a:hlinkClick r:id="rId4"/>
              </a:rPr>
              <a:t>https://www.asha.org/slp/schools/workload-calculator/</a:t>
            </a:r>
            <a:r>
              <a:rPr lang="en-US" sz="2300" b="1" dirty="0"/>
              <a:t> </a:t>
            </a:r>
          </a:p>
        </p:txBody>
      </p:sp>
    </p:spTree>
    <p:extLst>
      <p:ext uri="{BB962C8B-B14F-4D97-AF65-F5344CB8AC3E}">
        <p14:creationId xmlns:p14="http://schemas.microsoft.com/office/powerpoint/2010/main" val="407391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0" i="0" u="none" strike="noStrike" dirty="0">
                <a:solidFill>
                  <a:srgbClr val="FFFFFF"/>
                </a:solidFill>
                <a:effectLst/>
                <a:latin typeface="Calibri" panose="020F0502020204030204" pitchFamily="34" charset="0"/>
              </a:rPr>
              <a:t>Disclosures</a:t>
            </a:r>
            <a:br>
              <a:rPr lang="en-US" b="1" dirty="0"/>
            </a:br>
            <a:endParaRPr lang="en-US" dirty="0"/>
          </a:p>
        </p:txBody>
      </p:sp>
      <p:graphicFrame>
        <p:nvGraphicFramePr>
          <p:cNvPr id="3" name="Table 2">
            <a:extLst>
              <a:ext uri="{FF2B5EF4-FFF2-40B4-BE49-F238E27FC236}">
                <a16:creationId xmlns:a16="http://schemas.microsoft.com/office/drawing/2014/main" id="{CFB23E29-9AE6-DA85-E5BB-8289179D40B1}"/>
              </a:ext>
            </a:extLst>
          </p:cNvPr>
          <p:cNvGraphicFramePr>
            <a:graphicFrameLocks noGrp="1"/>
          </p:cNvGraphicFramePr>
          <p:nvPr>
            <p:extLst>
              <p:ext uri="{D42A27DB-BD31-4B8C-83A1-F6EECF244321}">
                <p14:modId xmlns:p14="http://schemas.microsoft.com/office/powerpoint/2010/main" val="1669806383"/>
              </p:ext>
            </p:extLst>
          </p:nvPr>
        </p:nvGraphicFramePr>
        <p:xfrm>
          <a:off x="1066800" y="666750"/>
          <a:ext cx="7924800" cy="4517642"/>
        </p:xfrm>
        <a:graphic>
          <a:graphicData uri="http://schemas.openxmlformats.org/drawingml/2006/table">
            <a:tbl>
              <a:tblPr/>
              <a:tblGrid>
                <a:gridCol w="2438400">
                  <a:extLst>
                    <a:ext uri="{9D8B030D-6E8A-4147-A177-3AD203B41FA5}">
                      <a16:colId xmlns:a16="http://schemas.microsoft.com/office/drawing/2014/main" val="1766607999"/>
                    </a:ext>
                  </a:extLst>
                </a:gridCol>
                <a:gridCol w="1752600">
                  <a:extLst>
                    <a:ext uri="{9D8B030D-6E8A-4147-A177-3AD203B41FA5}">
                      <a16:colId xmlns:a16="http://schemas.microsoft.com/office/drawing/2014/main" val="541653384"/>
                    </a:ext>
                  </a:extLst>
                </a:gridCol>
                <a:gridCol w="3733800">
                  <a:extLst>
                    <a:ext uri="{9D8B030D-6E8A-4147-A177-3AD203B41FA5}">
                      <a16:colId xmlns:a16="http://schemas.microsoft.com/office/drawing/2014/main" val="4111612453"/>
                    </a:ext>
                  </a:extLst>
                </a:gridCol>
              </a:tblGrid>
              <a:tr h="378476">
                <a:tc>
                  <a:txBody>
                    <a:bodyPr/>
                    <a:lstStyle/>
                    <a:p>
                      <a:pPr rtl="0" fontAlgn="t">
                        <a:spcBef>
                          <a:spcPts val="0"/>
                        </a:spcBef>
                        <a:spcAft>
                          <a:spcPts val="0"/>
                        </a:spcAft>
                      </a:pPr>
                      <a:r>
                        <a:rPr lang="en-US" sz="1200" b="0" i="0" u="none" strike="noStrike" dirty="0">
                          <a:solidFill>
                            <a:srgbClr val="004B8D"/>
                          </a:solidFill>
                          <a:effectLst/>
                          <a:latin typeface="+mn-lt"/>
                        </a:rPr>
                        <a:t>Presenter</a:t>
                      </a: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4B8D"/>
                          </a:solidFill>
                          <a:effectLst/>
                          <a:latin typeface="+mn-lt"/>
                        </a:rPr>
                        <a:t>Financial</a:t>
                      </a:r>
                      <a:endParaRPr lang="en-US" sz="320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a:solidFill>
                            <a:srgbClr val="004B8D"/>
                          </a:solidFill>
                          <a:effectLst/>
                          <a:latin typeface="+mn-lt"/>
                        </a:rPr>
                        <a:t>Non-Financial</a:t>
                      </a:r>
                      <a:endParaRPr lang="en-US" sz="320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65736800"/>
                  </a:ext>
                </a:extLst>
              </a:tr>
              <a:tr h="1070939">
                <a:tc>
                  <a:txBody>
                    <a:bodyPr/>
                    <a:lstStyle/>
                    <a:p>
                      <a:pPr rtl="0" fontAlgn="t">
                        <a:spcBef>
                          <a:spcPts val="0"/>
                        </a:spcBef>
                        <a:spcAft>
                          <a:spcPts val="0"/>
                        </a:spcAft>
                      </a:pPr>
                      <a:r>
                        <a:rPr lang="en-US" sz="1200" b="0" i="0" u="none" strike="noStrike" dirty="0">
                          <a:solidFill>
                            <a:srgbClr val="004B8D"/>
                          </a:solidFill>
                          <a:effectLst/>
                          <a:latin typeface="+mn-lt"/>
                        </a:rPr>
                        <a:t>Elizabeth ”Beth” </a:t>
                      </a:r>
                      <a:r>
                        <a:rPr lang="en-US" sz="1200" b="0" i="0" u="none" strike="noStrike" dirty="0" err="1">
                          <a:solidFill>
                            <a:srgbClr val="004B8D"/>
                          </a:solidFill>
                          <a:effectLst/>
                          <a:latin typeface="+mn-lt"/>
                        </a:rPr>
                        <a:t>McKerlie</a:t>
                      </a:r>
                      <a:r>
                        <a:rPr lang="en-US" sz="1200" b="0" i="0" u="none" strike="noStrike" dirty="0">
                          <a:solidFill>
                            <a:srgbClr val="004B8D"/>
                          </a:solidFill>
                          <a:effectLst/>
                          <a:latin typeface="+mn-lt"/>
                        </a:rPr>
                        <a:t>, M.S., CCC-SLP</a:t>
                      </a: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4B8D"/>
                          </a:solidFill>
                          <a:effectLst/>
                          <a:latin typeface="+mn-lt"/>
                        </a:rPr>
                        <a:t>Employed as SLP &amp; Related Services Coordinator, North Kansas City School District</a:t>
                      </a: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4B8D"/>
                          </a:solidFill>
                          <a:effectLst/>
                          <a:latin typeface="+mn-lt"/>
                        </a:rPr>
                        <a:t>-Member and Past President – Missouri Speech-Language-Hearing Association</a:t>
                      </a:r>
                      <a:endParaRPr lang="en-US" sz="3200" dirty="0">
                        <a:effectLst/>
                        <a:latin typeface="+mn-lt"/>
                      </a:endParaRPr>
                    </a:p>
                    <a:p>
                      <a:pPr rtl="0" fontAlgn="t">
                        <a:spcBef>
                          <a:spcPts val="0"/>
                        </a:spcBef>
                        <a:spcAft>
                          <a:spcPts val="0"/>
                        </a:spcAft>
                      </a:pPr>
                      <a:r>
                        <a:rPr lang="en-US" sz="1200" b="0" i="0" u="none" strike="noStrike" dirty="0">
                          <a:solidFill>
                            <a:srgbClr val="004B8D"/>
                          </a:solidFill>
                          <a:effectLst/>
                          <a:latin typeface="+mn-lt"/>
                        </a:rPr>
                        <a:t>-Member of American Speech-Language-Hearing Association</a:t>
                      </a:r>
                      <a:endParaRPr lang="en-US" sz="3200" dirty="0">
                        <a:effectLst/>
                        <a:latin typeface="+mn-lt"/>
                      </a:endParaRPr>
                    </a:p>
                    <a:p>
                      <a:pPr rtl="0" fontAlgn="t">
                        <a:spcBef>
                          <a:spcPts val="0"/>
                        </a:spcBef>
                        <a:spcAft>
                          <a:spcPts val="0"/>
                        </a:spcAft>
                      </a:pPr>
                      <a:r>
                        <a:rPr lang="en-US" sz="1400" b="0" i="0" u="none" strike="noStrike" dirty="0">
                          <a:solidFill>
                            <a:srgbClr val="004B8D"/>
                          </a:solidFill>
                          <a:effectLst/>
                          <a:latin typeface="+mn-lt"/>
                        </a:rPr>
                        <a:t>-</a:t>
                      </a:r>
                      <a:r>
                        <a:rPr lang="en-US" sz="1200" b="0" i="0" u="none" strike="noStrike" dirty="0">
                          <a:solidFill>
                            <a:srgbClr val="004B8D"/>
                          </a:solidFill>
                          <a:effectLst/>
                          <a:latin typeface="+mn-lt"/>
                        </a:rPr>
                        <a:t>Past State Education Advocacy Leader (SEAL) ASHA/MSHA</a:t>
                      </a: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901368782"/>
                  </a:ext>
                </a:extLst>
              </a:tr>
              <a:tr h="1070939">
                <a:tc>
                  <a:txBody>
                    <a:bodyPr/>
                    <a:lstStyle/>
                    <a:p>
                      <a:pPr rtl="0" fontAlgn="t">
                        <a:spcBef>
                          <a:spcPts val="0"/>
                        </a:spcBef>
                        <a:spcAft>
                          <a:spcPts val="0"/>
                        </a:spcAft>
                      </a:pPr>
                      <a:r>
                        <a:rPr lang="es-ES" sz="1200" b="0" i="0" u="none" strike="noStrike" dirty="0">
                          <a:solidFill>
                            <a:srgbClr val="004B8D"/>
                          </a:solidFill>
                          <a:effectLst/>
                          <a:latin typeface="+mn-lt"/>
                        </a:rPr>
                        <a:t>Patricia “Pat” Jones, M.S., CCC-SLP</a:t>
                      </a:r>
                      <a:endParaRPr lang="es-ES" sz="3200" dirty="0">
                        <a:effectLst/>
                        <a:latin typeface="+mn-lt"/>
                      </a:endParaRPr>
                    </a:p>
                    <a:p>
                      <a:pPr fontAlgn="t"/>
                      <a:br>
                        <a:rPr lang="es-ES" sz="3200" dirty="0">
                          <a:effectLst/>
                          <a:latin typeface="+mn-lt"/>
                        </a:rPr>
                      </a:br>
                      <a:endParaRPr lang="es-E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4B8D"/>
                          </a:solidFill>
                          <a:effectLst/>
                          <a:latin typeface="+mn-lt"/>
                        </a:rPr>
                        <a:t>Employed as SLP, Liberty Public Schools</a:t>
                      </a: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4B8D"/>
                          </a:solidFill>
                          <a:effectLst/>
                          <a:latin typeface="+mn-lt"/>
                        </a:rPr>
                        <a:t>-Member and Past President Missouri Speech-Language-Hearing Association </a:t>
                      </a:r>
                      <a:endParaRPr lang="en-US" sz="3200" dirty="0">
                        <a:effectLst/>
                        <a:latin typeface="+mn-lt"/>
                      </a:endParaRPr>
                    </a:p>
                    <a:p>
                      <a:pPr rtl="0" fontAlgn="t">
                        <a:spcBef>
                          <a:spcPts val="0"/>
                        </a:spcBef>
                        <a:spcAft>
                          <a:spcPts val="0"/>
                        </a:spcAft>
                      </a:pPr>
                      <a:r>
                        <a:rPr lang="en-US" sz="1200" b="0" i="0" u="none" strike="noStrike" dirty="0">
                          <a:solidFill>
                            <a:srgbClr val="004B8D"/>
                          </a:solidFill>
                          <a:effectLst/>
                          <a:latin typeface="+mn-lt"/>
                        </a:rPr>
                        <a:t>-Member of American Speech-Language-Hearing Association </a:t>
                      </a:r>
                      <a:endParaRPr lang="en-US" sz="3200" dirty="0">
                        <a:effectLst/>
                        <a:latin typeface="+mn-lt"/>
                      </a:endParaRPr>
                    </a:p>
                    <a:p>
                      <a:pPr rtl="0" fontAlgn="t">
                        <a:spcBef>
                          <a:spcPts val="0"/>
                        </a:spcBef>
                        <a:spcAft>
                          <a:spcPts val="0"/>
                        </a:spcAft>
                      </a:pPr>
                      <a:r>
                        <a:rPr lang="en-US" sz="1400" b="0" i="0" u="none" strike="noStrike" dirty="0">
                          <a:solidFill>
                            <a:srgbClr val="004B8D"/>
                          </a:solidFill>
                          <a:effectLst/>
                          <a:latin typeface="+mn-lt"/>
                        </a:rPr>
                        <a:t>-</a:t>
                      </a:r>
                      <a:r>
                        <a:rPr lang="en-US" sz="1200" b="0" i="0" u="none" strike="noStrike" dirty="0">
                          <a:solidFill>
                            <a:srgbClr val="004B8D"/>
                          </a:solidFill>
                          <a:effectLst/>
                          <a:latin typeface="+mn-lt"/>
                        </a:rPr>
                        <a:t>Past State Education Advocacy Leader (SEAL) ASHA/MSHA</a:t>
                      </a: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078685214"/>
                  </a:ext>
                </a:extLst>
              </a:tr>
              <a:tr h="1114039">
                <a:tc>
                  <a:txBody>
                    <a:bodyPr/>
                    <a:lstStyle/>
                    <a:p>
                      <a:pPr rtl="0" fontAlgn="t">
                        <a:spcBef>
                          <a:spcPts val="0"/>
                        </a:spcBef>
                        <a:spcAft>
                          <a:spcPts val="0"/>
                        </a:spcAft>
                      </a:pPr>
                      <a:r>
                        <a:rPr lang="en-US" sz="1200" b="0" i="0" u="none" strike="noStrike">
                          <a:solidFill>
                            <a:srgbClr val="004B8D"/>
                          </a:solidFill>
                          <a:effectLst/>
                          <a:latin typeface="+mn-lt"/>
                        </a:rPr>
                        <a:t>Diane Cordry Golden, Ph.D., CCC-Aud</a:t>
                      </a:r>
                      <a:endParaRPr lang="en-US" sz="320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fontAlgn="t"/>
                      <a:br>
                        <a:rPr lang="en-US" sz="3200" dirty="0">
                          <a:effectLst/>
                          <a:latin typeface="+mn-lt"/>
                        </a:rPr>
                      </a:br>
                      <a:br>
                        <a:rPr lang="en-US" sz="3200" dirty="0">
                          <a:effectLst/>
                          <a:latin typeface="+mn-lt"/>
                        </a:rPr>
                      </a:b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1200" b="0" i="0" u="none" strike="noStrike" dirty="0">
                          <a:solidFill>
                            <a:srgbClr val="004B8D"/>
                          </a:solidFill>
                          <a:effectLst/>
                          <a:latin typeface="+mn-lt"/>
                        </a:rPr>
                        <a:t>-Member and past Board member of  Missouri Speech-Language-Hearing Association</a:t>
                      </a:r>
                      <a:endParaRPr lang="en-US" sz="3200" dirty="0">
                        <a:effectLst/>
                        <a:latin typeface="+mn-lt"/>
                      </a:endParaRPr>
                    </a:p>
                    <a:p>
                      <a:pPr rtl="0" fontAlgn="t">
                        <a:spcBef>
                          <a:spcPts val="0"/>
                        </a:spcBef>
                        <a:spcAft>
                          <a:spcPts val="0"/>
                        </a:spcAft>
                      </a:pPr>
                      <a:r>
                        <a:rPr lang="en-US" sz="1200" b="0" i="0" u="none" strike="noStrike" dirty="0">
                          <a:solidFill>
                            <a:srgbClr val="004B8D"/>
                          </a:solidFill>
                          <a:effectLst/>
                          <a:latin typeface="+mn-lt"/>
                        </a:rPr>
                        <a:t>-Member and past committee chair of American Speech-Language-Hearing Association</a:t>
                      </a:r>
                      <a:endParaRPr lang="en-US" sz="3200" dirty="0">
                        <a:effectLst/>
                        <a:latin typeface="+mn-lt"/>
                      </a:endParaRPr>
                    </a:p>
                    <a:p>
                      <a:pPr rtl="0" fontAlgn="t">
                        <a:spcBef>
                          <a:spcPts val="0"/>
                        </a:spcBef>
                        <a:spcAft>
                          <a:spcPts val="0"/>
                        </a:spcAft>
                      </a:pPr>
                      <a:r>
                        <a:rPr lang="en-US" sz="1200" b="0" i="0" u="none" strike="noStrike" dirty="0">
                          <a:solidFill>
                            <a:srgbClr val="004B8D"/>
                          </a:solidFill>
                          <a:effectLst/>
                          <a:latin typeface="+mn-lt"/>
                        </a:rPr>
                        <a:t>-Member and past Board member of MO-CASE </a:t>
                      </a:r>
                      <a:endParaRPr lang="en-US" sz="3200" dirty="0">
                        <a:effectLst/>
                        <a:latin typeface="+mn-lt"/>
                      </a:endParaRPr>
                    </a:p>
                  </a:txBody>
                  <a:tcPr marL="65021" marR="65021" marT="65021" marB="65021">
                    <a:lnL w="7620" cap="flat" cmpd="sng" algn="ctr">
                      <a:solidFill>
                        <a:srgbClr val="9E9E9E"/>
                      </a:solidFill>
                      <a:prstDash val="solid"/>
                      <a:round/>
                      <a:headEnd type="none" w="med" len="med"/>
                      <a:tailEnd type="none" w="med" len="med"/>
                    </a:lnL>
                    <a:lnR w="7620" cap="flat" cmpd="sng" algn="ctr">
                      <a:solidFill>
                        <a:srgbClr val="9E9E9E"/>
                      </a:solidFill>
                      <a:prstDash val="solid"/>
                      <a:round/>
                      <a:headEnd type="none" w="med" len="med"/>
                      <a:tailEnd type="none" w="med" len="med"/>
                    </a:lnR>
                    <a:lnT w="7620" cap="flat" cmpd="sng" algn="ctr">
                      <a:solidFill>
                        <a:srgbClr val="9E9E9E"/>
                      </a:solidFill>
                      <a:prstDash val="solid"/>
                      <a:round/>
                      <a:headEnd type="none" w="med" len="med"/>
                      <a:tailEnd type="none" w="med" len="med"/>
                    </a:lnT>
                    <a:lnB w="7620"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435037478"/>
                  </a:ext>
                </a:extLst>
              </a:tr>
            </a:tbl>
          </a:graphicData>
        </a:graphic>
      </p:graphicFrame>
      <p:sp>
        <p:nvSpPr>
          <p:cNvPr id="4" name="Rectangle 1">
            <a:extLst>
              <a:ext uri="{FF2B5EF4-FFF2-40B4-BE49-F238E27FC236}">
                <a16:creationId xmlns:a16="http://schemas.microsoft.com/office/drawing/2014/main" id="{ED7CBB9B-5964-6785-1240-EEB45D784117}"/>
              </a:ext>
            </a:extLst>
          </p:cNvPr>
          <p:cNvSpPr>
            <a:spLocks noChangeArrowheads="1"/>
          </p:cNvSpPr>
          <p:nvPr/>
        </p:nvSpPr>
        <p:spPr bwMode="auto">
          <a:xfrm>
            <a:off x="2065338" y="1181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59486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3486151"/>
            <a:ext cx="8839200" cy="1524000"/>
          </a:xfrm>
        </p:spPr>
        <p:txBody>
          <a:bodyPr numCol="2"/>
          <a:lstStyle/>
          <a:p>
            <a:pPr marL="0" lvl="0" indent="0" algn="l" rtl="0">
              <a:lnSpc>
                <a:spcPct val="115000"/>
              </a:lnSpc>
              <a:spcBef>
                <a:spcPts val="0"/>
              </a:spcBef>
              <a:spcAft>
                <a:spcPts val="0"/>
              </a:spcAft>
              <a:buNone/>
            </a:pPr>
            <a:r>
              <a:rPr lang="en-US" sz="1400" dirty="0">
                <a:solidFill>
                  <a:srgbClr val="222222"/>
                </a:solidFill>
                <a:highlight>
                  <a:srgbClr val="FFFFFF"/>
                </a:highlight>
              </a:rPr>
              <a:t>Department of Elementary &amp; Secondary Education</a:t>
            </a:r>
          </a:p>
          <a:p>
            <a:pPr marL="0" lvl="0" indent="0" algn="l" rtl="0">
              <a:lnSpc>
                <a:spcPct val="115000"/>
              </a:lnSpc>
              <a:spcBef>
                <a:spcPts val="0"/>
              </a:spcBef>
              <a:spcAft>
                <a:spcPts val="0"/>
              </a:spcAft>
              <a:buNone/>
            </a:pPr>
            <a:r>
              <a:rPr lang="en-US" sz="1400" u="sng" dirty="0">
                <a:solidFill>
                  <a:schemeClr val="hlink"/>
                </a:solidFill>
                <a:highlight>
                  <a:srgbClr val="FFFFFF"/>
                </a:highlight>
                <a:hlinkClick r:id="rId2"/>
              </a:rPr>
              <a:t>secompliance@dese.mo.gov</a:t>
            </a:r>
            <a:endParaRPr lang="en-US" sz="1400" dirty="0">
              <a:solidFill>
                <a:srgbClr val="1155CC"/>
              </a:solidFill>
              <a:highlight>
                <a:srgbClr val="FFFFFF"/>
              </a:highlight>
            </a:endParaRPr>
          </a:p>
          <a:p>
            <a:pPr marL="0" lvl="0" indent="0" algn="l" rtl="0">
              <a:lnSpc>
                <a:spcPct val="115000"/>
              </a:lnSpc>
              <a:spcBef>
                <a:spcPts val="0"/>
              </a:spcBef>
              <a:spcAft>
                <a:spcPts val="0"/>
              </a:spcAft>
              <a:buNone/>
            </a:pPr>
            <a:r>
              <a:rPr lang="en-US" sz="1400" dirty="0">
                <a:solidFill>
                  <a:srgbClr val="222222"/>
                </a:solidFill>
                <a:highlight>
                  <a:srgbClr val="FFFFFF"/>
                </a:highlight>
              </a:rPr>
              <a:t>573-751-0699</a:t>
            </a:r>
            <a:endParaRPr lang="en-US" sz="1400" dirty="0">
              <a:solidFill>
                <a:srgbClr val="13150D"/>
              </a:solidFill>
            </a:endParaRPr>
          </a:p>
          <a:p>
            <a:pPr marL="0" lvl="0" indent="0" algn="l" rtl="0">
              <a:lnSpc>
                <a:spcPct val="115000"/>
              </a:lnSpc>
              <a:spcBef>
                <a:spcPts val="0"/>
              </a:spcBef>
              <a:spcAft>
                <a:spcPts val="0"/>
              </a:spcAft>
              <a:buNone/>
            </a:pPr>
            <a:endParaRPr lang="en-US" sz="1400" dirty="0">
              <a:solidFill>
                <a:srgbClr val="13150D"/>
              </a:solidFill>
            </a:endParaRPr>
          </a:p>
          <a:p>
            <a:pPr marL="0" lvl="0" indent="0" algn="l" rtl="0">
              <a:lnSpc>
                <a:spcPct val="115000"/>
              </a:lnSpc>
              <a:spcBef>
                <a:spcPts val="0"/>
              </a:spcBef>
              <a:spcAft>
                <a:spcPts val="0"/>
              </a:spcAft>
              <a:buNone/>
            </a:pPr>
            <a:r>
              <a:rPr lang="en-US" sz="1400" dirty="0">
                <a:solidFill>
                  <a:srgbClr val="13150D"/>
                </a:solidFill>
              </a:rPr>
              <a:t>Beth </a:t>
            </a:r>
            <a:r>
              <a:rPr lang="en-US" sz="1400" dirty="0" err="1">
                <a:solidFill>
                  <a:srgbClr val="13150D"/>
                </a:solidFill>
              </a:rPr>
              <a:t>McKerlie</a:t>
            </a:r>
            <a:endParaRPr lang="en-US" sz="1400" dirty="0">
              <a:solidFill>
                <a:srgbClr val="13150D"/>
              </a:solidFill>
            </a:endParaRPr>
          </a:p>
          <a:p>
            <a:pPr marL="0" lvl="0" indent="0" algn="l" rtl="0">
              <a:lnSpc>
                <a:spcPct val="115000"/>
              </a:lnSpc>
              <a:spcBef>
                <a:spcPts val="0"/>
              </a:spcBef>
              <a:spcAft>
                <a:spcPts val="0"/>
              </a:spcAft>
              <a:buNone/>
            </a:pPr>
            <a:r>
              <a:rPr lang="en-US" sz="1400" u="sng" dirty="0">
                <a:solidFill>
                  <a:schemeClr val="hlink"/>
                </a:solidFill>
                <a:hlinkClick r:id="rId3"/>
              </a:rPr>
              <a:t>beth.mckerlie@nkcschools.org</a:t>
            </a:r>
            <a:endParaRPr lang="en-US" sz="1400" u="sng" dirty="0">
              <a:solidFill>
                <a:schemeClr val="hlink"/>
              </a:solidFill>
            </a:endParaRPr>
          </a:p>
          <a:p>
            <a:pPr marL="0" lvl="0" indent="0" algn="l" rtl="0">
              <a:lnSpc>
                <a:spcPct val="115000"/>
              </a:lnSpc>
              <a:spcBef>
                <a:spcPts val="0"/>
              </a:spcBef>
              <a:spcAft>
                <a:spcPts val="0"/>
              </a:spcAft>
              <a:buNone/>
            </a:pPr>
            <a:endParaRPr lang="en-US" sz="1400" dirty="0">
              <a:solidFill>
                <a:srgbClr val="0B5AB2"/>
              </a:solidFill>
            </a:endParaRPr>
          </a:p>
          <a:p>
            <a:pPr marL="0" lvl="0" indent="0" algn="l" rtl="0">
              <a:lnSpc>
                <a:spcPct val="115000"/>
              </a:lnSpc>
              <a:spcBef>
                <a:spcPts val="0"/>
              </a:spcBef>
              <a:spcAft>
                <a:spcPts val="0"/>
              </a:spcAft>
              <a:buNone/>
            </a:pPr>
            <a:endParaRPr lang="en-US" sz="1400" dirty="0">
              <a:solidFill>
                <a:srgbClr val="0B5AB2"/>
              </a:solidFill>
            </a:endParaRPr>
          </a:p>
          <a:p>
            <a:pPr marL="0" lvl="0" indent="0" algn="l" rtl="0">
              <a:lnSpc>
                <a:spcPct val="115000"/>
              </a:lnSpc>
              <a:spcBef>
                <a:spcPts val="0"/>
              </a:spcBef>
              <a:spcAft>
                <a:spcPts val="0"/>
              </a:spcAft>
              <a:buNone/>
            </a:pPr>
            <a:r>
              <a:rPr lang="en-US" sz="1400" dirty="0">
                <a:solidFill>
                  <a:srgbClr val="13150D"/>
                </a:solidFill>
              </a:rPr>
              <a:t>Pat Jones</a:t>
            </a:r>
          </a:p>
          <a:p>
            <a:pPr marL="0" lvl="0" indent="0" algn="l" rtl="0">
              <a:lnSpc>
                <a:spcPct val="115000"/>
              </a:lnSpc>
              <a:spcBef>
                <a:spcPts val="0"/>
              </a:spcBef>
              <a:spcAft>
                <a:spcPts val="0"/>
              </a:spcAft>
              <a:buNone/>
            </a:pPr>
            <a:r>
              <a:rPr lang="en-US" sz="1400" u="sng" dirty="0">
                <a:solidFill>
                  <a:schemeClr val="hlink"/>
                </a:solidFill>
                <a:hlinkClick r:id="rId4"/>
              </a:rPr>
              <a:t>pat.jones@lps53.org</a:t>
            </a:r>
            <a:endParaRPr lang="en-US" sz="1400" dirty="0">
              <a:solidFill>
                <a:srgbClr val="0B5AB2"/>
              </a:solidFill>
            </a:endParaRPr>
          </a:p>
          <a:p>
            <a:pPr marL="0" lvl="0" indent="0" algn="l" rtl="0">
              <a:lnSpc>
                <a:spcPct val="115000"/>
              </a:lnSpc>
              <a:spcBef>
                <a:spcPts val="0"/>
              </a:spcBef>
              <a:spcAft>
                <a:spcPts val="0"/>
              </a:spcAft>
              <a:buNone/>
            </a:pPr>
            <a:endParaRPr lang="en-US" sz="1400" dirty="0">
              <a:solidFill>
                <a:srgbClr val="0B5AB2"/>
              </a:solidFill>
            </a:endParaRPr>
          </a:p>
          <a:p>
            <a:pPr marL="0" lvl="0" indent="0" algn="l" rtl="0">
              <a:lnSpc>
                <a:spcPct val="115000"/>
              </a:lnSpc>
              <a:spcBef>
                <a:spcPts val="0"/>
              </a:spcBef>
              <a:spcAft>
                <a:spcPts val="0"/>
              </a:spcAft>
              <a:buNone/>
            </a:pPr>
            <a:r>
              <a:rPr lang="en-US" sz="1400" dirty="0">
                <a:solidFill>
                  <a:srgbClr val="000000"/>
                </a:solidFill>
              </a:rPr>
              <a:t>Diane </a:t>
            </a:r>
            <a:r>
              <a:rPr lang="en-US" sz="1400" dirty="0" err="1">
                <a:solidFill>
                  <a:srgbClr val="000000"/>
                </a:solidFill>
              </a:rPr>
              <a:t>Cordry</a:t>
            </a:r>
            <a:r>
              <a:rPr lang="en-US" sz="1400" dirty="0">
                <a:solidFill>
                  <a:srgbClr val="000000"/>
                </a:solidFill>
              </a:rPr>
              <a:t> Golden</a:t>
            </a:r>
          </a:p>
          <a:p>
            <a:pPr marL="0" lvl="0" indent="0" algn="l" rtl="0">
              <a:lnSpc>
                <a:spcPct val="115000"/>
              </a:lnSpc>
              <a:spcBef>
                <a:spcPts val="0"/>
              </a:spcBef>
              <a:spcAft>
                <a:spcPts val="0"/>
              </a:spcAft>
              <a:buNone/>
            </a:pPr>
            <a:r>
              <a:rPr lang="en-US" sz="1400" u="sng" dirty="0">
                <a:solidFill>
                  <a:schemeClr val="hlink"/>
                </a:solidFill>
                <a:hlinkClick r:id="rId5"/>
              </a:rPr>
              <a:t>diane.c.golden@gmail.com</a:t>
            </a:r>
            <a:endParaRPr lang="en-US" sz="1400" dirty="0">
              <a:solidFill>
                <a:srgbClr val="0B5AB2"/>
              </a:solidFill>
            </a:endParaRPr>
          </a:p>
          <a:p>
            <a:endParaRPr lang="en-US" dirty="0"/>
          </a:p>
        </p:txBody>
      </p:sp>
      <p:sp>
        <p:nvSpPr>
          <p:cNvPr id="3" name="Text Placeholder 2"/>
          <p:cNvSpPr>
            <a:spLocks noGrp="1"/>
          </p:cNvSpPr>
          <p:nvPr>
            <p:ph type="body" sz="quarter" idx="11"/>
          </p:nvPr>
        </p:nvSpPr>
        <p:spPr/>
        <p:txBody>
          <a:bodyPr/>
          <a:lstStyle/>
          <a:p>
            <a:r>
              <a:rPr lang="en-US" dirty="0"/>
              <a:t>Thank you for your time.</a:t>
            </a:r>
          </a:p>
        </p:txBody>
      </p:sp>
    </p:spTree>
    <p:extLst>
      <p:ext uri="{BB962C8B-B14F-4D97-AF65-F5344CB8AC3E}">
        <p14:creationId xmlns:p14="http://schemas.microsoft.com/office/powerpoint/2010/main" val="4114399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pPr algn="l"/>
            <a:r>
              <a:rPr lang="en-US" sz="3600" b="1" i="0" u="none" strike="noStrike" dirty="0">
                <a:solidFill>
                  <a:schemeClr val="bg1"/>
                </a:solidFill>
                <a:effectLst/>
                <a:latin typeface="Calibri" panose="020F0502020204030204" pitchFamily="34" charset="0"/>
              </a:rPr>
              <a:t>Why do Speech/Language Interventions?</a:t>
            </a:r>
            <a:br>
              <a:rPr lang="en-US" b="1" dirty="0"/>
            </a:br>
            <a:endParaRPr lang="en-US" dirty="0"/>
          </a:p>
        </p:txBody>
      </p:sp>
      <p:sp>
        <p:nvSpPr>
          <p:cNvPr id="4" name="TextBox 3">
            <a:extLst>
              <a:ext uri="{FF2B5EF4-FFF2-40B4-BE49-F238E27FC236}">
                <a16:creationId xmlns:a16="http://schemas.microsoft.com/office/drawing/2014/main" id="{44F9A9A7-94CF-487B-FDCE-D64ECFBFC66F}"/>
              </a:ext>
            </a:extLst>
          </p:cNvPr>
          <p:cNvSpPr txBox="1"/>
          <p:nvPr/>
        </p:nvSpPr>
        <p:spPr>
          <a:xfrm>
            <a:off x="228600" y="742950"/>
            <a:ext cx="8686800" cy="4298613"/>
          </a:xfrm>
          <a:prstGeom prst="rect">
            <a:avLst/>
          </a:prstGeom>
          <a:noFill/>
        </p:spPr>
        <p:txBody>
          <a:bodyPr wrap="square">
            <a:spAutoFit/>
          </a:bodyPr>
          <a:lstStyle/>
          <a:p>
            <a:pPr rtl="0">
              <a:spcBef>
                <a:spcPts val="0"/>
              </a:spcBef>
              <a:spcAft>
                <a:spcPts val="200"/>
              </a:spcAft>
            </a:pPr>
            <a:r>
              <a:rPr lang="en-US" sz="1500" b="1" i="0" u="none" strike="noStrike" dirty="0">
                <a:solidFill>
                  <a:srgbClr val="004B8D"/>
                </a:solidFill>
                <a:effectLst/>
              </a:rPr>
              <a:t>Part of SLP Roles and Responsibilities (ASHA 2010)</a:t>
            </a:r>
            <a:endParaRPr lang="en-US" sz="1500" b="0" dirty="0">
              <a:effectLst/>
            </a:endParaRPr>
          </a:p>
          <a:p>
            <a:pPr rtl="0" fontAlgn="base">
              <a:spcBef>
                <a:spcPts val="1200"/>
              </a:spcBef>
              <a:spcAft>
                <a:spcPts val="0"/>
              </a:spcAft>
              <a:buFont typeface="Arial" panose="020B0604020202020204" pitchFamily="34" charset="0"/>
              <a:buChar char="•"/>
            </a:pPr>
            <a:r>
              <a:rPr lang="en-US" sz="1500" b="0" i="0" u="none" strike="noStrike" dirty="0">
                <a:solidFill>
                  <a:srgbClr val="004B8D"/>
                </a:solidFill>
                <a:effectLst/>
              </a:rPr>
              <a:t>Ensure educational relevance, highlight language/literacy</a:t>
            </a:r>
          </a:p>
          <a:p>
            <a:pPr rtl="0" fontAlgn="base">
              <a:spcBef>
                <a:spcPts val="0"/>
              </a:spcBef>
              <a:spcAft>
                <a:spcPts val="0"/>
              </a:spcAft>
              <a:buFont typeface="Arial" panose="020B0604020202020204" pitchFamily="34" charset="0"/>
              <a:buChar char="•"/>
            </a:pPr>
            <a:r>
              <a:rPr lang="en-US" sz="1500" b="0" i="0" u="none" strike="noStrike" dirty="0">
                <a:solidFill>
                  <a:srgbClr val="004B8D"/>
                </a:solidFill>
                <a:effectLst/>
              </a:rPr>
              <a:t>Work across all levels, serve range of disorders</a:t>
            </a:r>
          </a:p>
          <a:p>
            <a:pPr rtl="0" fontAlgn="base">
              <a:spcBef>
                <a:spcPts val="0"/>
              </a:spcBef>
              <a:spcAft>
                <a:spcPts val="0"/>
              </a:spcAft>
              <a:buFont typeface="Arial" panose="020B0604020202020204" pitchFamily="34" charset="0"/>
              <a:buChar char="•"/>
            </a:pPr>
            <a:r>
              <a:rPr lang="en-US" sz="1500" b="0" i="0" u="none" strike="noStrike" dirty="0">
                <a:solidFill>
                  <a:srgbClr val="004B8D"/>
                </a:solidFill>
                <a:effectLst/>
              </a:rPr>
              <a:t>Contribute to curriculum, culturally relevant services </a:t>
            </a:r>
          </a:p>
          <a:p>
            <a:pPr rtl="0" fontAlgn="base">
              <a:spcBef>
                <a:spcPts val="0"/>
              </a:spcBef>
              <a:spcAft>
                <a:spcPts val="0"/>
              </a:spcAft>
              <a:buFont typeface="Arial" panose="020B0604020202020204" pitchFamily="34" charset="0"/>
              <a:buChar char="•"/>
            </a:pPr>
            <a:r>
              <a:rPr lang="en-US" sz="1500" b="0" i="0" u="sng" strike="noStrike" dirty="0">
                <a:solidFill>
                  <a:srgbClr val="004B8D"/>
                </a:solidFill>
                <a:effectLst/>
                <a:hlinkClick r:id="rId2"/>
              </a:rPr>
              <a:t>Roles and Responsibilities of Speech-Language Pathologists in Schools</a:t>
            </a:r>
            <a:r>
              <a:rPr lang="en-US" sz="1500" b="0" i="0" u="none" strike="noStrike" dirty="0">
                <a:solidFill>
                  <a:srgbClr val="004B8D"/>
                </a:solidFill>
                <a:effectLst/>
              </a:rPr>
              <a:t> (ASHA, 2010)</a:t>
            </a:r>
          </a:p>
          <a:p>
            <a:pPr rtl="0">
              <a:spcBef>
                <a:spcPts val="0"/>
              </a:spcBef>
              <a:spcAft>
                <a:spcPts val="200"/>
              </a:spcAft>
            </a:pPr>
            <a:br>
              <a:rPr lang="en-US" sz="1500" b="0" dirty="0">
                <a:effectLst/>
              </a:rPr>
            </a:br>
            <a:r>
              <a:rPr lang="en-US" sz="1500" b="1" i="0" u="none" strike="noStrike" dirty="0">
                <a:solidFill>
                  <a:srgbClr val="004B8D"/>
                </a:solidFill>
                <a:effectLst/>
              </a:rPr>
              <a:t>Required for Missouri speech/language eligibility criteria </a:t>
            </a:r>
            <a:r>
              <a:rPr lang="en-US" sz="1500" b="0" i="0" u="none" strike="noStrike" dirty="0">
                <a:solidFill>
                  <a:srgbClr val="004B8D"/>
                </a:solidFill>
                <a:effectLst/>
              </a:rPr>
              <a:t> </a:t>
            </a:r>
            <a:endParaRPr lang="en-US" sz="1500" b="0" dirty="0">
              <a:effectLst/>
            </a:endParaRPr>
          </a:p>
          <a:p>
            <a:pPr rtl="0" fontAlgn="base">
              <a:spcBef>
                <a:spcPts val="1200"/>
              </a:spcBef>
              <a:spcAft>
                <a:spcPts val="1200"/>
              </a:spcAft>
              <a:buFont typeface="Arial" panose="020B0604020202020204" pitchFamily="34" charset="0"/>
              <a:buChar char="•"/>
            </a:pPr>
            <a:r>
              <a:rPr lang="en-US" sz="1500" b="0" i="0" u="none" strike="noStrike" dirty="0">
                <a:solidFill>
                  <a:srgbClr val="004B8D"/>
                </a:solidFill>
                <a:effectLst/>
              </a:rPr>
              <a:t>The impairment </a:t>
            </a:r>
            <a:r>
              <a:rPr lang="en-US" sz="1500" b="0" i="0" u="sng" strike="noStrike" dirty="0">
                <a:solidFill>
                  <a:srgbClr val="004B8D"/>
                </a:solidFill>
                <a:effectLst/>
              </a:rPr>
              <a:t>adversely affects the student’s educational performance</a:t>
            </a:r>
            <a:r>
              <a:rPr lang="en-US" sz="1500" b="0" i="0" u="none" strike="noStrike" dirty="0">
                <a:solidFill>
                  <a:srgbClr val="004B8D"/>
                </a:solidFill>
                <a:effectLst/>
              </a:rPr>
              <a:t> as documented by </a:t>
            </a:r>
            <a:r>
              <a:rPr lang="en-US" sz="1500" b="0" i="0" u="sng" strike="noStrike" dirty="0">
                <a:solidFill>
                  <a:srgbClr val="004B8D"/>
                </a:solidFill>
                <a:effectLst/>
              </a:rPr>
              <a:t>lack of response to evidence based interventions </a:t>
            </a:r>
            <a:r>
              <a:rPr lang="en-US" sz="1500" b="0" i="0" u="none" strike="noStrike" dirty="0">
                <a:solidFill>
                  <a:srgbClr val="004B8D"/>
                </a:solidFill>
                <a:effectLst/>
              </a:rPr>
              <a:t>designed to support progress in the </a:t>
            </a:r>
            <a:r>
              <a:rPr lang="en-US" sz="1500" b="0" i="0" u="sng" strike="noStrike" dirty="0">
                <a:solidFill>
                  <a:srgbClr val="004B8D"/>
                </a:solidFill>
                <a:effectLst/>
              </a:rPr>
              <a:t>general education curriculum</a:t>
            </a:r>
            <a:endParaRPr lang="en-US" sz="1500" b="0" i="0" u="none" strike="noStrike" dirty="0">
              <a:solidFill>
                <a:srgbClr val="004B8D"/>
              </a:solidFill>
              <a:effectLst/>
            </a:endParaRPr>
          </a:p>
          <a:p>
            <a:pPr rtl="0">
              <a:spcBef>
                <a:spcPts val="1200"/>
              </a:spcBef>
              <a:spcAft>
                <a:spcPts val="1200"/>
              </a:spcAft>
            </a:pPr>
            <a:r>
              <a:rPr lang="en-US" sz="1500" b="1" i="0" u="none" strike="noStrike" dirty="0">
                <a:solidFill>
                  <a:srgbClr val="004B8D"/>
                </a:solidFill>
                <a:effectLst/>
              </a:rPr>
              <a:t>Best practice – the right thing to do for students!! </a:t>
            </a:r>
            <a:endParaRPr lang="en-US" sz="1500" b="0" dirty="0">
              <a:effectLst/>
            </a:endParaRPr>
          </a:p>
          <a:p>
            <a:pPr rtl="0" fontAlgn="base">
              <a:spcBef>
                <a:spcPts val="1200"/>
              </a:spcBef>
              <a:spcAft>
                <a:spcPts val="0"/>
              </a:spcAft>
              <a:buFont typeface="Arial" panose="020B0604020202020204" pitchFamily="34" charset="0"/>
              <a:buChar char="•"/>
            </a:pPr>
            <a:r>
              <a:rPr lang="en-US" sz="1500" b="0" i="0" u="none" strike="noStrike" dirty="0">
                <a:solidFill>
                  <a:srgbClr val="004B8D"/>
                </a:solidFill>
                <a:effectLst/>
              </a:rPr>
              <a:t>IDEA eligible as “disabled” limited to students who cannot progress in the general education curriculum without special education, related services and/or supplementary aids and services </a:t>
            </a:r>
          </a:p>
          <a:p>
            <a:pPr rtl="0" fontAlgn="base">
              <a:spcBef>
                <a:spcPts val="0"/>
              </a:spcBef>
              <a:spcAft>
                <a:spcPts val="1200"/>
              </a:spcAft>
              <a:buFont typeface="Arial" panose="020B0604020202020204" pitchFamily="34" charset="0"/>
              <a:buChar char="•"/>
            </a:pPr>
            <a:r>
              <a:rPr lang="en-US" sz="1500" b="0" i="0" u="none" strike="noStrike" dirty="0">
                <a:solidFill>
                  <a:srgbClr val="004B8D"/>
                </a:solidFill>
                <a:effectLst/>
              </a:rPr>
              <a:t>Providing robust speech intervention outside of special education eliminates the need to label a student “disabled” to receive services (they can be doing fine in the general ed curriculum)</a:t>
            </a:r>
          </a:p>
        </p:txBody>
      </p:sp>
    </p:spTree>
    <p:extLst>
      <p:ext uri="{BB962C8B-B14F-4D97-AF65-F5344CB8AC3E}">
        <p14:creationId xmlns:p14="http://schemas.microsoft.com/office/powerpoint/2010/main" val="3186854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i="0" u="none" strike="noStrike" dirty="0">
                <a:solidFill>
                  <a:schemeClr val="bg1"/>
                </a:solidFill>
                <a:effectLst/>
                <a:latin typeface="Calibri" panose="020F0502020204030204" pitchFamily="34" charset="0"/>
              </a:rPr>
              <a:t>Range of Language Interventions</a:t>
            </a:r>
            <a:br>
              <a:rPr lang="en-US" b="1" dirty="0"/>
            </a:br>
            <a:endParaRPr lang="en-US" dirty="0"/>
          </a:p>
        </p:txBody>
      </p:sp>
      <p:sp>
        <p:nvSpPr>
          <p:cNvPr id="6" name="TextBox 5">
            <a:extLst>
              <a:ext uri="{FF2B5EF4-FFF2-40B4-BE49-F238E27FC236}">
                <a16:creationId xmlns:a16="http://schemas.microsoft.com/office/drawing/2014/main" id="{05B278FB-2631-5335-3796-4C476E0FB2C6}"/>
              </a:ext>
            </a:extLst>
          </p:cNvPr>
          <p:cNvSpPr txBox="1"/>
          <p:nvPr/>
        </p:nvSpPr>
        <p:spPr>
          <a:xfrm>
            <a:off x="228600" y="819149"/>
            <a:ext cx="8686800" cy="3990836"/>
          </a:xfrm>
          <a:prstGeom prst="rect">
            <a:avLst/>
          </a:prstGeom>
          <a:noFill/>
        </p:spPr>
        <p:txBody>
          <a:bodyPr wrap="square">
            <a:spAutoFit/>
          </a:bodyPr>
          <a:lstStyle/>
          <a:p>
            <a:pPr rtl="0">
              <a:spcBef>
                <a:spcPts val="0"/>
              </a:spcBef>
              <a:spcAft>
                <a:spcPts val="200"/>
              </a:spcAft>
            </a:pPr>
            <a:r>
              <a:rPr lang="en-US" sz="2200" b="0" i="0" u="none" strike="noStrike" dirty="0">
                <a:solidFill>
                  <a:srgbClr val="004B8D"/>
                </a:solidFill>
                <a:effectLst/>
              </a:rPr>
              <a:t>Wide range of language interventions available for districts to use from </a:t>
            </a:r>
            <a:endParaRPr lang="en-US" sz="2200" b="0" dirty="0">
              <a:effectLst/>
            </a:endParaRPr>
          </a:p>
          <a:p>
            <a:pPr marL="285750" indent="-285750" rtl="0" fontAlgn="base">
              <a:spcBef>
                <a:spcPts val="0"/>
              </a:spcBef>
              <a:spcAft>
                <a:spcPts val="0"/>
              </a:spcAft>
              <a:buFont typeface="Arial" panose="020B0604020202020204" pitchFamily="34" charset="0"/>
              <a:buChar char="•"/>
            </a:pPr>
            <a:r>
              <a:rPr lang="en-US" sz="2200" b="0" i="0" u="none" strike="noStrike" dirty="0">
                <a:solidFill>
                  <a:srgbClr val="004B8D"/>
                </a:solidFill>
                <a:effectLst/>
              </a:rPr>
              <a:t>Consultative support for parent, teacher, para implemented interventions to</a:t>
            </a:r>
          </a:p>
          <a:p>
            <a:pPr marL="285750" indent="-285750" rtl="0" fontAlgn="base">
              <a:spcBef>
                <a:spcPts val="0"/>
              </a:spcBef>
              <a:spcAft>
                <a:spcPts val="200"/>
              </a:spcAft>
              <a:buFont typeface="Arial" panose="020B0604020202020204" pitchFamily="34" charset="0"/>
              <a:buChar char="•"/>
            </a:pPr>
            <a:r>
              <a:rPr lang="en-US" sz="2200" b="0" i="0" u="none" strike="noStrike" dirty="0">
                <a:solidFill>
                  <a:srgbClr val="004B8D"/>
                </a:solidFill>
                <a:effectLst/>
              </a:rPr>
              <a:t>Robust direct service by SLP or SLP-A in structured program </a:t>
            </a:r>
          </a:p>
          <a:p>
            <a:pPr rtl="0">
              <a:spcBef>
                <a:spcPts val="1200"/>
              </a:spcBef>
              <a:spcAft>
                <a:spcPts val="1200"/>
              </a:spcAft>
            </a:pPr>
            <a:r>
              <a:rPr lang="en-US" sz="2200" b="0" i="0" u="none" strike="noStrike" dirty="0">
                <a:solidFill>
                  <a:srgbClr val="004B8D"/>
                </a:solidFill>
                <a:effectLst/>
              </a:rPr>
              <a:t>Districts with robust Multi-tiered System of Supports (MTSS) typically fold language interventions into that structure </a:t>
            </a:r>
            <a:endParaRPr lang="en-US" sz="2200" b="0" dirty="0">
              <a:effectLst/>
            </a:endParaRPr>
          </a:p>
          <a:p>
            <a:pPr marL="285750" indent="-285750" rtl="0" fontAlgn="base">
              <a:spcBef>
                <a:spcPts val="1200"/>
              </a:spcBef>
              <a:spcAft>
                <a:spcPts val="0"/>
              </a:spcAft>
              <a:buFont typeface="Arial" panose="020B0604020202020204" pitchFamily="34" charset="0"/>
              <a:buChar char="•"/>
            </a:pPr>
            <a:r>
              <a:rPr lang="en-US" sz="2200" b="0" i="0" u="none" strike="noStrike" dirty="0">
                <a:solidFill>
                  <a:srgbClr val="004B8D"/>
                </a:solidFill>
                <a:effectLst/>
              </a:rPr>
              <a:t>Tiers similar to those used for academic and behavior interventions</a:t>
            </a:r>
          </a:p>
          <a:p>
            <a:pPr marL="285750" indent="-285750" rtl="0" fontAlgn="base">
              <a:spcBef>
                <a:spcPts val="0"/>
              </a:spcBef>
              <a:spcAft>
                <a:spcPts val="0"/>
              </a:spcAft>
              <a:buFont typeface="Arial" panose="020B0604020202020204" pitchFamily="34" charset="0"/>
              <a:buChar char="•"/>
            </a:pPr>
            <a:r>
              <a:rPr lang="en-US" sz="2200" b="0" i="0" u="none" strike="noStrike" dirty="0">
                <a:solidFill>
                  <a:srgbClr val="004B8D"/>
                </a:solidFill>
                <a:effectLst/>
              </a:rPr>
              <a:t>Can overlap with academic interventions, especially pre-literacy skill development  </a:t>
            </a:r>
          </a:p>
          <a:p>
            <a:pPr marL="285750" indent="-285750" rtl="0" fontAlgn="base">
              <a:spcBef>
                <a:spcPts val="0"/>
              </a:spcBef>
              <a:spcAft>
                <a:spcPts val="1400"/>
              </a:spcAft>
              <a:buFont typeface="Arial" panose="020B0604020202020204" pitchFamily="34" charset="0"/>
              <a:buChar char="•"/>
            </a:pPr>
            <a:r>
              <a:rPr lang="en-US" sz="2200" b="0" i="0" u="none" strike="noStrike" dirty="0">
                <a:solidFill>
                  <a:srgbClr val="004B8D"/>
                </a:solidFill>
                <a:effectLst/>
              </a:rPr>
              <a:t>Currently cannot use solely for Language eligibility (limited to LD in MO)</a:t>
            </a:r>
          </a:p>
        </p:txBody>
      </p:sp>
    </p:spTree>
    <p:extLst>
      <p:ext uri="{BB962C8B-B14F-4D97-AF65-F5344CB8AC3E}">
        <p14:creationId xmlns:p14="http://schemas.microsoft.com/office/powerpoint/2010/main" val="3108166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i="0" u="none" strike="noStrike" dirty="0">
                <a:solidFill>
                  <a:schemeClr val="bg1"/>
                </a:solidFill>
                <a:effectLst/>
                <a:latin typeface="Calibri" panose="020F0502020204030204" pitchFamily="34" charset="0"/>
              </a:rPr>
              <a:t>Range of Speech Interventions</a:t>
            </a:r>
            <a:br>
              <a:rPr lang="en-US" b="1" dirty="0">
                <a:solidFill>
                  <a:schemeClr val="bg1"/>
                </a:solidFill>
              </a:rPr>
            </a:br>
            <a:endParaRPr lang="en-US" dirty="0">
              <a:solidFill>
                <a:schemeClr val="bg1"/>
              </a:solidFill>
            </a:endParaRPr>
          </a:p>
        </p:txBody>
      </p:sp>
      <p:sp>
        <p:nvSpPr>
          <p:cNvPr id="4" name="TextBox 3">
            <a:extLst>
              <a:ext uri="{FF2B5EF4-FFF2-40B4-BE49-F238E27FC236}">
                <a16:creationId xmlns:a16="http://schemas.microsoft.com/office/drawing/2014/main" id="{D2F07A73-182F-5D45-3961-98E2CBC7CC28}"/>
              </a:ext>
            </a:extLst>
          </p:cNvPr>
          <p:cNvSpPr txBox="1"/>
          <p:nvPr/>
        </p:nvSpPr>
        <p:spPr>
          <a:xfrm>
            <a:off x="228600" y="742951"/>
            <a:ext cx="8686800" cy="4083169"/>
          </a:xfrm>
          <a:prstGeom prst="rect">
            <a:avLst/>
          </a:prstGeom>
          <a:noFill/>
        </p:spPr>
        <p:txBody>
          <a:bodyPr wrap="square">
            <a:spAutoFit/>
          </a:bodyPr>
          <a:lstStyle/>
          <a:p>
            <a:pPr rtl="0">
              <a:spcBef>
                <a:spcPts val="0"/>
              </a:spcBef>
              <a:spcAft>
                <a:spcPts val="200"/>
              </a:spcAft>
            </a:pPr>
            <a:r>
              <a:rPr lang="en-US" b="0" i="0" u="none" strike="noStrike" dirty="0">
                <a:solidFill>
                  <a:srgbClr val="004B8D"/>
                </a:solidFill>
                <a:effectLst/>
              </a:rPr>
              <a:t>Similar wide range of speech interventions available for districts to use - consultative to intensive direct services. </a:t>
            </a:r>
            <a:endParaRPr lang="en-US" b="0" dirty="0">
              <a:effectLst/>
            </a:endParaRPr>
          </a:p>
          <a:p>
            <a:pPr rtl="0">
              <a:spcBef>
                <a:spcPts val="1200"/>
              </a:spcBef>
              <a:spcAft>
                <a:spcPts val="1200"/>
              </a:spcAft>
            </a:pPr>
            <a:r>
              <a:rPr lang="en-US" b="0" i="0" u="none" strike="noStrike" dirty="0">
                <a:solidFill>
                  <a:srgbClr val="004B8D"/>
                </a:solidFill>
                <a:effectLst/>
              </a:rPr>
              <a:t>Many districts have a robust, structured program, similar to Tier 3 intervention level of Multi-tiered System of Supports (MTSS) with Response to Intervention (</a:t>
            </a:r>
            <a:r>
              <a:rPr lang="en-US" b="0" i="0" u="none" strike="noStrike" dirty="0" err="1">
                <a:solidFill>
                  <a:srgbClr val="004B8D"/>
                </a:solidFill>
                <a:effectLst/>
              </a:rPr>
              <a:t>RtI</a:t>
            </a:r>
            <a:r>
              <a:rPr lang="en-US" b="0" i="0" u="none" strike="noStrike" dirty="0">
                <a:solidFill>
                  <a:srgbClr val="004B8D"/>
                </a:solidFill>
                <a:effectLst/>
              </a:rPr>
              <a:t>), that delivers non-special education direct speech services by SLP or SLP-A</a:t>
            </a:r>
            <a:endParaRPr lang="en-US" b="0" dirty="0">
              <a:effectLst/>
            </a:endParaRPr>
          </a:p>
          <a:p>
            <a:pPr marL="285750" indent="-285750" rtl="0" fontAlgn="base">
              <a:spcBef>
                <a:spcPts val="1200"/>
              </a:spcBef>
              <a:spcAft>
                <a:spcPts val="0"/>
              </a:spcAft>
              <a:buFont typeface="Arial" panose="020B0604020202020204" pitchFamily="34" charset="0"/>
              <a:buChar char="•"/>
            </a:pPr>
            <a:r>
              <a:rPr lang="en-US" b="0" i="0" u="none" strike="noStrike" dirty="0">
                <a:solidFill>
                  <a:srgbClr val="004B8D"/>
                </a:solidFill>
                <a:effectLst/>
              </a:rPr>
              <a:t>Program may or may not be part of larger district system of MTSS/</a:t>
            </a:r>
            <a:r>
              <a:rPr lang="en-US" b="0" i="0" u="none" strike="noStrike" dirty="0" err="1">
                <a:solidFill>
                  <a:srgbClr val="004B8D"/>
                </a:solidFill>
                <a:effectLst/>
              </a:rPr>
              <a:t>RtI</a:t>
            </a:r>
            <a:endParaRPr lang="en-US" b="0" i="0" u="none" strike="noStrike" dirty="0">
              <a:solidFill>
                <a:srgbClr val="004B8D"/>
              </a:solidFill>
              <a:effectLst/>
            </a:endParaRPr>
          </a:p>
          <a:p>
            <a:pPr marL="285750" indent="-285750" rtl="0" fontAlgn="base">
              <a:spcBef>
                <a:spcPts val="0"/>
              </a:spcBef>
              <a:spcAft>
                <a:spcPts val="0"/>
              </a:spcAft>
              <a:buFont typeface="Arial" panose="020B0604020202020204" pitchFamily="34" charset="0"/>
              <a:buChar char="•"/>
            </a:pPr>
            <a:r>
              <a:rPr lang="en-US" b="0" i="0" u="none" strike="noStrike" dirty="0">
                <a:solidFill>
                  <a:srgbClr val="004B8D"/>
                </a:solidFill>
                <a:effectLst/>
              </a:rPr>
              <a:t>Typically different program structure than academic, behavior and language MTSS tiers</a:t>
            </a:r>
          </a:p>
          <a:p>
            <a:pPr marL="285750" indent="-285750" rtl="0" fontAlgn="base">
              <a:spcBef>
                <a:spcPts val="0"/>
              </a:spcBef>
              <a:spcAft>
                <a:spcPts val="0"/>
              </a:spcAft>
              <a:buFont typeface="Arial" panose="020B0604020202020204" pitchFamily="34" charset="0"/>
              <a:buChar char="•"/>
            </a:pPr>
            <a:r>
              <a:rPr lang="en-US" b="0" i="0" u="none" strike="noStrike" dirty="0">
                <a:solidFill>
                  <a:srgbClr val="004B8D"/>
                </a:solidFill>
                <a:effectLst/>
              </a:rPr>
              <a:t>Many program names - Speech Improvement Program, Speech </a:t>
            </a:r>
            <a:r>
              <a:rPr lang="en-US" b="0" i="0" u="none" strike="noStrike" dirty="0" err="1">
                <a:solidFill>
                  <a:srgbClr val="004B8D"/>
                </a:solidFill>
                <a:effectLst/>
              </a:rPr>
              <a:t>RtI</a:t>
            </a:r>
            <a:r>
              <a:rPr lang="en-US" b="0" i="0" u="none" strike="noStrike" dirty="0">
                <a:solidFill>
                  <a:srgbClr val="004B8D"/>
                </a:solidFill>
                <a:effectLst/>
              </a:rPr>
              <a:t>, Speech Club, Speech Early Intervening Services, etc. (Caution IDEA EIS requirements)</a:t>
            </a:r>
          </a:p>
          <a:p>
            <a:pPr marL="285750" indent="-285750" rtl="0" fontAlgn="base">
              <a:spcBef>
                <a:spcPts val="0"/>
              </a:spcBef>
              <a:spcAft>
                <a:spcPts val="1400"/>
              </a:spcAft>
              <a:buFont typeface="Arial" panose="020B0604020202020204" pitchFamily="34" charset="0"/>
              <a:buChar char="•"/>
            </a:pPr>
            <a:r>
              <a:rPr lang="en-US" b="0" i="0" u="none" strike="noStrike" dirty="0">
                <a:solidFill>
                  <a:srgbClr val="004B8D"/>
                </a:solidFill>
                <a:effectLst/>
              </a:rPr>
              <a:t>Currently cannot use solely for Speech or Language eligibility (limited to LD in MO)</a:t>
            </a:r>
          </a:p>
          <a:p>
            <a:pPr rtl="0">
              <a:spcBef>
                <a:spcPts val="0"/>
              </a:spcBef>
              <a:spcAft>
                <a:spcPts val="500"/>
              </a:spcAft>
            </a:pPr>
            <a:r>
              <a:rPr lang="en-US" b="0" i="0" u="none" strike="noStrike" dirty="0">
                <a:solidFill>
                  <a:srgbClr val="004B8D"/>
                </a:solidFill>
                <a:effectLst/>
              </a:rPr>
              <a:t>Term </a:t>
            </a:r>
            <a:r>
              <a:rPr lang="en-US" b="1" i="0" u="none" strike="noStrike" dirty="0">
                <a:solidFill>
                  <a:srgbClr val="004B8D"/>
                </a:solidFill>
                <a:effectLst/>
              </a:rPr>
              <a:t>Speech Improvement Program</a:t>
            </a:r>
            <a:r>
              <a:rPr lang="en-US" b="0" i="0" u="none" strike="noStrike" dirty="0">
                <a:solidFill>
                  <a:srgbClr val="004B8D"/>
                </a:solidFill>
                <a:effectLst/>
              </a:rPr>
              <a:t> will be used here to identify this robust, structured direct service program from the wider range of speech interventions. </a:t>
            </a:r>
            <a:endParaRPr lang="en-US" b="0" dirty="0">
              <a:effectLst/>
            </a:endParaRPr>
          </a:p>
        </p:txBody>
      </p:sp>
    </p:spTree>
    <p:extLst>
      <p:ext uri="{BB962C8B-B14F-4D97-AF65-F5344CB8AC3E}">
        <p14:creationId xmlns:p14="http://schemas.microsoft.com/office/powerpoint/2010/main" val="4017371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pPr algn="l"/>
            <a:r>
              <a:rPr lang="en-US" sz="3600" b="1" i="0" u="none" strike="noStrike" dirty="0">
                <a:solidFill>
                  <a:schemeClr val="bg1"/>
                </a:solidFill>
                <a:effectLst/>
                <a:latin typeface="Calibri" panose="020F0502020204030204" pitchFamily="34" charset="0"/>
              </a:rPr>
              <a:t>Myths about Speech Improvement Programs</a:t>
            </a:r>
            <a:br>
              <a:rPr lang="en-US" b="1" dirty="0"/>
            </a:br>
            <a:endParaRPr lang="en-US" dirty="0"/>
          </a:p>
        </p:txBody>
      </p:sp>
      <p:sp>
        <p:nvSpPr>
          <p:cNvPr id="4" name="TextBox 3">
            <a:extLst>
              <a:ext uri="{FF2B5EF4-FFF2-40B4-BE49-F238E27FC236}">
                <a16:creationId xmlns:a16="http://schemas.microsoft.com/office/drawing/2014/main" id="{225FAD52-CE64-5D50-B221-718777FE4BC8}"/>
              </a:ext>
            </a:extLst>
          </p:cNvPr>
          <p:cNvSpPr txBox="1"/>
          <p:nvPr/>
        </p:nvSpPr>
        <p:spPr>
          <a:xfrm>
            <a:off x="304800" y="742951"/>
            <a:ext cx="8534400" cy="4247317"/>
          </a:xfrm>
          <a:prstGeom prst="rect">
            <a:avLst/>
          </a:prstGeom>
          <a:noFill/>
        </p:spPr>
        <p:txBody>
          <a:bodyPr wrap="square">
            <a:spAutoFit/>
          </a:bodyPr>
          <a:lstStyle/>
          <a:p>
            <a:pPr rtl="0">
              <a:spcAft>
                <a:spcPts val="600"/>
              </a:spcAft>
            </a:pPr>
            <a:r>
              <a:rPr lang="en-US" sz="1500" b="1" i="0" u="none" strike="noStrike" dirty="0">
                <a:solidFill>
                  <a:srgbClr val="004B8D"/>
                </a:solidFill>
                <a:effectLst/>
              </a:rPr>
              <a:t>SLPs can only serve IDEA eligible students</a:t>
            </a:r>
            <a:endParaRPr lang="en-US" sz="1500" b="0" dirty="0">
              <a:effectLst/>
            </a:endParaRPr>
          </a:p>
          <a:p>
            <a:pPr marL="171450" indent="-171450" rtl="0" fontAlgn="base">
              <a:buFont typeface="Arial" panose="020B0604020202020204" pitchFamily="34" charset="0"/>
              <a:buChar char="•"/>
            </a:pPr>
            <a:r>
              <a:rPr lang="en-US" sz="1500" b="0" i="0" u="none" strike="noStrike" dirty="0">
                <a:solidFill>
                  <a:srgbClr val="004B8D"/>
                </a:solidFill>
                <a:effectLst/>
              </a:rPr>
              <a:t>IDEA  funding very small; no need to use for SLP positions</a:t>
            </a:r>
          </a:p>
          <a:p>
            <a:pPr marL="171450" indent="-171450" rtl="0" fontAlgn="base">
              <a:buFont typeface="Arial" panose="020B0604020202020204" pitchFamily="34" charset="0"/>
              <a:buChar char="•"/>
            </a:pPr>
            <a:r>
              <a:rPr lang="en-US" sz="1500" b="0" i="0" u="none" strike="noStrike" dirty="0">
                <a:solidFill>
                  <a:srgbClr val="004B8D"/>
                </a:solidFill>
                <a:effectLst/>
              </a:rPr>
              <a:t>IDEA explicitly authorizes SLP to do prevention</a:t>
            </a:r>
          </a:p>
          <a:p>
            <a:pPr marL="171450" indent="-171450" rtl="0" fontAlgn="base">
              <a:buFont typeface="Arial" panose="020B0604020202020204" pitchFamily="34" charset="0"/>
              <a:buChar char="•"/>
            </a:pPr>
            <a:endParaRPr lang="en-US" sz="1500" b="0" i="0" u="none" strike="noStrike" dirty="0">
              <a:solidFill>
                <a:srgbClr val="004B8D"/>
              </a:solidFill>
              <a:effectLst/>
            </a:endParaRPr>
          </a:p>
          <a:p>
            <a:pPr rtl="0">
              <a:spcAft>
                <a:spcPts val="600"/>
              </a:spcAft>
            </a:pPr>
            <a:r>
              <a:rPr lang="en-US" sz="1500" b="1" i="0" u="none" strike="noStrike" dirty="0">
                <a:solidFill>
                  <a:srgbClr val="004B8D"/>
                </a:solidFill>
                <a:effectLst/>
              </a:rPr>
              <a:t>Speech “therapy” is exclusively an IDEA service in schools  </a:t>
            </a:r>
            <a:endParaRPr lang="en-US" sz="1500" b="0" dirty="0">
              <a:effectLst/>
            </a:endParaRPr>
          </a:p>
          <a:p>
            <a:pPr marL="171450" indent="-171450" rtl="0" fontAlgn="base">
              <a:buFont typeface="Arial" panose="020B0604020202020204" pitchFamily="34" charset="0"/>
              <a:buChar char="•"/>
            </a:pPr>
            <a:r>
              <a:rPr lang="en-US" sz="1500" b="0" i="0" u="none" strike="noStrike" dirty="0">
                <a:solidFill>
                  <a:srgbClr val="004B8D"/>
                </a:solidFill>
                <a:effectLst/>
              </a:rPr>
              <a:t>Speech Improvement Program services can look identical to IEP services</a:t>
            </a:r>
          </a:p>
          <a:p>
            <a:pPr marL="171450" indent="-171450" rtl="0" fontAlgn="base">
              <a:buFont typeface="Arial" panose="020B0604020202020204" pitchFamily="34" charset="0"/>
              <a:buChar char="•"/>
            </a:pPr>
            <a:r>
              <a:rPr lang="en-US" sz="1500" b="0" i="0" u="none" strike="noStrike" dirty="0">
                <a:solidFill>
                  <a:srgbClr val="004B8D"/>
                </a:solidFill>
                <a:effectLst/>
              </a:rPr>
              <a:t>Speech Improvement more flexible and appropriate to meet most sound system errors</a:t>
            </a:r>
          </a:p>
          <a:p>
            <a:pPr marL="171450" indent="-171450" rtl="0" fontAlgn="base">
              <a:buFont typeface="Arial" panose="020B0604020202020204" pitchFamily="34" charset="0"/>
              <a:buChar char="•"/>
            </a:pPr>
            <a:r>
              <a:rPr lang="en-US" sz="1500" b="0" i="0" u="none" strike="noStrike" dirty="0">
                <a:solidFill>
                  <a:srgbClr val="004B8D"/>
                </a:solidFill>
                <a:effectLst/>
              </a:rPr>
              <a:t>IDEA requirements inconsistent with typical speech intervention practices (lack of progress dismissal)</a:t>
            </a:r>
          </a:p>
          <a:p>
            <a:pPr rtl="0">
              <a:spcAft>
                <a:spcPts val="600"/>
              </a:spcAft>
            </a:pPr>
            <a:endParaRPr lang="en-US" sz="1500" b="1" i="0" u="none" strike="noStrike" dirty="0">
              <a:solidFill>
                <a:srgbClr val="004B8D"/>
              </a:solidFill>
              <a:effectLst/>
            </a:endParaRPr>
          </a:p>
          <a:p>
            <a:pPr rtl="0">
              <a:spcAft>
                <a:spcPts val="600"/>
              </a:spcAft>
            </a:pPr>
            <a:r>
              <a:rPr lang="en-US" sz="1500" b="1" i="0" u="none" strike="noStrike" dirty="0">
                <a:solidFill>
                  <a:srgbClr val="004B8D"/>
                </a:solidFill>
                <a:effectLst/>
              </a:rPr>
              <a:t>Caseloads will increase  </a:t>
            </a:r>
            <a:endParaRPr lang="en-US" sz="1500" b="0" dirty="0">
              <a:effectLst/>
            </a:endParaRPr>
          </a:p>
          <a:p>
            <a:pPr marL="171450" indent="-171450" rtl="0" fontAlgn="base">
              <a:buFont typeface="Arial" panose="020B0604020202020204" pitchFamily="34" charset="0"/>
              <a:buChar char="•"/>
            </a:pPr>
            <a:r>
              <a:rPr lang="en-US" sz="1500" b="0" i="0" u="none" strike="noStrike" dirty="0">
                <a:solidFill>
                  <a:srgbClr val="004B8D"/>
                </a:solidFill>
                <a:effectLst/>
              </a:rPr>
              <a:t>These interventions should not </a:t>
            </a:r>
            <a:r>
              <a:rPr lang="en-US" sz="1500" b="0" i="0" u="sng" strike="noStrike" dirty="0">
                <a:solidFill>
                  <a:srgbClr val="004B8D"/>
                </a:solidFill>
                <a:effectLst/>
              </a:rPr>
              <a:t>add onto</a:t>
            </a:r>
            <a:r>
              <a:rPr lang="en-US" sz="1500" b="0" i="0" u="none" strike="noStrike" dirty="0">
                <a:solidFill>
                  <a:srgbClr val="004B8D"/>
                </a:solidFill>
                <a:effectLst/>
              </a:rPr>
              <a:t> existing caseloads</a:t>
            </a:r>
          </a:p>
          <a:p>
            <a:pPr marL="171450" indent="-171450" rtl="0" fontAlgn="base">
              <a:buFont typeface="Arial" panose="020B0604020202020204" pitchFamily="34" charset="0"/>
              <a:buChar char="•"/>
            </a:pPr>
            <a:r>
              <a:rPr lang="en-US" sz="1500" b="0" i="0" u="none" strike="noStrike" dirty="0">
                <a:solidFill>
                  <a:srgbClr val="004B8D"/>
                </a:solidFill>
                <a:effectLst/>
              </a:rPr>
              <a:t>Students should be served via interventions </a:t>
            </a:r>
            <a:r>
              <a:rPr lang="en-US" sz="1500" b="0" i="0" u="sng" strike="noStrike" dirty="0">
                <a:solidFill>
                  <a:srgbClr val="004B8D"/>
                </a:solidFill>
                <a:effectLst/>
              </a:rPr>
              <a:t>instead</a:t>
            </a:r>
            <a:r>
              <a:rPr lang="en-US" sz="1500" b="0" i="0" u="none" strike="noStrike" dirty="0">
                <a:solidFill>
                  <a:srgbClr val="004B8D"/>
                </a:solidFill>
                <a:effectLst/>
              </a:rPr>
              <a:t> of IEP</a:t>
            </a:r>
          </a:p>
          <a:p>
            <a:pPr rtl="0">
              <a:spcAft>
                <a:spcPts val="600"/>
              </a:spcAft>
            </a:pPr>
            <a:endParaRPr lang="en-US" sz="1500" b="1" i="0" u="none" strike="noStrike" dirty="0">
              <a:solidFill>
                <a:srgbClr val="004B8D"/>
              </a:solidFill>
              <a:effectLst/>
            </a:endParaRPr>
          </a:p>
          <a:p>
            <a:pPr rtl="0">
              <a:spcAft>
                <a:spcPts val="600"/>
              </a:spcAft>
            </a:pPr>
            <a:r>
              <a:rPr lang="en-US" sz="1500" b="1" i="0" u="none" strike="noStrike" dirty="0">
                <a:solidFill>
                  <a:srgbClr val="004B8D"/>
                </a:solidFill>
                <a:effectLst/>
              </a:rPr>
              <a:t>District will lose money</a:t>
            </a:r>
            <a:endParaRPr lang="en-US" sz="1500" b="0" dirty="0">
              <a:effectLst/>
            </a:endParaRPr>
          </a:p>
          <a:p>
            <a:pPr marL="171450" indent="-171450" rtl="0" fontAlgn="base">
              <a:buFont typeface="Arial" panose="020B0604020202020204" pitchFamily="34" charset="0"/>
              <a:buChar char="•"/>
            </a:pPr>
            <a:r>
              <a:rPr lang="en-US" sz="1500" b="0" i="0" u="none" strike="noStrike" dirty="0">
                <a:solidFill>
                  <a:srgbClr val="004B8D"/>
                </a:solidFill>
                <a:effectLst/>
              </a:rPr>
              <a:t>No change in IDEA funding</a:t>
            </a:r>
          </a:p>
          <a:p>
            <a:pPr marL="171450" indent="-171450" rtl="0" fontAlgn="base">
              <a:buFont typeface="Arial" panose="020B0604020202020204" pitchFamily="34" charset="0"/>
              <a:buChar char="•"/>
            </a:pPr>
            <a:r>
              <a:rPr lang="en-US" sz="1500" b="0" i="0" u="none" strike="noStrike" dirty="0">
                <a:solidFill>
                  <a:srgbClr val="004B8D"/>
                </a:solidFill>
                <a:effectLst/>
              </a:rPr>
              <a:t>Only impact could be Medicaid (which would be small)</a:t>
            </a:r>
          </a:p>
        </p:txBody>
      </p:sp>
    </p:spTree>
    <p:extLst>
      <p:ext uri="{BB962C8B-B14F-4D97-AF65-F5344CB8AC3E}">
        <p14:creationId xmlns:p14="http://schemas.microsoft.com/office/powerpoint/2010/main" val="16646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09550"/>
            <a:ext cx="8610600" cy="800100"/>
          </a:xfrm>
        </p:spPr>
        <p:txBody>
          <a:bodyPr>
            <a:normAutofit fontScale="90000"/>
          </a:bodyPr>
          <a:lstStyle/>
          <a:p>
            <a:r>
              <a:rPr lang="en-US" b="1" i="0" u="none" strike="noStrike" dirty="0">
                <a:solidFill>
                  <a:schemeClr val="bg1"/>
                </a:solidFill>
                <a:effectLst/>
                <a:latin typeface="Calibri" panose="020F0502020204030204" pitchFamily="34" charset="0"/>
              </a:rPr>
              <a:t>Legitimate Issues to Consider . . .</a:t>
            </a:r>
            <a:br>
              <a:rPr lang="en-US" b="1" dirty="0"/>
            </a:br>
            <a:endParaRPr lang="en-US" dirty="0"/>
          </a:p>
        </p:txBody>
      </p:sp>
      <p:sp>
        <p:nvSpPr>
          <p:cNvPr id="4" name="TextBox 3">
            <a:extLst>
              <a:ext uri="{FF2B5EF4-FFF2-40B4-BE49-F238E27FC236}">
                <a16:creationId xmlns:a16="http://schemas.microsoft.com/office/drawing/2014/main" id="{AFF88D5E-DB05-90B8-A39D-2BB23E3CBBEA}"/>
              </a:ext>
            </a:extLst>
          </p:cNvPr>
          <p:cNvSpPr txBox="1"/>
          <p:nvPr/>
        </p:nvSpPr>
        <p:spPr>
          <a:xfrm>
            <a:off x="228600" y="742949"/>
            <a:ext cx="8534400" cy="4390946"/>
          </a:xfrm>
          <a:prstGeom prst="rect">
            <a:avLst/>
          </a:prstGeom>
          <a:noFill/>
        </p:spPr>
        <p:txBody>
          <a:bodyPr wrap="square">
            <a:spAutoFit/>
          </a:bodyPr>
          <a:lstStyle/>
          <a:p>
            <a:pPr rtl="0">
              <a:spcBef>
                <a:spcPts val="1200"/>
              </a:spcBef>
              <a:spcAft>
                <a:spcPts val="1400"/>
              </a:spcAft>
            </a:pPr>
            <a:r>
              <a:rPr lang="en-US" b="1" i="0" u="none" strike="noStrike" dirty="0">
                <a:solidFill>
                  <a:srgbClr val="004B8D"/>
                </a:solidFill>
                <a:effectLst/>
              </a:rPr>
              <a:t>Interventions are not an effort to deny or avoid IDEA rights</a:t>
            </a:r>
            <a:endParaRPr lang="en-US" b="0" dirty="0">
              <a:effectLst/>
            </a:endParaRPr>
          </a:p>
          <a:p>
            <a:pPr marL="285750" indent="-285750" rtl="0" fontAlgn="base">
              <a:buFont typeface="Arial" panose="020B0604020202020204" pitchFamily="34" charset="0"/>
              <a:buChar char="•"/>
            </a:pPr>
            <a:r>
              <a:rPr lang="en-US" b="0" i="0" u="none" strike="noStrike" dirty="0">
                <a:solidFill>
                  <a:srgbClr val="004B8D"/>
                </a:solidFill>
                <a:effectLst/>
              </a:rPr>
              <a:t>Implement procedures to use screening for identification</a:t>
            </a:r>
          </a:p>
          <a:p>
            <a:pPr marL="285750" indent="-285750" rtl="0" fontAlgn="base">
              <a:buFont typeface="Arial" panose="020B0604020202020204" pitchFamily="34" charset="0"/>
              <a:buChar char="•"/>
            </a:pPr>
            <a:r>
              <a:rPr lang="en-US" b="0" i="0" u="none" strike="noStrike" dirty="0">
                <a:solidFill>
                  <a:srgbClr val="004B8D"/>
                </a:solidFill>
                <a:effectLst/>
              </a:rPr>
              <a:t>Follow IDEA procedures when parent requests evaluation</a:t>
            </a:r>
          </a:p>
          <a:p>
            <a:pPr marL="285750" indent="-285750" rtl="0" fontAlgn="base">
              <a:buFont typeface="Arial" panose="020B0604020202020204" pitchFamily="34" charset="0"/>
              <a:buChar char="•"/>
            </a:pPr>
            <a:r>
              <a:rPr lang="en-US" b="0" i="0" u="none" strike="noStrike" dirty="0">
                <a:solidFill>
                  <a:srgbClr val="004B8D"/>
                </a:solidFill>
                <a:effectLst/>
              </a:rPr>
              <a:t>Implement procedures for progress monitoring</a:t>
            </a:r>
          </a:p>
          <a:p>
            <a:pPr marL="285750" indent="-285750" rtl="0" fontAlgn="base">
              <a:buFont typeface="Arial" panose="020B0604020202020204" pitchFamily="34" charset="0"/>
              <a:buChar char="•"/>
            </a:pPr>
            <a:r>
              <a:rPr lang="en-US" b="0" i="0" u="none" strike="noStrike" dirty="0">
                <a:solidFill>
                  <a:srgbClr val="004B8D"/>
                </a:solidFill>
                <a:effectLst/>
              </a:rPr>
              <a:t>Implement systematic communication with parents</a:t>
            </a:r>
          </a:p>
          <a:p>
            <a:pPr rtl="0">
              <a:spcBef>
                <a:spcPts val="1200"/>
              </a:spcBef>
              <a:spcAft>
                <a:spcPts val="1400"/>
              </a:spcAft>
            </a:pPr>
            <a:r>
              <a:rPr lang="en-US" b="1" i="0" u="none" strike="noStrike" dirty="0">
                <a:solidFill>
                  <a:srgbClr val="004B8D"/>
                </a:solidFill>
                <a:effectLst/>
              </a:rPr>
              <a:t>Interventions are not an effort to reduce SLP positions</a:t>
            </a:r>
            <a:endParaRPr lang="en-US" b="0" dirty="0">
              <a:effectLst/>
            </a:endParaRPr>
          </a:p>
          <a:p>
            <a:pPr marL="285750" indent="-285750" rtl="0" fontAlgn="base">
              <a:buFont typeface="Arial" panose="020B0604020202020204" pitchFamily="34" charset="0"/>
              <a:buChar char="•"/>
            </a:pPr>
            <a:r>
              <a:rPr lang="en-US" b="0" i="0" u="none" strike="noStrike" dirty="0">
                <a:solidFill>
                  <a:srgbClr val="004B8D"/>
                </a:solidFill>
                <a:effectLst/>
              </a:rPr>
              <a:t>Same number of students typically served </a:t>
            </a:r>
          </a:p>
          <a:p>
            <a:pPr marL="285750" indent="-285750" rtl="0" fontAlgn="base">
              <a:buFont typeface="Arial" panose="020B0604020202020204" pitchFamily="34" charset="0"/>
              <a:buChar char="•"/>
            </a:pPr>
            <a:r>
              <a:rPr lang="en-US" b="0" i="0" u="none" strike="noStrike" dirty="0">
                <a:solidFill>
                  <a:srgbClr val="004B8D"/>
                </a:solidFill>
                <a:effectLst/>
              </a:rPr>
              <a:t>Remember there are NO caseload requirements for K-12</a:t>
            </a:r>
          </a:p>
          <a:p>
            <a:pPr marL="285750" indent="-285750" rtl="0" fontAlgn="base">
              <a:buFont typeface="Arial" panose="020B0604020202020204" pitchFamily="34" charset="0"/>
              <a:buChar char="•"/>
            </a:pPr>
            <a:r>
              <a:rPr lang="en-US" b="0" i="0" u="none" strike="noStrike" dirty="0">
                <a:solidFill>
                  <a:srgbClr val="004B8D"/>
                </a:solidFill>
                <a:effectLst/>
              </a:rPr>
              <a:t>Workload should be used rather than “caseload”</a:t>
            </a:r>
          </a:p>
          <a:p>
            <a:pPr marL="285750" indent="-285750" rtl="0" fontAlgn="base">
              <a:buFont typeface="Arial" panose="020B0604020202020204" pitchFamily="34" charset="0"/>
              <a:buChar char="•"/>
            </a:pPr>
            <a:r>
              <a:rPr lang="en-US" b="0" i="0" u="none" strike="noStrike" dirty="0">
                <a:solidFill>
                  <a:srgbClr val="004B8D"/>
                </a:solidFill>
                <a:effectLst/>
              </a:rPr>
              <a:t>“Caseload” includes all students served (IEP and Speech Improvement) </a:t>
            </a:r>
          </a:p>
          <a:p>
            <a:pPr rtl="0">
              <a:spcBef>
                <a:spcPts val="1200"/>
              </a:spcBef>
              <a:spcAft>
                <a:spcPts val="1200"/>
              </a:spcAft>
            </a:pPr>
            <a:r>
              <a:rPr lang="en-US" b="1" i="0" u="none" strike="noStrike" dirty="0">
                <a:solidFill>
                  <a:srgbClr val="004B8D"/>
                </a:solidFill>
                <a:effectLst/>
              </a:rPr>
              <a:t>Separate Special Ed Structures - ECSE and Special School Districts </a:t>
            </a:r>
            <a:endParaRPr lang="en-US" b="0" dirty="0">
              <a:effectLst/>
            </a:endParaRPr>
          </a:p>
          <a:p>
            <a:br>
              <a:rPr lang="en-US" sz="1400" dirty="0"/>
            </a:br>
            <a:endParaRPr lang="en-US" sz="1400" dirty="0"/>
          </a:p>
        </p:txBody>
      </p:sp>
    </p:spTree>
    <p:extLst>
      <p:ext uri="{BB962C8B-B14F-4D97-AF65-F5344CB8AC3E}">
        <p14:creationId xmlns:p14="http://schemas.microsoft.com/office/powerpoint/2010/main" val="4278252175"/>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Template 2017</Template>
  <TotalTime>1059</TotalTime>
  <Words>3949</Words>
  <Application>Microsoft Office PowerPoint</Application>
  <PresentationFormat>On-screen Show (16:9)</PresentationFormat>
  <Paragraphs>386</Paragraphs>
  <Slides>40</Slides>
  <Notes>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40</vt:i4>
      </vt:variant>
    </vt:vector>
  </HeadingPairs>
  <TitlesOfParts>
    <vt:vector size="51" baseType="lpstr">
      <vt:lpstr>Arial</vt:lpstr>
      <vt:lpstr>Calibri</vt:lpstr>
      <vt:lpstr>Courier New</vt:lpstr>
      <vt:lpstr>Roboto</vt:lpstr>
      <vt:lpstr>Wingdings</vt:lpstr>
      <vt:lpstr>DESE PPT Template Widescreen 2017</vt:lpstr>
      <vt:lpstr>Section Dividers</vt:lpstr>
      <vt:lpstr>Content Layouts</vt:lpstr>
      <vt:lpstr>Content Breakout</vt:lpstr>
      <vt:lpstr>Closing </vt:lpstr>
      <vt:lpstr>1_Content Layouts</vt:lpstr>
      <vt:lpstr>Zoom Support Meeting Norms</vt:lpstr>
      <vt:lpstr>Speech and Language Interventions</vt:lpstr>
      <vt:lpstr>Presenters </vt:lpstr>
      <vt:lpstr>Disclosures </vt:lpstr>
      <vt:lpstr>Why do Speech/Language Interventions? </vt:lpstr>
      <vt:lpstr>Range of Language Interventions </vt:lpstr>
      <vt:lpstr>Range of Speech Interventions </vt:lpstr>
      <vt:lpstr>Myths about Speech Improvement Programs </vt:lpstr>
      <vt:lpstr>Legitimate Issues to Consider . . . </vt:lpstr>
      <vt:lpstr>Typical Speech Improvement Program Procedures </vt:lpstr>
      <vt:lpstr>Support for Speech Improvement Program </vt:lpstr>
      <vt:lpstr>Speech Improvement Program Outcomes </vt:lpstr>
      <vt:lpstr>Language As a Basis for Academics/Education </vt:lpstr>
      <vt:lpstr>MTSS (&amp; RTI) </vt:lpstr>
      <vt:lpstr>SLP Activities in MTSS/RTI Framework </vt:lpstr>
      <vt:lpstr>NKC Schools MTSS </vt:lpstr>
      <vt:lpstr>NKC Schools SLP Role in MTSS </vt:lpstr>
      <vt:lpstr>NKC Schools MTSS &amp; Interventions </vt:lpstr>
      <vt:lpstr>Benefits of SLP Participation in MTSS </vt:lpstr>
      <vt:lpstr>Comparing Interventions in NKC Schools </vt:lpstr>
      <vt:lpstr>A word about Progress Monitoring </vt:lpstr>
      <vt:lpstr>Liberty Public Schools - RtI  </vt:lpstr>
      <vt:lpstr>Liberty Public Schools - Speech, Voice and Fluency RtI Procedures  </vt:lpstr>
      <vt:lpstr>LPS - Procedures for Language Interventions  </vt:lpstr>
      <vt:lpstr>Language Interventions  </vt:lpstr>
      <vt:lpstr>Evidence-based practice (EBP)  </vt:lpstr>
      <vt:lpstr>Evidence-based practice (EBP)  </vt:lpstr>
      <vt:lpstr>Language Interventions - LPS  </vt:lpstr>
      <vt:lpstr>SLP SERVICES IN SCHOOLS  </vt:lpstr>
      <vt:lpstr>Workload vs. Caseload  </vt:lpstr>
      <vt:lpstr>Caseload vs. Workload Comparing and Contrasting   </vt:lpstr>
      <vt:lpstr>ASHA 3:1 model in the school setting  </vt:lpstr>
      <vt:lpstr>Workload Activities Chart  </vt:lpstr>
      <vt:lpstr>Workload Activities Chart  </vt:lpstr>
      <vt:lpstr>Workload Activities Chart  </vt:lpstr>
      <vt:lpstr>How to start the workload process  </vt:lpstr>
      <vt:lpstr> </vt:lpstr>
      <vt:lpstr>Interventions as part of IDEA Evaluation  </vt:lpstr>
      <vt:lpstr>Resources  </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Luetkemeyer, Beverly</dc:creator>
  <cp:lastModifiedBy>Bockover, Madison</cp:lastModifiedBy>
  <cp:revision>23</cp:revision>
  <dcterms:created xsi:type="dcterms:W3CDTF">2021-09-23T13:02:44Z</dcterms:created>
  <dcterms:modified xsi:type="dcterms:W3CDTF">2024-03-18T16:28:05Z</dcterms:modified>
</cp:coreProperties>
</file>