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5" r:id="rId2"/>
    <p:sldMasterId id="2147483667" r:id="rId3"/>
    <p:sldMasterId id="2147483672" r:id="rId4"/>
  </p:sldMasterIdLst>
  <p:notesMasterIdLst>
    <p:notesMasterId r:id="rId4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jWMQ0ZwRvnkK0b2DBd1MiROdBc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21" autoAdjust="0"/>
  </p:normalViewPr>
  <p:slideViewPr>
    <p:cSldViewPr snapToGrid="0">
      <p:cViewPr varScale="1">
        <p:scale>
          <a:sx n="93" d="100"/>
          <a:sy n="93" d="100"/>
        </p:scale>
        <p:origin x="1818" y="72"/>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sites.ed.gov/idea/files/Myths-and-Facts-Surrounding-Assistive-Technology-Devices-01-22-2024.pdf"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sites.ed.gov/idea/files/DCL-on-Myths-and-Facts-Surrounding-Assistive-Technology-Devices-01-22-2024.pdf"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nam02.safelinks.protection.outlook.com/?url=https%3A%2F%2Fforms.gle%2FmGS5kjumfL5uVh3t7&amp;data=05%7C02%7Ctennesenb%40umkc.edu%7C59ca9383321d4ebfb89108dc6b81c0d0%7Ce3fefdbef7e9401ba51a355e01b05a89%7C0%7C0%7C638503452275668590%7CUnknown%7CTWFpbGZsb3d8eyJWIjoiMC4wLjAwMDAiLCJQIjoiV2luMzIiLCJBTiI6Ik1haWwiLCJXVCI6Mn0%3D%7C0%7C%7C%7C&amp;sdata=KBUkLHHv%2B%2B%2B%2Bgg1Sh04aVNZKNkY%2F6cnBFKIgISte07M%3D&amp;reserved=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cd3ca9f8f2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cd3ca9f8f2_0_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highlight>
                  <a:schemeClr val="lt1"/>
                </a:highlight>
              </a:rPr>
              <a:t>Based on the child's needs, The IEP team could recommend an exception to the policy. It seems more complex than the IEP decision. I recommend digging out the district policy first and then talking about what the IEP does and when an exception to the policy should be made for a child with a disability. There is a policy that applies to all children, but the IEP team can document in the IEP why the policy doesn’t apply based on the child’s disability and resulting needs</a:t>
            </a:r>
            <a:endParaRPr dirty="0">
              <a:highlight>
                <a:schemeClr val="lt1"/>
              </a:highlight>
            </a:endParaRPr>
          </a:p>
        </p:txBody>
      </p:sp>
      <p:sp>
        <p:nvSpPr>
          <p:cNvPr id="206" name="Google Shape;206;g2cd3ca9f8f2_0_5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cd3ca9f8f2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cd3ca9f8f2_0_2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2cd3ca9f8f2_0_2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6eedc7cd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6eedc7cd6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Secretary of State Revised SCH097 Student Special Education Record, published November 2023 reads- </a:t>
            </a:r>
            <a:endParaRPr/>
          </a:p>
        </p:txBody>
      </p:sp>
      <p:sp>
        <p:nvSpPr>
          <p:cNvPr id="220" name="Google Shape;220;g26eedc7cd61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cd3ca9f8f2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cd3ca9f8f2_0_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Font typeface="Calibri"/>
              <a:buNone/>
            </a:pPr>
            <a:r>
              <a:rPr lang="en-US" sz="1600" dirty="0"/>
              <a:t>Because this is one of the first activities that will occur at the start of the new school year, we will go through the transfer process compliance requirements a little bit more in-depth to ensure a timely and seamless transfer from one school district to another for students with disabilities. </a:t>
            </a:r>
            <a:endParaRPr sz="1600" dirty="0"/>
          </a:p>
          <a:p>
            <a:pPr marL="0" lvl="0" indent="0" algn="l" rtl="0">
              <a:spcBef>
                <a:spcPts val="0"/>
              </a:spcBef>
              <a:spcAft>
                <a:spcPts val="0"/>
              </a:spcAft>
              <a:buClr>
                <a:schemeClr val="dk1"/>
              </a:buClr>
              <a:buSzPts val="1600"/>
              <a:buFont typeface="Calibri"/>
              <a:buNone/>
            </a:pPr>
            <a:endParaRPr sz="1600" dirty="0"/>
          </a:p>
          <a:p>
            <a:pPr marL="0" lvl="0" indent="0" algn="l" rtl="0">
              <a:spcBef>
                <a:spcPts val="0"/>
              </a:spcBef>
              <a:spcAft>
                <a:spcPts val="0"/>
              </a:spcAft>
              <a:buClr>
                <a:schemeClr val="dk1"/>
              </a:buClr>
              <a:buSzPts val="1600"/>
              <a:buFont typeface="Calibri"/>
              <a:buNone/>
            </a:pPr>
            <a:r>
              <a:rPr lang="en-US" sz="1600" dirty="0"/>
              <a:t>When receiving a new student in your district, school staff will need to look and listen for any indications that the enrolling student may have been identified as a student with a disability.   </a:t>
            </a:r>
            <a:endParaRPr sz="1600" dirty="0"/>
          </a:p>
          <a:p>
            <a:pPr marL="0" lvl="0" indent="0" algn="l" rtl="0">
              <a:spcBef>
                <a:spcPts val="0"/>
              </a:spcBef>
              <a:spcAft>
                <a:spcPts val="0"/>
              </a:spcAft>
              <a:buClr>
                <a:schemeClr val="dk1"/>
              </a:buClr>
              <a:buSzPts val="1600"/>
              <a:buFont typeface="Calibri"/>
              <a:buNone/>
            </a:pPr>
            <a:endParaRPr sz="1600" dirty="0"/>
          </a:p>
          <a:p>
            <a:pPr marL="0" lvl="0" indent="0" algn="l" rtl="0">
              <a:spcBef>
                <a:spcPts val="0"/>
              </a:spcBef>
              <a:spcAft>
                <a:spcPts val="0"/>
              </a:spcAft>
              <a:buClr>
                <a:schemeClr val="dk1"/>
              </a:buClr>
              <a:buSzPts val="1600"/>
              <a:buFont typeface="Calibri"/>
              <a:buNone/>
            </a:pPr>
            <a:r>
              <a:rPr lang="en-US" sz="1600" dirty="0"/>
              <a:t>The first place to begin determining if a new student is a student with a disability is with the initial contact with the school district and through the enrollment paperwork.  It is important to know who in your district is responsible for this initial contact. In some districts, this can be the school building secretary or the school counselor.  In other districts, it could be the principal or the registrar.  No matter who it is, these staff should be trained to “look” and “listen” for indications that the new enrollee is a student with a disability since not all new students arrive at their new school with their IEP and Evaluation in hand.  These staff must ensure that enrollment forms are thoroughly completed.  Don’t be afraid to ask questions to clarify information the parent provides on the enrollment form!</a:t>
            </a:r>
            <a:endParaRPr sz="1600" dirty="0"/>
          </a:p>
          <a:p>
            <a:pPr marL="0" lvl="0" indent="0" algn="l" rtl="0">
              <a:spcBef>
                <a:spcPts val="0"/>
              </a:spcBef>
              <a:spcAft>
                <a:spcPts val="0"/>
              </a:spcAft>
              <a:buClr>
                <a:schemeClr val="dk1"/>
              </a:buClr>
              <a:buSzPts val="1600"/>
              <a:buFont typeface="Calibri"/>
              <a:buNone/>
            </a:pPr>
            <a:endParaRPr sz="1600" dirty="0"/>
          </a:p>
          <a:p>
            <a:pPr marL="0" lvl="0" indent="0" algn="l" rtl="0">
              <a:spcBef>
                <a:spcPts val="0"/>
              </a:spcBef>
              <a:spcAft>
                <a:spcPts val="0"/>
              </a:spcAft>
              <a:buNone/>
            </a:pPr>
            <a:endParaRPr dirty="0"/>
          </a:p>
        </p:txBody>
      </p:sp>
      <p:sp>
        <p:nvSpPr>
          <p:cNvPr id="227" name="Google Shape;227;g2cd3ca9f8f2_0_6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cd3ca9f8f2_0_79:notes"/>
          <p:cNvSpPr>
            <a:spLocks noGrp="1" noRot="1" noChangeAspect="1"/>
          </p:cNvSpPr>
          <p:nvPr>
            <p:ph type="sldImg" idx="2"/>
          </p:nvPr>
        </p:nvSpPr>
        <p:spPr>
          <a:xfrm>
            <a:off x="566738" y="768350"/>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2cd3ca9f8f2_0_79:notes"/>
          <p:cNvSpPr txBox="1">
            <a:spLocks noGrp="1"/>
          </p:cNvSpPr>
          <p:nvPr>
            <p:ph type="body" idx="1"/>
          </p:nvPr>
        </p:nvSpPr>
        <p:spPr>
          <a:xfrm>
            <a:off x="795954" y="4864006"/>
            <a:ext cx="6367500" cy="4608000"/>
          </a:xfrm>
          <a:prstGeom prst="rect">
            <a:avLst/>
          </a:prstGeom>
          <a:noFill/>
          <a:ln>
            <a:noFill/>
          </a:ln>
        </p:spPr>
        <p:txBody>
          <a:bodyPr spcFirstLastPara="1" wrap="square" lIns="105875" tIns="52950" rIns="105875" bIns="52950" anchor="t" anchorCtr="0">
            <a:noAutofit/>
          </a:bodyPr>
          <a:lstStyle/>
          <a:p>
            <a:pPr marL="0" lvl="0" indent="0" algn="l" rtl="0">
              <a:spcBef>
                <a:spcPts val="0"/>
              </a:spcBef>
              <a:spcAft>
                <a:spcPts val="0"/>
              </a:spcAft>
              <a:buClr>
                <a:schemeClr val="dk1"/>
              </a:buClr>
              <a:buSzPts val="1600"/>
              <a:buFont typeface="Calibri"/>
              <a:buNone/>
            </a:pPr>
            <a:r>
              <a:rPr lang="en-US" sz="1600" dirty="0"/>
              <a:t>In Missouri, the Safe Schools Act requires that receiving school districts request student records within two (2) days of enrollment.  Sending Missouri school districts are required to send records within five (5) business days of receiving a request for records.  Remember that FERPA allows for student records to be exchanged between LEAs when students transfer.</a:t>
            </a:r>
            <a:endParaRPr sz="1600" dirty="0"/>
          </a:p>
          <a:p>
            <a:pPr marL="0" lvl="0" indent="0" algn="l" rtl="0">
              <a:spcBef>
                <a:spcPts val="0"/>
              </a:spcBef>
              <a:spcAft>
                <a:spcPts val="0"/>
              </a:spcAft>
              <a:buClr>
                <a:schemeClr val="dk1"/>
              </a:buClr>
              <a:buSzPts val="1600"/>
              <a:buFont typeface="Calibri"/>
              <a:buNone/>
            </a:pPr>
            <a:endParaRPr sz="1600" dirty="0"/>
          </a:p>
          <a:p>
            <a:pPr marL="0" lvl="0" indent="0" algn="l" rtl="0">
              <a:spcBef>
                <a:spcPts val="0"/>
              </a:spcBef>
              <a:spcAft>
                <a:spcPts val="0"/>
              </a:spcAft>
              <a:buClr>
                <a:schemeClr val="dk1"/>
              </a:buClr>
              <a:buSzPts val="1600"/>
              <a:buFont typeface="Calibri"/>
              <a:buNone/>
            </a:pPr>
            <a:r>
              <a:rPr lang="en-US" sz="1600" dirty="0"/>
              <a:t>*Very important the receiving school cannot keep a student out of school pending the receipt of school records.  In other words, districts cannot refuse to allow a student to begin attending school on the basis of waiting for the receipt of the special education records for a student.</a:t>
            </a:r>
            <a:endParaRPr sz="1600" dirty="0"/>
          </a:p>
          <a:p>
            <a:pPr marL="0" lvl="0" indent="0" algn="l" rtl="0">
              <a:spcBef>
                <a:spcPts val="0"/>
              </a:spcBef>
              <a:spcAft>
                <a:spcPts val="0"/>
              </a:spcAft>
              <a:buClr>
                <a:schemeClr val="dk1"/>
              </a:buClr>
              <a:buSzPts val="1600"/>
              <a:buFont typeface="Calibri"/>
              <a:buNone/>
            </a:pPr>
            <a:endParaRPr sz="1600" dirty="0"/>
          </a:p>
          <a:p>
            <a:pPr marL="0" lvl="0" indent="0" algn="l" rtl="0">
              <a:spcBef>
                <a:spcPts val="0"/>
              </a:spcBef>
              <a:spcAft>
                <a:spcPts val="0"/>
              </a:spcAft>
              <a:buClr>
                <a:schemeClr val="dk1"/>
              </a:buClr>
              <a:buSzPts val="1600"/>
              <a:buFont typeface="Calibri"/>
              <a:buNone/>
            </a:pPr>
            <a:r>
              <a:rPr lang="en-US" sz="1600" dirty="0"/>
              <a:t>Another way to gain information is the interview process. Interviews will provide valuable information.  Interviews can be in person or over the phone. Interviews can be conducted with the student’s parents and with previous school staff, such as the special education teacher, the school counselor, the building principal,  the special education process coordinator, etc.  Interviewing will provide a better picture of the types and amounts of services that a student received at their previous school than enrollment documents alone.</a:t>
            </a:r>
            <a:endParaRPr sz="1600" dirty="0"/>
          </a:p>
          <a:p>
            <a:pPr marL="0" lvl="0" indent="0" algn="l" rtl="0">
              <a:spcBef>
                <a:spcPts val="0"/>
              </a:spcBef>
              <a:spcAft>
                <a:spcPts val="0"/>
              </a:spcAft>
              <a:buClr>
                <a:schemeClr val="dk1"/>
              </a:buClr>
              <a:buSzPts val="1600"/>
              <a:buFont typeface="Calibri"/>
              <a:buNone/>
            </a:pPr>
            <a:endParaRPr sz="1600" dirty="0"/>
          </a:p>
          <a:p>
            <a:pPr marL="0" lvl="0" indent="0" algn="l" rtl="0">
              <a:spcBef>
                <a:spcPts val="0"/>
              </a:spcBef>
              <a:spcAft>
                <a:spcPts val="0"/>
              </a:spcAft>
              <a:buClr>
                <a:schemeClr val="dk1"/>
              </a:buClr>
              <a:buSzPts val="1600"/>
              <a:buFont typeface="Calibri"/>
              <a:buNone/>
            </a:pPr>
            <a:endParaRPr sz="16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cd3ca9f8f2_0_87:notes"/>
          <p:cNvSpPr>
            <a:spLocks noGrp="1" noRot="1" noChangeAspect="1"/>
          </p:cNvSpPr>
          <p:nvPr>
            <p:ph type="sldImg" idx="2"/>
          </p:nvPr>
        </p:nvSpPr>
        <p:spPr>
          <a:xfrm>
            <a:off x="566738" y="768350"/>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2cd3ca9f8f2_0_87:notes"/>
          <p:cNvSpPr txBox="1">
            <a:spLocks noGrp="1"/>
          </p:cNvSpPr>
          <p:nvPr>
            <p:ph type="body" idx="1"/>
          </p:nvPr>
        </p:nvSpPr>
        <p:spPr>
          <a:xfrm>
            <a:off x="795954" y="4864006"/>
            <a:ext cx="6367500" cy="4608000"/>
          </a:xfrm>
          <a:prstGeom prst="rect">
            <a:avLst/>
          </a:prstGeom>
          <a:noFill/>
          <a:ln>
            <a:noFill/>
          </a:ln>
        </p:spPr>
        <p:txBody>
          <a:bodyPr spcFirstLastPara="1" wrap="square" lIns="105875" tIns="52950" rIns="105875" bIns="52950" anchor="t" anchorCtr="0">
            <a:noAutofit/>
          </a:bodyPr>
          <a:lstStyle/>
          <a:p>
            <a:pPr marL="0" lvl="0" indent="0" algn="l" rtl="0">
              <a:spcBef>
                <a:spcPts val="0"/>
              </a:spcBef>
              <a:spcAft>
                <a:spcPts val="0"/>
              </a:spcAft>
              <a:buClr>
                <a:schemeClr val="dk1"/>
              </a:buClr>
              <a:buSzPts val="1600"/>
              <a:buFont typeface="Calibri"/>
              <a:buNone/>
            </a:pPr>
            <a:r>
              <a:rPr lang="en-US" sz="1600" dirty="0"/>
              <a:t>In-state transfer requirements are found in the 500’s while compliance requirements for out-of-state transfers are found in the 550s.  There are model Transfer Documentation forms to assist LEA staff in documenting and following all of the steps in the process.   These can be found in the Form section of Compliance’s website.  </a:t>
            </a:r>
            <a:endParaRPr sz="1600" dirty="0"/>
          </a:p>
          <a:p>
            <a:pPr marL="0" lvl="0" indent="0" algn="l" rtl="0">
              <a:spcBef>
                <a:spcPts val="0"/>
              </a:spcBef>
              <a:spcAft>
                <a:spcPts val="0"/>
              </a:spcAft>
              <a:buClr>
                <a:schemeClr val="dk1"/>
              </a:buClr>
              <a:buSzPts val="1600"/>
              <a:buFont typeface="Calibri"/>
              <a:buNone/>
            </a:pPr>
            <a:endParaRPr sz="1600" dirty="0"/>
          </a:p>
          <a:p>
            <a:pPr marL="0" lvl="0" indent="0" algn="l" rtl="0">
              <a:spcBef>
                <a:spcPts val="0"/>
              </a:spcBef>
              <a:spcAft>
                <a:spcPts val="0"/>
              </a:spcAft>
              <a:buClr>
                <a:schemeClr val="dk1"/>
              </a:buClr>
              <a:buSzPts val="1600"/>
              <a:buFont typeface="Calibri"/>
              <a:buNone/>
            </a:pPr>
            <a:r>
              <a:rPr lang="en-US" sz="1600" dirty="0"/>
              <a:t>In some cases, students arrive at their new school with complete copies of evaluation reports and IEPs; in other instances, students enroll with little or no paperwork and incorrect information from parents regarding past special education services. The model forms are designed specifically to address the required considerations for various transfer scenarios.  In addition, the Standards and Indicators Manual clearly describes the process steps for both options.</a:t>
            </a:r>
            <a:endParaRPr sz="1600" dirty="0"/>
          </a:p>
          <a:p>
            <a:pPr marL="0" lvl="0" indent="0" algn="l" rtl="0">
              <a:spcBef>
                <a:spcPts val="0"/>
              </a:spcBef>
              <a:spcAft>
                <a:spcPts val="0"/>
              </a:spcAft>
              <a:buClr>
                <a:schemeClr val="dk1"/>
              </a:buClr>
              <a:buSzPts val="1600"/>
              <a:buFont typeface="Calibri"/>
              <a:buNone/>
            </a:pPr>
            <a:endParaRPr sz="1600" dirty="0"/>
          </a:p>
          <a:p>
            <a:pPr marL="0" lvl="0" indent="0" algn="l" rtl="0">
              <a:spcBef>
                <a:spcPts val="0"/>
              </a:spcBef>
              <a:spcAft>
                <a:spcPts val="0"/>
              </a:spcAft>
              <a:buClr>
                <a:schemeClr val="dk1"/>
              </a:buClr>
              <a:buSzPts val="1600"/>
              <a:buFont typeface="Calibri"/>
              <a:buNone/>
            </a:pPr>
            <a:r>
              <a:rPr lang="en-US" sz="1600" dirty="0"/>
              <a:t>Key elements during the transfer process are:</a:t>
            </a:r>
            <a:endParaRPr sz="1600" dirty="0"/>
          </a:p>
          <a:p>
            <a:pPr marL="0" lvl="0" indent="0" algn="l" rtl="0">
              <a:spcBef>
                <a:spcPts val="0"/>
              </a:spcBef>
              <a:spcAft>
                <a:spcPts val="0"/>
              </a:spcAft>
              <a:buClr>
                <a:schemeClr val="dk1"/>
              </a:buClr>
              <a:buSzPts val="1600"/>
              <a:buFont typeface="Calibri"/>
              <a:buNone/>
            </a:pPr>
            <a:endParaRPr sz="1600" b="1" u="sng" dirty="0"/>
          </a:p>
          <a:p>
            <a:pPr marL="0" lvl="0" indent="0" algn="l" rtl="0">
              <a:spcBef>
                <a:spcPts val="0"/>
              </a:spcBef>
              <a:spcAft>
                <a:spcPts val="0"/>
              </a:spcAft>
              <a:buClr>
                <a:schemeClr val="dk1"/>
              </a:buClr>
              <a:buSzPts val="1600"/>
              <a:buFont typeface="Calibri"/>
              <a:buNone/>
            </a:pPr>
            <a:r>
              <a:rPr lang="en-US" sz="1600" b="1" dirty="0"/>
              <a:t>Incoming Evaluation Report </a:t>
            </a:r>
            <a:r>
              <a:rPr lang="en-US" sz="1600" dirty="0"/>
              <a:t>- One of the biggest differences between an in-state transfer and an out-of-state transfer is how the evaluation report is handled. A LEA can accept a transfer evaluation report if they believe it is compliant and includes all information necessary to determine eligibility in the State of Missouri.  If a LEA does NOT accept a transfer evaluation report because it is not compliant, then:</a:t>
            </a:r>
            <a:endParaRPr sz="1600" dirty="0"/>
          </a:p>
          <a:p>
            <a:pPr marL="0" lvl="0" indent="0" algn="l" rtl="0">
              <a:spcBef>
                <a:spcPts val="0"/>
              </a:spcBef>
              <a:spcAft>
                <a:spcPts val="0"/>
              </a:spcAft>
              <a:buClr>
                <a:schemeClr val="dk1"/>
              </a:buClr>
              <a:buSzPts val="1600"/>
              <a:buFont typeface="Calibri"/>
              <a:buNone/>
            </a:pPr>
            <a:r>
              <a:rPr lang="en-US" sz="1600" dirty="0"/>
              <a:t>An in-state transfer goes through the reevaluation process.</a:t>
            </a:r>
            <a:endParaRPr sz="1600" dirty="0"/>
          </a:p>
          <a:p>
            <a:pPr marL="0" lvl="0" indent="0" algn="l" rtl="0">
              <a:spcBef>
                <a:spcPts val="0"/>
              </a:spcBef>
              <a:spcAft>
                <a:spcPts val="0"/>
              </a:spcAft>
              <a:buClr>
                <a:schemeClr val="dk1"/>
              </a:buClr>
              <a:buSzPts val="1600"/>
              <a:buFont typeface="Calibri"/>
              <a:buNone/>
            </a:pPr>
            <a:r>
              <a:rPr lang="en-US" sz="1600" dirty="0"/>
              <a:t>An out-of-state transfer goes through the initial evaluation process.</a:t>
            </a:r>
            <a:endParaRPr sz="1600" dirty="0"/>
          </a:p>
          <a:p>
            <a:pPr marL="0" lvl="0" indent="0" algn="l" rtl="0">
              <a:spcBef>
                <a:spcPts val="0"/>
              </a:spcBef>
              <a:spcAft>
                <a:spcPts val="0"/>
              </a:spcAft>
              <a:buClr>
                <a:schemeClr val="dk1"/>
              </a:buClr>
              <a:buSzPts val="1600"/>
              <a:buFont typeface="Calibri"/>
              <a:buNone/>
            </a:pPr>
            <a:endParaRPr sz="1600" dirty="0"/>
          </a:p>
          <a:p>
            <a:pPr marL="0" lvl="0" indent="0" algn="l" rtl="0">
              <a:spcBef>
                <a:spcPts val="0"/>
              </a:spcBef>
              <a:spcAft>
                <a:spcPts val="0"/>
              </a:spcAft>
              <a:buClr>
                <a:schemeClr val="dk1"/>
              </a:buClr>
              <a:buSzPts val="1600"/>
              <a:buFont typeface="Calibri"/>
              <a:buNone/>
            </a:pPr>
            <a:r>
              <a:rPr lang="en-US" sz="1600" b="1" u="sng" dirty="0"/>
              <a:t>IEP</a:t>
            </a:r>
            <a:r>
              <a:rPr lang="en-US" sz="1600" dirty="0"/>
              <a:t> – If there is an IEP, the IDEA clarifies that FAPE must be provided.  There should be NO DELAY in providing special education and related services to students with disabilities who transfer between schools.  Those services can be guided by accepting the previous school’s IEP, the receiving school developing a new annual IEP, OR the receiving school providing comparable services to the previous IEP until a new annual IEP can be developed.</a:t>
            </a:r>
            <a:endParaRPr sz="1600" dirty="0"/>
          </a:p>
          <a:p>
            <a:pPr marL="0" lvl="0" indent="0" algn="l" rtl="0">
              <a:spcBef>
                <a:spcPts val="0"/>
              </a:spcBef>
              <a:spcAft>
                <a:spcPts val="0"/>
              </a:spcAft>
              <a:buClr>
                <a:schemeClr val="dk1"/>
              </a:buClr>
              <a:buSzPts val="1600"/>
              <a:buFont typeface="Calibri"/>
              <a:buNone/>
            </a:pPr>
            <a:endParaRPr sz="1600" dirty="0"/>
          </a:p>
          <a:p>
            <a:pPr marL="0" lvl="0" indent="0" algn="l" rtl="0">
              <a:spcBef>
                <a:spcPts val="0"/>
              </a:spcBef>
              <a:spcAft>
                <a:spcPts val="0"/>
              </a:spcAft>
              <a:buClr>
                <a:schemeClr val="dk1"/>
              </a:buClr>
              <a:buSzPts val="1600"/>
              <a:buFont typeface="Calibri"/>
              <a:buNone/>
            </a:pPr>
            <a:r>
              <a:rPr lang="en-US" sz="1600" dirty="0"/>
              <a:t>Another point is that if your district decides to ACCEPT the IEP from the previous school, that means that the IEP from the previous school has to be implemented EXACTLY as written.  That means you cannot amend a transfer IEP since it has to be implemented as written.  If (or when) the team determines that the previous IEP is no longer appropriate, the previous IEP is REJECTED, and a new annual IEP must be developed.  Remember that there is no longer the need to develop an Interim IEP – the IEP Team will be developing the annual IEP at this point, and the annual IEP can be amended or re-written as the IEP Team determines is necessary for the individual student.</a:t>
            </a:r>
            <a:endParaRPr sz="1600" dirty="0"/>
          </a:p>
          <a:p>
            <a:pPr marL="0" lvl="0" indent="0" algn="l" rtl="0">
              <a:spcBef>
                <a:spcPts val="0"/>
              </a:spcBef>
              <a:spcAft>
                <a:spcPts val="0"/>
              </a:spcAft>
              <a:buClr>
                <a:schemeClr val="dk1"/>
              </a:buClr>
              <a:buSzPts val="1600"/>
              <a:buFont typeface="Calibri"/>
              <a:buNone/>
            </a:pPr>
            <a:endParaRPr sz="16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cd3ca9f8f2_0_97:notes"/>
          <p:cNvSpPr txBox="1">
            <a:spLocks noGrp="1"/>
          </p:cNvSpPr>
          <p:nvPr>
            <p:ph type="body" idx="1"/>
          </p:nvPr>
        </p:nvSpPr>
        <p:spPr>
          <a:xfrm>
            <a:off x="777240" y="4840605"/>
            <a:ext cx="6217800" cy="3960600"/>
          </a:xfrm>
          <a:prstGeom prst="rect">
            <a:avLst/>
          </a:prstGeom>
          <a:noFill/>
          <a:ln>
            <a:noFill/>
          </a:ln>
        </p:spPr>
        <p:txBody>
          <a:bodyPr spcFirstLastPara="1" wrap="square" lIns="102600" tIns="102600" rIns="102600" bIns="1026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3" name="Google Shape;253;g2cd3ca9f8f2_0_97:notes"/>
          <p:cNvSpPr>
            <a:spLocks noGrp="1" noRot="1" noChangeAspect="1"/>
          </p:cNvSpPr>
          <p:nvPr>
            <p:ph type="sldImg" idx="2"/>
          </p:nvPr>
        </p:nvSpPr>
        <p:spPr>
          <a:xfrm>
            <a:off x="869950" y="1257300"/>
            <a:ext cx="6032400" cy="3394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cd3ca9f8f2_0_102:notes"/>
          <p:cNvSpPr txBox="1">
            <a:spLocks noGrp="1"/>
          </p:cNvSpPr>
          <p:nvPr>
            <p:ph type="body" idx="1"/>
          </p:nvPr>
        </p:nvSpPr>
        <p:spPr>
          <a:xfrm>
            <a:off x="777240" y="4840605"/>
            <a:ext cx="6217800" cy="3960600"/>
          </a:xfrm>
          <a:prstGeom prst="rect">
            <a:avLst/>
          </a:prstGeom>
          <a:noFill/>
          <a:ln>
            <a:noFill/>
          </a:ln>
        </p:spPr>
        <p:txBody>
          <a:bodyPr spcFirstLastPara="1" wrap="square" lIns="102600" tIns="102600" rIns="102600" bIns="1026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9" name="Google Shape;259;g2cd3ca9f8f2_0_102:notes"/>
          <p:cNvSpPr>
            <a:spLocks noGrp="1" noRot="1" noChangeAspect="1"/>
          </p:cNvSpPr>
          <p:nvPr>
            <p:ph type="sldImg" idx="2"/>
          </p:nvPr>
        </p:nvSpPr>
        <p:spPr>
          <a:xfrm>
            <a:off x="869950" y="1257300"/>
            <a:ext cx="6032400" cy="3394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cd3ca9f8f2_0_107:notes"/>
          <p:cNvSpPr txBox="1">
            <a:spLocks noGrp="1"/>
          </p:cNvSpPr>
          <p:nvPr>
            <p:ph type="body" idx="1"/>
          </p:nvPr>
        </p:nvSpPr>
        <p:spPr>
          <a:xfrm>
            <a:off x="777240" y="4840605"/>
            <a:ext cx="6217800" cy="3960600"/>
          </a:xfrm>
          <a:prstGeom prst="rect">
            <a:avLst/>
          </a:prstGeom>
          <a:noFill/>
          <a:ln>
            <a:noFill/>
          </a:ln>
        </p:spPr>
        <p:txBody>
          <a:bodyPr spcFirstLastPara="1" wrap="square" lIns="102600" tIns="102600" rIns="102600" bIns="1026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65" name="Google Shape;265;g2cd3ca9f8f2_0_107: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cd3ca9f8f2_0_112:notes"/>
          <p:cNvSpPr txBox="1">
            <a:spLocks noGrp="1"/>
          </p:cNvSpPr>
          <p:nvPr>
            <p:ph type="body" idx="1"/>
          </p:nvPr>
        </p:nvSpPr>
        <p:spPr>
          <a:xfrm>
            <a:off x="777240" y="4840605"/>
            <a:ext cx="6217800" cy="3960600"/>
          </a:xfrm>
          <a:prstGeom prst="rect">
            <a:avLst/>
          </a:prstGeom>
          <a:noFill/>
          <a:ln>
            <a:noFill/>
          </a:ln>
        </p:spPr>
        <p:txBody>
          <a:bodyPr spcFirstLastPara="1" wrap="square" lIns="102600" tIns="102600" rIns="102600" bIns="1026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71" name="Google Shape;271;g2cd3ca9f8f2_0_112: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Dawn:</a:t>
            </a:r>
            <a:endParaRPr/>
          </a:p>
        </p:txBody>
      </p:sp>
      <p:sp>
        <p:nvSpPr>
          <p:cNvPr id="154" name="Google Shape;15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cd3ca9f8f2_0_117:notes"/>
          <p:cNvSpPr txBox="1">
            <a:spLocks noGrp="1"/>
          </p:cNvSpPr>
          <p:nvPr>
            <p:ph type="body" idx="1"/>
          </p:nvPr>
        </p:nvSpPr>
        <p:spPr>
          <a:xfrm>
            <a:off x="777240" y="4840605"/>
            <a:ext cx="6217800" cy="3960600"/>
          </a:xfrm>
          <a:prstGeom prst="rect">
            <a:avLst/>
          </a:prstGeom>
          <a:noFill/>
          <a:ln>
            <a:noFill/>
          </a:ln>
        </p:spPr>
        <p:txBody>
          <a:bodyPr spcFirstLastPara="1" wrap="square" lIns="102600" tIns="102600" rIns="102600" bIns="1026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77" name="Google Shape;277;g2cd3ca9f8f2_0_117:notes"/>
          <p:cNvSpPr>
            <a:spLocks noGrp="1" noRot="1" noChangeAspect="1"/>
          </p:cNvSpPr>
          <p:nvPr>
            <p:ph type="sldImg" idx="2"/>
          </p:nvPr>
        </p:nvSpPr>
        <p:spPr>
          <a:xfrm>
            <a:off x="869950" y="1257300"/>
            <a:ext cx="6032400" cy="3394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cd3ca9f8f2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cd3ca9f8f2_0_2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a:solidFill>
                  <a:srgbClr val="004B8D"/>
                </a:solidFill>
              </a:rPr>
              <a:t>Bailey: </a:t>
            </a:r>
            <a:endParaRPr sz="1400" dirty="0">
              <a:solidFill>
                <a:srgbClr val="004B8D"/>
              </a:solidFill>
            </a:endParaRPr>
          </a:p>
          <a:p>
            <a:pPr marL="0" lvl="0" indent="0" algn="l" rtl="0">
              <a:spcBef>
                <a:spcPts val="0"/>
              </a:spcBef>
              <a:spcAft>
                <a:spcPts val="0"/>
              </a:spcAft>
              <a:buNone/>
            </a:pPr>
            <a:endParaRPr sz="1400" dirty="0">
              <a:solidFill>
                <a:srgbClr val="004B8D"/>
              </a:solidFill>
            </a:endParaRPr>
          </a:p>
          <a:p>
            <a:pPr marL="0" lvl="0" indent="0" algn="l" rtl="0">
              <a:spcBef>
                <a:spcPts val="0"/>
              </a:spcBef>
              <a:spcAft>
                <a:spcPts val="0"/>
              </a:spcAft>
              <a:buNone/>
            </a:pPr>
            <a:r>
              <a:rPr lang="en-US" sz="1400" dirty="0">
                <a:solidFill>
                  <a:srgbClr val="004B8D"/>
                </a:solidFill>
              </a:rPr>
              <a:t>We want to remind you all that requests for evaluations in special education increase during 3rd and 4th quarter. Districts must have procedures and practices in place to process requests from agency personnel and parents throughout the school year. There are </a:t>
            </a:r>
            <a:r>
              <a:rPr lang="en-US" sz="1400" b="1" dirty="0">
                <a:solidFill>
                  <a:srgbClr val="004B8D"/>
                </a:solidFill>
              </a:rPr>
              <a:t>no</a:t>
            </a:r>
            <a:r>
              <a:rPr lang="en-US" sz="1400" dirty="0">
                <a:solidFill>
                  <a:srgbClr val="004B8D"/>
                </a:solidFill>
              </a:rPr>
              <a:t> </a:t>
            </a:r>
            <a:r>
              <a:rPr lang="en-US" sz="1400" b="1" dirty="0">
                <a:solidFill>
                  <a:srgbClr val="004B8D"/>
                </a:solidFill>
              </a:rPr>
              <a:t>cut-off</a:t>
            </a:r>
            <a:r>
              <a:rPr lang="en-US" sz="1400" dirty="0">
                <a:solidFill>
                  <a:srgbClr val="004B8D"/>
                </a:solidFill>
              </a:rPr>
              <a:t> dates for accepting requests for initial evaluations. Remember it is important to know that there are acceptable extensions for the first 30 and 60 days of evaluation (includes summer break). </a:t>
            </a:r>
            <a:r>
              <a:rPr lang="en-US" sz="1400" b="1" dirty="0">
                <a:solidFill>
                  <a:srgbClr val="004B8D"/>
                </a:solidFill>
              </a:rPr>
              <a:t>There is no extension for the 30-day timeline for developing the IEP. </a:t>
            </a:r>
            <a:endParaRPr sz="1400" dirty="0">
              <a:solidFill>
                <a:srgbClr val="004B8D"/>
              </a:solidFill>
            </a:endParaRPr>
          </a:p>
        </p:txBody>
      </p:sp>
      <p:sp>
        <p:nvSpPr>
          <p:cNvPr id="284" name="Google Shape;284;g2cd3ca9f8f2_0_2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cd3ca9f8f2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cd3ca9f8f2_0_2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Speaking of summer, we also wanted to remind you all about First Steps summer 3rd birthdays. Please remember there is a difference between First Steps and early childhood special education. </a:t>
            </a:r>
            <a:endParaRPr dirty="0"/>
          </a:p>
        </p:txBody>
      </p:sp>
      <p:sp>
        <p:nvSpPr>
          <p:cNvPr id="292" name="Google Shape;292;g2cd3ca9f8f2_0_25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cd3ca9f8f2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cd3ca9f8f2_0_2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dirty="0">
                <a:solidFill>
                  <a:srgbClr val="004B8D"/>
                </a:solidFill>
              </a:rPr>
              <a:t>Children transitioning from First Steps who have </a:t>
            </a:r>
            <a:r>
              <a:rPr lang="en-US" b="1" dirty="0">
                <a:solidFill>
                  <a:srgbClr val="004B8D"/>
                </a:solidFill>
              </a:rPr>
              <a:t>summer third birthdays</a:t>
            </a:r>
            <a:r>
              <a:rPr lang="en-US" dirty="0">
                <a:solidFill>
                  <a:srgbClr val="004B8D"/>
                </a:solidFill>
              </a:rPr>
              <a:t> falling between April 1st -August 15th have several choices for obtaining services starting on their third birthday. Option 1: Parents may determine whether they stay in First Steps until school starts in August </a:t>
            </a:r>
            <a:endParaRPr dirty="0">
              <a:solidFill>
                <a:srgbClr val="004B8D"/>
              </a:solidFill>
            </a:endParaRPr>
          </a:p>
          <a:p>
            <a:pPr marL="0" lvl="0" indent="0" algn="l" rtl="0">
              <a:spcBef>
                <a:spcPts val="360"/>
              </a:spcBef>
              <a:spcAft>
                <a:spcPts val="0"/>
              </a:spcAft>
              <a:buClr>
                <a:schemeClr val="dk1"/>
              </a:buClr>
              <a:buSzPts val="1100"/>
              <a:buFont typeface="Arial"/>
              <a:buNone/>
            </a:pPr>
            <a:r>
              <a:rPr lang="en-US" dirty="0">
                <a:solidFill>
                  <a:srgbClr val="004B8D"/>
                </a:solidFill>
              </a:rPr>
              <a:t>Option 2: Parents may determine to transition to Early Childhood Special Education (ECSE) to receive ESY services </a:t>
            </a:r>
            <a:endParaRPr dirty="0">
              <a:solidFill>
                <a:srgbClr val="004B8D"/>
              </a:solidFill>
            </a:endParaRPr>
          </a:p>
          <a:p>
            <a:pPr marL="0" lvl="0" indent="0" algn="l" rtl="0">
              <a:spcBef>
                <a:spcPts val="360"/>
              </a:spcBef>
              <a:spcAft>
                <a:spcPts val="0"/>
              </a:spcAft>
              <a:buClr>
                <a:schemeClr val="dk1"/>
              </a:buClr>
              <a:buSzPts val="1100"/>
              <a:buFont typeface="Arial"/>
              <a:buNone/>
            </a:pPr>
            <a:r>
              <a:rPr lang="en-US" dirty="0">
                <a:solidFill>
                  <a:srgbClr val="004B8D"/>
                </a:solidFill>
              </a:rPr>
              <a:t>Option 3: Parents may wait to start ECSE services in August</a:t>
            </a:r>
            <a:endParaRPr dirty="0">
              <a:solidFill>
                <a:srgbClr val="004B8D"/>
              </a:solidFill>
            </a:endParaRPr>
          </a:p>
          <a:p>
            <a:pPr marL="0" lvl="0" indent="0" algn="l" rtl="0">
              <a:spcBef>
                <a:spcPts val="0"/>
              </a:spcBef>
              <a:spcAft>
                <a:spcPts val="0"/>
              </a:spcAft>
              <a:buNone/>
            </a:pPr>
            <a:endParaRPr dirty="0"/>
          </a:p>
        </p:txBody>
      </p:sp>
      <p:sp>
        <p:nvSpPr>
          <p:cNvPr id="299" name="Google Shape;299;g2cd3ca9f8f2_0_26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cd3ca9f8f2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cd3ca9f8f2_0_2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For additional information on this topic, please visit the Early Childhood of Special Education website on DESE. On this website there are </a:t>
            </a:r>
            <a:r>
              <a:rPr lang="en-US" b="1" dirty="0"/>
              <a:t>tons</a:t>
            </a:r>
            <a:r>
              <a:rPr lang="en-US" dirty="0"/>
              <a:t> of resources including a presentation over this topic, FAQ, and handouts for parents! </a:t>
            </a:r>
            <a:endParaRPr dirty="0"/>
          </a:p>
        </p:txBody>
      </p:sp>
      <p:sp>
        <p:nvSpPr>
          <p:cNvPr id="306" name="Google Shape;306;g2cd3ca9f8f2_0_26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cd3ca9f8f2_0_3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also wanted to let you know that in January 2024, OSEP created new Assistive Technology Guidance Documents! </a:t>
            </a:r>
            <a:endParaRPr dirty="0"/>
          </a:p>
        </p:txBody>
      </p:sp>
      <p:sp>
        <p:nvSpPr>
          <p:cNvPr id="313" name="Google Shape;313;g2cd3ca9f8f2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cd3ca9f8f2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cd3ca9f8f2_0_2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United States Department of Education published Myths and Facts Surrounding Assistive Technology Devices and Services and a Dear Colleague Letter surrounding this topic.  </a:t>
            </a:r>
            <a:r>
              <a:rPr lang="en-US" sz="1100" b="1" i="1" u="sng" dirty="0">
                <a:solidFill>
                  <a:schemeClr val="hlink"/>
                </a:solidFill>
                <a:latin typeface="Arial"/>
                <a:ea typeface="Arial"/>
                <a:cs typeface="Arial"/>
                <a:sym typeface="Arial"/>
                <a:hlinkClick r:id="rId3"/>
              </a:rPr>
              <a:t>Myths and Facts Surrounding Assistive Technology Devices and Services</a:t>
            </a:r>
            <a:r>
              <a:rPr lang="en-US" sz="1100" dirty="0">
                <a:latin typeface="Arial"/>
                <a:ea typeface="Arial"/>
                <a:cs typeface="Arial"/>
                <a:sym typeface="Arial"/>
              </a:rPr>
              <a:t> (PDF) is designed to increase understanding of the IDEA’s AT requirements, dispel common misconceptions regarding AT, provide examples of the use of AT devices and services for children with disabilities, and highlight the different requirements under Part C and Part B of IDEA.</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The </a:t>
            </a:r>
            <a:r>
              <a:rPr lang="en-US" sz="1100" dirty="0">
                <a:uFill>
                  <a:noFill/>
                </a:uFill>
                <a:latin typeface="Arial"/>
                <a:ea typeface="Arial"/>
                <a:cs typeface="Arial"/>
                <a:sym typeface="Arial"/>
                <a:hlinkClick r:id="rId4"/>
              </a:rPr>
              <a:t> </a:t>
            </a:r>
            <a:r>
              <a:rPr lang="en-US" sz="1100" b="1" i="1" u="sng" dirty="0">
                <a:solidFill>
                  <a:schemeClr val="hlink"/>
                </a:solidFill>
                <a:latin typeface="Arial"/>
                <a:ea typeface="Arial"/>
                <a:cs typeface="Arial"/>
                <a:sym typeface="Arial"/>
                <a:hlinkClick r:id="rId4"/>
              </a:rPr>
              <a:t>Dear Colleague Letter</a:t>
            </a:r>
            <a:r>
              <a:rPr lang="en-US" sz="1100" dirty="0">
                <a:latin typeface="Arial"/>
                <a:ea typeface="Arial"/>
                <a:cs typeface="Arial"/>
                <a:sym typeface="Arial"/>
              </a:rPr>
              <a:t> discusses the provision of assistive technology devices and services for children with disabilities under the Individuals with Disabilities Education Act (IDEA).</a:t>
            </a:r>
            <a:endParaRPr sz="1100" dirty="0">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0"/>
              </a:spcBef>
              <a:spcAft>
                <a:spcPts val="0"/>
              </a:spcAft>
              <a:buNone/>
            </a:pPr>
            <a:r>
              <a:rPr lang="en-US" dirty="0"/>
              <a:t>I highly recommend that these apart of your tool box when teams are considering assistive technology for a student with a disability.</a:t>
            </a:r>
            <a:endParaRPr dirty="0"/>
          </a:p>
        </p:txBody>
      </p:sp>
      <p:sp>
        <p:nvSpPr>
          <p:cNvPr id="319" name="Google Shape;319;g2cd3ca9f8f2_0_27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cd3ca9f8f2_0_2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Before the end of the school year, we also wanted to make sure you were aware of two upcoming DESE Special Education sponsored events happening this summer! </a:t>
            </a:r>
            <a:endParaRPr dirty="0"/>
          </a:p>
        </p:txBody>
      </p:sp>
      <p:sp>
        <p:nvSpPr>
          <p:cNvPr id="329" name="Google Shape;329;g2cd3ca9f8f2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cd3ca9f8f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cd3ca9f8f2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Transition Training Institute will be held June 26-28th in Columbia MO</a:t>
            </a:r>
            <a:endParaRPr dirty="0"/>
          </a:p>
        </p:txBody>
      </p:sp>
      <p:sp>
        <p:nvSpPr>
          <p:cNvPr id="335" name="Google Shape;335;g2cd3ca9f8f2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cd3ca9f8f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cd3ca9f8f2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Registration is only 150.00 per person.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Our keynote speaker is Sam Glenn: he has been giving inspirational and artistic speeches that have impacted audiences of all</a:t>
            </a:r>
            <a:endParaRPr dirty="0"/>
          </a:p>
          <a:p>
            <a:pPr marL="0" lvl="0" indent="0" algn="l" rtl="0">
              <a:spcBef>
                <a:spcPts val="0"/>
              </a:spcBef>
              <a:spcAft>
                <a:spcPts val="0"/>
              </a:spcAft>
              <a:buClr>
                <a:schemeClr val="dk1"/>
              </a:buClr>
              <a:buSzPts val="1100"/>
              <a:buFont typeface="Arial"/>
              <a:buNone/>
            </a:pPr>
            <a:r>
              <a:rPr lang="en-US" dirty="0"/>
              <a:t>sizes (some as large as 75,000 at stadium events) for nearly three decades. He believes that attitude</a:t>
            </a:r>
            <a:endParaRPr dirty="0"/>
          </a:p>
          <a:p>
            <a:pPr marL="0" lvl="0" indent="0" algn="l" rtl="0">
              <a:spcBef>
                <a:spcPts val="0"/>
              </a:spcBef>
              <a:spcAft>
                <a:spcPts val="0"/>
              </a:spcAft>
              <a:buClr>
                <a:schemeClr val="dk1"/>
              </a:buClr>
              <a:buSzPts val="1100"/>
              <a:buFont typeface="Arial"/>
              <a:buNone/>
            </a:pPr>
            <a:r>
              <a:rPr lang="en-US" dirty="0"/>
              <a:t>is the driver of everything and knows exactly how to recharge and rekindle that positive spark that</a:t>
            </a:r>
            <a:endParaRPr dirty="0"/>
          </a:p>
          <a:p>
            <a:pPr marL="0" lvl="0" indent="0" algn="l" rtl="0">
              <a:spcBef>
                <a:spcPts val="0"/>
              </a:spcBef>
              <a:spcAft>
                <a:spcPts val="0"/>
              </a:spcAft>
              <a:buClr>
                <a:schemeClr val="dk1"/>
              </a:buClr>
              <a:buSzPts val="1100"/>
              <a:buFont typeface="Arial"/>
              <a:buNone/>
            </a:pPr>
            <a:r>
              <a:rPr lang="en-US" dirty="0"/>
              <a:t>empowers leaders to give, do, and be their best. Today, his award-winning speeches set a positive</a:t>
            </a:r>
            <a:endParaRPr dirty="0"/>
          </a:p>
          <a:p>
            <a:pPr marL="0" lvl="0" indent="0" algn="l" rtl="0">
              <a:spcBef>
                <a:spcPts val="0"/>
              </a:spcBef>
              <a:spcAft>
                <a:spcPts val="0"/>
              </a:spcAft>
              <a:buNone/>
            </a:pPr>
            <a:r>
              <a:rPr lang="en-US" dirty="0"/>
              <a:t>and energetic tone that engages with audiences and gets them ready to learn, grow, and have fun! Throughout this training there will be several different training tracks that participants can receive training in! This is something that not only would be great for special education directors, but also process coordinators and even sped high school teachers! </a:t>
            </a:r>
            <a:endParaRPr dirty="0"/>
          </a:p>
        </p:txBody>
      </p:sp>
      <p:sp>
        <p:nvSpPr>
          <p:cNvPr id="343" name="Google Shape;343;g2cd3ca9f8f2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cd3ca9f8f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2cd3ca9f8f2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second DESE sponsored event is the Special Education Directors Academy. This will be held July 24-26th in Columbia MO! This conference is geared towards 1st and 2</a:t>
            </a:r>
            <a:r>
              <a:rPr lang="en-US" baseline="30000" dirty="0"/>
              <a:t>nd</a:t>
            </a:r>
            <a:r>
              <a:rPr lang="en-US" dirty="0"/>
              <a:t>-year directors but will also have an advanced track!</a:t>
            </a:r>
            <a:endParaRPr dirty="0"/>
          </a:p>
        </p:txBody>
      </p:sp>
      <p:sp>
        <p:nvSpPr>
          <p:cNvPr id="350" name="Google Shape;350;g2cd3ca9f8f2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cd3ca9f8f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2cd3ca9f8f2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g2cd3ca9f8f2_0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d1ad00788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d1ad00788a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a:t>DESE would like to hear from you in regards to our Special Education Virtual Support Meetings. This will assist us with our planning for the 24-25 school year. </a:t>
            </a:r>
            <a:endParaRPr sz="1100" dirty="0"/>
          </a:p>
          <a:p>
            <a:pPr marL="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This link will stay open until June 4th </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dirty="0"/>
              <a:t>If you have not filled out the survey, please go ahead and do so now! Simply,</a:t>
            </a:r>
            <a:endParaRPr sz="1100" dirty="0"/>
          </a:p>
          <a:p>
            <a:pPr marL="0" lvl="0" indent="0" algn="l" rtl="0">
              <a:lnSpc>
                <a:spcPct val="115000"/>
              </a:lnSpc>
              <a:spcBef>
                <a:spcPts val="0"/>
              </a:spcBef>
              <a:spcAft>
                <a:spcPts val="0"/>
              </a:spcAft>
              <a:buClr>
                <a:schemeClr val="dk1"/>
              </a:buClr>
              <a:buSzPts val="1100"/>
              <a:buFont typeface="Arial"/>
              <a:buNone/>
            </a:pPr>
            <a:r>
              <a:rPr lang="en-US" sz="1100" dirty="0"/>
              <a:t>1. Open the camera app on your phone</a:t>
            </a:r>
            <a:endParaRPr sz="1100" dirty="0"/>
          </a:p>
          <a:p>
            <a:pPr marL="0" lvl="0" indent="0" algn="l" rtl="0">
              <a:lnSpc>
                <a:spcPct val="115000"/>
              </a:lnSpc>
              <a:spcBef>
                <a:spcPts val="0"/>
              </a:spcBef>
              <a:spcAft>
                <a:spcPts val="0"/>
              </a:spcAft>
              <a:buClr>
                <a:schemeClr val="dk1"/>
              </a:buClr>
              <a:buSzPts val="1100"/>
              <a:buFont typeface="Arial"/>
              <a:buNone/>
            </a:pPr>
            <a:r>
              <a:rPr lang="en-US" sz="1100" dirty="0"/>
              <a:t>2. Focus the camera on the QR code by gently tapping the code</a:t>
            </a:r>
            <a:endParaRPr sz="1100" dirty="0"/>
          </a:p>
          <a:p>
            <a:pPr marL="0" lvl="0" indent="0" algn="l" rtl="0">
              <a:lnSpc>
                <a:spcPct val="115000"/>
              </a:lnSpc>
              <a:spcBef>
                <a:spcPts val="0"/>
              </a:spcBef>
              <a:spcAft>
                <a:spcPts val="0"/>
              </a:spcAft>
              <a:buClr>
                <a:schemeClr val="dk1"/>
              </a:buClr>
              <a:buSzPts val="1100"/>
              <a:buFont typeface="Arial"/>
              <a:buNone/>
            </a:pPr>
            <a:r>
              <a:rPr lang="en-US" sz="1100" dirty="0"/>
              <a:t>3. Fill out the 1 question survey! </a:t>
            </a:r>
            <a:endParaRPr sz="1100" dirty="0"/>
          </a:p>
          <a:p>
            <a:pPr marL="0" lvl="0" indent="0" algn="l" rtl="0">
              <a:lnSpc>
                <a:spcPct val="115000"/>
              </a:lnSpc>
              <a:spcBef>
                <a:spcPts val="0"/>
              </a:spcBef>
              <a:spcAft>
                <a:spcPts val="0"/>
              </a:spcAft>
              <a:buClr>
                <a:schemeClr val="dk1"/>
              </a:buClr>
              <a:buSzPts val="1100"/>
              <a:buFont typeface="Arial"/>
              <a:buNone/>
            </a:pPr>
            <a:r>
              <a:rPr lang="en-US" sz="1100" dirty="0"/>
              <a:t>  If this is difficult I will also put the link in the chat- </a:t>
            </a:r>
            <a:r>
              <a:rPr lang="en-US" sz="1100" u="sng" dirty="0">
                <a:solidFill>
                  <a:srgbClr val="044A91"/>
                </a:solidFill>
                <a:hlinkClick r:id="rId3">
                  <a:extLst>
                    <a:ext uri="{A12FA001-AC4F-418D-AE19-62706E023703}">
                      <ahyp:hlinkClr xmlns:ahyp="http://schemas.microsoft.com/office/drawing/2018/hyperlinkcolor" val="tx"/>
                    </a:ext>
                  </a:extLst>
                </a:hlinkClick>
              </a:rPr>
              <a:t>https://forms.gle/mGS5kjumfL5uVh3t7</a:t>
            </a:r>
            <a:r>
              <a:rPr lang="en-US" sz="1100" dirty="0"/>
              <a:t> . </a:t>
            </a:r>
            <a:endParaRPr sz="1100" dirty="0"/>
          </a:p>
          <a:p>
            <a:pPr marL="0" lvl="0" indent="0" algn="l" rtl="0">
              <a:lnSpc>
                <a:spcPct val="115000"/>
              </a:lnSpc>
              <a:spcBef>
                <a:spcPts val="0"/>
              </a:spcBef>
              <a:spcAft>
                <a:spcPts val="0"/>
              </a:spcAft>
              <a:buClr>
                <a:schemeClr val="dk1"/>
              </a:buClr>
              <a:buSzPts val="1100"/>
              <a:buFont typeface="Arial"/>
              <a:buNone/>
            </a:pPr>
            <a:endParaRPr sz="1100" dirty="0"/>
          </a:p>
          <a:p>
            <a:pPr marL="0" lvl="0" indent="0" algn="l" rtl="0">
              <a:lnSpc>
                <a:spcPct val="115000"/>
              </a:lnSpc>
              <a:spcBef>
                <a:spcPts val="0"/>
              </a:spcBef>
              <a:spcAft>
                <a:spcPts val="0"/>
              </a:spcAft>
              <a:buClr>
                <a:schemeClr val="dk1"/>
              </a:buClr>
              <a:buSzPts val="1100"/>
              <a:buFont typeface="Arial"/>
              <a:buNone/>
            </a:pPr>
            <a:r>
              <a:rPr lang="en-US" sz="1100" dirty="0"/>
              <a:t>So far we have had over 100 directors respond</a:t>
            </a:r>
            <a:endParaRPr sz="1100" dirty="0"/>
          </a:p>
          <a:p>
            <a:pPr marL="0" lvl="0" indent="0" algn="l" rtl="0">
              <a:spcBef>
                <a:spcPts val="0"/>
              </a:spcBef>
              <a:spcAft>
                <a:spcPts val="0"/>
              </a:spcAft>
              <a:buNone/>
            </a:pPr>
            <a:endParaRPr dirty="0"/>
          </a:p>
        </p:txBody>
      </p:sp>
      <p:sp>
        <p:nvSpPr>
          <p:cNvPr id="364" name="Google Shape;364;g2d1ad00788a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d1ad00788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d1ad00788a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highlight>
                  <a:srgbClr val="FFFFFF"/>
                </a:highlight>
              </a:rPr>
              <a:t>After getting over 100 responses, we noticed that many people are requesting topics that we actually had already covered and are located on our virtual support meeting webpage. We can’t stress how amazing this webpage is for new special education directors and process coordinators! On this webpage, we have presentations that cover topics like eligibility determinations, present levels, IEP SMART goals, transition assessments, specific eligibility categories, manifestation determinations, etc... go to the tab that says 2023-2024 Topic Resources or 2022-2023 Topic </a:t>
            </a:r>
            <a:r>
              <a:rPr lang="en-US" dirty="0" err="1">
                <a:highlight>
                  <a:srgbClr val="FFFFFF"/>
                </a:highlight>
              </a:rPr>
              <a:t>Resources,etc</a:t>
            </a:r>
            <a:r>
              <a:rPr lang="en-US" dirty="0">
                <a:highlight>
                  <a:srgbClr val="FFFFFF"/>
                </a:highlight>
              </a:rPr>
              <a:t>.. and search for the topic you would like to see additional information on. </a:t>
            </a:r>
            <a:endParaRPr dirty="0">
              <a:highlight>
                <a:srgbClr val="FFFFFF"/>
              </a:highlight>
            </a:endParaRPr>
          </a:p>
          <a:p>
            <a:pPr marL="0" lvl="0" indent="0" algn="l" rtl="0">
              <a:spcBef>
                <a:spcPts val="0"/>
              </a:spcBef>
              <a:spcAft>
                <a:spcPts val="0"/>
              </a:spcAft>
              <a:buNone/>
            </a:pPr>
            <a:endParaRPr dirty="0">
              <a:highlight>
                <a:srgbClr val="FFFFFF"/>
              </a:highlight>
            </a:endParaRPr>
          </a:p>
          <a:p>
            <a:pPr marL="0" lvl="0" indent="0" algn="l" rtl="0">
              <a:spcBef>
                <a:spcPts val="0"/>
              </a:spcBef>
              <a:spcAft>
                <a:spcPts val="0"/>
              </a:spcAft>
              <a:buNone/>
            </a:pPr>
            <a:r>
              <a:rPr lang="en-US" dirty="0">
                <a:highlight>
                  <a:srgbClr val="FFFFFF"/>
                </a:highlight>
              </a:rPr>
              <a:t>These resources are for you to utilize for your own professional development or even for upcoming training with your district educators and administrators. Each presentation has a PowerPoint, recording, and even a Q&amp;A document and sometimes additional resources. If I were to lead a PD on the topic “Eligibility Determinations”, I personally would watch the training conducted by the DESE, RPDC consultant, or outside agency, then utilize the PowerPoint presentation and make it my own within the district. I would also suggest looking at the Q&amp;A document or other resources before presenting so that you have an idea of what questions may arise and have the DESE guidance to back up your answers. </a:t>
            </a:r>
            <a:endParaRPr dirty="0">
              <a:highlight>
                <a:srgbClr val="FFFFFF"/>
              </a:highlight>
            </a:endParaRPr>
          </a:p>
        </p:txBody>
      </p:sp>
      <p:sp>
        <p:nvSpPr>
          <p:cNvPr id="370" name="Google Shape;370;g2d1ad00788a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700eef26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700eef26b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Another item that has been brought to our attention from the survey, is that many of you request FERPA training be a bi-monthly topic. We wanted to point out that the U.S. Department of Education has wonderful online training modules that cover FERPA.  These are FREE and have all already been created. This is just one option for confidentiality training. There are other options that your district may use. </a:t>
            </a:r>
            <a:endParaRPr dirty="0"/>
          </a:p>
        </p:txBody>
      </p:sp>
      <p:sp>
        <p:nvSpPr>
          <p:cNvPr id="378" name="Google Shape;378;g2700eef26ba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cd3ca9f8f2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cd3ca9f8f2_0_2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Here at the RPDC and DESE, we are 12-month employees. Please know that we are here and happy to assist you in any way possible throughout the summer. </a:t>
            </a:r>
            <a:endParaRPr dirty="0"/>
          </a:p>
        </p:txBody>
      </p:sp>
      <p:sp>
        <p:nvSpPr>
          <p:cNvPr id="385" name="Google Shape;385;g2cd3ca9f8f2_0_2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dad1bff18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2dad1bff186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t>As the 2023-2024 year slowly ends, if you are changing positions, retiring, or moving onto something entirely new, we ask that you please notify your RPDC Compliance Consultant so that we can update our contact list. This will give us the ability to be prepared for the changes to come in the 2024-2025 school year. If you have decided to leave your position, we wish you only the best in what is to come and hope our paths cross again. </a:t>
            </a:r>
            <a:endParaRPr dirty="0"/>
          </a:p>
          <a:p>
            <a:pPr marL="0" lvl="0" indent="0" algn="l" rtl="0">
              <a:spcBef>
                <a:spcPts val="1200"/>
              </a:spcBef>
              <a:spcAft>
                <a:spcPts val="0"/>
              </a:spcAft>
              <a:buNone/>
            </a:pPr>
            <a:endParaRPr dirty="0"/>
          </a:p>
        </p:txBody>
      </p:sp>
      <p:sp>
        <p:nvSpPr>
          <p:cNvPr id="393" name="Google Shape;393;g2dad1bff186_0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cd3ca9f8f2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2cd3ca9f8f2_0_2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g2cd3ca9f8f2_0_29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cd3ca9f8f2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cd3ca9f8f2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When researching federal law 34 CFR 300.300 (b),  DESE Compliance found that if a student is eligible for special education, they are eligible for the initial provision of special education and related services, and this </a:t>
            </a:r>
            <a:r>
              <a:rPr lang="en-US" b="1" u="sng"/>
              <a:t>should</a:t>
            </a:r>
            <a:r>
              <a:rPr lang="en-US"/>
              <a:t> be determined at the eligibility determination meeting. During eligibility determination meeting, the team would not predetermine the amount, frequency or location of services being provided (that would be discussed at the IEP meeting) . We are simply stating that they require special education services (and potentially related services depending on the needs of the student).An analogy that was shared with me is the doctor office analogy. </a:t>
            </a:r>
            <a:r>
              <a:rPr lang="en-US" i="1"/>
              <a:t>When you check in at doctors office, you’re required to consent to doctor providing services prior to even being seen by the doctor.  When you see the doctor, they you fine tune treatment plan…similar to IEP team and IEP development. </a:t>
            </a:r>
            <a:endParaRPr i="1"/>
          </a:p>
          <a:p>
            <a:pPr marL="0" lvl="0" indent="0" algn="l" rtl="0">
              <a:lnSpc>
                <a:spcPct val="115000"/>
              </a:lnSpc>
              <a:spcBef>
                <a:spcPts val="0"/>
              </a:spcBef>
              <a:spcAft>
                <a:spcPts val="0"/>
              </a:spcAft>
              <a:buClr>
                <a:schemeClr val="dk1"/>
              </a:buClr>
              <a:buSzPts val="1100"/>
              <a:buFont typeface="Arial"/>
              <a:buNone/>
            </a:pPr>
            <a:r>
              <a:rPr lang="en-US"/>
              <a:t> </a:t>
            </a:r>
            <a:endParaRPr/>
          </a:p>
          <a:p>
            <a:pPr marL="0" lvl="0" indent="0" algn="l" rtl="0">
              <a:lnSpc>
                <a:spcPct val="115000"/>
              </a:lnSpc>
              <a:spcBef>
                <a:spcPts val="0"/>
              </a:spcBef>
              <a:spcAft>
                <a:spcPts val="0"/>
              </a:spcAft>
              <a:buClr>
                <a:schemeClr val="dk1"/>
              </a:buClr>
              <a:buSzPts val="1100"/>
              <a:buFont typeface="Arial"/>
              <a:buNone/>
            </a:pPr>
            <a:r>
              <a:rPr lang="en-US"/>
              <a:t>*During the IEP meeting, the IEP team will determine the </a:t>
            </a:r>
            <a:r>
              <a:rPr lang="en-US" b="1"/>
              <a:t>amount,</a:t>
            </a:r>
            <a:r>
              <a:rPr lang="en-US"/>
              <a:t> </a:t>
            </a:r>
            <a:r>
              <a:rPr lang="en-US" b="1"/>
              <a:t>location and frequency </a:t>
            </a:r>
            <a:r>
              <a:rPr lang="en-US"/>
              <a:t>of services required. Parental consent </a:t>
            </a:r>
            <a:r>
              <a:rPr lang="en-US" b="1"/>
              <a:t>is not required</a:t>
            </a:r>
            <a:r>
              <a:rPr lang="en-US"/>
              <a:t> for this determination . This would be considered the details of the initial placement on your PWN. </a:t>
            </a:r>
            <a:endParaRPr/>
          </a:p>
          <a:p>
            <a:pPr marL="0" lvl="0" indent="0" algn="l" rtl="0">
              <a:lnSpc>
                <a:spcPct val="115000"/>
              </a:lnSpc>
              <a:spcBef>
                <a:spcPts val="0"/>
              </a:spcBef>
              <a:spcAft>
                <a:spcPts val="0"/>
              </a:spcAft>
              <a:buClr>
                <a:schemeClr val="dk1"/>
              </a:buClr>
              <a:buSzPts val="1100"/>
              <a:buFont typeface="Arial"/>
              <a:buNone/>
            </a:pPr>
            <a:r>
              <a:rPr lang="en-US"/>
              <a:t> </a:t>
            </a:r>
            <a:endParaRPr/>
          </a:p>
          <a:p>
            <a:pPr marL="0" lvl="0" indent="0" algn="l" rtl="0">
              <a:spcBef>
                <a:spcPts val="0"/>
              </a:spcBef>
              <a:spcAft>
                <a:spcPts val="0"/>
              </a:spcAft>
              <a:buNone/>
            </a:pPr>
            <a:r>
              <a:rPr lang="en-US"/>
              <a:t>LEAs are encouraged to set a tentative IEP meeting date in anticipation of receiving parent consent for provision of initial services. LEAs should expedite the IEP meeting process as much as possible after receiving consent when a parent has delayed providing consent. In </a:t>
            </a:r>
            <a:r>
              <a:rPr lang="en-US" b="1" u="sng"/>
              <a:t>no case</a:t>
            </a:r>
            <a:r>
              <a:rPr lang="en-US"/>
              <a:t> should the IEP meeting be held more than 30 days after the date the parent provided consent for provision of services. </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US"/>
              <a:t>A recap: The provision of initial special education and related services is determined at time of eligibility, that’s what the initial services PWN is focused on, “the general need” not the specific details of services.  </a:t>
            </a:r>
            <a:r>
              <a:rPr lang="en-US" sz="1100"/>
              <a:t> </a:t>
            </a:r>
            <a:endParaRPr sz="1100"/>
          </a:p>
          <a:p>
            <a:pPr marL="0" lvl="0" indent="0" algn="l" rtl="0">
              <a:spcBef>
                <a:spcPts val="0"/>
              </a:spcBef>
              <a:spcAft>
                <a:spcPts val="0"/>
              </a:spcAft>
              <a:buNone/>
            </a:pPr>
            <a:endParaRPr sz="1100"/>
          </a:p>
        </p:txBody>
      </p:sp>
      <p:sp>
        <p:nvSpPr>
          <p:cNvPr id="177" name="Google Shape;177;g2cd3ca9f8f2_0_2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cd3ca9f8f2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cd3ca9f8f2_0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t>There are two ways you can complete Prior Written Notices (PWN) for initial eligibility and provision of initial special education and related services during the Eligibility Determination Meeting</a:t>
            </a:r>
            <a:endParaRPr/>
          </a:p>
          <a:p>
            <a:pPr marL="0" lvl="0" indent="0" algn="l" rtl="0">
              <a:spcBef>
                <a:spcPts val="0"/>
              </a:spcBef>
              <a:spcAft>
                <a:spcPts val="0"/>
              </a:spcAft>
              <a:buNone/>
            </a:pPr>
            <a:endParaRPr/>
          </a:p>
          <a:p>
            <a:pPr marL="0" lvl="0" indent="0" algn="l" rtl="0">
              <a:spcBef>
                <a:spcPts val="0"/>
              </a:spcBef>
              <a:spcAft>
                <a:spcPts val="0"/>
              </a:spcAft>
              <a:buNone/>
            </a:pPr>
            <a:r>
              <a:rPr lang="en-US"/>
              <a:t>1st way: </a:t>
            </a:r>
            <a:r>
              <a:rPr lang="en-US" sz="1100"/>
              <a:t>The PWN example that was provided in DESE sample was to show how you could describe the provision of initial special education and related services at the eligibility determination meeting (PWN 2).  In the example, the team chose to have two separate PWN documents describing each action that was agreed at the eligibility determination meeting (initial eligibility – PWN 1 and  PWN 2 for the provision of initial special education and related services). </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US" sz="1100"/>
              <a:t>2nd way: Districts could choose to put both actions on one PWN. If you do this, I would suggest writing one paragraph on initial eligibility and a second paragraph on provision of initial special education and related services for each section of the PWN</a:t>
            </a:r>
            <a:r>
              <a:rPr lang="en-US" sz="1100" b="1" u="sng"/>
              <a:t>. In this situation both boxes would be checked, initial eligibility and initial services.</a:t>
            </a:r>
            <a:r>
              <a:rPr lang="en-US" sz="1100"/>
              <a:t> Parental consent would be required for this PWN because you combined initial services and initial eligibility. </a:t>
            </a:r>
            <a:endParaRPr sz="1100"/>
          </a:p>
          <a:p>
            <a:pPr marL="0" lvl="0" indent="0" algn="l" rtl="0">
              <a:lnSpc>
                <a:spcPct val="115000"/>
              </a:lnSpc>
              <a:spcBef>
                <a:spcPts val="0"/>
              </a:spcBef>
              <a:spcAft>
                <a:spcPts val="0"/>
              </a:spcAft>
              <a:buClr>
                <a:schemeClr val="dk1"/>
              </a:buClr>
              <a:buSzPts val="1100"/>
              <a:buFont typeface="Arial"/>
              <a:buNone/>
            </a:pPr>
            <a:r>
              <a:rPr lang="en-US" sz="1100"/>
              <a:t> </a:t>
            </a:r>
            <a:endParaRPr sz="1100"/>
          </a:p>
          <a:p>
            <a:pPr marL="0" lvl="0" indent="0" algn="l" rtl="0">
              <a:spcBef>
                <a:spcPts val="0"/>
              </a:spcBef>
              <a:spcAft>
                <a:spcPts val="0"/>
              </a:spcAft>
              <a:buNone/>
            </a:pPr>
            <a:endParaRPr sz="1100"/>
          </a:p>
          <a:p>
            <a:pPr marL="0" lvl="0" indent="0" algn="l" rtl="0">
              <a:lnSpc>
                <a:spcPct val="115000"/>
              </a:lnSpc>
              <a:spcBef>
                <a:spcPts val="0"/>
              </a:spcBef>
              <a:spcAft>
                <a:spcPts val="0"/>
              </a:spcAft>
              <a:buClr>
                <a:schemeClr val="dk1"/>
              </a:buClr>
              <a:buSzPts val="1100"/>
              <a:buFont typeface="Arial"/>
              <a:buNone/>
            </a:pPr>
            <a:r>
              <a:rPr lang="en-US" sz="1100"/>
              <a:t> </a:t>
            </a:r>
            <a:endParaRPr sz="1100"/>
          </a:p>
          <a:p>
            <a:pPr marL="0" lvl="0" indent="0" algn="l" rtl="0">
              <a:spcBef>
                <a:spcPts val="0"/>
              </a:spcBef>
              <a:spcAft>
                <a:spcPts val="0"/>
              </a:spcAft>
              <a:buNone/>
            </a:pPr>
            <a:endParaRPr/>
          </a:p>
        </p:txBody>
      </p:sp>
      <p:sp>
        <p:nvSpPr>
          <p:cNvPr id="184" name="Google Shape;184;g2cd3ca9f8f2_0_3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cd3ca9f8f2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cd3ca9f8f2_0_2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2cd3ca9f8f2_0_2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cd3ca9f8f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cd3ca9f8f2_0_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t>Summer school is designed for enrichment, remediation, and credit recovery.  If summer school is offered to all students, then students with disabilities will be allowed to participate as well. </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r>
              <a:rPr lang="en-US" dirty="0"/>
              <a:t>Many times, the accommodations, modifications, and supplemental aids and services will suffice for access to the summer programs. </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r>
              <a:rPr lang="en-US" dirty="0"/>
              <a:t>504 Plan can be written to address just the summer school session. </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r>
              <a:rPr lang="en-US" dirty="0"/>
              <a:t>Accommodations: Be sure to mention: If a student requires a para during the school year, the same applies to summer school; nursing services; and transportation and extra supervision are needed for field trips during the school year, the same applies to summer school.</a:t>
            </a:r>
            <a:endParaRPr dirty="0"/>
          </a:p>
          <a:p>
            <a:pPr marL="0" lvl="0" indent="0" algn="l" rtl="0">
              <a:spcBef>
                <a:spcPts val="0"/>
              </a:spcBef>
              <a:spcAft>
                <a:spcPts val="0"/>
              </a:spcAft>
              <a:buNone/>
            </a:pPr>
            <a:endParaRPr dirty="0"/>
          </a:p>
        </p:txBody>
      </p:sp>
      <p:sp>
        <p:nvSpPr>
          <p:cNvPr id="199" name="Google Shape;199;g2cd3ca9f8f2_0_4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Option 1">
  <p:cSld name="Content Option 1">
    <p:spTree>
      <p:nvGrpSpPr>
        <p:cNvPr id="1" name="Shape 13"/>
        <p:cNvGrpSpPr/>
        <p:nvPr/>
      </p:nvGrpSpPr>
      <p:grpSpPr>
        <a:xfrm>
          <a:off x="0" y="0"/>
          <a:ext cx="0" cy="0"/>
          <a:chOff x="0" y="0"/>
          <a:chExt cx="0" cy="0"/>
        </a:xfrm>
      </p:grpSpPr>
      <p:pic>
        <p:nvPicPr>
          <p:cNvPr id="14" name="Google Shape;14;p10" descr="R:\COM\COMM\Branding\PPT Templates\widescreen\Widescreen Powerpoint 3.jpg"/>
          <p:cNvPicPr preferRelativeResize="0"/>
          <p:nvPr/>
        </p:nvPicPr>
        <p:blipFill rotWithShape="1">
          <a:blip r:embed="rId2">
            <a:alphaModFix/>
          </a:blip>
          <a:srcRect/>
          <a:stretch/>
        </p:blipFill>
        <p:spPr>
          <a:xfrm>
            <a:off x="1" y="0"/>
            <a:ext cx="9148766" cy="5148072"/>
          </a:xfrm>
          <a:prstGeom prst="rect">
            <a:avLst/>
          </a:prstGeom>
          <a:noFill/>
          <a:ln>
            <a:noFill/>
          </a:ln>
        </p:spPr>
      </p:pic>
      <p:sp>
        <p:nvSpPr>
          <p:cNvPr id="15" name="Google Shape;15;p10"/>
          <p:cNvSpPr txBox="1">
            <a:spLocks noGrp="1"/>
          </p:cNvSpPr>
          <p:nvPr>
            <p:ph type="title"/>
          </p:nvPr>
        </p:nvSpPr>
        <p:spPr>
          <a:xfrm>
            <a:off x="228601" y="666750"/>
            <a:ext cx="6696075" cy="800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Calibri"/>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Calibri"/>
                <a:ea typeface="Calibri"/>
                <a:cs typeface="Calibri"/>
                <a:sym typeface="Calibri"/>
              </a:defRPr>
            </a:lvl1pPr>
            <a:lvl2pPr marL="0" marR="0" lvl="1" indent="0" algn="r" rtl="0">
              <a:spcBef>
                <a:spcPts val="0"/>
              </a:spcBef>
              <a:buNone/>
              <a:defRPr sz="1200" b="1" i="0" u="none" strike="noStrike" cap="none">
                <a:solidFill>
                  <a:schemeClr val="lt1"/>
                </a:solidFill>
                <a:latin typeface="Calibri"/>
                <a:ea typeface="Calibri"/>
                <a:cs typeface="Calibri"/>
                <a:sym typeface="Calibri"/>
              </a:defRPr>
            </a:lvl2pPr>
            <a:lvl3pPr marL="0" marR="0" lvl="2" indent="0" algn="r" rtl="0">
              <a:spcBef>
                <a:spcPts val="0"/>
              </a:spcBef>
              <a:buNone/>
              <a:defRPr sz="1200" b="1" i="0" u="none" strike="noStrike" cap="none">
                <a:solidFill>
                  <a:schemeClr val="lt1"/>
                </a:solidFill>
                <a:latin typeface="Calibri"/>
                <a:ea typeface="Calibri"/>
                <a:cs typeface="Calibri"/>
                <a:sym typeface="Calibri"/>
              </a:defRPr>
            </a:lvl3pPr>
            <a:lvl4pPr marL="0" marR="0" lvl="3" indent="0" algn="r" rtl="0">
              <a:spcBef>
                <a:spcPts val="0"/>
              </a:spcBef>
              <a:buNone/>
              <a:defRPr sz="1200" b="1" i="0" u="none" strike="noStrike" cap="none">
                <a:solidFill>
                  <a:schemeClr val="lt1"/>
                </a:solidFill>
                <a:latin typeface="Calibri"/>
                <a:ea typeface="Calibri"/>
                <a:cs typeface="Calibri"/>
                <a:sym typeface="Calibri"/>
              </a:defRPr>
            </a:lvl4pPr>
            <a:lvl5pPr marL="0" marR="0" lvl="4" indent="0" algn="r" rtl="0">
              <a:spcBef>
                <a:spcPts val="0"/>
              </a:spcBef>
              <a:buNone/>
              <a:defRPr sz="1200" b="1" i="0" u="none" strike="noStrike" cap="none">
                <a:solidFill>
                  <a:schemeClr val="lt1"/>
                </a:solidFill>
                <a:latin typeface="Calibri"/>
                <a:ea typeface="Calibri"/>
                <a:cs typeface="Calibri"/>
                <a:sym typeface="Calibri"/>
              </a:defRPr>
            </a:lvl5pPr>
            <a:lvl6pPr marL="0" marR="0" lvl="5" indent="0" algn="r" rtl="0">
              <a:spcBef>
                <a:spcPts val="0"/>
              </a:spcBef>
              <a:buNone/>
              <a:defRPr sz="1200" b="1" i="0" u="none" strike="noStrike" cap="none">
                <a:solidFill>
                  <a:schemeClr val="lt1"/>
                </a:solidFill>
                <a:latin typeface="Calibri"/>
                <a:ea typeface="Calibri"/>
                <a:cs typeface="Calibri"/>
                <a:sym typeface="Calibri"/>
              </a:defRPr>
            </a:lvl6pPr>
            <a:lvl7pPr marL="0" marR="0" lvl="6" indent="0" algn="r" rtl="0">
              <a:spcBef>
                <a:spcPts val="0"/>
              </a:spcBef>
              <a:buNone/>
              <a:defRPr sz="1200" b="1" i="0" u="none" strike="noStrike" cap="none">
                <a:solidFill>
                  <a:schemeClr val="lt1"/>
                </a:solidFill>
                <a:latin typeface="Calibri"/>
                <a:ea typeface="Calibri"/>
                <a:cs typeface="Calibri"/>
                <a:sym typeface="Calibri"/>
              </a:defRPr>
            </a:lvl7pPr>
            <a:lvl8pPr marL="0" marR="0" lvl="7" indent="0" algn="r" rtl="0">
              <a:spcBef>
                <a:spcPts val="0"/>
              </a:spcBef>
              <a:buNone/>
              <a:defRPr sz="1200" b="1" i="0" u="none" strike="noStrike" cap="none">
                <a:solidFill>
                  <a:schemeClr val="lt1"/>
                </a:solidFill>
                <a:latin typeface="Calibri"/>
                <a:ea typeface="Calibri"/>
                <a:cs typeface="Calibri"/>
                <a:sym typeface="Calibri"/>
              </a:defRPr>
            </a:lvl8pPr>
            <a:lvl9pPr marL="0" marR="0" lvl="8" indent="0" algn="r" rtl="0">
              <a:spcBef>
                <a:spcPts val="0"/>
              </a:spcBef>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10"/>
          <p:cNvSpPr txBox="1">
            <a:spLocks noGrp="1"/>
          </p:cNvSpPr>
          <p:nvPr>
            <p:ph type="body" idx="1"/>
          </p:nvPr>
        </p:nvSpPr>
        <p:spPr>
          <a:xfrm>
            <a:off x="228601" y="1581150"/>
            <a:ext cx="8610599" cy="335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Page Option 4">
  <p:cSld name="Title Page Option 4">
    <p:spTree>
      <p:nvGrpSpPr>
        <p:cNvPr id="1" name="Shape 59"/>
        <p:cNvGrpSpPr/>
        <p:nvPr/>
      </p:nvGrpSpPr>
      <p:grpSpPr>
        <a:xfrm>
          <a:off x="0" y="0"/>
          <a:ext cx="0" cy="0"/>
          <a:chOff x="0" y="0"/>
          <a:chExt cx="0" cy="0"/>
        </a:xfrm>
      </p:grpSpPr>
      <p:pic>
        <p:nvPicPr>
          <p:cNvPr id="60" name="Google Shape;60;p25" descr="R:\COM\COMM\Branding\PPT Templates\widescreen\Widescreen Powerpoint 27.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61" name="Google Shape;61;p25"/>
          <p:cNvSpPr txBox="1">
            <a:spLocks noGrp="1"/>
          </p:cNvSpPr>
          <p:nvPr>
            <p:ph type="title"/>
          </p:nvPr>
        </p:nvSpPr>
        <p:spPr>
          <a:xfrm>
            <a:off x="0" y="1657350"/>
            <a:ext cx="5943600" cy="1600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5"/>
          <p:cNvSpPr txBox="1">
            <a:spLocks noGrp="1"/>
          </p:cNvSpPr>
          <p:nvPr>
            <p:ph type="body" idx="1"/>
          </p:nvPr>
        </p:nvSpPr>
        <p:spPr>
          <a:xfrm>
            <a:off x="7239000" y="457200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25"/>
          <p:cNvSpPr txBox="1">
            <a:spLocks noGrp="1"/>
          </p:cNvSpPr>
          <p:nvPr>
            <p:ph type="body" idx="2"/>
          </p:nvPr>
        </p:nvSpPr>
        <p:spPr>
          <a:xfrm>
            <a:off x="0" y="57150"/>
            <a:ext cx="4038600" cy="152400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Option 6">
  <p:cSld name="Title Slide Option 6">
    <p:spTree>
      <p:nvGrpSpPr>
        <p:cNvPr id="1" name="Shape 64"/>
        <p:cNvGrpSpPr/>
        <p:nvPr/>
      </p:nvGrpSpPr>
      <p:grpSpPr>
        <a:xfrm>
          <a:off x="0" y="0"/>
          <a:ext cx="0" cy="0"/>
          <a:chOff x="0" y="0"/>
          <a:chExt cx="0" cy="0"/>
        </a:xfrm>
      </p:grpSpPr>
      <p:pic>
        <p:nvPicPr>
          <p:cNvPr id="65" name="Google Shape;65;p26" descr="R:\COM\COMM\Branding\PPT Templates\widescreen\Widescreen Powerpoint 21.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66" name="Google Shape;66;p26"/>
          <p:cNvSpPr txBox="1">
            <a:spLocks noGrp="1"/>
          </p:cNvSpPr>
          <p:nvPr>
            <p:ph type="title"/>
          </p:nvPr>
        </p:nvSpPr>
        <p:spPr>
          <a:xfrm>
            <a:off x="76200" y="1428750"/>
            <a:ext cx="5943600" cy="1600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6"/>
          <p:cNvSpPr txBox="1">
            <a:spLocks noGrp="1"/>
          </p:cNvSpPr>
          <p:nvPr>
            <p:ph type="body" idx="1"/>
          </p:nvPr>
        </p:nvSpPr>
        <p:spPr>
          <a:xfrm>
            <a:off x="7239000" y="457200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26"/>
          <p:cNvSpPr txBox="1">
            <a:spLocks noGrp="1"/>
          </p:cNvSpPr>
          <p:nvPr>
            <p:ph type="body" idx="2"/>
          </p:nvPr>
        </p:nvSpPr>
        <p:spPr>
          <a:xfrm>
            <a:off x="76200" y="57150"/>
            <a:ext cx="4114800" cy="121920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pic>
        <p:nvPicPr>
          <p:cNvPr id="70" name="Google Shape;70;p27" descr="R:\COM\COMM\Branding\PPT Templates\widescreen\Widescreen Powerpoint 35.jpg"/>
          <p:cNvPicPr preferRelativeResize="0"/>
          <p:nvPr/>
        </p:nvPicPr>
        <p:blipFill rotWithShape="1">
          <a:blip r:embed="rId2">
            <a:alphaModFix/>
          </a:blip>
          <a:srcRect/>
          <a:stretch/>
        </p:blipFill>
        <p:spPr>
          <a:xfrm>
            <a:off x="-4767" y="-4572"/>
            <a:ext cx="9148767" cy="5148072"/>
          </a:xfrm>
          <a:prstGeom prst="rect">
            <a:avLst/>
          </a:prstGeom>
          <a:noFill/>
          <a:ln>
            <a:noFill/>
          </a:ln>
        </p:spPr>
      </p:pic>
      <p:sp>
        <p:nvSpPr>
          <p:cNvPr id="71" name="Google Shape;71;p27"/>
          <p:cNvSpPr txBox="1">
            <a:spLocks noGrp="1"/>
          </p:cNvSpPr>
          <p:nvPr>
            <p:ph type="title"/>
          </p:nvPr>
        </p:nvSpPr>
        <p:spPr>
          <a:xfrm>
            <a:off x="381000" y="1047750"/>
            <a:ext cx="8305800" cy="1600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7"/>
          <p:cNvSpPr txBox="1">
            <a:spLocks noGrp="1"/>
          </p:cNvSpPr>
          <p:nvPr>
            <p:ph type="body" idx="1"/>
          </p:nvPr>
        </p:nvSpPr>
        <p:spPr>
          <a:xfrm>
            <a:off x="9525" y="37147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Google Shape;73;p27"/>
          <p:cNvSpPr txBox="1">
            <a:spLocks noGrp="1"/>
          </p:cNvSpPr>
          <p:nvPr>
            <p:ph type="body" idx="2"/>
          </p:nvPr>
        </p:nvSpPr>
        <p:spPr>
          <a:xfrm>
            <a:off x="4569616" y="0"/>
            <a:ext cx="4114800" cy="97155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74"/>
        <p:cNvGrpSpPr/>
        <p:nvPr/>
      </p:nvGrpSpPr>
      <p:grpSpPr>
        <a:xfrm>
          <a:off x="0" y="0"/>
          <a:ext cx="0" cy="0"/>
          <a:chOff x="0" y="0"/>
          <a:chExt cx="0" cy="0"/>
        </a:xfrm>
      </p:grpSpPr>
      <p:pic>
        <p:nvPicPr>
          <p:cNvPr id="75" name="Google Shape;75;p28"/>
          <p:cNvPicPr preferRelativeResize="0"/>
          <p:nvPr/>
        </p:nvPicPr>
        <p:blipFill rotWithShape="1">
          <a:blip r:embed="rId2">
            <a:alphaModFix/>
          </a:blip>
          <a:srcRect/>
          <a:stretch/>
        </p:blipFill>
        <p:spPr>
          <a:xfrm>
            <a:off x="0" y="0"/>
            <a:ext cx="9146900" cy="5148072"/>
          </a:xfrm>
          <a:prstGeom prst="rect">
            <a:avLst/>
          </a:prstGeom>
          <a:noFill/>
          <a:ln>
            <a:noFill/>
          </a:ln>
        </p:spPr>
      </p:pic>
      <p:sp>
        <p:nvSpPr>
          <p:cNvPr id="76" name="Google Shape;76;p28"/>
          <p:cNvSpPr txBox="1">
            <a:spLocks noGrp="1"/>
          </p:cNvSpPr>
          <p:nvPr>
            <p:ph type="title"/>
          </p:nvPr>
        </p:nvSpPr>
        <p:spPr>
          <a:xfrm>
            <a:off x="152400" y="1047750"/>
            <a:ext cx="5867400" cy="1600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8"/>
          <p:cNvSpPr txBox="1">
            <a:spLocks noGrp="1"/>
          </p:cNvSpPr>
          <p:nvPr>
            <p:ph type="body" idx="1"/>
          </p:nvPr>
        </p:nvSpPr>
        <p:spPr>
          <a:xfrm>
            <a:off x="7315200" y="44767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Google Shape;78;p28"/>
          <p:cNvSpPr txBox="1">
            <a:spLocks noGrp="1"/>
          </p:cNvSpPr>
          <p:nvPr>
            <p:ph type="body" idx="2"/>
          </p:nvPr>
        </p:nvSpPr>
        <p:spPr>
          <a:xfrm>
            <a:off x="152400" y="9525"/>
            <a:ext cx="4114800" cy="97155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79"/>
        <p:cNvGrpSpPr/>
        <p:nvPr/>
      </p:nvGrpSpPr>
      <p:grpSpPr>
        <a:xfrm>
          <a:off x="0" y="0"/>
          <a:ext cx="0" cy="0"/>
          <a:chOff x="0" y="0"/>
          <a:chExt cx="0" cy="0"/>
        </a:xfrm>
      </p:grpSpPr>
      <p:pic>
        <p:nvPicPr>
          <p:cNvPr id="80" name="Google Shape;80;p29" descr="R:\COM\COMM\Branding\PPT Templates\widescreen\Widescreen Powerpoint 31.jpg"/>
          <p:cNvPicPr preferRelativeResize="0"/>
          <p:nvPr/>
        </p:nvPicPr>
        <p:blipFill rotWithShape="1">
          <a:blip r:embed="rId2">
            <a:alphaModFix/>
          </a:blip>
          <a:srcRect/>
          <a:stretch/>
        </p:blipFill>
        <p:spPr>
          <a:xfrm>
            <a:off x="0" y="-4572"/>
            <a:ext cx="9148767" cy="5148072"/>
          </a:xfrm>
          <a:prstGeom prst="rect">
            <a:avLst/>
          </a:prstGeom>
          <a:noFill/>
          <a:ln>
            <a:noFill/>
          </a:ln>
        </p:spPr>
      </p:pic>
      <p:sp>
        <p:nvSpPr>
          <p:cNvPr id="81" name="Google Shape;81;p29"/>
          <p:cNvSpPr txBox="1">
            <a:spLocks noGrp="1"/>
          </p:cNvSpPr>
          <p:nvPr>
            <p:ph type="title"/>
          </p:nvPr>
        </p:nvSpPr>
        <p:spPr>
          <a:xfrm>
            <a:off x="76200" y="940689"/>
            <a:ext cx="5943600" cy="1600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9"/>
          <p:cNvSpPr txBox="1">
            <a:spLocks noGrp="1"/>
          </p:cNvSpPr>
          <p:nvPr>
            <p:ph type="body" idx="1"/>
          </p:nvPr>
        </p:nvSpPr>
        <p:spPr>
          <a:xfrm>
            <a:off x="7315200" y="38671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29"/>
          <p:cNvSpPr txBox="1">
            <a:spLocks noGrp="1"/>
          </p:cNvSpPr>
          <p:nvPr>
            <p:ph type="body" idx="2"/>
          </p:nvPr>
        </p:nvSpPr>
        <p:spPr>
          <a:xfrm>
            <a:off x="76200" y="57150"/>
            <a:ext cx="4114800" cy="76200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4"/>
        <p:cNvGrpSpPr/>
        <p:nvPr/>
      </p:nvGrpSpPr>
      <p:grpSpPr>
        <a:xfrm>
          <a:off x="0" y="0"/>
          <a:ext cx="0" cy="0"/>
          <a:chOff x="0" y="0"/>
          <a:chExt cx="0" cy="0"/>
        </a:xfrm>
      </p:grpSpPr>
      <p:pic>
        <p:nvPicPr>
          <p:cNvPr id="85" name="Google Shape;85;p30" descr="R:\COM\COMM\Branding\PPT Templates\widescreen\Widescreen Powerpoint 32.jpg"/>
          <p:cNvPicPr preferRelativeResize="0"/>
          <p:nvPr/>
        </p:nvPicPr>
        <p:blipFill rotWithShape="1">
          <a:blip r:embed="rId2">
            <a:alphaModFix/>
          </a:blip>
          <a:srcRect/>
          <a:stretch/>
        </p:blipFill>
        <p:spPr>
          <a:xfrm>
            <a:off x="-4767" y="-4572"/>
            <a:ext cx="9148767" cy="5148072"/>
          </a:xfrm>
          <a:prstGeom prst="rect">
            <a:avLst/>
          </a:prstGeom>
          <a:noFill/>
          <a:ln>
            <a:noFill/>
          </a:ln>
        </p:spPr>
      </p:pic>
      <p:sp>
        <p:nvSpPr>
          <p:cNvPr id="86" name="Google Shape;86;p30"/>
          <p:cNvSpPr txBox="1">
            <a:spLocks noGrp="1"/>
          </p:cNvSpPr>
          <p:nvPr>
            <p:ph type="title"/>
          </p:nvPr>
        </p:nvSpPr>
        <p:spPr>
          <a:xfrm>
            <a:off x="76200" y="950214"/>
            <a:ext cx="5943600" cy="1600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0"/>
          <p:cNvSpPr txBox="1">
            <a:spLocks noGrp="1"/>
          </p:cNvSpPr>
          <p:nvPr>
            <p:ph type="body" idx="1"/>
          </p:nvPr>
        </p:nvSpPr>
        <p:spPr>
          <a:xfrm>
            <a:off x="7315200" y="42481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8" name="Google Shape;88;p30"/>
          <p:cNvSpPr txBox="1">
            <a:spLocks noGrp="1"/>
          </p:cNvSpPr>
          <p:nvPr>
            <p:ph type="body" idx="2"/>
          </p:nvPr>
        </p:nvSpPr>
        <p:spPr>
          <a:xfrm>
            <a:off x="76200" y="57150"/>
            <a:ext cx="4114800" cy="76200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89"/>
        <p:cNvGrpSpPr/>
        <p:nvPr/>
      </p:nvGrpSpPr>
      <p:grpSpPr>
        <a:xfrm>
          <a:off x="0" y="0"/>
          <a:ext cx="0" cy="0"/>
          <a:chOff x="0" y="0"/>
          <a:chExt cx="0" cy="0"/>
        </a:xfrm>
      </p:grpSpPr>
      <p:pic>
        <p:nvPicPr>
          <p:cNvPr id="90" name="Google Shape;90;p31"/>
          <p:cNvPicPr preferRelativeResize="0"/>
          <p:nvPr/>
        </p:nvPicPr>
        <p:blipFill rotWithShape="1">
          <a:blip r:embed="rId2">
            <a:alphaModFix/>
          </a:blip>
          <a:srcRect/>
          <a:stretch/>
        </p:blipFill>
        <p:spPr>
          <a:xfrm>
            <a:off x="-3834" y="-4572"/>
            <a:ext cx="9146900" cy="5148072"/>
          </a:xfrm>
          <a:prstGeom prst="rect">
            <a:avLst/>
          </a:prstGeom>
          <a:noFill/>
          <a:ln>
            <a:noFill/>
          </a:ln>
        </p:spPr>
      </p:pic>
      <p:sp>
        <p:nvSpPr>
          <p:cNvPr id="91" name="Google Shape;91;p31"/>
          <p:cNvSpPr txBox="1">
            <a:spLocks noGrp="1"/>
          </p:cNvSpPr>
          <p:nvPr>
            <p:ph type="title"/>
          </p:nvPr>
        </p:nvSpPr>
        <p:spPr>
          <a:xfrm>
            <a:off x="76200" y="950214"/>
            <a:ext cx="5943600" cy="1600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1"/>
          <p:cNvSpPr txBox="1">
            <a:spLocks noGrp="1"/>
          </p:cNvSpPr>
          <p:nvPr>
            <p:ph type="body" idx="1"/>
          </p:nvPr>
        </p:nvSpPr>
        <p:spPr>
          <a:xfrm>
            <a:off x="7315200" y="42481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Google Shape;93;p31"/>
          <p:cNvSpPr txBox="1">
            <a:spLocks noGrp="1"/>
          </p:cNvSpPr>
          <p:nvPr>
            <p:ph type="body" idx="2"/>
          </p:nvPr>
        </p:nvSpPr>
        <p:spPr>
          <a:xfrm>
            <a:off x="76200" y="57150"/>
            <a:ext cx="4114800" cy="76200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Page Option 7">
  <p:cSld name="Title Page Option 7">
    <p:spTree>
      <p:nvGrpSpPr>
        <p:cNvPr id="1" name="Shape 94"/>
        <p:cNvGrpSpPr/>
        <p:nvPr/>
      </p:nvGrpSpPr>
      <p:grpSpPr>
        <a:xfrm>
          <a:off x="0" y="0"/>
          <a:ext cx="0" cy="0"/>
          <a:chOff x="0" y="0"/>
          <a:chExt cx="0" cy="0"/>
        </a:xfrm>
      </p:grpSpPr>
      <p:pic>
        <p:nvPicPr>
          <p:cNvPr id="95" name="Google Shape;95;p32" descr="R:\COM\COMM\Branding\PPT Templates\widescreen\Widescreen Powerpoint 28.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96" name="Google Shape;96;p32"/>
          <p:cNvSpPr txBox="1">
            <a:spLocks noGrp="1"/>
          </p:cNvSpPr>
          <p:nvPr>
            <p:ph type="title"/>
          </p:nvPr>
        </p:nvSpPr>
        <p:spPr>
          <a:xfrm>
            <a:off x="76200" y="1428750"/>
            <a:ext cx="5867400" cy="1600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2"/>
          <p:cNvSpPr txBox="1">
            <a:spLocks noGrp="1"/>
          </p:cNvSpPr>
          <p:nvPr>
            <p:ph type="body" idx="1"/>
          </p:nvPr>
        </p:nvSpPr>
        <p:spPr>
          <a:xfrm>
            <a:off x="7239000" y="457200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Google Shape;98;p32"/>
          <p:cNvSpPr txBox="1">
            <a:spLocks noGrp="1"/>
          </p:cNvSpPr>
          <p:nvPr>
            <p:ph type="body" idx="2"/>
          </p:nvPr>
        </p:nvSpPr>
        <p:spPr>
          <a:xfrm>
            <a:off x="76200" y="3333750"/>
            <a:ext cx="5181600" cy="160020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103"/>
        <p:cNvGrpSpPr/>
        <p:nvPr/>
      </p:nvGrpSpPr>
      <p:grpSpPr>
        <a:xfrm>
          <a:off x="0" y="0"/>
          <a:ext cx="0" cy="0"/>
          <a:chOff x="0" y="0"/>
          <a:chExt cx="0" cy="0"/>
        </a:xfrm>
      </p:grpSpPr>
      <p:pic>
        <p:nvPicPr>
          <p:cNvPr id="104" name="Google Shape;104;p14" descr="R:\COM\COMM\Branding\PPT Templates\widescreen\Widescreen Powerpoint 20.jpg"/>
          <p:cNvPicPr preferRelativeResize="0"/>
          <p:nvPr/>
        </p:nvPicPr>
        <p:blipFill rotWithShape="1">
          <a:blip r:embed="rId2">
            <a:alphaModFix/>
          </a:blip>
          <a:srcRect/>
          <a:stretch/>
        </p:blipFill>
        <p:spPr>
          <a:xfrm>
            <a:off x="0" y="0"/>
            <a:ext cx="9148766" cy="5148072"/>
          </a:xfrm>
          <a:prstGeom prst="rect">
            <a:avLst/>
          </a:prstGeom>
          <a:noFill/>
          <a:ln>
            <a:noFill/>
          </a:ln>
        </p:spPr>
      </p:pic>
      <p:sp>
        <p:nvSpPr>
          <p:cNvPr id="105" name="Google Shape;105;p14"/>
          <p:cNvSpPr txBox="1">
            <a:spLocks noGrp="1"/>
          </p:cNvSpPr>
          <p:nvPr>
            <p:ph type="sldNum" idx="12"/>
          </p:nvPr>
        </p:nvSpPr>
        <p:spPr>
          <a:xfrm>
            <a:off x="152400" y="133350"/>
            <a:ext cx="762000" cy="27384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1" i="0" u="none" strike="noStrike" cap="none">
                <a:solidFill>
                  <a:schemeClr val="lt1"/>
                </a:solidFill>
                <a:latin typeface="Calibri"/>
                <a:ea typeface="Calibri"/>
                <a:cs typeface="Calibri"/>
                <a:sym typeface="Calibri"/>
              </a:defRPr>
            </a:lvl1pPr>
            <a:lvl2pPr marL="0" marR="0" lvl="1" indent="0" algn="l" rtl="0">
              <a:spcBef>
                <a:spcPts val="0"/>
              </a:spcBef>
              <a:buNone/>
              <a:defRPr sz="1200" b="1" i="0" u="none" strike="noStrike" cap="none">
                <a:solidFill>
                  <a:schemeClr val="lt1"/>
                </a:solidFill>
                <a:latin typeface="Calibri"/>
                <a:ea typeface="Calibri"/>
                <a:cs typeface="Calibri"/>
                <a:sym typeface="Calibri"/>
              </a:defRPr>
            </a:lvl2pPr>
            <a:lvl3pPr marL="0" marR="0" lvl="2" indent="0" algn="l" rtl="0">
              <a:spcBef>
                <a:spcPts val="0"/>
              </a:spcBef>
              <a:buNone/>
              <a:defRPr sz="1200" b="1" i="0" u="none" strike="noStrike" cap="none">
                <a:solidFill>
                  <a:schemeClr val="lt1"/>
                </a:solidFill>
                <a:latin typeface="Calibri"/>
                <a:ea typeface="Calibri"/>
                <a:cs typeface="Calibri"/>
                <a:sym typeface="Calibri"/>
              </a:defRPr>
            </a:lvl3pPr>
            <a:lvl4pPr marL="0" marR="0" lvl="3" indent="0" algn="l" rtl="0">
              <a:spcBef>
                <a:spcPts val="0"/>
              </a:spcBef>
              <a:buNone/>
              <a:defRPr sz="1200" b="1" i="0" u="none" strike="noStrike" cap="none">
                <a:solidFill>
                  <a:schemeClr val="lt1"/>
                </a:solidFill>
                <a:latin typeface="Calibri"/>
                <a:ea typeface="Calibri"/>
                <a:cs typeface="Calibri"/>
                <a:sym typeface="Calibri"/>
              </a:defRPr>
            </a:lvl4pPr>
            <a:lvl5pPr marL="0" marR="0" lvl="4" indent="0" algn="l" rtl="0">
              <a:spcBef>
                <a:spcPts val="0"/>
              </a:spcBef>
              <a:buNone/>
              <a:defRPr sz="1200" b="1" i="0" u="none" strike="noStrike" cap="none">
                <a:solidFill>
                  <a:schemeClr val="lt1"/>
                </a:solidFill>
                <a:latin typeface="Calibri"/>
                <a:ea typeface="Calibri"/>
                <a:cs typeface="Calibri"/>
                <a:sym typeface="Calibri"/>
              </a:defRPr>
            </a:lvl5pPr>
            <a:lvl6pPr marL="0" marR="0" lvl="5" indent="0" algn="l" rtl="0">
              <a:spcBef>
                <a:spcPts val="0"/>
              </a:spcBef>
              <a:buNone/>
              <a:defRPr sz="1200" b="1" i="0" u="none" strike="noStrike" cap="none">
                <a:solidFill>
                  <a:schemeClr val="lt1"/>
                </a:solidFill>
                <a:latin typeface="Calibri"/>
                <a:ea typeface="Calibri"/>
                <a:cs typeface="Calibri"/>
                <a:sym typeface="Calibri"/>
              </a:defRPr>
            </a:lvl6pPr>
            <a:lvl7pPr marL="0" marR="0" lvl="6" indent="0" algn="l" rtl="0">
              <a:spcBef>
                <a:spcPts val="0"/>
              </a:spcBef>
              <a:buNone/>
              <a:defRPr sz="1200" b="1" i="0" u="none" strike="noStrike" cap="none">
                <a:solidFill>
                  <a:schemeClr val="lt1"/>
                </a:solidFill>
                <a:latin typeface="Calibri"/>
                <a:ea typeface="Calibri"/>
                <a:cs typeface="Calibri"/>
                <a:sym typeface="Calibri"/>
              </a:defRPr>
            </a:lvl7pPr>
            <a:lvl8pPr marL="0" marR="0" lvl="7" indent="0" algn="l" rtl="0">
              <a:spcBef>
                <a:spcPts val="0"/>
              </a:spcBef>
              <a:buNone/>
              <a:defRPr sz="1200" b="1" i="0" u="none" strike="noStrike" cap="none">
                <a:solidFill>
                  <a:schemeClr val="lt1"/>
                </a:solidFill>
                <a:latin typeface="Calibri"/>
                <a:ea typeface="Calibri"/>
                <a:cs typeface="Calibri"/>
                <a:sym typeface="Calibri"/>
              </a:defRPr>
            </a:lvl8pPr>
            <a:lvl9pPr marL="0" marR="0" lvl="8" indent="0" algn="l" rtl="0">
              <a:spcBef>
                <a:spcPts val="0"/>
              </a:spcBef>
              <a:buNone/>
              <a:defRPr sz="12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06" name="Google Shape;106;p14"/>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7" name="Google Shape;107;p14"/>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alibri"/>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Option 1">
  <p:cSld name="Content Option 1">
    <p:spTree>
      <p:nvGrpSpPr>
        <p:cNvPr id="1" name="Shape 108"/>
        <p:cNvGrpSpPr/>
        <p:nvPr/>
      </p:nvGrpSpPr>
      <p:grpSpPr>
        <a:xfrm>
          <a:off x="0" y="0"/>
          <a:ext cx="0" cy="0"/>
          <a:chOff x="0" y="0"/>
          <a:chExt cx="0" cy="0"/>
        </a:xfrm>
      </p:grpSpPr>
      <p:pic>
        <p:nvPicPr>
          <p:cNvPr id="109" name="Google Shape;109;p36" descr="R:\COM\COMM\Branding\PPT Templates\widescreen\Widescreen Powerpoint 3.jpg"/>
          <p:cNvPicPr preferRelativeResize="0"/>
          <p:nvPr/>
        </p:nvPicPr>
        <p:blipFill rotWithShape="1">
          <a:blip r:embed="rId2">
            <a:alphaModFix/>
          </a:blip>
          <a:srcRect/>
          <a:stretch/>
        </p:blipFill>
        <p:spPr>
          <a:xfrm>
            <a:off x="0" y="0"/>
            <a:ext cx="9148766" cy="5148072"/>
          </a:xfrm>
          <a:prstGeom prst="rect">
            <a:avLst/>
          </a:prstGeom>
          <a:noFill/>
          <a:ln>
            <a:noFill/>
          </a:ln>
        </p:spPr>
      </p:pic>
      <p:sp>
        <p:nvSpPr>
          <p:cNvPr id="110" name="Google Shape;110;p36"/>
          <p:cNvSpPr txBox="1">
            <a:spLocks noGrp="1"/>
          </p:cNvSpPr>
          <p:nvPr>
            <p:ph type="title"/>
          </p:nvPr>
        </p:nvSpPr>
        <p:spPr>
          <a:xfrm>
            <a:off x="228600" y="666750"/>
            <a:ext cx="6696075" cy="800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Calibri"/>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36"/>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Calibri"/>
                <a:ea typeface="Calibri"/>
                <a:cs typeface="Calibri"/>
                <a:sym typeface="Calibri"/>
              </a:defRPr>
            </a:lvl1pPr>
            <a:lvl2pPr marL="0" marR="0" lvl="1" indent="0" algn="r" rtl="0">
              <a:spcBef>
                <a:spcPts val="0"/>
              </a:spcBef>
              <a:buNone/>
              <a:defRPr sz="1200" b="1" i="0" u="none" strike="noStrike" cap="none">
                <a:solidFill>
                  <a:schemeClr val="lt1"/>
                </a:solidFill>
                <a:latin typeface="Calibri"/>
                <a:ea typeface="Calibri"/>
                <a:cs typeface="Calibri"/>
                <a:sym typeface="Calibri"/>
              </a:defRPr>
            </a:lvl2pPr>
            <a:lvl3pPr marL="0" marR="0" lvl="2" indent="0" algn="r" rtl="0">
              <a:spcBef>
                <a:spcPts val="0"/>
              </a:spcBef>
              <a:buNone/>
              <a:defRPr sz="1200" b="1" i="0" u="none" strike="noStrike" cap="none">
                <a:solidFill>
                  <a:schemeClr val="lt1"/>
                </a:solidFill>
                <a:latin typeface="Calibri"/>
                <a:ea typeface="Calibri"/>
                <a:cs typeface="Calibri"/>
                <a:sym typeface="Calibri"/>
              </a:defRPr>
            </a:lvl3pPr>
            <a:lvl4pPr marL="0" marR="0" lvl="3" indent="0" algn="r" rtl="0">
              <a:spcBef>
                <a:spcPts val="0"/>
              </a:spcBef>
              <a:buNone/>
              <a:defRPr sz="1200" b="1" i="0" u="none" strike="noStrike" cap="none">
                <a:solidFill>
                  <a:schemeClr val="lt1"/>
                </a:solidFill>
                <a:latin typeface="Calibri"/>
                <a:ea typeface="Calibri"/>
                <a:cs typeface="Calibri"/>
                <a:sym typeface="Calibri"/>
              </a:defRPr>
            </a:lvl4pPr>
            <a:lvl5pPr marL="0" marR="0" lvl="4" indent="0" algn="r" rtl="0">
              <a:spcBef>
                <a:spcPts val="0"/>
              </a:spcBef>
              <a:buNone/>
              <a:defRPr sz="1200" b="1" i="0" u="none" strike="noStrike" cap="none">
                <a:solidFill>
                  <a:schemeClr val="lt1"/>
                </a:solidFill>
                <a:latin typeface="Calibri"/>
                <a:ea typeface="Calibri"/>
                <a:cs typeface="Calibri"/>
                <a:sym typeface="Calibri"/>
              </a:defRPr>
            </a:lvl5pPr>
            <a:lvl6pPr marL="0" marR="0" lvl="5" indent="0" algn="r" rtl="0">
              <a:spcBef>
                <a:spcPts val="0"/>
              </a:spcBef>
              <a:buNone/>
              <a:defRPr sz="1200" b="1" i="0" u="none" strike="noStrike" cap="none">
                <a:solidFill>
                  <a:schemeClr val="lt1"/>
                </a:solidFill>
                <a:latin typeface="Calibri"/>
                <a:ea typeface="Calibri"/>
                <a:cs typeface="Calibri"/>
                <a:sym typeface="Calibri"/>
              </a:defRPr>
            </a:lvl6pPr>
            <a:lvl7pPr marL="0" marR="0" lvl="6" indent="0" algn="r" rtl="0">
              <a:spcBef>
                <a:spcPts val="0"/>
              </a:spcBef>
              <a:buNone/>
              <a:defRPr sz="1200" b="1" i="0" u="none" strike="noStrike" cap="none">
                <a:solidFill>
                  <a:schemeClr val="lt1"/>
                </a:solidFill>
                <a:latin typeface="Calibri"/>
                <a:ea typeface="Calibri"/>
                <a:cs typeface="Calibri"/>
                <a:sym typeface="Calibri"/>
              </a:defRPr>
            </a:lvl7pPr>
            <a:lvl8pPr marL="0" marR="0" lvl="7" indent="0" algn="r" rtl="0">
              <a:spcBef>
                <a:spcPts val="0"/>
              </a:spcBef>
              <a:buNone/>
              <a:defRPr sz="1200" b="1" i="0" u="none" strike="noStrike" cap="none">
                <a:solidFill>
                  <a:schemeClr val="lt1"/>
                </a:solidFill>
                <a:latin typeface="Calibri"/>
                <a:ea typeface="Calibri"/>
                <a:cs typeface="Calibri"/>
                <a:sym typeface="Calibri"/>
              </a:defRPr>
            </a:lvl8pPr>
            <a:lvl9pPr marL="0" marR="0" lvl="8" indent="0" algn="r" rtl="0">
              <a:spcBef>
                <a:spcPts val="0"/>
              </a:spcBef>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2" name="Google Shape;112;p36"/>
          <p:cNvSpPr txBox="1">
            <a:spLocks noGrp="1"/>
          </p:cNvSpPr>
          <p:nvPr>
            <p:ph type="body" idx="1"/>
          </p:nvPr>
        </p:nvSpPr>
        <p:spPr>
          <a:xfrm>
            <a:off x="228600" y="1581150"/>
            <a:ext cx="8610599" cy="335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18"/>
        <p:cNvGrpSpPr/>
        <p:nvPr/>
      </p:nvGrpSpPr>
      <p:grpSpPr>
        <a:xfrm>
          <a:off x="0" y="0"/>
          <a:ext cx="0" cy="0"/>
          <a:chOff x="0" y="0"/>
          <a:chExt cx="0" cy="0"/>
        </a:xfrm>
      </p:grpSpPr>
      <p:pic>
        <p:nvPicPr>
          <p:cNvPr id="19" name="Google Shape;19;p68" descr="R:\COM\COMM\Branding\PPT Templates\widescreen\Widescreen Powerpoint 5.jpg"/>
          <p:cNvPicPr preferRelativeResize="0"/>
          <p:nvPr/>
        </p:nvPicPr>
        <p:blipFill rotWithShape="1">
          <a:blip r:embed="rId2">
            <a:alphaModFix/>
          </a:blip>
          <a:srcRect/>
          <a:stretch/>
        </p:blipFill>
        <p:spPr>
          <a:xfrm>
            <a:off x="1" y="0"/>
            <a:ext cx="9148767" cy="5148072"/>
          </a:xfrm>
          <a:prstGeom prst="rect">
            <a:avLst/>
          </a:prstGeom>
          <a:noFill/>
          <a:ln>
            <a:noFill/>
          </a:ln>
        </p:spPr>
      </p:pic>
      <p:sp>
        <p:nvSpPr>
          <p:cNvPr id="20" name="Google Shape;20;p68"/>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68"/>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alibri"/>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68"/>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Calibri"/>
                <a:ea typeface="Calibri"/>
                <a:cs typeface="Calibri"/>
                <a:sym typeface="Calibri"/>
              </a:defRPr>
            </a:lvl1pPr>
            <a:lvl2pPr marL="0" marR="0" lvl="1" indent="0" algn="r" rtl="0">
              <a:spcBef>
                <a:spcPts val="0"/>
              </a:spcBef>
              <a:buNone/>
              <a:defRPr sz="1200" b="1" i="0" u="none" strike="noStrike" cap="none">
                <a:solidFill>
                  <a:schemeClr val="lt1"/>
                </a:solidFill>
                <a:latin typeface="Calibri"/>
                <a:ea typeface="Calibri"/>
                <a:cs typeface="Calibri"/>
                <a:sym typeface="Calibri"/>
              </a:defRPr>
            </a:lvl2pPr>
            <a:lvl3pPr marL="0" marR="0" lvl="2" indent="0" algn="r" rtl="0">
              <a:spcBef>
                <a:spcPts val="0"/>
              </a:spcBef>
              <a:buNone/>
              <a:defRPr sz="1200" b="1" i="0" u="none" strike="noStrike" cap="none">
                <a:solidFill>
                  <a:schemeClr val="lt1"/>
                </a:solidFill>
                <a:latin typeface="Calibri"/>
                <a:ea typeface="Calibri"/>
                <a:cs typeface="Calibri"/>
                <a:sym typeface="Calibri"/>
              </a:defRPr>
            </a:lvl3pPr>
            <a:lvl4pPr marL="0" marR="0" lvl="3" indent="0" algn="r" rtl="0">
              <a:spcBef>
                <a:spcPts val="0"/>
              </a:spcBef>
              <a:buNone/>
              <a:defRPr sz="1200" b="1" i="0" u="none" strike="noStrike" cap="none">
                <a:solidFill>
                  <a:schemeClr val="lt1"/>
                </a:solidFill>
                <a:latin typeface="Calibri"/>
                <a:ea typeface="Calibri"/>
                <a:cs typeface="Calibri"/>
                <a:sym typeface="Calibri"/>
              </a:defRPr>
            </a:lvl4pPr>
            <a:lvl5pPr marL="0" marR="0" lvl="4" indent="0" algn="r" rtl="0">
              <a:spcBef>
                <a:spcPts val="0"/>
              </a:spcBef>
              <a:buNone/>
              <a:defRPr sz="1200" b="1" i="0" u="none" strike="noStrike" cap="none">
                <a:solidFill>
                  <a:schemeClr val="lt1"/>
                </a:solidFill>
                <a:latin typeface="Calibri"/>
                <a:ea typeface="Calibri"/>
                <a:cs typeface="Calibri"/>
                <a:sym typeface="Calibri"/>
              </a:defRPr>
            </a:lvl5pPr>
            <a:lvl6pPr marL="0" marR="0" lvl="5" indent="0" algn="r" rtl="0">
              <a:spcBef>
                <a:spcPts val="0"/>
              </a:spcBef>
              <a:buNone/>
              <a:defRPr sz="1200" b="1" i="0" u="none" strike="noStrike" cap="none">
                <a:solidFill>
                  <a:schemeClr val="lt1"/>
                </a:solidFill>
                <a:latin typeface="Calibri"/>
                <a:ea typeface="Calibri"/>
                <a:cs typeface="Calibri"/>
                <a:sym typeface="Calibri"/>
              </a:defRPr>
            </a:lvl6pPr>
            <a:lvl7pPr marL="0" marR="0" lvl="6" indent="0" algn="r" rtl="0">
              <a:spcBef>
                <a:spcPts val="0"/>
              </a:spcBef>
              <a:buNone/>
              <a:defRPr sz="1200" b="1" i="0" u="none" strike="noStrike" cap="none">
                <a:solidFill>
                  <a:schemeClr val="lt1"/>
                </a:solidFill>
                <a:latin typeface="Calibri"/>
                <a:ea typeface="Calibri"/>
                <a:cs typeface="Calibri"/>
                <a:sym typeface="Calibri"/>
              </a:defRPr>
            </a:lvl7pPr>
            <a:lvl8pPr marL="0" marR="0" lvl="7" indent="0" algn="r" rtl="0">
              <a:spcBef>
                <a:spcPts val="0"/>
              </a:spcBef>
              <a:buNone/>
              <a:defRPr sz="1200" b="1" i="0" u="none" strike="noStrike" cap="none">
                <a:solidFill>
                  <a:schemeClr val="lt1"/>
                </a:solidFill>
                <a:latin typeface="Calibri"/>
                <a:ea typeface="Calibri"/>
                <a:cs typeface="Calibri"/>
                <a:sym typeface="Calibri"/>
              </a:defRPr>
            </a:lvl8pPr>
            <a:lvl9pPr marL="0" marR="0" lvl="8" indent="0" algn="r" rtl="0">
              <a:spcBef>
                <a:spcPts val="0"/>
              </a:spcBef>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113"/>
        <p:cNvGrpSpPr/>
        <p:nvPr/>
      </p:nvGrpSpPr>
      <p:grpSpPr>
        <a:xfrm>
          <a:off x="0" y="0"/>
          <a:ext cx="0" cy="0"/>
          <a:chOff x="0" y="0"/>
          <a:chExt cx="0" cy="0"/>
        </a:xfrm>
      </p:grpSpPr>
      <p:pic>
        <p:nvPicPr>
          <p:cNvPr id="114" name="Google Shape;114;p37" descr="R:\COM\COMM\Branding\PPT Templates\widescreen\Widescreen Powerpoint 5.jpg"/>
          <p:cNvPicPr preferRelativeResize="0"/>
          <p:nvPr/>
        </p:nvPicPr>
        <p:blipFill rotWithShape="1">
          <a:blip r:embed="rId2">
            <a:alphaModFix/>
          </a:blip>
          <a:srcRect/>
          <a:stretch/>
        </p:blipFill>
        <p:spPr>
          <a:xfrm>
            <a:off x="0" y="0"/>
            <a:ext cx="9148767" cy="5148072"/>
          </a:xfrm>
          <a:prstGeom prst="rect">
            <a:avLst/>
          </a:prstGeom>
          <a:noFill/>
          <a:ln>
            <a:noFill/>
          </a:ln>
        </p:spPr>
      </p:pic>
      <p:sp>
        <p:nvSpPr>
          <p:cNvPr id="115" name="Google Shape;115;p37"/>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37"/>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alibri"/>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7"/>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Calibri"/>
                <a:ea typeface="Calibri"/>
                <a:cs typeface="Calibri"/>
                <a:sym typeface="Calibri"/>
              </a:defRPr>
            </a:lvl1pPr>
            <a:lvl2pPr marL="0" marR="0" lvl="1" indent="0" algn="r" rtl="0">
              <a:spcBef>
                <a:spcPts val="0"/>
              </a:spcBef>
              <a:buNone/>
              <a:defRPr sz="1200" b="1" i="0" u="none" strike="noStrike" cap="none">
                <a:solidFill>
                  <a:schemeClr val="lt1"/>
                </a:solidFill>
                <a:latin typeface="Calibri"/>
                <a:ea typeface="Calibri"/>
                <a:cs typeface="Calibri"/>
                <a:sym typeface="Calibri"/>
              </a:defRPr>
            </a:lvl2pPr>
            <a:lvl3pPr marL="0" marR="0" lvl="2" indent="0" algn="r" rtl="0">
              <a:spcBef>
                <a:spcPts val="0"/>
              </a:spcBef>
              <a:buNone/>
              <a:defRPr sz="1200" b="1" i="0" u="none" strike="noStrike" cap="none">
                <a:solidFill>
                  <a:schemeClr val="lt1"/>
                </a:solidFill>
                <a:latin typeface="Calibri"/>
                <a:ea typeface="Calibri"/>
                <a:cs typeface="Calibri"/>
                <a:sym typeface="Calibri"/>
              </a:defRPr>
            </a:lvl3pPr>
            <a:lvl4pPr marL="0" marR="0" lvl="3" indent="0" algn="r" rtl="0">
              <a:spcBef>
                <a:spcPts val="0"/>
              </a:spcBef>
              <a:buNone/>
              <a:defRPr sz="1200" b="1" i="0" u="none" strike="noStrike" cap="none">
                <a:solidFill>
                  <a:schemeClr val="lt1"/>
                </a:solidFill>
                <a:latin typeface="Calibri"/>
                <a:ea typeface="Calibri"/>
                <a:cs typeface="Calibri"/>
                <a:sym typeface="Calibri"/>
              </a:defRPr>
            </a:lvl4pPr>
            <a:lvl5pPr marL="0" marR="0" lvl="4" indent="0" algn="r" rtl="0">
              <a:spcBef>
                <a:spcPts val="0"/>
              </a:spcBef>
              <a:buNone/>
              <a:defRPr sz="1200" b="1" i="0" u="none" strike="noStrike" cap="none">
                <a:solidFill>
                  <a:schemeClr val="lt1"/>
                </a:solidFill>
                <a:latin typeface="Calibri"/>
                <a:ea typeface="Calibri"/>
                <a:cs typeface="Calibri"/>
                <a:sym typeface="Calibri"/>
              </a:defRPr>
            </a:lvl5pPr>
            <a:lvl6pPr marL="0" marR="0" lvl="5" indent="0" algn="r" rtl="0">
              <a:spcBef>
                <a:spcPts val="0"/>
              </a:spcBef>
              <a:buNone/>
              <a:defRPr sz="1200" b="1" i="0" u="none" strike="noStrike" cap="none">
                <a:solidFill>
                  <a:schemeClr val="lt1"/>
                </a:solidFill>
                <a:latin typeface="Calibri"/>
                <a:ea typeface="Calibri"/>
                <a:cs typeface="Calibri"/>
                <a:sym typeface="Calibri"/>
              </a:defRPr>
            </a:lvl6pPr>
            <a:lvl7pPr marL="0" marR="0" lvl="6" indent="0" algn="r" rtl="0">
              <a:spcBef>
                <a:spcPts val="0"/>
              </a:spcBef>
              <a:buNone/>
              <a:defRPr sz="1200" b="1" i="0" u="none" strike="noStrike" cap="none">
                <a:solidFill>
                  <a:schemeClr val="lt1"/>
                </a:solidFill>
                <a:latin typeface="Calibri"/>
                <a:ea typeface="Calibri"/>
                <a:cs typeface="Calibri"/>
                <a:sym typeface="Calibri"/>
              </a:defRPr>
            </a:lvl7pPr>
            <a:lvl8pPr marL="0" marR="0" lvl="7" indent="0" algn="r" rtl="0">
              <a:spcBef>
                <a:spcPts val="0"/>
              </a:spcBef>
              <a:buNone/>
              <a:defRPr sz="1200" b="1" i="0" u="none" strike="noStrike" cap="none">
                <a:solidFill>
                  <a:schemeClr val="lt1"/>
                </a:solidFill>
                <a:latin typeface="Calibri"/>
                <a:ea typeface="Calibri"/>
                <a:cs typeface="Calibri"/>
                <a:sym typeface="Calibri"/>
              </a:defRPr>
            </a:lvl8pPr>
            <a:lvl9pPr marL="0" marR="0" lvl="8" indent="0" algn="r" rtl="0">
              <a:spcBef>
                <a:spcPts val="0"/>
              </a:spcBef>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option 4">
  <p:cSld name="Content option 4">
    <p:spTree>
      <p:nvGrpSpPr>
        <p:cNvPr id="1" name="Shape 118"/>
        <p:cNvGrpSpPr/>
        <p:nvPr/>
      </p:nvGrpSpPr>
      <p:grpSpPr>
        <a:xfrm>
          <a:off x="0" y="0"/>
          <a:ext cx="0" cy="0"/>
          <a:chOff x="0" y="0"/>
          <a:chExt cx="0" cy="0"/>
        </a:xfrm>
      </p:grpSpPr>
      <p:pic>
        <p:nvPicPr>
          <p:cNvPr id="119" name="Google Shape;119;p38" descr="R:\COM\COMM\Branding\PPT Templates\widescreen\Widescreen Powerpoint 7.jpg"/>
          <p:cNvPicPr preferRelativeResize="0"/>
          <p:nvPr/>
        </p:nvPicPr>
        <p:blipFill rotWithShape="1">
          <a:blip r:embed="rId2">
            <a:alphaModFix/>
          </a:blip>
          <a:srcRect/>
          <a:stretch/>
        </p:blipFill>
        <p:spPr>
          <a:xfrm>
            <a:off x="0" y="0"/>
            <a:ext cx="9148767" cy="5148072"/>
          </a:xfrm>
          <a:prstGeom prst="rect">
            <a:avLst/>
          </a:prstGeom>
          <a:noFill/>
          <a:ln>
            <a:noFill/>
          </a:ln>
        </p:spPr>
      </p:pic>
      <p:sp>
        <p:nvSpPr>
          <p:cNvPr id="120" name="Google Shape;120;p38"/>
          <p:cNvSpPr txBox="1">
            <a:spLocks noGrp="1"/>
          </p:cNvSpPr>
          <p:nvPr>
            <p:ph type="body" idx="1"/>
          </p:nvPr>
        </p:nvSpPr>
        <p:spPr>
          <a:xfrm>
            <a:off x="1600200" y="685800"/>
            <a:ext cx="5334000" cy="685800"/>
          </a:xfrm>
          <a:prstGeom prst="rect">
            <a:avLst/>
          </a:prstGeom>
          <a:noFill/>
          <a:ln>
            <a:noFill/>
          </a:ln>
        </p:spPr>
        <p:txBody>
          <a:bodyPr spcFirstLastPara="1" wrap="square" lIns="91425" tIns="45700" rIns="91425" bIns="45700" anchor="ctr" anchorCtr="0">
            <a:normAutofit/>
          </a:bodyPr>
          <a:lstStyle>
            <a:lvl1pPr marL="457200" lvl="0" indent="-228600" algn="l">
              <a:spcBef>
                <a:spcPts val="880"/>
              </a:spcBef>
              <a:spcAft>
                <a:spcPts val="0"/>
              </a:spcAft>
              <a:buSzPts val="4400"/>
              <a:buNone/>
              <a:defRPr sz="4400" b="1">
                <a:solidFill>
                  <a:schemeClr val="dk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228600" algn="l">
              <a:spcBef>
                <a:spcPts val="480"/>
              </a:spcBef>
              <a:spcAft>
                <a:spcPts val="0"/>
              </a:spcAft>
              <a:buSzPts val="2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38"/>
          <p:cNvSpPr txBox="1">
            <a:spLocks noGrp="1"/>
          </p:cNvSpPr>
          <p:nvPr>
            <p:ph type="body" idx="2"/>
          </p:nvPr>
        </p:nvSpPr>
        <p:spPr>
          <a:xfrm>
            <a:off x="1600200" y="1485900"/>
            <a:ext cx="7315200" cy="344805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38"/>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Calibri"/>
                <a:ea typeface="Calibri"/>
                <a:cs typeface="Calibri"/>
                <a:sym typeface="Calibri"/>
              </a:defRPr>
            </a:lvl1pPr>
            <a:lvl2pPr marL="0" marR="0" lvl="1" indent="0" algn="r" rtl="0">
              <a:spcBef>
                <a:spcPts val="0"/>
              </a:spcBef>
              <a:buNone/>
              <a:defRPr sz="1200" b="1" i="0" u="none" strike="noStrike" cap="none">
                <a:solidFill>
                  <a:schemeClr val="lt1"/>
                </a:solidFill>
                <a:latin typeface="Calibri"/>
                <a:ea typeface="Calibri"/>
                <a:cs typeface="Calibri"/>
                <a:sym typeface="Calibri"/>
              </a:defRPr>
            </a:lvl2pPr>
            <a:lvl3pPr marL="0" marR="0" lvl="2" indent="0" algn="r" rtl="0">
              <a:spcBef>
                <a:spcPts val="0"/>
              </a:spcBef>
              <a:buNone/>
              <a:defRPr sz="1200" b="1" i="0" u="none" strike="noStrike" cap="none">
                <a:solidFill>
                  <a:schemeClr val="lt1"/>
                </a:solidFill>
                <a:latin typeface="Calibri"/>
                <a:ea typeface="Calibri"/>
                <a:cs typeface="Calibri"/>
                <a:sym typeface="Calibri"/>
              </a:defRPr>
            </a:lvl3pPr>
            <a:lvl4pPr marL="0" marR="0" lvl="3" indent="0" algn="r" rtl="0">
              <a:spcBef>
                <a:spcPts val="0"/>
              </a:spcBef>
              <a:buNone/>
              <a:defRPr sz="1200" b="1" i="0" u="none" strike="noStrike" cap="none">
                <a:solidFill>
                  <a:schemeClr val="lt1"/>
                </a:solidFill>
                <a:latin typeface="Calibri"/>
                <a:ea typeface="Calibri"/>
                <a:cs typeface="Calibri"/>
                <a:sym typeface="Calibri"/>
              </a:defRPr>
            </a:lvl4pPr>
            <a:lvl5pPr marL="0" marR="0" lvl="4" indent="0" algn="r" rtl="0">
              <a:spcBef>
                <a:spcPts val="0"/>
              </a:spcBef>
              <a:buNone/>
              <a:defRPr sz="1200" b="1" i="0" u="none" strike="noStrike" cap="none">
                <a:solidFill>
                  <a:schemeClr val="lt1"/>
                </a:solidFill>
                <a:latin typeface="Calibri"/>
                <a:ea typeface="Calibri"/>
                <a:cs typeface="Calibri"/>
                <a:sym typeface="Calibri"/>
              </a:defRPr>
            </a:lvl5pPr>
            <a:lvl6pPr marL="0" marR="0" lvl="5" indent="0" algn="r" rtl="0">
              <a:spcBef>
                <a:spcPts val="0"/>
              </a:spcBef>
              <a:buNone/>
              <a:defRPr sz="1200" b="1" i="0" u="none" strike="noStrike" cap="none">
                <a:solidFill>
                  <a:schemeClr val="lt1"/>
                </a:solidFill>
                <a:latin typeface="Calibri"/>
                <a:ea typeface="Calibri"/>
                <a:cs typeface="Calibri"/>
                <a:sym typeface="Calibri"/>
              </a:defRPr>
            </a:lvl6pPr>
            <a:lvl7pPr marL="0" marR="0" lvl="6" indent="0" algn="r" rtl="0">
              <a:spcBef>
                <a:spcPts val="0"/>
              </a:spcBef>
              <a:buNone/>
              <a:defRPr sz="1200" b="1" i="0" u="none" strike="noStrike" cap="none">
                <a:solidFill>
                  <a:schemeClr val="lt1"/>
                </a:solidFill>
                <a:latin typeface="Calibri"/>
                <a:ea typeface="Calibri"/>
                <a:cs typeface="Calibri"/>
                <a:sym typeface="Calibri"/>
              </a:defRPr>
            </a:lvl7pPr>
            <a:lvl8pPr marL="0" marR="0" lvl="7" indent="0" algn="r" rtl="0">
              <a:spcBef>
                <a:spcPts val="0"/>
              </a:spcBef>
              <a:buNone/>
              <a:defRPr sz="1200" b="1" i="0" u="none" strike="noStrike" cap="none">
                <a:solidFill>
                  <a:schemeClr val="lt1"/>
                </a:solidFill>
                <a:latin typeface="Calibri"/>
                <a:ea typeface="Calibri"/>
                <a:cs typeface="Calibri"/>
                <a:sym typeface="Calibri"/>
              </a:defRPr>
            </a:lvl8pPr>
            <a:lvl9pPr marL="0" marR="0" lvl="8" indent="0" algn="r" rtl="0">
              <a:spcBef>
                <a:spcPts val="0"/>
              </a:spcBef>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127"/>
        <p:cNvGrpSpPr/>
        <p:nvPr/>
      </p:nvGrpSpPr>
      <p:grpSpPr>
        <a:xfrm>
          <a:off x="0" y="0"/>
          <a:ext cx="0" cy="0"/>
          <a:chOff x="0" y="0"/>
          <a:chExt cx="0" cy="0"/>
        </a:xfrm>
      </p:grpSpPr>
      <p:pic>
        <p:nvPicPr>
          <p:cNvPr id="128" name="Google Shape;128;p18" descr="R:\COM\COMM\Branding\PPT Templates\widescreen\Widescreen Powerpoint 6.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129" name="Google Shape;129;p18"/>
          <p:cNvSpPr txBox="1">
            <a:spLocks noGrp="1"/>
          </p:cNvSpPr>
          <p:nvPr>
            <p:ph type="body" idx="1"/>
          </p:nvPr>
        </p:nvSpPr>
        <p:spPr>
          <a:xfrm>
            <a:off x="152400" y="2800350"/>
            <a:ext cx="8763000" cy="646331"/>
          </a:xfrm>
          <a:prstGeom prst="rect">
            <a:avLst/>
          </a:prstGeom>
          <a:noFill/>
          <a:ln>
            <a:noFill/>
          </a:ln>
        </p:spPr>
        <p:txBody>
          <a:bodyPr spcFirstLastPara="1" wrap="square" lIns="91425" tIns="45700" rIns="91425" bIns="45700" anchor="ctr" anchorCtr="0">
            <a:spAutoFit/>
          </a:bodyPr>
          <a:lstStyle>
            <a:lvl1pPr marL="457200" lvl="0" indent="-228600" algn="ctr">
              <a:spcBef>
                <a:spcPts val="720"/>
              </a:spcBef>
              <a:spcAft>
                <a:spcPts val="0"/>
              </a:spcAft>
              <a:buSzPts val="3600"/>
              <a:buNone/>
              <a:defRPr sz="3600" b="1">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0" name="Google Shape;130;p18"/>
          <p:cNvSpPr txBox="1">
            <a:spLocks noGrp="1"/>
          </p:cNvSpPr>
          <p:nvPr>
            <p:ph type="sldNum" idx="12"/>
          </p:nvPr>
        </p:nvSpPr>
        <p:spPr>
          <a:xfrm>
            <a:off x="8229600" y="4743450"/>
            <a:ext cx="7620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dk1"/>
                </a:solidFill>
                <a:latin typeface="Calibri"/>
                <a:ea typeface="Calibri"/>
                <a:cs typeface="Calibri"/>
                <a:sym typeface="Calibri"/>
              </a:defRPr>
            </a:lvl1pPr>
            <a:lvl2pPr marL="0" marR="0" lvl="1" indent="0" algn="r" rtl="0">
              <a:spcBef>
                <a:spcPts val="0"/>
              </a:spcBef>
              <a:buNone/>
              <a:defRPr sz="1200" b="1" i="0" u="none" strike="noStrike" cap="none">
                <a:solidFill>
                  <a:schemeClr val="dk1"/>
                </a:solidFill>
                <a:latin typeface="Calibri"/>
                <a:ea typeface="Calibri"/>
                <a:cs typeface="Calibri"/>
                <a:sym typeface="Calibri"/>
              </a:defRPr>
            </a:lvl2pPr>
            <a:lvl3pPr marL="0" marR="0" lvl="2" indent="0" algn="r" rtl="0">
              <a:spcBef>
                <a:spcPts val="0"/>
              </a:spcBef>
              <a:buNone/>
              <a:defRPr sz="1200" b="1" i="0" u="none" strike="noStrike" cap="none">
                <a:solidFill>
                  <a:schemeClr val="dk1"/>
                </a:solidFill>
                <a:latin typeface="Calibri"/>
                <a:ea typeface="Calibri"/>
                <a:cs typeface="Calibri"/>
                <a:sym typeface="Calibri"/>
              </a:defRPr>
            </a:lvl3pPr>
            <a:lvl4pPr marL="0" marR="0" lvl="3" indent="0" algn="r" rtl="0">
              <a:spcBef>
                <a:spcPts val="0"/>
              </a:spcBef>
              <a:buNone/>
              <a:defRPr sz="1200" b="1" i="0" u="none" strike="noStrike" cap="none">
                <a:solidFill>
                  <a:schemeClr val="dk1"/>
                </a:solidFill>
                <a:latin typeface="Calibri"/>
                <a:ea typeface="Calibri"/>
                <a:cs typeface="Calibri"/>
                <a:sym typeface="Calibri"/>
              </a:defRPr>
            </a:lvl4pPr>
            <a:lvl5pPr marL="0" marR="0" lvl="4" indent="0" algn="r" rtl="0">
              <a:spcBef>
                <a:spcPts val="0"/>
              </a:spcBef>
              <a:buNone/>
              <a:defRPr sz="1200" b="1" i="0" u="none" strike="noStrike" cap="none">
                <a:solidFill>
                  <a:schemeClr val="dk1"/>
                </a:solidFill>
                <a:latin typeface="Calibri"/>
                <a:ea typeface="Calibri"/>
                <a:cs typeface="Calibri"/>
                <a:sym typeface="Calibri"/>
              </a:defRPr>
            </a:lvl5pPr>
            <a:lvl6pPr marL="0" marR="0" lvl="5" indent="0" algn="r" rtl="0">
              <a:spcBef>
                <a:spcPts val="0"/>
              </a:spcBef>
              <a:buNone/>
              <a:defRPr sz="1200" b="1" i="0" u="none" strike="noStrike" cap="none">
                <a:solidFill>
                  <a:schemeClr val="dk1"/>
                </a:solidFill>
                <a:latin typeface="Calibri"/>
                <a:ea typeface="Calibri"/>
                <a:cs typeface="Calibri"/>
                <a:sym typeface="Calibri"/>
              </a:defRPr>
            </a:lvl6pPr>
            <a:lvl7pPr marL="0" marR="0" lvl="6" indent="0" algn="r" rtl="0">
              <a:spcBef>
                <a:spcPts val="0"/>
              </a:spcBef>
              <a:buNone/>
              <a:defRPr sz="1200" b="1" i="0" u="none" strike="noStrike" cap="none">
                <a:solidFill>
                  <a:schemeClr val="dk1"/>
                </a:solidFill>
                <a:latin typeface="Calibri"/>
                <a:ea typeface="Calibri"/>
                <a:cs typeface="Calibri"/>
                <a:sym typeface="Calibri"/>
              </a:defRPr>
            </a:lvl7pPr>
            <a:lvl8pPr marL="0" marR="0" lvl="7" indent="0" algn="r" rtl="0">
              <a:spcBef>
                <a:spcPts val="0"/>
              </a:spcBef>
              <a:buNone/>
              <a:defRPr sz="1200" b="1" i="0" u="none" strike="noStrike" cap="none">
                <a:solidFill>
                  <a:schemeClr val="dk1"/>
                </a:solidFill>
                <a:latin typeface="Calibri"/>
                <a:ea typeface="Calibri"/>
                <a:cs typeface="Calibri"/>
                <a:sym typeface="Calibri"/>
              </a:defRPr>
            </a:lvl8pPr>
            <a:lvl9pPr marL="0" marR="0" lvl="8" indent="0" algn="r" rtl="0">
              <a:spcBef>
                <a:spcPts val="0"/>
              </a:spcBef>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p18"/>
          <p:cNvSpPr txBox="1"/>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32"/>
        <p:cNvGrpSpPr/>
        <p:nvPr/>
      </p:nvGrpSpPr>
      <p:grpSpPr>
        <a:xfrm>
          <a:off x="0" y="0"/>
          <a:ext cx="0" cy="0"/>
          <a:chOff x="0" y="0"/>
          <a:chExt cx="0" cy="0"/>
        </a:xfrm>
      </p:grpSpPr>
      <p:pic>
        <p:nvPicPr>
          <p:cNvPr id="133" name="Google Shape;133;p20"/>
          <p:cNvPicPr preferRelativeResize="0"/>
          <p:nvPr/>
        </p:nvPicPr>
        <p:blipFill rotWithShape="1">
          <a:blip r:embed="rId2">
            <a:alphaModFix/>
          </a:blip>
          <a:srcRect/>
          <a:stretch/>
        </p:blipFill>
        <p:spPr>
          <a:xfrm>
            <a:off x="1116" y="0"/>
            <a:ext cx="9141768" cy="51435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34"/>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Break Option 2">
  <p:cSld name="Section Break Option 2">
    <p:spTree>
      <p:nvGrpSpPr>
        <p:cNvPr id="1" name="Shape 135"/>
        <p:cNvGrpSpPr/>
        <p:nvPr/>
      </p:nvGrpSpPr>
      <p:grpSpPr>
        <a:xfrm>
          <a:off x="0" y="0"/>
          <a:ext cx="0" cy="0"/>
          <a:chOff x="0" y="0"/>
          <a:chExt cx="0" cy="0"/>
        </a:xfrm>
      </p:grpSpPr>
      <p:pic>
        <p:nvPicPr>
          <p:cNvPr id="136" name="Google Shape;136;p34" descr="R:\COM\COMM\Branding\PPT Templates\widescreen\Widescreen Powerpoint 2.jpg"/>
          <p:cNvPicPr preferRelativeResize="0"/>
          <p:nvPr/>
        </p:nvPicPr>
        <p:blipFill rotWithShape="1">
          <a:blip r:embed="rId2">
            <a:alphaModFix/>
          </a:blip>
          <a:srcRect/>
          <a:stretch/>
        </p:blipFill>
        <p:spPr>
          <a:xfrm>
            <a:off x="-4762" y="0"/>
            <a:ext cx="9148762" cy="5148263"/>
          </a:xfrm>
          <a:prstGeom prst="rect">
            <a:avLst/>
          </a:prstGeom>
          <a:noFill/>
          <a:ln>
            <a:noFill/>
          </a:ln>
        </p:spPr>
      </p:pic>
      <p:sp>
        <p:nvSpPr>
          <p:cNvPr id="137" name="Google Shape;137;p34"/>
          <p:cNvSpPr txBox="1">
            <a:spLocks noGrp="1"/>
          </p:cNvSpPr>
          <p:nvPr>
            <p:ph type="body" idx="1"/>
          </p:nvPr>
        </p:nvSpPr>
        <p:spPr>
          <a:xfrm>
            <a:off x="76200" y="895350"/>
            <a:ext cx="3352800" cy="514350"/>
          </a:xfrm>
          <a:prstGeom prst="rect">
            <a:avLst/>
          </a:prstGeom>
          <a:noFill/>
          <a:ln>
            <a:noFill/>
          </a:ln>
        </p:spPr>
        <p:txBody>
          <a:bodyPr spcFirstLastPara="1" wrap="square" lIns="91425" tIns="45700" rIns="91425" bIns="45700" anchor="ctr" anchorCtr="0">
            <a:normAutofit/>
          </a:bodyPr>
          <a:lstStyle>
            <a:lvl1pPr marL="457200" lvl="0" indent="-228600" algn="ctr">
              <a:spcBef>
                <a:spcPts val="640"/>
              </a:spcBef>
              <a:spcAft>
                <a:spcPts val="0"/>
              </a:spcAft>
              <a:buClr>
                <a:srgbClr val="00B050"/>
              </a:buClr>
              <a:buSzPts val="3200"/>
              <a:buFont typeface="Noto Sans Symbols"/>
              <a:buNone/>
              <a:defRPr b="1">
                <a:solidFill>
                  <a:schemeClr val="lt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34"/>
          <p:cNvSpPr txBox="1">
            <a:spLocks noGrp="1"/>
          </p:cNvSpPr>
          <p:nvPr>
            <p:ph type="body" idx="2"/>
          </p:nvPr>
        </p:nvSpPr>
        <p:spPr>
          <a:xfrm>
            <a:off x="2514600" y="2190750"/>
            <a:ext cx="2590800" cy="514350"/>
          </a:xfrm>
          <a:prstGeom prst="rect">
            <a:avLst/>
          </a:prstGeom>
          <a:noFill/>
          <a:ln>
            <a:noFill/>
          </a:ln>
        </p:spPr>
        <p:txBody>
          <a:bodyPr spcFirstLastPara="1" wrap="square" lIns="91425" tIns="45700" rIns="91425" bIns="45700" anchor="ctr" anchorCtr="0">
            <a:normAutofit/>
          </a:bodyPr>
          <a:lstStyle>
            <a:lvl1pPr marL="457200" lvl="0" indent="-228600" algn="ctr">
              <a:spcBef>
                <a:spcPts val="480"/>
              </a:spcBef>
              <a:spcAft>
                <a:spcPts val="0"/>
              </a:spcAft>
              <a:buClr>
                <a:srgbClr val="00B050"/>
              </a:buClr>
              <a:buSzPts val="2400"/>
              <a:buFont typeface="Noto Sans Symbols"/>
              <a:buNone/>
              <a:defRPr sz="2400" b="1">
                <a:solidFill>
                  <a:schemeClr val="lt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9" name="Google Shape;139;p34"/>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Calibri"/>
                <a:ea typeface="Calibri"/>
                <a:cs typeface="Calibri"/>
                <a:sym typeface="Calibri"/>
              </a:defRPr>
            </a:lvl1pPr>
            <a:lvl2pPr marL="0" marR="0" lvl="1" indent="0" algn="r" rtl="0">
              <a:spcBef>
                <a:spcPts val="0"/>
              </a:spcBef>
              <a:buNone/>
              <a:defRPr sz="1200" b="1" i="0" u="none" strike="noStrike" cap="none">
                <a:solidFill>
                  <a:schemeClr val="lt1"/>
                </a:solidFill>
                <a:latin typeface="Calibri"/>
                <a:ea typeface="Calibri"/>
                <a:cs typeface="Calibri"/>
                <a:sym typeface="Calibri"/>
              </a:defRPr>
            </a:lvl2pPr>
            <a:lvl3pPr marL="0" marR="0" lvl="2" indent="0" algn="r" rtl="0">
              <a:spcBef>
                <a:spcPts val="0"/>
              </a:spcBef>
              <a:buNone/>
              <a:defRPr sz="1200" b="1" i="0" u="none" strike="noStrike" cap="none">
                <a:solidFill>
                  <a:schemeClr val="lt1"/>
                </a:solidFill>
                <a:latin typeface="Calibri"/>
                <a:ea typeface="Calibri"/>
                <a:cs typeface="Calibri"/>
                <a:sym typeface="Calibri"/>
              </a:defRPr>
            </a:lvl3pPr>
            <a:lvl4pPr marL="0" marR="0" lvl="3" indent="0" algn="r" rtl="0">
              <a:spcBef>
                <a:spcPts val="0"/>
              </a:spcBef>
              <a:buNone/>
              <a:defRPr sz="1200" b="1" i="0" u="none" strike="noStrike" cap="none">
                <a:solidFill>
                  <a:schemeClr val="lt1"/>
                </a:solidFill>
                <a:latin typeface="Calibri"/>
                <a:ea typeface="Calibri"/>
                <a:cs typeface="Calibri"/>
                <a:sym typeface="Calibri"/>
              </a:defRPr>
            </a:lvl4pPr>
            <a:lvl5pPr marL="0" marR="0" lvl="4" indent="0" algn="r" rtl="0">
              <a:spcBef>
                <a:spcPts val="0"/>
              </a:spcBef>
              <a:buNone/>
              <a:defRPr sz="1200" b="1" i="0" u="none" strike="noStrike" cap="none">
                <a:solidFill>
                  <a:schemeClr val="lt1"/>
                </a:solidFill>
                <a:latin typeface="Calibri"/>
                <a:ea typeface="Calibri"/>
                <a:cs typeface="Calibri"/>
                <a:sym typeface="Calibri"/>
              </a:defRPr>
            </a:lvl5pPr>
            <a:lvl6pPr marL="0" marR="0" lvl="5" indent="0" algn="r" rtl="0">
              <a:spcBef>
                <a:spcPts val="0"/>
              </a:spcBef>
              <a:buNone/>
              <a:defRPr sz="1200" b="1" i="0" u="none" strike="noStrike" cap="none">
                <a:solidFill>
                  <a:schemeClr val="lt1"/>
                </a:solidFill>
                <a:latin typeface="Calibri"/>
                <a:ea typeface="Calibri"/>
                <a:cs typeface="Calibri"/>
                <a:sym typeface="Calibri"/>
              </a:defRPr>
            </a:lvl6pPr>
            <a:lvl7pPr marL="0" marR="0" lvl="6" indent="0" algn="r" rtl="0">
              <a:spcBef>
                <a:spcPts val="0"/>
              </a:spcBef>
              <a:buNone/>
              <a:defRPr sz="1200" b="1" i="0" u="none" strike="noStrike" cap="none">
                <a:solidFill>
                  <a:schemeClr val="lt1"/>
                </a:solidFill>
                <a:latin typeface="Calibri"/>
                <a:ea typeface="Calibri"/>
                <a:cs typeface="Calibri"/>
                <a:sym typeface="Calibri"/>
              </a:defRPr>
            </a:lvl7pPr>
            <a:lvl8pPr marL="0" marR="0" lvl="7" indent="0" algn="r" rtl="0">
              <a:spcBef>
                <a:spcPts val="0"/>
              </a:spcBef>
              <a:buNone/>
              <a:defRPr sz="1200" b="1" i="0" u="none" strike="noStrike" cap="none">
                <a:solidFill>
                  <a:schemeClr val="lt1"/>
                </a:solidFill>
                <a:latin typeface="Calibri"/>
                <a:ea typeface="Calibri"/>
                <a:cs typeface="Calibri"/>
                <a:sym typeface="Calibri"/>
              </a:defRPr>
            </a:lvl8pPr>
            <a:lvl9pPr marL="0" marR="0" lvl="8" indent="0" algn="r" rtl="0">
              <a:spcBef>
                <a:spcPts val="0"/>
              </a:spcBef>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0" name="Google Shape;140;p34"/>
          <p:cNvSpPr txBox="1">
            <a:spLocks noGrp="1"/>
          </p:cNvSpPr>
          <p:nvPr>
            <p:ph type="body" idx="3"/>
          </p:nvPr>
        </p:nvSpPr>
        <p:spPr>
          <a:xfrm>
            <a:off x="457200" y="3638550"/>
            <a:ext cx="8229600" cy="990600"/>
          </a:xfrm>
          <a:prstGeom prst="rect">
            <a:avLst/>
          </a:prstGeom>
          <a:noFill/>
          <a:ln>
            <a:noFill/>
          </a:ln>
        </p:spPr>
        <p:txBody>
          <a:bodyPr spcFirstLastPara="1" wrap="square" lIns="91425" tIns="45700" rIns="91425" bIns="45700" anchor="ctr" anchorCtr="0">
            <a:normAutofit/>
          </a:bodyPr>
          <a:lstStyle>
            <a:lvl1pPr marL="457200" lvl="0" indent="-228600" algn="ctr">
              <a:spcBef>
                <a:spcPts val="720"/>
              </a:spcBef>
              <a:spcAft>
                <a:spcPts val="0"/>
              </a:spcAft>
              <a:buClr>
                <a:srgbClr val="00B050"/>
              </a:buClr>
              <a:buSzPts val="3600"/>
              <a:buFont typeface="Noto Sans Symbols"/>
              <a:buNone/>
              <a:defRPr sz="3600" b="1">
                <a:solidFill>
                  <a:schemeClr val="dk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1"/>
        <p:cNvGrpSpPr/>
        <p:nvPr/>
      </p:nvGrpSpPr>
      <p:grpSpPr>
        <a:xfrm>
          <a:off x="0" y="0"/>
          <a:ext cx="0" cy="0"/>
          <a:chOff x="0" y="0"/>
          <a:chExt cx="0" cy="0"/>
        </a:xfrm>
      </p:grpSpPr>
      <p:pic>
        <p:nvPicPr>
          <p:cNvPr id="142" name="Google Shape;142;p35" descr="R:\COM\COMM\Branding\PPT Templates\widescreen\Widescreen Powerpoint 2-1.jpg"/>
          <p:cNvPicPr preferRelativeResize="0"/>
          <p:nvPr/>
        </p:nvPicPr>
        <p:blipFill rotWithShape="1">
          <a:blip r:embed="rId2">
            <a:alphaModFix/>
          </a:blip>
          <a:srcRect/>
          <a:stretch/>
        </p:blipFill>
        <p:spPr>
          <a:xfrm>
            <a:off x="9525" y="0"/>
            <a:ext cx="9148762" cy="5148263"/>
          </a:xfrm>
          <a:prstGeom prst="rect">
            <a:avLst/>
          </a:prstGeom>
          <a:noFill/>
          <a:ln>
            <a:noFill/>
          </a:ln>
        </p:spPr>
      </p:pic>
      <p:sp>
        <p:nvSpPr>
          <p:cNvPr id="143" name="Google Shape;143;p35"/>
          <p:cNvSpPr txBox="1">
            <a:spLocks noGrp="1"/>
          </p:cNvSpPr>
          <p:nvPr>
            <p:ph type="body" idx="1"/>
          </p:nvPr>
        </p:nvSpPr>
        <p:spPr>
          <a:xfrm>
            <a:off x="76200" y="895350"/>
            <a:ext cx="3352800" cy="514350"/>
          </a:xfrm>
          <a:prstGeom prst="rect">
            <a:avLst/>
          </a:prstGeom>
          <a:noFill/>
          <a:ln>
            <a:noFill/>
          </a:ln>
        </p:spPr>
        <p:txBody>
          <a:bodyPr spcFirstLastPara="1" wrap="square" lIns="91425" tIns="45700" rIns="91425" bIns="45700" anchor="ctr" anchorCtr="0">
            <a:normAutofit/>
          </a:bodyPr>
          <a:lstStyle>
            <a:lvl1pPr marL="457200" lvl="0" indent="-228600" algn="ctr">
              <a:spcBef>
                <a:spcPts val="640"/>
              </a:spcBef>
              <a:spcAft>
                <a:spcPts val="0"/>
              </a:spcAft>
              <a:buClr>
                <a:srgbClr val="00B050"/>
              </a:buClr>
              <a:buSzPts val="3200"/>
              <a:buFont typeface="Noto Sans Symbols"/>
              <a:buNone/>
              <a:defRPr b="1">
                <a:solidFill>
                  <a:schemeClr val="lt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35"/>
          <p:cNvSpPr txBox="1">
            <a:spLocks noGrp="1"/>
          </p:cNvSpPr>
          <p:nvPr>
            <p:ph type="body" idx="2"/>
          </p:nvPr>
        </p:nvSpPr>
        <p:spPr>
          <a:xfrm>
            <a:off x="2514600" y="2190750"/>
            <a:ext cx="5257800" cy="514350"/>
          </a:xfrm>
          <a:prstGeom prst="rect">
            <a:avLst/>
          </a:prstGeom>
          <a:noFill/>
          <a:ln>
            <a:noFill/>
          </a:ln>
        </p:spPr>
        <p:txBody>
          <a:bodyPr spcFirstLastPara="1" wrap="square" lIns="91425" tIns="45700" rIns="91425" bIns="45700" anchor="ctr" anchorCtr="0">
            <a:normAutofit/>
          </a:bodyPr>
          <a:lstStyle>
            <a:lvl1pPr marL="457200" lvl="0" indent="-228600" algn="ctr">
              <a:spcBef>
                <a:spcPts val="480"/>
              </a:spcBef>
              <a:spcAft>
                <a:spcPts val="0"/>
              </a:spcAft>
              <a:buClr>
                <a:srgbClr val="00B050"/>
              </a:buClr>
              <a:buSzPts val="2400"/>
              <a:buFont typeface="Noto Sans Symbols"/>
              <a:buNone/>
              <a:defRPr sz="2400" b="1">
                <a:solidFill>
                  <a:schemeClr val="lt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5" name="Google Shape;145;p35"/>
          <p:cNvSpPr txBox="1">
            <a:spLocks noGrp="1"/>
          </p:cNvSpPr>
          <p:nvPr>
            <p:ph type="body" idx="3"/>
          </p:nvPr>
        </p:nvSpPr>
        <p:spPr>
          <a:xfrm>
            <a:off x="457200" y="3638550"/>
            <a:ext cx="8229600" cy="990600"/>
          </a:xfrm>
          <a:prstGeom prst="rect">
            <a:avLst/>
          </a:prstGeom>
          <a:noFill/>
          <a:ln>
            <a:noFill/>
          </a:ln>
        </p:spPr>
        <p:txBody>
          <a:bodyPr spcFirstLastPara="1" wrap="square" lIns="91425" tIns="45700" rIns="91425" bIns="45700" anchor="ctr" anchorCtr="0">
            <a:normAutofit/>
          </a:bodyPr>
          <a:lstStyle>
            <a:lvl1pPr marL="457200" lvl="0" indent="-228600" algn="ctr">
              <a:spcBef>
                <a:spcPts val="720"/>
              </a:spcBef>
              <a:spcAft>
                <a:spcPts val="0"/>
              </a:spcAft>
              <a:buClr>
                <a:srgbClr val="00B050"/>
              </a:buClr>
              <a:buSzPts val="3600"/>
              <a:buFont typeface="Noto Sans Symbols"/>
              <a:buNone/>
              <a:defRPr sz="3600" b="1">
                <a:solidFill>
                  <a:schemeClr val="dk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23"/>
        <p:cNvGrpSpPr/>
        <p:nvPr/>
      </p:nvGrpSpPr>
      <p:grpSpPr>
        <a:xfrm>
          <a:off x="0" y="0"/>
          <a:ext cx="0" cy="0"/>
          <a:chOff x="0" y="0"/>
          <a:chExt cx="0" cy="0"/>
        </a:xfrm>
      </p:grpSpPr>
      <p:pic>
        <p:nvPicPr>
          <p:cNvPr id="24" name="Google Shape;24;p69" descr="R:\COM\COMM\Branding\PPT Templates\widescreen\Widescreen Powerpoint 20.jpg"/>
          <p:cNvPicPr preferRelativeResize="0"/>
          <p:nvPr/>
        </p:nvPicPr>
        <p:blipFill rotWithShape="1">
          <a:blip r:embed="rId2">
            <a:alphaModFix/>
          </a:blip>
          <a:srcRect/>
          <a:stretch/>
        </p:blipFill>
        <p:spPr>
          <a:xfrm>
            <a:off x="1" y="0"/>
            <a:ext cx="9148766" cy="5148072"/>
          </a:xfrm>
          <a:prstGeom prst="rect">
            <a:avLst/>
          </a:prstGeom>
          <a:noFill/>
          <a:ln>
            <a:noFill/>
          </a:ln>
        </p:spPr>
      </p:pic>
      <p:sp>
        <p:nvSpPr>
          <p:cNvPr id="25" name="Google Shape;25;p69"/>
          <p:cNvSpPr txBox="1">
            <a:spLocks noGrp="1"/>
          </p:cNvSpPr>
          <p:nvPr>
            <p:ph type="sldNum" idx="12"/>
          </p:nvPr>
        </p:nvSpPr>
        <p:spPr>
          <a:xfrm>
            <a:off x="152400" y="133350"/>
            <a:ext cx="762000" cy="27384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1" i="0" u="none" strike="noStrike" cap="none">
                <a:solidFill>
                  <a:schemeClr val="lt1"/>
                </a:solidFill>
                <a:latin typeface="Calibri"/>
                <a:ea typeface="Calibri"/>
                <a:cs typeface="Calibri"/>
                <a:sym typeface="Calibri"/>
              </a:defRPr>
            </a:lvl1pPr>
            <a:lvl2pPr marL="0" marR="0" lvl="1" indent="0" algn="l" rtl="0">
              <a:spcBef>
                <a:spcPts val="0"/>
              </a:spcBef>
              <a:buNone/>
              <a:defRPr sz="1200" b="1" i="0" u="none" strike="noStrike" cap="none">
                <a:solidFill>
                  <a:schemeClr val="lt1"/>
                </a:solidFill>
                <a:latin typeface="Calibri"/>
                <a:ea typeface="Calibri"/>
                <a:cs typeface="Calibri"/>
                <a:sym typeface="Calibri"/>
              </a:defRPr>
            </a:lvl2pPr>
            <a:lvl3pPr marL="0" marR="0" lvl="2" indent="0" algn="l" rtl="0">
              <a:spcBef>
                <a:spcPts val="0"/>
              </a:spcBef>
              <a:buNone/>
              <a:defRPr sz="1200" b="1" i="0" u="none" strike="noStrike" cap="none">
                <a:solidFill>
                  <a:schemeClr val="lt1"/>
                </a:solidFill>
                <a:latin typeface="Calibri"/>
                <a:ea typeface="Calibri"/>
                <a:cs typeface="Calibri"/>
                <a:sym typeface="Calibri"/>
              </a:defRPr>
            </a:lvl3pPr>
            <a:lvl4pPr marL="0" marR="0" lvl="3" indent="0" algn="l" rtl="0">
              <a:spcBef>
                <a:spcPts val="0"/>
              </a:spcBef>
              <a:buNone/>
              <a:defRPr sz="1200" b="1" i="0" u="none" strike="noStrike" cap="none">
                <a:solidFill>
                  <a:schemeClr val="lt1"/>
                </a:solidFill>
                <a:latin typeface="Calibri"/>
                <a:ea typeface="Calibri"/>
                <a:cs typeface="Calibri"/>
                <a:sym typeface="Calibri"/>
              </a:defRPr>
            </a:lvl4pPr>
            <a:lvl5pPr marL="0" marR="0" lvl="4" indent="0" algn="l" rtl="0">
              <a:spcBef>
                <a:spcPts val="0"/>
              </a:spcBef>
              <a:buNone/>
              <a:defRPr sz="1200" b="1" i="0" u="none" strike="noStrike" cap="none">
                <a:solidFill>
                  <a:schemeClr val="lt1"/>
                </a:solidFill>
                <a:latin typeface="Calibri"/>
                <a:ea typeface="Calibri"/>
                <a:cs typeface="Calibri"/>
                <a:sym typeface="Calibri"/>
              </a:defRPr>
            </a:lvl5pPr>
            <a:lvl6pPr marL="0" marR="0" lvl="5" indent="0" algn="l" rtl="0">
              <a:spcBef>
                <a:spcPts val="0"/>
              </a:spcBef>
              <a:buNone/>
              <a:defRPr sz="1200" b="1" i="0" u="none" strike="noStrike" cap="none">
                <a:solidFill>
                  <a:schemeClr val="lt1"/>
                </a:solidFill>
                <a:latin typeface="Calibri"/>
                <a:ea typeface="Calibri"/>
                <a:cs typeface="Calibri"/>
                <a:sym typeface="Calibri"/>
              </a:defRPr>
            </a:lvl6pPr>
            <a:lvl7pPr marL="0" marR="0" lvl="6" indent="0" algn="l" rtl="0">
              <a:spcBef>
                <a:spcPts val="0"/>
              </a:spcBef>
              <a:buNone/>
              <a:defRPr sz="1200" b="1" i="0" u="none" strike="noStrike" cap="none">
                <a:solidFill>
                  <a:schemeClr val="lt1"/>
                </a:solidFill>
                <a:latin typeface="Calibri"/>
                <a:ea typeface="Calibri"/>
                <a:cs typeface="Calibri"/>
                <a:sym typeface="Calibri"/>
              </a:defRPr>
            </a:lvl7pPr>
            <a:lvl8pPr marL="0" marR="0" lvl="7" indent="0" algn="l" rtl="0">
              <a:spcBef>
                <a:spcPts val="0"/>
              </a:spcBef>
              <a:buNone/>
              <a:defRPr sz="1200" b="1" i="0" u="none" strike="noStrike" cap="none">
                <a:solidFill>
                  <a:schemeClr val="lt1"/>
                </a:solidFill>
                <a:latin typeface="Calibri"/>
                <a:ea typeface="Calibri"/>
                <a:cs typeface="Calibri"/>
                <a:sym typeface="Calibri"/>
              </a:defRPr>
            </a:lvl8pPr>
            <a:lvl9pPr marL="0" marR="0" lvl="8" indent="0" algn="l" rtl="0">
              <a:spcBef>
                <a:spcPts val="0"/>
              </a:spcBef>
              <a:buNone/>
              <a:defRPr sz="12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6" name="Google Shape;26;p69"/>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69"/>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alibri"/>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option 4">
  <p:cSld name="Content option 4">
    <p:spTree>
      <p:nvGrpSpPr>
        <p:cNvPr id="1" name="Shape 28"/>
        <p:cNvGrpSpPr/>
        <p:nvPr/>
      </p:nvGrpSpPr>
      <p:grpSpPr>
        <a:xfrm>
          <a:off x="0" y="0"/>
          <a:ext cx="0" cy="0"/>
          <a:chOff x="0" y="0"/>
          <a:chExt cx="0" cy="0"/>
        </a:xfrm>
      </p:grpSpPr>
      <p:pic>
        <p:nvPicPr>
          <p:cNvPr id="29" name="Google Shape;29;p70" descr="R:\COM\COMM\Branding\PPT Templates\widescreen\Widescreen Powerpoint 7.jpg"/>
          <p:cNvPicPr preferRelativeResize="0"/>
          <p:nvPr/>
        </p:nvPicPr>
        <p:blipFill rotWithShape="1">
          <a:blip r:embed="rId2">
            <a:alphaModFix/>
          </a:blip>
          <a:srcRect/>
          <a:stretch/>
        </p:blipFill>
        <p:spPr>
          <a:xfrm>
            <a:off x="1" y="0"/>
            <a:ext cx="9148767" cy="5148072"/>
          </a:xfrm>
          <a:prstGeom prst="rect">
            <a:avLst/>
          </a:prstGeom>
          <a:noFill/>
          <a:ln>
            <a:noFill/>
          </a:ln>
        </p:spPr>
      </p:pic>
      <p:sp>
        <p:nvSpPr>
          <p:cNvPr id="30" name="Google Shape;30;p70"/>
          <p:cNvSpPr txBox="1">
            <a:spLocks noGrp="1"/>
          </p:cNvSpPr>
          <p:nvPr>
            <p:ph type="body" idx="1"/>
          </p:nvPr>
        </p:nvSpPr>
        <p:spPr>
          <a:xfrm>
            <a:off x="1600200" y="685800"/>
            <a:ext cx="5334000" cy="685800"/>
          </a:xfrm>
          <a:prstGeom prst="rect">
            <a:avLst/>
          </a:prstGeom>
          <a:noFill/>
          <a:ln>
            <a:noFill/>
          </a:ln>
        </p:spPr>
        <p:txBody>
          <a:bodyPr spcFirstLastPara="1" wrap="square" lIns="91425" tIns="45700" rIns="91425" bIns="45700" anchor="ctr" anchorCtr="0">
            <a:normAutofit/>
          </a:bodyPr>
          <a:lstStyle>
            <a:lvl1pPr marL="457200" lvl="0" indent="-228600" algn="l">
              <a:spcBef>
                <a:spcPts val="880"/>
              </a:spcBef>
              <a:spcAft>
                <a:spcPts val="0"/>
              </a:spcAft>
              <a:buSzPts val="4400"/>
              <a:buNone/>
              <a:defRPr sz="4400" b="1">
                <a:solidFill>
                  <a:schemeClr val="dk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228600" algn="l">
              <a:spcBef>
                <a:spcPts val="480"/>
              </a:spcBef>
              <a:spcAft>
                <a:spcPts val="0"/>
              </a:spcAft>
              <a:buSzPts val="2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70"/>
          <p:cNvSpPr txBox="1">
            <a:spLocks noGrp="1"/>
          </p:cNvSpPr>
          <p:nvPr>
            <p:ph type="body" idx="2"/>
          </p:nvPr>
        </p:nvSpPr>
        <p:spPr>
          <a:xfrm>
            <a:off x="1600200" y="1485900"/>
            <a:ext cx="7315200" cy="344805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70"/>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Calibri"/>
                <a:ea typeface="Calibri"/>
                <a:cs typeface="Calibri"/>
                <a:sym typeface="Calibri"/>
              </a:defRPr>
            </a:lvl1pPr>
            <a:lvl2pPr marL="0" marR="0" lvl="1" indent="0" algn="r" rtl="0">
              <a:spcBef>
                <a:spcPts val="0"/>
              </a:spcBef>
              <a:buNone/>
              <a:defRPr sz="1200" b="1" i="0" u="none" strike="noStrike" cap="none">
                <a:solidFill>
                  <a:schemeClr val="lt1"/>
                </a:solidFill>
                <a:latin typeface="Calibri"/>
                <a:ea typeface="Calibri"/>
                <a:cs typeface="Calibri"/>
                <a:sym typeface="Calibri"/>
              </a:defRPr>
            </a:lvl2pPr>
            <a:lvl3pPr marL="0" marR="0" lvl="2" indent="0" algn="r" rtl="0">
              <a:spcBef>
                <a:spcPts val="0"/>
              </a:spcBef>
              <a:buNone/>
              <a:defRPr sz="1200" b="1" i="0" u="none" strike="noStrike" cap="none">
                <a:solidFill>
                  <a:schemeClr val="lt1"/>
                </a:solidFill>
                <a:latin typeface="Calibri"/>
                <a:ea typeface="Calibri"/>
                <a:cs typeface="Calibri"/>
                <a:sym typeface="Calibri"/>
              </a:defRPr>
            </a:lvl3pPr>
            <a:lvl4pPr marL="0" marR="0" lvl="3" indent="0" algn="r" rtl="0">
              <a:spcBef>
                <a:spcPts val="0"/>
              </a:spcBef>
              <a:buNone/>
              <a:defRPr sz="1200" b="1" i="0" u="none" strike="noStrike" cap="none">
                <a:solidFill>
                  <a:schemeClr val="lt1"/>
                </a:solidFill>
                <a:latin typeface="Calibri"/>
                <a:ea typeface="Calibri"/>
                <a:cs typeface="Calibri"/>
                <a:sym typeface="Calibri"/>
              </a:defRPr>
            </a:lvl4pPr>
            <a:lvl5pPr marL="0" marR="0" lvl="4" indent="0" algn="r" rtl="0">
              <a:spcBef>
                <a:spcPts val="0"/>
              </a:spcBef>
              <a:buNone/>
              <a:defRPr sz="1200" b="1" i="0" u="none" strike="noStrike" cap="none">
                <a:solidFill>
                  <a:schemeClr val="lt1"/>
                </a:solidFill>
                <a:latin typeface="Calibri"/>
                <a:ea typeface="Calibri"/>
                <a:cs typeface="Calibri"/>
                <a:sym typeface="Calibri"/>
              </a:defRPr>
            </a:lvl5pPr>
            <a:lvl6pPr marL="0" marR="0" lvl="5" indent="0" algn="r" rtl="0">
              <a:spcBef>
                <a:spcPts val="0"/>
              </a:spcBef>
              <a:buNone/>
              <a:defRPr sz="1200" b="1" i="0" u="none" strike="noStrike" cap="none">
                <a:solidFill>
                  <a:schemeClr val="lt1"/>
                </a:solidFill>
                <a:latin typeface="Calibri"/>
                <a:ea typeface="Calibri"/>
                <a:cs typeface="Calibri"/>
                <a:sym typeface="Calibri"/>
              </a:defRPr>
            </a:lvl6pPr>
            <a:lvl7pPr marL="0" marR="0" lvl="6" indent="0" algn="r" rtl="0">
              <a:spcBef>
                <a:spcPts val="0"/>
              </a:spcBef>
              <a:buNone/>
              <a:defRPr sz="1200" b="1" i="0" u="none" strike="noStrike" cap="none">
                <a:solidFill>
                  <a:schemeClr val="lt1"/>
                </a:solidFill>
                <a:latin typeface="Calibri"/>
                <a:ea typeface="Calibri"/>
                <a:cs typeface="Calibri"/>
                <a:sym typeface="Calibri"/>
              </a:defRPr>
            </a:lvl7pPr>
            <a:lvl8pPr marL="0" marR="0" lvl="7" indent="0" algn="r" rtl="0">
              <a:spcBef>
                <a:spcPts val="0"/>
              </a:spcBef>
              <a:buNone/>
              <a:defRPr sz="1200" b="1" i="0" u="none" strike="noStrike" cap="none">
                <a:solidFill>
                  <a:schemeClr val="lt1"/>
                </a:solidFill>
                <a:latin typeface="Calibri"/>
                <a:ea typeface="Calibri"/>
                <a:cs typeface="Calibri"/>
                <a:sym typeface="Calibri"/>
              </a:defRPr>
            </a:lvl8pPr>
            <a:lvl9pPr marL="0" marR="0" lvl="8" indent="0" algn="r" rtl="0">
              <a:spcBef>
                <a:spcPts val="0"/>
              </a:spcBef>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33"/>
        <p:cNvGrpSpPr/>
        <p:nvPr/>
      </p:nvGrpSpPr>
      <p:grpSpPr>
        <a:xfrm>
          <a:off x="0" y="0"/>
          <a:ext cx="0" cy="0"/>
          <a:chOff x="0" y="0"/>
          <a:chExt cx="0" cy="0"/>
        </a:xfrm>
      </p:grpSpPr>
      <p:pic>
        <p:nvPicPr>
          <p:cNvPr id="34" name="Google Shape;34;p71" descr="R:\COM\COMM\Branding\PPT Templates\widescreen\Widescreen Powerpoint 6.jpg"/>
          <p:cNvPicPr preferRelativeResize="0"/>
          <p:nvPr/>
        </p:nvPicPr>
        <p:blipFill rotWithShape="1">
          <a:blip r:embed="rId2">
            <a:alphaModFix/>
          </a:blip>
          <a:srcRect/>
          <a:stretch/>
        </p:blipFill>
        <p:spPr>
          <a:xfrm>
            <a:off x="0" y="2"/>
            <a:ext cx="9153144" cy="5150535"/>
          </a:xfrm>
          <a:prstGeom prst="rect">
            <a:avLst/>
          </a:prstGeom>
          <a:noFill/>
          <a:ln>
            <a:noFill/>
          </a:ln>
        </p:spPr>
      </p:pic>
      <p:sp>
        <p:nvSpPr>
          <p:cNvPr id="35" name="Google Shape;35;p71"/>
          <p:cNvSpPr txBox="1">
            <a:spLocks noGrp="1"/>
          </p:cNvSpPr>
          <p:nvPr>
            <p:ph type="body" idx="1"/>
          </p:nvPr>
        </p:nvSpPr>
        <p:spPr>
          <a:xfrm>
            <a:off x="152400" y="2800350"/>
            <a:ext cx="8763000" cy="646331"/>
          </a:xfrm>
          <a:prstGeom prst="rect">
            <a:avLst/>
          </a:prstGeom>
          <a:noFill/>
          <a:ln>
            <a:noFill/>
          </a:ln>
        </p:spPr>
        <p:txBody>
          <a:bodyPr spcFirstLastPara="1" wrap="square" lIns="91425" tIns="45700" rIns="91425" bIns="45700" anchor="ctr" anchorCtr="0">
            <a:spAutoFit/>
          </a:bodyPr>
          <a:lstStyle>
            <a:lvl1pPr marL="457200" lvl="0" indent="-228600" algn="ctr">
              <a:spcBef>
                <a:spcPts val="720"/>
              </a:spcBef>
              <a:spcAft>
                <a:spcPts val="0"/>
              </a:spcAft>
              <a:buSzPts val="3600"/>
              <a:buNone/>
              <a:defRPr sz="3600" b="1">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71"/>
          <p:cNvSpPr txBox="1">
            <a:spLocks noGrp="1"/>
          </p:cNvSpPr>
          <p:nvPr>
            <p:ph type="sldNum" idx="12"/>
          </p:nvPr>
        </p:nvSpPr>
        <p:spPr>
          <a:xfrm>
            <a:off x="8229600" y="4743450"/>
            <a:ext cx="7620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dk1"/>
                </a:solidFill>
                <a:latin typeface="Calibri"/>
                <a:ea typeface="Calibri"/>
                <a:cs typeface="Calibri"/>
                <a:sym typeface="Calibri"/>
              </a:defRPr>
            </a:lvl1pPr>
            <a:lvl2pPr marL="0" marR="0" lvl="1" indent="0" algn="r" rtl="0">
              <a:spcBef>
                <a:spcPts val="0"/>
              </a:spcBef>
              <a:buNone/>
              <a:defRPr sz="1200" b="1" i="0" u="none" strike="noStrike" cap="none">
                <a:solidFill>
                  <a:schemeClr val="dk1"/>
                </a:solidFill>
                <a:latin typeface="Calibri"/>
                <a:ea typeface="Calibri"/>
                <a:cs typeface="Calibri"/>
                <a:sym typeface="Calibri"/>
              </a:defRPr>
            </a:lvl2pPr>
            <a:lvl3pPr marL="0" marR="0" lvl="2" indent="0" algn="r" rtl="0">
              <a:spcBef>
                <a:spcPts val="0"/>
              </a:spcBef>
              <a:buNone/>
              <a:defRPr sz="1200" b="1" i="0" u="none" strike="noStrike" cap="none">
                <a:solidFill>
                  <a:schemeClr val="dk1"/>
                </a:solidFill>
                <a:latin typeface="Calibri"/>
                <a:ea typeface="Calibri"/>
                <a:cs typeface="Calibri"/>
                <a:sym typeface="Calibri"/>
              </a:defRPr>
            </a:lvl3pPr>
            <a:lvl4pPr marL="0" marR="0" lvl="3" indent="0" algn="r" rtl="0">
              <a:spcBef>
                <a:spcPts val="0"/>
              </a:spcBef>
              <a:buNone/>
              <a:defRPr sz="1200" b="1" i="0" u="none" strike="noStrike" cap="none">
                <a:solidFill>
                  <a:schemeClr val="dk1"/>
                </a:solidFill>
                <a:latin typeface="Calibri"/>
                <a:ea typeface="Calibri"/>
                <a:cs typeface="Calibri"/>
                <a:sym typeface="Calibri"/>
              </a:defRPr>
            </a:lvl4pPr>
            <a:lvl5pPr marL="0" marR="0" lvl="4" indent="0" algn="r" rtl="0">
              <a:spcBef>
                <a:spcPts val="0"/>
              </a:spcBef>
              <a:buNone/>
              <a:defRPr sz="1200" b="1" i="0" u="none" strike="noStrike" cap="none">
                <a:solidFill>
                  <a:schemeClr val="dk1"/>
                </a:solidFill>
                <a:latin typeface="Calibri"/>
                <a:ea typeface="Calibri"/>
                <a:cs typeface="Calibri"/>
                <a:sym typeface="Calibri"/>
              </a:defRPr>
            </a:lvl5pPr>
            <a:lvl6pPr marL="0" marR="0" lvl="5" indent="0" algn="r" rtl="0">
              <a:spcBef>
                <a:spcPts val="0"/>
              </a:spcBef>
              <a:buNone/>
              <a:defRPr sz="1200" b="1" i="0" u="none" strike="noStrike" cap="none">
                <a:solidFill>
                  <a:schemeClr val="dk1"/>
                </a:solidFill>
                <a:latin typeface="Calibri"/>
                <a:ea typeface="Calibri"/>
                <a:cs typeface="Calibri"/>
                <a:sym typeface="Calibri"/>
              </a:defRPr>
            </a:lvl6pPr>
            <a:lvl7pPr marL="0" marR="0" lvl="6" indent="0" algn="r" rtl="0">
              <a:spcBef>
                <a:spcPts val="0"/>
              </a:spcBef>
              <a:buNone/>
              <a:defRPr sz="1200" b="1" i="0" u="none" strike="noStrike" cap="none">
                <a:solidFill>
                  <a:schemeClr val="dk1"/>
                </a:solidFill>
                <a:latin typeface="Calibri"/>
                <a:ea typeface="Calibri"/>
                <a:cs typeface="Calibri"/>
                <a:sym typeface="Calibri"/>
              </a:defRPr>
            </a:lvl7pPr>
            <a:lvl8pPr marL="0" marR="0" lvl="7" indent="0" algn="r" rtl="0">
              <a:spcBef>
                <a:spcPts val="0"/>
              </a:spcBef>
              <a:buNone/>
              <a:defRPr sz="1200" b="1" i="0" u="none" strike="noStrike" cap="none">
                <a:solidFill>
                  <a:schemeClr val="dk1"/>
                </a:solidFill>
                <a:latin typeface="Calibri"/>
                <a:ea typeface="Calibri"/>
                <a:cs typeface="Calibri"/>
                <a:sym typeface="Calibri"/>
              </a:defRPr>
            </a:lvl8pPr>
            <a:lvl9pPr marL="0" marR="0" lvl="8" indent="0" algn="r" rtl="0">
              <a:spcBef>
                <a:spcPts val="0"/>
              </a:spcBef>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71"/>
          <p:cNvSpPr txBox="1"/>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Content option 2">
  <p:cSld name="5_Content option 2">
    <p:spTree>
      <p:nvGrpSpPr>
        <p:cNvPr id="1" name="Shape 38"/>
        <p:cNvGrpSpPr/>
        <p:nvPr/>
      </p:nvGrpSpPr>
      <p:grpSpPr>
        <a:xfrm>
          <a:off x="0" y="0"/>
          <a:ext cx="0" cy="0"/>
          <a:chOff x="0" y="0"/>
          <a:chExt cx="0" cy="0"/>
        </a:xfrm>
      </p:grpSpPr>
      <p:pic>
        <p:nvPicPr>
          <p:cNvPr id="39" name="Google Shape;39;g2cd3ca9f8f2_0_211" descr="R:\COM\COMM\Branding\PPT Templates\widescreen\Widescreen Powerpoint 5.jpg"/>
          <p:cNvPicPr preferRelativeResize="0"/>
          <p:nvPr/>
        </p:nvPicPr>
        <p:blipFill rotWithShape="1">
          <a:blip r:embed="rId2">
            <a:alphaModFix/>
          </a:blip>
          <a:srcRect/>
          <a:stretch/>
        </p:blipFill>
        <p:spPr>
          <a:xfrm>
            <a:off x="1" y="0"/>
            <a:ext cx="9148769" cy="5148071"/>
          </a:xfrm>
          <a:prstGeom prst="rect">
            <a:avLst/>
          </a:prstGeom>
          <a:noFill/>
          <a:ln>
            <a:noFill/>
          </a:ln>
        </p:spPr>
      </p:pic>
      <p:sp>
        <p:nvSpPr>
          <p:cNvPr id="40" name="Google Shape;40;g2cd3ca9f8f2_0_211"/>
          <p:cNvSpPr txBox="1">
            <a:spLocks noGrp="1"/>
          </p:cNvSpPr>
          <p:nvPr>
            <p:ph type="body" idx="1"/>
          </p:nvPr>
        </p:nvSpPr>
        <p:spPr>
          <a:xfrm>
            <a:off x="152400" y="1619250"/>
            <a:ext cx="8839200" cy="3314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Google Shape;41;g2cd3ca9f8f2_0_211"/>
          <p:cNvSpPr txBox="1">
            <a:spLocks noGrp="1"/>
          </p:cNvSpPr>
          <p:nvPr>
            <p:ph type="title"/>
          </p:nvPr>
        </p:nvSpPr>
        <p:spPr>
          <a:xfrm>
            <a:off x="152400" y="742950"/>
            <a:ext cx="8839200" cy="800100"/>
          </a:xfrm>
          <a:prstGeom prst="rect">
            <a:avLst/>
          </a:prstGeom>
          <a:noFill/>
          <a:ln>
            <a:noFill/>
          </a:ln>
        </p:spPr>
        <p:txBody>
          <a:bodyPr spcFirstLastPara="1" wrap="square" lIns="68575" tIns="34275" rIns="68575" bIns="34275" anchor="ctr" anchorCtr="0">
            <a:normAutofit/>
          </a:bodyPr>
          <a:lstStyle>
            <a:lvl1pPr marR="0" lvl="0" algn="l" rtl="0">
              <a:lnSpc>
                <a:spcPct val="100000"/>
              </a:lnSpc>
              <a:spcBef>
                <a:spcPts val="0"/>
              </a:spcBef>
              <a:spcAft>
                <a:spcPts val="0"/>
              </a:spcAft>
              <a:buClr>
                <a:srgbClr val="000000"/>
              </a:buClr>
              <a:buSzPts val="1100"/>
              <a:buFont typeface="Arial"/>
              <a:buNone/>
              <a:defRPr sz="30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44"/>
        <p:cNvGrpSpPr/>
        <p:nvPr/>
      </p:nvGrpSpPr>
      <p:grpSpPr>
        <a:xfrm>
          <a:off x="0" y="0"/>
          <a:ext cx="0" cy="0"/>
          <a:chOff x="0" y="0"/>
          <a:chExt cx="0" cy="0"/>
        </a:xfrm>
      </p:grpSpPr>
      <p:pic>
        <p:nvPicPr>
          <p:cNvPr id="45" name="Google Shape;45;p12" descr="R:\COM\COMM\Branding\PPT Templates\widescreen\Widescreen Powerpoint 23.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46" name="Google Shape;46;p12"/>
          <p:cNvSpPr txBox="1">
            <a:spLocks noGrp="1"/>
          </p:cNvSpPr>
          <p:nvPr>
            <p:ph type="title"/>
          </p:nvPr>
        </p:nvSpPr>
        <p:spPr>
          <a:xfrm>
            <a:off x="3352800" y="1123950"/>
            <a:ext cx="5715000"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2"/>
          <p:cNvSpPr txBox="1">
            <a:spLocks noGrp="1"/>
          </p:cNvSpPr>
          <p:nvPr>
            <p:ph type="body" idx="1"/>
          </p:nvPr>
        </p:nvSpPr>
        <p:spPr>
          <a:xfrm>
            <a:off x="304800" y="30289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 name="Google Shape;48;p12"/>
          <p:cNvSpPr txBox="1">
            <a:spLocks noGrp="1"/>
          </p:cNvSpPr>
          <p:nvPr>
            <p:ph type="body" idx="2"/>
          </p:nvPr>
        </p:nvSpPr>
        <p:spPr>
          <a:xfrm>
            <a:off x="4486275" y="57150"/>
            <a:ext cx="4629150" cy="91440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Page Option 2">
  <p:cSld name="Title Page Option 2">
    <p:spTree>
      <p:nvGrpSpPr>
        <p:cNvPr id="1" name="Shape 49"/>
        <p:cNvGrpSpPr/>
        <p:nvPr/>
      </p:nvGrpSpPr>
      <p:grpSpPr>
        <a:xfrm>
          <a:off x="0" y="0"/>
          <a:ext cx="0" cy="0"/>
          <a:chOff x="0" y="0"/>
          <a:chExt cx="0" cy="0"/>
        </a:xfrm>
      </p:grpSpPr>
      <p:pic>
        <p:nvPicPr>
          <p:cNvPr id="50" name="Google Shape;50;p23" descr="R:\COM\COMM\Branding\PPT Templates\widescreen\Widescreen Powerpoint 24.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51" name="Google Shape;51;p23"/>
          <p:cNvSpPr txBox="1">
            <a:spLocks noGrp="1"/>
          </p:cNvSpPr>
          <p:nvPr>
            <p:ph type="title"/>
          </p:nvPr>
        </p:nvSpPr>
        <p:spPr>
          <a:xfrm>
            <a:off x="76200" y="1116330"/>
            <a:ext cx="8991600" cy="14859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3"/>
          <p:cNvSpPr txBox="1">
            <a:spLocks noGrp="1"/>
          </p:cNvSpPr>
          <p:nvPr>
            <p:ph type="body" idx="1"/>
          </p:nvPr>
        </p:nvSpPr>
        <p:spPr>
          <a:xfrm>
            <a:off x="304800" y="331470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23"/>
          <p:cNvSpPr txBox="1">
            <a:spLocks noGrp="1"/>
          </p:cNvSpPr>
          <p:nvPr>
            <p:ph type="body" idx="2"/>
          </p:nvPr>
        </p:nvSpPr>
        <p:spPr>
          <a:xfrm>
            <a:off x="4191000" y="57150"/>
            <a:ext cx="4876800" cy="91440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Page Option 3">
  <p:cSld name="Title Page Option 3">
    <p:spTree>
      <p:nvGrpSpPr>
        <p:cNvPr id="1" name="Shape 54"/>
        <p:cNvGrpSpPr/>
        <p:nvPr/>
      </p:nvGrpSpPr>
      <p:grpSpPr>
        <a:xfrm>
          <a:off x="0" y="0"/>
          <a:ext cx="0" cy="0"/>
          <a:chOff x="0" y="0"/>
          <a:chExt cx="0" cy="0"/>
        </a:xfrm>
      </p:grpSpPr>
      <p:pic>
        <p:nvPicPr>
          <p:cNvPr id="55" name="Google Shape;55;p24" descr="R:\COM\COMM\Branding\PPT Templates\widescreen\Widescreen Powerpoint 25.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56" name="Google Shape;56;p24"/>
          <p:cNvSpPr txBox="1">
            <a:spLocks noGrp="1"/>
          </p:cNvSpPr>
          <p:nvPr>
            <p:ph type="title"/>
          </p:nvPr>
        </p:nvSpPr>
        <p:spPr>
          <a:xfrm>
            <a:off x="0" y="971550"/>
            <a:ext cx="5943600" cy="15601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4"/>
          <p:cNvSpPr txBox="1">
            <a:spLocks noGrp="1"/>
          </p:cNvSpPr>
          <p:nvPr>
            <p:ph type="body" idx="1"/>
          </p:nvPr>
        </p:nvSpPr>
        <p:spPr>
          <a:xfrm>
            <a:off x="7315200" y="44005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Google Shape;58;p24"/>
          <p:cNvSpPr txBox="1">
            <a:spLocks noGrp="1"/>
          </p:cNvSpPr>
          <p:nvPr>
            <p:ph type="body" idx="2"/>
          </p:nvPr>
        </p:nvSpPr>
        <p:spPr>
          <a:xfrm>
            <a:off x="19050" y="0"/>
            <a:ext cx="4324350" cy="89535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rtl="0">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379730" algn="l" rtl="0">
              <a:spcBef>
                <a:spcPts val="560"/>
              </a:spcBef>
              <a:spcAft>
                <a:spcPts val="0"/>
              </a:spcAft>
              <a:buClr>
                <a:srgbClr val="00B050"/>
              </a:buClr>
              <a:buSzPts val="2380"/>
              <a:buFont typeface="Courier New"/>
              <a:buChar char="o"/>
              <a:defRPr sz="2800" b="0" i="0" u="none" strike="noStrike" cap="none">
                <a:solidFill>
                  <a:schemeClr val="dk1"/>
                </a:solidFill>
                <a:latin typeface="Calibri"/>
                <a:ea typeface="Calibri"/>
                <a:cs typeface="Calibri"/>
                <a:sym typeface="Calibri"/>
              </a:defRPr>
            </a:lvl3pPr>
            <a:lvl4pPr marL="1828800" marR="0" lvl="3" indent="-350519" algn="l" rtl="0">
              <a:spcBef>
                <a:spcPts val="480"/>
              </a:spcBef>
              <a:spcAft>
                <a:spcPts val="0"/>
              </a:spcAft>
              <a:buClr>
                <a:srgbClr val="00B050"/>
              </a:buClr>
              <a:buSzPts val="192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spcBef>
                <a:spcPts val="480"/>
              </a:spcBef>
              <a:spcAft>
                <a:spcPts val="0"/>
              </a:spcAft>
              <a:buClr>
                <a:srgbClr val="00B050"/>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94B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1" name="Google Shape;101;p1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rtl="0">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379730" algn="l" rtl="0">
              <a:spcBef>
                <a:spcPts val="560"/>
              </a:spcBef>
              <a:spcAft>
                <a:spcPts val="0"/>
              </a:spcAft>
              <a:buClr>
                <a:srgbClr val="00B050"/>
              </a:buClr>
              <a:buSzPts val="2380"/>
              <a:buFont typeface="Courier New"/>
              <a:buChar char="o"/>
              <a:defRPr sz="2800" b="0" i="0" u="none" strike="noStrike" cap="none">
                <a:solidFill>
                  <a:schemeClr val="dk1"/>
                </a:solidFill>
                <a:latin typeface="Calibri"/>
                <a:ea typeface="Calibri"/>
                <a:cs typeface="Calibri"/>
                <a:sym typeface="Calibri"/>
              </a:defRPr>
            </a:lvl3pPr>
            <a:lvl4pPr marL="1828800" marR="0" lvl="3" indent="-350519" algn="l" rtl="0">
              <a:spcBef>
                <a:spcPts val="480"/>
              </a:spcBef>
              <a:spcAft>
                <a:spcPts val="0"/>
              </a:spcAft>
              <a:buClr>
                <a:srgbClr val="00B050"/>
              </a:buClr>
              <a:buSzPts val="192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spcBef>
                <a:spcPts val="480"/>
              </a:spcBef>
              <a:spcAft>
                <a:spcPts val="0"/>
              </a:spcAft>
              <a:buClr>
                <a:srgbClr val="00B050"/>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94B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1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rtl="0">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379730" algn="l" rtl="0">
              <a:spcBef>
                <a:spcPts val="560"/>
              </a:spcBef>
              <a:spcAft>
                <a:spcPts val="0"/>
              </a:spcAft>
              <a:buClr>
                <a:srgbClr val="00B050"/>
              </a:buClr>
              <a:buSzPts val="2380"/>
              <a:buFont typeface="Courier New"/>
              <a:buChar char="o"/>
              <a:defRPr sz="2800" b="0" i="0" u="none" strike="noStrike" cap="none">
                <a:solidFill>
                  <a:schemeClr val="dk1"/>
                </a:solidFill>
                <a:latin typeface="Calibri"/>
                <a:ea typeface="Calibri"/>
                <a:cs typeface="Calibri"/>
                <a:sym typeface="Calibri"/>
              </a:defRPr>
            </a:lvl3pPr>
            <a:lvl4pPr marL="1828800" marR="0" lvl="3" indent="-350519" algn="l" rtl="0">
              <a:spcBef>
                <a:spcPts val="480"/>
              </a:spcBef>
              <a:spcAft>
                <a:spcPts val="0"/>
              </a:spcAft>
              <a:buClr>
                <a:srgbClr val="00B050"/>
              </a:buClr>
              <a:buSzPts val="192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spcBef>
                <a:spcPts val="480"/>
              </a:spcBef>
              <a:spcAft>
                <a:spcPts val="0"/>
              </a:spcAft>
              <a:buClr>
                <a:srgbClr val="00B050"/>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6" name="Google Shape;126;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94B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pecialedconnection.com/LrpSecStoryTool/index.jsp?contentId=22751058&amp;query=((%7BRETENTION%7D))&amp;listnum=0&amp;offset=5&amp;topic=Main&amp;chunknum=1"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sos.mo.gov/CMSImages/LocalRecords/PublicSchool.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dese.mo.gov/media/file/transfer-state-documentation-form-0"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dese.mo.gov/media/pdf/out-state-transfer-flowchart" TargetMode="External"/><Relationship Id="rId5" Type="http://schemas.openxmlformats.org/officeDocument/2006/relationships/hyperlink" Target="https://dese.mo.gov/media/file/transfer-out-state-documentation" TargetMode="External"/><Relationship Id="rId4" Type="http://schemas.openxmlformats.org/officeDocument/2006/relationships/hyperlink" Target="https://dese.mo.gov/media/pdf/state-transfer-flowchart"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dese.mo.gov/media/pdf/regulation-iii-identification-and-evaluation-2"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hyperlink" Target="https://dese.mo.gov/media/72991" TargetMode="External"/><Relationship Id="rId3" Type="http://schemas.openxmlformats.org/officeDocument/2006/relationships/hyperlink" Target="https://dese.mo.gov/media/remote-video/first-steps-summer-third-birthdays" TargetMode="External"/><Relationship Id="rId7" Type="http://schemas.openxmlformats.org/officeDocument/2006/relationships/hyperlink" Target="https://dese.mo.gov/media/pdf/first-steps-parent-options-summer-third-birthday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dese.mo.gov/media/pdf/first-steps-and-early-childhood-special-education-ecse-services-children-summer-third" TargetMode="External"/><Relationship Id="rId5" Type="http://schemas.openxmlformats.org/officeDocument/2006/relationships/hyperlink" Target="https://dese.mo.gov/media/pdf/first-steps-summer-third-birthdays-three-slides" TargetMode="External"/><Relationship Id="rId4" Type="http://schemas.openxmlformats.org/officeDocument/2006/relationships/hyperlink" Target="https://dese.mo.gov/media/pdf/first-steps-summer-third-birthdays-one-slide" TargetMode="External"/><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sites.ed.gov/idea/files/Myths-and-Facts-Surrounding-Assistive-Technology-Devices-01-22-2024.pdf" TargetMode="External"/><Relationship Id="rId5" Type="http://schemas.openxmlformats.org/officeDocument/2006/relationships/hyperlink" Target="https://sites.ed.gov/idea/files/DCL-on-Myths-and-Facts-Surrounding-Assistive-Technology-Devices-01-22-2024.pdf" TargetMode="Externa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hyperlink" Target="https://tinyurl.com/TTI2425"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tinyurl.com/mrxc9huz"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studentprivacy.ed.gov/content/online-training-modules"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6.gif"/></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ese.mo.gov/media/pdf/sample-prior-written-notice-when-parent-consent-needed-prior-provision-initial-specia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
          <p:cNvSpPr txBox="1">
            <a:spLocks noGrp="1"/>
          </p:cNvSpPr>
          <p:nvPr>
            <p:ph type="title"/>
          </p:nvPr>
        </p:nvSpPr>
        <p:spPr>
          <a:xfrm>
            <a:off x="228601" y="666750"/>
            <a:ext cx="6696075" cy="800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alibri"/>
              <a:buNone/>
            </a:pPr>
            <a:r>
              <a:rPr lang="en-US"/>
              <a:t>Zoom Support Meeting Norms</a:t>
            </a:r>
            <a:endParaRPr/>
          </a:p>
        </p:txBody>
      </p:sp>
      <p:sp>
        <p:nvSpPr>
          <p:cNvPr id="151" name="Google Shape;151;p1"/>
          <p:cNvSpPr txBox="1">
            <a:spLocks noGrp="1"/>
          </p:cNvSpPr>
          <p:nvPr>
            <p:ph type="body" idx="1"/>
          </p:nvPr>
        </p:nvSpPr>
        <p:spPr>
          <a:xfrm>
            <a:off x="228601" y="1581150"/>
            <a:ext cx="8610599" cy="3352800"/>
          </a:xfrm>
          <a:prstGeom prst="rect">
            <a:avLst/>
          </a:prstGeom>
          <a:noFill/>
          <a:ln>
            <a:noFill/>
          </a:ln>
        </p:spPr>
        <p:txBody>
          <a:bodyPr spcFirstLastPara="1" wrap="square" lIns="91425" tIns="45700" rIns="91425" bIns="45700" anchor="t" anchorCtr="0">
            <a:normAutofit fontScale="92500" lnSpcReduction="10000"/>
          </a:bodyPr>
          <a:lstStyle/>
          <a:p>
            <a:pPr marL="457189" lvl="0" indent="-344480" algn="l" rtl="0">
              <a:spcBef>
                <a:spcPts val="0"/>
              </a:spcBef>
              <a:spcAft>
                <a:spcPts val="0"/>
              </a:spcAft>
              <a:buSzPct val="100000"/>
              <a:buChar char="•"/>
            </a:pPr>
            <a:r>
              <a:rPr lang="en-US"/>
              <a:t>Mute unless you are speaking to the group</a:t>
            </a:r>
            <a:endParaRPr/>
          </a:p>
          <a:p>
            <a:pPr marL="457189" lvl="0" indent="-344480" algn="l" rtl="0">
              <a:spcBef>
                <a:spcPts val="592"/>
              </a:spcBef>
              <a:spcAft>
                <a:spcPts val="0"/>
              </a:spcAft>
              <a:buSzPct val="100000"/>
              <a:buChar char="•"/>
            </a:pPr>
            <a:r>
              <a:rPr lang="en-US"/>
              <a:t>Use the chat to ask questions</a:t>
            </a:r>
            <a:endParaRPr/>
          </a:p>
          <a:p>
            <a:pPr marL="457189" lvl="0" indent="-344480" algn="l" rtl="0">
              <a:spcBef>
                <a:spcPts val="592"/>
              </a:spcBef>
              <a:spcAft>
                <a:spcPts val="0"/>
              </a:spcAft>
              <a:buSzPct val="100000"/>
              <a:buChar char="•"/>
            </a:pPr>
            <a:r>
              <a:rPr lang="en-US"/>
              <a:t>Be professional and helpful</a:t>
            </a:r>
            <a:endParaRPr/>
          </a:p>
          <a:p>
            <a:pPr marL="457189" lvl="0" indent="-344480" algn="l" rtl="0">
              <a:spcBef>
                <a:spcPts val="592"/>
              </a:spcBef>
              <a:spcAft>
                <a:spcPts val="0"/>
              </a:spcAft>
              <a:buSzPct val="100000"/>
              <a:buChar char="•"/>
            </a:pPr>
            <a:r>
              <a:rPr lang="en-US"/>
              <a:t>Be mindful when asking questions about specific situations - don't give out any information that could reveal the identity of a person with a disability</a:t>
            </a:r>
            <a:endParaRPr/>
          </a:p>
          <a:p>
            <a:pPr marL="457189" lvl="0" indent="-156520" algn="l" rtl="0">
              <a:spcBef>
                <a:spcPts val="592"/>
              </a:spcBef>
              <a:spcAft>
                <a:spcPts val="0"/>
              </a:spcAft>
              <a:buSzPct val="100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cd3ca9f8f2_0_56"/>
          <p:cNvSpPr txBox="1">
            <a:spLocks noGrp="1"/>
          </p:cNvSpPr>
          <p:nvPr>
            <p:ph type="title"/>
          </p:nvPr>
        </p:nvSpPr>
        <p:spPr>
          <a:xfrm>
            <a:off x="266700" y="858675"/>
            <a:ext cx="77553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Retention of Students w/ Disabilities</a:t>
            </a:r>
            <a:endParaRPr/>
          </a:p>
        </p:txBody>
      </p:sp>
      <p:sp>
        <p:nvSpPr>
          <p:cNvPr id="209" name="Google Shape;209;g2cd3ca9f8f2_0_56"/>
          <p:cNvSpPr txBox="1">
            <a:spLocks noGrp="1"/>
          </p:cNvSpPr>
          <p:nvPr>
            <p:ph type="body" idx="1"/>
          </p:nvPr>
        </p:nvSpPr>
        <p:spPr>
          <a:xfrm>
            <a:off x="266701" y="1790700"/>
            <a:ext cx="8610600" cy="3352800"/>
          </a:xfrm>
          <a:prstGeom prst="rect">
            <a:avLst/>
          </a:prstGeom>
        </p:spPr>
        <p:txBody>
          <a:bodyPr spcFirstLastPara="1" wrap="square" lIns="91425" tIns="45700" rIns="91425" bIns="45700" anchor="t" anchorCtr="0">
            <a:normAutofit fontScale="47500" lnSpcReduction="10000"/>
          </a:bodyPr>
          <a:lstStyle/>
          <a:p>
            <a:pPr marL="457200" lvl="0" indent="-320595" algn="l" rtl="0">
              <a:spcBef>
                <a:spcPts val="360"/>
              </a:spcBef>
              <a:spcAft>
                <a:spcPts val="0"/>
              </a:spcAft>
              <a:buClr>
                <a:schemeClr val="dk2"/>
              </a:buClr>
              <a:buSzPct val="100000"/>
              <a:buChar char="•"/>
            </a:pPr>
            <a:r>
              <a:rPr lang="en-US" sz="3050"/>
              <a:t>Missouri State Plan does not have guidance on this and leaves it up to the district to make the decision on how a student will be promoted. </a:t>
            </a:r>
            <a:endParaRPr sz="3050"/>
          </a:p>
          <a:p>
            <a:pPr marL="457200" lvl="0" indent="-320595" algn="l" rtl="0">
              <a:spcBef>
                <a:spcPts val="0"/>
              </a:spcBef>
              <a:spcAft>
                <a:spcPts val="0"/>
              </a:spcAft>
              <a:buClr>
                <a:schemeClr val="dk2"/>
              </a:buClr>
              <a:buSzPct val="100000"/>
              <a:buChar char="•"/>
            </a:pPr>
            <a:r>
              <a:rPr lang="en-US" sz="3050"/>
              <a:t>Check district policy on retention for </a:t>
            </a:r>
            <a:r>
              <a:rPr lang="en-US" sz="3050" b="1"/>
              <a:t>all students.</a:t>
            </a:r>
            <a:endParaRPr sz="3050" b="1"/>
          </a:p>
          <a:p>
            <a:pPr marL="457200" lvl="0" indent="-320595" algn="l" rtl="0">
              <a:spcBef>
                <a:spcPts val="0"/>
              </a:spcBef>
              <a:spcAft>
                <a:spcPts val="0"/>
              </a:spcAft>
              <a:buClr>
                <a:schemeClr val="dk2"/>
              </a:buClr>
              <a:buSzPct val="100000"/>
              <a:buChar char="•"/>
            </a:pPr>
            <a:r>
              <a:rPr lang="en-US" sz="3050">
                <a:highlight>
                  <a:schemeClr val="lt1"/>
                </a:highlight>
              </a:rPr>
              <a:t>The IEP team could, based on the needs of the child, recommend an exception to the policy</a:t>
            </a:r>
            <a:endParaRPr sz="3050" b="1"/>
          </a:p>
          <a:p>
            <a:pPr marL="0" lvl="0" indent="0" algn="l" rtl="0">
              <a:spcBef>
                <a:spcPts val="360"/>
              </a:spcBef>
              <a:spcAft>
                <a:spcPts val="0"/>
              </a:spcAft>
              <a:buNone/>
            </a:pPr>
            <a:endParaRPr sz="3050" b="1"/>
          </a:p>
          <a:p>
            <a:pPr marL="0" lvl="0" indent="0" algn="l" rtl="0">
              <a:spcBef>
                <a:spcPts val="360"/>
              </a:spcBef>
              <a:spcAft>
                <a:spcPts val="0"/>
              </a:spcAft>
              <a:buNone/>
            </a:pPr>
            <a:r>
              <a:rPr lang="en-US" sz="3050"/>
              <a:t>In an LRP article </a:t>
            </a:r>
            <a:r>
              <a:rPr lang="en-US" sz="3050" i="1" u="sng">
                <a:solidFill>
                  <a:schemeClr val="hlink"/>
                </a:solidFill>
                <a:hlinkClick r:id="rId3"/>
              </a:rPr>
              <a:t>Expectations Matter When Contemplating Grade Retention for Students with Disabilities</a:t>
            </a:r>
            <a:r>
              <a:rPr lang="en-US" sz="3050"/>
              <a:t> it discusses how districts should proceed with caution. The IEP Team should review/consider:</a:t>
            </a:r>
            <a:endParaRPr sz="3050"/>
          </a:p>
          <a:p>
            <a:pPr marL="457200" lvl="0" indent="-320595" algn="l" rtl="0">
              <a:spcBef>
                <a:spcPts val="360"/>
              </a:spcBef>
              <a:spcAft>
                <a:spcPts val="0"/>
              </a:spcAft>
              <a:buSzPct val="100000"/>
              <a:buChar char="•"/>
            </a:pPr>
            <a:r>
              <a:rPr lang="en-US" sz="3050" b="1"/>
              <a:t>why</a:t>
            </a:r>
            <a:r>
              <a:rPr lang="en-US" sz="3050"/>
              <a:t> retention is necessary</a:t>
            </a:r>
            <a:endParaRPr sz="3050"/>
          </a:p>
          <a:p>
            <a:pPr marL="457200" lvl="0" indent="-320595" algn="l" rtl="0">
              <a:spcBef>
                <a:spcPts val="0"/>
              </a:spcBef>
              <a:spcAft>
                <a:spcPts val="0"/>
              </a:spcAft>
              <a:buSzPct val="100000"/>
              <a:buChar char="•"/>
            </a:pPr>
            <a:r>
              <a:rPr lang="en-US" sz="3050"/>
              <a:t>the most recent evaluation &amp; IEP to understand the students academic, behavioral and other needs</a:t>
            </a:r>
            <a:endParaRPr sz="3050"/>
          </a:p>
          <a:p>
            <a:pPr marL="457200" lvl="0" indent="-320595" algn="l" rtl="0">
              <a:spcBef>
                <a:spcPts val="0"/>
              </a:spcBef>
              <a:spcAft>
                <a:spcPts val="0"/>
              </a:spcAft>
              <a:buSzPct val="100000"/>
              <a:buChar char="•"/>
            </a:pPr>
            <a:r>
              <a:rPr lang="en-US" sz="3050"/>
              <a:t>whether or not retention is appropriate given the student’s needs </a:t>
            </a:r>
            <a:endParaRPr sz="3050"/>
          </a:p>
          <a:p>
            <a:pPr marL="457200" lvl="0" indent="-320595" algn="l" rtl="0">
              <a:spcBef>
                <a:spcPts val="0"/>
              </a:spcBef>
              <a:spcAft>
                <a:spcPts val="0"/>
              </a:spcAft>
              <a:buSzPct val="100000"/>
              <a:buChar char="•"/>
            </a:pPr>
            <a:r>
              <a:rPr lang="en-US" sz="3050"/>
              <a:t>whether or not retention would be effective. </a:t>
            </a:r>
            <a:endParaRPr sz="3050"/>
          </a:p>
          <a:p>
            <a:pPr marL="457200" lvl="0" indent="-320595" algn="l" rtl="0">
              <a:spcBef>
                <a:spcPts val="0"/>
              </a:spcBef>
              <a:spcAft>
                <a:spcPts val="0"/>
              </a:spcAft>
              <a:buSzPct val="100000"/>
              <a:buChar char="•"/>
            </a:pPr>
            <a:r>
              <a:rPr lang="en-US" sz="3050"/>
              <a:t>how retention would be addressed within the IEP</a:t>
            </a:r>
            <a:endParaRPr sz="3050"/>
          </a:p>
          <a:p>
            <a:pPr marL="355600" lvl="0" indent="-12700" algn="l" rtl="0">
              <a:lnSpc>
                <a:spcPct val="115000"/>
              </a:lnSpc>
              <a:spcBef>
                <a:spcPts val="1200"/>
              </a:spcBef>
              <a:spcAft>
                <a:spcPts val="1200"/>
              </a:spcAft>
              <a:buNone/>
            </a:pPr>
            <a:r>
              <a:rPr lang="en-US" sz="1100">
                <a:solidFill>
                  <a:srgbClr val="000000"/>
                </a:solidFill>
                <a:latin typeface="Arial"/>
                <a:ea typeface="Arial"/>
                <a:cs typeface="Arial"/>
                <a:sym typeface="Arial"/>
              </a:rPr>
              <a:t>Nissman, Cara. “Expectations Matter When Contemplating Grade Retention  for Students with Disabilities.” </a:t>
            </a:r>
            <a:r>
              <a:rPr lang="en-US" sz="1100" i="1">
                <a:solidFill>
                  <a:srgbClr val="000000"/>
                </a:solidFill>
                <a:latin typeface="Arial"/>
                <a:ea typeface="Arial"/>
                <a:cs typeface="Arial"/>
                <a:sym typeface="Arial"/>
              </a:rPr>
              <a:t>Special Ed Connection </a:t>
            </a:r>
            <a:r>
              <a:rPr lang="en-US" sz="1100">
                <a:solidFill>
                  <a:srgbClr val="000000"/>
                </a:solidFill>
                <a:latin typeface="Arial"/>
                <a:ea typeface="Arial"/>
                <a:cs typeface="Arial"/>
                <a:sym typeface="Arial"/>
              </a:rPr>
              <a:t>, LRP, 26 Mar. 2026, www.specialedconnection.com/LrpSecStoryTool/index.jsp?contentId=22751058&amp;query=%28%28%7BRETENTION%7D%29%29&amp;listnum=0&amp;offset=5&amp;topic=Main&amp;chunknum=1.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cd3ca9f8f2_0_216"/>
          <p:cNvSpPr txBox="1">
            <a:spLocks noGrp="1"/>
          </p:cNvSpPr>
          <p:nvPr>
            <p:ph type="title"/>
          </p:nvPr>
        </p:nvSpPr>
        <p:spPr>
          <a:xfrm>
            <a:off x="228601" y="666750"/>
            <a:ext cx="66960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Retention of Records:</a:t>
            </a:r>
            <a:endParaRPr/>
          </a:p>
        </p:txBody>
      </p:sp>
      <p:sp>
        <p:nvSpPr>
          <p:cNvPr id="216" name="Google Shape;216;g2cd3ca9f8f2_0_216"/>
          <p:cNvSpPr txBox="1">
            <a:spLocks noGrp="1"/>
          </p:cNvSpPr>
          <p:nvPr>
            <p:ph type="body" idx="1"/>
          </p:nvPr>
        </p:nvSpPr>
        <p:spPr>
          <a:xfrm>
            <a:off x="266701" y="1466850"/>
            <a:ext cx="8610600" cy="3352800"/>
          </a:xfrm>
          <a:prstGeom prst="rect">
            <a:avLst/>
          </a:prstGeom>
        </p:spPr>
        <p:txBody>
          <a:bodyPr spcFirstLastPara="1" wrap="square" lIns="91425" tIns="45700" rIns="91425" bIns="45700" anchor="t" anchorCtr="0">
            <a:noAutofit/>
          </a:bodyPr>
          <a:lstStyle/>
          <a:p>
            <a:pPr marL="0" lvl="0" indent="0" algn="l" rtl="0">
              <a:lnSpc>
                <a:spcPct val="95000"/>
              </a:lnSpc>
              <a:spcBef>
                <a:spcPts val="1200"/>
              </a:spcBef>
              <a:spcAft>
                <a:spcPts val="0"/>
              </a:spcAft>
              <a:buSzPts val="688"/>
              <a:buNone/>
            </a:pPr>
            <a:r>
              <a:rPr lang="en-US" sz="1251" u="sng">
                <a:highlight>
                  <a:srgbClr val="FFFFFF"/>
                </a:highlight>
              </a:rPr>
              <a:t>DEFINITIONS</a:t>
            </a:r>
            <a:endParaRPr sz="1251" u="sng">
              <a:highlight>
                <a:srgbClr val="FFFFFF"/>
              </a:highlight>
            </a:endParaRPr>
          </a:p>
          <a:p>
            <a:pPr marL="457200" lvl="0" indent="-308047" algn="l" rtl="0">
              <a:lnSpc>
                <a:spcPct val="95000"/>
              </a:lnSpc>
              <a:spcBef>
                <a:spcPts val="1200"/>
              </a:spcBef>
              <a:spcAft>
                <a:spcPts val="0"/>
              </a:spcAft>
              <a:buSzPts val="1251"/>
              <a:buChar char="●"/>
            </a:pPr>
            <a:r>
              <a:rPr lang="en-US" sz="1251" b="1">
                <a:highlight>
                  <a:srgbClr val="FFFFFF"/>
                </a:highlight>
              </a:rPr>
              <a:t>Destruction</a:t>
            </a:r>
            <a:r>
              <a:rPr lang="en-US" sz="1251">
                <a:highlight>
                  <a:srgbClr val="FFFFFF"/>
                </a:highlight>
              </a:rPr>
              <a:t> means physical destruction or removal of personal identifiers from information so that the information is no longer personally identifiable.</a:t>
            </a:r>
            <a:endParaRPr sz="1251">
              <a:highlight>
                <a:srgbClr val="FFFFFF"/>
              </a:highlight>
            </a:endParaRPr>
          </a:p>
          <a:p>
            <a:pPr marL="457200" lvl="0" indent="-308047" algn="l" rtl="0">
              <a:lnSpc>
                <a:spcPct val="95000"/>
              </a:lnSpc>
              <a:spcBef>
                <a:spcPts val="0"/>
              </a:spcBef>
              <a:spcAft>
                <a:spcPts val="0"/>
              </a:spcAft>
              <a:buSzPts val="1251"/>
              <a:buChar char="●"/>
            </a:pPr>
            <a:r>
              <a:rPr lang="en-US" sz="1251" b="1">
                <a:highlight>
                  <a:srgbClr val="FFFFFF"/>
                </a:highlight>
              </a:rPr>
              <a:t>Educational records</a:t>
            </a:r>
            <a:r>
              <a:rPr lang="en-US" sz="1251">
                <a:highlight>
                  <a:srgbClr val="FFFFFF"/>
                </a:highlight>
              </a:rPr>
              <a:t> means records maintained by a public agency responsible for the provision of general education or special education and related services that pertain to the special education and related services provided to a student with a disability.  The term includes medical, psychological, and educational reports but does not include records of instructional, educational, ancillary, supervisory, and administrative personnel which are the sole possession of the maker and which are not accessible or revealed to any other personnel, except another person who performs on a temporary basis the duties of the individual who made the record.  The term includes test instruments or protocols/score sheets and a record of the test results.  Copies of test protocols will only be provided if the failure to do so would effectively prevent the parent or student from exercising the right to inspect and review the educational records.  The term does not include certain records maintained by a law enforcement unit of a public agency or records maintained about a student with a disability as an employee of the public agency.</a:t>
            </a:r>
            <a:endParaRPr sz="1251">
              <a:highlight>
                <a:srgbClr val="FFFFFF"/>
              </a:highlight>
            </a:endParaRPr>
          </a:p>
          <a:p>
            <a:pPr marL="457200" lvl="0" indent="-308047" algn="l" rtl="0">
              <a:lnSpc>
                <a:spcPct val="95000"/>
              </a:lnSpc>
              <a:spcBef>
                <a:spcPts val="0"/>
              </a:spcBef>
              <a:spcAft>
                <a:spcPts val="0"/>
              </a:spcAft>
              <a:buSzPts val="1251"/>
              <a:buChar char="●"/>
            </a:pPr>
            <a:r>
              <a:rPr lang="en-US" sz="1251" b="1">
                <a:highlight>
                  <a:srgbClr val="FFFFFF"/>
                </a:highlight>
              </a:rPr>
              <a:t>Participating agency</a:t>
            </a:r>
            <a:r>
              <a:rPr lang="en-US" sz="1251">
                <a:highlight>
                  <a:srgbClr val="FFFFFF"/>
                </a:highlight>
              </a:rPr>
              <a:t> means any agency or institution that collects, maintains, or uses personally identifiable information or from which information is obtained under Part B of IDEA.</a:t>
            </a:r>
            <a:endParaRPr sz="1251">
              <a:highlight>
                <a:srgbClr val="FFFFFF"/>
              </a:highlight>
            </a:endParaRPr>
          </a:p>
          <a:p>
            <a:pPr marL="0" lvl="0" indent="0" algn="l" rtl="0">
              <a:lnSpc>
                <a:spcPct val="95000"/>
              </a:lnSpc>
              <a:spcBef>
                <a:spcPts val="1200"/>
              </a:spcBef>
              <a:spcAft>
                <a:spcPts val="1200"/>
              </a:spcAft>
              <a:buSzPts val="688"/>
              <a:buNone/>
            </a:pPr>
            <a:endParaRPr sz="2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6eedc7cd61_0_0"/>
          <p:cNvSpPr txBox="1">
            <a:spLocks noGrp="1"/>
          </p:cNvSpPr>
          <p:nvPr>
            <p:ph type="title"/>
          </p:nvPr>
        </p:nvSpPr>
        <p:spPr>
          <a:xfrm>
            <a:off x="228601" y="666750"/>
            <a:ext cx="66960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Retention of Records: </a:t>
            </a:r>
            <a:endParaRPr/>
          </a:p>
        </p:txBody>
      </p:sp>
      <p:sp>
        <p:nvSpPr>
          <p:cNvPr id="223" name="Google Shape;223;g26eedc7cd61_0_0"/>
          <p:cNvSpPr txBox="1">
            <a:spLocks noGrp="1"/>
          </p:cNvSpPr>
          <p:nvPr>
            <p:ph type="body" idx="1"/>
          </p:nvPr>
        </p:nvSpPr>
        <p:spPr>
          <a:xfrm>
            <a:off x="228601" y="1581150"/>
            <a:ext cx="8610600" cy="33528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r>
              <a:rPr lang="en-US" sz="1400"/>
              <a:t>Student Special Education Record </a:t>
            </a:r>
            <a:endParaRPr sz="1400"/>
          </a:p>
          <a:p>
            <a:pPr marL="457200" lvl="0" indent="-317500" algn="l" rtl="0">
              <a:lnSpc>
                <a:spcPct val="115000"/>
              </a:lnSpc>
              <a:spcBef>
                <a:spcPts val="0"/>
              </a:spcBef>
              <a:spcAft>
                <a:spcPts val="0"/>
              </a:spcAft>
              <a:buSzPts val="1400"/>
              <a:buChar char="●"/>
            </a:pPr>
            <a:r>
              <a:rPr lang="en-US" sz="1400"/>
              <a:t>Also Called:  Chapter Programs; Individuals with Disabilities Education Act Data; Title Programs </a:t>
            </a:r>
            <a:endParaRPr sz="1400"/>
          </a:p>
          <a:p>
            <a:pPr marL="457200" lvl="0" indent="-317500" algn="l" rtl="0">
              <a:lnSpc>
                <a:spcPct val="115000"/>
              </a:lnSpc>
              <a:spcBef>
                <a:spcPts val="0"/>
              </a:spcBef>
              <a:spcAft>
                <a:spcPts val="0"/>
              </a:spcAft>
              <a:buSzPts val="1400"/>
              <a:buChar char="●"/>
            </a:pPr>
            <a:r>
              <a:rPr lang="en-US" sz="1400"/>
              <a:t>Content: Record of Access Form; Documentation of Screening; Program Modifications; Evaluations Plans; Notice and/or Consent forms for Evaluation; Diagnostic Summaries; Individualized Education Programs (IEPs); Notice and/or Consent Forms Placement and Documentation of the Provisions of Appropriate Procedural Safeguards. </a:t>
            </a:r>
            <a:endParaRPr sz="1400"/>
          </a:p>
          <a:p>
            <a:pPr marL="457200" lvl="0" indent="-317500" algn="l" rtl="0">
              <a:lnSpc>
                <a:spcPct val="115000"/>
              </a:lnSpc>
              <a:spcBef>
                <a:spcPts val="0"/>
              </a:spcBef>
              <a:spcAft>
                <a:spcPts val="0"/>
              </a:spcAft>
              <a:buSzPts val="1400"/>
              <a:buChar char="●"/>
            </a:pPr>
            <a:r>
              <a:rPr lang="en-US" sz="1400"/>
              <a:t>Minimum Retention: Permanent* </a:t>
            </a:r>
            <a:endParaRPr sz="1400"/>
          </a:p>
          <a:p>
            <a:pPr marL="457200" lvl="0" indent="-317500" algn="l" rtl="0">
              <a:lnSpc>
                <a:spcPct val="115000"/>
              </a:lnSpc>
              <a:spcBef>
                <a:spcPts val="0"/>
              </a:spcBef>
              <a:spcAft>
                <a:spcPts val="0"/>
              </a:spcAft>
              <a:buSzPts val="1400"/>
              <a:buChar char="●"/>
            </a:pPr>
            <a:r>
              <a:rPr lang="en-US" sz="1400"/>
              <a:t>Disposition: Archive Note: *Per RSMo 167.027, beginning with the 2023-2024 school year, all special education records must be maintained permanently; For older special education records (previously scheduled with a minimum retention of 3 Years from date of last service), the last, most recent, record must be retained permanently. </a:t>
            </a:r>
            <a:endParaRPr sz="1400"/>
          </a:p>
          <a:p>
            <a:pPr marL="457200" lvl="0" indent="-317500" algn="l" rtl="0">
              <a:lnSpc>
                <a:spcPct val="115000"/>
              </a:lnSpc>
              <a:spcBef>
                <a:spcPts val="0"/>
              </a:spcBef>
              <a:spcAft>
                <a:spcPts val="0"/>
              </a:spcAft>
              <a:buSzPts val="1400"/>
              <a:buChar char="●"/>
            </a:pPr>
            <a:r>
              <a:rPr lang="en-US" sz="1400"/>
              <a:t>Approval Date: Revised August 19, 2014; Revised August 24, 2016; Revised November 16, 2023</a:t>
            </a:r>
            <a:endParaRPr sz="1400"/>
          </a:p>
          <a:p>
            <a:pPr marL="457200" lvl="0" indent="-298450" algn="l" rtl="0">
              <a:lnSpc>
                <a:spcPct val="115000"/>
              </a:lnSpc>
              <a:spcBef>
                <a:spcPts val="0"/>
              </a:spcBef>
              <a:spcAft>
                <a:spcPts val="0"/>
              </a:spcAft>
              <a:buSzPts val="1100"/>
              <a:buFont typeface="Arial"/>
              <a:buChar char="●"/>
            </a:pPr>
            <a:r>
              <a:rPr lang="en-US" sz="11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https://www.sos.mo.gov/CMSImages/LocalRecords/PublicSchool.pdf</a:t>
            </a:r>
            <a:r>
              <a:rPr lang="en-US" sz="1100">
                <a:solidFill>
                  <a:srgbClr val="000000"/>
                </a:solidFill>
                <a:latin typeface="Arial"/>
                <a:ea typeface="Arial"/>
                <a:cs typeface="Arial"/>
                <a:sym typeface="Arial"/>
              </a:rPr>
              <a:t> </a:t>
            </a:r>
            <a:endParaRPr sz="1290" b="1">
              <a:highlight>
                <a:schemeClr val="lt1"/>
              </a:highlight>
            </a:endParaRPr>
          </a:p>
          <a:p>
            <a:pPr marL="0" lvl="0" indent="0" algn="l" rtl="0">
              <a:lnSpc>
                <a:spcPct val="95000"/>
              </a:lnSpc>
              <a:spcBef>
                <a:spcPts val="1200"/>
              </a:spcBef>
              <a:spcAft>
                <a:spcPts val="1200"/>
              </a:spcAft>
              <a:buNone/>
            </a:pPr>
            <a:r>
              <a:rPr lang="en-US" sz="1290" b="1">
                <a:highlight>
                  <a:schemeClr val="lt1"/>
                </a:highlight>
              </a:rPr>
              <a:t>DESE will not be issuing any guidance contrary to the Secretary of State’s instructions</a:t>
            </a:r>
            <a:endParaRPr sz="110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2cd3ca9f8f2_0_62"/>
          <p:cNvSpPr txBox="1">
            <a:spLocks noGrp="1"/>
          </p:cNvSpPr>
          <p:nvPr>
            <p:ph type="title"/>
          </p:nvPr>
        </p:nvSpPr>
        <p:spPr>
          <a:xfrm>
            <a:off x="228601" y="666750"/>
            <a:ext cx="66960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Transfer Students</a:t>
            </a:r>
            <a:endParaRPr/>
          </a:p>
        </p:txBody>
      </p:sp>
      <p:sp>
        <p:nvSpPr>
          <p:cNvPr id="230" name="Google Shape;230;g2cd3ca9f8f2_0_62"/>
          <p:cNvSpPr txBox="1">
            <a:spLocks noGrp="1"/>
          </p:cNvSpPr>
          <p:nvPr>
            <p:ph type="body" idx="1"/>
          </p:nvPr>
        </p:nvSpPr>
        <p:spPr>
          <a:xfrm>
            <a:off x="228601" y="1581150"/>
            <a:ext cx="8610600" cy="3352800"/>
          </a:xfrm>
          <a:prstGeom prst="rect">
            <a:avLst/>
          </a:prstGeom>
        </p:spPr>
        <p:txBody>
          <a:bodyPr spcFirstLastPara="1" wrap="square" lIns="91425" tIns="45700" rIns="91425" bIns="45700" anchor="t" anchorCtr="0">
            <a:normAutofit fontScale="85000" lnSpcReduction="20000"/>
          </a:bodyPr>
          <a:lstStyle/>
          <a:p>
            <a:pPr marL="0" lvl="0" indent="0" algn="l" rtl="0">
              <a:spcBef>
                <a:spcPts val="360"/>
              </a:spcBef>
              <a:spcAft>
                <a:spcPts val="0"/>
              </a:spcAft>
              <a:buNone/>
            </a:pPr>
            <a:r>
              <a:rPr lang="en-US"/>
              <a:t>Summer break is the time when the  largest number of students transfer between school districts.</a:t>
            </a:r>
            <a:endParaRPr/>
          </a:p>
          <a:p>
            <a:pPr marL="114300" lvl="0" indent="0" algn="l" rtl="0">
              <a:lnSpc>
                <a:spcPct val="90000"/>
              </a:lnSpc>
              <a:spcBef>
                <a:spcPts val="500"/>
              </a:spcBef>
              <a:spcAft>
                <a:spcPts val="0"/>
              </a:spcAft>
              <a:buClr>
                <a:schemeClr val="dk1"/>
              </a:buClr>
              <a:buSzPct val="75000"/>
              <a:buFont typeface="Arial"/>
              <a:buNone/>
            </a:pPr>
            <a:r>
              <a:rPr lang="en-US" sz="2400"/>
              <a:t>To ensure a smooth transition you need to train front office staff to LOOK, LISTEN and ASK….and then NOTIFY special education staff.</a:t>
            </a:r>
            <a:endParaRPr sz="2400"/>
          </a:p>
          <a:p>
            <a:pPr marL="0" lvl="0" indent="0" algn="l" rtl="0">
              <a:lnSpc>
                <a:spcPct val="90000"/>
              </a:lnSpc>
              <a:spcBef>
                <a:spcPts val="500"/>
              </a:spcBef>
              <a:spcAft>
                <a:spcPts val="0"/>
              </a:spcAft>
              <a:buClr>
                <a:schemeClr val="dk1"/>
              </a:buClr>
              <a:buSzPct val="75000"/>
              <a:buFont typeface="Arial"/>
              <a:buNone/>
            </a:pPr>
            <a:endParaRPr sz="2400"/>
          </a:p>
          <a:p>
            <a:pPr marL="342900" lvl="0" indent="-294640" algn="l" rtl="0">
              <a:lnSpc>
                <a:spcPct val="90000"/>
              </a:lnSpc>
              <a:spcBef>
                <a:spcPts val="500"/>
              </a:spcBef>
              <a:spcAft>
                <a:spcPts val="0"/>
              </a:spcAft>
              <a:buSzPct val="100000"/>
              <a:buChar char="●"/>
            </a:pPr>
            <a:r>
              <a:rPr lang="en-US" sz="2400"/>
              <a:t>Train staff who process new enrollees to the district to listen for “trigger” words.</a:t>
            </a:r>
            <a:endParaRPr sz="2400"/>
          </a:p>
          <a:p>
            <a:pPr marL="457188" lvl="0" indent="0" algn="l" rtl="0">
              <a:lnSpc>
                <a:spcPct val="90000"/>
              </a:lnSpc>
              <a:spcBef>
                <a:spcPts val="500"/>
              </a:spcBef>
              <a:spcAft>
                <a:spcPts val="0"/>
              </a:spcAft>
              <a:buNone/>
            </a:pPr>
            <a:endParaRPr sz="2400"/>
          </a:p>
          <a:p>
            <a:pPr marL="342900" lvl="0" indent="-294640" algn="l" rtl="0">
              <a:lnSpc>
                <a:spcPct val="90000"/>
              </a:lnSpc>
              <a:spcBef>
                <a:spcPts val="0"/>
              </a:spcBef>
              <a:spcAft>
                <a:spcPts val="0"/>
              </a:spcAft>
              <a:buSzPct val="100000"/>
              <a:buChar char="●"/>
            </a:pPr>
            <a:r>
              <a:rPr lang="en-US" sz="2400"/>
              <a:t>Check enrollment forms for common SPED language.</a:t>
            </a:r>
            <a:endParaRPr sz="2400"/>
          </a:p>
          <a:p>
            <a:pPr marL="0" lvl="0" indent="0" algn="l" rtl="0">
              <a:lnSpc>
                <a:spcPct val="90000"/>
              </a:lnSpc>
              <a:spcBef>
                <a:spcPts val="0"/>
              </a:spcBef>
              <a:spcAft>
                <a:spcPts val="0"/>
              </a:spcAft>
              <a:buNone/>
            </a:pPr>
            <a:endParaRPr sz="2400"/>
          </a:p>
          <a:p>
            <a:pPr marL="342900" lvl="0" indent="-294640" algn="l" rtl="0">
              <a:lnSpc>
                <a:spcPct val="90000"/>
              </a:lnSpc>
              <a:spcBef>
                <a:spcPts val="0"/>
              </a:spcBef>
              <a:spcAft>
                <a:spcPts val="0"/>
              </a:spcAft>
              <a:buSzPct val="100000"/>
              <a:buChar char="●"/>
            </a:pPr>
            <a:r>
              <a:rPr lang="en-US" sz="2400"/>
              <a:t>Have the office staff ask clarifying questions.</a:t>
            </a:r>
            <a:endParaRPr/>
          </a:p>
          <a:p>
            <a:pPr marL="0" lvl="0" indent="0" algn="l" rtl="0">
              <a:spcBef>
                <a:spcPts val="36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g2cd3ca9f8f2_0_79"/>
          <p:cNvPicPr preferRelativeResize="0">
            <a:picLocks noGrp="1"/>
          </p:cNvPicPr>
          <p:nvPr>
            <p:ph type="body" idx="1"/>
          </p:nvPr>
        </p:nvPicPr>
        <p:blipFill rotWithShape="1">
          <a:blip r:embed="rId3">
            <a:alphaModFix/>
          </a:blip>
          <a:srcRect t="10800" r="6085" b="26000"/>
          <a:stretch/>
        </p:blipFill>
        <p:spPr>
          <a:xfrm>
            <a:off x="327525" y="763425"/>
            <a:ext cx="3810300" cy="461700"/>
          </a:xfrm>
          <a:prstGeom prst="rect">
            <a:avLst/>
          </a:prstGeom>
          <a:noFill/>
          <a:ln>
            <a:noFill/>
          </a:ln>
        </p:spPr>
      </p:pic>
      <p:pic>
        <p:nvPicPr>
          <p:cNvPr id="236" name="Google Shape;236;g2cd3ca9f8f2_0_79"/>
          <p:cNvPicPr preferRelativeResize="0"/>
          <p:nvPr/>
        </p:nvPicPr>
        <p:blipFill rotWithShape="1">
          <a:blip r:embed="rId4">
            <a:alphaModFix/>
          </a:blip>
          <a:srcRect/>
          <a:stretch/>
        </p:blipFill>
        <p:spPr>
          <a:xfrm>
            <a:off x="327417" y="1538994"/>
            <a:ext cx="3810331" cy="2840983"/>
          </a:xfrm>
          <a:prstGeom prst="rect">
            <a:avLst/>
          </a:prstGeom>
          <a:noFill/>
          <a:ln>
            <a:noFill/>
          </a:ln>
        </p:spPr>
      </p:pic>
      <p:cxnSp>
        <p:nvCxnSpPr>
          <p:cNvPr id="237" name="Google Shape;237;g2cd3ca9f8f2_0_79"/>
          <p:cNvCxnSpPr/>
          <p:nvPr/>
        </p:nvCxnSpPr>
        <p:spPr>
          <a:xfrm>
            <a:off x="4572000" y="1066067"/>
            <a:ext cx="0" cy="3577500"/>
          </a:xfrm>
          <a:prstGeom prst="straightConnector1">
            <a:avLst/>
          </a:prstGeom>
          <a:noFill/>
          <a:ln w="76200" cap="flat" cmpd="dbl">
            <a:solidFill>
              <a:schemeClr val="dk2"/>
            </a:solidFill>
            <a:prstDash val="solid"/>
            <a:round/>
            <a:headEnd type="none" w="sm" len="sm"/>
            <a:tailEnd type="none" w="sm" len="sm"/>
          </a:ln>
        </p:spPr>
      </p:cxnSp>
      <p:pic>
        <p:nvPicPr>
          <p:cNvPr id="238" name="Google Shape;238;g2cd3ca9f8f2_0_79"/>
          <p:cNvPicPr preferRelativeResize="0"/>
          <p:nvPr/>
        </p:nvPicPr>
        <p:blipFill rotWithShape="1">
          <a:blip r:embed="rId5">
            <a:alphaModFix/>
          </a:blip>
          <a:srcRect b="21820"/>
          <a:stretch/>
        </p:blipFill>
        <p:spPr>
          <a:xfrm>
            <a:off x="5154150" y="727013"/>
            <a:ext cx="3785945" cy="534525"/>
          </a:xfrm>
          <a:prstGeom prst="rect">
            <a:avLst/>
          </a:prstGeom>
          <a:noFill/>
          <a:ln>
            <a:noFill/>
          </a:ln>
        </p:spPr>
      </p:pic>
      <p:pic>
        <p:nvPicPr>
          <p:cNvPr id="239" name="Google Shape;239;g2cd3ca9f8f2_0_79"/>
          <p:cNvPicPr preferRelativeResize="0"/>
          <p:nvPr/>
        </p:nvPicPr>
        <p:blipFill rotWithShape="1">
          <a:blip r:embed="rId6">
            <a:alphaModFix/>
          </a:blip>
          <a:srcRect/>
          <a:stretch/>
        </p:blipFill>
        <p:spPr>
          <a:xfrm>
            <a:off x="5154159" y="1538996"/>
            <a:ext cx="3785944" cy="3206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g2cd3ca9f8f2_0_87"/>
          <p:cNvPicPr preferRelativeResize="0">
            <a:picLocks noGrp="1"/>
          </p:cNvPicPr>
          <p:nvPr>
            <p:ph type="body" idx="1"/>
          </p:nvPr>
        </p:nvPicPr>
        <p:blipFill rotWithShape="1">
          <a:blip r:embed="rId3">
            <a:alphaModFix/>
          </a:blip>
          <a:srcRect/>
          <a:stretch/>
        </p:blipFill>
        <p:spPr>
          <a:xfrm>
            <a:off x="739463" y="3"/>
            <a:ext cx="4267200" cy="1600200"/>
          </a:xfrm>
          <a:prstGeom prst="rect">
            <a:avLst/>
          </a:prstGeom>
          <a:noFill/>
          <a:ln>
            <a:noFill/>
          </a:ln>
        </p:spPr>
      </p:pic>
      <p:sp>
        <p:nvSpPr>
          <p:cNvPr id="245" name="Google Shape;245;g2cd3ca9f8f2_0_87"/>
          <p:cNvSpPr txBox="1">
            <a:spLocks noGrp="1"/>
          </p:cNvSpPr>
          <p:nvPr>
            <p:ph type="sldNum" idx="12"/>
          </p:nvPr>
        </p:nvSpPr>
        <p:spPr>
          <a:xfrm>
            <a:off x="114300" y="100013"/>
            <a:ext cx="571500" cy="205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15</a:t>
            </a:fld>
            <a:endParaRPr/>
          </a:p>
        </p:txBody>
      </p:sp>
      <p:pic>
        <p:nvPicPr>
          <p:cNvPr id="246" name="Google Shape;246;g2cd3ca9f8f2_0_87"/>
          <p:cNvPicPr preferRelativeResize="0"/>
          <p:nvPr/>
        </p:nvPicPr>
        <p:blipFill rotWithShape="1">
          <a:blip r:embed="rId4">
            <a:alphaModFix/>
          </a:blip>
          <a:srcRect/>
          <a:stretch/>
        </p:blipFill>
        <p:spPr>
          <a:xfrm>
            <a:off x="5006588" y="0"/>
            <a:ext cx="4037116" cy="1600200"/>
          </a:xfrm>
          <a:prstGeom prst="rect">
            <a:avLst/>
          </a:prstGeom>
          <a:noFill/>
          <a:ln>
            <a:noFill/>
          </a:ln>
        </p:spPr>
      </p:pic>
      <p:sp>
        <p:nvSpPr>
          <p:cNvPr id="247" name="Google Shape;247;g2cd3ca9f8f2_0_87"/>
          <p:cNvSpPr txBox="1"/>
          <p:nvPr/>
        </p:nvSpPr>
        <p:spPr>
          <a:xfrm>
            <a:off x="914475" y="1600208"/>
            <a:ext cx="37605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7200"/>
              </a:buClr>
              <a:buSzPts val="1400"/>
              <a:buFont typeface="Calibri"/>
              <a:buNone/>
            </a:pPr>
            <a:r>
              <a:rPr lang="en-US" sz="1400" b="1" i="0" u="none" strike="noStrike" cap="none">
                <a:solidFill>
                  <a:srgbClr val="007200"/>
                </a:solidFill>
                <a:latin typeface="Calibri"/>
                <a:ea typeface="Calibri"/>
                <a:cs typeface="Calibri"/>
                <a:sym typeface="Calibri"/>
              </a:rPr>
              <a:t>The 500s cover the In-State Transfer Process </a:t>
            </a:r>
            <a:endParaRPr sz="1800" b="1" i="0" u="none" strike="noStrike" cap="none">
              <a:solidFill>
                <a:schemeClr val="dk1"/>
              </a:solidFill>
              <a:latin typeface="Calibri"/>
              <a:ea typeface="Calibri"/>
              <a:cs typeface="Calibri"/>
              <a:sym typeface="Calibri"/>
            </a:endParaRPr>
          </a:p>
        </p:txBody>
      </p:sp>
      <p:sp>
        <p:nvSpPr>
          <p:cNvPr id="248" name="Google Shape;248;g2cd3ca9f8f2_0_87"/>
          <p:cNvSpPr txBox="1"/>
          <p:nvPr/>
        </p:nvSpPr>
        <p:spPr>
          <a:xfrm>
            <a:off x="5118610" y="1600208"/>
            <a:ext cx="38130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7200"/>
              </a:buClr>
              <a:buSzPts val="1400"/>
              <a:buFont typeface="Calibri"/>
              <a:buNone/>
            </a:pPr>
            <a:r>
              <a:rPr lang="en-US" sz="1400" b="1" i="0" u="none" strike="noStrike" cap="none">
                <a:solidFill>
                  <a:srgbClr val="007200"/>
                </a:solidFill>
                <a:latin typeface="Calibri"/>
                <a:ea typeface="Calibri"/>
                <a:cs typeface="Calibri"/>
                <a:sym typeface="Calibri"/>
              </a:rPr>
              <a:t>The 550s cover the Out-of-State Transfer Process. </a:t>
            </a:r>
            <a:endParaRPr sz="1800" b="1" i="0" u="none" strike="noStrike" cap="none">
              <a:solidFill>
                <a:schemeClr val="dk1"/>
              </a:solidFill>
              <a:latin typeface="Calibri"/>
              <a:ea typeface="Calibri"/>
              <a:cs typeface="Calibri"/>
              <a:sym typeface="Calibri"/>
            </a:endParaRPr>
          </a:p>
        </p:txBody>
      </p:sp>
      <p:sp>
        <p:nvSpPr>
          <p:cNvPr id="249" name="Google Shape;249;g2cd3ca9f8f2_0_87"/>
          <p:cNvSpPr txBox="1"/>
          <p:nvPr/>
        </p:nvSpPr>
        <p:spPr>
          <a:xfrm>
            <a:off x="213329" y="2344936"/>
            <a:ext cx="8839200" cy="1169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A LEA can accept a transfer evaluation report if they believe it is compliant and includes all information necessary to determine eligibility in the State of Missouri.  If a LEA does NOT accept a transfer evaluation report because it is not compliant then:</a:t>
            </a:r>
            <a:endParaRPr sz="1800" b="0" i="0" u="none" strike="noStrike" cap="none">
              <a:solidFill>
                <a:schemeClr val="dk1"/>
              </a:solidFill>
              <a:latin typeface="Calibri"/>
              <a:ea typeface="Calibri"/>
              <a:cs typeface="Calibri"/>
              <a:sym typeface="Calibri"/>
            </a:endParaRPr>
          </a:p>
          <a:p>
            <a:pPr marL="279400" marR="0" lvl="0" indent="-285750" algn="l" rtl="0">
              <a:spcBef>
                <a:spcPts val="0"/>
              </a:spcBef>
              <a:spcAft>
                <a:spcPts val="0"/>
              </a:spcAft>
              <a:buClr>
                <a:schemeClr val="dk1"/>
              </a:buClr>
              <a:buSzPts val="1100"/>
              <a:buFont typeface="Arial"/>
              <a:buChar char="•"/>
            </a:pPr>
            <a:r>
              <a:rPr lang="en-US" sz="1400" b="0" i="0" u="none" strike="noStrike" cap="none">
                <a:solidFill>
                  <a:schemeClr val="dk1"/>
                </a:solidFill>
                <a:latin typeface="Calibri"/>
                <a:ea typeface="Calibri"/>
                <a:cs typeface="Calibri"/>
                <a:sym typeface="Calibri"/>
              </a:rPr>
              <a:t>An in-state transfer goes through the reevaluation process.</a:t>
            </a:r>
            <a:endParaRPr sz="1800" b="0" i="0" u="none" strike="noStrike" cap="none">
              <a:solidFill>
                <a:schemeClr val="dk1"/>
              </a:solidFill>
              <a:latin typeface="Calibri"/>
              <a:ea typeface="Calibri"/>
              <a:cs typeface="Calibri"/>
              <a:sym typeface="Calibri"/>
            </a:endParaRPr>
          </a:p>
          <a:p>
            <a:pPr marL="279400" marR="0" lvl="0" indent="-285750" algn="l" rtl="0">
              <a:spcBef>
                <a:spcPts val="0"/>
              </a:spcBef>
              <a:spcAft>
                <a:spcPts val="0"/>
              </a:spcAft>
              <a:buClr>
                <a:schemeClr val="dk1"/>
              </a:buClr>
              <a:buSzPts val="1100"/>
              <a:buFont typeface="Arial"/>
              <a:buChar char="•"/>
            </a:pPr>
            <a:r>
              <a:rPr lang="en-US" sz="1400" b="0" i="0" u="none" strike="noStrike" cap="none">
                <a:solidFill>
                  <a:schemeClr val="dk1"/>
                </a:solidFill>
                <a:latin typeface="Calibri"/>
                <a:ea typeface="Calibri"/>
                <a:cs typeface="Calibri"/>
                <a:sym typeface="Calibri"/>
              </a:rPr>
              <a:t>An out-of state transfer goes through the initial evaluation process.</a:t>
            </a:r>
            <a:endParaRPr sz="1800" b="0" i="0" u="none" strike="noStrike" cap="none">
              <a:solidFill>
                <a:schemeClr val="dk1"/>
              </a:solidFill>
              <a:latin typeface="Calibri"/>
              <a:ea typeface="Calibri"/>
              <a:cs typeface="Calibri"/>
              <a:sym typeface="Calibri"/>
            </a:endParaRPr>
          </a:p>
        </p:txBody>
      </p:sp>
      <p:sp>
        <p:nvSpPr>
          <p:cNvPr id="250" name="Google Shape;250;g2cd3ca9f8f2_0_87"/>
          <p:cNvSpPr txBox="1"/>
          <p:nvPr/>
        </p:nvSpPr>
        <p:spPr>
          <a:xfrm>
            <a:off x="213330" y="3590411"/>
            <a:ext cx="87021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7200"/>
              </a:buClr>
              <a:buSzPts val="1400"/>
              <a:buFont typeface="Calibri"/>
              <a:buNone/>
            </a:pPr>
            <a:r>
              <a:rPr lang="en-US" sz="1400" b="0" i="0" u="none" strike="noStrike" cap="none">
                <a:solidFill>
                  <a:schemeClr val="dk1"/>
                </a:solidFill>
                <a:latin typeface="Calibri"/>
                <a:ea typeface="Calibri"/>
                <a:cs typeface="Calibri"/>
                <a:sym typeface="Calibri"/>
              </a:rPr>
              <a:t>Other key elements about transfer students with IEPs are:</a:t>
            </a:r>
            <a:endParaRPr sz="1800" b="0" i="0" u="none" strike="noStrike" cap="none">
              <a:solidFill>
                <a:schemeClr val="dk1"/>
              </a:solidFill>
              <a:latin typeface="Calibri"/>
              <a:ea typeface="Calibri"/>
              <a:cs typeface="Calibri"/>
              <a:sym typeface="Calibri"/>
            </a:endParaRPr>
          </a:p>
          <a:p>
            <a:pPr marL="279400" marR="0" lvl="0" indent="-285750" algn="l" rtl="0">
              <a:spcBef>
                <a:spcPts val="0"/>
              </a:spcBef>
              <a:spcAft>
                <a:spcPts val="0"/>
              </a:spcAft>
              <a:buClr>
                <a:schemeClr val="dk1"/>
              </a:buClr>
              <a:buSzPts val="1100"/>
              <a:buFont typeface="Arial"/>
              <a:buChar char="•"/>
            </a:pPr>
            <a:r>
              <a:rPr lang="en-US" sz="1400" b="0" i="0" u="none" strike="noStrike" cap="none">
                <a:solidFill>
                  <a:schemeClr val="dk1"/>
                </a:solidFill>
                <a:latin typeface="Calibri"/>
                <a:ea typeface="Calibri"/>
                <a:cs typeface="Calibri"/>
                <a:sym typeface="Calibri"/>
              </a:rPr>
              <a:t>IDEA requires that their Free Appropriate Public Education (FAPE) be provided during the transfer process. If paperwork is delayed from the sending school or the receiving school rejects the IEP, the public agency in consultation with the parent must provide FAPE to the child including services comparable to those in the previous IEP.</a:t>
            </a:r>
            <a:endParaRPr sz="1800" b="0" i="0" u="none" strike="noStrike" cap="none">
              <a:solidFill>
                <a:schemeClr val="dk1"/>
              </a:solidFill>
              <a:latin typeface="Calibri"/>
              <a:ea typeface="Calibri"/>
              <a:cs typeface="Calibri"/>
              <a:sym typeface="Calibri"/>
            </a:endParaRPr>
          </a:p>
          <a:p>
            <a:pPr marL="279400" marR="0" lvl="0" indent="-285750" algn="l" rtl="0">
              <a:spcBef>
                <a:spcPts val="0"/>
              </a:spcBef>
              <a:spcAft>
                <a:spcPts val="0"/>
              </a:spcAft>
              <a:buClr>
                <a:schemeClr val="dk1"/>
              </a:buClr>
              <a:buSzPts val="1100"/>
              <a:buFont typeface="Arial"/>
              <a:buChar char="•"/>
            </a:pPr>
            <a:r>
              <a:rPr lang="en-US" sz="1400" b="0" i="0" u="none" strike="noStrike" cap="none">
                <a:solidFill>
                  <a:schemeClr val="dk1"/>
                </a:solidFill>
                <a:latin typeface="Calibri"/>
                <a:ea typeface="Calibri"/>
                <a:cs typeface="Calibri"/>
                <a:sym typeface="Calibri"/>
              </a:rPr>
              <a:t>A transfer IEP can not be amended. Either it is accepted as written or a new one is written.</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2cd3ca9f8f2_0_97"/>
          <p:cNvSpPr txBox="1">
            <a:spLocks noGrp="1"/>
          </p:cNvSpPr>
          <p:nvPr>
            <p:ph type="body" idx="1"/>
          </p:nvPr>
        </p:nvSpPr>
        <p:spPr>
          <a:xfrm>
            <a:off x="152400" y="1137263"/>
            <a:ext cx="8839200" cy="3796800"/>
          </a:xfrm>
          <a:prstGeom prst="rect">
            <a:avLst/>
          </a:prstGeom>
          <a:noFill/>
          <a:ln>
            <a:noFill/>
          </a:ln>
        </p:spPr>
        <p:txBody>
          <a:bodyPr spcFirstLastPara="1" wrap="square" lIns="68575" tIns="34275" rIns="68575" bIns="34275" anchor="t" anchorCtr="0">
            <a:normAutofit/>
          </a:bodyPr>
          <a:lstStyle/>
          <a:p>
            <a:pPr marL="457200" lvl="0" indent="-457200" algn="l" rtl="0">
              <a:lnSpc>
                <a:spcPct val="90000"/>
              </a:lnSpc>
              <a:spcBef>
                <a:spcPts val="600"/>
              </a:spcBef>
              <a:spcAft>
                <a:spcPts val="0"/>
              </a:spcAft>
              <a:buClr>
                <a:schemeClr val="dk2"/>
              </a:buClr>
              <a:buSzPts val="3200"/>
              <a:buChar char="•"/>
            </a:pPr>
            <a:r>
              <a:rPr lang="en-US" sz="2200"/>
              <a:t>The person reviewing transfer evaluations must be familiar with MO Standards and Indicators and MO eligibility criteria.</a:t>
            </a:r>
            <a:endParaRPr sz="2200"/>
          </a:p>
          <a:p>
            <a:pPr marL="457200" lvl="0" indent="-457200" algn="l" rtl="0">
              <a:lnSpc>
                <a:spcPct val="90000"/>
              </a:lnSpc>
              <a:spcBef>
                <a:spcPts val="600"/>
              </a:spcBef>
              <a:spcAft>
                <a:spcPts val="0"/>
              </a:spcAft>
              <a:buClr>
                <a:schemeClr val="dk2"/>
              </a:buClr>
              <a:buSzPts val="3200"/>
              <a:buChar char="•"/>
            </a:pPr>
            <a:r>
              <a:rPr lang="en-US" sz="2200"/>
              <a:t>DESE Model Transfer Forms guide the transfer process, step-by-step.</a:t>
            </a:r>
            <a:endParaRPr sz="2200"/>
          </a:p>
          <a:p>
            <a:pPr marL="457200" lvl="0" indent="-457200" algn="l" rtl="0">
              <a:lnSpc>
                <a:spcPct val="90000"/>
              </a:lnSpc>
              <a:spcBef>
                <a:spcPts val="600"/>
              </a:spcBef>
              <a:spcAft>
                <a:spcPts val="0"/>
              </a:spcAft>
              <a:buClr>
                <a:schemeClr val="dk2"/>
              </a:buClr>
              <a:buSzPts val="3200"/>
              <a:buChar char="•"/>
            </a:pPr>
            <a:r>
              <a:rPr lang="en-US" sz="2200"/>
              <a:t>Conduct thorough interviews with parent, sending school, and student (if 18+).</a:t>
            </a:r>
            <a:endParaRPr sz="2200"/>
          </a:p>
          <a:p>
            <a:pPr marL="457200" lvl="0" indent="-457200" algn="l" rtl="0">
              <a:lnSpc>
                <a:spcPct val="90000"/>
              </a:lnSpc>
              <a:spcBef>
                <a:spcPts val="600"/>
              </a:spcBef>
              <a:spcAft>
                <a:spcPts val="0"/>
              </a:spcAft>
              <a:buClr>
                <a:schemeClr val="dk2"/>
              </a:buClr>
              <a:buSzPts val="3200"/>
              <a:buChar char="•"/>
            </a:pPr>
            <a:r>
              <a:rPr lang="en-US" sz="2200"/>
              <a:t>Keep good documentation of consultation regarding comparable services provided until a new IEP is developed.</a:t>
            </a:r>
            <a:endParaRPr sz="2200"/>
          </a:p>
        </p:txBody>
      </p:sp>
      <p:sp>
        <p:nvSpPr>
          <p:cNvPr id="256" name="Google Shape;256;g2cd3ca9f8f2_0_97"/>
          <p:cNvSpPr txBox="1">
            <a:spLocks noGrp="1"/>
          </p:cNvSpPr>
          <p:nvPr>
            <p:ph type="title"/>
          </p:nvPr>
        </p:nvSpPr>
        <p:spPr>
          <a:xfrm>
            <a:off x="651700" y="1041313"/>
            <a:ext cx="6629400" cy="600000"/>
          </a:xfrm>
          <a:prstGeom prst="rect">
            <a:avLst/>
          </a:prstGeom>
          <a:noFill/>
          <a:ln>
            <a:noFill/>
          </a:ln>
        </p:spPr>
        <p:txBody>
          <a:bodyPr spcFirstLastPara="1" wrap="square" lIns="68575" tIns="34275" rIns="68575" bIns="34275" anchor="ctr" anchorCtr="0">
            <a:noAutofit/>
          </a:bodyPr>
          <a:lstStyle/>
          <a:p>
            <a:pPr marL="25400" lvl="0" indent="0" algn="ctr" rtl="0">
              <a:lnSpc>
                <a:spcPct val="100000"/>
              </a:lnSpc>
              <a:spcBef>
                <a:spcPts val="600"/>
              </a:spcBef>
              <a:spcAft>
                <a:spcPts val="0"/>
              </a:spcAft>
              <a:buClr>
                <a:schemeClr val="dk1"/>
              </a:buClr>
              <a:buSzPts val="2400"/>
              <a:buFont typeface="Arial"/>
              <a:buNone/>
            </a:pPr>
            <a:r>
              <a:rPr lang="en-US" sz="2600">
                <a:solidFill>
                  <a:schemeClr val="dk1"/>
                </a:solidFill>
              </a:rPr>
              <a:t>Tips for Transfer Success</a:t>
            </a:r>
            <a:endParaRPr sz="2600" b="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2cd3ca9f8f2_0_102"/>
          <p:cNvSpPr txBox="1">
            <a:spLocks noGrp="1"/>
          </p:cNvSpPr>
          <p:nvPr>
            <p:ph type="body" idx="1"/>
          </p:nvPr>
        </p:nvSpPr>
        <p:spPr>
          <a:xfrm>
            <a:off x="152400" y="1619250"/>
            <a:ext cx="8839200" cy="3314700"/>
          </a:xfrm>
          <a:prstGeom prst="rect">
            <a:avLst/>
          </a:prstGeom>
          <a:noFill/>
          <a:ln>
            <a:noFill/>
          </a:ln>
        </p:spPr>
        <p:txBody>
          <a:bodyPr spcFirstLastPara="1" wrap="square" lIns="68575" tIns="34275" rIns="68575" bIns="34275" anchor="t" anchorCtr="0">
            <a:normAutofit fontScale="77500" lnSpcReduction="20000"/>
          </a:bodyPr>
          <a:lstStyle/>
          <a:p>
            <a:pPr marL="342900" lvl="0" indent="-298794" algn="l" rtl="0">
              <a:lnSpc>
                <a:spcPct val="90000"/>
              </a:lnSpc>
              <a:spcBef>
                <a:spcPts val="600"/>
              </a:spcBef>
              <a:spcAft>
                <a:spcPts val="0"/>
              </a:spcAft>
              <a:buClr>
                <a:schemeClr val="dk2"/>
              </a:buClr>
              <a:buSzPct val="100000"/>
              <a:buFont typeface="Calibri"/>
              <a:buChar char="•"/>
            </a:pPr>
            <a:r>
              <a:rPr lang="en-US" sz="2974" dirty="0">
                <a:solidFill>
                  <a:schemeClr val="dk1"/>
                </a:solidFill>
                <a:latin typeface="Calibri"/>
                <a:ea typeface="Calibri"/>
                <a:cs typeface="Calibri"/>
                <a:sym typeface="Calibri"/>
              </a:rPr>
              <a:t>In State Transfer Model Form: </a:t>
            </a:r>
            <a:r>
              <a:rPr lang="en-US" sz="2974"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https://dese.mo.gov/media/file/transfer-state-documentation-form-0</a:t>
            </a:r>
            <a:r>
              <a:rPr lang="en-US" sz="2974" dirty="0">
                <a:solidFill>
                  <a:schemeClr val="dk1"/>
                </a:solidFill>
                <a:latin typeface="Calibri"/>
                <a:ea typeface="Calibri"/>
                <a:cs typeface="Calibri"/>
                <a:sym typeface="Calibri"/>
              </a:rPr>
              <a:t>  </a:t>
            </a:r>
            <a:endParaRPr sz="2974" dirty="0">
              <a:solidFill>
                <a:schemeClr val="dk1"/>
              </a:solidFill>
              <a:latin typeface="Calibri"/>
              <a:ea typeface="Calibri"/>
              <a:cs typeface="Calibri"/>
              <a:sym typeface="Calibri"/>
            </a:endParaRPr>
          </a:p>
          <a:p>
            <a:pPr marL="342900" lvl="0" indent="0" algn="l" rtl="0">
              <a:lnSpc>
                <a:spcPct val="90000"/>
              </a:lnSpc>
              <a:spcBef>
                <a:spcPts val="600"/>
              </a:spcBef>
              <a:spcAft>
                <a:spcPts val="0"/>
              </a:spcAft>
              <a:buSzPct val="40339"/>
              <a:buNone/>
            </a:pPr>
            <a:endParaRPr sz="2974" dirty="0">
              <a:solidFill>
                <a:schemeClr val="dk1"/>
              </a:solidFill>
              <a:latin typeface="Calibri"/>
              <a:ea typeface="Calibri"/>
              <a:cs typeface="Calibri"/>
              <a:sym typeface="Calibri"/>
            </a:endParaRPr>
          </a:p>
          <a:p>
            <a:pPr marL="342900" lvl="0" indent="-298794" algn="l" rtl="0">
              <a:lnSpc>
                <a:spcPct val="90000"/>
              </a:lnSpc>
              <a:spcBef>
                <a:spcPts val="600"/>
              </a:spcBef>
              <a:spcAft>
                <a:spcPts val="0"/>
              </a:spcAft>
              <a:buClr>
                <a:schemeClr val="dk2"/>
              </a:buClr>
              <a:buSzPct val="100000"/>
              <a:buFont typeface="Calibri"/>
              <a:buChar char="•"/>
            </a:pPr>
            <a:r>
              <a:rPr lang="en-US" sz="2974" dirty="0">
                <a:solidFill>
                  <a:schemeClr val="dk1"/>
                </a:solidFill>
                <a:latin typeface="Calibri"/>
                <a:ea typeface="Calibri"/>
                <a:cs typeface="Calibri"/>
                <a:sym typeface="Calibri"/>
              </a:rPr>
              <a:t>In State Transfer Flow Chart: </a:t>
            </a:r>
            <a:r>
              <a:rPr lang="en-US" sz="2974"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https://dese.mo.gov/media/pdf/state-transfer-flowchart</a:t>
            </a:r>
            <a:endParaRPr sz="2974" dirty="0">
              <a:solidFill>
                <a:schemeClr val="dk1"/>
              </a:solidFill>
              <a:latin typeface="Calibri"/>
              <a:ea typeface="Calibri"/>
              <a:cs typeface="Calibri"/>
              <a:sym typeface="Calibri"/>
            </a:endParaRPr>
          </a:p>
          <a:p>
            <a:pPr marL="342900" lvl="0" indent="0" algn="l" rtl="0">
              <a:lnSpc>
                <a:spcPct val="90000"/>
              </a:lnSpc>
              <a:spcBef>
                <a:spcPts val="600"/>
              </a:spcBef>
              <a:spcAft>
                <a:spcPts val="0"/>
              </a:spcAft>
              <a:buSzPct val="40339"/>
              <a:buNone/>
            </a:pPr>
            <a:endParaRPr sz="2974" dirty="0">
              <a:solidFill>
                <a:schemeClr val="dk1"/>
              </a:solidFill>
              <a:latin typeface="Calibri"/>
              <a:ea typeface="Calibri"/>
              <a:cs typeface="Calibri"/>
              <a:sym typeface="Calibri"/>
            </a:endParaRPr>
          </a:p>
          <a:p>
            <a:pPr marL="342900" lvl="0" indent="-298794" algn="l" rtl="0">
              <a:lnSpc>
                <a:spcPct val="90000"/>
              </a:lnSpc>
              <a:spcBef>
                <a:spcPts val="600"/>
              </a:spcBef>
              <a:spcAft>
                <a:spcPts val="0"/>
              </a:spcAft>
              <a:buClr>
                <a:schemeClr val="dk2"/>
              </a:buClr>
              <a:buSzPct val="100000"/>
              <a:buFont typeface="Calibri"/>
              <a:buChar char="•"/>
            </a:pPr>
            <a:r>
              <a:rPr lang="en-US" sz="2974" dirty="0">
                <a:solidFill>
                  <a:schemeClr val="dk1"/>
                </a:solidFill>
                <a:latin typeface="Calibri"/>
                <a:ea typeface="Calibri"/>
                <a:cs typeface="Calibri"/>
                <a:sym typeface="Calibri"/>
              </a:rPr>
              <a:t>Out of State Transfer Model Form:  </a:t>
            </a:r>
            <a:r>
              <a:rPr lang="en-US" sz="2974"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https://dese.mo.gov/media/file/transfer-out-state-documentation</a:t>
            </a:r>
            <a:endParaRPr sz="2974" dirty="0">
              <a:solidFill>
                <a:schemeClr val="dk1"/>
              </a:solidFill>
              <a:latin typeface="Calibri"/>
              <a:ea typeface="Calibri"/>
              <a:cs typeface="Calibri"/>
              <a:sym typeface="Calibri"/>
            </a:endParaRPr>
          </a:p>
          <a:p>
            <a:pPr marL="342900" lvl="0" indent="0" algn="l" rtl="0">
              <a:lnSpc>
                <a:spcPct val="90000"/>
              </a:lnSpc>
              <a:spcBef>
                <a:spcPts val="600"/>
              </a:spcBef>
              <a:spcAft>
                <a:spcPts val="0"/>
              </a:spcAft>
              <a:buSzPct val="40339"/>
              <a:buNone/>
            </a:pPr>
            <a:endParaRPr sz="2974" dirty="0">
              <a:solidFill>
                <a:schemeClr val="dk1"/>
              </a:solidFill>
              <a:latin typeface="Calibri"/>
              <a:ea typeface="Calibri"/>
              <a:cs typeface="Calibri"/>
              <a:sym typeface="Calibri"/>
            </a:endParaRPr>
          </a:p>
          <a:p>
            <a:pPr marL="342900" lvl="0" indent="-298794" algn="l" rtl="0">
              <a:lnSpc>
                <a:spcPct val="90000"/>
              </a:lnSpc>
              <a:spcBef>
                <a:spcPts val="600"/>
              </a:spcBef>
              <a:spcAft>
                <a:spcPts val="0"/>
              </a:spcAft>
              <a:buClr>
                <a:schemeClr val="dk2"/>
              </a:buClr>
              <a:buSzPct val="100000"/>
              <a:buFont typeface="Calibri"/>
              <a:buChar char="•"/>
            </a:pPr>
            <a:r>
              <a:rPr lang="en-US" sz="2974" dirty="0">
                <a:solidFill>
                  <a:schemeClr val="dk1"/>
                </a:solidFill>
                <a:latin typeface="Calibri"/>
                <a:ea typeface="Calibri"/>
                <a:cs typeface="Calibri"/>
                <a:sym typeface="Calibri"/>
              </a:rPr>
              <a:t>Out of State Transfer Flow Chart:   </a:t>
            </a:r>
            <a:r>
              <a:rPr lang="en-US" sz="2974"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https://dese.mo.gov/media/pdf/out-state-transfer-flowchart</a:t>
            </a:r>
            <a:endParaRPr dirty="0"/>
          </a:p>
        </p:txBody>
      </p:sp>
      <p:sp>
        <p:nvSpPr>
          <p:cNvPr id="262" name="Google Shape;262;g2cd3ca9f8f2_0_102"/>
          <p:cNvSpPr txBox="1">
            <a:spLocks noGrp="1"/>
          </p:cNvSpPr>
          <p:nvPr>
            <p:ph type="title"/>
          </p:nvPr>
        </p:nvSpPr>
        <p:spPr>
          <a:xfrm>
            <a:off x="152400" y="742950"/>
            <a:ext cx="8839200" cy="800100"/>
          </a:xfrm>
          <a:prstGeom prst="rect">
            <a:avLst/>
          </a:prstGeom>
          <a:noFill/>
          <a:ln>
            <a:noFill/>
          </a:ln>
        </p:spPr>
        <p:txBody>
          <a:bodyPr spcFirstLastPara="1" wrap="square" lIns="68575" tIns="34275" rIns="68575" bIns="34275" anchor="ctr" anchorCtr="0">
            <a:noAutofit/>
          </a:bodyPr>
          <a:lstStyle/>
          <a:p>
            <a:pPr marL="25400" lvl="0" indent="0" algn="l" rtl="0">
              <a:lnSpc>
                <a:spcPct val="90000"/>
              </a:lnSpc>
              <a:spcBef>
                <a:spcPts val="600"/>
              </a:spcBef>
              <a:spcAft>
                <a:spcPts val="0"/>
              </a:spcAft>
              <a:buClr>
                <a:schemeClr val="dk1"/>
              </a:buClr>
              <a:buSzPts val="2400"/>
              <a:buFont typeface="Arial"/>
              <a:buNone/>
            </a:pPr>
            <a:r>
              <a:rPr lang="en-US" sz="2300">
                <a:solidFill>
                  <a:schemeClr val="dk1"/>
                </a:solidFill>
              </a:rPr>
              <a:t>The Model Transfer Forms and Flow Charts are Found Here:</a:t>
            </a:r>
            <a:endParaRPr sz="23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cd3ca9f8f2_0_107"/>
          <p:cNvSpPr txBox="1">
            <a:spLocks noGrp="1"/>
          </p:cNvSpPr>
          <p:nvPr>
            <p:ph type="body" idx="1"/>
          </p:nvPr>
        </p:nvSpPr>
        <p:spPr>
          <a:xfrm>
            <a:off x="152400" y="1619250"/>
            <a:ext cx="8839200" cy="3314700"/>
          </a:xfrm>
          <a:prstGeom prst="rect">
            <a:avLst/>
          </a:prstGeom>
          <a:noFill/>
          <a:ln>
            <a:noFill/>
          </a:ln>
        </p:spPr>
        <p:txBody>
          <a:bodyPr spcFirstLastPara="1" wrap="square" lIns="68575" tIns="34275" rIns="68575" bIns="34275" anchor="t" anchorCtr="0">
            <a:normAutofit lnSpcReduction="10000"/>
          </a:bodyPr>
          <a:lstStyle/>
          <a:p>
            <a:pPr marL="25400" lvl="0" indent="0" algn="l" rtl="0">
              <a:lnSpc>
                <a:spcPct val="90000"/>
              </a:lnSpc>
              <a:spcBef>
                <a:spcPts val="600"/>
              </a:spcBef>
              <a:spcAft>
                <a:spcPts val="0"/>
              </a:spcAft>
              <a:buClr>
                <a:schemeClr val="dk1"/>
              </a:buClr>
              <a:buSzPts val="2400"/>
              <a:buNone/>
            </a:pPr>
            <a:endParaRPr sz="1500" dirty="0"/>
          </a:p>
          <a:p>
            <a:pPr marL="25400" lvl="0" indent="0" algn="l" rtl="0">
              <a:lnSpc>
                <a:spcPct val="90000"/>
              </a:lnSpc>
              <a:spcBef>
                <a:spcPts val="600"/>
              </a:spcBef>
              <a:spcAft>
                <a:spcPts val="0"/>
              </a:spcAft>
              <a:buClr>
                <a:schemeClr val="dk1"/>
              </a:buClr>
              <a:buSzPts val="2400"/>
              <a:buNone/>
            </a:pPr>
            <a:r>
              <a:rPr lang="en-US" sz="2000" b="1" dirty="0">
                <a:solidFill>
                  <a:schemeClr val="dk1"/>
                </a:solidFill>
                <a:latin typeface="Calibri"/>
                <a:ea typeface="Calibri"/>
                <a:cs typeface="Calibri"/>
                <a:sym typeface="Calibri"/>
              </a:rPr>
              <a:t>MYTH:  </a:t>
            </a:r>
            <a:r>
              <a:rPr lang="en-US" sz="2000" dirty="0">
                <a:solidFill>
                  <a:schemeClr val="dk1"/>
                </a:solidFill>
                <a:latin typeface="Calibri"/>
                <a:ea typeface="Calibri"/>
                <a:cs typeface="Calibri"/>
                <a:sym typeface="Calibri"/>
              </a:rPr>
              <a:t>Students transferring from out of state do not need to meet Missouri eligibility requirements.</a:t>
            </a:r>
            <a:endParaRPr sz="2000" dirty="0">
              <a:solidFill>
                <a:schemeClr val="dk1"/>
              </a:solidFill>
              <a:latin typeface="Calibri"/>
              <a:ea typeface="Calibri"/>
              <a:cs typeface="Calibri"/>
              <a:sym typeface="Calibri"/>
            </a:endParaRPr>
          </a:p>
          <a:p>
            <a:pPr marL="25400" lvl="0" indent="0" algn="l" rtl="0">
              <a:lnSpc>
                <a:spcPct val="90000"/>
              </a:lnSpc>
              <a:spcBef>
                <a:spcPts val="600"/>
              </a:spcBef>
              <a:spcAft>
                <a:spcPts val="0"/>
              </a:spcAft>
              <a:buClr>
                <a:srgbClr val="FF0000"/>
              </a:buClr>
              <a:buSzPts val="2400"/>
              <a:buNone/>
            </a:pPr>
            <a:r>
              <a:rPr lang="en-US" sz="2000" b="1" dirty="0">
                <a:solidFill>
                  <a:schemeClr val="dk2"/>
                </a:solidFill>
                <a:latin typeface="Calibri"/>
                <a:ea typeface="Calibri"/>
                <a:cs typeface="Calibri"/>
                <a:sym typeface="Calibri"/>
              </a:rPr>
              <a:t>FACT</a:t>
            </a:r>
            <a:r>
              <a:rPr lang="en-US" sz="2000" b="1"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The transfer report must comply with Missouri’s Standards and Indicators and meet ALL the compliance requirements for evaluation and eligibility.</a:t>
            </a:r>
            <a:endParaRPr sz="2000" dirty="0">
              <a:solidFill>
                <a:schemeClr val="dk1"/>
              </a:solidFill>
              <a:latin typeface="Calibri"/>
              <a:ea typeface="Calibri"/>
              <a:cs typeface="Calibri"/>
              <a:sym typeface="Calibri"/>
            </a:endParaRPr>
          </a:p>
          <a:p>
            <a:pPr marL="25400" lvl="0" indent="0" algn="l" rtl="0">
              <a:lnSpc>
                <a:spcPct val="90000"/>
              </a:lnSpc>
              <a:spcBef>
                <a:spcPts val="600"/>
              </a:spcBef>
              <a:spcAft>
                <a:spcPts val="0"/>
              </a:spcAft>
              <a:buClr>
                <a:schemeClr val="dk1"/>
              </a:buClr>
              <a:buSzPts val="2400"/>
              <a:buNone/>
            </a:pPr>
            <a:endParaRPr sz="2000" b="1" dirty="0">
              <a:solidFill>
                <a:schemeClr val="dk1"/>
              </a:solidFill>
              <a:latin typeface="Calibri"/>
              <a:ea typeface="Calibri"/>
              <a:cs typeface="Calibri"/>
              <a:sym typeface="Calibri"/>
            </a:endParaRPr>
          </a:p>
          <a:p>
            <a:pPr marL="25400" lvl="0" indent="0" algn="l" rtl="0">
              <a:lnSpc>
                <a:spcPct val="90000"/>
              </a:lnSpc>
              <a:spcBef>
                <a:spcPts val="600"/>
              </a:spcBef>
              <a:spcAft>
                <a:spcPts val="0"/>
              </a:spcAft>
              <a:buClr>
                <a:schemeClr val="dk1"/>
              </a:buClr>
              <a:buSzPts val="2400"/>
              <a:buNone/>
            </a:pPr>
            <a:r>
              <a:rPr lang="en-US" sz="2000" b="1" dirty="0">
                <a:solidFill>
                  <a:schemeClr val="dk1"/>
                </a:solidFill>
                <a:latin typeface="Calibri"/>
                <a:ea typeface="Calibri"/>
                <a:cs typeface="Calibri"/>
                <a:sym typeface="Calibri"/>
              </a:rPr>
              <a:t>MYTH:  </a:t>
            </a:r>
            <a:r>
              <a:rPr lang="en-US" sz="2000" dirty="0">
                <a:solidFill>
                  <a:schemeClr val="dk1"/>
                </a:solidFill>
                <a:latin typeface="Calibri"/>
                <a:ea typeface="Calibri"/>
                <a:cs typeface="Calibri"/>
                <a:sym typeface="Calibri"/>
              </a:rPr>
              <a:t>All evaluation reports and IEPs from Missouri LEAs should be accepted and implemented.  </a:t>
            </a:r>
            <a:endParaRPr sz="2000" dirty="0">
              <a:solidFill>
                <a:schemeClr val="dk1"/>
              </a:solidFill>
              <a:latin typeface="Calibri"/>
              <a:ea typeface="Calibri"/>
              <a:cs typeface="Calibri"/>
              <a:sym typeface="Calibri"/>
            </a:endParaRPr>
          </a:p>
          <a:p>
            <a:pPr marL="25400" lvl="0" indent="0" algn="l" rtl="0">
              <a:lnSpc>
                <a:spcPct val="90000"/>
              </a:lnSpc>
              <a:spcBef>
                <a:spcPts val="600"/>
              </a:spcBef>
              <a:spcAft>
                <a:spcPts val="0"/>
              </a:spcAft>
              <a:buClr>
                <a:srgbClr val="FF0000"/>
              </a:buClr>
              <a:buSzPts val="2400"/>
              <a:buNone/>
            </a:pPr>
            <a:r>
              <a:rPr lang="en-US" sz="2000" b="1" dirty="0">
                <a:solidFill>
                  <a:schemeClr val="dk2"/>
                </a:solidFill>
                <a:latin typeface="Calibri"/>
                <a:ea typeface="Calibri"/>
                <a:cs typeface="Calibri"/>
                <a:sym typeface="Calibri"/>
              </a:rPr>
              <a:t>FACT</a:t>
            </a:r>
            <a:r>
              <a:rPr lang="en-US" sz="2000" b="1"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The receiving LEA must ensure that the report and IEP are compliant with Missouri Standards and Indicators and that the IEP can be implemented as written before accepting the documents.  </a:t>
            </a:r>
            <a:endParaRPr sz="2000" dirty="0">
              <a:solidFill>
                <a:schemeClr val="dk1"/>
              </a:solidFill>
              <a:latin typeface="Calibri"/>
              <a:ea typeface="Calibri"/>
              <a:cs typeface="Calibri"/>
              <a:sym typeface="Calibri"/>
            </a:endParaRPr>
          </a:p>
          <a:p>
            <a:pPr marL="25400" lvl="0" indent="0" algn="l" rtl="0">
              <a:lnSpc>
                <a:spcPct val="90000"/>
              </a:lnSpc>
              <a:spcBef>
                <a:spcPts val="600"/>
              </a:spcBef>
              <a:spcAft>
                <a:spcPts val="0"/>
              </a:spcAft>
              <a:buClr>
                <a:schemeClr val="dk1"/>
              </a:buClr>
              <a:buSzPts val="2400"/>
              <a:buNone/>
            </a:pPr>
            <a:endParaRPr dirty="0">
              <a:solidFill>
                <a:schemeClr val="dk1"/>
              </a:solidFill>
              <a:latin typeface="Calibri"/>
              <a:ea typeface="Calibri"/>
              <a:cs typeface="Calibri"/>
              <a:sym typeface="Calibri"/>
            </a:endParaRPr>
          </a:p>
        </p:txBody>
      </p:sp>
      <p:sp>
        <p:nvSpPr>
          <p:cNvPr id="268" name="Google Shape;268;g2cd3ca9f8f2_0_107"/>
          <p:cNvSpPr txBox="1">
            <a:spLocks noGrp="1"/>
          </p:cNvSpPr>
          <p:nvPr>
            <p:ph type="title"/>
          </p:nvPr>
        </p:nvSpPr>
        <p:spPr>
          <a:xfrm>
            <a:off x="152400" y="742950"/>
            <a:ext cx="8839200" cy="800100"/>
          </a:xfrm>
          <a:prstGeom prst="rect">
            <a:avLst/>
          </a:prstGeom>
          <a:noFill/>
          <a:ln>
            <a:noFill/>
          </a:ln>
        </p:spPr>
        <p:txBody>
          <a:bodyPr spcFirstLastPara="1" wrap="square" lIns="68575" tIns="34275" rIns="68575" bIns="34275" anchor="ctr" anchorCtr="0">
            <a:normAutofit/>
          </a:bodyPr>
          <a:lstStyle/>
          <a:p>
            <a:pPr marL="25400" lvl="0" indent="0" algn="ctr" rtl="0">
              <a:lnSpc>
                <a:spcPct val="90000"/>
              </a:lnSpc>
              <a:spcBef>
                <a:spcPts val="600"/>
              </a:spcBef>
              <a:spcAft>
                <a:spcPts val="0"/>
              </a:spcAft>
              <a:buSzPts val="1100"/>
              <a:buNone/>
            </a:pPr>
            <a:r>
              <a:rPr lang="en-US" sz="2700">
                <a:solidFill>
                  <a:schemeClr val="dk1"/>
                </a:solidFill>
                <a:latin typeface="Calibri"/>
                <a:ea typeface="Calibri"/>
                <a:cs typeface="Calibri"/>
                <a:sym typeface="Calibri"/>
              </a:rPr>
              <a:t>COMMON TRANSFER FACTS AND MYTHS</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cd3ca9f8f2_0_112"/>
          <p:cNvSpPr txBox="1">
            <a:spLocks noGrp="1"/>
          </p:cNvSpPr>
          <p:nvPr>
            <p:ph type="body" idx="1"/>
          </p:nvPr>
        </p:nvSpPr>
        <p:spPr>
          <a:xfrm>
            <a:off x="152400" y="1619250"/>
            <a:ext cx="8839200" cy="3314700"/>
          </a:xfrm>
          <a:prstGeom prst="rect">
            <a:avLst/>
          </a:prstGeom>
          <a:noFill/>
          <a:ln>
            <a:noFill/>
          </a:ln>
        </p:spPr>
        <p:txBody>
          <a:bodyPr spcFirstLastPara="1" wrap="square" lIns="68575" tIns="34275" rIns="68575" bIns="34275" anchor="t" anchorCtr="0">
            <a:normAutofit/>
          </a:bodyPr>
          <a:lstStyle/>
          <a:p>
            <a:pPr marL="25400" lvl="0" indent="0" algn="l" rtl="0">
              <a:lnSpc>
                <a:spcPct val="90000"/>
              </a:lnSpc>
              <a:spcBef>
                <a:spcPts val="600"/>
              </a:spcBef>
              <a:spcAft>
                <a:spcPts val="0"/>
              </a:spcAft>
              <a:buClr>
                <a:schemeClr val="dk1"/>
              </a:buClr>
              <a:buSzPts val="2400"/>
              <a:buNone/>
            </a:pPr>
            <a:endParaRPr sz="1700" dirty="0"/>
          </a:p>
          <a:p>
            <a:pPr marL="25400" lvl="0" indent="0" algn="l" rtl="0">
              <a:lnSpc>
                <a:spcPct val="90000"/>
              </a:lnSpc>
              <a:spcBef>
                <a:spcPts val="600"/>
              </a:spcBef>
              <a:spcAft>
                <a:spcPts val="0"/>
              </a:spcAft>
              <a:buClr>
                <a:schemeClr val="dk1"/>
              </a:buClr>
              <a:buSzPts val="2400"/>
              <a:buNone/>
            </a:pPr>
            <a:r>
              <a:rPr lang="en-US" sz="2100" b="1" dirty="0">
                <a:solidFill>
                  <a:schemeClr val="dk1"/>
                </a:solidFill>
                <a:latin typeface="Calibri"/>
                <a:ea typeface="Calibri"/>
                <a:cs typeface="Calibri"/>
                <a:sym typeface="Calibri"/>
              </a:rPr>
              <a:t>MYTH:  </a:t>
            </a:r>
            <a:r>
              <a:rPr lang="en-US" sz="2100" dirty="0">
                <a:solidFill>
                  <a:schemeClr val="dk1"/>
                </a:solidFill>
                <a:latin typeface="Calibri"/>
                <a:ea typeface="Calibri"/>
                <a:cs typeface="Calibri"/>
                <a:sym typeface="Calibri"/>
              </a:rPr>
              <a:t>Transfer IEPs can be amended.</a:t>
            </a:r>
            <a:endParaRPr sz="2100" dirty="0">
              <a:solidFill>
                <a:schemeClr val="dk1"/>
              </a:solidFill>
              <a:latin typeface="Calibri"/>
              <a:ea typeface="Calibri"/>
              <a:cs typeface="Calibri"/>
              <a:sym typeface="Calibri"/>
            </a:endParaRPr>
          </a:p>
          <a:p>
            <a:pPr marL="25400" lvl="0" indent="0" algn="l" rtl="0">
              <a:lnSpc>
                <a:spcPct val="90000"/>
              </a:lnSpc>
              <a:spcBef>
                <a:spcPts val="600"/>
              </a:spcBef>
              <a:spcAft>
                <a:spcPts val="0"/>
              </a:spcAft>
              <a:buClr>
                <a:srgbClr val="FF0000"/>
              </a:buClr>
              <a:buSzPts val="2400"/>
              <a:buNone/>
            </a:pPr>
            <a:r>
              <a:rPr lang="en-US" sz="2100" b="1" dirty="0">
                <a:solidFill>
                  <a:schemeClr val="dk2"/>
                </a:solidFill>
                <a:latin typeface="Calibri"/>
                <a:ea typeface="Calibri"/>
                <a:cs typeface="Calibri"/>
                <a:sym typeface="Calibri"/>
              </a:rPr>
              <a:t>FACT:</a:t>
            </a:r>
            <a:r>
              <a:rPr lang="en-US" sz="2100" b="1" dirty="0">
                <a:solidFill>
                  <a:schemeClr val="dk1"/>
                </a:solidFill>
                <a:latin typeface="Calibri"/>
                <a:ea typeface="Calibri"/>
                <a:cs typeface="Calibri"/>
                <a:sym typeface="Calibri"/>
              </a:rPr>
              <a:t>  </a:t>
            </a:r>
            <a:r>
              <a:rPr lang="en-US" sz="2100" dirty="0">
                <a:solidFill>
                  <a:schemeClr val="dk1"/>
                </a:solidFill>
                <a:latin typeface="Calibri"/>
                <a:ea typeface="Calibri"/>
                <a:cs typeface="Calibri"/>
                <a:sym typeface="Calibri"/>
              </a:rPr>
              <a:t>IDEA does not provide a process for transfer IEPs to be amended.  </a:t>
            </a:r>
            <a:endParaRPr sz="2100" dirty="0">
              <a:solidFill>
                <a:schemeClr val="dk1"/>
              </a:solidFill>
              <a:latin typeface="Calibri"/>
              <a:ea typeface="Calibri"/>
              <a:cs typeface="Calibri"/>
              <a:sym typeface="Calibri"/>
            </a:endParaRPr>
          </a:p>
          <a:p>
            <a:pPr marL="25400" lvl="0" indent="0" algn="l" rtl="0">
              <a:lnSpc>
                <a:spcPct val="90000"/>
              </a:lnSpc>
              <a:spcBef>
                <a:spcPts val="600"/>
              </a:spcBef>
              <a:spcAft>
                <a:spcPts val="0"/>
              </a:spcAft>
              <a:buClr>
                <a:schemeClr val="dk1"/>
              </a:buClr>
              <a:buSzPts val="2400"/>
              <a:buNone/>
            </a:pPr>
            <a:endParaRPr sz="2100" b="1" dirty="0">
              <a:solidFill>
                <a:schemeClr val="dk1"/>
              </a:solidFill>
              <a:latin typeface="Calibri"/>
              <a:ea typeface="Calibri"/>
              <a:cs typeface="Calibri"/>
              <a:sym typeface="Calibri"/>
            </a:endParaRPr>
          </a:p>
          <a:p>
            <a:pPr marL="25400" lvl="0" indent="0" algn="l" rtl="0">
              <a:lnSpc>
                <a:spcPct val="90000"/>
              </a:lnSpc>
              <a:spcBef>
                <a:spcPts val="600"/>
              </a:spcBef>
              <a:spcAft>
                <a:spcPts val="0"/>
              </a:spcAft>
              <a:buClr>
                <a:schemeClr val="dk1"/>
              </a:buClr>
              <a:buSzPts val="2400"/>
              <a:buNone/>
            </a:pPr>
            <a:r>
              <a:rPr lang="en-US" sz="2100" b="1" dirty="0">
                <a:solidFill>
                  <a:schemeClr val="dk1"/>
                </a:solidFill>
                <a:latin typeface="Calibri"/>
                <a:ea typeface="Calibri"/>
                <a:cs typeface="Calibri"/>
                <a:sym typeface="Calibri"/>
              </a:rPr>
              <a:t>MYTH:  </a:t>
            </a:r>
            <a:r>
              <a:rPr lang="en-US" sz="2100" dirty="0">
                <a:solidFill>
                  <a:schemeClr val="dk1"/>
                </a:solidFill>
                <a:latin typeface="Calibri"/>
                <a:ea typeface="Calibri"/>
                <a:cs typeface="Calibri"/>
                <a:sym typeface="Calibri"/>
              </a:rPr>
              <a:t>If a transfer student requires an evaluation, an interim IEP is written.  </a:t>
            </a:r>
            <a:endParaRPr sz="2100" dirty="0">
              <a:solidFill>
                <a:schemeClr val="dk1"/>
              </a:solidFill>
              <a:latin typeface="Calibri"/>
              <a:ea typeface="Calibri"/>
              <a:cs typeface="Calibri"/>
              <a:sym typeface="Calibri"/>
            </a:endParaRPr>
          </a:p>
          <a:p>
            <a:pPr marL="25400" lvl="0" indent="0" algn="l" rtl="0">
              <a:lnSpc>
                <a:spcPct val="90000"/>
              </a:lnSpc>
              <a:spcBef>
                <a:spcPts val="600"/>
              </a:spcBef>
              <a:spcAft>
                <a:spcPts val="0"/>
              </a:spcAft>
              <a:buClr>
                <a:srgbClr val="FF0000"/>
              </a:buClr>
              <a:buSzPts val="2400"/>
              <a:buNone/>
            </a:pPr>
            <a:r>
              <a:rPr lang="en-US" sz="2100" b="1" dirty="0">
                <a:solidFill>
                  <a:schemeClr val="dk2"/>
                </a:solidFill>
                <a:latin typeface="Calibri"/>
                <a:ea typeface="Calibri"/>
                <a:cs typeface="Calibri"/>
                <a:sym typeface="Calibri"/>
              </a:rPr>
              <a:t>FACT: </a:t>
            </a:r>
            <a:r>
              <a:rPr lang="en-US" sz="2100" b="1" dirty="0">
                <a:solidFill>
                  <a:schemeClr val="dk1"/>
                </a:solidFill>
                <a:latin typeface="Calibri"/>
                <a:ea typeface="Calibri"/>
                <a:cs typeface="Calibri"/>
                <a:sym typeface="Calibri"/>
              </a:rPr>
              <a:t> </a:t>
            </a:r>
            <a:r>
              <a:rPr lang="en-US" sz="2100" dirty="0">
                <a:solidFill>
                  <a:schemeClr val="dk1"/>
                </a:solidFill>
                <a:latin typeface="Calibri"/>
                <a:ea typeface="Calibri"/>
                <a:cs typeface="Calibri"/>
                <a:sym typeface="Calibri"/>
              </a:rPr>
              <a:t>There is no such thing as an interim IEP.  Comparable services should be provided while the evaluation is conducted.  </a:t>
            </a:r>
            <a:endParaRPr sz="2100" dirty="0">
              <a:solidFill>
                <a:schemeClr val="dk1"/>
              </a:solidFill>
              <a:latin typeface="Calibri"/>
              <a:ea typeface="Calibri"/>
              <a:cs typeface="Calibri"/>
              <a:sym typeface="Calibri"/>
            </a:endParaRPr>
          </a:p>
          <a:p>
            <a:pPr marL="25400" lvl="0" indent="0" algn="l" rtl="0">
              <a:lnSpc>
                <a:spcPct val="90000"/>
              </a:lnSpc>
              <a:spcBef>
                <a:spcPts val="600"/>
              </a:spcBef>
              <a:spcAft>
                <a:spcPts val="0"/>
              </a:spcAft>
              <a:buClr>
                <a:schemeClr val="dk1"/>
              </a:buClr>
              <a:buSzPts val="2400"/>
              <a:buNone/>
            </a:pPr>
            <a:endParaRPr dirty="0"/>
          </a:p>
        </p:txBody>
      </p:sp>
      <p:sp>
        <p:nvSpPr>
          <p:cNvPr id="274" name="Google Shape;274;g2cd3ca9f8f2_0_112"/>
          <p:cNvSpPr txBox="1">
            <a:spLocks noGrp="1"/>
          </p:cNvSpPr>
          <p:nvPr>
            <p:ph type="title"/>
          </p:nvPr>
        </p:nvSpPr>
        <p:spPr>
          <a:xfrm>
            <a:off x="152400" y="742950"/>
            <a:ext cx="8839200" cy="800100"/>
          </a:xfrm>
          <a:prstGeom prst="rect">
            <a:avLst/>
          </a:prstGeom>
          <a:noFill/>
          <a:ln>
            <a:noFill/>
          </a:ln>
        </p:spPr>
        <p:txBody>
          <a:bodyPr spcFirstLastPara="1" wrap="square" lIns="68575" tIns="34275" rIns="68575" bIns="34275" anchor="ctr" anchorCtr="0">
            <a:normAutofit/>
          </a:bodyPr>
          <a:lstStyle/>
          <a:p>
            <a:pPr marL="25400" lvl="0" indent="0" algn="ctr" rtl="0">
              <a:lnSpc>
                <a:spcPct val="90000"/>
              </a:lnSpc>
              <a:spcBef>
                <a:spcPts val="600"/>
              </a:spcBef>
              <a:spcAft>
                <a:spcPts val="0"/>
              </a:spcAft>
              <a:buSzPts val="1100"/>
              <a:buNone/>
            </a:pPr>
            <a:r>
              <a:rPr lang="en-US" sz="2700">
                <a:solidFill>
                  <a:schemeClr val="dk1"/>
                </a:solidFill>
                <a:latin typeface="Calibri"/>
                <a:ea typeface="Calibri"/>
                <a:cs typeface="Calibri"/>
                <a:sym typeface="Calibri"/>
              </a:rPr>
              <a:t>COMMON TRANSFER FACTS AND MYTHS</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
          <p:cNvSpPr txBox="1">
            <a:spLocks noGrp="1"/>
          </p:cNvSpPr>
          <p:nvPr>
            <p:ph type="title"/>
          </p:nvPr>
        </p:nvSpPr>
        <p:spPr>
          <a:xfrm>
            <a:off x="3352800" y="1123950"/>
            <a:ext cx="5715000" cy="1371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Arial"/>
              <a:buNone/>
            </a:pPr>
            <a:r>
              <a:rPr lang="en-US" dirty="0"/>
              <a:t>School </a:t>
            </a:r>
            <a:r>
              <a:rPr lang="en-US"/>
              <a:t>Year Wrap-Up</a:t>
            </a:r>
            <a:endParaRPr dirty="0"/>
          </a:p>
        </p:txBody>
      </p:sp>
      <p:sp>
        <p:nvSpPr>
          <p:cNvPr id="157" name="Google Shape;157;p2"/>
          <p:cNvSpPr txBox="1">
            <a:spLocks noGrp="1"/>
          </p:cNvSpPr>
          <p:nvPr>
            <p:ph type="body" idx="1"/>
          </p:nvPr>
        </p:nvSpPr>
        <p:spPr>
          <a:xfrm>
            <a:off x="304800" y="3028950"/>
            <a:ext cx="1676400" cy="342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000"/>
              <a:buFont typeface="Arial"/>
              <a:buNone/>
            </a:pPr>
            <a:endParaRPr/>
          </a:p>
        </p:txBody>
      </p:sp>
      <p:sp>
        <p:nvSpPr>
          <p:cNvPr id="158" name="Google Shape;158;p2"/>
          <p:cNvSpPr txBox="1">
            <a:spLocks noGrp="1"/>
          </p:cNvSpPr>
          <p:nvPr>
            <p:ph type="body" idx="2"/>
          </p:nvPr>
        </p:nvSpPr>
        <p:spPr>
          <a:xfrm>
            <a:off x="4486275" y="57150"/>
            <a:ext cx="4629150" cy="914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000"/>
              <a:buNone/>
            </a:pPr>
            <a:r>
              <a:rPr lang="en-US"/>
              <a:t>Bailey Tennesen</a:t>
            </a:r>
            <a:endParaRPr/>
          </a:p>
          <a:p>
            <a:pPr marL="0" lvl="0" indent="0" algn="ctr" rtl="0">
              <a:spcBef>
                <a:spcPts val="0"/>
              </a:spcBef>
              <a:spcAft>
                <a:spcPts val="0"/>
              </a:spcAft>
              <a:buClr>
                <a:schemeClr val="dk1"/>
              </a:buClr>
              <a:buSzPts val="2000"/>
              <a:buNone/>
            </a:pPr>
            <a:r>
              <a:rPr lang="en-US"/>
              <a:t>Dawn Lichtenberg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2cd3ca9f8f2_0_117"/>
          <p:cNvSpPr txBox="1">
            <a:spLocks noGrp="1"/>
          </p:cNvSpPr>
          <p:nvPr>
            <p:ph type="body" idx="1"/>
          </p:nvPr>
        </p:nvSpPr>
        <p:spPr>
          <a:xfrm>
            <a:off x="152400" y="1619250"/>
            <a:ext cx="8839200" cy="3314700"/>
          </a:xfrm>
          <a:prstGeom prst="rect">
            <a:avLst/>
          </a:prstGeom>
          <a:noFill/>
          <a:ln>
            <a:noFill/>
          </a:ln>
        </p:spPr>
        <p:txBody>
          <a:bodyPr spcFirstLastPara="1" wrap="square" lIns="68575" tIns="34275" rIns="68575" bIns="34275" anchor="t" anchorCtr="0">
            <a:noAutofit/>
          </a:bodyPr>
          <a:lstStyle/>
          <a:p>
            <a:pPr marL="25400" lvl="0" indent="0" algn="l" rtl="0">
              <a:lnSpc>
                <a:spcPct val="90000"/>
              </a:lnSpc>
              <a:spcBef>
                <a:spcPts val="600"/>
              </a:spcBef>
              <a:spcAft>
                <a:spcPts val="0"/>
              </a:spcAft>
              <a:buClr>
                <a:schemeClr val="dk1"/>
              </a:buClr>
              <a:buSzPts val="2400"/>
              <a:buNone/>
            </a:pPr>
            <a:endParaRPr sz="2000" dirty="0"/>
          </a:p>
          <a:p>
            <a:pPr marL="25400" lvl="0" indent="0" algn="l" rtl="0">
              <a:lnSpc>
                <a:spcPct val="90000"/>
              </a:lnSpc>
              <a:spcBef>
                <a:spcPts val="600"/>
              </a:spcBef>
              <a:spcAft>
                <a:spcPts val="0"/>
              </a:spcAft>
              <a:buClr>
                <a:schemeClr val="dk1"/>
              </a:buClr>
              <a:buSzPts val="2400"/>
              <a:buNone/>
            </a:pPr>
            <a:r>
              <a:rPr lang="en-US" sz="1900" b="1" dirty="0">
                <a:solidFill>
                  <a:schemeClr val="dk1"/>
                </a:solidFill>
                <a:latin typeface="Calibri"/>
                <a:ea typeface="Calibri"/>
                <a:cs typeface="Calibri"/>
                <a:sym typeface="Calibri"/>
              </a:rPr>
              <a:t>MYTH:  </a:t>
            </a:r>
            <a:r>
              <a:rPr lang="en-US" sz="1900" dirty="0">
                <a:solidFill>
                  <a:schemeClr val="dk1"/>
                </a:solidFill>
                <a:latin typeface="Calibri"/>
                <a:ea typeface="Calibri"/>
                <a:cs typeface="Calibri"/>
                <a:sym typeface="Calibri"/>
              </a:rPr>
              <a:t>Once the LEA receives the evaluation report and IEP, there is no need to write a new IEP until the student’s annual review.  </a:t>
            </a:r>
            <a:endParaRPr sz="1900" dirty="0">
              <a:solidFill>
                <a:schemeClr val="dk1"/>
              </a:solidFill>
              <a:latin typeface="Calibri"/>
              <a:ea typeface="Calibri"/>
              <a:cs typeface="Calibri"/>
              <a:sym typeface="Calibri"/>
            </a:endParaRPr>
          </a:p>
          <a:p>
            <a:pPr marL="25400" lvl="0" indent="0" algn="l" rtl="0">
              <a:lnSpc>
                <a:spcPct val="90000"/>
              </a:lnSpc>
              <a:spcBef>
                <a:spcPts val="600"/>
              </a:spcBef>
              <a:spcAft>
                <a:spcPts val="0"/>
              </a:spcAft>
              <a:buClr>
                <a:srgbClr val="FF0000"/>
              </a:buClr>
              <a:buSzPts val="2400"/>
              <a:buNone/>
            </a:pPr>
            <a:r>
              <a:rPr lang="en-US" sz="1900" b="1" dirty="0">
                <a:solidFill>
                  <a:schemeClr val="dk2"/>
                </a:solidFill>
                <a:latin typeface="Calibri"/>
                <a:ea typeface="Calibri"/>
                <a:cs typeface="Calibri"/>
                <a:sym typeface="Calibri"/>
              </a:rPr>
              <a:t>FACT: </a:t>
            </a:r>
            <a:r>
              <a:rPr lang="en-US" sz="1900" b="1" dirty="0">
                <a:solidFill>
                  <a:srgbClr val="FF0000"/>
                </a:solidFill>
                <a:latin typeface="Calibri"/>
                <a:ea typeface="Calibri"/>
                <a:cs typeface="Calibri"/>
                <a:sym typeface="Calibri"/>
              </a:rPr>
              <a:t> </a:t>
            </a:r>
            <a:r>
              <a:rPr lang="en-US" sz="1900" dirty="0">
                <a:solidFill>
                  <a:schemeClr val="dk1"/>
                </a:solidFill>
                <a:latin typeface="Calibri"/>
                <a:ea typeface="Calibri"/>
                <a:cs typeface="Calibri"/>
                <a:sym typeface="Calibri"/>
              </a:rPr>
              <a:t>If the LEA cannot implement the IEP as written, a new IEP must be developed (usually within 30 days of enrollment).  If the IEP can be implemented EXACTLY as written, there is no need to develop a new IEP until the annual review.  </a:t>
            </a:r>
            <a:endParaRPr sz="1900" dirty="0">
              <a:solidFill>
                <a:schemeClr val="dk1"/>
              </a:solidFill>
              <a:latin typeface="Calibri"/>
              <a:ea typeface="Calibri"/>
              <a:cs typeface="Calibri"/>
              <a:sym typeface="Calibri"/>
            </a:endParaRPr>
          </a:p>
          <a:p>
            <a:pPr marL="25400" lvl="0" indent="0" algn="l" rtl="0">
              <a:lnSpc>
                <a:spcPct val="90000"/>
              </a:lnSpc>
              <a:spcBef>
                <a:spcPts val="600"/>
              </a:spcBef>
              <a:spcAft>
                <a:spcPts val="0"/>
              </a:spcAft>
              <a:buClr>
                <a:schemeClr val="dk1"/>
              </a:buClr>
              <a:buSzPts val="2400"/>
              <a:buNone/>
            </a:pPr>
            <a:endParaRPr sz="1900" b="1" dirty="0">
              <a:latin typeface="Calibri"/>
              <a:ea typeface="Calibri"/>
              <a:cs typeface="Calibri"/>
              <a:sym typeface="Calibri"/>
            </a:endParaRPr>
          </a:p>
          <a:p>
            <a:pPr marL="25400" lvl="0" indent="0" algn="l" rtl="0">
              <a:lnSpc>
                <a:spcPct val="90000"/>
              </a:lnSpc>
              <a:spcBef>
                <a:spcPts val="600"/>
              </a:spcBef>
              <a:spcAft>
                <a:spcPts val="0"/>
              </a:spcAft>
              <a:buClr>
                <a:schemeClr val="dk1"/>
              </a:buClr>
              <a:buSzPts val="2400"/>
              <a:buNone/>
            </a:pPr>
            <a:r>
              <a:rPr lang="en-US" sz="1900" b="1" dirty="0">
                <a:solidFill>
                  <a:schemeClr val="dk1"/>
                </a:solidFill>
                <a:latin typeface="Calibri"/>
                <a:ea typeface="Calibri"/>
                <a:cs typeface="Calibri"/>
                <a:sym typeface="Calibri"/>
              </a:rPr>
              <a:t>MYTH:  </a:t>
            </a:r>
            <a:r>
              <a:rPr lang="en-US" sz="1900" dirty="0">
                <a:solidFill>
                  <a:schemeClr val="dk1"/>
                </a:solidFill>
                <a:latin typeface="Calibri"/>
                <a:ea typeface="Calibri"/>
                <a:cs typeface="Calibri"/>
                <a:sym typeface="Calibri"/>
              </a:rPr>
              <a:t>Comparable services are decided solely by the LEA. </a:t>
            </a:r>
            <a:r>
              <a:rPr lang="en-US" sz="1900" dirty="0">
                <a:latin typeface="Calibri"/>
                <a:ea typeface="Calibri"/>
                <a:cs typeface="Calibri"/>
                <a:sym typeface="Calibri"/>
              </a:rPr>
              <a:t> </a:t>
            </a:r>
            <a:endParaRPr sz="1900" dirty="0">
              <a:latin typeface="Calibri"/>
              <a:ea typeface="Calibri"/>
              <a:cs typeface="Calibri"/>
              <a:sym typeface="Calibri"/>
            </a:endParaRPr>
          </a:p>
          <a:p>
            <a:pPr marL="25400" lvl="0" indent="0" algn="l" rtl="0">
              <a:lnSpc>
                <a:spcPct val="90000"/>
              </a:lnSpc>
              <a:spcBef>
                <a:spcPts val="600"/>
              </a:spcBef>
              <a:spcAft>
                <a:spcPts val="0"/>
              </a:spcAft>
              <a:buClr>
                <a:srgbClr val="FF0000"/>
              </a:buClr>
              <a:buSzPts val="2400"/>
              <a:buNone/>
            </a:pPr>
            <a:r>
              <a:rPr lang="en-US" sz="1900" b="1" dirty="0">
                <a:solidFill>
                  <a:schemeClr val="dk2"/>
                </a:solidFill>
                <a:latin typeface="Calibri"/>
                <a:ea typeface="Calibri"/>
                <a:cs typeface="Calibri"/>
                <a:sym typeface="Calibri"/>
              </a:rPr>
              <a:t>FACT: </a:t>
            </a:r>
            <a:r>
              <a:rPr lang="en-US" sz="1900" b="1" dirty="0">
                <a:solidFill>
                  <a:schemeClr val="dk1"/>
                </a:solidFill>
                <a:latin typeface="Calibri"/>
                <a:ea typeface="Calibri"/>
                <a:cs typeface="Calibri"/>
                <a:sym typeface="Calibri"/>
              </a:rPr>
              <a:t> </a:t>
            </a:r>
            <a:r>
              <a:rPr lang="en-US" sz="1900" dirty="0">
                <a:solidFill>
                  <a:schemeClr val="dk1"/>
                </a:solidFill>
                <a:latin typeface="Calibri"/>
                <a:ea typeface="Calibri"/>
                <a:cs typeface="Calibri"/>
                <a:sym typeface="Calibri"/>
              </a:rPr>
              <a:t>The LEA, in consultation with the parents, must determine what services are comparable to those described in the transfer IEP.  </a:t>
            </a:r>
            <a:endParaRPr sz="1900" dirty="0">
              <a:solidFill>
                <a:schemeClr val="dk1"/>
              </a:solidFill>
              <a:latin typeface="Calibri"/>
              <a:ea typeface="Calibri"/>
              <a:cs typeface="Calibri"/>
              <a:sym typeface="Calibri"/>
            </a:endParaRPr>
          </a:p>
          <a:p>
            <a:pPr marL="25400" lvl="0" indent="0" algn="l" rtl="0">
              <a:lnSpc>
                <a:spcPct val="90000"/>
              </a:lnSpc>
              <a:spcBef>
                <a:spcPts val="600"/>
              </a:spcBef>
              <a:spcAft>
                <a:spcPts val="0"/>
              </a:spcAft>
              <a:buClr>
                <a:schemeClr val="dk1"/>
              </a:buClr>
              <a:buSzPts val="2400"/>
              <a:buNone/>
            </a:pPr>
            <a:endParaRPr dirty="0"/>
          </a:p>
        </p:txBody>
      </p:sp>
      <p:sp>
        <p:nvSpPr>
          <p:cNvPr id="280" name="Google Shape;280;g2cd3ca9f8f2_0_117"/>
          <p:cNvSpPr txBox="1">
            <a:spLocks noGrp="1"/>
          </p:cNvSpPr>
          <p:nvPr>
            <p:ph type="title"/>
          </p:nvPr>
        </p:nvSpPr>
        <p:spPr>
          <a:xfrm>
            <a:off x="152400" y="742950"/>
            <a:ext cx="8839200" cy="800100"/>
          </a:xfrm>
          <a:prstGeom prst="rect">
            <a:avLst/>
          </a:prstGeom>
          <a:noFill/>
          <a:ln>
            <a:noFill/>
          </a:ln>
        </p:spPr>
        <p:txBody>
          <a:bodyPr spcFirstLastPara="1" wrap="square" lIns="68575" tIns="34275" rIns="68575" bIns="34275" anchor="ctr" anchorCtr="0">
            <a:normAutofit/>
          </a:bodyPr>
          <a:lstStyle/>
          <a:p>
            <a:pPr marL="25400" lvl="0" indent="0" algn="ctr" rtl="0">
              <a:lnSpc>
                <a:spcPct val="90000"/>
              </a:lnSpc>
              <a:spcBef>
                <a:spcPts val="600"/>
              </a:spcBef>
              <a:spcAft>
                <a:spcPts val="0"/>
              </a:spcAft>
              <a:buSzPts val="1100"/>
              <a:buNone/>
            </a:pPr>
            <a:r>
              <a:rPr lang="en-US" sz="2700">
                <a:solidFill>
                  <a:schemeClr val="dk1"/>
                </a:solidFill>
              </a:rPr>
              <a:t>COMMON TRANSFER FACTS AND MYTHS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cd3ca9f8f2_0_230"/>
          <p:cNvSpPr txBox="1">
            <a:spLocks noGrp="1"/>
          </p:cNvSpPr>
          <p:nvPr>
            <p:ph type="body" idx="1"/>
          </p:nvPr>
        </p:nvSpPr>
        <p:spPr>
          <a:xfrm>
            <a:off x="152400" y="1619250"/>
            <a:ext cx="4151100" cy="3314700"/>
          </a:xfrm>
          <a:prstGeom prst="rect">
            <a:avLst/>
          </a:prstGeom>
        </p:spPr>
        <p:txBody>
          <a:bodyPr spcFirstLastPara="1" wrap="square" lIns="68575" tIns="34275" rIns="68575" bIns="34275" anchor="t" anchorCtr="0">
            <a:noAutofit/>
          </a:bodyPr>
          <a:lstStyle/>
          <a:p>
            <a:pPr marL="457200" lvl="0" indent="-304800" algn="l" rtl="0">
              <a:spcBef>
                <a:spcPts val="0"/>
              </a:spcBef>
              <a:spcAft>
                <a:spcPts val="0"/>
              </a:spcAft>
              <a:buClr>
                <a:schemeClr val="dk2"/>
              </a:buClr>
              <a:buSzPts val="1200"/>
              <a:buFont typeface="Calibri"/>
              <a:buChar char="●"/>
            </a:pPr>
            <a:r>
              <a:rPr lang="en-US" sz="1500">
                <a:solidFill>
                  <a:schemeClr val="dk1"/>
                </a:solidFill>
                <a:latin typeface="Calibri"/>
                <a:ea typeface="Calibri"/>
                <a:cs typeface="Calibri"/>
                <a:sym typeface="Calibri"/>
              </a:rPr>
              <a:t>Districts should have procedures and practices in place to process requests from agency personnel and parents throughout the school year.</a:t>
            </a:r>
            <a:endParaRPr sz="1500">
              <a:solidFill>
                <a:schemeClr val="dk1"/>
              </a:solidFill>
              <a:latin typeface="Calibri"/>
              <a:ea typeface="Calibri"/>
              <a:cs typeface="Calibri"/>
              <a:sym typeface="Calibri"/>
            </a:endParaRPr>
          </a:p>
          <a:p>
            <a:pPr marL="0" lvl="0" indent="0" algn="l" rtl="0">
              <a:spcBef>
                <a:spcPts val="0"/>
              </a:spcBef>
              <a:spcAft>
                <a:spcPts val="0"/>
              </a:spcAft>
              <a:buNone/>
            </a:pPr>
            <a:endParaRPr sz="1500">
              <a:solidFill>
                <a:schemeClr val="dk1"/>
              </a:solidFill>
              <a:latin typeface="Calibri"/>
              <a:ea typeface="Calibri"/>
              <a:cs typeface="Calibri"/>
              <a:sym typeface="Calibri"/>
            </a:endParaRPr>
          </a:p>
          <a:p>
            <a:pPr marL="457200" lvl="0" indent="-298450" algn="l" rtl="0">
              <a:spcBef>
                <a:spcPts val="0"/>
              </a:spcBef>
              <a:spcAft>
                <a:spcPts val="0"/>
              </a:spcAft>
              <a:buClr>
                <a:schemeClr val="dk2"/>
              </a:buClr>
              <a:buSzPts val="1100"/>
              <a:buFont typeface="Calibri"/>
              <a:buChar char="●"/>
            </a:pPr>
            <a:r>
              <a:rPr lang="en-US" sz="1500">
                <a:solidFill>
                  <a:schemeClr val="dk1"/>
                </a:solidFill>
                <a:latin typeface="Calibri"/>
                <a:ea typeface="Calibri"/>
                <a:cs typeface="Calibri"/>
                <a:sym typeface="Calibri"/>
              </a:rPr>
              <a:t>Public agencies </a:t>
            </a:r>
            <a:r>
              <a:rPr lang="en-US" sz="1500" b="1">
                <a:solidFill>
                  <a:schemeClr val="dk1"/>
                </a:solidFill>
                <a:latin typeface="Calibri"/>
                <a:ea typeface="Calibri"/>
                <a:cs typeface="Calibri"/>
                <a:sym typeface="Calibri"/>
              </a:rPr>
              <a:t>cannot</a:t>
            </a:r>
            <a:r>
              <a:rPr lang="en-US" sz="1500">
                <a:solidFill>
                  <a:schemeClr val="dk1"/>
                </a:solidFill>
                <a:latin typeface="Calibri"/>
                <a:ea typeface="Calibri"/>
                <a:cs typeface="Calibri"/>
                <a:sym typeface="Calibri"/>
              </a:rPr>
              <a:t> have an arbitrary cut-off date for accepting requests for initial evaluations, however it is important to keep in mind that there are acceptable extensions for the first 30 and 60 days of evaluation timeline listed in the </a:t>
            </a:r>
            <a:r>
              <a:rPr lang="en-US" sz="1500" u="sng">
                <a:solidFill>
                  <a:schemeClr val="hlink"/>
                </a:solidFill>
                <a:latin typeface="Calibri"/>
                <a:ea typeface="Calibri"/>
                <a:cs typeface="Calibri"/>
                <a:sym typeface="Calibri"/>
                <a:hlinkClick r:id="rId3"/>
              </a:rPr>
              <a:t>Missouri State Plan, Regulation III (p.34)</a:t>
            </a:r>
            <a:r>
              <a:rPr lang="en-US" sz="1500">
                <a:solidFill>
                  <a:schemeClr val="dk1"/>
                </a:solidFill>
                <a:latin typeface="Calibri"/>
                <a:ea typeface="Calibri"/>
                <a:cs typeface="Calibri"/>
                <a:sym typeface="Calibri"/>
              </a:rPr>
              <a:t>.**** </a:t>
            </a:r>
            <a:r>
              <a:rPr lang="en-US" sz="1500" b="1">
                <a:solidFill>
                  <a:schemeClr val="dk1"/>
                </a:solidFill>
                <a:latin typeface="Calibri"/>
                <a:ea typeface="Calibri"/>
                <a:cs typeface="Calibri"/>
                <a:sym typeface="Calibri"/>
              </a:rPr>
              <a:t>However, there are no extensions to the 30-day timeline for developing the IEP</a:t>
            </a:r>
            <a:r>
              <a:rPr lang="en-US" sz="1500">
                <a:solidFill>
                  <a:schemeClr val="dk1"/>
                </a:solidFill>
                <a:latin typeface="Calibri"/>
                <a:ea typeface="Calibri"/>
                <a:cs typeface="Calibri"/>
                <a:sym typeface="Calibri"/>
              </a:rPr>
              <a:t>.</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p:txBody>
      </p:sp>
      <p:sp>
        <p:nvSpPr>
          <p:cNvPr id="287" name="Google Shape;287;g2cd3ca9f8f2_0_230"/>
          <p:cNvSpPr txBox="1">
            <a:spLocks noGrp="1"/>
          </p:cNvSpPr>
          <p:nvPr>
            <p:ph type="title"/>
          </p:nvPr>
        </p:nvSpPr>
        <p:spPr>
          <a:xfrm>
            <a:off x="152400" y="742950"/>
            <a:ext cx="8839200" cy="800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solidFill>
                  <a:schemeClr val="dk1"/>
                </a:solidFill>
                <a:latin typeface="Calibri"/>
                <a:ea typeface="Calibri"/>
                <a:cs typeface="Calibri"/>
                <a:sym typeface="Calibri"/>
              </a:rPr>
              <a:t>Special Education Evaluations and Summer</a:t>
            </a:r>
            <a:endParaRPr>
              <a:solidFill>
                <a:schemeClr val="dk1"/>
              </a:solidFill>
              <a:latin typeface="Calibri"/>
              <a:ea typeface="Calibri"/>
              <a:cs typeface="Calibri"/>
              <a:sym typeface="Calibri"/>
            </a:endParaRPr>
          </a:p>
        </p:txBody>
      </p:sp>
      <p:pic>
        <p:nvPicPr>
          <p:cNvPr id="288" name="Google Shape;288;g2cd3ca9f8f2_0_230"/>
          <p:cNvPicPr preferRelativeResize="0"/>
          <p:nvPr/>
        </p:nvPicPr>
        <p:blipFill>
          <a:blip r:embed="rId4">
            <a:alphaModFix/>
          </a:blip>
          <a:stretch>
            <a:fillRect/>
          </a:stretch>
        </p:blipFill>
        <p:spPr>
          <a:xfrm>
            <a:off x="4455900" y="1619250"/>
            <a:ext cx="4535701" cy="311076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2cd3ca9f8f2_0_254"/>
          <p:cNvSpPr txBox="1">
            <a:spLocks noGrp="1"/>
          </p:cNvSpPr>
          <p:nvPr>
            <p:ph type="title"/>
          </p:nvPr>
        </p:nvSpPr>
        <p:spPr>
          <a:xfrm>
            <a:off x="266700" y="888225"/>
            <a:ext cx="7760700" cy="800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500"/>
              <a:t>First Steps Summer Third Birthdays: Overview of Programs</a:t>
            </a:r>
            <a:endParaRPr sz="3500"/>
          </a:p>
        </p:txBody>
      </p:sp>
      <p:sp>
        <p:nvSpPr>
          <p:cNvPr id="295" name="Google Shape;295;g2cd3ca9f8f2_0_254"/>
          <p:cNvSpPr txBox="1">
            <a:spLocks noGrp="1"/>
          </p:cNvSpPr>
          <p:nvPr>
            <p:ph type="body" idx="1"/>
          </p:nvPr>
        </p:nvSpPr>
        <p:spPr>
          <a:xfrm>
            <a:off x="266701" y="1688325"/>
            <a:ext cx="8610600" cy="3352800"/>
          </a:xfrm>
          <a:prstGeom prst="rect">
            <a:avLst/>
          </a:prstGeom>
        </p:spPr>
        <p:txBody>
          <a:bodyPr spcFirstLastPara="1" wrap="square" lIns="91425" tIns="45700" rIns="91425" bIns="45700" anchor="t" anchorCtr="0">
            <a:normAutofit fontScale="85000" lnSpcReduction="20000"/>
          </a:bodyPr>
          <a:lstStyle/>
          <a:p>
            <a:pPr marL="0" lvl="0" indent="0" algn="l" rtl="0">
              <a:spcBef>
                <a:spcPts val="360"/>
              </a:spcBef>
              <a:spcAft>
                <a:spcPts val="0"/>
              </a:spcAft>
              <a:buNone/>
            </a:pPr>
            <a:endParaRPr b="1"/>
          </a:p>
          <a:p>
            <a:pPr marL="0" lvl="0" indent="0" algn="l" rtl="0">
              <a:spcBef>
                <a:spcPts val="360"/>
              </a:spcBef>
              <a:spcAft>
                <a:spcPts val="0"/>
              </a:spcAft>
              <a:buNone/>
            </a:pPr>
            <a:r>
              <a:rPr lang="en-US" b="1"/>
              <a:t>First Steps (Part C): </a:t>
            </a:r>
            <a:r>
              <a:rPr lang="en-US"/>
              <a:t>Provides early intervention services to eligible children through an Individualized Family Service Plan (IFSP)</a:t>
            </a:r>
            <a:endParaRPr/>
          </a:p>
          <a:p>
            <a:pPr marL="0" lvl="0" indent="0" algn="l" rtl="0">
              <a:spcBef>
                <a:spcPts val="360"/>
              </a:spcBef>
              <a:spcAft>
                <a:spcPts val="0"/>
              </a:spcAft>
              <a:buNone/>
            </a:pPr>
            <a:endParaRPr/>
          </a:p>
          <a:p>
            <a:pPr marL="0" lvl="0" indent="0" algn="l" rtl="0">
              <a:spcBef>
                <a:spcPts val="360"/>
              </a:spcBef>
              <a:spcAft>
                <a:spcPts val="0"/>
              </a:spcAft>
              <a:buNone/>
            </a:pPr>
            <a:r>
              <a:rPr lang="en-US" b="1"/>
              <a:t>Early Childhood Special Education/ECSE (Part B): </a:t>
            </a:r>
            <a:r>
              <a:rPr lang="en-US"/>
              <a:t>Provides a Free Appropriate Public Education (FAPE) to eligible children at age three-21 through an Individualized Education Program (IEP)</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2cd3ca9f8f2_0_260"/>
          <p:cNvSpPr txBox="1">
            <a:spLocks noGrp="1"/>
          </p:cNvSpPr>
          <p:nvPr>
            <p:ph type="title"/>
          </p:nvPr>
        </p:nvSpPr>
        <p:spPr>
          <a:xfrm>
            <a:off x="228601" y="666750"/>
            <a:ext cx="66960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300" dirty="0"/>
              <a:t>C to B  Summer Third Birthday Options</a:t>
            </a:r>
            <a:endParaRPr sz="3300" dirty="0"/>
          </a:p>
        </p:txBody>
      </p:sp>
      <p:sp>
        <p:nvSpPr>
          <p:cNvPr id="302" name="Google Shape;302;g2cd3ca9f8f2_0_260"/>
          <p:cNvSpPr txBox="1">
            <a:spLocks noGrp="1"/>
          </p:cNvSpPr>
          <p:nvPr>
            <p:ph type="body" idx="1"/>
          </p:nvPr>
        </p:nvSpPr>
        <p:spPr>
          <a:xfrm>
            <a:off x="228600" y="1466850"/>
            <a:ext cx="8610600" cy="3467100"/>
          </a:xfrm>
          <a:prstGeom prst="rect">
            <a:avLst/>
          </a:prstGeom>
        </p:spPr>
        <p:txBody>
          <a:bodyPr spcFirstLastPara="1" wrap="square" lIns="91425" tIns="45700" rIns="91425" bIns="45700" anchor="t" anchorCtr="0">
            <a:normAutofit fontScale="70000" lnSpcReduction="20000"/>
          </a:bodyPr>
          <a:lstStyle/>
          <a:p>
            <a:pPr marL="0" lvl="0" indent="0" algn="l" rtl="0">
              <a:spcBef>
                <a:spcPts val="360"/>
              </a:spcBef>
              <a:spcAft>
                <a:spcPts val="0"/>
              </a:spcAft>
              <a:buNone/>
            </a:pPr>
            <a:r>
              <a:rPr lang="en-US" b="1" dirty="0"/>
              <a:t>Summer third birthdays</a:t>
            </a:r>
            <a:r>
              <a:rPr lang="en-US" dirty="0"/>
              <a:t> fall between April 1st -August 15th</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1" dirty="0"/>
              <a:t>Remember</a:t>
            </a:r>
            <a:r>
              <a:rPr lang="en-US" dirty="0"/>
              <a:t>:</a:t>
            </a:r>
            <a:endParaRPr dirty="0"/>
          </a:p>
          <a:p>
            <a:pPr marL="0" lvl="0" indent="0" algn="l" rtl="0">
              <a:spcBef>
                <a:spcPts val="360"/>
              </a:spcBef>
              <a:spcAft>
                <a:spcPts val="0"/>
              </a:spcAft>
              <a:buNone/>
            </a:pPr>
            <a:r>
              <a:rPr lang="en-US" dirty="0"/>
              <a:t>Eligibility must be determined and an IEP in place prior to child’s third birthday. However, parents have options on when IEP services begin:</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Option 1: Parents may determine whether they stay in First Steps until school starts in August </a:t>
            </a:r>
            <a:endParaRPr dirty="0"/>
          </a:p>
          <a:p>
            <a:pPr marL="0" lvl="0" indent="0" algn="l" rtl="0">
              <a:spcBef>
                <a:spcPts val="360"/>
              </a:spcBef>
              <a:spcAft>
                <a:spcPts val="0"/>
              </a:spcAft>
              <a:buNone/>
            </a:pPr>
            <a:r>
              <a:rPr lang="en-US" dirty="0"/>
              <a:t>Option 2: Parents may determine to transition to Early Childhood Special Education (ECSE) to receive ESY services </a:t>
            </a:r>
            <a:endParaRPr dirty="0"/>
          </a:p>
          <a:p>
            <a:pPr marL="0" lvl="0" indent="0" algn="l" rtl="0">
              <a:spcBef>
                <a:spcPts val="360"/>
              </a:spcBef>
              <a:spcAft>
                <a:spcPts val="0"/>
              </a:spcAft>
              <a:buNone/>
            </a:pPr>
            <a:r>
              <a:rPr lang="en-US" dirty="0"/>
              <a:t>Option 3: Parents may wait to start ECSE services in August</a:t>
            </a:r>
            <a:endParaRPr dirty="0"/>
          </a:p>
          <a:p>
            <a:pPr marL="0" lvl="0" indent="0" algn="l" rtl="0">
              <a:spcBef>
                <a:spcPts val="360"/>
              </a:spcBef>
              <a:spcAft>
                <a:spcPts val="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2cd3ca9f8f2_0_266"/>
          <p:cNvSpPr txBox="1">
            <a:spLocks noGrp="1"/>
          </p:cNvSpPr>
          <p:nvPr>
            <p:ph type="title"/>
          </p:nvPr>
        </p:nvSpPr>
        <p:spPr>
          <a:xfrm>
            <a:off x="-90475" y="604825"/>
            <a:ext cx="7390800" cy="914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900"/>
              <a:t>Additional  Information on Summer Third Birthday Guidance  From First Steps to ECSE</a:t>
            </a:r>
            <a:endParaRPr sz="2900"/>
          </a:p>
        </p:txBody>
      </p:sp>
      <p:sp>
        <p:nvSpPr>
          <p:cNvPr id="309" name="Google Shape;309;g2cd3ca9f8f2_0_266"/>
          <p:cNvSpPr txBox="1">
            <a:spLocks noGrp="1"/>
          </p:cNvSpPr>
          <p:nvPr>
            <p:ph type="body" idx="1"/>
          </p:nvPr>
        </p:nvSpPr>
        <p:spPr>
          <a:xfrm>
            <a:off x="266701" y="1697900"/>
            <a:ext cx="8610600" cy="3352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2300" b="1" dirty="0"/>
              <a:t>Summer Third Birthday Guidance</a:t>
            </a:r>
            <a:endParaRPr sz="2300" b="1" dirty="0"/>
          </a:p>
          <a:p>
            <a:pPr marL="457200" lvl="0" indent="-317500" algn="l" rtl="0">
              <a:lnSpc>
                <a:spcPct val="115000"/>
              </a:lnSpc>
              <a:spcBef>
                <a:spcPts val="1200"/>
              </a:spcBef>
              <a:spcAft>
                <a:spcPts val="0"/>
              </a:spcAft>
              <a:buClr>
                <a:srgbClr val="000000"/>
              </a:buClr>
              <a:buSzPts val="1400"/>
              <a:buChar char="●"/>
            </a:pPr>
            <a:r>
              <a:rPr lang="en-US" sz="1400" u="sng" dirty="0">
                <a:solidFill>
                  <a:schemeClr val="hlink"/>
                </a:solidFill>
                <a:latin typeface="Arial"/>
                <a:ea typeface="Arial"/>
                <a:cs typeface="Arial"/>
                <a:sym typeface="Arial"/>
                <a:hlinkClick r:id="rId3"/>
              </a:rPr>
              <a:t>Summer Third Birthdays</a:t>
            </a:r>
            <a:r>
              <a:rPr lang="en-US" sz="1400" dirty="0">
                <a:solidFill>
                  <a:srgbClr val="000000"/>
                </a:solidFill>
                <a:latin typeface="Arial"/>
                <a:ea typeface="Arial"/>
                <a:cs typeface="Arial"/>
                <a:sym typeface="Arial"/>
              </a:rPr>
              <a:t> (recording)</a:t>
            </a:r>
            <a:endParaRPr sz="1400" dirty="0">
              <a:solidFill>
                <a:srgbClr val="000000"/>
              </a:solidFill>
              <a:latin typeface="Arial"/>
              <a:ea typeface="Arial"/>
              <a:cs typeface="Arial"/>
              <a:sym typeface="Arial"/>
            </a:endParaRPr>
          </a:p>
          <a:p>
            <a:pPr marL="457200" lvl="0" indent="-317500" algn="l" rtl="0">
              <a:lnSpc>
                <a:spcPct val="115000"/>
              </a:lnSpc>
              <a:spcBef>
                <a:spcPts val="0"/>
              </a:spcBef>
              <a:spcAft>
                <a:spcPts val="0"/>
              </a:spcAft>
              <a:buClr>
                <a:srgbClr val="000000"/>
              </a:buClr>
              <a:buSzPts val="1400"/>
              <a:buChar char="●"/>
            </a:pPr>
            <a:r>
              <a:rPr lang="en-US" sz="1400" u="sng" dirty="0">
                <a:solidFill>
                  <a:schemeClr val="hlink"/>
                </a:solidFill>
                <a:latin typeface="Arial"/>
                <a:ea typeface="Arial"/>
                <a:cs typeface="Arial"/>
                <a:sym typeface="Arial"/>
                <a:hlinkClick r:id="rId4"/>
              </a:rPr>
              <a:t>Summer Third Birthdays</a:t>
            </a:r>
            <a:r>
              <a:rPr lang="en-US" sz="1400" dirty="0">
                <a:solidFill>
                  <a:srgbClr val="000000"/>
                </a:solidFill>
                <a:latin typeface="Arial"/>
                <a:ea typeface="Arial"/>
                <a:cs typeface="Arial"/>
                <a:sym typeface="Arial"/>
              </a:rPr>
              <a:t> (1 slide per page)</a:t>
            </a:r>
            <a:endParaRPr sz="1400" dirty="0">
              <a:solidFill>
                <a:srgbClr val="000000"/>
              </a:solidFill>
              <a:latin typeface="Arial"/>
              <a:ea typeface="Arial"/>
              <a:cs typeface="Arial"/>
              <a:sym typeface="Arial"/>
            </a:endParaRPr>
          </a:p>
          <a:p>
            <a:pPr marL="457200" lvl="0" indent="-317500" algn="l" rtl="0">
              <a:lnSpc>
                <a:spcPct val="115000"/>
              </a:lnSpc>
              <a:spcBef>
                <a:spcPts val="0"/>
              </a:spcBef>
              <a:spcAft>
                <a:spcPts val="0"/>
              </a:spcAft>
              <a:buClr>
                <a:srgbClr val="000000"/>
              </a:buClr>
              <a:buSzPts val="1400"/>
              <a:buChar char="●"/>
            </a:pPr>
            <a:r>
              <a:rPr lang="en-US" sz="1400" u="sng" dirty="0">
                <a:solidFill>
                  <a:schemeClr val="hlink"/>
                </a:solidFill>
                <a:latin typeface="Arial"/>
                <a:ea typeface="Arial"/>
                <a:cs typeface="Arial"/>
                <a:sym typeface="Arial"/>
                <a:hlinkClick r:id="rId5"/>
              </a:rPr>
              <a:t>Summer Third Birthdays</a:t>
            </a:r>
            <a:r>
              <a:rPr lang="en-US" sz="1400" dirty="0">
                <a:solidFill>
                  <a:srgbClr val="000000"/>
                </a:solidFill>
                <a:latin typeface="Arial"/>
                <a:ea typeface="Arial"/>
                <a:cs typeface="Arial"/>
                <a:sym typeface="Arial"/>
              </a:rPr>
              <a:t> (3 slides per page)</a:t>
            </a:r>
            <a:endParaRPr sz="1400" dirty="0">
              <a:solidFill>
                <a:srgbClr val="000000"/>
              </a:solidFill>
              <a:latin typeface="Arial"/>
              <a:ea typeface="Arial"/>
              <a:cs typeface="Arial"/>
              <a:sym typeface="Arial"/>
            </a:endParaRPr>
          </a:p>
          <a:p>
            <a:pPr marL="457200" lvl="0" indent="-317500" algn="l" rtl="0">
              <a:lnSpc>
                <a:spcPct val="115000"/>
              </a:lnSpc>
              <a:spcBef>
                <a:spcPts val="0"/>
              </a:spcBef>
              <a:spcAft>
                <a:spcPts val="0"/>
              </a:spcAft>
              <a:buClr>
                <a:srgbClr val="000000"/>
              </a:buClr>
              <a:buSzPts val="1400"/>
              <a:buChar char="●"/>
            </a:pPr>
            <a:r>
              <a:rPr lang="en-US" sz="1400" u="sng" dirty="0">
                <a:solidFill>
                  <a:schemeClr val="hlink"/>
                </a:solidFill>
                <a:latin typeface="Arial"/>
                <a:ea typeface="Arial"/>
                <a:cs typeface="Arial"/>
                <a:sym typeface="Arial"/>
                <a:hlinkClick r:id="rId6"/>
              </a:rPr>
              <a:t>Frequently Asked Questions</a:t>
            </a:r>
            <a:r>
              <a:rPr lang="en-US" sz="1400" dirty="0">
                <a:solidFill>
                  <a:srgbClr val="000000"/>
                </a:solidFill>
                <a:latin typeface="Arial"/>
                <a:ea typeface="Arial"/>
                <a:cs typeface="Arial"/>
                <a:sym typeface="Arial"/>
              </a:rPr>
              <a:t> (Updated March 2018)</a:t>
            </a:r>
            <a:endParaRPr sz="1400" dirty="0">
              <a:solidFill>
                <a:srgbClr val="000000"/>
              </a:solidFill>
              <a:latin typeface="Arial"/>
              <a:ea typeface="Arial"/>
              <a:cs typeface="Arial"/>
              <a:sym typeface="Arial"/>
            </a:endParaRPr>
          </a:p>
          <a:p>
            <a:pPr marL="0" lvl="0" indent="0" algn="l" rtl="0">
              <a:lnSpc>
                <a:spcPct val="115000"/>
              </a:lnSpc>
              <a:spcBef>
                <a:spcPts val="1400"/>
              </a:spcBef>
              <a:spcAft>
                <a:spcPts val="0"/>
              </a:spcAft>
              <a:buNone/>
            </a:pPr>
            <a:r>
              <a:rPr lang="en-US" sz="2300" b="1" dirty="0"/>
              <a:t>Handouts</a:t>
            </a:r>
            <a:endParaRPr sz="2300" b="1" dirty="0"/>
          </a:p>
          <a:p>
            <a:pPr marL="457200" lvl="0" indent="-317500" algn="l" rtl="0">
              <a:lnSpc>
                <a:spcPct val="115000"/>
              </a:lnSpc>
              <a:spcBef>
                <a:spcPts val="1200"/>
              </a:spcBef>
              <a:spcAft>
                <a:spcPts val="0"/>
              </a:spcAft>
              <a:buClr>
                <a:srgbClr val="000000"/>
              </a:buClr>
              <a:buSzPts val="1400"/>
              <a:buChar char="●"/>
            </a:pPr>
            <a:r>
              <a:rPr lang="en-US" sz="1400" u="sng" dirty="0">
                <a:solidFill>
                  <a:schemeClr val="hlink"/>
                </a:solidFill>
                <a:latin typeface="Arial"/>
                <a:ea typeface="Arial"/>
                <a:cs typeface="Arial"/>
                <a:sym typeface="Arial"/>
                <a:hlinkClick r:id="rId7"/>
              </a:rPr>
              <a:t>Parent Options for Summer Third Birthdays</a:t>
            </a:r>
            <a:r>
              <a:rPr lang="en-US" sz="1400" dirty="0">
                <a:solidFill>
                  <a:srgbClr val="000000"/>
                </a:solidFill>
                <a:latin typeface="Arial"/>
                <a:ea typeface="Arial"/>
                <a:cs typeface="Arial"/>
                <a:sym typeface="Arial"/>
              </a:rPr>
              <a:t> </a:t>
            </a:r>
            <a:endParaRPr sz="1400" dirty="0">
              <a:solidFill>
                <a:srgbClr val="000000"/>
              </a:solidFill>
              <a:latin typeface="Arial"/>
              <a:ea typeface="Arial"/>
              <a:cs typeface="Arial"/>
              <a:sym typeface="Arial"/>
            </a:endParaRPr>
          </a:p>
          <a:p>
            <a:pPr marL="457200" lvl="0" indent="-317500" algn="l" rtl="0">
              <a:lnSpc>
                <a:spcPct val="115000"/>
              </a:lnSpc>
              <a:spcBef>
                <a:spcPts val="0"/>
              </a:spcBef>
              <a:spcAft>
                <a:spcPts val="0"/>
              </a:spcAft>
              <a:buClr>
                <a:srgbClr val="000000"/>
              </a:buClr>
              <a:buSzPts val="1400"/>
              <a:buChar char="●"/>
            </a:pPr>
            <a:r>
              <a:rPr lang="en-US" sz="1400" u="sng" dirty="0">
                <a:solidFill>
                  <a:schemeClr val="hlink"/>
                </a:solidFill>
                <a:latin typeface="Arial"/>
                <a:ea typeface="Arial"/>
                <a:cs typeface="Arial"/>
                <a:sym typeface="Arial"/>
                <a:hlinkClick r:id="rId8"/>
              </a:rPr>
              <a:t>Notice of Action/Consent to Continue First Steps for Summer Third Birthday Children</a:t>
            </a:r>
            <a:endParaRPr sz="1400" u="sng" dirty="0">
              <a:solidFill>
                <a:schemeClr val="hlink"/>
              </a:solidFill>
              <a:latin typeface="Arial"/>
              <a:ea typeface="Arial"/>
              <a:cs typeface="Arial"/>
              <a:sym typeface="Arial"/>
            </a:endParaRPr>
          </a:p>
          <a:p>
            <a:pPr marL="0" lvl="0" indent="0" algn="l" rtl="0">
              <a:spcBef>
                <a:spcPts val="1200"/>
              </a:spcBef>
              <a:spcAft>
                <a:spcPts val="0"/>
              </a:spcAft>
              <a:buNone/>
            </a:pPr>
            <a:endParaRPr dirty="0"/>
          </a:p>
        </p:txBody>
      </p:sp>
      <p:pic>
        <p:nvPicPr>
          <p:cNvPr id="310" name="Google Shape;310;g2cd3ca9f8f2_0_266"/>
          <p:cNvPicPr preferRelativeResize="0"/>
          <p:nvPr/>
        </p:nvPicPr>
        <p:blipFill>
          <a:blip r:embed="rId9">
            <a:alphaModFix/>
          </a:blip>
          <a:stretch>
            <a:fillRect/>
          </a:stretch>
        </p:blipFill>
        <p:spPr>
          <a:xfrm>
            <a:off x="5525450" y="1787250"/>
            <a:ext cx="2171700" cy="21050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2cd3ca9f8f2_0_314"/>
          <p:cNvSpPr txBox="1"/>
          <p:nvPr/>
        </p:nvSpPr>
        <p:spPr>
          <a:xfrm>
            <a:off x="824850" y="2810375"/>
            <a:ext cx="7494300" cy="129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a:solidFill>
                  <a:schemeClr val="dk1"/>
                </a:solidFill>
                <a:latin typeface="Calibri"/>
                <a:ea typeface="Calibri"/>
                <a:cs typeface="Calibri"/>
                <a:sym typeface="Calibri"/>
              </a:rPr>
              <a:t>OSEP Assistive Technology Guidance Documents</a:t>
            </a:r>
            <a:endParaRPr sz="32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2cd3ca9f8f2_0_274"/>
          <p:cNvSpPr txBox="1">
            <a:spLocks noGrp="1"/>
          </p:cNvSpPr>
          <p:nvPr>
            <p:ph type="title"/>
          </p:nvPr>
        </p:nvSpPr>
        <p:spPr>
          <a:xfrm>
            <a:off x="228601" y="781050"/>
            <a:ext cx="66960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900"/>
              <a:t>New Guidance on Assistive Technology Devices and Services by OSEP</a:t>
            </a:r>
            <a:endParaRPr sz="2900"/>
          </a:p>
        </p:txBody>
      </p:sp>
      <p:sp>
        <p:nvSpPr>
          <p:cNvPr id="322" name="Google Shape;322;g2cd3ca9f8f2_0_274"/>
          <p:cNvSpPr txBox="1">
            <a:spLocks noGrp="1"/>
          </p:cNvSpPr>
          <p:nvPr>
            <p:ph type="body" idx="1"/>
          </p:nvPr>
        </p:nvSpPr>
        <p:spPr>
          <a:xfrm>
            <a:off x="5284901" y="1768900"/>
            <a:ext cx="3554400" cy="33528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a:p>
          <a:p>
            <a:pPr marL="0" lvl="0" indent="0" algn="l" rtl="0">
              <a:spcBef>
                <a:spcPts val="360"/>
              </a:spcBef>
              <a:spcAft>
                <a:spcPts val="0"/>
              </a:spcAft>
              <a:buNone/>
            </a:pPr>
            <a:endParaRPr/>
          </a:p>
        </p:txBody>
      </p:sp>
      <p:pic>
        <p:nvPicPr>
          <p:cNvPr id="323" name="Google Shape;323;g2cd3ca9f8f2_0_274"/>
          <p:cNvPicPr preferRelativeResize="0"/>
          <p:nvPr/>
        </p:nvPicPr>
        <p:blipFill>
          <a:blip r:embed="rId3">
            <a:alphaModFix/>
          </a:blip>
          <a:stretch>
            <a:fillRect/>
          </a:stretch>
        </p:blipFill>
        <p:spPr>
          <a:xfrm>
            <a:off x="715588" y="1981350"/>
            <a:ext cx="3191316" cy="3257550"/>
          </a:xfrm>
          <a:prstGeom prst="rect">
            <a:avLst/>
          </a:prstGeom>
          <a:noFill/>
          <a:ln>
            <a:noFill/>
          </a:ln>
        </p:spPr>
      </p:pic>
      <p:pic>
        <p:nvPicPr>
          <p:cNvPr id="324" name="Google Shape;324;g2cd3ca9f8f2_0_274"/>
          <p:cNvPicPr preferRelativeResize="0"/>
          <p:nvPr/>
        </p:nvPicPr>
        <p:blipFill>
          <a:blip r:embed="rId4">
            <a:alphaModFix/>
          </a:blip>
          <a:stretch>
            <a:fillRect/>
          </a:stretch>
        </p:blipFill>
        <p:spPr>
          <a:xfrm>
            <a:off x="5532850" y="2030850"/>
            <a:ext cx="2769699" cy="3158551"/>
          </a:xfrm>
          <a:prstGeom prst="rect">
            <a:avLst/>
          </a:prstGeom>
          <a:noFill/>
          <a:ln>
            <a:noFill/>
          </a:ln>
        </p:spPr>
      </p:pic>
      <p:sp>
        <p:nvSpPr>
          <p:cNvPr id="325" name="Google Shape;325;g2cd3ca9f8f2_0_274"/>
          <p:cNvSpPr txBox="1"/>
          <p:nvPr/>
        </p:nvSpPr>
        <p:spPr>
          <a:xfrm>
            <a:off x="5738725" y="15811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5"/>
              </a:rPr>
              <a:t>Dear Colleague </a:t>
            </a:r>
            <a:endParaRPr/>
          </a:p>
        </p:txBody>
      </p:sp>
      <p:sp>
        <p:nvSpPr>
          <p:cNvPr id="326" name="Google Shape;326;g2cd3ca9f8f2_0_274"/>
          <p:cNvSpPr txBox="1"/>
          <p:nvPr/>
        </p:nvSpPr>
        <p:spPr>
          <a:xfrm>
            <a:off x="811250" y="15811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6"/>
              </a:rPr>
              <a:t>Myths and Facts Surrounding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2cd3ca9f8f2_0_238"/>
          <p:cNvSpPr txBox="1"/>
          <p:nvPr/>
        </p:nvSpPr>
        <p:spPr>
          <a:xfrm>
            <a:off x="824850" y="2810375"/>
            <a:ext cx="7494300" cy="129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a:solidFill>
                  <a:schemeClr val="dk1"/>
                </a:solidFill>
                <a:latin typeface="Calibri"/>
                <a:ea typeface="Calibri"/>
                <a:cs typeface="Calibri"/>
                <a:sym typeface="Calibri"/>
              </a:rPr>
              <a:t>DESE Sponsored Upcoming Events</a:t>
            </a:r>
            <a:endParaRPr sz="32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2cd3ca9f8f2_0_1"/>
          <p:cNvSpPr txBox="1">
            <a:spLocks noGrp="1"/>
          </p:cNvSpPr>
          <p:nvPr>
            <p:ph type="title"/>
          </p:nvPr>
        </p:nvSpPr>
        <p:spPr>
          <a:xfrm>
            <a:off x="228600" y="796075"/>
            <a:ext cx="6781200" cy="78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a:solidFill>
                  <a:schemeClr val="lt1"/>
                </a:solidFill>
              </a:rPr>
              <a:t>Register Today:</a:t>
            </a:r>
            <a:r>
              <a:rPr lang="en-US" sz="3600"/>
              <a:t> </a:t>
            </a:r>
            <a:r>
              <a:rPr lang="en-US" sz="3600" u="sng">
                <a:solidFill>
                  <a:schemeClr val="hlink"/>
                </a:solidFill>
                <a:hlinkClick r:id="rId3"/>
              </a:rPr>
              <a:t>https://tinyurl.com/TTI2425</a:t>
            </a:r>
            <a:endParaRPr sz="3600"/>
          </a:p>
          <a:p>
            <a:pPr marL="0" lvl="0" indent="0" algn="ctr" rtl="0">
              <a:spcBef>
                <a:spcPts val="0"/>
              </a:spcBef>
              <a:spcAft>
                <a:spcPts val="0"/>
              </a:spcAft>
              <a:buNone/>
            </a:pPr>
            <a:endParaRPr sz="3600"/>
          </a:p>
          <a:p>
            <a:pPr marL="0" lvl="0" indent="0" algn="ctr" rtl="0">
              <a:spcBef>
                <a:spcPts val="0"/>
              </a:spcBef>
              <a:spcAft>
                <a:spcPts val="0"/>
              </a:spcAft>
              <a:buNone/>
            </a:pPr>
            <a:endParaRPr sz="3600"/>
          </a:p>
        </p:txBody>
      </p:sp>
      <p:sp>
        <p:nvSpPr>
          <p:cNvPr id="338" name="Google Shape;338;g2cd3ca9f8f2_0_1"/>
          <p:cNvSpPr txBox="1">
            <a:spLocks noGrp="1"/>
          </p:cNvSpPr>
          <p:nvPr>
            <p:ph type="body" idx="1"/>
          </p:nvPr>
        </p:nvSpPr>
        <p:spPr>
          <a:xfrm>
            <a:off x="228601" y="1581150"/>
            <a:ext cx="8610600" cy="33528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a:p>
        </p:txBody>
      </p:sp>
      <p:pic>
        <p:nvPicPr>
          <p:cNvPr id="339" name="Google Shape;339;g2cd3ca9f8f2_0_1"/>
          <p:cNvPicPr preferRelativeResize="0"/>
          <p:nvPr/>
        </p:nvPicPr>
        <p:blipFill rotWithShape="1">
          <a:blip r:embed="rId4">
            <a:alphaModFix/>
          </a:blip>
          <a:srcRect l="-1579" t="6960" r="1579" b="-6959"/>
          <a:stretch/>
        </p:blipFill>
        <p:spPr>
          <a:xfrm>
            <a:off x="6" y="1483312"/>
            <a:ext cx="8863596" cy="38951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2cd3ca9f8f2_0_8"/>
          <p:cNvSpPr txBox="1">
            <a:spLocks noGrp="1"/>
          </p:cNvSpPr>
          <p:nvPr>
            <p:ph type="title"/>
          </p:nvPr>
        </p:nvSpPr>
        <p:spPr>
          <a:xfrm>
            <a:off x="228601" y="666750"/>
            <a:ext cx="66960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TTI Information</a:t>
            </a:r>
            <a:endParaRPr/>
          </a:p>
        </p:txBody>
      </p:sp>
      <p:sp>
        <p:nvSpPr>
          <p:cNvPr id="346" name="Google Shape;346;g2cd3ca9f8f2_0_8"/>
          <p:cNvSpPr txBox="1">
            <a:spLocks noGrp="1"/>
          </p:cNvSpPr>
          <p:nvPr>
            <p:ph type="body" idx="1"/>
          </p:nvPr>
        </p:nvSpPr>
        <p:spPr>
          <a:xfrm>
            <a:off x="228601" y="1581150"/>
            <a:ext cx="8610600" cy="3352800"/>
          </a:xfrm>
          <a:prstGeom prst="rect">
            <a:avLst/>
          </a:prstGeom>
        </p:spPr>
        <p:txBody>
          <a:bodyPr spcFirstLastPara="1" wrap="square" lIns="91425" tIns="45700" rIns="91425" bIns="45700" anchor="t" anchorCtr="0">
            <a:normAutofit fontScale="77500" lnSpcReduction="20000"/>
          </a:bodyPr>
          <a:lstStyle/>
          <a:p>
            <a:pPr marL="457200" lvl="0" indent="-317182" algn="l" rtl="0">
              <a:spcBef>
                <a:spcPts val="360"/>
              </a:spcBef>
              <a:spcAft>
                <a:spcPts val="0"/>
              </a:spcAft>
              <a:buSzPct val="56250"/>
              <a:buChar char="•"/>
            </a:pPr>
            <a:r>
              <a:rPr lang="en-US"/>
              <a:t>Where: Holiday Inn Executive Center, Columbia MO</a:t>
            </a:r>
            <a:endParaRPr/>
          </a:p>
          <a:p>
            <a:pPr marL="0" lvl="0" indent="0" algn="l" rtl="0">
              <a:spcBef>
                <a:spcPts val="360"/>
              </a:spcBef>
              <a:spcAft>
                <a:spcPts val="0"/>
              </a:spcAft>
              <a:buNone/>
            </a:pPr>
            <a:endParaRPr/>
          </a:p>
          <a:p>
            <a:pPr marL="457200" lvl="0" indent="-317182" algn="l" rtl="0">
              <a:spcBef>
                <a:spcPts val="360"/>
              </a:spcBef>
              <a:spcAft>
                <a:spcPts val="0"/>
              </a:spcAft>
              <a:buSzPct val="56250"/>
              <a:buChar char="•"/>
            </a:pPr>
            <a:r>
              <a:rPr lang="en-US"/>
              <a:t>Cost: Registration Fee $150.00 per person until June 10th</a:t>
            </a:r>
            <a:endParaRPr/>
          </a:p>
          <a:p>
            <a:pPr marL="0" lvl="0" indent="0" algn="l" rtl="0">
              <a:spcBef>
                <a:spcPts val="360"/>
              </a:spcBef>
              <a:spcAft>
                <a:spcPts val="0"/>
              </a:spcAft>
              <a:buNone/>
            </a:pPr>
            <a:endParaRPr/>
          </a:p>
          <a:p>
            <a:pPr marL="457200" lvl="0" indent="-317182" algn="l" rtl="0">
              <a:spcBef>
                <a:spcPts val="360"/>
              </a:spcBef>
              <a:spcAft>
                <a:spcPts val="0"/>
              </a:spcAft>
              <a:buSzPct val="56250"/>
              <a:buChar char="•"/>
            </a:pPr>
            <a:r>
              <a:rPr lang="en-US"/>
              <a:t>Keynote Speaker: Sam Glenn</a:t>
            </a:r>
            <a:endParaRPr/>
          </a:p>
          <a:p>
            <a:pPr marL="0" lvl="0" indent="0" algn="l" rtl="0">
              <a:spcBef>
                <a:spcPts val="360"/>
              </a:spcBef>
              <a:spcAft>
                <a:spcPts val="0"/>
              </a:spcAft>
              <a:buNone/>
            </a:pPr>
            <a:endParaRPr/>
          </a:p>
          <a:p>
            <a:pPr marL="457200" lvl="0" indent="-317182" algn="l" rtl="0">
              <a:spcBef>
                <a:spcPts val="360"/>
              </a:spcBef>
              <a:spcAft>
                <a:spcPts val="0"/>
              </a:spcAft>
              <a:buSzPct val="56250"/>
              <a:buChar char="•"/>
            </a:pPr>
            <a:r>
              <a:rPr lang="en-US"/>
              <a:t>Training Tracks: Career Development, Healthy Living, Safety and Security, Community Living,Transition Training, Engagement/Advocacy and Compliance!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62"/>
        <p:cNvGrpSpPr/>
        <p:nvPr/>
      </p:nvGrpSpPr>
      <p:grpSpPr>
        <a:xfrm>
          <a:off x="0" y="0"/>
          <a:ext cx="0" cy="0"/>
          <a:chOff x="0" y="0"/>
          <a:chExt cx="0" cy="0"/>
        </a:xfrm>
      </p:grpSpPr>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2cd3ca9f8f2_0_16"/>
          <p:cNvSpPr txBox="1">
            <a:spLocks noGrp="1"/>
          </p:cNvSpPr>
          <p:nvPr>
            <p:ph type="title"/>
          </p:nvPr>
        </p:nvSpPr>
        <p:spPr>
          <a:xfrm>
            <a:off x="76200" y="666750"/>
            <a:ext cx="67869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300"/>
              <a:t>Special Education Directors Academy</a:t>
            </a:r>
            <a:endParaRPr sz="3300"/>
          </a:p>
        </p:txBody>
      </p:sp>
      <p:pic>
        <p:nvPicPr>
          <p:cNvPr id="353" name="Google Shape;353;g2cd3ca9f8f2_0_16"/>
          <p:cNvPicPr preferRelativeResize="0"/>
          <p:nvPr/>
        </p:nvPicPr>
        <p:blipFill>
          <a:blip r:embed="rId3">
            <a:alphaModFix/>
          </a:blip>
          <a:stretch>
            <a:fillRect/>
          </a:stretch>
        </p:blipFill>
        <p:spPr>
          <a:xfrm>
            <a:off x="76200" y="1741375"/>
            <a:ext cx="9029701" cy="30323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2cd3ca9f8f2_0_23"/>
          <p:cNvSpPr txBox="1">
            <a:spLocks noGrp="1"/>
          </p:cNvSpPr>
          <p:nvPr>
            <p:ph type="title"/>
          </p:nvPr>
        </p:nvSpPr>
        <p:spPr>
          <a:xfrm>
            <a:off x="228601" y="666750"/>
            <a:ext cx="66960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SEDA Information</a:t>
            </a:r>
            <a:endParaRPr/>
          </a:p>
        </p:txBody>
      </p:sp>
      <p:sp>
        <p:nvSpPr>
          <p:cNvPr id="360" name="Google Shape;360;g2cd3ca9f8f2_0_23"/>
          <p:cNvSpPr txBox="1">
            <a:spLocks noGrp="1"/>
          </p:cNvSpPr>
          <p:nvPr>
            <p:ph type="body" idx="1"/>
          </p:nvPr>
        </p:nvSpPr>
        <p:spPr>
          <a:xfrm>
            <a:off x="228601" y="1581150"/>
            <a:ext cx="8610600" cy="3352800"/>
          </a:xfrm>
          <a:prstGeom prst="rect">
            <a:avLst/>
          </a:prstGeom>
        </p:spPr>
        <p:txBody>
          <a:bodyPr spcFirstLastPara="1" wrap="square" lIns="91425" tIns="45700" rIns="91425" bIns="45700" anchor="t" anchorCtr="0">
            <a:normAutofit fontScale="77500" lnSpcReduction="20000"/>
          </a:bodyPr>
          <a:lstStyle/>
          <a:p>
            <a:pPr marL="457200" lvl="0" indent="-317182" algn="l" rtl="0">
              <a:spcBef>
                <a:spcPts val="360"/>
              </a:spcBef>
              <a:spcAft>
                <a:spcPts val="0"/>
              </a:spcAft>
              <a:buSzPct val="56250"/>
              <a:buChar char="•"/>
            </a:pPr>
            <a:r>
              <a:rPr lang="en-US"/>
              <a:t>Where: Stoney Creek Hotel, Columbia, MO</a:t>
            </a:r>
            <a:endParaRPr/>
          </a:p>
          <a:p>
            <a:pPr marL="457200" lvl="0" indent="0" algn="l" rtl="0">
              <a:spcBef>
                <a:spcPts val="360"/>
              </a:spcBef>
              <a:spcAft>
                <a:spcPts val="0"/>
              </a:spcAft>
              <a:buNone/>
            </a:pPr>
            <a:endParaRPr/>
          </a:p>
          <a:p>
            <a:pPr marL="457200" lvl="0" indent="-317182" algn="l" rtl="0">
              <a:spcBef>
                <a:spcPts val="360"/>
              </a:spcBef>
              <a:spcAft>
                <a:spcPts val="0"/>
              </a:spcAft>
              <a:buSzPct val="56250"/>
              <a:buChar char="•"/>
            </a:pPr>
            <a:r>
              <a:rPr lang="en-US"/>
              <a:t>When: July 24-26th</a:t>
            </a:r>
            <a:endParaRPr/>
          </a:p>
          <a:p>
            <a:pPr marL="457200" lvl="0" indent="0" algn="l" rtl="0">
              <a:spcBef>
                <a:spcPts val="360"/>
              </a:spcBef>
              <a:spcAft>
                <a:spcPts val="0"/>
              </a:spcAft>
              <a:buNone/>
            </a:pPr>
            <a:endParaRPr/>
          </a:p>
          <a:p>
            <a:pPr marL="457200" lvl="0" indent="-317182" algn="l" rtl="0">
              <a:spcBef>
                <a:spcPts val="360"/>
              </a:spcBef>
              <a:spcAft>
                <a:spcPts val="0"/>
              </a:spcAft>
              <a:buSzPct val="56250"/>
              <a:buChar char="•"/>
            </a:pPr>
            <a:r>
              <a:rPr lang="en-US"/>
              <a:t>Topics: Leadership, Early Childhood Special Education, Dispute Resolution, Discipline, Postsecondary Transition, Data Reporting and Special Education Program Requirements</a:t>
            </a:r>
            <a:endParaRPr/>
          </a:p>
          <a:p>
            <a:pPr marL="457200" lvl="0" indent="0" algn="l" rtl="0">
              <a:spcBef>
                <a:spcPts val="360"/>
              </a:spcBef>
              <a:spcAft>
                <a:spcPts val="0"/>
              </a:spcAft>
              <a:buNone/>
            </a:pPr>
            <a:endParaRPr/>
          </a:p>
          <a:p>
            <a:pPr marL="457200" lvl="0" indent="-317182" algn="l" rtl="0">
              <a:spcBef>
                <a:spcPts val="360"/>
              </a:spcBef>
              <a:spcAft>
                <a:spcPts val="0"/>
              </a:spcAft>
              <a:buSzPct val="56250"/>
              <a:buChar char="•"/>
            </a:pPr>
            <a:r>
              <a:rPr lang="en-US"/>
              <a:t>Register today: </a:t>
            </a:r>
            <a:r>
              <a:rPr lang="en-US" u="sng">
                <a:solidFill>
                  <a:schemeClr val="hlink"/>
                </a:solidFill>
                <a:hlinkClick r:id="rId3"/>
              </a:rPr>
              <a:t>https://tinyurl.com/mrxc9huz</a:t>
            </a:r>
            <a:r>
              <a:rPr lang="en-US"/>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g2d1ad00788a_0_9"/>
          <p:cNvPicPr preferRelativeResize="0"/>
          <p:nvPr/>
        </p:nvPicPr>
        <p:blipFill>
          <a:blip r:embed="rId3">
            <a:alphaModFix/>
          </a:blip>
          <a:stretch>
            <a:fillRect/>
          </a:stretch>
        </p:blipFill>
        <p:spPr>
          <a:xfrm>
            <a:off x="-119600" y="0"/>
            <a:ext cx="9263601" cy="49910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2d1ad00788a_0_2"/>
          <p:cNvSpPr txBox="1">
            <a:spLocks noGrp="1"/>
          </p:cNvSpPr>
          <p:nvPr>
            <p:ph type="title"/>
          </p:nvPr>
        </p:nvSpPr>
        <p:spPr>
          <a:xfrm>
            <a:off x="228601" y="666750"/>
            <a:ext cx="66960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Don’t Forget! </a:t>
            </a:r>
            <a:endParaRPr/>
          </a:p>
        </p:txBody>
      </p:sp>
      <p:sp>
        <p:nvSpPr>
          <p:cNvPr id="373" name="Google Shape;373;g2d1ad00788a_0_2"/>
          <p:cNvSpPr txBox="1">
            <a:spLocks noGrp="1"/>
          </p:cNvSpPr>
          <p:nvPr>
            <p:ph type="body" idx="1"/>
          </p:nvPr>
        </p:nvSpPr>
        <p:spPr>
          <a:xfrm>
            <a:off x="228600" y="1581150"/>
            <a:ext cx="4801500" cy="33528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a:t>Check out our DESE Special Education Virtual Support Meeting webpage for additional training resources on special education hot topics!</a:t>
            </a:r>
            <a:endParaRPr/>
          </a:p>
        </p:txBody>
      </p:sp>
      <p:pic>
        <p:nvPicPr>
          <p:cNvPr id="374" name="Google Shape;374;g2d1ad00788a_0_2"/>
          <p:cNvPicPr preferRelativeResize="0"/>
          <p:nvPr/>
        </p:nvPicPr>
        <p:blipFill>
          <a:blip r:embed="rId3">
            <a:alphaModFix/>
          </a:blip>
          <a:stretch>
            <a:fillRect/>
          </a:stretch>
        </p:blipFill>
        <p:spPr>
          <a:xfrm>
            <a:off x="5421791" y="1581150"/>
            <a:ext cx="3565160" cy="33528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2700eef26ba_0_0"/>
          <p:cNvSpPr txBox="1">
            <a:spLocks noGrp="1"/>
          </p:cNvSpPr>
          <p:nvPr>
            <p:ph type="title"/>
          </p:nvPr>
        </p:nvSpPr>
        <p:spPr>
          <a:xfrm>
            <a:off x="228601" y="666750"/>
            <a:ext cx="66960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Confidentiality Training 24-25 </a:t>
            </a:r>
            <a:endParaRPr/>
          </a:p>
        </p:txBody>
      </p:sp>
      <p:sp>
        <p:nvSpPr>
          <p:cNvPr id="381" name="Google Shape;381;g2700eef26ba_0_0"/>
          <p:cNvSpPr txBox="1">
            <a:spLocks noGrp="1"/>
          </p:cNvSpPr>
          <p:nvPr>
            <p:ph type="body" idx="1"/>
          </p:nvPr>
        </p:nvSpPr>
        <p:spPr>
          <a:xfrm>
            <a:off x="228601" y="1581150"/>
            <a:ext cx="8610600" cy="33528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a:t>Reminder to train staff on Confidentiality at the beginning of the 2024-2025 school year link: </a:t>
            </a:r>
            <a:endParaRPr/>
          </a:p>
          <a:p>
            <a:pPr marL="0" lvl="0" indent="0" algn="l" rtl="0">
              <a:spcBef>
                <a:spcPts val="360"/>
              </a:spcBef>
              <a:spcAft>
                <a:spcPts val="0"/>
              </a:spcAft>
              <a:buNone/>
            </a:pPr>
            <a:r>
              <a:rPr lang="en-US" u="sng">
                <a:solidFill>
                  <a:schemeClr val="hlink"/>
                </a:solidFill>
                <a:hlinkClick r:id="rId3"/>
              </a:rPr>
              <a:t>https://studentprivacy.ed.gov/content/online-training-modules</a:t>
            </a:r>
            <a:endParaRPr/>
          </a:p>
          <a:p>
            <a:pPr marL="0" lvl="0" indent="0" algn="l" rtl="0">
              <a:spcBef>
                <a:spcPts val="360"/>
              </a:spcBef>
              <a:spcAft>
                <a:spcPts val="0"/>
              </a:spcAft>
              <a:buNone/>
            </a:pPr>
            <a:endParaRPr/>
          </a:p>
          <a:p>
            <a:pPr marL="0" lvl="0" indent="0" algn="l" rtl="0">
              <a:spcBef>
                <a:spcPts val="360"/>
              </a:spcBef>
              <a:spcAft>
                <a:spcPts val="0"/>
              </a:spcAft>
              <a:buNone/>
            </a:pPr>
            <a:r>
              <a:rPr lang="en-US" sz="1850">
                <a:solidFill>
                  <a:srgbClr val="000000"/>
                </a:solidFill>
                <a:latin typeface="Times New Roman"/>
                <a:ea typeface="Times New Roman"/>
                <a:cs typeface="Times New Roman"/>
                <a:sym typeface="Times New Roman"/>
              </a:rPr>
              <a:t>Standards and Indicators: 100.220</a:t>
            </a:r>
            <a:endParaRPr sz="4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2cd3ca9f8f2_0_290"/>
          <p:cNvSpPr txBox="1">
            <a:spLocks noGrp="1"/>
          </p:cNvSpPr>
          <p:nvPr>
            <p:ph type="title"/>
          </p:nvPr>
        </p:nvSpPr>
        <p:spPr>
          <a:xfrm>
            <a:off x="228601" y="666750"/>
            <a:ext cx="66960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Who You Gonna Call?</a:t>
            </a:r>
            <a:endParaRPr/>
          </a:p>
        </p:txBody>
      </p:sp>
      <p:pic>
        <p:nvPicPr>
          <p:cNvPr id="388" name="Google Shape;388;g2cd3ca9f8f2_0_290"/>
          <p:cNvPicPr preferRelativeResize="0"/>
          <p:nvPr/>
        </p:nvPicPr>
        <p:blipFill rotWithShape="1">
          <a:blip r:embed="rId3">
            <a:alphaModFix/>
          </a:blip>
          <a:srcRect t="16666"/>
          <a:stretch/>
        </p:blipFill>
        <p:spPr>
          <a:xfrm>
            <a:off x="412775" y="1636825"/>
            <a:ext cx="6746158" cy="3352799"/>
          </a:xfrm>
          <a:prstGeom prst="rect">
            <a:avLst/>
          </a:prstGeom>
          <a:noFill/>
          <a:ln>
            <a:noFill/>
          </a:ln>
        </p:spPr>
      </p:pic>
      <p:pic>
        <p:nvPicPr>
          <p:cNvPr id="389" name="Google Shape;389;g2cd3ca9f8f2_0_290" title="Ghostbusters Theme Song on 8 Floppy Drives - Make:"/>
          <p:cNvPicPr preferRelativeResize="0"/>
          <p:nvPr/>
        </p:nvPicPr>
        <p:blipFill>
          <a:blip r:embed="rId4">
            <a:alphaModFix/>
          </a:blip>
          <a:stretch>
            <a:fillRect/>
          </a:stretch>
        </p:blipFill>
        <p:spPr>
          <a:xfrm>
            <a:off x="6209850" y="776525"/>
            <a:ext cx="2840075" cy="18698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2dad1bff186_0_5"/>
          <p:cNvSpPr txBox="1">
            <a:spLocks noGrp="1"/>
          </p:cNvSpPr>
          <p:nvPr>
            <p:ph type="body" idx="1"/>
          </p:nvPr>
        </p:nvSpPr>
        <p:spPr>
          <a:xfrm>
            <a:off x="519601" y="1690375"/>
            <a:ext cx="4052400" cy="33528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1200"/>
              </a:spcBef>
              <a:spcAft>
                <a:spcPts val="0"/>
              </a:spcAft>
              <a:buNone/>
            </a:pPr>
            <a:r>
              <a:rPr lang="en-US" i="1"/>
              <a:t>"And suddenly you know... It's time to start something new and trust the magic of beginnings."</a:t>
            </a:r>
            <a:endParaRPr i="1"/>
          </a:p>
          <a:p>
            <a:pPr marL="0" lvl="0" indent="0" algn="l" rtl="0">
              <a:spcBef>
                <a:spcPts val="1200"/>
              </a:spcBef>
              <a:spcAft>
                <a:spcPts val="0"/>
              </a:spcAft>
              <a:buNone/>
            </a:pPr>
            <a:endParaRPr i="1"/>
          </a:p>
        </p:txBody>
      </p:sp>
      <p:pic>
        <p:nvPicPr>
          <p:cNvPr id="396" name="Google Shape;396;g2dad1bff186_0_5"/>
          <p:cNvPicPr preferRelativeResize="0"/>
          <p:nvPr/>
        </p:nvPicPr>
        <p:blipFill>
          <a:blip r:embed="rId3">
            <a:alphaModFix/>
          </a:blip>
          <a:stretch>
            <a:fillRect/>
          </a:stretch>
        </p:blipFill>
        <p:spPr>
          <a:xfrm>
            <a:off x="4507100" y="1495950"/>
            <a:ext cx="4636900" cy="37416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2cd3ca9f8f2_0_297"/>
          <p:cNvSpPr txBox="1">
            <a:spLocks noGrp="1"/>
          </p:cNvSpPr>
          <p:nvPr>
            <p:ph type="title"/>
          </p:nvPr>
        </p:nvSpPr>
        <p:spPr>
          <a:xfrm>
            <a:off x="228601" y="666750"/>
            <a:ext cx="66960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THANK YOU!!!</a:t>
            </a:r>
            <a:endParaRPr/>
          </a:p>
        </p:txBody>
      </p:sp>
      <p:pic>
        <p:nvPicPr>
          <p:cNvPr id="403" name="Google Shape;403;g2cd3ca9f8f2_0_297"/>
          <p:cNvPicPr preferRelativeResize="0"/>
          <p:nvPr/>
        </p:nvPicPr>
        <p:blipFill rotWithShape="1">
          <a:blip r:embed="rId3">
            <a:alphaModFix/>
          </a:blip>
          <a:srcRect t="2060" b="10982"/>
          <a:stretch/>
        </p:blipFill>
        <p:spPr>
          <a:xfrm>
            <a:off x="114300" y="1794825"/>
            <a:ext cx="8915400" cy="3226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
          <p:cNvSpPr txBox="1">
            <a:spLocks noGrp="1"/>
          </p:cNvSpPr>
          <p:nvPr>
            <p:ph type="title"/>
          </p:nvPr>
        </p:nvSpPr>
        <p:spPr>
          <a:xfrm>
            <a:off x="228600" y="704850"/>
            <a:ext cx="8610600" cy="800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a:t>Today’s Hot Topics</a:t>
            </a:r>
            <a:endParaRPr/>
          </a:p>
        </p:txBody>
      </p:sp>
      <p:sp>
        <p:nvSpPr>
          <p:cNvPr id="168" name="Google Shape;168;p3"/>
          <p:cNvSpPr txBox="1"/>
          <p:nvPr/>
        </p:nvSpPr>
        <p:spPr>
          <a:xfrm>
            <a:off x="296175" y="1737525"/>
            <a:ext cx="8539500" cy="3159300"/>
          </a:xfrm>
          <a:prstGeom prst="rect">
            <a:avLst/>
          </a:prstGeom>
          <a:noFill/>
          <a:ln>
            <a:noFill/>
          </a:ln>
        </p:spPr>
        <p:txBody>
          <a:bodyPr spcFirstLastPara="1" wrap="square" lIns="91425" tIns="91425" rIns="91425" bIns="91425" anchor="ctr" anchorCtr="0">
            <a:noAutofit/>
          </a:bodyPr>
          <a:lstStyle/>
          <a:p>
            <a:pPr marL="457200" lvl="0" indent="-368300" algn="l" rtl="0">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Policy &amp; Procedure Reminders</a:t>
            </a:r>
            <a:endParaRPr sz="2200">
              <a:solidFill>
                <a:schemeClr val="dk1"/>
              </a:solidFill>
              <a:latin typeface="Calibri"/>
              <a:ea typeface="Calibri"/>
              <a:cs typeface="Calibri"/>
              <a:sym typeface="Calibri"/>
            </a:endParaRPr>
          </a:p>
          <a:p>
            <a:pPr marL="914400" lvl="1" indent="-368300" algn="l" rtl="0">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PWN for Initial Eligibility/Provision of Initial Services </a:t>
            </a:r>
            <a:endParaRPr sz="2200">
              <a:solidFill>
                <a:schemeClr val="dk1"/>
              </a:solidFill>
              <a:latin typeface="Calibri"/>
              <a:ea typeface="Calibri"/>
              <a:cs typeface="Calibri"/>
              <a:sym typeface="Calibri"/>
            </a:endParaRPr>
          </a:p>
          <a:p>
            <a:pPr marL="914400" lvl="1" indent="-368300" algn="l" rtl="0">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Summer School Access for IDEA Students</a:t>
            </a:r>
            <a:endParaRPr sz="2200">
              <a:solidFill>
                <a:schemeClr val="dk1"/>
              </a:solidFill>
              <a:latin typeface="Calibri"/>
              <a:ea typeface="Calibri"/>
              <a:cs typeface="Calibri"/>
              <a:sym typeface="Calibri"/>
            </a:endParaRPr>
          </a:p>
          <a:p>
            <a:pPr marL="914400" lvl="1" indent="-368300" algn="l" rtl="0">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Retention</a:t>
            </a:r>
            <a:r>
              <a:rPr lang="en-US" sz="2200">
                <a:solidFill>
                  <a:schemeClr val="dk1"/>
                </a:solidFill>
                <a:latin typeface="Calibri"/>
                <a:ea typeface="Calibri"/>
                <a:cs typeface="Calibri"/>
                <a:sym typeface="Calibri"/>
              </a:rPr>
              <a:t> of Students with IEPs</a:t>
            </a:r>
            <a:endParaRPr sz="2200">
              <a:solidFill>
                <a:schemeClr val="dk1"/>
              </a:solidFill>
              <a:latin typeface="Calibri"/>
              <a:ea typeface="Calibri"/>
              <a:cs typeface="Calibri"/>
              <a:sym typeface="Calibri"/>
            </a:endParaRPr>
          </a:p>
          <a:p>
            <a:pPr marL="914400" lvl="1" indent="-368300" algn="l" rtl="0">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Retention of Records</a:t>
            </a:r>
            <a:endParaRPr sz="2200">
              <a:solidFill>
                <a:schemeClr val="dk1"/>
              </a:solidFill>
              <a:latin typeface="Calibri"/>
              <a:ea typeface="Calibri"/>
              <a:cs typeface="Calibri"/>
              <a:sym typeface="Calibri"/>
            </a:endParaRPr>
          </a:p>
          <a:p>
            <a:pPr marL="914400" lvl="1" indent="-368300" algn="l" rtl="0">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Transfer Students</a:t>
            </a:r>
            <a:endParaRPr sz="2200">
              <a:solidFill>
                <a:schemeClr val="dk1"/>
              </a:solidFill>
              <a:latin typeface="Calibri"/>
              <a:ea typeface="Calibri"/>
              <a:cs typeface="Calibri"/>
              <a:sym typeface="Calibri"/>
            </a:endParaRPr>
          </a:p>
          <a:p>
            <a:pPr marL="914400" lvl="1" indent="-368300" algn="l" rtl="0">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Initial Timeline Extensions- Summer</a:t>
            </a:r>
            <a:endParaRPr sz="2200">
              <a:solidFill>
                <a:schemeClr val="dk1"/>
              </a:solidFill>
              <a:latin typeface="Calibri"/>
              <a:ea typeface="Calibri"/>
              <a:cs typeface="Calibri"/>
              <a:sym typeface="Calibri"/>
            </a:endParaRPr>
          </a:p>
          <a:p>
            <a:pPr marL="914400" lvl="1" indent="-368300" algn="l" rtl="0">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C-B Summer Birthday Options and 3rd Birthday</a:t>
            </a: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OSEP Assistive Technology Guidance Documents</a:t>
            </a: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Upcoming DESE Sponsored Events</a:t>
            </a:r>
            <a:endParaRPr sz="2200">
              <a:solidFill>
                <a:schemeClr val="dk1"/>
              </a:solidFill>
              <a:latin typeface="Calibri"/>
              <a:ea typeface="Calibri"/>
              <a:cs typeface="Calibri"/>
              <a:sym typeface="Calibri"/>
            </a:endParaRPr>
          </a:p>
          <a:p>
            <a:pPr marL="457200" lvl="0" indent="0" algn="l" rtl="0">
              <a:spcBef>
                <a:spcPts val="0"/>
              </a:spcBef>
              <a:spcAft>
                <a:spcPts val="0"/>
              </a:spcAft>
              <a:buNone/>
            </a:pPr>
            <a:endParaRPr sz="32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txBox="1"/>
          <p:nvPr/>
        </p:nvSpPr>
        <p:spPr>
          <a:xfrm>
            <a:off x="824850" y="2810375"/>
            <a:ext cx="7494300" cy="129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a:solidFill>
                  <a:schemeClr val="dk1"/>
                </a:solidFill>
                <a:latin typeface="Calibri"/>
                <a:ea typeface="Calibri"/>
                <a:cs typeface="Calibri"/>
                <a:sym typeface="Calibri"/>
              </a:rPr>
              <a:t>Policy &amp; Procedure Reminders</a:t>
            </a:r>
            <a:endParaRPr sz="32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2cd3ca9f8f2_0_29"/>
          <p:cNvSpPr txBox="1">
            <a:spLocks noGrp="1"/>
          </p:cNvSpPr>
          <p:nvPr>
            <p:ph type="title"/>
          </p:nvPr>
        </p:nvSpPr>
        <p:spPr>
          <a:xfrm>
            <a:off x="228601" y="666750"/>
            <a:ext cx="66960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100"/>
              <a:t>Prior Written Notice (PWN) for Initial Eligibility/Provision of Initial Services </a:t>
            </a:r>
            <a:endParaRPr sz="3100"/>
          </a:p>
        </p:txBody>
      </p:sp>
      <p:sp>
        <p:nvSpPr>
          <p:cNvPr id="180" name="Google Shape;180;g2cd3ca9f8f2_0_29"/>
          <p:cNvSpPr txBox="1">
            <a:spLocks noGrp="1"/>
          </p:cNvSpPr>
          <p:nvPr>
            <p:ph type="body" idx="1"/>
          </p:nvPr>
        </p:nvSpPr>
        <p:spPr>
          <a:xfrm>
            <a:off x="228601" y="1581150"/>
            <a:ext cx="8610600" cy="3352800"/>
          </a:xfrm>
          <a:prstGeom prst="rect">
            <a:avLst/>
          </a:prstGeom>
        </p:spPr>
        <p:txBody>
          <a:bodyPr spcFirstLastPara="1" wrap="square" lIns="91425" tIns="45700" rIns="91425" bIns="45700" anchor="t" anchorCtr="0">
            <a:normAutofit fontScale="77500" lnSpcReduction="10000"/>
          </a:bodyPr>
          <a:lstStyle/>
          <a:p>
            <a:pPr marL="457200" lvl="0" indent="-317182" algn="l" rtl="0">
              <a:spcBef>
                <a:spcPts val="360"/>
              </a:spcBef>
              <a:spcAft>
                <a:spcPts val="0"/>
              </a:spcAft>
              <a:buSzPct val="56250"/>
              <a:buChar char="•"/>
            </a:pPr>
            <a:r>
              <a:rPr lang="en-US"/>
              <a:t>DESE revised  initial evaluation flow charts for parent and agency referrals </a:t>
            </a:r>
            <a:endParaRPr/>
          </a:p>
          <a:p>
            <a:pPr marL="0" lvl="0" indent="0" algn="l" rtl="0">
              <a:spcBef>
                <a:spcPts val="360"/>
              </a:spcBef>
              <a:spcAft>
                <a:spcPts val="0"/>
              </a:spcAft>
              <a:buNone/>
            </a:pPr>
            <a:endParaRPr/>
          </a:p>
          <a:p>
            <a:pPr marL="457200" lvl="0" indent="-317182" algn="l" rtl="0">
              <a:spcBef>
                <a:spcPts val="360"/>
              </a:spcBef>
              <a:spcAft>
                <a:spcPts val="0"/>
              </a:spcAft>
              <a:buSzPct val="56250"/>
              <a:buChar char="•"/>
            </a:pPr>
            <a:r>
              <a:rPr lang="en-US"/>
              <a:t>LEAs are required provide PWN requesting parent written consent for provision of initial special education and related services </a:t>
            </a:r>
            <a:r>
              <a:rPr lang="en-US" b="1" u="sng"/>
              <a:t>but are not required to convene the IEP team until the parent has provided written consent. </a:t>
            </a:r>
            <a:endParaRPr b="1" u="sng"/>
          </a:p>
          <a:p>
            <a:pPr marL="0" lvl="0" indent="0" algn="l" rtl="0">
              <a:spcBef>
                <a:spcPts val="360"/>
              </a:spcBef>
              <a:spcAft>
                <a:spcPts val="0"/>
              </a:spcAft>
              <a:buNone/>
            </a:pPr>
            <a:endParaRPr b="1" u="sng"/>
          </a:p>
          <a:p>
            <a:pPr marL="457200" lvl="0" indent="-317182" algn="l" rtl="0">
              <a:spcBef>
                <a:spcPts val="360"/>
              </a:spcBef>
              <a:spcAft>
                <a:spcPts val="0"/>
              </a:spcAft>
              <a:buSzPct val="56250"/>
              <a:buChar char="•"/>
            </a:pPr>
            <a:r>
              <a:rPr lang="en-US"/>
              <a:t>C.F.R 300.300.b</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cd3ca9f8f2_0_37"/>
          <p:cNvSpPr txBox="1">
            <a:spLocks noGrp="1"/>
          </p:cNvSpPr>
          <p:nvPr>
            <p:ph type="title"/>
          </p:nvPr>
        </p:nvSpPr>
        <p:spPr>
          <a:xfrm>
            <a:off x="228601" y="666750"/>
            <a:ext cx="66960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000"/>
              <a:t>Two Ways to Fill Out PWN for Initial Eligibility and Provision of Initial Special Education and Related Services</a:t>
            </a:r>
            <a:endParaRPr sz="2000"/>
          </a:p>
        </p:txBody>
      </p:sp>
      <p:sp>
        <p:nvSpPr>
          <p:cNvPr id="187" name="Google Shape;187;g2cd3ca9f8f2_0_37"/>
          <p:cNvSpPr txBox="1">
            <a:spLocks noGrp="1"/>
          </p:cNvSpPr>
          <p:nvPr>
            <p:ph type="body" idx="1"/>
          </p:nvPr>
        </p:nvSpPr>
        <p:spPr>
          <a:xfrm>
            <a:off x="228600" y="1581150"/>
            <a:ext cx="8610600" cy="3669300"/>
          </a:xfrm>
          <a:prstGeom prst="rect">
            <a:avLst/>
          </a:prstGeom>
        </p:spPr>
        <p:txBody>
          <a:bodyPr spcFirstLastPara="1" wrap="square" lIns="91425" tIns="45700" rIns="91425" bIns="45700" anchor="t" anchorCtr="0">
            <a:normAutofit fontScale="62500" lnSpcReduction="10000"/>
          </a:bodyPr>
          <a:lstStyle/>
          <a:p>
            <a:pPr marL="0" lvl="0" indent="0" algn="l" rtl="0">
              <a:spcBef>
                <a:spcPts val="360"/>
              </a:spcBef>
              <a:spcAft>
                <a:spcPts val="0"/>
              </a:spcAft>
              <a:buNone/>
            </a:pPr>
            <a:r>
              <a:rPr lang="en-US" sz="3645"/>
              <a:t>1st Way: 2 Separate PWNs Describing Each Action:</a:t>
            </a:r>
            <a:endParaRPr sz="3645"/>
          </a:p>
          <a:p>
            <a:pPr marL="0" lvl="0" indent="0" algn="l" rtl="0">
              <a:spcBef>
                <a:spcPts val="360"/>
              </a:spcBef>
              <a:spcAft>
                <a:spcPts val="0"/>
              </a:spcAft>
              <a:buNone/>
            </a:pPr>
            <a:r>
              <a:rPr lang="en-US" sz="2445"/>
              <a:t>PWN 1 : </a:t>
            </a:r>
            <a:r>
              <a:rPr lang="en-US" sz="2445" i="1"/>
              <a:t>Initial Eligibility</a:t>
            </a:r>
            <a:r>
              <a:rPr lang="en-US" sz="2445"/>
              <a:t> ( box for initial eligibility would be checked, but parental consent is not required)</a:t>
            </a:r>
            <a:endParaRPr sz="2445"/>
          </a:p>
          <a:p>
            <a:pPr marL="0" lvl="0" indent="0" algn="l" rtl="0">
              <a:lnSpc>
                <a:spcPct val="115000"/>
              </a:lnSpc>
              <a:spcBef>
                <a:spcPts val="0"/>
              </a:spcBef>
              <a:spcAft>
                <a:spcPts val="0"/>
              </a:spcAft>
              <a:buNone/>
            </a:pPr>
            <a:r>
              <a:rPr lang="en-US" sz="2445"/>
              <a:t>PWN 2:  </a:t>
            </a:r>
            <a:r>
              <a:rPr lang="en-US" sz="2445" i="1"/>
              <a:t>Initial Services </a:t>
            </a:r>
            <a:r>
              <a:rPr lang="en-US" sz="2445"/>
              <a:t>(box for initial service would be checked and consent required)</a:t>
            </a:r>
            <a:endParaRPr sz="2445"/>
          </a:p>
          <a:p>
            <a:pPr marL="0" lvl="0" indent="0" algn="l" rtl="0">
              <a:lnSpc>
                <a:spcPct val="115000"/>
              </a:lnSpc>
              <a:spcBef>
                <a:spcPts val="0"/>
              </a:spcBef>
              <a:spcAft>
                <a:spcPts val="0"/>
              </a:spcAft>
              <a:buNone/>
            </a:pPr>
            <a:endParaRPr sz="2445"/>
          </a:p>
          <a:p>
            <a:pPr marL="0" lvl="0" indent="0" algn="l" rtl="0">
              <a:lnSpc>
                <a:spcPct val="115000"/>
              </a:lnSpc>
              <a:spcBef>
                <a:spcPts val="0"/>
              </a:spcBef>
              <a:spcAft>
                <a:spcPts val="0"/>
              </a:spcAft>
              <a:buNone/>
            </a:pPr>
            <a:r>
              <a:rPr lang="en-US" sz="2445" u="sng">
                <a:solidFill>
                  <a:schemeClr val="hlink"/>
                </a:solidFill>
                <a:hlinkClick r:id="rId3"/>
              </a:rPr>
              <a:t>DESE Example showcases provision of services on March 2024 To-Do List</a:t>
            </a:r>
            <a:r>
              <a:rPr lang="en-US" sz="2445"/>
              <a:t> (PWN 2 above)</a:t>
            </a:r>
            <a:endParaRPr sz="2445"/>
          </a:p>
          <a:p>
            <a:pPr marL="0" lvl="0" indent="0" algn="l" rtl="0">
              <a:lnSpc>
                <a:spcPct val="115000"/>
              </a:lnSpc>
              <a:spcBef>
                <a:spcPts val="0"/>
              </a:spcBef>
              <a:spcAft>
                <a:spcPts val="0"/>
              </a:spcAft>
              <a:buNone/>
            </a:pPr>
            <a:endParaRPr sz="1545">
              <a:solidFill>
                <a:srgbClr val="000000"/>
              </a:solidFill>
            </a:endParaRPr>
          </a:p>
          <a:p>
            <a:pPr marL="0" lvl="0" indent="0" algn="l" rtl="0">
              <a:lnSpc>
                <a:spcPct val="115000"/>
              </a:lnSpc>
              <a:spcBef>
                <a:spcPts val="0"/>
              </a:spcBef>
              <a:spcAft>
                <a:spcPts val="0"/>
              </a:spcAft>
              <a:buNone/>
            </a:pPr>
            <a:r>
              <a:rPr lang="en-US" sz="1545">
                <a:solidFill>
                  <a:srgbClr val="000000"/>
                </a:solidFill>
              </a:rPr>
              <a:t> </a:t>
            </a:r>
            <a:r>
              <a:rPr lang="en-US" sz="3645"/>
              <a:t>2nd Way: One PWN Describing Both Actions:</a:t>
            </a:r>
            <a:endParaRPr sz="3645"/>
          </a:p>
          <a:p>
            <a:pPr marL="0" lvl="0" indent="0" algn="l" rtl="0">
              <a:lnSpc>
                <a:spcPct val="115000"/>
              </a:lnSpc>
              <a:spcBef>
                <a:spcPts val="0"/>
              </a:spcBef>
              <a:spcAft>
                <a:spcPts val="0"/>
              </a:spcAft>
              <a:buNone/>
            </a:pPr>
            <a:r>
              <a:rPr lang="en-US" sz="2445"/>
              <a:t>PWN1: </a:t>
            </a:r>
            <a:r>
              <a:rPr lang="en-US" sz="2445" i="1"/>
              <a:t>Initial eligibility</a:t>
            </a:r>
            <a:r>
              <a:rPr lang="en-US" sz="2445"/>
              <a:t> &amp; </a:t>
            </a:r>
            <a:r>
              <a:rPr lang="en-US" sz="2445" i="1"/>
              <a:t>initial service </a:t>
            </a:r>
            <a:r>
              <a:rPr lang="en-US" sz="2445"/>
              <a:t>box would be checked and discussed. Parental consent would be required for initial services</a:t>
            </a:r>
            <a:endParaRPr sz="2445"/>
          </a:p>
          <a:p>
            <a:pPr marL="0" lvl="0" indent="0" algn="l" rtl="0">
              <a:lnSpc>
                <a:spcPct val="115000"/>
              </a:lnSpc>
              <a:spcBef>
                <a:spcPts val="0"/>
              </a:spcBef>
              <a:spcAft>
                <a:spcPts val="0"/>
              </a:spcAft>
              <a:buNone/>
            </a:pPr>
            <a:endParaRPr sz="2445"/>
          </a:p>
          <a:p>
            <a:pPr marL="0" lvl="0" indent="0" algn="l" rtl="0">
              <a:lnSpc>
                <a:spcPct val="115000"/>
              </a:lnSpc>
              <a:spcBef>
                <a:spcPts val="0"/>
              </a:spcBef>
              <a:spcAft>
                <a:spcPts val="0"/>
              </a:spcAft>
              <a:buNone/>
            </a:pPr>
            <a:r>
              <a:rPr lang="en-US" sz="2445"/>
              <a:t>*Suggestion: Separate out each action by including one paragraph for initial eligibility and a second paragraph for provision of initial special education and related services on each section of PWN. </a:t>
            </a:r>
            <a:endParaRPr sz="2445"/>
          </a:p>
          <a:p>
            <a:pPr marL="0" lvl="0" indent="0" algn="l" rtl="0">
              <a:lnSpc>
                <a:spcPct val="115000"/>
              </a:lnSpc>
              <a:spcBef>
                <a:spcPts val="0"/>
              </a:spcBef>
              <a:spcAft>
                <a:spcPts val="0"/>
              </a:spcAft>
              <a:buNone/>
            </a:pPr>
            <a:endParaRPr sz="2000"/>
          </a:p>
          <a:p>
            <a:pPr marL="0" lvl="0" indent="0" algn="l" rtl="0">
              <a:spcBef>
                <a:spcPts val="36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cd3ca9f8f2_0_223"/>
          <p:cNvSpPr txBox="1">
            <a:spLocks noGrp="1"/>
          </p:cNvSpPr>
          <p:nvPr>
            <p:ph type="title"/>
          </p:nvPr>
        </p:nvSpPr>
        <p:spPr>
          <a:xfrm>
            <a:off x="228600" y="666750"/>
            <a:ext cx="6696000" cy="611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ESY VS. Summer School</a:t>
            </a:r>
            <a:endParaRPr/>
          </a:p>
        </p:txBody>
      </p:sp>
      <p:sp>
        <p:nvSpPr>
          <p:cNvPr id="194" name="Google Shape;194;g2cd3ca9f8f2_0_223"/>
          <p:cNvSpPr txBox="1">
            <a:spLocks noGrp="1"/>
          </p:cNvSpPr>
          <p:nvPr>
            <p:ph type="body" idx="1"/>
          </p:nvPr>
        </p:nvSpPr>
        <p:spPr>
          <a:xfrm>
            <a:off x="228601" y="1581150"/>
            <a:ext cx="8610600" cy="33528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a:p>
        </p:txBody>
      </p:sp>
      <p:pic>
        <p:nvPicPr>
          <p:cNvPr id="195" name="Google Shape;195;g2cd3ca9f8f2_0_223"/>
          <p:cNvPicPr preferRelativeResize="0"/>
          <p:nvPr/>
        </p:nvPicPr>
        <p:blipFill rotWithShape="1">
          <a:blip r:embed="rId3">
            <a:alphaModFix/>
          </a:blip>
          <a:srcRect t="18422" b="6872"/>
          <a:stretch/>
        </p:blipFill>
        <p:spPr>
          <a:xfrm>
            <a:off x="169225" y="1487475"/>
            <a:ext cx="8805552" cy="3540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cd3ca9f8f2_0_48"/>
          <p:cNvSpPr txBox="1">
            <a:spLocks noGrp="1"/>
          </p:cNvSpPr>
          <p:nvPr>
            <p:ph type="title"/>
          </p:nvPr>
        </p:nvSpPr>
        <p:spPr>
          <a:xfrm>
            <a:off x="228600" y="781050"/>
            <a:ext cx="64428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Reminder: Summer School Access to IDEA Students</a:t>
            </a:r>
            <a:endParaRPr/>
          </a:p>
        </p:txBody>
      </p:sp>
      <p:sp>
        <p:nvSpPr>
          <p:cNvPr id="202" name="Google Shape;202;g2cd3ca9f8f2_0_48"/>
          <p:cNvSpPr txBox="1">
            <a:spLocks noGrp="1"/>
          </p:cNvSpPr>
          <p:nvPr>
            <p:ph type="body" idx="1"/>
          </p:nvPr>
        </p:nvSpPr>
        <p:spPr>
          <a:xfrm>
            <a:off x="228600" y="1936375"/>
            <a:ext cx="8610600" cy="2997600"/>
          </a:xfrm>
          <a:prstGeom prst="rect">
            <a:avLst/>
          </a:prstGeom>
        </p:spPr>
        <p:txBody>
          <a:bodyPr spcFirstLastPara="1" wrap="square" lIns="91425" tIns="45700" rIns="91425" bIns="45700" anchor="t" anchorCtr="0">
            <a:noAutofit/>
          </a:bodyPr>
          <a:lstStyle/>
          <a:p>
            <a:pPr marL="457200" lvl="0" indent="-330200" algn="l" rtl="0">
              <a:lnSpc>
                <a:spcPct val="115000"/>
              </a:lnSpc>
              <a:spcBef>
                <a:spcPts val="700"/>
              </a:spcBef>
              <a:spcAft>
                <a:spcPts val="0"/>
              </a:spcAft>
              <a:buClr>
                <a:schemeClr val="dk2"/>
              </a:buClr>
              <a:buSzPts val="1600"/>
              <a:buChar char="•"/>
            </a:pPr>
            <a:r>
              <a:rPr lang="en-US" sz="1600">
                <a:solidFill>
                  <a:srgbClr val="004B8D"/>
                </a:solidFill>
              </a:rPr>
              <a:t>If Summer school is offered to </a:t>
            </a:r>
            <a:r>
              <a:rPr lang="en-US" sz="1600" b="1" u="sng">
                <a:solidFill>
                  <a:srgbClr val="004B8D"/>
                </a:solidFill>
              </a:rPr>
              <a:t>all</a:t>
            </a:r>
            <a:r>
              <a:rPr lang="en-US" sz="1600">
                <a:solidFill>
                  <a:srgbClr val="004B8D"/>
                </a:solidFill>
              </a:rPr>
              <a:t> students, then students in special education are allowed to participate as well.</a:t>
            </a:r>
            <a:endParaRPr sz="1600">
              <a:solidFill>
                <a:srgbClr val="004B8D"/>
              </a:solidFill>
            </a:endParaRPr>
          </a:p>
          <a:p>
            <a:pPr marL="457200" lvl="0" indent="-330200" algn="l" rtl="0">
              <a:lnSpc>
                <a:spcPct val="115000"/>
              </a:lnSpc>
              <a:spcBef>
                <a:spcPts val="0"/>
              </a:spcBef>
              <a:spcAft>
                <a:spcPts val="0"/>
              </a:spcAft>
              <a:buClr>
                <a:schemeClr val="dk2"/>
              </a:buClr>
              <a:buSzPts val="1600"/>
              <a:buChar char="•"/>
            </a:pPr>
            <a:r>
              <a:rPr lang="en-US" sz="1600">
                <a:solidFill>
                  <a:srgbClr val="004B8D"/>
                </a:solidFill>
              </a:rPr>
              <a:t>SPED- Accessibility is key</a:t>
            </a:r>
            <a:endParaRPr sz="1600">
              <a:solidFill>
                <a:srgbClr val="004B8D"/>
              </a:solidFill>
            </a:endParaRPr>
          </a:p>
          <a:p>
            <a:pPr marL="457200" lvl="0" indent="-330200" algn="l" rtl="0">
              <a:lnSpc>
                <a:spcPct val="115000"/>
              </a:lnSpc>
              <a:spcBef>
                <a:spcPts val="0"/>
              </a:spcBef>
              <a:spcAft>
                <a:spcPts val="0"/>
              </a:spcAft>
              <a:buClr>
                <a:schemeClr val="dk2"/>
              </a:buClr>
              <a:buSzPts val="1600"/>
              <a:buChar char="•"/>
            </a:pPr>
            <a:r>
              <a:rPr lang="en-US" sz="1600">
                <a:solidFill>
                  <a:srgbClr val="004B8D"/>
                </a:solidFill>
              </a:rPr>
              <a:t>Review summer school policies for potentially discriminatory practices</a:t>
            </a:r>
            <a:endParaRPr sz="1600">
              <a:solidFill>
                <a:srgbClr val="004B8D"/>
              </a:solidFill>
            </a:endParaRPr>
          </a:p>
          <a:p>
            <a:pPr marL="914400" lvl="1" indent="-330200" algn="l" rtl="0">
              <a:lnSpc>
                <a:spcPct val="115000"/>
              </a:lnSpc>
              <a:spcBef>
                <a:spcPts val="0"/>
              </a:spcBef>
              <a:spcAft>
                <a:spcPts val="0"/>
              </a:spcAft>
              <a:buSzPts val="1600"/>
              <a:buChar char="❑"/>
            </a:pPr>
            <a:r>
              <a:rPr lang="en-US" sz="1600">
                <a:solidFill>
                  <a:srgbClr val="004B8D"/>
                </a:solidFill>
              </a:rPr>
              <a:t>Field trips (students without a disability can attend without parent, but students with a disability must have parent attend with them)</a:t>
            </a:r>
            <a:endParaRPr sz="1600">
              <a:solidFill>
                <a:srgbClr val="004B8D"/>
              </a:solidFill>
            </a:endParaRPr>
          </a:p>
          <a:p>
            <a:pPr marL="914400" lvl="1" indent="-330200" algn="l" rtl="0">
              <a:lnSpc>
                <a:spcPct val="115000"/>
              </a:lnSpc>
              <a:spcBef>
                <a:spcPts val="0"/>
              </a:spcBef>
              <a:spcAft>
                <a:spcPts val="0"/>
              </a:spcAft>
              <a:buSzPts val="1600"/>
              <a:buChar char="❑"/>
            </a:pPr>
            <a:r>
              <a:rPr lang="en-US" sz="1600">
                <a:solidFill>
                  <a:srgbClr val="004B8D"/>
                </a:solidFill>
              </a:rPr>
              <a:t>Students who have a behavior intervention plan (BIP) or student’s who meet eligibility of ID are not allowed to attend summer school</a:t>
            </a:r>
            <a:endParaRPr sz="1600">
              <a:solidFill>
                <a:srgbClr val="004B8D"/>
              </a:solidFill>
            </a:endParaRPr>
          </a:p>
          <a:p>
            <a:pPr marL="457200" lvl="0" indent="-330200" algn="l" rtl="0">
              <a:lnSpc>
                <a:spcPct val="115000"/>
              </a:lnSpc>
              <a:spcBef>
                <a:spcPts val="0"/>
              </a:spcBef>
              <a:spcAft>
                <a:spcPts val="0"/>
              </a:spcAft>
              <a:buClr>
                <a:schemeClr val="dk2"/>
              </a:buClr>
              <a:buSzPts val="1600"/>
              <a:buChar char="•"/>
            </a:pPr>
            <a:r>
              <a:rPr lang="en-US" sz="1600">
                <a:solidFill>
                  <a:srgbClr val="004B8D"/>
                </a:solidFill>
              </a:rPr>
              <a:t>IEP accommodations, modifications, supplemental aids and services, and/or</a:t>
            </a:r>
            <a:endParaRPr sz="1600">
              <a:solidFill>
                <a:srgbClr val="004B8D"/>
              </a:solidFill>
            </a:endParaRPr>
          </a:p>
          <a:p>
            <a:pPr marL="457200" lvl="0" indent="-330200" algn="l" rtl="0">
              <a:lnSpc>
                <a:spcPct val="115000"/>
              </a:lnSpc>
              <a:spcBef>
                <a:spcPts val="0"/>
              </a:spcBef>
              <a:spcAft>
                <a:spcPts val="0"/>
              </a:spcAft>
              <a:buClr>
                <a:schemeClr val="dk2"/>
              </a:buClr>
              <a:buSzPts val="1600"/>
              <a:buChar char="•"/>
            </a:pPr>
            <a:r>
              <a:rPr lang="en-US" sz="1600">
                <a:solidFill>
                  <a:srgbClr val="004B8D"/>
                </a:solidFill>
              </a:rPr>
              <a:t>May need to write a 504 Plan for just Summer school</a:t>
            </a:r>
            <a:endParaRPr sz="1600">
              <a:solidFill>
                <a:srgbClr val="004B8D"/>
              </a:solidFill>
            </a:endParaRPr>
          </a:p>
          <a:p>
            <a:pPr marL="0" lvl="0" indent="0" algn="l" rtl="0">
              <a:spcBef>
                <a:spcPts val="360"/>
              </a:spcBef>
              <a:spcAft>
                <a:spcPts val="0"/>
              </a:spcAft>
              <a:buNone/>
            </a:pPr>
            <a:endParaRPr sz="1600"/>
          </a:p>
        </p:txBody>
      </p:sp>
    </p:spTree>
  </p:cSld>
  <p:clrMapOvr>
    <a:masterClrMapping/>
  </p:clrMapOvr>
</p:sld>
</file>

<file path=ppt/theme/theme1.xml><?xml version="1.0" encoding="utf-8"?>
<a:theme xmlns:a="http://schemas.openxmlformats.org/drawingml/2006/main" name="1_Content Layout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SE PPT Template Widescreen 2017">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Layout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tion Divider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5129</Words>
  <Application>Microsoft Office PowerPoint</Application>
  <PresentationFormat>On-screen Show (16:9)</PresentationFormat>
  <Paragraphs>297</Paragraphs>
  <Slides>37</Slides>
  <Notes>37</Notes>
  <HiddenSlides>1</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37</vt:i4>
      </vt:variant>
    </vt:vector>
  </HeadingPairs>
  <TitlesOfParts>
    <vt:vector size="46" baseType="lpstr">
      <vt:lpstr>Arial</vt:lpstr>
      <vt:lpstr>Calibri</vt:lpstr>
      <vt:lpstr>Courier New</vt:lpstr>
      <vt:lpstr>Noto Sans Symbols</vt:lpstr>
      <vt:lpstr>Times New Roman</vt:lpstr>
      <vt:lpstr>1_Content Layouts</vt:lpstr>
      <vt:lpstr>DESE PPT Template Widescreen 2017</vt:lpstr>
      <vt:lpstr>Content Layouts</vt:lpstr>
      <vt:lpstr>Section Dividers</vt:lpstr>
      <vt:lpstr>Zoom Support Meeting Norms</vt:lpstr>
      <vt:lpstr>School Year Wrap-Up</vt:lpstr>
      <vt:lpstr>PowerPoint Presentation</vt:lpstr>
      <vt:lpstr>Today’s Hot Topics</vt:lpstr>
      <vt:lpstr>PowerPoint Presentation</vt:lpstr>
      <vt:lpstr>Prior Written Notice (PWN) for Initial Eligibility/Provision of Initial Services </vt:lpstr>
      <vt:lpstr>Two Ways to Fill Out PWN for Initial Eligibility and Provision of Initial Special Education and Related Services</vt:lpstr>
      <vt:lpstr>ESY VS. Summer School</vt:lpstr>
      <vt:lpstr>Reminder: Summer School Access to IDEA Students</vt:lpstr>
      <vt:lpstr>Retention of Students w/ Disabilities</vt:lpstr>
      <vt:lpstr>Retention of Records:</vt:lpstr>
      <vt:lpstr>Retention of Records: </vt:lpstr>
      <vt:lpstr>Transfer Students</vt:lpstr>
      <vt:lpstr>PowerPoint Presentation</vt:lpstr>
      <vt:lpstr>PowerPoint Presentation</vt:lpstr>
      <vt:lpstr>Tips for Transfer Success </vt:lpstr>
      <vt:lpstr>The Model Transfer Forms and Flow Charts are Found Here: </vt:lpstr>
      <vt:lpstr>COMMON TRANSFER FACTS AND MYTHS</vt:lpstr>
      <vt:lpstr>COMMON TRANSFER FACTS AND MYTHS</vt:lpstr>
      <vt:lpstr>COMMON TRANSFER FACTS AND MYTHS</vt:lpstr>
      <vt:lpstr>Special Education Evaluations and Summer</vt:lpstr>
      <vt:lpstr>First Steps Summer Third Birthdays: Overview of Programs</vt:lpstr>
      <vt:lpstr>C to B  Summer Third Birthday Options</vt:lpstr>
      <vt:lpstr>Additional  Information on Summer Third Birthday Guidance  From First Steps to ECSE</vt:lpstr>
      <vt:lpstr>PowerPoint Presentation</vt:lpstr>
      <vt:lpstr>New Guidance on Assistive Technology Devices and Services by OSEP</vt:lpstr>
      <vt:lpstr>PowerPoint Presentation</vt:lpstr>
      <vt:lpstr>Register Today: https://tinyurl.com/TTI2425  </vt:lpstr>
      <vt:lpstr>TTI Information</vt:lpstr>
      <vt:lpstr>Special Education Directors Academy</vt:lpstr>
      <vt:lpstr>SEDA Information</vt:lpstr>
      <vt:lpstr>PowerPoint Presentation</vt:lpstr>
      <vt:lpstr>Don’t Forget! </vt:lpstr>
      <vt:lpstr>Confidentiality Training 24-25 </vt:lpstr>
      <vt:lpstr>Who You Gonna Call?</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Zoom Support Meeting Norms</dc:title>
  <dc:creator>Luetkemeyer, Beverly</dc:creator>
  <cp:lastModifiedBy>Bockover, Madison</cp:lastModifiedBy>
  <cp:revision>2</cp:revision>
  <dcterms:created xsi:type="dcterms:W3CDTF">2021-09-23T13:02:44Z</dcterms:created>
  <dcterms:modified xsi:type="dcterms:W3CDTF">2024-05-17T19:34:58Z</dcterms:modified>
</cp:coreProperties>
</file>