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ppt/tags/tag59.xml" ContentType="application/vnd.openxmlformats-officedocument.presentationml.tags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3.xml" ContentType="application/vnd.openxmlformats-officedocument.presentationml.notesSlide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8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1.xml" ContentType="application/vnd.openxmlformats-officedocument.presentationml.notesSlide+xml"/>
  <Override PartName="/ppt/tags/tag88.xml" ContentType="application/vnd.openxmlformats-officedocument.presentationml.tags+xml"/>
  <Override PartName="/ppt/notesSlides/notesSlide3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3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3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1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119.xml" ContentType="application/vnd.openxmlformats-officedocument.presentationml.tags+xml"/>
  <Override PartName="/ppt/notesSlides/notesSlide4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8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9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0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1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52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3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4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56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5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58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9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0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61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2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3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5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66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399" r:id="rId2"/>
    <p:sldId id="400" r:id="rId3"/>
    <p:sldId id="396" r:id="rId4"/>
    <p:sldId id="478" r:id="rId5"/>
    <p:sldId id="394" r:id="rId6"/>
    <p:sldId id="395" r:id="rId7"/>
    <p:sldId id="479" r:id="rId8"/>
    <p:sldId id="397" r:id="rId9"/>
    <p:sldId id="398" r:id="rId10"/>
    <p:sldId id="402" r:id="rId11"/>
    <p:sldId id="503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520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8" r:id="rId66"/>
    <p:sldId id="459" r:id="rId67"/>
    <p:sldId id="460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330" r:id="rId76"/>
    <p:sldId id="472" r:id="rId77"/>
    <p:sldId id="473" r:id="rId78"/>
    <p:sldId id="501" r:id="rId79"/>
    <p:sldId id="480" r:id="rId80"/>
    <p:sldId id="481" r:id="rId81"/>
    <p:sldId id="505" r:id="rId82"/>
    <p:sldId id="506" r:id="rId83"/>
    <p:sldId id="507" r:id="rId84"/>
    <p:sldId id="500" r:id="rId85"/>
    <p:sldId id="521" r:id="rId86"/>
    <p:sldId id="482" r:id="rId87"/>
    <p:sldId id="484" r:id="rId88"/>
    <p:sldId id="485" r:id="rId89"/>
    <p:sldId id="509" r:id="rId90"/>
    <p:sldId id="510" r:id="rId91"/>
    <p:sldId id="511" r:id="rId92"/>
    <p:sldId id="512" r:id="rId93"/>
    <p:sldId id="486" r:id="rId94"/>
    <p:sldId id="513" r:id="rId95"/>
    <p:sldId id="488" r:id="rId96"/>
    <p:sldId id="514" r:id="rId97"/>
    <p:sldId id="489" r:id="rId98"/>
    <p:sldId id="490" r:id="rId99"/>
    <p:sldId id="349" r:id="rId100"/>
    <p:sldId id="491" r:id="rId101"/>
    <p:sldId id="476" r:id="rId102"/>
    <p:sldId id="498" r:id="rId103"/>
    <p:sldId id="497" r:id="rId104"/>
    <p:sldId id="502" r:id="rId105"/>
    <p:sldId id="504" r:id="rId106"/>
    <p:sldId id="515" r:id="rId107"/>
    <p:sldId id="516" r:id="rId108"/>
    <p:sldId id="517" r:id="rId109"/>
    <p:sldId id="518" r:id="rId110"/>
    <p:sldId id="492" r:id="rId111"/>
    <p:sldId id="493" r:id="rId112"/>
    <p:sldId id="475" r:id="rId113"/>
    <p:sldId id="495" r:id="rId114"/>
    <p:sldId id="519" r:id="rId115"/>
    <p:sldId id="496" r:id="rId116"/>
    <p:sldId id="499" r:id="rId117"/>
    <p:sldId id="477" r:id="rId118"/>
    <p:sldId id="470" r:id="rId119"/>
    <p:sldId id="469" r:id="rId1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81" d="100"/>
          <a:sy n="81" d="100"/>
        </p:scale>
        <p:origin x="126" y="474"/>
      </p:cViewPr>
      <p:guideLst/>
    </p:cSldViewPr>
  </p:slideViewPr>
  <p:outlineViewPr>
    <p:cViewPr>
      <p:scale>
        <a:sx n="33" d="100"/>
        <a:sy n="33" d="100"/>
      </p:scale>
      <p:origin x="0" y="-3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39D43-AAE5-454E-9BBD-E6E7F7AFDC5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440C-FD2C-450D-BC3F-314930B5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6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13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9468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2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5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4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67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19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7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0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99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26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5871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8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4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0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32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8603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7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4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4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452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66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86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40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85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1929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898525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340020"/>
            <a:ext cx="5852160" cy="3780473"/>
          </a:xfrm>
        </p:spPr>
        <p:txBody>
          <a:bodyPr/>
          <a:lstStyle/>
          <a:p>
            <a:pPr>
              <a:buSzPts val="1400"/>
            </a:pPr>
            <a:endParaRPr lang="en-US" sz="1200" b="1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2808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79961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0753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7897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400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758124"/>
            <a:ext cx="5991398" cy="5361350"/>
          </a:xfrm>
        </p:spPr>
        <p:txBody>
          <a:bodyPr/>
          <a:lstStyle/>
          <a:p>
            <a:pPr>
              <a:lnSpc>
                <a:spcPct val="80000"/>
              </a:lnSpc>
              <a:buSzPts val="1400"/>
            </a:pPr>
            <a:endParaRPr lang="en-US" sz="105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4865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6759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2123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ts val="1400"/>
            </a:pPr>
            <a:endParaRPr lang="en-US" sz="1400" b="0" dirty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721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B3EE-187B-4DFF-9053-397A44166B73}" type="slidenum">
              <a:rPr lang="en-US" sz="1400" smtClean="0"/>
              <a:t>49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557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02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06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07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05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43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289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89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</a:rPr>
              <a:t>
</a:t>
            </a:r>
            <a:endParaRPr sz="1800" b="1" dirty="0"/>
          </a:p>
        </p:txBody>
      </p:sp>
      <p:sp>
        <p:nvSpPr>
          <p:cNvPr id="167" name="Google Shape;167;p13:notes"/>
          <p:cNvSpPr txBox="1">
            <a:spLocks noGrp="1"/>
          </p:cNvSpPr>
          <p:nvPr>
            <p:ph type="sldNum" idx="12"/>
          </p:nvPr>
        </p:nvSpPr>
        <p:spPr>
          <a:xfrm>
            <a:off x="3820200" y="867930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7115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199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5501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22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5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859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393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938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193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49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2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33425"/>
            <a:ext cx="6505575" cy="36591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3" name="Google Shape;673;p59:notes"/>
          <p:cNvSpPr txBox="1">
            <a:spLocks noGrp="1"/>
          </p:cNvSpPr>
          <p:nvPr>
            <p:ph type="body" idx="1"/>
          </p:nvPr>
        </p:nvSpPr>
        <p:spPr>
          <a:xfrm>
            <a:off x="747776" y="4636580"/>
            <a:ext cx="5982208" cy="43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t" anchorCtr="0">
            <a:noAutofit/>
          </a:bodyPr>
          <a:lstStyle/>
          <a:p>
            <a:pPr>
              <a:buSzPts val="1400"/>
            </a:pPr>
            <a:endParaRPr sz="1900" b="1" dirty="0"/>
          </a:p>
        </p:txBody>
      </p:sp>
      <p:sp>
        <p:nvSpPr>
          <p:cNvPr id="674" name="Google Shape;674;p59:notes"/>
          <p:cNvSpPr txBox="1">
            <a:spLocks noGrp="1"/>
          </p:cNvSpPr>
          <p:nvPr>
            <p:ph type="sldNum" idx="12"/>
          </p:nvPr>
        </p:nvSpPr>
        <p:spPr>
          <a:xfrm>
            <a:off x="4074837" y="9113139"/>
            <a:ext cx="3240363" cy="488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495" tIns="49234" rIns="98495" bIns="49234" anchor="b" anchorCtr="0">
            <a:noAutofit/>
          </a:bodyPr>
          <a:lstStyle/>
          <a:p>
            <a:pPr defTabSz="966612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sz="15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966612">
                <a:buClr>
                  <a:srgbClr val="000000"/>
                </a:buClr>
                <a:buSzPts val="1200"/>
                <a:defRPr/>
              </a:pPr>
              <a:t>8</a:t>
            </a:fld>
            <a:endParaRPr sz="15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2093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77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003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23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0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5847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170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0564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7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43AD6-D7C8-4F3D-B6EF-DF7BCD59ABD2}" type="slidenum">
              <a:rPr lang="en-US" sz="1500"/>
              <a:t>9</a:t>
            </a:fld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74240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B746A-4E92-4A52-A57C-43EE14D5D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56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016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3931804"/>
            <a:ext cx="5852160" cy="4698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DA8F-6D23-4E78-982D-02A59EDE0B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0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/>
          <a:stretch/>
        </p:blipFill>
        <p:spPr>
          <a:xfrm>
            <a:off x="6807200" y="50800"/>
            <a:ext cx="53848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851400"/>
            <a:ext cx="6172200" cy="1219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667" i="1"/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Name/Section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50800" y="2687065"/>
            <a:ext cx="7670800" cy="17071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0" y="2621752"/>
            <a:ext cx="12192000" cy="653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-25403" y="43942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042400" y="584200"/>
            <a:ext cx="2641600" cy="5080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bg1"/>
                </a:solidFill>
              </a:defRPr>
            </a:lvl2pPr>
            <a:lvl3pPr marL="1219170" indent="0">
              <a:buNone/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7794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ption 3">
  <p:cSld name="Content Option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R:\COM\COMM\Branding\PPT Templates\widescreen\Widescreen Powerpoint 2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8355" cy="686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203200" y="17780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3200" y="2159000"/>
            <a:ext cx="11785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marR="0" lvl="1" indent="-467347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❑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marR="0" lvl="2" indent="-506294" algn="l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00B050"/>
              </a:buClr>
              <a:buSzPts val="2380"/>
              <a:buFont typeface="Courier New"/>
              <a:buChar char="o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marR="0" lvl="3" indent="-46734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192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marR="0" lvl="4" indent="-507987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marR="0" lvl="5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marR="0" lvl="6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marR="0" lvl="7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marR="0" lvl="8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200" y="990600"/>
            <a:ext cx="1178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56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3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C4B0C-ED9E-4760-8E5D-B1C808CF573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7E26-4AD5-4B83-A980-43C4419CF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0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71.JP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75.JPG"/><Relationship Id="rId5" Type="http://schemas.openxmlformats.org/officeDocument/2006/relationships/notesSlide" Target="../notesSlides/notesSlide67.xml"/><Relationship Id="rId4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JP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JP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https://dese.mo.gov/special-education/compliance/statewide-assessments" TargetMode="Externa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2.JP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4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5.JP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JP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dynamiclearningmaps.org/sites/default/files/documents/Manuals_Blueprints/Accessibility_Manual.pdf" TargetMode="External"/><Relationship Id="rId7" Type="http://schemas.openxmlformats.org/officeDocument/2006/relationships/hyperlink" Target="https://dynamiclearningmaps.org/sites/default/files/documents/Manuals_Blueprints/Test_Administration_Manual_I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ynamiclearningmaps.org/sites/default/files/documents/Manuals_Blueprints/Guide_to_Practice_Activities_and_Released_Testlets.pdf" TargetMode="External"/><Relationship Id="rId5" Type="http://schemas.openxmlformats.org/officeDocument/2006/relationships/hyperlink" Target="https://dynamiclearningmaps.org/sites/default/files/documents/Manuals_Blueprints/Guide_to_Required_Training_IE_Missouri.pdf" TargetMode="External"/><Relationship Id="rId4" Type="http://schemas.openxmlformats.org/officeDocument/2006/relationships/hyperlink" Target="https://dynamiclearningmaps.org/sites/default/files/documents/Manuals_Blueprints/Educator_Portal_User_Guide_Missouri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mo.gov/media/pdf/missouri-rpdc-map" TargetMode="External"/><Relationship Id="rId2" Type="http://schemas.openxmlformats.org/officeDocument/2006/relationships/hyperlink" Target="https://dese.mo.gov/media/pdf/regional-professional-development-centers-rpdc-rev-7-22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DLM-support@ku.edu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1.JP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22.JP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3.JP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4.jp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25.JP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6.jp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7.jp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28.jp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30.jpg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36.JPG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37.JPG"/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instructional-resources-ie/english_language_arts/familiar-texts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4.xml"/><Relationship Id="rId6" Type="http://schemas.openxmlformats.org/officeDocument/2006/relationships/hyperlink" Target="https://www.project-core.com/" TargetMode="External"/><Relationship Id="rId5" Type="http://schemas.openxmlformats.org/officeDocument/2006/relationships/hyperlink" Target="https://dynamiclearningmaps.org/instructional-resources-ie/science/instructional-activities" TargetMode="External"/><Relationship Id="rId4" Type="http://schemas.openxmlformats.org/officeDocument/2006/relationships/hyperlink" Target="https://dynamiclearningmaps.org/instructional-resources-ie/mathematics/glossar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notesSlide" Target="../notesSlides/notesSlide55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38.JPG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39.JPG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40.JPG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42.JP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41.JPG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43.JP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ynamiclearningmaps.org/sites/default/files/documents/Manuals_Blueprints/Assessment_Coordinator_Manual_IE_Missouri.pdf" TargetMode="External"/><Relationship Id="rId7" Type="http://schemas.openxmlformats.org/officeDocument/2006/relationships/hyperlink" Target="https://dynamiclearningmaps.org/sites/default/files/documents/StateBonusItems/DLM_Parent_Portal_User_Guide_for_District_Staff.pdf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5.xml"/><Relationship Id="rId6" Type="http://schemas.openxmlformats.org/officeDocument/2006/relationships/hyperlink" Target="https://dynamiclearningmaps.org/sites/default/files/documents/Manuals_Blueprints/IE_Facilitator_Guide_to_Required_Training_MO.pdf" TargetMode="External"/><Relationship Id="rId5" Type="http://schemas.openxmlformats.org/officeDocument/2006/relationships/hyperlink" Target="https://dynamiclearningmaps.org/sites/default/files/documents/Manuals_Blueprints/Educator_Portal_User_Guide_Missouri.pdf" TargetMode="External"/><Relationship Id="rId4" Type="http://schemas.openxmlformats.org/officeDocument/2006/relationships/hyperlink" Target="https://dynamiclearningmaps.org/sites/default/files/documents/Manuals_Blueprints/Data_Management_Manual_Missouri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kusurvey.ca1.qualtrics.com/jfe/form/SV_1BojBFybHhwPSfA__;!!EErPFA7f--AJOw!HUZSCmnmBgw-FXTHAHvNNWfcdMrlAw3XkYLzTB4_m1TmlnDfCNKEAf_vnGoXCeT6fVbvsdBvprFoL6yQdCFsuM37Rng7mg$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6.xml"/><Relationship Id="rId5" Type="http://schemas.openxmlformats.org/officeDocument/2006/relationships/hyperlink" Target="https://dynamiclearningmaps.org/district-staff-video-resources-ie" TargetMode="External"/><Relationship Id="rId4" Type="http://schemas.openxmlformats.org/officeDocument/2006/relationships/hyperlink" Target="https://www.dlmpd.com/all-modules-in-alphabetical-order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45.JPG"/><Relationship Id="rId5" Type="http://schemas.openxmlformats.org/officeDocument/2006/relationships/notesSlide" Target="../notesSlides/notesSlide63.xml"/><Relationship Id="rId4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46.JPG"/><Relationship Id="rId5" Type="http://schemas.openxmlformats.org/officeDocument/2006/relationships/notesSlide" Target="../notesSlides/notesSlide64.xml"/><Relationship Id="rId4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47.JPG"/><Relationship Id="rId5" Type="http://schemas.openxmlformats.org/officeDocument/2006/relationships/notesSlide" Target="../notesSlides/notesSlide65.xml"/><Relationship Id="rId4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7900" y="445481"/>
            <a:ext cx="6193823" cy="1828800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u="sng" dirty="0"/>
            </a:br>
            <a:r>
              <a:rPr lang="en-US" sz="7300" u="sng" dirty="0"/>
              <a:t>Alternate Assessment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989326" y="71040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931" y="2947174"/>
            <a:ext cx="908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MAPA Training 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229910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359" y="2947174"/>
            <a:ext cx="10113141" cy="10156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2: Tour of DESE MAPA</a:t>
            </a:r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02700" y="75537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10</a:t>
            </a:fld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2583282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34" y="0"/>
            <a:ext cx="960340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Individual Student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6" name="Picture 5" descr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258" y="974846"/>
            <a:ext cx="7248576" cy="58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1025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How to Use ISRs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64664" y="65495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6" name="Picture 5" descr="Graphical user interface, appli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35" y="953811"/>
            <a:ext cx="8370955" cy="57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786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34" y="14748"/>
            <a:ext cx="9896168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ISRs on End of Year Tab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Kite educator portal imag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2" y="1166605"/>
            <a:ext cx="11900453" cy="525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76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7216" y="-13252"/>
            <a:ext cx="9417878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Performance Report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103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Kite educator portal imag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7" y="1524000"/>
            <a:ext cx="11891951" cy="38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3901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26" y="-1"/>
            <a:ext cx="9192591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Fall Performance Report</a:t>
            </a:r>
            <a:endParaRPr lang="en-US" sz="6600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1" y="928236"/>
            <a:ext cx="7103166" cy="585017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605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2891" y="19595"/>
            <a:ext cx="9070258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District Staff Reports</a:t>
            </a:r>
            <a:endParaRPr lang="en-US" sz="66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Picture 5" descr="Graphical user interface, text, application, ema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44" y="1250879"/>
            <a:ext cx="11887572" cy="50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090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871" y="0"/>
            <a:ext cx="9607827" cy="86139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Data Extracts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70680" y="4528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5" name="Picture 4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70" y="891679"/>
            <a:ext cx="9857197" cy="5869552"/>
          </a:xfrm>
          <a:prstGeom prst="rect">
            <a:avLst/>
          </a:prstGeom>
        </p:spPr>
      </p:pic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62476" y="2037736"/>
            <a:ext cx="570308" cy="2794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998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9188246" cy="79894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Data Extract Instructions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6" name="Picture 5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4" y="1430594"/>
            <a:ext cx="11886256" cy="5084351"/>
          </a:xfrm>
          <a:prstGeom prst="rect">
            <a:avLst/>
          </a:prstGeom>
        </p:spPr>
      </p:pic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03662">
            <a:off x="478667" y="5599915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2257422">
            <a:off x="11668575" y="5412701"/>
            <a:ext cx="641478" cy="3394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601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148" y="0"/>
            <a:ext cx="7890390" cy="79894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the Extract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5" name="Picture 4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01" y="848138"/>
            <a:ext cx="10203744" cy="59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6473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698" y="0"/>
            <a:ext cx="10028902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+mn-lt"/>
              </a:rPr>
              <a:t>Create Extract Confirmation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7" name="Picture 6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3" y="1443320"/>
            <a:ext cx="11725494" cy="53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5808" y="0"/>
            <a:ext cx="8834783" cy="821635"/>
          </a:xfrm>
        </p:spPr>
        <p:txBody>
          <a:bodyPr/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DESE Quick Links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Map-A home page imag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8" y="906671"/>
            <a:ext cx="11506314" cy="59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490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566" y="0"/>
            <a:ext cx="8331200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Data Extract in Queue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110</a:t>
            </a:fld>
            <a:endParaRPr lang="en-US" dirty="0"/>
          </a:p>
        </p:txBody>
      </p:sp>
      <p:pic>
        <p:nvPicPr>
          <p:cNvPr id="2" name="Picture 1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" y="1003899"/>
            <a:ext cx="11923741" cy="5145109"/>
          </a:xfrm>
          <a:prstGeom prst="rect">
            <a:avLst/>
          </a:prstGeom>
        </p:spPr>
      </p:pic>
      <p:sp>
        <p:nvSpPr>
          <p:cNvPr id="6" name="Right Arrow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161555">
            <a:off x="8659212" y="5272102"/>
            <a:ext cx="568969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515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3184" y="0"/>
            <a:ext cx="11785600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Test Monitoring Extract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111</a:t>
            </a:fld>
            <a:endParaRPr lang="en-US" dirty="0"/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1" y="1157690"/>
            <a:ext cx="11762377" cy="5203135"/>
          </a:xfrm>
          <a:prstGeom prst="rect">
            <a:avLst/>
          </a:prstGeom>
        </p:spPr>
      </p:pic>
      <p:sp>
        <p:nvSpPr>
          <p:cNvPr id="6" name="Right Arrow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0740091" y="3147125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454346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534107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601675" y="3147126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388571" y="3147127"/>
            <a:ext cx="633984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68692" y="4189108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100%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8209" y="4189108"/>
            <a:ext cx="8001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100%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5100" y="4199008"/>
            <a:ext cx="8001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 is 9</a:t>
            </a:r>
          </a:p>
        </p:txBody>
      </p:sp>
    </p:spTree>
    <p:extLst>
      <p:ext uri="{BB962C8B-B14F-4D97-AF65-F5344CB8AC3E}">
        <p14:creationId xmlns:p14="http://schemas.microsoft.com/office/powerpoint/2010/main" val="465575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5" y="0"/>
            <a:ext cx="9881143" cy="82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Student Report Archive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 descr="Kite Educator Portal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" y="1014396"/>
            <a:ext cx="11171583" cy="5517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97361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1" y="0"/>
            <a:ext cx="9291484" cy="83518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Alternate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Kite Educator Portal Imag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7" y="1376083"/>
            <a:ext cx="11819803" cy="5086391"/>
          </a:xfrm>
          <a:prstGeom prst="rect">
            <a:avLst/>
          </a:prstGeom>
        </p:spPr>
      </p:pic>
      <p:sp>
        <p:nvSpPr>
          <p:cNvPr id="6" name="Right Arrow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192" y="3029447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101350" y="3483179"/>
            <a:ext cx="653084" cy="3313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2750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442" y="0"/>
            <a:ext cx="1061107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Alternate Reports Details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2764" y="92764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Kite Educator Portal Imag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2" y="1163217"/>
            <a:ext cx="10876523" cy="531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718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512" y="0"/>
            <a:ext cx="7112000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General Reports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512" y="79512"/>
            <a:ext cx="1016000" cy="365125"/>
          </a:xfrm>
          <a:prstGeom prst="rect">
            <a:avLst/>
          </a:prstGeom>
        </p:spPr>
        <p:txBody>
          <a:bodyPr/>
          <a:lstStyle/>
          <a:p>
            <a:pPr algn="l"/>
            <a:fld id="{3B745311-16E5-4BEF-BFE6-36758A3427EB}" type="slidenum">
              <a:rPr lang="en-US" sz="1600" b="1" smtClean="0">
                <a:solidFill>
                  <a:schemeClr val="bg1"/>
                </a:solidFill>
              </a:rPr>
              <a:pPr algn="l"/>
              <a:t>115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Kite Educator Portal Image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" y="916471"/>
            <a:ext cx="116300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8445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4" y="0"/>
            <a:ext cx="7748104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Kite Collector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39" y="1377122"/>
            <a:ext cx="11047896" cy="473213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District staff are asked to complete test observation forms and submit them to DLM.</a:t>
            </a:r>
          </a:p>
          <a:p>
            <a:pPr>
              <a:buClrTx/>
              <a:buSzPct val="100000"/>
            </a:pPr>
            <a:r>
              <a:rPr lang="en-US" sz="4400" dirty="0"/>
              <a:t>Kite Collector is submitted electronically. </a:t>
            </a:r>
          </a:p>
          <a:p>
            <a:pPr>
              <a:buClrTx/>
              <a:buSzPct val="100000"/>
            </a:pPr>
            <a:r>
              <a:rPr lang="en-US" sz="4400" dirty="0"/>
              <a:t>Instructions are posted on the DESE MAP-A page under the Resources tab.</a:t>
            </a:r>
          </a:p>
          <a:p>
            <a:pPr>
              <a:buClrTx/>
              <a:buSzPct val="100000"/>
            </a:pPr>
            <a:r>
              <a:rPr lang="en-US" sz="4400" dirty="0"/>
              <a:t>Links are in the script.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96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sz="2400" dirty="0"/>
              <a:t>Caryn Giarratano, Ph.D.</a:t>
            </a:r>
          </a:p>
          <a:p>
            <a:pPr algn="l"/>
            <a:r>
              <a:rPr lang="en-US" sz="2400" dirty="0"/>
              <a:t>DESE Assistant Director of Assessment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34" y="2888973"/>
            <a:ext cx="9557027" cy="2093844"/>
          </a:xfrm>
        </p:spPr>
        <p:txBody>
          <a:bodyPr>
            <a:noAutofit/>
          </a:bodyPr>
          <a:lstStyle/>
          <a:p>
            <a:r>
              <a:rPr lang="en-US" sz="6600" b="1" dirty="0"/>
              <a:t>Part 9: DESE Connections</a:t>
            </a:r>
            <a:br>
              <a:rPr lang="en-US" sz="6600" b="1" dirty="0"/>
            </a:b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087371" y="913984"/>
            <a:ext cx="2641600" cy="508000"/>
          </a:xfrm>
        </p:spPr>
        <p:txBody>
          <a:bodyPr/>
          <a:lstStyle/>
          <a:p>
            <a:r>
              <a:rPr lang="en-US" dirty="0"/>
              <a:t>August 2024</a:t>
            </a:r>
          </a:p>
        </p:txBody>
      </p:sp>
      <p:sp>
        <p:nvSpPr>
          <p:cNvPr id="5" name="Google Shape;423;p59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822405" y="5638563"/>
            <a:ext cx="1105435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117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4670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3184" y="-1"/>
            <a:ext cx="5919304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MAPA Update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3" y="1979335"/>
            <a:ext cx="10413388" cy="3153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069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68466"/>
            <a:ext cx="9344025" cy="75138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Contact for Questions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375" y="1453455"/>
            <a:ext cx="8421323" cy="4324546"/>
          </a:xfrm>
        </p:spPr>
        <p:txBody>
          <a:bodyPr/>
          <a:lstStyle/>
          <a:p>
            <a:pPr marL="0">
              <a:buClrTx/>
              <a:buSzPct val="75000"/>
            </a:pPr>
            <a:r>
              <a:rPr lang="en-US" sz="4400" b="1" dirty="0"/>
              <a:t>Caryn Giarratano, Ph.D.</a:t>
            </a:r>
          </a:p>
          <a:p>
            <a:pPr marL="0">
              <a:buClrTx/>
              <a:buSzPct val="75000"/>
            </a:pPr>
            <a:r>
              <a:rPr lang="en-US" sz="4400" dirty="0"/>
              <a:t>Assistant Director of Assessment</a:t>
            </a:r>
          </a:p>
          <a:p>
            <a:pPr marL="0">
              <a:buClrTx/>
              <a:buSzPct val="75000"/>
            </a:pPr>
            <a:r>
              <a:rPr lang="en-US" sz="4400" dirty="0"/>
              <a:t>Alternate Assessment</a:t>
            </a:r>
          </a:p>
          <a:p>
            <a:pPr marL="0">
              <a:buClrTx/>
              <a:buSzPct val="75000"/>
            </a:pPr>
            <a:r>
              <a:rPr lang="en-US" sz="4400" dirty="0"/>
              <a:t>573-751-6731</a:t>
            </a:r>
          </a:p>
          <a:p>
            <a:pPr marL="0">
              <a:buClrTx/>
              <a:buSzPct val="75000"/>
            </a:pPr>
            <a:r>
              <a:rPr lang="en-US" sz="4400" dirty="0"/>
              <a:t>caryn.giarratano@dese.mo.gov</a:t>
            </a:r>
          </a:p>
          <a:p>
            <a:pPr>
              <a:buClrTx/>
              <a:buSzPct val="75000"/>
            </a:pPr>
            <a:endParaRPr lang="en-US" sz="4800" dirty="0"/>
          </a:p>
        </p:txBody>
      </p:sp>
      <p:sp>
        <p:nvSpPr>
          <p:cNvPr id="8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09850"/>
            <a:ext cx="3866870" cy="37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9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37420" y="0"/>
            <a:ext cx="10861470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DESE MAPA Tabs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" name="Google Shape;905;p118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-13" y="859425"/>
            <a:ext cx="12192013" cy="168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9728" lvl="1" indent="0">
              <a:buClrTx/>
              <a:buSzPct val="100000"/>
              <a:buNone/>
            </a:pPr>
            <a:r>
              <a:rPr lang="en-US" dirty="0"/>
              <a:t>There are six tabs on the DESE MAPA webpage to organize alternate assessment guidance documents.</a:t>
            </a:r>
          </a:p>
        </p:txBody>
      </p:sp>
      <p:pic>
        <p:nvPicPr>
          <p:cNvPr id="3" name="Picture 2" descr="six tabs on the DESE MAPA webpage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59" y="2429628"/>
            <a:ext cx="8151341" cy="43534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87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37419" y="0"/>
            <a:ext cx="8705839" cy="87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Administration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8" name="Picture 7" descr="Administration resources tab on Map-A Page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1" y="1037225"/>
            <a:ext cx="6506219" cy="5658998"/>
          </a:xfrm>
          <a:prstGeom prst="rect">
            <a:avLst/>
          </a:prstGeom>
        </p:spPr>
      </p:pic>
      <p:sp>
        <p:nvSpPr>
          <p:cNvPr id="9" name="Down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53316" y="1649942"/>
            <a:ext cx="809366" cy="9082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44597" y="1037225"/>
            <a:ext cx="37348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Please view this guidance document for DTCs, MDTCs, data managers, and teachers, to learn MAP-A responsibilities for each.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635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37968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 err="1">
                <a:solidFill>
                  <a:schemeClr val="bg1"/>
                </a:solidFill>
              </a:rPr>
              <a:t>Testlets</a:t>
            </a:r>
            <a:r>
              <a:rPr lang="en-US" sz="6600" dirty="0">
                <a:solidFill>
                  <a:schemeClr val="bg1"/>
                </a:solidFill>
              </a:rPr>
              <a:t> To Cover Blueprint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Number of required testlets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4" y="1076325"/>
            <a:ext cx="10048875" cy="5781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43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Google Shape;906;p118" descr="Eligibility Tab image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81666" y="0"/>
            <a:ext cx="10817224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Eligibility Tab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2023394"/>
            <a:ext cx="3388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Eligibility </a:t>
            </a:r>
            <a:r>
              <a:rPr lang="en-US" sz="4000" dirty="0">
                <a:hlinkClick r:id="rId6"/>
              </a:rPr>
              <a:t>tab</a:t>
            </a:r>
            <a:r>
              <a:rPr lang="en-US" sz="4000" dirty="0"/>
              <a:t> links to the Compliance page for </a:t>
            </a:r>
            <a:r>
              <a:rPr lang="en-US" sz="4000" u="sng" dirty="0">
                <a:hlinkClick r:id="rId6"/>
              </a:rPr>
              <a:t>eligibility guidance</a:t>
            </a:r>
            <a:r>
              <a:rPr lang="en-US" sz="4000" dirty="0"/>
              <a:t>.</a:t>
            </a:r>
          </a:p>
        </p:txBody>
      </p:sp>
      <p:pic>
        <p:nvPicPr>
          <p:cNvPr id="5" name="Picture 4" descr="Eligibility Tab 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9" y="1205947"/>
            <a:ext cx="8362182" cy="5640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795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Google Shape;906;p118" descr="Manuals Tab image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0"/>
            <a:ext cx="6727013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Manuals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Manuals Tab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70" y="966787"/>
            <a:ext cx="6943561" cy="5762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342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4831" y="34996"/>
            <a:ext cx="6400800" cy="77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Resources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Resources tab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0" y="955159"/>
            <a:ext cx="8769432" cy="5734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8012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66148" y="1"/>
            <a:ext cx="9057505" cy="82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Blueprint Claims and EEs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Blueprint Claims and EEs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8" y="1050323"/>
            <a:ext cx="8452020" cy="575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38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2652" y="28785"/>
            <a:ext cx="8946477" cy="79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Math Blueprint Example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Math Blueprint Example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1" y="952260"/>
            <a:ext cx="8020223" cy="5822901"/>
          </a:xfrm>
          <a:prstGeom prst="rect">
            <a:avLst/>
          </a:prstGeom>
        </p:spPr>
      </p:pic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048841">
            <a:off x="8308047" y="1639393"/>
            <a:ext cx="713321" cy="546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0570">
            <a:off x="1183104" y="2697728"/>
            <a:ext cx="570670" cy="43422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150" y="2671043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149" y="3846667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4149" y="3557396"/>
            <a:ext cx="185277" cy="1933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433858" y="6143223"/>
            <a:ext cx="414705" cy="432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187E26-4AD5-4B83-A980-43C4419CF312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04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426390" y="2911585"/>
            <a:ext cx="8154855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One: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042400" y="77036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9805" y="5365093"/>
            <a:ext cx="98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104005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6916" y="12357"/>
            <a:ext cx="880956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Training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Kite educator portal- training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6" y="933943"/>
            <a:ext cx="11670747" cy="5924057"/>
          </a:xfrm>
          <a:prstGeom prst="rect">
            <a:avLst/>
          </a:prstGeom>
        </p:spPr>
      </p:pic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495362">
            <a:off x="4668664" y="2221724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651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32408" y="24927"/>
            <a:ext cx="9410305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Parent Information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Parent Information on MAP-A page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75" y="931839"/>
            <a:ext cx="9340711" cy="58126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945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10906539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Finding an Activity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 descr="Remote learning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61" y="896496"/>
            <a:ext cx="8981400" cy="5862650"/>
          </a:xfrm>
          <a:prstGeom prst="rect">
            <a:avLst/>
          </a:prstGeom>
        </p:spPr>
      </p:pic>
      <p:sp>
        <p:nvSpPr>
          <p:cNvPr id="7" name="Right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54692">
            <a:off x="8636129" y="2447012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11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959323"/>
            <a:ext cx="9271000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3: Tour of DLM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2400" y="75537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23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8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43" y="1"/>
            <a:ext cx="8814392" cy="856924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View DLM Missouri Page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06509">
            <a:off x="3141007" y="1802681"/>
            <a:ext cx="424752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2764" y="79512"/>
            <a:ext cx="646273" cy="464860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1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355" y="0"/>
            <a:ext cx="9376735" cy="861237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Professional Development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idx="12"/>
          </p:nvPr>
        </p:nvSpPr>
        <p:spPr>
          <a:xfrm>
            <a:off x="90299" y="96728"/>
            <a:ext cx="502969" cy="368135"/>
          </a:xfrm>
        </p:spPr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25</a:t>
            </a:fld>
            <a:endParaRPr lang="en-US" dirty="0"/>
          </a:p>
        </p:txBody>
      </p:sp>
      <p:pic>
        <p:nvPicPr>
          <p:cNvPr id="7" name="Picture 6" descr="DLM page image- professional development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0" y="905432"/>
            <a:ext cx="9659472" cy="5989129"/>
          </a:xfrm>
          <a:prstGeom prst="rect">
            <a:avLst/>
          </a:prstGeom>
        </p:spPr>
      </p:pic>
      <p:sp>
        <p:nvSpPr>
          <p:cNvPr id="8" name="Down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06509">
            <a:off x="7233599" y="1299768"/>
            <a:ext cx="421534" cy="696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4;p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48139" y="0"/>
            <a:ext cx="9422296" cy="85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Required Training Courses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27182"/>
            <a:ext cx="11822476" cy="6001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own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06509">
            <a:off x="4563022" y="2200119"/>
            <a:ext cx="513198" cy="7144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8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397" y="-2325"/>
            <a:ext cx="9989387" cy="78074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Manuals for Teachers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963952"/>
            <a:ext cx="6101968" cy="5476605"/>
          </a:xfrm>
        </p:spPr>
        <p:txBody>
          <a:bodyPr/>
          <a:lstStyle/>
          <a:p>
            <a:pPr marL="33866" indent="0">
              <a:buSzPct val="150000"/>
              <a:buNone/>
            </a:pPr>
            <a:r>
              <a:rPr lang="en-US" sz="3600" dirty="0"/>
              <a:t>Five manuals for teachers:</a:t>
            </a:r>
          </a:p>
          <a:p>
            <a:pPr lvl="0">
              <a:buClrTx/>
            </a:pPr>
            <a:r>
              <a:rPr lang="en-US" sz="3600" u="sng" dirty="0">
                <a:hlinkClick r:id="rId3"/>
              </a:rPr>
              <a:t>Accessibility Manual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4"/>
              </a:rPr>
              <a:t>Educator Portal User Guide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5"/>
              </a:rPr>
              <a:t>Guide to Required Test Administrator Training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6"/>
              </a:rPr>
              <a:t>Guide to Practice Activities &amp; Released </a:t>
            </a:r>
            <a:r>
              <a:rPr lang="en-US" sz="3600" u="sng" dirty="0" err="1">
                <a:hlinkClick r:id="rId6"/>
              </a:rPr>
              <a:t>Testlets</a:t>
            </a:r>
            <a:r>
              <a:rPr lang="en-US" sz="3600" u="sng" dirty="0">
                <a:hlinkClick r:id="rId6"/>
              </a:rPr>
              <a:t> IM</a:t>
            </a:r>
            <a:endParaRPr lang="en-US" sz="3600" dirty="0"/>
          </a:p>
          <a:p>
            <a:pPr lvl="0">
              <a:buClrTx/>
            </a:pPr>
            <a:r>
              <a:rPr lang="en-US" sz="3600" u="sng" dirty="0">
                <a:hlinkClick r:id="rId7"/>
              </a:rPr>
              <a:t>Test Administration Manual</a:t>
            </a:r>
            <a:endParaRPr lang="en-US" sz="3600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69" y="963951"/>
            <a:ext cx="5985440" cy="52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Assistance with MAPA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95400"/>
            <a:ext cx="11341100" cy="4851400"/>
          </a:xfrm>
        </p:spPr>
        <p:txBody>
          <a:bodyPr/>
          <a:lstStyle/>
          <a:p>
            <a:pPr lvl="0">
              <a:buClrTx/>
            </a:pPr>
            <a:r>
              <a:rPr lang="en-US" sz="3200" dirty="0"/>
              <a:t>An experienced MAPA coworker</a:t>
            </a:r>
          </a:p>
          <a:p>
            <a:pPr lvl="0">
              <a:buClrTx/>
            </a:pPr>
            <a:r>
              <a:rPr lang="en-US" sz="3200" dirty="0"/>
              <a:t>The MAPA district test coordinator (MDTC)</a:t>
            </a:r>
          </a:p>
          <a:p>
            <a:pPr lvl="0">
              <a:buClrTx/>
            </a:pPr>
            <a:r>
              <a:rPr lang="en-US" sz="3200" dirty="0"/>
              <a:t>A Regional Professional Development Center Consultant (</a:t>
            </a:r>
            <a:r>
              <a:rPr lang="en-US" sz="3200" u="sng" dirty="0">
                <a:hlinkClick r:id="rId2"/>
              </a:rPr>
              <a:t>RPDC</a:t>
            </a:r>
            <a:r>
              <a:rPr lang="en-US" sz="3200" dirty="0"/>
              <a:t>)</a:t>
            </a:r>
          </a:p>
          <a:p>
            <a:pPr lvl="0">
              <a:buClrTx/>
            </a:pPr>
            <a:r>
              <a:rPr lang="en-US" sz="3200" dirty="0"/>
              <a:t>(View the </a:t>
            </a:r>
            <a:r>
              <a:rPr lang="en-US" sz="3200" u="sng" dirty="0">
                <a:hlinkClick r:id="rId3"/>
              </a:rPr>
              <a:t>link</a:t>
            </a:r>
            <a:r>
              <a:rPr lang="en-US" sz="3200" dirty="0"/>
              <a:t> in the script for information about the Facilitated Training for teachers provided by the Missouri Regional Professional Development Center personnel)</a:t>
            </a:r>
          </a:p>
          <a:p>
            <a:pPr lvl="0">
              <a:buClrTx/>
            </a:pPr>
            <a:r>
              <a:rPr lang="en-US" sz="3200" dirty="0"/>
              <a:t>The DLM Service Desk (1-844-675-4479, </a:t>
            </a:r>
            <a:r>
              <a:rPr lang="en-US" sz="3200" u="sng" dirty="0">
                <a:hlinkClick r:id="rId4"/>
              </a:rPr>
              <a:t>DLM-support@ku.edu</a:t>
            </a:r>
            <a:r>
              <a:rPr lang="en-US" sz="3200" u="sng" dirty="0"/>
              <a:t>)</a:t>
            </a:r>
            <a:endParaRPr lang="en-US" sz="3200" dirty="0"/>
          </a:p>
          <a:p>
            <a:pPr lvl="0">
              <a:buClrTx/>
            </a:pPr>
            <a:r>
              <a:rPr lang="en-US" sz="3200" dirty="0"/>
              <a:t>The DESE Assistant Director of Assessment for MAPA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7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433" y="0"/>
            <a:ext cx="9969054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Mini-Map: EEs, GLSs, LLs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 descr="Mini-Map: EEs, GLSs, LLs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" y="967573"/>
            <a:ext cx="10594892" cy="57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3932" y="85036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171" name="Google Shape;17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333500" y="0"/>
            <a:ext cx="7658100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DLM Kite Programs</a:t>
            </a:r>
          </a:p>
        </p:txBody>
      </p:sp>
      <p:sp>
        <p:nvSpPr>
          <p:cNvPr id="170" name="Google Shape;17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Tx/>
            </a:pPr>
            <a:r>
              <a:rPr lang="en-US" sz="5400" dirty="0"/>
              <a:t>Kite Suite</a:t>
            </a:r>
          </a:p>
          <a:p>
            <a:pPr>
              <a:buClrTx/>
              <a:buSzPct val="70000"/>
            </a:pPr>
            <a:r>
              <a:rPr lang="en-US" sz="5400" dirty="0"/>
              <a:t>Educator Portal</a:t>
            </a:r>
          </a:p>
          <a:p>
            <a:pPr>
              <a:buClrTx/>
            </a:pPr>
            <a:r>
              <a:rPr lang="en-US" sz="5400" dirty="0"/>
              <a:t>Student Portal</a:t>
            </a:r>
          </a:p>
          <a:p>
            <a:pPr>
              <a:buClrTx/>
            </a:pPr>
            <a:r>
              <a:rPr lang="en-US" sz="5400" dirty="0"/>
              <a:t>State Education Agency</a:t>
            </a:r>
          </a:p>
          <a:p>
            <a:pPr>
              <a:buClrTx/>
            </a:pPr>
            <a:r>
              <a:rPr lang="en-US" sz="5400" dirty="0"/>
              <a:t>DLM Required Training Courses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16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97452" y="12357"/>
            <a:ext cx="8279033" cy="74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Writing Overview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71" y="871783"/>
            <a:ext cx="8606135" cy="5960236"/>
          </a:xfrm>
          <a:prstGeom prst="rect">
            <a:avLst/>
          </a:prstGeom>
        </p:spPr>
      </p:pic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81" y="5653460"/>
            <a:ext cx="927008" cy="5307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49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4: Tasks for Teachers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2400" y="695413"/>
            <a:ext cx="2641600" cy="5080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800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31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01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-89094"/>
            <a:ext cx="8098403" cy="9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5400" dirty="0">
                <a:solidFill>
                  <a:schemeClr val="bg1"/>
                </a:solidFill>
              </a:rPr>
              <a:t>DLM </a:t>
            </a:r>
            <a:r>
              <a:rPr lang="en-US" sz="6600" dirty="0">
                <a:solidFill>
                  <a:schemeClr val="bg1"/>
                </a:solidFill>
              </a:rPr>
              <a:t>Landing</a:t>
            </a:r>
            <a:r>
              <a:rPr lang="en-US" sz="5400" dirty="0">
                <a:solidFill>
                  <a:schemeClr val="bg1"/>
                </a:solidFill>
              </a:rPr>
              <a:t> Page</a:t>
            </a:r>
            <a:endParaRPr sz="5400" dirty="0">
              <a:solidFill>
                <a:schemeClr val="bg1"/>
              </a:solidFill>
            </a:endParaRPr>
          </a:p>
        </p:txBody>
      </p:sp>
      <p:pic>
        <p:nvPicPr>
          <p:cNvPr id="7" name="Picture 6" descr="DLM home page image- educator portal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1" y="856925"/>
            <a:ext cx="9611562" cy="6001075"/>
          </a:xfrm>
          <a:prstGeom prst="rect">
            <a:avLst/>
          </a:prstGeom>
        </p:spPr>
      </p:pic>
      <p:sp>
        <p:nvSpPr>
          <p:cNvPr id="5" name="Down Arrow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406509">
            <a:off x="5763231" y="1394200"/>
            <a:ext cx="511444" cy="4934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4518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22672" y="-39543"/>
            <a:ext cx="10735266" cy="85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Login for Educator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Kite sign in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907125"/>
            <a:ext cx="9373799" cy="5839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8253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Google Shape;906;p118" descr="Click Security Agreement image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54157" y="12358"/>
            <a:ext cx="9907432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Click Security Agreement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 descr="Click Security Agreement image&#10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2" y="931839"/>
            <a:ext cx="8517924" cy="58658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05848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55406" y="0"/>
            <a:ext cx="1080131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View Student Roster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" y="1671636"/>
            <a:ext cx="11759896" cy="430069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946672">
            <a:off x="230817" y="3725811"/>
            <a:ext cx="327783" cy="465141"/>
          </a:xfrm>
          <a:prstGeom prst="downArrow">
            <a:avLst>
              <a:gd name="adj1" fmla="val 50000"/>
              <a:gd name="adj2" fmla="val 636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70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59696" y="0"/>
            <a:ext cx="1046617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Teacher Duty Highlights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226" y="1462096"/>
            <a:ext cx="106556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First Contact Survey.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Update Personal Needs Profile.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Create instructional plans in the Instruction and Assessment Planner.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Instruct students.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Test students in Student Portal.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Read each DESE </a:t>
            </a:r>
            <a:r>
              <a:rPr lang="en-US" sz="3600" i="1" dirty="0"/>
              <a:t>MAP-A Update </a:t>
            </a:r>
            <a:r>
              <a:rPr lang="en-US" sz="3600" dirty="0"/>
              <a:t>to keep up with guidance and deadlines.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524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4348" y="0"/>
            <a:ext cx="105650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Use Blueprints to Plan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3" name="Picture 2" descr="Resources page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8632"/>
            <a:ext cx="9754410" cy="5758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468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Clean Data in EP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557" y="1344706"/>
            <a:ext cx="113306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Verify the email address and educator identifier match.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Submit all First Contact Surveys,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Complete Personal Needs Profiles,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Check for accuracy in student profiles, especially MOSIS numbers.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Keep grades 3-11 MAP-A students enrolled in Educator Portal, even if not testing.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Grade 12 may be exited from EP(use code 98).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59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1461" y="2996394"/>
            <a:ext cx="8822724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5: DESE Eligibility Criteria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2400" y="770364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39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6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5704" y="0"/>
            <a:ext cx="8335618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Educator Portal Tasks</a:t>
            </a:r>
            <a:endParaRPr lang="en-US" sz="6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3200" y="1496391"/>
            <a:ext cx="11785600" cy="4419600"/>
          </a:xfrm>
        </p:spPr>
        <p:txBody>
          <a:bodyPr/>
          <a:lstStyle/>
          <a:p>
            <a:pPr>
              <a:buClrTx/>
              <a:buSzPct val="70000"/>
            </a:pPr>
            <a:r>
              <a:rPr lang="en-US" sz="5400" dirty="0"/>
              <a:t>Enter information</a:t>
            </a:r>
          </a:p>
          <a:p>
            <a:pPr>
              <a:buClrTx/>
              <a:buSzPct val="70000"/>
            </a:pPr>
            <a:r>
              <a:rPr lang="en-US" sz="5400" dirty="0"/>
              <a:t>Retrieve information</a:t>
            </a:r>
          </a:p>
          <a:p>
            <a:pPr>
              <a:buClrTx/>
              <a:buSzPct val="70000"/>
            </a:pPr>
            <a:r>
              <a:rPr lang="en-US" sz="5400" dirty="0"/>
              <a:t>Complete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97184" y="8537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61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40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927652" y="0"/>
            <a:ext cx="9353169" cy="8481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60933" rIns="121900" bIns="609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000"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Student Eligibility</a:t>
            </a:r>
          </a:p>
        </p:txBody>
      </p:sp>
      <p:pic>
        <p:nvPicPr>
          <p:cNvPr id="6" name="Picture 5" descr="IQ chart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90" y="1073853"/>
            <a:ext cx="8426426" cy="5784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1149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64973" y="1"/>
            <a:ext cx="7425587" cy="8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IDEA Guidance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973" y="1532239"/>
            <a:ext cx="105587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Students must be assessed in the form most likely to yield accurate information on what the child knows and can do academically, developmentally, and functionally.</a:t>
            </a:r>
          </a:p>
          <a:p>
            <a:endParaRPr lang="en-US" sz="4400" dirty="0"/>
          </a:p>
          <a:p>
            <a:r>
              <a:rPr lang="en-US" sz="4400" dirty="0"/>
              <a:t>See Section 300.304(3)(c)(1) in the script for the full text of this section.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2942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Google Shape;458;p62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424070" y="-180228"/>
            <a:ext cx="10641496" cy="962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60933" rIns="121900" bIns="609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Decision Making Flow Chart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4" name="Picture 3" descr="Decision Making Flow Char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5" y="1248107"/>
            <a:ext cx="9725025" cy="495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407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Google Shape;466;p63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0647" y="0"/>
            <a:ext cx="7168896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1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Decision Making Flow Chart step 1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6" y="2138516"/>
            <a:ext cx="10779824" cy="28464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33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200" y="0"/>
            <a:ext cx="6790944" cy="82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2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Decision Making Flow Chart step 2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961535"/>
            <a:ext cx="11037015" cy="4100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25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599" y="0"/>
            <a:ext cx="10707758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IQ Only Part of Decision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17028"/>
            <a:ext cx="11167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IQ score is not the sole criterion.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Students are expected to score lower than peers.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A valid score on a general education test is unachievable.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Documentation shows a level of support required.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Skills the student can perform are identified.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Skills the student has not mastered are identified.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109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Google Shape;474;p64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8362122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Student Review Areas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474" y="1382266"/>
            <a:ext cx="5518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communication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self-care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daily living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social skills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access to 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4768" y="1386077"/>
            <a:ext cx="5547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self-direction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health and safety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functional academics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leisure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work</a:t>
            </a:r>
          </a:p>
          <a:p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57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Google Shape;481;p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"/>
            <a:ext cx="7822546" cy="84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Flow Chart Step 3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8696"/>
            <a:ext cx="9925664" cy="4999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841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Google Shape;488;p66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60174" y="0"/>
            <a:ext cx="7779026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 Step 4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Decision Making Flow Chart step 4 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44" y="2123768"/>
            <a:ext cx="11069933" cy="3451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766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Google Shape;495;p67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14400" y="12192"/>
            <a:ext cx="8303768" cy="82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Flow Chart: Step 5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Decision Making Flow Chart step 5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725561"/>
            <a:ext cx="11047595" cy="458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89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5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925" y="23531"/>
            <a:ext cx="8830917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Parameters of MAP-A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55925" y="1217862"/>
            <a:ext cx="10349948" cy="5268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A student eligible for MAP-A does </a:t>
            </a:r>
            <a:r>
              <a:rPr lang="en-US" sz="4000" b="1" dirty="0"/>
              <a:t>not</a:t>
            </a:r>
            <a:r>
              <a:rPr lang="en-US" sz="4000" dirty="0"/>
              <a:t> participate in any other statewide standardized assessments.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English Learners in grades 1-12 may take the WIDA Alternate ACCESS English test.</a:t>
            </a:r>
          </a:p>
          <a:p>
            <a:pPr marL="678165" lvl="1" indent="-5715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MAP-A students are not included in national or international assessments.</a:t>
            </a:r>
          </a:p>
          <a:p>
            <a:pPr marL="678165" indent="-571500">
              <a:buClrTx/>
              <a:buSzPct val="100000"/>
              <a:buFont typeface="Arial" panose="020B0604020202020204" pitchFamily="34" charset="0"/>
              <a:buChar char="•"/>
            </a:pPr>
            <a:endParaRPr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238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0"/>
            <a:ext cx="9873400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Eligibility Criteria Checklist</a:t>
            </a:r>
          </a:p>
        </p:txBody>
      </p:sp>
      <p:pic>
        <p:nvPicPr>
          <p:cNvPr id="6" name="Picture 5" descr="Eligibility Criteria Checklist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0" y="1058914"/>
            <a:ext cx="11532986" cy="50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1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0"/>
            <a:ext cx="8414070" cy="81984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Guidance Document</a:t>
            </a:r>
          </a:p>
        </p:txBody>
      </p:sp>
      <p:sp>
        <p:nvSpPr>
          <p:cNvPr id="3" name="Tex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44"/>
            <a:ext cx="11988800" cy="505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141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Present Levels</a:t>
            </a:r>
          </a:p>
        </p:txBody>
      </p:sp>
      <p:pic>
        <p:nvPicPr>
          <p:cNvPr id="5" name="Picture 4" descr="Present level of academic achievement and functional performance on the IEP image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" y="1272209"/>
            <a:ext cx="11605375" cy="47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7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Form D, Part 3</a:t>
            </a:r>
          </a:p>
        </p:txBody>
      </p:sp>
      <p:pic>
        <p:nvPicPr>
          <p:cNvPr id="3" name="Picture 2" descr="Form D part 3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72" y="942532"/>
            <a:ext cx="9100720" cy="59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75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2896" y="24384"/>
            <a:ext cx="8266176" cy="82294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Form E</a:t>
            </a:r>
          </a:p>
        </p:txBody>
      </p:sp>
      <p:pic>
        <p:nvPicPr>
          <p:cNvPr id="3" name="Picture 2" descr="Form E: District-Wide Assessment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74" y="983113"/>
            <a:ext cx="8124502" cy="577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44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9676" y="2984037"/>
            <a:ext cx="8822724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6: Student Testing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098" y="4920250"/>
            <a:ext cx="7247924" cy="1801827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2400" y="815335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55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0" y="78059"/>
            <a:ext cx="7415561" cy="69137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Testing Procedures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341" y="1059366"/>
            <a:ext cx="11327161" cy="5631366"/>
          </a:xfrm>
        </p:spPr>
        <p:txBody>
          <a:bodyPr/>
          <a:lstStyle/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Use the Planner to track ELA and math EEs.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Must teach / test science in spring window for grades 5, 8 and 11.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Complete First Contact survey 24 and Personal Needs and Preferences (PNP) profile 24 hours before testing.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 err="1"/>
              <a:t>Testlets</a:t>
            </a:r>
            <a:r>
              <a:rPr lang="en-US" sz="4000" dirty="0"/>
              <a:t> may take 15 minutes to release. 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en-US" sz="4000" dirty="0"/>
              <a:t>Close out of Student Portal when finished!</a:t>
            </a:r>
          </a:p>
        </p:txBody>
      </p:sp>
      <p:sp>
        <p:nvSpPr>
          <p:cNvPr id="6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111540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73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8139" y="-1"/>
            <a:ext cx="9700591" cy="8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Take Practice </a:t>
            </a:r>
            <a:r>
              <a:rPr lang="en-US" sz="6600" dirty="0" err="1">
                <a:solidFill>
                  <a:schemeClr val="bg1"/>
                </a:solidFill>
              </a:rPr>
              <a:t>Testlets</a:t>
            </a:r>
            <a:r>
              <a:rPr lang="en-US" sz="6600" dirty="0">
                <a:solidFill>
                  <a:schemeClr val="bg1"/>
                </a:solidFill>
              </a:rPr>
              <a:t> First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Tabl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83" y="954817"/>
            <a:ext cx="7790743" cy="581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2472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95130" y="-1"/>
            <a:ext cx="9973097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Update Student Portal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Kite Student Portal image">
            <a:extLst>
              <a:ext uri="{FF2B5EF4-FFF2-40B4-BE49-F238E27FC236}">
                <a16:creationId xmlns:a16="http://schemas.microsoft.com/office/drawing/2014/main" id="{E36ECF2A-783F-EB67-8268-ED23E163D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8" y="889865"/>
            <a:ext cx="7212467" cy="5909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587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8529" y="-1"/>
            <a:ext cx="9197789" cy="8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Best Practice for Testing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8" name="Google Shape;170;p30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129553"/>
            <a:ext cx="11241741" cy="4908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06665" indent="0">
              <a:buClrTx/>
              <a:buSzPct val="100000"/>
              <a:buNone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Why teach/test students all three subjects in grades 3-11: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Provide continuity of instruction.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Remind students of test format.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Non-required testing does not cost the district, does not count against the 1% cap, and is not used for accountability.</a:t>
            </a:r>
          </a:p>
          <a:p>
            <a:pPr marL="84665" indent="0">
              <a:buSzPts val="2600"/>
              <a:buNone/>
            </a:pPr>
            <a:endParaRPr lang="en-US" sz="3200" dirty="0"/>
          </a:p>
          <a:p>
            <a:pPr marL="84665" indent="0">
              <a:buSzPts val="2600"/>
              <a:buNone/>
            </a:pPr>
            <a:endParaRPr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89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6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2609" y="0"/>
            <a:ext cx="9766852" cy="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Standards and Crosswalks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5" name="Picture 4" descr="Assessed standards and additional resources page graphic.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56900"/>
            <a:ext cx="9773899" cy="5789035"/>
          </a:xfrm>
          <a:prstGeom prst="rect">
            <a:avLst/>
          </a:prstGeom>
        </p:spPr>
      </p:pic>
      <p:sp>
        <p:nvSpPr>
          <p:cNvPr id="4" name="Down Arrow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70098">
            <a:off x="4854768" y="1425278"/>
            <a:ext cx="530041" cy="12421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870098">
            <a:off x="5081584" y="3946151"/>
            <a:ext cx="504833" cy="1156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381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62344" y="0"/>
            <a:ext cx="8271506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Complete First Contact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344" y="1163938"/>
            <a:ext cx="109286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/>
              <a:t>The First Contact Survey must be completed prior to </a:t>
            </a:r>
            <a:r>
              <a:rPr lang="en-US" sz="4800" dirty="0" err="1"/>
              <a:t>testlets</a:t>
            </a:r>
            <a:r>
              <a:rPr lang="en-US" sz="4800" dirty="0"/>
              <a:t> being generated.</a:t>
            </a:r>
          </a:p>
          <a:p>
            <a:pPr lvl="0"/>
            <a:endParaRPr lang="en-US" sz="4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800" dirty="0"/>
              <a:t>Linkage Levels are determined by the system from the FCS information, so it is recommended to use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027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55042"/>
            <a:ext cx="8085975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 Information Page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0818" y="1648828"/>
            <a:ext cx="1178118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Must view the TIP before giving each </a:t>
            </a:r>
            <a:r>
              <a:rPr lang="en-US" sz="4000" dirty="0" err="1"/>
              <a:t>testlet</a:t>
            </a:r>
            <a:r>
              <a:rPr lang="en-US" sz="4000" dirty="0"/>
              <a:t>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See the Test Administration Manual for more information.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Destroy TIP materials when finished.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Find the TIP for ELA and math in the same location.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Find the TIP for science in a different location for fall than spring.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5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199" y="0"/>
            <a:ext cx="951506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 Information for Fall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ext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8150" y="1294309"/>
            <a:ext cx="108771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Go to Instruction and Assessment Planner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Find student’s table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Blue Arrow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stack of three dots (kebab)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ready to test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400" dirty="0"/>
              <a:t>Click on TIP and download or print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31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9617" y="0"/>
            <a:ext cx="9609975" cy="80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Science TIP for Spring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405" y="1294309"/>
            <a:ext cx="108771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Go to Manage Tests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Test Management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Complete boxes and 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Summative for Testing Program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Click Search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Select the Test Information PDF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Download or print </a:t>
            </a:r>
          </a:p>
          <a:p>
            <a:pPr marL="1005815" lvl="1" indent="-761981">
              <a:buSzPct val="100000"/>
              <a:buFont typeface="Arial" panose="020B0604020202020204" pitchFamily="34" charset="0"/>
              <a:buChar char="•"/>
            </a:pPr>
            <a:r>
              <a:rPr lang="en-US" sz="4000" dirty="0"/>
              <a:t>Destroy the TIP when finished.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46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09" y="0"/>
            <a:ext cx="10446215" cy="83634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Use Familiar Texts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609" y="1639229"/>
            <a:ext cx="10169913" cy="3946912"/>
          </a:xfrm>
        </p:spPr>
        <p:txBody>
          <a:bodyPr/>
          <a:lstStyle/>
          <a:p>
            <a:pPr marL="33866" indent="0">
              <a:buNone/>
            </a:pPr>
            <a:r>
              <a:rPr lang="en-US" sz="5400" dirty="0"/>
              <a:t>Download and use familiar texts to read in classroom daily to enhance ELA assessments.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90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995"/>
            <a:ext cx="7045148" cy="79917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Review Resources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1192695"/>
            <a:ext cx="11512155" cy="5446643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DLM provides materials collections, familiar texts, math glossaries, and science instructional activities: </a:t>
            </a:r>
          </a:p>
          <a:p>
            <a:pPr lvl="0">
              <a:buClrTx/>
              <a:buSzPct val="100000"/>
            </a:pPr>
            <a:r>
              <a:rPr lang="en-US" sz="2800" u="sng" dirty="0">
                <a:hlinkClick r:id="rId3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4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5"/>
              </a:rPr>
              <a:t>Instructional Resources for IE Model States | Dynamic Learning Maps</a:t>
            </a:r>
            <a:endParaRPr lang="en-US" sz="2800" dirty="0"/>
          </a:p>
          <a:p>
            <a:pPr lvl="0">
              <a:buClrTx/>
              <a:buSzPct val="100000"/>
            </a:pPr>
            <a:r>
              <a:rPr lang="en-US" sz="2800" u="sng" dirty="0">
                <a:hlinkClick r:id="rId6"/>
              </a:rPr>
              <a:t>Project Core – A Stepping-Up Technology Implementation Grant Directed by the Center for Literacy and Disability Studies (project-core.com)</a:t>
            </a:r>
            <a:endParaRPr lang="en-US" sz="2800" dirty="0"/>
          </a:p>
        </p:txBody>
      </p:sp>
      <p:sp>
        <p:nvSpPr>
          <p:cNvPr id="5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10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0"/>
            <a:ext cx="8017564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Science Requirements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00832" y="906002"/>
            <a:ext cx="5812077" cy="567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u="sng" dirty="0"/>
              <a:t>Fall Window</a:t>
            </a:r>
            <a:endParaRPr sz="4400" u="sng" dirty="0"/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/>
              <a:t>EEs are chosen by teachers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/>
              <a:t>Testing is optional, but strongly encouraged</a:t>
            </a:r>
          </a:p>
          <a:p>
            <a:pPr indent="-502920">
              <a:buClrTx/>
              <a:buSzPct val="75000"/>
              <a:buFont typeface="Times New Roman" panose="02020603050405020304" pitchFamily="18" charset="0"/>
              <a:buChar char="●"/>
            </a:pPr>
            <a:r>
              <a:rPr lang="en-US" sz="4000" dirty="0" err="1"/>
              <a:t>Testlets</a:t>
            </a:r>
            <a:r>
              <a:rPr lang="en-US" sz="4000" dirty="0"/>
              <a:t> are </a:t>
            </a:r>
            <a:r>
              <a:rPr lang="en-US" sz="4000" b="1" dirty="0"/>
              <a:t>NOT</a:t>
            </a:r>
            <a:r>
              <a:rPr lang="en-US" sz="4000" dirty="0"/>
              <a:t> used for accountability purposes</a:t>
            </a:r>
            <a:endParaRPr sz="4000" dirty="0"/>
          </a:p>
          <a:p>
            <a:pPr marL="33866" indent="0">
              <a:buNone/>
            </a:pPr>
            <a:endParaRPr sz="2800" dirty="0"/>
          </a:p>
        </p:txBody>
      </p:sp>
      <p:sp>
        <p:nvSpPr>
          <p:cNvPr id="8" name="Google Shape;640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63009" y="906002"/>
            <a:ext cx="4910207" cy="523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defTabSz="1219170">
              <a:spcBef>
                <a:spcPts val="853"/>
              </a:spcBef>
              <a:buClr>
                <a:srgbClr val="00B050"/>
              </a:buClr>
              <a:buSzPts val="3200"/>
            </a:pPr>
            <a:r>
              <a:rPr lang="en-US" sz="4400" u="sng" kern="0" dirty="0">
                <a:latin typeface="Calibri"/>
                <a:ea typeface="Calibri"/>
                <a:cs typeface="Calibri"/>
                <a:sym typeface="Calibri"/>
              </a:rPr>
              <a:t>Spring Window</a:t>
            </a:r>
            <a:endParaRPr sz="4400" u="sng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EEs are </a:t>
            </a:r>
            <a:r>
              <a:rPr lang="en-US" sz="4000" b="1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NOT</a:t>
            </a:r>
            <a:r>
              <a:rPr lang="en-US" sz="4000" kern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chosen by teachers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Testing is required</a:t>
            </a:r>
          </a:p>
          <a:p>
            <a:pPr marL="609585" indent="-502920" defTabSz="1219170">
              <a:spcBef>
                <a:spcPts val="853"/>
              </a:spcBef>
              <a:buSzPct val="75000"/>
              <a:buFont typeface="Times New Roman" panose="02020603050405020304" pitchFamily="18" charset="0"/>
              <a:buChar char="●"/>
            </a:pPr>
            <a:r>
              <a:rPr lang="en-US" sz="4000" kern="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Testlets</a:t>
            </a: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b="1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ARE</a:t>
            </a:r>
            <a:r>
              <a:rPr lang="en-US" sz="4000" kern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used for accountability purposes</a:t>
            </a:r>
            <a:endParaRPr sz="4000" kern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590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990370" y="0"/>
            <a:ext cx="759349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Testing Practices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7" name="Google Shape;638;p84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503582" y="1060173"/>
            <a:ext cx="11569148" cy="540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3866" indent="0">
              <a:buNone/>
            </a:pPr>
            <a:r>
              <a:rPr lang="en-US" sz="4400" dirty="0"/>
              <a:t>Teachers use best judgment:</a:t>
            </a:r>
          </a:p>
          <a:p>
            <a:pPr>
              <a:buClrTx/>
              <a:buSzPct val="100000"/>
            </a:pPr>
            <a:r>
              <a:rPr lang="en-US" sz="3600" dirty="0"/>
              <a:t>May provide additional supports.</a:t>
            </a:r>
          </a:p>
          <a:p>
            <a:pPr>
              <a:buClrTx/>
              <a:buSzPct val="100000"/>
            </a:pPr>
            <a:r>
              <a:rPr lang="en-US" sz="3600" dirty="0"/>
              <a:t>Read the “Practices Allowed” section of the</a:t>
            </a:r>
            <a:r>
              <a:rPr lang="en-US" sz="3600" i="1" dirty="0"/>
              <a:t> Test Administration Manual.</a:t>
            </a:r>
          </a:p>
          <a:p>
            <a:pPr>
              <a:buClrTx/>
              <a:buSzPct val="100000"/>
            </a:pPr>
            <a:r>
              <a:rPr lang="en-US" sz="3600" dirty="0"/>
              <a:t>Read “Learn about the Accessibility Supports” in the </a:t>
            </a:r>
            <a:r>
              <a:rPr lang="en-US" sz="3600" i="1" dirty="0"/>
              <a:t>Accessibility Manual.</a:t>
            </a:r>
          </a:p>
          <a:p>
            <a:pPr>
              <a:buClrTx/>
              <a:buSzPct val="100000"/>
            </a:pPr>
            <a:r>
              <a:rPr lang="en-US" sz="3600" dirty="0"/>
              <a:t>Read the instructions in the Test Information Page.</a:t>
            </a:r>
          </a:p>
          <a:p>
            <a:pPr>
              <a:buClrTx/>
              <a:buSzPct val="100000"/>
            </a:pPr>
            <a:r>
              <a:rPr lang="en-US" sz="3600" dirty="0"/>
              <a:t>Teachers may </a:t>
            </a:r>
            <a:r>
              <a:rPr lang="en-US" sz="3600" u="sng" dirty="0"/>
              <a:t>NOT</a:t>
            </a:r>
            <a:r>
              <a:rPr lang="en-US" sz="3600" dirty="0"/>
              <a:t> view the </a:t>
            </a:r>
            <a:r>
              <a:rPr lang="en-US" sz="3600" dirty="0" err="1"/>
              <a:t>testlet</a:t>
            </a:r>
            <a:r>
              <a:rPr lang="en-US" sz="3600" dirty="0"/>
              <a:t> before giving it.</a:t>
            </a:r>
            <a:endParaRPr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758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5" y="7939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55406" y="12358"/>
            <a:ext cx="720191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The Planner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8" name="Picture 17" descr="Kite page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3" y="1094488"/>
            <a:ext cx="10952245" cy="55627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182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40658" y="12358"/>
            <a:ext cx="9656153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Top of Planner Page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0" name="Picture 9" descr="Kite educator portal image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05" y="926100"/>
            <a:ext cx="11335927" cy="5889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76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1339" y="-135835"/>
            <a:ext cx="9232348" cy="106680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Instructionally Embedded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4695" y="1334125"/>
            <a:ext cx="11017772" cy="484138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Instruction and assessment forms a teach/test pattern throughout the year.</a:t>
            </a:r>
          </a:p>
          <a:p>
            <a:pPr>
              <a:buClrTx/>
              <a:buSzPct val="100000"/>
            </a:pPr>
            <a:r>
              <a:rPr lang="en-US" sz="4400" dirty="0"/>
              <a:t>Fall window is September through December.</a:t>
            </a:r>
          </a:p>
          <a:p>
            <a:pPr>
              <a:buClrTx/>
              <a:buSzPct val="100000"/>
            </a:pPr>
            <a:r>
              <a:rPr lang="en-US" sz="4400" dirty="0"/>
              <a:t>Spring window is February through May.</a:t>
            </a:r>
          </a:p>
          <a:p>
            <a:pPr>
              <a:buClrTx/>
              <a:buSzPct val="100000"/>
            </a:pPr>
            <a:r>
              <a:rPr lang="en-US" sz="4400" dirty="0"/>
              <a:t>EEs are embedded in day-to-day instruction.</a:t>
            </a:r>
          </a:p>
          <a:p>
            <a:endParaRPr lang="en-US" dirty="0"/>
          </a:p>
        </p:txBody>
      </p:sp>
      <p:sp>
        <p:nvSpPr>
          <p:cNvPr id="4" name="Google Shape;169;p30"/>
          <p:cNvSpPr txBox="1"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7</a:t>
            </a:fld>
            <a:endParaRPr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23710" y="22262"/>
            <a:ext cx="8345309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EEs and Linkage Levels</a:t>
            </a:r>
            <a:endParaRPr sz="6600" u="sng" dirty="0">
              <a:solidFill>
                <a:schemeClr val="bg1"/>
              </a:solidFill>
            </a:endParaRPr>
          </a:p>
        </p:txBody>
      </p:sp>
      <p:pic>
        <p:nvPicPr>
          <p:cNvPr id="4" name="Picture 3" descr="EEs and Linkage Levels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68632"/>
            <a:ext cx="10799679" cy="5800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0890" y="1460616"/>
            <a:ext cx="28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Instructions for this claim</a:t>
            </a:r>
          </a:p>
        </p:txBody>
      </p:sp>
      <p:sp>
        <p:nvSpPr>
          <p:cNvPr id="8" name="Lef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268472">
            <a:off x="6069237" y="1003298"/>
            <a:ext cx="67589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940843">
            <a:off x="9430245" y="1346775"/>
            <a:ext cx="618457" cy="368914"/>
          </a:xfrm>
          <a:prstGeom prst="leftArrow">
            <a:avLst>
              <a:gd name="adj1" fmla="val 6555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41726" y="1925267"/>
            <a:ext cx="250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claim is not covered</a:t>
            </a:r>
          </a:p>
        </p:txBody>
      </p:sp>
      <p:sp>
        <p:nvSpPr>
          <p:cNvPr id="12" name="Left Arrow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156885" y="4233495"/>
            <a:ext cx="538596" cy="368914"/>
          </a:xfrm>
          <a:prstGeom prst="leftArrow">
            <a:avLst>
              <a:gd name="adj1" fmla="val 5576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4563" y="4823062"/>
            <a:ext cx="41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Bookmark to indicate correct linkage level</a:t>
            </a:r>
          </a:p>
        </p:txBody>
      </p:sp>
      <p:sp>
        <p:nvSpPr>
          <p:cNvPr id="15" name="Left Arrow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990080">
            <a:off x="3008007" y="2996666"/>
            <a:ext cx="666156" cy="3689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23710" y="3365583"/>
            <a:ext cx="24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stack of three dots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235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3184" y="12358"/>
            <a:ext cx="9383627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Linkage Level Comparison 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 dirty="0"/>
          </a:p>
        </p:txBody>
      </p:sp>
      <p:graphicFrame>
        <p:nvGraphicFramePr>
          <p:cNvPr id="10" name="Google Shape;761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73139917"/>
              </p:ext>
            </p:extLst>
          </p:nvPr>
        </p:nvGraphicFramePr>
        <p:xfrm>
          <a:off x="609599" y="1350988"/>
          <a:ext cx="10972802" cy="43547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8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691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 &amp; Math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Science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4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 Levels</a:t>
                      </a:r>
                      <a:endParaRPr sz="4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Initial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Distal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Proximal 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Precursor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Target</a:t>
                      </a:r>
                      <a:endParaRPr sz="2800" u="none" strike="noStrike" cap="none" dirty="0"/>
                    </a:p>
                  </a:txBody>
                  <a:tcPr marL="121933" marR="121933" marT="60967" marB="609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7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800" u="none" strike="noStrike" cap="none" dirty="0">
                          <a:latin typeface="Calibri" panose="020F0502020204030204" pitchFamily="34" charset="0"/>
                        </a:rPr>
                        <a:t>Successor</a:t>
                      </a:r>
                      <a:endParaRPr sz="2800" u="none" strike="noStrike" cap="none" dirty="0"/>
                    </a:p>
                  </a:txBody>
                  <a:tcPr marL="121933" marR="121933" marT="60967" marB="6096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941577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19200" y="-1679"/>
            <a:ext cx="9516150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Teaching across Grades</a:t>
            </a:r>
            <a:endParaRPr sz="6600" u="sng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200" y="968632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Grade 3 Mathematics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" y="1823878"/>
            <a:ext cx="11106556" cy="1465245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200" y="3586169"/>
            <a:ext cx="61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Grade 4 Mathematics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6" y="4529691"/>
            <a:ext cx="11036561" cy="1551559"/>
          </a:xfrm>
          <a:prstGeom prst="rect">
            <a:avLst/>
          </a:prstGeom>
        </p:spPr>
      </p:pic>
      <p:sp>
        <p:nvSpPr>
          <p:cNvPr id="7" name="Down Arrow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028853">
            <a:off x="8638914" y="170032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028853">
            <a:off x="10926908" y="4243181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5086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6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-8575"/>
            <a:ext cx="10293611" cy="86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 fontAlgn="t"/>
            <a:r>
              <a:rPr lang="en-US" sz="6600" dirty="0">
                <a:solidFill>
                  <a:schemeClr val="bg1"/>
                </a:solidFill>
              </a:rPr>
              <a:t>Teaching in Grade Level</a:t>
            </a:r>
            <a:endParaRPr sz="6600" u="sng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8" y="1259577"/>
            <a:ext cx="11527472" cy="5141223"/>
          </a:xfrm>
          <a:prstGeom prst="rect">
            <a:avLst/>
          </a:prstGeom>
        </p:spPr>
      </p:pic>
      <p:sp>
        <p:nvSpPr>
          <p:cNvPr id="4" name="Left Arrow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6812" y="2381692"/>
            <a:ext cx="518518" cy="25924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41403" y="3642851"/>
            <a:ext cx="693313" cy="248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76373" y="2640943"/>
            <a:ext cx="654706" cy="2617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71524" y="3891639"/>
            <a:ext cx="662114" cy="2550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6980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1"/>
            <a:ext cx="7880195" cy="808383"/>
          </a:xfrm>
        </p:spPr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Student Skill Mastery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583" y="1338470"/>
            <a:ext cx="10774017" cy="4828153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000" dirty="0"/>
              <a:t>Skill mastery is based on a probability, using Bayesian Statistics, that the student mastered a skill given the student’s answers to the items about that skill. </a:t>
            </a:r>
          </a:p>
          <a:p>
            <a:pPr>
              <a:buClrTx/>
              <a:buSzPct val="100000"/>
            </a:pPr>
            <a:r>
              <a:rPr lang="en-US" sz="4000" dirty="0"/>
              <a:t>If a student has mastered one linkage level, it is likely the student mastered the skills in all the lower linkage levels for that Essential Element. 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69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992" y="3030907"/>
            <a:ext cx="10365689" cy="9233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7: MDTC Responsibilities</a:t>
            </a:r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2400" y="845193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75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6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14" y="0"/>
            <a:ext cx="9202992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Manuals for District Staff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444" y="1012687"/>
            <a:ext cx="10857948" cy="54068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MDTCs, data managers, and BTCs are encouraged to read the following five of the eleven manuals:</a:t>
            </a:r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Assessment Coordinator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Data Management Manual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Educator Portal User Guide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6"/>
              </a:rPr>
              <a:t>Facilitator Guide to Required Test Administrator Training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7"/>
              </a:rPr>
              <a:t>Parent Portal User Guide for District Staff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030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20" y="0"/>
            <a:ext cx="10023346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PD for District Staff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943" y="1061884"/>
            <a:ext cx="10998448" cy="5312411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Learn how to enroll teachers and students, roster students, and pull reports:</a:t>
            </a:r>
          </a:p>
          <a:p>
            <a:pPr lvl="0">
              <a:buClrTx/>
              <a:buSzPct val="100000"/>
            </a:pPr>
            <a:r>
              <a:rPr lang="en-US" sz="3600" u="sng" dirty="0">
                <a:hlinkClick r:id="rId3"/>
              </a:rPr>
              <a:t>https://kusurvey.ca1.qualtrics.com/jfe/form/SV_1BojBFybHhwPSfA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4"/>
              </a:rPr>
              <a:t>Dynamic Learning Maps Professional Development (dlmpd.com)</a:t>
            </a:r>
            <a:endParaRPr lang="en-US" sz="3600" dirty="0"/>
          </a:p>
          <a:p>
            <a:pPr lvl="0">
              <a:buClrTx/>
              <a:buSzPct val="100000"/>
            </a:pPr>
            <a:r>
              <a:rPr lang="en-US" sz="3600" u="sng" dirty="0">
                <a:hlinkClick r:id="rId5"/>
              </a:rPr>
              <a:t>District Staff Video Resources for IE States | Dynamic Learning Maps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110436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5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Videos for District Staff image"/>
          <p:cNvSpPr>
            <a:spLocks noGrp="1"/>
          </p:cNvSpPr>
          <p:nvPr>
            <p:ph type="title"/>
          </p:nvPr>
        </p:nvSpPr>
        <p:spPr>
          <a:xfrm>
            <a:off x="855406" y="0"/>
            <a:ext cx="8922775" cy="821636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Videos for District Staff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85036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4" descr="Graphical user interface, text, appli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7" y="933865"/>
            <a:ext cx="88011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651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" y="18438"/>
            <a:ext cx="8622746" cy="80319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Request EP Account</a:t>
            </a:r>
            <a:endParaRPr lang="en-US" dirty="0"/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2" y="1443383"/>
            <a:ext cx="10703338" cy="4706694"/>
          </a:xfrm>
        </p:spPr>
        <p:txBody>
          <a:bodyPr/>
          <a:lstStyle/>
          <a:p>
            <a:pPr marL="33866" indent="0">
              <a:buNone/>
            </a:pPr>
            <a:r>
              <a:rPr lang="en-US" sz="4400" dirty="0"/>
              <a:t>Contact Caryn at DESE Assessment to:</a:t>
            </a:r>
          </a:p>
          <a:p>
            <a:pPr>
              <a:buClrTx/>
              <a:buSzPct val="100000"/>
            </a:pPr>
            <a:r>
              <a:rPr lang="en-US" sz="4400" dirty="0"/>
              <a:t>Create an Educator Portal account for MDTCs, or transfer last year’s account to the current district.</a:t>
            </a:r>
          </a:p>
          <a:p>
            <a:pPr>
              <a:buClrTx/>
              <a:buSzPct val="100000"/>
            </a:pPr>
            <a:r>
              <a:rPr lang="en-US" sz="4400" dirty="0"/>
              <a:t>Teachers contact their district level staff to request an account.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9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110436" y="111540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/>
            <a:fld id="{00000000-1234-1234-1234-123412341234}" type="slidenum">
              <a:rPr lang="en-US" kern="0">
                <a:solidFill>
                  <a:srgbClr val="FFFFFF"/>
                </a:solidFill>
              </a:rPr>
              <a:pPr defTabSz="1219170"/>
              <a:t>8</a:t>
            </a:fld>
            <a:endParaRPr kern="0" dirty="0">
              <a:solidFill>
                <a:srgbClr val="FFFFFF"/>
              </a:solidFill>
            </a:endParaRPr>
          </a:p>
        </p:txBody>
      </p:sp>
      <p:sp>
        <p:nvSpPr>
          <p:cNvPr id="679" name="Google Shape;679;p89"/>
          <p:cNvSpPr txBox="1">
            <a:spLocks noGrp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879894" y="-118879"/>
            <a:ext cx="9400927" cy="10324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121900" tIns="60933" rIns="121900" bIns="609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8D"/>
              </a:buClr>
              <a:buSzPts val="4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Missouri Uses Two Models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436" y="1474839"/>
            <a:ext cx="112731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Instructionally Embedded is used for ELA and math with grades 3-8, and 11 required to test in both windows.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Year End is used for science with grades 5, 8, and 11 required to test in the spring.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807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1" y="0"/>
            <a:ext cx="8383281" cy="88789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District Staff Duties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121" y="1444486"/>
            <a:ext cx="10853533" cy="4850297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Pull reports, such as Individual Student Reports.</a:t>
            </a:r>
          </a:p>
          <a:p>
            <a:pPr>
              <a:buClrTx/>
              <a:buSzPct val="100000"/>
            </a:pPr>
            <a:r>
              <a:rPr lang="en-US" sz="4400" dirty="0"/>
              <a:t>Enroll users and maintain user list.</a:t>
            </a:r>
          </a:p>
          <a:p>
            <a:pPr>
              <a:buClrTx/>
              <a:buSzPct val="100000"/>
            </a:pPr>
            <a:r>
              <a:rPr lang="en-US" sz="4400" dirty="0"/>
              <a:t>Enroll students and maintain student list.</a:t>
            </a:r>
          </a:p>
          <a:p>
            <a:pPr>
              <a:buClrTx/>
              <a:buSzPct val="100000"/>
            </a:pPr>
            <a:r>
              <a:rPr lang="en-US" sz="4400" dirty="0"/>
              <a:t>Roster students in ELA, math, and science.</a:t>
            </a:r>
          </a:p>
          <a:p>
            <a:pPr>
              <a:buClrTx/>
              <a:buSzPct val="100000"/>
            </a:pPr>
            <a:r>
              <a:rPr lang="en-US" sz="4400" dirty="0"/>
              <a:t>Share the </a:t>
            </a:r>
            <a:r>
              <a:rPr lang="en-US" sz="4400" i="1" dirty="0"/>
              <a:t>MAPA Update </a:t>
            </a:r>
            <a:r>
              <a:rPr lang="en-US" sz="4400" dirty="0"/>
              <a:t>email newsletter.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96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Enroll Users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Enroll users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870834"/>
            <a:ext cx="10600814" cy="5882533"/>
          </a:xfrm>
          <a:prstGeom prst="rect">
            <a:avLst/>
          </a:prstGeom>
        </p:spPr>
      </p:pic>
      <p:sp>
        <p:nvSpPr>
          <p:cNvPr id="9" name="Righ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836965">
            <a:off x="1875977" y="2350448"/>
            <a:ext cx="654159" cy="3276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47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6" name="Google Shape;906;p118" descr="Enroll User Tabs image 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Enroll User Tabs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, text, application, emai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805"/>
            <a:ext cx="12053101" cy="4240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6286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Google Shape;906;p118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11199" y="34506"/>
            <a:ext cx="8668211" cy="79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Add a User Tab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Add a User Tab 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9" y="886140"/>
            <a:ext cx="10498274" cy="587225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7F395-D843-D631-5228-4D6C01F89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4465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Deactivating Users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5" name="Picture 4" descr="Deactivating Users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1" y="946428"/>
            <a:ext cx="11585847" cy="57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167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5910" y="0"/>
            <a:ext cx="10014155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Role Assignment in EP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725" y="1169233"/>
            <a:ext cx="11062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Teachers = test administrators</a:t>
            </a:r>
          </a:p>
          <a:p>
            <a:r>
              <a:rPr lang="en-US" sz="4400" dirty="0"/>
              <a:t>DTC or sped director = district test coordinator</a:t>
            </a:r>
          </a:p>
          <a:p>
            <a:r>
              <a:rPr lang="en-US" sz="4400" dirty="0"/>
              <a:t>Data managers = district users</a:t>
            </a:r>
          </a:p>
          <a:p>
            <a:r>
              <a:rPr lang="en-US" sz="4400" dirty="0"/>
              <a:t>Principals = building test coordinators Superintendents = superintendents</a:t>
            </a:r>
          </a:p>
          <a:p>
            <a:r>
              <a:rPr lang="en-US" sz="4400" dirty="0"/>
              <a:t>Technology directors = no role in EP</a:t>
            </a:r>
          </a:p>
          <a:p>
            <a:r>
              <a:rPr lang="en-US" sz="4400" dirty="0">
                <a:ea typeface="Calibri" panose="020F0502020204030204" pitchFamily="34" charset="0"/>
              </a:rPr>
              <a:t>Regional directors = building users</a:t>
            </a:r>
          </a:p>
        </p:txBody>
      </p:sp>
    </p:spTree>
    <p:extLst>
      <p:ext uri="{BB962C8B-B14F-4D97-AF65-F5344CB8AC3E}">
        <p14:creationId xmlns:p14="http://schemas.microsoft.com/office/powerpoint/2010/main" val="6035353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188172" cy="821635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Guide—Users</a:t>
            </a:r>
            <a:endParaRPr lang="en-US" sz="66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2" name="Picture 1" descr="Translation Guide—Users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1" y="1725062"/>
            <a:ext cx="11375858" cy="3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81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556" y="0"/>
            <a:ext cx="7703933" cy="808383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Enroll Students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556" y="1325218"/>
            <a:ext cx="10663583" cy="4797287"/>
          </a:xfrm>
        </p:spPr>
        <p:txBody>
          <a:bodyPr/>
          <a:lstStyle/>
          <a:p>
            <a:pPr marL="33866" indent="0">
              <a:buNone/>
            </a:pPr>
            <a:r>
              <a:rPr lang="en-US" sz="4000" dirty="0"/>
              <a:t>There are three methods to enroll students in Educator Portal for the MAP-A assessment:</a:t>
            </a:r>
          </a:p>
          <a:p>
            <a:pPr>
              <a:buClrTx/>
              <a:buSzPct val="100000"/>
            </a:pPr>
            <a:r>
              <a:rPr lang="en-US" sz="4000" dirty="0"/>
              <a:t>Find Student </a:t>
            </a:r>
          </a:p>
          <a:p>
            <a:pPr>
              <a:buClrTx/>
              <a:buSzPct val="100000"/>
            </a:pPr>
            <a:r>
              <a:rPr lang="en-US" sz="4000" dirty="0"/>
              <a:t>Add Student</a:t>
            </a:r>
          </a:p>
          <a:p>
            <a:pPr>
              <a:buClrTx/>
              <a:buSzPct val="100000"/>
            </a:pPr>
            <a:r>
              <a:rPr lang="en-US" sz="4000" dirty="0"/>
              <a:t>Upload Enrollment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03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2" y="0"/>
            <a:ext cx="949782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Find Student Enrollment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2" y="1802297"/>
            <a:ext cx="11137196" cy="38878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64726">
            <a:off x="157232" y="4657615"/>
            <a:ext cx="592428" cy="6129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42909">
            <a:off x="6678199" y="3580358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75673">
            <a:off x="9583750" y="3633505"/>
            <a:ext cx="533519" cy="594130"/>
          </a:xfrm>
          <a:prstGeom prst="rightArrow">
            <a:avLst>
              <a:gd name="adj1" fmla="val 50000"/>
              <a:gd name="adj2" fmla="val 3197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6413" y="0"/>
            <a:ext cx="9699309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Activate Student in EP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9" name="Picture 8" descr="Activate Student in EP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7" y="1140929"/>
            <a:ext cx="11307625" cy="542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5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97184" y="98288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Google Shape;839;p109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33671" y="-7730"/>
            <a:ext cx="8684662" cy="817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l">
              <a:buSzPts val="3600"/>
            </a:pPr>
            <a:r>
              <a:rPr lang="en-US" sz="6600" dirty="0">
                <a:solidFill>
                  <a:schemeClr val="bg1"/>
                </a:solidFill>
              </a:rPr>
              <a:t>Integrate </a:t>
            </a:r>
            <a:r>
              <a:rPr lang="en-US" sz="6600" b="1" i="0" strike="noStrike" cap="none" dirty="0">
                <a:solidFill>
                  <a:schemeClr val="bg1"/>
                </a:solidFill>
                <a:sym typeface="Calibri"/>
              </a:rPr>
              <a:t>Goals and EEs</a:t>
            </a:r>
            <a:endParaRPr sz="6600" b="1" i="0" strike="noStrike" cap="none" dirty="0">
              <a:solidFill>
                <a:schemeClr val="bg1"/>
              </a:solidFill>
              <a:sym typeface="Calibri"/>
            </a:endParaRPr>
          </a:p>
        </p:txBody>
      </p:sp>
      <p:sp>
        <p:nvSpPr>
          <p:cNvPr id="5" name="Google Shape;838;p109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327355"/>
            <a:ext cx="10884310" cy="524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Use the information from the Linkage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Levels and Mini-Maps to plan instruction and create IEP goals 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Create goals with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short-term objectives or benchmarks.</a:t>
            </a:r>
          </a:p>
          <a:p>
            <a:pPr marL="721779" indent="-571500"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</a:rPr>
              <a:t>Begin the teaching/testing pattern in September and February.</a:t>
            </a:r>
            <a:endParaRPr sz="4400" dirty="0">
              <a:solidFill>
                <a:schemeClr val="tx1">
                  <a:lumMod val="50000"/>
                </a:schemeClr>
              </a:solidFill>
            </a:endParaRPr>
          </a:p>
          <a:p>
            <a:pPr indent="-188377"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8503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Add Student Enrollment image"/>
          <p:cNvSpPr>
            <a:spLocks noGrp="1"/>
          </p:cNvSpPr>
          <p:nvPr>
            <p:ph type="title"/>
          </p:nvPr>
        </p:nvSpPr>
        <p:spPr>
          <a:xfrm>
            <a:off x="752168" y="0"/>
            <a:ext cx="9743554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Add Student Enrollment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90</a:t>
            </a:fld>
            <a:endParaRPr lang="en-US" dirty="0"/>
          </a:p>
        </p:txBody>
      </p:sp>
      <p:pic>
        <p:nvPicPr>
          <p:cNvPr id="8" name="Picture 7" descr="Graphical user interface, text, application, emai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" y="1515664"/>
            <a:ext cx="11261558" cy="434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655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406" y="0"/>
            <a:ext cx="9640316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Add Student Form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91</a:t>
            </a:fld>
            <a:endParaRPr lang="en-US" dirty="0"/>
          </a:p>
        </p:txBody>
      </p:sp>
      <p:pic>
        <p:nvPicPr>
          <p:cNvPr id="6" name="Picture 5" descr="Add student form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14" y="968815"/>
            <a:ext cx="8060520" cy="5780150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939395" y="1327352"/>
            <a:ext cx="746974" cy="10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53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6626" y="0"/>
            <a:ext cx="9219096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Uploading Enrollment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92</a:t>
            </a:fld>
            <a:endParaRPr lang="en-US" dirty="0"/>
          </a:p>
        </p:txBody>
      </p:sp>
      <p:pic>
        <p:nvPicPr>
          <p:cNvPr id="5" name="Picture 4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5" y="1176188"/>
            <a:ext cx="11326049" cy="541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15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ranslation Guide - Enroll image "/>
          <p:cNvSpPr>
            <a:spLocks noGrp="1"/>
          </p:cNvSpPr>
          <p:nvPr>
            <p:ph type="title"/>
          </p:nvPr>
        </p:nvSpPr>
        <p:spPr>
          <a:xfrm>
            <a:off x="589935" y="0"/>
            <a:ext cx="9905787" cy="848139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Guide—Enroll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2" name="Picture 1" descr="Graphical user interface, application, 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3" y="1269415"/>
            <a:ext cx="11135226" cy="4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851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Student Roster Methods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94</a:t>
            </a:fld>
            <a:endParaRPr lang="en-US" dirty="0"/>
          </a:p>
        </p:txBody>
      </p:sp>
      <p:pic>
        <p:nvPicPr>
          <p:cNvPr id="5" name="Picture 4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1" y="1311106"/>
            <a:ext cx="11741279" cy="52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5603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71784"/>
            <a:ext cx="9245600" cy="749851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Translation Guide--Roster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2" name="Picture 1" descr="Translation Guide- Roster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9" y="1378226"/>
            <a:ext cx="11303668" cy="38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46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Upload Roster Template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96</a:t>
            </a:fld>
            <a:endParaRPr lang="en-US" dirty="0"/>
          </a:p>
        </p:txBody>
      </p:sp>
      <p:pic>
        <p:nvPicPr>
          <p:cNvPr id="6" name="Picture 5" descr="Kite educator portal image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063121"/>
            <a:ext cx="11715284" cy="559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918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2" y="0"/>
            <a:ext cx="9722679" cy="834887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Steps to Cancel a </a:t>
            </a:r>
            <a:r>
              <a:rPr lang="en-US" sz="6600" dirty="0" err="1">
                <a:solidFill>
                  <a:schemeClr val="bg1"/>
                </a:solidFill>
              </a:rPr>
              <a:t>Testlet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764" y="1549400"/>
            <a:ext cx="11021392" cy="4414078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Only MDTCs can cancel a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  <a:p>
            <a:pPr>
              <a:buClrTx/>
              <a:buSzPct val="100000"/>
            </a:pPr>
            <a:r>
              <a:rPr lang="en-US" sz="4400" dirty="0"/>
              <a:t>Find the Essential Element that needs to be canceled. </a:t>
            </a:r>
          </a:p>
          <a:p>
            <a:pPr>
              <a:buClrTx/>
              <a:buSzPct val="100000"/>
            </a:pPr>
            <a:r>
              <a:rPr lang="en-US" sz="4400" dirty="0"/>
              <a:t>Click on the stack of three dots.</a:t>
            </a:r>
          </a:p>
          <a:p>
            <a:pPr>
              <a:buClrTx/>
              <a:buSzPct val="100000"/>
            </a:pPr>
            <a:r>
              <a:rPr lang="en-US" sz="4400" dirty="0"/>
              <a:t>When the new dialogue box opens, click on cancel </a:t>
            </a:r>
            <a:r>
              <a:rPr lang="en-US" sz="4400" dirty="0" err="1"/>
              <a:t>testlet</a:t>
            </a:r>
            <a:r>
              <a:rPr lang="en-US" sz="4400" dirty="0"/>
              <a:t>.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1335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2" y="0"/>
            <a:ext cx="8556487" cy="795130"/>
          </a:xfrm>
        </p:spPr>
        <p:txBody>
          <a:bodyPr/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Student Transfer</a:t>
            </a:r>
          </a:p>
        </p:txBody>
      </p:sp>
      <p:sp>
        <p:nvSpPr>
          <p:cNvPr id="2" name="Text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711" y="1356853"/>
            <a:ext cx="11415250" cy="4380270"/>
          </a:xfrm>
        </p:spPr>
        <p:txBody>
          <a:bodyPr/>
          <a:lstStyle/>
          <a:p>
            <a:pPr>
              <a:buClrTx/>
              <a:buSzPct val="100000"/>
            </a:pPr>
            <a:r>
              <a:rPr lang="en-US" sz="4400" dirty="0"/>
              <a:t>MAP-A District Test Coordinators may transfer students within the district in Educator Portal.</a:t>
            </a:r>
          </a:p>
          <a:p>
            <a:pPr>
              <a:buClrTx/>
              <a:buSzPct val="100000"/>
            </a:pPr>
            <a:r>
              <a:rPr lang="en-US" sz="4400" dirty="0"/>
              <a:t>Only DESE may transfer students from one district to another.</a:t>
            </a:r>
          </a:p>
        </p:txBody>
      </p:sp>
      <p:sp>
        <p:nvSpPr>
          <p:cNvPr id="4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idx="12"/>
            <p:custDataLst>
              <p:tags r:id="rId1"/>
            </p:custDataLst>
          </p:nvPr>
        </p:nvSpPr>
        <p:spPr>
          <a:xfrm>
            <a:off x="83932" y="71784"/>
            <a:ext cx="1016000" cy="3652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06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4880" y="2914871"/>
            <a:ext cx="9662983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8: Pull Reports</a:t>
            </a:r>
          </a:p>
        </p:txBody>
      </p:sp>
      <p:sp>
        <p:nvSpPr>
          <p:cNvPr id="4" name="Tex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5053914"/>
            <a:ext cx="7670800" cy="1524686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Caryn Giarratano, Ph.D.</a:t>
            </a:r>
          </a:p>
          <a:p>
            <a:pPr algn="l"/>
            <a:r>
              <a:rPr lang="en-US" sz="2800" dirty="0"/>
              <a:t>DESE Assistant Director of Assessment</a:t>
            </a:r>
          </a:p>
          <a:p>
            <a:endParaRPr lang="en-US" sz="3733" dirty="0"/>
          </a:p>
        </p:txBody>
      </p:sp>
      <p:sp>
        <p:nvSpPr>
          <p:cNvPr id="10" name="Text Placeholde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469" y="839825"/>
            <a:ext cx="2641600" cy="508000"/>
          </a:xfrm>
        </p:spPr>
        <p:txBody>
          <a:bodyPr>
            <a:normAutofit/>
          </a:bodyPr>
          <a:lstStyle/>
          <a:p>
            <a:r>
              <a:rPr lang="en-US" dirty="0"/>
              <a:t>August 2024</a:t>
            </a:r>
          </a:p>
        </p:txBody>
      </p:sp>
      <p:sp>
        <p:nvSpPr>
          <p:cNvPr id="2" name="Slide Number Placeholder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6000" y="6375400"/>
            <a:ext cx="1016000" cy="366184"/>
          </a:xfrm>
          <a:prstGeom prst="rect">
            <a:avLst/>
          </a:prstGeom>
        </p:spPr>
        <p:txBody>
          <a:bodyPr/>
          <a:lstStyle/>
          <a:p>
            <a:fld id="{3B745311-16E5-4BEF-BFE6-36758A3427EB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8" name="Google Shape;423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911840" y="5638563"/>
            <a:ext cx="1016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en-US" kern="0" dirty="0">
                <a:solidFill>
                  <a:schemeClr val="bg1"/>
                </a:solidFill>
              </a:rPr>
              <a:t>Slide </a:t>
            </a:r>
            <a:fld id="{00000000-1234-1234-1234-123412341234}" type="slidenum">
              <a:rPr lang="en-US" kern="0" smtClean="0">
                <a:solidFill>
                  <a:schemeClr val="bg1"/>
                </a:solidFill>
              </a:rPr>
              <a:pPr defTabSz="1219170"/>
              <a:t>99</a:t>
            </a:fld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68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9&quot;/&gt;&lt;lineCharCount val=&quot;1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781911-7D95-4A5A-9E0A-2FE16533F73E}_6.png&quot;/&gt;&lt;left val=&quot;-2&quot;/&gt;&lt;top val=&quot;-12&quot;/&gt;&lt;width val=&quot;1281&quot;/&gt;&lt;height val=&quot;176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881848881,Q:\commonspedata\MAP-A\Webinar sections\Section 2\MAP-A Section 2 Recording 2_pptx\Media.ppcx"/>
  <p:tag name="HTML_SHAPEINFO" val="&lt;SlideThumbPath val=&quot;Slide8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AA3DE9B-B28F-4BFA-BA25-15796B2981F5}_8.png&quot;/&gt;&lt;left val=&quot;17&quot;/&gt;&lt;top val=&quot;17&quot;/&gt;&lt;width val=&quot;111&quot;/&gt;&lt;height val=&quot;46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E9A40C9C-37DA-4958-9585-E660D49E6405}_8.png&quot;/&gt;&lt;left val=&quot;11&quot;/&gt;&lt;top val=&quot;17&quot;/&gt;&lt;width val=&quot;1238&quot;/&gt;&lt;height val=&quot;127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881848881,Q:\commonspedata\MAP-A\Webinar sections\Section 2\MAP-A Section 2 Recording 2_pptx\Media.ppcx"/>
  <p:tag name="HTML_SHAPEINFO" val="&lt;SlideThumbPath val=&quot;Slide9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6C000C8B-25D3-4EF7-B5EC-56CF4E5E45F7}_9.png&quot;/&gt;&lt;left val=&quot;17&quot;/&gt;&lt;top val=&quot;17&quot;/&gt;&lt;width val=&quot;111&quot;/&gt;&lt;height val=&quot;46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7A256D7-8695-4943-9319-E173B1BE91AE}_9.png&quot;/&gt;&lt;left val=&quot;18&quot;/&gt;&lt;top val=&quot;17&quot;/&gt;&lt;width val=&quot;1238&quot;/&gt;&lt;height val=&quot;127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81848881,Q:\commonspedata\MAP-A\Webinar sections\Section 2\MAP-A Section 2 Recording 2_pptx\Media.ppcx"/>
  <p:tag name="HTML_SHAPEINFO" val="&lt;SlideThumbPath val=&quot;Slide10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BD44E70-BF39-45C1-90C8-2DFF3F7710E8}_10.png&quot;/&gt;&lt;left val=&quot;17&quot;/&gt;&lt;top val=&quot;17&quot;/&gt;&lt;width val=&quot;111&quot;/&gt;&lt;height val=&quot;46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714F418-2053-4B35-B637-90312B67131F}_10.png&quot;/&gt;&lt;left val=&quot;12&quot;/&gt;&lt;top val=&quot;36&quot;/&gt;&lt;width val=&quot;1238&quot;/&gt;&lt;height val=&quot;127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2&quot;/&gt;&lt;lineCharCount val=&quot;61&quot;/&gt;&lt;lineCharCount val=&quot;66&quot;/&gt;&lt;lineCharCount val=&quot;47&quot;/&gt;&lt;lineCharCount val=&quot;1&quot;/&gt;&lt;lineCharCount val=&quot;63&quot;/&gt;&lt;lineCharCount val=&quot;15&quot;/&gt;&lt;lineCharCount val=&quot;59&quot;/&gt;&lt;lineCharCount val=&quot;62&quot;/&gt;&lt;lineCharCount val=&quot;44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5035CB6-D6EA-40F0-9930-4B6AA21F8E21}_14.png&quot;/&gt;&lt;left val=&quot;20&quot;/&gt;&lt;top val=&quot;153&quot;/&gt;&lt;width val=&quot;1237&quot;/&gt;&lt;height val=&quot;581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4&quot;/&gt;&lt;lineCharCount val=&quot;27&quot;/&gt;&lt;lineCharCount val=&quot;32&quot;/&gt;&lt;lineCharCount val=&quot;19&quot;/&gt;&lt;lineCharCount val=&quot;34&quot;/&gt;&lt;lineCharCount val=&quot;9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CA0C6E8-1B57-40CF-8C4C-362C453A260A}_17.png&quot;/&gt;&lt;left val=&quot;678&quot;/&gt;&lt;top val=&quot;182&quot;/&gt;&lt;width val=&quot;594&quot;/&gt;&lt;height val=&quot;47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2&quot;/&gt;&lt;lineCharCount val=&quot;35&quot;/&gt;&lt;lineCharCount val=&quot;35&quot;/&gt;&lt;lineCharCount val=&quot;27&quot;/&gt;&lt;lineCharCount val=&quot;9&quot;/&gt;&lt;lineCharCount val=&quot;36&quot;/&gt;&lt;lineCharCount val=&quot;32&quot;/&gt;&lt;lineCharCount val=&quot;32&quot;/&gt;&lt;lineCharCount val=&quot;25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5FE204D-86E4-42C8-8134-EC7A3B4281F8}_17.png&quot;/&gt;&lt;left val=&quot;20&quot;/&gt;&lt;top val=&quot;182&quot;/&gt;&lt;width val=&quot;638&quot;/&gt;&lt;height val=&quot;505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2&quot;/&gt;&lt;lineCharCount val=&quot;11&quot;/&gt;&lt;lineCharCount val=&quot;14&quot;/&gt;&lt;/TableIndex&gt;&lt;TableIndex row=&quot;1&quot; col=&quot;2&quot;&gt;&lt;linesCount val=&quot;2&quot;/&gt;&lt;lineCharCount val=&quot;8&quot;/&gt;&lt;lineCharCount val=&quot;14&quot;/&gt;&lt;/TableIndex&gt;&lt;TableIndex row=&quot;2&quot; col=&quot;1&quot;&gt;&lt;linesCount val=&quot;1&quot;/&gt;&lt;lineCharCount val=&quot;7&quot;/&gt;&lt;/TableIndex&gt;&lt;TableIndex row=&quot;2&quot; col=&quot;2&quot;&gt;&lt;linesCount val=&quot;1&quot;/&gt;&lt;lineCharCount val=&quot;8&quot;/&gt;&lt;/TableIndex&gt;&lt;TableIndex row=&quot;3&quot; col=&quot;1&quot;&gt;&lt;linesCount val=&quot;1&quot;/&gt;&lt;lineCharCount val=&quot;16&quot;/&gt;&lt;/TableIndex&gt;&lt;TableIndex row=&quot;3&quot; col=&quot;2&quot;&gt;&lt;linesCount val=&quot;1&quot;/&gt;&lt;lineCharCount val=&quot;8&quot;/&gt;&lt;/TableIndex&gt;&lt;TableIndex row=&quot;4&quot; col=&quot;1&quot;&gt;&lt;linesCount val=&quot;1&quot;/&gt;&lt;lineCharCount val=&quot;18&quot;/&gt;&lt;/TableIndex&gt;&lt;TableIndex row=&quot;4&quot; col=&quot;2&quot;&gt;&lt;linesCount val=&quot;1&quot;/&gt;&lt;lineCharCount val=&quot;18&quot;/&gt;&lt;/TableIndex&gt;&lt;TableIndex row=&quot;5&quot; col=&quot;1&quot;&gt;&lt;linesCount val=&quot;1&quot;/&gt;&lt;lineCharCount val=&quot;6&quot;/&gt;&lt;/TableIndex&gt;&lt;TableIndex row=&quot;5&quot; col=&quot;2&quot;&gt;&lt;linesCount val=&quot;1&quot;/&gt;&lt;lineCharCount val=&quot;6&quot;/&gt;&lt;/TableIndex&gt;&lt;TableIndex row=&quot;6&quot; col=&quot;1&quot;&gt;&lt;linesCount val=&quot;1&quot;/&gt;&lt;lineCharCount val=&quot;9&quot;/&gt;&lt;/TableIndex&gt;&lt;TableIndex row=&quot;6&quot; col=&quot;2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8474BEE6-B6E5-4088-B5F3-9A96CFB53614}_32.png&quot;/&gt;&lt;left val=&quot;211&quot;/&gt;&lt;top val=&quot;208&quot;/&gt;&lt;width val=&quot;856&quot;/&gt;&lt;height val=&quot;452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853557174,Q:\commonspedata\MAP-A\Webinar sections\Section 3\MAPA-Section 3_pptx\Media.ppcx"/>
  <p:tag name="HTML_SHAPEINFO" val="&lt;SlideThumbPath val=&quot;Slide42.PNG&quot;/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073C355-11E0-4CAD-AC0A-3CD956708E4B}_42.png&quot;/&gt;&lt;left val=&quot;17&quot;/&gt;&lt;top val=&quot;17&quot;/&gt;&lt;width val=&quot;111&quot;/&gt;&lt;height val=&quot;46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2424EB19-025E-4356-B136-DEE2382DC71C}_42.png&quot;/&gt;&lt;left val=&quot;0&quot;/&gt;&lt;top val=&quot;19&quot;/&gt;&lt;width val=&quot;1281&quot;/&gt;&lt;height val=&quot;151&quot;/&gt;&lt;hasText val=&quot;1&quot;/&gt;&lt;/Image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57&quot;/&gt;&lt;lineCharCount val=&quot;40&quot;/&gt;&lt;lineCharCount val=&quot;1&quot;/&gt;&lt;lineCharCount val=&quot;5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0A6ACA8A-65B4-4552-86AC-DFB3D99182FC}_42.png&quot;/&gt;&lt;left val=&quot;20&quot;/&gt;&lt;top val=&quot;195&quot;/&gt;&lt;width val=&quot;1247&quot;/&gt;&lt;height val=&quot;424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1&quot;/&gt;&lt;lineCharCount val=&quot;65&quot;/&gt;&lt;lineCharCount val=&quot;33&quot;/&gt;&lt;lineCharCount val=&quot;58&quot;/&gt;&lt;lineCharCount val=&quot;57&quot;/&gt;&lt;lineCharCount val=&quot;43&quot;/&gt;&lt;lineCharCount val=&quot;71&quot;/&gt;&lt;lineCharCount val=&quot;75&quot;/&gt;&lt;lineCharCount val=&quot;50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F7DD700B-8137-47CB-B6A1-B8A4075D03E9}_9.png&quot;/&gt;&lt;left val=&quot;-4&quot;/&gt;&lt;top val=&quot;176&quot;/&gt;&lt;width val=&quot;1284&quot;/&gt;&lt;height val=&quot;549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BFC82A97-01F8-4513-888D-02869C4B0BDA}_13.png&quot;/&gt;&lt;left val=&quot;0&quot;/&gt;&lt;top val=&quot;89&quot;/&gt;&lt;width val=&quot;1281&quot;/&gt;&lt;height val=&quot;128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63&quot;/&gt;&lt;lineCharCount val=&quot;46&quot;/&gt;&lt;lineCharCount val=&quot;25&quot;/&gt;&lt;lineCharCount val=&quot;49&quot;/&gt;&lt;lineCharCount val=&quot;26&quot;/&gt;&lt;lineCharCount val=&quot;3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FF818DE3-0D6A-41F2-AD8E-27D9D8032BF1}_13.png&quot;/&gt;&lt;left val=&quot;20&quot;/&gt;&lt;top val=&quot;203&quot;/&gt;&lt;width val=&quot;1242&quot;/&gt;&lt;height val=&quot;465&quot;/&gt;&lt;hasText val=&quot;1&quot;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876401375,Q:\commonspedata\MAP-A\Webinar sections\Section 1\MAP-A Section 1 recording_pptx\Media.ppcx"/>
  <p:tag name="HTML_SHAPEINFO" val="&lt;SlideThumbPath val=&quot;Slide13.PNG&quot;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74396,Q:\commonspedata\MAP-A\Webinar sections\Section 4\MAP-A-Section 4_pptx\Media.ppcx"/>
  <p:tag name="HTML_SHAPEINFO" val="&lt;SlideThumbPath val=&quot;Slide9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E7913CF-B3DC-46B8-A519-C65D6BB87766}_9.png&quot;/&gt;&lt;left val=&quot;17&quot;/&gt;&lt;top val=&quot;17&quot;/&gt;&lt;width val=&quot;111&quot;/&gt;&lt;height val=&quot;46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1AB69CC-9C5B-4D00-B3F8-0CB033931D80}_9.png&quot;/&gt;&lt;left val=&quot;0&quot;/&gt;&lt;top val=&quot;28&quot;/&gt;&lt;width val=&quot;1281&quot;/&gt;&lt;height val=&quot;127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522AAB19-7C20-46D9-9921-BB6EAB9300C4}_1.png&quot;/&gt;&lt;left val=&quot;1151&quot;/&gt;&lt;top val=&quot;663&quot;/&gt;&lt;width val=&quot;108&quot;/&gt;&lt;height val=&quot;46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853557174,Q:\commonspedata\MAP-A\Webinar sections\Section 3\MAPA-Section 3_pptx\Media.ppcx"/>
  <p:tag name="HTML_SHAPEINFO" val="&lt;SlideThumbPath val=&quot;Slide22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Documents\My Adobe Presentations\MAP-A Section 1 recording\data\asimages\{0C44FFBC-D3FB-4C36-A7A2-E7986D77E620}_13.png&quot;/&gt;&lt;left val=&quot;20&quot;/&gt;&lt;top val=&quot;17&quot;/&gt;&lt;width val=&quot;108&quot;/&gt;&lt;height val=&quot;46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0091FF2-AA95-4CCF-BE71-680191B7E4F8}_22.png&quot;/&gt;&lt;left val=&quot;20&quot;/&gt;&lt;top val=&quot;17&quot;/&gt;&lt;width val=&quot;108&quot;/&gt;&lt;height val=&quot;46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326756E1-9C1B-4337-8D3A-B3876B151A72}_22.png&quot;/&gt;&lt;left val=&quot;0&quot;/&gt;&lt;top val=&quot;36&quot;/&gt;&lt;width val=&quot;1281&quot;/&gt;&lt;height val=&quot;127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81848881,Q:\commonspedata\MAP-A\Webinar sections\Section 2\MAP-A Section 2 Recording 2_pptx\Media.ppcx"/>
  <p:tag name="HTML_SHAPEINFO" val="&lt;SlideThumbPath val=&quot;Slide7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7090928C-CF74-4E76-A075-ECB9ADFD6A67}_7.png&quot;/&gt;&lt;left val=&quot;17&quot;/&gt;&lt;top val=&quot;17&quot;/&gt;&lt;width val=&quot;111&quot;/&gt;&lt;height val=&quot;46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DE807944-F731-48C0-8820-C9F6CA5A7BD4}_7.png&quot;/&gt;&lt;left val=&quot;9&quot;/&gt;&lt;top val=&quot;34&quot;/&gt;&lt;width val=&quot;1238&quot;/&gt;&lt;height val=&quot;12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881848881,Q:\commonspedata\MAP-A\Webinar sections\Section 2\MAP-A Section 2 Recording 2_pptx\Media.ppcx"/>
  <p:tag name="HTML_SHAPEINFO" val="&lt;SlideThumbPath val=&quot;Slide5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A158AF2F-86C4-43CF-811E-0D343EE1F2F0}_5.png&quot;/&gt;&lt;left val=&quot;17&quot;/&gt;&lt;top val=&quot;17&quot;/&gt;&lt;width val=&quot;111&quot;/&gt;&lt;height val=&quot;46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1E5A1F62-D677-4EEA-B8B3-95B19F3D07EF}_5.png&quot;/&gt;&lt;left val=&quot;-1&quot;/&gt;&lt;top val=&quot;60&quot;/&gt;&lt;width val=&quot;1283&quot;/&gt;&lt;height val=&quot;108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81848881,Q:\commonspedata\MAP-A\Webinar sections\Section 2\MAP-A Section 2 Recording 2_pptx\Media.ppcx"/>
  <p:tag name="HTML_SHAPEINFO" val="&lt;SlideThumbPath val=&quot;Slide6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lbrowner\AppData\Local\Temp\2\PR\data\asimages\{41456E79-FB83-4EAF-A231-1A1AA5DAD922}_6.png&quot;/&gt;&lt;left val=&quot;17&quot;/&gt;&lt;top val=&quot;17&quot;/&gt;&lt;width val=&quot;111&quot;/&gt;&lt;height val=&quot;4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</TotalTime>
  <Words>2200</Words>
  <Application>Microsoft Office PowerPoint</Application>
  <PresentationFormat>Widescreen</PresentationFormat>
  <Paragraphs>532</Paragraphs>
  <Slides>119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6" baseType="lpstr">
      <vt:lpstr>Arial</vt:lpstr>
      <vt:lpstr>Calibri</vt:lpstr>
      <vt:lpstr>Calibri Light</vt:lpstr>
      <vt:lpstr>Courier New</vt:lpstr>
      <vt:lpstr>Noto Sans Symbols</vt:lpstr>
      <vt:lpstr>Times New Roman</vt:lpstr>
      <vt:lpstr>Office Theme</vt:lpstr>
      <vt:lpstr> Alternate Assessment </vt:lpstr>
      <vt:lpstr>Part One: Overview</vt:lpstr>
      <vt:lpstr>DLM Kite Programs</vt:lpstr>
      <vt:lpstr>Educator Portal Tasks</vt:lpstr>
      <vt:lpstr>Parameters of MAP-A</vt:lpstr>
      <vt:lpstr>Standards and Crosswalks</vt:lpstr>
      <vt:lpstr>Instructionally Embedded</vt:lpstr>
      <vt:lpstr>Missouri Uses Two Models</vt:lpstr>
      <vt:lpstr>Integrate Goals and EEs</vt:lpstr>
      <vt:lpstr>Part 2: Tour of DESE MAPA</vt:lpstr>
      <vt:lpstr>DESE Quick Links</vt:lpstr>
      <vt:lpstr>DESE MAPA Tabs</vt:lpstr>
      <vt:lpstr>Administration Tab</vt:lpstr>
      <vt:lpstr>Testlets To Cover Blueprint</vt:lpstr>
      <vt:lpstr>Eligibility Tab</vt:lpstr>
      <vt:lpstr>Manuals Tab</vt:lpstr>
      <vt:lpstr>Resources Tab</vt:lpstr>
      <vt:lpstr>Blueprint Claims and EEs</vt:lpstr>
      <vt:lpstr>Math Blueprint Example</vt:lpstr>
      <vt:lpstr>Training Tab</vt:lpstr>
      <vt:lpstr>Parent Information Tab</vt:lpstr>
      <vt:lpstr>Finding an Activity</vt:lpstr>
      <vt:lpstr>Part 3: Tour of DLM</vt:lpstr>
      <vt:lpstr>View DLM Missouri Page</vt:lpstr>
      <vt:lpstr>Professional Development</vt:lpstr>
      <vt:lpstr>Required Training Courses</vt:lpstr>
      <vt:lpstr>Manuals for Teachers</vt:lpstr>
      <vt:lpstr>Find Assistance with MAPA</vt:lpstr>
      <vt:lpstr>Mini-Map: EEs, GLSs, LLs</vt:lpstr>
      <vt:lpstr>Writing Overview</vt:lpstr>
      <vt:lpstr>Part 4: Tasks for Teachers</vt:lpstr>
      <vt:lpstr>DLM Landing Page</vt:lpstr>
      <vt:lpstr>Login for Educator Portal</vt:lpstr>
      <vt:lpstr>Click Security Agreement</vt:lpstr>
      <vt:lpstr>View Student Roster</vt:lpstr>
      <vt:lpstr>Teacher Duty Highlights</vt:lpstr>
      <vt:lpstr>Use Blueprints to Plan</vt:lpstr>
      <vt:lpstr>Clean Data in EP</vt:lpstr>
      <vt:lpstr>Part 5: DESE Eligibility Criteria</vt:lpstr>
      <vt:lpstr>Student Eligibility</vt:lpstr>
      <vt:lpstr>IDEA Guidance</vt:lpstr>
      <vt:lpstr>Decision Making Flow Chart</vt:lpstr>
      <vt:lpstr>Flow Chart Step 1</vt:lpstr>
      <vt:lpstr>Flow Chart Step 2</vt:lpstr>
      <vt:lpstr>IQ Only Part of Decision</vt:lpstr>
      <vt:lpstr>Student Review Areas</vt:lpstr>
      <vt:lpstr>Flow Chart Step 3</vt:lpstr>
      <vt:lpstr>Flow Chart Step 4</vt:lpstr>
      <vt:lpstr>Flow Chart: Step 5</vt:lpstr>
      <vt:lpstr>Eligibility Criteria Checklist</vt:lpstr>
      <vt:lpstr>Guidance Document</vt:lpstr>
      <vt:lpstr>Present Levels</vt:lpstr>
      <vt:lpstr>Form D, Part 3</vt:lpstr>
      <vt:lpstr>Form E</vt:lpstr>
      <vt:lpstr>Part 6: Student Testing</vt:lpstr>
      <vt:lpstr>Testing Procedures</vt:lpstr>
      <vt:lpstr>Take Practice Testlets First</vt:lpstr>
      <vt:lpstr>Update Student Portal</vt:lpstr>
      <vt:lpstr>Best Practice for Testing</vt:lpstr>
      <vt:lpstr>Complete First Contact</vt:lpstr>
      <vt:lpstr>Test Information Page</vt:lpstr>
      <vt:lpstr>Test Information for Fall</vt:lpstr>
      <vt:lpstr>Science TIP for Spring</vt:lpstr>
      <vt:lpstr>Use Familiar Texts</vt:lpstr>
      <vt:lpstr>Review Resources</vt:lpstr>
      <vt:lpstr>Science Requirements</vt:lpstr>
      <vt:lpstr>Testing Practices</vt:lpstr>
      <vt:lpstr>The Planner</vt:lpstr>
      <vt:lpstr>Top of Planner Page</vt:lpstr>
      <vt:lpstr>EEs and Linkage Levels</vt:lpstr>
      <vt:lpstr>Linkage Level Comparison </vt:lpstr>
      <vt:lpstr>Teaching across Grades</vt:lpstr>
      <vt:lpstr>Teaching in Grade Level</vt:lpstr>
      <vt:lpstr>Student Skill Mastery</vt:lpstr>
      <vt:lpstr>Part 7: MDTC Responsibilities</vt:lpstr>
      <vt:lpstr>Manuals for District Staff</vt:lpstr>
      <vt:lpstr>PD for District Staff</vt:lpstr>
      <vt:lpstr>Videos for District Staff</vt:lpstr>
      <vt:lpstr>Request EP Account</vt:lpstr>
      <vt:lpstr>District Staff Duties</vt:lpstr>
      <vt:lpstr>Enroll Users</vt:lpstr>
      <vt:lpstr>Enroll User Tabs</vt:lpstr>
      <vt:lpstr>Add a User Tab</vt:lpstr>
      <vt:lpstr>Deactivating Users</vt:lpstr>
      <vt:lpstr>Role Assignment in EP</vt:lpstr>
      <vt:lpstr>Translation Guide—Users</vt:lpstr>
      <vt:lpstr>Enroll Students</vt:lpstr>
      <vt:lpstr>Find Student Enrollment</vt:lpstr>
      <vt:lpstr>Activate Student in EP</vt:lpstr>
      <vt:lpstr>Add Student Enrollment</vt:lpstr>
      <vt:lpstr>Add Student Form</vt:lpstr>
      <vt:lpstr>Uploading Enrollment</vt:lpstr>
      <vt:lpstr>Translation Guide—Enroll</vt:lpstr>
      <vt:lpstr>Student Roster Methods</vt:lpstr>
      <vt:lpstr>Translation Guide--Roster</vt:lpstr>
      <vt:lpstr>Upload Roster Template</vt:lpstr>
      <vt:lpstr>Steps to Cancel a Testlet</vt:lpstr>
      <vt:lpstr>Student Transfer</vt:lpstr>
      <vt:lpstr>Part 8: Pull Reports</vt:lpstr>
      <vt:lpstr>Individual Student Reports</vt:lpstr>
      <vt:lpstr>How to Use ISRs</vt:lpstr>
      <vt:lpstr>Find ISRs on End of Year Tab</vt:lpstr>
      <vt:lpstr>Find Performance Report</vt:lpstr>
      <vt:lpstr>Fall Performance Report</vt:lpstr>
      <vt:lpstr>District Staff Reports</vt:lpstr>
      <vt:lpstr>Find Data Extracts</vt:lpstr>
      <vt:lpstr>Data Extract Instructions</vt:lpstr>
      <vt:lpstr>Create the Extract</vt:lpstr>
      <vt:lpstr>Create Extract Confirmation</vt:lpstr>
      <vt:lpstr>Data Extract in Queue</vt:lpstr>
      <vt:lpstr>Test Monitoring Extract</vt:lpstr>
      <vt:lpstr>Student Report Archive</vt:lpstr>
      <vt:lpstr>Alternate Reports</vt:lpstr>
      <vt:lpstr>Alternate Reports Details</vt:lpstr>
      <vt:lpstr>General Reports</vt:lpstr>
      <vt:lpstr>Kite Collector</vt:lpstr>
      <vt:lpstr>Part 9: DESE Connections </vt:lpstr>
      <vt:lpstr>MAPA Update</vt:lpstr>
      <vt:lpstr>Contact for Questions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Alternate Assessment</dc:title>
  <dc:creator>Giarratano, Caryn</dc:creator>
  <cp:lastModifiedBy>Gabrielle Mueller</cp:lastModifiedBy>
  <cp:revision>372</cp:revision>
  <dcterms:created xsi:type="dcterms:W3CDTF">2021-07-09T19:42:44Z</dcterms:created>
  <dcterms:modified xsi:type="dcterms:W3CDTF">2024-08-05T20:34:00Z</dcterms:modified>
</cp:coreProperties>
</file>