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4" r:id="rId2"/>
    <p:sldMasterId id="2147483667" r:id="rId3"/>
  </p:sldMasterIdLst>
  <p:notesMasterIdLst>
    <p:notesMasterId r:id="rId62"/>
  </p:notesMasterIdLst>
  <p:sldIdLst>
    <p:sldId id="256" r:id="rId4"/>
    <p:sldId id="257" r:id="rId5"/>
    <p:sldId id="258" r:id="rId6"/>
    <p:sldId id="261" r:id="rId7"/>
    <p:sldId id="322" r:id="rId8"/>
    <p:sldId id="323" r:id="rId9"/>
    <p:sldId id="307" r:id="rId10"/>
    <p:sldId id="1663" r:id="rId11"/>
    <p:sldId id="705" r:id="rId12"/>
    <p:sldId id="272" r:id="rId13"/>
    <p:sldId id="1647" r:id="rId14"/>
    <p:sldId id="1646" r:id="rId15"/>
    <p:sldId id="1648" r:id="rId16"/>
    <p:sldId id="268" r:id="rId17"/>
    <p:sldId id="270" r:id="rId18"/>
    <p:sldId id="269" r:id="rId19"/>
    <p:sldId id="1643" r:id="rId20"/>
    <p:sldId id="1642" r:id="rId21"/>
    <p:sldId id="1637" r:id="rId22"/>
    <p:sldId id="1636" r:id="rId23"/>
    <p:sldId id="1641" r:id="rId24"/>
    <p:sldId id="341" r:id="rId25"/>
    <p:sldId id="332" r:id="rId26"/>
    <p:sldId id="301" r:id="rId27"/>
    <p:sldId id="311" r:id="rId28"/>
    <p:sldId id="710" r:id="rId29"/>
    <p:sldId id="326" r:id="rId30"/>
    <p:sldId id="327" r:id="rId31"/>
    <p:sldId id="328" r:id="rId32"/>
    <p:sldId id="329" r:id="rId33"/>
    <p:sldId id="330" r:id="rId34"/>
    <p:sldId id="711" r:id="rId35"/>
    <p:sldId id="1650" r:id="rId36"/>
    <p:sldId id="315" r:id="rId37"/>
    <p:sldId id="1651" r:id="rId38"/>
    <p:sldId id="333" r:id="rId39"/>
    <p:sldId id="334" r:id="rId40"/>
    <p:sldId id="324" r:id="rId41"/>
    <p:sldId id="260" r:id="rId42"/>
    <p:sldId id="671" r:id="rId43"/>
    <p:sldId id="1661" r:id="rId44"/>
    <p:sldId id="340" r:id="rId45"/>
    <p:sldId id="343" r:id="rId46"/>
    <p:sldId id="302" r:id="rId47"/>
    <p:sldId id="303" r:id="rId48"/>
    <p:sldId id="344" r:id="rId49"/>
    <p:sldId id="345" r:id="rId50"/>
    <p:sldId id="346" r:id="rId51"/>
    <p:sldId id="339" r:id="rId52"/>
    <p:sldId id="266" r:id="rId53"/>
    <p:sldId id="342" r:id="rId54"/>
    <p:sldId id="335" r:id="rId55"/>
    <p:sldId id="336" r:id="rId56"/>
    <p:sldId id="347" r:id="rId57"/>
    <p:sldId id="348" r:id="rId58"/>
    <p:sldId id="1644" r:id="rId59"/>
    <p:sldId id="1645" r:id="rId60"/>
    <p:sldId id="276"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3" roundtripDataSignature="AMtx7mjVUn5Z2Tsd5Nk81UC5nykCMG3I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041EE2-EB95-46B7-B281-3AACFAC97687}">
  <a:tblStyle styleId="{0E041EE2-EB95-46B7-B281-3AACFAC9768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a:tcStyle>
        <a:tcBdr/>
        <a:fill>
          <a:solidFill>
            <a:srgbClr val="CACEDA"/>
          </a:solidFill>
        </a:fill>
      </a:tcStyle>
    </a:band1H>
    <a:band2H>
      <a:tcTxStyle/>
      <a:tcStyle>
        <a:tcBdr/>
      </a:tcStyle>
    </a:band2H>
    <a:band1V>
      <a:tcTxStyle/>
      <a:tcStyle>
        <a:tcBdr/>
        <a:fill>
          <a:solidFill>
            <a:srgbClr val="CACED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57385" autoAdjust="0"/>
  </p:normalViewPr>
  <p:slideViewPr>
    <p:cSldViewPr snapToGrid="0">
      <p:cViewPr varScale="1">
        <p:scale>
          <a:sx n="84" d="100"/>
          <a:sy n="84" d="100"/>
        </p:scale>
        <p:origin x="2394" y="84"/>
      </p:cViewPr>
      <p:guideLst>
        <p:guide orient="horz" pos="1620"/>
        <p:guide pos="2880"/>
      </p:guideLst>
    </p:cSldViewPr>
  </p:slideViewPr>
  <p:outlineViewPr>
    <p:cViewPr>
      <p:scale>
        <a:sx n="33" d="100"/>
        <a:sy n="33" d="100"/>
      </p:scale>
      <p:origin x="0" y="-34884"/>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4AA7E-AE83-49EE-B8E1-1F4641CDE928}"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E3AA273A-AF04-4FE2-87BD-9F722F19FC35}">
      <dgm:prSet phldrT="[Text]"/>
      <dgm:spPr/>
      <dgm:t>
        <a:bodyPr/>
        <a:lstStyle/>
        <a:p>
          <a:r>
            <a:rPr lang="en-US"/>
            <a:t>Who</a:t>
          </a:r>
        </a:p>
      </dgm:t>
    </dgm:pt>
    <dgm:pt modelId="{6A486845-FBDE-4FAA-A30C-E094D230A3B3}" type="parTrans" cxnId="{9BC90FC2-4184-4275-99E2-9FC9F5610C6A}">
      <dgm:prSet/>
      <dgm:spPr/>
      <dgm:t>
        <a:bodyPr/>
        <a:lstStyle/>
        <a:p>
          <a:endParaRPr lang="en-US"/>
        </a:p>
      </dgm:t>
    </dgm:pt>
    <dgm:pt modelId="{023C6BA5-BF20-4BFC-9A4D-373E3FDB7F06}" type="sibTrans" cxnId="{9BC90FC2-4184-4275-99E2-9FC9F5610C6A}">
      <dgm:prSet/>
      <dgm:spPr/>
      <dgm:t>
        <a:bodyPr/>
        <a:lstStyle/>
        <a:p>
          <a:endParaRPr lang="en-US"/>
        </a:p>
      </dgm:t>
    </dgm:pt>
    <dgm:pt modelId="{7DC0D079-E0EC-444E-870D-410B7BBBEEBD}">
      <dgm:prSet phldrT="[Text]"/>
      <dgm:spPr/>
      <dgm:t>
        <a:bodyPr/>
        <a:lstStyle/>
        <a:p>
          <a:r>
            <a:rPr lang="en-US"/>
            <a:t>Student</a:t>
          </a:r>
        </a:p>
      </dgm:t>
    </dgm:pt>
    <dgm:pt modelId="{7CA3F6FE-601B-468C-AFC4-820E94CBB397}" type="parTrans" cxnId="{1B0F1060-3C00-407B-92F0-8459A459F2D0}">
      <dgm:prSet/>
      <dgm:spPr/>
      <dgm:t>
        <a:bodyPr/>
        <a:lstStyle/>
        <a:p>
          <a:endParaRPr lang="en-US"/>
        </a:p>
      </dgm:t>
    </dgm:pt>
    <dgm:pt modelId="{1BCDBCC8-6D81-45E7-83CE-0BB259D15347}" type="sibTrans" cxnId="{1B0F1060-3C00-407B-92F0-8459A459F2D0}">
      <dgm:prSet/>
      <dgm:spPr/>
      <dgm:t>
        <a:bodyPr/>
        <a:lstStyle/>
        <a:p>
          <a:endParaRPr lang="en-US"/>
        </a:p>
      </dgm:t>
    </dgm:pt>
    <dgm:pt modelId="{89782111-3AA7-4F1F-A3B8-9FA156C3C340}">
      <dgm:prSet phldrT="[Text]"/>
      <dgm:spPr/>
      <dgm:t>
        <a:bodyPr/>
        <a:lstStyle/>
        <a:p>
          <a:r>
            <a:rPr lang="en-US"/>
            <a:t>Behavior</a:t>
          </a:r>
        </a:p>
      </dgm:t>
    </dgm:pt>
    <dgm:pt modelId="{1C765173-537A-494C-9B2A-DF6F4DFD0DEA}" type="parTrans" cxnId="{3B617886-3AA8-4D01-849A-0DD00660E4BB}">
      <dgm:prSet/>
      <dgm:spPr/>
      <dgm:t>
        <a:bodyPr/>
        <a:lstStyle/>
        <a:p>
          <a:endParaRPr lang="en-US"/>
        </a:p>
      </dgm:t>
    </dgm:pt>
    <dgm:pt modelId="{2046249F-D722-4D11-8175-183823536B3F}" type="sibTrans" cxnId="{3B617886-3AA8-4D01-849A-0DD00660E4BB}">
      <dgm:prSet/>
      <dgm:spPr/>
      <dgm:t>
        <a:bodyPr/>
        <a:lstStyle/>
        <a:p>
          <a:endParaRPr lang="en-US"/>
        </a:p>
      </dgm:t>
    </dgm:pt>
    <dgm:pt modelId="{D7F33AAA-3FD0-4E04-9826-E00A870B2A7E}">
      <dgm:prSet phldrT="[Text]"/>
      <dgm:spPr/>
      <dgm:t>
        <a:bodyPr/>
        <a:lstStyle/>
        <a:p>
          <a:r>
            <a:rPr lang="en-US"/>
            <a:t>Will do What</a:t>
          </a:r>
        </a:p>
      </dgm:t>
    </dgm:pt>
    <dgm:pt modelId="{96BBF384-EBEE-4E43-B2C0-41350B436FAE}" type="parTrans" cxnId="{9E3B631B-8DF5-436F-9975-D93A51AECDA1}">
      <dgm:prSet/>
      <dgm:spPr/>
      <dgm:t>
        <a:bodyPr/>
        <a:lstStyle/>
        <a:p>
          <a:endParaRPr lang="en-US"/>
        </a:p>
      </dgm:t>
    </dgm:pt>
    <dgm:pt modelId="{ABB1B8FD-8FBE-4268-A178-F2017DB2A5C9}" type="sibTrans" cxnId="{9E3B631B-8DF5-436F-9975-D93A51AECDA1}">
      <dgm:prSet/>
      <dgm:spPr/>
      <dgm:t>
        <a:bodyPr/>
        <a:lstStyle/>
        <a:p>
          <a:endParaRPr lang="en-US"/>
        </a:p>
      </dgm:t>
    </dgm:pt>
    <dgm:pt modelId="{526CCA79-CB21-4995-B192-5C4D89FD5DC4}">
      <dgm:prSet phldrT="[Text]"/>
      <dgm:spPr/>
      <dgm:t>
        <a:bodyPr/>
        <a:lstStyle/>
        <a:p>
          <a:r>
            <a:rPr lang="en-US"/>
            <a:t>Time Frame</a:t>
          </a:r>
        </a:p>
      </dgm:t>
    </dgm:pt>
    <dgm:pt modelId="{541338C2-772C-46C6-A294-CB599218D535}" type="parTrans" cxnId="{8C939AB9-D386-49C5-B7FC-8E572AE51BD3}">
      <dgm:prSet/>
      <dgm:spPr/>
      <dgm:t>
        <a:bodyPr/>
        <a:lstStyle/>
        <a:p>
          <a:endParaRPr lang="en-US"/>
        </a:p>
      </dgm:t>
    </dgm:pt>
    <dgm:pt modelId="{D7E0105F-5619-4E8F-ADE9-FD54EB65447A}" type="sibTrans" cxnId="{8C939AB9-D386-49C5-B7FC-8E572AE51BD3}">
      <dgm:prSet/>
      <dgm:spPr/>
      <dgm:t>
        <a:bodyPr/>
        <a:lstStyle/>
        <a:p>
          <a:endParaRPr lang="en-US"/>
        </a:p>
      </dgm:t>
    </dgm:pt>
    <dgm:pt modelId="{75CC8055-CEB2-434A-8160-6BF37FF6A550}">
      <dgm:prSet phldrT="[Text]"/>
      <dgm:spPr/>
      <dgm:t>
        <a:bodyPr/>
        <a:lstStyle/>
        <a:p>
          <a:r>
            <a:rPr lang="en-US"/>
            <a:t>In what length of time</a:t>
          </a:r>
        </a:p>
      </dgm:t>
    </dgm:pt>
    <dgm:pt modelId="{9D242092-3782-40E1-88EA-45A0B792FCB8}" type="parTrans" cxnId="{EBA48239-DD0A-4165-9FCB-DCBE0FB48913}">
      <dgm:prSet/>
      <dgm:spPr/>
      <dgm:t>
        <a:bodyPr/>
        <a:lstStyle/>
        <a:p>
          <a:endParaRPr lang="en-US"/>
        </a:p>
      </dgm:t>
    </dgm:pt>
    <dgm:pt modelId="{1044D17E-DDE4-4E5F-8D78-F909F9850880}" type="sibTrans" cxnId="{EBA48239-DD0A-4165-9FCB-DCBE0FB48913}">
      <dgm:prSet/>
      <dgm:spPr/>
      <dgm:t>
        <a:bodyPr/>
        <a:lstStyle/>
        <a:p>
          <a:endParaRPr lang="en-US"/>
        </a:p>
      </dgm:t>
    </dgm:pt>
    <dgm:pt modelId="{D89DAC14-0D6C-40F9-A3C1-5A4C07F8C8CA}">
      <dgm:prSet phldrT="[Text]"/>
      <dgm:spPr/>
      <dgm:t>
        <a:bodyPr/>
        <a:lstStyle/>
        <a:p>
          <a:r>
            <a:rPr lang="en-US"/>
            <a:t>Conditions</a:t>
          </a:r>
        </a:p>
      </dgm:t>
    </dgm:pt>
    <dgm:pt modelId="{0AD0BEF3-D932-4BDE-B7DF-DDC4C1B880CA}" type="parTrans" cxnId="{6B38DC13-A6E8-44FE-9EA5-C517EA60AD43}">
      <dgm:prSet/>
      <dgm:spPr/>
      <dgm:t>
        <a:bodyPr/>
        <a:lstStyle/>
        <a:p>
          <a:endParaRPr lang="en-US"/>
        </a:p>
      </dgm:t>
    </dgm:pt>
    <dgm:pt modelId="{2BD89D81-1FE3-4C7D-80A9-575E5B6CBA67}" type="sibTrans" cxnId="{6B38DC13-A6E8-44FE-9EA5-C517EA60AD43}">
      <dgm:prSet/>
      <dgm:spPr/>
      <dgm:t>
        <a:bodyPr/>
        <a:lstStyle/>
        <a:p>
          <a:endParaRPr lang="en-US"/>
        </a:p>
      </dgm:t>
    </dgm:pt>
    <dgm:pt modelId="{E0B3653B-4AFE-4183-AC35-D5954A8B902E}">
      <dgm:prSet phldrT="[Text]"/>
      <dgm:spPr/>
      <dgm:t>
        <a:bodyPr/>
        <a:lstStyle/>
        <a:p>
          <a:r>
            <a:rPr lang="en-US"/>
            <a:t>Under What  Conditions</a:t>
          </a:r>
        </a:p>
      </dgm:t>
    </dgm:pt>
    <dgm:pt modelId="{EE6DC2B6-CA17-4FFF-9EBB-452BE5E4FD53}" type="parTrans" cxnId="{DBEDF374-80BA-4A6C-9DAB-67DFB7192D97}">
      <dgm:prSet/>
      <dgm:spPr/>
      <dgm:t>
        <a:bodyPr/>
        <a:lstStyle/>
        <a:p>
          <a:endParaRPr lang="en-US"/>
        </a:p>
      </dgm:t>
    </dgm:pt>
    <dgm:pt modelId="{6B86270E-65F0-4856-AB55-BCB4B6DB130B}" type="sibTrans" cxnId="{DBEDF374-80BA-4A6C-9DAB-67DFB7192D97}">
      <dgm:prSet/>
      <dgm:spPr/>
      <dgm:t>
        <a:bodyPr/>
        <a:lstStyle/>
        <a:p>
          <a:endParaRPr lang="en-US"/>
        </a:p>
      </dgm:t>
    </dgm:pt>
    <dgm:pt modelId="{999A4834-1BF2-4AB9-BD97-7F7AC03A8ED7}">
      <dgm:prSet phldrT="[Text]"/>
      <dgm:spPr/>
      <dgm:t>
        <a:bodyPr/>
        <a:lstStyle/>
        <a:p>
          <a:r>
            <a:rPr lang="en-US"/>
            <a:t>Criteria</a:t>
          </a:r>
        </a:p>
      </dgm:t>
    </dgm:pt>
    <dgm:pt modelId="{75BC04EE-7EEC-42AA-8538-CAAE6779035C}" type="parTrans" cxnId="{04F0DFDD-2E9E-483C-A589-3CC79FBEACCF}">
      <dgm:prSet/>
      <dgm:spPr/>
      <dgm:t>
        <a:bodyPr/>
        <a:lstStyle/>
        <a:p>
          <a:endParaRPr lang="en-US"/>
        </a:p>
      </dgm:t>
    </dgm:pt>
    <dgm:pt modelId="{970F1E54-390A-46D7-B8F9-1640773997B8}" type="sibTrans" cxnId="{04F0DFDD-2E9E-483C-A589-3CC79FBEACCF}">
      <dgm:prSet/>
      <dgm:spPr/>
      <dgm:t>
        <a:bodyPr/>
        <a:lstStyle/>
        <a:p>
          <a:endParaRPr lang="en-US"/>
        </a:p>
      </dgm:t>
    </dgm:pt>
    <dgm:pt modelId="{47F01CD6-63FE-4FDF-BEC4-D48466A42034}">
      <dgm:prSet phldrT="[Text]"/>
      <dgm:spPr/>
      <dgm:t>
        <a:bodyPr/>
        <a:lstStyle/>
        <a:p>
          <a:r>
            <a:rPr lang="en-US"/>
            <a:t>To what level or degree</a:t>
          </a:r>
        </a:p>
      </dgm:t>
    </dgm:pt>
    <dgm:pt modelId="{A1B5CD8F-698A-4F5E-A3AC-ED2662E1C88E}" type="parTrans" cxnId="{786B8F39-2E8A-4856-BC0B-4A0F324D3B1D}">
      <dgm:prSet/>
      <dgm:spPr/>
      <dgm:t>
        <a:bodyPr/>
        <a:lstStyle/>
        <a:p>
          <a:endParaRPr lang="en-US"/>
        </a:p>
      </dgm:t>
    </dgm:pt>
    <dgm:pt modelId="{869F5879-5321-4F34-9952-A1D974CFCEE2}" type="sibTrans" cxnId="{786B8F39-2E8A-4856-BC0B-4A0F324D3B1D}">
      <dgm:prSet/>
      <dgm:spPr/>
      <dgm:t>
        <a:bodyPr/>
        <a:lstStyle/>
        <a:p>
          <a:endParaRPr lang="en-US"/>
        </a:p>
      </dgm:t>
    </dgm:pt>
    <dgm:pt modelId="{9D082DE6-1E66-43B6-AE3E-7FCD6C30BDD0}" type="pres">
      <dgm:prSet presAssocID="{E624AA7E-AE83-49EE-B8E1-1F4641CDE928}" presName="Name0" presStyleCnt="0">
        <dgm:presLayoutVars>
          <dgm:chPref val="3"/>
          <dgm:dir/>
          <dgm:animLvl val="lvl"/>
          <dgm:resizeHandles/>
        </dgm:presLayoutVars>
      </dgm:prSet>
      <dgm:spPr/>
    </dgm:pt>
    <dgm:pt modelId="{5D3FA402-0DE4-42E9-A52B-18E9A417EAAD}" type="pres">
      <dgm:prSet presAssocID="{E3AA273A-AF04-4FE2-87BD-9F722F19FC35}" presName="horFlow" presStyleCnt="0"/>
      <dgm:spPr/>
    </dgm:pt>
    <dgm:pt modelId="{30B7E3E6-B0C3-4254-A921-C2668BD589FB}" type="pres">
      <dgm:prSet presAssocID="{E3AA273A-AF04-4FE2-87BD-9F722F19FC35}" presName="bigChev" presStyleLbl="node1" presStyleIdx="0" presStyleCnt="5" custScaleX="153187" custLinFactNeighborY="-2251"/>
      <dgm:spPr/>
    </dgm:pt>
    <dgm:pt modelId="{A9E5D6D8-B695-4B27-9128-8094129C9ABB}" type="pres">
      <dgm:prSet presAssocID="{7CA3F6FE-601B-468C-AFC4-820E94CBB397}" presName="parTrans" presStyleCnt="0"/>
      <dgm:spPr/>
    </dgm:pt>
    <dgm:pt modelId="{DE385EAC-DB4C-4025-A095-F062E987E2B0}" type="pres">
      <dgm:prSet presAssocID="{7DC0D079-E0EC-444E-870D-410B7BBBEEBD}" presName="node" presStyleLbl="alignAccFollowNode1" presStyleIdx="0" presStyleCnt="5" custScaleX="259729">
        <dgm:presLayoutVars>
          <dgm:bulletEnabled val="1"/>
        </dgm:presLayoutVars>
      </dgm:prSet>
      <dgm:spPr/>
    </dgm:pt>
    <dgm:pt modelId="{C488E00D-9DBE-4622-9789-5D4FEDFE9327}" type="pres">
      <dgm:prSet presAssocID="{E3AA273A-AF04-4FE2-87BD-9F722F19FC35}" presName="vSp" presStyleCnt="0"/>
      <dgm:spPr/>
    </dgm:pt>
    <dgm:pt modelId="{219BD6B7-7150-442B-9B0C-5B95532BDEAE}" type="pres">
      <dgm:prSet presAssocID="{89782111-3AA7-4F1F-A3B8-9FA156C3C340}" presName="horFlow" presStyleCnt="0"/>
      <dgm:spPr/>
    </dgm:pt>
    <dgm:pt modelId="{B3D16C4C-463F-4A0B-B4C7-6F700C86D9B1}" type="pres">
      <dgm:prSet presAssocID="{89782111-3AA7-4F1F-A3B8-9FA156C3C340}" presName="bigChev" presStyleLbl="node1" presStyleIdx="1" presStyleCnt="5" custScaleX="148591"/>
      <dgm:spPr/>
    </dgm:pt>
    <dgm:pt modelId="{8A7E13AF-BB7E-460B-9678-C3AF5325F8BD}" type="pres">
      <dgm:prSet presAssocID="{96BBF384-EBEE-4E43-B2C0-41350B436FAE}" presName="parTrans" presStyleCnt="0"/>
      <dgm:spPr/>
    </dgm:pt>
    <dgm:pt modelId="{8ADD1204-3656-4D98-86A2-28326CF6D3D5}" type="pres">
      <dgm:prSet presAssocID="{D7F33AAA-3FD0-4E04-9826-E00A870B2A7E}" presName="node" presStyleLbl="alignAccFollowNode1" presStyleIdx="1" presStyleCnt="5" custScaleX="260640">
        <dgm:presLayoutVars>
          <dgm:bulletEnabled val="1"/>
        </dgm:presLayoutVars>
      </dgm:prSet>
      <dgm:spPr/>
    </dgm:pt>
    <dgm:pt modelId="{82CC2C95-F987-4B50-BC90-D90DED0A9C6A}" type="pres">
      <dgm:prSet presAssocID="{89782111-3AA7-4F1F-A3B8-9FA156C3C340}" presName="vSp" presStyleCnt="0"/>
      <dgm:spPr/>
    </dgm:pt>
    <dgm:pt modelId="{17C308F3-AC76-4A3B-B427-015DE02DEAB8}" type="pres">
      <dgm:prSet presAssocID="{D89DAC14-0D6C-40F9-A3C1-5A4C07F8C8CA}" presName="horFlow" presStyleCnt="0"/>
      <dgm:spPr/>
    </dgm:pt>
    <dgm:pt modelId="{61EFD543-FC19-4A61-B06B-BBCCBFA55553}" type="pres">
      <dgm:prSet presAssocID="{D89DAC14-0D6C-40F9-A3C1-5A4C07F8C8CA}" presName="bigChev" presStyleLbl="node1" presStyleIdx="2" presStyleCnt="5" custScaleX="147356"/>
      <dgm:spPr/>
    </dgm:pt>
    <dgm:pt modelId="{D56FC93C-E190-48E3-9C76-255BACD8E706}" type="pres">
      <dgm:prSet presAssocID="{EE6DC2B6-CA17-4FFF-9EBB-452BE5E4FD53}" presName="parTrans" presStyleCnt="0"/>
      <dgm:spPr/>
    </dgm:pt>
    <dgm:pt modelId="{37F9AA74-CCF2-46F8-8489-8260377310DF}" type="pres">
      <dgm:prSet presAssocID="{E0B3653B-4AFE-4183-AC35-D5954A8B902E}" presName="node" presStyleLbl="alignAccFollowNode1" presStyleIdx="2" presStyleCnt="5" custScaleX="259729">
        <dgm:presLayoutVars>
          <dgm:bulletEnabled val="1"/>
        </dgm:presLayoutVars>
      </dgm:prSet>
      <dgm:spPr/>
    </dgm:pt>
    <dgm:pt modelId="{C6B86A31-049C-4A4E-8565-BB8F44BE2942}" type="pres">
      <dgm:prSet presAssocID="{D89DAC14-0D6C-40F9-A3C1-5A4C07F8C8CA}" presName="vSp" presStyleCnt="0"/>
      <dgm:spPr/>
    </dgm:pt>
    <dgm:pt modelId="{7734BCEE-784E-4400-A452-A2EF952C4C97}" type="pres">
      <dgm:prSet presAssocID="{999A4834-1BF2-4AB9-BD97-7F7AC03A8ED7}" presName="horFlow" presStyleCnt="0"/>
      <dgm:spPr/>
    </dgm:pt>
    <dgm:pt modelId="{68B0B29C-6FF8-4AFB-9C61-FDBB12A5BB1F}" type="pres">
      <dgm:prSet presAssocID="{999A4834-1BF2-4AB9-BD97-7F7AC03A8ED7}" presName="bigChev" presStyleLbl="node1" presStyleIdx="3" presStyleCnt="5" custScaleX="148112"/>
      <dgm:spPr/>
    </dgm:pt>
    <dgm:pt modelId="{B0BB8A60-38F8-42A6-8D75-EFCCE605662F}" type="pres">
      <dgm:prSet presAssocID="{A1B5CD8F-698A-4F5E-A3AC-ED2662E1C88E}" presName="parTrans" presStyleCnt="0"/>
      <dgm:spPr/>
    </dgm:pt>
    <dgm:pt modelId="{7E34EBEE-C094-4EC6-A9E4-2C825B4CF10D}" type="pres">
      <dgm:prSet presAssocID="{47F01CD6-63FE-4FDF-BEC4-D48466A42034}" presName="node" presStyleLbl="alignAccFollowNode1" presStyleIdx="3" presStyleCnt="5" custScaleX="260639">
        <dgm:presLayoutVars>
          <dgm:bulletEnabled val="1"/>
        </dgm:presLayoutVars>
      </dgm:prSet>
      <dgm:spPr/>
    </dgm:pt>
    <dgm:pt modelId="{C43E7B4C-2A69-410D-8FF3-D89EEA292037}" type="pres">
      <dgm:prSet presAssocID="{999A4834-1BF2-4AB9-BD97-7F7AC03A8ED7}" presName="vSp" presStyleCnt="0"/>
      <dgm:spPr/>
    </dgm:pt>
    <dgm:pt modelId="{E4C88A51-7A58-457C-9E5F-0348BCD6A0D3}" type="pres">
      <dgm:prSet presAssocID="{526CCA79-CB21-4995-B192-5C4D89FD5DC4}" presName="horFlow" presStyleCnt="0"/>
      <dgm:spPr/>
    </dgm:pt>
    <dgm:pt modelId="{2727AB1A-ECF4-45E7-967D-0C372FE6E814}" type="pres">
      <dgm:prSet presAssocID="{526CCA79-CB21-4995-B192-5C4D89FD5DC4}" presName="bigChev" presStyleLbl="node1" presStyleIdx="4" presStyleCnt="5" custScaleX="148113"/>
      <dgm:spPr/>
    </dgm:pt>
    <dgm:pt modelId="{448EAB51-EE1E-4B03-9D2C-E8FACDDCEFC3}" type="pres">
      <dgm:prSet presAssocID="{9D242092-3782-40E1-88EA-45A0B792FCB8}" presName="parTrans" presStyleCnt="0"/>
      <dgm:spPr/>
    </dgm:pt>
    <dgm:pt modelId="{B8485F6C-6CAC-4C61-80F2-0ED7562597ED}" type="pres">
      <dgm:prSet presAssocID="{75CC8055-CEB2-434A-8160-6BF37FF6A550}" presName="node" presStyleLbl="alignAccFollowNode1" presStyleIdx="4" presStyleCnt="5" custScaleX="260640">
        <dgm:presLayoutVars>
          <dgm:bulletEnabled val="1"/>
        </dgm:presLayoutVars>
      </dgm:prSet>
      <dgm:spPr/>
    </dgm:pt>
  </dgm:ptLst>
  <dgm:cxnLst>
    <dgm:cxn modelId="{B3904D12-8A63-463C-8E3B-1D6998325C49}" type="presOf" srcId="{999A4834-1BF2-4AB9-BD97-7F7AC03A8ED7}" destId="{68B0B29C-6FF8-4AFB-9C61-FDBB12A5BB1F}" srcOrd="0" destOrd="0" presId="urn:microsoft.com/office/officeart/2005/8/layout/lProcess3"/>
    <dgm:cxn modelId="{1145BF12-93D3-4DC8-9745-F4A7B39983E9}" type="presOf" srcId="{7DC0D079-E0EC-444E-870D-410B7BBBEEBD}" destId="{DE385EAC-DB4C-4025-A095-F062E987E2B0}" srcOrd="0" destOrd="0" presId="urn:microsoft.com/office/officeart/2005/8/layout/lProcess3"/>
    <dgm:cxn modelId="{6B38DC13-A6E8-44FE-9EA5-C517EA60AD43}" srcId="{E624AA7E-AE83-49EE-B8E1-1F4641CDE928}" destId="{D89DAC14-0D6C-40F9-A3C1-5A4C07F8C8CA}" srcOrd="2" destOrd="0" parTransId="{0AD0BEF3-D932-4BDE-B7DF-DDC4C1B880CA}" sibTransId="{2BD89D81-1FE3-4C7D-80A9-575E5B6CBA67}"/>
    <dgm:cxn modelId="{9E3B631B-8DF5-436F-9975-D93A51AECDA1}" srcId="{89782111-3AA7-4F1F-A3B8-9FA156C3C340}" destId="{D7F33AAA-3FD0-4E04-9826-E00A870B2A7E}" srcOrd="0" destOrd="0" parTransId="{96BBF384-EBEE-4E43-B2C0-41350B436FAE}" sibTransId="{ABB1B8FD-8FBE-4268-A178-F2017DB2A5C9}"/>
    <dgm:cxn modelId="{5483C123-6980-4727-8271-014FBF18242D}" type="presOf" srcId="{D89DAC14-0D6C-40F9-A3C1-5A4C07F8C8CA}" destId="{61EFD543-FC19-4A61-B06B-BBCCBFA55553}" srcOrd="0" destOrd="0" presId="urn:microsoft.com/office/officeart/2005/8/layout/lProcess3"/>
    <dgm:cxn modelId="{C244942F-750B-4885-8D64-14E8F117FA67}" type="presOf" srcId="{E3AA273A-AF04-4FE2-87BD-9F722F19FC35}" destId="{30B7E3E6-B0C3-4254-A921-C2668BD589FB}" srcOrd="0" destOrd="0" presId="urn:microsoft.com/office/officeart/2005/8/layout/lProcess3"/>
    <dgm:cxn modelId="{62618238-C5DD-4905-AB81-2B453EF87451}" type="presOf" srcId="{D7F33AAA-3FD0-4E04-9826-E00A870B2A7E}" destId="{8ADD1204-3656-4D98-86A2-28326CF6D3D5}" srcOrd="0" destOrd="0" presId="urn:microsoft.com/office/officeart/2005/8/layout/lProcess3"/>
    <dgm:cxn modelId="{EBA48239-DD0A-4165-9FCB-DCBE0FB48913}" srcId="{526CCA79-CB21-4995-B192-5C4D89FD5DC4}" destId="{75CC8055-CEB2-434A-8160-6BF37FF6A550}" srcOrd="0" destOrd="0" parTransId="{9D242092-3782-40E1-88EA-45A0B792FCB8}" sibTransId="{1044D17E-DDE4-4E5F-8D78-F909F9850880}"/>
    <dgm:cxn modelId="{786B8F39-2E8A-4856-BC0B-4A0F324D3B1D}" srcId="{999A4834-1BF2-4AB9-BD97-7F7AC03A8ED7}" destId="{47F01CD6-63FE-4FDF-BEC4-D48466A42034}" srcOrd="0" destOrd="0" parTransId="{A1B5CD8F-698A-4F5E-A3AC-ED2662E1C88E}" sibTransId="{869F5879-5321-4F34-9952-A1D974CFCEE2}"/>
    <dgm:cxn modelId="{FB2EBF3B-8C26-4205-8771-19F805C61E47}" type="presOf" srcId="{89782111-3AA7-4F1F-A3B8-9FA156C3C340}" destId="{B3D16C4C-463F-4A0B-B4C7-6F700C86D9B1}" srcOrd="0" destOrd="0" presId="urn:microsoft.com/office/officeart/2005/8/layout/lProcess3"/>
    <dgm:cxn modelId="{1B0F1060-3C00-407B-92F0-8459A459F2D0}" srcId="{E3AA273A-AF04-4FE2-87BD-9F722F19FC35}" destId="{7DC0D079-E0EC-444E-870D-410B7BBBEEBD}" srcOrd="0" destOrd="0" parTransId="{7CA3F6FE-601B-468C-AFC4-820E94CBB397}" sibTransId="{1BCDBCC8-6D81-45E7-83CE-0BB259D15347}"/>
    <dgm:cxn modelId="{DBEDF374-80BA-4A6C-9DAB-67DFB7192D97}" srcId="{D89DAC14-0D6C-40F9-A3C1-5A4C07F8C8CA}" destId="{E0B3653B-4AFE-4183-AC35-D5954A8B902E}" srcOrd="0" destOrd="0" parTransId="{EE6DC2B6-CA17-4FFF-9EBB-452BE5E4FD53}" sibTransId="{6B86270E-65F0-4856-AB55-BCB4B6DB130B}"/>
    <dgm:cxn modelId="{96365B58-874B-4264-9855-A2B320C2DA2F}" type="presOf" srcId="{47F01CD6-63FE-4FDF-BEC4-D48466A42034}" destId="{7E34EBEE-C094-4EC6-A9E4-2C825B4CF10D}" srcOrd="0" destOrd="0" presId="urn:microsoft.com/office/officeart/2005/8/layout/lProcess3"/>
    <dgm:cxn modelId="{3B617886-3AA8-4D01-849A-0DD00660E4BB}" srcId="{E624AA7E-AE83-49EE-B8E1-1F4641CDE928}" destId="{89782111-3AA7-4F1F-A3B8-9FA156C3C340}" srcOrd="1" destOrd="0" parTransId="{1C765173-537A-494C-9B2A-DF6F4DFD0DEA}" sibTransId="{2046249F-D722-4D11-8175-183823536B3F}"/>
    <dgm:cxn modelId="{C151AA8A-AA15-4C79-AB86-C2F724959735}" type="presOf" srcId="{E0B3653B-4AFE-4183-AC35-D5954A8B902E}" destId="{37F9AA74-CCF2-46F8-8489-8260377310DF}" srcOrd="0" destOrd="0" presId="urn:microsoft.com/office/officeart/2005/8/layout/lProcess3"/>
    <dgm:cxn modelId="{A80538A6-A6B6-4AA4-86A2-64DBEB1E8EE9}" type="presOf" srcId="{75CC8055-CEB2-434A-8160-6BF37FF6A550}" destId="{B8485F6C-6CAC-4C61-80F2-0ED7562597ED}" srcOrd="0" destOrd="0" presId="urn:microsoft.com/office/officeart/2005/8/layout/lProcess3"/>
    <dgm:cxn modelId="{8C939AB9-D386-49C5-B7FC-8E572AE51BD3}" srcId="{E624AA7E-AE83-49EE-B8E1-1F4641CDE928}" destId="{526CCA79-CB21-4995-B192-5C4D89FD5DC4}" srcOrd="4" destOrd="0" parTransId="{541338C2-772C-46C6-A294-CB599218D535}" sibTransId="{D7E0105F-5619-4E8F-ADE9-FD54EB65447A}"/>
    <dgm:cxn modelId="{5581A6BC-B95A-4CA0-ADBD-2CAE9706B2EF}" type="presOf" srcId="{E624AA7E-AE83-49EE-B8E1-1F4641CDE928}" destId="{9D082DE6-1E66-43B6-AE3E-7FCD6C30BDD0}" srcOrd="0" destOrd="0" presId="urn:microsoft.com/office/officeart/2005/8/layout/lProcess3"/>
    <dgm:cxn modelId="{9BC90FC2-4184-4275-99E2-9FC9F5610C6A}" srcId="{E624AA7E-AE83-49EE-B8E1-1F4641CDE928}" destId="{E3AA273A-AF04-4FE2-87BD-9F722F19FC35}" srcOrd="0" destOrd="0" parTransId="{6A486845-FBDE-4FAA-A30C-E094D230A3B3}" sibTransId="{023C6BA5-BF20-4BFC-9A4D-373E3FDB7F06}"/>
    <dgm:cxn modelId="{61239BCB-4987-458E-A221-8D14F250A8E8}" type="presOf" srcId="{526CCA79-CB21-4995-B192-5C4D89FD5DC4}" destId="{2727AB1A-ECF4-45E7-967D-0C372FE6E814}" srcOrd="0" destOrd="0" presId="urn:microsoft.com/office/officeart/2005/8/layout/lProcess3"/>
    <dgm:cxn modelId="{04F0DFDD-2E9E-483C-A589-3CC79FBEACCF}" srcId="{E624AA7E-AE83-49EE-B8E1-1F4641CDE928}" destId="{999A4834-1BF2-4AB9-BD97-7F7AC03A8ED7}" srcOrd="3" destOrd="0" parTransId="{75BC04EE-7EEC-42AA-8538-CAAE6779035C}" sibTransId="{970F1E54-390A-46D7-B8F9-1640773997B8}"/>
    <dgm:cxn modelId="{27FDAE4E-8BA3-4F5F-BFD0-8AA55D3F4A92}" type="presParOf" srcId="{9D082DE6-1E66-43B6-AE3E-7FCD6C30BDD0}" destId="{5D3FA402-0DE4-42E9-A52B-18E9A417EAAD}" srcOrd="0" destOrd="0" presId="urn:microsoft.com/office/officeart/2005/8/layout/lProcess3"/>
    <dgm:cxn modelId="{F2B788DC-2996-45AF-8594-4E0D3FFB2D29}" type="presParOf" srcId="{5D3FA402-0DE4-42E9-A52B-18E9A417EAAD}" destId="{30B7E3E6-B0C3-4254-A921-C2668BD589FB}" srcOrd="0" destOrd="0" presId="urn:microsoft.com/office/officeart/2005/8/layout/lProcess3"/>
    <dgm:cxn modelId="{85120CA6-73C8-42F0-8FC4-D6A685BC7AD1}" type="presParOf" srcId="{5D3FA402-0DE4-42E9-A52B-18E9A417EAAD}" destId="{A9E5D6D8-B695-4B27-9128-8094129C9ABB}" srcOrd="1" destOrd="0" presId="urn:microsoft.com/office/officeart/2005/8/layout/lProcess3"/>
    <dgm:cxn modelId="{E2AF9E51-4C9F-4D8E-84F9-0559F3AE49C0}" type="presParOf" srcId="{5D3FA402-0DE4-42E9-A52B-18E9A417EAAD}" destId="{DE385EAC-DB4C-4025-A095-F062E987E2B0}" srcOrd="2" destOrd="0" presId="urn:microsoft.com/office/officeart/2005/8/layout/lProcess3"/>
    <dgm:cxn modelId="{6D1A19A1-AB02-4DA5-8A1C-8A6204AFF6F8}" type="presParOf" srcId="{9D082DE6-1E66-43B6-AE3E-7FCD6C30BDD0}" destId="{C488E00D-9DBE-4622-9789-5D4FEDFE9327}" srcOrd="1" destOrd="0" presId="urn:microsoft.com/office/officeart/2005/8/layout/lProcess3"/>
    <dgm:cxn modelId="{E4537490-BF03-427D-B6AA-48344C2ED5C4}" type="presParOf" srcId="{9D082DE6-1E66-43B6-AE3E-7FCD6C30BDD0}" destId="{219BD6B7-7150-442B-9B0C-5B95532BDEAE}" srcOrd="2" destOrd="0" presId="urn:microsoft.com/office/officeart/2005/8/layout/lProcess3"/>
    <dgm:cxn modelId="{14D2FD3C-F3DE-4ED9-BEC0-69536F974FF3}" type="presParOf" srcId="{219BD6B7-7150-442B-9B0C-5B95532BDEAE}" destId="{B3D16C4C-463F-4A0B-B4C7-6F700C86D9B1}" srcOrd="0" destOrd="0" presId="urn:microsoft.com/office/officeart/2005/8/layout/lProcess3"/>
    <dgm:cxn modelId="{3FC3E98A-3748-425F-8D47-F9C38889D892}" type="presParOf" srcId="{219BD6B7-7150-442B-9B0C-5B95532BDEAE}" destId="{8A7E13AF-BB7E-460B-9678-C3AF5325F8BD}" srcOrd="1" destOrd="0" presId="urn:microsoft.com/office/officeart/2005/8/layout/lProcess3"/>
    <dgm:cxn modelId="{E6F88792-D6A8-4765-8DAD-1339DE51C195}" type="presParOf" srcId="{219BD6B7-7150-442B-9B0C-5B95532BDEAE}" destId="{8ADD1204-3656-4D98-86A2-28326CF6D3D5}" srcOrd="2" destOrd="0" presId="urn:microsoft.com/office/officeart/2005/8/layout/lProcess3"/>
    <dgm:cxn modelId="{1ED73167-DA06-4D7D-A7D8-FC26B4BCE9A4}" type="presParOf" srcId="{9D082DE6-1E66-43B6-AE3E-7FCD6C30BDD0}" destId="{82CC2C95-F987-4B50-BC90-D90DED0A9C6A}" srcOrd="3" destOrd="0" presId="urn:microsoft.com/office/officeart/2005/8/layout/lProcess3"/>
    <dgm:cxn modelId="{13F13268-7892-48BA-92D9-CF5813C04281}" type="presParOf" srcId="{9D082DE6-1E66-43B6-AE3E-7FCD6C30BDD0}" destId="{17C308F3-AC76-4A3B-B427-015DE02DEAB8}" srcOrd="4" destOrd="0" presId="urn:microsoft.com/office/officeart/2005/8/layout/lProcess3"/>
    <dgm:cxn modelId="{479BC699-29A4-4CB1-AF1F-2F9611302643}" type="presParOf" srcId="{17C308F3-AC76-4A3B-B427-015DE02DEAB8}" destId="{61EFD543-FC19-4A61-B06B-BBCCBFA55553}" srcOrd="0" destOrd="0" presId="urn:microsoft.com/office/officeart/2005/8/layout/lProcess3"/>
    <dgm:cxn modelId="{DFE888E9-7EA1-48B3-98DF-95CB33424489}" type="presParOf" srcId="{17C308F3-AC76-4A3B-B427-015DE02DEAB8}" destId="{D56FC93C-E190-48E3-9C76-255BACD8E706}" srcOrd="1" destOrd="0" presId="urn:microsoft.com/office/officeart/2005/8/layout/lProcess3"/>
    <dgm:cxn modelId="{21333309-4F03-4B85-9C88-0B20CC2CCC58}" type="presParOf" srcId="{17C308F3-AC76-4A3B-B427-015DE02DEAB8}" destId="{37F9AA74-CCF2-46F8-8489-8260377310DF}" srcOrd="2" destOrd="0" presId="urn:microsoft.com/office/officeart/2005/8/layout/lProcess3"/>
    <dgm:cxn modelId="{A4AEA6A8-C9BD-4C46-AA0F-EB9112FF2A24}" type="presParOf" srcId="{9D082DE6-1E66-43B6-AE3E-7FCD6C30BDD0}" destId="{C6B86A31-049C-4A4E-8565-BB8F44BE2942}" srcOrd="5" destOrd="0" presId="urn:microsoft.com/office/officeart/2005/8/layout/lProcess3"/>
    <dgm:cxn modelId="{304BB905-E9F3-4CDE-9C6E-720E8BD1311F}" type="presParOf" srcId="{9D082DE6-1E66-43B6-AE3E-7FCD6C30BDD0}" destId="{7734BCEE-784E-4400-A452-A2EF952C4C97}" srcOrd="6" destOrd="0" presId="urn:microsoft.com/office/officeart/2005/8/layout/lProcess3"/>
    <dgm:cxn modelId="{3FAE2065-AFFC-4EBD-A2EB-1BDA404FDB19}" type="presParOf" srcId="{7734BCEE-784E-4400-A452-A2EF952C4C97}" destId="{68B0B29C-6FF8-4AFB-9C61-FDBB12A5BB1F}" srcOrd="0" destOrd="0" presId="urn:microsoft.com/office/officeart/2005/8/layout/lProcess3"/>
    <dgm:cxn modelId="{D7A7AEAF-B75C-4DA4-8D16-72091BD76902}" type="presParOf" srcId="{7734BCEE-784E-4400-A452-A2EF952C4C97}" destId="{B0BB8A60-38F8-42A6-8D75-EFCCE605662F}" srcOrd="1" destOrd="0" presId="urn:microsoft.com/office/officeart/2005/8/layout/lProcess3"/>
    <dgm:cxn modelId="{CA55FB9D-9798-4A1F-82EA-C648236E5431}" type="presParOf" srcId="{7734BCEE-784E-4400-A452-A2EF952C4C97}" destId="{7E34EBEE-C094-4EC6-A9E4-2C825B4CF10D}" srcOrd="2" destOrd="0" presId="urn:microsoft.com/office/officeart/2005/8/layout/lProcess3"/>
    <dgm:cxn modelId="{4220B647-125B-4376-825F-1663303ECE46}" type="presParOf" srcId="{9D082DE6-1E66-43B6-AE3E-7FCD6C30BDD0}" destId="{C43E7B4C-2A69-410D-8FF3-D89EEA292037}" srcOrd="7" destOrd="0" presId="urn:microsoft.com/office/officeart/2005/8/layout/lProcess3"/>
    <dgm:cxn modelId="{7D5EADFD-3127-492E-9225-BFB5B7039AEE}" type="presParOf" srcId="{9D082DE6-1E66-43B6-AE3E-7FCD6C30BDD0}" destId="{E4C88A51-7A58-457C-9E5F-0348BCD6A0D3}" srcOrd="8" destOrd="0" presId="urn:microsoft.com/office/officeart/2005/8/layout/lProcess3"/>
    <dgm:cxn modelId="{41D4E622-D9B4-493C-8908-68558BADCA65}" type="presParOf" srcId="{E4C88A51-7A58-457C-9E5F-0348BCD6A0D3}" destId="{2727AB1A-ECF4-45E7-967D-0C372FE6E814}" srcOrd="0" destOrd="0" presId="urn:microsoft.com/office/officeart/2005/8/layout/lProcess3"/>
    <dgm:cxn modelId="{9760FA1B-D4EE-49AC-9C4A-278C53483F99}" type="presParOf" srcId="{E4C88A51-7A58-457C-9E5F-0348BCD6A0D3}" destId="{448EAB51-EE1E-4B03-9D2C-E8FACDDCEFC3}" srcOrd="1" destOrd="0" presId="urn:microsoft.com/office/officeart/2005/8/layout/lProcess3"/>
    <dgm:cxn modelId="{50A901C2-91F5-4C96-857A-2BE7FD0D1A5D}" type="presParOf" srcId="{E4C88A51-7A58-457C-9E5F-0348BCD6A0D3}" destId="{B8485F6C-6CAC-4C61-80F2-0ED7562597ED}"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B33C5-9A37-42FC-A905-BCD6F84E25F1}"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ED965587-CE75-41F0-A602-EEBA80F3B335}">
      <dgm:prSet phldrT="[Text]"/>
      <dgm:spPr/>
      <dgm:t>
        <a:bodyPr/>
        <a:lstStyle/>
        <a:p>
          <a:r>
            <a:rPr lang="en-US" dirty="0"/>
            <a:t>Systematic</a:t>
          </a:r>
        </a:p>
      </dgm:t>
    </dgm:pt>
    <dgm:pt modelId="{DBB2076F-8FB1-46DC-8DCC-13B9CFF72152}" type="parTrans" cxnId="{D9722C8E-243C-424E-AB33-5F9593CBC0AC}">
      <dgm:prSet/>
      <dgm:spPr/>
      <dgm:t>
        <a:bodyPr/>
        <a:lstStyle/>
        <a:p>
          <a:endParaRPr lang="en-US"/>
        </a:p>
      </dgm:t>
    </dgm:pt>
    <dgm:pt modelId="{22F48FC0-DA7E-4FBE-8507-D5F7538366D6}" type="sibTrans" cxnId="{D9722C8E-243C-424E-AB33-5F9593CBC0AC}">
      <dgm:prSet/>
      <dgm:spPr/>
      <dgm:t>
        <a:bodyPr/>
        <a:lstStyle/>
        <a:p>
          <a:endParaRPr lang="en-US"/>
        </a:p>
      </dgm:t>
    </dgm:pt>
    <dgm:pt modelId="{CAAF5D3E-30EE-422A-A131-7A8E2C0090C5}">
      <dgm:prSet phldrT="[Text]"/>
      <dgm:spPr/>
      <dgm:t>
        <a:bodyPr/>
        <a:lstStyle/>
        <a:p>
          <a:r>
            <a:rPr lang="en-US" dirty="0"/>
            <a:t>Routinely</a:t>
          </a:r>
        </a:p>
        <a:p>
          <a:r>
            <a:rPr lang="en-US" dirty="0"/>
            <a:t>used</a:t>
          </a:r>
        </a:p>
      </dgm:t>
    </dgm:pt>
    <dgm:pt modelId="{B078938C-ED3F-48AF-B082-A68BA516473A}" type="parTrans" cxnId="{F907860D-CE80-4A00-A5C5-AC6D70486145}">
      <dgm:prSet/>
      <dgm:spPr/>
      <dgm:t>
        <a:bodyPr/>
        <a:lstStyle/>
        <a:p>
          <a:endParaRPr lang="en-US"/>
        </a:p>
      </dgm:t>
    </dgm:pt>
    <dgm:pt modelId="{FCA9F78D-AEA6-44B3-BF17-45C36E880AEC}" type="sibTrans" cxnId="{F907860D-CE80-4A00-A5C5-AC6D70486145}">
      <dgm:prSet/>
      <dgm:spPr/>
      <dgm:t>
        <a:bodyPr/>
        <a:lstStyle/>
        <a:p>
          <a:endParaRPr lang="en-US"/>
        </a:p>
      </dgm:t>
    </dgm:pt>
    <dgm:pt modelId="{EA6E2B7B-B755-421E-8688-9987B963B07C}">
      <dgm:prSet phldrT="[Text]"/>
      <dgm:spPr/>
      <dgm:t>
        <a:bodyPr/>
        <a:lstStyle/>
        <a:p>
          <a:r>
            <a:rPr lang="en-US" dirty="0"/>
            <a:t>On-going</a:t>
          </a:r>
        </a:p>
      </dgm:t>
    </dgm:pt>
    <dgm:pt modelId="{BB98DB16-BB2C-4E62-B389-13DEAD92F789}" type="parTrans" cxnId="{66AEC98F-0DE7-4FC8-ABF9-914944A39002}">
      <dgm:prSet/>
      <dgm:spPr/>
      <dgm:t>
        <a:bodyPr/>
        <a:lstStyle/>
        <a:p>
          <a:endParaRPr lang="en-US"/>
        </a:p>
      </dgm:t>
    </dgm:pt>
    <dgm:pt modelId="{D648C42B-A1A1-4570-BFCF-B7A1253BA216}" type="sibTrans" cxnId="{66AEC98F-0DE7-4FC8-ABF9-914944A39002}">
      <dgm:prSet/>
      <dgm:spPr/>
      <dgm:t>
        <a:bodyPr/>
        <a:lstStyle/>
        <a:p>
          <a:endParaRPr lang="en-US"/>
        </a:p>
      </dgm:t>
    </dgm:pt>
    <dgm:pt modelId="{B5A764F3-0753-4DC1-986B-DCE609427879}">
      <dgm:prSet phldrT="[Text]"/>
      <dgm:spPr/>
      <dgm:t>
        <a:bodyPr/>
        <a:lstStyle/>
        <a:p>
          <a:r>
            <a:rPr lang="en-US" dirty="0"/>
            <a:t>Multiple sources</a:t>
          </a:r>
        </a:p>
      </dgm:t>
    </dgm:pt>
    <dgm:pt modelId="{354B46D1-ED77-420F-8C6C-C5D0D78E18FD}" type="parTrans" cxnId="{FDB2ADD4-4101-4197-BB97-49383C8C5989}">
      <dgm:prSet/>
      <dgm:spPr/>
      <dgm:t>
        <a:bodyPr/>
        <a:lstStyle/>
        <a:p>
          <a:endParaRPr lang="en-US"/>
        </a:p>
      </dgm:t>
    </dgm:pt>
    <dgm:pt modelId="{E80C9FB9-095B-4DDD-9C4F-74B58C8BD480}" type="sibTrans" cxnId="{FDB2ADD4-4101-4197-BB97-49383C8C5989}">
      <dgm:prSet/>
      <dgm:spPr/>
      <dgm:t>
        <a:bodyPr/>
        <a:lstStyle/>
        <a:p>
          <a:endParaRPr lang="en-US"/>
        </a:p>
      </dgm:t>
    </dgm:pt>
    <dgm:pt modelId="{E3BDA37B-64DC-4A03-BBFF-E90EAC0C074E}">
      <dgm:prSet phldrT="[Text]"/>
      <dgm:spPr/>
      <dgm:t>
        <a:bodyPr/>
        <a:lstStyle/>
        <a:p>
          <a:r>
            <a:rPr lang="en-US" dirty="0"/>
            <a:t>Planned</a:t>
          </a:r>
        </a:p>
      </dgm:t>
    </dgm:pt>
    <dgm:pt modelId="{E3D7EDED-5BCF-4550-A373-52E900A130CE}" type="parTrans" cxnId="{0D2CD0A3-ED37-45D7-80DE-1792393AF05E}">
      <dgm:prSet/>
      <dgm:spPr/>
      <dgm:t>
        <a:bodyPr/>
        <a:lstStyle/>
        <a:p>
          <a:endParaRPr lang="en-US"/>
        </a:p>
      </dgm:t>
    </dgm:pt>
    <dgm:pt modelId="{6C00E41F-8EBD-45C1-AE5A-EFE8BF5E3B49}" type="sibTrans" cxnId="{0D2CD0A3-ED37-45D7-80DE-1792393AF05E}">
      <dgm:prSet/>
      <dgm:spPr/>
      <dgm:t>
        <a:bodyPr/>
        <a:lstStyle/>
        <a:p>
          <a:endParaRPr lang="en-US"/>
        </a:p>
      </dgm:t>
    </dgm:pt>
    <dgm:pt modelId="{44B64A3A-BEA8-4C77-A401-324EBE49C24B}" type="pres">
      <dgm:prSet presAssocID="{52EB33C5-9A37-42FC-A905-BCD6F84E25F1}" presName="cycle" presStyleCnt="0">
        <dgm:presLayoutVars>
          <dgm:dir/>
          <dgm:resizeHandles val="exact"/>
        </dgm:presLayoutVars>
      </dgm:prSet>
      <dgm:spPr/>
    </dgm:pt>
    <dgm:pt modelId="{5B0A4C29-53A3-4947-8E89-306B58432380}" type="pres">
      <dgm:prSet presAssocID="{ED965587-CE75-41F0-A602-EEBA80F3B335}" presName="dummy" presStyleCnt="0"/>
      <dgm:spPr/>
    </dgm:pt>
    <dgm:pt modelId="{20D50131-3DFC-47F4-8B61-140A4A12CB89}" type="pres">
      <dgm:prSet presAssocID="{ED965587-CE75-41F0-A602-EEBA80F3B335}" presName="node" presStyleLbl="revTx" presStyleIdx="0" presStyleCnt="5">
        <dgm:presLayoutVars>
          <dgm:bulletEnabled val="1"/>
        </dgm:presLayoutVars>
      </dgm:prSet>
      <dgm:spPr/>
    </dgm:pt>
    <dgm:pt modelId="{AB04C63A-CC57-446E-8368-8C4577B8D01D}" type="pres">
      <dgm:prSet presAssocID="{22F48FC0-DA7E-4FBE-8507-D5F7538366D6}" presName="sibTrans" presStyleLbl="node1" presStyleIdx="0" presStyleCnt="5"/>
      <dgm:spPr/>
    </dgm:pt>
    <dgm:pt modelId="{C3FD7D16-F464-4CF7-ADF6-2312F20DFDC9}" type="pres">
      <dgm:prSet presAssocID="{CAAF5D3E-30EE-422A-A131-7A8E2C0090C5}" presName="dummy" presStyleCnt="0"/>
      <dgm:spPr/>
    </dgm:pt>
    <dgm:pt modelId="{A649988C-8780-44A5-A298-7683394DA269}" type="pres">
      <dgm:prSet presAssocID="{CAAF5D3E-30EE-422A-A131-7A8E2C0090C5}" presName="node" presStyleLbl="revTx" presStyleIdx="1" presStyleCnt="5">
        <dgm:presLayoutVars>
          <dgm:bulletEnabled val="1"/>
        </dgm:presLayoutVars>
      </dgm:prSet>
      <dgm:spPr/>
    </dgm:pt>
    <dgm:pt modelId="{26DBF416-9001-43C9-AAD3-455580EE0A96}" type="pres">
      <dgm:prSet presAssocID="{FCA9F78D-AEA6-44B3-BF17-45C36E880AEC}" presName="sibTrans" presStyleLbl="node1" presStyleIdx="1" presStyleCnt="5"/>
      <dgm:spPr/>
    </dgm:pt>
    <dgm:pt modelId="{EF812A99-334D-443A-9A64-233FEE612376}" type="pres">
      <dgm:prSet presAssocID="{EA6E2B7B-B755-421E-8688-9987B963B07C}" presName="dummy" presStyleCnt="0"/>
      <dgm:spPr/>
    </dgm:pt>
    <dgm:pt modelId="{7775C203-147A-46F2-B0E5-A388FE7A04A0}" type="pres">
      <dgm:prSet presAssocID="{EA6E2B7B-B755-421E-8688-9987B963B07C}" presName="node" presStyleLbl="revTx" presStyleIdx="2" presStyleCnt="5">
        <dgm:presLayoutVars>
          <dgm:bulletEnabled val="1"/>
        </dgm:presLayoutVars>
      </dgm:prSet>
      <dgm:spPr/>
    </dgm:pt>
    <dgm:pt modelId="{359B3C1F-B139-4BCA-809B-8C6462919701}" type="pres">
      <dgm:prSet presAssocID="{D648C42B-A1A1-4570-BFCF-B7A1253BA216}" presName="sibTrans" presStyleLbl="node1" presStyleIdx="2" presStyleCnt="5"/>
      <dgm:spPr/>
    </dgm:pt>
    <dgm:pt modelId="{87353CF3-230F-4D97-A3D1-9EA9F1822F61}" type="pres">
      <dgm:prSet presAssocID="{B5A764F3-0753-4DC1-986B-DCE609427879}" presName="dummy" presStyleCnt="0"/>
      <dgm:spPr/>
    </dgm:pt>
    <dgm:pt modelId="{40E2AD70-A536-40CF-BF27-98EF40C2BAE6}" type="pres">
      <dgm:prSet presAssocID="{B5A764F3-0753-4DC1-986B-DCE609427879}" presName="node" presStyleLbl="revTx" presStyleIdx="3" presStyleCnt="5">
        <dgm:presLayoutVars>
          <dgm:bulletEnabled val="1"/>
        </dgm:presLayoutVars>
      </dgm:prSet>
      <dgm:spPr/>
    </dgm:pt>
    <dgm:pt modelId="{D53DC530-63B4-4C61-A002-DBA7EDBBD4DF}" type="pres">
      <dgm:prSet presAssocID="{E80C9FB9-095B-4DDD-9C4F-74B58C8BD480}" presName="sibTrans" presStyleLbl="node1" presStyleIdx="3" presStyleCnt="5"/>
      <dgm:spPr/>
    </dgm:pt>
    <dgm:pt modelId="{9A678A47-C07F-4F3F-93E5-3697C5AE375D}" type="pres">
      <dgm:prSet presAssocID="{E3BDA37B-64DC-4A03-BBFF-E90EAC0C074E}" presName="dummy" presStyleCnt="0"/>
      <dgm:spPr/>
    </dgm:pt>
    <dgm:pt modelId="{BFAA8E68-D0A3-41EB-8BB0-87DCC786CDE4}" type="pres">
      <dgm:prSet presAssocID="{E3BDA37B-64DC-4A03-BBFF-E90EAC0C074E}" presName="node" presStyleLbl="revTx" presStyleIdx="4" presStyleCnt="5">
        <dgm:presLayoutVars>
          <dgm:bulletEnabled val="1"/>
        </dgm:presLayoutVars>
      </dgm:prSet>
      <dgm:spPr/>
    </dgm:pt>
    <dgm:pt modelId="{1E281257-34A3-4619-A246-97A91A688890}" type="pres">
      <dgm:prSet presAssocID="{6C00E41F-8EBD-45C1-AE5A-EFE8BF5E3B49}" presName="sibTrans" presStyleLbl="node1" presStyleIdx="4" presStyleCnt="5"/>
      <dgm:spPr/>
    </dgm:pt>
  </dgm:ptLst>
  <dgm:cxnLst>
    <dgm:cxn modelId="{F672FF0B-5E2A-4658-B32C-23B5A592A449}" type="presOf" srcId="{FCA9F78D-AEA6-44B3-BF17-45C36E880AEC}" destId="{26DBF416-9001-43C9-AAD3-455580EE0A96}" srcOrd="0" destOrd="0" presId="urn:microsoft.com/office/officeart/2005/8/layout/cycle1"/>
    <dgm:cxn modelId="{86AF4D0C-8011-46DD-8101-D48E5677B168}" type="presOf" srcId="{E3BDA37B-64DC-4A03-BBFF-E90EAC0C074E}" destId="{BFAA8E68-D0A3-41EB-8BB0-87DCC786CDE4}" srcOrd="0" destOrd="0" presId="urn:microsoft.com/office/officeart/2005/8/layout/cycle1"/>
    <dgm:cxn modelId="{F907860D-CE80-4A00-A5C5-AC6D70486145}" srcId="{52EB33C5-9A37-42FC-A905-BCD6F84E25F1}" destId="{CAAF5D3E-30EE-422A-A131-7A8E2C0090C5}" srcOrd="1" destOrd="0" parTransId="{B078938C-ED3F-48AF-B082-A68BA516473A}" sibTransId="{FCA9F78D-AEA6-44B3-BF17-45C36E880AEC}"/>
    <dgm:cxn modelId="{F5099519-D7B5-46B9-9246-819D4B338D86}" type="presOf" srcId="{CAAF5D3E-30EE-422A-A131-7A8E2C0090C5}" destId="{A649988C-8780-44A5-A298-7683394DA269}" srcOrd="0" destOrd="0" presId="urn:microsoft.com/office/officeart/2005/8/layout/cycle1"/>
    <dgm:cxn modelId="{06E15D1A-924F-43A6-B75C-43D2DAFD1BE0}" type="presOf" srcId="{B5A764F3-0753-4DC1-986B-DCE609427879}" destId="{40E2AD70-A536-40CF-BF27-98EF40C2BAE6}" srcOrd="0" destOrd="0" presId="urn:microsoft.com/office/officeart/2005/8/layout/cycle1"/>
    <dgm:cxn modelId="{A74AC238-1444-47B0-A01B-EDD49647F3BB}" type="presOf" srcId="{6C00E41F-8EBD-45C1-AE5A-EFE8BF5E3B49}" destId="{1E281257-34A3-4619-A246-97A91A688890}" srcOrd="0" destOrd="0" presId="urn:microsoft.com/office/officeart/2005/8/layout/cycle1"/>
    <dgm:cxn modelId="{7BF50D69-705A-44A9-A07C-EAED2E1DFD02}" type="presOf" srcId="{22F48FC0-DA7E-4FBE-8507-D5F7538366D6}" destId="{AB04C63A-CC57-446E-8368-8C4577B8D01D}" srcOrd="0" destOrd="0" presId="urn:microsoft.com/office/officeart/2005/8/layout/cycle1"/>
    <dgm:cxn modelId="{D9722C8E-243C-424E-AB33-5F9593CBC0AC}" srcId="{52EB33C5-9A37-42FC-A905-BCD6F84E25F1}" destId="{ED965587-CE75-41F0-A602-EEBA80F3B335}" srcOrd="0" destOrd="0" parTransId="{DBB2076F-8FB1-46DC-8DCC-13B9CFF72152}" sibTransId="{22F48FC0-DA7E-4FBE-8507-D5F7538366D6}"/>
    <dgm:cxn modelId="{66AEC98F-0DE7-4FC8-ABF9-914944A39002}" srcId="{52EB33C5-9A37-42FC-A905-BCD6F84E25F1}" destId="{EA6E2B7B-B755-421E-8688-9987B963B07C}" srcOrd="2" destOrd="0" parTransId="{BB98DB16-BB2C-4E62-B389-13DEAD92F789}" sibTransId="{D648C42B-A1A1-4570-BFCF-B7A1253BA216}"/>
    <dgm:cxn modelId="{5E5AB1A2-5B62-458B-9D55-B51A47654E42}" type="presOf" srcId="{52EB33C5-9A37-42FC-A905-BCD6F84E25F1}" destId="{44B64A3A-BEA8-4C77-A401-324EBE49C24B}" srcOrd="0" destOrd="0" presId="urn:microsoft.com/office/officeart/2005/8/layout/cycle1"/>
    <dgm:cxn modelId="{0D2CD0A3-ED37-45D7-80DE-1792393AF05E}" srcId="{52EB33C5-9A37-42FC-A905-BCD6F84E25F1}" destId="{E3BDA37B-64DC-4A03-BBFF-E90EAC0C074E}" srcOrd="4" destOrd="0" parTransId="{E3D7EDED-5BCF-4550-A373-52E900A130CE}" sibTransId="{6C00E41F-8EBD-45C1-AE5A-EFE8BF5E3B49}"/>
    <dgm:cxn modelId="{22255DAF-994D-41AD-88C7-E724CEB34F3D}" type="presOf" srcId="{D648C42B-A1A1-4570-BFCF-B7A1253BA216}" destId="{359B3C1F-B139-4BCA-809B-8C6462919701}" srcOrd="0" destOrd="0" presId="urn:microsoft.com/office/officeart/2005/8/layout/cycle1"/>
    <dgm:cxn modelId="{CCA1C8B9-3B45-41CC-B247-77FAC8EA9EF3}" type="presOf" srcId="{EA6E2B7B-B755-421E-8688-9987B963B07C}" destId="{7775C203-147A-46F2-B0E5-A388FE7A04A0}" srcOrd="0" destOrd="0" presId="urn:microsoft.com/office/officeart/2005/8/layout/cycle1"/>
    <dgm:cxn modelId="{FDB2ADD4-4101-4197-BB97-49383C8C5989}" srcId="{52EB33C5-9A37-42FC-A905-BCD6F84E25F1}" destId="{B5A764F3-0753-4DC1-986B-DCE609427879}" srcOrd="3" destOrd="0" parTransId="{354B46D1-ED77-420F-8C6C-C5D0D78E18FD}" sibTransId="{E80C9FB9-095B-4DDD-9C4F-74B58C8BD480}"/>
    <dgm:cxn modelId="{67FA43DC-3CC7-4181-8F76-64883AFF674A}" type="presOf" srcId="{E80C9FB9-095B-4DDD-9C4F-74B58C8BD480}" destId="{D53DC530-63B4-4C61-A002-DBA7EDBBD4DF}" srcOrd="0" destOrd="0" presId="urn:microsoft.com/office/officeart/2005/8/layout/cycle1"/>
    <dgm:cxn modelId="{6D0CECEA-D054-4D11-9551-2726FC773182}" type="presOf" srcId="{ED965587-CE75-41F0-A602-EEBA80F3B335}" destId="{20D50131-3DFC-47F4-8B61-140A4A12CB89}" srcOrd="0" destOrd="0" presId="urn:microsoft.com/office/officeart/2005/8/layout/cycle1"/>
    <dgm:cxn modelId="{02E0D376-F6FA-412D-B56A-29F0DAEE90AC}" type="presParOf" srcId="{44B64A3A-BEA8-4C77-A401-324EBE49C24B}" destId="{5B0A4C29-53A3-4947-8E89-306B58432380}" srcOrd="0" destOrd="0" presId="urn:microsoft.com/office/officeart/2005/8/layout/cycle1"/>
    <dgm:cxn modelId="{062EFEAB-E63B-4816-B024-49258E9737B7}" type="presParOf" srcId="{44B64A3A-BEA8-4C77-A401-324EBE49C24B}" destId="{20D50131-3DFC-47F4-8B61-140A4A12CB89}" srcOrd="1" destOrd="0" presId="urn:microsoft.com/office/officeart/2005/8/layout/cycle1"/>
    <dgm:cxn modelId="{49758E41-6A22-4D2E-A4B0-40EA7D6D2425}" type="presParOf" srcId="{44B64A3A-BEA8-4C77-A401-324EBE49C24B}" destId="{AB04C63A-CC57-446E-8368-8C4577B8D01D}" srcOrd="2" destOrd="0" presId="urn:microsoft.com/office/officeart/2005/8/layout/cycle1"/>
    <dgm:cxn modelId="{6CCD5BE7-C674-4B58-8143-D86769500CDD}" type="presParOf" srcId="{44B64A3A-BEA8-4C77-A401-324EBE49C24B}" destId="{C3FD7D16-F464-4CF7-ADF6-2312F20DFDC9}" srcOrd="3" destOrd="0" presId="urn:microsoft.com/office/officeart/2005/8/layout/cycle1"/>
    <dgm:cxn modelId="{A0FCB5B9-F925-4D27-9F8C-E841116A8B66}" type="presParOf" srcId="{44B64A3A-BEA8-4C77-A401-324EBE49C24B}" destId="{A649988C-8780-44A5-A298-7683394DA269}" srcOrd="4" destOrd="0" presId="urn:microsoft.com/office/officeart/2005/8/layout/cycle1"/>
    <dgm:cxn modelId="{799F32CD-68CC-440D-A641-71C2C4F165FE}" type="presParOf" srcId="{44B64A3A-BEA8-4C77-A401-324EBE49C24B}" destId="{26DBF416-9001-43C9-AAD3-455580EE0A96}" srcOrd="5" destOrd="0" presId="urn:microsoft.com/office/officeart/2005/8/layout/cycle1"/>
    <dgm:cxn modelId="{F4593E14-4BA8-4225-A285-8B178F526688}" type="presParOf" srcId="{44B64A3A-BEA8-4C77-A401-324EBE49C24B}" destId="{EF812A99-334D-443A-9A64-233FEE612376}" srcOrd="6" destOrd="0" presId="urn:microsoft.com/office/officeart/2005/8/layout/cycle1"/>
    <dgm:cxn modelId="{37A44039-3B5E-4832-B19C-1DB1E116FF6C}" type="presParOf" srcId="{44B64A3A-BEA8-4C77-A401-324EBE49C24B}" destId="{7775C203-147A-46F2-B0E5-A388FE7A04A0}" srcOrd="7" destOrd="0" presId="urn:microsoft.com/office/officeart/2005/8/layout/cycle1"/>
    <dgm:cxn modelId="{1EF3A107-8FC5-475D-A743-32DF4822750F}" type="presParOf" srcId="{44B64A3A-BEA8-4C77-A401-324EBE49C24B}" destId="{359B3C1F-B139-4BCA-809B-8C6462919701}" srcOrd="8" destOrd="0" presId="urn:microsoft.com/office/officeart/2005/8/layout/cycle1"/>
    <dgm:cxn modelId="{FE9354A6-7D47-49A2-9892-8A964B4CC3F0}" type="presParOf" srcId="{44B64A3A-BEA8-4C77-A401-324EBE49C24B}" destId="{87353CF3-230F-4D97-A3D1-9EA9F1822F61}" srcOrd="9" destOrd="0" presId="urn:microsoft.com/office/officeart/2005/8/layout/cycle1"/>
    <dgm:cxn modelId="{E8F18DCF-0D26-497E-94DC-2516629CB829}" type="presParOf" srcId="{44B64A3A-BEA8-4C77-A401-324EBE49C24B}" destId="{40E2AD70-A536-40CF-BF27-98EF40C2BAE6}" srcOrd="10" destOrd="0" presId="urn:microsoft.com/office/officeart/2005/8/layout/cycle1"/>
    <dgm:cxn modelId="{E27416B3-E67A-45E9-BB3F-4B11AB03CFA7}" type="presParOf" srcId="{44B64A3A-BEA8-4C77-A401-324EBE49C24B}" destId="{D53DC530-63B4-4C61-A002-DBA7EDBBD4DF}" srcOrd="11" destOrd="0" presId="urn:microsoft.com/office/officeart/2005/8/layout/cycle1"/>
    <dgm:cxn modelId="{9981F507-0F7B-4FCF-94F9-E719572BA954}" type="presParOf" srcId="{44B64A3A-BEA8-4C77-A401-324EBE49C24B}" destId="{9A678A47-C07F-4F3F-93E5-3697C5AE375D}" srcOrd="12" destOrd="0" presId="urn:microsoft.com/office/officeart/2005/8/layout/cycle1"/>
    <dgm:cxn modelId="{4549C085-CA37-45BB-BDA5-9DBF74BFFF03}" type="presParOf" srcId="{44B64A3A-BEA8-4C77-A401-324EBE49C24B}" destId="{BFAA8E68-D0A3-41EB-8BB0-87DCC786CDE4}" srcOrd="13" destOrd="0" presId="urn:microsoft.com/office/officeart/2005/8/layout/cycle1"/>
    <dgm:cxn modelId="{DF91A155-C64E-40D5-9E82-6A8AF3774C04}" type="presParOf" srcId="{44B64A3A-BEA8-4C77-A401-324EBE49C24B}" destId="{1E281257-34A3-4619-A246-97A91A68889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5ACF9B-E91C-4E1F-9EA9-55698CF12D6D}"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481C8BF4-0E1F-47DC-9B88-DE3E1F319B04}">
      <dgm:prSet custT="1"/>
      <dgm:spPr/>
      <dgm:t>
        <a:bodyPr/>
        <a:lstStyle/>
        <a:p>
          <a:r>
            <a:rPr lang="en-US" sz="1600"/>
            <a:t>Specific:  Non-examples**</a:t>
          </a:r>
        </a:p>
      </dgm:t>
    </dgm:pt>
    <dgm:pt modelId="{8B54C61B-A945-423F-9678-5845574FA645}" type="parTrans" cxnId="{75FED9DD-B0F3-4E8B-8DD5-716324503EAB}">
      <dgm:prSet/>
      <dgm:spPr/>
      <dgm:t>
        <a:bodyPr/>
        <a:lstStyle/>
        <a:p>
          <a:endParaRPr lang="en-US"/>
        </a:p>
      </dgm:t>
    </dgm:pt>
    <dgm:pt modelId="{F0F446E7-BE86-4426-A594-2E3B31EC747E}" type="sibTrans" cxnId="{75FED9DD-B0F3-4E8B-8DD5-716324503EAB}">
      <dgm:prSet/>
      <dgm:spPr/>
      <dgm:t>
        <a:bodyPr/>
        <a:lstStyle/>
        <a:p>
          <a:endParaRPr lang="en-US"/>
        </a:p>
      </dgm:t>
    </dgm:pt>
    <dgm:pt modelId="{A30A7FCA-894D-4224-85D5-3503DA7C95D6}">
      <dgm:prSet/>
      <dgm:spPr/>
      <dgm:t>
        <a:bodyPr/>
        <a:lstStyle/>
        <a:p>
          <a:r>
            <a:rPr lang="en-US"/>
            <a:t>“Increase his Aimsweb reading score to a 334”</a:t>
          </a:r>
        </a:p>
      </dgm:t>
    </dgm:pt>
    <dgm:pt modelId="{9C50D22D-108A-467D-B168-E3C8C2E5123A}" type="parTrans" cxnId="{EF8149DE-C8B8-4135-A5FD-A3D5B9D3AB4C}">
      <dgm:prSet/>
      <dgm:spPr/>
      <dgm:t>
        <a:bodyPr/>
        <a:lstStyle/>
        <a:p>
          <a:endParaRPr lang="en-US"/>
        </a:p>
      </dgm:t>
    </dgm:pt>
    <dgm:pt modelId="{217BAC2C-55BD-4507-BCAE-87606EDFC971}" type="sibTrans" cxnId="{EF8149DE-C8B8-4135-A5FD-A3D5B9D3AB4C}">
      <dgm:prSet/>
      <dgm:spPr/>
      <dgm:t>
        <a:bodyPr/>
        <a:lstStyle/>
        <a:p>
          <a:endParaRPr lang="en-US"/>
        </a:p>
      </dgm:t>
    </dgm:pt>
    <dgm:pt modelId="{E5B94411-720B-4BEB-8ED8-B0E7E0B2A649}">
      <dgm:prSet/>
      <dgm:spPr/>
      <dgm:t>
        <a:bodyPr/>
        <a:lstStyle/>
        <a:p>
          <a:r>
            <a:rPr lang="en-US"/>
            <a:t>“Decrease inappropriate behavior”</a:t>
          </a:r>
        </a:p>
      </dgm:t>
    </dgm:pt>
    <dgm:pt modelId="{42334A28-BF2F-4463-889D-7FF3D4DB9D26}" type="parTrans" cxnId="{F4238542-9E6E-4E0A-9E3B-847C5CC4862C}">
      <dgm:prSet/>
      <dgm:spPr/>
      <dgm:t>
        <a:bodyPr/>
        <a:lstStyle/>
        <a:p>
          <a:endParaRPr lang="en-US"/>
        </a:p>
      </dgm:t>
    </dgm:pt>
    <dgm:pt modelId="{BE171686-48F4-4DAE-8144-155AB56737DF}" type="sibTrans" cxnId="{F4238542-9E6E-4E0A-9E3B-847C5CC4862C}">
      <dgm:prSet/>
      <dgm:spPr/>
      <dgm:t>
        <a:bodyPr/>
        <a:lstStyle/>
        <a:p>
          <a:endParaRPr lang="en-US"/>
        </a:p>
      </dgm:t>
    </dgm:pt>
    <dgm:pt modelId="{01174204-6349-47E3-A718-A14A3884E462}">
      <dgm:prSet/>
      <dgm:spPr/>
      <dgm:t>
        <a:bodyPr/>
        <a:lstStyle/>
        <a:p>
          <a:r>
            <a:rPr lang="en-US"/>
            <a:t>“Make and maintain passing grades”</a:t>
          </a:r>
        </a:p>
      </dgm:t>
    </dgm:pt>
    <dgm:pt modelId="{CA6A98D3-66EB-423C-B1BE-392751ED3CEE}" type="parTrans" cxnId="{0E07378F-D380-486D-8171-43B99F3FA69F}">
      <dgm:prSet/>
      <dgm:spPr/>
      <dgm:t>
        <a:bodyPr/>
        <a:lstStyle/>
        <a:p>
          <a:endParaRPr lang="en-US"/>
        </a:p>
      </dgm:t>
    </dgm:pt>
    <dgm:pt modelId="{7BC32F45-C2FE-4D88-81A4-A3968C567A18}" type="sibTrans" cxnId="{0E07378F-D380-486D-8171-43B99F3FA69F}">
      <dgm:prSet/>
      <dgm:spPr/>
      <dgm:t>
        <a:bodyPr/>
        <a:lstStyle/>
        <a:p>
          <a:endParaRPr lang="en-US"/>
        </a:p>
      </dgm:t>
    </dgm:pt>
    <dgm:pt modelId="{E7A77524-C5E4-4150-BE7B-8176DEBAC7EF}">
      <dgm:prSet/>
      <dgm:spPr/>
      <dgm:t>
        <a:bodyPr/>
        <a:lstStyle/>
        <a:p>
          <a:r>
            <a:rPr lang="en-US"/>
            <a:t>“complete grade level writing assignments”</a:t>
          </a:r>
        </a:p>
      </dgm:t>
    </dgm:pt>
    <dgm:pt modelId="{6CB23B4E-F0D3-4214-8846-E6B4F0089084}" type="parTrans" cxnId="{124C773B-523D-4623-9285-064E4985F712}">
      <dgm:prSet/>
      <dgm:spPr/>
      <dgm:t>
        <a:bodyPr/>
        <a:lstStyle/>
        <a:p>
          <a:endParaRPr lang="en-US"/>
        </a:p>
      </dgm:t>
    </dgm:pt>
    <dgm:pt modelId="{BFF33142-FBA0-48BE-8479-278CC87F16BD}" type="sibTrans" cxnId="{124C773B-523D-4623-9285-064E4985F712}">
      <dgm:prSet/>
      <dgm:spPr/>
      <dgm:t>
        <a:bodyPr/>
        <a:lstStyle/>
        <a:p>
          <a:endParaRPr lang="en-US"/>
        </a:p>
      </dgm:t>
    </dgm:pt>
    <dgm:pt modelId="{C535F790-1273-4352-B106-5D70A0E12CA4}">
      <dgm:prSet custT="1"/>
      <dgm:spPr/>
      <dgm:t>
        <a:bodyPr/>
        <a:lstStyle/>
        <a:p>
          <a:r>
            <a:rPr lang="en-US" sz="1600"/>
            <a:t>Specific: Examples**</a:t>
          </a:r>
        </a:p>
      </dgm:t>
    </dgm:pt>
    <dgm:pt modelId="{7054E203-6C64-4317-9344-8B2239BEF2AF}" type="parTrans" cxnId="{3C0018A7-F7AB-49F3-A1BD-D98F895894E6}">
      <dgm:prSet/>
      <dgm:spPr/>
      <dgm:t>
        <a:bodyPr/>
        <a:lstStyle/>
        <a:p>
          <a:endParaRPr lang="en-US"/>
        </a:p>
      </dgm:t>
    </dgm:pt>
    <dgm:pt modelId="{9771C662-6AE2-4F42-ACA9-BE061510032F}" type="sibTrans" cxnId="{3C0018A7-F7AB-49F3-A1BD-D98F895894E6}">
      <dgm:prSet/>
      <dgm:spPr/>
      <dgm:t>
        <a:bodyPr/>
        <a:lstStyle/>
        <a:p>
          <a:endParaRPr lang="en-US"/>
        </a:p>
      </dgm:t>
    </dgm:pt>
    <dgm:pt modelId="{26ED3B48-662E-4FCE-828B-7A496FE0DCFB}">
      <dgm:prSet/>
      <dgm:spPr/>
      <dgm:t>
        <a:bodyPr/>
        <a:lstStyle/>
        <a:p>
          <a:r>
            <a:rPr lang="en-US"/>
            <a:t>“Increase his ability to decode words containing long vowel patterns”</a:t>
          </a:r>
        </a:p>
      </dgm:t>
    </dgm:pt>
    <dgm:pt modelId="{3503DDE2-665C-472A-AFF3-AB2BD8877EB9}" type="parTrans" cxnId="{51480F78-7B3E-4744-9359-601408E0AF94}">
      <dgm:prSet/>
      <dgm:spPr/>
      <dgm:t>
        <a:bodyPr/>
        <a:lstStyle/>
        <a:p>
          <a:endParaRPr lang="en-US"/>
        </a:p>
      </dgm:t>
    </dgm:pt>
    <dgm:pt modelId="{F09CBC09-7963-472C-8784-C08C22794B39}" type="sibTrans" cxnId="{51480F78-7B3E-4744-9359-601408E0AF94}">
      <dgm:prSet/>
      <dgm:spPr/>
      <dgm:t>
        <a:bodyPr/>
        <a:lstStyle/>
        <a:p>
          <a:endParaRPr lang="en-US"/>
        </a:p>
      </dgm:t>
    </dgm:pt>
    <dgm:pt modelId="{663E4440-31AC-48DC-B52A-A56DBA849921}">
      <dgm:prSet/>
      <dgm:spPr/>
      <dgm:t>
        <a:bodyPr/>
        <a:lstStyle/>
        <a:p>
          <a:pPr rtl="0"/>
          <a:r>
            <a:rPr lang="en-US"/>
            <a:t>“ Decrease incidents of biting when she is asked to transition to a nonpreferred activity</a:t>
          </a:r>
          <a:r>
            <a:rPr lang="en-US">
              <a:latin typeface="Calibri"/>
            </a:rPr>
            <a:t> (writing)”</a:t>
          </a:r>
          <a:endParaRPr lang="en-US"/>
        </a:p>
      </dgm:t>
    </dgm:pt>
    <dgm:pt modelId="{2A9C85AB-81C3-46E8-A43E-B7A3279F7FA6}" type="parTrans" cxnId="{BE1C1DE5-15BA-4946-AE75-88FC578766E9}">
      <dgm:prSet/>
      <dgm:spPr/>
      <dgm:t>
        <a:bodyPr/>
        <a:lstStyle/>
        <a:p>
          <a:endParaRPr lang="en-US"/>
        </a:p>
      </dgm:t>
    </dgm:pt>
    <dgm:pt modelId="{285FF0AE-61E2-4F5B-A078-7C272CF9DEFE}" type="sibTrans" cxnId="{BE1C1DE5-15BA-4946-AE75-88FC578766E9}">
      <dgm:prSet/>
      <dgm:spPr/>
      <dgm:t>
        <a:bodyPr/>
        <a:lstStyle/>
        <a:p>
          <a:endParaRPr lang="en-US"/>
        </a:p>
      </dgm:t>
    </dgm:pt>
    <dgm:pt modelId="{3A28686B-B36F-4D41-8183-73B95A617487}">
      <dgm:prSet/>
      <dgm:spPr/>
      <dgm:t>
        <a:bodyPr/>
        <a:lstStyle/>
        <a:p>
          <a:r>
            <a:rPr lang="en-US"/>
            <a:t>“Increase the accuracy of his note taking skills when using a 3 column note taking graphic organizer” </a:t>
          </a:r>
        </a:p>
      </dgm:t>
    </dgm:pt>
    <dgm:pt modelId="{0EC504D0-23E9-489A-BF86-121C0A199FF6}" type="parTrans" cxnId="{6F03CC00-369C-438F-AB08-B55865E2CF0E}">
      <dgm:prSet/>
      <dgm:spPr/>
      <dgm:t>
        <a:bodyPr/>
        <a:lstStyle/>
        <a:p>
          <a:endParaRPr lang="en-US"/>
        </a:p>
      </dgm:t>
    </dgm:pt>
    <dgm:pt modelId="{4FA4EE90-BE3A-49E9-9AEA-4B8E926122BF}" type="sibTrans" cxnId="{6F03CC00-369C-438F-AB08-B55865E2CF0E}">
      <dgm:prSet/>
      <dgm:spPr/>
      <dgm:t>
        <a:bodyPr/>
        <a:lstStyle/>
        <a:p>
          <a:endParaRPr lang="en-US"/>
        </a:p>
      </dgm:t>
    </dgm:pt>
    <dgm:pt modelId="{DA95504B-4A01-4168-9697-2378C85CAD8C}">
      <dgm:prSet/>
      <dgm:spPr/>
      <dgm:t>
        <a:bodyPr/>
        <a:lstStyle/>
        <a:p>
          <a:r>
            <a:rPr lang="en-US"/>
            <a:t>“Increase her sentence composition skills by constructing grammatically correct sentences over given topic”</a:t>
          </a:r>
        </a:p>
      </dgm:t>
    </dgm:pt>
    <dgm:pt modelId="{1B20DE0B-43F8-41AE-BC2E-345E04EDD285}" type="parTrans" cxnId="{EEABD38E-7069-48C7-AC80-580131490942}">
      <dgm:prSet/>
      <dgm:spPr/>
      <dgm:t>
        <a:bodyPr/>
        <a:lstStyle/>
        <a:p>
          <a:endParaRPr lang="en-US"/>
        </a:p>
      </dgm:t>
    </dgm:pt>
    <dgm:pt modelId="{848F0365-FABC-4DA2-B70A-8B81545591CF}" type="sibTrans" cxnId="{EEABD38E-7069-48C7-AC80-580131490942}">
      <dgm:prSet/>
      <dgm:spPr/>
      <dgm:t>
        <a:bodyPr/>
        <a:lstStyle/>
        <a:p>
          <a:endParaRPr lang="en-US"/>
        </a:p>
      </dgm:t>
    </dgm:pt>
    <dgm:pt modelId="{7C70F906-585A-45B7-A220-816186C6164C}">
      <dgm:prSet custT="1"/>
      <dgm:spPr/>
      <dgm:t>
        <a:bodyPr/>
        <a:lstStyle/>
        <a:p>
          <a:pPr algn="l"/>
          <a:r>
            <a:rPr lang="en-US" sz="1400"/>
            <a:t>** These are not complete goals </a:t>
          </a:r>
        </a:p>
      </dgm:t>
    </dgm:pt>
    <dgm:pt modelId="{B53213E2-D194-4253-A5E1-B580359D3F3C}" type="parTrans" cxnId="{15405EA7-BACF-4F83-9D80-1137E11F14BB}">
      <dgm:prSet/>
      <dgm:spPr/>
      <dgm:t>
        <a:bodyPr/>
        <a:lstStyle/>
        <a:p>
          <a:endParaRPr lang="en-US"/>
        </a:p>
      </dgm:t>
    </dgm:pt>
    <dgm:pt modelId="{75D49C3C-2035-4BFF-AA27-5F6CC172866D}" type="sibTrans" cxnId="{15405EA7-BACF-4F83-9D80-1137E11F14BB}">
      <dgm:prSet/>
      <dgm:spPr/>
      <dgm:t>
        <a:bodyPr/>
        <a:lstStyle/>
        <a:p>
          <a:endParaRPr lang="en-US"/>
        </a:p>
      </dgm:t>
    </dgm:pt>
    <dgm:pt modelId="{AD0C59CC-1982-40E6-BAA0-C70049290902}" type="pres">
      <dgm:prSet presAssocID="{935ACF9B-E91C-4E1F-9EA9-55698CF12D6D}" presName="linear" presStyleCnt="0">
        <dgm:presLayoutVars>
          <dgm:dir/>
          <dgm:animLvl val="lvl"/>
          <dgm:resizeHandles val="exact"/>
        </dgm:presLayoutVars>
      </dgm:prSet>
      <dgm:spPr/>
    </dgm:pt>
    <dgm:pt modelId="{1D4D8FAB-C6ED-4758-B1B3-F84544FC2E96}" type="pres">
      <dgm:prSet presAssocID="{481C8BF4-0E1F-47DC-9B88-DE3E1F319B04}" presName="parentLin" presStyleCnt="0"/>
      <dgm:spPr/>
    </dgm:pt>
    <dgm:pt modelId="{B3FE1699-74A1-4D98-B597-087E1187BAFB}" type="pres">
      <dgm:prSet presAssocID="{481C8BF4-0E1F-47DC-9B88-DE3E1F319B04}" presName="parentLeftMargin" presStyleLbl="node1" presStyleIdx="0" presStyleCnt="3"/>
      <dgm:spPr/>
    </dgm:pt>
    <dgm:pt modelId="{AC9366ED-BBD4-48D8-9DFA-C2FC17D09C5E}" type="pres">
      <dgm:prSet presAssocID="{481C8BF4-0E1F-47DC-9B88-DE3E1F319B04}" presName="parentText" presStyleLbl="node1" presStyleIdx="0" presStyleCnt="3">
        <dgm:presLayoutVars>
          <dgm:chMax val="0"/>
          <dgm:bulletEnabled val="1"/>
        </dgm:presLayoutVars>
      </dgm:prSet>
      <dgm:spPr/>
    </dgm:pt>
    <dgm:pt modelId="{A8B96BDE-290B-4D91-A45F-93916427F600}" type="pres">
      <dgm:prSet presAssocID="{481C8BF4-0E1F-47DC-9B88-DE3E1F319B04}" presName="negativeSpace" presStyleCnt="0"/>
      <dgm:spPr/>
    </dgm:pt>
    <dgm:pt modelId="{8AD0B31C-51B9-47BE-ACC1-9D61054F79FB}" type="pres">
      <dgm:prSet presAssocID="{481C8BF4-0E1F-47DC-9B88-DE3E1F319B04}" presName="childText" presStyleLbl="conFgAcc1" presStyleIdx="0" presStyleCnt="3">
        <dgm:presLayoutVars>
          <dgm:bulletEnabled val="1"/>
        </dgm:presLayoutVars>
      </dgm:prSet>
      <dgm:spPr/>
    </dgm:pt>
    <dgm:pt modelId="{AA0025F0-2D74-4B95-AEBC-2A0EBAAF2026}" type="pres">
      <dgm:prSet presAssocID="{F0F446E7-BE86-4426-A594-2E3B31EC747E}" presName="spaceBetweenRectangles" presStyleCnt="0"/>
      <dgm:spPr/>
    </dgm:pt>
    <dgm:pt modelId="{8E28DDEF-51D1-4E5F-B00A-EB82465F18C6}" type="pres">
      <dgm:prSet presAssocID="{C535F790-1273-4352-B106-5D70A0E12CA4}" presName="parentLin" presStyleCnt="0"/>
      <dgm:spPr/>
    </dgm:pt>
    <dgm:pt modelId="{5F89A49E-A440-4ED3-806F-D2610CDE0AEE}" type="pres">
      <dgm:prSet presAssocID="{C535F790-1273-4352-B106-5D70A0E12CA4}" presName="parentLeftMargin" presStyleLbl="node1" presStyleIdx="0" presStyleCnt="3"/>
      <dgm:spPr/>
    </dgm:pt>
    <dgm:pt modelId="{C5E441DB-21DE-4F59-8AD9-D0DC65F0B5A3}" type="pres">
      <dgm:prSet presAssocID="{C535F790-1273-4352-B106-5D70A0E12CA4}" presName="parentText" presStyleLbl="node1" presStyleIdx="1" presStyleCnt="3">
        <dgm:presLayoutVars>
          <dgm:chMax val="0"/>
          <dgm:bulletEnabled val="1"/>
        </dgm:presLayoutVars>
      </dgm:prSet>
      <dgm:spPr/>
    </dgm:pt>
    <dgm:pt modelId="{6873D9CB-CDCA-42A3-A533-BC09C8F5C94A}" type="pres">
      <dgm:prSet presAssocID="{C535F790-1273-4352-B106-5D70A0E12CA4}" presName="negativeSpace" presStyleCnt="0"/>
      <dgm:spPr/>
    </dgm:pt>
    <dgm:pt modelId="{1A5A7ADC-CBC5-4E52-83C9-8D93FA011651}" type="pres">
      <dgm:prSet presAssocID="{C535F790-1273-4352-B106-5D70A0E12CA4}" presName="childText" presStyleLbl="conFgAcc1" presStyleIdx="1" presStyleCnt="3">
        <dgm:presLayoutVars>
          <dgm:bulletEnabled val="1"/>
        </dgm:presLayoutVars>
      </dgm:prSet>
      <dgm:spPr/>
    </dgm:pt>
    <dgm:pt modelId="{64EBDDB9-FE57-487C-9D08-71F267E893F2}" type="pres">
      <dgm:prSet presAssocID="{9771C662-6AE2-4F42-ACA9-BE061510032F}" presName="spaceBetweenRectangles" presStyleCnt="0"/>
      <dgm:spPr/>
    </dgm:pt>
    <dgm:pt modelId="{3199943B-BCD7-4A16-BEC8-EECED43FFAE5}" type="pres">
      <dgm:prSet presAssocID="{7C70F906-585A-45B7-A220-816186C6164C}" presName="parentLin" presStyleCnt="0"/>
      <dgm:spPr/>
    </dgm:pt>
    <dgm:pt modelId="{441128AC-F277-40CB-9977-C13E54B8E61B}" type="pres">
      <dgm:prSet presAssocID="{7C70F906-585A-45B7-A220-816186C6164C}" presName="parentLeftMargin" presStyleLbl="node1" presStyleIdx="1" presStyleCnt="3"/>
      <dgm:spPr/>
    </dgm:pt>
    <dgm:pt modelId="{5FBCA6B9-8EEB-489A-8B6B-479BE64C2D8A}" type="pres">
      <dgm:prSet presAssocID="{7C70F906-585A-45B7-A220-816186C6164C}" presName="parentText" presStyleLbl="node1" presStyleIdx="2" presStyleCnt="3">
        <dgm:presLayoutVars>
          <dgm:chMax val="0"/>
          <dgm:bulletEnabled val="1"/>
        </dgm:presLayoutVars>
      </dgm:prSet>
      <dgm:spPr/>
    </dgm:pt>
    <dgm:pt modelId="{1C5F7914-8B75-4A0F-B7D7-7A8B8A2BB01E}" type="pres">
      <dgm:prSet presAssocID="{7C70F906-585A-45B7-A220-816186C6164C}" presName="negativeSpace" presStyleCnt="0"/>
      <dgm:spPr/>
    </dgm:pt>
    <dgm:pt modelId="{F2B41038-74BA-407C-B85C-D5F1A29AB746}" type="pres">
      <dgm:prSet presAssocID="{7C70F906-585A-45B7-A220-816186C6164C}" presName="childText" presStyleLbl="conFgAcc1" presStyleIdx="2" presStyleCnt="3">
        <dgm:presLayoutVars>
          <dgm:bulletEnabled val="1"/>
        </dgm:presLayoutVars>
      </dgm:prSet>
      <dgm:spPr/>
    </dgm:pt>
  </dgm:ptLst>
  <dgm:cxnLst>
    <dgm:cxn modelId="{6F03CC00-369C-438F-AB08-B55865E2CF0E}" srcId="{C535F790-1273-4352-B106-5D70A0E12CA4}" destId="{3A28686B-B36F-4D41-8183-73B95A617487}" srcOrd="2" destOrd="0" parTransId="{0EC504D0-23E9-489A-BF86-121C0A199FF6}" sibTransId="{4FA4EE90-BE3A-49E9-9AEA-4B8E926122BF}"/>
    <dgm:cxn modelId="{EF00AE11-0DC3-4CF9-87E3-E9F1C6CAA483}" type="presOf" srcId="{C535F790-1273-4352-B106-5D70A0E12CA4}" destId="{5F89A49E-A440-4ED3-806F-D2610CDE0AEE}" srcOrd="0" destOrd="0" presId="urn:microsoft.com/office/officeart/2005/8/layout/list1"/>
    <dgm:cxn modelId="{8538AC37-0A97-41B7-B430-4CE0758927D2}" type="presOf" srcId="{935ACF9B-E91C-4E1F-9EA9-55698CF12D6D}" destId="{AD0C59CC-1982-40E6-BAA0-C70049290902}" srcOrd="0" destOrd="0" presId="urn:microsoft.com/office/officeart/2005/8/layout/list1"/>
    <dgm:cxn modelId="{124C773B-523D-4623-9285-064E4985F712}" srcId="{481C8BF4-0E1F-47DC-9B88-DE3E1F319B04}" destId="{E7A77524-C5E4-4150-BE7B-8176DEBAC7EF}" srcOrd="3" destOrd="0" parTransId="{6CB23B4E-F0D3-4214-8846-E6B4F0089084}" sibTransId="{BFF33142-FBA0-48BE-8479-278CC87F16BD}"/>
    <dgm:cxn modelId="{E4BB8961-7247-4B72-B7A7-0DD6DB9FCDD3}" type="presOf" srcId="{A30A7FCA-894D-4224-85D5-3503DA7C95D6}" destId="{8AD0B31C-51B9-47BE-ACC1-9D61054F79FB}" srcOrd="0" destOrd="0" presId="urn:microsoft.com/office/officeart/2005/8/layout/list1"/>
    <dgm:cxn modelId="{F4238542-9E6E-4E0A-9E3B-847C5CC4862C}" srcId="{481C8BF4-0E1F-47DC-9B88-DE3E1F319B04}" destId="{E5B94411-720B-4BEB-8ED8-B0E7E0B2A649}" srcOrd="1" destOrd="0" parTransId="{42334A28-BF2F-4463-889D-7FF3D4DB9D26}" sibTransId="{BE171686-48F4-4DAE-8144-155AB56737DF}"/>
    <dgm:cxn modelId="{A9672748-DF14-40FD-97C8-D7345A5E4435}" type="presOf" srcId="{E7A77524-C5E4-4150-BE7B-8176DEBAC7EF}" destId="{8AD0B31C-51B9-47BE-ACC1-9D61054F79FB}" srcOrd="0" destOrd="3" presId="urn:microsoft.com/office/officeart/2005/8/layout/list1"/>
    <dgm:cxn modelId="{51480F78-7B3E-4744-9359-601408E0AF94}" srcId="{C535F790-1273-4352-B106-5D70A0E12CA4}" destId="{26ED3B48-662E-4FCE-828B-7A496FE0DCFB}" srcOrd="0" destOrd="0" parTransId="{3503DDE2-665C-472A-AFF3-AB2BD8877EB9}" sibTransId="{F09CBC09-7963-472C-8784-C08C22794B39}"/>
    <dgm:cxn modelId="{14CC4C7B-5C44-4364-957D-53F53B419194}" type="presOf" srcId="{7C70F906-585A-45B7-A220-816186C6164C}" destId="{5FBCA6B9-8EEB-489A-8B6B-479BE64C2D8A}" srcOrd="1" destOrd="0" presId="urn:microsoft.com/office/officeart/2005/8/layout/list1"/>
    <dgm:cxn modelId="{EEABD38E-7069-48C7-AC80-580131490942}" srcId="{C535F790-1273-4352-B106-5D70A0E12CA4}" destId="{DA95504B-4A01-4168-9697-2378C85CAD8C}" srcOrd="3" destOrd="0" parTransId="{1B20DE0B-43F8-41AE-BC2E-345E04EDD285}" sibTransId="{848F0365-FABC-4DA2-B70A-8B81545591CF}"/>
    <dgm:cxn modelId="{0E07378F-D380-486D-8171-43B99F3FA69F}" srcId="{481C8BF4-0E1F-47DC-9B88-DE3E1F319B04}" destId="{01174204-6349-47E3-A718-A14A3884E462}" srcOrd="2" destOrd="0" parTransId="{CA6A98D3-66EB-423C-B1BE-392751ED3CEE}" sibTransId="{7BC32F45-C2FE-4D88-81A4-A3968C567A18}"/>
    <dgm:cxn modelId="{FFA74B93-F4AF-4BE2-A050-B31702908371}" type="presOf" srcId="{3A28686B-B36F-4D41-8183-73B95A617487}" destId="{1A5A7ADC-CBC5-4E52-83C9-8D93FA011651}" srcOrd="0" destOrd="2" presId="urn:microsoft.com/office/officeart/2005/8/layout/list1"/>
    <dgm:cxn modelId="{3C0018A7-F7AB-49F3-A1BD-D98F895894E6}" srcId="{935ACF9B-E91C-4E1F-9EA9-55698CF12D6D}" destId="{C535F790-1273-4352-B106-5D70A0E12CA4}" srcOrd="1" destOrd="0" parTransId="{7054E203-6C64-4317-9344-8B2239BEF2AF}" sibTransId="{9771C662-6AE2-4F42-ACA9-BE061510032F}"/>
    <dgm:cxn modelId="{535B2CA7-0D67-45A1-83A8-D506478182B2}" type="presOf" srcId="{481C8BF4-0E1F-47DC-9B88-DE3E1F319B04}" destId="{B3FE1699-74A1-4D98-B597-087E1187BAFB}" srcOrd="0" destOrd="0" presId="urn:microsoft.com/office/officeart/2005/8/layout/list1"/>
    <dgm:cxn modelId="{15405EA7-BACF-4F83-9D80-1137E11F14BB}" srcId="{935ACF9B-E91C-4E1F-9EA9-55698CF12D6D}" destId="{7C70F906-585A-45B7-A220-816186C6164C}" srcOrd="2" destOrd="0" parTransId="{B53213E2-D194-4253-A5E1-B580359D3F3C}" sibTransId="{75D49C3C-2035-4BFF-AA27-5F6CC172866D}"/>
    <dgm:cxn modelId="{2D199EAE-6F8E-4B74-A03B-78BC103B9B9A}" type="presOf" srcId="{C535F790-1273-4352-B106-5D70A0E12CA4}" destId="{C5E441DB-21DE-4F59-8AD9-D0DC65F0B5A3}" srcOrd="1" destOrd="0" presId="urn:microsoft.com/office/officeart/2005/8/layout/list1"/>
    <dgm:cxn modelId="{40EA3CD1-5FE7-4515-B84D-DAD9FF578253}" type="presOf" srcId="{26ED3B48-662E-4FCE-828B-7A496FE0DCFB}" destId="{1A5A7ADC-CBC5-4E52-83C9-8D93FA011651}" srcOrd="0" destOrd="0" presId="urn:microsoft.com/office/officeart/2005/8/layout/list1"/>
    <dgm:cxn modelId="{7E0D22DC-AA2C-4CF3-B292-D0D723CC6D25}" type="presOf" srcId="{DA95504B-4A01-4168-9697-2378C85CAD8C}" destId="{1A5A7ADC-CBC5-4E52-83C9-8D93FA011651}" srcOrd="0" destOrd="3" presId="urn:microsoft.com/office/officeart/2005/8/layout/list1"/>
    <dgm:cxn modelId="{75FED9DD-B0F3-4E8B-8DD5-716324503EAB}" srcId="{935ACF9B-E91C-4E1F-9EA9-55698CF12D6D}" destId="{481C8BF4-0E1F-47DC-9B88-DE3E1F319B04}" srcOrd="0" destOrd="0" parTransId="{8B54C61B-A945-423F-9678-5845574FA645}" sibTransId="{F0F446E7-BE86-4426-A594-2E3B31EC747E}"/>
    <dgm:cxn modelId="{A1300EDE-FBA8-475D-8449-5BB2891ECFD1}" type="presOf" srcId="{E5B94411-720B-4BEB-8ED8-B0E7E0B2A649}" destId="{8AD0B31C-51B9-47BE-ACC1-9D61054F79FB}" srcOrd="0" destOrd="1" presId="urn:microsoft.com/office/officeart/2005/8/layout/list1"/>
    <dgm:cxn modelId="{EF8149DE-C8B8-4135-A5FD-A3D5B9D3AB4C}" srcId="{481C8BF4-0E1F-47DC-9B88-DE3E1F319B04}" destId="{A30A7FCA-894D-4224-85D5-3503DA7C95D6}" srcOrd="0" destOrd="0" parTransId="{9C50D22D-108A-467D-B168-E3C8C2E5123A}" sibTransId="{217BAC2C-55BD-4507-BCAE-87606EDFC971}"/>
    <dgm:cxn modelId="{793DA7DF-2F44-447A-81B2-61AD7290642F}" type="presOf" srcId="{7C70F906-585A-45B7-A220-816186C6164C}" destId="{441128AC-F277-40CB-9977-C13E54B8E61B}" srcOrd="0" destOrd="0" presId="urn:microsoft.com/office/officeart/2005/8/layout/list1"/>
    <dgm:cxn modelId="{BE1C1DE5-15BA-4946-AE75-88FC578766E9}" srcId="{C535F790-1273-4352-B106-5D70A0E12CA4}" destId="{663E4440-31AC-48DC-B52A-A56DBA849921}" srcOrd="1" destOrd="0" parTransId="{2A9C85AB-81C3-46E8-A43E-B7A3279F7FA6}" sibTransId="{285FF0AE-61E2-4F5B-A078-7C272CF9DEFE}"/>
    <dgm:cxn modelId="{A7D5A2F5-86F1-45F9-9CB6-96B1811BD77C}" type="presOf" srcId="{663E4440-31AC-48DC-B52A-A56DBA849921}" destId="{1A5A7ADC-CBC5-4E52-83C9-8D93FA011651}" srcOrd="0" destOrd="1" presId="urn:microsoft.com/office/officeart/2005/8/layout/list1"/>
    <dgm:cxn modelId="{F288D9F6-43B5-4D3C-8864-FB54790801D9}" type="presOf" srcId="{481C8BF4-0E1F-47DC-9B88-DE3E1F319B04}" destId="{AC9366ED-BBD4-48D8-9DFA-C2FC17D09C5E}" srcOrd="1" destOrd="0" presId="urn:microsoft.com/office/officeart/2005/8/layout/list1"/>
    <dgm:cxn modelId="{BF3584FF-C0DD-40AB-B41C-1A686E608754}" type="presOf" srcId="{01174204-6349-47E3-A718-A14A3884E462}" destId="{8AD0B31C-51B9-47BE-ACC1-9D61054F79FB}" srcOrd="0" destOrd="2" presId="urn:microsoft.com/office/officeart/2005/8/layout/list1"/>
    <dgm:cxn modelId="{3D085B8E-A715-4D0E-BECC-0C4A269EA051}" type="presParOf" srcId="{AD0C59CC-1982-40E6-BAA0-C70049290902}" destId="{1D4D8FAB-C6ED-4758-B1B3-F84544FC2E96}" srcOrd="0" destOrd="0" presId="urn:microsoft.com/office/officeart/2005/8/layout/list1"/>
    <dgm:cxn modelId="{CDCA640E-6F5A-4981-9131-4F5540C88B74}" type="presParOf" srcId="{1D4D8FAB-C6ED-4758-B1B3-F84544FC2E96}" destId="{B3FE1699-74A1-4D98-B597-087E1187BAFB}" srcOrd="0" destOrd="0" presId="urn:microsoft.com/office/officeart/2005/8/layout/list1"/>
    <dgm:cxn modelId="{81C3A4AE-1480-4592-B882-B38B90A0861F}" type="presParOf" srcId="{1D4D8FAB-C6ED-4758-B1B3-F84544FC2E96}" destId="{AC9366ED-BBD4-48D8-9DFA-C2FC17D09C5E}" srcOrd="1" destOrd="0" presId="urn:microsoft.com/office/officeart/2005/8/layout/list1"/>
    <dgm:cxn modelId="{EF86E2F3-FC27-4407-A7E9-FC78258B2D8B}" type="presParOf" srcId="{AD0C59CC-1982-40E6-BAA0-C70049290902}" destId="{A8B96BDE-290B-4D91-A45F-93916427F600}" srcOrd="1" destOrd="0" presId="urn:microsoft.com/office/officeart/2005/8/layout/list1"/>
    <dgm:cxn modelId="{46B8CDF4-4C73-4529-937C-3ADA658EBF6E}" type="presParOf" srcId="{AD0C59CC-1982-40E6-BAA0-C70049290902}" destId="{8AD0B31C-51B9-47BE-ACC1-9D61054F79FB}" srcOrd="2" destOrd="0" presId="urn:microsoft.com/office/officeart/2005/8/layout/list1"/>
    <dgm:cxn modelId="{0147E41A-453C-40F7-B15D-3F5B43AD9CA5}" type="presParOf" srcId="{AD0C59CC-1982-40E6-BAA0-C70049290902}" destId="{AA0025F0-2D74-4B95-AEBC-2A0EBAAF2026}" srcOrd="3" destOrd="0" presId="urn:microsoft.com/office/officeart/2005/8/layout/list1"/>
    <dgm:cxn modelId="{6C870465-0593-4C79-A4C7-F12748C03EF4}" type="presParOf" srcId="{AD0C59CC-1982-40E6-BAA0-C70049290902}" destId="{8E28DDEF-51D1-4E5F-B00A-EB82465F18C6}" srcOrd="4" destOrd="0" presId="urn:microsoft.com/office/officeart/2005/8/layout/list1"/>
    <dgm:cxn modelId="{A6A3D689-900E-43BA-9515-5EB818F4173E}" type="presParOf" srcId="{8E28DDEF-51D1-4E5F-B00A-EB82465F18C6}" destId="{5F89A49E-A440-4ED3-806F-D2610CDE0AEE}" srcOrd="0" destOrd="0" presId="urn:microsoft.com/office/officeart/2005/8/layout/list1"/>
    <dgm:cxn modelId="{63C994CF-5472-4F27-84F5-4B154A431FE9}" type="presParOf" srcId="{8E28DDEF-51D1-4E5F-B00A-EB82465F18C6}" destId="{C5E441DB-21DE-4F59-8AD9-D0DC65F0B5A3}" srcOrd="1" destOrd="0" presId="urn:microsoft.com/office/officeart/2005/8/layout/list1"/>
    <dgm:cxn modelId="{4C01D5EA-7D63-4004-BD52-62173280899B}" type="presParOf" srcId="{AD0C59CC-1982-40E6-BAA0-C70049290902}" destId="{6873D9CB-CDCA-42A3-A533-BC09C8F5C94A}" srcOrd="5" destOrd="0" presId="urn:microsoft.com/office/officeart/2005/8/layout/list1"/>
    <dgm:cxn modelId="{C0934613-60C4-4A5D-937B-A8719500F96C}" type="presParOf" srcId="{AD0C59CC-1982-40E6-BAA0-C70049290902}" destId="{1A5A7ADC-CBC5-4E52-83C9-8D93FA011651}" srcOrd="6" destOrd="0" presId="urn:microsoft.com/office/officeart/2005/8/layout/list1"/>
    <dgm:cxn modelId="{D5CE8C4F-8BDA-4D3F-8037-A232342C9960}" type="presParOf" srcId="{AD0C59CC-1982-40E6-BAA0-C70049290902}" destId="{64EBDDB9-FE57-487C-9D08-71F267E893F2}" srcOrd="7" destOrd="0" presId="urn:microsoft.com/office/officeart/2005/8/layout/list1"/>
    <dgm:cxn modelId="{B375C3F7-3F39-4452-9537-3EAF619BC8AF}" type="presParOf" srcId="{AD0C59CC-1982-40E6-BAA0-C70049290902}" destId="{3199943B-BCD7-4A16-BEC8-EECED43FFAE5}" srcOrd="8" destOrd="0" presId="urn:microsoft.com/office/officeart/2005/8/layout/list1"/>
    <dgm:cxn modelId="{DF6D23BD-D65F-4E57-BE30-6A6B693C3663}" type="presParOf" srcId="{3199943B-BCD7-4A16-BEC8-EECED43FFAE5}" destId="{441128AC-F277-40CB-9977-C13E54B8E61B}" srcOrd="0" destOrd="0" presId="urn:microsoft.com/office/officeart/2005/8/layout/list1"/>
    <dgm:cxn modelId="{7FE8D240-0FEB-4AAA-AF6D-4FDC174D584C}" type="presParOf" srcId="{3199943B-BCD7-4A16-BEC8-EECED43FFAE5}" destId="{5FBCA6B9-8EEB-489A-8B6B-479BE64C2D8A}" srcOrd="1" destOrd="0" presId="urn:microsoft.com/office/officeart/2005/8/layout/list1"/>
    <dgm:cxn modelId="{25E120A4-A854-4798-A733-EDCB2A89CE7F}" type="presParOf" srcId="{AD0C59CC-1982-40E6-BAA0-C70049290902}" destId="{1C5F7914-8B75-4A0F-B7D7-7A8B8A2BB01E}" srcOrd="9" destOrd="0" presId="urn:microsoft.com/office/officeart/2005/8/layout/list1"/>
    <dgm:cxn modelId="{5461A120-B6E2-4006-A85D-DC9733EACE28}" type="presParOf" srcId="{AD0C59CC-1982-40E6-BAA0-C70049290902}" destId="{F2B41038-74BA-407C-B85C-D5F1A29AB7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7E3E6-B0C3-4254-A921-C2668BD589FB}">
      <dsp:nvSpPr>
        <dsp:cNvPr id="0" name=""/>
        <dsp:cNvSpPr/>
      </dsp:nvSpPr>
      <dsp:spPr>
        <a:xfrm>
          <a:off x="1770906" y="0"/>
          <a:ext cx="2280993" cy="5956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Who</a:t>
          </a:r>
        </a:p>
      </dsp:txBody>
      <dsp:txXfrm>
        <a:off x="2068711" y="0"/>
        <a:ext cx="1685383" cy="595610"/>
      </dsp:txXfrm>
    </dsp:sp>
    <dsp:sp modelId="{DE385EAC-DB4C-4025-A095-F062E987E2B0}">
      <dsp:nvSpPr>
        <dsp:cNvPr id="0" name=""/>
        <dsp:cNvSpPr/>
      </dsp:nvSpPr>
      <dsp:spPr>
        <a:xfrm>
          <a:off x="3858326" y="52180"/>
          <a:ext cx="3209967" cy="49435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Student</a:t>
          </a:r>
        </a:p>
      </dsp:txBody>
      <dsp:txXfrm>
        <a:off x="4105504" y="52180"/>
        <a:ext cx="2715611" cy="494356"/>
      </dsp:txXfrm>
    </dsp:sp>
    <dsp:sp modelId="{B3D16C4C-463F-4A0B-B4C7-6F700C86D9B1}">
      <dsp:nvSpPr>
        <dsp:cNvPr id="0" name=""/>
        <dsp:cNvSpPr/>
      </dsp:nvSpPr>
      <dsp:spPr>
        <a:xfrm>
          <a:off x="1770906" y="680549"/>
          <a:ext cx="2212557" cy="5956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Behavior</a:t>
          </a:r>
        </a:p>
      </dsp:txBody>
      <dsp:txXfrm>
        <a:off x="2068711" y="680549"/>
        <a:ext cx="1616947" cy="595610"/>
      </dsp:txXfrm>
    </dsp:sp>
    <dsp:sp modelId="{8ADD1204-3656-4D98-86A2-28326CF6D3D5}">
      <dsp:nvSpPr>
        <dsp:cNvPr id="0" name=""/>
        <dsp:cNvSpPr/>
      </dsp:nvSpPr>
      <dsp:spPr>
        <a:xfrm>
          <a:off x="3789890" y="731176"/>
          <a:ext cx="3221226" cy="49435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Will do What</a:t>
          </a:r>
        </a:p>
      </dsp:txBody>
      <dsp:txXfrm>
        <a:off x="4037068" y="731176"/>
        <a:ext cx="2726870" cy="494356"/>
      </dsp:txXfrm>
    </dsp:sp>
    <dsp:sp modelId="{61EFD543-FC19-4A61-B06B-BBCCBFA55553}">
      <dsp:nvSpPr>
        <dsp:cNvPr id="0" name=""/>
        <dsp:cNvSpPr/>
      </dsp:nvSpPr>
      <dsp:spPr>
        <a:xfrm>
          <a:off x="1770906" y="1359544"/>
          <a:ext cx="2194168" cy="5956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Conditions</a:t>
          </a:r>
        </a:p>
      </dsp:txBody>
      <dsp:txXfrm>
        <a:off x="2068711" y="1359544"/>
        <a:ext cx="1598558" cy="595610"/>
      </dsp:txXfrm>
    </dsp:sp>
    <dsp:sp modelId="{37F9AA74-CCF2-46F8-8489-8260377310DF}">
      <dsp:nvSpPr>
        <dsp:cNvPr id="0" name=""/>
        <dsp:cNvSpPr/>
      </dsp:nvSpPr>
      <dsp:spPr>
        <a:xfrm>
          <a:off x="3771501" y="1410171"/>
          <a:ext cx="3209967" cy="49435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Under What  Conditions</a:t>
          </a:r>
        </a:p>
      </dsp:txBody>
      <dsp:txXfrm>
        <a:off x="4018679" y="1410171"/>
        <a:ext cx="2715611" cy="494356"/>
      </dsp:txXfrm>
    </dsp:sp>
    <dsp:sp modelId="{68B0B29C-6FF8-4AFB-9C61-FDBB12A5BB1F}">
      <dsp:nvSpPr>
        <dsp:cNvPr id="0" name=""/>
        <dsp:cNvSpPr/>
      </dsp:nvSpPr>
      <dsp:spPr>
        <a:xfrm>
          <a:off x="1770906" y="2038540"/>
          <a:ext cx="2205425" cy="5956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Criteria</a:t>
          </a:r>
        </a:p>
      </dsp:txBody>
      <dsp:txXfrm>
        <a:off x="2068711" y="2038540"/>
        <a:ext cx="1609815" cy="595610"/>
      </dsp:txXfrm>
    </dsp:sp>
    <dsp:sp modelId="{7E34EBEE-C094-4EC6-A9E4-2C825B4CF10D}">
      <dsp:nvSpPr>
        <dsp:cNvPr id="0" name=""/>
        <dsp:cNvSpPr/>
      </dsp:nvSpPr>
      <dsp:spPr>
        <a:xfrm>
          <a:off x="3782758" y="2089167"/>
          <a:ext cx="3221214" cy="49435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To what level or degree</a:t>
          </a:r>
        </a:p>
      </dsp:txBody>
      <dsp:txXfrm>
        <a:off x="4029936" y="2089167"/>
        <a:ext cx="2726858" cy="494356"/>
      </dsp:txXfrm>
    </dsp:sp>
    <dsp:sp modelId="{2727AB1A-ECF4-45E7-967D-0C372FE6E814}">
      <dsp:nvSpPr>
        <dsp:cNvPr id="0" name=""/>
        <dsp:cNvSpPr/>
      </dsp:nvSpPr>
      <dsp:spPr>
        <a:xfrm>
          <a:off x="1770906" y="2717536"/>
          <a:ext cx="2205440" cy="595610"/>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a:t>Time Frame</a:t>
          </a:r>
        </a:p>
      </dsp:txBody>
      <dsp:txXfrm>
        <a:off x="2068711" y="2717536"/>
        <a:ext cx="1609830" cy="595610"/>
      </dsp:txXfrm>
    </dsp:sp>
    <dsp:sp modelId="{B8485F6C-6CAC-4C61-80F2-0ED7562597ED}">
      <dsp:nvSpPr>
        <dsp:cNvPr id="0" name=""/>
        <dsp:cNvSpPr/>
      </dsp:nvSpPr>
      <dsp:spPr>
        <a:xfrm>
          <a:off x="3782773" y="2768162"/>
          <a:ext cx="3221226" cy="494356"/>
        </a:xfrm>
        <a:prstGeom prst="chevron">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US" sz="1900" kern="1200"/>
            <a:t>In what length of time</a:t>
          </a:r>
        </a:p>
      </dsp:txBody>
      <dsp:txXfrm>
        <a:off x="4029951" y="2768162"/>
        <a:ext cx="2726870" cy="494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50131-3DFC-47F4-8B61-140A4A12CB89}">
      <dsp:nvSpPr>
        <dsp:cNvPr id="0" name=""/>
        <dsp:cNvSpPr/>
      </dsp:nvSpPr>
      <dsp:spPr>
        <a:xfrm>
          <a:off x="4811930" y="24079"/>
          <a:ext cx="820042" cy="82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Systematic</a:t>
          </a:r>
        </a:p>
      </dsp:txBody>
      <dsp:txXfrm>
        <a:off x="4811930" y="24079"/>
        <a:ext cx="820042" cy="820042"/>
      </dsp:txXfrm>
    </dsp:sp>
    <dsp:sp modelId="{AB04C63A-CC57-446E-8368-8C4577B8D01D}">
      <dsp:nvSpPr>
        <dsp:cNvPr id="0" name=""/>
        <dsp:cNvSpPr/>
      </dsp:nvSpPr>
      <dsp:spPr>
        <a:xfrm>
          <a:off x="2881323" y="167"/>
          <a:ext cx="3076553" cy="3076553"/>
        </a:xfrm>
        <a:prstGeom prst="circularArrow">
          <a:avLst>
            <a:gd name="adj1" fmla="val 5198"/>
            <a:gd name="adj2" fmla="val 335730"/>
            <a:gd name="adj3" fmla="val 21293987"/>
            <a:gd name="adj4" fmla="val 19765586"/>
            <a:gd name="adj5" fmla="val 6064"/>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9988C-8780-44A5-A298-7683394DA269}">
      <dsp:nvSpPr>
        <dsp:cNvPr id="0" name=""/>
        <dsp:cNvSpPr/>
      </dsp:nvSpPr>
      <dsp:spPr>
        <a:xfrm>
          <a:off x="5307811" y="1550243"/>
          <a:ext cx="820042" cy="82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Routinely</a:t>
          </a:r>
        </a:p>
        <a:p>
          <a:pPr marL="0" lvl="0" indent="0" algn="ctr" defTabSz="533400">
            <a:lnSpc>
              <a:spcPct val="90000"/>
            </a:lnSpc>
            <a:spcBef>
              <a:spcPct val="0"/>
            </a:spcBef>
            <a:spcAft>
              <a:spcPct val="35000"/>
            </a:spcAft>
            <a:buNone/>
          </a:pPr>
          <a:r>
            <a:rPr lang="en-US" sz="1200" kern="1200" dirty="0"/>
            <a:t>used</a:t>
          </a:r>
        </a:p>
      </dsp:txBody>
      <dsp:txXfrm>
        <a:off x="5307811" y="1550243"/>
        <a:ext cx="820042" cy="820042"/>
      </dsp:txXfrm>
    </dsp:sp>
    <dsp:sp modelId="{26DBF416-9001-43C9-AAD3-455580EE0A96}">
      <dsp:nvSpPr>
        <dsp:cNvPr id="0" name=""/>
        <dsp:cNvSpPr/>
      </dsp:nvSpPr>
      <dsp:spPr>
        <a:xfrm>
          <a:off x="2881323" y="167"/>
          <a:ext cx="3076553" cy="3076553"/>
        </a:xfrm>
        <a:prstGeom prst="circularArrow">
          <a:avLst>
            <a:gd name="adj1" fmla="val 5198"/>
            <a:gd name="adj2" fmla="val 335730"/>
            <a:gd name="adj3" fmla="val 4015471"/>
            <a:gd name="adj4" fmla="val 2252723"/>
            <a:gd name="adj5" fmla="val 6064"/>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75C203-147A-46F2-B0E5-A388FE7A04A0}">
      <dsp:nvSpPr>
        <dsp:cNvPr id="0" name=""/>
        <dsp:cNvSpPr/>
      </dsp:nvSpPr>
      <dsp:spPr>
        <a:xfrm>
          <a:off x="4009578" y="2493464"/>
          <a:ext cx="820042" cy="82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On-going</a:t>
          </a:r>
        </a:p>
      </dsp:txBody>
      <dsp:txXfrm>
        <a:off x="4009578" y="2493464"/>
        <a:ext cx="820042" cy="820042"/>
      </dsp:txXfrm>
    </dsp:sp>
    <dsp:sp modelId="{359B3C1F-B139-4BCA-809B-8C6462919701}">
      <dsp:nvSpPr>
        <dsp:cNvPr id="0" name=""/>
        <dsp:cNvSpPr/>
      </dsp:nvSpPr>
      <dsp:spPr>
        <a:xfrm>
          <a:off x="2881323" y="167"/>
          <a:ext cx="3076553" cy="3076553"/>
        </a:xfrm>
        <a:prstGeom prst="circularArrow">
          <a:avLst>
            <a:gd name="adj1" fmla="val 5198"/>
            <a:gd name="adj2" fmla="val 335730"/>
            <a:gd name="adj3" fmla="val 8211547"/>
            <a:gd name="adj4" fmla="val 6448799"/>
            <a:gd name="adj5" fmla="val 6064"/>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E2AD70-A536-40CF-BF27-98EF40C2BAE6}">
      <dsp:nvSpPr>
        <dsp:cNvPr id="0" name=""/>
        <dsp:cNvSpPr/>
      </dsp:nvSpPr>
      <dsp:spPr>
        <a:xfrm>
          <a:off x="2711345" y="1550243"/>
          <a:ext cx="820042" cy="82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Multiple sources</a:t>
          </a:r>
        </a:p>
      </dsp:txBody>
      <dsp:txXfrm>
        <a:off x="2711345" y="1550243"/>
        <a:ext cx="820042" cy="820042"/>
      </dsp:txXfrm>
    </dsp:sp>
    <dsp:sp modelId="{D53DC530-63B4-4C61-A002-DBA7EDBBD4DF}">
      <dsp:nvSpPr>
        <dsp:cNvPr id="0" name=""/>
        <dsp:cNvSpPr/>
      </dsp:nvSpPr>
      <dsp:spPr>
        <a:xfrm>
          <a:off x="2881323" y="167"/>
          <a:ext cx="3076553" cy="3076553"/>
        </a:xfrm>
        <a:prstGeom prst="circularArrow">
          <a:avLst>
            <a:gd name="adj1" fmla="val 5198"/>
            <a:gd name="adj2" fmla="val 335730"/>
            <a:gd name="adj3" fmla="val 12298684"/>
            <a:gd name="adj4" fmla="val 10770283"/>
            <a:gd name="adj5" fmla="val 6064"/>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AA8E68-D0A3-41EB-8BB0-87DCC786CDE4}">
      <dsp:nvSpPr>
        <dsp:cNvPr id="0" name=""/>
        <dsp:cNvSpPr/>
      </dsp:nvSpPr>
      <dsp:spPr>
        <a:xfrm>
          <a:off x="3207226" y="24079"/>
          <a:ext cx="820042" cy="82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Planned</a:t>
          </a:r>
        </a:p>
      </dsp:txBody>
      <dsp:txXfrm>
        <a:off x="3207226" y="24079"/>
        <a:ext cx="820042" cy="820042"/>
      </dsp:txXfrm>
    </dsp:sp>
    <dsp:sp modelId="{1E281257-34A3-4619-A246-97A91A688890}">
      <dsp:nvSpPr>
        <dsp:cNvPr id="0" name=""/>
        <dsp:cNvSpPr/>
      </dsp:nvSpPr>
      <dsp:spPr>
        <a:xfrm>
          <a:off x="2881323" y="167"/>
          <a:ext cx="3076553" cy="3076553"/>
        </a:xfrm>
        <a:prstGeom prst="circularArrow">
          <a:avLst>
            <a:gd name="adj1" fmla="val 5198"/>
            <a:gd name="adj2" fmla="val 335730"/>
            <a:gd name="adj3" fmla="val 16866457"/>
            <a:gd name="adj4" fmla="val 15197813"/>
            <a:gd name="adj5" fmla="val 6064"/>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0B31C-51B9-47BE-ACC1-9D61054F79FB}">
      <dsp:nvSpPr>
        <dsp:cNvPr id="0" name=""/>
        <dsp:cNvSpPr/>
      </dsp:nvSpPr>
      <dsp:spPr>
        <a:xfrm>
          <a:off x="0" y="220139"/>
          <a:ext cx="7315200" cy="1058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249936" rIns="56774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“Increase his Aimsweb reading score to a 334”</a:t>
          </a:r>
        </a:p>
        <a:p>
          <a:pPr marL="114300" lvl="1" indent="-114300" algn="l" defTabSz="533400">
            <a:lnSpc>
              <a:spcPct val="90000"/>
            </a:lnSpc>
            <a:spcBef>
              <a:spcPct val="0"/>
            </a:spcBef>
            <a:spcAft>
              <a:spcPct val="15000"/>
            </a:spcAft>
            <a:buChar char="•"/>
          </a:pPr>
          <a:r>
            <a:rPr lang="en-US" sz="1200" kern="1200"/>
            <a:t>“Decrease inappropriate behavior”</a:t>
          </a:r>
        </a:p>
        <a:p>
          <a:pPr marL="114300" lvl="1" indent="-114300" algn="l" defTabSz="533400">
            <a:lnSpc>
              <a:spcPct val="90000"/>
            </a:lnSpc>
            <a:spcBef>
              <a:spcPct val="0"/>
            </a:spcBef>
            <a:spcAft>
              <a:spcPct val="15000"/>
            </a:spcAft>
            <a:buChar char="•"/>
          </a:pPr>
          <a:r>
            <a:rPr lang="en-US" sz="1200" kern="1200"/>
            <a:t>“Make and maintain passing grades”</a:t>
          </a:r>
        </a:p>
        <a:p>
          <a:pPr marL="114300" lvl="1" indent="-114300" algn="l" defTabSz="533400">
            <a:lnSpc>
              <a:spcPct val="90000"/>
            </a:lnSpc>
            <a:spcBef>
              <a:spcPct val="0"/>
            </a:spcBef>
            <a:spcAft>
              <a:spcPct val="15000"/>
            </a:spcAft>
            <a:buChar char="•"/>
          </a:pPr>
          <a:r>
            <a:rPr lang="en-US" sz="1200" kern="1200"/>
            <a:t>“complete grade level writing assignments”</a:t>
          </a:r>
        </a:p>
      </dsp:txBody>
      <dsp:txXfrm>
        <a:off x="0" y="220139"/>
        <a:ext cx="7315200" cy="1058400"/>
      </dsp:txXfrm>
    </dsp:sp>
    <dsp:sp modelId="{AC9366ED-BBD4-48D8-9DFA-C2FC17D09C5E}">
      <dsp:nvSpPr>
        <dsp:cNvPr id="0" name=""/>
        <dsp:cNvSpPr/>
      </dsp:nvSpPr>
      <dsp:spPr>
        <a:xfrm>
          <a:off x="365760" y="43019"/>
          <a:ext cx="5120640" cy="3542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a:t>Specific:  Non-examples**</a:t>
          </a:r>
        </a:p>
      </dsp:txBody>
      <dsp:txXfrm>
        <a:off x="383053" y="60312"/>
        <a:ext cx="5086054" cy="319654"/>
      </dsp:txXfrm>
    </dsp:sp>
    <dsp:sp modelId="{1A5A7ADC-CBC5-4E52-83C9-8D93FA011651}">
      <dsp:nvSpPr>
        <dsp:cNvPr id="0" name=""/>
        <dsp:cNvSpPr/>
      </dsp:nvSpPr>
      <dsp:spPr>
        <a:xfrm>
          <a:off x="0" y="1520459"/>
          <a:ext cx="7315200" cy="1549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7741" tIns="249936" rIns="567741"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“Increase his ability to decode words containing long vowel patterns”</a:t>
          </a:r>
        </a:p>
        <a:p>
          <a:pPr marL="114300" lvl="1" indent="-114300" algn="l" defTabSz="533400" rtl="0">
            <a:lnSpc>
              <a:spcPct val="90000"/>
            </a:lnSpc>
            <a:spcBef>
              <a:spcPct val="0"/>
            </a:spcBef>
            <a:spcAft>
              <a:spcPct val="15000"/>
            </a:spcAft>
            <a:buChar char="•"/>
          </a:pPr>
          <a:r>
            <a:rPr lang="en-US" sz="1200" kern="1200"/>
            <a:t>“ Decrease incidents of biting when she is asked to transition to a nonpreferred activity</a:t>
          </a:r>
          <a:r>
            <a:rPr lang="en-US" sz="1200" kern="1200">
              <a:latin typeface="Calibri"/>
            </a:rPr>
            <a:t> (writing)”</a:t>
          </a:r>
          <a:endParaRPr lang="en-US" sz="1200" kern="1200"/>
        </a:p>
        <a:p>
          <a:pPr marL="114300" lvl="1" indent="-114300" algn="l" defTabSz="533400">
            <a:lnSpc>
              <a:spcPct val="90000"/>
            </a:lnSpc>
            <a:spcBef>
              <a:spcPct val="0"/>
            </a:spcBef>
            <a:spcAft>
              <a:spcPct val="15000"/>
            </a:spcAft>
            <a:buChar char="•"/>
          </a:pPr>
          <a:r>
            <a:rPr lang="en-US" sz="1200" kern="1200"/>
            <a:t>“Increase the accuracy of his note taking skills when using a 3 column note taking graphic organizer” </a:t>
          </a:r>
        </a:p>
        <a:p>
          <a:pPr marL="114300" lvl="1" indent="-114300" algn="l" defTabSz="533400">
            <a:lnSpc>
              <a:spcPct val="90000"/>
            </a:lnSpc>
            <a:spcBef>
              <a:spcPct val="0"/>
            </a:spcBef>
            <a:spcAft>
              <a:spcPct val="15000"/>
            </a:spcAft>
            <a:buChar char="•"/>
          </a:pPr>
          <a:r>
            <a:rPr lang="en-US" sz="1200" kern="1200"/>
            <a:t>“Increase her sentence composition skills by constructing grammatically correct sentences over given topic”</a:t>
          </a:r>
        </a:p>
      </dsp:txBody>
      <dsp:txXfrm>
        <a:off x="0" y="1520459"/>
        <a:ext cx="7315200" cy="1549800"/>
      </dsp:txXfrm>
    </dsp:sp>
    <dsp:sp modelId="{C5E441DB-21DE-4F59-8AD9-D0DC65F0B5A3}">
      <dsp:nvSpPr>
        <dsp:cNvPr id="0" name=""/>
        <dsp:cNvSpPr/>
      </dsp:nvSpPr>
      <dsp:spPr>
        <a:xfrm>
          <a:off x="365760" y="1343339"/>
          <a:ext cx="5120640" cy="3542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711200">
            <a:lnSpc>
              <a:spcPct val="90000"/>
            </a:lnSpc>
            <a:spcBef>
              <a:spcPct val="0"/>
            </a:spcBef>
            <a:spcAft>
              <a:spcPct val="35000"/>
            </a:spcAft>
            <a:buNone/>
          </a:pPr>
          <a:r>
            <a:rPr lang="en-US" sz="1600" kern="1200"/>
            <a:t>Specific: Examples**</a:t>
          </a:r>
        </a:p>
      </dsp:txBody>
      <dsp:txXfrm>
        <a:off x="383053" y="1360632"/>
        <a:ext cx="5086054" cy="319654"/>
      </dsp:txXfrm>
    </dsp:sp>
    <dsp:sp modelId="{F2B41038-74BA-407C-B85C-D5F1A29AB746}">
      <dsp:nvSpPr>
        <dsp:cNvPr id="0" name=""/>
        <dsp:cNvSpPr/>
      </dsp:nvSpPr>
      <dsp:spPr>
        <a:xfrm>
          <a:off x="0" y="3312180"/>
          <a:ext cx="7315200" cy="30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BCA6B9-8EEB-489A-8B6B-479BE64C2D8A}">
      <dsp:nvSpPr>
        <dsp:cNvPr id="0" name=""/>
        <dsp:cNvSpPr/>
      </dsp:nvSpPr>
      <dsp:spPr>
        <a:xfrm>
          <a:off x="365760" y="3135059"/>
          <a:ext cx="5120640" cy="35424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3548" tIns="0" rIns="193548" bIns="0" numCol="1" spcCol="1270" anchor="ctr" anchorCtr="0">
          <a:noAutofit/>
        </a:bodyPr>
        <a:lstStyle/>
        <a:p>
          <a:pPr marL="0" lvl="0" indent="0" algn="l" defTabSz="622300">
            <a:lnSpc>
              <a:spcPct val="90000"/>
            </a:lnSpc>
            <a:spcBef>
              <a:spcPct val="0"/>
            </a:spcBef>
            <a:spcAft>
              <a:spcPct val="35000"/>
            </a:spcAft>
            <a:buNone/>
          </a:pPr>
          <a:r>
            <a:rPr lang="en-US" sz="1400" kern="1200"/>
            <a:t>** These are not complete goals </a:t>
          </a:r>
        </a:p>
      </dsp:txBody>
      <dsp:txXfrm>
        <a:off x="383053" y="3152352"/>
        <a:ext cx="508605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307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92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25</a:t>
            </a:fld>
            <a:endParaRPr lang="en-US"/>
          </a:p>
        </p:txBody>
      </p:sp>
    </p:spTree>
    <p:extLst>
      <p:ext uri="{BB962C8B-B14F-4D97-AF65-F5344CB8AC3E}">
        <p14:creationId xmlns:p14="http://schemas.microsoft.com/office/powerpoint/2010/main" val="167942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930B0-5D9E-4E08-BFE7-178954BCEA6F}" type="slidenum">
              <a:rPr lang="en-US" smtClean="0"/>
              <a:t>26</a:t>
            </a:fld>
            <a:endParaRPr lang="en-US"/>
          </a:p>
        </p:txBody>
      </p:sp>
    </p:spTree>
    <p:extLst>
      <p:ext uri="{BB962C8B-B14F-4D97-AF65-F5344CB8AC3E}">
        <p14:creationId xmlns:p14="http://schemas.microsoft.com/office/powerpoint/2010/main" val="4132352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32</a:t>
            </a:fld>
            <a:endParaRPr lang="en-US"/>
          </a:p>
        </p:txBody>
      </p:sp>
    </p:spTree>
    <p:extLst>
      <p:ext uri="{BB962C8B-B14F-4D97-AF65-F5344CB8AC3E}">
        <p14:creationId xmlns:p14="http://schemas.microsoft.com/office/powerpoint/2010/main" val="276797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F76643-4336-4C43-92BB-17B0DC979E1F}" type="slidenum">
              <a:rPr lang="en-US" smtClean="0"/>
              <a:t>33</a:t>
            </a:fld>
            <a:endParaRPr lang="en-US"/>
          </a:p>
        </p:txBody>
      </p:sp>
    </p:spTree>
    <p:extLst>
      <p:ext uri="{BB962C8B-B14F-4D97-AF65-F5344CB8AC3E}">
        <p14:creationId xmlns:p14="http://schemas.microsoft.com/office/powerpoint/2010/main" val="1464328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76643-4336-4C43-92BB-17B0DC979E1F}" type="slidenum">
              <a:rPr lang="en-US" smtClean="0"/>
              <a:t>34</a:t>
            </a:fld>
            <a:endParaRPr lang="en-US"/>
          </a:p>
        </p:txBody>
      </p:sp>
    </p:spTree>
    <p:extLst>
      <p:ext uri="{BB962C8B-B14F-4D97-AF65-F5344CB8AC3E}">
        <p14:creationId xmlns:p14="http://schemas.microsoft.com/office/powerpoint/2010/main" val="3960258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76643-4336-4C43-92BB-17B0DC979E1F}" type="slidenum">
              <a:rPr lang="en-US" smtClean="0"/>
              <a:t>35</a:t>
            </a:fld>
            <a:endParaRPr lang="en-US"/>
          </a:p>
        </p:txBody>
      </p:sp>
    </p:spTree>
    <p:extLst>
      <p:ext uri="{BB962C8B-B14F-4D97-AF65-F5344CB8AC3E}">
        <p14:creationId xmlns:p14="http://schemas.microsoft.com/office/powerpoint/2010/main" val="973332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C3906A-6969-47E9-89D7-387A16DD28DF}" type="slidenum">
              <a:rPr kumimoji="0" lang="en-US" sz="1200" b="0" i="0" u="none" strike="noStrike" kern="1200" cap="none" spc="0" normalizeH="0" baseline="0" noProof="0" smtClean="0">
                <a:ln>
                  <a:noFill/>
                </a:ln>
                <a:solidFill>
                  <a:srgbClr val="3C474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3C474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01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889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19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54" name="Google Shape;2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62" name="Google Shape;2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62" name="Google Shape;2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272522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F76643-4336-4C43-92BB-17B0DC979E1F}" type="slidenum">
              <a:rPr lang="en-US" smtClean="0"/>
              <a:t>9</a:t>
            </a:fld>
            <a:endParaRPr lang="en-US"/>
          </a:p>
        </p:txBody>
      </p:sp>
    </p:spTree>
    <p:extLst>
      <p:ext uri="{BB962C8B-B14F-4D97-AF65-F5344CB8AC3E}">
        <p14:creationId xmlns:p14="http://schemas.microsoft.com/office/powerpoint/2010/main" val="371925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6816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3"/>
        <p:cNvGrpSpPr/>
        <p:nvPr/>
      </p:nvGrpSpPr>
      <p:grpSpPr>
        <a:xfrm>
          <a:off x="0" y="0"/>
          <a:ext cx="0" cy="0"/>
          <a:chOff x="0" y="0"/>
          <a:chExt cx="0" cy="0"/>
        </a:xfrm>
      </p:grpSpPr>
      <p:pic>
        <p:nvPicPr>
          <p:cNvPr id="14" name="Google Shape;14;p10"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15" name="Google Shape;15;p10"/>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chemeClr val="lt1"/>
                </a:solidFill>
                <a:latin typeface="Calibri"/>
                <a:ea typeface="Calibri"/>
                <a:cs typeface="Calibri"/>
                <a:sym typeface="Calibri"/>
              </a:defRPr>
            </a:lvl1pPr>
            <a:lvl2pPr marL="0" marR="0" lvl="1" indent="0" algn="l" rtl="0">
              <a:spcBef>
                <a:spcPts val="0"/>
              </a:spcBef>
              <a:buNone/>
              <a:defRPr sz="1200" b="1" i="0" u="none" strike="noStrike" cap="none">
                <a:solidFill>
                  <a:schemeClr val="lt1"/>
                </a:solidFill>
                <a:latin typeface="Calibri"/>
                <a:ea typeface="Calibri"/>
                <a:cs typeface="Calibri"/>
                <a:sym typeface="Calibri"/>
              </a:defRPr>
            </a:lvl2pPr>
            <a:lvl3pPr marL="0" marR="0" lvl="2" indent="0" algn="l" rtl="0">
              <a:spcBef>
                <a:spcPts val="0"/>
              </a:spcBef>
              <a:buNone/>
              <a:defRPr sz="1200" b="1" i="0" u="none" strike="noStrike" cap="none">
                <a:solidFill>
                  <a:schemeClr val="lt1"/>
                </a:solidFill>
                <a:latin typeface="Calibri"/>
                <a:ea typeface="Calibri"/>
                <a:cs typeface="Calibri"/>
                <a:sym typeface="Calibri"/>
              </a:defRPr>
            </a:lvl3pPr>
            <a:lvl4pPr marL="0" marR="0" lvl="3" indent="0" algn="l" rtl="0">
              <a:spcBef>
                <a:spcPts val="0"/>
              </a:spcBef>
              <a:buNone/>
              <a:defRPr sz="1200" b="1" i="0" u="none" strike="noStrike" cap="none">
                <a:solidFill>
                  <a:schemeClr val="lt1"/>
                </a:solidFill>
                <a:latin typeface="Calibri"/>
                <a:ea typeface="Calibri"/>
                <a:cs typeface="Calibri"/>
                <a:sym typeface="Calibri"/>
              </a:defRPr>
            </a:lvl4pPr>
            <a:lvl5pPr marL="0" marR="0" lvl="4" indent="0" algn="l" rtl="0">
              <a:spcBef>
                <a:spcPts val="0"/>
              </a:spcBef>
              <a:buNone/>
              <a:defRPr sz="1200" b="1" i="0" u="none" strike="noStrike" cap="none">
                <a:solidFill>
                  <a:schemeClr val="lt1"/>
                </a:solidFill>
                <a:latin typeface="Calibri"/>
                <a:ea typeface="Calibri"/>
                <a:cs typeface="Calibri"/>
                <a:sym typeface="Calibri"/>
              </a:defRPr>
            </a:lvl5pPr>
            <a:lvl6pPr marL="0" marR="0" lvl="5" indent="0" algn="l" rtl="0">
              <a:spcBef>
                <a:spcPts val="0"/>
              </a:spcBef>
              <a:buNone/>
              <a:defRPr sz="1200" b="1" i="0" u="none" strike="noStrike" cap="none">
                <a:solidFill>
                  <a:schemeClr val="lt1"/>
                </a:solidFill>
                <a:latin typeface="Calibri"/>
                <a:ea typeface="Calibri"/>
                <a:cs typeface="Calibri"/>
                <a:sym typeface="Calibri"/>
              </a:defRPr>
            </a:lvl6pPr>
            <a:lvl7pPr marL="0" marR="0" lvl="6" indent="0" algn="l" rtl="0">
              <a:spcBef>
                <a:spcPts val="0"/>
              </a:spcBef>
              <a:buNone/>
              <a:defRPr sz="1200" b="1" i="0" u="none" strike="noStrike" cap="none">
                <a:solidFill>
                  <a:schemeClr val="lt1"/>
                </a:solidFill>
                <a:latin typeface="Calibri"/>
                <a:ea typeface="Calibri"/>
                <a:cs typeface="Calibri"/>
                <a:sym typeface="Calibri"/>
              </a:defRPr>
            </a:lvl7pPr>
            <a:lvl8pPr marL="0" marR="0" lvl="7" indent="0" algn="l" rtl="0">
              <a:spcBef>
                <a:spcPts val="0"/>
              </a:spcBef>
              <a:buNone/>
              <a:defRPr sz="1200" b="1" i="0" u="none" strike="noStrike" cap="none">
                <a:solidFill>
                  <a:schemeClr val="lt1"/>
                </a:solidFill>
                <a:latin typeface="Calibri"/>
                <a:ea typeface="Calibri"/>
                <a:cs typeface="Calibri"/>
                <a:sym typeface="Calibri"/>
              </a:defRPr>
            </a:lvl8pPr>
            <a:lvl9pPr marL="0" marR="0" lvl="8" indent="0" algn="l" rtl="0">
              <a:spcBef>
                <a:spcPts val="0"/>
              </a:spcBef>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p10"/>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10"/>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41"/>
        <p:cNvGrpSpPr/>
        <p:nvPr/>
      </p:nvGrpSpPr>
      <p:grpSpPr>
        <a:xfrm>
          <a:off x="0" y="0"/>
          <a:ext cx="0" cy="0"/>
          <a:chOff x="0" y="0"/>
          <a:chExt cx="0" cy="0"/>
        </a:xfrm>
      </p:grpSpPr>
      <p:pic>
        <p:nvPicPr>
          <p:cNvPr id="42" name="Google Shape;42;p12" descr="R:\COM\COMM\Branding\PPT Templates\widescreen\Widescreen Powerpoint 2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43" name="Google Shape;43;p12"/>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2"/>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12"/>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46"/>
        <p:cNvGrpSpPr/>
        <p:nvPr/>
      </p:nvGrpSpPr>
      <p:grpSpPr>
        <a:xfrm>
          <a:off x="0" y="0"/>
          <a:ext cx="0" cy="0"/>
          <a:chOff x="0" y="0"/>
          <a:chExt cx="0" cy="0"/>
        </a:xfrm>
      </p:grpSpPr>
      <p:pic>
        <p:nvPicPr>
          <p:cNvPr id="47" name="Google Shape;47;p14"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48" name="Google Shape;48;p14"/>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880"/>
              </a:spcBef>
              <a:spcAft>
                <a:spcPts val="0"/>
              </a:spcAft>
              <a:buClr>
                <a:schemeClr val="dk1"/>
              </a:buClr>
              <a:buSzPts val="4400"/>
              <a:buFont typeface="Arial"/>
              <a:buNone/>
              <a:defRPr sz="4400" b="1"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14"/>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14"/>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51"/>
        <p:cNvGrpSpPr/>
        <p:nvPr/>
      </p:nvGrpSpPr>
      <p:grpSpPr>
        <a:xfrm>
          <a:off x="0" y="0"/>
          <a:ext cx="0" cy="0"/>
          <a:chOff x="0" y="0"/>
          <a:chExt cx="0" cy="0"/>
        </a:xfrm>
      </p:grpSpPr>
      <p:pic>
        <p:nvPicPr>
          <p:cNvPr id="52" name="Google Shape;52;p17"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3" name="Google Shape;53;p17"/>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7"/>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56"/>
        <p:cNvGrpSpPr/>
        <p:nvPr/>
      </p:nvGrpSpPr>
      <p:grpSpPr>
        <a:xfrm>
          <a:off x="0" y="0"/>
          <a:ext cx="0" cy="0"/>
          <a:chOff x="0" y="0"/>
          <a:chExt cx="0" cy="0"/>
        </a:xfrm>
      </p:grpSpPr>
      <p:pic>
        <p:nvPicPr>
          <p:cNvPr id="57" name="Google Shape;57;p18" descr="R:\COM\COMM\Branding\PPT Templates\widescreen\Widescreen Powerpoint 24.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58" name="Google Shape;58;p18"/>
          <p:cNvSpPr txBox="1">
            <a:spLocks noGrp="1"/>
          </p:cNvSpPr>
          <p:nvPr>
            <p:ph type="title"/>
          </p:nvPr>
        </p:nvSpPr>
        <p:spPr>
          <a:xfrm>
            <a:off x="76200" y="1116330"/>
            <a:ext cx="8991600" cy="1485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8"/>
          <p:cNvSpPr txBox="1">
            <a:spLocks noGrp="1"/>
          </p:cNvSpPr>
          <p:nvPr>
            <p:ph type="body" idx="1"/>
          </p:nvPr>
        </p:nvSpPr>
        <p:spPr>
          <a:xfrm>
            <a:off x="304800" y="33147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18"/>
          <p:cNvSpPr txBox="1">
            <a:spLocks noGrp="1"/>
          </p:cNvSpPr>
          <p:nvPr>
            <p:ph type="body" idx="2"/>
          </p:nvPr>
        </p:nvSpPr>
        <p:spPr>
          <a:xfrm>
            <a:off x="4191000" y="57150"/>
            <a:ext cx="4876800" cy="9144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Option 3">
  <p:cSld name="Title Page Option 3">
    <p:spTree>
      <p:nvGrpSpPr>
        <p:cNvPr id="1" name="Shape 61"/>
        <p:cNvGrpSpPr/>
        <p:nvPr/>
      </p:nvGrpSpPr>
      <p:grpSpPr>
        <a:xfrm>
          <a:off x="0" y="0"/>
          <a:ext cx="0" cy="0"/>
          <a:chOff x="0" y="0"/>
          <a:chExt cx="0" cy="0"/>
        </a:xfrm>
      </p:grpSpPr>
      <p:pic>
        <p:nvPicPr>
          <p:cNvPr id="62" name="Google Shape;62;p19" descr="R:\COM\COMM\Branding\PPT Templates\widescreen\Widescreen Powerpoint 25.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3" name="Google Shape;63;p19"/>
          <p:cNvSpPr txBox="1">
            <a:spLocks noGrp="1"/>
          </p:cNvSpPr>
          <p:nvPr>
            <p:ph type="title"/>
          </p:nvPr>
        </p:nvSpPr>
        <p:spPr>
          <a:xfrm>
            <a:off x="0" y="971550"/>
            <a:ext cx="5943600" cy="15601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9"/>
          <p:cNvSpPr txBox="1">
            <a:spLocks noGrp="1"/>
          </p:cNvSpPr>
          <p:nvPr>
            <p:ph type="body" idx="1"/>
          </p:nvPr>
        </p:nvSpPr>
        <p:spPr>
          <a:xfrm>
            <a:off x="7315200" y="44005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body" idx="2"/>
          </p:nvPr>
        </p:nvSpPr>
        <p:spPr>
          <a:xfrm>
            <a:off x="19050" y="0"/>
            <a:ext cx="4324350" cy="8953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Option 4">
  <p:cSld name="Title Page Option 4">
    <p:spTree>
      <p:nvGrpSpPr>
        <p:cNvPr id="1" name="Shape 66"/>
        <p:cNvGrpSpPr/>
        <p:nvPr/>
      </p:nvGrpSpPr>
      <p:grpSpPr>
        <a:xfrm>
          <a:off x="0" y="0"/>
          <a:ext cx="0" cy="0"/>
          <a:chOff x="0" y="0"/>
          <a:chExt cx="0" cy="0"/>
        </a:xfrm>
      </p:grpSpPr>
      <p:pic>
        <p:nvPicPr>
          <p:cNvPr id="67" name="Google Shape;67;p20" descr="R:\COM\COMM\Branding\PPT Templates\widescreen\Widescreen Powerpoint 27.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8" name="Google Shape;68;p20"/>
          <p:cNvSpPr txBox="1">
            <a:spLocks noGrp="1"/>
          </p:cNvSpPr>
          <p:nvPr>
            <p:ph type="title"/>
          </p:nvPr>
        </p:nvSpPr>
        <p:spPr>
          <a:xfrm>
            <a:off x="0" y="16573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0"/>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body" idx="2"/>
          </p:nvPr>
        </p:nvSpPr>
        <p:spPr>
          <a:xfrm>
            <a:off x="0" y="57150"/>
            <a:ext cx="4038600" cy="1524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Option 6">
  <p:cSld name="Title Slide Option 6">
    <p:spTree>
      <p:nvGrpSpPr>
        <p:cNvPr id="1" name="Shape 71"/>
        <p:cNvGrpSpPr/>
        <p:nvPr/>
      </p:nvGrpSpPr>
      <p:grpSpPr>
        <a:xfrm>
          <a:off x="0" y="0"/>
          <a:ext cx="0" cy="0"/>
          <a:chOff x="0" y="0"/>
          <a:chExt cx="0" cy="0"/>
        </a:xfrm>
      </p:grpSpPr>
      <p:pic>
        <p:nvPicPr>
          <p:cNvPr id="72" name="Google Shape;72;p21" descr="R:\COM\COMM\Branding\PPT Templates\widescreen\Widescreen Powerpoint 2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73" name="Google Shape;73;p21"/>
          <p:cNvSpPr txBox="1">
            <a:spLocks noGrp="1"/>
          </p:cNvSpPr>
          <p:nvPr>
            <p:ph type="title"/>
          </p:nvPr>
        </p:nvSpPr>
        <p:spPr>
          <a:xfrm>
            <a:off x="76200" y="1428750"/>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body" idx="2"/>
          </p:nvPr>
        </p:nvSpPr>
        <p:spPr>
          <a:xfrm>
            <a:off x="76200" y="57150"/>
            <a:ext cx="41148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
        <p:cNvGrpSpPr/>
        <p:nvPr/>
      </p:nvGrpSpPr>
      <p:grpSpPr>
        <a:xfrm>
          <a:off x="0" y="0"/>
          <a:ext cx="0" cy="0"/>
          <a:chOff x="0" y="0"/>
          <a:chExt cx="0" cy="0"/>
        </a:xfrm>
      </p:grpSpPr>
      <p:pic>
        <p:nvPicPr>
          <p:cNvPr id="77" name="Google Shape;77;p22" descr="R:\COM\COMM\Branding\PPT Templates\widescreen\Widescreen Powerpoint 35.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78" name="Google Shape;78;p22"/>
          <p:cNvSpPr txBox="1">
            <a:spLocks noGrp="1"/>
          </p:cNvSpPr>
          <p:nvPr>
            <p:ph type="title"/>
          </p:nvPr>
        </p:nvSpPr>
        <p:spPr>
          <a:xfrm>
            <a:off x="381000" y="1047750"/>
            <a:ext cx="83058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2"/>
          <p:cNvSpPr txBox="1">
            <a:spLocks noGrp="1"/>
          </p:cNvSpPr>
          <p:nvPr>
            <p:ph type="body" idx="1"/>
          </p:nvPr>
        </p:nvSpPr>
        <p:spPr>
          <a:xfrm>
            <a:off x="9525" y="3714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22"/>
          <p:cNvSpPr txBox="1">
            <a:spLocks noGrp="1"/>
          </p:cNvSpPr>
          <p:nvPr>
            <p:ph type="body" idx="2"/>
          </p:nvPr>
        </p:nvSpPr>
        <p:spPr>
          <a:xfrm>
            <a:off x="4569616" y="0"/>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1"/>
        <p:cNvGrpSpPr/>
        <p:nvPr/>
      </p:nvGrpSpPr>
      <p:grpSpPr>
        <a:xfrm>
          <a:off x="0" y="0"/>
          <a:ext cx="0" cy="0"/>
          <a:chOff x="0" y="0"/>
          <a:chExt cx="0" cy="0"/>
        </a:xfrm>
      </p:grpSpPr>
      <p:pic>
        <p:nvPicPr>
          <p:cNvPr id="82" name="Google Shape;82;p23"/>
          <p:cNvPicPr preferRelativeResize="0"/>
          <p:nvPr/>
        </p:nvPicPr>
        <p:blipFill rotWithShape="1">
          <a:blip r:embed="rId2">
            <a:alphaModFix/>
          </a:blip>
          <a:srcRect/>
          <a:stretch/>
        </p:blipFill>
        <p:spPr>
          <a:xfrm>
            <a:off x="0" y="0"/>
            <a:ext cx="9146900" cy="5148072"/>
          </a:xfrm>
          <a:prstGeom prst="rect">
            <a:avLst/>
          </a:prstGeom>
          <a:noFill/>
          <a:ln>
            <a:noFill/>
          </a:ln>
        </p:spPr>
      </p:pic>
      <p:sp>
        <p:nvSpPr>
          <p:cNvPr id="83" name="Google Shape;83;p23"/>
          <p:cNvSpPr txBox="1">
            <a:spLocks noGrp="1"/>
          </p:cNvSpPr>
          <p:nvPr>
            <p:ph type="title"/>
          </p:nvPr>
        </p:nvSpPr>
        <p:spPr>
          <a:xfrm>
            <a:off x="152400" y="1047750"/>
            <a:ext cx="58674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3"/>
          <p:cNvSpPr txBox="1">
            <a:spLocks noGrp="1"/>
          </p:cNvSpPr>
          <p:nvPr>
            <p:ph type="body" idx="1"/>
          </p:nvPr>
        </p:nvSpPr>
        <p:spPr>
          <a:xfrm>
            <a:off x="7315200" y="4476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23"/>
          <p:cNvSpPr txBox="1">
            <a:spLocks noGrp="1"/>
          </p:cNvSpPr>
          <p:nvPr>
            <p:ph type="body" idx="2"/>
          </p:nvPr>
        </p:nvSpPr>
        <p:spPr>
          <a:xfrm>
            <a:off x="152400" y="9525"/>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86"/>
        <p:cNvGrpSpPr/>
        <p:nvPr/>
      </p:nvGrpSpPr>
      <p:grpSpPr>
        <a:xfrm>
          <a:off x="0" y="0"/>
          <a:ext cx="0" cy="0"/>
          <a:chOff x="0" y="0"/>
          <a:chExt cx="0" cy="0"/>
        </a:xfrm>
      </p:grpSpPr>
      <p:pic>
        <p:nvPicPr>
          <p:cNvPr id="87" name="Google Shape;87;p24" descr="R:\COM\COMM\Branding\PPT Templates\widescreen\Widescreen Powerpoint 31.jpg"/>
          <p:cNvPicPr preferRelativeResize="0"/>
          <p:nvPr/>
        </p:nvPicPr>
        <p:blipFill rotWithShape="1">
          <a:blip r:embed="rId2">
            <a:alphaModFix/>
          </a:blip>
          <a:srcRect/>
          <a:stretch/>
        </p:blipFill>
        <p:spPr>
          <a:xfrm>
            <a:off x="0" y="-4572"/>
            <a:ext cx="9148767" cy="5148072"/>
          </a:xfrm>
          <a:prstGeom prst="rect">
            <a:avLst/>
          </a:prstGeom>
          <a:noFill/>
          <a:ln>
            <a:noFill/>
          </a:ln>
        </p:spPr>
      </p:pic>
      <p:sp>
        <p:nvSpPr>
          <p:cNvPr id="88" name="Google Shape;88;p24"/>
          <p:cNvSpPr txBox="1">
            <a:spLocks noGrp="1"/>
          </p:cNvSpPr>
          <p:nvPr>
            <p:ph type="title"/>
          </p:nvPr>
        </p:nvSpPr>
        <p:spPr>
          <a:xfrm>
            <a:off x="76200" y="940689"/>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4"/>
          <p:cNvSpPr txBox="1">
            <a:spLocks noGrp="1"/>
          </p:cNvSpPr>
          <p:nvPr>
            <p:ph type="body" idx="1"/>
          </p:nvPr>
        </p:nvSpPr>
        <p:spPr>
          <a:xfrm>
            <a:off x="7315200" y="3867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 name="Google Shape;90;p24"/>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8"/>
        <p:cNvGrpSpPr/>
        <p:nvPr/>
      </p:nvGrpSpPr>
      <p:grpSpPr>
        <a:xfrm>
          <a:off x="0" y="0"/>
          <a:ext cx="0" cy="0"/>
          <a:chOff x="0" y="0"/>
          <a:chExt cx="0" cy="0"/>
        </a:xfrm>
      </p:grpSpPr>
      <p:pic>
        <p:nvPicPr>
          <p:cNvPr id="19" name="Google Shape;19;p13"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20" name="Google Shape;20;p13"/>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13"/>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lt1"/>
                </a:solidFill>
                <a:latin typeface="Calibri"/>
                <a:ea typeface="Calibri"/>
                <a:cs typeface="Calibri"/>
                <a:sym typeface="Calibri"/>
              </a:defRPr>
            </a:lvl1pPr>
            <a:lvl2pPr marL="0" marR="0" lvl="1" indent="0" algn="r" rtl="0">
              <a:spcBef>
                <a:spcPts val="0"/>
              </a:spcBef>
              <a:buNone/>
              <a:defRPr sz="1200" b="1" i="0" u="none" strike="noStrike" cap="none">
                <a:solidFill>
                  <a:schemeClr val="lt1"/>
                </a:solidFill>
                <a:latin typeface="Calibri"/>
                <a:ea typeface="Calibri"/>
                <a:cs typeface="Calibri"/>
                <a:sym typeface="Calibri"/>
              </a:defRPr>
            </a:lvl2pPr>
            <a:lvl3pPr marL="0" marR="0" lvl="2" indent="0" algn="r" rtl="0">
              <a:spcBef>
                <a:spcPts val="0"/>
              </a:spcBef>
              <a:buNone/>
              <a:defRPr sz="1200" b="1" i="0" u="none" strike="noStrike" cap="none">
                <a:solidFill>
                  <a:schemeClr val="lt1"/>
                </a:solidFill>
                <a:latin typeface="Calibri"/>
                <a:ea typeface="Calibri"/>
                <a:cs typeface="Calibri"/>
                <a:sym typeface="Calibri"/>
              </a:defRPr>
            </a:lvl3pPr>
            <a:lvl4pPr marL="0" marR="0" lvl="3" indent="0" algn="r" rtl="0">
              <a:spcBef>
                <a:spcPts val="0"/>
              </a:spcBef>
              <a:buNone/>
              <a:defRPr sz="1200" b="1" i="0" u="none" strike="noStrike" cap="none">
                <a:solidFill>
                  <a:schemeClr val="lt1"/>
                </a:solidFill>
                <a:latin typeface="Calibri"/>
                <a:ea typeface="Calibri"/>
                <a:cs typeface="Calibri"/>
                <a:sym typeface="Calibri"/>
              </a:defRPr>
            </a:lvl4pPr>
            <a:lvl5pPr marL="0" marR="0" lvl="4" indent="0" algn="r" rtl="0">
              <a:spcBef>
                <a:spcPts val="0"/>
              </a:spcBef>
              <a:buNone/>
              <a:defRPr sz="1200" b="1" i="0" u="none" strike="noStrike" cap="none">
                <a:solidFill>
                  <a:schemeClr val="lt1"/>
                </a:solidFill>
                <a:latin typeface="Calibri"/>
                <a:ea typeface="Calibri"/>
                <a:cs typeface="Calibri"/>
                <a:sym typeface="Calibri"/>
              </a:defRPr>
            </a:lvl5pPr>
            <a:lvl6pPr marL="0" marR="0" lvl="5" indent="0" algn="r" rtl="0">
              <a:spcBef>
                <a:spcPts val="0"/>
              </a:spcBef>
              <a:buNone/>
              <a:defRPr sz="1200" b="1" i="0" u="none" strike="noStrike" cap="none">
                <a:solidFill>
                  <a:schemeClr val="lt1"/>
                </a:solidFill>
                <a:latin typeface="Calibri"/>
                <a:ea typeface="Calibri"/>
                <a:cs typeface="Calibri"/>
                <a:sym typeface="Calibri"/>
              </a:defRPr>
            </a:lvl6pPr>
            <a:lvl7pPr marL="0" marR="0" lvl="6" indent="0" algn="r" rtl="0">
              <a:spcBef>
                <a:spcPts val="0"/>
              </a:spcBef>
              <a:buNone/>
              <a:defRPr sz="1200" b="1" i="0" u="none" strike="noStrike" cap="none">
                <a:solidFill>
                  <a:schemeClr val="lt1"/>
                </a:solidFill>
                <a:latin typeface="Calibri"/>
                <a:ea typeface="Calibri"/>
                <a:cs typeface="Calibri"/>
                <a:sym typeface="Calibri"/>
              </a:defRPr>
            </a:lvl7pPr>
            <a:lvl8pPr marL="0" marR="0" lvl="7" indent="0" algn="r" rtl="0">
              <a:spcBef>
                <a:spcPts val="0"/>
              </a:spcBef>
              <a:buNone/>
              <a:defRPr sz="1200" b="1" i="0" u="none" strike="noStrike" cap="none">
                <a:solidFill>
                  <a:schemeClr val="lt1"/>
                </a:solidFill>
                <a:latin typeface="Calibri"/>
                <a:ea typeface="Calibri"/>
                <a:cs typeface="Calibri"/>
                <a:sym typeface="Calibri"/>
              </a:defRPr>
            </a:lvl8pPr>
            <a:lvl9pPr marL="0" marR="0" lvl="8" indent="0" algn="r" rtl="0">
              <a:spcBef>
                <a:spcPts val="0"/>
              </a:spcBef>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13"/>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91"/>
        <p:cNvGrpSpPr/>
        <p:nvPr/>
      </p:nvGrpSpPr>
      <p:grpSpPr>
        <a:xfrm>
          <a:off x="0" y="0"/>
          <a:ext cx="0" cy="0"/>
          <a:chOff x="0" y="0"/>
          <a:chExt cx="0" cy="0"/>
        </a:xfrm>
      </p:grpSpPr>
      <p:pic>
        <p:nvPicPr>
          <p:cNvPr id="92" name="Google Shape;92;p25" descr="R:\COM\COMM\Branding\PPT Templates\widescreen\Widescreen Powerpoint 32.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93" name="Google Shape;93;p25"/>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25"/>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6"/>
        <p:cNvGrpSpPr/>
        <p:nvPr/>
      </p:nvGrpSpPr>
      <p:grpSpPr>
        <a:xfrm>
          <a:off x="0" y="0"/>
          <a:ext cx="0" cy="0"/>
          <a:chOff x="0" y="0"/>
          <a:chExt cx="0" cy="0"/>
        </a:xfrm>
      </p:grpSpPr>
      <p:pic>
        <p:nvPicPr>
          <p:cNvPr id="97" name="Google Shape;97;p26"/>
          <p:cNvPicPr preferRelativeResize="0"/>
          <p:nvPr/>
        </p:nvPicPr>
        <p:blipFill rotWithShape="1">
          <a:blip r:embed="rId2">
            <a:alphaModFix/>
          </a:blip>
          <a:srcRect/>
          <a:stretch/>
        </p:blipFill>
        <p:spPr>
          <a:xfrm>
            <a:off x="-3834" y="-4572"/>
            <a:ext cx="9146900" cy="5148072"/>
          </a:xfrm>
          <a:prstGeom prst="rect">
            <a:avLst/>
          </a:prstGeom>
          <a:noFill/>
          <a:ln>
            <a:noFill/>
          </a:ln>
        </p:spPr>
      </p:pic>
      <p:sp>
        <p:nvSpPr>
          <p:cNvPr id="98" name="Google Shape;98;p26"/>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26"/>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152400" y="133350"/>
            <a:ext cx="762000" cy="273844"/>
          </a:xfrm>
          <a:prstGeom prst="rect">
            <a:avLst/>
          </a:prstGeom>
        </p:spPr>
        <p:txBody>
          <a:bodyPr vert="horz" lIns="91440" tIns="45720" rIns="91440" bIns="45720" rtlCol="0" anchor="ctr"/>
          <a:lstStyle>
            <a:lvl1pPr algn="l">
              <a:defRPr sz="12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152400" y="1619250"/>
            <a:ext cx="8839200"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152400" y="742950"/>
            <a:ext cx="8839200" cy="800100"/>
          </a:xfrm>
          <a:prstGeom prst="rect">
            <a:avLst/>
          </a:prstGeom>
        </p:spPr>
        <p:txBody>
          <a:bodyPr vert="horz" lIns="91440" tIns="45720" rIns="91440" bIns="45720" rtlCol="0" anchor="ctr">
            <a:normAutofit/>
          </a:bodyPr>
          <a:lstStyle>
            <a:lvl1pPr>
              <a:defRPr sz="4000" b="1">
                <a:effectLst/>
              </a:defRPr>
            </a:lvl1pPr>
          </a:lstStyle>
          <a:p>
            <a:r>
              <a:rPr lang="en-US"/>
              <a:t>Title</a:t>
            </a:r>
          </a:p>
        </p:txBody>
      </p:sp>
    </p:spTree>
    <p:extLst>
      <p:ext uri="{BB962C8B-B14F-4D97-AF65-F5344CB8AC3E}">
        <p14:creationId xmlns:p14="http://schemas.microsoft.com/office/powerpoint/2010/main" val="213459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 option 4">
    <p:spTree>
      <p:nvGrpSpPr>
        <p:cNvPr id="1" name=""/>
        <p:cNvGrpSpPr/>
        <p:nvPr/>
      </p:nvGrpSpPr>
      <p:grpSpPr>
        <a:xfrm>
          <a:off x="0" y="0"/>
          <a:ext cx="0" cy="0"/>
          <a:chOff x="0" y="0"/>
          <a:chExt cx="0" cy="0"/>
        </a:xfrm>
      </p:grpSpPr>
      <p:pic>
        <p:nvPicPr>
          <p:cNvPr id="12290" name="Picture 2" descr="R:\COM\COMM\Branding\PPT Templates\widescreen\Widescreen Powerpoint 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7" cy="514807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7"/>
          <p:cNvSpPr>
            <a:spLocks noGrp="1"/>
          </p:cNvSpPr>
          <p:nvPr>
            <p:ph sz="quarter" idx="11" hasCustomPrompt="1"/>
          </p:nvPr>
        </p:nvSpPr>
        <p:spPr>
          <a:xfrm>
            <a:off x="1600200" y="685800"/>
            <a:ext cx="5334000" cy="685800"/>
          </a:xfrm>
          <a:prstGeom prst="rect">
            <a:avLst/>
          </a:prstGeom>
        </p:spPr>
        <p:txBody>
          <a:bodyPr anchor="ctr"/>
          <a:lstStyle>
            <a:lvl1pPr marL="0" indent="0" algn="l">
              <a:buNone/>
              <a:defRPr sz="4400" b="1">
                <a:solidFill>
                  <a:schemeClr val="tx1"/>
                </a:solidFill>
                <a:latin typeface="+mj-lt"/>
              </a:defRPr>
            </a:lvl1pPr>
            <a:lvl5pPr marL="1828800" indent="0" algn="l">
              <a:buNone/>
              <a:defRPr/>
            </a:lvl5pPr>
          </a:lstStyle>
          <a:p>
            <a:pPr lvl="0"/>
            <a:r>
              <a:rPr lang="en-US"/>
              <a:t>Title</a:t>
            </a:r>
          </a:p>
        </p:txBody>
      </p:sp>
      <p:sp>
        <p:nvSpPr>
          <p:cNvPr id="3" name="Content Placeholder 2"/>
          <p:cNvSpPr>
            <a:spLocks noGrp="1"/>
          </p:cNvSpPr>
          <p:nvPr>
            <p:ph sz="quarter" idx="12"/>
          </p:nvPr>
        </p:nvSpPr>
        <p:spPr>
          <a:xfrm>
            <a:off x="1600200" y="1485900"/>
            <a:ext cx="7315200"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1881820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7" cy="514807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1619250"/>
            <a:ext cx="8839200"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152400" y="742950"/>
            <a:ext cx="8839200" cy="800100"/>
          </a:xfrm>
          <a:prstGeom prst="rect">
            <a:avLst/>
          </a:prstGeom>
        </p:spPr>
        <p:txBody>
          <a:bodyPr vert="horz" lIns="91440" tIns="45720" rIns="91440" bIns="45720" rtlCol="0" anchor="ctr">
            <a:normAutofit/>
          </a:bodyPr>
          <a:lstStyle>
            <a:lvl1pPr>
              <a:defRPr sz="4000" b="1">
                <a:effectLst/>
              </a:defRPr>
            </a:lvl1pPr>
          </a:lstStyle>
          <a:p>
            <a:r>
              <a:rPr lang="en-US"/>
              <a:t>Title</a:t>
            </a:r>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1787191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05"/>
        <p:cNvGrpSpPr/>
        <p:nvPr/>
      </p:nvGrpSpPr>
      <p:grpSpPr>
        <a:xfrm>
          <a:off x="0" y="0"/>
          <a:ext cx="0" cy="0"/>
          <a:chOff x="0" y="0"/>
          <a:chExt cx="0" cy="0"/>
        </a:xfrm>
      </p:grpSpPr>
      <p:pic>
        <p:nvPicPr>
          <p:cNvPr id="106" name="Google Shape;106;p16"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07" name="Google Shape;107;p16"/>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spcBef>
                <a:spcPts val="720"/>
              </a:spcBef>
              <a:spcAft>
                <a:spcPts val="0"/>
              </a:spcAft>
              <a:buSzPts val="3600"/>
              <a:buNone/>
              <a:defRPr sz="3600" b="1">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16"/>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dk1"/>
                </a:solidFill>
                <a:latin typeface="Calibri"/>
                <a:ea typeface="Calibri"/>
                <a:cs typeface="Calibri"/>
                <a:sym typeface="Calibri"/>
              </a:defRPr>
            </a:lvl1pPr>
            <a:lvl2pPr marL="0" marR="0" lvl="1" indent="0" algn="r" rtl="0">
              <a:spcBef>
                <a:spcPts val="0"/>
              </a:spcBef>
              <a:buNone/>
              <a:defRPr sz="1200" b="1" i="0" u="none" strike="noStrike" cap="none">
                <a:solidFill>
                  <a:schemeClr val="dk1"/>
                </a:solidFill>
                <a:latin typeface="Calibri"/>
                <a:ea typeface="Calibri"/>
                <a:cs typeface="Calibri"/>
                <a:sym typeface="Calibri"/>
              </a:defRPr>
            </a:lvl2pPr>
            <a:lvl3pPr marL="0" marR="0" lvl="2" indent="0" algn="r" rtl="0">
              <a:spcBef>
                <a:spcPts val="0"/>
              </a:spcBef>
              <a:buNone/>
              <a:defRPr sz="1200" b="1" i="0" u="none" strike="noStrike" cap="none">
                <a:solidFill>
                  <a:schemeClr val="dk1"/>
                </a:solidFill>
                <a:latin typeface="Calibri"/>
                <a:ea typeface="Calibri"/>
                <a:cs typeface="Calibri"/>
                <a:sym typeface="Calibri"/>
              </a:defRPr>
            </a:lvl3pPr>
            <a:lvl4pPr marL="0" marR="0" lvl="3" indent="0" algn="r" rtl="0">
              <a:spcBef>
                <a:spcPts val="0"/>
              </a:spcBef>
              <a:buNone/>
              <a:defRPr sz="1200" b="1" i="0" u="none" strike="noStrike" cap="none">
                <a:solidFill>
                  <a:schemeClr val="dk1"/>
                </a:solidFill>
                <a:latin typeface="Calibri"/>
                <a:ea typeface="Calibri"/>
                <a:cs typeface="Calibri"/>
                <a:sym typeface="Calibri"/>
              </a:defRPr>
            </a:lvl4pPr>
            <a:lvl5pPr marL="0" marR="0" lvl="4" indent="0" algn="r" rtl="0">
              <a:spcBef>
                <a:spcPts val="0"/>
              </a:spcBef>
              <a:buNone/>
              <a:defRPr sz="1200" b="1" i="0" u="none" strike="noStrike" cap="none">
                <a:solidFill>
                  <a:schemeClr val="dk1"/>
                </a:solidFill>
                <a:latin typeface="Calibri"/>
                <a:ea typeface="Calibri"/>
                <a:cs typeface="Calibri"/>
                <a:sym typeface="Calibri"/>
              </a:defRPr>
            </a:lvl5pPr>
            <a:lvl6pPr marL="0" marR="0" lvl="5" indent="0" algn="r" rtl="0">
              <a:spcBef>
                <a:spcPts val="0"/>
              </a:spcBef>
              <a:buNone/>
              <a:defRPr sz="1200" b="1" i="0" u="none" strike="noStrike" cap="none">
                <a:solidFill>
                  <a:schemeClr val="dk1"/>
                </a:solidFill>
                <a:latin typeface="Calibri"/>
                <a:ea typeface="Calibri"/>
                <a:cs typeface="Calibri"/>
                <a:sym typeface="Calibri"/>
              </a:defRPr>
            </a:lvl6pPr>
            <a:lvl7pPr marL="0" marR="0" lvl="6" indent="0" algn="r" rtl="0">
              <a:spcBef>
                <a:spcPts val="0"/>
              </a:spcBef>
              <a:buNone/>
              <a:defRPr sz="1200" b="1" i="0" u="none" strike="noStrike" cap="none">
                <a:solidFill>
                  <a:schemeClr val="dk1"/>
                </a:solidFill>
                <a:latin typeface="Calibri"/>
                <a:ea typeface="Calibri"/>
                <a:cs typeface="Calibri"/>
                <a:sym typeface="Calibri"/>
              </a:defRPr>
            </a:lvl7pPr>
            <a:lvl8pPr marL="0" marR="0" lvl="7" indent="0" algn="r" rtl="0">
              <a:spcBef>
                <a:spcPts val="0"/>
              </a:spcBef>
              <a:buNone/>
              <a:defRPr sz="1200" b="1" i="0" u="none" strike="noStrike" cap="none">
                <a:solidFill>
                  <a:schemeClr val="dk1"/>
                </a:solidFill>
                <a:latin typeface="Calibri"/>
                <a:ea typeface="Calibri"/>
                <a:cs typeface="Calibri"/>
                <a:sym typeface="Calibri"/>
              </a:defRPr>
            </a:lvl8pPr>
            <a:lvl9pPr marL="0" marR="0" lvl="8" indent="0" algn="r" rtl="0">
              <a:spcBef>
                <a:spcPts val="0"/>
              </a:spcBef>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16"/>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0"/>
        <p:cNvGrpSpPr/>
        <p:nvPr/>
      </p:nvGrpSpPr>
      <p:grpSpPr>
        <a:xfrm>
          <a:off x="0" y="0"/>
          <a:ext cx="0" cy="0"/>
          <a:chOff x="0" y="0"/>
          <a:chExt cx="0" cy="0"/>
        </a:xfrm>
      </p:grpSpPr>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1"/>
        <p:cNvGrpSpPr/>
        <p:nvPr/>
      </p:nvGrpSpPr>
      <p:grpSpPr>
        <a:xfrm>
          <a:off x="0" y="0"/>
          <a:ext cx="0" cy="0"/>
          <a:chOff x="0" y="0"/>
          <a:chExt cx="0" cy="0"/>
        </a:xfrm>
      </p:grpSpPr>
      <p:pic>
        <p:nvPicPr>
          <p:cNvPr id="112" name="Google Shape;112;p28"/>
          <p:cNvPicPr preferRelativeResize="0"/>
          <p:nvPr/>
        </p:nvPicPr>
        <p:blipFill rotWithShape="1">
          <a:blip r:embed="rId2">
            <a:alphaModFix/>
          </a:blip>
          <a:srcRect/>
          <a:stretch/>
        </p:blipFill>
        <p:spPr>
          <a:xfrm>
            <a:off x="1116" y="0"/>
            <a:ext cx="9141768" cy="5143500"/>
          </a:xfrm>
          <a:prstGeom prst="rect">
            <a:avLst/>
          </a:prstGeom>
          <a:noFill/>
          <a:ln>
            <a:noFill/>
          </a:ln>
        </p:spPr>
      </p:pic>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13"/>
        <p:cNvGrpSpPr/>
        <p:nvPr/>
      </p:nvGrpSpPr>
      <p:grpSpPr>
        <a:xfrm>
          <a:off x="0" y="0"/>
          <a:ext cx="0" cy="0"/>
          <a:chOff x="0" y="0"/>
          <a:chExt cx="0" cy="0"/>
        </a:xfrm>
      </p:grpSpPr>
      <p:pic>
        <p:nvPicPr>
          <p:cNvPr id="114" name="Google Shape;114;p29"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115" name="Google Shape;115;p29"/>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29"/>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29"/>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9"/>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9"/>
        <p:cNvGrpSpPr/>
        <p:nvPr/>
      </p:nvGrpSpPr>
      <p:grpSpPr>
        <a:xfrm>
          <a:off x="0" y="0"/>
          <a:ext cx="0" cy="0"/>
          <a:chOff x="0" y="0"/>
          <a:chExt cx="0" cy="0"/>
        </a:xfrm>
      </p:grpSpPr>
      <p:pic>
        <p:nvPicPr>
          <p:cNvPr id="120" name="Google Shape;120;p30"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121" name="Google Shape;121;p30"/>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30"/>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3" name="Google Shape;123;p30"/>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4"/>
        <p:cNvGrpSpPr/>
        <p:nvPr/>
      </p:nvGrpSpPr>
      <p:grpSpPr>
        <a:xfrm>
          <a:off x="0" y="0"/>
          <a:ext cx="0" cy="0"/>
          <a:chOff x="0" y="0"/>
          <a:chExt cx="0" cy="0"/>
        </a:xfrm>
      </p:grpSpPr>
      <p:pic>
        <p:nvPicPr>
          <p:cNvPr id="25" name="Google Shape;25;p31" descr="R:\COM\COMM\Branding\PPT Templates\widescreen\Widescreen Powerpoint 3.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26" name="Google Shape;26;p31"/>
          <p:cNvSpPr txBox="1">
            <a:spLocks noGrp="1"/>
          </p:cNvSpPr>
          <p:nvPr>
            <p:ph type="title"/>
          </p:nvPr>
        </p:nvSpPr>
        <p:spPr>
          <a:xfrm>
            <a:off x="228600" y="666750"/>
            <a:ext cx="6696075" cy="800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1"/>
          <p:cNvSpPr txBox="1">
            <a:spLocks noGrp="1"/>
          </p:cNvSpPr>
          <p:nvPr>
            <p:ph type="body" idx="1"/>
          </p:nvPr>
        </p:nvSpPr>
        <p:spPr>
          <a:xfrm>
            <a:off x="228600"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7" cy="514807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1619250"/>
            <a:ext cx="8839200"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152400" y="742950"/>
            <a:ext cx="8839200" cy="800100"/>
          </a:xfrm>
          <a:prstGeom prst="rect">
            <a:avLst/>
          </a:prstGeom>
        </p:spPr>
        <p:txBody>
          <a:bodyPr vert="horz" lIns="91440" tIns="45720" rIns="91440" bIns="45720" rtlCol="0" anchor="ctr">
            <a:normAutofit/>
          </a:bodyPr>
          <a:lstStyle>
            <a:lvl1pPr>
              <a:defRPr sz="4000" b="1">
                <a:effectLst/>
              </a:defRPr>
            </a:lvl1pPr>
          </a:lstStyle>
          <a:p>
            <a:r>
              <a:rPr lang="en-US"/>
              <a:t>Title</a:t>
            </a:r>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416705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29"/>
        <p:cNvGrpSpPr/>
        <p:nvPr/>
      </p:nvGrpSpPr>
      <p:grpSpPr>
        <a:xfrm>
          <a:off x="0" y="0"/>
          <a:ext cx="0" cy="0"/>
          <a:chOff x="0" y="0"/>
          <a:chExt cx="0" cy="0"/>
        </a:xfrm>
      </p:grpSpPr>
      <p:pic>
        <p:nvPicPr>
          <p:cNvPr id="30" name="Google Shape;30;p32"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31" name="Google Shape;31;p32"/>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32"/>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34"/>
        <p:cNvGrpSpPr/>
        <p:nvPr/>
      </p:nvGrpSpPr>
      <p:grpSpPr>
        <a:xfrm>
          <a:off x="0" y="0"/>
          <a:ext cx="0" cy="0"/>
          <a:chOff x="0" y="0"/>
          <a:chExt cx="0" cy="0"/>
        </a:xfrm>
      </p:grpSpPr>
      <p:pic>
        <p:nvPicPr>
          <p:cNvPr id="35" name="Google Shape;35;p33"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36" name="Google Shape;36;p33"/>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480"/>
              </a:spcBef>
              <a:spcAft>
                <a:spcPts val="0"/>
              </a:spcAft>
              <a:buSzPts val="2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33"/>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3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chemeClr val="lt1"/>
                </a:solidFill>
                <a:latin typeface="Calibri"/>
                <a:ea typeface="Calibri"/>
                <a:cs typeface="Calibri"/>
                <a:sym typeface="Calibri"/>
              </a:defRPr>
            </a:lvl1pPr>
            <a:lvl2pPr marL="0" marR="0" lvl="1" indent="0" algn="r" rtl="0">
              <a:spcBef>
                <a:spcPts val="0"/>
              </a:spcBef>
              <a:buNone/>
              <a:defRPr sz="1200" b="1">
                <a:solidFill>
                  <a:schemeClr val="lt1"/>
                </a:solidFill>
                <a:latin typeface="Calibri"/>
                <a:ea typeface="Calibri"/>
                <a:cs typeface="Calibri"/>
                <a:sym typeface="Calibri"/>
              </a:defRPr>
            </a:lvl2pPr>
            <a:lvl3pPr marL="0" marR="0" lvl="2" indent="0" algn="r" rtl="0">
              <a:spcBef>
                <a:spcPts val="0"/>
              </a:spcBef>
              <a:buNone/>
              <a:defRPr sz="1200" b="1">
                <a:solidFill>
                  <a:schemeClr val="lt1"/>
                </a:solidFill>
                <a:latin typeface="Calibri"/>
                <a:ea typeface="Calibri"/>
                <a:cs typeface="Calibri"/>
                <a:sym typeface="Calibri"/>
              </a:defRPr>
            </a:lvl3pPr>
            <a:lvl4pPr marL="0" marR="0" lvl="3" indent="0" algn="r" rtl="0">
              <a:spcBef>
                <a:spcPts val="0"/>
              </a:spcBef>
              <a:buNone/>
              <a:defRPr sz="1200" b="1">
                <a:solidFill>
                  <a:schemeClr val="lt1"/>
                </a:solidFill>
                <a:latin typeface="Calibri"/>
                <a:ea typeface="Calibri"/>
                <a:cs typeface="Calibri"/>
                <a:sym typeface="Calibri"/>
              </a:defRPr>
            </a:lvl4pPr>
            <a:lvl5pPr marL="0" marR="0" lvl="4" indent="0" algn="r" rtl="0">
              <a:spcBef>
                <a:spcPts val="0"/>
              </a:spcBef>
              <a:buNone/>
              <a:defRPr sz="1200" b="1">
                <a:solidFill>
                  <a:schemeClr val="lt1"/>
                </a:solidFill>
                <a:latin typeface="Calibri"/>
                <a:ea typeface="Calibri"/>
                <a:cs typeface="Calibri"/>
                <a:sym typeface="Calibri"/>
              </a:defRPr>
            </a:lvl5pPr>
            <a:lvl6pPr marL="0" marR="0" lvl="5" indent="0" algn="r" rtl="0">
              <a:spcBef>
                <a:spcPts val="0"/>
              </a:spcBef>
              <a:buNone/>
              <a:defRPr sz="1200" b="1">
                <a:solidFill>
                  <a:schemeClr val="lt1"/>
                </a:solidFill>
                <a:latin typeface="Calibri"/>
                <a:ea typeface="Calibri"/>
                <a:cs typeface="Calibri"/>
                <a:sym typeface="Calibri"/>
              </a:defRPr>
            </a:lvl6pPr>
            <a:lvl7pPr marL="0" marR="0" lvl="6" indent="0" algn="r" rtl="0">
              <a:spcBef>
                <a:spcPts val="0"/>
              </a:spcBef>
              <a:buNone/>
              <a:defRPr sz="1200" b="1">
                <a:solidFill>
                  <a:schemeClr val="lt1"/>
                </a:solidFill>
                <a:latin typeface="Calibri"/>
                <a:ea typeface="Calibri"/>
                <a:cs typeface="Calibri"/>
                <a:sym typeface="Calibri"/>
              </a:defRPr>
            </a:lvl7pPr>
            <a:lvl8pPr marL="0" marR="0" lvl="7" indent="0" algn="r" rtl="0">
              <a:spcBef>
                <a:spcPts val="0"/>
              </a:spcBef>
              <a:buNone/>
              <a:defRPr sz="1200" b="1">
                <a:solidFill>
                  <a:schemeClr val="lt1"/>
                </a:solidFill>
                <a:latin typeface="Calibri"/>
                <a:ea typeface="Calibri"/>
                <a:cs typeface="Calibri"/>
                <a:sym typeface="Calibri"/>
              </a:defRPr>
            </a:lvl8pPr>
            <a:lvl9pPr marL="0" marR="0" lvl="8" indent="0" algn="r" rtl="0">
              <a:spcBef>
                <a:spcPts val="0"/>
              </a:spcBef>
              <a:buNone/>
              <a:defRPr sz="1200" b="1">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3A50-D373-DD60-2E08-3E50A7CE0C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BE38F-09D3-0340-4FAC-2A9B8A9165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363BE-1EE1-6C65-A18D-12DCB4C65FF5}"/>
              </a:ext>
            </a:extLst>
          </p:cNvPr>
          <p:cNvSpPr>
            <a:spLocks noGrp="1"/>
          </p:cNvSpPr>
          <p:nvPr>
            <p:ph type="dt" sz="half" idx="10"/>
          </p:nvPr>
        </p:nvSpPr>
        <p:spPr/>
        <p:txBody>
          <a:bodyPr/>
          <a:lstStyle/>
          <a:p>
            <a:fld id="{AF2ABEDB-3D22-4D5E-897F-A0EB9EDC7DBA}" type="datetimeFigureOut">
              <a:rPr lang="en-US" smtClean="0"/>
              <a:t>9/19/2024</a:t>
            </a:fld>
            <a:endParaRPr lang="en-US"/>
          </a:p>
        </p:txBody>
      </p:sp>
      <p:sp>
        <p:nvSpPr>
          <p:cNvPr id="5" name="Footer Placeholder 4">
            <a:extLst>
              <a:ext uri="{FF2B5EF4-FFF2-40B4-BE49-F238E27FC236}">
                <a16:creationId xmlns:a16="http://schemas.microsoft.com/office/drawing/2014/main" id="{3E581139-6BA4-88FC-D886-FCC20238C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63EDB-1670-C7DB-CDDD-90CD0FB38B19}"/>
              </a:ext>
            </a:extLst>
          </p:cNvPr>
          <p:cNvSpPr>
            <a:spLocks noGrp="1"/>
          </p:cNvSpPr>
          <p:nvPr>
            <p:ph type="sldNum" sz="quarter" idx="12"/>
          </p:nvPr>
        </p:nvSpPr>
        <p:spPr/>
        <p:txBody>
          <a:bodyPr/>
          <a:lstStyle/>
          <a:p>
            <a:fld id="{5C3E41E4-FADD-4A84-913F-9CDD1F5D22DB}" type="slidenum">
              <a:rPr lang="en-US" smtClean="0"/>
              <a:t>‹#›</a:t>
            </a:fld>
            <a:endParaRPr lang="en-US"/>
          </a:p>
        </p:txBody>
      </p:sp>
    </p:spTree>
    <p:extLst>
      <p:ext uri="{BB962C8B-B14F-4D97-AF65-F5344CB8AC3E}">
        <p14:creationId xmlns:p14="http://schemas.microsoft.com/office/powerpoint/2010/main" val="749106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Option 1">
    <p:spTree>
      <p:nvGrpSpPr>
        <p:cNvPr id="1" name=""/>
        <p:cNvGrpSpPr/>
        <p:nvPr/>
      </p:nvGrpSpPr>
      <p:grpSpPr>
        <a:xfrm>
          <a:off x="0" y="0"/>
          <a:ext cx="0" cy="0"/>
          <a:chOff x="0" y="0"/>
          <a:chExt cx="0" cy="0"/>
        </a:xfrm>
      </p:grpSpPr>
      <p:pic>
        <p:nvPicPr>
          <p:cNvPr id="9218" name="Picture 2" descr="R:\COM\COMM\Branding\PPT Templates\widescreen\Widescreen Powerpoint 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7"/>
          <p:cNvSpPr>
            <a:spLocks noGrp="1"/>
          </p:cNvSpPr>
          <p:nvPr>
            <p:ph type="title" hasCustomPrompt="1"/>
          </p:nvPr>
        </p:nvSpPr>
        <p:spPr>
          <a:xfrm>
            <a:off x="228600" y="666750"/>
            <a:ext cx="6696075" cy="800100"/>
          </a:xfrm>
          <a:prstGeom prst="rect">
            <a:avLst/>
          </a:prstGeom>
        </p:spPr>
        <p:txBody>
          <a:bodyPr vert="horz" lIns="91440" tIns="45720" rIns="91440" bIns="45720" rtlCol="0" anchor="ctr">
            <a:noAutofit/>
          </a:bodyPr>
          <a:lstStyle>
            <a:lvl1pPr>
              <a:defRPr sz="4000" b="1">
                <a:effectLst/>
              </a:defRPr>
            </a:lvl1pPr>
          </a:lstStyle>
          <a:p>
            <a:r>
              <a:rPr lang="en-US"/>
              <a:t>Title</a:t>
            </a:r>
          </a:p>
        </p:txBody>
      </p:sp>
      <p:sp>
        <p:nvSpPr>
          <p:cNvPr id="9"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
        <p:nvSpPr>
          <p:cNvPr id="8" name="Content Placeholder 7"/>
          <p:cNvSpPr>
            <a:spLocks noGrp="1"/>
          </p:cNvSpPr>
          <p:nvPr>
            <p:ph sz="quarter" idx="10"/>
          </p:nvPr>
        </p:nvSpPr>
        <p:spPr>
          <a:xfrm>
            <a:off x="228600" y="1581150"/>
            <a:ext cx="8610599"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910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option 2">
    <p:spTree>
      <p:nvGrpSpPr>
        <p:cNvPr id="1" name=""/>
        <p:cNvGrpSpPr/>
        <p:nvPr/>
      </p:nvGrpSpPr>
      <p:grpSpPr>
        <a:xfrm>
          <a:off x="0" y="0"/>
          <a:ext cx="0" cy="0"/>
          <a:chOff x="0" y="0"/>
          <a:chExt cx="0" cy="0"/>
        </a:xfrm>
      </p:grpSpPr>
      <p:pic>
        <p:nvPicPr>
          <p:cNvPr id="10242" name="Picture 2" descr="R:\COM\COMM\Branding\PPT Templates\widescreen\Widescreen Powerpoint 5.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7" cy="514807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sz="quarter" idx="10"/>
          </p:nvPr>
        </p:nvSpPr>
        <p:spPr>
          <a:xfrm>
            <a:off x="152400" y="1619250"/>
            <a:ext cx="8839200"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7"/>
          <p:cNvSpPr>
            <a:spLocks noGrp="1"/>
          </p:cNvSpPr>
          <p:nvPr>
            <p:ph type="title" hasCustomPrompt="1"/>
          </p:nvPr>
        </p:nvSpPr>
        <p:spPr>
          <a:xfrm>
            <a:off x="152400" y="742950"/>
            <a:ext cx="8839200" cy="800100"/>
          </a:xfrm>
          <a:prstGeom prst="rect">
            <a:avLst/>
          </a:prstGeom>
        </p:spPr>
        <p:txBody>
          <a:bodyPr vert="horz" lIns="91440" tIns="45720" rIns="91440" bIns="45720" rtlCol="0" anchor="ctr">
            <a:normAutofit/>
          </a:bodyPr>
          <a:lstStyle>
            <a:lvl1pPr>
              <a:defRPr sz="4000" b="1">
                <a:effectLst/>
              </a:defRPr>
            </a:lvl1pPr>
          </a:lstStyle>
          <a:p>
            <a:r>
              <a:rPr lang="en-US"/>
              <a:t>Title</a:t>
            </a:r>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200" b="1">
                <a:solidFill>
                  <a:schemeClr val="bg1"/>
                </a:solidFill>
              </a:defRPr>
            </a:lvl1pPr>
          </a:lstStyle>
          <a:p>
            <a:fld id="{3B745311-16E5-4BEF-BFE6-36758A3427EB}" type="slidenum">
              <a:rPr lang="en-US" smtClean="0"/>
              <a:pPr/>
              <a:t>‹#›</a:t>
            </a:fld>
            <a:endParaRPr lang="en-US"/>
          </a:p>
        </p:txBody>
      </p:sp>
    </p:spTree>
    <p:extLst>
      <p:ext uri="{BB962C8B-B14F-4D97-AF65-F5344CB8AC3E}">
        <p14:creationId xmlns:p14="http://schemas.microsoft.com/office/powerpoint/2010/main" val="187569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Option 3">
    <p:spTree>
      <p:nvGrpSpPr>
        <p:cNvPr id="1" name=""/>
        <p:cNvGrpSpPr/>
        <p:nvPr/>
      </p:nvGrpSpPr>
      <p:grpSpPr>
        <a:xfrm>
          <a:off x="0" y="0"/>
          <a:ext cx="0" cy="0"/>
          <a:chOff x="0" y="0"/>
          <a:chExt cx="0" cy="0"/>
        </a:xfrm>
      </p:grpSpPr>
      <p:pic>
        <p:nvPicPr>
          <p:cNvPr id="11266" name="Picture 2" descr="R:\COM\COMM\Branding\PPT Templates\widescreen\Widescreen Powerpoint 2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8766" cy="51480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1"/>
          <p:cNvSpPr>
            <a:spLocks noGrp="1"/>
          </p:cNvSpPr>
          <p:nvPr>
            <p:ph type="sldNum" sz="quarter" idx="4"/>
          </p:nvPr>
        </p:nvSpPr>
        <p:spPr>
          <a:xfrm>
            <a:off x="152400" y="133350"/>
            <a:ext cx="762000" cy="273844"/>
          </a:xfrm>
          <a:prstGeom prst="rect">
            <a:avLst/>
          </a:prstGeom>
        </p:spPr>
        <p:txBody>
          <a:bodyPr vert="horz" lIns="91440" tIns="45720" rIns="91440" bIns="45720" rtlCol="0" anchor="ctr"/>
          <a:lstStyle>
            <a:lvl1pPr algn="l">
              <a:defRPr sz="1200" b="1">
                <a:solidFill>
                  <a:schemeClr val="bg1"/>
                </a:solidFill>
              </a:defRPr>
            </a:lvl1pPr>
          </a:lstStyle>
          <a:p>
            <a:fld id="{3B745311-16E5-4BEF-BFE6-36758A3427EB}" type="slidenum">
              <a:rPr lang="en-US" smtClean="0"/>
              <a:pPr/>
              <a:t>‹#›</a:t>
            </a:fld>
            <a:endParaRPr lang="en-US"/>
          </a:p>
        </p:txBody>
      </p:sp>
      <p:sp>
        <p:nvSpPr>
          <p:cNvPr id="8" name="Content Placeholder 13"/>
          <p:cNvSpPr>
            <a:spLocks noGrp="1"/>
          </p:cNvSpPr>
          <p:nvPr>
            <p:ph sz="quarter" idx="10"/>
          </p:nvPr>
        </p:nvSpPr>
        <p:spPr>
          <a:xfrm>
            <a:off x="152400" y="1619250"/>
            <a:ext cx="8839200"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7"/>
          <p:cNvSpPr>
            <a:spLocks noGrp="1"/>
          </p:cNvSpPr>
          <p:nvPr>
            <p:ph type="title" hasCustomPrompt="1"/>
          </p:nvPr>
        </p:nvSpPr>
        <p:spPr>
          <a:xfrm>
            <a:off x="152400" y="742950"/>
            <a:ext cx="8839200" cy="800100"/>
          </a:xfrm>
          <a:prstGeom prst="rect">
            <a:avLst/>
          </a:prstGeom>
        </p:spPr>
        <p:txBody>
          <a:bodyPr vert="horz" lIns="91440" tIns="45720" rIns="91440" bIns="45720" rtlCol="0" anchor="ctr">
            <a:normAutofit/>
          </a:bodyPr>
          <a:lstStyle>
            <a:lvl1pPr>
              <a:defRPr sz="4000" b="1">
                <a:effectLst/>
              </a:defRPr>
            </a:lvl1pPr>
          </a:lstStyle>
          <a:p>
            <a:r>
              <a:rPr lang="en-US"/>
              <a:t>Title</a:t>
            </a:r>
          </a:p>
        </p:txBody>
      </p:sp>
    </p:spTree>
    <p:extLst>
      <p:ext uri="{BB962C8B-B14F-4D97-AF65-F5344CB8AC3E}">
        <p14:creationId xmlns:p14="http://schemas.microsoft.com/office/powerpoint/2010/main" val="425068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73" r:id="rId6"/>
    <p:sldLayoutId id="2147483674" r:id="rId7"/>
    <p:sldLayoutId id="2147483675" r:id="rId8"/>
    <p:sldLayoutId id="214748367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77" r:id="rId13"/>
    <p:sldLayoutId id="2147483678"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3" name="Google Shape;103;p1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9"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hyperlink" Target="https://paititi.info/research-in-action/project-roadmap/"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sites.ed.gov/idea/files/idea/policy/speced/guid/idea/memosdcltrs/guidance-on-fape-11-17-2015.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
          <p:cNvSpPr txBox="1">
            <a:spLocks noGrp="1"/>
          </p:cNvSpPr>
          <p:nvPr>
            <p:ph type="title"/>
          </p:nvPr>
        </p:nvSpPr>
        <p:spPr>
          <a:xfrm>
            <a:off x="228600" y="704850"/>
            <a:ext cx="8610600" cy="8001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Zoom Support Meeting Norms</a:t>
            </a:r>
            <a:endParaRPr dirty="0"/>
          </a:p>
        </p:txBody>
      </p:sp>
      <p:sp>
        <p:nvSpPr>
          <p:cNvPr id="357" name="Google Shape;357;p1"/>
          <p:cNvSpPr txBox="1">
            <a:spLocks noGrp="1"/>
          </p:cNvSpPr>
          <p:nvPr>
            <p:ph type="body" idx="1"/>
          </p:nvPr>
        </p:nvSpPr>
        <p:spPr>
          <a:xfrm>
            <a:off x="379978" y="1790700"/>
            <a:ext cx="8610600" cy="3352800"/>
          </a:xfrm>
          <a:prstGeom prst="rect">
            <a:avLst/>
          </a:prstGeom>
          <a:noFill/>
          <a:ln>
            <a:noFill/>
          </a:ln>
        </p:spPr>
        <p:txBody>
          <a:bodyPr spcFirstLastPara="1" wrap="square" lIns="91425" tIns="45700" rIns="91425" bIns="45700" anchor="t" anchorCtr="0">
            <a:normAutofit fontScale="92500" lnSpcReduction="10000"/>
          </a:bodyPr>
          <a:lstStyle/>
          <a:p>
            <a:pPr marL="457200" lvl="0" indent="-344488" algn="l" rtl="0">
              <a:spcBef>
                <a:spcPts val="0"/>
              </a:spcBef>
              <a:spcAft>
                <a:spcPts val="0"/>
              </a:spcAft>
              <a:buSzPct val="100000"/>
              <a:buChar char="•"/>
            </a:pPr>
            <a:r>
              <a:rPr lang="en-US"/>
              <a:t>Mute unless you are speaking to the group</a:t>
            </a:r>
            <a:endParaRPr/>
          </a:p>
          <a:p>
            <a:pPr marL="457200" lvl="0" indent="-344488" algn="l" rtl="0">
              <a:spcBef>
                <a:spcPts val="592"/>
              </a:spcBef>
              <a:spcAft>
                <a:spcPts val="0"/>
              </a:spcAft>
              <a:buSzPct val="100000"/>
              <a:buChar char="•"/>
            </a:pPr>
            <a:r>
              <a:rPr lang="en-US"/>
              <a:t>Use the chat to ask questions</a:t>
            </a:r>
            <a:endParaRPr/>
          </a:p>
          <a:p>
            <a:pPr marL="457200" lvl="0" indent="-344488" algn="l" rtl="0">
              <a:spcBef>
                <a:spcPts val="592"/>
              </a:spcBef>
              <a:spcAft>
                <a:spcPts val="0"/>
              </a:spcAft>
              <a:buSzPct val="100000"/>
              <a:buChar char="•"/>
            </a:pPr>
            <a:r>
              <a:rPr lang="en-US"/>
              <a:t>Be professional and helpful</a:t>
            </a:r>
            <a:endParaRPr/>
          </a:p>
          <a:p>
            <a:pPr marL="457200" lvl="0" indent="-344488" algn="l" rtl="0">
              <a:spcBef>
                <a:spcPts val="592"/>
              </a:spcBef>
              <a:spcAft>
                <a:spcPts val="0"/>
              </a:spcAft>
              <a:buSzPct val="100000"/>
              <a:buChar char="•"/>
            </a:pPr>
            <a:r>
              <a:rPr lang="en-US"/>
              <a:t>Be mindful when asking questions about specific situations - don't give out any information that could reveal the identity of a person with a disability</a:t>
            </a:r>
            <a:endParaRPr/>
          </a:p>
          <a:p>
            <a:pPr marL="457200" lvl="0" indent="-156528" algn="l" rtl="0">
              <a:spcBef>
                <a:spcPts val="592"/>
              </a:spcBef>
              <a:spcAft>
                <a:spcPts val="0"/>
              </a:spcAft>
              <a:buSzPct val="100000"/>
              <a:buNone/>
            </a:pPr>
            <a:endParaRPr/>
          </a:p>
        </p:txBody>
      </p:sp>
      <p:sp>
        <p:nvSpPr>
          <p:cNvPr id="2" name="Slide Number Placeholder 1">
            <a:extLst>
              <a:ext uri="{FF2B5EF4-FFF2-40B4-BE49-F238E27FC236}">
                <a16:creationId xmlns:a16="http://schemas.microsoft.com/office/drawing/2014/main" id="{C706BDC7-189F-A91C-7753-07285E5AAB6D}"/>
              </a:ext>
            </a:extLst>
          </p:cNvPr>
          <p:cNvSpPr>
            <a:spLocks noGrp="1"/>
          </p:cNvSpPr>
          <p:nvPr>
            <p:ph type="sldNum" idx="12"/>
          </p:nvPr>
        </p:nvSpPr>
        <p:spPr/>
        <p:txBody>
          <a:bodyPr/>
          <a:lstStyle/>
          <a:p>
            <a:fld id="{00000000-1234-1234-1234-123412341234}" type="slidenum">
              <a:rPr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25A09-4E5C-FC95-194F-DE1DEB46C240}"/>
              </a:ext>
            </a:extLst>
          </p:cNvPr>
          <p:cNvSpPr>
            <a:spLocks noGrp="1"/>
          </p:cNvSpPr>
          <p:nvPr>
            <p:ph type="title"/>
          </p:nvPr>
        </p:nvSpPr>
        <p:spPr/>
        <p:txBody>
          <a:bodyPr/>
          <a:lstStyle/>
          <a:p>
            <a:r>
              <a:rPr lang="en-US" dirty="0"/>
              <a:t>More about FAPE </a:t>
            </a:r>
          </a:p>
        </p:txBody>
      </p:sp>
      <p:sp>
        <p:nvSpPr>
          <p:cNvPr id="6" name="Text Placeholder 5">
            <a:extLst>
              <a:ext uri="{FF2B5EF4-FFF2-40B4-BE49-F238E27FC236}">
                <a16:creationId xmlns:a16="http://schemas.microsoft.com/office/drawing/2014/main" id="{0D58AA73-AB56-C36C-189F-0AC67ADDB0FB}"/>
              </a:ext>
            </a:extLst>
          </p:cNvPr>
          <p:cNvSpPr>
            <a:spLocks noGrp="1"/>
          </p:cNvSpPr>
          <p:nvPr>
            <p:ph type="body" idx="1"/>
          </p:nvPr>
        </p:nvSpPr>
        <p:spPr/>
        <p:txBody>
          <a:bodyPr>
            <a:normAutofit/>
          </a:bodyPr>
          <a:lstStyle/>
          <a:p>
            <a:pPr algn="l"/>
            <a:r>
              <a:rPr lang="en-US" b="0" i="0">
                <a:solidFill>
                  <a:schemeClr val="tx1"/>
                </a:solidFill>
                <a:effectLst/>
                <a:highlight>
                  <a:srgbClr val="FFFFFF"/>
                </a:highlight>
                <a:latin typeface="Verdana"/>
              </a:rPr>
              <a:t>An appropriate education will include:</a:t>
            </a:r>
          </a:p>
          <a:p>
            <a:pPr lvl="1">
              <a:buFont typeface="Arial" panose="020B0604020202020204" pitchFamily="34" charset="0"/>
              <a:buChar char="•"/>
            </a:pPr>
            <a:r>
              <a:rPr lang="en-US" b="0" i="0">
                <a:solidFill>
                  <a:schemeClr val="tx1"/>
                </a:solidFill>
                <a:effectLst/>
                <a:highlight>
                  <a:srgbClr val="FFFFFF"/>
                </a:highlight>
                <a:latin typeface="Verdana"/>
              </a:rPr>
              <a:t>education services designed to meet the individual education needs of students with disabilities as adequately as the needs of nondisabled students are met;</a:t>
            </a:r>
          </a:p>
          <a:p>
            <a:endParaRPr lang="en-US">
              <a:solidFill>
                <a:schemeClr val="tx1"/>
              </a:solidFill>
            </a:endParaRPr>
          </a:p>
        </p:txBody>
      </p:sp>
      <p:sp>
        <p:nvSpPr>
          <p:cNvPr id="2" name="Slide Number Placeholder 1">
            <a:extLst>
              <a:ext uri="{FF2B5EF4-FFF2-40B4-BE49-F238E27FC236}">
                <a16:creationId xmlns:a16="http://schemas.microsoft.com/office/drawing/2014/main" id="{BAA542FD-E44C-AA5D-9712-0CFCC9596AEB}"/>
              </a:ext>
            </a:extLst>
          </p:cNvPr>
          <p:cNvSpPr>
            <a:spLocks noGrp="1"/>
          </p:cNvSpPr>
          <p:nvPr>
            <p:ph type="sldNum" idx="12"/>
          </p:nvPr>
        </p:nvSpPr>
        <p:spPr/>
        <p:txBody>
          <a:bodyPr/>
          <a:lstStyle/>
          <a:p>
            <a:fld id="{00000000-1234-1234-1234-123412341234}" type="slidenum">
              <a:rPr lang="en-US"/>
              <a:t>10</a:t>
            </a:fld>
            <a:endParaRPr lang="en-US"/>
          </a:p>
        </p:txBody>
      </p:sp>
    </p:spTree>
    <p:extLst>
      <p:ext uri="{BB962C8B-B14F-4D97-AF65-F5344CB8AC3E}">
        <p14:creationId xmlns:p14="http://schemas.microsoft.com/office/powerpoint/2010/main" val="270575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25A09-4E5C-FC95-194F-DE1DEB46C240}"/>
              </a:ext>
            </a:extLst>
          </p:cNvPr>
          <p:cNvSpPr>
            <a:spLocks noGrp="1"/>
          </p:cNvSpPr>
          <p:nvPr>
            <p:ph type="title"/>
          </p:nvPr>
        </p:nvSpPr>
        <p:spPr/>
        <p:txBody>
          <a:bodyPr/>
          <a:lstStyle/>
          <a:p>
            <a:r>
              <a:rPr lang="en-US" dirty="0"/>
              <a:t>More about FAPE</a:t>
            </a:r>
          </a:p>
        </p:txBody>
      </p:sp>
      <p:sp>
        <p:nvSpPr>
          <p:cNvPr id="6" name="Text Placeholder 5">
            <a:extLst>
              <a:ext uri="{FF2B5EF4-FFF2-40B4-BE49-F238E27FC236}">
                <a16:creationId xmlns:a16="http://schemas.microsoft.com/office/drawing/2014/main" id="{0D58AA73-AB56-C36C-189F-0AC67ADDB0FB}"/>
              </a:ext>
            </a:extLst>
          </p:cNvPr>
          <p:cNvSpPr>
            <a:spLocks noGrp="1"/>
          </p:cNvSpPr>
          <p:nvPr>
            <p:ph type="body" idx="1"/>
          </p:nvPr>
        </p:nvSpPr>
        <p:spPr/>
        <p:txBody>
          <a:bodyPr>
            <a:normAutofit/>
          </a:bodyPr>
          <a:lstStyle/>
          <a:p>
            <a:pPr algn="l"/>
            <a:r>
              <a:rPr lang="en-US" b="0" i="0" dirty="0">
                <a:solidFill>
                  <a:schemeClr val="tx1"/>
                </a:solidFill>
                <a:effectLst/>
                <a:highlight>
                  <a:srgbClr val="FFFFFF"/>
                </a:highlight>
                <a:latin typeface="Verdana"/>
              </a:rPr>
              <a:t>An appropriate education will include:</a:t>
            </a:r>
          </a:p>
          <a:p>
            <a:pPr lvl="1">
              <a:buFont typeface="Arial" panose="020B0604020202020204" pitchFamily="34" charset="0"/>
              <a:buChar char="•"/>
            </a:pPr>
            <a:r>
              <a:rPr lang="en-US" b="0" i="0" dirty="0">
                <a:solidFill>
                  <a:schemeClr val="tx1"/>
                </a:solidFill>
                <a:effectLst/>
                <a:highlight>
                  <a:srgbClr val="FFFFFF"/>
                </a:highlight>
                <a:latin typeface="Verdana"/>
              </a:rPr>
              <a:t>the education of each student with a disability with nondisabled students, to the maximum extent appropriate to the needs of the student with a disability;</a:t>
            </a:r>
          </a:p>
          <a:p>
            <a:endParaRPr lang="en-US" dirty="0">
              <a:solidFill>
                <a:schemeClr val="tx1"/>
              </a:solidFill>
            </a:endParaRPr>
          </a:p>
        </p:txBody>
      </p:sp>
      <p:sp>
        <p:nvSpPr>
          <p:cNvPr id="2" name="Slide Number Placeholder 1">
            <a:extLst>
              <a:ext uri="{FF2B5EF4-FFF2-40B4-BE49-F238E27FC236}">
                <a16:creationId xmlns:a16="http://schemas.microsoft.com/office/drawing/2014/main" id="{BAA542FD-E44C-AA5D-9712-0CFCC9596AEB}"/>
              </a:ext>
            </a:extLst>
          </p:cNvPr>
          <p:cNvSpPr>
            <a:spLocks noGrp="1"/>
          </p:cNvSpPr>
          <p:nvPr>
            <p:ph type="sldNum" idx="12"/>
          </p:nvPr>
        </p:nvSpPr>
        <p:spPr/>
        <p:txBody>
          <a:bodyPr/>
          <a:lstStyle/>
          <a:p>
            <a:fld id="{00000000-1234-1234-1234-123412341234}" type="slidenum">
              <a:rPr lang="en-US"/>
              <a:t>11</a:t>
            </a:fld>
            <a:endParaRPr lang="en-US"/>
          </a:p>
        </p:txBody>
      </p:sp>
    </p:spTree>
    <p:extLst>
      <p:ext uri="{BB962C8B-B14F-4D97-AF65-F5344CB8AC3E}">
        <p14:creationId xmlns:p14="http://schemas.microsoft.com/office/powerpoint/2010/main" val="83210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25A09-4E5C-FC95-194F-DE1DEB46C240}"/>
              </a:ext>
            </a:extLst>
          </p:cNvPr>
          <p:cNvSpPr>
            <a:spLocks noGrp="1"/>
          </p:cNvSpPr>
          <p:nvPr>
            <p:ph type="title"/>
          </p:nvPr>
        </p:nvSpPr>
        <p:spPr/>
        <p:txBody>
          <a:bodyPr/>
          <a:lstStyle/>
          <a:p>
            <a:r>
              <a:rPr lang="en-US" dirty="0"/>
              <a:t>More about FAPE  </a:t>
            </a:r>
          </a:p>
        </p:txBody>
      </p:sp>
      <p:sp>
        <p:nvSpPr>
          <p:cNvPr id="6" name="Text Placeholder 5">
            <a:extLst>
              <a:ext uri="{FF2B5EF4-FFF2-40B4-BE49-F238E27FC236}">
                <a16:creationId xmlns:a16="http://schemas.microsoft.com/office/drawing/2014/main" id="{0D58AA73-AB56-C36C-189F-0AC67ADDB0FB}"/>
              </a:ext>
            </a:extLst>
          </p:cNvPr>
          <p:cNvSpPr>
            <a:spLocks noGrp="1"/>
          </p:cNvSpPr>
          <p:nvPr>
            <p:ph type="body" idx="1"/>
          </p:nvPr>
        </p:nvSpPr>
        <p:spPr/>
        <p:txBody>
          <a:bodyPr>
            <a:normAutofit fontScale="92500" lnSpcReduction="20000"/>
          </a:bodyPr>
          <a:lstStyle/>
          <a:p>
            <a:pPr>
              <a:buFont typeface="Arial" panose="020B0604020202020204" pitchFamily="34" charset="0"/>
              <a:buChar char="•"/>
            </a:pPr>
            <a:r>
              <a:rPr lang="en-US" b="0" i="0" dirty="0">
                <a:solidFill>
                  <a:schemeClr val="tx1"/>
                </a:solidFill>
                <a:effectLst/>
                <a:highlight>
                  <a:srgbClr val="FFFFFF"/>
                </a:highlight>
                <a:latin typeface="Verdana"/>
              </a:rPr>
              <a:t>An appropriate education will include:</a:t>
            </a:r>
          </a:p>
          <a:p>
            <a:pPr lvl="1">
              <a:buFont typeface="Arial" panose="020B0604020202020204" pitchFamily="34" charset="0"/>
              <a:buChar char="•"/>
            </a:pPr>
            <a:r>
              <a:rPr lang="en-US" b="0" i="0" dirty="0">
                <a:solidFill>
                  <a:schemeClr val="tx1"/>
                </a:solidFill>
                <a:effectLst/>
                <a:highlight>
                  <a:srgbClr val="FFFFFF"/>
                </a:highlight>
                <a:latin typeface="Verdana"/>
              </a:rPr>
              <a:t>evaluation and placement procedures established to guard against misclassification or inappropriate placement of students, and a periodic reevaluation of students who have been provided special education or related services; and</a:t>
            </a:r>
          </a:p>
          <a:p>
            <a:endParaRPr lang="en-US" dirty="0">
              <a:solidFill>
                <a:schemeClr val="tx1"/>
              </a:solidFill>
            </a:endParaRPr>
          </a:p>
        </p:txBody>
      </p:sp>
      <p:sp>
        <p:nvSpPr>
          <p:cNvPr id="2" name="Slide Number Placeholder 1">
            <a:extLst>
              <a:ext uri="{FF2B5EF4-FFF2-40B4-BE49-F238E27FC236}">
                <a16:creationId xmlns:a16="http://schemas.microsoft.com/office/drawing/2014/main" id="{BAA542FD-E44C-AA5D-9712-0CFCC9596AEB}"/>
              </a:ext>
            </a:extLst>
          </p:cNvPr>
          <p:cNvSpPr>
            <a:spLocks noGrp="1"/>
          </p:cNvSpPr>
          <p:nvPr>
            <p:ph type="sldNum" idx="12"/>
          </p:nvPr>
        </p:nvSpPr>
        <p:spPr/>
        <p:txBody>
          <a:bodyPr/>
          <a:lstStyle/>
          <a:p>
            <a:fld id="{00000000-1234-1234-1234-123412341234}" type="slidenum">
              <a:rPr lang="en-US"/>
              <a:t>12</a:t>
            </a:fld>
            <a:endParaRPr lang="en-US"/>
          </a:p>
        </p:txBody>
      </p:sp>
    </p:spTree>
    <p:extLst>
      <p:ext uri="{BB962C8B-B14F-4D97-AF65-F5344CB8AC3E}">
        <p14:creationId xmlns:p14="http://schemas.microsoft.com/office/powerpoint/2010/main" val="258117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925A09-4E5C-FC95-194F-DE1DEB46C240}"/>
              </a:ext>
            </a:extLst>
          </p:cNvPr>
          <p:cNvSpPr>
            <a:spLocks noGrp="1"/>
          </p:cNvSpPr>
          <p:nvPr>
            <p:ph type="title"/>
          </p:nvPr>
        </p:nvSpPr>
        <p:spPr/>
        <p:txBody>
          <a:bodyPr/>
          <a:lstStyle/>
          <a:p>
            <a:r>
              <a:rPr lang="en-US" dirty="0"/>
              <a:t>More about FAPE    </a:t>
            </a:r>
          </a:p>
        </p:txBody>
      </p:sp>
      <p:sp>
        <p:nvSpPr>
          <p:cNvPr id="6" name="Text Placeholder 5">
            <a:extLst>
              <a:ext uri="{FF2B5EF4-FFF2-40B4-BE49-F238E27FC236}">
                <a16:creationId xmlns:a16="http://schemas.microsoft.com/office/drawing/2014/main" id="{0D58AA73-AB56-C36C-189F-0AC67ADDB0FB}"/>
              </a:ext>
            </a:extLst>
          </p:cNvPr>
          <p:cNvSpPr>
            <a:spLocks noGrp="1"/>
          </p:cNvSpPr>
          <p:nvPr>
            <p:ph type="body" idx="1"/>
          </p:nvPr>
        </p:nvSpPr>
        <p:spPr/>
        <p:txBody>
          <a:bodyPr>
            <a:normAutofit fontScale="92500" lnSpcReduction="20000"/>
          </a:bodyPr>
          <a:lstStyle/>
          <a:p>
            <a:pPr>
              <a:buFont typeface="Arial" panose="020B0604020202020204" pitchFamily="34" charset="0"/>
              <a:buChar char="•"/>
            </a:pPr>
            <a:r>
              <a:rPr lang="en-US" b="0" i="0" dirty="0">
                <a:solidFill>
                  <a:schemeClr val="tx1"/>
                </a:solidFill>
                <a:effectLst/>
                <a:highlight>
                  <a:srgbClr val="FFFFFF"/>
                </a:highlight>
                <a:latin typeface="Verdana"/>
              </a:rPr>
              <a:t>An appropriate education will include:</a:t>
            </a:r>
          </a:p>
          <a:p>
            <a:pPr lvl="1">
              <a:buFont typeface="Arial" panose="020B0604020202020204" pitchFamily="34" charset="0"/>
              <a:buChar char="•"/>
            </a:pPr>
            <a:r>
              <a:rPr lang="en-US" b="0" i="0" dirty="0">
                <a:solidFill>
                  <a:schemeClr val="tx1"/>
                </a:solidFill>
                <a:effectLst/>
                <a:highlight>
                  <a:srgbClr val="FFFFFF"/>
                </a:highlight>
                <a:latin typeface="Verdana"/>
              </a:rPr>
              <a:t>establishment of due process procedures that enable parents and guardians to:</a:t>
            </a:r>
          </a:p>
          <a:p>
            <a:pPr marL="1200150" lvl="2" indent="-285750">
              <a:buFont typeface="Arial" panose="020B0604020202020204" pitchFamily="34" charset="0"/>
              <a:buChar char="•"/>
            </a:pPr>
            <a:r>
              <a:rPr lang="en-US" b="0" i="0" dirty="0">
                <a:solidFill>
                  <a:schemeClr val="tx1"/>
                </a:solidFill>
                <a:effectLst/>
                <a:highlight>
                  <a:srgbClr val="FFFFFF"/>
                </a:highlight>
                <a:latin typeface="Verdana"/>
              </a:rPr>
              <a:t>receive required notices;</a:t>
            </a:r>
          </a:p>
          <a:p>
            <a:pPr marL="1200150" lvl="2" indent="-285750">
              <a:buFont typeface="Arial" panose="020B0604020202020204" pitchFamily="34" charset="0"/>
              <a:buChar char="•"/>
            </a:pPr>
            <a:r>
              <a:rPr lang="en-US" b="0" i="0" dirty="0">
                <a:solidFill>
                  <a:schemeClr val="tx1"/>
                </a:solidFill>
                <a:effectLst/>
                <a:highlight>
                  <a:srgbClr val="FFFFFF"/>
                </a:highlight>
                <a:latin typeface="Verdana"/>
              </a:rPr>
              <a:t>review their child’s records; and</a:t>
            </a:r>
          </a:p>
          <a:p>
            <a:pPr marL="1200150" lvl="2" indent="-285750">
              <a:buFont typeface="Arial" panose="020B0604020202020204" pitchFamily="34" charset="0"/>
              <a:buChar char="•"/>
            </a:pPr>
            <a:r>
              <a:rPr lang="en-US" b="0" i="0" dirty="0">
                <a:solidFill>
                  <a:schemeClr val="tx1"/>
                </a:solidFill>
                <a:effectLst/>
                <a:highlight>
                  <a:srgbClr val="FFFFFF"/>
                </a:highlight>
                <a:latin typeface="Verdana"/>
              </a:rPr>
              <a:t>challenge identification, evaluation and placement decisions.</a:t>
            </a:r>
          </a:p>
          <a:p>
            <a:endParaRPr lang="en-US" dirty="0">
              <a:solidFill>
                <a:schemeClr val="tx1"/>
              </a:solidFill>
            </a:endParaRPr>
          </a:p>
        </p:txBody>
      </p:sp>
      <p:sp>
        <p:nvSpPr>
          <p:cNvPr id="2" name="Slide Number Placeholder 1">
            <a:extLst>
              <a:ext uri="{FF2B5EF4-FFF2-40B4-BE49-F238E27FC236}">
                <a16:creationId xmlns:a16="http://schemas.microsoft.com/office/drawing/2014/main" id="{BAA542FD-E44C-AA5D-9712-0CFCC9596AEB}"/>
              </a:ext>
            </a:extLst>
          </p:cNvPr>
          <p:cNvSpPr>
            <a:spLocks noGrp="1"/>
          </p:cNvSpPr>
          <p:nvPr>
            <p:ph type="sldNum" idx="12"/>
          </p:nvPr>
        </p:nvSpPr>
        <p:spPr/>
        <p:txBody>
          <a:bodyPr/>
          <a:lstStyle/>
          <a:p>
            <a:fld id="{00000000-1234-1234-1234-123412341234}" type="slidenum">
              <a:rPr lang="en-US"/>
              <a:t>13</a:t>
            </a:fld>
            <a:endParaRPr lang="en-US"/>
          </a:p>
        </p:txBody>
      </p:sp>
    </p:spTree>
    <p:extLst>
      <p:ext uri="{BB962C8B-B14F-4D97-AF65-F5344CB8AC3E}">
        <p14:creationId xmlns:p14="http://schemas.microsoft.com/office/powerpoint/2010/main" val="2226819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952169-F13F-825A-E13B-AD2F55D8FC12}"/>
              </a:ext>
            </a:extLst>
          </p:cNvPr>
          <p:cNvSpPr>
            <a:spLocks noGrp="1"/>
          </p:cNvSpPr>
          <p:nvPr>
            <p:ph type="title"/>
          </p:nvPr>
        </p:nvSpPr>
        <p:spPr/>
        <p:txBody>
          <a:bodyPr>
            <a:normAutofit fontScale="90000"/>
          </a:bodyPr>
          <a:lstStyle/>
          <a:p>
            <a:r>
              <a:rPr lang="en-US" dirty="0"/>
              <a:t>What Does the Law Say About Appropriate?</a:t>
            </a:r>
          </a:p>
        </p:txBody>
      </p:sp>
      <p:sp>
        <p:nvSpPr>
          <p:cNvPr id="6" name="Text Placeholder 5">
            <a:extLst>
              <a:ext uri="{FF2B5EF4-FFF2-40B4-BE49-F238E27FC236}">
                <a16:creationId xmlns:a16="http://schemas.microsoft.com/office/drawing/2014/main" id="{405E985C-B332-5B86-90D0-AC9DC52E458A}"/>
              </a:ext>
            </a:extLst>
          </p:cNvPr>
          <p:cNvSpPr>
            <a:spLocks noGrp="1"/>
          </p:cNvSpPr>
          <p:nvPr>
            <p:ph type="body" idx="1"/>
          </p:nvPr>
        </p:nvSpPr>
        <p:spPr/>
        <p:txBody>
          <a:bodyPr>
            <a:normAutofit fontScale="85000" lnSpcReduction="10000"/>
          </a:bodyPr>
          <a:lstStyle/>
          <a:p>
            <a:pPr algn="l"/>
            <a:r>
              <a:rPr lang="en-US" b="0" i="0">
                <a:solidFill>
                  <a:schemeClr val="tx1"/>
                </a:solidFill>
                <a:effectLst/>
                <a:highlight>
                  <a:srgbClr val="FFFFFF"/>
                </a:highlight>
                <a:latin typeface="Verdana"/>
              </a:rPr>
              <a:t>To be appropriate, education programs for students with disabilities must be designed to meet their individual needs to the same extent that the needs of nondisabled students are met. An appropriate education may include regular or special education and related aids and services to accommodate the unique needs of individuals with disabilities.</a:t>
            </a:r>
          </a:p>
          <a:p>
            <a:endParaRPr lang="en-US"/>
          </a:p>
        </p:txBody>
      </p:sp>
      <p:sp>
        <p:nvSpPr>
          <p:cNvPr id="2" name="Slide Number Placeholder 1">
            <a:extLst>
              <a:ext uri="{FF2B5EF4-FFF2-40B4-BE49-F238E27FC236}">
                <a16:creationId xmlns:a16="http://schemas.microsoft.com/office/drawing/2014/main" id="{43BCB69F-12C9-C6DE-BBEA-9C37A74FE8C0}"/>
              </a:ext>
            </a:extLst>
          </p:cNvPr>
          <p:cNvSpPr>
            <a:spLocks noGrp="1"/>
          </p:cNvSpPr>
          <p:nvPr>
            <p:ph type="sldNum" idx="12"/>
          </p:nvPr>
        </p:nvSpPr>
        <p:spPr/>
        <p:txBody>
          <a:bodyPr/>
          <a:lstStyle/>
          <a:p>
            <a:fld id="{00000000-1234-1234-1234-123412341234}" type="slidenum">
              <a:rPr lang="en-US"/>
              <a:t>14</a:t>
            </a:fld>
            <a:endParaRPr lang="en-US"/>
          </a:p>
        </p:txBody>
      </p:sp>
    </p:spTree>
    <p:extLst>
      <p:ext uri="{BB962C8B-B14F-4D97-AF65-F5344CB8AC3E}">
        <p14:creationId xmlns:p14="http://schemas.microsoft.com/office/powerpoint/2010/main" val="272233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952169-F13F-825A-E13B-AD2F55D8FC12}"/>
              </a:ext>
            </a:extLst>
          </p:cNvPr>
          <p:cNvSpPr>
            <a:spLocks noGrp="1"/>
          </p:cNvSpPr>
          <p:nvPr>
            <p:ph type="title"/>
          </p:nvPr>
        </p:nvSpPr>
        <p:spPr/>
        <p:txBody>
          <a:bodyPr>
            <a:normAutofit fontScale="90000"/>
          </a:bodyPr>
          <a:lstStyle/>
          <a:p>
            <a:r>
              <a:rPr lang="en-US" dirty="0"/>
              <a:t>What Does the Law Say About Appropriate? </a:t>
            </a:r>
          </a:p>
        </p:txBody>
      </p:sp>
      <p:sp>
        <p:nvSpPr>
          <p:cNvPr id="6" name="Text Placeholder 5">
            <a:extLst>
              <a:ext uri="{FF2B5EF4-FFF2-40B4-BE49-F238E27FC236}">
                <a16:creationId xmlns:a16="http://schemas.microsoft.com/office/drawing/2014/main" id="{405E985C-B332-5B86-90D0-AC9DC52E458A}"/>
              </a:ext>
            </a:extLst>
          </p:cNvPr>
          <p:cNvSpPr>
            <a:spLocks noGrp="1"/>
          </p:cNvSpPr>
          <p:nvPr>
            <p:ph type="body" idx="1"/>
          </p:nvPr>
        </p:nvSpPr>
        <p:spPr/>
        <p:txBody>
          <a:bodyPr>
            <a:normAutofit fontScale="85000" lnSpcReduction="10000"/>
          </a:bodyPr>
          <a:lstStyle/>
          <a:p>
            <a:pPr algn="l"/>
            <a:r>
              <a:rPr lang="en-US" b="0" i="0">
                <a:solidFill>
                  <a:schemeClr val="tx1"/>
                </a:solidFill>
                <a:effectLst/>
                <a:highlight>
                  <a:srgbClr val="FFFFFF"/>
                </a:highlight>
                <a:latin typeface="Verdana"/>
              </a:rPr>
              <a:t>One way to ensure that programs meet individual needs is through the development of an individualized education program (IEP) for each student with a disability. </a:t>
            </a:r>
            <a:endParaRPr lang="en-US" b="0" i="0" dirty="0">
              <a:solidFill>
                <a:schemeClr val="tx1"/>
              </a:solidFill>
              <a:effectLst/>
              <a:highlight>
                <a:srgbClr val="FFFFFF"/>
              </a:highlight>
              <a:latin typeface="Verdana"/>
            </a:endParaRPr>
          </a:p>
          <a:p>
            <a:pPr algn="l"/>
            <a:r>
              <a:rPr lang="en-US" b="0" i="0">
                <a:solidFill>
                  <a:schemeClr val="tx1"/>
                </a:solidFill>
                <a:effectLst/>
                <a:highlight>
                  <a:srgbClr val="FFFFFF"/>
                </a:highlight>
                <a:latin typeface="Verdana"/>
              </a:rPr>
              <a:t>IEPs are required for students participating in the special education programs of recipients of funding under the </a:t>
            </a:r>
            <a:r>
              <a:rPr lang="en-US" b="0" i="1">
                <a:solidFill>
                  <a:schemeClr val="tx1"/>
                </a:solidFill>
                <a:effectLst/>
                <a:highlight>
                  <a:srgbClr val="FFFFFF"/>
                </a:highlight>
                <a:latin typeface="Verdana"/>
              </a:rPr>
              <a:t>IDEA</a:t>
            </a:r>
            <a:r>
              <a:rPr lang="en-US" b="0" i="0">
                <a:solidFill>
                  <a:schemeClr val="tx1"/>
                </a:solidFill>
                <a:effectLst/>
                <a:highlight>
                  <a:srgbClr val="FFFFFF"/>
                </a:highlight>
                <a:latin typeface="Verdana"/>
              </a:rPr>
              <a:t>.</a:t>
            </a:r>
          </a:p>
          <a:p>
            <a:endParaRPr lang="en-US">
              <a:solidFill>
                <a:schemeClr val="tx1"/>
              </a:solidFill>
            </a:endParaRPr>
          </a:p>
        </p:txBody>
      </p:sp>
      <p:sp>
        <p:nvSpPr>
          <p:cNvPr id="2" name="Slide Number Placeholder 1">
            <a:extLst>
              <a:ext uri="{FF2B5EF4-FFF2-40B4-BE49-F238E27FC236}">
                <a16:creationId xmlns:a16="http://schemas.microsoft.com/office/drawing/2014/main" id="{46F9CDF7-F01A-35CB-ED17-CB2EF207E4A4}"/>
              </a:ext>
            </a:extLst>
          </p:cNvPr>
          <p:cNvSpPr>
            <a:spLocks noGrp="1"/>
          </p:cNvSpPr>
          <p:nvPr>
            <p:ph type="sldNum" idx="12"/>
          </p:nvPr>
        </p:nvSpPr>
        <p:spPr/>
        <p:txBody>
          <a:bodyPr/>
          <a:lstStyle/>
          <a:p>
            <a:fld id="{00000000-1234-1234-1234-123412341234}" type="slidenum">
              <a:rPr lang="en-US"/>
              <a:t>15</a:t>
            </a:fld>
            <a:endParaRPr lang="en-US"/>
          </a:p>
        </p:txBody>
      </p:sp>
    </p:spTree>
    <p:extLst>
      <p:ext uri="{BB962C8B-B14F-4D97-AF65-F5344CB8AC3E}">
        <p14:creationId xmlns:p14="http://schemas.microsoft.com/office/powerpoint/2010/main" val="230614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952169-F13F-825A-E13B-AD2F55D8FC12}"/>
              </a:ext>
            </a:extLst>
          </p:cNvPr>
          <p:cNvSpPr>
            <a:spLocks noGrp="1"/>
          </p:cNvSpPr>
          <p:nvPr>
            <p:ph type="title"/>
          </p:nvPr>
        </p:nvSpPr>
        <p:spPr/>
        <p:txBody>
          <a:bodyPr>
            <a:normAutofit/>
          </a:bodyPr>
          <a:lstStyle/>
          <a:p>
            <a:r>
              <a:rPr lang="en-US" sz="3200" dirty="0"/>
              <a:t>What Else Does the Law Say About Appropriate?</a:t>
            </a:r>
          </a:p>
        </p:txBody>
      </p:sp>
      <p:sp>
        <p:nvSpPr>
          <p:cNvPr id="6" name="Text Placeholder 5">
            <a:extLst>
              <a:ext uri="{FF2B5EF4-FFF2-40B4-BE49-F238E27FC236}">
                <a16:creationId xmlns:a16="http://schemas.microsoft.com/office/drawing/2014/main" id="{405E985C-B332-5B86-90D0-AC9DC52E458A}"/>
              </a:ext>
            </a:extLst>
          </p:cNvPr>
          <p:cNvSpPr>
            <a:spLocks noGrp="1"/>
          </p:cNvSpPr>
          <p:nvPr>
            <p:ph type="body" idx="1"/>
          </p:nvPr>
        </p:nvSpPr>
        <p:spPr/>
        <p:txBody>
          <a:bodyPr>
            <a:normAutofit fontScale="85000" lnSpcReduction="20000"/>
          </a:bodyPr>
          <a:lstStyle/>
          <a:p>
            <a:pPr algn="l"/>
            <a:r>
              <a:rPr lang="en-US" b="0" i="0">
                <a:solidFill>
                  <a:schemeClr val="tx1"/>
                </a:solidFill>
                <a:effectLst/>
                <a:highlight>
                  <a:srgbClr val="FFFFFF"/>
                </a:highlight>
                <a:latin typeface="Verdana"/>
              </a:rPr>
              <a:t>The quality of education services provided to students with disabilities must equal the quality of services provided to nondisabled students. </a:t>
            </a:r>
            <a:endParaRPr lang="en-US" b="0" i="0" dirty="0">
              <a:solidFill>
                <a:schemeClr val="tx1"/>
              </a:solidFill>
              <a:effectLst/>
              <a:highlight>
                <a:srgbClr val="FFFFFF"/>
              </a:highlight>
              <a:latin typeface="Verdana"/>
            </a:endParaRPr>
          </a:p>
          <a:p>
            <a:pPr algn="l"/>
            <a:r>
              <a:rPr lang="en-US" b="0" i="0">
                <a:solidFill>
                  <a:schemeClr val="tx1"/>
                </a:solidFill>
                <a:effectLst/>
                <a:highlight>
                  <a:srgbClr val="FFFFFF"/>
                </a:highlight>
                <a:latin typeface="Verdana"/>
              </a:rPr>
              <a:t>Teachers of students with disabilities must be trained in the instruction of individuals with disabilities. </a:t>
            </a:r>
            <a:endParaRPr lang="en-US" b="0" i="0" dirty="0">
              <a:solidFill>
                <a:schemeClr val="tx1"/>
              </a:solidFill>
              <a:effectLst/>
              <a:highlight>
                <a:srgbClr val="FFFFFF"/>
              </a:highlight>
              <a:latin typeface="Verdana"/>
            </a:endParaRPr>
          </a:p>
          <a:p>
            <a:pPr algn="l"/>
            <a:r>
              <a:rPr lang="en-US" b="0" i="0">
                <a:solidFill>
                  <a:schemeClr val="tx1"/>
                </a:solidFill>
                <a:effectLst/>
                <a:highlight>
                  <a:srgbClr val="FFFFFF"/>
                </a:highlight>
                <a:latin typeface="Verdana"/>
              </a:rPr>
              <a:t>Facilities must be comparable, and appropriate materials and equipment must be available.</a:t>
            </a:r>
          </a:p>
          <a:p>
            <a:endParaRPr lang="en-US"/>
          </a:p>
        </p:txBody>
      </p:sp>
      <p:sp>
        <p:nvSpPr>
          <p:cNvPr id="2" name="Slide Number Placeholder 1">
            <a:extLst>
              <a:ext uri="{FF2B5EF4-FFF2-40B4-BE49-F238E27FC236}">
                <a16:creationId xmlns:a16="http://schemas.microsoft.com/office/drawing/2014/main" id="{5E2F3E0F-76A8-7C91-3193-0515835FD5A3}"/>
              </a:ext>
            </a:extLst>
          </p:cNvPr>
          <p:cNvSpPr>
            <a:spLocks noGrp="1"/>
          </p:cNvSpPr>
          <p:nvPr>
            <p:ph type="sldNum" idx="12"/>
          </p:nvPr>
        </p:nvSpPr>
        <p:spPr/>
        <p:txBody>
          <a:bodyPr/>
          <a:lstStyle/>
          <a:p>
            <a:fld id="{00000000-1234-1234-1234-123412341234}" type="slidenum">
              <a:rPr lang="en-US"/>
              <a:t>16</a:t>
            </a:fld>
            <a:endParaRPr lang="en-US"/>
          </a:p>
        </p:txBody>
      </p:sp>
    </p:spTree>
    <p:extLst>
      <p:ext uri="{BB962C8B-B14F-4D97-AF65-F5344CB8AC3E}">
        <p14:creationId xmlns:p14="http://schemas.microsoft.com/office/powerpoint/2010/main" val="456184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0273FD-A286-9F10-D16C-A3A7EC3C772D}"/>
              </a:ext>
            </a:extLst>
          </p:cNvPr>
          <p:cNvSpPr>
            <a:spLocks noGrp="1"/>
          </p:cNvSpPr>
          <p:nvPr>
            <p:ph type="title" idx="4294967295"/>
          </p:nvPr>
        </p:nvSpPr>
        <p:spPr>
          <a:xfrm>
            <a:off x="190500" y="2571750"/>
            <a:ext cx="8763000" cy="19335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457200" marR="0" lvl="0" indent="-228600" algn="ctr" defTabSz="914400" rtl="0" eaLnBrk="1" fontAlgn="auto" latinLnBrk="0" hangingPunct="1">
              <a:lnSpc>
                <a:spcPct val="100000"/>
              </a:lnSpc>
              <a:spcBef>
                <a:spcPts val="720"/>
              </a:spcBef>
              <a:spcAft>
                <a:spcPts val="0"/>
              </a:spcAft>
              <a:buClr>
                <a:srgbClr val="00B050"/>
              </a:buClr>
              <a:buSzPts val="36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Standards Based IEPs to Help Ensure FAPE and Educational Benefit</a:t>
            </a:r>
          </a:p>
          <a:p>
            <a:pPr marL="457200" marR="0" lvl="0" indent="-228600" algn="ctr" defTabSz="914400" rtl="0" eaLnBrk="1" fontAlgn="auto" latinLnBrk="0" hangingPunct="1">
              <a:lnSpc>
                <a:spcPct val="100000"/>
              </a:lnSpc>
              <a:spcBef>
                <a:spcPts val="720"/>
              </a:spcBef>
              <a:spcAft>
                <a:spcPts val="0"/>
              </a:spcAft>
              <a:buClr>
                <a:srgbClr val="00B050"/>
              </a:buClr>
              <a:buSzPts val="3600"/>
              <a:buFont typeface="Arial"/>
              <a:buNone/>
              <a:tabLst/>
              <a:defRPr/>
            </a:pPr>
            <a:r>
              <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rPr>
              <a:t>They All Go Together</a:t>
            </a:r>
          </a:p>
        </p:txBody>
      </p:sp>
      <p:sp>
        <p:nvSpPr>
          <p:cNvPr id="4" name="Slide Number Placeholder 3">
            <a:extLst>
              <a:ext uri="{FF2B5EF4-FFF2-40B4-BE49-F238E27FC236}">
                <a16:creationId xmlns:a16="http://schemas.microsoft.com/office/drawing/2014/main" id="{E6E2AD70-F6D3-AD4F-040D-B3A7EEF2F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32410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5"/>
          <p:cNvSpPr txBox="1">
            <a:spLocks noGrp="1"/>
          </p:cNvSpPr>
          <p:nvPr>
            <p:ph type="title"/>
          </p:nvPr>
        </p:nvSpPr>
        <p:spPr>
          <a:xfrm>
            <a:off x="152400" y="742950"/>
            <a:ext cx="8839200" cy="800100"/>
          </a:xfrm>
        </p:spPr>
        <p:txBody>
          <a:bodyPr spcFirstLastPara="1" vert="horz" lIns="68569" tIns="34275" rIns="68569" bIns="34275" rtlCol="0" anchor="ctr" anchorCtr="0">
            <a:normAutofit/>
          </a:bodyPr>
          <a:lstStyle/>
          <a:p>
            <a:pPr>
              <a:buSzPts val="4400"/>
            </a:pPr>
            <a:r>
              <a:rPr lang="en-US"/>
              <a:t>Before We Begin…A Few Assumptions</a:t>
            </a:r>
            <a:endParaRPr/>
          </a:p>
        </p:txBody>
      </p:sp>
      <p:sp>
        <p:nvSpPr>
          <p:cNvPr id="129" name="Slide Number Placeholder 3">
            <a:extLst>
              <a:ext uri="{FF2B5EF4-FFF2-40B4-BE49-F238E27FC236}">
                <a16:creationId xmlns:a16="http://schemas.microsoft.com/office/drawing/2014/main" id="{F185A298-E40F-1C98-51C6-594465DC1D97}"/>
              </a:ext>
            </a:extLst>
          </p:cNvPr>
          <p:cNvSpPr>
            <a:spLocks noGrp="1"/>
          </p:cNvSpPr>
          <p:nvPr>
            <p:ph type="sldNum" sz="quarter" idx="4"/>
          </p:nvPr>
        </p:nvSpPr>
        <p:spPr>
          <a:xfrm>
            <a:off x="8229600" y="209550"/>
            <a:ext cx="762000" cy="273844"/>
          </a:xfrm>
        </p:spPr>
        <p:txBody>
          <a:bodyPr/>
          <a:lstStyle/>
          <a:p>
            <a:pPr>
              <a:spcAft>
                <a:spcPts val="600"/>
              </a:spcAft>
            </a:pPr>
            <a:fld id="{3B745311-16E5-4BEF-BFE6-36758A3427EB}" type="slidenum">
              <a:rPr lang="en-US" smtClean="0"/>
              <a:pPr>
                <a:spcAft>
                  <a:spcPts val="600"/>
                </a:spcAft>
              </a:pPr>
              <a:t>18</a:t>
            </a:fld>
            <a:endParaRPr lang="en-US"/>
          </a:p>
        </p:txBody>
      </p:sp>
      <p:sp>
        <p:nvSpPr>
          <p:cNvPr id="123" name="Google Shape;123;p5"/>
          <p:cNvSpPr txBox="1">
            <a:spLocks/>
          </p:cNvSpPr>
          <p:nvPr/>
        </p:nvSpPr>
        <p:spPr>
          <a:xfrm>
            <a:off x="226563" y="1619250"/>
            <a:ext cx="5111012" cy="3314700"/>
          </a:xfrm>
          <a:prstGeom prst="rect">
            <a:avLst/>
          </a:prstGeom>
          <a:noFill/>
          <a:ln>
            <a:noFill/>
          </a:ln>
        </p:spPr>
        <p:txBody>
          <a:bodyPr spcFirstLastPara="1" vert="horz" wrap="square" lIns="68569" tIns="34275" rIns="68569" bIns="34275" rtlCol="0" anchor="t" anchorCtr="0">
            <a:normAutofit lnSpcReduction="10000"/>
          </a:bodyPr>
          <a:lstStyle/>
          <a:p>
            <a:pPr marL="165735" indent="-165735" defTabSz="886968">
              <a:lnSpc>
                <a:spcPct val="90000"/>
              </a:lnSpc>
              <a:spcAft>
                <a:spcPts val="600"/>
              </a:spcAft>
              <a:buSzPts val="2800"/>
            </a:pPr>
            <a:r>
              <a:rPr lang="en-US" sz="1500" kern="1200">
                <a:latin typeface="+mn-lt"/>
                <a:ea typeface="+mn-ea"/>
                <a:cs typeface="+mn-cs"/>
              </a:rPr>
              <a:t>Begin With The End in Mind….</a:t>
            </a:r>
            <a:endParaRPr lang="en-US" sz="1500" kern="1200">
              <a:latin typeface="+mn-lt"/>
              <a:cs typeface="Calibri"/>
            </a:endParaRPr>
          </a:p>
          <a:p>
            <a:pPr marL="498475" lvl="1" indent="-165735" defTabSz="886968">
              <a:lnSpc>
                <a:spcPct val="90000"/>
              </a:lnSpc>
              <a:spcAft>
                <a:spcPts val="600"/>
              </a:spcAft>
              <a:buSzPts val="2400"/>
            </a:pPr>
            <a:r>
              <a:rPr lang="en-US" sz="1500" kern="1200">
                <a:latin typeface="+mn-lt"/>
                <a:ea typeface="+mn-ea"/>
                <a:cs typeface="+mn-cs"/>
              </a:rPr>
              <a:t>The end goal of developing an IEP:</a:t>
            </a:r>
            <a:endParaRPr sz="1500" kern="1200">
              <a:latin typeface="+mn-lt"/>
              <a:cs typeface="Calibri"/>
            </a:endParaRPr>
          </a:p>
          <a:p>
            <a:pPr marL="951230" lvl="2" indent="-285750" defTabSz="886968">
              <a:lnSpc>
                <a:spcPct val="90000"/>
              </a:lnSpc>
              <a:spcAft>
                <a:spcPts val="600"/>
              </a:spcAft>
              <a:buSzPts val="2000"/>
              <a:buFont typeface="Wingdings"/>
              <a:buChar char="ü"/>
            </a:pPr>
            <a:r>
              <a:rPr lang="en-US" sz="1500" kern="1200">
                <a:solidFill>
                  <a:schemeClr val="tx1"/>
                </a:solidFill>
                <a:latin typeface="+mn-lt"/>
                <a:ea typeface="+mn-ea"/>
                <a:cs typeface="+mn-cs"/>
              </a:rPr>
              <a:t>Ensure provision of FAPE to student</a:t>
            </a:r>
            <a:endParaRPr sz="1500" kern="1200">
              <a:solidFill>
                <a:schemeClr val="tx1"/>
              </a:solidFill>
              <a:latin typeface="+mn-lt"/>
              <a:cs typeface="Calibri"/>
            </a:endParaRPr>
          </a:p>
          <a:p>
            <a:pPr marL="951230" lvl="2" indent="-285750" defTabSz="886968">
              <a:lnSpc>
                <a:spcPct val="90000"/>
              </a:lnSpc>
              <a:spcAft>
                <a:spcPts val="600"/>
              </a:spcAft>
              <a:buSzPts val="2000"/>
              <a:buFont typeface="Wingdings"/>
              <a:buChar char="ü"/>
            </a:pPr>
            <a:r>
              <a:rPr lang="en-US" sz="1500" kern="1200">
                <a:solidFill>
                  <a:schemeClr val="tx1"/>
                </a:solidFill>
                <a:latin typeface="+mn-lt"/>
                <a:ea typeface="+mn-ea"/>
                <a:cs typeface="+mn-cs"/>
              </a:rPr>
              <a:t>Enable the student to acquire skills, through the provision of special education and related services designed to meet their unique needs; and prepare them for further education, employment and independent living skills. (34 CFR 300.1)</a:t>
            </a:r>
            <a:endParaRPr sz="1500" kern="1200">
              <a:solidFill>
                <a:schemeClr val="tx1"/>
              </a:solidFill>
              <a:latin typeface="+mn-lt"/>
              <a:cs typeface="Calibri"/>
            </a:endParaRPr>
          </a:p>
          <a:p>
            <a:pPr marL="664845" lvl="2" defTabSz="886968">
              <a:lnSpc>
                <a:spcPct val="90000"/>
              </a:lnSpc>
              <a:spcAft>
                <a:spcPts val="600"/>
              </a:spcAft>
              <a:buSzPts val="2000"/>
            </a:pPr>
            <a:endParaRPr lang="en-US" sz="1500" kern="1200">
              <a:solidFill>
                <a:schemeClr val="tx1"/>
              </a:solidFill>
              <a:latin typeface="+mn-lt"/>
              <a:cs typeface="Calibri"/>
            </a:endParaRPr>
          </a:p>
          <a:p>
            <a:pPr marL="165735" indent="-165735" defTabSz="886968">
              <a:lnSpc>
                <a:spcPct val="90000"/>
              </a:lnSpc>
              <a:spcAft>
                <a:spcPts val="600"/>
              </a:spcAft>
              <a:buSzPts val="2800"/>
            </a:pPr>
            <a:r>
              <a:rPr lang="en-US" sz="1500" kern="1200">
                <a:latin typeface="+mn-lt"/>
                <a:ea typeface="+mn-ea"/>
                <a:cs typeface="+mn-cs"/>
              </a:rPr>
              <a:t>If you don’t know where you are going, any road will take you there. </a:t>
            </a:r>
            <a:endParaRPr sz="1500" kern="1200">
              <a:latin typeface="+mn-lt"/>
              <a:cs typeface="Calibri"/>
            </a:endParaRPr>
          </a:p>
          <a:p>
            <a:pPr marL="498475" lvl="1" indent="-165735" defTabSz="886968">
              <a:lnSpc>
                <a:spcPct val="90000"/>
              </a:lnSpc>
              <a:spcAft>
                <a:spcPts val="600"/>
              </a:spcAft>
              <a:buSzPts val="2400"/>
            </a:pPr>
            <a:r>
              <a:rPr lang="en-US" sz="1500" kern="1200">
                <a:latin typeface="+mn-lt"/>
                <a:ea typeface="+mn-ea"/>
                <a:cs typeface="+mn-cs"/>
              </a:rPr>
              <a:t>“IEPs are the roadmap to student success.” Pete Wright, Wrightslaw.com</a:t>
            </a:r>
            <a:endParaRPr sz="1500">
              <a:cs typeface="Calibri"/>
            </a:endParaRPr>
          </a:p>
        </p:txBody>
      </p:sp>
      <p:pic>
        <p:nvPicPr>
          <p:cNvPr id="2" name="Picture 1" descr="A winding road through a forest">
            <a:extLst>
              <a:ext uri="{FF2B5EF4-FFF2-40B4-BE49-F238E27FC236}">
                <a16:creationId xmlns:a16="http://schemas.microsoft.com/office/drawing/2014/main" id="{17F77B5A-0052-2F7A-DBFF-8584FCD3F01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600840" y="1923813"/>
            <a:ext cx="3188776" cy="2023315"/>
          </a:xfrm>
          <a:prstGeom prst="rect">
            <a:avLst/>
          </a:prstGeom>
        </p:spPr>
      </p:pic>
      <p:sp>
        <p:nvSpPr>
          <p:cNvPr id="3" name="TextBox 2">
            <a:extLst>
              <a:ext uri="{FF2B5EF4-FFF2-40B4-BE49-F238E27FC236}">
                <a16:creationId xmlns:a16="http://schemas.microsoft.com/office/drawing/2014/main" id="{E59AE1DB-AB7C-DA02-717B-FFA9D7DE2564}"/>
              </a:ext>
            </a:extLst>
          </p:cNvPr>
          <p:cNvSpPr txBox="1"/>
          <p:nvPr/>
        </p:nvSpPr>
        <p:spPr>
          <a:xfrm>
            <a:off x="5728660" y="4020354"/>
            <a:ext cx="3188776" cy="202568"/>
          </a:xfrm>
          <a:prstGeom prst="rect">
            <a:avLst/>
          </a:prstGeom>
        </p:spPr>
        <p:txBody>
          <a:bodyPr>
            <a:normAutofit lnSpcReduction="10000"/>
          </a:bodyPr>
          <a:lstStyle/>
          <a:p>
            <a:pPr defTabSz="886968">
              <a:lnSpc>
                <a:spcPct val="90000"/>
              </a:lnSpc>
              <a:spcAft>
                <a:spcPts val="600"/>
              </a:spcAft>
            </a:pPr>
            <a:r>
              <a:rPr lang="en-US" sz="900" kern="1200">
                <a:solidFill>
                  <a:schemeClr val="tx1"/>
                </a:solidFill>
                <a:latin typeface="+mn-lt"/>
                <a:ea typeface="+mn-ea"/>
                <a:cs typeface="+mn-cs"/>
              </a:rPr>
              <a:t>ThePhoto by PhotoAuthor is licensed under CCYYSA.</a:t>
            </a:r>
            <a:endParaRPr lang="en-US" sz="900"/>
          </a:p>
        </p:txBody>
      </p:sp>
    </p:spTree>
    <p:extLst>
      <p:ext uri="{BB962C8B-B14F-4D97-AF65-F5344CB8AC3E}">
        <p14:creationId xmlns:p14="http://schemas.microsoft.com/office/powerpoint/2010/main" val="242701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332F0-F0C1-615B-4C6A-86CE660922B1}"/>
              </a:ext>
            </a:extLst>
          </p:cNvPr>
          <p:cNvSpPr>
            <a:spLocks noGrp="1"/>
          </p:cNvSpPr>
          <p:nvPr>
            <p:ph type="title"/>
          </p:nvPr>
        </p:nvSpPr>
        <p:spPr>
          <a:xfrm>
            <a:off x="-1022949" y="42054"/>
            <a:ext cx="8839200" cy="659921"/>
          </a:xfrm>
        </p:spPr>
        <p:txBody>
          <a:bodyPr>
            <a:normAutofit fontScale="90000"/>
          </a:bodyPr>
          <a:lstStyle/>
          <a:p>
            <a:r>
              <a:rPr lang="en-US" sz="4000" dirty="0">
                <a:solidFill>
                  <a:srgbClr val="FFFFFF"/>
                </a:solidFill>
                <a:cs typeface="Calibri"/>
              </a:rPr>
              <a:t>Connecting to the Standards</a:t>
            </a:r>
            <a:endParaRPr lang="en-US" dirty="0"/>
          </a:p>
        </p:txBody>
      </p:sp>
      <p:sp>
        <p:nvSpPr>
          <p:cNvPr id="2" name="Content Placeholder 1">
            <a:extLst>
              <a:ext uri="{FF2B5EF4-FFF2-40B4-BE49-F238E27FC236}">
                <a16:creationId xmlns:a16="http://schemas.microsoft.com/office/drawing/2014/main" id="{B5888D71-4F69-A1FF-1916-0FCCA9D3FB57}"/>
              </a:ext>
            </a:extLst>
          </p:cNvPr>
          <p:cNvSpPr>
            <a:spLocks noGrp="1"/>
          </p:cNvSpPr>
          <p:nvPr>
            <p:ph type="body" idx="1"/>
          </p:nvPr>
        </p:nvSpPr>
        <p:spPr>
          <a:xfrm>
            <a:off x="152400" y="1117023"/>
            <a:ext cx="8300050" cy="2834856"/>
          </a:xfrm>
        </p:spPr>
        <p:txBody>
          <a:bodyPr vert="horz" lIns="91440" tIns="45720" rIns="91440" bIns="45720" rtlCol="0" anchor="t">
            <a:normAutofit/>
          </a:bodyPr>
          <a:lstStyle/>
          <a:p>
            <a:pPr marL="113030" indent="0">
              <a:buNone/>
            </a:pPr>
            <a:r>
              <a:rPr lang="en-US" sz="3500">
                <a:cs typeface="Calibri"/>
              </a:rPr>
              <a:t>A </a:t>
            </a:r>
            <a:r>
              <a:rPr lang="en-US" sz="3500" b="1">
                <a:cs typeface="Calibri"/>
              </a:rPr>
              <a:t>Standards-based IEP </a:t>
            </a:r>
            <a:r>
              <a:rPr lang="en-US" sz="3500">
                <a:cs typeface="Calibri"/>
              </a:rPr>
              <a:t>describes </a:t>
            </a:r>
            <a:r>
              <a:rPr lang="en-US" sz="3500" dirty="0">
                <a:cs typeface="Calibri"/>
              </a:rPr>
              <a:t>an IEP</a:t>
            </a:r>
            <a:r>
              <a:rPr lang="en-US" sz="3500">
                <a:cs typeface="Calibri"/>
              </a:rPr>
              <a:t> in which the IEP team has incorporated state content standards in its development</a:t>
            </a:r>
            <a:r>
              <a:rPr lang="en-US" sz="3500" dirty="0"/>
              <a:t>.</a:t>
            </a:r>
            <a:endParaRPr lang="en-US">
              <a:cs typeface="Calibri"/>
            </a:endParaRPr>
          </a:p>
        </p:txBody>
      </p:sp>
      <p:sp>
        <p:nvSpPr>
          <p:cNvPr id="6" name="TextBox 5">
            <a:extLst>
              <a:ext uri="{FF2B5EF4-FFF2-40B4-BE49-F238E27FC236}">
                <a16:creationId xmlns:a16="http://schemas.microsoft.com/office/drawing/2014/main" id="{B428D23F-911E-0770-3085-F32511B44D76}"/>
              </a:ext>
            </a:extLst>
          </p:cNvPr>
          <p:cNvSpPr txBox="1"/>
          <p:nvPr/>
        </p:nvSpPr>
        <p:spPr>
          <a:xfrm>
            <a:off x="399917" y="4670467"/>
            <a:ext cx="75841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cs typeface="Calibri"/>
              </a:rPr>
              <a:t>Taken from the OSEP Guidance Letter on FAPE, November 16, 2015 </a:t>
            </a:r>
            <a:r>
              <a:rPr lang="en-US" sz="900">
                <a:cs typeface="Calibri"/>
                <a:hlinkClick r:id="rId2"/>
              </a:rPr>
              <a:t>https://sites.ed.gov/idea/files/idea/policy/speced/guid/idea/memosdcltrs/guidance-on-fape-11-17-2015.pdf</a:t>
            </a:r>
            <a:endParaRPr lang="en-US"/>
          </a:p>
          <a:p>
            <a:br>
              <a:rPr lang="en-US"/>
            </a:br>
            <a:endParaRPr lang="en-US"/>
          </a:p>
        </p:txBody>
      </p:sp>
    </p:spTree>
    <p:extLst>
      <p:ext uri="{BB962C8B-B14F-4D97-AF65-F5344CB8AC3E}">
        <p14:creationId xmlns:p14="http://schemas.microsoft.com/office/powerpoint/2010/main" val="1325321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Using SMART Goals for Educational Benefit</a:t>
            </a:r>
            <a:endParaRPr/>
          </a:p>
        </p:txBody>
      </p:sp>
      <p:sp>
        <p:nvSpPr>
          <p:cNvPr id="363" name="Google Shape;363;p2"/>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lnSpcReduction="10000"/>
          </a:bodyPr>
          <a:lstStyle/>
          <a:p>
            <a:pPr marL="0" lvl="0" indent="0" algn="ctr" rtl="0">
              <a:spcBef>
                <a:spcPts val="0"/>
              </a:spcBef>
              <a:spcAft>
                <a:spcPts val="0"/>
              </a:spcAft>
              <a:buClr>
                <a:schemeClr val="dk1"/>
              </a:buClr>
              <a:buSzPts val="2000"/>
              <a:buNone/>
            </a:pPr>
            <a:r>
              <a:rPr lang="en-US"/>
              <a:t>Amy Phipps, Compliance Consultant</a:t>
            </a:r>
          </a:p>
          <a:p>
            <a:pPr marL="0" lvl="0" indent="0" algn="ctr" rtl="0">
              <a:spcBef>
                <a:spcPts val="0"/>
              </a:spcBef>
              <a:spcAft>
                <a:spcPts val="0"/>
              </a:spcAft>
              <a:buClr>
                <a:schemeClr val="dk1"/>
              </a:buClr>
              <a:buSzPts val="2000"/>
              <a:buNone/>
            </a:pPr>
            <a:r>
              <a:rPr lang="en-US"/>
              <a:t>Agency for Teaching, Leading, and Learning </a:t>
            </a:r>
          </a:p>
          <a:p>
            <a:pPr marL="0" lvl="0" indent="0" algn="ctr" rtl="0">
              <a:spcBef>
                <a:spcPts val="0"/>
              </a:spcBef>
              <a:spcAft>
                <a:spcPts val="0"/>
              </a:spcAft>
              <a:buClr>
                <a:schemeClr val="dk1"/>
              </a:buClr>
              <a:buSzPts val="2000"/>
              <a:buNone/>
            </a:pPr>
            <a:r>
              <a:rPr lang="en-US"/>
              <a:t>and</a:t>
            </a:r>
          </a:p>
          <a:p>
            <a:pPr marL="0" lvl="0" indent="0" algn="ctr" rtl="0">
              <a:spcBef>
                <a:spcPts val="0"/>
              </a:spcBef>
              <a:spcAft>
                <a:spcPts val="0"/>
              </a:spcAft>
              <a:buClr>
                <a:schemeClr val="dk1"/>
              </a:buClr>
              <a:buSzPts val="2000"/>
              <a:buNone/>
            </a:pPr>
            <a:r>
              <a:rPr lang="en-US"/>
              <a:t>Leasa Day, Compliance Consultant</a:t>
            </a:r>
          </a:p>
          <a:p>
            <a:pPr marL="0" lvl="0" indent="0" algn="ctr" rtl="0">
              <a:spcBef>
                <a:spcPts val="0"/>
              </a:spcBef>
              <a:spcAft>
                <a:spcPts val="0"/>
              </a:spcAft>
              <a:buClr>
                <a:schemeClr val="dk1"/>
              </a:buClr>
              <a:buSzPts val="2000"/>
              <a:buNone/>
            </a:pPr>
            <a:r>
              <a:rPr lang="en-US"/>
              <a:t>South Central RPDC</a:t>
            </a:r>
            <a:endParaRPr/>
          </a:p>
        </p:txBody>
      </p:sp>
      <p:sp>
        <p:nvSpPr>
          <p:cNvPr id="364" name="Google Shape;364;p2"/>
          <p:cNvSpPr txBox="1">
            <a:spLocks noGrp="1"/>
          </p:cNvSpPr>
          <p:nvPr>
            <p:ph type="body" idx="1"/>
          </p:nvPr>
        </p:nvSpPr>
        <p:spPr>
          <a:xfrm>
            <a:off x="7080956" y="4591050"/>
            <a:ext cx="2063044" cy="342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US"/>
              <a:t>October 10, 2024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AE0B3C-97B8-F95C-67D0-EBB799CB4593}"/>
              </a:ext>
            </a:extLst>
          </p:cNvPr>
          <p:cNvSpPr>
            <a:spLocks noGrp="1"/>
          </p:cNvSpPr>
          <p:nvPr>
            <p:ph type="title"/>
          </p:nvPr>
        </p:nvSpPr>
        <p:spPr>
          <a:xfrm>
            <a:off x="228600" y="94270"/>
            <a:ext cx="6696075" cy="508959"/>
          </a:xfrm>
        </p:spPr>
        <p:txBody>
          <a:bodyPr/>
          <a:lstStyle/>
          <a:p>
            <a:r>
              <a:rPr lang="en-US" sz="3000">
                <a:solidFill>
                  <a:srgbClr val="FFFFFF"/>
                </a:solidFill>
                <a:cs typeface="Calibri"/>
              </a:rPr>
              <a:t>What is a Standards-Based IEP?</a:t>
            </a:r>
            <a:endParaRPr lang="en-US" sz="3000">
              <a:cs typeface="Calibri"/>
            </a:endParaRPr>
          </a:p>
        </p:txBody>
      </p:sp>
      <p:sp>
        <p:nvSpPr>
          <p:cNvPr id="4" name="Slide Number Placeholder 3">
            <a:extLst>
              <a:ext uri="{FF2B5EF4-FFF2-40B4-BE49-F238E27FC236}">
                <a16:creationId xmlns:a16="http://schemas.microsoft.com/office/drawing/2014/main" id="{A438E964-F283-CD39-2A76-94A4BE5FDCC3}"/>
              </a:ext>
            </a:extLst>
          </p:cNvPr>
          <p:cNvSpPr>
            <a:spLocks noGrp="1"/>
          </p:cNvSpPr>
          <p:nvPr>
            <p:ph type="sldNum" sz="quarter" idx="4"/>
          </p:nvPr>
        </p:nvSpPr>
        <p:spPr/>
        <p:txBody>
          <a:bodyPr/>
          <a:lstStyle/>
          <a:p>
            <a:fld id="{3B745311-16E5-4BEF-BFE6-36758A3427EB}" type="slidenum">
              <a:rPr lang="en-US" smtClean="0"/>
              <a:pPr/>
              <a:t>20</a:t>
            </a:fld>
            <a:endParaRPr lang="en-US"/>
          </a:p>
        </p:txBody>
      </p:sp>
      <p:sp>
        <p:nvSpPr>
          <p:cNvPr id="2" name="Content Placeholder 1">
            <a:extLst>
              <a:ext uri="{FF2B5EF4-FFF2-40B4-BE49-F238E27FC236}">
                <a16:creationId xmlns:a16="http://schemas.microsoft.com/office/drawing/2014/main" id="{06855481-1256-9251-C7E7-67AB32A172D3}"/>
              </a:ext>
            </a:extLst>
          </p:cNvPr>
          <p:cNvSpPr>
            <a:spLocks noGrp="1"/>
          </p:cNvSpPr>
          <p:nvPr>
            <p:ph sz="quarter" idx="10"/>
          </p:nvPr>
        </p:nvSpPr>
        <p:spPr>
          <a:xfrm>
            <a:off x="228600" y="1422400"/>
            <a:ext cx="7188200" cy="3511550"/>
          </a:xfrm>
        </p:spPr>
        <p:txBody>
          <a:bodyPr vert="horz" lIns="91440" tIns="45720" rIns="91440" bIns="45720" rtlCol="0" anchor="t">
            <a:normAutofit fontScale="62500" lnSpcReduction="20000"/>
          </a:bodyPr>
          <a:lstStyle/>
          <a:p>
            <a:pPr indent="-344170"/>
            <a:r>
              <a:rPr lang="en-US" sz="3000">
                <a:cs typeface="Calibri"/>
              </a:rPr>
              <a:t>Includes a Present Level with clear academic statements of student performance towards Missouri Learning Standards (MLS)</a:t>
            </a:r>
            <a:endParaRPr lang="en-US">
              <a:cs typeface="Calibri"/>
            </a:endParaRPr>
          </a:p>
          <a:p>
            <a:pPr marL="113030" indent="0">
              <a:buNone/>
            </a:pPr>
            <a:br>
              <a:rPr lang="en-US"/>
            </a:br>
            <a:endParaRPr lang="en-US">
              <a:cs typeface="Calibri"/>
            </a:endParaRPr>
          </a:p>
          <a:p>
            <a:pPr indent="-344170"/>
            <a:r>
              <a:rPr lang="en-US" sz="3000">
                <a:cs typeface="Calibri"/>
              </a:rPr>
              <a:t>Includes SMART goals based on the student’s functional, academic and/or behavioral needs </a:t>
            </a:r>
            <a:r>
              <a:rPr lang="en-US" sz="3000" dirty="0">
                <a:cs typeface="Calibri"/>
              </a:rPr>
              <a:t>grounded in the Missouri Learning Standards</a:t>
            </a:r>
            <a:endParaRPr lang="en-US"/>
          </a:p>
          <a:p>
            <a:pPr marL="113030" indent="0">
              <a:buNone/>
            </a:pPr>
            <a:br>
              <a:rPr lang="en-US"/>
            </a:br>
            <a:endParaRPr lang="en-US">
              <a:cs typeface="Calibri"/>
            </a:endParaRPr>
          </a:p>
          <a:p>
            <a:pPr indent="-344170"/>
            <a:r>
              <a:rPr lang="en-US" sz="3000">
                <a:cs typeface="Calibri"/>
              </a:rPr>
              <a:t>Identifies accommodations or modifications necessary for the student to access grade level instruction and assessment </a:t>
            </a:r>
            <a:endParaRPr lang="en-US"/>
          </a:p>
          <a:p>
            <a:pPr indent="-344170"/>
            <a:endParaRPr lang="en-US">
              <a:cs typeface="Calibri"/>
            </a:endParaRPr>
          </a:p>
        </p:txBody>
      </p:sp>
    </p:spTree>
    <p:extLst>
      <p:ext uri="{BB962C8B-B14F-4D97-AF65-F5344CB8AC3E}">
        <p14:creationId xmlns:p14="http://schemas.microsoft.com/office/powerpoint/2010/main" val="427845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FD78C8-7610-717E-07F3-FBB57D90F497}"/>
              </a:ext>
            </a:extLst>
          </p:cNvPr>
          <p:cNvSpPr>
            <a:spLocks noGrp="1"/>
          </p:cNvSpPr>
          <p:nvPr>
            <p:ph type="title"/>
          </p:nvPr>
        </p:nvSpPr>
        <p:spPr>
          <a:xfrm>
            <a:off x="152400" y="-800100"/>
            <a:ext cx="8839200" cy="800100"/>
          </a:xfrm>
        </p:spPr>
        <p:txBody>
          <a:bodyPr spcFirstLastPara="1" vert="horz" wrap="square" lIns="91440" tIns="45720" rIns="91440" bIns="45720" rtlCol="0" anchor="b" anchorCtr="0">
            <a:normAutofit/>
          </a:bodyPr>
          <a:lstStyle/>
          <a:p>
            <a:r>
              <a:rPr lang="en-US" dirty="0"/>
              <a:t>Graphic of Standards Based Goals</a:t>
            </a:r>
          </a:p>
        </p:txBody>
      </p:sp>
      <p:pic>
        <p:nvPicPr>
          <p:cNvPr id="5" name="Picture 4" descr="A chart defining Standards (what is essential to learn), Curriculum (what is taught), and Skills (how to learn).  ">
            <a:extLst>
              <a:ext uri="{FF2B5EF4-FFF2-40B4-BE49-F238E27FC236}">
                <a16:creationId xmlns:a16="http://schemas.microsoft.com/office/drawing/2014/main" id="{2D8AB602-D668-4679-C21E-423AE3192321}"/>
              </a:ext>
            </a:extLst>
          </p:cNvPr>
          <p:cNvPicPr>
            <a:picLocks noChangeAspect="1"/>
          </p:cNvPicPr>
          <p:nvPr/>
        </p:nvPicPr>
        <p:blipFill>
          <a:blip r:embed="rId3"/>
          <a:stretch>
            <a:fillRect/>
          </a:stretch>
        </p:blipFill>
        <p:spPr>
          <a:xfrm>
            <a:off x="642553" y="648277"/>
            <a:ext cx="7581805" cy="4357832"/>
          </a:xfrm>
          <a:prstGeom prst="rect">
            <a:avLst/>
          </a:prstGeom>
          <a:noFill/>
        </p:spPr>
      </p:pic>
      <p:sp>
        <p:nvSpPr>
          <p:cNvPr id="4" name="Slide Number Placeholder 3">
            <a:extLst>
              <a:ext uri="{FF2B5EF4-FFF2-40B4-BE49-F238E27FC236}">
                <a16:creationId xmlns:a16="http://schemas.microsoft.com/office/drawing/2014/main" id="{C2E57E8A-07A1-9889-C9DC-DC24FF656FF9}"/>
              </a:ext>
            </a:extLst>
          </p:cNvPr>
          <p:cNvSpPr>
            <a:spLocks noGrp="1"/>
          </p:cNvSpPr>
          <p:nvPr>
            <p:ph type="sldNum" sz="quarter" idx="4"/>
          </p:nvPr>
        </p:nvSpPr>
        <p:spPr/>
        <p:txBody>
          <a:bodyPr/>
          <a:lstStyle/>
          <a:p>
            <a:pPr>
              <a:spcAft>
                <a:spcPts val="600"/>
              </a:spcAft>
            </a:pPr>
            <a:fld id="{00000000-1234-1234-1234-123412341234}" type="slidenum">
              <a:rPr lang="en-US" smtClean="0"/>
              <a:pPr>
                <a:spcAft>
                  <a:spcPts val="600"/>
                </a:spcAft>
              </a:pPr>
              <a:t>21</a:t>
            </a:fld>
            <a:endParaRPr lang="en-US"/>
          </a:p>
        </p:txBody>
      </p:sp>
    </p:spTree>
    <p:extLst>
      <p:ext uri="{BB962C8B-B14F-4D97-AF65-F5344CB8AC3E}">
        <p14:creationId xmlns:p14="http://schemas.microsoft.com/office/powerpoint/2010/main" val="100332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
          <p:cNvSpPr txBox="1">
            <a:spLocks noGrp="1"/>
          </p:cNvSpPr>
          <p:nvPr>
            <p:ph type="title" idx="4294967295"/>
          </p:nvPr>
        </p:nvSpPr>
        <p:spPr>
          <a:xfrm>
            <a:off x="118782" y="3056885"/>
            <a:ext cx="8763000" cy="1107955"/>
          </a:xfrm>
          <a:prstGeom prst="rect">
            <a:avLst/>
          </a:prstGeom>
          <a:noFill/>
          <a:ln>
            <a:noFill/>
          </a:ln>
        </p:spPr>
        <p:txBody>
          <a:bodyPr spcFirstLastPara="1" wrap="square" lIns="91425" tIns="45700" rIns="91425" bIns="45700" anchor="ctr" anchorCtr="0">
            <a:spAutoFit/>
          </a:bodyPr>
          <a:lstStyle/>
          <a:p>
            <a:r>
              <a:rPr lang="en-US" sz="3300"/>
              <a:t>SMART Standards Based Goals</a:t>
            </a:r>
            <a:r>
              <a:rPr lang="en-US" sz="3300" dirty="0"/>
              <a:t> to Help Ensure Educational Benefit and FAPE</a:t>
            </a:r>
            <a:endParaRPr lang="en-US"/>
          </a:p>
        </p:txBody>
      </p:sp>
      <p:sp>
        <p:nvSpPr>
          <p:cNvPr id="2" name="Slide Number Placeholder 1">
            <a:extLst>
              <a:ext uri="{FF2B5EF4-FFF2-40B4-BE49-F238E27FC236}">
                <a16:creationId xmlns:a16="http://schemas.microsoft.com/office/drawing/2014/main" id="{4EECF115-4E0A-6CBD-5268-5881E6E5184E}"/>
              </a:ext>
            </a:extLst>
          </p:cNvPr>
          <p:cNvSpPr>
            <a:spLocks noGrp="1"/>
          </p:cNvSpPr>
          <p:nvPr>
            <p:ph type="sldNum" idx="12"/>
          </p:nvPr>
        </p:nvSpPr>
        <p:spPr/>
        <p:txBody>
          <a:bodyPr/>
          <a:lstStyle/>
          <a:p>
            <a:fld id="{00000000-1234-1234-1234-123412341234}" type="slidenum">
              <a:rPr lang="en-US"/>
              <a:t>22</a:t>
            </a:fld>
            <a:endParaRPr lang="en-US"/>
          </a:p>
        </p:txBody>
      </p:sp>
    </p:spTree>
    <p:extLst>
      <p:ext uri="{BB962C8B-B14F-4D97-AF65-F5344CB8AC3E}">
        <p14:creationId xmlns:p14="http://schemas.microsoft.com/office/powerpoint/2010/main" val="305610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32AFE-2B64-E373-526E-C72A04ABE453}"/>
              </a:ext>
            </a:extLst>
          </p:cNvPr>
          <p:cNvSpPr>
            <a:spLocks noGrp="1"/>
          </p:cNvSpPr>
          <p:nvPr>
            <p:ph type="title"/>
          </p:nvPr>
        </p:nvSpPr>
        <p:spPr/>
        <p:txBody>
          <a:bodyPr>
            <a:normAutofit/>
          </a:bodyPr>
          <a:lstStyle/>
          <a:p>
            <a:r>
              <a:rPr lang="en-US" dirty="0"/>
              <a:t>IEP Goals Must Be</a:t>
            </a:r>
          </a:p>
        </p:txBody>
      </p:sp>
      <p:sp>
        <p:nvSpPr>
          <p:cNvPr id="6" name="Text Placeholder 5">
            <a:extLst>
              <a:ext uri="{FF2B5EF4-FFF2-40B4-BE49-F238E27FC236}">
                <a16:creationId xmlns:a16="http://schemas.microsoft.com/office/drawing/2014/main" id="{A6B76D52-126A-614E-0B69-7CBA7E276E21}"/>
              </a:ext>
            </a:extLst>
          </p:cNvPr>
          <p:cNvSpPr>
            <a:spLocks noGrp="1"/>
          </p:cNvSpPr>
          <p:nvPr>
            <p:ph type="body" idx="1"/>
          </p:nvPr>
        </p:nvSpPr>
        <p:spPr/>
        <p:txBody>
          <a:bodyPr/>
          <a:lstStyle/>
          <a:p>
            <a:r>
              <a:rPr lang="en-US"/>
              <a:t>Related to the PLAAFP and Evaluation Report.</a:t>
            </a:r>
          </a:p>
          <a:p>
            <a:r>
              <a:rPr lang="en-US"/>
              <a:t>Written in terms parents and educators can understand.</a:t>
            </a:r>
          </a:p>
          <a:p>
            <a:r>
              <a:rPr lang="en-US"/>
              <a:t>Instructionally relevant.</a:t>
            </a:r>
          </a:p>
          <a:p>
            <a:r>
              <a:rPr lang="en-US"/>
              <a:t>Support participation and progress in the general education curriculum.</a:t>
            </a:r>
          </a:p>
        </p:txBody>
      </p:sp>
      <p:sp>
        <p:nvSpPr>
          <p:cNvPr id="2" name="Slide Number Placeholder 1">
            <a:extLst>
              <a:ext uri="{FF2B5EF4-FFF2-40B4-BE49-F238E27FC236}">
                <a16:creationId xmlns:a16="http://schemas.microsoft.com/office/drawing/2014/main" id="{1CE5663F-B77D-0F0A-4ADC-4AE4CA86FAE4}"/>
              </a:ext>
            </a:extLst>
          </p:cNvPr>
          <p:cNvSpPr>
            <a:spLocks noGrp="1"/>
          </p:cNvSpPr>
          <p:nvPr>
            <p:ph type="sldNum" idx="12"/>
          </p:nvPr>
        </p:nvSpPr>
        <p:spPr/>
        <p:txBody>
          <a:bodyPr/>
          <a:lstStyle/>
          <a:p>
            <a:fld id="{00000000-1234-1234-1234-123412341234}" type="slidenum">
              <a:rPr lang="en-US"/>
              <a:t>23</a:t>
            </a:fld>
            <a:endParaRPr lang="en-US"/>
          </a:p>
        </p:txBody>
      </p:sp>
    </p:spTree>
    <p:extLst>
      <p:ext uri="{BB962C8B-B14F-4D97-AF65-F5344CB8AC3E}">
        <p14:creationId xmlns:p14="http://schemas.microsoft.com/office/powerpoint/2010/main" val="793291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3AAB6-90BB-467A-85E9-53EC2024E530}"/>
              </a:ext>
            </a:extLst>
          </p:cNvPr>
          <p:cNvSpPr>
            <a:spLocks noGrp="1"/>
          </p:cNvSpPr>
          <p:nvPr>
            <p:ph type="title"/>
          </p:nvPr>
        </p:nvSpPr>
        <p:spPr/>
        <p:txBody>
          <a:bodyPr/>
          <a:lstStyle/>
          <a:p>
            <a:r>
              <a:rPr lang="en-US" dirty="0"/>
              <a:t>200.810.b Defines a SMART Goal</a:t>
            </a:r>
          </a:p>
        </p:txBody>
      </p:sp>
      <p:sp>
        <p:nvSpPr>
          <p:cNvPr id="2" name="Content Placeholder 1">
            <a:extLst>
              <a:ext uri="{FF2B5EF4-FFF2-40B4-BE49-F238E27FC236}">
                <a16:creationId xmlns:a16="http://schemas.microsoft.com/office/drawing/2014/main" id="{989EA158-3DEC-4332-81E2-1AD625B6D25C}"/>
              </a:ext>
            </a:extLst>
          </p:cNvPr>
          <p:cNvSpPr>
            <a:spLocks noGrp="1"/>
          </p:cNvSpPr>
          <p:nvPr>
            <p:ph sz="quarter" idx="10"/>
          </p:nvPr>
        </p:nvSpPr>
        <p:spPr/>
        <p:txBody>
          <a:bodyPr vert="horz" lIns="91440" tIns="45720" rIns="91440" bIns="45720" rtlCol="0" anchor="t">
            <a:normAutofit/>
          </a:bodyPr>
          <a:lstStyle/>
          <a:p>
            <a:pPr lvl="1"/>
            <a:r>
              <a:rPr lang="en-US" sz="2100">
                <a:latin typeface="Calibri"/>
                <a:cs typeface="Calibri"/>
              </a:rPr>
              <a:t>200.810.b.Are written in terms that are:</a:t>
            </a:r>
          </a:p>
          <a:p>
            <a:pPr marL="1201420" lvl="2" indent="-347345"/>
            <a:r>
              <a:rPr lang="en-US" sz="2100">
                <a:latin typeface="Calibri"/>
                <a:cs typeface="Calibri"/>
              </a:rPr>
              <a:t>200.810.b.(1) Specific to a particular skill or behavior to be achieved, </a:t>
            </a:r>
          </a:p>
          <a:p>
            <a:pPr marL="1201420" lvl="2" indent="-347345"/>
            <a:r>
              <a:rPr lang="en-US" sz="2100">
                <a:latin typeface="Calibri"/>
                <a:cs typeface="Calibri"/>
              </a:rPr>
              <a:t>200.810.b.(2) Measurable</a:t>
            </a:r>
          </a:p>
          <a:p>
            <a:pPr marL="1201420" lvl="2" indent="-347345"/>
            <a:r>
              <a:rPr lang="en-US" sz="2100">
                <a:latin typeface="Calibri"/>
                <a:cs typeface="Calibri"/>
              </a:rPr>
              <a:t>200.810.b.(3) Attainable (can reasonably be accomplished within the duration of the IEP)</a:t>
            </a:r>
          </a:p>
          <a:p>
            <a:pPr marL="1201420" lvl="2" indent="-347345"/>
            <a:r>
              <a:rPr lang="en-US" sz="2100">
                <a:latin typeface="Calibri"/>
                <a:cs typeface="Calibri"/>
              </a:rPr>
              <a:t> 200.810.b.(4) Results oriented, and </a:t>
            </a:r>
          </a:p>
          <a:p>
            <a:pPr marL="1201420" lvl="2" indent="-347345"/>
            <a:r>
              <a:rPr lang="en-US" sz="2100">
                <a:latin typeface="Calibri"/>
                <a:cs typeface="Calibri"/>
              </a:rPr>
              <a:t>200.810.b.(5) Time-bound (generally happen within one(1)year)</a:t>
            </a:r>
          </a:p>
          <a:p>
            <a:pPr indent="-344170"/>
            <a:endParaRPr lang="en-US">
              <a:cs typeface="Calibri"/>
            </a:endParaRPr>
          </a:p>
        </p:txBody>
      </p:sp>
    </p:spTree>
    <p:extLst>
      <p:ext uri="{BB962C8B-B14F-4D97-AF65-F5344CB8AC3E}">
        <p14:creationId xmlns:p14="http://schemas.microsoft.com/office/powerpoint/2010/main" val="72230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D3A17-3D13-431C-BB39-D4CECE4E301F}"/>
              </a:ext>
            </a:extLst>
          </p:cNvPr>
          <p:cNvSpPr>
            <a:spLocks noGrp="1"/>
          </p:cNvSpPr>
          <p:nvPr>
            <p:ph type="title"/>
          </p:nvPr>
        </p:nvSpPr>
        <p:spPr>
          <a:xfrm>
            <a:off x="152400" y="742950"/>
            <a:ext cx="8839200" cy="800100"/>
          </a:xfrm>
        </p:spPr>
        <p:txBody>
          <a:bodyPr anchor="ctr">
            <a:normAutofit/>
          </a:bodyPr>
          <a:lstStyle/>
          <a:p>
            <a:r>
              <a:rPr lang="en-US" dirty="0"/>
              <a:t>An Easy Method to Create SMART Goals</a:t>
            </a:r>
          </a:p>
        </p:txBody>
      </p:sp>
      <p:sp>
        <p:nvSpPr>
          <p:cNvPr id="2" name="Content Placeholder 1">
            <a:extLst>
              <a:ext uri="{FF2B5EF4-FFF2-40B4-BE49-F238E27FC236}">
                <a16:creationId xmlns:a16="http://schemas.microsoft.com/office/drawing/2014/main" id="{CE492EBB-AA9A-4AA8-99B6-6CD7307F36DD}"/>
              </a:ext>
            </a:extLst>
          </p:cNvPr>
          <p:cNvSpPr>
            <a:spLocks/>
          </p:cNvSpPr>
          <p:nvPr/>
        </p:nvSpPr>
        <p:spPr>
          <a:xfrm>
            <a:off x="152400" y="1619250"/>
            <a:ext cx="8839200" cy="3314700"/>
          </a:xfrm>
          <a:prstGeom prst="rect">
            <a:avLst/>
          </a:prstGeom>
        </p:spPr>
        <p:txBody>
          <a:bodyPr/>
          <a:lstStyle/>
          <a:p>
            <a:pPr>
              <a:spcAft>
                <a:spcPts val="600"/>
              </a:spcAft>
            </a:pPr>
            <a:r>
              <a:rPr lang="en-US" sz="1800" kern="1200">
                <a:solidFill>
                  <a:schemeClr val="tx1"/>
                </a:solidFill>
                <a:latin typeface="+mn-lt"/>
                <a:ea typeface="+mn-ea"/>
                <a:cs typeface="+mn-cs"/>
              </a:rPr>
              <a:t>Remember “BCCT” to “B” Compliant</a:t>
            </a:r>
          </a:p>
          <a:p>
            <a:pPr>
              <a:spcAft>
                <a:spcPts val="600"/>
              </a:spcAft>
            </a:pPr>
            <a:r>
              <a:rPr lang="en-US" sz="1800" kern="1200">
                <a:solidFill>
                  <a:schemeClr val="tx1"/>
                </a:solidFill>
                <a:latin typeface="+mn-lt"/>
                <a:ea typeface="+mn-ea"/>
                <a:cs typeface="+mn-cs"/>
              </a:rPr>
              <a:t>Behavior</a:t>
            </a:r>
          </a:p>
          <a:p>
            <a:pPr>
              <a:spcAft>
                <a:spcPts val="600"/>
              </a:spcAft>
            </a:pPr>
            <a:r>
              <a:rPr lang="en-US" sz="1800" kern="1200">
                <a:solidFill>
                  <a:schemeClr val="tx1"/>
                </a:solidFill>
                <a:latin typeface="+mn-lt"/>
                <a:ea typeface="+mn-ea"/>
                <a:cs typeface="+mn-cs"/>
              </a:rPr>
              <a:t>Condition</a:t>
            </a:r>
          </a:p>
          <a:p>
            <a:pPr>
              <a:spcAft>
                <a:spcPts val="600"/>
              </a:spcAft>
            </a:pPr>
            <a:r>
              <a:rPr lang="en-US" sz="1800" kern="1200">
                <a:solidFill>
                  <a:schemeClr val="tx1"/>
                </a:solidFill>
                <a:latin typeface="+mn-lt"/>
                <a:ea typeface="+mn-ea"/>
                <a:cs typeface="+mn-cs"/>
              </a:rPr>
              <a:t>Criteria</a:t>
            </a:r>
          </a:p>
          <a:p>
            <a:pPr>
              <a:spcAft>
                <a:spcPts val="600"/>
              </a:spcAft>
            </a:pPr>
            <a:r>
              <a:rPr lang="en-US" sz="1800" kern="1200">
                <a:solidFill>
                  <a:schemeClr val="tx1"/>
                </a:solidFill>
                <a:latin typeface="+mn-lt"/>
                <a:ea typeface="+mn-ea"/>
                <a:cs typeface="+mn-cs"/>
              </a:rPr>
              <a:t>Time-bound</a:t>
            </a:r>
          </a:p>
          <a:p>
            <a:pPr>
              <a:spcAft>
                <a:spcPts val="600"/>
              </a:spcAft>
            </a:pPr>
            <a:endParaRPr lang="en-US" sz="1800" kern="1200">
              <a:solidFill>
                <a:schemeClr val="tx1"/>
              </a:solidFill>
              <a:latin typeface="+mn-lt"/>
              <a:ea typeface="+mn-ea"/>
              <a:cs typeface="+mn-cs"/>
            </a:endParaRPr>
          </a:p>
          <a:p>
            <a:pPr>
              <a:spcAft>
                <a:spcPts val="600"/>
              </a:spcAft>
            </a:pPr>
            <a:endParaRPr lang="en-US" sz="1800" kern="1200">
              <a:solidFill>
                <a:schemeClr val="tx1"/>
              </a:solidFill>
              <a:latin typeface="+mn-lt"/>
              <a:ea typeface="+mn-ea"/>
              <a:cs typeface="+mn-cs"/>
            </a:endParaRPr>
          </a:p>
          <a:p>
            <a:pPr>
              <a:spcAft>
                <a:spcPts val="600"/>
              </a:spcAft>
            </a:pPr>
            <a:endParaRPr lang="en-US"/>
          </a:p>
        </p:txBody>
      </p:sp>
      <p:graphicFrame>
        <p:nvGraphicFramePr>
          <p:cNvPr id="5" name="Table 5">
            <a:extLst>
              <a:ext uri="{FF2B5EF4-FFF2-40B4-BE49-F238E27FC236}">
                <a16:creationId xmlns:a16="http://schemas.microsoft.com/office/drawing/2014/main" id="{85161AF8-EF87-4435-AE2A-BC7CAC2B7FC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9164521"/>
              </p:ext>
            </p:extLst>
          </p:nvPr>
        </p:nvGraphicFramePr>
        <p:xfrm>
          <a:off x="2667000" y="2343150"/>
          <a:ext cx="6115879" cy="2097752"/>
        </p:xfrm>
        <a:graphic>
          <a:graphicData uri="http://schemas.openxmlformats.org/drawingml/2006/table">
            <a:tbl>
              <a:tblPr firstRow="1" bandRow="1">
                <a:tableStyleId>{5940675A-B579-460E-94D1-54222C63F5DA}</a:tableStyleId>
              </a:tblPr>
              <a:tblGrid>
                <a:gridCol w="3037995">
                  <a:extLst>
                    <a:ext uri="{9D8B030D-6E8A-4147-A177-3AD203B41FA5}">
                      <a16:colId xmlns:a16="http://schemas.microsoft.com/office/drawing/2014/main" val="1038601235"/>
                    </a:ext>
                  </a:extLst>
                </a:gridCol>
                <a:gridCol w="3077884">
                  <a:extLst>
                    <a:ext uri="{9D8B030D-6E8A-4147-A177-3AD203B41FA5}">
                      <a16:colId xmlns:a16="http://schemas.microsoft.com/office/drawing/2014/main" val="489939588"/>
                    </a:ext>
                  </a:extLst>
                </a:gridCol>
              </a:tblGrid>
              <a:tr h="984534">
                <a:tc>
                  <a:txBody>
                    <a:bodyPr/>
                    <a:lstStyle/>
                    <a:p>
                      <a:r>
                        <a:rPr lang="en-US" sz="1400" b="1"/>
                        <a:t>Behavior:</a:t>
                      </a:r>
                    </a:p>
                    <a:p>
                      <a:endParaRPr lang="en-US" sz="1400"/>
                    </a:p>
                  </a:txBody>
                  <a:tcPr marL="68580" marR="68580" marT="34290" marB="34290"/>
                </a:tc>
                <a:tc>
                  <a:txBody>
                    <a:bodyPr/>
                    <a:lstStyle/>
                    <a:p>
                      <a:r>
                        <a:rPr lang="en-US" sz="1400" b="1"/>
                        <a:t>Criteria:</a:t>
                      </a:r>
                    </a:p>
                  </a:txBody>
                  <a:tcPr marL="68580" marR="68580" marT="34290" marB="34290"/>
                </a:tc>
                <a:extLst>
                  <a:ext uri="{0D108BD9-81ED-4DB2-BD59-A6C34878D82A}">
                    <a16:rowId xmlns:a16="http://schemas.microsoft.com/office/drawing/2014/main" val="2167546698"/>
                  </a:ext>
                </a:extLst>
              </a:tr>
              <a:tr h="1113218">
                <a:tc>
                  <a:txBody>
                    <a:bodyPr/>
                    <a:lstStyle/>
                    <a:p>
                      <a:r>
                        <a:rPr lang="en-US" sz="1400" b="1"/>
                        <a:t>Condition:</a:t>
                      </a:r>
                    </a:p>
                    <a:p>
                      <a:endParaRPr lang="en-US" sz="1400"/>
                    </a:p>
                    <a:p>
                      <a:endParaRPr lang="en-US" sz="1400"/>
                    </a:p>
                    <a:p>
                      <a:endParaRPr lang="en-US" sz="1400"/>
                    </a:p>
                  </a:txBody>
                  <a:tcPr marL="68580" marR="68580" marT="34290" marB="34290"/>
                </a:tc>
                <a:tc>
                  <a:txBody>
                    <a:bodyPr/>
                    <a:lstStyle/>
                    <a:p>
                      <a:r>
                        <a:rPr lang="en-US" sz="1400" b="1" dirty="0"/>
                        <a:t>Time-bound:</a:t>
                      </a:r>
                    </a:p>
                    <a:p>
                      <a:endParaRPr lang="en-US" sz="1400" dirty="0"/>
                    </a:p>
                  </a:txBody>
                  <a:tcPr marL="68580" marR="68580" marT="34290" marB="34290"/>
                </a:tc>
                <a:extLst>
                  <a:ext uri="{0D108BD9-81ED-4DB2-BD59-A6C34878D82A}">
                    <a16:rowId xmlns:a16="http://schemas.microsoft.com/office/drawing/2014/main" val="3764810628"/>
                  </a:ext>
                </a:extLst>
              </a:tr>
            </a:tbl>
          </a:graphicData>
        </a:graphic>
      </p:graphicFrame>
      <p:sp>
        <p:nvSpPr>
          <p:cNvPr id="10" name="Slide Number Placeholder 1">
            <a:extLst>
              <a:ext uri="{FF2B5EF4-FFF2-40B4-BE49-F238E27FC236}">
                <a16:creationId xmlns:a16="http://schemas.microsoft.com/office/drawing/2014/main" id="{40EEC195-4EB9-354A-EB0C-0509223E61BE}"/>
              </a:ext>
            </a:extLst>
          </p:cNvPr>
          <p:cNvSpPr>
            <a:spLocks noGrp="1"/>
          </p:cNvSpPr>
          <p:nvPr>
            <p:ph type="sldNum" sz="quarter" idx="4"/>
          </p:nvPr>
        </p:nvSpPr>
        <p:spPr>
          <a:xfrm>
            <a:off x="152400" y="133350"/>
            <a:ext cx="762000" cy="273844"/>
          </a:xfrm>
        </p:spPr>
        <p:txBody>
          <a:bodyPr/>
          <a:lstStyle/>
          <a:p>
            <a:pPr>
              <a:spcAft>
                <a:spcPts val="600"/>
              </a:spcAft>
            </a:pPr>
            <a:fld id="{3B745311-16E5-4BEF-BFE6-36758A3427EB}" type="slidenum">
              <a:rPr lang="en-US" smtClean="0"/>
              <a:pPr>
                <a:spcAft>
                  <a:spcPts val="600"/>
                </a:spcAft>
              </a:pPr>
              <a:t>25</a:t>
            </a:fld>
            <a:endParaRPr lang="en-US"/>
          </a:p>
        </p:txBody>
      </p:sp>
    </p:spTree>
    <p:extLst>
      <p:ext uri="{BB962C8B-B14F-4D97-AF65-F5344CB8AC3E}">
        <p14:creationId xmlns:p14="http://schemas.microsoft.com/office/powerpoint/2010/main" val="1783970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000" dirty="0"/>
            </a:br>
            <a:r>
              <a:rPr lang="en-US" sz="3000" dirty="0"/>
              <a:t>BCCT Goal Formula</a:t>
            </a:r>
          </a:p>
        </p:txBody>
      </p:sp>
      <p:graphicFrame>
        <p:nvGraphicFramePr>
          <p:cNvPr id="4" name="Content Placeholder 3" descr="Graphic breaking down parts of the BCCT Formula.  Who = student.  Behavior = will do what.  Conditions = under what conditions.  Criteria = to what level or degree.  Time Frame = in what length of time.  "/>
          <p:cNvGraphicFramePr>
            <a:graphicFrameLocks noGrp="1"/>
          </p:cNvGraphicFramePr>
          <p:nvPr>
            <p:ph sz="quarter" idx="10"/>
            <p:extLst>
              <p:ext uri="{D42A27DB-BD31-4B8C-83A1-F6EECF244321}">
                <p14:modId xmlns:p14="http://schemas.microsoft.com/office/powerpoint/2010/main" val="1595033805"/>
              </p:ext>
            </p:extLst>
          </p:nvPr>
        </p:nvGraphicFramePr>
        <p:xfrm>
          <a:off x="152400" y="1619250"/>
          <a:ext cx="8839200"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068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1086-539F-A238-872B-40D5BD6ED062}"/>
              </a:ext>
            </a:extLst>
          </p:cNvPr>
          <p:cNvSpPr>
            <a:spLocks noGrp="1"/>
          </p:cNvSpPr>
          <p:nvPr>
            <p:ph type="title"/>
          </p:nvPr>
        </p:nvSpPr>
        <p:spPr/>
        <p:txBody>
          <a:bodyPr>
            <a:normAutofit/>
          </a:bodyPr>
          <a:lstStyle/>
          <a:p>
            <a:r>
              <a:rPr lang="en-US" sz="3200" dirty="0"/>
              <a:t>Behavior – What Will the Student Do?</a:t>
            </a:r>
          </a:p>
        </p:txBody>
      </p:sp>
      <p:sp>
        <p:nvSpPr>
          <p:cNvPr id="2" name="Text Placeholder 1">
            <a:extLst>
              <a:ext uri="{FF2B5EF4-FFF2-40B4-BE49-F238E27FC236}">
                <a16:creationId xmlns:a16="http://schemas.microsoft.com/office/drawing/2014/main" id="{D6AC2375-5B8A-D44D-81BF-333151D706D9}"/>
              </a:ext>
            </a:extLst>
          </p:cNvPr>
          <p:cNvSpPr>
            <a:spLocks noGrp="1"/>
          </p:cNvSpPr>
          <p:nvPr>
            <p:ph type="body" idx="1"/>
          </p:nvPr>
        </p:nvSpPr>
        <p:spPr/>
        <p:txBody>
          <a:bodyPr/>
          <a:lstStyle/>
          <a:p>
            <a:r>
              <a:rPr lang="en-US" dirty="0"/>
              <a:t>Sally will read </a:t>
            </a:r>
          </a:p>
          <a:p>
            <a:r>
              <a:rPr lang="en-US" dirty="0"/>
              <a:t>Scott will initiate a conversation</a:t>
            </a:r>
          </a:p>
          <a:p>
            <a:r>
              <a:rPr lang="en-US" dirty="0"/>
              <a:t>Mary will solve </a:t>
            </a:r>
          </a:p>
          <a:p>
            <a:r>
              <a:rPr lang="en-US" dirty="0"/>
              <a:t>Matt will verbally answer</a:t>
            </a:r>
          </a:p>
          <a:p>
            <a:endParaRPr lang="en-US" dirty="0"/>
          </a:p>
          <a:p>
            <a:endParaRPr lang="en-US" dirty="0"/>
          </a:p>
        </p:txBody>
      </p:sp>
      <p:sp>
        <p:nvSpPr>
          <p:cNvPr id="4" name="Slide Number Placeholder 3">
            <a:extLst>
              <a:ext uri="{FF2B5EF4-FFF2-40B4-BE49-F238E27FC236}">
                <a16:creationId xmlns:a16="http://schemas.microsoft.com/office/drawing/2014/main" id="{57E5C571-DD65-B8D0-5C0B-A678DB33C007}"/>
              </a:ext>
            </a:extLst>
          </p:cNvPr>
          <p:cNvSpPr>
            <a:spLocks noGrp="1"/>
          </p:cNvSpPr>
          <p:nvPr>
            <p:ph type="sldNum" idx="12"/>
          </p:nvPr>
        </p:nvSpPr>
        <p:spPr/>
        <p:txBody>
          <a:bodyPr/>
          <a:lstStyle/>
          <a:p>
            <a:fld id="{00000000-1234-1234-1234-123412341234}" type="slidenum">
              <a:rPr lang="en-US"/>
              <a:t>27</a:t>
            </a:fld>
            <a:endParaRPr lang="en-US"/>
          </a:p>
        </p:txBody>
      </p:sp>
    </p:spTree>
    <p:extLst>
      <p:ext uri="{BB962C8B-B14F-4D97-AF65-F5344CB8AC3E}">
        <p14:creationId xmlns:p14="http://schemas.microsoft.com/office/powerpoint/2010/main" val="662262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1086-539F-A238-872B-40D5BD6ED062}"/>
              </a:ext>
            </a:extLst>
          </p:cNvPr>
          <p:cNvSpPr>
            <a:spLocks noGrp="1"/>
          </p:cNvSpPr>
          <p:nvPr>
            <p:ph type="title"/>
          </p:nvPr>
        </p:nvSpPr>
        <p:spPr/>
        <p:txBody>
          <a:bodyPr>
            <a:normAutofit/>
          </a:bodyPr>
          <a:lstStyle/>
          <a:p>
            <a:r>
              <a:rPr lang="en-US" dirty="0"/>
              <a:t>Condition – When Will They Do It?</a:t>
            </a:r>
          </a:p>
        </p:txBody>
      </p:sp>
      <p:sp>
        <p:nvSpPr>
          <p:cNvPr id="2" name="Text Placeholder 1">
            <a:extLst>
              <a:ext uri="{FF2B5EF4-FFF2-40B4-BE49-F238E27FC236}">
                <a16:creationId xmlns:a16="http://schemas.microsoft.com/office/drawing/2014/main" id="{D6AC2375-5B8A-D44D-81BF-333151D706D9}"/>
              </a:ext>
            </a:extLst>
          </p:cNvPr>
          <p:cNvSpPr>
            <a:spLocks noGrp="1"/>
          </p:cNvSpPr>
          <p:nvPr>
            <p:ph type="body" idx="1"/>
          </p:nvPr>
        </p:nvSpPr>
        <p:spPr/>
        <p:txBody>
          <a:bodyPr>
            <a:normAutofit/>
          </a:bodyPr>
          <a:lstStyle/>
          <a:p>
            <a:r>
              <a:rPr lang="en-US"/>
              <a:t>Using what materials – when presented with a 2nd grade non-fiction text</a:t>
            </a:r>
          </a:p>
          <a:p>
            <a:r>
              <a:rPr lang="en-US"/>
              <a:t>In what setting – on the playground, during unstructured time, during transition time, during instructional time</a:t>
            </a:r>
          </a:p>
        </p:txBody>
      </p:sp>
      <p:sp>
        <p:nvSpPr>
          <p:cNvPr id="4" name="Slide Number Placeholder 3">
            <a:extLst>
              <a:ext uri="{FF2B5EF4-FFF2-40B4-BE49-F238E27FC236}">
                <a16:creationId xmlns:a16="http://schemas.microsoft.com/office/drawing/2014/main" id="{F5846FC7-7ABB-6BF5-40D9-F88B835D9594}"/>
              </a:ext>
            </a:extLst>
          </p:cNvPr>
          <p:cNvSpPr>
            <a:spLocks noGrp="1"/>
          </p:cNvSpPr>
          <p:nvPr>
            <p:ph type="sldNum" idx="12"/>
          </p:nvPr>
        </p:nvSpPr>
        <p:spPr/>
        <p:txBody>
          <a:bodyPr/>
          <a:lstStyle/>
          <a:p>
            <a:fld id="{00000000-1234-1234-1234-123412341234}" type="slidenum">
              <a:rPr lang="en-US"/>
              <a:t>28</a:t>
            </a:fld>
            <a:endParaRPr lang="en-US"/>
          </a:p>
        </p:txBody>
      </p:sp>
    </p:spTree>
    <p:extLst>
      <p:ext uri="{BB962C8B-B14F-4D97-AF65-F5344CB8AC3E}">
        <p14:creationId xmlns:p14="http://schemas.microsoft.com/office/powerpoint/2010/main" val="1504389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1086-539F-A238-872B-40D5BD6ED062}"/>
              </a:ext>
            </a:extLst>
          </p:cNvPr>
          <p:cNvSpPr>
            <a:spLocks noGrp="1"/>
          </p:cNvSpPr>
          <p:nvPr>
            <p:ph type="title"/>
          </p:nvPr>
        </p:nvSpPr>
        <p:spPr/>
        <p:txBody>
          <a:bodyPr>
            <a:noAutofit/>
          </a:bodyPr>
          <a:lstStyle/>
          <a:p>
            <a:r>
              <a:rPr lang="en-US" sz="2800" dirty="0"/>
              <a:t>Condition continued</a:t>
            </a:r>
          </a:p>
        </p:txBody>
      </p:sp>
      <p:sp>
        <p:nvSpPr>
          <p:cNvPr id="2" name="Text Placeholder 1">
            <a:extLst>
              <a:ext uri="{FF2B5EF4-FFF2-40B4-BE49-F238E27FC236}">
                <a16:creationId xmlns:a16="http://schemas.microsoft.com/office/drawing/2014/main" id="{D6AC2375-5B8A-D44D-81BF-333151D706D9}"/>
              </a:ext>
            </a:extLst>
          </p:cNvPr>
          <p:cNvSpPr>
            <a:spLocks noGrp="1"/>
          </p:cNvSpPr>
          <p:nvPr>
            <p:ph type="body" idx="1"/>
          </p:nvPr>
        </p:nvSpPr>
        <p:spPr/>
        <p:txBody>
          <a:bodyPr>
            <a:normAutofit fontScale="92500" lnSpcReduction="20000"/>
          </a:bodyPr>
          <a:lstStyle/>
          <a:p>
            <a:r>
              <a:rPr lang="en-US" dirty="0"/>
              <a:t>Under what circumstances </a:t>
            </a:r>
          </a:p>
          <a:p>
            <a:pPr lvl="1"/>
            <a:r>
              <a:rPr lang="en-US" dirty="0"/>
              <a:t>when given a story prompt</a:t>
            </a:r>
          </a:p>
          <a:p>
            <a:pPr lvl="1"/>
            <a:r>
              <a:rPr lang="en-US" dirty="0"/>
              <a:t>when given a 10th grade writing stem</a:t>
            </a:r>
          </a:p>
          <a:p>
            <a:r>
              <a:rPr lang="en-US" dirty="0"/>
              <a:t>With how much support or assistance </a:t>
            </a:r>
          </a:p>
          <a:p>
            <a:pPr lvl="1"/>
            <a:r>
              <a:rPr lang="en-US" dirty="0"/>
              <a:t>with physical prompt </a:t>
            </a:r>
          </a:p>
          <a:p>
            <a:pPr lvl="1"/>
            <a:r>
              <a:rPr lang="en-US" dirty="0"/>
              <a:t>with verbal cues</a:t>
            </a:r>
          </a:p>
          <a:p>
            <a:pPr lvl="1"/>
            <a:r>
              <a:rPr lang="en-US" dirty="0"/>
              <a:t>independently</a:t>
            </a:r>
          </a:p>
        </p:txBody>
      </p:sp>
      <p:sp>
        <p:nvSpPr>
          <p:cNvPr id="4" name="Slide Number Placeholder 3">
            <a:extLst>
              <a:ext uri="{FF2B5EF4-FFF2-40B4-BE49-F238E27FC236}">
                <a16:creationId xmlns:a16="http://schemas.microsoft.com/office/drawing/2014/main" id="{A683D208-0B45-FB18-3ECB-9BE28C0BC597}"/>
              </a:ext>
            </a:extLst>
          </p:cNvPr>
          <p:cNvSpPr>
            <a:spLocks noGrp="1"/>
          </p:cNvSpPr>
          <p:nvPr>
            <p:ph type="sldNum" idx="12"/>
          </p:nvPr>
        </p:nvSpPr>
        <p:spPr/>
        <p:txBody>
          <a:bodyPr/>
          <a:lstStyle/>
          <a:p>
            <a:fld id="{00000000-1234-1234-1234-123412341234}" type="slidenum">
              <a:rPr lang="en-US"/>
              <a:t>29</a:t>
            </a:fld>
            <a:endParaRPr lang="en-US"/>
          </a:p>
        </p:txBody>
      </p:sp>
    </p:spTree>
    <p:extLst>
      <p:ext uri="{BB962C8B-B14F-4D97-AF65-F5344CB8AC3E}">
        <p14:creationId xmlns:p14="http://schemas.microsoft.com/office/powerpoint/2010/main" val="25836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dirty="0"/>
              <a:t>Agenda Outline </a:t>
            </a:r>
            <a:endParaRPr dirty="0"/>
          </a:p>
        </p:txBody>
      </p:sp>
      <p:sp>
        <p:nvSpPr>
          <p:cNvPr id="2" name="Text Placeholder 1">
            <a:extLst>
              <a:ext uri="{FF2B5EF4-FFF2-40B4-BE49-F238E27FC236}">
                <a16:creationId xmlns:a16="http://schemas.microsoft.com/office/drawing/2014/main" id="{3EF75DB3-058B-A9D7-1FED-7BEEEDEB17C3}"/>
              </a:ext>
            </a:extLst>
          </p:cNvPr>
          <p:cNvSpPr>
            <a:spLocks noGrp="1"/>
          </p:cNvSpPr>
          <p:nvPr>
            <p:ph type="body" idx="1"/>
          </p:nvPr>
        </p:nvSpPr>
        <p:spPr/>
        <p:txBody>
          <a:bodyPr>
            <a:normAutofit fontScale="85000" lnSpcReduction="10000"/>
          </a:bodyPr>
          <a:lstStyle/>
          <a:p>
            <a:r>
              <a:rPr lang="en-US"/>
              <a:t>Free Appropriate Public Education (FAPE) </a:t>
            </a:r>
          </a:p>
          <a:p>
            <a:r>
              <a:rPr lang="en-US"/>
              <a:t>What Part Do SMART Goals Play in Educational Benefit?</a:t>
            </a:r>
          </a:p>
          <a:p>
            <a:pPr lvl="1"/>
            <a:r>
              <a:rPr lang="en-US"/>
              <a:t>Ensuring Compliant SMART Goals</a:t>
            </a:r>
          </a:p>
          <a:p>
            <a:pPr lvl="1"/>
            <a:r>
              <a:rPr lang="en-US"/>
              <a:t>Noncompliance Related to SMART Goals Cohort 1</a:t>
            </a:r>
          </a:p>
          <a:p>
            <a:pPr lvl="1"/>
            <a:r>
              <a:rPr lang="en-US"/>
              <a:t>Progress Monitoring and FAPE</a:t>
            </a:r>
          </a:p>
          <a:p>
            <a:r>
              <a:rPr lang="en-US"/>
              <a:t>Using the Educational Benefit Review (EBR) Process for Professional Development and Evaluating Files</a:t>
            </a:r>
          </a:p>
        </p:txBody>
      </p:sp>
      <p:sp>
        <p:nvSpPr>
          <p:cNvPr id="3" name="Slide Number Placeholder 2">
            <a:extLst>
              <a:ext uri="{FF2B5EF4-FFF2-40B4-BE49-F238E27FC236}">
                <a16:creationId xmlns:a16="http://schemas.microsoft.com/office/drawing/2014/main" id="{57228180-FF39-4997-66DD-4225084D5A46}"/>
              </a:ext>
            </a:extLst>
          </p:cNvPr>
          <p:cNvSpPr>
            <a:spLocks noGrp="1"/>
          </p:cNvSpPr>
          <p:nvPr>
            <p:ph type="sldNum" idx="12"/>
          </p:nvPr>
        </p:nvSpPr>
        <p:spPr/>
        <p:txBody>
          <a:bodyPr/>
          <a:lstStyle/>
          <a:p>
            <a:fld id="{00000000-1234-1234-1234-123412341234}" type="slidenum">
              <a:rPr lang="en-US"/>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1086-539F-A238-872B-40D5BD6ED062}"/>
              </a:ext>
            </a:extLst>
          </p:cNvPr>
          <p:cNvSpPr>
            <a:spLocks noGrp="1"/>
          </p:cNvSpPr>
          <p:nvPr>
            <p:ph type="title"/>
          </p:nvPr>
        </p:nvSpPr>
        <p:spPr/>
        <p:txBody>
          <a:bodyPr>
            <a:normAutofit fontScale="90000"/>
          </a:bodyPr>
          <a:lstStyle/>
          <a:p>
            <a:r>
              <a:rPr lang="en-US" sz="3200" dirty="0"/>
              <a:t>Criteria – What Level of Skill Proficiency the Student Must Achieve to Meet the Goal?</a:t>
            </a:r>
          </a:p>
        </p:txBody>
      </p:sp>
      <p:sp>
        <p:nvSpPr>
          <p:cNvPr id="2" name="Text Placeholder 1">
            <a:extLst>
              <a:ext uri="{FF2B5EF4-FFF2-40B4-BE49-F238E27FC236}">
                <a16:creationId xmlns:a16="http://schemas.microsoft.com/office/drawing/2014/main" id="{D6AC2375-5B8A-D44D-81BF-333151D706D9}"/>
              </a:ext>
            </a:extLst>
          </p:cNvPr>
          <p:cNvSpPr>
            <a:spLocks noGrp="1"/>
          </p:cNvSpPr>
          <p:nvPr>
            <p:ph type="body" idx="1"/>
          </p:nvPr>
        </p:nvSpPr>
        <p:spPr/>
        <p:txBody>
          <a:bodyPr>
            <a:normAutofit fontScale="92500" lnSpcReduction="20000"/>
          </a:bodyPr>
          <a:lstStyle/>
          <a:p>
            <a:r>
              <a:rPr lang="en-US"/>
              <a:t>Be challenging but realistic.</a:t>
            </a:r>
          </a:p>
          <a:p>
            <a:r>
              <a:rPr lang="en-US"/>
              <a:t>Use baseline data.</a:t>
            </a:r>
          </a:p>
          <a:p>
            <a:r>
              <a:rPr lang="en-US"/>
              <a:t>Ask yourself why you are setting the criteria where you are.</a:t>
            </a:r>
          </a:p>
          <a:p>
            <a:r>
              <a:rPr lang="en-US"/>
              <a:t>Can be %, X number of times out of Y, increase/decrease by a certain number.</a:t>
            </a:r>
          </a:p>
          <a:p>
            <a:r>
              <a:rPr lang="en-US"/>
              <a:t>To close the gap, must make more than a year's gain in a year's time.</a:t>
            </a:r>
          </a:p>
        </p:txBody>
      </p:sp>
      <p:sp>
        <p:nvSpPr>
          <p:cNvPr id="4" name="Slide Number Placeholder 3">
            <a:extLst>
              <a:ext uri="{FF2B5EF4-FFF2-40B4-BE49-F238E27FC236}">
                <a16:creationId xmlns:a16="http://schemas.microsoft.com/office/drawing/2014/main" id="{FF1E36ED-0493-B069-2BC9-67A3E4D27A6F}"/>
              </a:ext>
            </a:extLst>
          </p:cNvPr>
          <p:cNvSpPr>
            <a:spLocks noGrp="1"/>
          </p:cNvSpPr>
          <p:nvPr>
            <p:ph type="sldNum" idx="12"/>
          </p:nvPr>
        </p:nvSpPr>
        <p:spPr/>
        <p:txBody>
          <a:bodyPr/>
          <a:lstStyle/>
          <a:p>
            <a:fld id="{00000000-1234-1234-1234-123412341234}" type="slidenum">
              <a:rPr lang="en-US"/>
              <a:t>30</a:t>
            </a:fld>
            <a:endParaRPr lang="en-US"/>
          </a:p>
        </p:txBody>
      </p:sp>
    </p:spTree>
    <p:extLst>
      <p:ext uri="{BB962C8B-B14F-4D97-AF65-F5344CB8AC3E}">
        <p14:creationId xmlns:p14="http://schemas.microsoft.com/office/powerpoint/2010/main" val="121727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1086-539F-A238-872B-40D5BD6ED062}"/>
              </a:ext>
            </a:extLst>
          </p:cNvPr>
          <p:cNvSpPr>
            <a:spLocks noGrp="1"/>
          </p:cNvSpPr>
          <p:nvPr>
            <p:ph type="title"/>
          </p:nvPr>
        </p:nvSpPr>
        <p:spPr/>
        <p:txBody>
          <a:bodyPr>
            <a:normAutofit/>
          </a:bodyPr>
          <a:lstStyle/>
          <a:p>
            <a:r>
              <a:rPr lang="en-US" dirty="0"/>
              <a:t>Criteria Examples</a:t>
            </a:r>
          </a:p>
        </p:txBody>
      </p:sp>
      <p:sp>
        <p:nvSpPr>
          <p:cNvPr id="2" name="Text Placeholder 1">
            <a:extLst>
              <a:ext uri="{FF2B5EF4-FFF2-40B4-BE49-F238E27FC236}">
                <a16:creationId xmlns:a16="http://schemas.microsoft.com/office/drawing/2014/main" id="{D6AC2375-5B8A-D44D-81BF-333151D706D9}"/>
              </a:ext>
            </a:extLst>
          </p:cNvPr>
          <p:cNvSpPr>
            <a:spLocks noGrp="1"/>
          </p:cNvSpPr>
          <p:nvPr>
            <p:ph type="body" idx="1"/>
          </p:nvPr>
        </p:nvSpPr>
        <p:spPr/>
        <p:txBody>
          <a:bodyPr>
            <a:normAutofit lnSpcReduction="10000"/>
          </a:bodyPr>
          <a:lstStyle/>
          <a:p>
            <a:r>
              <a:rPr lang="en-US" sz="2500">
                <a:solidFill>
                  <a:schemeClr val="tx1"/>
                </a:solidFill>
              </a:rPr>
              <a:t>Trial based:  </a:t>
            </a:r>
            <a:r>
              <a:rPr lang="en-US" sz="2500" i="1">
                <a:solidFill>
                  <a:schemeClr val="tx1"/>
                </a:solidFill>
              </a:rPr>
              <a:t>on 9 out of 10 trials</a:t>
            </a:r>
            <a:endParaRPr lang="en-US">
              <a:solidFill>
                <a:schemeClr val="tx1"/>
              </a:solidFill>
            </a:endParaRPr>
          </a:p>
          <a:p>
            <a:r>
              <a:rPr lang="en-US" sz="2500">
                <a:solidFill>
                  <a:schemeClr val="tx1"/>
                </a:solidFill>
              </a:rPr>
              <a:t>Production: </a:t>
            </a:r>
            <a:r>
              <a:rPr lang="en-US" sz="2500" i="1">
                <a:solidFill>
                  <a:schemeClr val="tx1"/>
                </a:solidFill>
              </a:rPr>
              <a:t>at least 9 exchanges</a:t>
            </a:r>
            <a:endParaRPr lang="en-US">
              <a:solidFill>
                <a:schemeClr val="tx1"/>
              </a:solidFill>
            </a:endParaRPr>
          </a:p>
          <a:p>
            <a:r>
              <a:rPr lang="en-US" sz="2500">
                <a:solidFill>
                  <a:schemeClr val="tx1"/>
                </a:solidFill>
              </a:rPr>
              <a:t>Percentage: </a:t>
            </a:r>
            <a:r>
              <a:rPr lang="en-US" sz="2500" i="1">
                <a:solidFill>
                  <a:schemeClr val="tx1"/>
                </a:solidFill>
              </a:rPr>
              <a:t>with at least 75% accuracy</a:t>
            </a:r>
            <a:endParaRPr lang="en-US">
              <a:solidFill>
                <a:schemeClr val="tx1"/>
              </a:solidFill>
            </a:endParaRPr>
          </a:p>
          <a:p>
            <a:r>
              <a:rPr lang="en-US" sz="2500">
                <a:solidFill>
                  <a:schemeClr val="tx1"/>
                </a:solidFill>
              </a:rPr>
              <a:t>Change from baseline: </a:t>
            </a:r>
            <a:r>
              <a:rPr lang="en-US" sz="2500" i="1">
                <a:solidFill>
                  <a:schemeClr val="tx1"/>
                </a:solidFill>
              </a:rPr>
              <a:t>improve by at least 10 %</a:t>
            </a:r>
            <a:endParaRPr lang="en-US">
              <a:solidFill>
                <a:schemeClr val="tx1"/>
              </a:solidFill>
            </a:endParaRPr>
          </a:p>
          <a:p>
            <a:r>
              <a:rPr lang="en-US" sz="2500">
                <a:solidFill>
                  <a:schemeClr val="tx1"/>
                </a:solidFill>
              </a:rPr>
              <a:t>Behavior change: </a:t>
            </a:r>
            <a:r>
              <a:rPr lang="en-US" sz="2500" i="1">
                <a:solidFill>
                  <a:schemeClr val="tx1"/>
                </a:solidFill>
              </a:rPr>
              <a:t>no more than 3 times per day</a:t>
            </a:r>
            <a:endParaRPr lang="en-US">
              <a:solidFill>
                <a:schemeClr val="tx1"/>
              </a:solidFill>
            </a:endParaRPr>
          </a:p>
          <a:p>
            <a:r>
              <a:rPr lang="en-US" sz="2500">
                <a:solidFill>
                  <a:schemeClr val="tx1"/>
                </a:solidFill>
              </a:rPr>
              <a:t>Across sessions:  </a:t>
            </a:r>
            <a:r>
              <a:rPr lang="en-US" sz="2500" i="1">
                <a:solidFill>
                  <a:schemeClr val="tx1"/>
                </a:solidFill>
              </a:rPr>
              <a:t>on 9 consecutive attempts</a:t>
            </a:r>
            <a:endParaRPr lang="en-US">
              <a:solidFill>
                <a:schemeClr val="tx1"/>
              </a:solidFill>
            </a:endParaRPr>
          </a:p>
          <a:p>
            <a:r>
              <a:rPr lang="en-US" sz="2500">
                <a:solidFill>
                  <a:schemeClr val="tx1"/>
                </a:solidFill>
              </a:rPr>
              <a:t>Time based:  </a:t>
            </a:r>
            <a:r>
              <a:rPr lang="en-US" sz="2500" i="1">
                <a:solidFill>
                  <a:schemeClr val="tx1"/>
                </a:solidFill>
              </a:rPr>
              <a:t>for at least 15 minutes at a time</a:t>
            </a:r>
            <a:endParaRPr lang="en-US">
              <a:solidFill>
                <a:schemeClr val="tx1"/>
              </a:solidFill>
            </a:endParaRPr>
          </a:p>
          <a:p>
            <a:r>
              <a:rPr lang="en-US" sz="2500">
                <a:solidFill>
                  <a:schemeClr val="tx1"/>
                </a:solidFill>
              </a:rPr>
              <a:t>Grade level: </a:t>
            </a:r>
            <a:r>
              <a:rPr lang="en-US" sz="2500" i="1">
                <a:solidFill>
                  <a:schemeClr val="tx1"/>
                </a:solidFill>
              </a:rPr>
              <a:t>at the 1</a:t>
            </a:r>
            <a:r>
              <a:rPr lang="en-US" sz="2500" i="1" baseline="30000">
                <a:solidFill>
                  <a:schemeClr val="tx1"/>
                </a:solidFill>
              </a:rPr>
              <a:t>st</a:t>
            </a:r>
            <a:r>
              <a:rPr lang="en-US" sz="2500" i="1">
                <a:solidFill>
                  <a:schemeClr val="tx1"/>
                </a:solidFill>
              </a:rPr>
              <a:t> grade level</a:t>
            </a:r>
            <a:endParaRPr lang="en-US">
              <a:solidFill>
                <a:schemeClr val="tx1"/>
              </a:solidFill>
            </a:endParaRPr>
          </a:p>
        </p:txBody>
      </p:sp>
      <p:sp>
        <p:nvSpPr>
          <p:cNvPr id="4" name="Slide Number Placeholder 3">
            <a:extLst>
              <a:ext uri="{FF2B5EF4-FFF2-40B4-BE49-F238E27FC236}">
                <a16:creationId xmlns:a16="http://schemas.microsoft.com/office/drawing/2014/main" id="{7CB77700-307F-C281-4A56-7DA78A51DAC9}"/>
              </a:ext>
            </a:extLst>
          </p:cNvPr>
          <p:cNvSpPr>
            <a:spLocks noGrp="1"/>
          </p:cNvSpPr>
          <p:nvPr>
            <p:ph type="sldNum" idx="12"/>
          </p:nvPr>
        </p:nvSpPr>
        <p:spPr/>
        <p:txBody>
          <a:bodyPr/>
          <a:lstStyle/>
          <a:p>
            <a:fld id="{00000000-1234-1234-1234-123412341234}" type="slidenum">
              <a:rPr lang="en-US"/>
              <a:t>31</a:t>
            </a:fld>
            <a:endParaRPr lang="en-US"/>
          </a:p>
        </p:txBody>
      </p:sp>
    </p:spTree>
    <p:extLst>
      <p:ext uri="{BB962C8B-B14F-4D97-AF65-F5344CB8AC3E}">
        <p14:creationId xmlns:p14="http://schemas.microsoft.com/office/powerpoint/2010/main" val="3876159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a:xfrm>
            <a:off x="152400" y="-512618"/>
            <a:ext cx="8839200" cy="1709305"/>
          </a:xfrm>
        </p:spPr>
        <p:txBody>
          <a:bodyPr/>
          <a:lstStyle/>
          <a:p>
            <a:r>
              <a:rPr lang="en-US" dirty="0">
                <a:solidFill>
                  <a:schemeClr val="bg1"/>
                </a:solidFill>
              </a:rPr>
              <a:t>BCCT SMART Goal Example</a:t>
            </a:r>
          </a:p>
        </p:txBody>
      </p:sp>
      <p:sp>
        <p:nvSpPr>
          <p:cNvPr id="2" name="Content Placeholder 1" descr="SMART goal example using BCCT formula.  Behavior = draw conclusion using textual evidence.  Criteria = from a baseline of 40% accuracy to 70% accuracy 3 out of 4 trials.  Condition = when given a 3rd grade level text.  Time-bound = during course of IEP.">
            <a:extLst>
              <a:ext uri="{FF2B5EF4-FFF2-40B4-BE49-F238E27FC236}">
                <a16:creationId xmlns:a16="http://schemas.microsoft.com/office/drawing/2014/main" id="{6CF11F42-2977-4020-933A-14254DC94779}"/>
              </a:ext>
            </a:extLst>
          </p:cNvPr>
          <p:cNvSpPr>
            <a:spLocks noGrp="1"/>
          </p:cNvSpPr>
          <p:nvPr>
            <p:ph sz="quarter" idx="10"/>
          </p:nvPr>
        </p:nvSpPr>
        <p:spPr/>
        <p:txBody>
          <a:bodyPr/>
          <a:lstStyle/>
          <a:p>
            <a:pPr marL="0" indent="0">
              <a:buNone/>
            </a:pPr>
            <a:endParaRPr lang="en-US" sz="2100"/>
          </a:p>
          <a:p>
            <a:endParaRPr lang="en-US"/>
          </a:p>
        </p:txBody>
      </p:sp>
      <p:pic>
        <p:nvPicPr>
          <p:cNvPr id="5" name="Picture 4">
            <a:extLst>
              <a:ext uri="{FF2B5EF4-FFF2-40B4-BE49-F238E27FC236}">
                <a16:creationId xmlns:a16="http://schemas.microsoft.com/office/drawing/2014/main" id="{97A9A927-4BB9-4478-B831-AE77481514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6409" y="2091845"/>
            <a:ext cx="6758002" cy="1949032"/>
          </a:xfrm>
          <a:prstGeom prst="rect">
            <a:avLst/>
          </a:prstGeom>
        </p:spPr>
      </p:pic>
      <p:sp>
        <p:nvSpPr>
          <p:cNvPr id="6" name="TextBox 5">
            <a:extLst>
              <a:ext uri="{FF2B5EF4-FFF2-40B4-BE49-F238E27FC236}">
                <a16:creationId xmlns:a16="http://schemas.microsoft.com/office/drawing/2014/main" id="{C3CD2957-7D17-4811-9239-4683BCF027BE}"/>
              </a:ext>
              <a:ext uri="{C183D7F6-B498-43B3-948B-1728B52AA6E4}">
                <adec:decorative xmlns:adec="http://schemas.microsoft.com/office/drawing/2017/decorative" val="1"/>
              </a:ext>
            </a:extLst>
          </p:cNvPr>
          <p:cNvSpPr txBox="1"/>
          <p:nvPr/>
        </p:nvSpPr>
        <p:spPr>
          <a:xfrm>
            <a:off x="1917009" y="2268480"/>
            <a:ext cx="2132538" cy="553998"/>
          </a:xfrm>
          <a:prstGeom prst="rect">
            <a:avLst/>
          </a:prstGeom>
          <a:noFill/>
        </p:spPr>
        <p:txBody>
          <a:bodyPr wrap="square" rtlCol="0">
            <a:spAutoFit/>
          </a:bodyPr>
          <a:lstStyle/>
          <a:p>
            <a:r>
              <a:rPr lang="en-US" sz="1500" dirty="0">
                <a:solidFill>
                  <a:srgbClr val="7030A0"/>
                </a:solidFill>
              </a:rPr>
              <a:t>Draw conclusion using textual evidence</a:t>
            </a:r>
          </a:p>
        </p:txBody>
      </p:sp>
      <p:sp>
        <p:nvSpPr>
          <p:cNvPr id="7" name="TextBox 6">
            <a:extLst>
              <a:ext uri="{FF2B5EF4-FFF2-40B4-BE49-F238E27FC236}">
                <a16:creationId xmlns:a16="http://schemas.microsoft.com/office/drawing/2014/main" id="{C9F40DD4-FF43-4F6C-8699-FAA216F2CD42}"/>
              </a:ext>
              <a:ext uri="{C183D7F6-B498-43B3-948B-1728B52AA6E4}">
                <adec:decorative xmlns:adec="http://schemas.microsoft.com/office/drawing/2017/decorative" val="1"/>
              </a:ext>
            </a:extLst>
          </p:cNvPr>
          <p:cNvSpPr txBox="1"/>
          <p:nvPr/>
        </p:nvSpPr>
        <p:spPr>
          <a:xfrm>
            <a:off x="5226736" y="2264213"/>
            <a:ext cx="2445930" cy="784830"/>
          </a:xfrm>
          <a:prstGeom prst="rect">
            <a:avLst/>
          </a:prstGeom>
          <a:noFill/>
        </p:spPr>
        <p:txBody>
          <a:bodyPr wrap="square" rtlCol="0">
            <a:spAutoFit/>
          </a:bodyPr>
          <a:lstStyle/>
          <a:p>
            <a:r>
              <a:rPr lang="en-US" sz="1500">
                <a:solidFill>
                  <a:schemeClr val="accent2">
                    <a:lumMod val="50000"/>
                  </a:schemeClr>
                </a:solidFill>
              </a:rPr>
              <a:t>From a baseline of 40% accuracy to 70% accuracy 3 out of 4 trials</a:t>
            </a:r>
          </a:p>
        </p:txBody>
      </p:sp>
      <p:sp>
        <p:nvSpPr>
          <p:cNvPr id="9" name="TextBox 8">
            <a:extLst>
              <a:ext uri="{FF2B5EF4-FFF2-40B4-BE49-F238E27FC236}">
                <a16:creationId xmlns:a16="http://schemas.microsoft.com/office/drawing/2014/main" id="{3542D437-69DC-4E33-8F09-979612A470DC}"/>
              </a:ext>
              <a:ext uri="{C183D7F6-B498-43B3-948B-1728B52AA6E4}">
                <adec:decorative xmlns:adec="http://schemas.microsoft.com/office/drawing/2017/decorative" val="1"/>
              </a:ext>
            </a:extLst>
          </p:cNvPr>
          <p:cNvSpPr txBox="1"/>
          <p:nvPr/>
        </p:nvSpPr>
        <p:spPr>
          <a:xfrm>
            <a:off x="1917009" y="3280667"/>
            <a:ext cx="1716383" cy="553998"/>
          </a:xfrm>
          <a:prstGeom prst="rect">
            <a:avLst/>
          </a:prstGeom>
          <a:noFill/>
        </p:spPr>
        <p:txBody>
          <a:bodyPr wrap="square" rtlCol="0">
            <a:spAutoFit/>
          </a:bodyPr>
          <a:lstStyle/>
          <a:p>
            <a:r>
              <a:rPr lang="en-US" sz="1500" dirty="0">
                <a:solidFill>
                  <a:srgbClr val="C00000"/>
                </a:solidFill>
              </a:rPr>
              <a:t>When given a 3</a:t>
            </a:r>
            <a:r>
              <a:rPr lang="en-US" sz="1500" baseline="30000" dirty="0">
                <a:solidFill>
                  <a:srgbClr val="C00000"/>
                </a:solidFill>
              </a:rPr>
              <a:t>rd</a:t>
            </a:r>
            <a:r>
              <a:rPr lang="en-US" sz="1500" dirty="0">
                <a:solidFill>
                  <a:srgbClr val="C00000"/>
                </a:solidFill>
              </a:rPr>
              <a:t> grade level text</a:t>
            </a:r>
          </a:p>
        </p:txBody>
      </p:sp>
      <p:sp>
        <p:nvSpPr>
          <p:cNvPr id="11" name="TextBox 10">
            <a:extLst>
              <a:ext uri="{FF2B5EF4-FFF2-40B4-BE49-F238E27FC236}">
                <a16:creationId xmlns:a16="http://schemas.microsoft.com/office/drawing/2014/main" id="{A22A8ECA-1D79-4DE8-A2AB-5D012DE0155E}"/>
              </a:ext>
              <a:ext uri="{C183D7F6-B498-43B3-948B-1728B52AA6E4}">
                <adec:decorative xmlns:adec="http://schemas.microsoft.com/office/drawing/2017/decorative" val="1"/>
              </a:ext>
            </a:extLst>
          </p:cNvPr>
          <p:cNvSpPr txBox="1"/>
          <p:nvPr/>
        </p:nvSpPr>
        <p:spPr>
          <a:xfrm>
            <a:off x="5434554" y="3422563"/>
            <a:ext cx="2137441" cy="323165"/>
          </a:xfrm>
          <a:prstGeom prst="rect">
            <a:avLst/>
          </a:prstGeom>
          <a:noFill/>
        </p:spPr>
        <p:txBody>
          <a:bodyPr wrap="square" rtlCol="0">
            <a:spAutoFit/>
          </a:bodyPr>
          <a:lstStyle/>
          <a:p>
            <a:r>
              <a:rPr lang="en-US" sz="1500"/>
              <a:t>During course of IEP</a:t>
            </a:r>
          </a:p>
        </p:txBody>
      </p:sp>
    </p:spTree>
    <p:extLst>
      <p:ext uri="{BB962C8B-B14F-4D97-AF65-F5344CB8AC3E}">
        <p14:creationId xmlns:p14="http://schemas.microsoft.com/office/powerpoint/2010/main" val="173075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11F42-2977-4020-933A-14254DC94779}"/>
              </a:ext>
              <a:ext uri="{C183D7F6-B498-43B3-948B-1728B52AA6E4}">
                <adec:decorative xmlns:adec="http://schemas.microsoft.com/office/drawing/2017/decorative" val="1"/>
              </a:ext>
            </a:extLst>
          </p:cNvPr>
          <p:cNvSpPr>
            <a:spLocks noGrp="1"/>
          </p:cNvSpPr>
          <p:nvPr>
            <p:ph sz="quarter" idx="10"/>
          </p:nvPr>
        </p:nvSpPr>
        <p:spPr/>
        <p:txBody>
          <a:bodyPr/>
          <a:lstStyle/>
          <a:p>
            <a:pPr marL="0" indent="0">
              <a:buNone/>
            </a:pPr>
            <a:endParaRPr lang="en-US" sz="2100" dirty="0"/>
          </a:p>
          <a:p>
            <a:endParaRPr lang="en-US" dirty="0"/>
          </a:p>
        </p:txBody>
      </p:sp>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a:xfrm>
            <a:off x="152400" y="-512618"/>
            <a:ext cx="8839200" cy="1709305"/>
          </a:xfrm>
        </p:spPr>
        <p:txBody>
          <a:bodyPr/>
          <a:lstStyle/>
          <a:p>
            <a:r>
              <a:rPr lang="en-US" dirty="0">
                <a:solidFill>
                  <a:schemeClr val="bg1"/>
                </a:solidFill>
              </a:rPr>
              <a:t>BCCT SMART Goal Example </a:t>
            </a:r>
          </a:p>
        </p:txBody>
      </p:sp>
      <p:pic>
        <p:nvPicPr>
          <p:cNvPr id="5" name="Picture 4">
            <a:extLst>
              <a:ext uri="{FF2B5EF4-FFF2-40B4-BE49-F238E27FC236}">
                <a16:creationId xmlns:a16="http://schemas.microsoft.com/office/drawing/2014/main" id="{97A9A927-4BB9-4478-B831-AE77481514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2999" y="1100011"/>
            <a:ext cx="6758002" cy="1949032"/>
          </a:xfrm>
          <a:prstGeom prst="rect">
            <a:avLst/>
          </a:prstGeom>
        </p:spPr>
      </p:pic>
      <p:sp>
        <p:nvSpPr>
          <p:cNvPr id="6" name="TextBox 5">
            <a:extLst>
              <a:ext uri="{FF2B5EF4-FFF2-40B4-BE49-F238E27FC236}">
                <a16:creationId xmlns:a16="http://schemas.microsoft.com/office/drawing/2014/main" id="{C3CD2957-7D17-4811-9239-4683BCF027BE}"/>
              </a:ext>
            </a:extLst>
          </p:cNvPr>
          <p:cNvSpPr txBox="1"/>
          <p:nvPr/>
        </p:nvSpPr>
        <p:spPr>
          <a:xfrm>
            <a:off x="2041187" y="1342251"/>
            <a:ext cx="2132538" cy="553998"/>
          </a:xfrm>
          <a:prstGeom prst="rect">
            <a:avLst/>
          </a:prstGeom>
          <a:noFill/>
        </p:spPr>
        <p:txBody>
          <a:bodyPr wrap="square" rtlCol="0">
            <a:spAutoFit/>
          </a:bodyPr>
          <a:lstStyle/>
          <a:p>
            <a:r>
              <a:rPr lang="en-US" sz="1500" dirty="0">
                <a:solidFill>
                  <a:srgbClr val="7030A0"/>
                </a:solidFill>
              </a:rPr>
              <a:t>Draw conclusion using textual evidence</a:t>
            </a:r>
          </a:p>
        </p:txBody>
      </p:sp>
      <p:sp>
        <p:nvSpPr>
          <p:cNvPr id="7" name="TextBox 6">
            <a:extLst>
              <a:ext uri="{FF2B5EF4-FFF2-40B4-BE49-F238E27FC236}">
                <a16:creationId xmlns:a16="http://schemas.microsoft.com/office/drawing/2014/main" id="{C9F40DD4-FF43-4F6C-8699-FAA216F2CD42}"/>
              </a:ext>
            </a:extLst>
          </p:cNvPr>
          <p:cNvSpPr txBox="1"/>
          <p:nvPr/>
        </p:nvSpPr>
        <p:spPr>
          <a:xfrm>
            <a:off x="5280309" y="1196687"/>
            <a:ext cx="2445930" cy="784830"/>
          </a:xfrm>
          <a:prstGeom prst="rect">
            <a:avLst/>
          </a:prstGeom>
          <a:noFill/>
        </p:spPr>
        <p:txBody>
          <a:bodyPr wrap="square" rtlCol="0">
            <a:spAutoFit/>
          </a:bodyPr>
          <a:lstStyle/>
          <a:p>
            <a:r>
              <a:rPr lang="en-US" sz="1500" dirty="0">
                <a:solidFill>
                  <a:schemeClr val="bg2"/>
                </a:solidFill>
              </a:rPr>
              <a:t>From a baseline of 40% accuracy to 70% accuracy 3 out of 4 trials</a:t>
            </a:r>
          </a:p>
        </p:txBody>
      </p:sp>
      <p:sp>
        <p:nvSpPr>
          <p:cNvPr id="9" name="TextBox 8">
            <a:extLst>
              <a:ext uri="{FF2B5EF4-FFF2-40B4-BE49-F238E27FC236}">
                <a16:creationId xmlns:a16="http://schemas.microsoft.com/office/drawing/2014/main" id="{3542D437-69DC-4E33-8F09-979612A470DC}"/>
              </a:ext>
            </a:extLst>
          </p:cNvPr>
          <p:cNvSpPr txBox="1"/>
          <p:nvPr/>
        </p:nvSpPr>
        <p:spPr>
          <a:xfrm>
            <a:off x="2249264" y="2228381"/>
            <a:ext cx="1716383" cy="553998"/>
          </a:xfrm>
          <a:prstGeom prst="rect">
            <a:avLst/>
          </a:prstGeom>
          <a:noFill/>
        </p:spPr>
        <p:txBody>
          <a:bodyPr wrap="square" rtlCol="0">
            <a:spAutoFit/>
          </a:bodyPr>
          <a:lstStyle/>
          <a:p>
            <a:r>
              <a:rPr lang="en-US" sz="1500" dirty="0">
                <a:solidFill>
                  <a:srgbClr val="C00000"/>
                </a:solidFill>
              </a:rPr>
              <a:t>When given a 3</a:t>
            </a:r>
            <a:r>
              <a:rPr lang="en-US" sz="1500" baseline="30000" dirty="0">
                <a:solidFill>
                  <a:srgbClr val="C00000"/>
                </a:solidFill>
              </a:rPr>
              <a:t>rd</a:t>
            </a:r>
            <a:r>
              <a:rPr lang="en-US" sz="1500" dirty="0">
                <a:solidFill>
                  <a:srgbClr val="C00000"/>
                </a:solidFill>
              </a:rPr>
              <a:t> grade level text</a:t>
            </a:r>
          </a:p>
        </p:txBody>
      </p:sp>
      <p:sp>
        <p:nvSpPr>
          <p:cNvPr id="11" name="TextBox 10">
            <a:extLst>
              <a:ext uri="{FF2B5EF4-FFF2-40B4-BE49-F238E27FC236}">
                <a16:creationId xmlns:a16="http://schemas.microsoft.com/office/drawing/2014/main" id="{A22A8ECA-1D79-4DE8-A2AB-5D012DE0155E}"/>
              </a:ext>
            </a:extLst>
          </p:cNvPr>
          <p:cNvSpPr txBox="1"/>
          <p:nvPr/>
        </p:nvSpPr>
        <p:spPr>
          <a:xfrm>
            <a:off x="5588798" y="2422562"/>
            <a:ext cx="2137441" cy="323165"/>
          </a:xfrm>
          <a:prstGeom prst="rect">
            <a:avLst/>
          </a:prstGeom>
          <a:noFill/>
        </p:spPr>
        <p:txBody>
          <a:bodyPr wrap="square" rtlCol="0">
            <a:spAutoFit/>
          </a:bodyPr>
          <a:lstStyle/>
          <a:p>
            <a:r>
              <a:rPr lang="en-US" sz="1500"/>
              <a:t>During course of IEP</a:t>
            </a:r>
          </a:p>
        </p:txBody>
      </p:sp>
      <p:sp>
        <p:nvSpPr>
          <p:cNvPr id="10" name="TextBox 9">
            <a:extLst>
              <a:ext uri="{FF2B5EF4-FFF2-40B4-BE49-F238E27FC236}">
                <a16:creationId xmlns:a16="http://schemas.microsoft.com/office/drawing/2014/main" id="{50063723-2D01-9D0F-A37C-5DAD20B7E5B5}"/>
              </a:ext>
            </a:extLst>
          </p:cNvPr>
          <p:cNvSpPr txBox="1"/>
          <p:nvPr/>
        </p:nvSpPr>
        <p:spPr>
          <a:xfrm>
            <a:off x="1333500" y="3346648"/>
            <a:ext cx="6477000" cy="1200329"/>
          </a:xfrm>
          <a:prstGeom prst="rect">
            <a:avLst/>
          </a:prstGeom>
          <a:noFill/>
        </p:spPr>
        <p:txBody>
          <a:bodyPr wrap="square">
            <a:spAutoFit/>
          </a:bodyPr>
          <a:lstStyle/>
          <a:p>
            <a:r>
              <a:rPr lang="en-US" sz="1800" dirty="0"/>
              <a:t>SMART Goal:  During the course of this IEP, Amy will increase reading comprehension by </a:t>
            </a:r>
            <a:r>
              <a:rPr lang="en-US" sz="1800" dirty="0">
                <a:solidFill>
                  <a:srgbClr val="7030A0"/>
                </a:solidFill>
              </a:rPr>
              <a:t>drawing conclusions using textual evidence</a:t>
            </a:r>
            <a:r>
              <a:rPr lang="en-US" sz="1800" dirty="0"/>
              <a:t> </a:t>
            </a:r>
            <a:r>
              <a:rPr lang="en-US" sz="1800" dirty="0">
                <a:solidFill>
                  <a:srgbClr val="FF0000"/>
                </a:solidFill>
              </a:rPr>
              <a:t>when reading 3</a:t>
            </a:r>
            <a:r>
              <a:rPr lang="en-US" sz="1800" baseline="30000" dirty="0">
                <a:solidFill>
                  <a:srgbClr val="FF0000"/>
                </a:solidFill>
              </a:rPr>
              <a:t>rd</a:t>
            </a:r>
            <a:r>
              <a:rPr lang="en-US" sz="1800" dirty="0">
                <a:solidFill>
                  <a:srgbClr val="FF0000"/>
                </a:solidFill>
              </a:rPr>
              <a:t> grade level text </a:t>
            </a:r>
            <a:r>
              <a:rPr lang="en-US" sz="1800" dirty="0">
                <a:solidFill>
                  <a:schemeClr val="bg2"/>
                </a:solidFill>
              </a:rPr>
              <a:t>from a baseline of 40% accuracy to 70% accuracy on 3 of 4 trials</a:t>
            </a:r>
            <a:r>
              <a:rPr lang="en-US" sz="1800" dirty="0"/>
              <a:t>.</a:t>
            </a:r>
          </a:p>
        </p:txBody>
      </p:sp>
    </p:spTree>
    <p:extLst>
      <p:ext uri="{BB962C8B-B14F-4D97-AF65-F5344CB8AC3E}">
        <p14:creationId xmlns:p14="http://schemas.microsoft.com/office/powerpoint/2010/main" val="292909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11F42-2977-4020-933A-14254DC94779}"/>
              </a:ext>
              <a:ext uri="{C183D7F6-B498-43B3-948B-1728B52AA6E4}">
                <adec:decorative xmlns:adec="http://schemas.microsoft.com/office/drawing/2017/decorative" val="1"/>
              </a:ext>
            </a:extLst>
          </p:cNvPr>
          <p:cNvSpPr>
            <a:spLocks noGrp="1"/>
          </p:cNvSpPr>
          <p:nvPr>
            <p:ph sz="quarter" idx="10"/>
          </p:nvPr>
        </p:nvSpPr>
        <p:spPr>
          <a:xfrm>
            <a:off x="100446" y="799114"/>
            <a:ext cx="8839200" cy="4134836"/>
          </a:xfrm>
        </p:spPr>
        <p:txBody>
          <a:bodyPr>
            <a:normAutofit/>
          </a:bodyPr>
          <a:lstStyle/>
          <a:p>
            <a:pPr marL="0" indent="0">
              <a:buNone/>
            </a:pPr>
            <a:endParaRPr lang="en-US" sz="2100" dirty="0"/>
          </a:p>
          <a:p>
            <a:pPr marL="0" indent="0">
              <a:buNone/>
            </a:pPr>
            <a:endParaRPr lang="en-US" sz="2100" dirty="0"/>
          </a:p>
          <a:p>
            <a:endParaRPr lang="en-US" dirty="0"/>
          </a:p>
        </p:txBody>
      </p:sp>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a:xfrm>
            <a:off x="91786" y="-1732"/>
            <a:ext cx="8839200" cy="575709"/>
          </a:xfrm>
        </p:spPr>
        <p:txBody>
          <a:bodyPr>
            <a:normAutofit fontScale="90000"/>
          </a:bodyPr>
          <a:lstStyle/>
          <a:p>
            <a:r>
              <a:rPr lang="en-US" sz="3200" dirty="0">
                <a:solidFill>
                  <a:schemeClr val="bg1"/>
                </a:solidFill>
              </a:rPr>
              <a:t>Another BCCT Example</a:t>
            </a:r>
          </a:p>
        </p:txBody>
      </p:sp>
      <p:pic>
        <p:nvPicPr>
          <p:cNvPr id="5" name="Picture 4">
            <a:extLst>
              <a:ext uri="{FF2B5EF4-FFF2-40B4-BE49-F238E27FC236}">
                <a16:creationId xmlns:a16="http://schemas.microsoft.com/office/drawing/2014/main" id="{97A9A927-4BB9-4478-B831-AE77481514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89120" y="1624956"/>
            <a:ext cx="6565759" cy="1893588"/>
          </a:xfrm>
          <a:prstGeom prst="rect">
            <a:avLst/>
          </a:prstGeom>
        </p:spPr>
      </p:pic>
      <p:sp>
        <p:nvSpPr>
          <p:cNvPr id="6" name="TextBox 5">
            <a:extLst>
              <a:ext uri="{FF2B5EF4-FFF2-40B4-BE49-F238E27FC236}">
                <a16:creationId xmlns:a16="http://schemas.microsoft.com/office/drawing/2014/main" id="{C3CD2957-7D17-4811-9239-4683BCF027BE}"/>
              </a:ext>
            </a:extLst>
          </p:cNvPr>
          <p:cNvSpPr txBox="1"/>
          <p:nvPr/>
        </p:nvSpPr>
        <p:spPr>
          <a:xfrm>
            <a:off x="2047620" y="2006713"/>
            <a:ext cx="2435087" cy="323165"/>
          </a:xfrm>
          <a:prstGeom prst="rect">
            <a:avLst/>
          </a:prstGeom>
          <a:noFill/>
        </p:spPr>
        <p:txBody>
          <a:bodyPr wrap="square" rtlCol="0">
            <a:spAutoFit/>
          </a:bodyPr>
          <a:lstStyle/>
          <a:p>
            <a:r>
              <a:rPr lang="en-US" sz="1500" dirty="0">
                <a:solidFill>
                  <a:srgbClr val="7030A0"/>
                </a:solidFill>
              </a:rPr>
              <a:t>Start working on task</a:t>
            </a:r>
          </a:p>
        </p:txBody>
      </p:sp>
      <p:sp>
        <p:nvSpPr>
          <p:cNvPr id="9" name="TextBox 8">
            <a:extLst>
              <a:ext uri="{FF2B5EF4-FFF2-40B4-BE49-F238E27FC236}">
                <a16:creationId xmlns:a16="http://schemas.microsoft.com/office/drawing/2014/main" id="{3542D437-69DC-4E33-8F09-979612A470DC}"/>
              </a:ext>
            </a:extLst>
          </p:cNvPr>
          <p:cNvSpPr txBox="1"/>
          <p:nvPr/>
        </p:nvSpPr>
        <p:spPr>
          <a:xfrm>
            <a:off x="1806287" y="2716768"/>
            <a:ext cx="2765713" cy="784830"/>
          </a:xfrm>
          <a:prstGeom prst="rect">
            <a:avLst/>
          </a:prstGeom>
          <a:noFill/>
        </p:spPr>
        <p:txBody>
          <a:bodyPr wrap="square" rtlCol="0">
            <a:spAutoFit/>
          </a:bodyPr>
          <a:lstStyle/>
          <a:p>
            <a:r>
              <a:rPr lang="en-US" sz="1500" dirty="0">
                <a:solidFill>
                  <a:srgbClr val="C00000"/>
                </a:solidFill>
              </a:rPr>
              <a:t>When given a nonpreferred task (independent math assignment or journal writing)</a:t>
            </a:r>
          </a:p>
        </p:txBody>
      </p:sp>
      <p:sp>
        <p:nvSpPr>
          <p:cNvPr id="4" name="TextBox 3">
            <a:extLst>
              <a:ext uri="{FF2B5EF4-FFF2-40B4-BE49-F238E27FC236}">
                <a16:creationId xmlns:a16="http://schemas.microsoft.com/office/drawing/2014/main" id="{4779FCC1-1DDB-4881-9E0B-4A8D5006A118}"/>
              </a:ext>
            </a:extLst>
          </p:cNvPr>
          <p:cNvSpPr txBox="1"/>
          <p:nvPr/>
        </p:nvSpPr>
        <p:spPr>
          <a:xfrm>
            <a:off x="5453739" y="1775880"/>
            <a:ext cx="2164844" cy="784830"/>
          </a:xfrm>
          <a:prstGeom prst="rect">
            <a:avLst/>
          </a:prstGeom>
          <a:noFill/>
        </p:spPr>
        <p:txBody>
          <a:bodyPr wrap="square" rtlCol="0">
            <a:spAutoFit/>
          </a:bodyPr>
          <a:lstStyle/>
          <a:p>
            <a:r>
              <a:rPr lang="en-US" sz="1500" dirty="0">
                <a:solidFill>
                  <a:schemeClr val="bg2"/>
                </a:solidFill>
              </a:rPr>
              <a:t>Within 1 minute of teacher prompt, on 4/5 data collection days</a:t>
            </a:r>
          </a:p>
        </p:txBody>
      </p:sp>
      <p:sp>
        <p:nvSpPr>
          <p:cNvPr id="7" name="TextBox 6">
            <a:extLst>
              <a:ext uri="{FF2B5EF4-FFF2-40B4-BE49-F238E27FC236}">
                <a16:creationId xmlns:a16="http://schemas.microsoft.com/office/drawing/2014/main" id="{28E980B2-02B3-F262-7175-A410F7E0F7C9}"/>
              </a:ext>
            </a:extLst>
          </p:cNvPr>
          <p:cNvSpPr txBox="1"/>
          <p:nvPr/>
        </p:nvSpPr>
        <p:spPr>
          <a:xfrm>
            <a:off x="4967112" y="2935112"/>
            <a:ext cx="2483556" cy="307777"/>
          </a:xfrm>
          <a:prstGeom prst="rect">
            <a:avLst/>
          </a:prstGeom>
          <a:noFill/>
        </p:spPr>
        <p:txBody>
          <a:bodyPr wrap="square" rtlCol="0">
            <a:spAutoFit/>
          </a:bodyPr>
          <a:lstStyle/>
          <a:p>
            <a:r>
              <a:rPr lang="en-US" dirty="0"/>
              <a:t>During the course of this IEP</a:t>
            </a:r>
          </a:p>
        </p:txBody>
      </p:sp>
    </p:spTree>
    <p:extLst>
      <p:ext uri="{BB962C8B-B14F-4D97-AF65-F5344CB8AC3E}">
        <p14:creationId xmlns:p14="http://schemas.microsoft.com/office/powerpoint/2010/main" val="93347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F11F42-2977-4020-933A-14254DC94779}"/>
              </a:ext>
              <a:ext uri="{C183D7F6-B498-43B3-948B-1728B52AA6E4}">
                <adec:decorative xmlns:adec="http://schemas.microsoft.com/office/drawing/2017/decorative" val="1"/>
              </a:ext>
            </a:extLst>
          </p:cNvPr>
          <p:cNvSpPr>
            <a:spLocks noGrp="1"/>
          </p:cNvSpPr>
          <p:nvPr>
            <p:ph sz="quarter" idx="10"/>
          </p:nvPr>
        </p:nvSpPr>
        <p:spPr>
          <a:xfrm>
            <a:off x="100446" y="799114"/>
            <a:ext cx="8839200" cy="4134836"/>
          </a:xfrm>
        </p:spPr>
        <p:txBody>
          <a:bodyPr>
            <a:normAutofit/>
          </a:bodyPr>
          <a:lstStyle/>
          <a:p>
            <a:pPr marL="0" indent="0">
              <a:buNone/>
            </a:pPr>
            <a:endParaRPr lang="en-US" sz="2100" dirty="0"/>
          </a:p>
          <a:p>
            <a:pPr marL="0" indent="0">
              <a:buNone/>
            </a:pPr>
            <a:endParaRPr lang="en-US" sz="2100" dirty="0"/>
          </a:p>
          <a:p>
            <a:endParaRPr lang="en-US" dirty="0"/>
          </a:p>
        </p:txBody>
      </p:sp>
      <p:sp>
        <p:nvSpPr>
          <p:cNvPr id="3" name="Title 2">
            <a:extLst>
              <a:ext uri="{FF2B5EF4-FFF2-40B4-BE49-F238E27FC236}">
                <a16:creationId xmlns:a16="http://schemas.microsoft.com/office/drawing/2014/main" id="{59D47B54-75A0-4958-A663-AB0C8EC00F9C}"/>
              </a:ext>
            </a:extLst>
          </p:cNvPr>
          <p:cNvSpPr>
            <a:spLocks noGrp="1"/>
          </p:cNvSpPr>
          <p:nvPr>
            <p:ph type="title"/>
          </p:nvPr>
        </p:nvSpPr>
        <p:spPr>
          <a:xfrm>
            <a:off x="91786" y="-1732"/>
            <a:ext cx="8839200" cy="575709"/>
          </a:xfrm>
        </p:spPr>
        <p:txBody>
          <a:bodyPr>
            <a:normAutofit fontScale="90000"/>
          </a:bodyPr>
          <a:lstStyle/>
          <a:p>
            <a:r>
              <a:rPr lang="en-US" sz="3200" dirty="0">
                <a:solidFill>
                  <a:schemeClr val="bg1"/>
                </a:solidFill>
              </a:rPr>
              <a:t>BCCT with Goal Example</a:t>
            </a:r>
          </a:p>
        </p:txBody>
      </p:sp>
      <p:pic>
        <p:nvPicPr>
          <p:cNvPr id="5" name="Picture 4">
            <a:extLst>
              <a:ext uri="{FF2B5EF4-FFF2-40B4-BE49-F238E27FC236}">
                <a16:creationId xmlns:a16="http://schemas.microsoft.com/office/drawing/2014/main" id="{97A9A927-4BB9-4478-B831-AE77481514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28506" y="875598"/>
            <a:ext cx="6565759" cy="1893588"/>
          </a:xfrm>
          <a:prstGeom prst="rect">
            <a:avLst/>
          </a:prstGeom>
        </p:spPr>
      </p:pic>
      <p:sp>
        <p:nvSpPr>
          <p:cNvPr id="6" name="TextBox 5">
            <a:extLst>
              <a:ext uri="{FF2B5EF4-FFF2-40B4-BE49-F238E27FC236}">
                <a16:creationId xmlns:a16="http://schemas.microsoft.com/office/drawing/2014/main" id="{C3CD2957-7D17-4811-9239-4683BCF027BE}"/>
              </a:ext>
            </a:extLst>
          </p:cNvPr>
          <p:cNvSpPr txBox="1"/>
          <p:nvPr/>
        </p:nvSpPr>
        <p:spPr>
          <a:xfrm>
            <a:off x="1920278" y="1179172"/>
            <a:ext cx="2435087" cy="323165"/>
          </a:xfrm>
          <a:prstGeom prst="rect">
            <a:avLst/>
          </a:prstGeom>
          <a:noFill/>
        </p:spPr>
        <p:txBody>
          <a:bodyPr wrap="square" rtlCol="0">
            <a:spAutoFit/>
          </a:bodyPr>
          <a:lstStyle/>
          <a:p>
            <a:r>
              <a:rPr lang="en-US" sz="1500">
                <a:solidFill>
                  <a:srgbClr val="7030A0"/>
                </a:solidFill>
              </a:rPr>
              <a:t>Start working on task</a:t>
            </a:r>
          </a:p>
        </p:txBody>
      </p:sp>
      <p:sp>
        <p:nvSpPr>
          <p:cNvPr id="9" name="TextBox 8">
            <a:extLst>
              <a:ext uri="{FF2B5EF4-FFF2-40B4-BE49-F238E27FC236}">
                <a16:creationId xmlns:a16="http://schemas.microsoft.com/office/drawing/2014/main" id="{3542D437-69DC-4E33-8F09-979612A470DC}"/>
              </a:ext>
            </a:extLst>
          </p:cNvPr>
          <p:cNvSpPr txBox="1"/>
          <p:nvPr/>
        </p:nvSpPr>
        <p:spPr>
          <a:xfrm>
            <a:off x="1920278" y="1931938"/>
            <a:ext cx="2765713" cy="784830"/>
          </a:xfrm>
          <a:prstGeom prst="rect">
            <a:avLst/>
          </a:prstGeom>
          <a:noFill/>
        </p:spPr>
        <p:txBody>
          <a:bodyPr wrap="square" rtlCol="0">
            <a:spAutoFit/>
          </a:bodyPr>
          <a:lstStyle/>
          <a:p>
            <a:r>
              <a:rPr lang="en-US" sz="1500" dirty="0">
                <a:solidFill>
                  <a:srgbClr val="C00000"/>
                </a:solidFill>
              </a:rPr>
              <a:t>When given a nonpreferred task (independent math assignment or journal writing)</a:t>
            </a:r>
          </a:p>
        </p:txBody>
      </p:sp>
      <p:sp>
        <p:nvSpPr>
          <p:cNvPr id="11" name="TextBox 10">
            <a:extLst>
              <a:ext uri="{FF2B5EF4-FFF2-40B4-BE49-F238E27FC236}">
                <a16:creationId xmlns:a16="http://schemas.microsoft.com/office/drawing/2014/main" id="{A22A8ECA-1D79-4DE8-A2AB-5D012DE0155E}"/>
              </a:ext>
            </a:extLst>
          </p:cNvPr>
          <p:cNvSpPr txBox="1"/>
          <p:nvPr/>
        </p:nvSpPr>
        <p:spPr>
          <a:xfrm>
            <a:off x="5285087" y="2071628"/>
            <a:ext cx="2054579" cy="553998"/>
          </a:xfrm>
          <a:prstGeom prst="rect">
            <a:avLst/>
          </a:prstGeom>
          <a:noFill/>
        </p:spPr>
        <p:txBody>
          <a:bodyPr wrap="square" rtlCol="0">
            <a:spAutoFit/>
          </a:bodyPr>
          <a:lstStyle/>
          <a:p>
            <a:r>
              <a:rPr lang="en-US" sz="1500" dirty="0"/>
              <a:t>During the course of this IEP</a:t>
            </a:r>
          </a:p>
        </p:txBody>
      </p:sp>
      <p:sp>
        <p:nvSpPr>
          <p:cNvPr id="4" name="TextBox 3">
            <a:extLst>
              <a:ext uri="{FF2B5EF4-FFF2-40B4-BE49-F238E27FC236}">
                <a16:creationId xmlns:a16="http://schemas.microsoft.com/office/drawing/2014/main" id="{4779FCC1-1DDB-4881-9E0B-4A8D5006A118}"/>
              </a:ext>
            </a:extLst>
          </p:cNvPr>
          <p:cNvSpPr txBox="1"/>
          <p:nvPr/>
        </p:nvSpPr>
        <p:spPr>
          <a:xfrm>
            <a:off x="5409789" y="1014138"/>
            <a:ext cx="2164844" cy="784830"/>
          </a:xfrm>
          <a:prstGeom prst="rect">
            <a:avLst/>
          </a:prstGeom>
          <a:noFill/>
        </p:spPr>
        <p:txBody>
          <a:bodyPr wrap="square" rtlCol="0">
            <a:spAutoFit/>
          </a:bodyPr>
          <a:lstStyle/>
          <a:p>
            <a:r>
              <a:rPr lang="en-US" sz="1500" dirty="0">
                <a:solidFill>
                  <a:schemeClr val="bg2"/>
                </a:solidFill>
              </a:rPr>
              <a:t>Within 1 minute of teacher prompt, on 4/5 data collection days</a:t>
            </a:r>
          </a:p>
        </p:txBody>
      </p:sp>
      <p:sp>
        <p:nvSpPr>
          <p:cNvPr id="8" name="TextBox 7">
            <a:extLst>
              <a:ext uri="{FF2B5EF4-FFF2-40B4-BE49-F238E27FC236}">
                <a16:creationId xmlns:a16="http://schemas.microsoft.com/office/drawing/2014/main" id="{6C105359-E070-C021-8891-348F833B6915}"/>
              </a:ext>
            </a:extLst>
          </p:cNvPr>
          <p:cNvSpPr txBox="1"/>
          <p:nvPr/>
        </p:nvSpPr>
        <p:spPr>
          <a:xfrm>
            <a:off x="318345" y="2804231"/>
            <a:ext cx="8735292" cy="2308324"/>
          </a:xfrm>
          <a:prstGeom prst="rect">
            <a:avLst/>
          </a:prstGeom>
          <a:noFill/>
        </p:spPr>
        <p:txBody>
          <a:bodyPr wrap="square">
            <a:spAutoFit/>
          </a:bodyPr>
          <a:lstStyle/>
          <a:p>
            <a:r>
              <a:rPr lang="en-US" sz="2400" dirty="0"/>
              <a:t>SMART GOAL:  During the course of this IEP</a:t>
            </a:r>
            <a:r>
              <a:rPr lang="en-US" sz="2400" dirty="0">
                <a:solidFill>
                  <a:srgbClr val="FF0000"/>
                </a:solidFill>
              </a:rPr>
              <a:t>, when given a nonpreferred task (independent math assignment or journal writing assignment), </a:t>
            </a:r>
            <a:r>
              <a:rPr lang="en-US" sz="2400" dirty="0"/>
              <a:t>Student will </a:t>
            </a:r>
            <a:r>
              <a:rPr lang="en-US" sz="2400" dirty="0">
                <a:solidFill>
                  <a:srgbClr val="7030A0"/>
                </a:solidFill>
              </a:rPr>
              <a:t>start working on task </a:t>
            </a:r>
            <a:r>
              <a:rPr lang="en-US" sz="2400" dirty="0">
                <a:solidFill>
                  <a:schemeClr val="bg2"/>
                </a:solidFill>
              </a:rPr>
              <a:t>within 1 minute of teacher prompt as measured by teacher observation 4/5 data collection days per month</a:t>
            </a:r>
            <a:r>
              <a:rPr lang="en-US" sz="2400" dirty="0"/>
              <a:t>. Current baseline: student starts work on tasks greater than 3 min after teacher prompting</a:t>
            </a:r>
          </a:p>
        </p:txBody>
      </p:sp>
    </p:spTree>
    <p:extLst>
      <p:ext uri="{BB962C8B-B14F-4D97-AF65-F5344CB8AC3E}">
        <p14:creationId xmlns:p14="http://schemas.microsoft.com/office/powerpoint/2010/main" val="10848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19FD75-97E3-26E5-3683-231A9C837208}"/>
              </a:ext>
            </a:extLst>
          </p:cNvPr>
          <p:cNvSpPr>
            <a:spLocks noGrp="1"/>
          </p:cNvSpPr>
          <p:nvPr>
            <p:ph type="title"/>
          </p:nvPr>
        </p:nvSpPr>
        <p:spPr/>
        <p:txBody>
          <a:bodyPr/>
          <a:lstStyle/>
          <a:p>
            <a:r>
              <a:rPr lang="en-US" dirty="0"/>
              <a:t>Let's Talk About Baseline Data</a:t>
            </a:r>
          </a:p>
        </p:txBody>
      </p:sp>
      <p:sp>
        <p:nvSpPr>
          <p:cNvPr id="2" name="Text Placeholder 1">
            <a:extLst>
              <a:ext uri="{FF2B5EF4-FFF2-40B4-BE49-F238E27FC236}">
                <a16:creationId xmlns:a16="http://schemas.microsoft.com/office/drawing/2014/main" id="{B4014EB7-09F2-9548-E521-292EAA22C146}"/>
              </a:ext>
            </a:extLst>
          </p:cNvPr>
          <p:cNvSpPr>
            <a:spLocks noGrp="1"/>
          </p:cNvSpPr>
          <p:nvPr>
            <p:ph type="body" idx="1"/>
          </p:nvPr>
        </p:nvSpPr>
        <p:spPr/>
        <p:txBody>
          <a:bodyPr/>
          <a:lstStyle/>
          <a:p>
            <a:r>
              <a:rPr lang="en-US" sz="2400"/>
              <a:t>For your goal to be measurable, it MUST have baseline data.</a:t>
            </a:r>
            <a:endParaRPr lang="en-US"/>
          </a:p>
          <a:p>
            <a:r>
              <a:rPr lang="en-US" sz="2400"/>
              <a:t>The baseline is the starting point to measure progress on the annual goal.</a:t>
            </a:r>
          </a:p>
          <a:p>
            <a:r>
              <a:rPr lang="en-US" sz="2400"/>
              <a:t>Baseline data is ACTUAL data, not service provider's best guess and </a:t>
            </a:r>
            <a:r>
              <a:rPr lang="en-US" sz="2400" i="1" u="sng"/>
              <a:t>usually</a:t>
            </a:r>
            <a:r>
              <a:rPr lang="en-US" sz="2400"/>
              <a:t> not 0%.</a:t>
            </a:r>
          </a:p>
          <a:p>
            <a:r>
              <a:rPr lang="en-US" sz="2400"/>
              <a:t>Baseline data must be collected in EXACTLY the same manner as the annual goal data will be collected for an apples-to-apples comparison.</a:t>
            </a:r>
          </a:p>
          <a:p>
            <a:endParaRPr lang="en-US" sz="2400"/>
          </a:p>
          <a:p>
            <a:endParaRPr lang="en-US" sz="2400"/>
          </a:p>
          <a:p>
            <a:endParaRPr lang="en-US" sz="2400"/>
          </a:p>
          <a:p>
            <a:endParaRPr lang="en-US"/>
          </a:p>
        </p:txBody>
      </p:sp>
      <p:sp>
        <p:nvSpPr>
          <p:cNvPr id="4" name="Slide Number Placeholder 3">
            <a:extLst>
              <a:ext uri="{FF2B5EF4-FFF2-40B4-BE49-F238E27FC236}">
                <a16:creationId xmlns:a16="http://schemas.microsoft.com/office/drawing/2014/main" id="{DDBB08F8-F67F-DE5A-BB35-D34702134849}"/>
              </a:ext>
            </a:extLst>
          </p:cNvPr>
          <p:cNvSpPr>
            <a:spLocks noGrp="1"/>
          </p:cNvSpPr>
          <p:nvPr>
            <p:ph type="sldNum" idx="12"/>
          </p:nvPr>
        </p:nvSpPr>
        <p:spPr/>
        <p:txBody>
          <a:bodyPr/>
          <a:lstStyle/>
          <a:p>
            <a:fld id="{00000000-1234-1234-1234-123412341234}" type="slidenum">
              <a:rPr lang="en-US"/>
              <a:t>36</a:t>
            </a:fld>
            <a:endParaRPr lang="en-US"/>
          </a:p>
        </p:txBody>
      </p:sp>
    </p:spTree>
    <p:extLst>
      <p:ext uri="{BB962C8B-B14F-4D97-AF65-F5344CB8AC3E}">
        <p14:creationId xmlns:p14="http://schemas.microsoft.com/office/powerpoint/2010/main" val="61784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D370A-ED3C-6A33-14A6-FF2E65451C6F}"/>
              </a:ext>
            </a:extLst>
          </p:cNvPr>
          <p:cNvSpPr>
            <a:spLocks noGrp="1"/>
          </p:cNvSpPr>
          <p:nvPr>
            <p:ph type="title"/>
          </p:nvPr>
        </p:nvSpPr>
        <p:spPr/>
        <p:txBody>
          <a:bodyPr/>
          <a:lstStyle/>
          <a:p>
            <a:r>
              <a:rPr lang="en-US" dirty="0"/>
              <a:t>A Little More about 0% Baseline</a:t>
            </a:r>
          </a:p>
        </p:txBody>
      </p:sp>
      <p:sp>
        <p:nvSpPr>
          <p:cNvPr id="2" name="Text Placeholder 1">
            <a:extLst>
              <a:ext uri="{FF2B5EF4-FFF2-40B4-BE49-F238E27FC236}">
                <a16:creationId xmlns:a16="http://schemas.microsoft.com/office/drawing/2014/main" id="{DB6E9D85-6ED1-BDAB-4A50-FAF9E7FBD5DC}"/>
              </a:ext>
            </a:extLst>
          </p:cNvPr>
          <p:cNvSpPr>
            <a:spLocks noGrp="1"/>
          </p:cNvSpPr>
          <p:nvPr>
            <p:ph type="body" idx="1"/>
          </p:nvPr>
        </p:nvSpPr>
        <p:spPr/>
        <p:txBody>
          <a:bodyPr>
            <a:normAutofit fontScale="85000" lnSpcReduction="20000"/>
          </a:bodyPr>
          <a:lstStyle/>
          <a:p>
            <a:r>
              <a:rPr lang="en-US" sz="2800">
                <a:solidFill>
                  <a:schemeClr val="tx1"/>
                </a:solidFill>
                <a:latin typeface="Rockwell"/>
              </a:rPr>
              <a:t>When a goal’s baseline is set at zero, how are you determining if the goal was reasonably calculated to confer meaningful benefit?  How can you set a realistic goal?</a:t>
            </a:r>
            <a:endParaRPr lang="en-US">
              <a:solidFill>
                <a:schemeClr val="tx1"/>
              </a:solidFill>
            </a:endParaRPr>
          </a:p>
          <a:p>
            <a:r>
              <a:rPr lang="en-US" sz="2800">
                <a:solidFill>
                  <a:schemeClr val="tx1"/>
                </a:solidFill>
                <a:latin typeface="Rockwell"/>
              </a:rPr>
              <a:t>Team has a duty to develop a goal at the initial team meeting based upon the information it has at the time.  </a:t>
            </a:r>
            <a:endParaRPr lang="en-US">
              <a:solidFill>
                <a:schemeClr val="tx1"/>
              </a:solidFill>
            </a:endParaRPr>
          </a:p>
          <a:p>
            <a:r>
              <a:rPr lang="en-US" sz="2800">
                <a:solidFill>
                  <a:schemeClr val="tx1"/>
                </a:solidFill>
                <a:latin typeface="Rockwell"/>
              </a:rPr>
              <a:t>This information comes from the evaluation AND most definitely from the intervention data collected prior to referral.  </a:t>
            </a:r>
            <a:endParaRPr lang="en-US">
              <a:solidFill>
                <a:schemeClr val="tx1"/>
              </a:solidFill>
            </a:endParaRPr>
          </a:p>
          <a:p>
            <a:r>
              <a:rPr lang="en-US" sz="2800">
                <a:solidFill>
                  <a:schemeClr val="tx1"/>
                </a:solidFill>
                <a:latin typeface="Rockwell"/>
              </a:rPr>
              <a:t>Tell the story in the PLAAFP.</a:t>
            </a:r>
            <a:endParaRPr lang="en-US">
              <a:solidFill>
                <a:schemeClr val="tx1"/>
              </a:solidFill>
            </a:endParaRPr>
          </a:p>
        </p:txBody>
      </p:sp>
      <p:sp>
        <p:nvSpPr>
          <p:cNvPr id="4" name="Slide Number Placeholder 3">
            <a:extLst>
              <a:ext uri="{FF2B5EF4-FFF2-40B4-BE49-F238E27FC236}">
                <a16:creationId xmlns:a16="http://schemas.microsoft.com/office/drawing/2014/main" id="{3FFA3E55-4A17-E595-7EA9-987C1979CC79}"/>
              </a:ext>
            </a:extLst>
          </p:cNvPr>
          <p:cNvSpPr>
            <a:spLocks noGrp="1"/>
          </p:cNvSpPr>
          <p:nvPr>
            <p:ph type="sldNum" idx="12"/>
          </p:nvPr>
        </p:nvSpPr>
        <p:spPr/>
        <p:txBody>
          <a:bodyPr/>
          <a:lstStyle/>
          <a:p>
            <a:fld id="{00000000-1234-1234-1234-123412341234}" type="slidenum">
              <a:rPr lang="en-US"/>
              <a:t>37</a:t>
            </a:fld>
            <a:endParaRPr lang="en-US"/>
          </a:p>
        </p:txBody>
      </p:sp>
    </p:spTree>
    <p:extLst>
      <p:ext uri="{BB962C8B-B14F-4D97-AF65-F5344CB8AC3E}">
        <p14:creationId xmlns:p14="http://schemas.microsoft.com/office/powerpoint/2010/main" val="951524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537403-5D39-2900-B721-B6DD6248750C}"/>
              </a:ext>
            </a:extLst>
          </p:cNvPr>
          <p:cNvSpPr>
            <a:spLocks noGrp="1"/>
          </p:cNvSpPr>
          <p:nvPr>
            <p:ph type="title"/>
          </p:nvPr>
        </p:nvSpPr>
        <p:spPr/>
        <p:txBody>
          <a:bodyPr>
            <a:normAutofit fontScale="90000"/>
          </a:bodyPr>
          <a:lstStyle/>
          <a:p>
            <a:r>
              <a:rPr lang="en-US" dirty="0"/>
              <a:t>How Does Goal Progress Connect to FAPE?  </a:t>
            </a:r>
          </a:p>
        </p:txBody>
      </p:sp>
      <p:sp>
        <p:nvSpPr>
          <p:cNvPr id="6" name="Text Placeholder 5">
            <a:extLst>
              <a:ext uri="{FF2B5EF4-FFF2-40B4-BE49-F238E27FC236}">
                <a16:creationId xmlns:a16="http://schemas.microsoft.com/office/drawing/2014/main" id="{74302579-C884-4369-5F85-F6D81AC6CF91}"/>
              </a:ext>
            </a:extLst>
          </p:cNvPr>
          <p:cNvSpPr>
            <a:spLocks noGrp="1"/>
          </p:cNvSpPr>
          <p:nvPr>
            <p:ph type="body" idx="1"/>
          </p:nvPr>
        </p:nvSpPr>
        <p:spPr/>
        <p:txBody>
          <a:bodyPr>
            <a:normAutofit fontScale="77500" lnSpcReduction="20000"/>
          </a:bodyPr>
          <a:lstStyle/>
          <a:p>
            <a:r>
              <a:rPr lang="en-US" sz="3600">
                <a:solidFill>
                  <a:schemeClr val="tx1"/>
                </a:solidFill>
              </a:rPr>
              <a:t>“Ultimately, the progress the student makes toward her annual goals is the barometer of whether the student has received educational benefit and whether the student’s IEP provided FAPE.  Therefore, the development of reasonable data-based annual goals and the reporting of progress toward them is of extreme importance.”</a:t>
            </a:r>
            <a:endParaRPr lang="en-US">
              <a:solidFill>
                <a:schemeClr val="tx1"/>
              </a:solidFill>
            </a:endParaRPr>
          </a:p>
          <a:p>
            <a:r>
              <a:rPr lang="en-US" sz="2100" b="1" cap="all">
                <a:solidFill>
                  <a:srgbClr val="00B050"/>
                </a:solidFill>
              </a:rPr>
              <a:t>Dr. Derek </a:t>
            </a:r>
            <a:r>
              <a:rPr lang="en-US" sz="2100" b="1" cap="all" err="1">
                <a:solidFill>
                  <a:srgbClr val="00B050"/>
                </a:solidFill>
              </a:rPr>
              <a:t>Ihori</a:t>
            </a:r>
            <a:r>
              <a:rPr lang="en-US" sz="2100" b="1" cap="all">
                <a:solidFill>
                  <a:srgbClr val="00B050"/>
                </a:solidFill>
              </a:rPr>
              <a:t> and Dr. Alexia Melara; Your Big Picture, Real-Life Guide to the Entire IEP Process; 2018 LRP Productions</a:t>
            </a:r>
            <a:br>
              <a:rPr lang="en-US" sz="2100" b="1" cap="all">
                <a:solidFill>
                  <a:srgbClr val="00B050"/>
                </a:solidFill>
              </a:rPr>
            </a:br>
            <a:r>
              <a:rPr lang="en-US" sz="2100" b="1" cap="all">
                <a:solidFill>
                  <a:srgbClr val="004B8D"/>
                </a:solidFill>
              </a:rPr>
              <a:t> </a:t>
            </a:r>
            <a:endParaRPr lang="en-US" sz="3600">
              <a:solidFill>
                <a:srgbClr val="696464"/>
              </a:solidFill>
            </a:endParaRPr>
          </a:p>
          <a:p>
            <a:endParaRPr lang="en-US">
              <a:solidFill>
                <a:srgbClr val="FF0000"/>
              </a:solidFill>
              <a:highlight>
                <a:srgbClr val="FFFF00"/>
              </a:highlight>
            </a:endParaRPr>
          </a:p>
        </p:txBody>
      </p:sp>
      <p:sp>
        <p:nvSpPr>
          <p:cNvPr id="2" name="Slide Number Placeholder 1">
            <a:extLst>
              <a:ext uri="{FF2B5EF4-FFF2-40B4-BE49-F238E27FC236}">
                <a16:creationId xmlns:a16="http://schemas.microsoft.com/office/drawing/2014/main" id="{08E7D970-989A-69D0-8435-C33B067A37F1}"/>
              </a:ext>
            </a:extLst>
          </p:cNvPr>
          <p:cNvSpPr>
            <a:spLocks noGrp="1"/>
          </p:cNvSpPr>
          <p:nvPr>
            <p:ph type="sldNum" idx="12"/>
          </p:nvPr>
        </p:nvSpPr>
        <p:spPr/>
        <p:txBody>
          <a:bodyPr/>
          <a:lstStyle/>
          <a:p>
            <a:fld id="{00000000-1234-1234-1234-123412341234}" type="slidenum">
              <a:rPr lang="en-US"/>
              <a:t>38</a:t>
            </a:fld>
            <a:endParaRPr lang="en-US"/>
          </a:p>
        </p:txBody>
      </p:sp>
    </p:spTree>
    <p:extLst>
      <p:ext uri="{BB962C8B-B14F-4D97-AF65-F5344CB8AC3E}">
        <p14:creationId xmlns:p14="http://schemas.microsoft.com/office/powerpoint/2010/main" val="2510696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
          <p:cNvSpPr txBox="1">
            <a:spLocks noGrp="1"/>
          </p:cNvSpPr>
          <p:nvPr>
            <p:ph type="title" idx="4294967295"/>
          </p:nvPr>
        </p:nvSpPr>
        <p:spPr>
          <a:xfrm>
            <a:off x="1600200" y="685800"/>
            <a:ext cx="5334000" cy="685800"/>
          </a:xfrm>
          <a:prstGeom prst="rect">
            <a:avLst/>
          </a:prstGeom>
          <a:noFill/>
          <a:ln>
            <a:noFill/>
          </a:ln>
        </p:spPr>
        <p:txBody>
          <a:bodyPr spcFirstLastPara="1" wrap="square" lIns="91425" tIns="45700" rIns="91425" bIns="45700" anchor="ctr" anchorCtr="0">
            <a:noAutofit/>
          </a:bodyPr>
          <a:lstStyle/>
          <a:p>
            <a:pPr algn="l"/>
            <a:r>
              <a:rPr lang="en-US" sz="2800" b="1"/>
              <a:t>As You Write Goals, Think About </a:t>
            </a:r>
          </a:p>
        </p:txBody>
      </p:sp>
      <p:sp>
        <p:nvSpPr>
          <p:cNvPr id="382" name="Google Shape;382;p5"/>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Autofit/>
          </a:bodyPr>
          <a:lstStyle/>
          <a:p>
            <a:r>
              <a:rPr lang="en-US" sz="2400">
                <a:solidFill>
                  <a:schemeClr val="tx1"/>
                </a:solidFill>
              </a:rPr>
              <a:t>What type of data will be collected for this goal?</a:t>
            </a:r>
          </a:p>
          <a:p>
            <a:r>
              <a:rPr lang="en-US" sz="2400">
                <a:solidFill>
                  <a:schemeClr val="tx1"/>
                </a:solidFill>
              </a:rPr>
              <a:t>Where will the data be collected?</a:t>
            </a:r>
          </a:p>
          <a:p>
            <a:r>
              <a:rPr lang="en-US" sz="2400">
                <a:solidFill>
                  <a:schemeClr val="tx1"/>
                </a:solidFill>
              </a:rPr>
              <a:t>How often will it be collected?</a:t>
            </a:r>
          </a:p>
          <a:p>
            <a:r>
              <a:rPr lang="en-US" sz="2400">
                <a:solidFill>
                  <a:schemeClr val="tx1"/>
                </a:solidFill>
              </a:rPr>
              <a:t>Who will collect the data?</a:t>
            </a:r>
          </a:p>
          <a:p>
            <a:r>
              <a:rPr lang="en-US" sz="2400">
                <a:solidFill>
                  <a:schemeClr val="tx1"/>
                </a:solidFill>
              </a:rPr>
              <a:t>When will the data be reviewed?</a:t>
            </a:r>
          </a:p>
          <a:p>
            <a:r>
              <a:rPr lang="en-US" sz="2400">
                <a:solidFill>
                  <a:schemeClr val="tx1"/>
                </a:solidFill>
              </a:rPr>
              <a:t>If there is a lack of progress, what will be the next step?</a:t>
            </a:r>
          </a:p>
          <a:p>
            <a:pPr marL="342900" indent="-342900">
              <a:spcBef>
                <a:spcPts val="0"/>
              </a:spcBef>
            </a:pPr>
            <a:endParaRPr lang="en-US"/>
          </a:p>
        </p:txBody>
      </p:sp>
      <p:sp>
        <p:nvSpPr>
          <p:cNvPr id="2" name="Slide Number Placeholder 1">
            <a:extLst>
              <a:ext uri="{FF2B5EF4-FFF2-40B4-BE49-F238E27FC236}">
                <a16:creationId xmlns:a16="http://schemas.microsoft.com/office/drawing/2014/main" id="{642FA238-365E-0146-4F4F-B7DCD98AA401}"/>
              </a:ext>
            </a:extLst>
          </p:cNvPr>
          <p:cNvSpPr>
            <a:spLocks noGrp="1"/>
          </p:cNvSpPr>
          <p:nvPr>
            <p:ph type="sldNum" idx="12"/>
          </p:nvPr>
        </p:nvSpPr>
        <p:spPr/>
        <p:txBody>
          <a:bodyPr/>
          <a:lstStyle/>
          <a:p>
            <a:fld id="{00000000-1234-1234-1234-123412341234}" type="slidenum">
              <a:rPr lang="en-US"/>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
          <p:cNvSpPr txBox="1">
            <a:spLocks noGrp="1"/>
          </p:cNvSpPr>
          <p:nvPr>
            <p:ph type="title" idx="4294967295"/>
          </p:nvPr>
        </p:nvSpPr>
        <p:spPr>
          <a:xfrm>
            <a:off x="118782" y="3310800"/>
            <a:ext cx="8763000" cy="600124"/>
          </a:xfrm>
          <a:prstGeom prst="rect">
            <a:avLst/>
          </a:prstGeom>
          <a:noFill/>
          <a:ln>
            <a:noFill/>
          </a:ln>
        </p:spPr>
        <p:txBody>
          <a:bodyPr spcFirstLastPara="1" wrap="square" lIns="91425" tIns="45700" rIns="91425" bIns="45700" anchor="ctr" anchorCtr="0">
            <a:spAutoFit/>
          </a:bodyPr>
          <a:lstStyle/>
          <a:p>
            <a:r>
              <a:rPr lang="en-US" sz="3300"/>
              <a:t>What Is FAPE?</a:t>
            </a:r>
            <a:endParaRPr lang="en-US"/>
          </a:p>
        </p:txBody>
      </p:sp>
      <p:sp>
        <p:nvSpPr>
          <p:cNvPr id="2" name="Slide Number Placeholder 1">
            <a:extLst>
              <a:ext uri="{FF2B5EF4-FFF2-40B4-BE49-F238E27FC236}">
                <a16:creationId xmlns:a16="http://schemas.microsoft.com/office/drawing/2014/main" id="{ED1D3BB7-EA38-9A7D-593B-4FA3868AA04D}"/>
              </a:ext>
            </a:extLst>
          </p:cNvPr>
          <p:cNvSpPr>
            <a:spLocks noGrp="1"/>
          </p:cNvSpPr>
          <p:nvPr>
            <p:ph type="sldNum" idx="12"/>
          </p:nvPr>
        </p:nvSpPr>
        <p:spPr/>
        <p:txBody>
          <a:bodyPr/>
          <a:lstStyle/>
          <a:p>
            <a:fld id="{00000000-1234-1234-1234-123412341234}" type="slidenum">
              <a:rPr lang="en-US"/>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00200" y="685800"/>
            <a:ext cx="53340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457200" marR="0" lvl="0" indent="-228600" algn="l" defTabSz="914400" rtl="0" eaLnBrk="1" fontAlgn="auto" latinLnBrk="0" hangingPunct="1">
              <a:lnSpc>
                <a:spcPct val="90000"/>
              </a:lnSpc>
              <a:spcBef>
                <a:spcPts val="880"/>
              </a:spcBef>
              <a:spcAft>
                <a:spcPts val="0"/>
              </a:spcAft>
              <a:buClr>
                <a:schemeClr val="dk1"/>
              </a:buClr>
              <a:buSzPts val="4400"/>
              <a:buFont typeface="Arial"/>
              <a:buNone/>
              <a:tabLst/>
              <a:defRPr/>
            </a:pPr>
            <a:r>
              <a:rPr kumimoji="0" lang="en-US" sz="1800" b="1" i="0" u="none" strike="noStrike" kern="0" cap="none" spc="0" normalizeH="0" baseline="0" noProof="0" dirty="0">
                <a:ln>
                  <a:noFill/>
                </a:ln>
                <a:solidFill>
                  <a:schemeClr val="dk1"/>
                </a:solidFill>
                <a:effectLst/>
                <a:uLnTx/>
                <a:uFillTx/>
                <a:latin typeface="Calibri"/>
                <a:ea typeface="Calibri"/>
                <a:cs typeface="Calibri"/>
                <a:sym typeface="Calibri"/>
              </a:rPr>
              <a:t>Think about how often you are collecting data…</a:t>
            </a:r>
          </a:p>
        </p:txBody>
      </p:sp>
      <p:sp>
        <p:nvSpPr>
          <p:cNvPr id="2" name="Content Placeholder 1"/>
          <p:cNvSpPr>
            <a:spLocks noGrp="1"/>
          </p:cNvSpPr>
          <p:nvPr>
            <p:ph type="body" idx="2"/>
          </p:nvPr>
        </p:nvSpPr>
        <p:spPr>
          <a:xfrm>
            <a:off x="1600200" y="1485900"/>
            <a:ext cx="7315200" cy="3448050"/>
          </a:xfrm>
        </p:spPr>
        <p:txBody>
          <a:bodyPr vert="horz" wrap="square" lIns="91440" tIns="45720" rIns="91440" bIns="45720" rtlCol="0" anchor="t">
            <a:normAutofit/>
          </a:bodyPr>
          <a:lstStyle/>
          <a:p>
            <a:pPr indent="-178435">
              <a:lnSpc>
                <a:spcPct val="90000"/>
              </a:lnSpc>
              <a:spcBef>
                <a:spcPts val="0"/>
              </a:spcBef>
              <a:buClr>
                <a:srgbClr val="000000"/>
              </a:buClr>
              <a:buSzPts val="1400"/>
              <a:buChar char="●"/>
            </a:pPr>
            <a:endParaRPr lang="en-US" sz="1500" dirty="0"/>
          </a:p>
          <a:p>
            <a:pPr indent="-178435">
              <a:lnSpc>
                <a:spcPct val="90000"/>
              </a:lnSpc>
              <a:spcBef>
                <a:spcPts val="0"/>
              </a:spcBef>
              <a:buClr>
                <a:srgbClr val="000000"/>
              </a:buClr>
              <a:buSzPts val="1400"/>
              <a:buChar char="●"/>
            </a:pPr>
            <a:r>
              <a:rPr lang="en-US" sz="1500" dirty="0"/>
              <a:t>Daily, as part of instruction </a:t>
            </a:r>
            <a:r>
              <a:rPr lang="en-US" sz="1500" b="1" u="sng" dirty="0"/>
              <a:t>effectiveness</a:t>
            </a:r>
            <a:r>
              <a:rPr lang="en-US" sz="1500" b="1" dirty="0"/>
              <a:t> </a:t>
            </a:r>
            <a:r>
              <a:rPr lang="en-US" sz="1500" dirty="0"/>
              <a:t>may be determined within 2 weeks.</a:t>
            </a:r>
          </a:p>
          <a:p>
            <a:pPr marL="78105" indent="0">
              <a:lnSpc>
                <a:spcPct val="90000"/>
              </a:lnSpc>
              <a:spcBef>
                <a:spcPts val="0"/>
              </a:spcBef>
              <a:buClr>
                <a:srgbClr val="000000"/>
              </a:buClr>
              <a:buSzPts val="1400"/>
              <a:buNone/>
            </a:pPr>
            <a:endParaRPr lang="en-US" sz="1500" dirty="0"/>
          </a:p>
          <a:p>
            <a:pPr indent="-178435">
              <a:lnSpc>
                <a:spcPct val="90000"/>
              </a:lnSpc>
              <a:spcBef>
                <a:spcPts val="0"/>
              </a:spcBef>
              <a:buClr>
                <a:srgbClr val="000000"/>
              </a:buClr>
              <a:buSzPts val="1400"/>
              <a:buChar char="●"/>
            </a:pPr>
            <a:r>
              <a:rPr lang="en-US" sz="1500" dirty="0"/>
              <a:t>Twice a week</a:t>
            </a:r>
            <a:r>
              <a:rPr lang="en-US" sz="1500" b="1" dirty="0"/>
              <a:t> </a:t>
            </a:r>
            <a:r>
              <a:rPr lang="en-US" sz="1500" b="1" u="sng" dirty="0"/>
              <a:t>effectiveness</a:t>
            </a:r>
            <a:r>
              <a:rPr lang="en-US" sz="1500" dirty="0"/>
              <a:t> determined within a month.</a:t>
            </a:r>
          </a:p>
          <a:p>
            <a:pPr marL="78105" indent="0">
              <a:lnSpc>
                <a:spcPct val="90000"/>
              </a:lnSpc>
              <a:spcBef>
                <a:spcPts val="0"/>
              </a:spcBef>
              <a:buClr>
                <a:srgbClr val="000000"/>
              </a:buClr>
              <a:buSzPts val="1400"/>
              <a:buNone/>
            </a:pPr>
            <a:endParaRPr lang="en-US" sz="1500" dirty="0"/>
          </a:p>
          <a:p>
            <a:pPr indent="-178435">
              <a:lnSpc>
                <a:spcPct val="90000"/>
              </a:lnSpc>
              <a:spcBef>
                <a:spcPts val="0"/>
              </a:spcBef>
              <a:buClr>
                <a:srgbClr val="000000"/>
              </a:buClr>
              <a:buSzPts val="1400"/>
              <a:buChar char="●"/>
            </a:pPr>
            <a:r>
              <a:rPr lang="en-US" sz="1500" dirty="0"/>
              <a:t>Weekly</a:t>
            </a:r>
            <a:r>
              <a:rPr lang="en-US" sz="1500" b="1" dirty="0"/>
              <a:t> </a:t>
            </a:r>
            <a:r>
              <a:rPr lang="en-US" sz="1500" b="1" u="sng" dirty="0"/>
              <a:t>effectiveness</a:t>
            </a:r>
            <a:r>
              <a:rPr lang="en-US" sz="1500" dirty="0"/>
              <a:t> within a quarter.</a:t>
            </a:r>
          </a:p>
          <a:p>
            <a:pPr indent="-178435">
              <a:lnSpc>
                <a:spcPct val="90000"/>
              </a:lnSpc>
              <a:spcBef>
                <a:spcPts val="0"/>
              </a:spcBef>
              <a:buClr>
                <a:srgbClr val="000000"/>
              </a:buClr>
              <a:buSzPts val="1400"/>
              <a:buChar char="●"/>
            </a:pPr>
            <a:endParaRPr lang="en-US" sz="1500" dirty="0"/>
          </a:p>
          <a:p>
            <a:pPr indent="-178435">
              <a:lnSpc>
                <a:spcPct val="90000"/>
              </a:lnSpc>
              <a:spcBef>
                <a:spcPts val="0"/>
              </a:spcBef>
              <a:buClr>
                <a:srgbClr val="000000"/>
              </a:buClr>
              <a:buSzPts val="1400"/>
              <a:buFont typeface="Arial" panose="020B0604020202020204" pitchFamily="34" charset="0"/>
              <a:buChar char="●"/>
            </a:pPr>
            <a:r>
              <a:rPr lang="en-US" sz="1500" dirty="0"/>
              <a:t>If you collect data only once per quarter for goal progress, you won’t ever know if your instruction is effective before a new IEP will need to be written and you will have only measured progress 3-4 times…. Your students cannot afford for you to not take data at least every two weeks because students with disabilities don’t have a month, quarter, or year to waste!</a:t>
            </a:r>
          </a:p>
          <a:p>
            <a:pPr indent="-178435">
              <a:lnSpc>
                <a:spcPct val="90000"/>
              </a:lnSpc>
              <a:spcBef>
                <a:spcPts val="0"/>
              </a:spcBef>
              <a:buClr>
                <a:srgbClr val="000000"/>
              </a:buClr>
              <a:buSzPts val="1400"/>
              <a:buChar char="●"/>
            </a:pPr>
            <a:endParaRPr lang="en-US" sz="1500" dirty="0"/>
          </a:p>
          <a:p>
            <a:pPr indent="-344170">
              <a:lnSpc>
                <a:spcPct val="90000"/>
              </a:lnSpc>
            </a:pPr>
            <a:endParaRPr lang="en-US" sz="1500" dirty="0"/>
          </a:p>
        </p:txBody>
      </p:sp>
      <p:sp>
        <p:nvSpPr>
          <p:cNvPr id="4" name="Slide Number Placeholder 3"/>
          <p:cNvSpPr>
            <a:spLocks noGrp="1"/>
          </p:cNvSpPr>
          <p:nvPr>
            <p:ph type="sldNum" idx="12"/>
          </p:nvPr>
        </p:nvSpPr>
        <p:spPr>
          <a:xfrm>
            <a:off x="8229600" y="209550"/>
            <a:ext cx="762000" cy="273844"/>
          </a:xfrm>
        </p:spPr>
        <p:txBody>
          <a:bodyPr wrap="square" anchor="ctr">
            <a:normAutofit/>
          </a:bodyPr>
          <a:lstStyle/>
          <a:p>
            <a:pPr>
              <a:lnSpc>
                <a:spcPct val="90000"/>
              </a:lnSpc>
              <a:spcAft>
                <a:spcPts val="600"/>
              </a:spcAft>
            </a:pPr>
            <a:fld id="{3B745311-16E5-4BEF-BFE6-36758A3427EB}" type="slidenum">
              <a:rPr lang="en-US" sz="700" smtClean="0"/>
              <a:pPr>
                <a:lnSpc>
                  <a:spcPct val="90000"/>
                </a:lnSpc>
                <a:spcAft>
                  <a:spcPts val="600"/>
                </a:spcAft>
              </a:pPr>
              <a:t>40</a:t>
            </a:fld>
            <a:endParaRPr lang="en-US" sz="700"/>
          </a:p>
        </p:txBody>
      </p:sp>
    </p:spTree>
    <p:extLst>
      <p:ext uri="{BB962C8B-B14F-4D97-AF65-F5344CB8AC3E}">
        <p14:creationId xmlns:p14="http://schemas.microsoft.com/office/powerpoint/2010/main" val="3712597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Graphic demonstrating components of data collection including planned, systematic, routinely used, on-going, multiple sources. "/>
          <p:cNvGraphicFramePr>
            <a:graphicFrameLocks noGrp="1"/>
          </p:cNvGraphicFramePr>
          <p:nvPr>
            <p:ph sz="quarter" idx="10"/>
            <p:extLst>
              <p:ext uri="{D42A27DB-BD31-4B8C-83A1-F6EECF244321}">
                <p14:modId xmlns:p14="http://schemas.microsoft.com/office/powerpoint/2010/main" val="401425703"/>
              </p:ext>
            </p:extLst>
          </p:nvPr>
        </p:nvGraphicFramePr>
        <p:xfrm>
          <a:off x="-79094" y="1344351"/>
          <a:ext cx="8839200" cy="3314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300" dirty="0"/>
              <a:t>Data collection should be:</a:t>
            </a:r>
          </a:p>
        </p:txBody>
      </p:sp>
      <p:sp>
        <p:nvSpPr>
          <p:cNvPr id="5" name="TextBox 4"/>
          <p:cNvSpPr txBox="1"/>
          <p:nvPr/>
        </p:nvSpPr>
        <p:spPr>
          <a:xfrm>
            <a:off x="555597" y="4657975"/>
            <a:ext cx="8375707" cy="4154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3C4743"/>
                </a:solidFill>
                <a:effectLst/>
                <a:uLnTx/>
                <a:uFillTx/>
                <a:latin typeface="Calibri" panose="020F0502020204030204"/>
                <a:ea typeface="+mn-ea"/>
                <a:cs typeface="+mn-cs"/>
              </a:rPr>
              <a:t>Are your students involved in looking at the data about their own progress?</a:t>
            </a:r>
          </a:p>
        </p:txBody>
      </p:sp>
    </p:spTree>
    <p:extLst>
      <p:ext uri="{BB962C8B-B14F-4D97-AF65-F5344CB8AC3E}">
        <p14:creationId xmlns:p14="http://schemas.microsoft.com/office/powerpoint/2010/main" val="26159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
          <p:cNvSpPr txBox="1">
            <a:spLocks noGrp="1"/>
          </p:cNvSpPr>
          <p:nvPr>
            <p:ph type="title" idx="4294967295"/>
          </p:nvPr>
        </p:nvSpPr>
        <p:spPr>
          <a:xfrm>
            <a:off x="118782" y="2018140"/>
            <a:ext cx="8763000" cy="3185447"/>
          </a:xfrm>
          <a:prstGeom prst="rect">
            <a:avLst/>
          </a:prstGeom>
          <a:noFill/>
          <a:ln>
            <a:noFill/>
          </a:ln>
        </p:spPr>
        <p:txBody>
          <a:bodyPr spcFirstLastPara="1" wrap="square" lIns="91425" tIns="45700" rIns="91425" bIns="45700" anchor="ctr" anchorCtr="0">
            <a:spAutoFit/>
          </a:bodyPr>
          <a:lstStyle/>
          <a:p>
            <a:br>
              <a:rPr lang="en-US" sz="3300" dirty="0"/>
            </a:br>
            <a:r>
              <a:rPr lang="en-US" sz="3300"/>
              <a:t>Areas of Non-Compliance Related to Goals</a:t>
            </a:r>
            <a:r>
              <a:rPr lang="en-US" sz="3300" dirty="0"/>
              <a:t> Which May Decrease Receiving FAPE and Educational Benefit</a:t>
            </a:r>
            <a:endParaRPr lang="en-US" sz="3300" b="0">
              <a:solidFill>
                <a:srgbClr val="000000"/>
              </a:solidFill>
            </a:endParaRPr>
          </a:p>
          <a:p>
            <a:endParaRPr lang="en-US" sz="3300">
              <a:solidFill>
                <a:srgbClr val="004B8D"/>
              </a:solidFill>
            </a:endParaRPr>
          </a:p>
          <a:p>
            <a:pPr marL="0" marR="0" lvl="0" indent="0" algn="ctr">
              <a:lnSpc>
                <a:spcPct val="100000"/>
              </a:lnSpc>
              <a:spcBef>
                <a:spcPts val="0"/>
              </a:spcBef>
              <a:spcAft>
                <a:spcPts val="0"/>
              </a:spcAft>
              <a:buSzPts val="3600"/>
              <a:buFont typeface="Arial"/>
              <a:buNone/>
            </a:pPr>
            <a:endParaRPr lang="en-US" sz="3600"/>
          </a:p>
        </p:txBody>
      </p:sp>
      <p:sp>
        <p:nvSpPr>
          <p:cNvPr id="2" name="Slide Number Placeholder 1">
            <a:extLst>
              <a:ext uri="{FF2B5EF4-FFF2-40B4-BE49-F238E27FC236}">
                <a16:creationId xmlns:a16="http://schemas.microsoft.com/office/drawing/2014/main" id="{1C769A91-3E8C-6644-94BE-FB26C53517A5}"/>
              </a:ext>
            </a:extLst>
          </p:cNvPr>
          <p:cNvSpPr>
            <a:spLocks noGrp="1"/>
          </p:cNvSpPr>
          <p:nvPr>
            <p:ph type="sldNum" idx="12"/>
          </p:nvPr>
        </p:nvSpPr>
        <p:spPr/>
        <p:txBody>
          <a:bodyPr/>
          <a:lstStyle/>
          <a:p>
            <a:fld id="{00000000-1234-1234-1234-123412341234}" type="slidenum">
              <a:rPr lang="en-US"/>
              <a:t>42</a:t>
            </a:fld>
            <a:endParaRPr lang="en-US"/>
          </a:p>
        </p:txBody>
      </p:sp>
    </p:spTree>
    <p:extLst>
      <p:ext uri="{BB962C8B-B14F-4D97-AF65-F5344CB8AC3E}">
        <p14:creationId xmlns:p14="http://schemas.microsoft.com/office/powerpoint/2010/main" val="3091548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195C8-4564-E301-1576-5C768286EDEB}"/>
              </a:ext>
            </a:extLst>
          </p:cNvPr>
          <p:cNvSpPr>
            <a:spLocks noGrp="1"/>
          </p:cNvSpPr>
          <p:nvPr>
            <p:ph type="title" idx="4294967295"/>
          </p:nvPr>
        </p:nvSpPr>
        <p:spPr>
          <a:xfrm>
            <a:off x="1600200" y="685800"/>
            <a:ext cx="53340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l" defTabSz="914400" rtl="0" eaLnBrk="1" fontAlgn="auto" latinLnBrk="0" hangingPunct="1">
              <a:lnSpc>
                <a:spcPct val="100000"/>
              </a:lnSpc>
              <a:spcBef>
                <a:spcPts val="880"/>
              </a:spcBef>
              <a:spcAft>
                <a:spcPts val="0"/>
              </a:spcAft>
              <a:buClr>
                <a:schemeClr val="dk1"/>
              </a:buClr>
              <a:buSzPts val="4400"/>
              <a:buFont typeface="Arial"/>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#1 200.810.b </a:t>
            </a:r>
          </a:p>
        </p:txBody>
      </p:sp>
      <p:sp>
        <p:nvSpPr>
          <p:cNvPr id="3" name="Text Placeholder 2">
            <a:extLst>
              <a:ext uri="{FF2B5EF4-FFF2-40B4-BE49-F238E27FC236}">
                <a16:creationId xmlns:a16="http://schemas.microsoft.com/office/drawing/2014/main" id="{31517482-3931-BF54-6ADD-C4882716FDE6}"/>
              </a:ext>
            </a:extLst>
          </p:cNvPr>
          <p:cNvSpPr>
            <a:spLocks noGrp="1"/>
          </p:cNvSpPr>
          <p:nvPr>
            <p:ph type="body" idx="2"/>
          </p:nvPr>
        </p:nvSpPr>
        <p:spPr/>
        <p:txBody>
          <a:bodyPr/>
          <a:lstStyle/>
          <a:p>
            <a:r>
              <a:rPr lang="en-US"/>
              <a:t>The IEP includes goals that are written in terms that are SMART.</a:t>
            </a:r>
          </a:p>
          <a:p>
            <a:r>
              <a:rPr lang="en-US">
                <a:solidFill>
                  <a:srgbClr val="00B050"/>
                </a:solidFill>
              </a:rPr>
              <a:t>79 LEAs </a:t>
            </a:r>
          </a:p>
        </p:txBody>
      </p:sp>
    </p:spTree>
    <p:extLst>
      <p:ext uri="{BB962C8B-B14F-4D97-AF65-F5344CB8AC3E}">
        <p14:creationId xmlns:p14="http://schemas.microsoft.com/office/powerpoint/2010/main" val="2813991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3AAB6-90BB-467A-85E9-53EC2024E530}"/>
              </a:ext>
            </a:extLst>
          </p:cNvPr>
          <p:cNvSpPr>
            <a:spLocks noGrp="1"/>
          </p:cNvSpPr>
          <p:nvPr>
            <p:ph type="title"/>
          </p:nvPr>
        </p:nvSpPr>
        <p:spPr>
          <a:xfrm>
            <a:off x="152400" y="742950"/>
            <a:ext cx="8839200" cy="540328"/>
          </a:xfrm>
        </p:spPr>
        <p:txBody>
          <a:bodyPr>
            <a:normAutofit fontScale="90000"/>
          </a:bodyPr>
          <a:lstStyle/>
          <a:p>
            <a:r>
              <a:rPr lang="en-US" dirty="0"/>
              <a:t>200.810.b (1)</a:t>
            </a:r>
          </a:p>
        </p:txBody>
      </p:sp>
      <p:sp>
        <p:nvSpPr>
          <p:cNvPr id="2" name="Content Placeholder 1">
            <a:extLst>
              <a:ext uri="{FF2B5EF4-FFF2-40B4-BE49-F238E27FC236}">
                <a16:creationId xmlns:a16="http://schemas.microsoft.com/office/drawing/2014/main" id="{989EA158-3DEC-4332-81E2-1AD625B6D25C}"/>
              </a:ext>
            </a:extLst>
          </p:cNvPr>
          <p:cNvSpPr>
            <a:spLocks noGrp="1"/>
          </p:cNvSpPr>
          <p:nvPr>
            <p:ph sz="quarter" idx="10"/>
          </p:nvPr>
        </p:nvSpPr>
        <p:spPr>
          <a:xfrm>
            <a:off x="152400" y="1385455"/>
            <a:ext cx="8839200" cy="3548495"/>
          </a:xfrm>
        </p:spPr>
        <p:txBody>
          <a:bodyPr vert="horz" lIns="91440" tIns="45720" rIns="91440" bIns="45720" rtlCol="0" anchor="t">
            <a:normAutofit fontScale="92500" lnSpcReduction="20000"/>
          </a:bodyPr>
          <a:lstStyle/>
          <a:p>
            <a:pPr lvl="1">
              <a:lnSpc>
                <a:spcPct val="120000"/>
              </a:lnSpc>
            </a:pPr>
            <a:r>
              <a:rPr lang="en-US" sz="2400">
                <a:latin typeface="Calibri"/>
                <a:cs typeface="Calibri"/>
              </a:rPr>
              <a:t>200.810.b.(1) Specific to a particular skill or behavior to be achieved, </a:t>
            </a:r>
            <a:endParaRPr lang="en-US"/>
          </a:p>
          <a:p>
            <a:pPr lvl="1">
              <a:lnSpc>
                <a:spcPct val="120000"/>
              </a:lnSpc>
            </a:pPr>
            <a:r>
              <a:rPr lang="en-US" sz="2400">
                <a:latin typeface="Calibri"/>
                <a:cs typeface="Calibri"/>
              </a:rPr>
              <a:t>Answers the questions</a:t>
            </a:r>
          </a:p>
          <a:p>
            <a:pPr marL="1201420" lvl="2" indent="-347345">
              <a:lnSpc>
                <a:spcPct val="120000"/>
              </a:lnSpc>
            </a:pPr>
            <a:r>
              <a:rPr lang="en-US" sz="2100">
                <a:latin typeface="Calibri"/>
                <a:cs typeface="Calibri"/>
              </a:rPr>
              <a:t> “What do we want the student to do?”</a:t>
            </a:r>
          </a:p>
          <a:p>
            <a:pPr marL="1201420" lvl="2" indent="-347345">
              <a:lnSpc>
                <a:spcPct val="120000"/>
              </a:lnSpc>
            </a:pPr>
            <a:r>
              <a:rPr lang="en-US" sz="2100">
                <a:latin typeface="Calibri"/>
                <a:cs typeface="Calibri"/>
              </a:rPr>
              <a:t>“What specific skills will the student need to do to accomplish the goal?”</a:t>
            </a:r>
          </a:p>
          <a:p>
            <a:pPr lvl="1">
              <a:lnSpc>
                <a:spcPct val="120000"/>
              </a:lnSpc>
            </a:pPr>
            <a:r>
              <a:rPr lang="en-US" sz="2400">
                <a:latin typeface="Calibri"/>
                <a:cs typeface="Calibri"/>
              </a:rPr>
              <a:t>Key word </a:t>
            </a:r>
            <a:r>
              <a:rPr lang="en-US" sz="2400">
                <a:highlight>
                  <a:srgbClr val="FFFF00"/>
                </a:highlight>
                <a:latin typeface="Calibri"/>
                <a:cs typeface="Calibri"/>
              </a:rPr>
              <a:t>“specific”</a:t>
            </a:r>
          </a:p>
          <a:p>
            <a:pPr lvl="1">
              <a:lnSpc>
                <a:spcPct val="120000"/>
              </a:lnSpc>
            </a:pPr>
            <a:r>
              <a:rPr lang="en-US" sz="2400">
                <a:latin typeface="Calibri"/>
                <a:cs typeface="Calibri"/>
              </a:rPr>
              <a:t>Describes the precise skill or behavior we want the student to do</a:t>
            </a:r>
          </a:p>
          <a:p>
            <a:pPr lvl="1">
              <a:lnSpc>
                <a:spcPct val="120000"/>
              </a:lnSpc>
            </a:pPr>
            <a:r>
              <a:rPr lang="en-US" sz="2400">
                <a:latin typeface="Calibri"/>
                <a:cs typeface="Calibri"/>
              </a:rPr>
              <a:t>Uses an action verb</a:t>
            </a:r>
          </a:p>
          <a:p>
            <a:pPr marL="1201420" lvl="2" indent="-347345">
              <a:lnSpc>
                <a:spcPct val="120000"/>
              </a:lnSpc>
            </a:pPr>
            <a:r>
              <a:rPr lang="en-US" sz="2100">
                <a:latin typeface="Calibri"/>
                <a:cs typeface="Calibri"/>
              </a:rPr>
              <a:t>Avoid using vague open-ended verbs such as know, understand, appreciate, learn, remember or comprehend</a:t>
            </a:r>
          </a:p>
          <a:p>
            <a:pPr lvl="1">
              <a:lnSpc>
                <a:spcPct val="120000"/>
              </a:lnSpc>
            </a:pPr>
            <a:r>
              <a:rPr lang="en-US" sz="2400">
                <a:highlight>
                  <a:srgbClr val="FFFF00"/>
                </a:highlight>
              </a:rPr>
              <a:t>Skill or behavior must be able to be observed and measured</a:t>
            </a:r>
            <a:endParaRPr lang="en-US" sz="2400">
              <a:highlight>
                <a:srgbClr val="FFFF00"/>
              </a:highlight>
              <a:cs typeface="Calibri"/>
            </a:endParaRPr>
          </a:p>
          <a:p>
            <a:pPr indent="-344170"/>
            <a:r>
              <a:rPr lang="en-US" sz="788"/>
              <a:t>Reference:  ModelTeaching.com </a:t>
            </a:r>
            <a:endParaRPr lang="en-US" sz="788">
              <a:cs typeface="Calibri"/>
            </a:endParaRPr>
          </a:p>
          <a:p>
            <a:pPr lvl="1"/>
            <a:endParaRPr lang="en-US" sz="2400">
              <a:latin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3761654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3E8881-32AA-4DDE-850C-E73A1257B8DA}"/>
              </a:ext>
            </a:extLst>
          </p:cNvPr>
          <p:cNvSpPr>
            <a:spLocks noGrp="1"/>
          </p:cNvSpPr>
          <p:nvPr>
            <p:ph type="title" idx="4294967295"/>
          </p:nvPr>
        </p:nvSpPr>
        <p:spPr>
          <a:xfrm>
            <a:off x="1600200" y="685800"/>
            <a:ext cx="5334000" cy="685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tx1"/>
                </a:solidFill>
                <a:effectLst/>
                <a:uLnTx/>
                <a:uFillTx/>
                <a:latin typeface="+mj-lt"/>
                <a:ea typeface="Arial"/>
                <a:cs typeface="Arial"/>
                <a:sym typeface="Arial"/>
              </a:rPr>
              <a:t>Specific Examples</a:t>
            </a:r>
          </a:p>
        </p:txBody>
      </p:sp>
      <p:sp>
        <p:nvSpPr>
          <p:cNvPr id="9" name="Slide Number Placeholder 3">
            <a:extLst>
              <a:ext uri="{FF2B5EF4-FFF2-40B4-BE49-F238E27FC236}">
                <a16:creationId xmlns:a16="http://schemas.microsoft.com/office/drawing/2014/main" id="{93AD6625-047F-9FBE-C6B0-36A1A3501ABC}"/>
              </a:ext>
            </a:extLst>
          </p:cNvPr>
          <p:cNvSpPr>
            <a:spLocks noGrp="1"/>
          </p:cNvSpPr>
          <p:nvPr>
            <p:ph type="sldNum" sz="quarter" idx="4"/>
          </p:nvPr>
        </p:nvSpPr>
        <p:spPr>
          <a:xfrm>
            <a:off x="8229600" y="209550"/>
            <a:ext cx="762000" cy="273844"/>
          </a:xfrm>
        </p:spPr>
        <p:txBody>
          <a:bodyPr/>
          <a:lstStyle/>
          <a:p>
            <a:pPr>
              <a:spcAft>
                <a:spcPts val="600"/>
              </a:spcAft>
            </a:pPr>
            <a:fld id="{3B745311-16E5-4BEF-BFE6-36758A3427EB}" type="slidenum">
              <a:rPr lang="en-US" smtClean="0"/>
              <a:pPr>
                <a:spcAft>
                  <a:spcPts val="600"/>
                </a:spcAft>
              </a:pPr>
              <a:t>45</a:t>
            </a:fld>
            <a:endParaRPr lang="en-US"/>
          </a:p>
        </p:txBody>
      </p:sp>
      <p:graphicFrame>
        <p:nvGraphicFramePr>
          <p:cNvPr id="5" name="Content Placeholder 1" descr="Examples and non-examples of skills in SMART goals.  ">
            <a:extLst>
              <a:ext uri="{FF2B5EF4-FFF2-40B4-BE49-F238E27FC236}">
                <a16:creationId xmlns:a16="http://schemas.microsoft.com/office/drawing/2014/main" id="{C6FB4C7C-29B0-B18D-2043-E5F060567A4D}"/>
              </a:ext>
            </a:extLst>
          </p:cNvPr>
          <p:cNvGraphicFramePr>
            <a:graphicFrameLocks noGrp="1"/>
          </p:cNvGraphicFramePr>
          <p:nvPr>
            <p:ph sz="quarter" idx="12"/>
            <p:extLst>
              <p:ext uri="{D42A27DB-BD31-4B8C-83A1-F6EECF244321}">
                <p14:modId xmlns:p14="http://schemas.microsoft.com/office/powerpoint/2010/main" val="2997249340"/>
              </p:ext>
            </p:extLst>
          </p:nvPr>
        </p:nvGraphicFramePr>
        <p:xfrm>
          <a:off x="1600200" y="1276350"/>
          <a:ext cx="73152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2520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195C8-4564-E301-1576-5C768286EDEB}"/>
              </a:ext>
            </a:extLst>
          </p:cNvPr>
          <p:cNvSpPr>
            <a:spLocks noGrp="1"/>
          </p:cNvSpPr>
          <p:nvPr>
            <p:ph type="title" idx="4294967295"/>
          </p:nvPr>
        </p:nvSpPr>
        <p:spPr>
          <a:xfrm>
            <a:off x="1600200" y="685800"/>
            <a:ext cx="53340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l" defTabSz="914400" rtl="0" eaLnBrk="1" fontAlgn="auto" latinLnBrk="0" hangingPunct="1">
              <a:lnSpc>
                <a:spcPct val="100000"/>
              </a:lnSpc>
              <a:spcBef>
                <a:spcPts val="880"/>
              </a:spcBef>
              <a:spcAft>
                <a:spcPts val="0"/>
              </a:spcAft>
              <a:buClr>
                <a:schemeClr val="dk1"/>
              </a:buClr>
              <a:buSzPts val="4400"/>
              <a:buFont typeface="Arial"/>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#2 200.940.c</a:t>
            </a:r>
          </a:p>
        </p:txBody>
      </p:sp>
      <p:sp>
        <p:nvSpPr>
          <p:cNvPr id="3" name="Text Placeholder 2">
            <a:extLst>
              <a:ext uri="{FF2B5EF4-FFF2-40B4-BE49-F238E27FC236}">
                <a16:creationId xmlns:a16="http://schemas.microsoft.com/office/drawing/2014/main" id="{31517482-3931-BF54-6ADD-C4882716FDE6}"/>
              </a:ext>
            </a:extLst>
          </p:cNvPr>
          <p:cNvSpPr>
            <a:spLocks noGrp="1"/>
          </p:cNvSpPr>
          <p:nvPr>
            <p:ph type="body" idx="2"/>
          </p:nvPr>
        </p:nvSpPr>
        <p:spPr/>
        <p:txBody>
          <a:bodyPr/>
          <a:lstStyle/>
          <a:p>
            <a:r>
              <a:rPr lang="en-US"/>
              <a:t>The content of the progress report includes the progress toward the annual goal(s).</a:t>
            </a:r>
          </a:p>
          <a:p>
            <a:r>
              <a:rPr lang="en-US">
                <a:solidFill>
                  <a:srgbClr val="00B050"/>
                </a:solidFill>
              </a:rPr>
              <a:t>59 LEAs</a:t>
            </a:r>
            <a:endParaRPr lang="en-US"/>
          </a:p>
        </p:txBody>
      </p:sp>
    </p:spTree>
    <p:extLst>
      <p:ext uri="{BB962C8B-B14F-4D97-AF65-F5344CB8AC3E}">
        <p14:creationId xmlns:p14="http://schemas.microsoft.com/office/powerpoint/2010/main" val="2129882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195C8-4564-E301-1576-5C768286EDEB}"/>
              </a:ext>
            </a:extLst>
          </p:cNvPr>
          <p:cNvSpPr>
            <a:spLocks noGrp="1"/>
          </p:cNvSpPr>
          <p:nvPr>
            <p:ph type="title" idx="4294967295"/>
          </p:nvPr>
        </p:nvSpPr>
        <p:spPr>
          <a:xfrm>
            <a:off x="1600200" y="685800"/>
            <a:ext cx="53340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l" defTabSz="914400" rtl="0" eaLnBrk="1" fontAlgn="auto" latinLnBrk="0" hangingPunct="1">
              <a:lnSpc>
                <a:spcPct val="100000"/>
              </a:lnSpc>
              <a:spcBef>
                <a:spcPts val="880"/>
              </a:spcBef>
              <a:spcAft>
                <a:spcPts val="0"/>
              </a:spcAft>
              <a:buClr>
                <a:schemeClr val="dk1"/>
              </a:buClr>
              <a:buSzPts val="4400"/>
              <a:buFont typeface="Arial"/>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#7 200.810.a</a:t>
            </a:r>
          </a:p>
        </p:txBody>
      </p:sp>
      <p:sp>
        <p:nvSpPr>
          <p:cNvPr id="3" name="Text Placeholder 2">
            <a:extLst>
              <a:ext uri="{FF2B5EF4-FFF2-40B4-BE49-F238E27FC236}">
                <a16:creationId xmlns:a16="http://schemas.microsoft.com/office/drawing/2014/main" id="{31517482-3931-BF54-6ADD-C4882716FDE6}"/>
              </a:ext>
            </a:extLst>
          </p:cNvPr>
          <p:cNvSpPr>
            <a:spLocks noGrp="1"/>
          </p:cNvSpPr>
          <p:nvPr>
            <p:ph type="body" idx="2"/>
          </p:nvPr>
        </p:nvSpPr>
        <p:spPr/>
        <p:txBody>
          <a:bodyPr/>
          <a:lstStyle/>
          <a:p>
            <a:r>
              <a:rPr lang="en-US"/>
              <a:t>The IEP includes goals that demonstrate consistency with the content of the present level of performance. </a:t>
            </a:r>
          </a:p>
          <a:p>
            <a:r>
              <a:rPr lang="en-US">
                <a:solidFill>
                  <a:srgbClr val="00B050"/>
                </a:solidFill>
              </a:rPr>
              <a:t>38 LEAs</a:t>
            </a:r>
            <a:endParaRPr lang="en-US"/>
          </a:p>
        </p:txBody>
      </p:sp>
    </p:spTree>
    <p:extLst>
      <p:ext uri="{BB962C8B-B14F-4D97-AF65-F5344CB8AC3E}">
        <p14:creationId xmlns:p14="http://schemas.microsoft.com/office/powerpoint/2010/main" val="1168997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195C8-4564-E301-1576-5C768286EDEB}"/>
              </a:ext>
            </a:extLst>
          </p:cNvPr>
          <p:cNvSpPr>
            <a:spLocks noGrp="1"/>
          </p:cNvSpPr>
          <p:nvPr>
            <p:ph type="title" idx="4294967295"/>
          </p:nvPr>
        </p:nvSpPr>
        <p:spPr>
          <a:xfrm>
            <a:off x="1600200" y="685800"/>
            <a:ext cx="5334000" cy="6858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457200" marR="0" lvl="0" indent="-228600" algn="l" defTabSz="914400" rtl="0" eaLnBrk="1" fontAlgn="auto" latinLnBrk="0" hangingPunct="1">
              <a:lnSpc>
                <a:spcPct val="100000"/>
              </a:lnSpc>
              <a:spcBef>
                <a:spcPts val="880"/>
              </a:spcBef>
              <a:spcAft>
                <a:spcPts val="0"/>
              </a:spcAft>
              <a:buClr>
                <a:schemeClr val="dk1"/>
              </a:buClr>
              <a:buSzPts val="4400"/>
              <a:buFont typeface="Arial"/>
              <a:buNone/>
              <a:tabLst/>
              <a:defRPr/>
            </a:pPr>
            <a:r>
              <a:rPr kumimoji="0" lang="en-US" sz="4400" b="1" i="0" u="none" strike="noStrike" kern="0" cap="none" spc="0" normalizeH="0" baseline="0" noProof="0" dirty="0">
                <a:ln>
                  <a:noFill/>
                </a:ln>
                <a:solidFill>
                  <a:schemeClr val="dk1"/>
                </a:solidFill>
                <a:effectLst/>
                <a:uLnTx/>
                <a:uFillTx/>
                <a:latin typeface="Calibri"/>
                <a:ea typeface="Calibri"/>
                <a:cs typeface="Calibri"/>
                <a:sym typeface="Calibri"/>
              </a:rPr>
              <a:t>#12 200.810.e</a:t>
            </a:r>
          </a:p>
        </p:txBody>
      </p:sp>
      <p:sp>
        <p:nvSpPr>
          <p:cNvPr id="3" name="Text Placeholder 2">
            <a:extLst>
              <a:ext uri="{FF2B5EF4-FFF2-40B4-BE49-F238E27FC236}">
                <a16:creationId xmlns:a16="http://schemas.microsoft.com/office/drawing/2014/main" id="{31517482-3931-BF54-6ADD-C4882716FDE6}"/>
              </a:ext>
            </a:extLst>
          </p:cNvPr>
          <p:cNvSpPr>
            <a:spLocks noGrp="1"/>
          </p:cNvSpPr>
          <p:nvPr>
            <p:ph type="body" idx="2"/>
          </p:nvPr>
        </p:nvSpPr>
        <p:spPr/>
        <p:txBody>
          <a:bodyPr/>
          <a:lstStyle/>
          <a:p>
            <a:r>
              <a:rPr lang="en-US"/>
              <a:t>The IEP includes goals that are present for each special education and related service (n/a for transportation as a related service).</a:t>
            </a:r>
          </a:p>
          <a:p>
            <a:r>
              <a:rPr lang="en-US">
                <a:solidFill>
                  <a:srgbClr val="00B050"/>
                </a:solidFill>
              </a:rPr>
              <a:t>26 LEAs</a:t>
            </a:r>
            <a:endParaRPr lang="en-US"/>
          </a:p>
        </p:txBody>
      </p:sp>
    </p:spTree>
    <p:extLst>
      <p:ext uri="{BB962C8B-B14F-4D97-AF65-F5344CB8AC3E}">
        <p14:creationId xmlns:p14="http://schemas.microsoft.com/office/powerpoint/2010/main" val="3361590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
          <p:cNvSpPr txBox="1">
            <a:spLocks noGrp="1"/>
          </p:cNvSpPr>
          <p:nvPr>
            <p:ph type="title" idx="4294967295"/>
          </p:nvPr>
        </p:nvSpPr>
        <p:spPr>
          <a:xfrm>
            <a:off x="118782" y="2779886"/>
            <a:ext cx="8763000" cy="1661953"/>
          </a:xfrm>
          <a:prstGeom prst="rect">
            <a:avLst/>
          </a:prstGeom>
          <a:noFill/>
          <a:ln>
            <a:noFill/>
          </a:ln>
        </p:spPr>
        <p:txBody>
          <a:bodyPr spcFirstLastPara="1" wrap="square" lIns="91425" tIns="45700" rIns="91425" bIns="45700" anchor="ctr" anchorCtr="0">
            <a:spAutoFit/>
          </a:bodyPr>
          <a:lstStyle/>
          <a:p>
            <a:r>
              <a:rPr lang="en-US" sz="3300"/>
              <a:t>How Can We Use the Goal Data to Determine Educational Benefit?</a:t>
            </a:r>
            <a:endParaRPr lang="en-US" sz="3300" b="0">
              <a:solidFill>
                <a:srgbClr val="000000"/>
              </a:solidFill>
            </a:endParaRPr>
          </a:p>
          <a:p>
            <a:pPr marL="0" marR="0" lvl="0" indent="0" algn="ctr">
              <a:lnSpc>
                <a:spcPct val="100000"/>
              </a:lnSpc>
              <a:spcBef>
                <a:spcPts val="0"/>
              </a:spcBef>
              <a:spcAft>
                <a:spcPts val="0"/>
              </a:spcAft>
              <a:buSzPts val="3600"/>
              <a:buFont typeface="Arial"/>
              <a:buNone/>
            </a:pPr>
            <a:endParaRPr lang="en-US" sz="3600"/>
          </a:p>
        </p:txBody>
      </p:sp>
      <p:sp>
        <p:nvSpPr>
          <p:cNvPr id="2" name="Slide Number Placeholder 1">
            <a:extLst>
              <a:ext uri="{FF2B5EF4-FFF2-40B4-BE49-F238E27FC236}">
                <a16:creationId xmlns:a16="http://schemas.microsoft.com/office/drawing/2014/main" id="{0E7C4DCD-D1FA-9D97-A340-F4BD976A979C}"/>
              </a:ext>
            </a:extLst>
          </p:cNvPr>
          <p:cNvSpPr>
            <a:spLocks noGrp="1"/>
          </p:cNvSpPr>
          <p:nvPr>
            <p:ph type="sldNum" idx="12"/>
          </p:nvPr>
        </p:nvSpPr>
        <p:spPr/>
        <p:txBody>
          <a:bodyPr/>
          <a:lstStyle/>
          <a:p>
            <a:fld id="{00000000-1234-1234-1234-123412341234}" type="slidenum">
              <a:rPr lang="en-US"/>
              <a:t>49</a:t>
            </a:fld>
            <a:endParaRPr lang="en-US"/>
          </a:p>
        </p:txBody>
      </p:sp>
    </p:spTree>
    <p:extLst>
      <p:ext uri="{BB962C8B-B14F-4D97-AF65-F5344CB8AC3E}">
        <p14:creationId xmlns:p14="http://schemas.microsoft.com/office/powerpoint/2010/main" val="408908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1"/>
          <p:cNvSpPr txBox="1">
            <a:spLocks noGrp="1"/>
          </p:cNvSpPr>
          <p:nvPr>
            <p:ph type="title"/>
          </p:nvPr>
        </p:nvSpPr>
        <p:spPr>
          <a:prstGeom prst="rect">
            <a:avLst/>
          </a:prstGeom>
          <a:solidFill>
            <a:schemeClr val="bg1"/>
          </a:solidFill>
          <a:ln>
            <a:noFill/>
          </a:ln>
        </p:spPr>
        <p:txBody>
          <a:bodyPr spcFirstLastPara="1" wrap="square" lIns="68569" tIns="34275" rIns="68569" bIns="34275" anchor="b" anchorCtr="0">
            <a:noAutofit/>
          </a:bodyPr>
          <a:lstStyle/>
          <a:p>
            <a:pPr>
              <a:buSzPct val="100000"/>
            </a:pPr>
            <a:r>
              <a:rPr lang="en-US" sz="2800" dirty="0">
                <a:solidFill>
                  <a:schemeClr val="tx1"/>
                </a:solidFill>
                <a:latin typeface="Lucida Sans"/>
                <a:ea typeface="Open Sans"/>
                <a:cs typeface="Open Sans"/>
                <a:sym typeface="Open Sans Light"/>
              </a:rPr>
              <a:t>Rowley (1982) </a:t>
            </a:r>
            <a:br>
              <a:rPr lang="en-US" sz="2800" dirty="0">
                <a:latin typeface="Lucida Sans"/>
                <a:ea typeface="Open Sans"/>
                <a:cs typeface="Open Sans"/>
              </a:rPr>
            </a:br>
            <a:r>
              <a:rPr lang="en-US" sz="2800" dirty="0">
                <a:solidFill>
                  <a:schemeClr val="tx1"/>
                </a:solidFill>
                <a:latin typeface="Lucida Sans"/>
                <a:ea typeface="Open Sans"/>
                <a:cs typeface="Open Sans"/>
                <a:sym typeface="Open Sans Light"/>
              </a:rPr>
              <a:t>Standard for FAPE</a:t>
            </a:r>
            <a:endParaRPr lang="en-US" sz="2800" dirty="0">
              <a:solidFill>
                <a:schemeClr val="tx1"/>
              </a:solidFill>
              <a:latin typeface="Lucida Sans"/>
              <a:ea typeface="Open Sans"/>
              <a:cs typeface="Open Sans"/>
            </a:endParaRPr>
          </a:p>
        </p:txBody>
      </p:sp>
      <p:sp>
        <p:nvSpPr>
          <p:cNvPr id="257" name="Google Shape;257;p11"/>
          <p:cNvSpPr txBox="1">
            <a:spLocks noGrp="1"/>
          </p:cNvSpPr>
          <p:nvPr>
            <p:ph type="body" idx="1"/>
          </p:nvPr>
        </p:nvSpPr>
        <p:spPr>
          <a:xfrm>
            <a:off x="152400" y="1831731"/>
            <a:ext cx="8839200" cy="3314700"/>
          </a:xfrm>
          <a:prstGeom prst="rect">
            <a:avLst/>
          </a:prstGeom>
          <a:noFill/>
          <a:ln>
            <a:noFill/>
          </a:ln>
        </p:spPr>
        <p:txBody>
          <a:bodyPr spcFirstLastPara="1" wrap="square" lIns="0" tIns="34275" rIns="0" bIns="34275" anchor="t" anchorCtr="0">
            <a:normAutofit fontScale="92500" lnSpcReduction="10000"/>
          </a:bodyPr>
          <a:lstStyle/>
          <a:p>
            <a:pPr marL="41275" indent="0">
              <a:lnSpc>
                <a:spcPct val="90000"/>
              </a:lnSpc>
              <a:spcBef>
                <a:spcPts val="2384"/>
              </a:spcBef>
              <a:buSzPts val="2400"/>
              <a:buNone/>
            </a:pPr>
            <a:r>
              <a:rPr lang="en-US" sz="2400">
                <a:solidFill>
                  <a:schemeClr val="tx1"/>
                </a:solidFill>
                <a:latin typeface="+mn-lt"/>
                <a:ea typeface="Open Sans Light"/>
                <a:cs typeface="Open Sans Light"/>
                <a:sym typeface="Open Sans Light"/>
              </a:rPr>
              <a:t>The </a:t>
            </a:r>
            <a:r>
              <a:rPr lang="en-US" sz="2400" u="sng">
                <a:solidFill>
                  <a:schemeClr val="tx1"/>
                </a:solidFill>
                <a:latin typeface="+mn-lt"/>
                <a:ea typeface="Open Sans Light"/>
                <a:cs typeface="Open Sans Light"/>
                <a:sym typeface="Open Sans Light"/>
              </a:rPr>
              <a:t>Rowley “Two-Prong Test</a:t>
            </a:r>
            <a:r>
              <a:rPr lang="en-US" sz="2400">
                <a:solidFill>
                  <a:schemeClr val="tx1"/>
                </a:solidFill>
                <a:latin typeface="+mn-lt"/>
                <a:ea typeface="Open Sans Light"/>
                <a:cs typeface="Open Sans Light"/>
                <a:sym typeface="Open Sans Light"/>
              </a:rPr>
              <a:t>” </a:t>
            </a:r>
            <a:endParaRPr lang="en-US"/>
          </a:p>
          <a:p>
            <a:pPr marL="716915" marR="1207770" lvl="1" indent="-342900">
              <a:lnSpc>
                <a:spcPct val="90000"/>
              </a:lnSpc>
              <a:spcBef>
                <a:spcPts val="1157"/>
              </a:spcBef>
              <a:buClrTx/>
              <a:buSzPct val="100000"/>
              <a:buAutoNum type="arabicPeriod"/>
            </a:pPr>
            <a:r>
              <a:rPr lang="en-US" sz="2400">
                <a:solidFill>
                  <a:schemeClr val="tx1"/>
                </a:solidFill>
                <a:latin typeface="+mn-lt"/>
                <a:ea typeface="Open Sans Light"/>
                <a:cs typeface="Open Sans Light"/>
                <a:sym typeface="Open Sans Light"/>
              </a:rPr>
              <a:t>Has the school complied with the procedural requirements of IDEA? (</a:t>
            </a:r>
            <a:r>
              <a:rPr lang="en-US" sz="2400" i="1">
                <a:solidFill>
                  <a:schemeClr val="tx1"/>
                </a:solidFill>
                <a:latin typeface="+mn-lt"/>
                <a:ea typeface="Open Sans Light"/>
                <a:cs typeface="Open Sans Light"/>
                <a:sym typeface="Open Sans Light"/>
              </a:rPr>
              <a:t>Procedural Prong</a:t>
            </a:r>
            <a:r>
              <a:rPr lang="en-US" sz="2400">
                <a:solidFill>
                  <a:schemeClr val="tx1"/>
                </a:solidFill>
                <a:latin typeface="+mn-lt"/>
                <a:ea typeface="Open Sans Light"/>
                <a:cs typeface="Open Sans Light"/>
                <a:sym typeface="Open Sans Light"/>
              </a:rPr>
              <a:t>), AND</a:t>
            </a:r>
            <a:endParaRPr lang="en-US" sz="2400">
              <a:solidFill>
                <a:schemeClr val="tx1"/>
              </a:solidFill>
              <a:latin typeface="+mn-lt"/>
              <a:ea typeface="Open Sans Light"/>
            </a:endParaRPr>
          </a:p>
          <a:p>
            <a:pPr marL="716915" marR="1207770" lvl="1" indent="-342900">
              <a:lnSpc>
                <a:spcPct val="90000"/>
              </a:lnSpc>
              <a:spcBef>
                <a:spcPts val="1157"/>
              </a:spcBef>
              <a:buClrTx/>
              <a:buSzPct val="100000"/>
              <a:buAutoNum type="arabicPeriod"/>
            </a:pPr>
            <a:r>
              <a:rPr lang="en-US" sz="2400">
                <a:solidFill>
                  <a:schemeClr val="tx1"/>
                </a:solidFill>
                <a:latin typeface="+mn-lt"/>
                <a:ea typeface="Open Sans Light"/>
                <a:cs typeface="Open Sans Light"/>
                <a:sym typeface="Open Sans Light"/>
              </a:rPr>
              <a:t>Is the IEP, developed through IDEA’s procedures, reasonably calculated to enable the child to receive </a:t>
            </a:r>
            <a:r>
              <a:rPr lang="en-US" sz="2400" b="1">
                <a:solidFill>
                  <a:schemeClr val="tx1"/>
                </a:solidFill>
                <a:latin typeface="+mn-lt"/>
                <a:ea typeface="Open Sans Light"/>
                <a:cs typeface="Open Sans Light"/>
                <a:sym typeface="Open Sans Light"/>
              </a:rPr>
              <a:t>educational benefit</a:t>
            </a:r>
            <a:r>
              <a:rPr lang="en-US" sz="2400">
                <a:solidFill>
                  <a:schemeClr val="tx1"/>
                </a:solidFill>
                <a:latin typeface="+mn-lt"/>
                <a:ea typeface="Open Sans Light"/>
                <a:cs typeface="Open Sans Light"/>
                <a:sym typeface="Open Sans Light"/>
              </a:rPr>
              <a:t>? (</a:t>
            </a:r>
            <a:r>
              <a:rPr lang="en-US" sz="2400" i="1">
                <a:solidFill>
                  <a:schemeClr val="tx1"/>
                </a:solidFill>
                <a:latin typeface="+mn-lt"/>
                <a:ea typeface="Open Sans Light"/>
                <a:cs typeface="Open Sans Light"/>
                <a:sym typeface="Open Sans Light"/>
              </a:rPr>
              <a:t>Substantive Prong</a:t>
            </a:r>
            <a:r>
              <a:rPr lang="en-US" sz="2400">
                <a:solidFill>
                  <a:schemeClr val="tx1"/>
                </a:solidFill>
                <a:latin typeface="+mn-lt"/>
                <a:ea typeface="Open Sans Light"/>
                <a:cs typeface="Open Sans Light"/>
                <a:sym typeface="Open Sans Light"/>
              </a:rPr>
              <a:t>)</a:t>
            </a:r>
            <a:endParaRPr lang="en-US" sz="2400">
              <a:solidFill>
                <a:schemeClr val="tx1"/>
              </a:solidFill>
              <a:latin typeface="+mn-lt"/>
              <a:ea typeface="Open Sans Light"/>
              <a:cs typeface="Open Sans Light"/>
            </a:endParaRPr>
          </a:p>
          <a:p>
            <a:pPr marL="68580" indent="0">
              <a:lnSpc>
                <a:spcPct val="90000"/>
              </a:lnSpc>
              <a:spcBef>
                <a:spcPts val="1200"/>
              </a:spcBef>
              <a:buSzPts val="2000"/>
              <a:buNone/>
            </a:pPr>
            <a:endParaRPr lang="en-US"/>
          </a:p>
          <a:p>
            <a:pPr marL="68580" indent="-68580" algn="r">
              <a:lnSpc>
                <a:spcPct val="90000"/>
              </a:lnSpc>
              <a:spcBef>
                <a:spcPts val="1050"/>
              </a:spcBef>
              <a:buSzPts val="1200"/>
              <a:buChar char=" "/>
            </a:pPr>
            <a:r>
              <a:rPr lang="en-US" sz="2000" i="0">
                <a:solidFill>
                  <a:srgbClr val="00B050"/>
                </a:solidFill>
                <a:latin typeface="Open Sans"/>
                <a:ea typeface="Open Sans"/>
                <a:cs typeface="Open Sans"/>
                <a:sym typeface="Open Sans"/>
              </a:rPr>
              <a:t>Board of Educ. v. Rowley, 458 U.S. 176 (1982)</a:t>
            </a:r>
            <a:endParaRPr lang="en-US" sz="2000">
              <a:solidFill>
                <a:srgbClr val="00B050"/>
              </a:solidFill>
            </a:endParaRPr>
          </a:p>
        </p:txBody>
      </p:sp>
      <p:sp>
        <p:nvSpPr>
          <p:cNvPr id="258" name="Google Shape;258;p11"/>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295737-E3B1-1AE1-E90D-4BABA62ECE1D}"/>
              </a:ext>
            </a:extLst>
          </p:cNvPr>
          <p:cNvSpPr>
            <a:spLocks noGrp="1"/>
          </p:cNvSpPr>
          <p:nvPr>
            <p:ph type="title"/>
          </p:nvPr>
        </p:nvSpPr>
        <p:spPr/>
        <p:txBody>
          <a:bodyPr/>
          <a:lstStyle/>
          <a:p>
            <a:r>
              <a:rPr lang="en-US" dirty="0"/>
              <a:t>What is Educational Benefit?</a:t>
            </a:r>
          </a:p>
        </p:txBody>
      </p:sp>
      <p:sp>
        <p:nvSpPr>
          <p:cNvPr id="6" name="Text Placeholder 5">
            <a:extLst>
              <a:ext uri="{FF2B5EF4-FFF2-40B4-BE49-F238E27FC236}">
                <a16:creationId xmlns:a16="http://schemas.microsoft.com/office/drawing/2014/main" id="{5DE971D2-8DB7-8F7A-7D81-35A2A0D920F9}"/>
              </a:ext>
            </a:extLst>
          </p:cNvPr>
          <p:cNvSpPr>
            <a:spLocks noGrp="1"/>
          </p:cNvSpPr>
          <p:nvPr>
            <p:ph type="body" idx="1"/>
          </p:nvPr>
        </p:nvSpPr>
        <p:spPr/>
        <p:txBody>
          <a:bodyPr/>
          <a:lstStyle/>
          <a:p>
            <a:r>
              <a:rPr lang="en-US" b="0" i="0">
                <a:solidFill>
                  <a:schemeClr val="tx1"/>
                </a:solidFill>
                <a:effectLst/>
                <a:latin typeface="Google Sans"/>
              </a:rPr>
              <a:t>Educational benefit refers to the extent to which children benefit from their educational experience.</a:t>
            </a:r>
            <a:endParaRPr lang="en-US">
              <a:solidFill>
                <a:schemeClr val="tx1"/>
              </a:solidFill>
            </a:endParaRPr>
          </a:p>
        </p:txBody>
      </p:sp>
      <p:sp>
        <p:nvSpPr>
          <p:cNvPr id="2" name="Slide Number Placeholder 1">
            <a:extLst>
              <a:ext uri="{FF2B5EF4-FFF2-40B4-BE49-F238E27FC236}">
                <a16:creationId xmlns:a16="http://schemas.microsoft.com/office/drawing/2014/main" id="{20D45C86-9589-00DD-A364-52B9A13EDB27}"/>
              </a:ext>
            </a:extLst>
          </p:cNvPr>
          <p:cNvSpPr>
            <a:spLocks noGrp="1"/>
          </p:cNvSpPr>
          <p:nvPr>
            <p:ph type="sldNum" idx="12"/>
          </p:nvPr>
        </p:nvSpPr>
        <p:spPr/>
        <p:txBody>
          <a:bodyPr/>
          <a:lstStyle/>
          <a:p>
            <a:fld id="{00000000-1234-1234-1234-123412341234}" type="slidenum">
              <a:rPr lang="en-US"/>
              <a:t>50</a:t>
            </a:fld>
            <a:endParaRPr lang="en-US"/>
          </a:p>
        </p:txBody>
      </p:sp>
    </p:spTree>
    <p:extLst>
      <p:ext uri="{BB962C8B-B14F-4D97-AF65-F5344CB8AC3E}">
        <p14:creationId xmlns:p14="http://schemas.microsoft.com/office/powerpoint/2010/main" val="310869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295737-E3B1-1AE1-E90D-4BABA62ECE1D}"/>
              </a:ext>
            </a:extLst>
          </p:cNvPr>
          <p:cNvSpPr>
            <a:spLocks noGrp="1"/>
          </p:cNvSpPr>
          <p:nvPr>
            <p:ph type="title"/>
          </p:nvPr>
        </p:nvSpPr>
        <p:spPr/>
        <p:txBody>
          <a:bodyPr/>
          <a:lstStyle/>
          <a:p>
            <a:r>
              <a:rPr lang="en-US" dirty="0"/>
              <a:t>And Remember What We Said Earlier </a:t>
            </a:r>
          </a:p>
        </p:txBody>
      </p:sp>
      <p:sp>
        <p:nvSpPr>
          <p:cNvPr id="6" name="Text Placeholder 5">
            <a:extLst>
              <a:ext uri="{FF2B5EF4-FFF2-40B4-BE49-F238E27FC236}">
                <a16:creationId xmlns:a16="http://schemas.microsoft.com/office/drawing/2014/main" id="{5DE971D2-8DB7-8F7A-7D81-35A2A0D920F9}"/>
              </a:ext>
            </a:extLst>
          </p:cNvPr>
          <p:cNvSpPr>
            <a:spLocks noGrp="1"/>
          </p:cNvSpPr>
          <p:nvPr>
            <p:ph type="body" idx="1"/>
          </p:nvPr>
        </p:nvSpPr>
        <p:spPr/>
        <p:txBody>
          <a:bodyPr/>
          <a:lstStyle/>
          <a:p>
            <a:r>
              <a:rPr lang="en-US" sz="2800">
                <a:solidFill>
                  <a:schemeClr val="tx1"/>
                </a:solidFill>
              </a:rPr>
              <a:t>“Ultimately, the </a:t>
            </a:r>
            <a:r>
              <a:rPr lang="en-US" sz="2800" b="1">
                <a:solidFill>
                  <a:schemeClr val="bg2"/>
                </a:solidFill>
              </a:rPr>
              <a:t>progress</a:t>
            </a:r>
            <a:r>
              <a:rPr lang="en-US" sz="2800">
                <a:solidFill>
                  <a:schemeClr val="bg2"/>
                </a:solidFill>
              </a:rPr>
              <a:t> </a:t>
            </a:r>
            <a:r>
              <a:rPr lang="en-US" sz="2800">
                <a:solidFill>
                  <a:schemeClr val="tx1"/>
                </a:solidFill>
              </a:rPr>
              <a:t>the student makes toward her </a:t>
            </a:r>
            <a:r>
              <a:rPr lang="en-US" sz="2800" b="1">
                <a:solidFill>
                  <a:schemeClr val="bg2"/>
                </a:solidFill>
              </a:rPr>
              <a:t>annual goals</a:t>
            </a:r>
            <a:r>
              <a:rPr lang="en-US" sz="2800">
                <a:solidFill>
                  <a:schemeClr val="tx1"/>
                </a:solidFill>
              </a:rPr>
              <a:t> is the </a:t>
            </a:r>
            <a:r>
              <a:rPr lang="en-US" sz="2800" b="1">
                <a:solidFill>
                  <a:schemeClr val="bg2"/>
                </a:solidFill>
              </a:rPr>
              <a:t>barometer</a:t>
            </a:r>
            <a:r>
              <a:rPr lang="en-US" sz="2800">
                <a:solidFill>
                  <a:schemeClr val="tx1"/>
                </a:solidFill>
              </a:rPr>
              <a:t> of whether the student has </a:t>
            </a:r>
            <a:r>
              <a:rPr lang="en-US" sz="2800" b="1">
                <a:solidFill>
                  <a:schemeClr val="bg2"/>
                </a:solidFill>
              </a:rPr>
              <a:t>received educational benefit</a:t>
            </a:r>
            <a:r>
              <a:rPr lang="en-US" sz="2800">
                <a:solidFill>
                  <a:schemeClr val="tx1"/>
                </a:solidFill>
              </a:rPr>
              <a:t> and whether the student’s IEP provided </a:t>
            </a:r>
            <a:r>
              <a:rPr lang="en-US" sz="2800" b="1">
                <a:solidFill>
                  <a:schemeClr val="bg2"/>
                </a:solidFill>
              </a:rPr>
              <a:t>FAPE</a:t>
            </a:r>
            <a:r>
              <a:rPr lang="en-US" sz="2800">
                <a:solidFill>
                  <a:schemeClr val="tx1"/>
                </a:solidFill>
              </a:rPr>
              <a:t>." </a:t>
            </a:r>
            <a:endParaRPr lang="en-US">
              <a:solidFill>
                <a:schemeClr val="tx1"/>
              </a:solidFill>
              <a:latin typeface="Google Sans"/>
            </a:endParaRPr>
          </a:p>
          <a:p>
            <a:r>
              <a:rPr lang="en-US" sz="1600" b="1" cap="all">
                <a:solidFill>
                  <a:srgbClr val="00B050"/>
                </a:solidFill>
              </a:rPr>
              <a:t>Dr. Derek </a:t>
            </a:r>
            <a:r>
              <a:rPr lang="en-US" sz="1600" b="1" cap="all" err="1">
                <a:solidFill>
                  <a:srgbClr val="00B050"/>
                </a:solidFill>
              </a:rPr>
              <a:t>Ihori</a:t>
            </a:r>
            <a:r>
              <a:rPr lang="en-US" sz="1600" b="1" cap="all">
                <a:solidFill>
                  <a:srgbClr val="00B050"/>
                </a:solidFill>
              </a:rPr>
              <a:t> and Dr. Alexia Melara; Your Big Picture, Real-Life Guide to the Entire IEP Process; 2018 LRP Productions</a:t>
            </a:r>
            <a:br>
              <a:rPr lang="en-US" sz="1600" b="1" cap="all">
                <a:solidFill>
                  <a:srgbClr val="00B050"/>
                </a:solidFill>
              </a:rPr>
            </a:br>
            <a:endParaRPr lang="en-US" sz="1600">
              <a:solidFill>
                <a:srgbClr val="000000"/>
              </a:solidFill>
            </a:endParaRPr>
          </a:p>
        </p:txBody>
      </p:sp>
      <p:sp>
        <p:nvSpPr>
          <p:cNvPr id="2" name="Slide Number Placeholder 1">
            <a:extLst>
              <a:ext uri="{FF2B5EF4-FFF2-40B4-BE49-F238E27FC236}">
                <a16:creationId xmlns:a16="http://schemas.microsoft.com/office/drawing/2014/main" id="{3758F60D-BEAD-EA52-B899-0FEF8E2317CB}"/>
              </a:ext>
            </a:extLst>
          </p:cNvPr>
          <p:cNvSpPr>
            <a:spLocks noGrp="1"/>
          </p:cNvSpPr>
          <p:nvPr>
            <p:ph type="sldNum" idx="12"/>
          </p:nvPr>
        </p:nvSpPr>
        <p:spPr/>
        <p:txBody>
          <a:bodyPr/>
          <a:lstStyle/>
          <a:p>
            <a:fld id="{00000000-1234-1234-1234-123412341234}" type="slidenum">
              <a:rPr lang="en-US"/>
              <a:t>51</a:t>
            </a:fld>
            <a:endParaRPr lang="en-US"/>
          </a:p>
        </p:txBody>
      </p:sp>
    </p:spTree>
    <p:extLst>
      <p:ext uri="{BB962C8B-B14F-4D97-AF65-F5344CB8AC3E}">
        <p14:creationId xmlns:p14="http://schemas.microsoft.com/office/powerpoint/2010/main" val="35444225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3B40E1-B8A5-B1CE-B704-0DD558BF4BDE}"/>
              </a:ext>
            </a:extLst>
          </p:cNvPr>
          <p:cNvSpPr>
            <a:spLocks noGrp="1"/>
          </p:cNvSpPr>
          <p:nvPr>
            <p:ph type="title"/>
          </p:nvPr>
        </p:nvSpPr>
        <p:spPr/>
        <p:txBody>
          <a:bodyPr>
            <a:normAutofit/>
          </a:bodyPr>
          <a:lstStyle/>
          <a:p>
            <a:r>
              <a:rPr lang="en-US" dirty="0"/>
              <a:t>Data Collected Drives Decision Making</a:t>
            </a:r>
          </a:p>
        </p:txBody>
      </p:sp>
      <p:sp>
        <p:nvSpPr>
          <p:cNvPr id="6" name="Text Placeholder 5">
            <a:extLst>
              <a:ext uri="{FF2B5EF4-FFF2-40B4-BE49-F238E27FC236}">
                <a16:creationId xmlns:a16="http://schemas.microsoft.com/office/drawing/2014/main" id="{0538CD08-C99C-3A47-D4EB-949E6AB394DF}"/>
              </a:ext>
            </a:extLst>
          </p:cNvPr>
          <p:cNvSpPr>
            <a:spLocks noGrp="1"/>
          </p:cNvSpPr>
          <p:nvPr>
            <p:ph type="body" idx="1"/>
          </p:nvPr>
        </p:nvSpPr>
        <p:spPr/>
        <p:txBody>
          <a:bodyPr>
            <a:normAutofit fontScale="85000" lnSpcReduction="10000"/>
          </a:bodyPr>
          <a:lstStyle/>
          <a:p>
            <a:r>
              <a:rPr lang="en-US" sz="4000">
                <a:solidFill>
                  <a:schemeClr val="tx1"/>
                </a:solidFill>
              </a:rPr>
              <a:t>Data provides information used to drive instruction.</a:t>
            </a:r>
            <a:endParaRPr lang="en-US">
              <a:solidFill>
                <a:schemeClr val="tx1"/>
              </a:solidFill>
            </a:endParaRPr>
          </a:p>
          <a:p>
            <a:r>
              <a:rPr lang="en-US" sz="4000">
                <a:solidFill>
                  <a:schemeClr val="tx1"/>
                </a:solidFill>
              </a:rPr>
              <a:t>Student progress is considered in relationship to each goal or expected outcome.</a:t>
            </a:r>
            <a:endParaRPr lang="en-US">
              <a:solidFill>
                <a:schemeClr val="tx1"/>
              </a:solidFill>
            </a:endParaRPr>
          </a:p>
          <a:p>
            <a:r>
              <a:rPr lang="en-US" sz="4000">
                <a:solidFill>
                  <a:schemeClr val="tx1"/>
                </a:solidFill>
              </a:rPr>
              <a:t>Instruction should either change or stay the same based on the data.</a:t>
            </a:r>
            <a:endParaRPr lang="en-US">
              <a:solidFill>
                <a:schemeClr val="tx1"/>
              </a:solidFill>
            </a:endParaRPr>
          </a:p>
          <a:p>
            <a:endParaRPr lang="en-US"/>
          </a:p>
        </p:txBody>
      </p:sp>
      <p:sp>
        <p:nvSpPr>
          <p:cNvPr id="2" name="Slide Number Placeholder 1">
            <a:extLst>
              <a:ext uri="{FF2B5EF4-FFF2-40B4-BE49-F238E27FC236}">
                <a16:creationId xmlns:a16="http://schemas.microsoft.com/office/drawing/2014/main" id="{6836CF0E-2780-A70B-AC03-2C34C78670E3}"/>
              </a:ext>
            </a:extLst>
          </p:cNvPr>
          <p:cNvSpPr>
            <a:spLocks noGrp="1"/>
          </p:cNvSpPr>
          <p:nvPr>
            <p:ph type="sldNum" idx="12"/>
          </p:nvPr>
        </p:nvSpPr>
        <p:spPr/>
        <p:txBody>
          <a:bodyPr/>
          <a:lstStyle/>
          <a:p>
            <a:fld id="{00000000-1234-1234-1234-123412341234}" type="slidenum">
              <a:rPr lang="en-US"/>
              <a:t>52</a:t>
            </a:fld>
            <a:endParaRPr lang="en-US"/>
          </a:p>
        </p:txBody>
      </p:sp>
    </p:spTree>
    <p:extLst>
      <p:ext uri="{BB962C8B-B14F-4D97-AF65-F5344CB8AC3E}">
        <p14:creationId xmlns:p14="http://schemas.microsoft.com/office/powerpoint/2010/main" val="31674161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3B40E1-B8A5-B1CE-B704-0DD558BF4BDE}"/>
              </a:ext>
            </a:extLst>
          </p:cNvPr>
          <p:cNvSpPr>
            <a:spLocks noGrp="1"/>
          </p:cNvSpPr>
          <p:nvPr>
            <p:ph type="title"/>
          </p:nvPr>
        </p:nvSpPr>
        <p:spPr/>
        <p:txBody>
          <a:bodyPr>
            <a:normAutofit/>
          </a:bodyPr>
          <a:lstStyle/>
          <a:p>
            <a:r>
              <a:rPr lang="en-US" dirty="0"/>
              <a:t>Consider These Four Aspects at IEP Time</a:t>
            </a:r>
          </a:p>
        </p:txBody>
      </p:sp>
      <p:sp>
        <p:nvSpPr>
          <p:cNvPr id="6" name="Text Placeholder 5">
            <a:extLst>
              <a:ext uri="{FF2B5EF4-FFF2-40B4-BE49-F238E27FC236}">
                <a16:creationId xmlns:a16="http://schemas.microsoft.com/office/drawing/2014/main" id="{0538CD08-C99C-3A47-D4EB-949E6AB394DF}"/>
              </a:ext>
            </a:extLst>
          </p:cNvPr>
          <p:cNvSpPr>
            <a:spLocks noGrp="1"/>
          </p:cNvSpPr>
          <p:nvPr>
            <p:ph type="body" idx="1"/>
          </p:nvPr>
        </p:nvSpPr>
        <p:spPr/>
        <p:txBody>
          <a:bodyPr>
            <a:normAutofit fontScale="77500" lnSpcReduction="20000"/>
          </a:bodyPr>
          <a:lstStyle/>
          <a:p>
            <a:r>
              <a:rPr lang="en-US" sz="3400" b="1">
                <a:solidFill>
                  <a:srgbClr val="00B0F0"/>
                </a:solidFill>
              </a:rPr>
              <a:t>Progress:</a:t>
            </a:r>
            <a:r>
              <a:rPr lang="en-US" sz="3400" b="1">
                <a:solidFill>
                  <a:srgbClr val="C00000"/>
                </a:solidFill>
              </a:rPr>
              <a:t>  </a:t>
            </a:r>
            <a:r>
              <a:rPr lang="en-US" sz="3400">
                <a:solidFill>
                  <a:srgbClr val="000000"/>
                </a:solidFill>
              </a:rPr>
              <a:t>Did the student make the progress expected by the IEP team?</a:t>
            </a:r>
            <a:endParaRPr lang="en-US">
              <a:solidFill>
                <a:schemeClr val="tx1"/>
              </a:solidFill>
            </a:endParaRPr>
          </a:p>
          <a:p>
            <a:r>
              <a:rPr lang="en-US" sz="3400" b="1">
                <a:solidFill>
                  <a:srgbClr val="00B0F0"/>
                </a:solidFill>
              </a:rPr>
              <a:t>Comparison to Peers or Standards:  </a:t>
            </a:r>
            <a:r>
              <a:rPr lang="en-US" sz="3400">
                <a:solidFill>
                  <a:srgbClr val="000000"/>
                </a:solidFill>
              </a:rPr>
              <a:t>How does the student’s performance compare with the performance of general education students?</a:t>
            </a:r>
            <a:endParaRPr lang="en-US"/>
          </a:p>
          <a:p>
            <a:r>
              <a:rPr lang="en-US" sz="3400" b="1">
                <a:solidFill>
                  <a:srgbClr val="00B0F0"/>
                </a:solidFill>
              </a:rPr>
              <a:t>Independence:  </a:t>
            </a:r>
            <a:r>
              <a:rPr lang="en-US" sz="3400">
                <a:solidFill>
                  <a:srgbClr val="000000"/>
                </a:solidFill>
              </a:rPr>
              <a:t>Is the student more independent in the goal area?</a:t>
            </a:r>
            <a:endParaRPr lang="en-US"/>
          </a:p>
          <a:p>
            <a:r>
              <a:rPr lang="en-US" sz="3400" b="1">
                <a:solidFill>
                  <a:srgbClr val="00B0F0"/>
                </a:solidFill>
              </a:rPr>
              <a:t>Goal Status:  </a:t>
            </a:r>
            <a:r>
              <a:rPr lang="en-US" sz="3400">
                <a:solidFill>
                  <a:srgbClr val="000000"/>
                </a:solidFill>
              </a:rPr>
              <a:t>Will work on the goal continue or will student be dismissed from this goal?</a:t>
            </a:r>
            <a:endParaRPr lang="en-US"/>
          </a:p>
          <a:p>
            <a:endParaRPr lang="en-US" sz="4000">
              <a:solidFill>
                <a:schemeClr val="tx1"/>
              </a:solidFill>
            </a:endParaRPr>
          </a:p>
          <a:p>
            <a:endParaRPr lang="en-US"/>
          </a:p>
        </p:txBody>
      </p:sp>
      <p:sp>
        <p:nvSpPr>
          <p:cNvPr id="2" name="Slide Number Placeholder 1">
            <a:extLst>
              <a:ext uri="{FF2B5EF4-FFF2-40B4-BE49-F238E27FC236}">
                <a16:creationId xmlns:a16="http://schemas.microsoft.com/office/drawing/2014/main" id="{BD7AF82D-A48B-3595-3B84-D8DB7C7099D5}"/>
              </a:ext>
            </a:extLst>
          </p:cNvPr>
          <p:cNvSpPr>
            <a:spLocks noGrp="1"/>
          </p:cNvSpPr>
          <p:nvPr>
            <p:ph type="sldNum" idx="12"/>
          </p:nvPr>
        </p:nvSpPr>
        <p:spPr/>
        <p:txBody>
          <a:bodyPr/>
          <a:lstStyle/>
          <a:p>
            <a:fld id="{00000000-1234-1234-1234-123412341234}" type="slidenum">
              <a:rPr lang="en-US"/>
              <a:t>53</a:t>
            </a:fld>
            <a:endParaRPr lang="en-US"/>
          </a:p>
        </p:txBody>
      </p:sp>
    </p:spTree>
    <p:extLst>
      <p:ext uri="{BB962C8B-B14F-4D97-AF65-F5344CB8AC3E}">
        <p14:creationId xmlns:p14="http://schemas.microsoft.com/office/powerpoint/2010/main" val="245513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F2A8713-8501-0C4C-1C65-2B4E5B77C0D8}"/>
              </a:ext>
            </a:extLst>
          </p:cNvPr>
          <p:cNvSpPr>
            <a:spLocks noGrp="1"/>
          </p:cNvSpPr>
          <p:nvPr>
            <p:ph type="title"/>
          </p:nvPr>
        </p:nvSpPr>
        <p:spPr/>
        <p:txBody>
          <a:bodyPr spcFirstLastPara="1" wrap="square" lIns="91425" tIns="45700" rIns="91425" bIns="45700" anchor="ctr" anchorCtr="0">
            <a:noAutofit/>
          </a:bodyPr>
          <a:lstStyle/>
          <a:p>
            <a:r>
              <a:rPr lang="en-US" sz="2800" dirty="0"/>
              <a:t>The EBR Process Requires Teams to Look at Data Across Three Annual IEPs</a:t>
            </a:r>
          </a:p>
        </p:txBody>
      </p:sp>
      <p:sp>
        <p:nvSpPr>
          <p:cNvPr id="2" name="Text Placeholder 1">
            <a:extLst>
              <a:ext uri="{FF2B5EF4-FFF2-40B4-BE49-F238E27FC236}">
                <a16:creationId xmlns:a16="http://schemas.microsoft.com/office/drawing/2014/main" id="{D54E807F-C0AE-F7CE-A471-635B12F9451F}"/>
              </a:ext>
            </a:extLst>
          </p:cNvPr>
          <p:cNvSpPr>
            <a:spLocks noGrp="1"/>
          </p:cNvSpPr>
          <p:nvPr>
            <p:ph type="body" idx="1"/>
          </p:nvPr>
        </p:nvSpPr>
        <p:spPr/>
        <p:txBody>
          <a:bodyPr>
            <a:normAutofit/>
          </a:bodyPr>
          <a:lstStyle/>
          <a:p>
            <a:r>
              <a:rPr lang="en-US"/>
              <a:t>During these conversations, teams analyze annual goals and progress.  </a:t>
            </a:r>
          </a:p>
          <a:p>
            <a:r>
              <a:rPr lang="en-US"/>
              <a:t>Are the goals becoming more complex as a reflection of student growth?</a:t>
            </a:r>
          </a:p>
          <a:p>
            <a:pPr marL="114300" indent="0">
              <a:buNone/>
            </a:pPr>
            <a:endParaRPr lang="en-US"/>
          </a:p>
        </p:txBody>
      </p:sp>
      <p:sp>
        <p:nvSpPr>
          <p:cNvPr id="4" name="Slide Number Placeholder 3">
            <a:extLst>
              <a:ext uri="{FF2B5EF4-FFF2-40B4-BE49-F238E27FC236}">
                <a16:creationId xmlns:a16="http://schemas.microsoft.com/office/drawing/2014/main" id="{9DBE5EDD-1FF2-0D75-EA1E-47529376E6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54</a:t>
            </a:fld>
            <a:endParaRPr lang="en-US"/>
          </a:p>
        </p:txBody>
      </p:sp>
    </p:spTree>
    <p:extLst>
      <p:ext uri="{BB962C8B-B14F-4D97-AF65-F5344CB8AC3E}">
        <p14:creationId xmlns:p14="http://schemas.microsoft.com/office/powerpoint/2010/main" val="3575899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FECCCC-0B95-250D-BD95-4BCEF9EB1809}"/>
              </a:ext>
            </a:extLst>
          </p:cNvPr>
          <p:cNvSpPr>
            <a:spLocks noGrp="1"/>
          </p:cNvSpPr>
          <p:nvPr>
            <p:ph type="title"/>
          </p:nvPr>
        </p:nvSpPr>
        <p:spPr/>
        <p:txBody>
          <a:bodyPr/>
          <a:lstStyle/>
          <a:p>
            <a:r>
              <a:rPr lang="en-US" dirty="0"/>
              <a:t>Think Back to </a:t>
            </a:r>
            <a:r>
              <a:rPr lang="en-US" dirty="0" err="1"/>
              <a:t>Endrew</a:t>
            </a:r>
            <a:r>
              <a:rPr lang="en-US" dirty="0"/>
              <a:t> F.</a:t>
            </a:r>
          </a:p>
        </p:txBody>
      </p:sp>
      <p:sp>
        <p:nvSpPr>
          <p:cNvPr id="2" name="Text Placeholder 1">
            <a:extLst>
              <a:ext uri="{FF2B5EF4-FFF2-40B4-BE49-F238E27FC236}">
                <a16:creationId xmlns:a16="http://schemas.microsoft.com/office/drawing/2014/main" id="{D65F42E9-AA8F-26C3-9D53-0A538EAD6F07}"/>
              </a:ext>
            </a:extLst>
          </p:cNvPr>
          <p:cNvSpPr>
            <a:spLocks noGrp="1"/>
          </p:cNvSpPr>
          <p:nvPr>
            <p:ph type="body" idx="1"/>
          </p:nvPr>
        </p:nvSpPr>
        <p:spPr/>
        <p:txBody>
          <a:bodyPr/>
          <a:lstStyle/>
          <a:p>
            <a:r>
              <a:rPr lang="en-US"/>
              <a:t>Has the LEA offered "a cogent and responsive explanation for their decisions that shows the IEP is reasonable calculated to enable the child to make progress in light of his circumstances..." </a:t>
            </a:r>
            <a:r>
              <a:rPr lang="en-US" sz="1100" i="1">
                <a:solidFill>
                  <a:srgbClr val="00B050"/>
                </a:solidFill>
              </a:rPr>
              <a:t>Endrew F vs Hendrick Hudson Central (2017) </a:t>
            </a:r>
          </a:p>
          <a:p>
            <a:r>
              <a:rPr lang="en-US">
                <a:solidFill>
                  <a:srgbClr val="C00000"/>
                </a:solidFill>
              </a:rPr>
              <a:t>The IEP goals are central in answering this question.</a:t>
            </a:r>
          </a:p>
        </p:txBody>
      </p:sp>
      <p:sp>
        <p:nvSpPr>
          <p:cNvPr id="4" name="Slide Number Placeholder 3">
            <a:extLst>
              <a:ext uri="{FF2B5EF4-FFF2-40B4-BE49-F238E27FC236}">
                <a16:creationId xmlns:a16="http://schemas.microsoft.com/office/drawing/2014/main" id="{27929B6A-E471-D242-AD00-1990000A82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55</a:t>
            </a:fld>
            <a:endParaRPr lang="en-US"/>
          </a:p>
        </p:txBody>
      </p:sp>
    </p:spTree>
    <p:extLst>
      <p:ext uri="{BB962C8B-B14F-4D97-AF65-F5344CB8AC3E}">
        <p14:creationId xmlns:p14="http://schemas.microsoft.com/office/powerpoint/2010/main" val="3242992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6D4C8D-2C54-A44E-C584-1B51971DF689}"/>
              </a:ext>
            </a:extLst>
          </p:cNvPr>
          <p:cNvSpPr>
            <a:spLocks noGrp="1"/>
          </p:cNvSpPr>
          <p:nvPr>
            <p:ph type="title"/>
          </p:nvPr>
        </p:nvSpPr>
        <p:spPr/>
        <p:txBody>
          <a:bodyPr/>
          <a:lstStyle/>
          <a:p>
            <a:r>
              <a:rPr lang="en-US" dirty="0"/>
              <a:t>Uses for an EBR</a:t>
            </a:r>
          </a:p>
        </p:txBody>
      </p:sp>
      <p:sp>
        <p:nvSpPr>
          <p:cNvPr id="2" name="Text Placeholder 1">
            <a:extLst>
              <a:ext uri="{FF2B5EF4-FFF2-40B4-BE49-F238E27FC236}">
                <a16:creationId xmlns:a16="http://schemas.microsoft.com/office/drawing/2014/main" id="{67CE410F-8435-17D2-CC60-710E37D9260E}"/>
              </a:ext>
            </a:extLst>
          </p:cNvPr>
          <p:cNvSpPr>
            <a:spLocks noGrp="1"/>
          </p:cNvSpPr>
          <p:nvPr>
            <p:ph type="body" idx="1"/>
          </p:nvPr>
        </p:nvSpPr>
        <p:spPr/>
        <p:txBody>
          <a:bodyPr>
            <a:normAutofit fontScale="85000" lnSpcReduction="10000"/>
          </a:bodyPr>
          <a:lstStyle/>
          <a:p>
            <a:r>
              <a:rPr lang="en-US" b="1" dirty="0">
                <a:solidFill>
                  <a:schemeClr val="bg2"/>
                </a:solidFill>
              </a:rPr>
              <a:t>Assist</a:t>
            </a:r>
            <a:r>
              <a:rPr lang="en-US" dirty="0"/>
              <a:t> LEAs to collect data regarding the impact and quality of the IEP service being offered and implemented</a:t>
            </a:r>
          </a:p>
          <a:p>
            <a:r>
              <a:rPr lang="en-US" b="1" dirty="0">
                <a:solidFill>
                  <a:schemeClr val="bg2"/>
                </a:solidFill>
              </a:rPr>
              <a:t>Prepare</a:t>
            </a:r>
            <a:r>
              <a:rPr lang="en-US" dirty="0"/>
              <a:t> individual IEP team for an annual IEP review.</a:t>
            </a:r>
          </a:p>
          <a:p>
            <a:r>
              <a:rPr lang="en-US" b="1" dirty="0">
                <a:solidFill>
                  <a:schemeClr val="bg2"/>
                </a:solidFill>
              </a:rPr>
              <a:t>Aid</a:t>
            </a:r>
            <a:r>
              <a:rPr lang="en-US" dirty="0"/>
              <a:t> the team when a parent shares a concern about their child not making progress or progress has been limited for a student.  </a:t>
            </a:r>
          </a:p>
          <a:p>
            <a:r>
              <a:rPr lang="en-US" dirty="0"/>
              <a:t>Impact and build capacity as a </a:t>
            </a:r>
            <a:r>
              <a:rPr lang="en-US" b="1" dirty="0">
                <a:solidFill>
                  <a:schemeClr val="bg2"/>
                </a:solidFill>
              </a:rPr>
              <a:t>professional development</a:t>
            </a:r>
            <a:r>
              <a:rPr lang="en-US" dirty="0"/>
              <a:t> activity to improve the quality of IEP development.  </a:t>
            </a:r>
          </a:p>
        </p:txBody>
      </p:sp>
      <p:sp>
        <p:nvSpPr>
          <p:cNvPr id="4" name="Slide Number Placeholder 3">
            <a:extLst>
              <a:ext uri="{FF2B5EF4-FFF2-40B4-BE49-F238E27FC236}">
                <a16:creationId xmlns:a16="http://schemas.microsoft.com/office/drawing/2014/main" id="{A6700D42-DF0E-1067-C5E3-0339A1EDAC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56</a:t>
            </a:fld>
            <a:endParaRPr lang="en-US"/>
          </a:p>
        </p:txBody>
      </p:sp>
    </p:spTree>
    <p:extLst>
      <p:ext uri="{BB962C8B-B14F-4D97-AF65-F5344CB8AC3E}">
        <p14:creationId xmlns:p14="http://schemas.microsoft.com/office/powerpoint/2010/main" val="2316125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88074-0249-2E0E-7B4F-DD6E6B745FA9}"/>
              </a:ext>
            </a:extLst>
          </p:cNvPr>
          <p:cNvSpPr>
            <a:spLocks noGrp="1"/>
          </p:cNvSpPr>
          <p:nvPr>
            <p:ph type="title"/>
          </p:nvPr>
        </p:nvSpPr>
        <p:spPr/>
        <p:txBody>
          <a:bodyPr>
            <a:normAutofit fontScale="90000"/>
          </a:bodyPr>
          <a:lstStyle/>
          <a:p>
            <a:r>
              <a:rPr lang="en-US" dirty="0"/>
              <a:t>If you are interested in EBR at your district:</a:t>
            </a:r>
          </a:p>
        </p:txBody>
      </p:sp>
      <p:sp>
        <p:nvSpPr>
          <p:cNvPr id="2" name="Text Placeholder 1">
            <a:extLst>
              <a:ext uri="{FF2B5EF4-FFF2-40B4-BE49-F238E27FC236}">
                <a16:creationId xmlns:a16="http://schemas.microsoft.com/office/drawing/2014/main" id="{68316564-F27A-E52E-98FC-6C718E0CEE4A}"/>
              </a:ext>
            </a:extLst>
          </p:cNvPr>
          <p:cNvSpPr>
            <a:spLocks noGrp="1"/>
          </p:cNvSpPr>
          <p:nvPr>
            <p:ph type="body" idx="1"/>
          </p:nvPr>
        </p:nvSpPr>
        <p:spPr/>
        <p:txBody>
          <a:bodyPr/>
          <a:lstStyle/>
          <a:p>
            <a:r>
              <a:rPr lang="en-US" dirty="0"/>
              <a:t>Focus is on professional development – not compliance.</a:t>
            </a:r>
          </a:p>
          <a:p>
            <a:r>
              <a:rPr lang="en-US" dirty="0"/>
              <a:t>Outcomes are student focused as well as system focused.  </a:t>
            </a:r>
          </a:p>
          <a:p>
            <a:r>
              <a:rPr lang="en-US" dirty="0"/>
              <a:t>When we know better, we do better!</a:t>
            </a:r>
          </a:p>
          <a:p>
            <a:r>
              <a:rPr lang="en-US" dirty="0"/>
              <a:t>Contact your RPDC Consultant to schedule.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A0BCE84-BF30-67AB-1477-ADDEFF26E4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57</a:t>
            </a:fld>
            <a:endParaRPr lang="en-US"/>
          </a:p>
        </p:txBody>
      </p:sp>
    </p:spTree>
    <p:extLst>
      <p:ext uri="{BB962C8B-B14F-4D97-AF65-F5344CB8AC3E}">
        <p14:creationId xmlns:p14="http://schemas.microsoft.com/office/powerpoint/2010/main" val="2801215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E1240C-60E9-5B48-3032-20A08069ECEE}"/>
              </a:ext>
            </a:extLst>
          </p:cNvPr>
          <p:cNvSpPr>
            <a:spLocks noGrp="1"/>
          </p:cNvSpPr>
          <p:nvPr>
            <p:ph type="title"/>
          </p:nvPr>
        </p:nvSpPr>
        <p:spPr>
          <a:xfrm>
            <a:off x="152400" y="-800100"/>
            <a:ext cx="8839200" cy="800100"/>
          </a:xfrm>
        </p:spPr>
        <p:txBody>
          <a:bodyPr spcFirstLastPara="1" wrap="square" lIns="91425" tIns="45700" rIns="91425" bIns="45700" anchor="b" anchorCtr="0">
            <a:normAutofit/>
          </a:bodyPr>
          <a:lstStyle/>
          <a:p>
            <a:r>
              <a:rPr lang="en-US" dirty="0"/>
              <a:t>Contacts</a:t>
            </a:r>
          </a:p>
        </p:txBody>
      </p:sp>
      <p:sp>
        <p:nvSpPr>
          <p:cNvPr id="6" name="Text Placeholder 5">
            <a:extLst>
              <a:ext uri="{FF2B5EF4-FFF2-40B4-BE49-F238E27FC236}">
                <a16:creationId xmlns:a16="http://schemas.microsoft.com/office/drawing/2014/main" id="{0538CD08-C99C-3A47-D4EB-949E6AB394DF}"/>
              </a:ext>
            </a:extLst>
          </p:cNvPr>
          <p:cNvSpPr>
            <a:spLocks noGrp="1"/>
          </p:cNvSpPr>
          <p:nvPr>
            <p:ph type="body" idx="1"/>
          </p:nvPr>
        </p:nvSpPr>
        <p:spPr/>
        <p:txBody>
          <a:bodyPr>
            <a:normAutofit fontScale="92500" lnSpcReduction="20000"/>
          </a:bodyPr>
          <a:lstStyle/>
          <a:p>
            <a:r>
              <a:rPr lang="en-US" b="1" dirty="0">
                <a:solidFill>
                  <a:schemeClr val="accent5">
                    <a:lumMod val="76000"/>
                  </a:schemeClr>
                </a:solidFill>
              </a:rPr>
              <a:t>Assisting</a:t>
            </a:r>
            <a:r>
              <a:rPr lang="en-US" dirty="0"/>
              <a:t> teams in collecting data regarding the impact and quality of the IEP services being offered and implemented.</a:t>
            </a:r>
          </a:p>
          <a:p>
            <a:r>
              <a:rPr lang="en-US" b="1" dirty="0">
                <a:solidFill>
                  <a:schemeClr val="accent5">
                    <a:lumMod val="76000"/>
                  </a:schemeClr>
                </a:solidFill>
              </a:rPr>
              <a:t>Preparing</a:t>
            </a:r>
            <a:r>
              <a:rPr lang="en-US" dirty="0"/>
              <a:t> an individual IEP team for an annual IEP review.</a:t>
            </a:r>
          </a:p>
          <a:p>
            <a:r>
              <a:rPr lang="en-US" b="1" dirty="0">
                <a:solidFill>
                  <a:schemeClr val="accent5">
                    <a:lumMod val="76000"/>
                  </a:schemeClr>
                </a:solidFill>
              </a:rPr>
              <a:t>Aiding</a:t>
            </a:r>
            <a:r>
              <a:rPr lang="en-US" dirty="0"/>
              <a:t> teams when a parent shares a concern about their child not making progress or progress has been limited for a student.</a:t>
            </a:r>
          </a:p>
        </p:txBody>
      </p:sp>
      <p:pic>
        <p:nvPicPr>
          <p:cNvPr id="2" name="Picture 1">
            <a:extLst>
              <a:ext uri="{FF2B5EF4-FFF2-40B4-BE49-F238E27FC236}">
                <a16:creationId xmlns:a16="http://schemas.microsoft.com/office/drawing/2014/main" id="{15C5A439-D3B2-7FC0-9017-1613E0E9180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9144000" cy="5143500"/>
          </a:xfrm>
          <a:prstGeom prst="rect">
            <a:avLst/>
          </a:prstGeom>
        </p:spPr>
      </p:pic>
      <p:sp>
        <p:nvSpPr>
          <p:cNvPr id="3" name="Slide Number Placeholder 2">
            <a:extLst>
              <a:ext uri="{FF2B5EF4-FFF2-40B4-BE49-F238E27FC236}">
                <a16:creationId xmlns:a16="http://schemas.microsoft.com/office/drawing/2014/main" id="{A6F3691F-429F-50D2-9D73-D99AC7AFC515}"/>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US"/>
              <a:t>58</a:t>
            </a:fld>
            <a:endParaRPr lang="en-US"/>
          </a:p>
        </p:txBody>
      </p:sp>
    </p:spTree>
    <p:extLst>
      <p:ext uri="{BB962C8B-B14F-4D97-AF65-F5344CB8AC3E}">
        <p14:creationId xmlns:p14="http://schemas.microsoft.com/office/powerpoint/2010/main" val="6368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a:spLocks noGrp="1"/>
          </p:cNvSpPr>
          <p:nvPr>
            <p:ph type="title"/>
          </p:nvPr>
        </p:nvSpPr>
        <p:spPr>
          <a:prstGeom prst="rect">
            <a:avLst/>
          </a:prstGeom>
          <a:noFill/>
          <a:ln>
            <a:noFill/>
          </a:ln>
        </p:spPr>
        <p:txBody>
          <a:bodyPr spcFirstLastPara="1" wrap="square" lIns="68569" tIns="34275" rIns="68569" bIns="34275" anchor="b" anchorCtr="0">
            <a:normAutofit fontScale="90000"/>
          </a:bodyPr>
          <a:lstStyle/>
          <a:p>
            <a:pPr lvl="0">
              <a:buSzPct val="100000"/>
            </a:pPr>
            <a:r>
              <a:rPr lang="en-US" sz="3300" dirty="0" err="1">
                <a:solidFill>
                  <a:schemeClr val="tx1"/>
                </a:solidFill>
                <a:latin typeface="Lucida Sans" panose="020B0602030504020204" pitchFamily="34" charset="77"/>
                <a:ea typeface="Open Sans" panose="020B0606030504020204" pitchFamily="34" charset="0"/>
                <a:cs typeface="Open Sans" panose="020B0606030504020204" pitchFamily="34" charset="0"/>
                <a:sym typeface="Open Sans Light"/>
              </a:rPr>
              <a:t>Endrew</a:t>
            </a:r>
            <a:r>
              <a:rPr lang="en-US" sz="3300" dirty="0">
                <a:solidFill>
                  <a:schemeClr val="tx1"/>
                </a:solidFill>
                <a:latin typeface="Lucida Sans" panose="020B0602030504020204" pitchFamily="34" charset="77"/>
                <a:ea typeface="Open Sans" panose="020B0606030504020204" pitchFamily="34" charset="0"/>
                <a:cs typeface="Open Sans" panose="020B0606030504020204" pitchFamily="34" charset="0"/>
                <a:sym typeface="Open Sans Light"/>
              </a:rPr>
              <a:t> F. (2017) </a:t>
            </a:r>
            <a:br>
              <a:rPr lang="en-US" sz="3300" dirty="0">
                <a:solidFill>
                  <a:schemeClr val="tx1"/>
                </a:solidFill>
                <a:latin typeface="Lucida Sans" panose="020B0602030504020204" pitchFamily="34" charset="77"/>
                <a:ea typeface="Open Sans" panose="020B0606030504020204" pitchFamily="34" charset="0"/>
                <a:cs typeface="Open Sans" panose="020B0606030504020204" pitchFamily="34" charset="0"/>
                <a:sym typeface="Open Sans Light"/>
              </a:rPr>
            </a:br>
            <a:r>
              <a:rPr lang="en-US" sz="3300" dirty="0">
                <a:solidFill>
                  <a:schemeClr val="tx1"/>
                </a:solidFill>
                <a:latin typeface="Lucida Sans" panose="020B0602030504020204" pitchFamily="34" charset="77"/>
                <a:ea typeface="Open Sans" panose="020B0606030504020204" pitchFamily="34" charset="0"/>
                <a:cs typeface="Open Sans" panose="020B0606030504020204" pitchFamily="34" charset="0"/>
                <a:sym typeface="Open Sans Light"/>
              </a:rPr>
              <a:t>Standard for FAPE</a:t>
            </a:r>
            <a:endParaRPr sz="3300" dirty="0"/>
          </a:p>
        </p:txBody>
      </p:sp>
      <p:sp>
        <p:nvSpPr>
          <p:cNvPr id="265" name="Google Shape;265;p12"/>
          <p:cNvSpPr txBox="1">
            <a:spLocks noGrp="1"/>
          </p:cNvSpPr>
          <p:nvPr>
            <p:ph type="body" idx="1"/>
          </p:nvPr>
        </p:nvSpPr>
        <p:spPr>
          <a:prstGeom prst="rect">
            <a:avLst/>
          </a:prstGeom>
          <a:solidFill>
            <a:schemeClr val="bg1"/>
          </a:solidFill>
          <a:ln>
            <a:noFill/>
          </a:ln>
        </p:spPr>
        <p:txBody>
          <a:bodyPr spcFirstLastPara="1" wrap="square" lIns="0" tIns="34275" rIns="0" bIns="34275" anchor="t" anchorCtr="0">
            <a:normAutofit fontScale="25000" lnSpcReduction="20000"/>
          </a:bodyPr>
          <a:lstStyle/>
          <a:p>
            <a:pPr marL="264795" marR="1263650" indent="0">
              <a:lnSpc>
                <a:spcPct val="90000"/>
              </a:lnSpc>
              <a:spcBef>
                <a:spcPts val="2465"/>
              </a:spcBef>
              <a:buSzPct val="100000"/>
              <a:buNone/>
            </a:pPr>
            <a:r>
              <a:rPr lang="en-US" sz="12800" dirty="0">
                <a:solidFill>
                  <a:schemeClr val="accent1">
                    <a:lumMod val="75000"/>
                  </a:schemeClr>
                </a:solidFill>
                <a:latin typeface="+mn-lt"/>
                <a:ea typeface="Open Sans Light"/>
                <a:cs typeface="Open Sans Light"/>
                <a:sym typeface="Open Sans Light"/>
              </a:rPr>
              <a:t>The standard established by the </a:t>
            </a:r>
            <a:r>
              <a:rPr lang="en-US" sz="12800" dirty="0" err="1">
                <a:solidFill>
                  <a:schemeClr val="accent1">
                    <a:lumMod val="75000"/>
                  </a:schemeClr>
                </a:solidFill>
                <a:latin typeface="+mn-lt"/>
                <a:ea typeface="Open Sans Light"/>
                <a:cs typeface="Open Sans Light"/>
                <a:sym typeface="Open Sans Light"/>
              </a:rPr>
              <a:t>Endrew</a:t>
            </a:r>
            <a:r>
              <a:rPr lang="en-US" sz="12800" dirty="0">
                <a:solidFill>
                  <a:schemeClr val="accent1">
                    <a:lumMod val="75000"/>
                  </a:schemeClr>
                </a:solidFill>
                <a:latin typeface="+mn-lt"/>
                <a:ea typeface="Open Sans Light"/>
                <a:cs typeface="Open Sans Light"/>
                <a:sym typeface="Open Sans Light"/>
              </a:rPr>
              <a:t> F. case built on the Rowley substantive prong, setting a single standard for educational benefit:  </a:t>
            </a:r>
            <a:endParaRPr lang="en-US" sz="12800" dirty="0">
              <a:solidFill>
                <a:schemeClr val="accent1">
                  <a:lumMod val="75000"/>
                </a:schemeClr>
              </a:solidFill>
              <a:latin typeface="+mn-lt"/>
            </a:endParaRPr>
          </a:p>
          <a:p>
            <a:pPr marL="607695" marR="1263650" lvl="1" indent="0">
              <a:spcBef>
                <a:spcPts val="2315"/>
              </a:spcBef>
              <a:buSzPct val="100000"/>
              <a:buNone/>
            </a:pPr>
            <a:r>
              <a:rPr lang="en-US" sz="12800" dirty="0">
                <a:solidFill>
                  <a:schemeClr val="accent1">
                    <a:lumMod val="75000"/>
                  </a:schemeClr>
                </a:solidFill>
                <a:latin typeface="+mn-lt"/>
                <a:ea typeface="Open Sans Light"/>
                <a:cs typeface="Open Sans Light"/>
                <a:sym typeface="Open Sans Light"/>
              </a:rPr>
              <a:t>“</a:t>
            </a:r>
            <a:r>
              <a:rPr lang="en-US" sz="12800" i="1" dirty="0">
                <a:solidFill>
                  <a:schemeClr val="accent1">
                    <a:lumMod val="75000"/>
                  </a:schemeClr>
                </a:solidFill>
                <a:latin typeface="+mn-lt"/>
                <a:ea typeface="Open Sans Light"/>
                <a:cs typeface="Open Sans Light"/>
                <a:sym typeface="Open Sans Light"/>
              </a:rPr>
              <a:t>progress appropriate in light of a child’s unique circumstances</a:t>
            </a:r>
            <a:r>
              <a:rPr lang="en-US" sz="12800" dirty="0">
                <a:solidFill>
                  <a:schemeClr val="accent1">
                    <a:lumMod val="75000"/>
                  </a:schemeClr>
                </a:solidFill>
                <a:latin typeface="+mn-lt"/>
                <a:ea typeface="Open Sans Light"/>
                <a:cs typeface="Open Sans Light"/>
                <a:sym typeface="Open Sans Light"/>
              </a:rPr>
              <a:t>.” </a:t>
            </a:r>
            <a:endParaRPr lang="en-US" sz="12800" dirty="0">
              <a:solidFill>
                <a:schemeClr val="accent1">
                  <a:lumMod val="75000"/>
                </a:schemeClr>
              </a:solidFill>
              <a:latin typeface="+mn-lt"/>
            </a:endParaRPr>
          </a:p>
          <a:p>
            <a:pPr marL="268605" marR="676910" indent="0" algn="r">
              <a:spcBef>
                <a:spcPts val="2810"/>
              </a:spcBef>
              <a:buSzPct val="100000"/>
              <a:buNone/>
            </a:pPr>
            <a:r>
              <a:rPr lang="en-US" sz="6000" dirty="0" err="1">
                <a:solidFill>
                  <a:schemeClr val="accent1">
                    <a:lumMod val="75000"/>
                  </a:schemeClr>
                </a:solidFill>
                <a:latin typeface="Open Sans"/>
                <a:ea typeface="Open Sans"/>
                <a:cs typeface="Open Sans"/>
                <a:sym typeface="Open Sans"/>
              </a:rPr>
              <a:t>Endrew</a:t>
            </a:r>
            <a:r>
              <a:rPr lang="en-US" sz="6000" dirty="0">
                <a:solidFill>
                  <a:schemeClr val="accent1">
                    <a:lumMod val="75000"/>
                  </a:schemeClr>
                </a:solidFill>
                <a:latin typeface="Open Sans"/>
                <a:ea typeface="Open Sans"/>
                <a:cs typeface="Open Sans"/>
                <a:sym typeface="Open Sans"/>
              </a:rPr>
              <a:t> F. v. Douglas County School District Re-1, 137 S. Ct. 988</a:t>
            </a:r>
            <a:endParaRPr lang="en-US" sz="6000" dirty="0">
              <a:solidFill>
                <a:schemeClr val="accent1">
                  <a:lumMod val="75000"/>
                </a:schemeClr>
              </a:solidFill>
            </a:endParaRPr>
          </a:p>
          <a:p>
            <a:pPr marL="525780" marR="676910" indent="-257175">
              <a:lnSpc>
                <a:spcPct val="90000"/>
              </a:lnSpc>
              <a:spcBef>
                <a:spcPts val="2810"/>
              </a:spcBef>
              <a:buSzPct val="100000"/>
              <a:buFont typeface="Noto Sans Symbols"/>
              <a:buChar char="✔"/>
            </a:pPr>
            <a:endParaRPr sz="5250" dirty="0">
              <a:solidFill>
                <a:schemeClr val="accent1">
                  <a:lumMod val="75000"/>
                </a:schemeClr>
              </a:solidFill>
              <a:latin typeface="+mn-lt"/>
              <a:ea typeface="Open Sans Light"/>
              <a:cs typeface="Open Sans Light"/>
            </a:endParaRPr>
          </a:p>
        </p:txBody>
      </p:sp>
      <p:sp>
        <p:nvSpPr>
          <p:cNvPr id="266" name="Google Shape;266;p1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5" name="Title 4">
            <a:extLst>
              <a:ext uri="{FF2B5EF4-FFF2-40B4-BE49-F238E27FC236}">
                <a16:creationId xmlns:a16="http://schemas.microsoft.com/office/drawing/2014/main" id="{99430AFF-7FE2-8969-B03C-52F9294EA330}"/>
              </a:ext>
            </a:extLst>
          </p:cNvPr>
          <p:cNvSpPr>
            <a:spLocks noGrp="1"/>
          </p:cNvSpPr>
          <p:nvPr>
            <p:ph type="title"/>
          </p:nvPr>
        </p:nvSpPr>
        <p:spPr/>
        <p:txBody>
          <a:bodyPr/>
          <a:lstStyle/>
          <a:p>
            <a:r>
              <a:rPr lang="en-US" dirty="0" err="1"/>
              <a:t>Endrew</a:t>
            </a:r>
            <a:r>
              <a:rPr lang="en-US" dirty="0"/>
              <a:t> F. (2017) continued</a:t>
            </a:r>
          </a:p>
        </p:txBody>
      </p:sp>
      <p:sp>
        <p:nvSpPr>
          <p:cNvPr id="265" name="Google Shape;265;p12"/>
          <p:cNvSpPr txBox="1">
            <a:spLocks noGrp="1"/>
          </p:cNvSpPr>
          <p:nvPr>
            <p:ph type="body" idx="1"/>
          </p:nvPr>
        </p:nvSpPr>
        <p:spPr>
          <a:prstGeom prst="rect">
            <a:avLst/>
          </a:prstGeom>
          <a:noFill/>
          <a:ln>
            <a:noFill/>
          </a:ln>
        </p:spPr>
        <p:txBody>
          <a:bodyPr spcFirstLastPara="1" wrap="square" lIns="0" tIns="34275" rIns="0" bIns="34275" anchor="t" anchorCtr="0">
            <a:normAutofit fontScale="77500" lnSpcReduction="20000"/>
          </a:bodyPr>
          <a:lstStyle/>
          <a:p>
            <a:pPr marL="265052" marR="1264139" indent="0">
              <a:lnSpc>
                <a:spcPct val="90000"/>
              </a:lnSpc>
              <a:spcBef>
                <a:spcPts val="2315"/>
              </a:spcBef>
              <a:buSzPct val="100000"/>
              <a:buNone/>
            </a:pPr>
            <a:r>
              <a:rPr lang="en-US" sz="4350" u="sng">
                <a:latin typeface="+mn-lt"/>
                <a:ea typeface="Open Sans Light"/>
                <a:cs typeface="Open Sans Light"/>
                <a:sym typeface="Open Sans Light"/>
              </a:rPr>
              <a:t>Key Holdings</a:t>
            </a:r>
            <a:endParaRPr lang="en-US" sz="4350">
              <a:latin typeface="+mn-lt"/>
            </a:endParaRPr>
          </a:p>
          <a:p>
            <a:pPr marL="685800" marR="1264139" indent="-421481">
              <a:lnSpc>
                <a:spcPct val="90000"/>
              </a:lnSpc>
              <a:spcBef>
                <a:spcPts val="2315"/>
              </a:spcBef>
              <a:buSzPct val="100000"/>
              <a:buFont typeface="Noto Sans Symbols"/>
              <a:buChar char="✔"/>
            </a:pPr>
            <a:r>
              <a:rPr lang="en-US" sz="4350">
                <a:latin typeface="+mn-lt"/>
                <a:ea typeface="Open Sans Light"/>
                <a:cs typeface="Open Sans Light"/>
                <a:sym typeface="Open Sans Light"/>
              </a:rPr>
              <a:t>“</a:t>
            </a:r>
            <a:r>
              <a:rPr lang="en-US" sz="4350" i="1">
                <a:latin typeface="+mn-lt"/>
                <a:ea typeface="Open Sans Light"/>
                <a:cs typeface="Open Sans Light"/>
                <a:sym typeface="Open Sans Light"/>
              </a:rPr>
              <a:t>every child should have the chance to meet challenging objectives</a:t>
            </a:r>
            <a:r>
              <a:rPr lang="en-US" sz="4350">
                <a:latin typeface="+mn-lt"/>
                <a:ea typeface="Open Sans Light"/>
                <a:cs typeface="Open Sans Light"/>
                <a:sym typeface="Open Sans Light"/>
              </a:rPr>
              <a:t>” </a:t>
            </a:r>
          </a:p>
          <a:p>
            <a:pPr marL="685800" marR="677237" indent="-417910">
              <a:lnSpc>
                <a:spcPct val="90000"/>
              </a:lnSpc>
              <a:spcBef>
                <a:spcPts val="2810"/>
              </a:spcBef>
              <a:buSzPct val="100000"/>
              <a:buFont typeface="Noto Sans Symbols"/>
              <a:buChar char="✔"/>
            </a:pPr>
            <a:r>
              <a:rPr lang="en-US" sz="4350">
                <a:latin typeface="+mn-lt"/>
                <a:ea typeface="Open Sans Light"/>
                <a:cs typeface="Open Sans Light"/>
                <a:sym typeface="Open Sans Light"/>
              </a:rPr>
              <a:t> “</a:t>
            </a:r>
            <a:r>
              <a:rPr lang="en-US" sz="4350" i="1">
                <a:latin typeface="+mn-lt"/>
                <a:ea typeface="Open Sans Light"/>
                <a:cs typeface="Open Sans Light"/>
                <a:sym typeface="Open Sans Light"/>
              </a:rPr>
              <a:t>adequacy of a given IEP turns on the unique circumstances of the child for whom it was created</a:t>
            </a:r>
            <a:r>
              <a:rPr lang="en-US" sz="4350">
                <a:latin typeface="+mn-lt"/>
                <a:ea typeface="Open Sans Light"/>
                <a:cs typeface="Open Sans Light"/>
                <a:sym typeface="Open Sans Light"/>
              </a:rPr>
              <a:t>”</a:t>
            </a:r>
          </a:p>
        </p:txBody>
      </p:sp>
      <p:sp>
        <p:nvSpPr>
          <p:cNvPr id="3" name="TextBox 2">
            <a:extLst>
              <a:ext uri="{FF2B5EF4-FFF2-40B4-BE49-F238E27FC236}">
                <a16:creationId xmlns:a16="http://schemas.microsoft.com/office/drawing/2014/main" id="{BB2D359B-F7C9-7D32-5329-4BED7C9D7056}"/>
              </a:ext>
            </a:extLst>
          </p:cNvPr>
          <p:cNvSpPr txBox="1"/>
          <p:nvPr/>
        </p:nvSpPr>
        <p:spPr>
          <a:xfrm>
            <a:off x="3518989" y="4715028"/>
            <a:ext cx="5181227" cy="253916"/>
          </a:xfrm>
          <a:prstGeom prst="rect">
            <a:avLst/>
          </a:prstGeom>
          <a:noFill/>
        </p:spPr>
        <p:txBody>
          <a:bodyPr wrap="none" lIns="91440" tIns="45720" rIns="91440" bIns="45720" rtlCol="0" anchor="t">
            <a:spAutoFit/>
          </a:bodyPr>
          <a:lstStyle/>
          <a:p>
            <a:r>
              <a:rPr lang="en-US" sz="1050" dirty="0" err="1">
                <a:solidFill>
                  <a:srgbClr val="00B050"/>
                </a:solidFill>
                <a:ea typeface="Open Sans"/>
                <a:cs typeface="Open Sans"/>
                <a:sym typeface="Open Sans Light"/>
              </a:rPr>
              <a:t>Endrew</a:t>
            </a:r>
            <a:r>
              <a:rPr lang="en-US" sz="1050">
                <a:solidFill>
                  <a:srgbClr val="00B050"/>
                </a:solidFill>
                <a:ea typeface="Open Sans"/>
                <a:cs typeface="Open Sans"/>
                <a:sym typeface="Open Sans Light"/>
              </a:rPr>
              <a:t> F. (2017) </a:t>
            </a:r>
            <a:r>
              <a:rPr lang="en-US" sz="1050" dirty="0" err="1">
                <a:solidFill>
                  <a:srgbClr val="00B050"/>
                </a:solidFill>
                <a:ea typeface="Open Sans"/>
                <a:cs typeface="Open Sans"/>
                <a:sym typeface="Open Sans"/>
              </a:rPr>
              <a:t>Endrew</a:t>
            </a:r>
            <a:r>
              <a:rPr lang="en-US" sz="1050">
                <a:solidFill>
                  <a:srgbClr val="00B050"/>
                </a:solidFill>
                <a:ea typeface="Open Sans"/>
                <a:cs typeface="Open Sans"/>
                <a:sym typeface="Open Sans"/>
              </a:rPr>
              <a:t> F. v. Douglas County School District Re-1, 137 S. Ct. 988</a:t>
            </a:r>
            <a:endParaRPr lang="en-US" sz="1050">
              <a:solidFill>
                <a:srgbClr val="00B050"/>
              </a:solidFill>
            </a:endParaRPr>
          </a:p>
        </p:txBody>
      </p:sp>
      <p:sp>
        <p:nvSpPr>
          <p:cNvPr id="266" name="Google Shape;266;p12"/>
          <p:cNvSpPr txBox="1">
            <a:spLocks noGrp="1"/>
          </p:cNvSpPr>
          <p:nvPr>
            <p:ph type="sldNum" idx="12"/>
          </p:nvPr>
        </p:nvSpPr>
        <p:spPr>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978395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FCCAB-05DB-4CE9-69E2-AF9CBF6824FD}"/>
              </a:ext>
            </a:extLst>
          </p:cNvPr>
          <p:cNvSpPr>
            <a:spLocks noGrp="1"/>
          </p:cNvSpPr>
          <p:nvPr>
            <p:ph type="title"/>
          </p:nvPr>
        </p:nvSpPr>
        <p:spPr/>
        <p:txBody>
          <a:bodyPr>
            <a:normAutofit/>
          </a:bodyPr>
          <a:lstStyle/>
          <a:p>
            <a:r>
              <a:rPr lang="en-US" sz="3200" dirty="0"/>
              <a:t>Summary of Supreme Court Decision for </a:t>
            </a:r>
            <a:r>
              <a:rPr lang="en-US" sz="3200" dirty="0" err="1"/>
              <a:t>Endrew</a:t>
            </a:r>
            <a:r>
              <a:rPr lang="en-US" sz="3200" dirty="0"/>
              <a:t> F. </a:t>
            </a:r>
          </a:p>
        </p:txBody>
      </p:sp>
      <p:sp>
        <p:nvSpPr>
          <p:cNvPr id="2" name="Text Placeholder 1">
            <a:extLst>
              <a:ext uri="{FF2B5EF4-FFF2-40B4-BE49-F238E27FC236}">
                <a16:creationId xmlns:a16="http://schemas.microsoft.com/office/drawing/2014/main" id="{A8E3EAB1-9C94-6634-6274-B462B40355B9}"/>
              </a:ext>
            </a:extLst>
          </p:cNvPr>
          <p:cNvSpPr>
            <a:spLocks noGrp="1"/>
          </p:cNvSpPr>
          <p:nvPr>
            <p:ph type="body" idx="1"/>
          </p:nvPr>
        </p:nvSpPr>
        <p:spPr/>
        <p:txBody>
          <a:bodyPr/>
          <a:lstStyle/>
          <a:p>
            <a:r>
              <a:rPr lang="en-US" dirty="0"/>
              <a:t>The court’s decision increases the education expectations for children with disabilities.</a:t>
            </a:r>
          </a:p>
          <a:p>
            <a:r>
              <a:rPr lang="en-US" dirty="0"/>
              <a:t>We must be able to show more than minimal progress for students with disabilities.</a:t>
            </a:r>
          </a:p>
          <a:p>
            <a:r>
              <a:rPr lang="en-US" dirty="0"/>
              <a:t>IEPs must</a:t>
            </a:r>
            <a:r>
              <a:rPr lang="en-US" dirty="0">
                <a:latin typeface="Calibri"/>
              </a:rPr>
              <a:t> NOT</a:t>
            </a:r>
            <a:r>
              <a:rPr lang="en-US" dirty="0"/>
              <a:t> look substantially similar year after year.</a:t>
            </a:r>
          </a:p>
          <a:p>
            <a:endParaRPr lang="en-US" dirty="0"/>
          </a:p>
        </p:txBody>
      </p:sp>
      <p:sp>
        <p:nvSpPr>
          <p:cNvPr id="4" name="Slide Number Placeholder 3">
            <a:extLst>
              <a:ext uri="{FF2B5EF4-FFF2-40B4-BE49-F238E27FC236}">
                <a16:creationId xmlns:a16="http://schemas.microsoft.com/office/drawing/2014/main" id="{324C7F35-26D0-4654-C567-104C3227F7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43420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Endrew</a:t>
            </a:r>
            <a:r>
              <a:rPr lang="en-US" dirty="0"/>
              <a:t> F. Standard (Cont.)</a:t>
            </a:r>
          </a:p>
        </p:txBody>
      </p:sp>
      <p:sp>
        <p:nvSpPr>
          <p:cNvPr id="5" name="Rectangle 4">
            <a:extLst>
              <a:ext uri="{FF2B5EF4-FFF2-40B4-BE49-F238E27FC236}">
                <a16:creationId xmlns:a16="http://schemas.microsoft.com/office/drawing/2014/main" id="{932343AF-06B2-3D4E-A4CA-81302CBC1D16}"/>
              </a:ext>
            </a:extLst>
          </p:cNvPr>
          <p:cNvSpPr/>
          <p:nvPr/>
        </p:nvSpPr>
        <p:spPr>
          <a:xfrm>
            <a:off x="3070579" y="4696178"/>
            <a:ext cx="8706210" cy="230832"/>
          </a:xfrm>
          <a:prstGeom prst="rect">
            <a:avLst/>
          </a:prstGeom>
        </p:spPr>
        <p:txBody>
          <a:bodyPr wrap="square">
            <a:spAutoFit/>
          </a:bodyPr>
          <a:lstStyle/>
          <a:p>
            <a:r>
              <a:rPr lang="en-US" sz="900"/>
              <a:t>In </a:t>
            </a:r>
            <a:r>
              <a:rPr lang="en-US" sz="900" i="1"/>
              <a:t>Questions and Answers on Endrew F. v. Douglas County School District. Re-1, </a:t>
            </a:r>
            <a:r>
              <a:rPr lang="en-US" sz="900"/>
              <a:t>71 IDELR 68 (EDU 2017)</a:t>
            </a:r>
          </a:p>
        </p:txBody>
      </p:sp>
      <p:sp>
        <p:nvSpPr>
          <p:cNvPr id="3" name="Content Placeholder 2"/>
          <p:cNvSpPr>
            <a:spLocks noGrp="1"/>
          </p:cNvSpPr>
          <p:nvPr>
            <p:ph sz="quarter" idx="10"/>
          </p:nvPr>
        </p:nvSpPr>
        <p:spPr/>
        <p:txBody>
          <a:bodyPr>
            <a:normAutofit/>
          </a:bodyPr>
          <a:lstStyle/>
          <a:p>
            <a:r>
              <a:rPr lang="en-US" sz="2000"/>
              <a:t> </a:t>
            </a:r>
            <a:r>
              <a:rPr lang="en-US" sz="2000">
                <a:solidFill>
                  <a:schemeClr val="tx1"/>
                </a:solidFill>
              </a:rPr>
              <a:t>ED wrote that, so that the </a:t>
            </a:r>
            <a:r>
              <a:rPr lang="en-US" sz="2000" i="1" err="1">
                <a:solidFill>
                  <a:schemeClr val="tx1"/>
                </a:solidFill>
              </a:rPr>
              <a:t>Endrew</a:t>
            </a:r>
            <a:r>
              <a:rPr lang="en-US" sz="2000" i="1">
                <a:solidFill>
                  <a:schemeClr val="tx1"/>
                </a:solidFill>
              </a:rPr>
              <a:t> F</a:t>
            </a:r>
            <a:r>
              <a:rPr lang="en-US" sz="2000">
                <a:solidFill>
                  <a:schemeClr val="tx1"/>
                </a:solidFill>
              </a:rPr>
              <a:t>. standard is met for each individual child with a disability, districts must implement policies, procedures, and practices related to: </a:t>
            </a:r>
          </a:p>
          <a:p>
            <a:pPr lvl="1"/>
            <a:r>
              <a:rPr lang="en-US" sz="2000">
                <a:solidFill>
                  <a:schemeClr val="tx1"/>
                </a:solidFill>
              </a:rPr>
              <a:t>1) identifying present levels of academic achievement and functional performance; </a:t>
            </a:r>
          </a:p>
          <a:p>
            <a:pPr lvl="1"/>
            <a:r>
              <a:rPr lang="en-US" sz="2000" i="1">
                <a:solidFill>
                  <a:schemeClr val="tx1"/>
                </a:solidFill>
              </a:rPr>
              <a:t>2) the setting of measurable annual goals, including academic and functional goals; and </a:t>
            </a:r>
          </a:p>
          <a:p>
            <a:pPr lvl="1"/>
            <a:r>
              <a:rPr lang="en-US" sz="2000">
                <a:solidFill>
                  <a:schemeClr val="tx1"/>
                </a:solidFill>
              </a:rPr>
              <a:t>3) how a child's progress toward meeting annual goals will be measured and reported.</a:t>
            </a:r>
          </a:p>
        </p:txBody>
      </p:sp>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a:p>
        </p:txBody>
      </p:sp>
    </p:spTree>
    <p:extLst>
      <p:ext uri="{BB962C8B-B14F-4D97-AF65-F5344CB8AC3E}">
        <p14:creationId xmlns:p14="http://schemas.microsoft.com/office/powerpoint/2010/main" val="1832794857"/>
      </p:ext>
    </p:extLst>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PPT Template Widescreen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3045</Words>
  <Application>Microsoft Office PowerPoint</Application>
  <PresentationFormat>On-screen Show (16:9)</PresentationFormat>
  <Paragraphs>349</Paragraphs>
  <Slides>58</Slides>
  <Notes>21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58</vt:i4>
      </vt:variant>
    </vt:vector>
  </HeadingPairs>
  <TitlesOfParts>
    <vt:vector size="71" baseType="lpstr">
      <vt:lpstr>Arial</vt:lpstr>
      <vt:lpstr>Calibri</vt:lpstr>
      <vt:lpstr>Google Sans</vt:lpstr>
      <vt:lpstr>Lucida Sans</vt:lpstr>
      <vt:lpstr>Noto Sans Symbols</vt:lpstr>
      <vt:lpstr>Open Sans</vt:lpstr>
      <vt:lpstr>Rockwell</vt:lpstr>
      <vt:lpstr>Times New Roman</vt:lpstr>
      <vt:lpstr>Verdana</vt:lpstr>
      <vt:lpstr>Wingdings</vt:lpstr>
      <vt:lpstr>Content Layouts</vt:lpstr>
      <vt:lpstr>DESE PPT Template Widescreen 2017</vt:lpstr>
      <vt:lpstr>Section Dividers</vt:lpstr>
      <vt:lpstr>Zoom Support Meeting Norms</vt:lpstr>
      <vt:lpstr>Using SMART Goals for Educational Benefit</vt:lpstr>
      <vt:lpstr>Agenda Outline </vt:lpstr>
      <vt:lpstr>What Is FAPE?</vt:lpstr>
      <vt:lpstr>Rowley (1982)  Standard for FAPE</vt:lpstr>
      <vt:lpstr>Endrew F. (2017)  Standard for FAPE</vt:lpstr>
      <vt:lpstr>Endrew F. (2017) continued</vt:lpstr>
      <vt:lpstr>Summary of Supreme Court Decision for Endrew F. </vt:lpstr>
      <vt:lpstr>Endrew F. Standard (Cont.)</vt:lpstr>
      <vt:lpstr>More about FAPE </vt:lpstr>
      <vt:lpstr>More about FAPE</vt:lpstr>
      <vt:lpstr>More about FAPE  </vt:lpstr>
      <vt:lpstr>More about FAPE    </vt:lpstr>
      <vt:lpstr>What Does the Law Say About Appropriate?</vt:lpstr>
      <vt:lpstr>What Does the Law Say About Appropriate? </vt:lpstr>
      <vt:lpstr>What Else Does the Law Say About Appropriate?</vt:lpstr>
      <vt:lpstr>Standards Based IEPs to Help Ensure FAPE and Educational Benefit They All Go Together</vt:lpstr>
      <vt:lpstr>Before We Begin…A Few Assumptions</vt:lpstr>
      <vt:lpstr>Connecting to the Standards</vt:lpstr>
      <vt:lpstr>What is a Standards-Based IEP?</vt:lpstr>
      <vt:lpstr>Graphic of Standards Based Goals</vt:lpstr>
      <vt:lpstr>SMART Standards Based Goals to Help Ensure Educational Benefit and FAPE</vt:lpstr>
      <vt:lpstr>IEP Goals Must Be</vt:lpstr>
      <vt:lpstr>200.810.b Defines a SMART Goal</vt:lpstr>
      <vt:lpstr>An Easy Method to Create SMART Goals</vt:lpstr>
      <vt:lpstr> BCCT Goal Formula</vt:lpstr>
      <vt:lpstr>Behavior – What Will the Student Do?</vt:lpstr>
      <vt:lpstr>Condition – When Will They Do It?</vt:lpstr>
      <vt:lpstr>Condition continued</vt:lpstr>
      <vt:lpstr>Criteria – What Level of Skill Proficiency the Student Must Achieve to Meet the Goal?</vt:lpstr>
      <vt:lpstr>Criteria Examples</vt:lpstr>
      <vt:lpstr>BCCT SMART Goal Example</vt:lpstr>
      <vt:lpstr>BCCT SMART Goal Example </vt:lpstr>
      <vt:lpstr>Another BCCT Example</vt:lpstr>
      <vt:lpstr>BCCT with Goal Example</vt:lpstr>
      <vt:lpstr>Let's Talk About Baseline Data</vt:lpstr>
      <vt:lpstr>A Little More about 0% Baseline</vt:lpstr>
      <vt:lpstr>How Does Goal Progress Connect to FAPE?  </vt:lpstr>
      <vt:lpstr>As You Write Goals, Think About </vt:lpstr>
      <vt:lpstr>Think about how often you are collecting data…</vt:lpstr>
      <vt:lpstr>Data collection should be:</vt:lpstr>
      <vt:lpstr> Areas of Non-Compliance Related to Goals Which May Decrease Receiving FAPE and Educational Benefit  </vt:lpstr>
      <vt:lpstr>#1 200.810.b </vt:lpstr>
      <vt:lpstr>200.810.b (1)</vt:lpstr>
      <vt:lpstr>Specific Examples</vt:lpstr>
      <vt:lpstr>#2 200.940.c</vt:lpstr>
      <vt:lpstr>#7 200.810.a</vt:lpstr>
      <vt:lpstr>#12 200.810.e</vt:lpstr>
      <vt:lpstr>How Can We Use the Goal Data to Determine Educational Benefit? </vt:lpstr>
      <vt:lpstr>What is Educational Benefit?</vt:lpstr>
      <vt:lpstr>And Remember What We Said Earlier </vt:lpstr>
      <vt:lpstr>Data Collected Drives Decision Making</vt:lpstr>
      <vt:lpstr>Consider These Four Aspects at IEP Time</vt:lpstr>
      <vt:lpstr>The EBR Process Requires Teams to Look at Data Across Three Annual IEPs</vt:lpstr>
      <vt:lpstr>Think Back to Endrew F.</vt:lpstr>
      <vt:lpstr>Uses for an EBR</vt:lpstr>
      <vt:lpstr>If you are interested in EBR at your district:</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Luetkemeyer, Beverly</dc:creator>
  <cp:lastModifiedBy>Day, Leasa</cp:lastModifiedBy>
  <cp:revision>4</cp:revision>
  <dcterms:created xsi:type="dcterms:W3CDTF">2021-09-23T13:02:44Z</dcterms:created>
  <dcterms:modified xsi:type="dcterms:W3CDTF">2024-09-20T00:40:42Z</dcterms:modified>
</cp:coreProperties>
</file>