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4"/>
    <p:sldMasterId id="2147483648" r:id="rId5"/>
    <p:sldMasterId id="2147483691" r:id="rId6"/>
    <p:sldMasterId id="2147483694" r:id="rId7"/>
    <p:sldMasterId id="2147483692" r:id="rId8"/>
    <p:sldMasterId id="2147483737" r:id="rId9"/>
  </p:sldMasterIdLst>
  <p:notesMasterIdLst>
    <p:notesMasterId r:id="rId44"/>
  </p:notesMasterIdLst>
  <p:handoutMasterIdLst>
    <p:handoutMasterId r:id="rId45"/>
  </p:handoutMasterIdLst>
  <p:sldIdLst>
    <p:sldId id="260" r:id="rId10"/>
    <p:sldId id="266" r:id="rId11"/>
    <p:sldId id="327" r:id="rId12"/>
    <p:sldId id="334" r:id="rId13"/>
    <p:sldId id="267" r:id="rId14"/>
    <p:sldId id="315" r:id="rId15"/>
    <p:sldId id="268" r:id="rId16"/>
    <p:sldId id="273" r:id="rId17"/>
    <p:sldId id="275" r:id="rId18"/>
    <p:sldId id="276" r:id="rId19"/>
    <p:sldId id="277" r:id="rId20"/>
    <p:sldId id="301" r:id="rId21"/>
    <p:sldId id="278" r:id="rId22"/>
    <p:sldId id="299" r:id="rId23"/>
    <p:sldId id="291" r:id="rId24"/>
    <p:sldId id="300" r:id="rId25"/>
    <p:sldId id="284" r:id="rId26"/>
    <p:sldId id="322" r:id="rId27"/>
    <p:sldId id="323" r:id="rId28"/>
    <p:sldId id="324" r:id="rId29"/>
    <p:sldId id="290" r:id="rId30"/>
    <p:sldId id="292" r:id="rId31"/>
    <p:sldId id="325" r:id="rId32"/>
    <p:sldId id="326" r:id="rId33"/>
    <p:sldId id="335" r:id="rId34"/>
    <p:sldId id="329" r:id="rId35"/>
    <p:sldId id="330" r:id="rId36"/>
    <p:sldId id="331" r:id="rId37"/>
    <p:sldId id="332" r:id="rId38"/>
    <p:sldId id="316" r:id="rId39"/>
    <p:sldId id="317" r:id="rId40"/>
    <p:sldId id="318" r:id="rId41"/>
    <p:sldId id="312" r:id="rId42"/>
    <p:sldId id="261"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FF"/>
    <a:srgbClr val="0083A9"/>
    <a:srgbClr val="0000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3" autoAdjust="0"/>
    <p:restoredTop sz="96357" autoAdjust="0"/>
  </p:normalViewPr>
  <p:slideViewPr>
    <p:cSldViewPr>
      <p:cViewPr varScale="1">
        <p:scale>
          <a:sx n="145" d="100"/>
          <a:sy n="145" d="100"/>
        </p:scale>
        <p:origin x="732" y="114"/>
      </p:cViewPr>
      <p:guideLst>
        <p:guide orient="horz" pos="1620"/>
        <p:guide pos="2880"/>
      </p:guideLst>
    </p:cSldViewPr>
  </p:slideViewPr>
  <p:outlineViewPr>
    <p:cViewPr>
      <p:scale>
        <a:sx n="33" d="100"/>
        <a:sy n="33" d="100"/>
      </p:scale>
      <p:origin x="0" y="-931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12/13/2024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12/13/2024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a:t>Click to enter Title</a:t>
            </a:r>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a:t>Date</a:t>
            </a:r>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42304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34" y="-4572"/>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844292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890401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2054645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605414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a:t>Title</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021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Tree>
    <p:extLst>
      <p:ext uri="{BB962C8B-B14F-4D97-AF65-F5344CB8AC3E}">
        <p14:creationId xmlns:p14="http://schemas.microsoft.com/office/powerpoint/2010/main" val="159649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413681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a:t>Title</a:t>
            </a:r>
          </a:p>
        </p:txBody>
      </p:sp>
      <p:sp>
        <p:nvSpPr>
          <p:cNvPr id="3" name="Content Placeholder 2"/>
          <p:cNvSpPr>
            <a:spLocks noGrp="1"/>
          </p:cNvSpPr>
          <p:nvPr>
            <p:ph sz="quarter" idx="12"/>
          </p:nvPr>
        </p:nvSpPr>
        <p:spPr>
          <a:xfrm>
            <a:off x="1600200" y="1485900"/>
            <a:ext cx="7315200" cy="344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December 13, 2024</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December 13, 2024</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1883249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December 13, 2024</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832882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December 13, 2024</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100735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33062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17445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963400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3649022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85551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811930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1031773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497223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2435757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81554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2230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485146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658088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76357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638254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12461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a:t>Chart/Text</a:t>
            </a:r>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2903825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Contact</a:t>
            </a: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567268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148131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99945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720785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54" y="3175"/>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930514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54" y="3175"/>
            <a:ext cx="9146900"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406392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9050"/>
            <a:ext cx="9146898"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4876800" y="1962150"/>
            <a:ext cx="3886200" cy="29718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4876800" y="895350"/>
            <a:ext cx="3886200" cy="9144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4241794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a:t>Title</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68196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45671625"/>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Tree>
    <p:extLst>
      <p:ext uri="{BB962C8B-B14F-4D97-AF65-F5344CB8AC3E}">
        <p14:creationId xmlns:p14="http://schemas.microsoft.com/office/powerpoint/2010/main" val="8916555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a:t>Title</a:t>
            </a:r>
          </a:p>
        </p:txBody>
      </p:sp>
      <p:sp>
        <p:nvSpPr>
          <p:cNvPr id="3" name="Content Placeholder 2"/>
          <p:cNvSpPr>
            <a:spLocks noGrp="1"/>
          </p:cNvSpPr>
          <p:nvPr>
            <p:ph sz="quarter" idx="12"/>
          </p:nvPr>
        </p:nvSpPr>
        <p:spPr>
          <a:xfrm>
            <a:off x="1600200" y="1485900"/>
            <a:ext cx="7315200" cy="344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71038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429112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152400" y="1047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4767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152400" y="9525"/>
            <a:ext cx="4114800" cy="971550"/>
          </a:xfrm>
          <a:prstGeom prst="rect">
            <a:avLst/>
          </a:prstGeom>
        </p:spPr>
        <p:txBody>
          <a:bodyPr anchor="ctr" anchorCtr="0">
            <a:normAutofit/>
          </a:bodyPr>
          <a:lstStyle>
            <a:lvl1pPr marL="0" indent="0" algn="ctr">
              <a:buNone/>
              <a:defRPr sz="20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1291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290172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517345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4.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6.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32" r:id="rId7"/>
    <p:sldLayoutId id="2147483715" r:id="rId8"/>
    <p:sldLayoutId id="2147483714" r:id="rId9"/>
    <p:sldLayoutId id="2147483733" r:id="rId10"/>
    <p:sldLayoutId id="21474836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December 13, 2024</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December 13, 2024</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December 13, 2024</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p:txBody>
      </p:sp>
      <p:graphicFrame>
        <p:nvGraphicFramePr>
          <p:cNvPr id="2" name="Table 1"/>
          <p:cNvGraphicFramePr>
            <a:graphicFrameLocks noGrp="1"/>
          </p:cNvGraphicFramePr>
          <p:nvPr userDrawn="1">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 id="2147483734" r:id="rId5"/>
    <p:sldLayoutId id="2147483735" r:id="rId6"/>
    <p:sldLayoutId id="2147483736" r:id="rId7"/>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December 13, 2024</a:t>
            </a:fld>
            <a:endParaRPr lang="en-US" dirty="0"/>
          </a:p>
        </p:txBody>
      </p:sp>
    </p:spTree>
    <p:extLst>
      <p:ext uri="{BB962C8B-B14F-4D97-AF65-F5344CB8AC3E}">
        <p14:creationId xmlns:p14="http://schemas.microsoft.com/office/powerpoint/2010/main" val="10759347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hyperlink" Target="https://mo.drcedirect.com/"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hyperlink" Target="https://wbte.drcedirect.com/MO/portals/mo"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hyperlink" Target="https://mo.drcedirect.com/default.aspx?leapp=General+Information"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hyperlink" Target="https://mo.drcedirect.com/" TargetMode="Externa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GRADE-LEVEL ASSESSMENTS</a:t>
            </a:r>
          </a:p>
        </p:txBody>
      </p:sp>
      <p:sp>
        <p:nvSpPr>
          <p:cNvPr id="3" name="Text Placeholder 2"/>
          <p:cNvSpPr>
            <a:spLocks noGrp="1"/>
          </p:cNvSpPr>
          <p:nvPr>
            <p:ph type="body" sz="quarter" idx="10"/>
          </p:nvPr>
        </p:nvSpPr>
        <p:spPr/>
        <p:txBody>
          <a:bodyPr/>
          <a:lstStyle/>
          <a:p>
            <a:r>
              <a:rPr lang="en-US"/>
              <a:t>2024-2025</a:t>
            </a:r>
            <a:endParaRPr lang="en-US" dirty="0"/>
          </a:p>
        </p:txBody>
      </p:sp>
      <p:sp>
        <p:nvSpPr>
          <p:cNvPr id="4" name="Text Placeholder 3"/>
          <p:cNvSpPr>
            <a:spLocks noGrp="1"/>
          </p:cNvSpPr>
          <p:nvPr>
            <p:ph type="body" sz="quarter" idx="11"/>
          </p:nvPr>
        </p:nvSpPr>
        <p:spPr/>
        <p:txBody>
          <a:bodyPr/>
          <a:lstStyle/>
          <a:p>
            <a:r>
              <a:rPr lang="en-US" dirty="0"/>
              <a:t>DESE Assessment</a:t>
            </a:r>
          </a:p>
        </p:txBody>
      </p:sp>
    </p:spTree>
    <p:extLst>
      <p:ext uri="{BB962C8B-B14F-4D97-AF65-F5344CB8AC3E}">
        <p14:creationId xmlns:p14="http://schemas.microsoft.com/office/powerpoint/2010/main" val="3936583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Grade-Level Read Aloud</a:t>
            </a:r>
          </a:p>
        </p:txBody>
      </p:sp>
      <p:sp>
        <p:nvSpPr>
          <p:cNvPr id="2" name="Content Placeholder 1"/>
          <p:cNvSpPr>
            <a:spLocks noGrp="1"/>
          </p:cNvSpPr>
          <p:nvPr>
            <p:ph sz="quarter" idx="10"/>
          </p:nvPr>
        </p:nvSpPr>
        <p:spPr/>
        <p:txBody>
          <a:bodyPr/>
          <a:lstStyle/>
          <a:p>
            <a:r>
              <a:rPr lang="en-US" sz="2400" dirty="0">
                <a:latin typeface="Calibri" panose="020F0502020204030204" pitchFamily="34" charset="0"/>
              </a:rPr>
              <a:t>Read Aloud of </a:t>
            </a:r>
            <a:r>
              <a:rPr lang="en-US" sz="2400" b="1" dirty="0">
                <a:latin typeface="Calibri" panose="020F0502020204030204" pitchFamily="34" charset="0"/>
              </a:rPr>
              <a:t>all directions and items</a:t>
            </a:r>
            <a:r>
              <a:rPr lang="en-US" sz="2400" dirty="0">
                <a:latin typeface="Calibri" panose="020F0502020204030204" pitchFamily="34" charset="0"/>
              </a:rPr>
              <a:t> in any subject, except ELA reading passages, is available as a </a:t>
            </a:r>
            <a:r>
              <a:rPr lang="en-US" sz="2400" b="1" dirty="0">
                <a:latin typeface="Calibri" panose="020F0502020204030204" pitchFamily="34" charset="0"/>
              </a:rPr>
              <a:t>universal tool </a:t>
            </a:r>
            <a:r>
              <a:rPr lang="en-US" sz="2400" dirty="0">
                <a:latin typeface="Calibri" panose="020F0502020204030204" pitchFamily="34" charset="0"/>
              </a:rPr>
              <a:t>in 4 ways:</a:t>
            </a:r>
          </a:p>
          <a:p>
            <a:pPr lvl="1"/>
            <a:r>
              <a:rPr lang="en-US" sz="2100" dirty="0">
                <a:latin typeface="Calibri" panose="020F0502020204030204" pitchFamily="34" charset="0"/>
              </a:rPr>
              <a:t>Text-To-Speech</a:t>
            </a:r>
          </a:p>
          <a:p>
            <a:pPr lvl="1"/>
            <a:r>
              <a:rPr lang="en-US" sz="2100" dirty="0">
                <a:latin typeface="Calibri" panose="020F0502020204030204" pitchFamily="34" charset="0"/>
              </a:rPr>
              <a:t>Human Reader</a:t>
            </a:r>
          </a:p>
          <a:p>
            <a:pPr lvl="1"/>
            <a:r>
              <a:rPr lang="en-US" sz="2100" dirty="0">
                <a:latin typeface="Calibri" panose="020F0502020204030204" pitchFamily="34" charset="0"/>
              </a:rPr>
              <a:t>Assistive Technology</a:t>
            </a:r>
          </a:p>
          <a:p>
            <a:pPr lvl="1"/>
            <a:r>
              <a:rPr lang="en-US" sz="2100" dirty="0">
                <a:latin typeface="Calibri" panose="020F0502020204030204" pitchFamily="34" charset="0"/>
              </a:rPr>
              <a:t>Native Language</a:t>
            </a:r>
          </a:p>
          <a:p>
            <a:r>
              <a:rPr lang="en-US" sz="2400" dirty="0">
                <a:latin typeface="Calibri" pitchFamily="34" charset="0"/>
              </a:rPr>
              <a:t>Read Aloud of an </a:t>
            </a:r>
            <a:r>
              <a:rPr lang="en-US" sz="2400" b="1" dirty="0">
                <a:latin typeface="Calibri" pitchFamily="34" charset="0"/>
              </a:rPr>
              <a:t>ELA reading passage </a:t>
            </a:r>
            <a:r>
              <a:rPr lang="en-US" sz="2400" dirty="0">
                <a:latin typeface="Calibri" pitchFamily="34" charset="0"/>
              </a:rPr>
              <a:t>requires an </a:t>
            </a:r>
            <a:r>
              <a:rPr lang="en-US" sz="2400" b="1" dirty="0">
                <a:latin typeface="Calibri" pitchFamily="34" charset="0"/>
              </a:rPr>
              <a:t>IEP or 504</a:t>
            </a:r>
            <a:r>
              <a:rPr lang="en-US" sz="2400" dirty="0">
                <a:latin typeface="Calibri" pitchFamily="34" charset="0"/>
              </a:rPr>
              <a:t>.</a:t>
            </a:r>
          </a:p>
          <a:p>
            <a:r>
              <a:rPr lang="en-US" sz="2400" dirty="0">
                <a:latin typeface="Calibri" pitchFamily="34" charset="0"/>
              </a:rPr>
              <a:t>Any Read Aloud tool must be marked in the Portal before testing.</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10</a:t>
            </a:fld>
            <a:endParaRPr lang="en-US"/>
          </a:p>
        </p:txBody>
      </p:sp>
    </p:spTree>
    <p:extLst>
      <p:ext uri="{BB962C8B-B14F-4D97-AF65-F5344CB8AC3E}">
        <p14:creationId xmlns:p14="http://schemas.microsoft.com/office/powerpoint/2010/main" val="3696334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Grade-Level Read Aloud (cont.)</a:t>
            </a:r>
          </a:p>
        </p:txBody>
      </p:sp>
      <p:sp>
        <p:nvSpPr>
          <p:cNvPr id="2" name="Content Placeholder 1"/>
          <p:cNvSpPr>
            <a:spLocks noGrp="1"/>
          </p:cNvSpPr>
          <p:nvPr>
            <p:ph sz="quarter" idx="10"/>
          </p:nvPr>
        </p:nvSpPr>
        <p:spPr/>
        <p:txBody>
          <a:bodyPr>
            <a:normAutofit fontScale="62500" lnSpcReduction="20000"/>
          </a:bodyPr>
          <a:lstStyle/>
          <a:p>
            <a:r>
              <a:rPr lang="en-US" sz="3700" dirty="0">
                <a:latin typeface="Calibri" pitchFamily="34" charset="0"/>
              </a:rPr>
              <a:t>Decision to read aloud should be made by educators who work with the student on a regular basis and believe it is necessary.</a:t>
            </a:r>
          </a:p>
          <a:p>
            <a:r>
              <a:rPr lang="en-US" sz="3700" dirty="0">
                <a:latin typeface="Calibri" pitchFamily="34" charset="0"/>
              </a:rPr>
              <a:t>DESE does not recommend the use of Read Aloud for students who do not use it as part of their everyday learning in the classroom.</a:t>
            </a:r>
          </a:p>
          <a:p>
            <a:r>
              <a:rPr lang="en-US" sz="3700" dirty="0">
                <a:latin typeface="Calibri" pitchFamily="34" charset="0"/>
              </a:rPr>
              <a:t>The use of Read Aloud for some students can prove distracting and become a hindrance to student performance.</a:t>
            </a:r>
          </a:p>
          <a:p>
            <a:r>
              <a:rPr lang="en-US" sz="3700" dirty="0">
                <a:latin typeface="Calibri" pitchFamily="34" charset="0"/>
              </a:rPr>
              <a:t>Read Aloud of ELA Listening items will require the download of a script. </a:t>
            </a:r>
          </a:p>
          <a:p>
            <a:r>
              <a:rPr lang="en-US" sz="3700" dirty="0">
                <a:latin typeface="Calibri" pitchFamily="34" charset="0"/>
              </a:rPr>
              <a:t>Listening items also have Closed Captioning and ASL video for the deaf/hard of hearing student.</a:t>
            </a:r>
          </a:p>
          <a:p>
            <a:pPr marL="112712" indent="0">
              <a:buNone/>
            </a:pPr>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11</a:t>
            </a:fld>
            <a:endParaRPr lang="en-US"/>
          </a:p>
        </p:txBody>
      </p:sp>
    </p:spTree>
    <p:extLst>
      <p:ext uri="{BB962C8B-B14F-4D97-AF65-F5344CB8AC3E}">
        <p14:creationId xmlns:p14="http://schemas.microsoft.com/office/powerpoint/2010/main" val="3922815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Test Tickets – Tools/Accommodations</a:t>
            </a:r>
          </a:p>
        </p:txBody>
      </p:sp>
      <p:sp>
        <p:nvSpPr>
          <p:cNvPr id="2" name="Content Placeholder 1"/>
          <p:cNvSpPr>
            <a:spLocks noGrp="1"/>
          </p:cNvSpPr>
          <p:nvPr>
            <p:ph sz="quarter" idx="10"/>
          </p:nvPr>
        </p:nvSpPr>
        <p:spPr/>
        <p:txBody>
          <a:bodyPr/>
          <a:lstStyle/>
          <a:p>
            <a:r>
              <a:rPr lang="en-US" dirty="0"/>
              <a:t>Even when marked in the Portal, not all tools/accommodations will be displayed on test tickets. The tools/accommodations that are displayed are shown in section 9.7 in the Test Coordinators Manual.</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12</a:t>
            </a:fld>
            <a:endParaRPr lang="en-US"/>
          </a:p>
        </p:txBody>
      </p:sp>
    </p:spTree>
    <p:extLst>
      <p:ext uri="{BB962C8B-B14F-4D97-AF65-F5344CB8AC3E}">
        <p14:creationId xmlns:p14="http://schemas.microsoft.com/office/powerpoint/2010/main" val="277640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Invalidations</a:t>
            </a:r>
          </a:p>
        </p:txBody>
      </p:sp>
      <p:sp>
        <p:nvSpPr>
          <p:cNvPr id="2" name="Content Placeholder 1"/>
          <p:cNvSpPr>
            <a:spLocks noGrp="1"/>
          </p:cNvSpPr>
          <p:nvPr>
            <p:ph sz="quarter" idx="10"/>
          </p:nvPr>
        </p:nvSpPr>
        <p:spPr/>
        <p:txBody>
          <a:bodyPr>
            <a:normAutofit fontScale="92500" lnSpcReduction="10000"/>
          </a:bodyPr>
          <a:lstStyle/>
          <a:p>
            <a:r>
              <a:rPr lang="en-US" sz="2600" dirty="0">
                <a:latin typeface="Calibri" panose="020F0502020204030204" pitchFamily="34" charset="0"/>
              </a:rPr>
              <a:t>Using of one of these accommodations, even if required in an IEP/504 plan, changes the construct of the item being assessed. Therefore, the use of these accommodations will cause an invalidation in the content area, and the Student will receive a Lowest Obtainable Scale Score (LOSS).</a:t>
            </a:r>
          </a:p>
          <a:p>
            <a:pPr lvl="1"/>
            <a:r>
              <a:rPr lang="en-US" sz="2400" dirty="0">
                <a:latin typeface="Calibri" panose="020F0502020204030204" pitchFamily="34" charset="0"/>
              </a:rPr>
              <a:t>Use of a Calculator in Grade 3</a:t>
            </a:r>
          </a:p>
          <a:p>
            <a:pPr lvl="1"/>
            <a:r>
              <a:rPr lang="en-US" sz="2400" dirty="0">
                <a:latin typeface="Calibri" panose="020F0502020204030204" pitchFamily="34" charset="0"/>
              </a:rPr>
              <a:t>Use of a Multiplication Table in Grade 3</a:t>
            </a:r>
          </a:p>
          <a:p>
            <a:pPr lvl="1"/>
            <a:r>
              <a:rPr lang="en-US" sz="2400" dirty="0">
                <a:latin typeface="Calibri" panose="020F0502020204030204" pitchFamily="34" charset="0"/>
              </a:rPr>
              <a:t>Use of Read Aloud for ELA Reading Passages in Grades 3-5 (Except for Blind Students who cannot yet read Braille)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13</a:t>
            </a:fld>
            <a:endParaRPr lang="en-US"/>
          </a:p>
        </p:txBody>
      </p:sp>
    </p:spTree>
    <p:extLst>
      <p:ext uri="{BB962C8B-B14F-4D97-AF65-F5344CB8AC3E}">
        <p14:creationId xmlns:p14="http://schemas.microsoft.com/office/powerpoint/2010/main" val="225538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Paper Based Editions</a:t>
            </a:r>
          </a:p>
        </p:txBody>
      </p:sp>
      <p:sp>
        <p:nvSpPr>
          <p:cNvPr id="2" name="Content Placeholder 1"/>
          <p:cNvSpPr>
            <a:spLocks noGrp="1"/>
          </p:cNvSpPr>
          <p:nvPr>
            <p:ph sz="quarter" idx="10"/>
          </p:nvPr>
        </p:nvSpPr>
        <p:spPr/>
        <p:txBody>
          <a:bodyPr>
            <a:normAutofit fontScale="92500" lnSpcReduction="10000"/>
          </a:bodyPr>
          <a:lstStyle/>
          <a:p>
            <a:r>
              <a:rPr lang="en-US" sz="2400" dirty="0">
                <a:latin typeface="Calibri" pitchFamily="34" charset="0"/>
              </a:rPr>
              <a:t>A Paper Based edition of the test is available for:</a:t>
            </a:r>
          </a:p>
          <a:p>
            <a:pPr lvl="1"/>
            <a:r>
              <a:rPr lang="en-US" sz="2000" dirty="0">
                <a:latin typeface="Calibri" pitchFamily="34" charset="0"/>
              </a:rPr>
              <a:t>Students with an IEP that says the student should take the Paper Based Assessment.</a:t>
            </a:r>
          </a:p>
          <a:p>
            <a:pPr lvl="1"/>
            <a:r>
              <a:rPr lang="en-US" sz="2000" dirty="0">
                <a:latin typeface="Calibri" pitchFamily="34" charset="0"/>
              </a:rPr>
              <a:t>Students who are testing out-of-district.</a:t>
            </a:r>
          </a:p>
          <a:p>
            <a:pPr lvl="1"/>
            <a:r>
              <a:rPr lang="en-US" sz="2000" dirty="0">
                <a:latin typeface="Calibri" pitchFamily="34" charset="0"/>
              </a:rPr>
              <a:t>Homebound students who cannot come to school to test.</a:t>
            </a:r>
          </a:p>
          <a:p>
            <a:pPr lvl="1"/>
            <a:r>
              <a:rPr lang="en-US" sz="2000" dirty="0">
                <a:latin typeface="Calibri" pitchFamily="34" charset="0"/>
              </a:rPr>
              <a:t>For EL Translation when the translator needs to translate prior to assessing the student due to technical language.</a:t>
            </a:r>
            <a:endParaRPr lang="en-US" sz="2400" dirty="0">
              <a:latin typeface="Calibri" pitchFamily="34" charset="0"/>
            </a:endParaRPr>
          </a:p>
          <a:p>
            <a:r>
              <a:rPr lang="en-US" sz="2400" dirty="0">
                <a:latin typeface="Calibri" pitchFamily="34" charset="0"/>
              </a:rPr>
              <a:t>Use Accommodation code A102 for those with an IEP.</a:t>
            </a:r>
          </a:p>
          <a:p>
            <a:r>
              <a:rPr lang="en-US" sz="2400" dirty="0">
                <a:latin typeface="Calibri" pitchFamily="34" charset="0"/>
              </a:rPr>
              <a:t>Use code S112 for other scenarios.</a:t>
            </a:r>
          </a:p>
          <a:p>
            <a:r>
              <a:rPr lang="en-US" sz="2400" dirty="0">
                <a:latin typeface="Calibri" pitchFamily="34" charset="0"/>
              </a:rPr>
              <a:t>$15 charge for use of a Paper Based test without an IEP.</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14</a:t>
            </a:fld>
            <a:endParaRPr lang="en-US"/>
          </a:p>
        </p:txBody>
      </p:sp>
    </p:spTree>
    <p:extLst>
      <p:ext uri="{BB962C8B-B14F-4D97-AF65-F5344CB8AC3E}">
        <p14:creationId xmlns:p14="http://schemas.microsoft.com/office/powerpoint/2010/main" val="392590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Special Considerations</a:t>
            </a:r>
          </a:p>
        </p:txBody>
      </p:sp>
      <p:sp>
        <p:nvSpPr>
          <p:cNvPr id="2" name="Content Placeholder 1"/>
          <p:cNvSpPr>
            <a:spLocks noGrp="1"/>
          </p:cNvSpPr>
          <p:nvPr>
            <p:ph sz="quarter" idx="10"/>
          </p:nvPr>
        </p:nvSpPr>
        <p:spPr/>
        <p:txBody>
          <a:bodyPr>
            <a:normAutofit/>
          </a:bodyPr>
          <a:lstStyle/>
          <a:p>
            <a:r>
              <a:rPr lang="en-US" sz="2400" dirty="0">
                <a:latin typeface="Calibri" pitchFamily="34" charset="0"/>
              </a:rPr>
              <a:t>Paper Based, Braille, or Large Print assessments must be marked in the Portal prior to testing.</a:t>
            </a:r>
          </a:p>
          <a:p>
            <a:pPr marL="854075" marR="0" lvl="1" indent="-396875" algn="l" defTabSz="914400" rtl="0" eaLnBrk="1" fontAlgn="auto" latinLnBrk="0" hangingPunct="1">
              <a:lnSpc>
                <a:spcPct val="100000"/>
              </a:lnSpc>
              <a:spcBef>
                <a:spcPct val="20000"/>
              </a:spcBef>
              <a:spcAft>
                <a:spcPts val="0"/>
              </a:spcAft>
              <a:buClr>
                <a:srgbClr val="00B050"/>
              </a:buClr>
              <a:buSzPct val="60000"/>
              <a:buFont typeface="Wingdings" panose="05000000000000000000" pitchFamily="2" charset="2"/>
              <a:buChar char="q"/>
              <a:tabLst/>
              <a:defRPr/>
            </a:pPr>
            <a:r>
              <a:rPr kumimoji="0" lang="en-US" sz="2000" b="0" i="0" u="none" strike="noStrike" kern="1200" cap="none" spc="0" normalizeH="0" baseline="0" noProof="0" dirty="0">
                <a:ln>
                  <a:noFill/>
                </a:ln>
                <a:solidFill>
                  <a:srgbClr val="004B8D"/>
                </a:solidFill>
                <a:effectLst/>
                <a:uLnTx/>
                <a:uFillTx/>
                <a:latin typeface="Calibri" pitchFamily="34" charset="0"/>
                <a:ea typeface="+mn-ea"/>
                <a:cs typeface="+mn-cs"/>
              </a:rPr>
              <a:t>Materials can be ordered during initial window or additional materials ordering window.</a:t>
            </a:r>
            <a:endParaRPr lang="en-US" sz="2400" dirty="0">
              <a:latin typeface="Calibri" pitchFamily="34" charset="0"/>
            </a:endParaRPr>
          </a:p>
          <a:p>
            <a:pPr lvl="1"/>
            <a:r>
              <a:rPr lang="en-US" sz="2000" dirty="0">
                <a:latin typeface="Calibri" pitchFamily="34" charset="0"/>
              </a:rPr>
              <a:t>Paper Based assessments must be downloaded by the DTC via the Portal and printed locally prior to testing.</a:t>
            </a:r>
          </a:p>
          <a:p>
            <a:r>
              <a:rPr lang="en-US" sz="2400" dirty="0">
                <a:latin typeface="Calibri" pitchFamily="34" charset="0"/>
              </a:rPr>
              <a:t>All accommodations should also be entered at least 48 hours prior to testing.</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15</a:t>
            </a:fld>
            <a:endParaRPr lang="en-US"/>
          </a:p>
        </p:txBody>
      </p:sp>
    </p:spTree>
    <p:extLst>
      <p:ext uri="{BB962C8B-B14F-4D97-AF65-F5344CB8AC3E}">
        <p14:creationId xmlns:p14="http://schemas.microsoft.com/office/powerpoint/2010/main" val="2303248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Test Tickets – Student Information</a:t>
            </a:r>
          </a:p>
        </p:txBody>
      </p:sp>
      <p:sp>
        <p:nvSpPr>
          <p:cNvPr id="2" name="Content Placeholder 1"/>
          <p:cNvSpPr>
            <a:spLocks noGrp="1"/>
          </p:cNvSpPr>
          <p:nvPr>
            <p:ph sz="quarter" idx="10"/>
          </p:nvPr>
        </p:nvSpPr>
        <p:spPr/>
        <p:txBody>
          <a:bodyPr>
            <a:normAutofit lnSpcReduction="10000"/>
          </a:bodyPr>
          <a:lstStyle/>
          <a:p>
            <a:r>
              <a:rPr lang="en-US" sz="2400" dirty="0">
                <a:latin typeface="Calibri" pitchFamily="34" charset="0"/>
              </a:rPr>
              <a:t>If a student is not listed:</a:t>
            </a:r>
          </a:p>
          <a:p>
            <a:pPr lvl="1"/>
            <a:r>
              <a:rPr lang="en-US" sz="2000" dirty="0">
                <a:latin typeface="Calibri" pitchFamily="34" charset="0"/>
              </a:rPr>
              <a:t>Add student manually</a:t>
            </a:r>
          </a:p>
          <a:p>
            <a:pPr lvl="1"/>
            <a:r>
              <a:rPr lang="en-US" sz="2000" dirty="0">
                <a:latin typeface="Calibri" pitchFamily="34" charset="0"/>
              </a:rPr>
              <a:t>Mark accommodations</a:t>
            </a:r>
          </a:p>
          <a:p>
            <a:pPr lvl="1"/>
            <a:r>
              <a:rPr lang="en-US" sz="2000" dirty="0">
                <a:latin typeface="Calibri" pitchFamily="34" charset="0"/>
              </a:rPr>
              <a:t>Assign student to a test session</a:t>
            </a:r>
            <a:endParaRPr lang="en-US" sz="2000" strike="sngStrike" dirty="0">
              <a:latin typeface="Calibri" pitchFamily="34" charset="0"/>
            </a:endParaRPr>
          </a:p>
          <a:p>
            <a:pPr lvl="1"/>
            <a:r>
              <a:rPr lang="en-US" sz="2000" dirty="0">
                <a:latin typeface="Calibri" pitchFamily="34" charset="0"/>
              </a:rPr>
              <a:t>Login information will be generated</a:t>
            </a:r>
          </a:p>
          <a:p>
            <a:r>
              <a:rPr lang="en-US" sz="2400" dirty="0">
                <a:latin typeface="Calibri" pitchFamily="34" charset="0"/>
              </a:rPr>
              <a:t>Make sure the test tickets have the correct Student Name and Test Session.</a:t>
            </a:r>
          </a:p>
          <a:p>
            <a:pPr lvl="1"/>
            <a:r>
              <a:rPr lang="en-US" sz="2000" dirty="0">
                <a:latin typeface="Calibri" pitchFamily="34" charset="0"/>
              </a:rPr>
              <a:t>If issues arise, the Test Examiner should contact the STC or DTC who can contact DRC’s MAP Service Line at 800-544-9868.</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16</a:t>
            </a:fld>
            <a:endParaRPr lang="en-US"/>
          </a:p>
        </p:txBody>
      </p:sp>
    </p:spTree>
    <p:extLst>
      <p:ext uri="{BB962C8B-B14F-4D97-AF65-F5344CB8AC3E}">
        <p14:creationId xmlns:p14="http://schemas.microsoft.com/office/powerpoint/2010/main" val="3294057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Blueprints</a:t>
            </a:r>
          </a:p>
        </p:txBody>
      </p:sp>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Blueprints serve as a guide for test construction.</a:t>
            </a:r>
          </a:p>
          <a:p>
            <a:r>
              <a:rPr lang="en-US" sz="2400" dirty="0">
                <a:latin typeface="Calibri" panose="020F0502020204030204" pitchFamily="34" charset="0"/>
              </a:rPr>
              <a:t>Arranged by content areas and grades (e.g. ELA Grade 3).</a:t>
            </a:r>
          </a:p>
          <a:p>
            <a:pPr lvl="1"/>
            <a:r>
              <a:rPr lang="en-US" sz="2000" dirty="0">
                <a:latin typeface="Calibri" panose="020F0502020204030204" pitchFamily="34" charset="0"/>
              </a:rPr>
              <a:t>Reporting Category</a:t>
            </a:r>
          </a:p>
          <a:p>
            <a:pPr lvl="1"/>
            <a:r>
              <a:rPr lang="en-US" sz="2000" dirty="0">
                <a:latin typeface="Calibri" panose="020F0502020204030204" pitchFamily="34" charset="0"/>
              </a:rPr>
              <a:t>Strand/Domain</a:t>
            </a:r>
          </a:p>
          <a:p>
            <a:pPr lvl="1"/>
            <a:r>
              <a:rPr lang="en-US" sz="2000" dirty="0">
                <a:latin typeface="Calibri" panose="020F0502020204030204" pitchFamily="34" charset="0"/>
              </a:rPr>
              <a:t>Cluster/Theme/Big Idea</a:t>
            </a:r>
          </a:p>
          <a:p>
            <a:pPr lvl="1"/>
            <a:r>
              <a:rPr lang="en-US" sz="2000" dirty="0">
                <a:latin typeface="Calibri" panose="020F0502020204030204" pitchFamily="34" charset="0"/>
              </a:rPr>
              <a:t>Point Range</a:t>
            </a:r>
          </a:p>
          <a:p>
            <a:pPr lvl="1"/>
            <a:r>
              <a:rPr lang="en-US" sz="2000" dirty="0">
                <a:latin typeface="Calibri" panose="020F0502020204030204" pitchFamily="34" charset="0"/>
              </a:rPr>
              <a:t>Range of Emphasis </a:t>
            </a:r>
            <a:endParaRPr lang="en-US" sz="2400" dirty="0">
              <a:latin typeface="Calibri" panose="020F0502020204030204" pitchFamily="34" charset="0"/>
            </a:endParaRPr>
          </a:p>
          <a:p>
            <a:r>
              <a:rPr lang="en-US" sz="2400" dirty="0">
                <a:latin typeface="Calibri" panose="020F0502020204030204" pitchFamily="34" charset="0"/>
              </a:rPr>
              <a:t>Found on the Grade-Level website, under the Resources tab, and in the LEA Guide To The Missouri Assessment Program.</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17</a:t>
            </a:fld>
            <a:endParaRPr lang="en-US"/>
          </a:p>
        </p:txBody>
      </p:sp>
    </p:spTree>
    <p:extLst>
      <p:ext uri="{BB962C8B-B14F-4D97-AF65-F5344CB8AC3E}">
        <p14:creationId xmlns:p14="http://schemas.microsoft.com/office/powerpoint/2010/main" val="1786587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Timing Guidelines - Grades 3-4</a:t>
            </a:r>
          </a:p>
        </p:txBody>
      </p:sp>
      <p:graphicFrame>
        <p:nvGraphicFramePr>
          <p:cNvPr id="6" name="Content Placeholder 5"/>
          <p:cNvGraphicFramePr>
            <a:graphicFrameLocks noGrp="1"/>
          </p:cNvGraphicFramePr>
          <p:nvPr>
            <p:ph sz="quarter" idx="10"/>
            <p:extLst>
              <p:ext uri="{D42A27DB-BD31-4B8C-83A1-F6EECF244321}">
                <p14:modId xmlns:p14="http://schemas.microsoft.com/office/powerpoint/2010/main" val="974701529"/>
              </p:ext>
            </p:extLst>
          </p:nvPr>
        </p:nvGraphicFramePr>
        <p:xfrm>
          <a:off x="165538" y="1543050"/>
          <a:ext cx="8763000" cy="332740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194587808"/>
                    </a:ext>
                  </a:extLst>
                </a:gridCol>
                <a:gridCol w="1905000">
                  <a:extLst>
                    <a:ext uri="{9D8B030D-6E8A-4147-A177-3AD203B41FA5}">
                      <a16:colId xmlns:a16="http://schemas.microsoft.com/office/drawing/2014/main" val="350258229"/>
                    </a:ext>
                  </a:extLst>
                </a:gridCol>
                <a:gridCol w="1905000">
                  <a:extLst>
                    <a:ext uri="{9D8B030D-6E8A-4147-A177-3AD203B41FA5}">
                      <a16:colId xmlns:a16="http://schemas.microsoft.com/office/drawing/2014/main" val="2958732183"/>
                    </a:ext>
                  </a:extLst>
                </a:gridCol>
                <a:gridCol w="1981200">
                  <a:extLst>
                    <a:ext uri="{9D8B030D-6E8A-4147-A177-3AD203B41FA5}">
                      <a16:colId xmlns:a16="http://schemas.microsoft.com/office/drawing/2014/main" val="667677918"/>
                    </a:ext>
                  </a:extLst>
                </a:gridCol>
                <a:gridCol w="2057400">
                  <a:extLst>
                    <a:ext uri="{9D8B030D-6E8A-4147-A177-3AD203B41FA5}">
                      <a16:colId xmlns:a16="http://schemas.microsoft.com/office/drawing/2014/main" val="1200454607"/>
                    </a:ext>
                  </a:extLst>
                </a:gridCol>
              </a:tblGrid>
              <a:tr h="370840">
                <a:tc>
                  <a:txBody>
                    <a:bodyPr/>
                    <a:lstStyle/>
                    <a:p>
                      <a:pPr algn="ctr"/>
                      <a:r>
                        <a:rPr lang="en-US" sz="1400" dirty="0"/>
                        <a:t>Grade</a:t>
                      </a:r>
                    </a:p>
                  </a:txBody>
                  <a:tcPr anchor="ctr"/>
                </a:tc>
                <a:tc>
                  <a:txBody>
                    <a:bodyPr/>
                    <a:lstStyle/>
                    <a:p>
                      <a:pPr algn="ctr"/>
                      <a:r>
                        <a:rPr lang="en-US" sz="1400" dirty="0"/>
                        <a:t>Session 1</a:t>
                      </a:r>
                    </a:p>
                  </a:txBody>
                  <a:tcPr anchor="ctr"/>
                </a:tc>
                <a:tc>
                  <a:txBody>
                    <a:bodyPr/>
                    <a:lstStyle/>
                    <a:p>
                      <a:pPr algn="ctr"/>
                      <a:r>
                        <a:rPr lang="en-US" sz="1400" dirty="0"/>
                        <a:t>Session</a:t>
                      </a:r>
                      <a:r>
                        <a:rPr lang="en-US" sz="1400" baseline="0" dirty="0"/>
                        <a:t> 2</a:t>
                      </a:r>
                      <a:endParaRPr lang="en-US" sz="1400" dirty="0"/>
                    </a:p>
                  </a:txBody>
                  <a:tcPr anchor="ctr"/>
                </a:tc>
                <a:tc>
                  <a:txBody>
                    <a:bodyPr/>
                    <a:lstStyle/>
                    <a:p>
                      <a:pPr algn="ctr"/>
                      <a:r>
                        <a:rPr lang="en-US" sz="1400" dirty="0"/>
                        <a:t>Session 3</a:t>
                      </a:r>
                    </a:p>
                  </a:txBody>
                  <a:tcPr anchor="ctr"/>
                </a:tc>
                <a:tc>
                  <a:txBody>
                    <a:bodyPr/>
                    <a:lstStyle/>
                    <a:p>
                      <a:pPr algn="ctr"/>
                      <a:r>
                        <a:rPr lang="en-US" sz="1400" dirty="0"/>
                        <a:t>Session 4</a:t>
                      </a:r>
                    </a:p>
                  </a:txBody>
                  <a:tcPr anchor="ctr"/>
                </a:tc>
                <a:extLst>
                  <a:ext uri="{0D108BD9-81ED-4DB2-BD59-A6C34878D82A}">
                    <a16:rowId xmlns:a16="http://schemas.microsoft.com/office/drawing/2014/main" val="3071673881"/>
                  </a:ext>
                </a:extLst>
              </a:tr>
              <a:tr h="543560">
                <a:tc>
                  <a:txBody>
                    <a:bodyPr/>
                    <a:lstStyle/>
                    <a:p>
                      <a:pPr algn="ctr"/>
                      <a:r>
                        <a:rPr lang="en-US" sz="1200" dirty="0"/>
                        <a:t>3 ELA</a:t>
                      </a:r>
                    </a:p>
                  </a:txBody>
                  <a:tcPr anchor="ctr"/>
                </a:tc>
                <a:tc>
                  <a:txBody>
                    <a:bodyPr/>
                    <a:lstStyle/>
                    <a:p>
                      <a:pPr algn="l" fontAlgn="ctr"/>
                      <a:r>
                        <a:rPr lang="en-US" sz="1200" dirty="0">
                          <a:effectLst/>
                        </a:rPr>
                        <a:t>45-105 minutes</a:t>
                      </a:r>
                    </a:p>
                  </a:txBody>
                  <a:tcPr marL="95250" marR="95250" marT="95250" marB="95250" anchor="ctr"/>
                </a:tc>
                <a:tc>
                  <a:txBody>
                    <a:bodyPr/>
                    <a:lstStyle/>
                    <a:p>
                      <a:pPr algn="l" fontAlgn="ctr"/>
                      <a:r>
                        <a:rPr lang="en-US" sz="1200" dirty="0">
                          <a:effectLst/>
                        </a:rPr>
                        <a:t>25-55 minutes</a:t>
                      </a:r>
                    </a:p>
                  </a:txBody>
                  <a:tcPr marL="95250" marR="95250" marT="95250" marB="95250" anchor="ctr"/>
                </a:tc>
                <a:tc>
                  <a:txBody>
                    <a:bodyPr/>
                    <a:lstStyle/>
                    <a:p>
                      <a:pPr algn="l" fontAlgn="ctr"/>
                      <a:r>
                        <a:rPr lang="en-US" sz="1200" dirty="0">
                          <a:effectLst/>
                        </a:rPr>
                        <a:t>15-35 minutes</a:t>
                      </a:r>
                      <a:br>
                        <a:rPr lang="en-US" sz="1200" dirty="0">
                          <a:effectLst/>
                        </a:rPr>
                      </a:br>
                      <a:r>
                        <a:rPr lang="en-US" sz="1200" dirty="0">
                          <a:effectLst/>
                        </a:rPr>
                        <a:t>Listening Strand</a:t>
                      </a:r>
                    </a:p>
                    <a:p>
                      <a:pPr algn="l" fontAlgn="ctr"/>
                      <a:r>
                        <a:rPr lang="en-US" sz="1200" dirty="0">
                          <a:effectLst/>
                        </a:rPr>
                        <a:t>Headphones Required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0949489"/>
                  </a:ext>
                </a:extLst>
              </a:tr>
              <a:tr h="370840">
                <a:tc>
                  <a:txBody>
                    <a:bodyPr/>
                    <a:lstStyle/>
                    <a:p>
                      <a:pPr algn="ctr"/>
                      <a:r>
                        <a:rPr lang="en-US" sz="1200" dirty="0"/>
                        <a:t>3 Math</a:t>
                      </a:r>
                    </a:p>
                  </a:txBody>
                  <a:tcPr anchor="ctr"/>
                </a:tc>
                <a:tc>
                  <a:txBody>
                    <a:bodyPr/>
                    <a:lstStyle/>
                    <a:p>
                      <a:pPr algn="l" fontAlgn="ctr"/>
                      <a:r>
                        <a:rPr lang="en-US" sz="1200" dirty="0">
                          <a:effectLst/>
                        </a:rPr>
                        <a:t>30-55 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a:effectLst/>
                        </a:rPr>
                        <a:t>30-55 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a:effectLst/>
                        </a:rPr>
                        <a:t>15-30 minutes</a:t>
                      </a:r>
                      <a:br>
                        <a:rPr lang="en-US" sz="1200" dirty="0">
                          <a:effectLst/>
                        </a:rPr>
                      </a:br>
                      <a:r>
                        <a:rPr lang="en-US" sz="1200" dirty="0">
                          <a:effectLst/>
                        </a:rPr>
                        <a:t>Performance Event</a:t>
                      </a:r>
                      <a:br>
                        <a:rPr lang="en-US" sz="1200" dirty="0">
                          <a:effectLst/>
                        </a:rPr>
                      </a:br>
                      <a:r>
                        <a:rPr lang="en-US" sz="1200" dirty="0">
                          <a:effectLst/>
                        </a:rPr>
                        <a:t>Calculators not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088226583"/>
                  </a:ext>
                </a:extLst>
              </a:tr>
              <a:tr h="370840">
                <a:tc>
                  <a:txBody>
                    <a:bodyPr/>
                    <a:lstStyle/>
                    <a:p>
                      <a:pPr algn="ctr"/>
                      <a:r>
                        <a:rPr lang="en-US" sz="1200" dirty="0"/>
                        <a:t>4 ELA</a:t>
                      </a:r>
                    </a:p>
                  </a:txBody>
                  <a:tcPr anchor="ctr"/>
                </a:tc>
                <a:tc>
                  <a:txBody>
                    <a:bodyPr/>
                    <a:lstStyle/>
                    <a:p>
                      <a:pPr algn="l" fontAlgn="ctr"/>
                      <a:r>
                        <a:rPr lang="en-US" sz="1200" dirty="0">
                          <a:effectLst/>
                        </a:rPr>
                        <a:t>100-130 minutes</a:t>
                      </a:r>
                      <a:br>
                        <a:rPr lang="en-US" sz="1200" dirty="0">
                          <a:effectLst/>
                        </a:rPr>
                      </a:br>
                      <a:r>
                        <a:rPr lang="en-US" sz="1200" dirty="0">
                          <a:effectLst/>
                        </a:rPr>
                        <a:t>Writing Prompt</a:t>
                      </a:r>
                    </a:p>
                  </a:txBody>
                  <a:tcPr marL="95250" marR="95250" marT="95250" marB="95250" anchor="ctr"/>
                </a:tc>
                <a:tc>
                  <a:txBody>
                    <a:bodyPr/>
                    <a:lstStyle/>
                    <a:p>
                      <a:pPr algn="l" fontAlgn="ctr"/>
                      <a:r>
                        <a:rPr lang="en-US" sz="1200" dirty="0">
                          <a:effectLst/>
                        </a:rPr>
                        <a:t>40-90 minutes</a:t>
                      </a:r>
                    </a:p>
                  </a:txBody>
                  <a:tcPr marL="95250" marR="95250" marT="95250" marB="95250" anchor="ctr"/>
                </a:tc>
                <a:tc>
                  <a:txBody>
                    <a:bodyPr/>
                    <a:lstStyle/>
                    <a:p>
                      <a:pPr algn="l" fontAlgn="ctr"/>
                      <a:r>
                        <a:rPr lang="en-US" sz="1200" dirty="0">
                          <a:effectLst/>
                        </a:rPr>
                        <a:t>15-40 minutes</a:t>
                      </a:r>
                    </a:p>
                  </a:txBody>
                  <a:tcPr marL="95250" marR="95250" marT="95250" marB="95250" anchor="ctr"/>
                </a:tc>
                <a:tc>
                  <a:txBody>
                    <a:bodyPr/>
                    <a:lstStyle/>
                    <a:p>
                      <a:pPr algn="l" fontAlgn="ctr"/>
                      <a:r>
                        <a:rPr lang="en-US" sz="1200" dirty="0">
                          <a:effectLst/>
                        </a:rPr>
                        <a:t>15-35 minutes</a:t>
                      </a:r>
                      <a:br>
                        <a:rPr lang="en-US" sz="1200" dirty="0">
                          <a:effectLst/>
                        </a:rPr>
                      </a:br>
                      <a:r>
                        <a:rPr lang="en-US" sz="1200" dirty="0">
                          <a:effectLst/>
                        </a:rPr>
                        <a:t>Listening Strand</a:t>
                      </a:r>
                    </a:p>
                    <a:p>
                      <a:pPr algn="l" fontAlgn="ctr"/>
                      <a:r>
                        <a:rPr lang="en-US" sz="1200" dirty="0">
                          <a:effectLst/>
                        </a:rPr>
                        <a:t>Headphones Required</a:t>
                      </a:r>
                    </a:p>
                  </a:txBody>
                  <a:tcPr marL="95250" marR="95250" marT="95250" marB="95250" anchor="ctr"/>
                </a:tc>
                <a:extLst>
                  <a:ext uri="{0D108BD9-81ED-4DB2-BD59-A6C34878D82A}">
                    <a16:rowId xmlns:a16="http://schemas.microsoft.com/office/drawing/2014/main" val="4238429574"/>
                  </a:ext>
                </a:extLst>
              </a:tr>
              <a:tr h="370840">
                <a:tc>
                  <a:txBody>
                    <a:bodyPr/>
                    <a:lstStyle/>
                    <a:p>
                      <a:pPr algn="ctr"/>
                      <a:r>
                        <a:rPr lang="en-US" sz="1200" dirty="0"/>
                        <a:t>4 Math</a:t>
                      </a:r>
                    </a:p>
                  </a:txBody>
                  <a:tcPr anchor="ctr"/>
                </a:tc>
                <a:tc>
                  <a:txBody>
                    <a:bodyPr/>
                    <a:lstStyle/>
                    <a:p>
                      <a:pPr algn="l" fontAlgn="ctr"/>
                      <a:r>
                        <a:rPr lang="en-US" sz="1200" dirty="0">
                          <a:effectLst/>
                        </a:rPr>
                        <a:t>30-55 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a:effectLst/>
                        </a:rPr>
                        <a:t>30-55 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a:effectLst/>
                        </a:rPr>
                        <a:t>15-30 minutes</a:t>
                      </a:r>
                      <a:br>
                        <a:rPr lang="en-US" sz="1200" dirty="0">
                          <a:effectLst/>
                        </a:rPr>
                      </a:br>
                      <a:r>
                        <a:rPr lang="en-US" sz="1200" dirty="0">
                          <a:effectLst/>
                        </a:rPr>
                        <a:t>Performance Event</a:t>
                      </a:r>
                      <a:br>
                        <a:rPr lang="en-US" sz="1200" dirty="0">
                          <a:effectLst/>
                        </a:rPr>
                      </a:br>
                      <a:r>
                        <a:rPr lang="en-US" sz="1200" dirty="0">
                          <a:effectLst/>
                        </a:rPr>
                        <a:t>Calculators not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2497550217"/>
                  </a:ext>
                </a:extLst>
              </a:tr>
            </a:tbl>
          </a:graphicData>
        </a:graphic>
      </p:graphicFrame>
      <p:sp>
        <p:nvSpPr>
          <p:cNvPr id="4" name="Slide Number Placeholder 3"/>
          <p:cNvSpPr>
            <a:spLocks noGrp="1"/>
          </p:cNvSpPr>
          <p:nvPr>
            <p:ph type="sldNum" sz="quarter" idx="4"/>
          </p:nvPr>
        </p:nvSpPr>
        <p:spPr/>
        <p:txBody>
          <a:bodyPr/>
          <a:lstStyle/>
          <a:p>
            <a:fld id="{3B745311-16E5-4BEF-BFE6-36758A3427EB}" type="slidenum">
              <a:rPr lang="en-US" smtClean="0"/>
              <a:pPr/>
              <a:t>18</a:t>
            </a:fld>
            <a:endParaRPr lang="en-US"/>
          </a:p>
        </p:txBody>
      </p:sp>
    </p:spTree>
    <p:extLst>
      <p:ext uri="{BB962C8B-B14F-4D97-AF65-F5344CB8AC3E}">
        <p14:creationId xmlns:p14="http://schemas.microsoft.com/office/powerpoint/2010/main" val="2671671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745486763"/>
              </p:ext>
            </p:extLst>
          </p:nvPr>
        </p:nvGraphicFramePr>
        <p:xfrm>
          <a:off x="152400" y="1352550"/>
          <a:ext cx="8763000" cy="370078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194587808"/>
                    </a:ext>
                  </a:extLst>
                </a:gridCol>
                <a:gridCol w="1905000">
                  <a:extLst>
                    <a:ext uri="{9D8B030D-6E8A-4147-A177-3AD203B41FA5}">
                      <a16:colId xmlns:a16="http://schemas.microsoft.com/office/drawing/2014/main" val="350258229"/>
                    </a:ext>
                  </a:extLst>
                </a:gridCol>
                <a:gridCol w="1905000">
                  <a:extLst>
                    <a:ext uri="{9D8B030D-6E8A-4147-A177-3AD203B41FA5}">
                      <a16:colId xmlns:a16="http://schemas.microsoft.com/office/drawing/2014/main" val="2958732183"/>
                    </a:ext>
                  </a:extLst>
                </a:gridCol>
                <a:gridCol w="1981200">
                  <a:extLst>
                    <a:ext uri="{9D8B030D-6E8A-4147-A177-3AD203B41FA5}">
                      <a16:colId xmlns:a16="http://schemas.microsoft.com/office/drawing/2014/main" val="667677918"/>
                    </a:ext>
                  </a:extLst>
                </a:gridCol>
                <a:gridCol w="2057400">
                  <a:extLst>
                    <a:ext uri="{9D8B030D-6E8A-4147-A177-3AD203B41FA5}">
                      <a16:colId xmlns:a16="http://schemas.microsoft.com/office/drawing/2014/main" val="1200454607"/>
                    </a:ext>
                  </a:extLst>
                </a:gridCol>
              </a:tblGrid>
              <a:tr h="370840">
                <a:tc>
                  <a:txBody>
                    <a:bodyPr/>
                    <a:lstStyle/>
                    <a:p>
                      <a:pPr algn="ctr"/>
                      <a:r>
                        <a:rPr lang="en-US" sz="1400" dirty="0"/>
                        <a:t>Grade</a:t>
                      </a:r>
                    </a:p>
                  </a:txBody>
                  <a:tcPr anchor="ctr"/>
                </a:tc>
                <a:tc>
                  <a:txBody>
                    <a:bodyPr/>
                    <a:lstStyle/>
                    <a:p>
                      <a:pPr algn="ctr"/>
                      <a:r>
                        <a:rPr lang="en-US" sz="1400" dirty="0"/>
                        <a:t>Session 1</a:t>
                      </a:r>
                    </a:p>
                  </a:txBody>
                  <a:tcPr anchor="ctr"/>
                </a:tc>
                <a:tc>
                  <a:txBody>
                    <a:bodyPr/>
                    <a:lstStyle/>
                    <a:p>
                      <a:pPr algn="ctr"/>
                      <a:r>
                        <a:rPr lang="en-US" sz="1400" dirty="0"/>
                        <a:t>Session</a:t>
                      </a:r>
                      <a:r>
                        <a:rPr lang="en-US" sz="1400" baseline="0" dirty="0"/>
                        <a:t> 2</a:t>
                      </a:r>
                      <a:endParaRPr lang="en-US" sz="1400" dirty="0"/>
                    </a:p>
                  </a:txBody>
                  <a:tcPr anchor="ctr"/>
                </a:tc>
                <a:tc>
                  <a:txBody>
                    <a:bodyPr/>
                    <a:lstStyle/>
                    <a:p>
                      <a:pPr algn="ctr"/>
                      <a:r>
                        <a:rPr lang="en-US" sz="1400" dirty="0"/>
                        <a:t>Session 3</a:t>
                      </a:r>
                    </a:p>
                  </a:txBody>
                  <a:tcPr anchor="ctr"/>
                </a:tc>
                <a:tc>
                  <a:txBody>
                    <a:bodyPr/>
                    <a:lstStyle/>
                    <a:p>
                      <a:pPr algn="ctr"/>
                      <a:r>
                        <a:rPr lang="en-US" sz="1400" dirty="0"/>
                        <a:t>Session 4</a:t>
                      </a:r>
                    </a:p>
                  </a:txBody>
                  <a:tcPr anchor="ctr"/>
                </a:tc>
                <a:extLst>
                  <a:ext uri="{0D108BD9-81ED-4DB2-BD59-A6C34878D82A}">
                    <a16:rowId xmlns:a16="http://schemas.microsoft.com/office/drawing/2014/main" val="3071673881"/>
                  </a:ext>
                </a:extLst>
              </a:tr>
              <a:tr h="543560">
                <a:tc>
                  <a:txBody>
                    <a:bodyPr/>
                    <a:lstStyle/>
                    <a:p>
                      <a:pPr algn="ctr"/>
                      <a:r>
                        <a:rPr lang="en-US" sz="1200" dirty="0"/>
                        <a:t>5 ELA</a:t>
                      </a:r>
                    </a:p>
                  </a:txBody>
                  <a:tcPr anchor="ctr"/>
                </a:tc>
                <a:tc>
                  <a:txBody>
                    <a:bodyPr/>
                    <a:lstStyle/>
                    <a:p>
                      <a:pPr fontAlgn="ctr"/>
                      <a:r>
                        <a:rPr lang="en-US" sz="1200" dirty="0">
                          <a:effectLst/>
                        </a:rPr>
                        <a:t>45-95 minutes</a:t>
                      </a:r>
                    </a:p>
                  </a:txBody>
                  <a:tcPr marL="95250" marR="95250" marT="95250" marB="95250" anchor="ctr"/>
                </a:tc>
                <a:tc>
                  <a:txBody>
                    <a:bodyPr/>
                    <a:lstStyle/>
                    <a:p>
                      <a:pPr fontAlgn="ctr"/>
                      <a:r>
                        <a:rPr lang="en-US" sz="1200" dirty="0">
                          <a:effectLst/>
                        </a:rPr>
                        <a:t>25-50 minutes</a:t>
                      </a:r>
                    </a:p>
                  </a:txBody>
                  <a:tcPr marL="95250" marR="95250" marT="95250" marB="95250" anchor="ctr"/>
                </a:tc>
                <a:tc>
                  <a:txBody>
                    <a:bodyPr/>
                    <a:lstStyle/>
                    <a:p>
                      <a:pPr fontAlgn="ctr"/>
                      <a:r>
                        <a:rPr lang="en-US" sz="1200" dirty="0">
                          <a:effectLst/>
                        </a:rPr>
                        <a:t>15-35 minutes</a:t>
                      </a:r>
                      <a:br>
                        <a:rPr lang="en-US" sz="1200" dirty="0">
                          <a:effectLst/>
                        </a:rPr>
                      </a:br>
                      <a:r>
                        <a:rPr lang="en-US" sz="1200" dirty="0">
                          <a:effectLst/>
                        </a:rPr>
                        <a:t>Listening Strand</a:t>
                      </a:r>
                    </a:p>
                    <a:p>
                      <a:pPr fontAlgn="ctr"/>
                      <a:r>
                        <a:rPr lang="en-US" sz="1200" dirty="0">
                          <a:effectLst/>
                        </a:rPr>
                        <a:t>Headphones required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0949489"/>
                  </a:ext>
                </a:extLst>
              </a:tr>
              <a:tr h="490220">
                <a:tc>
                  <a:txBody>
                    <a:bodyPr/>
                    <a:lstStyle/>
                    <a:p>
                      <a:pPr algn="ctr"/>
                      <a:r>
                        <a:rPr lang="en-US" sz="1200" dirty="0"/>
                        <a:t>5 Math</a:t>
                      </a:r>
                    </a:p>
                  </a:txBody>
                  <a:tcPr anchor="ctr"/>
                </a:tc>
                <a:tc>
                  <a:txBody>
                    <a:bodyPr/>
                    <a:lstStyle/>
                    <a:p>
                      <a:pPr fontAlgn="ctr"/>
                      <a:r>
                        <a:rPr lang="en-US" sz="1200" dirty="0">
                          <a:effectLst/>
                        </a:rPr>
                        <a:t>35-60 minutes</a:t>
                      </a:r>
                      <a:br>
                        <a:rPr lang="en-US" sz="1200" dirty="0">
                          <a:effectLst/>
                        </a:rPr>
                      </a:br>
                      <a:r>
                        <a:rPr lang="en-US" sz="1200" dirty="0">
                          <a:effectLst/>
                        </a:rPr>
                        <a:t>Calculators not allowed</a:t>
                      </a:r>
                    </a:p>
                  </a:txBody>
                  <a:tcPr marL="95250" marR="95250" marT="95250" marB="95250" anchor="ctr"/>
                </a:tc>
                <a:tc>
                  <a:txBody>
                    <a:bodyPr/>
                    <a:lstStyle/>
                    <a:p>
                      <a:pPr fontAlgn="ctr"/>
                      <a:r>
                        <a:rPr lang="en-US" sz="1200" dirty="0">
                          <a:effectLst/>
                        </a:rPr>
                        <a:t>35-60 minutes</a:t>
                      </a:r>
                      <a:br>
                        <a:rPr lang="en-US" sz="1200" dirty="0">
                          <a:effectLst/>
                        </a:rPr>
                      </a:br>
                      <a:r>
                        <a:rPr lang="en-US" sz="1200" dirty="0">
                          <a:effectLst/>
                        </a:rPr>
                        <a:t>Calculators not allowed</a:t>
                      </a:r>
                    </a:p>
                  </a:txBody>
                  <a:tcPr marL="95250" marR="95250" marT="95250" marB="95250" anchor="ctr"/>
                </a:tc>
                <a:tc>
                  <a:txBody>
                    <a:bodyPr/>
                    <a:lstStyle/>
                    <a:p>
                      <a:pPr fontAlgn="ctr"/>
                      <a:r>
                        <a:rPr lang="en-US" sz="1200" dirty="0">
                          <a:effectLst/>
                        </a:rPr>
                        <a:t>15-30 minutes</a:t>
                      </a:r>
                      <a:br>
                        <a:rPr lang="en-US" sz="1200" dirty="0">
                          <a:effectLst/>
                        </a:rPr>
                      </a:br>
                      <a:r>
                        <a:rPr lang="en-US" sz="1200" dirty="0">
                          <a:effectLst/>
                        </a:rPr>
                        <a:t>Performance Event</a:t>
                      </a:r>
                      <a:br>
                        <a:rPr lang="en-US" sz="1200" dirty="0">
                          <a:effectLst/>
                        </a:rPr>
                      </a:br>
                      <a:r>
                        <a:rPr lang="en-US" sz="1200" dirty="0">
                          <a:effectLst/>
                        </a:rPr>
                        <a:t>Calculators not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088226583"/>
                  </a:ext>
                </a:extLst>
              </a:tr>
              <a:tr h="370840">
                <a:tc>
                  <a:txBody>
                    <a:bodyPr/>
                    <a:lstStyle/>
                    <a:p>
                      <a:pPr algn="ctr"/>
                      <a:r>
                        <a:rPr lang="en-US" sz="1200" dirty="0"/>
                        <a:t>5 Science</a:t>
                      </a:r>
                    </a:p>
                  </a:txBody>
                  <a:tcPr anchor="ctr"/>
                </a:tc>
                <a:tc>
                  <a:txBody>
                    <a:bodyPr/>
                    <a:lstStyle/>
                    <a:p>
                      <a:pPr fontAlgn="ctr"/>
                      <a:r>
                        <a:rPr lang="en-US" sz="1200" dirty="0">
                          <a:effectLst/>
                        </a:rPr>
                        <a:t>60-80 minutes</a:t>
                      </a:r>
                    </a:p>
                  </a:txBody>
                  <a:tcPr marL="95250" marR="95250" marT="95250" marB="95250" anchor="ctr"/>
                </a:tc>
                <a:tc>
                  <a:txBody>
                    <a:bodyPr/>
                    <a:lstStyle/>
                    <a:p>
                      <a:pPr fontAlgn="ctr"/>
                      <a:r>
                        <a:rPr lang="en-US" sz="1200" dirty="0">
                          <a:effectLst/>
                        </a:rPr>
                        <a:t>60-80 minutes</a:t>
                      </a:r>
                    </a:p>
                  </a:txBody>
                  <a:tcPr marL="95250" marR="95250" marT="95250" marB="95250" anchor="ctr"/>
                </a:tc>
                <a:tc>
                  <a:txBody>
                    <a:bodyPr/>
                    <a:lstStyle/>
                    <a:p>
                      <a:pPr algn="l" fontAlgn="ctr"/>
                      <a:endParaRPr lang="en-US" sz="1200" dirty="0">
                        <a:effectLst/>
                      </a:endParaRP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5968624"/>
                  </a:ext>
                </a:extLst>
              </a:tr>
              <a:tr h="370840">
                <a:tc>
                  <a:txBody>
                    <a:bodyPr/>
                    <a:lstStyle/>
                    <a:p>
                      <a:pPr algn="ctr"/>
                      <a:r>
                        <a:rPr lang="en-US" sz="1200" dirty="0"/>
                        <a:t>6 ELA</a:t>
                      </a:r>
                    </a:p>
                  </a:txBody>
                  <a:tcPr anchor="ctr"/>
                </a:tc>
                <a:tc>
                  <a:txBody>
                    <a:bodyPr/>
                    <a:lstStyle/>
                    <a:p>
                      <a:pPr fontAlgn="ctr"/>
                      <a:r>
                        <a:rPr lang="en-US" sz="1200" dirty="0">
                          <a:effectLst/>
                        </a:rPr>
                        <a:t>40-95 minutes</a:t>
                      </a:r>
                    </a:p>
                  </a:txBody>
                  <a:tcPr marL="95250" marR="95250" marT="95250" marB="95250" anchor="ctr"/>
                </a:tc>
                <a:tc>
                  <a:txBody>
                    <a:bodyPr/>
                    <a:lstStyle/>
                    <a:p>
                      <a:pPr fontAlgn="ctr"/>
                      <a:r>
                        <a:rPr lang="en-US" sz="1200" dirty="0">
                          <a:effectLst/>
                        </a:rPr>
                        <a:t>20-40 minutes</a:t>
                      </a:r>
                    </a:p>
                  </a:txBody>
                  <a:tcPr marL="95250" marR="95250" marT="95250" marB="95250" anchor="ctr"/>
                </a:tc>
                <a:tc>
                  <a:txBody>
                    <a:bodyPr/>
                    <a:lstStyle/>
                    <a:p>
                      <a:pPr fontAlgn="ctr"/>
                      <a:r>
                        <a:rPr lang="en-US" sz="1200" dirty="0">
                          <a:effectLst/>
                        </a:rPr>
                        <a:t>15-30 minutes</a:t>
                      </a:r>
                      <a:br>
                        <a:rPr lang="en-US" sz="1200" dirty="0">
                          <a:effectLst/>
                        </a:rPr>
                      </a:br>
                      <a:r>
                        <a:rPr lang="en-US" sz="1200" dirty="0">
                          <a:effectLst/>
                        </a:rPr>
                        <a:t>Listening Strand</a:t>
                      </a:r>
                    </a:p>
                    <a:p>
                      <a:pPr fontAlgn="ctr"/>
                      <a:r>
                        <a:rPr lang="en-US" sz="1200" dirty="0">
                          <a:effectLst/>
                        </a:rPr>
                        <a:t>Headphones required</a:t>
                      </a:r>
                    </a:p>
                  </a:txBody>
                  <a:tcPr marL="95250" marR="95250" marT="95250" marB="95250" anchor="ctr"/>
                </a:tc>
                <a:tc>
                  <a:txBody>
                    <a:bodyPr/>
                    <a:lstStyle/>
                    <a:p>
                      <a:pPr algn="l" fontAlgn="ctr"/>
                      <a:endParaRPr lang="en-US" sz="1200" dirty="0">
                        <a:effectLst/>
                      </a:endParaRPr>
                    </a:p>
                  </a:txBody>
                  <a:tcPr marL="95250" marR="95250" marT="95250" marB="95250" anchor="ctr"/>
                </a:tc>
                <a:extLst>
                  <a:ext uri="{0D108BD9-81ED-4DB2-BD59-A6C34878D82A}">
                    <a16:rowId xmlns:a16="http://schemas.microsoft.com/office/drawing/2014/main" val="842167474"/>
                  </a:ext>
                </a:extLst>
              </a:tr>
              <a:tr h="370840">
                <a:tc>
                  <a:txBody>
                    <a:bodyPr/>
                    <a:lstStyle/>
                    <a:p>
                      <a:pPr algn="ctr"/>
                      <a:r>
                        <a:rPr lang="en-US" sz="1200" dirty="0"/>
                        <a:t>6 Math</a:t>
                      </a:r>
                    </a:p>
                  </a:txBody>
                  <a:tcPr anchor="ctr"/>
                </a:tc>
                <a:tc>
                  <a:txBody>
                    <a:bodyPr/>
                    <a:lstStyle/>
                    <a:p>
                      <a:pPr fontAlgn="ctr"/>
                      <a:r>
                        <a:rPr lang="en-US" sz="1200" dirty="0">
                          <a:effectLst/>
                        </a:rPr>
                        <a:t>30-50 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a:effectLst/>
                        </a:rPr>
                        <a:t>30-50 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a:effectLst/>
                        </a:rPr>
                        <a:t>30-40 minutes</a:t>
                      </a:r>
                      <a:br>
                        <a:rPr lang="en-US" sz="1200" dirty="0">
                          <a:effectLst/>
                        </a:rPr>
                      </a:br>
                      <a:r>
                        <a:rPr lang="en-US" sz="1200" dirty="0">
                          <a:effectLst/>
                        </a:rPr>
                        <a:t>Performance Event</a:t>
                      </a:r>
                      <a:br>
                        <a:rPr lang="en-US" sz="1200" dirty="0">
                          <a:effectLst/>
                        </a:rPr>
                      </a:br>
                      <a:r>
                        <a:rPr lang="en-US" sz="1200" dirty="0">
                          <a:effectLst/>
                        </a:rPr>
                        <a:t>Calculators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712394711"/>
                  </a:ext>
                </a:extLst>
              </a:tr>
            </a:tbl>
          </a:graphicData>
        </a:graphic>
      </p:graphicFrame>
      <p:sp>
        <p:nvSpPr>
          <p:cNvPr id="3" name="Title 2"/>
          <p:cNvSpPr>
            <a:spLocks noGrp="1"/>
          </p:cNvSpPr>
          <p:nvPr>
            <p:ph type="title"/>
          </p:nvPr>
        </p:nvSpPr>
        <p:spPr/>
        <p:txBody>
          <a:bodyPr>
            <a:normAutofit/>
          </a:bodyPr>
          <a:lstStyle/>
          <a:p>
            <a:r>
              <a:rPr lang="en-US" dirty="0"/>
              <a:t>Timing Guidelines - Grades 5-6</a:t>
            </a:r>
          </a:p>
        </p:txBody>
      </p:sp>
      <p:sp>
        <p:nvSpPr>
          <p:cNvPr id="4" name="Slide Number Placeholder 3"/>
          <p:cNvSpPr>
            <a:spLocks noGrp="1"/>
          </p:cNvSpPr>
          <p:nvPr>
            <p:ph type="sldNum" sz="quarter" idx="4"/>
          </p:nvPr>
        </p:nvSpPr>
        <p:spPr/>
        <p:txBody>
          <a:bodyPr/>
          <a:lstStyle/>
          <a:p>
            <a:fld id="{3B745311-16E5-4BEF-BFE6-36758A3427EB}" type="slidenum">
              <a:rPr lang="en-US" smtClean="0"/>
              <a:pPr/>
              <a:t>19</a:t>
            </a:fld>
            <a:endParaRPr lang="en-US"/>
          </a:p>
        </p:txBody>
      </p:sp>
    </p:spTree>
    <p:extLst>
      <p:ext uri="{BB962C8B-B14F-4D97-AF65-F5344CB8AC3E}">
        <p14:creationId xmlns:p14="http://schemas.microsoft.com/office/powerpoint/2010/main" val="168823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67C8-DA23-69E4-7462-405492DB667B}"/>
              </a:ext>
            </a:extLst>
          </p:cNvPr>
          <p:cNvSpPr>
            <a:spLocks noGrp="1"/>
          </p:cNvSpPr>
          <p:nvPr>
            <p:ph type="title" idx="4294967295"/>
          </p:nvPr>
        </p:nvSpPr>
        <p:spPr>
          <a:xfrm>
            <a:off x="457200" y="-857250"/>
            <a:ext cx="8229600" cy="857250"/>
          </a:xfrm>
        </p:spPr>
        <p:txBody>
          <a:bodyPr vert="horz" lIns="91440" tIns="45720" rIns="91440" bIns="45720" rtlCol="0" anchor="b">
            <a:normAutofit/>
          </a:bodyPr>
          <a:lstStyle/>
          <a:p>
            <a:r>
              <a:rPr lang="en-US" dirty="0"/>
              <a:t>Strategic Plan and Priorities</a:t>
            </a:r>
          </a:p>
        </p:txBody>
      </p:sp>
    </p:spTree>
    <p:extLst>
      <p:ext uri="{BB962C8B-B14F-4D97-AF65-F5344CB8AC3E}">
        <p14:creationId xmlns:p14="http://schemas.microsoft.com/office/powerpoint/2010/main" val="2889482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2177468630"/>
              </p:ext>
            </p:extLst>
          </p:nvPr>
        </p:nvGraphicFramePr>
        <p:xfrm>
          <a:off x="152400" y="1352550"/>
          <a:ext cx="8763000" cy="370078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194587808"/>
                    </a:ext>
                  </a:extLst>
                </a:gridCol>
                <a:gridCol w="1905000">
                  <a:extLst>
                    <a:ext uri="{9D8B030D-6E8A-4147-A177-3AD203B41FA5}">
                      <a16:colId xmlns:a16="http://schemas.microsoft.com/office/drawing/2014/main" val="350258229"/>
                    </a:ext>
                  </a:extLst>
                </a:gridCol>
                <a:gridCol w="1905000">
                  <a:extLst>
                    <a:ext uri="{9D8B030D-6E8A-4147-A177-3AD203B41FA5}">
                      <a16:colId xmlns:a16="http://schemas.microsoft.com/office/drawing/2014/main" val="2958732183"/>
                    </a:ext>
                  </a:extLst>
                </a:gridCol>
                <a:gridCol w="1981200">
                  <a:extLst>
                    <a:ext uri="{9D8B030D-6E8A-4147-A177-3AD203B41FA5}">
                      <a16:colId xmlns:a16="http://schemas.microsoft.com/office/drawing/2014/main" val="667677918"/>
                    </a:ext>
                  </a:extLst>
                </a:gridCol>
                <a:gridCol w="2057400">
                  <a:extLst>
                    <a:ext uri="{9D8B030D-6E8A-4147-A177-3AD203B41FA5}">
                      <a16:colId xmlns:a16="http://schemas.microsoft.com/office/drawing/2014/main" val="1200454607"/>
                    </a:ext>
                  </a:extLst>
                </a:gridCol>
              </a:tblGrid>
              <a:tr h="370840">
                <a:tc>
                  <a:txBody>
                    <a:bodyPr/>
                    <a:lstStyle/>
                    <a:p>
                      <a:pPr algn="ctr"/>
                      <a:r>
                        <a:rPr lang="en-US" sz="1400" dirty="0"/>
                        <a:t>Grade</a:t>
                      </a:r>
                    </a:p>
                  </a:txBody>
                  <a:tcPr anchor="ctr"/>
                </a:tc>
                <a:tc>
                  <a:txBody>
                    <a:bodyPr/>
                    <a:lstStyle/>
                    <a:p>
                      <a:pPr algn="ctr"/>
                      <a:r>
                        <a:rPr lang="en-US" sz="1400" dirty="0"/>
                        <a:t>Session 1</a:t>
                      </a:r>
                    </a:p>
                  </a:txBody>
                  <a:tcPr anchor="ctr"/>
                </a:tc>
                <a:tc>
                  <a:txBody>
                    <a:bodyPr/>
                    <a:lstStyle/>
                    <a:p>
                      <a:pPr algn="ctr"/>
                      <a:r>
                        <a:rPr lang="en-US" sz="1400" dirty="0"/>
                        <a:t>Session</a:t>
                      </a:r>
                      <a:r>
                        <a:rPr lang="en-US" sz="1400" baseline="0" dirty="0"/>
                        <a:t> 2</a:t>
                      </a:r>
                      <a:endParaRPr lang="en-US" sz="1400" dirty="0"/>
                    </a:p>
                  </a:txBody>
                  <a:tcPr anchor="ctr"/>
                </a:tc>
                <a:tc>
                  <a:txBody>
                    <a:bodyPr/>
                    <a:lstStyle/>
                    <a:p>
                      <a:pPr algn="ctr"/>
                      <a:r>
                        <a:rPr lang="en-US" sz="1400" dirty="0"/>
                        <a:t>Session 3</a:t>
                      </a:r>
                    </a:p>
                  </a:txBody>
                  <a:tcPr anchor="ctr"/>
                </a:tc>
                <a:tc>
                  <a:txBody>
                    <a:bodyPr/>
                    <a:lstStyle/>
                    <a:p>
                      <a:pPr algn="ctr"/>
                      <a:r>
                        <a:rPr lang="en-US" sz="1400" dirty="0"/>
                        <a:t>Session 4</a:t>
                      </a:r>
                    </a:p>
                  </a:txBody>
                  <a:tcPr anchor="ctr"/>
                </a:tc>
                <a:extLst>
                  <a:ext uri="{0D108BD9-81ED-4DB2-BD59-A6C34878D82A}">
                    <a16:rowId xmlns:a16="http://schemas.microsoft.com/office/drawing/2014/main" val="3071673881"/>
                  </a:ext>
                </a:extLst>
              </a:tr>
              <a:tr h="543560">
                <a:tc>
                  <a:txBody>
                    <a:bodyPr/>
                    <a:lstStyle/>
                    <a:p>
                      <a:pPr algn="ctr"/>
                      <a:r>
                        <a:rPr lang="en-US" sz="1200" dirty="0"/>
                        <a:t>7 ELA</a:t>
                      </a:r>
                    </a:p>
                  </a:txBody>
                  <a:tcPr anchor="ctr"/>
                </a:tc>
                <a:tc>
                  <a:txBody>
                    <a:bodyPr/>
                    <a:lstStyle/>
                    <a:p>
                      <a:pPr fontAlgn="ctr"/>
                      <a:r>
                        <a:rPr lang="en-US" sz="1200" dirty="0">
                          <a:effectLst/>
                        </a:rPr>
                        <a:t>40-80 minutes</a:t>
                      </a:r>
                    </a:p>
                  </a:txBody>
                  <a:tcPr marL="95250" marR="95250" marT="95250" marB="95250" anchor="ctr"/>
                </a:tc>
                <a:tc>
                  <a:txBody>
                    <a:bodyPr/>
                    <a:lstStyle/>
                    <a:p>
                      <a:pPr fontAlgn="ctr"/>
                      <a:r>
                        <a:rPr lang="en-US" sz="1200" dirty="0">
                          <a:effectLst/>
                        </a:rPr>
                        <a:t>20-40 minutes</a:t>
                      </a:r>
                    </a:p>
                  </a:txBody>
                  <a:tcPr marL="95250" marR="95250" marT="95250" marB="95250" anchor="ctr"/>
                </a:tc>
                <a:tc>
                  <a:txBody>
                    <a:bodyPr/>
                    <a:lstStyle/>
                    <a:p>
                      <a:pPr fontAlgn="ctr"/>
                      <a:r>
                        <a:rPr lang="en-US" sz="1200" dirty="0">
                          <a:effectLst/>
                        </a:rPr>
                        <a:t>15-25 minutes</a:t>
                      </a:r>
                      <a:br>
                        <a:rPr lang="en-US" sz="1200" dirty="0">
                          <a:effectLst/>
                        </a:rPr>
                      </a:br>
                      <a:r>
                        <a:rPr lang="en-US" sz="1200" dirty="0">
                          <a:effectLst/>
                        </a:rPr>
                        <a:t>Listening Strand</a:t>
                      </a:r>
                    </a:p>
                    <a:p>
                      <a:pPr fontAlgn="ctr"/>
                      <a:r>
                        <a:rPr lang="en-US" sz="1200" dirty="0">
                          <a:effectLst/>
                        </a:rPr>
                        <a:t>Headphones required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0949489"/>
                  </a:ext>
                </a:extLst>
              </a:tr>
              <a:tr h="490220">
                <a:tc>
                  <a:txBody>
                    <a:bodyPr/>
                    <a:lstStyle/>
                    <a:p>
                      <a:pPr algn="ctr"/>
                      <a:r>
                        <a:rPr lang="en-US" sz="1200" dirty="0"/>
                        <a:t>7 Math</a:t>
                      </a:r>
                    </a:p>
                  </a:txBody>
                  <a:tcPr anchor="ctr"/>
                </a:tc>
                <a:tc>
                  <a:txBody>
                    <a:bodyPr/>
                    <a:lstStyle/>
                    <a:p>
                      <a:pPr fontAlgn="ctr"/>
                      <a:r>
                        <a:rPr lang="en-US" sz="1200" dirty="0">
                          <a:effectLst/>
                        </a:rPr>
                        <a:t>30-50 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a:effectLst/>
                        </a:rPr>
                        <a:t>30-50 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a:effectLst/>
                        </a:rPr>
                        <a:t>30-40 minutes</a:t>
                      </a:r>
                      <a:br>
                        <a:rPr lang="en-US" sz="1200" dirty="0">
                          <a:effectLst/>
                        </a:rPr>
                      </a:br>
                      <a:r>
                        <a:rPr lang="en-US" sz="1200" dirty="0">
                          <a:effectLst/>
                        </a:rPr>
                        <a:t>Performance Event</a:t>
                      </a:r>
                      <a:br>
                        <a:rPr lang="en-US" sz="1200" dirty="0">
                          <a:effectLst/>
                        </a:rPr>
                      </a:br>
                      <a:r>
                        <a:rPr lang="en-US" sz="1200" dirty="0">
                          <a:effectLst/>
                        </a:rPr>
                        <a:t>Calculators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088226583"/>
                  </a:ext>
                </a:extLst>
              </a:tr>
              <a:tr h="370840">
                <a:tc>
                  <a:txBody>
                    <a:bodyPr/>
                    <a:lstStyle/>
                    <a:p>
                      <a:pPr algn="ctr"/>
                      <a:r>
                        <a:rPr lang="en-US" sz="1200" dirty="0"/>
                        <a:t>8 Science</a:t>
                      </a:r>
                    </a:p>
                  </a:txBody>
                  <a:tcPr anchor="ctr"/>
                </a:tc>
                <a:tc>
                  <a:txBody>
                    <a:bodyPr/>
                    <a:lstStyle/>
                    <a:p>
                      <a:pPr fontAlgn="ctr"/>
                      <a:r>
                        <a:rPr lang="en-US" sz="1200" dirty="0">
                          <a:effectLst/>
                        </a:rPr>
                        <a:t>55-75 minutes</a:t>
                      </a:r>
                    </a:p>
                  </a:txBody>
                  <a:tcPr marL="95250" marR="95250" marT="95250" marB="95250" anchor="ctr"/>
                </a:tc>
                <a:tc>
                  <a:txBody>
                    <a:bodyPr/>
                    <a:lstStyle/>
                    <a:p>
                      <a:pPr fontAlgn="ctr"/>
                      <a:r>
                        <a:rPr lang="en-US" sz="1200" dirty="0">
                          <a:effectLst/>
                        </a:rPr>
                        <a:t>55-75 minutes</a:t>
                      </a:r>
                    </a:p>
                  </a:txBody>
                  <a:tcPr marL="95250" marR="95250" marT="95250" marB="95250" anchor="ctr"/>
                </a:tc>
                <a:tc>
                  <a:txBody>
                    <a:bodyPr/>
                    <a:lstStyle/>
                    <a:p>
                      <a:pPr algn="l" fontAlgn="ctr"/>
                      <a:endParaRPr lang="en-US" sz="1200" dirty="0">
                        <a:effectLst/>
                      </a:endParaRP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5968624"/>
                  </a:ext>
                </a:extLst>
              </a:tr>
              <a:tr h="370840">
                <a:tc>
                  <a:txBody>
                    <a:bodyPr/>
                    <a:lstStyle/>
                    <a:p>
                      <a:pPr algn="ctr"/>
                      <a:r>
                        <a:rPr lang="en-US" sz="1200" dirty="0"/>
                        <a:t>8 ELA</a:t>
                      </a:r>
                    </a:p>
                  </a:txBody>
                  <a:tcPr anchor="ctr"/>
                </a:tc>
                <a:tc>
                  <a:txBody>
                    <a:bodyPr/>
                    <a:lstStyle/>
                    <a:p>
                      <a:pPr fontAlgn="ctr"/>
                      <a:r>
                        <a:rPr lang="en-US" sz="1200" dirty="0">
                          <a:effectLst/>
                        </a:rPr>
                        <a:t>100-130 minutes</a:t>
                      </a:r>
                    </a:p>
                    <a:p>
                      <a:pPr fontAlgn="ctr"/>
                      <a:r>
                        <a:rPr lang="en-US" sz="1200" dirty="0">
                          <a:effectLst/>
                        </a:rPr>
                        <a:t>Writing Prompt</a:t>
                      </a:r>
                    </a:p>
                  </a:txBody>
                  <a:tcPr marL="95250" marR="95250" marT="95250" marB="95250" anchor="ctr"/>
                </a:tc>
                <a:tc>
                  <a:txBody>
                    <a:bodyPr/>
                    <a:lstStyle/>
                    <a:p>
                      <a:pPr fontAlgn="ctr"/>
                      <a:r>
                        <a:rPr lang="en-US" sz="1200" dirty="0">
                          <a:effectLst/>
                        </a:rPr>
                        <a:t>35-75 minutes</a:t>
                      </a:r>
                    </a:p>
                  </a:txBody>
                  <a:tcPr marL="95250" marR="95250" marT="95250" marB="95250" anchor="ctr"/>
                </a:tc>
                <a:tc>
                  <a:txBody>
                    <a:bodyPr/>
                    <a:lstStyle/>
                    <a:p>
                      <a:pPr fontAlgn="ctr"/>
                      <a:r>
                        <a:rPr lang="en-US" sz="1200" dirty="0">
                          <a:effectLst/>
                        </a:rPr>
                        <a:t>15-30 minutes</a:t>
                      </a:r>
                    </a:p>
                  </a:txBody>
                  <a:tcPr marL="95250" marR="95250" marT="95250" marB="9525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dirty="0">
                          <a:effectLst/>
                        </a:rPr>
                        <a:t>15-25 minutes</a:t>
                      </a:r>
                      <a:br>
                        <a:rPr lang="en-US" sz="1200" dirty="0">
                          <a:effectLst/>
                        </a:rPr>
                      </a:br>
                      <a:r>
                        <a:rPr lang="en-US" sz="1200" dirty="0">
                          <a:effectLst/>
                        </a:rPr>
                        <a:t>Listening Strand</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dirty="0">
                          <a:effectLst/>
                        </a:rPr>
                        <a:t>Headphones required</a:t>
                      </a:r>
                    </a:p>
                  </a:txBody>
                  <a:tcPr marL="95250" marR="95250" marT="95250" marB="95250" anchor="ctr"/>
                </a:tc>
                <a:extLst>
                  <a:ext uri="{0D108BD9-81ED-4DB2-BD59-A6C34878D82A}">
                    <a16:rowId xmlns:a16="http://schemas.microsoft.com/office/drawing/2014/main" val="842167474"/>
                  </a:ext>
                </a:extLst>
              </a:tr>
              <a:tr h="370840">
                <a:tc>
                  <a:txBody>
                    <a:bodyPr/>
                    <a:lstStyle/>
                    <a:p>
                      <a:pPr algn="ctr"/>
                      <a:r>
                        <a:rPr lang="en-US" sz="1200" dirty="0"/>
                        <a:t>8 Math</a:t>
                      </a:r>
                    </a:p>
                  </a:txBody>
                  <a:tcPr anchor="ctr"/>
                </a:tc>
                <a:tc>
                  <a:txBody>
                    <a:bodyPr/>
                    <a:lstStyle/>
                    <a:p>
                      <a:pPr fontAlgn="ctr"/>
                      <a:r>
                        <a:rPr lang="en-US" sz="1200" dirty="0">
                          <a:effectLst/>
                        </a:rPr>
                        <a:t>30-50 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a:effectLst/>
                        </a:rPr>
                        <a:t>30-50 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a:effectLst/>
                        </a:rPr>
                        <a:t>30-40 minutes</a:t>
                      </a:r>
                      <a:br>
                        <a:rPr lang="en-US" sz="1200" dirty="0">
                          <a:effectLst/>
                        </a:rPr>
                      </a:br>
                      <a:r>
                        <a:rPr lang="en-US" sz="1200" dirty="0">
                          <a:effectLst/>
                        </a:rPr>
                        <a:t>Performance Event</a:t>
                      </a:r>
                      <a:br>
                        <a:rPr lang="en-US" sz="1200" dirty="0">
                          <a:effectLst/>
                        </a:rPr>
                      </a:br>
                      <a:r>
                        <a:rPr lang="en-US" sz="1200" dirty="0">
                          <a:effectLst/>
                        </a:rPr>
                        <a:t>Calculators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712394711"/>
                  </a:ext>
                </a:extLst>
              </a:tr>
            </a:tbl>
          </a:graphicData>
        </a:graphic>
      </p:graphicFrame>
      <p:sp>
        <p:nvSpPr>
          <p:cNvPr id="3" name="Title 2"/>
          <p:cNvSpPr>
            <a:spLocks noGrp="1"/>
          </p:cNvSpPr>
          <p:nvPr>
            <p:ph type="title"/>
          </p:nvPr>
        </p:nvSpPr>
        <p:spPr/>
        <p:txBody>
          <a:bodyPr>
            <a:normAutofit/>
          </a:bodyPr>
          <a:lstStyle/>
          <a:p>
            <a:r>
              <a:rPr lang="en-US" dirty="0"/>
              <a:t>Timing Guidelines - Grades 7-8</a:t>
            </a:r>
          </a:p>
        </p:txBody>
      </p:sp>
      <p:sp>
        <p:nvSpPr>
          <p:cNvPr id="4" name="Slide Number Placeholder 3"/>
          <p:cNvSpPr>
            <a:spLocks noGrp="1"/>
          </p:cNvSpPr>
          <p:nvPr>
            <p:ph type="sldNum" sz="quarter" idx="4"/>
          </p:nvPr>
        </p:nvSpPr>
        <p:spPr/>
        <p:txBody>
          <a:bodyPr/>
          <a:lstStyle/>
          <a:p>
            <a:fld id="{3B745311-16E5-4BEF-BFE6-36758A3427EB}" type="slidenum">
              <a:rPr lang="en-US" smtClean="0"/>
              <a:pPr/>
              <a:t>20</a:t>
            </a:fld>
            <a:endParaRPr lang="en-US"/>
          </a:p>
        </p:txBody>
      </p:sp>
    </p:spTree>
    <p:extLst>
      <p:ext uri="{BB962C8B-B14F-4D97-AF65-F5344CB8AC3E}">
        <p14:creationId xmlns:p14="http://schemas.microsoft.com/office/powerpoint/2010/main" val="977668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 DRC Portal/DRC Insight</a:t>
            </a:r>
          </a:p>
        </p:txBody>
      </p:sp>
      <p:sp>
        <p:nvSpPr>
          <p:cNvPr id="2" name="Content Placeholder 1"/>
          <p:cNvSpPr>
            <a:spLocks noGrp="1"/>
          </p:cNvSpPr>
          <p:nvPr>
            <p:ph sz="quarter" idx="10"/>
          </p:nvPr>
        </p:nvSpPr>
        <p:spPr/>
        <p:txBody>
          <a:bodyPr>
            <a:normAutofit fontScale="85000" lnSpcReduction="20000"/>
          </a:bodyPr>
          <a:lstStyle/>
          <a:p>
            <a:r>
              <a:rPr lang="en-US" dirty="0"/>
              <a:t>The Portal Administration site:</a:t>
            </a:r>
          </a:p>
          <a:p>
            <a:pPr lvl="1"/>
            <a:r>
              <a:rPr lang="en-US" dirty="0">
                <a:hlinkClick r:id="rId2"/>
              </a:rPr>
              <a:t>https://mo.drcedirect.com</a:t>
            </a:r>
            <a:endParaRPr lang="en-US" dirty="0"/>
          </a:p>
          <a:p>
            <a:r>
              <a:rPr lang="en-US" dirty="0"/>
              <a:t>Ensure that proper staff have accounts.	</a:t>
            </a:r>
          </a:p>
          <a:p>
            <a:pPr lvl="1"/>
            <a:r>
              <a:rPr lang="en-US" dirty="0"/>
              <a:t>Which may include: District IT Staff, STCs, and Test Examiners</a:t>
            </a:r>
          </a:p>
          <a:p>
            <a:r>
              <a:rPr lang="en-US" dirty="0"/>
              <a:t>District IT staff should log in and download the latest version of the INSIGHT platform and run workstation readiness tests prior to testing.</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21</a:t>
            </a:fld>
            <a:endParaRPr lang="en-US"/>
          </a:p>
        </p:txBody>
      </p:sp>
    </p:spTree>
    <p:extLst>
      <p:ext uri="{BB962C8B-B14F-4D97-AF65-F5344CB8AC3E}">
        <p14:creationId xmlns:p14="http://schemas.microsoft.com/office/powerpoint/2010/main" val="188717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Online Tools Training (OTTs)</a:t>
            </a:r>
          </a:p>
        </p:txBody>
      </p:sp>
      <p:sp>
        <p:nvSpPr>
          <p:cNvPr id="2" name="Content Placeholder 1"/>
          <p:cNvSpPr>
            <a:spLocks noGrp="1"/>
          </p:cNvSpPr>
          <p:nvPr>
            <p:ph sz="quarter" idx="10"/>
          </p:nvPr>
        </p:nvSpPr>
        <p:spPr/>
        <p:txBody>
          <a:bodyPr>
            <a:normAutofit fontScale="85000" lnSpcReduction="10000"/>
          </a:bodyPr>
          <a:lstStyle/>
          <a:p>
            <a:r>
              <a:rPr lang="en-US" dirty="0"/>
              <a:t>OTTs give users the ability to experiment with tools available in the INSIGHT testing platform on a variety of item types. The OTTs allow users to become comfortable with using the built in system tools prior to the summative assessment. The OTTs are accessible at any time with no limits on usage.</a:t>
            </a:r>
          </a:p>
          <a:p>
            <a:r>
              <a:rPr lang="en-US" dirty="0"/>
              <a:t>NOTE: The OTTs are only accessible via Google Chrome.</a:t>
            </a:r>
          </a:p>
          <a:p>
            <a:r>
              <a:rPr lang="en-US" dirty="0">
                <a:hlinkClick r:id="rId2"/>
              </a:rPr>
              <a:t>https://wbte.drcedirect.com/MO/portals/mo</a:t>
            </a:r>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22</a:t>
            </a:fld>
            <a:endParaRPr lang="en-US"/>
          </a:p>
        </p:txBody>
      </p:sp>
    </p:spTree>
    <p:extLst>
      <p:ext uri="{BB962C8B-B14F-4D97-AF65-F5344CB8AC3E}">
        <p14:creationId xmlns:p14="http://schemas.microsoft.com/office/powerpoint/2010/main" val="2846862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Test Tutorials</a:t>
            </a:r>
          </a:p>
        </p:txBody>
      </p:sp>
      <p:sp>
        <p:nvSpPr>
          <p:cNvPr id="2" name="Content Placeholder 1"/>
          <p:cNvSpPr>
            <a:spLocks noGrp="1"/>
          </p:cNvSpPr>
          <p:nvPr>
            <p:ph sz="quarter" idx="10"/>
          </p:nvPr>
        </p:nvSpPr>
        <p:spPr/>
        <p:txBody>
          <a:bodyPr>
            <a:normAutofit fontScale="70000" lnSpcReduction="20000"/>
          </a:bodyPr>
          <a:lstStyle/>
          <a:p>
            <a:pPr fontAlgn="base"/>
            <a:r>
              <a:rPr lang="en-US" dirty="0"/>
              <a:t>Test Tutorials allow users to watch recorded videos that demonstrate the features of INSIGHT and the tools that will be used for the operational assessments. Test Tutorials are available for all subjects and are divided by content into two categories:</a:t>
            </a:r>
          </a:p>
          <a:p>
            <a:pPr lvl="1" fontAlgn="base"/>
            <a:r>
              <a:rPr lang="en-US" dirty="0"/>
              <a:t>General testing topics include tutorials on topics such as testing basics, using the help feature and finishing the test.</a:t>
            </a:r>
          </a:p>
          <a:p>
            <a:pPr lvl="1" fontAlgn="base"/>
            <a:r>
              <a:rPr lang="en-US" dirty="0"/>
              <a:t>Advanced Tools show grade and include tutorials on topics such as highlighting, using a ruler, graphing and more.</a:t>
            </a:r>
          </a:p>
          <a:p>
            <a:pPr lvl="1" fontAlgn="base"/>
            <a:r>
              <a:rPr lang="en-US" dirty="0"/>
              <a:t>Available on the Portal under My Applications&gt;General Information&gt;Test Tutorials at </a:t>
            </a:r>
            <a:r>
              <a:rPr lang="en-US" dirty="0">
                <a:hlinkClick r:id="rId2"/>
              </a:rPr>
              <a:t>https://mo.drcedirect.com/default.aspx?leapp=General+Information</a:t>
            </a:r>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23</a:t>
            </a:fld>
            <a:endParaRPr lang="en-US"/>
          </a:p>
        </p:txBody>
      </p:sp>
    </p:spTree>
    <p:extLst>
      <p:ext uri="{BB962C8B-B14F-4D97-AF65-F5344CB8AC3E}">
        <p14:creationId xmlns:p14="http://schemas.microsoft.com/office/powerpoint/2010/main" val="1831195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Practice Form</a:t>
            </a:r>
          </a:p>
        </p:txBody>
      </p:sp>
      <p:sp>
        <p:nvSpPr>
          <p:cNvPr id="2" name="Content Placeholder 1"/>
          <p:cNvSpPr>
            <a:spLocks noGrp="1"/>
          </p:cNvSpPr>
          <p:nvPr>
            <p:ph sz="quarter" idx="10"/>
          </p:nvPr>
        </p:nvSpPr>
        <p:spPr/>
        <p:txBody>
          <a:bodyPr>
            <a:normAutofit fontScale="92500" lnSpcReduction="20000"/>
          </a:bodyPr>
          <a:lstStyle/>
          <a:p>
            <a:r>
              <a:rPr lang="en-US" dirty="0"/>
              <a:t>The practice form mirrors the operational assessment and gives users the ability to see the types of items that will be on the assessment and, if taking the practice test online, become comfortable with answering items within the INSIGHT testing platform. </a:t>
            </a:r>
          </a:p>
          <a:p>
            <a:r>
              <a:rPr lang="en-US" dirty="0"/>
              <a:t>Available in the INSIGHT platform or via Paper from DESE Assessment site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24</a:t>
            </a:fld>
            <a:endParaRPr lang="en-US"/>
          </a:p>
        </p:txBody>
      </p:sp>
    </p:spTree>
    <p:extLst>
      <p:ext uri="{BB962C8B-B14F-4D97-AF65-F5344CB8AC3E}">
        <p14:creationId xmlns:p14="http://schemas.microsoft.com/office/powerpoint/2010/main" val="2352840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Required/Allowed Materials</a:t>
            </a:r>
          </a:p>
        </p:txBody>
      </p:sp>
      <p:sp>
        <p:nvSpPr>
          <p:cNvPr id="2" name="Content Placeholder 1"/>
          <p:cNvSpPr>
            <a:spLocks noGrp="1"/>
          </p:cNvSpPr>
          <p:nvPr>
            <p:ph sz="quarter" idx="10"/>
          </p:nvPr>
        </p:nvSpPr>
        <p:spPr/>
        <p:txBody>
          <a:bodyPr>
            <a:noAutofit/>
          </a:bodyPr>
          <a:lstStyle/>
          <a:p>
            <a:r>
              <a:rPr lang="en-US" sz="1800" dirty="0"/>
              <a:t>A workstation with Internet access, a monitor, a mouse/ touchpad, and a keyboard is required for each students, unless they are testing on a tablet. Devices must have INSIGHT properly loaded and certified. </a:t>
            </a:r>
          </a:p>
          <a:p>
            <a:r>
              <a:rPr lang="en-US" sz="1800" dirty="0"/>
              <a:t>Student Test Tickets provide the secure login credentials (i.e., username and password) required for a student to use the testing software. </a:t>
            </a:r>
          </a:p>
          <a:p>
            <a:r>
              <a:rPr lang="en-US" sz="1800" dirty="0"/>
              <a:t>Writer’s Checklists, Mathematics and Science Reference Sheets are available in the INSIGHT platform during testing for students to access. Physical copies may also be given to students. They may be copied from the appendices of the manuals.</a:t>
            </a:r>
          </a:p>
          <a:p>
            <a:r>
              <a:rPr lang="en-US" sz="1800" dirty="0"/>
              <a:t>During online testing, all students may have access to a printed list of the keyboard shortcuts and icons available in INSIGHT. The list may be printed from the appendices of the manuals. The list of keyboard shortcuts and icons can also be printed from the Documents page of the Portal at </a:t>
            </a:r>
            <a:r>
              <a:rPr lang="en-US" sz="1800" dirty="0">
                <a:hlinkClick r:id="rId2"/>
              </a:rPr>
              <a:t>https://mo.drcedirect.com</a:t>
            </a:r>
            <a:r>
              <a:rPr lang="en-US" sz="1800" dirty="0"/>
              <a:t>. </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45311-16E5-4BEF-BFE6-36758A3427EB}"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02112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28750"/>
            <a:ext cx="8839200" cy="3581400"/>
          </a:xfrm>
        </p:spPr>
        <p:txBody>
          <a:bodyPr>
            <a:normAutofit fontScale="55000" lnSpcReduction="20000"/>
          </a:bodyPr>
          <a:lstStyle/>
          <a:p>
            <a:endParaRPr lang="en-US" dirty="0"/>
          </a:p>
          <a:p>
            <a:r>
              <a:rPr lang="en-US" sz="4500" dirty="0"/>
              <a:t>A physical English dictionary, physical thesaurus and physical grammar handbook may only be used on ELA, session 1 of grades 4 and 8 (the writing prompt). If the grammar handbook is electronic, it may not connect to the internet. The grammar handbook must be one that is published—it cannot be a district, school or classroom created handbook.</a:t>
            </a:r>
          </a:p>
          <a:p>
            <a:r>
              <a:rPr lang="en-US" sz="4500" dirty="0"/>
              <a:t>English Learners (EL) may have access to a physical bilingual dictionary for use only on ELA, session 1 of grades 4 and 8 (the writing prompt). If the bilingual dictionary is electronic, it may not connect to the internet.</a:t>
            </a:r>
          </a:p>
        </p:txBody>
      </p:sp>
      <p:sp>
        <p:nvSpPr>
          <p:cNvPr id="3" name="Title 2"/>
          <p:cNvSpPr>
            <a:spLocks noGrp="1"/>
          </p:cNvSpPr>
          <p:nvPr>
            <p:ph type="title"/>
          </p:nvPr>
        </p:nvSpPr>
        <p:spPr/>
        <p:txBody>
          <a:bodyPr>
            <a:normAutofit fontScale="90000"/>
          </a:bodyPr>
          <a:lstStyle/>
          <a:p>
            <a:r>
              <a:rPr lang="en-US" dirty="0"/>
              <a:t>Dictionary/Thesaurus/Grammar Handbook</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26</a:t>
            </a:fld>
            <a:endParaRPr lang="en-US"/>
          </a:p>
        </p:txBody>
      </p:sp>
    </p:spTree>
    <p:extLst>
      <p:ext uri="{BB962C8B-B14F-4D97-AF65-F5344CB8AC3E}">
        <p14:creationId xmlns:p14="http://schemas.microsoft.com/office/powerpoint/2010/main" val="1610907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28750"/>
            <a:ext cx="8839200" cy="3581400"/>
          </a:xfrm>
        </p:spPr>
        <p:txBody>
          <a:bodyPr numCol="2">
            <a:normAutofit fontScale="32500" lnSpcReduction="20000"/>
          </a:bodyPr>
          <a:lstStyle/>
          <a:p>
            <a:r>
              <a:rPr lang="en-US" sz="4900" dirty="0"/>
              <a:t>A physical calculator can be accessed for Grades 6-8 Mathematics and Grades 5 and 8 Science assessments. For those grades, an electronic calculator is available in the INSIGHT platform.</a:t>
            </a:r>
          </a:p>
          <a:p>
            <a:r>
              <a:rPr lang="en-US" sz="4900" dirty="0"/>
              <a:t>For all sessions in grade 8 Science and grades 7 &amp; 8 Mathematics assessments, a scientific calculator with exponents, trigonometry, and logarithmic functionalities is permitted. </a:t>
            </a:r>
          </a:p>
          <a:p>
            <a:r>
              <a:rPr lang="en-US" sz="4900" dirty="0"/>
              <a:t>Test Examiners are responsible for ensuring and verifying that any calculator with the ability to store functions and equations, e.g., a scientific calculator, has the memory cleared before and after each Mathematics assessment. </a:t>
            </a:r>
          </a:p>
          <a:p>
            <a:endParaRPr lang="en-US" sz="4900" dirty="0"/>
          </a:p>
          <a:p>
            <a:r>
              <a:rPr lang="en-US" sz="4900" dirty="0"/>
              <a:t>Calculators cannot have Internet connectivity or be able to connect to anyone inside or outside the classroom during testing. </a:t>
            </a:r>
          </a:p>
          <a:p>
            <a:r>
              <a:rPr lang="en-US" sz="4900" dirty="0"/>
              <a:t>Students cannot use a calculator on a laptop or other portable computer, pocket organizer, cell phone, watch, device with a typewriter-style keyboard, electronic writing pad, or pen-input device unless a particular assistive device is required for a student and is specified on his or her IEP. No calculators with QWERTY keyboards are allowed.</a:t>
            </a:r>
          </a:p>
          <a:p>
            <a:endParaRPr lang="en-US" dirty="0"/>
          </a:p>
          <a:p>
            <a:endParaRPr lang="en-US" dirty="0"/>
          </a:p>
          <a:p>
            <a:endParaRPr lang="en-US" dirty="0"/>
          </a:p>
        </p:txBody>
      </p:sp>
      <p:sp>
        <p:nvSpPr>
          <p:cNvPr id="3" name="Title 2"/>
          <p:cNvSpPr>
            <a:spLocks noGrp="1"/>
          </p:cNvSpPr>
          <p:nvPr>
            <p:ph type="title"/>
          </p:nvPr>
        </p:nvSpPr>
        <p:spPr/>
        <p:txBody>
          <a:bodyPr>
            <a:normAutofit/>
          </a:bodyPr>
          <a:lstStyle/>
          <a:p>
            <a:r>
              <a:rPr lang="en-US" dirty="0"/>
              <a:t>Calculators</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27</a:t>
            </a:fld>
            <a:endParaRPr lang="en-US"/>
          </a:p>
        </p:txBody>
      </p:sp>
    </p:spTree>
    <p:extLst>
      <p:ext uri="{BB962C8B-B14F-4D97-AF65-F5344CB8AC3E}">
        <p14:creationId xmlns:p14="http://schemas.microsoft.com/office/powerpoint/2010/main" val="3702911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Prohibited Materials</a:t>
            </a:r>
          </a:p>
        </p:txBody>
      </p:sp>
      <p:sp>
        <p:nvSpPr>
          <p:cNvPr id="2" name="Content Placeholder 1"/>
          <p:cNvSpPr>
            <a:spLocks noGrp="1"/>
          </p:cNvSpPr>
          <p:nvPr>
            <p:ph sz="quarter" idx="10"/>
          </p:nvPr>
        </p:nvSpPr>
        <p:spPr/>
        <p:txBody>
          <a:bodyPr>
            <a:normAutofit fontScale="62500" lnSpcReduction="20000"/>
          </a:bodyPr>
          <a:lstStyle/>
          <a:p>
            <a:r>
              <a:rPr lang="en-US" dirty="0"/>
              <a:t>Electronic devices, including any portable device that can connect to the internet or to anyone inside or outside of the classroom, must not be accessible during the testing sessions. Such items include, but are not limited to: </a:t>
            </a:r>
          </a:p>
          <a:p>
            <a:pPr lvl="1"/>
            <a:r>
              <a:rPr lang="en-US" dirty="0"/>
              <a:t>cellular/mobile phones </a:t>
            </a:r>
          </a:p>
          <a:p>
            <a:pPr lvl="1"/>
            <a:r>
              <a:rPr lang="en-US" dirty="0"/>
              <a:t>smart watches </a:t>
            </a:r>
          </a:p>
          <a:p>
            <a:pPr lvl="1"/>
            <a:r>
              <a:rPr lang="en-US" dirty="0"/>
              <a:t>electronic music players </a:t>
            </a:r>
          </a:p>
          <a:p>
            <a:pPr lvl="1"/>
            <a:r>
              <a:rPr lang="en-US" dirty="0"/>
              <a:t>digital cameras </a:t>
            </a:r>
          </a:p>
          <a:p>
            <a:pPr lvl="1"/>
            <a:r>
              <a:rPr lang="en-US" dirty="0"/>
              <a:t>handheld scanners </a:t>
            </a:r>
          </a:p>
          <a:p>
            <a:pPr lvl="1"/>
            <a:r>
              <a:rPr lang="en-US" dirty="0"/>
              <a:t>portable gaming devices </a:t>
            </a:r>
          </a:p>
          <a:p>
            <a:pPr lvl="1"/>
            <a:r>
              <a:rPr lang="en-US" dirty="0"/>
              <a:t>any device that can connect to the internet</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28</a:t>
            </a:fld>
            <a:endParaRPr lang="en-US"/>
          </a:p>
        </p:txBody>
      </p:sp>
    </p:spTree>
    <p:extLst>
      <p:ext uri="{BB962C8B-B14F-4D97-AF65-F5344CB8AC3E}">
        <p14:creationId xmlns:p14="http://schemas.microsoft.com/office/powerpoint/2010/main" val="2482694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Cell Phone/Smart Watch Policy</a:t>
            </a:r>
            <a:endParaRPr lang="en-US" b="0" dirty="0"/>
          </a:p>
        </p:txBody>
      </p:sp>
      <p:sp>
        <p:nvSpPr>
          <p:cNvPr id="2" name="Content Placeholder 1"/>
          <p:cNvSpPr>
            <a:spLocks noGrp="1"/>
          </p:cNvSpPr>
          <p:nvPr>
            <p:ph sz="quarter" idx="10"/>
          </p:nvPr>
        </p:nvSpPr>
        <p:spPr/>
        <p:txBody>
          <a:bodyPr>
            <a:normAutofit fontScale="70000" lnSpcReduction="20000"/>
          </a:bodyPr>
          <a:lstStyle/>
          <a:p>
            <a:r>
              <a:rPr lang="en-US" dirty="0"/>
              <a:t>As part of your board approved assessment plan, each district shall have a cell phone/smart watch policy in place that ensures both test security and test validity. The policy should address both students and Test Examiners. Each classroom is expected to follow the district policy. </a:t>
            </a:r>
          </a:p>
          <a:p>
            <a:r>
              <a:rPr lang="en-US" dirty="0"/>
              <a:t>Some students use their phone to track medical issues, such as blood pressure, heart rate and blood sugar. If the student uses their phone for a medical issue, they can have it in the testing room, but it should be held onto by the Test Examiner or a test proctor and not by the student. The phone should also be setup to not disturb other students by making noise for phone calls, text messages or other non-medical alerts.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29</a:t>
            </a:fld>
            <a:endParaRPr lang="en-US"/>
          </a:p>
        </p:txBody>
      </p:sp>
    </p:spTree>
    <p:extLst>
      <p:ext uri="{BB962C8B-B14F-4D97-AF65-F5344CB8AC3E}">
        <p14:creationId xmlns:p14="http://schemas.microsoft.com/office/powerpoint/2010/main" val="3480297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Versions</a:t>
            </a:r>
          </a:p>
        </p:txBody>
      </p:sp>
      <p:sp>
        <p:nvSpPr>
          <p:cNvPr id="2" name="Content Placeholder 1"/>
          <p:cNvSpPr>
            <a:spLocks noGrp="1"/>
          </p:cNvSpPr>
          <p:nvPr>
            <p:ph sz="quarter" idx="10"/>
          </p:nvPr>
        </p:nvSpPr>
        <p:spPr/>
        <p:txBody>
          <a:bodyPr>
            <a:normAutofit/>
          </a:bodyPr>
          <a:lstStyle/>
          <a:p>
            <a:r>
              <a:rPr lang="en-US" dirty="0"/>
              <a:t>Version 1 – Posted November 2024</a:t>
            </a:r>
          </a:p>
          <a:p>
            <a:endParaRPr lang="en-US"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endParaRPr lang="en-US" sz="800" dirty="0"/>
          </a:p>
          <a:p>
            <a:pPr marL="112712" indent="0">
              <a:buNone/>
            </a:pPr>
            <a:r>
              <a:rPr lang="en-US" sz="800" dirty="0"/>
              <a:t>The Department of Elementary and Secondary Education does not discriminate on the basis of race, color, religion, gender, gender identity, sexual orientation, national origin, age, veteran status, mental or physical disability, or any other basis prohibited by statute in its programs and activities. Inquiries related to department programs and to the location of services, activities, and facilities that are accessible by persons with disabilities may be directed to the Jefferson State Office Building, Director of Civil Rights Compliance and MOA Coordinator (Title VI/Title VII/Title IX/504/ADA/ADAAA/Age Act/GINA/USDA Title VI), 5th Floor, 205 Jefferson Street, P.O. Box 480, Jefferson City, MO 65102-0480; telephone number 573-526-4757 or TTY 800-735-2966; email civilrights@dese.mo.gov.</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3</a:t>
            </a:fld>
            <a:endParaRPr lang="en-US"/>
          </a:p>
        </p:txBody>
      </p:sp>
    </p:spTree>
    <p:extLst>
      <p:ext uri="{BB962C8B-B14F-4D97-AF65-F5344CB8AC3E}">
        <p14:creationId xmlns:p14="http://schemas.microsoft.com/office/powerpoint/2010/main" val="391191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Moving Students: Disruption or Illness</a:t>
            </a:r>
          </a:p>
        </p:txBody>
      </p:sp>
      <p:sp>
        <p:nvSpPr>
          <p:cNvPr id="2" name="Content Placeholder 1"/>
          <p:cNvSpPr>
            <a:spLocks noGrp="1"/>
          </p:cNvSpPr>
          <p:nvPr>
            <p:ph sz="quarter" idx="10"/>
          </p:nvPr>
        </p:nvSpPr>
        <p:spPr/>
        <p:txBody>
          <a:bodyPr/>
          <a:lstStyle/>
          <a:p>
            <a:r>
              <a:rPr lang="en-US" sz="2400" dirty="0">
                <a:latin typeface="Calibri" pitchFamily="34" charset="0"/>
              </a:rPr>
              <a:t>Student may need to move during testing because of disruption or illness.</a:t>
            </a:r>
          </a:p>
          <a:p>
            <a:pPr lvl="1"/>
            <a:r>
              <a:rPr lang="en-US" sz="2000" dirty="0">
                <a:latin typeface="Calibri" pitchFamily="34" charset="0"/>
              </a:rPr>
              <a:t>Pause and Exit the test.</a:t>
            </a:r>
          </a:p>
          <a:p>
            <a:pPr lvl="1"/>
            <a:r>
              <a:rPr lang="en-US" sz="2000" dirty="0">
                <a:latin typeface="Calibri" pitchFamily="34" charset="0"/>
              </a:rPr>
              <a:t>Escort the student to a new location.</a:t>
            </a:r>
          </a:p>
          <a:p>
            <a:pPr lvl="1"/>
            <a:r>
              <a:rPr lang="en-US" sz="2000" dirty="0">
                <a:latin typeface="Calibri" pitchFamily="34" charset="0"/>
              </a:rPr>
              <a:t>Login the student using the same test ticket.</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30</a:t>
            </a:fld>
            <a:endParaRPr lang="en-US"/>
          </a:p>
        </p:txBody>
      </p:sp>
    </p:spTree>
    <p:extLst>
      <p:ext uri="{BB962C8B-B14F-4D97-AF65-F5344CB8AC3E}">
        <p14:creationId xmlns:p14="http://schemas.microsoft.com/office/powerpoint/2010/main" val="2945968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Technical Issues</a:t>
            </a:r>
          </a:p>
        </p:txBody>
      </p:sp>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In the event of a technical issue (i.e., power outage, loss of internet connection, or network failure), students will be logged out and the test will automatically be paused.</a:t>
            </a:r>
          </a:p>
          <a:p>
            <a:pPr lvl="1"/>
            <a:r>
              <a:rPr lang="en-US" sz="2000" dirty="0">
                <a:latin typeface="Calibri" panose="020F0502020204030204" pitchFamily="34" charset="0"/>
              </a:rPr>
              <a:t>Student’s submitted responses will not be lost.  </a:t>
            </a:r>
          </a:p>
          <a:p>
            <a:pPr lvl="2"/>
            <a:r>
              <a:rPr lang="en-US" sz="2000" dirty="0">
                <a:latin typeface="Calibri" panose="020F0502020204030204" pitchFamily="34" charset="0"/>
              </a:rPr>
              <a:t>The system will save up to the last completed item.</a:t>
            </a:r>
          </a:p>
          <a:p>
            <a:pPr lvl="2"/>
            <a:r>
              <a:rPr lang="en-US" sz="2000" dirty="0">
                <a:latin typeface="Calibri" panose="020F0502020204030204" pitchFamily="34" charset="0"/>
              </a:rPr>
              <a:t>Every time students move to the next item, their responses will be saved.</a:t>
            </a:r>
          </a:p>
          <a:p>
            <a:pPr lvl="2"/>
            <a:r>
              <a:rPr lang="en-US" sz="2000" dirty="0">
                <a:latin typeface="Calibri" panose="020F0502020204030204" pitchFamily="34" charset="0"/>
              </a:rPr>
              <a:t>It will not save partial or incomplete responses.</a:t>
            </a:r>
          </a:p>
          <a:p>
            <a:pPr lvl="1"/>
            <a:r>
              <a:rPr lang="en-US" sz="2000" dirty="0">
                <a:latin typeface="Calibri" panose="020F0502020204030204" pitchFamily="34" charset="0"/>
              </a:rPr>
              <a:t>Students will need to log in again when they resume testing.</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31</a:t>
            </a:fld>
            <a:endParaRPr lang="en-US"/>
          </a:p>
        </p:txBody>
      </p:sp>
    </p:spTree>
    <p:extLst>
      <p:ext uri="{BB962C8B-B14F-4D97-AF65-F5344CB8AC3E}">
        <p14:creationId xmlns:p14="http://schemas.microsoft.com/office/powerpoint/2010/main" val="642830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Invalidations</a:t>
            </a:r>
          </a:p>
        </p:txBody>
      </p:sp>
      <p:sp>
        <p:nvSpPr>
          <p:cNvPr id="2" name="Content Placeholder 1"/>
          <p:cNvSpPr>
            <a:spLocks noGrp="1"/>
          </p:cNvSpPr>
          <p:nvPr>
            <p:ph sz="quarter" idx="10"/>
          </p:nvPr>
        </p:nvSpPr>
        <p:spPr/>
        <p:txBody>
          <a:bodyPr>
            <a:normAutofit/>
          </a:bodyPr>
          <a:lstStyle/>
          <a:p>
            <a:r>
              <a:rPr lang="en-US" sz="2400" dirty="0">
                <a:latin typeface="Calibri" pitchFamily="34" charset="0"/>
              </a:rPr>
              <a:t>Tests are not invalidated because of:</a:t>
            </a:r>
          </a:p>
          <a:p>
            <a:pPr lvl="1"/>
            <a:r>
              <a:rPr lang="en-US" sz="2100" dirty="0">
                <a:latin typeface="Calibri" pitchFamily="34" charset="0"/>
              </a:rPr>
              <a:t>Students behavior</a:t>
            </a:r>
          </a:p>
          <a:p>
            <a:pPr lvl="1"/>
            <a:r>
              <a:rPr lang="en-US" sz="2100" dirty="0">
                <a:latin typeface="Calibri" pitchFamily="34" charset="0"/>
              </a:rPr>
              <a:t>Judgment of student effort</a:t>
            </a:r>
          </a:p>
          <a:p>
            <a:r>
              <a:rPr lang="en-US" sz="2400" dirty="0">
                <a:latin typeface="Calibri" pitchFamily="34" charset="0"/>
              </a:rPr>
              <a:t>Only invalidated because of cheating.</a:t>
            </a:r>
          </a:p>
          <a:p>
            <a:pPr lvl="1"/>
            <a:r>
              <a:rPr lang="en-US" sz="2100" dirty="0">
                <a:latin typeface="Calibri" pitchFamily="34" charset="0"/>
              </a:rPr>
              <a:t>Only the DTC can invalidate a test.</a:t>
            </a:r>
          </a:p>
          <a:p>
            <a:pPr lvl="1"/>
            <a:r>
              <a:rPr lang="en-US" sz="2100" dirty="0">
                <a:latin typeface="Calibri" pitchFamily="34" charset="0"/>
              </a:rPr>
              <a:t>Should be done as soon as possible while the circumstances are fresh in your mind.</a:t>
            </a:r>
          </a:p>
          <a:p>
            <a:pPr lvl="1"/>
            <a:r>
              <a:rPr lang="en-US" sz="2100" dirty="0">
                <a:latin typeface="Calibri" pitchFamily="34" charset="0"/>
              </a:rPr>
              <a:t>Follow the instructions from the TCM.</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32</a:t>
            </a:fld>
            <a:endParaRPr lang="en-US"/>
          </a:p>
        </p:txBody>
      </p:sp>
    </p:spTree>
    <p:extLst>
      <p:ext uri="{BB962C8B-B14F-4D97-AF65-F5344CB8AC3E}">
        <p14:creationId xmlns:p14="http://schemas.microsoft.com/office/powerpoint/2010/main" val="1535908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After Testing</a:t>
            </a:r>
          </a:p>
        </p:txBody>
      </p:sp>
      <p:sp>
        <p:nvSpPr>
          <p:cNvPr id="2" name="Content Placeholder 1"/>
          <p:cNvSpPr>
            <a:spLocks noGrp="1"/>
          </p:cNvSpPr>
          <p:nvPr>
            <p:ph sz="quarter" idx="10"/>
          </p:nvPr>
        </p:nvSpPr>
        <p:spPr/>
        <p:txBody>
          <a:bodyPr>
            <a:normAutofit fontScale="92500"/>
          </a:bodyPr>
          <a:lstStyle/>
          <a:p>
            <a:r>
              <a:rPr lang="en-US" sz="2400" dirty="0">
                <a:latin typeface="Calibri" pitchFamily="34" charset="0"/>
              </a:rPr>
              <a:t>Paper Based, Large Print and Braille test books and materials must be shipped back to DRC after transcription.</a:t>
            </a:r>
          </a:p>
          <a:p>
            <a:r>
              <a:rPr lang="en-US" sz="2400" dirty="0">
                <a:latin typeface="Calibri" pitchFamily="34" charset="0"/>
              </a:rPr>
              <a:t>DTC responsibilities:</a:t>
            </a:r>
          </a:p>
          <a:p>
            <a:pPr lvl="1"/>
            <a:r>
              <a:rPr lang="en-US" sz="2000" dirty="0">
                <a:latin typeface="Calibri" pitchFamily="34" charset="0"/>
              </a:rPr>
              <a:t>100% return of all Paper Based, Braille and Large Print assessments.</a:t>
            </a:r>
          </a:p>
          <a:p>
            <a:pPr lvl="1"/>
            <a:r>
              <a:rPr lang="en-US" sz="2000" dirty="0">
                <a:latin typeface="Calibri" pitchFamily="34" charset="0"/>
              </a:rPr>
              <a:t>DRC will audit the returned shipments</a:t>
            </a:r>
          </a:p>
          <a:p>
            <a:pPr lvl="1"/>
            <a:r>
              <a:rPr lang="en-US" sz="2000" dirty="0">
                <a:latin typeface="Calibri" pitchFamily="34" charset="0"/>
              </a:rPr>
              <a:t>Use the online Materials Accountability Form (Available online in the Portal)</a:t>
            </a:r>
          </a:p>
          <a:p>
            <a:r>
              <a:rPr lang="en-US" sz="2400" dirty="0">
                <a:latin typeface="Calibri" pitchFamily="34" charset="0"/>
              </a:rPr>
              <a:t>Securely destroy immediately after testing</a:t>
            </a:r>
          </a:p>
          <a:p>
            <a:pPr lvl="1"/>
            <a:r>
              <a:rPr lang="en-US" sz="2000" dirty="0">
                <a:latin typeface="Calibri" pitchFamily="34" charset="0"/>
              </a:rPr>
              <a:t>Test Tickets</a:t>
            </a:r>
          </a:p>
          <a:p>
            <a:pPr lvl="1"/>
            <a:r>
              <a:rPr lang="en-US" sz="2000" dirty="0">
                <a:latin typeface="Calibri" pitchFamily="34" charset="0"/>
              </a:rPr>
              <a:t>Scratch paper</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33</a:t>
            </a:fld>
            <a:endParaRPr lang="en-US"/>
          </a:p>
        </p:txBody>
      </p:sp>
    </p:spTree>
    <p:extLst>
      <p:ext uri="{BB962C8B-B14F-4D97-AF65-F5344CB8AC3E}">
        <p14:creationId xmlns:p14="http://schemas.microsoft.com/office/powerpoint/2010/main" val="1328804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title" idx="4294967295"/>
          </p:nvPr>
        </p:nvSpPr>
        <p:spPr>
          <a:xfrm>
            <a:off x="1143000" y="3257550"/>
            <a:ext cx="6762750" cy="15049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
                <a:srgbClr val="00B050"/>
              </a:buClr>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Contact/Questions</a:t>
            </a:r>
          </a:p>
          <a:p>
            <a:pPr marL="0" marR="0" lvl="0" indent="0" algn="ctr" defTabSz="914400" rtl="0" eaLnBrk="1" fontAlgn="auto" latinLnBrk="0" hangingPunct="1">
              <a:lnSpc>
                <a:spcPct val="100000"/>
              </a:lnSpc>
              <a:spcBef>
                <a:spcPct val="20000"/>
              </a:spcBef>
              <a:spcAft>
                <a:spcPts val="0"/>
              </a:spcAft>
              <a:buClr>
                <a:srgbClr val="00B050"/>
              </a:buClr>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dese.mo.gov/quality-schools/assessment</a:t>
            </a:r>
          </a:p>
          <a:p>
            <a:pPr marL="0" marR="0" lvl="0" indent="0" algn="ctr" defTabSz="914400" rtl="0" eaLnBrk="1" fontAlgn="auto" latinLnBrk="0" hangingPunct="1">
              <a:lnSpc>
                <a:spcPct val="100000"/>
              </a:lnSpc>
              <a:spcBef>
                <a:spcPct val="20000"/>
              </a:spcBef>
              <a:spcAft>
                <a:spcPts val="0"/>
              </a:spcAft>
              <a:buClr>
                <a:srgbClr val="00B050"/>
              </a:buClr>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(573) 751-3545</a:t>
            </a:r>
          </a:p>
          <a:p>
            <a:pPr marL="0" marR="0" lvl="0" indent="0" algn="ctr" defTabSz="914400" rtl="0" eaLnBrk="1" fontAlgn="auto" latinLnBrk="0" hangingPunct="1">
              <a:lnSpc>
                <a:spcPct val="100000"/>
              </a:lnSpc>
              <a:spcBef>
                <a:spcPct val="20000"/>
              </a:spcBef>
              <a:spcAft>
                <a:spcPts val="0"/>
              </a:spcAft>
              <a:buClr>
                <a:srgbClr val="00B050"/>
              </a:buClr>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assessment@dese.mo.gov</a:t>
            </a:r>
          </a:p>
        </p:txBody>
      </p:sp>
    </p:spTree>
    <p:extLst>
      <p:ext uri="{BB962C8B-B14F-4D97-AF65-F5344CB8AC3E}">
        <p14:creationId xmlns:p14="http://schemas.microsoft.com/office/powerpoint/2010/main" val="4114399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New</a:t>
            </a:r>
          </a:p>
        </p:txBody>
      </p:sp>
      <p:sp>
        <p:nvSpPr>
          <p:cNvPr id="2" name="Content Placeholder 1"/>
          <p:cNvSpPr>
            <a:spLocks noGrp="1"/>
          </p:cNvSpPr>
          <p:nvPr>
            <p:ph sz="quarter" idx="10"/>
          </p:nvPr>
        </p:nvSpPr>
        <p:spPr/>
        <p:txBody>
          <a:bodyPr>
            <a:normAutofit/>
          </a:bodyPr>
          <a:lstStyle/>
          <a:p>
            <a:pPr marL="457200" marR="0" lvl="0" indent="-344488" algn="l" defTabSz="914400" rtl="0" eaLnBrk="1" fontAlgn="auto" latinLnBrk="0" hangingPunct="1">
              <a:lnSpc>
                <a:spcPct val="100000"/>
              </a:lnSpc>
              <a:spcBef>
                <a:spcPct val="20000"/>
              </a:spcBef>
              <a:spcAft>
                <a:spcPts val="0"/>
              </a:spcAft>
              <a:buClr>
                <a:srgbClr val="00B05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4B8D"/>
                </a:solidFill>
                <a:effectLst/>
                <a:uLnTx/>
                <a:uFillTx/>
                <a:latin typeface="Calibri"/>
                <a:ea typeface="+mn-ea"/>
                <a:cs typeface="+mn-cs"/>
              </a:rPr>
              <a:t>Navigation buttons in DRC INSIGHT are now located on the top of the screen.</a:t>
            </a:r>
          </a:p>
          <a:p>
            <a:pPr marL="457200" marR="0" lvl="0" indent="-344488" algn="l" defTabSz="914400" rtl="0" eaLnBrk="1" fontAlgn="auto" latinLnBrk="0" hangingPunct="1">
              <a:lnSpc>
                <a:spcPct val="100000"/>
              </a:lnSpc>
              <a:spcBef>
                <a:spcPct val="20000"/>
              </a:spcBef>
              <a:spcAft>
                <a:spcPts val="0"/>
              </a:spcAft>
              <a:buClr>
                <a:srgbClr val="00B05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4B8D"/>
                </a:solidFill>
                <a:effectLst/>
                <a:uLnTx/>
                <a:uFillTx/>
                <a:latin typeface="Calibri"/>
                <a:ea typeface="+mn-ea"/>
                <a:cs typeface="+mn-cs"/>
              </a:rPr>
              <a:t>The number of </a:t>
            </a:r>
            <a:r>
              <a:rPr kumimoji="0" lang="en-US" sz="2000" b="0" i="0" u="none" strike="noStrike" kern="1200" cap="none" spc="0" normalizeH="0" baseline="0" noProof="0" dirty="0" err="1">
                <a:ln>
                  <a:noFill/>
                </a:ln>
                <a:solidFill>
                  <a:srgbClr val="004B8D"/>
                </a:solidFill>
                <a:effectLst/>
                <a:uLnTx/>
                <a:uFillTx/>
                <a:latin typeface="Calibri"/>
                <a:ea typeface="+mn-ea"/>
                <a:cs typeface="+mn-cs"/>
              </a:rPr>
              <a:t>precode</a:t>
            </a:r>
            <a:r>
              <a:rPr kumimoji="0" lang="en-US" sz="2000" b="0" i="0" u="none" strike="noStrike" kern="1200" cap="none" spc="0" normalizeH="0" baseline="0" noProof="0" dirty="0">
                <a:ln>
                  <a:noFill/>
                </a:ln>
                <a:solidFill>
                  <a:srgbClr val="004B8D"/>
                </a:solidFill>
                <a:effectLst/>
                <a:uLnTx/>
                <a:uFillTx/>
                <a:latin typeface="Calibri"/>
                <a:ea typeface="+mn-ea"/>
                <a:cs typeface="+mn-cs"/>
              </a:rPr>
              <a:t> windows has been reduced to 2 windows.</a:t>
            </a:r>
          </a:p>
          <a:p>
            <a:pPr marL="457200" marR="0" lvl="0" indent="-344488" algn="l" defTabSz="914400" rtl="0" eaLnBrk="1" fontAlgn="auto" latinLnBrk="0" hangingPunct="1">
              <a:lnSpc>
                <a:spcPct val="100000"/>
              </a:lnSpc>
              <a:spcBef>
                <a:spcPct val="20000"/>
              </a:spcBef>
              <a:spcAft>
                <a:spcPts val="0"/>
              </a:spcAft>
              <a:buClr>
                <a:srgbClr val="00B05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4B8D"/>
                </a:solidFill>
                <a:effectLst/>
                <a:uLnTx/>
                <a:uFillTx/>
                <a:latin typeface="Calibri"/>
                <a:ea typeface="+mn-ea"/>
                <a:cs typeface="+mn-cs"/>
              </a:rPr>
              <a:t>Purchase Order numbers are no longer required fields and have been removed from the portal.</a:t>
            </a:r>
          </a:p>
          <a:p>
            <a:pPr marL="457200" marR="0" lvl="0" indent="-344488" algn="l" defTabSz="914400" rtl="0" eaLnBrk="1" fontAlgn="auto" latinLnBrk="0" hangingPunct="1">
              <a:lnSpc>
                <a:spcPct val="100000"/>
              </a:lnSpc>
              <a:spcBef>
                <a:spcPct val="20000"/>
              </a:spcBef>
              <a:spcAft>
                <a:spcPts val="0"/>
              </a:spcAft>
              <a:buClr>
                <a:srgbClr val="00B05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4B8D"/>
                </a:solidFill>
                <a:effectLst/>
                <a:uLnTx/>
                <a:uFillTx/>
                <a:latin typeface="Calibri"/>
                <a:ea typeface="+mn-ea"/>
                <a:cs typeface="+mn-cs"/>
              </a:rPr>
              <a:t>The DRC INSIGHT Permissive Mode browser option is available to allow non-embedded speech-to-text and eye tracking technology to run in tandem in a secure environment with the DRC INSIGHT Testing Engine, if accommodations require that the additional software is needed. </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4</a:t>
            </a:fld>
            <a:endParaRPr lang="en-US"/>
          </a:p>
        </p:txBody>
      </p:sp>
    </p:spTree>
    <p:extLst>
      <p:ext uri="{BB962C8B-B14F-4D97-AF65-F5344CB8AC3E}">
        <p14:creationId xmlns:p14="http://schemas.microsoft.com/office/powerpoint/2010/main" val="558001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Grade-Level and Content Tested</a:t>
            </a:r>
          </a:p>
        </p:txBody>
      </p:sp>
      <p:sp>
        <p:nvSpPr>
          <p:cNvPr id="2" name="Content Placeholder 1"/>
          <p:cNvSpPr>
            <a:spLocks noGrp="1"/>
          </p:cNvSpPr>
          <p:nvPr>
            <p:ph sz="quarter" idx="10"/>
          </p:nvPr>
        </p:nvSpPr>
        <p:spPr/>
        <p:txBody>
          <a:bodyPr>
            <a:normAutofit lnSpcReduction="10000"/>
          </a:bodyPr>
          <a:lstStyle/>
          <a:p>
            <a:pPr marL="457200" lvl="2" indent="-347472">
              <a:spcBef>
                <a:spcPts val="768"/>
              </a:spcBef>
              <a:buFont typeface="Arial" panose="020B0604020202020204" pitchFamily="34" charset="0"/>
              <a:buChar char="•"/>
            </a:pPr>
            <a:r>
              <a:rPr lang="en-US" sz="2700" dirty="0"/>
              <a:t>English Language Arts (ELA) in grades 3-8</a:t>
            </a:r>
          </a:p>
          <a:p>
            <a:pPr marL="796925" lvl="3" indent="-347472">
              <a:spcBef>
                <a:spcPts val="768"/>
              </a:spcBef>
              <a:buFont typeface="Arial" panose="020B0604020202020204" pitchFamily="34" charset="0"/>
              <a:buChar char="•"/>
            </a:pPr>
            <a:r>
              <a:rPr lang="en-US" dirty="0"/>
              <a:t>4 Sessions – Grades 4 and 8</a:t>
            </a:r>
          </a:p>
          <a:p>
            <a:pPr marL="796925" lvl="3" indent="-347472">
              <a:spcBef>
                <a:spcPts val="768"/>
              </a:spcBef>
              <a:buFont typeface="Arial" panose="020B0604020202020204" pitchFamily="34" charset="0"/>
              <a:buChar char="•"/>
            </a:pPr>
            <a:r>
              <a:rPr lang="en-US" dirty="0"/>
              <a:t>3 Sessions – Grades 3, 5, 6, 7</a:t>
            </a:r>
          </a:p>
          <a:p>
            <a:pPr marL="457200" lvl="2" indent="-347472">
              <a:spcBef>
                <a:spcPts val="768"/>
              </a:spcBef>
              <a:buFont typeface="Arial" panose="020B0604020202020204" pitchFamily="34" charset="0"/>
              <a:buChar char="•"/>
            </a:pPr>
            <a:r>
              <a:rPr lang="en-US" sz="2700" dirty="0"/>
              <a:t>Math in grades 3 through 8</a:t>
            </a:r>
          </a:p>
          <a:p>
            <a:pPr marL="796925" lvl="3" indent="-347472">
              <a:spcBef>
                <a:spcPts val="768"/>
              </a:spcBef>
              <a:buFont typeface="Arial" panose="020B0604020202020204" pitchFamily="34" charset="0"/>
              <a:buChar char="•"/>
            </a:pPr>
            <a:r>
              <a:rPr lang="en-US" dirty="0"/>
              <a:t>3 Sessions</a:t>
            </a:r>
          </a:p>
          <a:p>
            <a:pPr marL="457200" lvl="2" indent="-347472">
              <a:spcBef>
                <a:spcPts val="768"/>
              </a:spcBef>
              <a:buFont typeface="Arial" panose="020B0604020202020204" pitchFamily="34" charset="0"/>
              <a:buChar char="•"/>
            </a:pPr>
            <a:r>
              <a:rPr lang="en-US" sz="2700" dirty="0"/>
              <a:t>Science in grades 5 and 8</a:t>
            </a:r>
          </a:p>
          <a:p>
            <a:pPr marL="796925" lvl="3" indent="-347472">
              <a:spcBef>
                <a:spcPts val="768"/>
              </a:spcBef>
              <a:buFont typeface="Arial" panose="020B0604020202020204" pitchFamily="34" charset="0"/>
              <a:buChar char="•"/>
            </a:pPr>
            <a:r>
              <a:rPr lang="en-US" dirty="0"/>
              <a:t>2 Sessions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5</a:t>
            </a:fld>
            <a:endParaRPr lang="en-US"/>
          </a:p>
        </p:txBody>
      </p:sp>
    </p:spTree>
    <p:extLst>
      <p:ext uri="{BB962C8B-B14F-4D97-AF65-F5344CB8AC3E}">
        <p14:creationId xmlns:p14="http://schemas.microsoft.com/office/powerpoint/2010/main" val="1842973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Exceptions - English Learner (EL) Students</a:t>
            </a:r>
          </a:p>
        </p:txBody>
      </p:sp>
      <p:sp>
        <p:nvSpPr>
          <p:cNvPr id="2" name="Content Placeholder 1"/>
          <p:cNvSpPr>
            <a:spLocks noGrp="1"/>
          </p:cNvSpPr>
          <p:nvPr>
            <p:ph sz="quarter" idx="10"/>
          </p:nvPr>
        </p:nvSpPr>
        <p:spPr/>
        <p:txBody>
          <a:bodyPr>
            <a:normAutofit fontScale="55000" lnSpcReduction="20000"/>
          </a:bodyPr>
          <a:lstStyle/>
          <a:p>
            <a:r>
              <a:rPr lang="en-US" sz="3900" b="1" dirty="0">
                <a:latin typeface="Calibri" panose="020F0502020204030204" pitchFamily="34" charset="0"/>
              </a:rPr>
              <a:t>English Learner (EL) Students </a:t>
            </a:r>
            <a:r>
              <a:rPr lang="en-US" sz="3900" dirty="0">
                <a:latin typeface="Calibri" panose="020F0502020204030204" pitchFamily="34" charset="0"/>
              </a:rPr>
              <a:t>who have been in the U.S. for less than 12 cumulative months as of April 1 may be exempt one administration of ELA.</a:t>
            </a:r>
          </a:p>
          <a:p>
            <a:pPr lvl="1"/>
            <a:r>
              <a:rPr lang="en-US" sz="3800" dirty="0">
                <a:latin typeface="Calibri" panose="020F0502020204030204" pitchFamily="34" charset="0"/>
              </a:rPr>
              <a:t>Please indicate this in the Portal</a:t>
            </a:r>
          </a:p>
          <a:p>
            <a:pPr lvl="2"/>
            <a:r>
              <a:rPr lang="en-US" sz="3200" dirty="0">
                <a:latin typeface="Calibri" panose="020F0502020204030204" pitchFamily="34" charset="0"/>
              </a:rPr>
              <a:t>All Applications &gt; Student Management &gt; Manage Students.</a:t>
            </a:r>
          </a:p>
          <a:p>
            <a:pPr lvl="1"/>
            <a:r>
              <a:rPr lang="en-US" sz="3800" dirty="0">
                <a:latin typeface="Calibri" panose="020F0502020204030204" pitchFamily="34" charset="0"/>
              </a:rPr>
              <a:t>Once a student is selected, go to Testing Codes, check “Yes” in the box representing EL in the U.S. less than 12 cumulative months, under GL ELA.</a:t>
            </a:r>
          </a:p>
          <a:p>
            <a:pPr lvl="1"/>
            <a:r>
              <a:rPr lang="en-US" sz="3800" dirty="0">
                <a:latin typeface="Calibri" panose="020F0502020204030204" pitchFamily="34" charset="0"/>
              </a:rPr>
              <a:t>Validate April Core Data to reflect the status of their EL students.</a:t>
            </a:r>
          </a:p>
          <a:p>
            <a:pPr lvl="1"/>
            <a:r>
              <a:rPr lang="en-US" sz="3800" dirty="0">
                <a:latin typeface="Calibri" panose="020F0502020204030204" pitchFamily="34" charset="0"/>
              </a:rPr>
              <a:t>EL students must participate in all other required assessments (Math &amp; Science) regardless of their time in the U.S. </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6</a:t>
            </a:fld>
            <a:endParaRPr lang="en-US"/>
          </a:p>
        </p:txBody>
      </p:sp>
    </p:spTree>
    <p:extLst>
      <p:ext uri="{BB962C8B-B14F-4D97-AF65-F5344CB8AC3E}">
        <p14:creationId xmlns:p14="http://schemas.microsoft.com/office/powerpoint/2010/main" val="3766920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Exceptions - Other Populations</a:t>
            </a:r>
          </a:p>
        </p:txBody>
      </p:sp>
      <p:sp>
        <p:nvSpPr>
          <p:cNvPr id="2" name="Content Placeholder 1"/>
          <p:cNvSpPr>
            <a:spLocks noGrp="1"/>
          </p:cNvSpPr>
          <p:nvPr>
            <p:ph sz="quarter" idx="10"/>
          </p:nvPr>
        </p:nvSpPr>
        <p:spPr/>
        <p:txBody>
          <a:bodyPr>
            <a:normAutofit/>
          </a:bodyPr>
          <a:lstStyle/>
          <a:p>
            <a:r>
              <a:rPr lang="en-US" dirty="0"/>
              <a:t>Students eligible for MAP-A do not take the MAP Grade-Level Assessment.</a:t>
            </a:r>
          </a:p>
          <a:p>
            <a:r>
              <a:rPr lang="en-US" dirty="0"/>
              <a:t>Foreign exchange students are allowed but not required to be assessed.</a:t>
            </a:r>
          </a:p>
          <a:p>
            <a:r>
              <a:rPr lang="en-US" dirty="0"/>
              <a:t>Find information on other special populations in section 4 of the Test Coordinators Manual.</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7</a:t>
            </a:fld>
            <a:endParaRPr lang="en-US"/>
          </a:p>
        </p:txBody>
      </p:sp>
    </p:spTree>
    <p:extLst>
      <p:ext uri="{BB962C8B-B14F-4D97-AF65-F5344CB8AC3E}">
        <p14:creationId xmlns:p14="http://schemas.microsoft.com/office/powerpoint/2010/main" val="3001608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Universal Tools &amp; Accommodations</a:t>
            </a:r>
          </a:p>
        </p:txBody>
      </p:sp>
      <p:sp>
        <p:nvSpPr>
          <p:cNvPr id="2" name="Content Placeholder 1"/>
          <p:cNvSpPr>
            <a:spLocks noGrp="1"/>
          </p:cNvSpPr>
          <p:nvPr>
            <p:ph sz="quarter" idx="10"/>
          </p:nvPr>
        </p:nvSpPr>
        <p:spPr/>
        <p:txBody>
          <a:bodyPr>
            <a:normAutofit lnSpcReduction="10000"/>
          </a:bodyPr>
          <a:lstStyle/>
          <a:p>
            <a:pPr>
              <a:spcBef>
                <a:spcPts val="0"/>
              </a:spcBef>
            </a:pPr>
            <a:r>
              <a:rPr lang="en-US" sz="2700" dirty="0">
                <a:solidFill>
                  <a:srgbClr val="003399"/>
                </a:solidFill>
                <a:latin typeface="Calibri" pitchFamily="34" charset="0"/>
              </a:rPr>
              <a:t>Universal Tools are available to </a:t>
            </a:r>
            <a:r>
              <a:rPr lang="en-US" sz="2700" b="1" dirty="0">
                <a:solidFill>
                  <a:srgbClr val="003399"/>
                </a:solidFill>
                <a:latin typeface="Calibri" pitchFamily="34" charset="0"/>
              </a:rPr>
              <a:t>all</a:t>
            </a:r>
            <a:r>
              <a:rPr lang="en-US" sz="2700" dirty="0">
                <a:solidFill>
                  <a:srgbClr val="003399"/>
                </a:solidFill>
                <a:latin typeface="Calibri" pitchFamily="34" charset="0"/>
              </a:rPr>
              <a:t> students taking Grade-Level assessments, unless otherwise noted.</a:t>
            </a:r>
          </a:p>
          <a:p>
            <a:pPr>
              <a:spcBef>
                <a:spcPts val="0"/>
              </a:spcBef>
            </a:pPr>
            <a:r>
              <a:rPr lang="en-US" sz="2700" dirty="0">
                <a:solidFill>
                  <a:srgbClr val="003399"/>
                </a:solidFill>
                <a:latin typeface="Calibri" pitchFamily="34" charset="0"/>
              </a:rPr>
              <a:t>Accommodations must appear in an Individualized Education Plan </a:t>
            </a:r>
            <a:r>
              <a:rPr lang="en-US" sz="2700" b="1" dirty="0">
                <a:solidFill>
                  <a:srgbClr val="003399"/>
                </a:solidFill>
                <a:latin typeface="Calibri" pitchFamily="34" charset="0"/>
              </a:rPr>
              <a:t>(IEP) or 504 plan.</a:t>
            </a:r>
          </a:p>
          <a:p>
            <a:pPr>
              <a:spcBef>
                <a:spcPts val="0"/>
              </a:spcBef>
            </a:pPr>
            <a:r>
              <a:rPr lang="en-US" sz="2700" b="1" dirty="0">
                <a:solidFill>
                  <a:srgbClr val="003399"/>
                </a:solidFill>
                <a:latin typeface="Calibri" pitchFamily="34" charset="0"/>
              </a:rPr>
              <a:t>Some</a:t>
            </a:r>
            <a:r>
              <a:rPr lang="en-US" sz="2700" dirty="0">
                <a:solidFill>
                  <a:srgbClr val="003399"/>
                </a:solidFill>
                <a:latin typeface="Calibri" pitchFamily="34" charset="0"/>
              </a:rPr>
              <a:t> universal tools and accommodations are only for use by English Learners (ELs).</a:t>
            </a:r>
          </a:p>
          <a:p>
            <a:pPr lvl="1">
              <a:spcBef>
                <a:spcPts val="0"/>
              </a:spcBef>
            </a:pPr>
            <a:r>
              <a:rPr lang="en-US" sz="2400" dirty="0">
                <a:solidFill>
                  <a:srgbClr val="003399"/>
                </a:solidFill>
                <a:latin typeface="Calibri" panose="020F0502020204030204" pitchFamily="34" charset="0"/>
              </a:rPr>
              <a:t>EL students are those coded LEP-RCV in Core Data</a:t>
            </a:r>
          </a:p>
          <a:p>
            <a:pPr lvl="1">
              <a:spcBef>
                <a:spcPts val="0"/>
              </a:spcBef>
            </a:pPr>
            <a:r>
              <a:rPr lang="en-US" sz="2400" dirty="0">
                <a:solidFill>
                  <a:srgbClr val="003399"/>
                </a:solidFill>
                <a:latin typeface="Calibri" panose="020F0502020204030204" pitchFamily="34" charset="0"/>
              </a:rPr>
              <a:t>Students coded MY1, MY2, AY3 or AY4 are not eligible for tools/accommodations specifically marked for ELs.</a:t>
            </a:r>
            <a:endParaRPr lang="en-US" sz="2400"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8</a:t>
            </a:fld>
            <a:endParaRPr lang="en-US"/>
          </a:p>
        </p:txBody>
      </p:sp>
    </p:spTree>
    <p:extLst>
      <p:ext uri="{BB962C8B-B14F-4D97-AF65-F5344CB8AC3E}">
        <p14:creationId xmlns:p14="http://schemas.microsoft.com/office/powerpoint/2010/main" val="120025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Universal Tools and Accommodations</a:t>
            </a:r>
          </a:p>
        </p:txBody>
      </p:sp>
      <p:sp>
        <p:nvSpPr>
          <p:cNvPr id="2" name="Content Placeholder 1"/>
          <p:cNvSpPr>
            <a:spLocks noGrp="1"/>
          </p:cNvSpPr>
          <p:nvPr>
            <p:ph sz="quarter" idx="10"/>
          </p:nvPr>
        </p:nvSpPr>
        <p:spPr/>
        <p:txBody>
          <a:bodyPr>
            <a:normAutofit fontScale="92500" lnSpcReduction="10000"/>
          </a:bodyPr>
          <a:lstStyle/>
          <a:p>
            <a:pPr>
              <a:spcBef>
                <a:spcPts val="0"/>
              </a:spcBef>
              <a:buClr>
                <a:schemeClr val="tx2"/>
              </a:buClr>
            </a:pPr>
            <a:r>
              <a:rPr lang="en-US" sz="2700" b="1" dirty="0">
                <a:solidFill>
                  <a:srgbClr val="003399"/>
                </a:solidFill>
                <a:latin typeface="Calibri" pitchFamily="34" charset="0"/>
              </a:rPr>
              <a:t>Some</a:t>
            </a:r>
            <a:r>
              <a:rPr lang="en-US" sz="2700" dirty="0">
                <a:solidFill>
                  <a:srgbClr val="003399"/>
                </a:solidFill>
                <a:latin typeface="Calibri" pitchFamily="34" charset="0"/>
              </a:rPr>
              <a:t> universal tools and </a:t>
            </a:r>
            <a:r>
              <a:rPr lang="en-US" sz="2700" b="1" dirty="0">
                <a:solidFill>
                  <a:srgbClr val="003399"/>
                </a:solidFill>
                <a:latin typeface="Calibri" pitchFamily="34" charset="0"/>
              </a:rPr>
              <a:t>all</a:t>
            </a:r>
            <a:r>
              <a:rPr lang="en-US" sz="2700" dirty="0">
                <a:solidFill>
                  <a:srgbClr val="003399"/>
                </a:solidFill>
                <a:latin typeface="Calibri" pitchFamily="34" charset="0"/>
              </a:rPr>
              <a:t> accommodations need to be marked in the Portal prior to the assessment.</a:t>
            </a:r>
          </a:p>
          <a:p>
            <a:pPr lvl="0">
              <a:spcBef>
                <a:spcPts val="0"/>
              </a:spcBef>
              <a:buClr>
                <a:schemeClr val="tx2"/>
              </a:buClr>
            </a:pPr>
            <a:r>
              <a:rPr lang="en-US" sz="2700" dirty="0">
                <a:solidFill>
                  <a:srgbClr val="003399"/>
                </a:solidFill>
                <a:latin typeface="Calibri" pitchFamily="34" charset="0"/>
              </a:rPr>
              <a:t>Complete descriptions and codes for tools and accommodations are available on the DESE Grade-Level website, under the Resources tab, and in the Test Coordinators and Examiners Manuals.</a:t>
            </a:r>
          </a:p>
          <a:p>
            <a:pPr lvl="1">
              <a:spcBef>
                <a:spcPts val="0"/>
              </a:spcBef>
              <a:buClr>
                <a:srgbClr val="3D9833"/>
              </a:buClr>
            </a:pPr>
            <a:r>
              <a:rPr lang="en-US" sz="2400" dirty="0">
                <a:solidFill>
                  <a:srgbClr val="003399"/>
                </a:solidFill>
                <a:latin typeface="Calibri" pitchFamily="34" charset="0"/>
              </a:rPr>
              <a:t>Please carefully review the tools and accommodations procedures.</a:t>
            </a:r>
          </a:p>
          <a:p>
            <a:pPr lvl="1">
              <a:spcBef>
                <a:spcPts val="0"/>
              </a:spcBef>
              <a:buClr>
                <a:srgbClr val="3D9833"/>
              </a:buClr>
            </a:pPr>
            <a:r>
              <a:rPr lang="en-US" sz="2400" dirty="0">
                <a:solidFill>
                  <a:srgbClr val="003399"/>
                </a:solidFill>
                <a:latin typeface="Calibri" pitchFamily="34" charset="0"/>
              </a:rPr>
              <a:t>Test Examiner must be aware of the tools that have been specified for each student.</a:t>
            </a:r>
          </a:p>
          <a:p>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3B745311-16E5-4BEF-BFE6-36758A3427EB}" type="slidenum">
              <a:rPr lang="en-US" smtClean="0"/>
              <a:pPr/>
              <a:t>9</a:t>
            </a:fld>
            <a:endParaRPr lang="en-US"/>
          </a:p>
        </p:txBody>
      </p:sp>
    </p:spTree>
    <p:extLst>
      <p:ext uri="{BB962C8B-B14F-4D97-AF65-F5344CB8AC3E}">
        <p14:creationId xmlns:p14="http://schemas.microsoft.com/office/powerpoint/2010/main" val="3697345820"/>
      </p:ext>
    </p:extLst>
  </p:cSld>
  <p:clrMapOvr>
    <a:masterClrMapping/>
  </p:clrMapOvr>
</p:sld>
</file>

<file path=ppt/theme/theme1.xml><?xml version="1.0" encoding="utf-8"?>
<a:theme xmlns:a="http://schemas.openxmlformats.org/drawingml/2006/main" name="DESE PPT Template Widescreen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230B3E2F-480D-4264-98C0-D82396E619E0}"/>
    </a:ext>
  </a:ext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12A8041-013E-4E95-8503-0028A1D23E12}"/>
    </a:ext>
  </a:ext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7C62DD9-93A0-408E-8B45-71F8BC63F443}"/>
    </a:ext>
  </a:ext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061D5EC4-13E3-4BCE-900C-7263D41CE051}"/>
    </a:ext>
  </a:ext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3BD8DDAA-E1D7-455B-AC66-2E2AABA3D7CD}"/>
    </a:ext>
  </a:extLst>
</a:theme>
</file>

<file path=ppt/theme/theme6.xml><?xml version="1.0" encoding="utf-8"?>
<a:theme xmlns:a="http://schemas.openxmlformats.org/drawingml/2006/main" name="1_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7C62DD9-93A0-408E-8B45-71F8BC63F44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EA9C7EDE12E341A2196736796019E4" ma:contentTypeVersion="5" ma:contentTypeDescription="Create a new document." ma:contentTypeScope="" ma:versionID="621750a2b0093d5da7c4fa090325b090">
  <xsd:schema xmlns:xsd="http://www.w3.org/2001/XMLSchema" xmlns:xs="http://www.w3.org/2001/XMLSchema" xmlns:p="http://schemas.microsoft.com/office/2006/metadata/properties" xmlns:ns3="4017fd41-e011-4a25-9a6f-67f2b55a28e5" targetNamespace="http://schemas.microsoft.com/office/2006/metadata/properties" ma:root="true" ma:fieldsID="23139ac0fdb39a0526e45a889879b06b" ns3:_="">
    <xsd:import namespace="4017fd41-e011-4a25-9a6f-67f2b55a28e5"/>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17fd41-e011-4a25-9a6f-67f2b55a28e5"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13FE5D-4C4E-4AE2-B7AC-91183FD7FE99}">
  <ds:schemaRefs>
    <ds:schemaRef ds:uri="http://schemas.microsoft.com/sharepoint/v3/contenttype/forms"/>
  </ds:schemaRefs>
</ds:datastoreItem>
</file>

<file path=customXml/itemProps2.xml><?xml version="1.0" encoding="utf-8"?>
<ds:datastoreItem xmlns:ds="http://schemas.openxmlformats.org/officeDocument/2006/customXml" ds:itemID="{9F100CED-B6C7-4952-BC22-0D80AA875F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17fd41-e011-4a25-9a6f-67f2b55a28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AA9E74-EB5A-4248-9067-0D8189ACF5A2}">
  <ds:schemaRefs>
    <ds:schemaRef ds:uri="http://schemas.microsoft.com/office/2006/metadata/properties"/>
    <ds:schemaRef ds:uri="http://schemas.microsoft.com/office/2006/documentManagement/types"/>
    <ds:schemaRef ds:uri="http://purl.org/dc/terms/"/>
    <ds:schemaRef ds:uri="http://purl.org/dc/elements/1.1/"/>
    <ds:schemaRef ds:uri="http://purl.org/dc/dcmitype/"/>
    <ds:schemaRef ds:uri="http://schemas.microsoft.com/office/infopath/2007/PartnerControls"/>
    <ds:schemaRef ds:uri="4017fd41-e011-4a25-9a6f-67f2b55a28e5"/>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DESE PPT Correct Template 2017</Template>
  <TotalTime>471</TotalTime>
  <Words>2817</Words>
  <Application>Microsoft Office PowerPoint</Application>
  <PresentationFormat>On-screen Show (16:9)</PresentationFormat>
  <Paragraphs>298</Paragraphs>
  <Slides>34</Slides>
  <Notes>0</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34</vt:i4>
      </vt:variant>
    </vt:vector>
  </HeadingPairs>
  <TitlesOfParts>
    <vt:vector size="44" baseType="lpstr">
      <vt:lpstr>Arial</vt:lpstr>
      <vt:lpstr>Calibri</vt:lpstr>
      <vt:lpstr>Courier New</vt:lpstr>
      <vt:lpstr>Wingdings</vt:lpstr>
      <vt:lpstr>DESE PPT Template Widescreen 2017</vt:lpstr>
      <vt:lpstr>Section Dividers</vt:lpstr>
      <vt:lpstr>Content Layouts</vt:lpstr>
      <vt:lpstr>Content Breakout</vt:lpstr>
      <vt:lpstr>Closing </vt:lpstr>
      <vt:lpstr>1_Content Layouts</vt:lpstr>
      <vt:lpstr>GRADE-LEVEL ASSESSMENTS</vt:lpstr>
      <vt:lpstr>Strategic Plan and Priorities</vt:lpstr>
      <vt:lpstr>Versions</vt:lpstr>
      <vt:lpstr>What Is New</vt:lpstr>
      <vt:lpstr>Grade-Level and Content Tested</vt:lpstr>
      <vt:lpstr>Exceptions - English Learner (EL) Students</vt:lpstr>
      <vt:lpstr>Exceptions - Other Populations</vt:lpstr>
      <vt:lpstr>Universal Tools &amp; Accommodations</vt:lpstr>
      <vt:lpstr>Universal Tools and Accommodations</vt:lpstr>
      <vt:lpstr>Grade-Level Read Aloud</vt:lpstr>
      <vt:lpstr>Grade-Level Read Aloud (cont.)</vt:lpstr>
      <vt:lpstr>Test Tickets – Tools/Accommodations</vt:lpstr>
      <vt:lpstr>Invalidations</vt:lpstr>
      <vt:lpstr>Paper Based Editions</vt:lpstr>
      <vt:lpstr>Special Considerations</vt:lpstr>
      <vt:lpstr>Test Tickets – Student Information</vt:lpstr>
      <vt:lpstr>Blueprints</vt:lpstr>
      <vt:lpstr>Timing Guidelines - Grades 3-4</vt:lpstr>
      <vt:lpstr>Timing Guidelines - Grades 5-6</vt:lpstr>
      <vt:lpstr>Timing Guidelines - Grades 7-8</vt:lpstr>
      <vt:lpstr> DRC Portal/DRC Insight</vt:lpstr>
      <vt:lpstr>Online Tools Training (OTTs)</vt:lpstr>
      <vt:lpstr>Test Tutorials</vt:lpstr>
      <vt:lpstr>Practice Form</vt:lpstr>
      <vt:lpstr>Required/Allowed Materials</vt:lpstr>
      <vt:lpstr>Dictionary/Thesaurus/Grammar Handbook</vt:lpstr>
      <vt:lpstr>Calculators</vt:lpstr>
      <vt:lpstr>Prohibited Materials</vt:lpstr>
      <vt:lpstr>Cell Phone/Smart Watch Policy</vt:lpstr>
      <vt:lpstr>Moving Students: Disruption or Illness</vt:lpstr>
      <vt:lpstr>Technical Issues</vt:lpstr>
      <vt:lpstr>Invalidations</vt:lpstr>
      <vt:lpstr>After Testing</vt:lpstr>
      <vt:lpstr>Contact/Questions dese.mo.gov/quality-schools/assessment (573) 751-3545 assessment@dese.mo.gov</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 Grade-Level Training PPT</dc:title>
  <dc:creator>Missouri Department Of Elementary And Secondary Education</dc:creator>
  <cp:lastModifiedBy>Edwards, Megan</cp:lastModifiedBy>
  <cp:revision>58</cp:revision>
  <dcterms:created xsi:type="dcterms:W3CDTF">2019-03-01T13:53:05Z</dcterms:created>
  <dcterms:modified xsi:type="dcterms:W3CDTF">2024-12-13T19:52:34Z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0x01010046EA9C7EDE12E341A2196736796019E4</vt:lpwstr>
  </property>
</Properties>
</file>